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2" r:id="rId2"/>
    <p:sldId id="261" r:id="rId3"/>
    <p:sldId id="302" r:id="rId4"/>
    <p:sldId id="322" r:id="rId5"/>
    <p:sldId id="314" r:id="rId6"/>
    <p:sldId id="313" r:id="rId7"/>
    <p:sldId id="315" r:id="rId8"/>
    <p:sldId id="329" r:id="rId9"/>
    <p:sldId id="330" r:id="rId10"/>
    <p:sldId id="331" r:id="rId11"/>
    <p:sldId id="334" r:id="rId12"/>
    <p:sldId id="336" r:id="rId13"/>
    <p:sldId id="332" r:id="rId14"/>
    <p:sldId id="333" r:id="rId15"/>
    <p:sldId id="337" r:id="rId16"/>
    <p:sldId id="338" r:id="rId17"/>
    <p:sldId id="339" r:id="rId18"/>
    <p:sldId id="340" r:id="rId19"/>
    <p:sldId id="341" r:id="rId20"/>
    <p:sldId id="342" r:id="rId21"/>
    <p:sldId id="343" r:id="rId22"/>
    <p:sldId id="344" r:id="rId23"/>
    <p:sldId id="345" r:id="rId24"/>
    <p:sldId id="327" r:id="rId25"/>
    <p:sldId id="347" r:id="rId26"/>
    <p:sldId id="348" r:id="rId27"/>
    <p:sldId id="349" r:id="rId28"/>
    <p:sldId id="350" r:id="rId29"/>
    <p:sldId id="351" r:id="rId30"/>
    <p:sldId id="352" r:id="rId31"/>
    <p:sldId id="353" r:id="rId32"/>
    <p:sldId id="34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84079" autoAdjust="0"/>
  </p:normalViewPr>
  <p:slideViewPr>
    <p:cSldViewPr>
      <p:cViewPr>
        <p:scale>
          <a:sx n="70" d="100"/>
          <a:sy n="70" d="100"/>
        </p:scale>
        <p:origin x="-150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5B441-E6B4-4BD8-98BE-46F4583355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C949AF-8BE2-4800-8A79-B97288D71627}">
      <dgm:prSet phldrT="[Text]" custT="1"/>
      <dgm:spPr/>
      <dgm:t>
        <a:bodyPr/>
        <a:lstStyle/>
        <a:p>
          <a:r>
            <a:rPr lang="en-US" sz="1800" dirty="0" smtClean="0">
              <a:latin typeface="+mn-lt"/>
              <a:cs typeface="Arial" pitchFamily="34" charset="0"/>
            </a:rPr>
            <a:t>Reduce new HIV infections</a:t>
          </a:r>
          <a:endParaRPr lang="en-US" sz="1800" dirty="0">
            <a:latin typeface="+mn-lt"/>
            <a:cs typeface="Arial" pitchFamily="34" charset="0"/>
          </a:endParaRPr>
        </a:p>
      </dgm:t>
    </dgm:pt>
    <dgm:pt modelId="{152D6506-96C7-4559-8765-3B4D0D345652}" type="parTrans" cxnId="{C4B6E41E-A7EA-4395-A1B5-AC11865C18AE}">
      <dgm:prSet/>
      <dgm:spPr/>
      <dgm:t>
        <a:bodyPr/>
        <a:lstStyle/>
        <a:p>
          <a:endParaRPr lang="en-US">
            <a:latin typeface="Arial" pitchFamily="34" charset="0"/>
            <a:cs typeface="Arial" pitchFamily="34" charset="0"/>
          </a:endParaRPr>
        </a:p>
      </dgm:t>
    </dgm:pt>
    <dgm:pt modelId="{AED45C62-89D8-4F83-850D-99466CB15BBF}" type="sibTrans" cxnId="{C4B6E41E-A7EA-4395-A1B5-AC11865C18AE}">
      <dgm:prSet/>
      <dgm:spPr/>
      <dgm:t>
        <a:bodyPr/>
        <a:lstStyle/>
        <a:p>
          <a:endParaRPr lang="en-US">
            <a:latin typeface="Arial" pitchFamily="34" charset="0"/>
            <a:cs typeface="Arial" pitchFamily="34" charset="0"/>
          </a:endParaRPr>
        </a:p>
      </dgm:t>
    </dgm:pt>
    <dgm:pt modelId="{C504DC2D-71BB-4347-BEE6-D1B2CE207B47}">
      <dgm:prSet phldrT="[Text]" custT="1"/>
      <dgm:spPr/>
      <dgm:t>
        <a:bodyPr/>
        <a:lstStyle/>
        <a:p>
          <a:r>
            <a:rPr lang="en-US" sz="1100" dirty="0" smtClean="0">
              <a:latin typeface="+mn-lt"/>
              <a:cs typeface="Arial" pitchFamily="34" charset="0"/>
            </a:rPr>
            <a:t>By increasing the provision of routine-opt screenings for HIV in Georgia where there are high concentrations of HIV infection.</a:t>
          </a:r>
          <a:endParaRPr lang="en-US" sz="1100" dirty="0">
            <a:latin typeface="+mn-lt"/>
            <a:cs typeface="Arial" pitchFamily="34" charset="0"/>
          </a:endParaRPr>
        </a:p>
      </dgm:t>
    </dgm:pt>
    <dgm:pt modelId="{AF884284-2BCB-49EE-AFBB-CB084031FACE}" type="parTrans" cxnId="{40A1CF2B-8916-4D28-865B-5FECCBDCE42D}">
      <dgm:prSet/>
      <dgm:spPr/>
      <dgm:t>
        <a:bodyPr/>
        <a:lstStyle/>
        <a:p>
          <a:endParaRPr lang="en-US">
            <a:latin typeface="Arial" pitchFamily="34" charset="0"/>
            <a:cs typeface="Arial" pitchFamily="34" charset="0"/>
          </a:endParaRPr>
        </a:p>
      </dgm:t>
    </dgm:pt>
    <dgm:pt modelId="{694CC5BF-8F52-4B7E-9B51-8E2C6961F80F}" type="sibTrans" cxnId="{40A1CF2B-8916-4D28-865B-5FECCBDCE42D}">
      <dgm:prSet/>
      <dgm:spPr/>
      <dgm:t>
        <a:bodyPr/>
        <a:lstStyle/>
        <a:p>
          <a:endParaRPr lang="en-US">
            <a:latin typeface="Arial" pitchFamily="34" charset="0"/>
            <a:cs typeface="Arial" pitchFamily="34" charset="0"/>
          </a:endParaRPr>
        </a:p>
      </dgm:t>
    </dgm:pt>
    <dgm:pt modelId="{96D36202-671A-496C-9E2B-C13A2C808F89}">
      <dgm:prSet phldrT="[Text]" custT="1"/>
      <dgm:spPr/>
      <dgm:t>
        <a:bodyPr/>
        <a:lstStyle/>
        <a:p>
          <a:r>
            <a:rPr lang="en-US" sz="1100" dirty="0" smtClean="0">
              <a:latin typeface="+mn-lt"/>
              <a:cs typeface="Arial" pitchFamily="34" charset="0"/>
            </a:rPr>
            <a:t>By increasing the number of HIV tests conducted at public supported non-clinical sites in areas with high concentrations of HIV in Georgia.</a:t>
          </a:r>
          <a:endParaRPr lang="en-US" sz="1100" dirty="0">
            <a:latin typeface="+mn-lt"/>
            <a:cs typeface="Arial" pitchFamily="34" charset="0"/>
          </a:endParaRPr>
        </a:p>
      </dgm:t>
    </dgm:pt>
    <dgm:pt modelId="{85A71BC2-04D0-4E6B-8FF4-33FB90A11D40}" type="parTrans" cxnId="{EE42AC91-784F-404A-A07F-830C080BC189}">
      <dgm:prSet/>
      <dgm:spPr/>
      <dgm:t>
        <a:bodyPr/>
        <a:lstStyle/>
        <a:p>
          <a:endParaRPr lang="en-US">
            <a:latin typeface="Arial" pitchFamily="34" charset="0"/>
            <a:cs typeface="Arial" pitchFamily="34" charset="0"/>
          </a:endParaRPr>
        </a:p>
      </dgm:t>
    </dgm:pt>
    <dgm:pt modelId="{956C997C-D742-4F80-B126-0AFCF1D02630}" type="sibTrans" cxnId="{EE42AC91-784F-404A-A07F-830C080BC189}">
      <dgm:prSet/>
      <dgm:spPr/>
      <dgm:t>
        <a:bodyPr/>
        <a:lstStyle/>
        <a:p>
          <a:endParaRPr lang="en-US">
            <a:latin typeface="Arial" pitchFamily="34" charset="0"/>
            <a:cs typeface="Arial" pitchFamily="34" charset="0"/>
          </a:endParaRPr>
        </a:p>
      </dgm:t>
    </dgm:pt>
    <dgm:pt modelId="{A1772471-EF29-4B25-8324-48D826F469DE}">
      <dgm:prSet phldrT="[Text]" custT="1"/>
      <dgm:spPr/>
      <dgm:t>
        <a:bodyPr/>
        <a:lstStyle/>
        <a:p>
          <a:r>
            <a:rPr lang="en-US" sz="1800" dirty="0" smtClean="0">
              <a:latin typeface="+mn-lt"/>
              <a:cs typeface="Arial" pitchFamily="34" charset="0"/>
            </a:rPr>
            <a:t>Increase Access to Care and Improving Health Outcomes for people living with HIV</a:t>
          </a:r>
          <a:endParaRPr lang="en-US" sz="1800" dirty="0">
            <a:latin typeface="+mn-lt"/>
            <a:cs typeface="Arial" pitchFamily="34" charset="0"/>
          </a:endParaRPr>
        </a:p>
      </dgm:t>
    </dgm:pt>
    <dgm:pt modelId="{49490787-8EDF-4448-9F5C-08068868A755}" type="parTrans" cxnId="{B87E960F-9CD7-4234-B6A0-D22BBE35DCDE}">
      <dgm:prSet/>
      <dgm:spPr/>
      <dgm:t>
        <a:bodyPr/>
        <a:lstStyle/>
        <a:p>
          <a:endParaRPr lang="en-US">
            <a:latin typeface="Arial" pitchFamily="34" charset="0"/>
            <a:cs typeface="Arial" pitchFamily="34" charset="0"/>
          </a:endParaRPr>
        </a:p>
      </dgm:t>
    </dgm:pt>
    <dgm:pt modelId="{E377FFD0-870B-45C3-A124-FCDCE0F8B430}" type="sibTrans" cxnId="{B87E960F-9CD7-4234-B6A0-D22BBE35DCDE}">
      <dgm:prSet/>
      <dgm:spPr/>
      <dgm:t>
        <a:bodyPr/>
        <a:lstStyle/>
        <a:p>
          <a:endParaRPr lang="en-US">
            <a:latin typeface="Arial" pitchFamily="34" charset="0"/>
            <a:cs typeface="Arial" pitchFamily="34" charset="0"/>
          </a:endParaRPr>
        </a:p>
      </dgm:t>
    </dgm:pt>
    <dgm:pt modelId="{A7AC4442-F2EC-4D76-A4F9-2D8BA6D7F7A3}">
      <dgm:prSet phldrT="[Text]" custT="1"/>
      <dgm:spPr/>
      <dgm:t>
        <a:bodyPr/>
        <a:lstStyle/>
        <a:p>
          <a:r>
            <a:rPr lang="en-US" sz="1100" dirty="0" smtClean="0">
              <a:latin typeface="+mn-lt"/>
              <a:cs typeface="Arial" pitchFamily="34" charset="0"/>
            </a:rPr>
            <a:t>By increasing the provision of linkage to care, treatment, and prevention services for HIV-diagnosed individuals in Georgia.</a:t>
          </a:r>
          <a:endParaRPr lang="en-US" sz="1100" dirty="0">
            <a:latin typeface="+mn-lt"/>
            <a:cs typeface="Arial" pitchFamily="34" charset="0"/>
          </a:endParaRPr>
        </a:p>
      </dgm:t>
    </dgm:pt>
    <dgm:pt modelId="{6B5AD341-2F48-432B-A8E7-A2CCFDB02804}" type="parTrans" cxnId="{FCDF5C57-E8FF-4539-8A5C-6D6360C6CA2C}">
      <dgm:prSet/>
      <dgm:spPr/>
      <dgm:t>
        <a:bodyPr/>
        <a:lstStyle/>
        <a:p>
          <a:endParaRPr lang="en-US">
            <a:latin typeface="Arial" pitchFamily="34" charset="0"/>
            <a:cs typeface="Arial" pitchFamily="34" charset="0"/>
          </a:endParaRPr>
        </a:p>
      </dgm:t>
    </dgm:pt>
    <dgm:pt modelId="{0454EACC-485B-440B-92D4-67DB12EECB2B}" type="sibTrans" cxnId="{FCDF5C57-E8FF-4539-8A5C-6D6360C6CA2C}">
      <dgm:prSet/>
      <dgm:spPr/>
      <dgm:t>
        <a:bodyPr/>
        <a:lstStyle/>
        <a:p>
          <a:endParaRPr lang="en-US">
            <a:latin typeface="Arial" pitchFamily="34" charset="0"/>
            <a:cs typeface="Arial" pitchFamily="34" charset="0"/>
          </a:endParaRPr>
        </a:p>
      </dgm:t>
    </dgm:pt>
    <dgm:pt modelId="{B9849569-70C0-4C56-982C-5FAA59BE4ACA}">
      <dgm:prSet phldrT="[Text]" custT="1"/>
      <dgm:spPr/>
      <dgm:t>
        <a:bodyPr/>
        <a:lstStyle/>
        <a:p>
          <a:r>
            <a:rPr lang="en-US" sz="1100" dirty="0" smtClean="0">
              <a:latin typeface="+mn-lt"/>
              <a:cs typeface="Arial" pitchFamily="34" charset="0"/>
            </a:rPr>
            <a:t>By increasing the capacity of public health supported entities to refer all newly diagnosed person to partner services (PS).</a:t>
          </a:r>
          <a:endParaRPr lang="en-US" sz="1100" dirty="0">
            <a:latin typeface="+mn-lt"/>
            <a:cs typeface="Arial" pitchFamily="34" charset="0"/>
          </a:endParaRPr>
        </a:p>
      </dgm:t>
    </dgm:pt>
    <dgm:pt modelId="{BB1FF916-D871-4CC3-86C0-0C449890DFCD}" type="parTrans" cxnId="{039418F2-E8F2-4E4E-8315-C3F98929F1C9}">
      <dgm:prSet/>
      <dgm:spPr/>
      <dgm:t>
        <a:bodyPr/>
        <a:lstStyle/>
        <a:p>
          <a:endParaRPr lang="en-US">
            <a:latin typeface="Arial" pitchFamily="34" charset="0"/>
            <a:cs typeface="Arial" pitchFamily="34" charset="0"/>
          </a:endParaRPr>
        </a:p>
      </dgm:t>
    </dgm:pt>
    <dgm:pt modelId="{AFAFE632-B4D2-4CE0-B211-2C066D59CA22}" type="sibTrans" cxnId="{039418F2-E8F2-4E4E-8315-C3F98929F1C9}">
      <dgm:prSet/>
      <dgm:spPr/>
      <dgm:t>
        <a:bodyPr/>
        <a:lstStyle/>
        <a:p>
          <a:endParaRPr lang="en-US">
            <a:latin typeface="Arial" pitchFamily="34" charset="0"/>
            <a:cs typeface="Arial" pitchFamily="34" charset="0"/>
          </a:endParaRPr>
        </a:p>
      </dgm:t>
    </dgm:pt>
    <dgm:pt modelId="{5E24E26D-7E47-4B21-B0DF-7C68568CBC2A}">
      <dgm:prSet phldrT="[Text]" custT="1"/>
      <dgm:spPr/>
      <dgm:t>
        <a:bodyPr/>
        <a:lstStyle/>
        <a:p>
          <a:r>
            <a:rPr lang="en-US" sz="1800" dirty="0" smtClean="0">
              <a:latin typeface="+mn-lt"/>
              <a:cs typeface="Arial" pitchFamily="34" charset="0"/>
            </a:rPr>
            <a:t>Reduce HIV-Related Health Disparities</a:t>
          </a:r>
          <a:endParaRPr lang="en-US" sz="1800" dirty="0">
            <a:latin typeface="+mn-lt"/>
            <a:cs typeface="Arial" pitchFamily="34" charset="0"/>
          </a:endParaRPr>
        </a:p>
      </dgm:t>
    </dgm:pt>
    <dgm:pt modelId="{4701A61F-2B63-4327-9AFD-AE18FAE86265}" type="parTrans" cxnId="{13B56F9E-049A-4CD7-8C27-A22558091928}">
      <dgm:prSet/>
      <dgm:spPr/>
      <dgm:t>
        <a:bodyPr/>
        <a:lstStyle/>
        <a:p>
          <a:endParaRPr lang="en-US">
            <a:latin typeface="Arial" pitchFamily="34" charset="0"/>
            <a:cs typeface="Arial" pitchFamily="34" charset="0"/>
          </a:endParaRPr>
        </a:p>
      </dgm:t>
    </dgm:pt>
    <dgm:pt modelId="{B19D4B62-5B7D-459D-B128-8C2B93E63388}" type="sibTrans" cxnId="{13B56F9E-049A-4CD7-8C27-A22558091928}">
      <dgm:prSet/>
      <dgm:spPr/>
      <dgm:t>
        <a:bodyPr/>
        <a:lstStyle/>
        <a:p>
          <a:endParaRPr lang="en-US">
            <a:latin typeface="Arial" pitchFamily="34" charset="0"/>
            <a:cs typeface="Arial" pitchFamily="34" charset="0"/>
          </a:endParaRPr>
        </a:p>
      </dgm:t>
    </dgm:pt>
    <dgm:pt modelId="{FDC4B130-93FF-4281-9518-F98291374331}">
      <dgm:prSet phldrT="[Text]" custT="1"/>
      <dgm:spPr/>
      <dgm:t>
        <a:bodyPr/>
        <a:lstStyle/>
        <a:p>
          <a:r>
            <a:rPr lang="en-US" sz="1100" dirty="0" smtClean="0">
              <a:latin typeface="+mn-lt"/>
              <a:cs typeface="Arial" pitchFamily="34" charset="0"/>
            </a:rPr>
            <a:t>By funding a statewide social marketing campaign with tailored messages aimed at reducing HIV infection rates among gay and bisexual men.</a:t>
          </a:r>
          <a:endParaRPr lang="en-US" sz="1100" dirty="0">
            <a:latin typeface="+mn-lt"/>
            <a:cs typeface="Arial" pitchFamily="34" charset="0"/>
          </a:endParaRPr>
        </a:p>
      </dgm:t>
    </dgm:pt>
    <dgm:pt modelId="{84E6E7D2-5CBE-4193-A3A3-43AA952929C0}" type="parTrans" cxnId="{E1437429-3BB9-41EF-833A-5B2C94970486}">
      <dgm:prSet/>
      <dgm:spPr/>
      <dgm:t>
        <a:bodyPr/>
        <a:lstStyle/>
        <a:p>
          <a:endParaRPr lang="en-US">
            <a:latin typeface="Arial" pitchFamily="34" charset="0"/>
            <a:cs typeface="Arial" pitchFamily="34" charset="0"/>
          </a:endParaRPr>
        </a:p>
      </dgm:t>
    </dgm:pt>
    <dgm:pt modelId="{30E9468E-30FA-4137-B732-557E4E6302AE}" type="sibTrans" cxnId="{E1437429-3BB9-41EF-833A-5B2C94970486}">
      <dgm:prSet/>
      <dgm:spPr/>
      <dgm:t>
        <a:bodyPr/>
        <a:lstStyle/>
        <a:p>
          <a:endParaRPr lang="en-US">
            <a:latin typeface="Arial" pitchFamily="34" charset="0"/>
            <a:cs typeface="Arial" pitchFamily="34" charset="0"/>
          </a:endParaRPr>
        </a:p>
      </dgm:t>
    </dgm:pt>
    <dgm:pt modelId="{5EB5B872-81C5-4061-98F1-6D64F6CBCC66}">
      <dgm:prSet phldrT="[Text]" custT="1"/>
      <dgm:spPr/>
      <dgm:t>
        <a:bodyPr/>
        <a:lstStyle/>
        <a:p>
          <a:r>
            <a:rPr lang="en-US" sz="1100" dirty="0" smtClean="0">
              <a:latin typeface="+mn-lt"/>
              <a:cs typeface="Arial" pitchFamily="34" charset="0"/>
            </a:rPr>
            <a:t>By re-launching the Georgia Taking Control initiative to increase HIV testing and linkage to care for gay and bi-sexual men.</a:t>
          </a:r>
          <a:endParaRPr lang="en-US" sz="1100" dirty="0">
            <a:latin typeface="+mn-lt"/>
            <a:cs typeface="Arial" pitchFamily="34" charset="0"/>
          </a:endParaRPr>
        </a:p>
      </dgm:t>
    </dgm:pt>
    <dgm:pt modelId="{D9D519D1-6A12-42DB-AA35-8F767F79D133}" type="parTrans" cxnId="{25CEB5B7-A0A1-445F-8618-4F1A48062533}">
      <dgm:prSet/>
      <dgm:spPr/>
      <dgm:t>
        <a:bodyPr/>
        <a:lstStyle/>
        <a:p>
          <a:endParaRPr lang="en-US">
            <a:latin typeface="Arial" pitchFamily="34" charset="0"/>
            <a:cs typeface="Arial" pitchFamily="34" charset="0"/>
          </a:endParaRPr>
        </a:p>
      </dgm:t>
    </dgm:pt>
    <dgm:pt modelId="{9417E18D-25B2-407B-B801-4DB4AE11F175}" type="sibTrans" cxnId="{25CEB5B7-A0A1-445F-8618-4F1A48062533}">
      <dgm:prSet/>
      <dgm:spPr/>
      <dgm:t>
        <a:bodyPr/>
        <a:lstStyle/>
        <a:p>
          <a:endParaRPr lang="en-US">
            <a:latin typeface="Arial" pitchFamily="34" charset="0"/>
            <a:cs typeface="Arial" pitchFamily="34" charset="0"/>
          </a:endParaRPr>
        </a:p>
      </dgm:t>
    </dgm:pt>
    <dgm:pt modelId="{F794D6BF-E08C-4A93-893A-022AF91B70EC}">
      <dgm:prSet phldrT="[Text]" custT="1"/>
      <dgm:spPr/>
      <dgm:t>
        <a:bodyPr/>
        <a:lstStyle/>
        <a:p>
          <a:r>
            <a:rPr lang="en-US" sz="1100" dirty="0" smtClean="0">
              <a:latin typeface="+mn-lt"/>
              <a:cs typeface="Arial" pitchFamily="34" charset="0"/>
            </a:rPr>
            <a:t>By distributing condoms in clinical and non-clinical sites.</a:t>
          </a:r>
          <a:endParaRPr lang="en-US" sz="1100" dirty="0">
            <a:latin typeface="+mn-lt"/>
            <a:cs typeface="Arial" pitchFamily="34" charset="0"/>
          </a:endParaRPr>
        </a:p>
      </dgm:t>
    </dgm:pt>
    <dgm:pt modelId="{95DF8541-9DBE-4143-A314-D460919051C6}" type="parTrans" cxnId="{2CCA8196-58CB-447D-8EB3-2C683FC4682D}">
      <dgm:prSet/>
      <dgm:spPr/>
      <dgm:t>
        <a:bodyPr/>
        <a:lstStyle/>
        <a:p>
          <a:endParaRPr lang="en-US">
            <a:latin typeface="Arial" pitchFamily="34" charset="0"/>
            <a:cs typeface="Arial" pitchFamily="34" charset="0"/>
          </a:endParaRPr>
        </a:p>
      </dgm:t>
    </dgm:pt>
    <dgm:pt modelId="{4AAD239D-51D2-4CFD-A55C-FA49C40B6CA8}" type="sibTrans" cxnId="{2CCA8196-58CB-447D-8EB3-2C683FC4682D}">
      <dgm:prSet/>
      <dgm:spPr/>
      <dgm:t>
        <a:bodyPr/>
        <a:lstStyle/>
        <a:p>
          <a:endParaRPr lang="en-US">
            <a:latin typeface="Arial" pitchFamily="34" charset="0"/>
            <a:cs typeface="Arial" pitchFamily="34" charset="0"/>
          </a:endParaRPr>
        </a:p>
      </dgm:t>
    </dgm:pt>
    <dgm:pt modelId="{DFAFDD1F-3C24-42E7-A311-43D24666891D}">
      <dgm:prSet phldrT="[Text]" custT="1"/>
      <dgm:spPr/>
      <dgm:t>
        <a:bodyPr/>
        <a:lstStyle/>
        <a:p>
          <a:r>
            <a:rPr lang="en-US" sz="1100" dirty="0" smtClean="0">
              <a:latin typeface="+mn-lt"/>
              <a:cs typeface="Arial" pitchFamily="34" charset="0"/>
            </a:rPr>
            <a:t>By increasing the number of HIV-positive individuals in Georgia’s public health districts who are linked to other HIV-related medical and social services.</a:t>
          </a:r>
          <a:endParaRPr lang="en-US" sz="1100" dirty="0">
            <a:latin typeface="+mn-lt"/>
            <a:cs typeface="Arial" pitchFamily="34" charset="0"/>
          </a:endParaRPr>
        </a:p>
      </dgm:t>
    </dgm:pt>
    <dgm:pt modelId="{92F71A82-5996-4327-8452-165F426B1171}" type="parTrans" cxnId="{451C1F35-9BF8-4DFE-90E7-529B4561F90C}">
      <dgm:prSet/>
      <dgm:spPr/>
      <dgm:t>
        <a:bodyPr/>
        <a:lstStyle/>
        <a:p>
          <a:endParaRPr lang="en-US">
            <a:latin typeface="Arial" pitchFamily="34" charset="0"/>
            <a:cs typeface="Arial" pitchFamily="34" charset="0"/>
          </a:endParaRPr>
        </a:p>
      </dgm:t>
    </dgm:pt>
    <dgm:pt modelId="{5CC8E13B-8DC0-4C7C-8D96-C04F7D6D329A}" type="sibTrans" cxnId="{451C1F35-9BF8-4DFE-90E7-529B4561F90C}">
      <dgm:prSet/>
      <dgm:spPr/>
      <dgm:t>
        <a:bodyPr/>
        <a:lstStyle/>
        <a:p>
          <a:endParaRPr lang="en-US">
            <a:latin typeface="Arial" pitchFamily="34" charset="0"/>
            <a:cs typeface="Arial" pitchFamily="34" charset="0"/>
          </a:endParaRPr>
        </a:p>
      </dgm:t>
    </dgm:pt>
    <dgm:pt modelId="{0A85A27B-2AD3-4454-8EE8-21D7D761B1DE}">
      <dgm:prSet phldrT="[Text]" custT="1"/>
      <dgm:spPr/>
      <dgm:t>
        <a:bodyPr/>
        <a:lstStyle/>
        <a:p>
          <a:r>
            <a:rPr lang="en-US" sz="1100" dirty="0" smtClean="0">
              <a:latin typeface="+mn-lt"/>
              <a:cs typeface="Arial" pitchFamily="34" charset="0"/>
            </a:rPr>
            <a:t>By funding a statewide social marketing campaign with tailored messages aimed at reducing HIV infection rates among black heterosexuals.</a:t>
          </a:r>
          <a:endParaRPr lang="en-US" sz="1100" dirty="0">
            <a:latin typeface="+mn-lt"/>
            <a:cs typeface="Arial" pitchFamily="34" charset="0"/>
          </a:endParaRPr>
        </a:p>
      </dgm:t>
    </dgm:pt>
    <dgm:pt modelId="{53043EE8-27AE-4A79-9E25-A56CF5C3E5AB}" type="parTrans" cxnId="{8E43FF7D-C99E-4EA3-8790-3417D9AB0D93}">
      <dgm:prSet/>
      <dgm:spPr/>
      <dgm:t>
        <a:bodyPr/>
        <a:lstStyle/>
        <a:p>
          <a:endParaRPr lang="en-US">
            <a:latin typeface="Arial" pitchFamily="34" charset="0"/>
            <a:cs typeface="Arial" pitchFamily="34" charset="0"/>
          </a:endParaRPr>
        </a:p>
      </dgm:t>
    </dgm:pt>
    <dgm:pt modelId="{4C8499A8-3A35-4876-B096-8F1A7581E1CD}" type="sibTrans" cxnId="{8E43FF7D-C99E-4EA3-8790-3417D9AB0D93}">
      <dgm:prSet/>
      <dgm:spPr/>
      <dgm:t>
        <a:bodyPr/>
        <a:lstStyle/>
        <a:p>
          <a:endParaRPr lang="en-US">
            <a:latin typeface="Arial" pitchFamily="34" charset="0"/>
            <a:cs typeface="Arial" pitchFamily="34" charset="0"/>
          </a:endParaRPr>
        </a:p>
      </dgm:t>
    </dgm:pt>
    <dgm:pt modelId="{B2B3E1A3-8A93-4656-B592-A0018C3A0209}" type="pres">
      <dgm:prSet presAssocID="{DC25B441-E6B4-4BD8-98BE-46F458335561}" presName="Name0" presStyleCnt="0">
        <dgm:presLayoutVars>
          <dgm:dir/>
          <dgm:animLvl val="lvl"/>
          <dgm:resizeHandles val="exact"/>
        </dgm:presLayoutVars>
      </dgm:prSet>
      <dgm:spPr/>
      <dgm:t>
        <a:bodyPr/>
        <a:lstStyle/>
        <a:p>
          <a:endParaRPr lang="en-US"/>
        </a:p>
      </dgm:t>
    </dgm:pt>
    <dgm:pt modelId="{C49B4486-E84C-4EE4-8BC1-BE8CB2C05909}" type="pres">
      <dgm:prSet presAssocID="{D7C949AF-8BE2-4800-8A79-B97288D71627}" presName="linNode" presStyleCnt="0"/>
      <dgm:spPr/>
    </dgm:pt>
    <dgm:pt modelId="{CDF2CF3D-D04A-4A03-AE61-358E4EFE7A44}" type="pres">
      <dgm:prSet presAssocID="{D7C949AF-8BE2-4800-8A79-B97288D71627}" presName="parentText" presStyleLbl="node1" presStyleIdx="0" presStyleCnt="3">
        <dgm:presLayoutVars>
          <dgm:chMax val="1"/>
          <dgm:bulletEnabled val="1"/>
        </dgm:presLayoutVars>
      </dgm:prSet>
      <dgm:spPr/>
      <dgm:t>
        <a:bodyPr/>
        <a:lstStyle/>
        <a:p>
          <a:endParaRPr lang="en-US"/>
        </a:p>
      </dgm:t>
    </dgm:pt>
    <dgm:pt modelId="{0FDEAFB7-8EA6-4103-8F6F-5E71778CFD0B}" type="pres">
      <dgm:prSet presAssocID="{D7C949AF-8BE2-4800-8A79-B97288D71627}" presName="descendantText" presStyleLbl="alignAccFollowNode1" presStyleIdx="0" presStyleCnt="3">
        <dgm:presLayoutVars>
          <dgm:bulletEnabled val="1"/>
        </dgm:presLayoutVars>
      </dgm:prSet>
      <dgm:spPr/>
      <dgm:t>
        <a:bodyPr/>
        <a:lstStyle/>
        <a:p>
          <a:endParaRPr lang="en-US"/>
        </a:p>
      </dgm:t>
    </dgm:pt>
    <dgm:pt modelId="{2108C766-8CFC-47CE-81ED-A65C09471955}" type="pres">
      <dgm:prSet presAssocID="{AED45C62-89D8-4F83-850D-99466CB15BBF}" presName="sp" presStyleCnt="0"/>
      <dgm:spPr/>
    </dgm:pt>
    <dgm:pt modelId="{84DDDAB7-C0F3-4295-8C0F-B924466038B4}" type="pres">
      <dgm:prSet presAssocID="{A1772471-EF29-4B25-8324-48D826F469DE}" presName="linNode" presStyleCnt="0"/>
      <dgm:spPr/>
    </dgm:pt>
    <dgm:pt modelId="{CE075B72-6F3E-4A96-8BC1-6B10EBADBF3F}" type="pres">
      <dgm:prSet presAssocID="{A1772471-EF29-4B25-8324-48D826F469DE}" presName="parentText" presStyleLbl="node1" presStyleIdx="1" presStyleCnt="3">
        <dgm:presLayoutVars>
          <dgm:chMax val="1"/>
          <dgm:bulletEnabled val="1"/>
        </dgm:presLayoutVars>
      </dgm:prSet>
      <dgm:spPr/>
      <dgm:t>
        <a:bodyPr/>
        <a:lstStyle/>
        <a:p>
          <a:endParaRPr lang="en-US"/>
        </a:p>
      </dgm:t>
    </dgm:pt>
    <dgm:pt modelId="{D500A1A8-ED78-4EF4-B705-B3488A504006}" type="pres">
      <dgm:prSet presAssocID="{A1772471-EF29-4B25-8324-48D826F469DE}" presName="descendantText" presStyleLbl="alignAccFollowNode1" presStyleIdx="1" presStyleCnt="3">
        <dgm:presLayoutVars>
          <dgm:bulletEnabled val="1"/>
        </dgm:presLayoutVars>
      </dgm:prSet>
      <dgm:spPr/>
      <dgm:t>
        <a:bodyPr/>
        <a:lstStyle/>
        <a:p>
          <a:endParaRPr lang="en-US"/>
        </a:p>
      </dgm:t>
    </dgm:pt>
    <dgm:pt modelId="{CD378E97-269A-48BF-8A6A-BFAC59F2E5D5}" type="pres">
      <dgm:prSet presAssocID="{E377FFD0-870B-45C3-A124-FCDCE0F8B430}" presName="sp" presStyleCnt="0"/>
      <dgm:spPr/>
    </dgm:pt>
    <dgm:pt modelId="{C2B5DCFC-4C15-43DC-B69E-918A9171E035}" type="pres">
      <dgm:prSet presAssocID="{5E24E26D-7E47-4B21-B0DF-7C68568CBC2A}" presName="linNode" presStyleCnt="0"/>
      <dgm:spPr/>
    </dgm:pt>
    <dgm:pt modelId="{202108B5-B487-4F98-A546-D204A44AFEA3}" type="pres">
      <dgm:prSet presAssocID="{5E24E26D-7E47-4B21-B0DF-7C68568CBC2A}" presName="parentText" presStyleLbl="node1" presStyleIdx="2" presStyleCnt="3">
        <dgm:presLayoutVars>
          <dgm:chMax val="1"/>
          <dgm:bulletEnabled val="1"/>
        </dgm:presLayoutVars>
      </dgm:prSet>
      <dgm:spPr/>
      <dgm:t>
        <a:bodyPr/>
        <a:lstStyle/>
        <a:p>
          <a:endParaRPr lang="en-US"/>
        </a:p>
      </dgm:t>
    </dgm:pt>
    <dgm:pt modelId="{933660F1-FD98-47F5-8304-791BAA9BEE49}" type="pres">
      <dgm:prSet presAssocID="{5E24E26D-7E47-4B21-B0DF-7C68568CBC2A}" presName="descendantText" presStyleLbl="alignAccFollowNode1" presStyleIdx="2" presStyleCnt="3" custScaleY="129318">
        <dgm:presLayoutVars>
          <dgm:bulletEnabled val="1"/>
        </dgm:presLayoutVars>
      </dgm:prSet>
      <dgm:spPr/>
      <dgm:t>
        <a:bodyPr/>
        <a:lstStyle/>
        <a:p>
          <a:endParaRPr lang="en-US"/>
        </a:p>
      </dgm:t>
    </dgm:pt>
  </dgm:ptLst>
  <dgm:cxnLst>
    <dgm:cxn modelId="{76CFB17F-194D-420F-8DEC-D1D753D78139}" type="presOf" srcId="{F794D6BF-E08C-4A93-893A-022AF91B70EC}" destId="{0FDEAFB7-8EA6-4103-8F6F-5E71778CFD0B}" srcOrd="0" destOrd="2" presId="urn:microsoft.com/office/officeart/2005/8/layout/vList5"/>
    <dgm:cxn modelId="{5C047AEC-0608-4B43-9228-80C31CFECE3D}" type="presOf" srcId="{DC25B441-E6B4-4BD8-98BE-46F458335561}" destId="{B2B3E1A3-8A93-4656-B592-A0018C3A0209}" srcOrd="0" destOrd="0" presId="urn:microsoft.com/office/officeart/2005/8/layout/vList5"/>
    <dgm:cxn modelId="{2CCA8196-58CB-447D-8EB3-2C683FC4682D}" srcId="{D7C949AF-8BE2-4800-8A79-B97288D71627}" destId="{F794D6BF-E08C-4A93-893A-022AF91B70EC}" srcOrd="2" destOrd="0" parTransId="{95DF8541-9DBE-4143-A314-D460919051C6}" sibTransId="{4AAD239D-51D2-4CFD-A55C-FA49C40B6CA8}"/>
    <dgm:cxn modelId="{25CEB5B7-A0A1-445F-8618-4F1A48062533}" srcId="{5E24E26D-7E47-4B21-B0DF-7C68568CBC2A}" destId="{5EB5B872-81C5-4061-98F1-6D64F6CBCC66}" srcOrd="1" destOrd="0" parTransId="{D9D519D1-6A12-42DB-AA35-8F767F79D133}" sibTransId="{9417E18D-25B2-407B-B801-4DB4AE11F175}"/>
    <dgm:cxn modelId="{C60805EC-C39B-4FB6-99DE-1E5FD69712B4}" type="presOf" srcId="{5EB5B872-81C5-4061-98F1-6D64F6CBCC66}" destId="{933660F1-FD98-47F5-8304-791BAA9BEE49}" srcOrd="0" destOrd="1" presId="urn:microsoft.com/office/officeart/2005/8/layout/vList5"/>
    <dgm:cxn modelId="{7CC3771C-DD6B-4C56-80A3-BE3DAFC80C86}" type="presOf" srcId="{96D36202-671A-496C-9E2B-C13A2C808F89}" destId="{0FDEAFB7-8EA6-4103-8F6F-5E71778CFD0B}" srcOrd="0" destOrd="1" presId="urn:microsoft.com/office/officeart/2005/8/layout/vList5"/>
    <dgm:cxn modelId="{EE42AC91-784F-404A-A07F-830C080BC189}" srcId="{D7C949AF-8BE2-4800-8A79-B97288D71627}" destId="{96D36202-671A-496C-9E2B-C13A2C808F89}" srcOrd="1" destOrd="0" parTransId="{85A71BC2-04D0-4E6B-8FF4-33FB90A11D40}" sibTransId="{956C997C-D742-4F80-B126-0AFCF1D02630}"/>
    <dgm:cxn modelId="{089848B0-AADC-4E8B-967C-A79A8F925CEE}" type="presOf" srcId="{0A85A27B-2AD3-4454-8EE8-21D7D761B1DE}" destId="{933660F1-FD98-47F5-8304-791BAA9BEE49}" srcOrd="0" destOrd="2" presId="urn:microsoft.com/office/officeart/2005/8/layout/vList5"/>
    <dgm:cxn modelId="{F9A3EBEC-02C9-435C-9D58-7FE6271F3ECD}" type="presOf" srcId="{FDC4B130-93FF-4281-9518-F98291374331}" destId="{933660F1-FD98-47F5-8304-791BAA9BEE49}" srcOrd="0" destOrd="0" presId="urn:microsoft.com/office/officeart/2005/8/layout/vList5"/>
    <dgm:cxn modelId="{40A1CF2B-8916-4D28-865B-5FECCBDCE42D}" srcId="{D7C949AF-8BE2-4800-8A79-B97288D71627}" destId="{C504DC2D-71BB-4347-BEE6-D1B2CE207B47}" srcOrd="0" destOrd="0" parTransId="{AF884284-2BCB-49EE-AFBB-CB084031FACE}" sibTransId="{694CC5BF-8F52-4B7E-9B51-8E2C6961F80F}"/>
    <dgm:cxn modelId="{C494F317-554C-48B0-8B05-C7AB72ABA28A}" type="presOf" srcId="{B9849569-70C0-4C56-982C-5FAA59BE4ACA}" destId="{D500A1A8-ED78-4EF4-B705-B3488A504006}" srcOrd="0" destOrd="2" presId="urn:microsoft.com/office/officeart/2005/8/layout/vList5"/>
    <dgm:cxn modelId="{5F8931A1-5463-4F69-8AED-E96775C07BF7}" type="presOf" srcId="{DFAFDD1F-3C24-42E7-A311-43D24666891D}" destId="{D500A1A8-ED78-4EF4-B705-B3488A504006}" srcOrd="0" destOrd="1" presId="urn:microsoft.com/office/officeart/2005/8/layout/vList5"/>
    <dgm:cxn modelId="{451C1F35-9BF8-4DFE-90E7-529B4561F90C}" srcId="{A1772471-EF29-4B25-8324-48D826F469DE}" destId="{DFAFDD1F-3C24-42E7-A311-43D24666891D}" srcOrd="1" destOrd="0" parTransId="{92F71A82-5996-4327-8452-165F426B1171}" sibTransId="{5CC8E13B-8DC0-4C7C-8D96-C04F7D6D329A}"/>
    <dgm:cxn modelId="{C4B6E41E-A7EA-4395-A1B5-AC11865C18AE}" srcId="{DC25B441-E6B4-4BD8-98BE-46F458335561}" destId="{D7C949AF-8BE2-4800-8A79-B97288D71627}" srcOrd="0" destOrd="0" parTransId="{152D6506-96C7-4559-8765-3B4D0D345652}" sibTransId="{AED45C62-89D8-4F83-850D-99466CB15BBF}"/>
    <dgm:cxn modelId="{F7FC5730-D7A6-431C-9966-911568B223B9}" type="presOf" srcId="{C504DC2D-71BB-4347-BEE6-D1B2CE207B47}" destId="{0FDEAFB7-8EA6-4103-8F6F-5E71778CFD0B}" srcOrd="0" destOrd="0" presId="urn:microsoft.com/office/officeart/2005/8/layout/vList5"/>
    <dgm:cxn modelId="{FCDF5C57-E8FF-4539-8A5C-6D6360C6CA2C}" srcId="{A1772471-EF29-4B25-8324-48D826F469DE}" destId="{A7AC4442-F2EC-4D76-A4F9-2D8BA6D7F7A3}" srcOrd="0" destOrd="0" parTransId="{6B5AD341-2F48-432B-A8E7-A2CCFDB02804}" sibTransId="{0454EACC-485B-440B-92D4-67DB12EECB2B}"/>
    <dgm:cxn modelId="{0224A087-535F-4EDB-87BA-2FBF6733B398}" type="presOf" srcId="{D7C949AF-8BE2-4800-8A79-B97288D71627}" destId="{CDF2CF3D-D04A-4A03-AE61-358E4EFE7A44}" srcOrd="0" destOrd="0" presId="urn:microsoft.com/office/officeart/2005/8/layout/vList5"/>
    <dgm:cxn modelId="{039418F2-E8F2-4E4E-8315-C3F98929F1C9}" srcId="{A1772471-EF29-4B25-8324-48D826F469DE}" destId="{B9849569-70C0-4C56-982C-5FAA59BE4ACA}" srcOrd="2" destOrd="0" parTransId="{BB1FF916-D871-4CC3-86C0-0C449890DFCD}" sibTransId="{AFAFE632-B4D2-4CE0-B211-2C066D59CA22}"/>
    <dgm:cxn modelId="{13B56F9E-049A-4CD7-8C27-A22558091928}" srcId="{DC25B441-E6B4-4BD8-98BE-46F458335561}" destId="{5E24E26D-7E47-4B21-B0DF-7C68568CBC2A}" srcOrd="2" destOrd="0" parTransId="{4701A61F-2B63-4327-9AFD-AE18FAE86265}" sibTransId="{B19D4B62-5B7D-459D-B128-8C2B93E63388}"/>
    <dgm:cxn modelId="{8E43FF7D-C99E-4EA3-8790-3417D9AB0D93}" srcId="{5E24E26D-7E47-4B21-B0DF-7C68568CBC2A}" destId="{0A85A27B-2AD3-4454-8EE8-21D7D761B1DE}" srcOrd="2" destOrd="0" parTransId="{53043EE8-27AE-4A79-9E25-A56CF5C3E5AB}" sibTransId="{4C8499A8-3A35-4876-B096-8F1A7581E1CD}"/>
    <dgm:cxn modelId="{B87E960F-9CD7-4234-B6A0-D22BBE35DCDE}" srcId="{DC25B441-E6B4-4BD8-98BE-46F458335561}" destId="{A1772471-EF29-4B25-8324-48D826F469DE}" srcOrd="1" destOrd="0" parTransId="{49490787-8EDF-4448-9F5C-08068868A755}" sibTransId="{E377FFD0-870B-45C3-A124-FCDCE0F8B430}"/>
    <dgm:cxn modelId="{96AA789A-8E76-4E62-8085-DD90B2EA0416}" type="presOf" srcId="{A7AC4442-F2EC-4D76-A4F9-2D8BA6D7F7A3}" destId="{D500A1A8-ED78-4EF4-B705-B3488A504006}" srcOrd="0" destOrd="0" presId="urn:microsoft.com/office/officeart/2005/8/layout/vList5"/>
    <dgm:cxn modelId="{E1437429-3BB9-41EF-833A-5B2C94970486}" srcId="{5E24E26D-7E47-4B21-B0DF-7C68568CBC2A}" destId="{FDC4B130-93FF-4281-9518-F98291374331}" srcOrd="0" destOrd="0" parTransId="{84E6E7D2-5CBE-4193-A3A3-43AA952929C0}" sibTransId="{30E9468E-30FA-4137-B732-557E4E6302AE}"/>
    <dgm:cxn modelId="{287FCB01-B99B-4D34-B7FC-CD3BECE9D91F}" type="presOf" srcId="{5E24E26D-7E47-4B21-B0DF-7C68568CBC2A}" destId="{202108B5-B487-4F98-A546-D204A44AFEA3}" srcOrd="0" destOrd="0" presId="urn:microsoft.com/office/officeart/2005/8/layout/vList5"/>
    <dgm:cxn modelId="{27244B91-9449-4A24-A11A-36F8EF01F2EE}" type="presOf" srcId="{A1772471-EF29-4B25-8324-48D826F469DE}" destId="{CE075B72-6F3E-4A96-8BC1-6B10EBADBF3F}" srcOrd="0" destOrd="0" presId="urn:microsoft.com/office/officeart/2005/8/layout/vList5"/>
    <dgm:cxn modelId="{58336F39-D0CC-4247-9210-AECCA425F53F}" type="presParOf" srcId="{B2B3E1A3-8A93-4656-B592-A0018C3A0209}" destId="{C49B4486-E84C-4EE4-8BC1-BE8CB2C05909}" srcOrd="0" destOrd="0" presId="urn:microsoft.com/office/officeart/2005/8/layout/vList5"/>
    <dgm:cxn modelId="{6BA999B8-24BC-4682-B7BF-7CC2FFBB9FA5}" type="presParOf" srcId="{C49B4486-E84C-4EE4-8BC1-BE8CB2C05909}" destId="{CDF2CF3D-D04A-4A03-AE61-358E4EFE7A44}" srcOrd="0" destOrd="0" presId="urn:microsoft.com/office/officeart/2005/8/layout/vList5"/>
    <dgm:cxn modelId="{0FA4CB42-36DD-4900-ABD6-54091DD7C6D8}" type="presParOf" srcId="{C49B4486-E84C-4EE4-8BC1-BE8CB2C05909}" destId="{0FDEAFB7-8EA6-4103-8F6F-5E71778CFD0B}" srcOrd="1" destOrd="0" presId="urn:microsoft.com/office/officeart/2005/8/layout/vList5"/>
    <dgm:cxn modelId="{303EC8D7-06BE-4822-99A4-CB865B0C665A}" type="presParOf" srcId="{B2B3E1A3-8A93-4656-B592-A0018C3A0209}" destId="{2108C766-8CFC-47CE-81ED-A65C09471955}" srcOrd="1" destOrd="0" presId="urn:microsoft.com/office/officeart/2005/8/layout/vList5"/>
    <dgm:cxn modelId="{D52A3CFD-D745-415E-950C-AC3D4C422753}" type="presParOf" srcId="{B2B3E1A3-8A93-4656-B592-A0018C3A0209}" destId="{84DDDAB7-C0F3-4295-8C0F-B924466038B4}" srcOrd="2" destOrd="0" presId="urn:microsoft.com/office/officeart/2005/8/layout/vList5"/>
    <dgm:cxn modelId="{0589DD4E-712D-457D-B2BB-77C641DFAD23}" type="presParOf" srcId="{84DDDAB7-C0F3-4295-8C0F-B924466038B4}" destId="{CE075B72-6F3E-4A96-8BC1-6B10EBADBF3F}" srcOrd="0" destOrd="0" presId="urn:microsoft.com/office/officeart/2005/8/layout/vList5"/>
    <dgm:cxn modelId="{BF79A525-3E92-49D5-97D2-589A840ED2FA}" type="presParOf" srcId="{84DDDAB7-C0F3-4295-8C0F-B924466038B4}" destId="{D500A1A8-ED78-4EF4-B705-B3488A504006}" srcOrd="1" destOrd="0" presId="urn:microsoft.com/office/officeart/2005/8/layout/vList5"/>
    <dgm:cxn modelId="{36149604-1861-4B96-AA9B-6EEEE946C786}" type="presParOf" srcId="{B2B3E1A3-8A93-4656-B592-A0018C3A0209}" destId="{CD378E97-269A-48BF-8A6A-BFAC59F2E5D5}" srcOrd="3" destOrd="0" presId="urn:microsoft.com/office/officeart/2005/8/layout/vList5"/>
    <dgm:cxn modelId="{989FCBCC-48D4-4A11-A022-C63B1575B40B}" type="presParOf" srcId="{B2B3E1A3-8A93-4656-B592-A0018C3A0209}" destId="{C2B5DCFC-4C15-43DC-B69E-918A9171E035}" srcOrd="4" destOrd="0" presId="urn:microsoft.com/office/officeart/2005/8/layout/vList5"/>
    <dgm:cxn modelId="{E700217B-5023-4BFF-B0FF-1A59EEAEF10E}" type="presParOf" srcId="{C2B5DCFC-4C15-43DC-B69E-918A9171E035}" destId="{202108B5-B487-4F98-A546-D204A44AFEA3}" srcOrd="0" destOrd="0" presId="urn:microsoft.com/office/officeart/2005/8/layout/vList5"/>
    <dgm:cxn modelId="{A5E5EC5B-5E9E-44A0-A34E-D7E36CB3FAE8}" type="presParOf" srcId="{C2B5DCFC-4C15-43DC-B69E-918A9171E035}" destId="{933660F1-FD98-47F5-8304-791BAA9BEE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76F12-B11D-477F-A11D-6A847FBA546B}" type="doc">
      <dgm:prSet loTypeId="urn:microsoft.com/office/officeart/2005/8/layout/venn1" loCatId="relationship" qsTypeId="urn:microsoft.com/office/officeart/2005/8/quickstyle/simple1" qsCatId="simple" csTypeId="urn:microsoft.com/office/officeart/2005/8/colors/accent1_2" csCatId="accent1" phldr="1"/>
      <dgm:spPr/>
    </dgm:pt>
    <dgm:pt modelId="{4FFB198D-664F-43AD-B8D4-1B4EBE74CD77}">
      <dgm:prSet phldrT="[Text]"/>
      <dgm:spPr/>
      <dgm:t>
        <a:bodyPr/>
        <a:lstStyle/>
        <a:p>
          <a:r>
            <a:rPr lang="en-US" dirty="0" smtClean="0"/>
            <a:t>ALCM</a:t>
          </a:r>
          <a:endParaRPr lang="en-US" dirty="0"/>
        </a:p>
      </dgm:t>
    </dgm:pt>
    <dgm:pt modelId="{4AED8CB3-2D36-41C9-B6DE-3A5A90922F44}" type="parTrans" cxnId="{36EA0358-D5E8-4C8F-92F2-9139F27623BC}">
      <dgm:prSet/>
      <dgm:spPr/>
      <dgm:t>
        <a:bodyPr/>
        <a:lstStyle/>
        <a:p>
          <a:endParaRPr lang="en-US"/>
        </a:p>
      </dgm:t>
    </dgm:pt>
    <dgm:pt modelId="{5A2F242D-3618-4310-BACF-06C5BC329BAD}" type="sibTrans" cxnId="{36EA0358-D5E8-4C8F-92F2-9139F27623BC}">
      <dgm:prSet/>
      <dgm:spPr/>
      <dgm:t>
        <a:bodyPr/>
        <a:lstStyle/>
        <a:p>
          <a:endParaRPr lang="en-US"/>
        </a:p>
      </dgm:t>
    </dgm:pt>
    <dgm:pt modelId="{2CA1411B-10BC-4725-9B49-27B6242F3309}">
      <dgm:prSet phldrT="[Text]"/>
      <dgm:spPr/>
      <dgm:t>
        <a:bodyPr/>
        <a:lstStyle/>
        <a:p>
          <a:r>
            <a:rPr lang="en-US" dirty="0" smtClean="0"/>
            <a:t>HIV Care Provider</a:t>
          </a:r>
          <a:endParaRPr lang="en-US" dirty="0"/>
        </a:p>
      </dgm:t>
    </dgm:pt>
    <dgm:pt modelId="{44C454CD-2694-48A9-80D1-79F7CACD40F2}" type="parTrans" cxnId="{09215932-3814-45BF-9891-45C13BA8A0F1}">
      <dgm:prSet/>
      <dgm:spPr/>
      <dgm:t>
        <a:bodyPr/>
        <a:lstStyle/>
        <a:p>
          <a:endParaRPr lang="en-US"/>
        </a:p>
      </dgm:t>
    </dgm:pt>
    <dgm:pt modelId="{184DBF8B-2DF6-477C-9ABD-BBC4B9674862}" type="sibTrans" cxnId="{09215932-3814-45BF-9891-45C13BA8A0F1}">
      <dgm:prSet/>
      <dgm:spPr/>
      <dgm:t>
        <a:bodyPr/>
        <a:lstStyle/>
        <a:p>
          <a:endParaRPr lang="en-US"/>
        </a:p>
      </dgm:t>
    </dgm:pt>
    <dgm:pt modelId="{6C7246BC-9D69-42C5-A4AE-E220B33E4CA8}">
      <dgm:prSet phldrT="[Text]"/>
      <dgm:spPr/>
      <dgm:t>
        <a:bodyPr/>
        <a:lstStyle/>
        <a:p>
          <a:r>
            <a:rPr lang="en-US" dirty="0" smtClean="0"/>
            <a:t>2 CBOs</a:t>
          </a:r>
          <a:endParaRPr lang="en-US" dirty="0"/>
        </a:p>
      </dgm:t>
    </dgm:pt>
    <dgm:pt modelId="{9E242DBA-3BA8-42D7-B842-834BF713208D}" type="parTrans" cxnId="{403DC4CB-7CEA-469A-AA0B-D5168ED383FE}">
      <dgm:prSet/>
      <dgm:spPr/>
      <dgm:t>
        <a:bodyPr/>
        <a:lstStyle/>
        <a:p>
          <a:endParaRPr lang="en-US"/>
        </a:p>
      </dgm:t>
    </dgm:pt>
    <dgm:pt modelId="{1273DE5B-FFBC-4C91-89C9-9EBF487CDBB6}" type="sibTrans" cxnId="{403DC4CB-7CEA-469A-AA0B-D5168ED383FE}">
      <dgm:prSet/>
      <dgm:spPr/>
      <dgm:t>
        <a:bodyPr/>
        <a:lstStyle/>
        <a:p>
          <a:endParaRPr lang="en-US"/>
        </a:p>
      </dgm:t>
    </dgm:pt>
    <dgm:pt modelId="{700D63BA-5AA1-462F-81C1-97E8C7EC165A}" type="pres">
      <dgm:prSet presAssocID="{A1E76F12-B11D-477F-A11D-6A847FBA546B}" presName="compositeShape" presStyleCnt="0">
        <dgm:presLayoutVars>
          <dgm:chMax val="7"/>
          <dgm:dir/>
          <dgm:resizeHandles val="exact"/>
        </dgm:presLayoutVars>
      </dgm:prSet>
      <dgm:spPr/>
    </dgm:pt>
    <dgm:pt modelId="{FE8CC004-A3E9-406F-AD8E-791E23DDC2D5}" type="pres">
      <dgm:prSet presAssocID="{4FFB198D-664F-43AD-B8D4-1B4EBE74CD77}" presName="circ1" presStyleLbl="vennNode1" presStyleIdx="0" presStyleCnt="3"/>
      <dgm:spPr/>
      <dgm:t>
        <a:bodyPr/>
        <a:lstStyle/>
        <a:p>
          <a:endParaRPr lang="en-US"/>
        </a:p>
      </dgm:t>
    </dgm:pt>
    <dgm:pt modelId="{ACB5A465-E505-4E34-9BCD-2E52D189E7C9}" type="pres">
      <dgm:prSet presAssocID="{4FFB198D-664F-43AD-B8D4-1B4EBE74CD77}" presName="circ1Tx" presStyleLbl="revTx" presStyleIdx="0" presStyleCnt="0">
        <dgm:presLayoutVars>
          <dgm:chMax val="0"/>
          <dgm:chPref val="0"/>
          <dgm:bulletEnabled val="1"/>
        </dgm:presLayoutVars>
      </dgm:prSet>
      <dgm:spPr/>
      <dgm:t>
        <a:bodyPr/>
        <a:lstStyle/>
        <a:p>
          <a:endParaRPr lang="en-US"/>
        </a:p>
      </dgm:t>
    </dgm:pt>
    <dgm:pt modelId="{EA382B49-1215-42BB-BF5C-CF87CDBC998D}" type="pres">
      <dgm:prSet presAssocID="{2CA1411B-10BC-4725-9B49-27B6242F3309}" presName="circ2" presStyleLbl="vennNode1" presStyleIdx="1" presStyleCnt="3"/>
      <dgm:spPr/>
      <dgm:t>
        <a:bodyPr/>
        <a:lstStyle/>
        <a:p>
          <a:endParaRPr lang="en-US"/>
        </a:p>
      </dgm:t>
    </dgm:pt>
    <dgm:pt modelId="{1316331B-0C4A-4847-AAA5-A83FAE62E480}" type="pres">
      <dgm:prSet presAssocID="{2CA1411B-10BC-4725-9B49-27B6242F3309}" presName="circ2Tx" presStyleLbl="revTx" presStyleIdx="0" presStyleCnt="0">
        <dgm:presLayoutVars>
          <dgm:chMax val="0"/>
          <dgm:chPref val="0"/>
          <dgm:bulletEnabled val="1"/>
        </dgm:presLayoutVars>
      </dgm:prSet>
      <dgm:spPr/>
      <dgm:t>
        <a:bodyPr/>
        <a:lstStyle/>
        <a:p>
          <a:endParaRPr lang="en-US"/>
        </a:p>
      </dgm:t>
    </dgm:pt>
    <dgm:pt modelId="{93FBEC95-E19D-4447-B2A4-3181B3C196F7}" type="pres">
      <dgm:prSet presAssocID="{6C7246BC-9D69-42C5-A4AE-E220B33E4CA8}" presName="circ3" presStyleLbl="vennNode1" presStyleIdx="2" presStyleCnt="3"/>
      <dgm:spPr/>
      <dgm:t>
        <a:bodyPr/>
        <a:lstStyle/>
        <a:p>
          <a:endParaRPr lang="en-US"/>
        </a:p>
      </dgm:t>
    </dgm:pt>
    <dgm:pt modelId="{63C32ED7-F955-4AC3-9395-FFE761B5D9B5}" type="pres">
      <dgm:prSet presAssocID="{6C7246BC-9D69-42C5-A4AE-E220B33E4CA8}" presName="circ3Tx" presStyleLbl="revTx" presStyleIdx="0" presStyleCnt="0">
        <dgm:presLayoutVars>
          <dgm:chMax val="0"/>
          <dgm:chPref val="0"/>
          <dgm:bulletEnabled val="1"/>
        </dgm:presLayoutVars>
      </dgm:prSet>
      <dgm:spPr/>
      <dgm:t>
        <a:bodyPr/>
        <a:lstStyle/>
        <a:p>
          <a:endParaRPr lang="en-US"/>
        </a:p>
      </dgm:t>
    </dgm:pt>
  </dgm:ptLst>
  <dgm:cxnLst>
    <dgm:cxn modelId="{F37A9F36-6791-47DD-8750-E66EFBD5179C}" type="presOf" srcId="{6C7246BC-9D69-42C5-A4AE-E220B33E4CA8}" destId="{93FBEC95-E19D-4447-B2A4-3181B3C196F7}" srcOrd="0" destOrd="0" presId="urn:microsoft.com/office/officeart/2005/8/layout/venn1"/>
    <dgm:cxn modelId="{1454A853-75A2-4DBC-A266-A024785F8D23}" type="presOf" srcId="{4FFB198D-664F-43AD-B8D4-1B4EBE74CD77}" destId="{ACB5A465-E505-4E34-9BCD-2E52D189E7C9}" srcOrd="1" destOrd="0" presId="urn:microsoft.com/office/officeart/2005/8/layout/venn1"/>
    <dgm:cxn modelId="{A4D6C684-F5A6-4670-85C3-3C84954F6E9B}" type="presOf" srcId="{2CA1411B-10BC-4725-9B49-27B6242F3309}" destId="{1316331B-0C4A-4847-AAA5-A83FAE62E480}" srcOrd="1" destOrd="0" presId="urn:microsoft.com/office/officeart/2005/8/layout/venn1"/>
    <dgm:cxn modelId="{3407AE12-6B59-406B-B2CE-F8EFB37814DA}" type="presOf" srcId="{2CA1411B-10BC-4725-9B49-27B6242F3309}" destId="{EA382B49-1215-42BB-BF5C-CF87CDBC998D}" srcOrd="0" destOrd="0" presId="urn:microsoft.com/office/officeart/2005/8/layout/venn1"/>
    <dgm:cxn modelId="{403DC4CB-7CEA-469A-AA0B-D5168ED383FE}" srcId="{A1E76F12-B11D-477F-A11D-6A847FBA546B}" destId="{6C7246BC-9D69-42C5-A4AE-E220B33E4CA8}" srcOrd="2" destOrd="0" parTransId="{9E242DBA-3BA8-42D7-B842-834BF713208D}" sibTransId="{1273DE5B-FFBC-4C91-89C9-9EBF487CDBB6}"/>
    <dgm:cxn modelId="{09215932-3814-45BF-9891-45C13BA8A0F1}" srcId="{A1E76F12-B11D-477F-A11D-6A847FBA546B}" destId="{2CA1411B-10BC-4725-9B49-27B6242F3309}" srcOrd="1" destOrd="0" parTransId="{44C454CD-2694-48A9-80D1-79F7CACD40F2}" sibTransId="{184DBF8B-2DF6-477C-9ABD-BBC4B9674862}"/>
    <dgm:cxn modelId="{1CAA822D-849E-4909-81B0-9851B356D665}" type="presOf" srcId="{4FFB198D-664F-43AD-B8D4-1B4EBE74CD77}" destId="{FE8CC004-A3E9-406F-AD8E-791E23DDC2D5}" srcOrd="0" destOrd="0" presId="urn:microsoft.com/office/officeart/2005/8/layout/venn1"/>
    <dgm:cxn modelId="{36EA0358-D5E8-4C8F-92F2-9139F27623BC}" srcId="{A1E76F12-B11D-477F-A11D-6A847FBA546B}" destId="{4FFB198D-664F-43AD-B8D4-1B4EBE74CD77}" srcOrd="0" destOrd="0" parTransId="{4AED8CB3-2D36-41C9-B6DE-3A5A90922F44}" sibTransId="{5A2F242D-3618-4310-BACF-06C5BC329BAD}"/>
    <dgm:cxn modelId="{9FD78748-D313-4F9F-BC7B-9B0513BCDF26}" type="presOf" srcId="{A1E76F12-B11D-477F-A11D-6A847FBA546B}" destId="{700D63BA-5AA1-462F-81C1-97E8C7EC165A}" srcOrd="0" destOrd="0" presId="urn:microsoft.com/office/officeart/2005/8/layout/venn1"/>
    <dgm:cxn modelId="{636DDEC2-0C4B-4E85-9398-4BB209C08170}" type="presOf" srcId="{6C7246BC-9D69-42C5-A4AE-E220B33E4CA8}" destId="{63C32ED7-F955-4AC3-9395-FFE761B5D9B5}" srcOrd="1" destOrd="0" presId="urn:microsoft.com/office/officeart/2005/8/layout/venn1"/>
    <dgm:cxn modelId="{7C66FD57-26C6-4325-82AC-D901E6BFCE31}" type="presParOf" srcId="{700D63BA-5AA1-462F-81C1-97E8C7EC165A}" destId="{FE8CC004-A3E9-406F-AD8E-791E23DDC2D5}" srcOrd="0" destOrd="0" presId="urn:microsoft.com/office/officeart/2005/8/layout/venn1"/>
    <dgm:cxn modelId="{56583E4B-4C6D-4CE9-A705-446F6AD26CA0}" type="presParOf" srcId="{700D63BA-5AA1-462F-81C1-97E8C7EC165A}" destId="{ACB5A465-E505-4E34-9BCD-2E52D189E7C9}" srcOrd="1" destOrd="0" presId="urn:microsoft.com/office/officeart/2005/8/layout/venn1"/>
    <dgm:cxn modelId="{5222483E-2D35-46B7-8BD6-484DE17AAC99}" type="presParOf" srcId="{700D63BA-5AA1-462F-81C1-97E8C7EC165A}" destId="{EA382B49-1215-42BB-BF5C-CF87CDBC998D}" srcOrd="2" destOrd="0" presId="urn:microsoft.com/office/officeart/2005/8/layout/venn1"/>
    <dgm:cxn modelId="{993684AB-892E-4F45-87CD-D6F7D73C75A4}" type="presParOf" srcId="{700D63BA-5AA1-462F-81C1-97E8C7EC165A}" destId="{1316331B-0C4A-4847-AAA5-A83FAE62E480}" srcOrd="3" destOrd="0" presId="urn:microsoft.com/office/officeart/2005/8/layout/venn1"/>
    <dgm:cxn modelId="{51B0C2A2-61AD-47D9-AA2E-F895A96D262F}" type="presParOf" srcId="{700D63BA-5AA1-462F-81C1-97E8C7EC165A}" destId="{93FBEC95-E19D-4447-B2A4-3181B3C196F7}" srcOrd="4" destOrd="0" presId="urn:microsoft.com/office/officeart/2005/8/layout/venn1"/>
    <dgm:cxn modelId="{6F5E7FF3-93BA-4413-BB1A-729FAF06ADCF}" type="presParOf" srcId="{700D63BA-5AA1-462F-81C1-97E8C7EC165A}" destId="{63C32ED7-F955-4AC3-9395-FFE761B5D9B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7B5AB-A09F-4EE5-B76D-7ACE0F8E2F35}" type="doc">
      <dgm:prSet loTypeId="urn:microsoft.com/office/officeart/2005/8/layout/venn1" loCatId="relationship" qsTypeId="urn:microsoft.com/office/officeart/2005/8/quickstyle/3d1" qsCatId="3D" csTypeId="urn:microsoft.com/office/officeart/2005/8/colors/accent2_3" csCatId="accent2" phldr="1"/>
      <dgm:spPr/>
    </dgm:pt>
    <dgm:pt modelId="{CE69E6BE-073A-4C1D-969F-217AFFA1197C}">
      <dgm:prSet phldrT="[Text]"/>
      <dgm:spPr/>
      <dgm:t>
        <a:bodyPr/>
        <a:lstStyle/>
        <a:p>
          <a:r>
            <a:rPr lang="en-US" dirty="0" smtClean="0"/>
            <a:t>ACLM</a:t>
          </a:r>
          <a:endParaRPr lang="en-US" dirty="0"/>
        </a:p>
      </dgm:t>
    </dgm:pt>
    <dgm:pt modelId="{9BE994DE-93D6-41D3-A7A2-B58A0957F73D}" type="parTrans" cxnId="{77609641-D10C-44C8-B4EB-B096E5459C20}">
      <dgm:prSet/>
      <dgm:spPr/>
      <dgm:t>
        <a:bodyPr/>
        <a:lstStyle/>
        <a:p>
          <a:endParaRPr lang="en-US"/>
        </a:p>
      </dgm:t>
    </dgm:pt>
    <dgm:pt modelId="{F99F53D2-9EE6-4487-AF67-F73CC35AEEED}" type="sibTrans" cxnId="{77609641-D10C-44C8-B4EB-B096E5459C20}">
      <dgm:prSet/>
      <dgm:spPr/>
      <dgm:t>
        <a:bodyPr/>
        <a:lstStyle/>
        <a:p>
          <a:endParaRPr lang="en-US"/>
        </a:p>
      </dgm:t>
    </dgm:pt>
    <dgm:pt modelId="{BE1D1EF9-0DFF-4F7E-956D-A326FACB04F2}">
      <dgm:prSet phldrT="[Text]"/>
      <dgm:spPr/>
      <dgm:t>
        <a:bodyPr/>
        <a:lstStyle/>
        <a:p>
          <a:r>
            <a:rPr lang="en-US" smtClean="0"/>
            <a:t>2 CBOs/ASOs</a:t>
          </a:r>
          <a:endParaRPr lang="en-US" dirty="0"/>
        </a:p>
      </dgm:t>
    </dgm:pt>
    <dgm:pt modelId="{AADD970D-FAD8-4A1B-ACB2-F34E861C0582}" type="parTrans" cxnId="{63B40C10-969B-44C4-BA8F-A587C02C84C1}">
      <dgm:prSet/>
      <dgm:spPr/>
      <dgm:t>
        <a:bodyPr/>
        <a:lstStyle/>
        <a:p>
          <a:endParaRPr lang="en-US"/>
        </a:p>
      </dgm:t>
    </dgm:pt>
    <dgm:pt modelId="{9A6A62F6-6B35-4DBB-B1DF-4BB2A64EFBF6}" type="sibTrans" cxnId="{63B40C10-969B-44C4-BA8F-A587C02C84C1}">
      <dgm:prSet/>
      <dgm:spPr/>
      <dgm:t>
        <a:bodyPr/>
        <a:lstStyle/>
        <a:p>
          <a:endParaRPr lang="en-US"/>
        </a:p>
      </dgm:t>
    </dgm:pt>
    <dgm:pt modelId="{8F9846FD-2FB0-4DE3-9A3A-198961C302D9}">
      <dgm:prSet phldrT="[Text]"/>
      <dgm:spPr/>
      <dgm:t>
        <a:bodyPr/>
        <a:lstStyle/>
        <a:p>
          <a:r>
            <a:rPr lang="en-US" dirty="0" smtClean="0"/>
            <a:t>HIV Care Provider</a:t>
          </a:r>
          <a:endParaRPr lang="en-US" dirty="0"/>
        </a:p>
      </dgm:t>
    </dgm:pt>
    <dgm:pt modelId="{5EECA692-48E4-4487-AE21-44E31B25FB67}" type="parTrans" cxnId="{FF5CC0E3-A494-404D-BFB9-15761FDB9479}">
      <dgm:prSet/>
      <dgm:spPr/>
      <dgm:t>
        <a:bodyPr/>
        <a:lstStyle/>
        <a:p>
          <a:endParaRPr lang="en-US"/>
        </a:p>
      </dgm:t>
    </dgm:pt>
    <dgm:pt modelId="{FECC743A-6A51-4A9C-A1D3-1E30FBB0EB7E}" type="sibTrans" cxnId="{FF5CC0E3-A494-404D-BFB9-15761FDB9479}">
      <dgm:prSet/>
      <dgm:spPr/>
      <dgm:t>
        <a:bodyPr/>
        <a:lstStyle/>
        <a:p>
          <a:endParaRPr lang="en-US"/>
        </a:p>
      </dgm:t>
    </dgm:pt>
    <dgm:pt modelId="{72EFAA3B-AB0A-469D-92F0-7E88CE0D47A8}" type="pres">
      <dgm:prSet presAssocID="{4AA7B5AB-A09F-4EE5-B76D-7ACE0F8E2F35}" presName="compositeShape" presStyleCnt="0">
        <dgm:presLayoutVars>
          <dgm:chMax val="7"/>
          <dgm:dir/>
          <dgm:resizeHandles val="exact"/>
        </dgm:presLayoutVars>
      </dgm:prSet>
      <dgm:spPr/>
    </dgm:pt>
    <dgm:pt modelId="{3F8AD7B3-900F-4CD0-A42C-1DC77FBEA463}" type="pres">
      <dgm:prSet presAssocID="{CE69E6BE-073A-4C1D-969F-217AFFA1197C}" presName="circ1" presStyleLbl="vennNode1" presStyleIdx="0" presStyleCnt="3"/>
      <dgm:spPr/>
      <dgm:t>
        <a:bodyPr/>
        <a:lstStyle/>
        <a:p>
          <a:endParaRPr lang="en-US"/>
        </a:p>
      </dgm:t>
    </dgm:pt>
    <dgm:pt modelId="{7022D652-FF22-490C-BC91-38BD50D89489}" type="pres">
      <dgm:prSet presAssocID="{CE69E6BE-073A-4C1D-969F-217AFFA1197C}" presName="circ1Tx" presStyleLbl="revTx" presStyleIdx="0" presStyleCnt="0">
        <dgm:presLayoutVars>
          <dgm:chMax val="0"/>
          <dgm:chPref val="0"/>
          <dgm:bulletEnabled val="1"/>
        </dgm:presLayoutVars>
      </dgm:prSet>
      <dgm:spPr/>
      <dgm:t>
        <a:bodyPr/>
        <a:lstStyle/>
        <a:p>
          <a:endParaRPr lang="en-US"/>
        </a:p>
      </dgm:t>
    </dgm:pt>
    <dgm:pt modelId="{F00D52F3-47A6-49E9-821D-9F7D5938B181}" type="pres">
      <dgm:prSet presAssocID="{BE1D1EF9-0DFF-4F7E-956D-A326FACB04F2}" presName="circ2" presStyleLbl="vennNode1" presStyleIdx="1" presStyleCnt="3"/>
      <dgm:spPr/>
      <dgm:t>
        <a:bodyPr/>
        <a:lstStyle/>
        <a:p>
          <a:endParaRPr lang="en-US"/>
        </a:p>
      </dgm:t>
    </dgm:pt>
    <dgm:pt modelId="{16E0A3A0-56CA-4844-9C6A-457890C48B52}" type="pres">
      <dgm:prSet presAssocID="{BE1D1EF9-0DFF-4F7E-956D-A326FACB04F2}" presName="circ2Tx" presStyleLbl="revTx" presStyleIdx="0" presStyleCnt="0">
        <dgm:presLayoutVars>
          <dgm:chMax val="0"/>
          <dgm:chPref val="0"/>
          <dgm:bulletEnabled val="1"/>
        </dgm:presLayoutVars>
      </dgm:prSet>
      <dgm:spPr/>
      <dgm:t>
        <a:bodyPr/>
        <a:lstStyle/>
        <a:p>
          <a:endParaRPr lang="en-US"/>
        </a:p>
      </dgm:t>
    </dgm:pt>
    <dgm:pt modelId="{E1F14165-FCC1-4E2C-8C1C-59BDE98ABD54}" type="pres">
      <dgm:prSet presAssocID="{8F9846FD-2FB0-4DE3-9A3A-198961C302D9}" presName="circ3" presStyleLbl="vennNode1" presStyleIdx="2" presStyleCnt="3"/>
      <dgm:spPr/>
      <dgm:t>
        <a:bodyPr/>
        <a:lstStyle/>
        <a:p>
          <a:endParaRPr lang="en-US"/>
        </a:p>
      </dgm:t>
    </dgm:pt>
    <dgm:pt modelId="{31854364-9BB2-462B-AADC-1072E0FC4D66}" type="pres">
      <dgm:prSet presAssocID="{8F9846FD-2FB0-4DE3-9A3A-198961C302D9}" presName="circ3Tx" presStyleLbl="revTx" presStyleIdx="0" presStyleCnt="0">
        <dgm:presLayoutVars>
          <dgm:chMax val="0"/>
          <dgm:chPref val="0"/>
          <dgm:bulletEnabled val="1"/>
        </dgm:presLayoutVars>
      </dgm:prSet>
      <dgm:spPr/>
      <dgm:t>
        <a:bodyPr/>
        <a:lstStyle/>
        <a:p>
          <a:endParaRPr lang="en-US"/>
        </a:p>
      </dgm:t>
    </dgm:pt>
  </dgm:ptLst>
  <dgm:cxnLst>
    <dgm:cxn modelId="{8461A227-EA02-459B-B3D7-7491B8EE76FB}" type="presOf" srcId="{4AA7B5AB-A09F-4EE5-B76D-7ACE0F8E2F35}" destId="{72EFAA3B-AB0A-469D-92F0-7E88CE0D47A8}" srcOrd="0" destOrd="0" presId="urn:microsoft.com/office/officeart/2005/8/layout/venn1"/>
    <dgm:cxn modelId="{AC06A27B-5BAE-4DC5-AB4A-0F20DBB59D4C}" type="presOf" srcId="{CE69E6BE-073A-4C1D-969F-217AFFA1197C}" destId="{3F8AD7B3-900F-4CD0-A42C-1DC77FBEA463}" srcOrd="0" destOrd="0" presId="urn:microsoft.com/office/officeart/2005/8/layout/venn1"/>
    <dgm:cxn modelId="{2588B737-AD9E-4826-A169-AFAD75B281B4}" type="presOf" srcId="{BE1D1EF9-0DFF-4F7E-956D-A326FACB04F2}" destId="{F00D52F3-47A6-49E9-821D-9F7D5938B181}" srcOrd="0" destOrd="0" presId="urn:microsoft.com/office/officeart/2005/8/layout/venn1"/>
    <dgm:cxn modelId="{77609641-D10C-44C8-B4EB-B096E5459C20}" srcId="{4AA7B5AB-A09F-4EE5-B76D-7ACE0F8E2F35}" destId="{CE69E6BE-073A-4C1D-969F-217AFFA1197C}" srcOrd="0" destOrd="0" parTransId="{9BE994DE-93D6-41D3-A7A2-B58A0957F73D}" sibTransId="{F99F53D2-9EE6-4487-AF67-F73CC35AEEED}"/>
    <dgm:cxn modelId="{EE2C78E6-9E78-4EB0-82BF-85AF882EED96}" type="presOf" srcId="{BE1D1EF9-0DFF-4F7E-956D-A326FACB04F2}" destId="{16E0A3A0-56CA-4844-9C6A-457890C48B52}" srcOrd="1" destOrd="0" presId="urn:microsoft.com/office/officeart/2005/8/layout/venn1"/>
    <dgm:cxn modelId="{AAFC6836-DC08-4C46-B52F-4233F22E384E}" type="presOf" srcId="{CE69E6BE-073A-4C1D-969F-217AFFA1197C}" destId="{7022D652-FF22-490C-BC91-38BD50D89489}" srcOrd="1" destOrd="0" presId="urn:microsoft.com/office/officeart/2005/8/layout/venn1"/>
    <dgm:cxn modelId="{8D8FF815-5883-4FBF-B471-F9DC0C33EF1D}" type="presOf" srcId="{8F9846FD-2FB0-4DE3-9A3A-198961C302D9}" destId="{E1F14165-FCC1-4E2C-8C1C-59BDE98ABD54}" srcOrd="0" destOrd="0" presId="urn:microsoft.com/office/officeart/2005/8/layout/venn1"/>
    <dgm:cxn modelId="{BDCB2A4A-2973-4387-8060-F0A2C21AAB71}" type="presOf" srcId="{8F9846FD-2FB0-4DE3-9A3A-198961C302D9}" destId="{31854364-9BB2-462B-AADC-1072E0FC4D66}" srcOrd="1" destOrd="0" presId="urn:microsoft.com/office/officeart/2005/8/layout/venn1"/>
    <dgm:cxn modelId="{FF5CC0E3-A494-404D-BFB9-15761FDB9479}" srcId="{4AA7B5AB-A09F-4EE5-B76D-7ACE0F8E2F35}" destId="{8F9846FD-2FB0-4DE3-9A3A-198961C302D9}" srcOrd="2" destOrd="0" parTransId="{5EECA692-48E4-4487-AE21-44E31B25FB67}" sibTransId="{FECC743A-6A51-4A9C-A1D3-1E30FBB0EB7E}"/>
    <dgm:cxn modelId="{63B40C10-969B-44C4-BA8F-A587C02C84C1}" srcId="{4AA7B5AB-A09F-4EE5-B76D-7ACE0F8E2F35}" destId="{BE1D1EF9-0DFF-4F7E-956D-A326FACB04F2}" srcOrd="1" destOrd="0" parTransId="{AADD970D-FAD8-4A1B-ACB2-F34E861C0582}" sibTransId="{9A6A62F6-6B35-4DBB-B1DF-4BB2A64EFBF6}"/>
    <dgm:cxn modelId="{D4276231-DCD2-4788-B966-E9B65C9E45D0}" type="presParOf" srcId="{72EFAA3B-AB0A-469D-92F0-7E88CE0D47A8}" destId="{3F8AD7B3-900F-4CD0-A42C-1DC77FBEA463}" srcOrd="0" destOrd="0" presId="urn:microsoft.com/office/officeart/2005/8/layout/venn1"/>
    <dgm:cxn modelId="{4E146759-3B4F-4540-A70E-3EE47F634625}" type="presParOf" srcId="{72EFAA3B-AB0A-469D-92F0-7E88CE0D47A8}" destId="{7022D652-FF22-490C-BC91-38BD50D89489}" srcOrd="1" destOrd="0" presId="urn:microsoft.com/office/officeart/2005/8/layout/venn1"/>
    <dgm:cxn modelId="{FB41C3AB-244F-40A7-BE79-6D246BFF7420}" type="presParOf" srcId="{72EFAA3B-AB0A-469D-92F0-7E88CE0D47A8}" destId="{F00D52F3-47A6-49E9-821D-9F7D5938B181}" srcOrd="2" destOrd="0" presId="urn:microsoft.com/office/officeart/2005/8/layout/venn1"/>
    <dgm:cxn modelId="{7D256A55-7866-40E1-AF2D-9B7846194837}" type="presParOf" srcId="{72EFAA3B-AB0A-469D-92F0-7E88CE0D47A8}" destId="{16E0A3A0-56CA-4844-9C6A-457890C48B52}" srcOrd="3" destOrd="0" presId="urn:microsoft.com/office/officeart/2005/8/layout/venn1"/>
    <dgm:cxn modelId="{63C40E12-74C5-4C03-92D4-0867DEAE9B93}" type="presParOf" srcId="{72EFAA3B-AB0A-469D-92F0-7E88CE0D47A8}" destId="{E1F14165-FCC1-4E2C-8C1C-59BDE98ABD54}" srcOrd="4" destOrd="0" presId="urn:microsoft.com/office/officeart/2005/8/layout/venn1"/>
    <dgm:cxn modelId="{D452F5E4-178D-473B-B340-11C541061F3D}" type="presParOf" srcId="{72EFAA3B-AB0A-469D-92F0-7E88CE0D47A8}" destId="{31854364-9BB2-462B-AADC-1072E0FC4D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AFB7-8EA6-4103-8F6F-5E71778CFD0B}">
      <dsp:nvSpPr>
        <dsp:cNvPr id="0" name=""/>
        <dsp:cNvSpPr/>
      </dsp:nvSpPr>
      <dsp:spPr>
        <a:xfrm rot="5400000">
          <a:off x="4705347" y="-1720543"/>
          <a:ext cx="1263401"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increasing the provision of routine-opt screenings for HIV in Georgia where there are high concentrations of HIV infection.</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increasing the number of HIV tests conducted at public supported non-clinical sites in areas with high concentrations of HIV in Georgia.</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distributing condoms in clinical and non-clinical sites.</a:t>
          </a:r>
          <a:endParaRPr lang="en-US" sz="1100" kern="1200" dirty="0">
            <a:latin typeface="+mn-lt"/>
            <a:cs typeface="Arial" pitchFamily="34" charset="0"/>
          </a:endParaRPr>
        </a:p>
      </dsp:txBody>
      <dsp:txXfrm rot="-5400000">
        <a:off x="2825496" y="220982"/>
        <a:ext cx="4961430" cy="1140053"/>
      </dsp:txXfrm>
    </dsp:sp>
    <dsp:sp modelId="{CDF2CF3D-D04A-4A03-AE61-358E4EFE7A44}">
      <dsp:nvSpPr>
        <dsp:cNvPr id="0" name=""/>
        <dsp:cNvSpPr/>
      </dsp:nvSpPr>
      <dsp:spPr>
        <a:xfrm>
          <a:off x="0" y="1381"/>
          <a:ext cx="2825496" cy="1579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Arial" pitchFamily="34" charset="0"/>
            </a:rPr>
            <a:t>Reduce new HIV infections</a:t>
          </a:r>
          <a:endParaRPr lang="en-US" sz="1800" kern="1200" dirty="0">
            <a:latin typeface="+mn-lt"/>
            <a:cs typeface="Arial" pitchFamily="34" charset="0"/>
          </a:endParaRPr>
        </a:p>
      </dsp:txBody>
      <dsp:txXfrm>
        <a:off x="77093" y="78474"/>
        <a:ext cx="2671310" cy="1425066"/>
      </dsp:txXfrm>
    </dsp:sp>
    <dsp:sp modelId="{D500A1A8-ED78-4EF4-B705-B3488A504006}">
      <dsp:nvSpPr>
        <dsp:cNvPr id="0" name=""/>
        <dsp:cNvSpPr/>
      </dsp:nvSpPr>
      <dsp:spPr>
        <a:xfrm rot="5400000">
          <a:off x="4705347" y="-62328"/>
          <a:ext cx="1263401"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increasing the provision of linkage to care, treatment, and prevention services for HIV-diagnosed individuals in Georgia.</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increasing the number of HIV-positive individuals in Georgia’s public health districts who are linked to other HIV-related medical and social services.</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increasing the capacity of public health supported entities to refer all newly diagnosed person to partner services (PS).</a:t>
          </a:r>
          <a:endParaRPr lang="en-US" sz="1100" kern="1200" dirty="0">
            <a:latin typeface="+mn-lt"/>
            <a:cs typeface="Arial" pitchFamily="34" charset="0"/>
          </a:endParaRPr>
        </a:p>
      </dsp:txBody>
      <dsp:txXfrm rot="-5400000">
        <a:off x="2825496" y="1879197"/>
        <a:ext cx="4961430" cy="1140053"/>
      </dsp:txXfrm>
    </dsp:sp>
    <dsp:sp modelId="{CE075B72-6F3E-4A96-8BC1-6B10EBADBF3F}">
      <dsp:nvSpPr>
        <dsp:cNvPr id="0" name=""/>
        <dsp:cNvSpPr/>
      </dsp:nvSpPr>
      <dsp:spPr>
        <a:xfrm>
          <a:off x="0" y="1659596"/>
          <a:ext cx="2825496" cy="1579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Arial" pitchFamily="34" charset="0"/>
            </a:rPr>
            <a:t>Increase Access to Care and Improving Health Outcomes for people living with HIV</a:t>
          </a:r>
          <a:endParaRPr lang="en-US" sz="1800" kern="1200" dirty="0">
            <a:latin typeface="+mn-lt"/>
            <a:cs typeface="Arial" pitchFamily="34" charset="0"/>
          </a:endParaRPr>
        </a:p>
      </dsp:txBody>
      <dsp:txXfrm>
        <a:off x="77093" y="1736689"/>
        <a:ext cx="2671310" cy="1425066"/>
      </dsp:txXfrm>
    </dsp:sp>
    <dsp:sp modelId="{933660F1-FD98-47F5-8304-791BAA9BEE49}">
      <dsp:nvSpPr>
        <dsp:cNvPr id="0" name=""/>
        <dsp:cNvSpPr/>
      </dsp:nvSpPr>
      <dsp:spPr>
        <a:xfrm rot="5400000">
          <a:off x="4514932" y="1625615"/>
          <a:ext cx="1633806" cy="50181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funding a statewide social marketing campaign with tailored messages aimed at reducing HIV infection rates among gay and bisexual men.</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re-launching the Georgia Taking Control initiative to increase HIV testing and linkage to care for gay and bi-sexual men.</a:t>
          </a:r>
          <a:endParaRPr lang="en-US" sz="1100" kern="1200" dirty="0">
            <a:latin typeface="+mn-lt"/>
            <a:cs typeface="Arial" pitchFamily="34" charset="0"/>
          </a:endParaRPr>
        </a:p>
        <a:p>
          <a:pPr marL="57150" lvl="1" indent="-57150" algn="l" defTabSz="488950">
            <a:lnSpc>
              <a:spcPct val="90000"/>
            </a:lnSpc>
            <a:spcBef>
              <a:spcPct val="0"/>
            </a:spcBef>
            <a:spcAft>
              <a:spcPct val="15000"/>
            </a:spcAft>
            <a:buChar char="••"/>
          </a:pPr>
          <a:r>
            <a:rPr lang="en-US" sz="1100" kern="1200" dirty="0" smtClean="0">
              <a:latin typeface="+mn-lt"/>
              <a:cs typeface="Arial" pitchFamily="34" charset="0"/>
            </a:rPr>
            <a:t>By funding a statewide social marketing campaign with tailored messages aimed at reducing HIV infection rates among black heterosexuals.</a:t>
          </a:r>
          <a:endParaRPr lang="en-US" sz="1100" kern="1200" dirty="0">
            <a:latin typeface="+mn-lt"/>
            <a:cs typeface="Arial" pitchFamily="34" charset="0"/>
          </a:endParaRPr>
        </a:p>
      </dsp:txBody>
      <dsp:txXfrm rot="-5400000">
        <a:off x="2822736" y="3397567"/>
        <a:ext cx="4938442" cy="1474294"/>
      </dsp:txXfrm>
    </dsp:sp>
    <dsp:sp modelId="{202108B5-B487-4F98-A546-D204A44AFEA3}">
      <dsp:nvSpPr>
        <dsp:cNvPr id="0" name=""/>
        <dsp:cNvSpPr/>
      </dsp:nvSpPr>
      <dsp:spPr>
        <a:xfrm>
          <a:off x="0" y="3345088"/>
          <a:ext cx="2822736" cy="1579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Arial" pitchFamily="34" charset="0"/>
            </a:rPr>
            <a:t>Reduce HIV-Related Health Disparities</a:t>
          </a:r>
          <a:endParaRPr lang="en-US" sz="1800" kern="1200" dirty="0">
            <a:latin typeface="+mn-lt"/>
            <a:cs typeface="Arial" pitchFamily="34" charset="0"/>
          </a:endParaRPr>
        </a:p>
      </dsp:txBody>
      <dsp:txXfrm>
        <a:off x="77093" y="3422181"/>
        <a:ext cx="2668550" cy="1425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CC004-A3E9-406F-AD8E-791E23DDC2D5}">
      <dsp:nvSpPr>
        <dsp:cNvPr id="0" name=""/>
        <dsp:cNvSpPr/>
      </dsp:nvSpPr>
      <dsp:spPr>
        <a:xfrm>
          <a:off x="19188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ALCM</a:t>
          </a:r>
          <a:endParaRPr lang="en-US" sz="3300" kern="1200" dirty="0"/>
        </a:p>
      </dsp:txBody>
      <dsp:txXfrm>
        <a:off x="2280888" y="531800"/>
        <a:ext cx="1991423" cy="1222010"/>
      </dsp:txXfrm>
    </dsp:sp>
    <dsp:sp modelId="{EA382B49-1215-42BB-BF5C-CF87CDBC998D}">
      <dsp:nvSpPr>
        <dsp:cNvPr id="0" name=""/>
        <dsp:cNvSpPr/>
      </dsp:nvSpPr>
      <dsp:spPr>
        <a:xfrm>
          <a:off x="28986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HIV Care Provider</a:t>
          </a:r>
          <a:endParaRPr lang="en-US" sz="3300" kern="1200" dirty="0"/>
        </a:p>
      </dsp:txBody>
      <dsp:txXfrm>
        <a:off x="3729196" y="2455334"/>
        <a:ext cx="1629346" cy="1493567"/>
      </dsp:txXfrm>
    </dsp:sp>
    <dsp:sp modelId="{93FBEC95-E19D-4447-B2A4-3181B3C196F7}">
      <dsp:nvSpPr>
        <dsp:cNvPr id="0" name=""/>
        <dsp:cNvSpPr/>
      </dsp:nvSpPr>
      <dsp:spPr>
        <a:xfrm>
          <a:off x="9389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2 CBOs</a:t>
          </a:r>
          <a:endParaRPr lang="en-US" sz="3300" kern="1200" dirty="0"/>
        </a:p>
      </dsp:txBody>
      <dsp:txXfrm>
        <a:off x="11946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D2BE3D9-D73E-479E-A630-80340B662752}" type="datetimeFigureOut">
              <a:rPr lang="en-US" smtClean="0"/>
              <a:pPr/>
              <a:t>7/11/2014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A4B2E75-1361-4BC4-A057-5BF4DA84E2FA}" type="slidenum">
              <a:rPr lang="en-US" smtClean="0"/>
              <a:pPr/>
              <a:t>‹#›</a:t>
            </a:fld>
            <a:endParaRPr lang="en-US"/>
          </a:p>
        </p:txBody>
      </p:sp>
    </p:spTree>
    <p:extLst>
      <p:ext uri="{BB962C8B-B14F-4D97-AF65-F5344CB8AC3E}">
        <p14:creationId xmlns:p14="http://schemas.microsoft.com/office/powerpoint/2010/main" val="95483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6A13ED4F-7158-490A-A011-D922D07D2C7B}" type="datetimeFigureOut">
              <a:rPr lang="en-US" smtClean="0"/>
              <a:pPr/>
              <a:t>7/11/2014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30B63C24-885F-4DCF-ADC3-F7BA777688EE}" type="slidenum">
              <a:rPr lang="en-US" smtClean="0"/>
              <a:pPr/>
              <a:t>‹#›</a:t>
            </a:fld>
            <a:endParaRPr lang="en-US"/>
          </a:p>
        </p:txBody>
      </p:sp>
    </p:spTree>
    <p:extLst>
      <p:ext uri="{BB962C8B-B14F-4D97-AF65-F5344CB8AC3E}">
        <p14:creationId xmlns:p14="http://schemas.microsoft.com/office/powerpoint/2010/main" val="76784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63C24-885F-4DCF-ADC3-F7BA777688EE}" type="slidenum">
              <a:rPr lang="en-US" smtClean="0"/>
              <a:pPr/>
              <a:t>1</a:t>
            </a:fld>
            <a:endParaRPr lang="en-US"/>
          </a:p>
        </p:txBody>
      </p:sp>
    </p:spTree>
    <p:extLst>
      <p:ext uri="{BB962C8B-B14F-4D97-AF65-F5344CB8AC3E}">
        <p14:creationId xmlns:p14="http://schemas.microsoft.com/office/powerpoint/2010/main" val="30323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looking</a:t>
            </a:r>
            <a:r>
              <a:rPr lang="en-US" baseline="0" dirty="0" smtClean="0"/>
              <a:t> primarily at those linked to care.</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GDPH held a statewide</a:t>
            </a:r>
            <a:r>
              <a:rPr lang="en-US" baseline="0" dirty="0" smtClean="0"/>
              <a:t> Linkage to care continuous quality improvement training for our 4 TLC networks, including additional TLC networks supported under HIV Care as well as other entities throughout the state that are involved in linkage to care activities. We had 79 people register with 71 people actually attending.  Attendees came from various public health and care disciplines including but not limited to CBOs/ASOs, health educators, case managers, volunteers, substance abuse and mental health facilities to name a few. We will be working on next steps from this </a:t>
            </a:r>
            <a:r>
              <a:rPr lang="en-US" baseline="0" smtClean="0"/>
              <a:t>statewide meeting.</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24</a:t>
            </a:fld>
            <a:endParaRPr lang="en-US"/>
          </a:p>
        </p:txBody>
      </p:sp>
    </p:spTree>
    <p:extLst>
      <p:ext uri="{BB962C8B-B14F-4D97-AF65-F5344CB8AC3E}">
        <p14:creationId xmlns:p14="http://schemas.microsoft.com/office/powerpoint/2010/main" val="123340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will discuss expectations for the TLC Network. Just to reiterate, the network is intended to:</a:t>
            </a:r>
          </a:p>
          <a:p>
            <a:r>
              <a:rPr lang="en-US" baseline="0" dirty="0" smtClean="0"/>
              <a:t>                1. Identifying and promptly linking to care persons newly diagnosed or living with HIV </a:t>
            </a:r>
          </a:p>
          <a:p>
            <a:r>
              <a:rPr lang="en-US" baseline="0" dirty="0" smtClean="0"/>
              <a:t>	but not receiving care (aware and unaware of their HIV status). </a:t>
            </a:r>
          </a:p>
          <a:p>
            <a:r>
              <a:rPr lang="en-US" baseline="0" dirty="0" smtClean="0"/>
              <a:t>                2. Improving patient retention in HIV primary care. </a:t>
            </a:r>
          </a:p>
          <a:p>
            <a:endParaRPr lang="en-US" dirty="0"/>
          </a:p>
        </p:txBody>
      </p:sp>
      <p:sp>
        <p:nvSpPr>
          <p:cNvPr id="4" name="Slide Number Placeholder 3"/>
          <p:cNvSpPr>
            <a:spLocks noGrp="1"/>
          </p:cNvSpPr>
          <p:nvPr>
            <p:ph type="sldNum" sz="quarter" idx="10"/>
          </p:nvPr>
        </p:nvSpPr>
        <p:spPr/>
        <p:txBody>
          <a:bodyPr/>
          <a:lstStyle/>
          <a:p>
            <a:fld id="{4F15DCA8-D979-4D5D-BE16-651C2930D27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6579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 all ARTAS sites (HIV prevention and MAI) should establish a TLC</a:t>
            </a:r>
            <a:r>
              <a:rPr lang="en-US" baseline="0" dirty="0" smtClean="0"/>
              <a:t> network. At a minimum the network consists of a:</a:t>
            </a:r>
          </a:p>
          <a:p>
            <a:r>
              <a:rPr lang="en-US" baseline="0" dirty="0" smtClean="0"/>
              <a:t>	1. Linkage Coordinator</a:t>
            </a:r>
          </a:p>
          <a:p>
            <a:r>
              <a:rPr lang="en-US" baseline="0" dirty="0" smtClean="0"/>
              <a:t>	2. An HIV Care Provider (this can be the Ryan white provider)</a:t>
            </a:r>
          </a:p>
          <a:p>
            <a:r>
              <a:rPr lang="en-US" baseline="0" dirty="0" smtClean="0"/>
              <a:t>	3. Two CBOs/ASOs</a:t>
            </a:r>
          </a:p>
          <a:p>
            <a:endParaRPr lang="en-US" baseline="0" dirty="0" smtClean="0"/>
          </a:p>
          <a:p>
            <a:r>
              <a:rPr lang="en-US" baseline="0" dirty="0" smtClean="0"/>
              <a:t>Both traditional (private providers, behavioral health/mental health) and untraditional partners (churches, employment centers, food banks, corrections/probation offices) are welcomed to join the network.</a:t>
            </a:r>
          </a:p>
        </p:txBody>
      </p:sp>
      <p:sp>
        <p:nvSpPr>
          <p:cNvPr id="4" name="Slide Number Placeholder 3"/>
          <p:cNvSpPr>
            <a:spLocks noGrp="1"/>
          </p:cNvSpPr>
          <p:nvPr>
            <p:ph type="sldNum" sz="quarter" idx="10"/>
          </p:nvPr>
        </p:nvSpPr>
        <p:spPr/>
        <p:txBody>
          <a:bodyPr/>
          <a:lstStyle/>
          <a:p>
            <a:fld id="{30B63C24-885F-4DCF-ADC3-F7BA777688EE}" type="slidenum">
              <a:rPr lang="en-US" smtClean="0"/>
              <a:pPr/>
              <a:t>26</a:t>
            </a:fld>
            <a:endParaRPr lang="en-US"/>
          </a:p>
        </p:txBody>
      </p:sp>
    </p:spTree>
    <p:extLst>
      <p:ext uri="{BB962C8B-B14F-4D97-AF65-F5344CB8AC3E}">
        <p14:creationId xmlns:p14="http://schemas.microsoft.com/office/powerpoint/2010/main" val="292583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the email sent out on 6/4 was</a:t>
            </a:r>
            <a:r>
              <a:rPr lang="en-US" baseline="0" dirty="0" smtClean="0"/>
              <a:t> a TLC network “one pager”. This document can serve as a template and can be used to recruit network members. If you would like the Word Publisher version of the document please send me an email</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27</a:t>
            </a:fld>
            <a:endParaRPr lang="en-US"/>
          </a:p>
        </p:txBody>
      </p:sp>
    </p:spTree>
    <p:extLst>
      <p:ext uri="{BB962C8B-B14F-4D97-AF65-F5344CB8AC3E}">
        <p14:creationId xmlns:p14="http://schemas.microsoft.com/office/powerpoint/2010/main" val="69856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forwarded in the 6/4 email was a TLC Network Excel spreadsheet. Please complete the document in its entirety and forward to your respective contract monitor (either myself or Mirelys) by 6/30/2014.  Please list the current components of your network. Additional  partners can always be added in the future.</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28</a:t>
            </a:fld>
            <a:endParaRPr lang="en-US"/>
          </a:p>
        </p:txBody>
      </p:sp>
    </p:spTree>
    <p:extLst>
      <p:ext uri="{BB962C8B-B14F-4D97-AF65-F5344CB8AC3E}">
        <p14:creationId xmlns:p14="http://schemas.microsoft.com/office/powerpoint/2010/main" val="3045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5DCA8-D979-4D5D-BE16-651C2930D27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6579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5DCA8-D979-4D5D-BE16-651C2930D27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6579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schedule for the remaining part of the year, please refer to the ARTAS TA Call schedule that was forwarded in the 6/4 email.  </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31</a:t>
            </a:fld>
            <a:endParaRPr lang="en-US"/>
          </a:p>
        </p:txBody>
      </p:sp>
    </p:spTree>
    <p:extLst>
      <p:ext uri="{BB962C8B-B14F-4D97-AF65-F5344CB8AC3E}">
        <p14:creationId xmlns:p14="http://schemas.microsoft.com/office/powerpoint/2010/main" val="101048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2</a:t>
            </a:fld>
            <a:endParaRPr lang="en-US"/>
          </a:p>
        </p:txBody>
      </p:sp>
    </p:spTree>
    <p:extLst>
      <p:ext uri="{BB962C8B-B14F-4D97-AF65-F5344CB8AC3E}">
        <p14:creationId xmlns:p14="http://schemas.microsoft.com/office/powerpoint/2010/main" val="156695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a:t>
            </a:r>
            <a:r>
              <a:rPr lang="en-US" baseline="0" dirty="0" smtClean="0"/>
              <a:t> to meet the goals of the National HIV AIDS Strategy we had to align our HIV Prevention Goals to match those of the strategy.  The Test Link and Care demonstration project fall under Goal number 2: Increase Access to Care and Improving Health Outcomes for People living with HIV</a:t>
            </a:r>
            <a:endParaRPr lang="en-US" dirty="0"/>
          </a:p>
        </p:txBody>
      </p:sp>
      <p:sp>
        <p:nvSpPr>
          <p:cNvPr id="4" name="Slide Number Placeholder 3"/>
          <p:cNvSpPr>
            <a:spLocks noGrp="1"/>
          </p:cNvSpPr>
          <p:nvPr>
            <p:ph type="sldNum" sz="quarter" idx="10"/>
          </p:nvPr>
        </p:nvSpPr>
        <p:spPr/>
        <p:txBody>
          <a:bodyPr/>
          <a:lstStyle/>
          <a:p>
            <a:fld id="{5FEE5A04-EEF7-49EA-96F1-98435EB5D49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63C24-885F-4DCF-ADC3-F7BA777688EE}" type="slidenum">
              <a:rPr lang="en-US" smtClean="0"/>
              <a:pPr/>
              <a:t>4</a:t>
            </a:fld>
            <a:endParaRPr lang="en-US"/>
          </a:p>
        </p:txBody>
      </p:sp>
    </p:spTree>
    <p:extLst>
      <p:ext uri="{BB962C8B-B14F-4D97-AF65-F5344CB8AC3E}">
        <p14:creationId xmlns:p14="http://schemas.microsoft.com/office/powerpoint/2010/main" val="368357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CC256F-1265-404A-8E98-0CAEE6D60B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goal of the program is to identify and promptly link individuals who HIV positive to HIV medical care and other services as well as, improve retention in HIV care</a:t>
            </a:r>
          </a:p>
          <a:p>
            <a:endParaRPr lang="en-US" baseline="0" dirty="0" smtClean="0"/>
          </a:p>
          <a:p>
            <a:r>
              <a:rPr lang="en-US" baseline="0" dirty="0" smtClean="0"/>
              <a:t>As you can see on this slide, individuals are tested, linked to an ALCM where they will through the ARTAS intervention, and then are referred to a care provider for treatment services….</a:t>
            </a:r>
          </a:p>
          <a:p>
            <a:endParaRPr lang="en-US" baseline="0" dirty="0" smtClean="0"/>
          </a:p>
          <a:p>
            <a:r>
              <a:rPr lang="en-US" baseline="0" dirty="0" smtClean="0"/>
              <a:t>Through TLC we will create a supportive network for linkage and retention…really these supportive services are nothing new but a matter of formalizing the support that we offer clients and creating an environment that supports this collaboration to facilitate communication and data sharing; which includes sharing best practices.</a:t>
            </a:r>
          </a:p>
          <a:p>
            <a:endParaRPr lang="en-US" baseline="0" dirty="0" smtClean="0"/>
          </a:p>
          <a:p>
            <a:r>
              <a:rPr lang="en-US" baseline="0" dirty="0" smtClean="0"/>
              <a:t>We believe this program will be successful because it involves a variety of diverse organizations working together to accomplish a shared goal using a structured framework.</a:t>
            </a:r>
            <a:endParaRPr lang="en-US" dirty="0" smtClean="0"/>
          </a:p>
          <a:p>
            <a:endParaRPr lang="en-US" dirty="0" smtClean="0"/>
          </a:p>
          <a:p>
            <a:pPr defTabSz="914304">
              <a:defRPr/>
            </a:pPr>
            <a:r>
              <a:rPr lang="en-US" dirty="0" smtClean="0"/>
              <a:t>Improve coordination and linkages</a:t>
            </a:r>
            <a:r>
              <a:rPr lang="en-US" baseline="0" dirty="0" smtClean="0"/>
              <a:t> among providers of HIV/STD services, specifically HIV CTL sites, HIV primary care providers and HIV Surveillance</a:t>
            </a:r>
          </a:p>
          <a:p>
            <a:endParaRPr lang="en-US" dirty="0"/>
          </a:p>
        </p:txBody>
      </p:sp>
      <p:sp>
        <p:nvSpPr>
          <p:cNvPr id="4" name="Slide Number Placeholder 3"/>
          <p:cNvSpPr>
            <a:spLocks noGrp="1"/>
          </p:cNvSpPr>
          <p:nvPr>
            <p:ph type="sldNum" sz="quarter" idx="10"/>
          </p:nvPr>
        </p:nvSpPr>
        <p:spPr/>
        <p:txBody>
          <a:bodyPr/>
          <a:lstStyle/>
          <a:p>
            <a:fld id="{29CC256F-1265-404A-8E98-0CAEE6D60B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each district will consist of the ALCM,</a:t>
            </a:r>
            <a:r>
              <a:rPr lang="en-US" baseline="0" dirty="0" smtClean="0"/>
              <a:t> 2 CBOs, and an HIV Care Provider for linkage….</a:t>
            </a:r>
          </a:p>
          <a:p>
            <a:endParaRPr lang="en-US" baseline="0" dirty="0" smtClean="0"/>
          </a:p>
          <a:p>
            <a:r>
              <a:rPr lang="en-US" baseline="0" dirty="0" smtClean="0"/>
              <a:t>Clayton is challenged in that they do not have CBOs so we have encouraged them to partner with non-traditional partners…that can encourage testing….They have begun working very closely with their Ryan White clinical staff to assist with referrals into ARTAS as well as expanding testing outreach efforts to high risk communities.</a:t>
            </a:r>
            <a:endParaRPr lang="en-US" dirty="0"/>
          </a:p>
        </p:txBody>
      </p:sp>
      <p:sp>
        <p:nvSpPr>
          <p:cNvPr id="4" name="Slide Number Placeholder 3"/>
          <p:cNvSpPr>
            <a:spLocks noGrp="1"/>
          </p:cNvSpPr>
          <p:nvPr>
            <p:ph type="sldNum" sz="quarter" idx="10"/>
          </p:nvPr>
        </p:nvSpPr>
        <p:spPr/>
        <p:txBody>
          <a:bodyPr/>
          <a:lstStyle/>
          <a:p>
            <a:fld id="{29CC256F-1265-404A-8E98-0CAEE6D60B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diagnoses</a:t>
            </a:r>
            <a:r>
              <a:rPr lang="en-US" baseline="0" dirty="0" smtClean="0"/>
              <a:t> is defined as a previous HIV diagnoses NOT within the past month.</a:t>
            </a:r>
          </a:p>
          <a:p>
            <a:endParaRPr lang="en-US" baseline="0" dirty="0" smtClean="0"/>
          </a:p>
          <a:p>
            <a:r>
              <a:rPr lang="en-US" baseline="0" dirty="0" smtClean="0"/>
              <a:t>This table looks at enrollment for the reporting month and cumulative enrollment count to include the month that is being reported.</a:t>
            </a:r>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table looks </a:t>
            </a:r>
            <a:r>
              <a:rPr lang="en-US" dirty="0" smtClean="0"/>
              <a:t>at</a:t>
            </a:r>
            <a:r>
              <a:rPr lang="en-US" baseline="0" dirty="0" smtClean="0"/>
              <a:t> those enrolled…Of those enrolled, what was their linkage status and categorization.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includes referrals to mental health, substance abuse, employment, transportation, food services and other support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30B63C24-885F-4DCF-ADC3-F7BA777688E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386900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18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391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36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441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767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655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68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030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7/11/2014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029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0932AF1-9B09-493D-A42B-8BC1590F1A8C}" type="datetimeFigureOut">
              <a:rPr lang="en-US" smtClean="0">
                <a:solidFill>
                  <a:prstClr val="black">
                    <a:tint val="75000"/>
                  </a:prstClr>
                </a:solidFill>
                <a:latin typeface="Arial" charset="0"/>
              </a:rPr>
              <a:pPr fontAlgn="base">
                <a:spcBef>
                  <a:spcPct val="0"/>
                </a:spcBef>
                <a:spcAft>
                  <a:spcPct val="0"/>
                </a:spcAft>
                <a:defRPr/>
              </a:pPr>
              <a:t>7/11/2014</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E25EFF0-A14D-4684-8537-67F24F51B08C}" type="slidenum">
              <a:rPr lang="en-US" smtClean="0">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7" name="Picture 4" descr="DPH_PPT2.jpg"/>
          <p:cNvPicPr>
            <a:picLocks noChangeAspect="1"/>
          </p:cNvPicPr>
          <p:nvPr/>
        </p:nvPicPr>
        <p:blipFill>
          <a:blip r:embed="rId1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88231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HIV Prevention </a:t>
            </a:r>
            <a:br>
              <a:rPr lang="en-US" dirty="0" smtClean="0"/>
            </a:br>
            <a:r>
              <a:rPr lang="en-US" dirty="0" smtClean="0"/>
              <a:t>Georgia Test, Link, and Care (TLC) Network</a:t>
            </a:r>
            <a:endParaRPr lang="en-US" dirty="0"/>
          </a:p>
        </p:txBody>
      </p:sp>
      <p:sp>
        <p:nvSpPr>
          <p:cNvPr id="3" name="Subtitle 2"/>
          <p:cNvSpPr>
            <a:spLocks noGrp="1"/>
          </p:cNvSpPr>
          <p:nvPr>
            <p:ph type="subTitle" idx="1"/>
          </p:nvPr>
        </p:nvSpPr>
        <p:spPr/>
        <p:txBody>
          <a:bodyPr>
            <a:normAutofit/>
          </a:bodyPr>
          <a:lstStyle/>
          <a:p>
            <a:r>
              <a:rPr lang="en-US" sz="1800" dirty="0" smtClean="0"/>
              <a:t>Presented To:  TLC Network /MAI members TA Call</a:t>
            </a:r>
          </a:p>
          <a:p>
            <a:r>
              <a:rPr lang="en-US" sz="1800" dirty="0" smtClean="0"/>
              <a:t>Presented By:  Jamila Ealey, MPH and </a:t>
            </a:r>
            <a:r>
              <a:rPr lang="en-US" sz="1800" smtClean="0"/>
              <a:t>Melanie Gwynn, MPH</a:t>
            </a:r>
            <a:endParaRPr lang="en-US" sz="1800" dirty="0" smtClean="0"/>
          </a:p>
          <a:p>
            <a:r>
              <a:rPr lang="en-US" sz="1800" dirty="0" smtClean="0"/>
              <a:t>Date: June 9, 2014</a:t>
            </a:r>
            <a:endParaRPr lang="en-US" sz="1800" dirty="0"/>
          </a:p>
        </p:txBody>
      </p:sp>
      <p:sp>
        <p:nvSpPr>
          <p:cNvPr id="8"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9"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10" name="SessionResponseData" hidden="1"/>
          <p:cNvSpPr txBox="1"/>
          <p:nvPr/>
        </p:nvSpPr>
        <p:spPr>
          <a:xfrm>
            <a:off x="0" y="0"/>
            <a:ext cx="0" cy="0"/>
          </a:xfrm>
          <a:prstGeom prst="rect">
            <a:avLst/>
          </a:prstGeom>
          <a:noFill/>
        </p:spPr>
        <p:txBody>
          <a:bodyPr vert="horz" rtlCol="0">
            <a:spAutoFit/>
          </a:bodyPr>
          <a:lstStyle/>
          <a:p>
            <a:endParaRPr lang="en-US"/>
          </a:p>
        </p:txBody>
      </p:sp>
      <p:sp>
        <p:nvSpPr>
          <p:cNvPr id="11"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208,216,232&lt;/gridColor&gt;&lt;gridAlternateColor&gt;79,129,189&lt;/gridAlternateColor&gt;&lt;gridIncorrectColor&gt;&lt;/gridIncorrectColor&gt;&lt;gridOpacity&gt;100%&lt;/gridOpacity&gt;&lt;gridTextStyle&gt;Keypad #&lt;/gridTextStyle&gt;&lt;inputSource&gt;Simulated Data&lt;/inputSource&gt;&lt;userpreferredinputSource&gt;&lt;/userpreferred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0" y="0"/>
            <a:ext cx="0" cy="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10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ARTAS Monthly Report</a:t>
            </a:r>
            <a:endParaRPr lang="en-US" dirty="0"/>
          </a:p>
        </p:txBody>
      </p:sp>
      <p:sp>
        <p:nvSpPr>
          <p:cNvPr id="3" name="Content Placeholder 2"/>
          <p:cNvSpPr>
            <a:spLocks noGrp="1"/>
          </p:cNvSpPr>
          <p:nvPr>
            <p:ph sz="half" idx="1"/>
          </p:nvPr>
        </p:nvSpPr>
        <p:spPr>
          <a:xfrm>
            <a:off x="457200" y="1600200"/>
            <a:ext cx="8077200" cy="4525963"/>
          </a:xfrm>
        </p:spPr>
        <p:txBody>
          <a:bodyPr/>
          <a:lstStyle/>
          <a:p>
            <a:r>
              <a:rPr lang="en-US" dirty="0" smtClean="0"/>
              <a:t>Largely quantitative data</a:t>
            </a:r>
          </a:p>
          <a:p>
            <a:r>
              <a:rPr lang="en-US" dirty="0" smtClean="0"/>
              <a:t>Some qualitative data sections to describe:</a:t>
            </a:r>
          </a:p>
          <a:p>
            <a:pPr lvl="1"/>
            <a:r>
              <a:rPr lang="en-US" dirty="0" smtClean="0"/>
              <a:t>Barriers to linking clients</a:t>
            </a:r>
          </a:p>
          <a:p>
            <a:pPr lvl="1"/>
            <a:r>
              <a:rPr lang="en-US" dirty="0" smtClean="0"/>
              <a:t>Successes, moderators, or best practices to linking clients</a:t>
            </a:r>
          </a:p>
          <a:p>
            <a:pPr lvl="1"/>
            <a:r>
              <a:rPr lang="en-US" dirty="0" smtClean="0"/>
              <a:t>Additional information that may be useful for reporting</a:t>
            </a:r>
          </a:p>
          <a:p>
            <a:r>
              <a:rPr lang="en-US" dirty="0" smtClean="0"/>
              <a:t>Monthly narrative to capture important descriptive information</a:t>
            </a:r>
          </a:p>
          <a:p>
            <a:pPr lvl="1"/>
            <a:r>
              <a:rPr lang="en-US" dirty="0" smtClean="0"/>
              <a:t>MAI sites, monthly narrative incorporated on form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r>
              <a:rPr lang="en-US" dirty="0" smtClean="0"/>
              <a:t>ARTAS Monthly Report Definitions</a:t>
            </a:r>
            <a:endParaRPr lang="en-US" dirty="0"/>
          </a:p>
        </p:txBody>
      </p:sp>
      <p:sp>
        <p:nvSpPr>
          <p:cNvPr id="3" name="Content Placeholder 2"/>
          <p:cNvSpPr>
            <a:spLocks noGrp="1"/>
          </p:cNvSpPr>
          <p:nvPr>
            <p:ph sz="half" idx="1"/>
          </p:nvPr>
        </p:nvSpPr>
        <p:spPr>
          <a:xfrm>
            <a:off x="381000" y="990600"/>
            <a:ext cx="8382000" cy="4906963"/>
          </a:xfrm>
        </p:spPr>
        <p:txBody>
          <a:bodyPr>
            <a:normAutofit lnSpcReduction="10000"/>
          </a:bodyPr>
          <a:lstStyle/>
          <a:p>
            <a:r>
              <a:rPr lang="en-US" sz="2400" b="1" dirty="0" smtClean="0"/>
              <a:t>Linkage to medical care</a:t>
            </a:r>
            <a:r>
              <a:rPr lang="en-US" sz="2400" dirty="0" smtClean="0"/>
              <a:t>- process of assisting HIV-diagnosed clients into medical care with an HIV primary care provider following receipt of an HIV diagnoses. Linkage requires follow up and documentation.</a:t>
            </a:r>
          </a:p>
          <a:p>
            <a:r>
              <a:rPr lang="en-US" sz="2400" b="1" dirty="0" smtClean="0"/>
              <a:t>Linkage to support services</a:t>
            </a:r>
            <a:r>
              <a:rPr lang="en-US" sz="2400" dirty="0" smtClean="0"/>
              <a:t>- process of assisting HIV diagnosed clients in accessing critical needs for supportive and ancillary medical services that may serve as barriers to HIV primary medical care. Linkage to supportive services requires follow up and documentation.</a:t>
            </a:r>
          </a:p>
          <a:p>
            <a:r>
              <a:rPr lang="en-US" sz="2400" b="1" dirty="0" smtClean="0"/>
              <a:t>Referral</a:t>
            </a:r>
            <a:r>
              <a:rPr lang="en-US" sz="2400" dirty="0" smtClean="0"/>
              <a:t> – process of providing information but not assistance to accessing the service, does not require follow up to determine outcome of the referral (passive)</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r>
              <a:rPr lang="en-US" dirty="0" smtClean="0"/>
              <a:t>ARTAS Monthly Report Definitions</a:t>
            </a:r>
            <a:endParaRPr lang="en-US" dirty="0"/>
          </a:p>
        </p:txBody>
      </p:sp>
      <p:sp>
        <p:nvSpPr>
          <p:cNvPr id="3" name="Content Placeholder 2"/>
          <p:cNvSpPr>
            <a:spLocks noGrp="1"/>
          </p:cNvSpPr>
          <p:nvPr>
            <p:ph sz="half" idx="1"/>
          </p:nvPr>
        </p:nvSpPr>
        <p:spPr>
          <a:xfrm>
            <a:off x="381000" y="990600"/>
            <a:ext cx="8382000" cy="5105400"/>
          </a:xfrm>
        </p:spPr>
        <p:txBody>
          <a:bodyPr>
            <a:normAutofit/>
          </a:bodyPr>
          <a:lstStyle/>
          <a:p>
            <a:r>
              <a:rPr lang="en-US" sz="2400" b="1" dirty="0" smtClean="0"/>
              <a:t>General Linkage</a:t>
            </a:r>
            <a:r>
              <a:rPr lang="en-US" sz="2400" dirty="0" smtClean="0"/>
              <a:t>- process of assisting HIV-diagnosed clients into medical care or support services without enrolling them into the ARTAS intervention. Requires follow up and documentation.</a:t>
            </a:r>
          </a:p>
          <a:p>
            <a:r>
              <a:rPr lang="en-US" sz="2400" b="1" dirty="0" smtClean="0"/>
              <a:t>Newly Diagnosed</a:t>
            </a:r>
            <a:r>
              <a:rPr lang="en-US" sz="2400" dirty="0" smtClean="0"/>
              <a:t> – Having received an HIV diagnosis within the previous 12 months.</a:t>
            </a:r>
          </a:p>
          <a:p>
            <a:r>
              <a:rPr lang="en-US" sz="2400" b="1" dirty="0" smtClean="0"/>
              <a:t>Previously Diagnosed</a:t>
            </a:r>
            <a:r>
              <a:rPr lang="en-US" sz="2400" dirty="0" smtClean="0"/>
              <a:t> -</a:t>
            </a:r>
            <a:r>
              <a:rPr lang="en-US" sz="2400" b="1" dirty="0" smtClean="0"/>
              <a:t> </a:t>
            </a:r>
            <a:r>
              <a:rPr lang="en-US" sz="2400" dirty="0" smtClean="0"/>
              <a:t>Having received a previous HIV diagnoses NOT within the preceding 12 months.</a:t>
            </a:r>
          </a:p>
          <a:p>
            <a:pPr lvl="1"/>
            <a:r>
              <a:rPr lang="en-US" sz="2000" dirty="0" smtClean="0"/>
              <a:t>Newly engaged</a:t>
            </a:r>
          </a:p>
          <a:p>
            <a:pPr lvl="1"/>
            <a:r>
              <a:rPr lang="en-US" sz="2000" dirty="0" smtClean="0"/>
              <a:t>Lost to care</a:t>
            </a:r>
          </a:p>
          <a:p>
            <a:r>
              <a:rPr lang="en-US" sz="2400" b="1" dirty="0" smtClean="0"/>
              <a:t>Lost to follow up (designates linkage attempts) </a:t>
            </a:r>
            <a:r>
              <a:rPr lang="en-US" sz="2400" dirty="0" smtClean="0"/>
              <a:t>– three (3) unsuccessful attempts to contact the client within a 90 day period.</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5562600" y="1143000"/>
            <a:ext cx="3124200" cy="5257800"/>
          </a:xfrm>
        </p:spPr>
        <p:txBody>
          <a:bodyPr>
            <a:normAutofit fontScale="92500"/>
          </a:bodyPr>
          <a:lstStyle/>
          <a:p>
            <a:r>
              <a:rPr lang="en-US" sz="2000" b="1" dirty="0" smtClean="0"/>
              <a:t>Month</a:t>
            </a:r>
            <a:r>
              <a:rPr lang="en-US" sz="2000" dirty="0" smtClean="0"/>
              <a:t>-reporting month that reflects the data being submitted</a:t>
            </a:r>
          </a:p>
          <a:p>
            <a:r>
              <a:rPr lang="en-US" sz="2000" b="1" dirty="0" smtClean="0"/>
              <a:t>Year</a:t>
            </a:r>
            <a:r>
              <a:rPr lang="en-US" sz="2000" dirty="0" smtClean="0"/>
              <a:t>-current reporting year that reflects data</a:t>
            </a:r>
          </a:p>
          <a:p>
            <a:r>
              <a:rPr lang="en-US" sz="2000" b="1" dirty="0" smtClean="0"/>
              <a:t>Name of Agency</a:t>
            </a:r>
            <a:r>
              <a:rPr lang="en-US" sz="2000" dirty="0" smtClean="0"/>
              <a:t>- name of your health department </a:t>
            </a:r>
          </a:p>
          <a:p>
            <a:r>
              <a:rPr lang="en-US" sz="2000" b="1" dirty="0" smtClean="0"/>
              <a:t>Contract Number</a:t>
            </a:r>
            <a:r>
              <a:rPr lang="en-US" sz="2000" dirty="0" smtClean="0"/>
              <a:t>-# of funding source (i.e. 104)</a:t>
            </a:r>
          </a:p>
          <a:p>
            <a:r>
              <a:rPr lang="en-US" sz="2000" b="1" dirty="0" smtClean="0"/>
              <a:t>Name or Person Completing Form/Phone Number</a:t>
            </a:r>
            <a:r>
              <a:rPr lang="en-US" sz="2000" dirty="0" smtClean="0"/>
              <a:t>-include the name and contact # of personnel completing monthly report </a:t>
            </a:r>
            <a:endParaRPr lang="en-US" sz="2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2209800"/>
            <a:ext cx="4724400" cy="228722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533400" y="2743200"/>
            <a:ext cx="8077200" cy="3505200"/>
          </a:xfrm>
        </p:spPr>
        <p:txBody>
          <a:bodyPr>
            <a:normAutofit lnSpcReduction="10000"/>
          </a:bodyPr>
          <a:lstStyle/>
          <a:p>
            <a:r>
              <a:rPr lang="en-US" dirty="0" smtClean="0"/>
              <a:t>This table should include </a:t>
            </a:r>
            <a:r>
              <a:rPr lang="en-US" u="sng" dirty="0" smtClean="0"/>
              <a:t>enrollment status</a:t>
            </a:r>
            <a:r>
              <a:rPr lang="en-US" dirty="0" smtClean="0"/>
              <a:t> of:</a:t>
            </a:r>
          </a:p>
          <a:p>
            <a:pPr lvl="1"/>
            <a:r>
              <a:rPr lang="en-US" dirty="0" smtClean="0"/>
              <a:t>Clients enrolled for the reporting month</a:t>
            </a:r>
          </a:p>
          <a:p>
            <a:pPr lvl="2"/>
            <a:r>
              <a:rPr lang="en-US" b="1" dirty="0" smtClean="0"/>
              <a:t>Newly Diagnosed </a:t>
            </a:r>
            <a:r>
              <a:rPr lang="en-US" dirty="0" smtClean="0"/>
              <a:t>– Diagnosed within the previous 12 months</a:t>
            </a:r>
            <a:endParaRPr lang="en-US" b="1" dirty="0" smtClean="0"/>
          </a:p>
          <a:p>
            <a:pPr lvl="2"/>
            <a:r>
              <a:rPr lang="en-US" b="1" dirty="0" smtClean="0"/>
              <a:t>Previously Diagnosed ‘Lost to Care’</a:t>
            </a:r>
            <a:r>
              <a:rPr lang="en-US" dirty="0" smtClean="0"/>
              <a:t> –A previous HIV diagnoses, without a visit for routine HIV medical care in the preceding 12 months</a:t>
            </a:r>
          </a:p>
          <a:p>
            <a:pPr lvl="2"/>
            <a:r>
              <a:rPr lang="en-US" b="1" dirty="0" smtClean="0"/>
              <a:t>Previously Diagnosed ‘Newly Engaged’</a:t>
            </a:r>
            <a:r>
              <a:rPr lang="en-US" dirty="0" smtClean="0"/>
              <a:t> – A previous HIV diagnoses, but never having entered into HIV medical care</a:t>
            </a:r>
          </a:p>
          <a:p>
            <a:pPr lvl="1"/>
            <a:r>
              <a:rPr lang="en-US" dirty="0" smtClean="0"/>
              <a:t>Clients enrolled to date, including reporting month </a:t>
            </a:r>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381000" y="1219200"/>
            <a:ext cx="8229600" cy="1371600"/>
          </a:xfrm>
          <a:prstGeom prst="rect">
            <a:avLst/>
          </a:prstGeom>
          <a:noFill/>
          <a:ln w="9525">
            <a:noFill/>
            <a:miter lim="800000"/>
            <a:headEnd/>
            <a:tailEnd/>
          </a:ln>
        </p:spPr>
      </p:pic>
      <p:sp>
        <p:nvSpPr>
          <p:cNvPr id="7" name="Oval 6"/>
          <p:cNvSpPr/>
          <p:nvPr/>
        </p:nvSpPr>
        <p:spPr>
          <a:xfrm>
            <a:off x="6705600" y="1752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762000" y="3200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7772400" y="1752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762000" y="563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5638800" y="1295400"/>
            <a:ext cx="3505200" cy="4876800"/>
          </a:xfrm>
        </p:spPr>
        <p:txBody>
          <a:bodyPr>
            <a:normAutofit/>
          </a:bodyPr>
          <a:lstStyle/>
          <a:p>
            <a:r>
              <a:rPr lang="en-US" sz="2400" dirty="0" smtClean="0"/>
              <a:t>Include the number of </a:t>
            </a:r>
            <a:r>
              <a:rPr lang="en-US" sz="2400" u="sng" dirty="0" smtClean="0"/>
              <a:t>clients enrolled this month</a:t>
            </a:r>
            <a:r>
              <a:rPr lang="en-US" sz="2400" dirty="0" smtClean="0"/>
              <a:t>, based on their enrollment status,</a:t>
            </a:r>
          </a:p>
          <a:p>
            <a:r>
              <a:rPr lang="en-US" sz="2400" dirty="0" smtClean="0"/>
              <a:t> newly diagnosed</a:t>
            </a:r>
          </a:p>
          <a:p>
            <a:pPr>
              <a:buNone/>
            </a:pPr>
            <a:r>
              <a:rPr lang="en-US" sz="2400" dirty="0" smtClean="0"/>
              <a:t>     previously diagnosed</a:t>
            </a:r>
          </a:p>
          <a:p>
            <a:pPr>
              <a:buNone/>
            </a:pPr>
            <a:r>
              <a:rPr lang="en-US" sz="2400" dirty="0" smtClean="0"/>
              <a:t>    who were referred and       received services </a:t>
            </a:r>
            <a:r>
              <a:rPr lang="en-US" sz="1600" dirty="0" smtClean="0"/>
              <a:t>(</a:t>
            </a:r>
            <a:r>
              <a:rPr lang="en-US" sz="2000" dirty="0" smtClean="0"/>
              <a:t>linked</a:t>
            </a:r>
            <a:r>
              <a:rPr lang="en-US" sz="1600" dirty="0" smtClean="0"/>
              <a:t>)</a:t>
            </a:r>
            <a:r>
              <a:rPr lang="en-US" sz="2400" dirty="0" smtClean="0"/>
              <a:t> for the respective categories OR        waiting receipt of services.</a:t>
            </a:r>
            <a:endParaRPr lang="en-US" sz="240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304800" y="1600200"/>
            <a:ext cx="5257800" cy="4343400"/>
          </a:xfrm>
          <a:prstGeom prst="rect">
            <a:avLst/>
          </a:prstGeom>
          <a:noFill/>
          <a:ln w="9525">
            <a:noFill/>
            <a:miter lim="800000"/>
            <a:headEnd/>
            <a:tailEnd/>
          </a:ln>
        </p:spPr>
      </p:pic>
      <p:sp>
        <p:nvSpPr>
          <p:cNvPr id="6" name="Oval 5"/>
          <p:cNvSpPr/>
          <p:nvPr/>
        </p:nvSpPr>
        <p:spPr>
          <a:xfrm>
            <a:off x="5638800" y="2895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5638800" y="3352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6629400" y="4114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6629400"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Oval 9"/>
          <p:cNvSpPr/>
          <p:nvPr/>
        </p:nvSpPr>
        <p:spPr>
          <a:xfrm>
            <a:off x="2743200" y="2438400"/>
            <a:ext cx="457200" cy="3810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3505200" y="2438400"/>
            <a:ext cx="457200" cy="3810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3581400" y="1828800"/>
            <a:ext cx="457200" cy="38100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Oval 12"/>
          <p:cNvSpPr/>
          <p:nvPr/>
        </p:nvSpPr>
        <p:spPr>
          <a:xfrm>
            <a:off x="5105400" y="1828800"/>
            <a:ext cx="457200" cy="3810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TextBox 15"/>
          <p:cNvSpPr txBox="1"/>
          <p:nvPr/>
        </p:nvSpPr>
        <p:spPr>
          <a:xfrm>
            <a:off x="152400" y="914400"/>
            <a:ext cx="7010400" cy="492443"/>
          </a:xfrm>
          <a:prstGeom prst="rect">
            <a:avLst/>
          </a:prstGeom>
          <a:noFill/>
        </p:spPr>
        <p:txBody>
          <a:bodyPr wrap="square" rtlCol="0">
            <a:spAutoFit/>
          </a:bodyPr>
          <a:lstStyle/>
          <a:p>
            <a:r>
              <a:rPr lang="en-US" sz="2600" b="1" dirty="0" smtClean="0"/>
              <a:t>Linkage Status of those Enrolled &amp; Referred </a:t>
            </a:r>
            <a:endParaRPr lang="en-US" sz="2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144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4648200" y="1143000"/>
            <a:ext cx="4038600" cy="5105400"/>
          </a:xfrm>
        </p:spPr>
        <p:txBody>
          <a:bodyPr>
            <a:normAutofit fontScale="92500" lnSpcReduction="20000"/>
          </a:bodyPr>
          <a:lstStyle/>
          <a:p>
            <a:r>
              <a:rPr lang="en-US" sz="2600" dirty="0" smtClean="0"/>
              <a:t>Only include clients linked this reporting month.</a:t>
            </a:r>
          </a:p>
          <a:p>
            <a:r>
              <a:rPr lang="en-US" sz="2600" dirty="0" smtClean="0"/>
              <a:t>Provide the race and ethnicity counts, exclusively.</a:t>
            </a:r>
          </a:p>
          <a:p>
            <a:pPr lvl="1"/>
            <a:r>
              <a:rPr lang="en-US" dirty="0" smtClean="0"/>
              <a:t>If a client is reported as Hispanic, they should only be captured in the Hispanic field.</a:t>
            </a:r>
          </a:p>
          <a:p>
            <a:pPr lvl="1"/>
            <a:r>
              <a:rPr lang="en-US" dirty="0" smtClean="0"/>
              <a:t>A client who identifies as more than one race should only be counted in the More than Once Race field, NOT in multiple race categories.</a:t>
            </a:r>
            <a:endParaRPr lang="en-US" dirty="0"/>
          </a:p>
        </p:txBody>
      </p:sp>
      <p:pic>
        <p:nvPicPr>
          <p:cNvPr id="5122" name="Picture 2"/>
          <p:cNvPicPr>
            <a:picLocks noGrp="1" noChangeAspect="1" noChangeArrowheads="1"/>
          </p:cNvPicPr>
          <p:nvPr>
            <p:ph sz="half" idx="1"/>
          </p:nvPr>
        </p:nvPicPr>
        <p:blipFill>
          <a:blip r:embed="rId3" cstate="print"/>
          <a:srcRect/>
          <a:stretch>
            <a:fillRect/>
          </a:stretch>
        </p:blipFill>
        <p:spPr bwMode="auto">
          <a:xfrm>
            <a:off x="140128" y="1371600"/>
            <a:ext cx="4450942" cy="3886200"/>
          </a:xfrm>
          <a:prstGeom prst="rect">
            <a:avLst/>
          </a:prstGeom>
          <a:noFill/>
          <a:ln w="9525">
            <a:noFill/>
            <a:miter lim="800000"/>
            <a:headEnd/>
            <a:tailEnd/>
          </a:ln>
        </p:spPr>
      </p:pic>
      <p:sp>
        <p:nvSpPr>
          <p:cNvPr id="6" name="TextBox 5"/>
          <p:cNvSpPr txBox="1"/>
          <p:nvPr/>
        </p:nvSpPr>
        <p:spPr>
          <a:xfrm>
            <a:off x="914400" y="5181600"/>
            <a:ext cx="3810000" cy="1200329"/>
          </a:xfrm>
          <a:prstGeom prst="rect">
            <a:avLst/>
          </a:prstGeom>
          <a:noFill/>
        </p:spPr>
        <p:txBody>
          <a:bodyPr wrap="square" rtlCol="0">
            <a:spAutoFit/>
          </a:bodyPr>
          <a:lstStyle/>
          <a:p>
            <a:r>
              <a:rPr lang="en-US" dirty="0" smtClean="0"/>
              <a:t>The </a:t>
            </a:r>
            <a:r>
              <a:rPr lang="en-US" b="1" dirty="0" smtClean="0"/>
              <a:t>Total</a:t>
            </a:r>
            <a:r>
              <a:rPr lang="en-US" dirty="0" smtClean="0"/>
              <a:t> should equal the total number of clients who were linked for that reporting month and should match that of the next table.</a:t>
            </a:r>
            <a:endParaRPr lang="en-US" dirty="0"/>
          </a:p>
        </p:txBody>
      </p:sp>
      <p:pic>
        <p:nvPicPr>
          <p:cNvPr id="5123" name="Picture 3" descr="C:\Users\Jamila E\AppData\Local\Microsoft\Windows\Temporary Internet Files\Content.IE5\TC1DCMH5\MC900437557[1].wmf"/>
          <p:cNvPicPr>
            <a:picLocks noChangeAspect="1" noChangeArrowheads="1"/>
          </p:cNvPicPr>
          <p:nvPr/>
        </p:nvPicPr>
        <p:blipFill>
          <a:blip r:embed="rId4" cstate="print"/>
          <a:srcRect/>
          <a:stretch>
            <a:fillRect/>
          </a:stretch>
        </p:blipFill>
        <p:spPr bwMode="auto">
          <a:xfrm>
            <a:off x="228600" y="5257800"/>
            <a:ext cx="762000" cy="696355"/>
          </a:xfrm>
          <a:prstGeom prst="rect">
            <a:avLst/>
          </a:prstGeom>
          <a:noFill/>
        </p:spPr>
      </p:pic>
      <p:sp>
        <p:nvSpPr>
          <p:cNvPr id="8" name="TextBox 7"/>
          <p:cNvSpPr txBox="1"/>
          <p:nvPr/>
        </p:nvSpPr>
        <p:spPr>
          <a:xfrm>
            <a:off x="762000" y="990600"/>
            <a:ext cx="3200400" cy="492443"/>
          </a:xfrm>
          <a:prstGeom prst="rect">
            <a:avLst/>
          </a:prstGeom>
          <a:noFill/>
        </p:spPr>
        <p:txBody>
          <a:bodyPr wrap="square" rtlCol="0">
            <a:spAutoFit/>
          </a:bodyPr>
          <a:lstStyle/>
          <a:p>
            <a:r>
              <a:rPr lang="en-US" sz="2600" b="1" dirty="0" smtClean="0"/>
              <a:t>Race and Ethnicity </a:t>
            </a:r>
            <a:endParaRPr lang="en-US" sz="2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4648200" y="1447800"/>
            <a:ext cx="4038600" cy="4678363"/>
          </a:xfrm>
        </p:spPr>
        <p:txBody>
          <a:bodyPr>
            <a:normAutofit/>
          </a:bodyPr>
          <a:lstStyle/>
          <a:p>
            <a:r>
              <a:rPr lang="en-US" sz="2400" dirty="0" smtClean="0"/>
              <a:t>Only include clients linked for the reporting month</a:t>
            </a:r>
          </a:p>
          <a:p>
            <a:r>
              <a:rPr lang="en-US" sz="2400" dirty="0" smtClean="0"/>
              <a:t>Provide the gender and respective age breakdown for those clients linked in the reporting period</a:t>
            </a:r>
            <a:endParaRPr lang="en-US" sz="24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304800" y="1600200"/>
            <a:ext cx="4148754" cy="3276600"/>
          </a:xfrm>
          <a:prstGeom prst="rect">
            <a:avLst/>
          </a:prstGeom>
          <a:noFill/>
          <a:ln w="9525">
            <a:noFill/>
            <a:miter lim="800000"/>
            <a:headEnd/>
            <a:tailEnd/>
          </a:ln>
        </p:spPr>
      </p:pic>
      <p:pic>
        <p:nvPicPr>
          <p:cNvPr id="6148" name="Picture 4" descr="C:\Users\Jamila E\AppData\Local\Microsoft\Windows\Temporary Internet Files\Content.IE5\TC1DCMH5\MC900437557[1].wmf"/>
          <p:cNvPicPr>
            <a:picLocks noChangeAspect="1" noChangeArrowheads="1"/>
          </p:cNvPicPr>
          <p:nvPr/>
        </p:nvPicPr>
        <p:blipFill>
          <a:blip r:embed="rId3" cstate="print"/>
          <a:srcRect/>
          <a:stretch>
            <a:fillRect/>
          </a:stretch>
        </p:blipFill>
        <p:spPr bwMode="auto">
          <a:xfrm>
            <a:off x="990600" y="4876800"/>
            <a:ext cx="863600" cy="789202"/>
          </a:xfrm>
          <a:prstGeom prst="rect">
            <a:avLst/>
          </a:prstGeom>
          <a:noFill/>
        </p:spPr>
      </p:pic>
      <p:sp>
        <p:nvSpPr>
          <p:cNvPr id="8" name="TextBox 7"/>
          <p:cNvSpPr txBox="1"/>
          <p:nvPr/>
        </p:nvSpPr>
        <p:spPr>
          <a:xfrm>
            <a:off x="1905000" y="4876800"/>
            <a:ext cx="3810000" cy="1477328"/>
          </a:xfrm>
          <a:prstGeom prst="rect">
            <a:avLst/>
          </a:prstGeom>
          <a:noFill/>
        </p:spPr>
        <p:txBody>
          <a:bodyPr wrap="square" rtlCol="0">
            <a:spAutoFit/>
          </a:bodyPr>
          <a:lstStyle/>
          <a:p>
            <a:r>
              <a:rPr lang="en-US" dirty="0" smtClean="0"/>
              <a:t>The </a:t>
            </a:r>
            <a:r>
              <a:rPr lang="en-US" b="1" dirty="0" smtClean="0"/>
              <a:t>Total</a:t>
            </a:r>
            <a:r>
              <a:rPr lang="en-US" dirty="0" smtClean="0"/>
              <a:t> should equal the total number of clients who were linked for that reporting month and should match that of the previous (Race/Ethnicity) table.</a:t>
            </a:r>
            <a:endParaRPr lang="en-US" dirty="0"/>
          </a:p>
        </p:txBody>
      </p:sp>
      <p:sp>
        <p:nvSpPr>
          <p:cNvPr id="9" name="TextBox 8"/>
          <p:cNvSpPr txBox="1"/>
          <p:nvPr/>
        </p:nvSpPr>
        <p:spPr>
          <a:xfrm>
            <a:off x="762000" y="1066800"/>
            <a:ext cx="3200400" cy="492443"/>
          </a:xfrm>
          <a:prstGeom prst="rect">
            <a:avLst/>
          </a:prstGeom>
          <a:noFill/>
        </p:spPr>
        <p:txBody>
          <a:bodyPr wrap="square" rtlCol="0">
            <a:spAutoFit/>
          </a:bodyPr>
          <a:lstStyle/>
          <a:p>
            <a:r>
              <a:rPr lang="en-US" sz="2600" b="1" dirty="0" smtClean="0"/>
              <a:t>Gender and Age </a:t>
            </a:r>
            <a:endParaRPr lang="en-US" sz="2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838200" y="3581400"/>
            <a:ext cx="7848600" cy="2514601"/>
          </a:xfrm>
        </p:spPr>
        <p:txBody>
          <a:bodyPr>
            <a:normAutofit lnSpcReduction="10000"/>
          </a:bodyPr>
          <a:lstStyle/>
          <a:p>
            <a:r>
              <a:rPr lang="en-US" dirty="0" smtClean="0"/>
              <a:t>Only include clients linked for the reporting month.</a:t>
            </a:r>
          </a:p>
          <a:p>
            <a:r>
              <a:rPr lang="en-US" dirty="0" smtClean="0"/>
              <a:t>A client can be entered into multiple categories therefore the total will not always add up to the total number of clients linked for the month.</a:t>
            </a:r>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838200" y="1371600"/>
            <a:ext cx="7792278" cy="2133600"/>
          </a:xfrm>
          <a:prstGeom prst="rect">
            <a:avLst/>
          </a:prstGeom>
          <a:noFill/>
          <a:ln w="9525">
            <a:noFill/>
            <a:miter lim="800000"/>
            <a:headEnd/>
            <a:tailEnd/>
          </a:ln>
        </p:spPr>
      </p:pic>
      <p:pic>
        <p:nvPicPr>
          <p:cNvPr id="7171" name="Picture 3" descr="C:\Users\Jamila E\AppData\Local\Microsoft\Windows\Temporary Internet Files\Content.IE5\TC1DCMH5\MC900437557[1].wmf"/>
          <p:cNvPicPr>
            <a:picLocks noChangeAspect="1" noChangeArrowheads="1"/>
          </p:cNvPicPr>
          <p:nvPr/>
        </p:nvPicPr>
        <p:blipFill>
          <a:blip r:embed="rId3" cstate="print"/>
          <a:srcRect/>
          <a:stretch>
            <a:fillRect/>
          </a:stretch>
        </p:blipFill>
        <p:spPr bwMode="auto">
          <a:xfrm>
            <a:off x="609600" y="5029200"/>
            <a:ext cx="606267" cy="554038"/>
          </a:xfrm>
          <a:prstGeom prst="rect">
            <a:avLst/>
          </a:prstGeom>
          <a:noFill/>
        </p:spPr>
      </p:pic>
      <p:sp>
        <p:nvSpPr>
          <p:cNvPr id="7" name="TextBox 6"/>
          <p:cNvSpPr txBox="1"/>
          <p:nvPr/>
        </p:nvSpPr>
        <p:spPr>
          <a:xfrm>
            <a:off x="2971800" y="914400"/>
            <a:ext cx="3810000" cy="461665"/>
          </a:xfrm>
          <a:prstGeom prst="rect">
            <a:avLst/>
          </a:prstGeom>
          <a:noFill/>
        </p:spPr>
        <p:txBody>
          <a:bodyPr wrap="square" rtlCol="0">
            <a:spAutoFit/>
          </a:bodyPr>
          <a:lstStyle/>
          <a:p>
            <a:r>
              <a:rPr lang="en-US" sz="2400" b="1" dirty="0" smtClean="0"/>
              <a:t>Behavioral Risk Category</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457200" y="3048000"/>
            <a:ext cx="8229600" cy="3352800"/>
          </a:xfrm>
        </p:spPr>
        <p:txBody>
          <a:bodyPr>
            <a:normAutofit fontScale="92500" lnSpcReduction="10000"/>
          </a:bodyPr>
          <a:lstStyle/>
          <a:p>
            <a:r>
              <a:rPr lang="en-US" dirty="0" smtClean="0"/>
              <a:t>Include clients who received services as apart of the ARTAS intervention. </a:t>
            </a:r>
          </a:p>
          <a:p>
            <a:pPr lvl="1"/>
            <a:r>
              <a:rPr lang="en-US" dirty="0" smtClean="0"/>
              <a:t>Newly Diagnosed and Previously Diagnosed clients</a:t>
            </a:r>
          </a:p>
          <a:p>
            <a:pPr lvl="1"/>
            <a:r>
              <a:rPr lang="en-US" dirty="0" smtClean="0"/>
              <a:t>All clients who received services for the reporting month AND</a:t>
            </a:r>
          </a:p>
          <a:p>
            <a:pPr lvl="1"/>
            <a:r>
              <a:rPr lang="en-US" dirty="0" smtClean="0"/>
              <a:t>All clients who received services to date</a:t>
            </a:r>
          </a:p>
          <a:p>
            <a:pPr lvl="1"/>
            <a:r>
              <a:rPr lang="en-US" dirty="0" smtClean="0"/>
              <a:t>The cumulative count should increase each month as more clients complete the intervention and are:</a:t>
            </a:r>
          </a:p>
          <a:p>
            <a:pPr lvl="2"/>
            <a:r>
              <a:rPr lang="en-US" dirty="0" smtClean="0"/>
              <a:t>Successfully linked         Lost to follow up        Deceased</a:t>
            </a:r>
            <a:endParaRPr lang="en-US"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533400" y="1371600"/>
            <a:ext cx="7924800" cy="1454543"/>
          </a:xfrm>
          <a:prstGeom prst="rect">
            <a:avLst/>
          </a:prstGeom>
          <a:noFill/>
          <a:ln w="9525">
            <a:noFill/>
            <a:miter lim="800000"/>
            <a:headEnd/>
            <a:tailEnd/>
          </a:ln>
        </p:spPr>
      </p:pic>
      <p:sp>
        <p:nvSpPr>
          <p:cNvPr id="6" name="TextBox 5"/>
          <p:cNvSpPr txBox="1"/>
          <p:nvPr/>
        </p:nvSpPr>
        <p:spPr>
          <a:xfrm>
            <a:off x="2057400" y="990600"/>
            <a:ext cx="5181600" cy="461665"/>
          </a:xfrm>
          <a:prstGeom prst="rect">
            <a:avLst/>
          </a:prstGeom>
          <a:noFill/>
        </p:spPr>
        <p:txBody>
          <a:bodyPr wrap="square" rtlCol="0">
            <a:spAutoFit/>
          </a:bodyPr>
          <a:lstStyle/>
          <a:p>
            <a:r>
              <a:rPr lang="en-US" sz="2400" b="1" dirty="0" smtClean="0"/>
              <a:t>Outcome Status of clients served</a:t>
            </a:r>
            <a:endParaRPr lang="en-US" sz="2400" b="1" dirty="0"/>
          </a:p>
        </p:txBody>
      </p:sp>
      <p:pic>
        <p:nvPicPr>
          <p:cNvPr id="8195" name="Picture 3" descr="C:\Users\Jamila E\AppData\Local\Microsoft\Windows\Temporary Internet Files\Content.IE5\TC1DCMH5\MC900437557[1].wmf"/>
          <p:cNvPicPr>
            <a:picLocks noChangeAspect="1" noChangeArrowheads="1"/>
          </p:cNvPicPr>
          <p:nvPr/>
        </p:nvPicPr>
        <p:blipFill>
          <a:blip r:embed="rId3" cstate="print"/>
          <a:srcRect/>
          <a:stretch>
            <a:fillRect/>
          </a:stretch>
        </p:blipFill>
        <p:spPr bwMode="auto">
          <a:xfrm>
            <a:off x="152400" y="4953000"/>
            <a:ext cx="1168400" cy="1067744"/>
          </a:xfrm>
          <a:prstGeom prst="rect">
            <a:avLst/>
          </a:prstGeom>
          <a:noFill/>
        </p:spPr>
      </p:pic>
      <p:sp>
        <p:nvSpPr>
          <p:cNvPr id="8" name="Oval 7"/>
          <p:cNvSpPr/>
          <p:nvPr/>
        </p:nvSpPr>
        <p:spPr>
          <a:xfrm>
            <a:off x="1219200" y="594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3810000" y="594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6172200" y="594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Oval 10"/>
          <p:cNvSpPr/>
          <p:nvPr/>
        </p:nvSpPr>
        <p:spPr>
          <a:xfrm>
            <a:off x="5715000" y="1752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 11"/>
          <p:cNvSpPr/>
          <p:nvPr/>
        </p:nvSpPr>
        <p:spPr>
          <a:xfrm>
            <a:off x="6019800" y="2057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5638800" y="2362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TextBox 13"/>
          <p:cNvSpPr txBox="1"/>
          <p:nvPr/>
        </p:nvSpPr>
        <p:spPr>
          <a:xfrm>
            <a:off x="1676400" y="6172200"/>
            <a:ext cx="1905000" cy="369332"/>
          </a:xfrm>
          <a:prstGeom prst="rect">
            <a:avLst/>
          </a:prstGeom>
          <a:noFill/>
        </p:spPr>
        <p:txBody>
          <a:bodyPr wrap="square" rtlCol="0">
            <a:spAutoFit/>
          </a:bodyPr>
          <a:lstStyle/>
          <a:p>
            <a:r>
              <a:rPr lang="en-US" dirty="0" smtClean="0"/>
              <a:t>within 90 days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sz="half" idx="1"/>
          </p:nvPr>
        </p:nvSpPr>
        <p:spPr>
          <a:xfrm>
            <a:off x="457200" y="1600200"/>
            <a:ext cx="8229600" cy="4525963"/>
          </a:xfrm>
        </p:spPr>
        <p:txBody>
          <a:bodyPr/>
          <a:lstStyle/>
          <a:p>
            <a:r>
              <a:rPr lang="en-US" dirty="0" smtClean="0"/>
              <a:t>Test, Link, and Care Network </a:t>
            </a:r>
          </a:p>
          <a:p>
            <a:r>
              <a:rPr lang="en-US" dirty="0" smtClean="0"/>
              <a:t>ARTAS forms</a:t>
            </a:r>
          </a:p>
          <a:p>
            <a:r>
              <a:rPr lang="en-US" dirty="0" smtClean="0"/>
              <a:t>ARTAS database</a:t>
            </a:r>
          </a:p>
          <a:p>
            <a:r>
              <a:rPr lang="en-US" dirty="0" smtClean="0"/>
              <a:t>TLC Network Expectations</a:t>
            </a:r>
          </a:p>
          <a:p>
            <a:r>
              <a:rPr lang="en-US" dirty="0" smtClean="0"/>
              <a:t>Upcoming TA calls</a:t>
            </a:r>
          </a:p>
          <a:p>
            <a:pPr lvl="1"/>
            <a:endParaRPr lang="en-US" dirty="0" smtClean="0"/>
          </a:p>
          <a:p>
            <a:endParaRPr lang="en-US" dirty="0"/>
          </a:p>
        </p:txBody>
      </p:sp>
    </p:spTree>
    <p:extLst>
      <p:ext uri="{BB962C8B-B14F-4D97-AF65-F5344CB8AC3E}">
        <p14:creationId xmlns:p14="http://schemas.microsoft.com/office/powerpoint/2010/main" val="415272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ARTAS Monthly Report Form</a:t>
            </a:r>
            <a:endParaRPr lang="en-US" dirty="0"/>
          </a:p>
        </p:txBody>
      </p:sp>
      <p:sp>
        <p:nvSpPr>
          <p:cNvPr id="4" name="Content Placeholder 3"/>
          <p:cNvSpPr>
            <a:spLocks noGrp="1"/>
          </p:cNvSpPr>
          <p:nvPr>
            <p:ph sz="half" idx="2"/>
          </p:nvPr>
        </p:nvSpPr>
        <p:spPr>
          <a:xfrm>
            <a:off x="5562600" y="1600200"/>
            <a:ext cx="3276600" cy="4724400"/>
          </a:xfrm>
        </p:spPr>
        <p:txBody>
          <a:bodyPr>
            <a:normAutofit/>
          </a:bodyPr>
          <a:lstStyle/>
          <a:p>
            <a:r>
              <a:rPr lang="en-US" sz="2400" dirty="0" smtClean="0"/>
              <a:t>Descriptive narrative about linkage efforts during the reporting month.</a:t>
            </a:r>
          </a:p>
          <a:p>
            <a:r>
              <a:rPr lang="en-US" sz="2400" dirty="0" smtClean="0"/>
              <a:t>Barriers/Challenges</a:t>
            </a:r>
          </a:p>
          <a:p>
            <a:r>
              <a:rPr lang="en-US" sz="2400" dirty="0" smtClean="0"/>
              <a:t>Facilitators</a:t>
            </a:r>
          </a:p>
          <a:p>
            <a:r>
              <a:rPr lang="en-US" sz="2400" dirty="0" smtClean="0"/>
              <a:t>Successes</a:t>
            </a:r>
            <a:endParaRPr lang="en-US" sz="2400"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228600" y="1905000"/>
            <a:ext cx="5064175" cy="4343400"/>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ARTAS Excel Database</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dirty="0" smtClean="0"/>
              <a:t>Electronically capture client level information for more detailed analysis.</a:t>
            </a:r>
          </a:p>
          <a:p>
            <a:r>
              <a:rPr lang="en-US" dirty="0" smtClean="0"/>
              <a:t>Help organize ARTAS client enrollment and linkage information </a:t>
            </a:r>
          </a:p>
          <a:p>
            <a:r>
              <a:rPr lang="en-US" dirty="0" smtClean="0"/>
              <a:t>Password protected </a:t>
            </a:r>
          </a:p>
          <a:p>
            <a:r>
              <a:rPr lang="en-US" dirty="0" smtClean="0"/>
              <a:t>If you already have an electronic system to monitor and store client level information, excel worksheet is not necessary.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990600"/>
          </a:xfrm>
        </p:spPr>
        <p:txBody>
          <a:bodyPr/>
          <a:lstStyle/>
          <a:p>
            <a:r>
              <a:rPr lang="en-US" dirty="0" smtClean="0"/>
              <a:t>ARTAS Excel Database</a:t>
            </a: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304800" y="1143000"/>
            <a:ext cx="8558942" cy="526925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lstStyle/>
          <a:p>
            <a:r>
              <a:rPr lang="en-US" dirty="0" smtClean="0"/>
              <a:t>ARTAS Excel Database</a:t>
            </a:r>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304800" y="1447801"/>
            <a:ext cx="8131966" cy="4571999"/>
          </a:xfrm>
          <a:prstGeom prst="rect">
            <a:avLst/>
          </a:prstGeom>
          <a:noFill/>
          <a:ln w="9525">
            <a:noFill/>
            <a:miter lim="800000"/>
            <a:headEnd/>
            <a:tailEnd/>
          </a:ln>
        </p:spPr>
      </p:pic>
      <p:cxnSp>
        <p:nvCxnSpPr>
          <p:cNvPr id="7" name="Straight Arrow Connector 6"/>
          <p:cNvCxnSpPr/>
          <p:nvPr/>
        </p:nvCxnSpPr>
        <p:spPr>
          <a:xfrm flipV="1">
            <a:off x="4800600" y="3886200"/>
            <a:ext cx="1066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00600" y="6172200"/>
            <a:ext cx="2057400" cy="369332"/>
          </a:xfrm>
          <a:prstGeom prst="rect">
            <a:avLst/>
          </a:prstGeom>
          <a:noFill/>
          <a:ln>
            <a:solidFill>
              <a:schemeClr val="tx1"/>
            </a:solidFill>
          </a:ln>
        </p:spPr>
        <p:txBody>
          <a:bodyPr wrap="square" rtlCol="0">
            <a:spAutoFit/>
          </a:bodyPr>
          <a:lstStyle/>
          <a:p>
            <a:r>
              <a:rPr lang="en-US" dirty="0" smtClean="0"/>
              <a:t>Drop down menus</a:t>
            </a:r>
            <a:endParaRPr lang="en-US" dirty="0"/>
          </a:p>
        </p:txBody>
      </p:sp>
      <p:cxnSp>
        <p:nvCxnSpPr>
          <p:cNvPr id="14" name="Straight Arrow Connector 13"/>
          <p:cNvCxnSpPr/>
          <p:nvPr/>
        </p:nvCxnSpPr>
        <p:spPr>
          <a:xfrm flipH="1" flipV="1">
            <a:off x="1066800" y="3352800"/>
            <a:ext cx="3048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6172200"/>
            <a:ext cx="1077987" cy="369332"/>
          </a:xfrm>
          <a:prstGeom prst="rect">
            <a:avLst/>
          </a:prstGeom>
          <a:noFill/>
          <a:ln>
            <a:solidFill>
              <a:schemeClr val="tx2"/>
            </a:solidFill>
          </a:ln>
        </p:spPr>
        <p:txBody>
          <a:bodyPr wrap="none" rtlCol="0">
            <a:spAutoFit/>
          </a:bodyPr>
          <a:lstStyle/>
          <a:p>
            <a:r>
              <a:rPr lang="en-US" dirty="0" smtClean="0"/>
              <a:t>Free Text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dirty="0" smtClean="0"/>
              <a:t>Georgia Test, Link, &amp; Care Network</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Statewide Continuous Quality Improvement meeting held December 3, 2013</a:t>
            </a:r>
          </a:p>
          <a:p>
            <a:r>
              <a:rPr lang="en-US" dirty="0" smtClean="0"/>
              <a:t>71 attendees from rural and urban areas</a:t>
            </a:r>
          </a:p>
          <a:p>
            <a:r>
              <a:rPr lang="en-US" dirty="0" smtClean="0"/>
              <a:t>Topics discussed </a:t>
            </a:r>
          </a:p>
          <a:p>
            <a:pPr lvl="1"/>
            <a:r>
              <a:rPr lang="en-US" dirty="0" smtClean="0"/>
              <a:t>navigating the linkage process </a:t>
            </a:r>
          </a:p>
          <a:p>
            <a:pPr lvl="1"/>
            <a:r>
              <a:rPr lang="en-US" dirty="0" smtClean="0"/>
              <a:t>identifying community and private healthcare partners </a:t>
            </a:r>
          </a:p>
          <a:p>
            <a:pPr lvl="1"/>
            <a:r>
              <a:rPr lang="en-US" dirty="0" smtClean="0"/>
              <a:t>Facilitators and challenges of linkage</a:t>
            </a:r>
            <a:endParaRPr lang="en-US" dirty="0"/>
          </a:p>
          <a:p>
            <a:pPr lvl="1"/>
            <a:r>
              <a:rPr lang="en-US" dirty="0" smtClean="0"/>
              <a:t>other factors needed for successful linkage outcomes</a:t>
            </a:r>
            <a:endParaRPr lang="en-US" dirty="0"/>
          </a:p>
        </p:txBody>
      </p:sp>
    </p:spTree>
    <p:extLst>
      <p:ext uri="{BB962C8B-B14F-4D97-AF65-F5344CB8AC3E}">
        <p14:creationId xmlns:p14="http://schemas.microsoft.com/office/powerpoint/2010/main" val="3325749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Link Care Network</a:t>
            </a:r>
            <a:endParaRPr lang="en-US" dirty="0"/>
          </a:p>
        </p:txBody>
      </p:sp>
      <p:sp>
        <p:nvSpPr>
          <p:cNvPr id="3" name="Content Placeholder 2"/>
          <p:cNvSpPr>
            <a:spLocks noGrp="1"/>
          </p:cNvSpPr>
          <p:nvPr>
            <p:ph sz="half" idx="1"/>
          </p:nvPr>
        </p:nvSpPr>
        <p:spPr>
          <a:xfrm>
            <a:off x="457200" y="1600200"/>
            <a:ext cx="8305800" cy="4525963"/>
          </a:xfrm>
        </p:spPr>
        <p:txBody>
          <a:bodyPr numCol="1">
            <a:normAutofit/>
          </a:bodyPr>
          <a:lstStyle/>
          <a:p>
            <a:r>
              <a:rPr lang="en-US" b="1" dirty="0" smtClean="0"/>
              <a:t>Purpose</a:t>
            </a:r>
          </a:p>
          <a:p>
            <a:pPr lvl="1"/>
            <a:r>
              <a:rPr lang="en-US" dirty="0" smtClean="0"/>
              <a:t>To utilize inter-organizational </a:t>
            </a:r>
            <a:r>
              <a:rPr lang="en-US" dirty="0"/>
              <a:t>collaborations aimed to coordinate HIV testing, HIV primary care, and supportive services </a:t>
            </a:r>
            <a:r>
              <a:rPr lang="en-US" dirty="0" smtClean="0"/>
              <a:t>by:</a:t>
            </a:r>
          </a:p>
          <a:p>
            <a:pPr lvl="3" indent="-285750"/>
            <a:r>
              <a:rPr lang="en-US" dirty="0" smtClean="0"/>
              <a:t>Identifying </a:t>
            </a:r>
            <a:r>
              <a:rPr lang="en-US" dirty="0"/>
              <a:t>and promptly linking to care persons newly diagnosed or living with HIV but not receiving care (aware and unaware of their HIV status). </a:t>
            </a:r>
          </a:p>
          <a:p>
            <a:pPr lvl="3" indent="-285750"/>
            <a:r>
              <a:rPr lang="en-US" dirty="0"/>
              <a:t>Improving patient retention in HIV primary care. </a:t>
            </a:r>
          </a:p>
          <a:p>
            <a:pPr marL="457200" lvl="1" indent="0">
              <a:buNone/>
            </a:pPr>
            <a:endParaRPr lang="en-US" dirty="0"/>
          </a:p>
        </p:txBody>
      </p:sp>
      <p:sp>
        <p:nvSpPr>
          <p:cNvPr id="5"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6"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7" name="SessionResponseData" hidden="1"/>
          <p:cNvSpPr txBox="1"/>
          <p:nvPr/>
        </p:nvSpPr>
        <p:spPr>
          <a:xfrm>
            <a:off x="0" y="0"/>
            <a:ext cx="0" cy="0"/>
          </a:xfrm>
          <a:prstGeom prst="rect">
            <a:avLst/>
          </a:prstGeom>
          <a:noFill/>
        </p:spPr>
        <p:txBody>
          <a:bodyPr vert="horz" rtlCol="0">
            <a:spAutoFit/>
          </a:bodyPr>
          <a:lstStyle/>
          <a:p>
            <a:endParaRPr lang="en-US"/>
          </a:p>
        </p:txBody>
      </p:sp>
      <p:sp>
        <p:nvSpPr>
          <p:cNvPr id="8"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208,216,232&lt;/gridColor&gt;&lt;gridAlternateColor&gt;79,129,189&lt;/gridAlternateColor&gt;&lt;gridIncorrectColor&gt;&lt;/gridIncorrectColor&gt;&lt;gridOpacity&gt;100%&lt;/gridOpacity&gt;&lt;gridTextStyle&gt;Keypad #&lt;/gridTextStyle&gt;&lt;inputSource&gt;Simulated Data&lt;/inputSource&gt;&lt;userpreferredinputSource&gt;&lt;/userpreferred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0" y="0"/>
            <a:ext cx="0" cy="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6352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Link Care Network</a:t>
            </a:r>
            <a:endParaRPr lang="en-US" dirty="0"/>
          </a:p>
        </p:txBody>
      </p:sp>
      <p:sp>
        <p:nvSpPr>
          <p:cNvPr id="3" name="Content Placeholder 2"/>
          <p:cNvSpPr>
            <a:spLocks noGrp="1"/>
          </p:cNvSpPr>
          <p:nvPr>
            <p:ph sz="half" idx="1"/>
          </p:nvPr>
        </p:nvSpPr>
        <p:spPr>
          <a:xfrm>
            <a:off x="457200" y="1600200"/>
            <a:ext cx="3429000" cy="4525963"/>
          </a:xfrm>
        </p:spPr>
        <p:txBody>
          <a:bodyPr/>
          <a:lstStyle/>
          <a:p>
            <a:r>
              <a:rPr lang="en-US" dirty="0" smtClean="0"/>
              <a:t>Core components of the network.</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107853817"/>
              </p:ext>
            </p:extLst>
          </p:nvPr>
        </p:nvGraphicFramePr>
        <p:xfrm>
          <a:off x="4038600" y="1524000"/>
          <a:ext cx="46482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22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9600" y="1295400"/>
            <a:ext cx="4191000" cy="510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Test Link Care Network</a:t>
            </a:r>
            <a:endParaRPr lang="en-US" dirty="0"/>
          </a:p>
        </p:txBody>
      </p:sp>
      <p:sp>
        <p:nvSpPr>
          <p:cNvPr id="3" name="Text Placeholder 2"/>
          <p:cNvSpPr>
            <a:spLocks noGrp="1"/>
          </p:cNvSpPr>
          <p:nvPr>
            <p:ph type="body" idx="1"/>
          </p:nvPr>
        </p:nvSpPr>
        <p:spPr/>
        <p:txBody>
          <a:bodyPr/>
          <a:lstStyle/>
          <a:p>
            <a:r>
              <a:rPr lang="en-US" dirty="0" smtClean="0"/>
              <a:t>Helpful Documents</a:t>
            </a:r>
            <a:endParaRPr lang="en-US" dirty="0"/>
          </a:p>
        </p:txBody>
      </p:sp>
      <p:sp>
        <p:nvSpPr>
          <p:cNvPr id="4" name="Content Placeholder 3"/>
          <p:cNvSpPr>
            <a:spLocks noGrp="1"/>
          </p:cNvSpPr>
          <p:nvPr>
            <p:ph sz="half" idx="2"/>
          </p:nvPr>
        </p:nvSpPr>
        <p:spPr/>
        <p:txBody>
          <a:bodyPr/>
          <a:lstStyle/>
          <a:p>
            <a:r>
              <a:rPr lang="en-US" dirty="0" smtClean="0"/>
              <a:t>Refer to the “TLC Network” one pager (PDF). The document can be used as a template in order to recruit providers and CBOs/ASOs for your TLC Network.</a:t>
            </a:r>
            <a:endParaRPr lang="en-US" dirty="0"/>
          </a:p>
        </p:txBody>
      </p:sp>
      <p:graphicFrame>
        <p:nvGraphicFramePr>
          <p:cNvPr id="7" name="Content Placeholder 6"/>
          <p:cNvGraphicFramePr>
            <a:graphicFrameLocks noGrp="1" noChangeAspect="1"/>
          </p:cNvGraphicFramePr>
          <p:nvPr>
            <p:ph sz="quarter" idx="4"/>
            <p:extLst>
              <p:ext uri="{D42A27DB-BD31-4B8C-83A1-F6EECF244321}">
                <p14:modId xmlns:p14="http://schemas.microsoft.com/office/powerpoint/2010/main" val="3114786832"/>
              </p:ext>
            </p:extLst>
          </p:nvPr>
        </p:nvGraphicFramePr>
        <p:xfrm>
          <a:off x="4533900" y="1371600"/>
          <a:ext cx="3962400" cy="4953000"/>
        </p:xfrm>
        <a:graphic>
          <a:graphicData uri="http://schemas.openxmlformats.org/presentationml/2006/ole">
            <mc:AlternateContent xmlns:mc="http://schemas.openxmlformats.org/markup-compatibility/2006">
              <mc:Choice xmlns:v="urn:schemas-microsoft-com:vml" Requires="v">
                <p:oleObj spid="_x0000_s1042"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4533900" y="1371600"/>
                        <a:ext cx="3962400" cy="4953000"/>
                      </a:xfrm>
                      <a:prstGeom prst="rect">
                        <a:avLst/>
                      </a:prstGeom>
                    </p:spPr>
                  </p:pic>
                </p:oleObj>
              </mc:Fallback>
            </mc:AlternateContent>
          </a:graphicData>
        </a:graphic>
      </p:graphicFrame>
    </p:spTree>
    <p:extLst>
      <p:ext uri="{BB962C8B-B14F-4D97-AF65-F5344CB8AC3E}">
        <p14:creationId xmlns:p14="http://schemas.microsoft.com/office/powerpoint/2010/main" val="352406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Link Care Network</a:t>
            </a:r>
            <a:endParaRPr lang="en-US" dirty="0"/>
          </a:p>
        </p:txBody>
      </p:sp>
      <p:sp>
        <p:nvSpPr>
          <p:cNvPr id="3" name="Content Placeholder 2"/>
          <p:cNvSpPr>
            <a:spLocks noGrp="1"/>
          </p:cNvSpPr>
          <p:nvPr>
            <p:ph sz="half" idx="1"/>
          </p:nvPr>
        </p:nvSpPr>
        <p:spPr>
          <a:xfrm>
            <a:off x="457200" y="1600200"/>
            <a:ext cx="3657600" cy="4525963"/>
          </a:xfrm>
        </p:spPr>
        <p:txBody>
          <a:bodyPr/>
          <a:lstStyle/>
          <a:p>
            <a:r>
              <a:rPr lang="en-US" dirty="0" smtClean="0"/>
              <a:t>List the components of your TLC Network.</a:t>
            </a:r>
          </a:p>
          <a:p>
            <a:pPr lvl="1"/>
            <a:r>
              <a:rPr lang="en-US" dirty="0" smtClean="0"/>
              <a:t>Forward your completed Excel spreadsheet by 6/30/14 to your contract monitor</a:t>
            </a:r>
            <a:endParaRPr lang="en-US" dirty="0"/>
          </a:p>
        </p:txBody>
      </p:sp>
      <p:sp>
        <p:nvSpPr>
          <p:cNvPr id="7" name="Rectangle 6"/>
          <p:cNvSpPr/>
          <p:nvPr/>
        </p:nvSpPr>
        <p:spPr>
          <a:xfrm>
            <a:off x="4191000" y="1371600"/>
            <a:ext cx="48006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611749408"/>
              </p:ext>
            </p:extLst>
          </p:nvPr>
        </p:nvGraphicFramePr>
        <p:xfrm>
          <a:off x="4419600" y="1447800"/>
          <a:ext cx="4267200" cy="4724399"/>
        </p:xfrm>
        <a:graphic>
          <a:graphicData uri="http://schemas.openxmlformats.org/presentationml/2006/ole">
            <mc:AlternateContent xmlns:mc="http://schemas.openxmlformats.org/markup-compatibility/2006">
              <mc:Choice xmlns:v="urn:schemas-microsoft-com:vml" Requires="v">
                <p:oleObj spid="_x0000_s2067" name="Worksheet" r:id="rId4" imgW="7096206" imgH="7629403" progId="Excel.Sheet.12">
                  <p:embed/>
                </p:oleObj>
              </mc:Choice>
              <mc:Fallback>
                <p:oleObj name="Worksheet" r:id="rId4" imgW="7096206" imgH="7629403" progId="Excel.Sheet.12">
                  <p:embed/>
                  <p:pic>
                    <p:nvPicPr>
                      <p:cNvPr id="0" name=""/>
                      <p:cNvPicPr/>
                      <p:nvPr/>
                    </p:nvPicPr>
                    <p:blipFill>
                      <a:blip r:embed="rId5"/>
                      <a:stretch>
                        <a:fillRect/>
                      </a:stretch>
                    </p:blipFill>
                    <p:spPr>
                      <a:xfrm>
                        <a:off x="4419600" y="1447800"/>
                        <a:ext cx="4267200" cy="4724399"/>
                      </a:xfrm>
                      <a:prstGeom prst="rect">
                        <a:avLst/>
                      </a:prstGeom>
                    </p:spPr>
                  </p:pic>
                </p:oleObj>
              </mc:Fallback>
            </mc:AlternateContent>
          </a:graphicData>
        </a:graphic>
      </p:graphicFrame>
    </p:spTree>
    <p:extLst>
      <p:ext uri="{BB962C8B-B14F-4D97-AF65-F5344CB8AC3E}">
        <p14:creationId xmlns:p14="http://schemas.microsoft.com/office/powerpoint/2010/main" val="181980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Link Care Network</a:t>
            </a:r>
            <a:endParaRPr lang="en-US" dirty="0"/>
          </a:p>
        </p:txBody>
      </p:sp>
      <p:sp>
        <p:nvSpPr>
          <p:cNvPr id="3" name="Content Placeholder 2"/>
          <p:cNvSpPr>
            <a:spLocks noGrp="1"/>
          </p:cNvSpPr>
          <p:nvPr>
            <p:ph sz="half" idx="1"/>
          </p:nvPr>
        </p:nvSpPr>
        <p:spPr>
          <a:xfrm>
            <a:off x="457200" y="1600200"/>
            <a:ext cx="8305800" cy="4525963"/>
          </a:xfrm>
        </p:spPr>
        <p:txBody>
          <a:bodyPr numCol="1">
            <a:normAutofit/>
          </a:bodyPr>
          <a:lstStyle/>
          <a:p>
            <a:pPr marL="457200" lvl="1" indent="0">
              <a:buNone/>
            </a:pPr>
            <a:r>
              <a:rPr lang="en-US" b="1" dirty="0" smtClean="0"/>
              <a:t>Expectations</a:t>
            </a:r>
          </a:p>
          <a:p>
            <a:pPr marL="1314450" lvl="2" indent="-457200">
              <a:buFont typeface="+mj-lt"/>
              <a:buAutoNum type="arabicPeriod"/>
            </a:pPr>
            <a:r>
              <a:rPr lang="en-US" dirty="0" smtClean="0"/>
              <a:t>Network meetings should take place once a month</a:t>
            </a:r>
          </a:p>
          <a:p>
            <a:pPr marL="1771650" lvl="3" indent="-457200"/>
            <a:r>
              <a:rPr lang="en-US" dirty="0" smtClean="0"/>
              <a:t>Meetings can be in person or over the phone</a:t>
            </a:r>
          </a:p>
          <a:p>
            <a:pPr marL="1200150" lvl="2" indent="-342900">
              <a:buFont typeface="+mj-lt"/>
              <a:buAutoNum type="arabicPeriod"/>
            </a:pPr>
            <a:r>
              <a:rPr lang="en-US" b="1" dirty="0" smtClean="0"/>
              <a:t>Meeting agenda and notes should be forwarded along with your monthly ARTAS narrative/aggregate reports to your contract monitor</a:t>
            </a:r>
          </a:p>
          <a:p>
            <a:pPr marL="1200150" lvl="2" indent="-342900">
              <a:buFont typeface="+mj-lt"/>
              <a:buAutoNum type="arabicPeriod"/>
            </a:pPr>
            <a:r>
              <a:rPr lang="en-US" dirty="0" smtClean="0"/>
              <a:t>Meeting highlights/outcomes can be shared in the successes/ accomplishment section of your ARTAS narrative reports</a:t>
            </a:r>
            <a:endParaRPr lang="en-US" dirty="0"/>
          </a:p>
        </p:txBody>
      </p:sp>
    </p:spTree>
    <p:extLst>
      <p:ext uri="{BB962C8B-B14F-4D97-AF65-F5344CB8AC3E}">
        <p14:creationId xmlns:p14="http://schemas.microsoft.com/office/powerpoint/2010/main" val="139940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Arial" pitchFamily="34" charset="0"/>
              </a:rPr>
              <a:t>Georgia’s HIV Prevention Goals</a:t>
            </a:r>
            <a:endParaRPr lang="en-US" dirty="0">
              <a:cs typeface="Arial" pitchFamily="34" charset="0"/>
            </a:endParaRPr>
          </a:p>
        </p:txBody>
      </p:sp>
      <p:graphicFrame>
        <p:nvGraphicFramePr>
          <p:cNvPr id="9" name="Content Placeholder 8"/>
          <p:cNvGraphicFramePr>
            <a:graphicFrameLocks noGrp="1"/>
          </p:cNvGraphicFramePr>
          <p:nvPr>
            <p:ph sz="half" idx="1"/>
          </p:nvPr>
        </p:nvGraphicFramePr>
        <p:xfrm>
          <a:off x="609600" y="14478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23667AFA-6772-41FF-A9AF-56069C324613}" type="slidenum">
              <a:rPr lang="en-US" smtClean="0"/>
              <a:pPr>
                <a:defRPr/>
              </a:pPr>
              <a:t>3</a:t>
            </a:fld>
            <a:endParaRPr lang="en-US" dirty="0"/>
          </a:p>
        </p:txBody>
      </p:sp>
    </p:spTree>
    <p:extLst>
      <p:ext uri="{BB962C8B-B14F-4D97-AF65-F5344CB8AC3E}">
        <p14:creationId xmlns:p14="http://schemas.microsoft.com/office/powerpoint/2010/main" val="205161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Link Care Network</a:t>
            </a:r>
            <a:endParaRPr lang="en-US" dirty="0"/>
          </a:p>
        </p:txBody>
      </p:sp>
      <p:sp>
        <p:nvSpPr>
          <p:cNvPr id="3" name="Content Placeholder 2"/>
          <p:cNvSpPr>
            <a:spLocks noGrp="1"/>
          </p:cNvSpPr>
          <p:nvPr>
            <p:ph sz="half" idx="1"/>
          </p:nvPr>
        </p:nvSpPr>
        <p:spPr>
          <a:xfrm>
            <a:off x="457200" y="1600200"/>
            <a:ext cx="8305800" cy="5029200"/>
          </a:xfrm>
        </p:spPr>
        <p:txBody>
          <a:bodyPr numCol="1">
            <a:normAutofit/>
          </a:bodyPr>
          <a:lstStyle/>
          <a:p>
            <a:pPr marL="457200" lvl="1" indent="0">
              <a:buNone/>
            </a:pPr>
            <a:r>
              <a:rPr lang="en-US" b="1" dirty="0" smtClean="0"/>
              <a:t>Expectations</a:t>
            </a:r>
          </a:p>
          <a:p>
            <a:pPr lvl="1"/>
            <a:r>
              <a:rPr lang="en-US" b="1" dirty="0"/>
              <a:t>	</a:t>
            </a:r>
            <a:r>
              <a:rPr lang="en-US" dirty="0" smtClean="0"/>
              <a:t>The</a:t>
            </a:r>
            <a:r>
              <a:rPr lang="en-US" b="1" dirty="0" smtClean="0"/>
              <a:t> </a:t>
            </a:r>
            <a:r>
              <a:rPr lang="en-US" dirty="0"/>
              <a:t>n</a:t>
            </a:r>
            <a:r>
              <a:rPr lang="en-US" dirty="0" smtClean="0"/>
              <a:t>etwork meeting agenda should include the </a:t>
            </a:r>
          </a:p>
          <a:p>
            <a:pPr marL="457200" lvl="1" indent="0">
              <a:buNone/>
            </a:pPr>
            <a:r>
              <a:rPr lang="en-US" dirty="0"/>
              <a:t> </a:t>
            </a:r>
            <a:r>
              <a:rPr lang="en-US" dirty="0" smtClean="0"/>
              <a:t>     following items:</a:t>
            </a:r>
          </a:p>
          <a:p>
            <a:pPr lvl="3"/>
            <a:r>
              <a:rPr lang="en-US" dirty="0" smtClean="0"/>
              <a:t>Agency updates (personnel, changes in services, etc.)</a:t>
            </a:r>
          </a:p>
          <a:p>
            <a:pPr lvl="3"/>
            <a:r>
              <a:rPr lang="en-US" dirty="0" smtClean="0"/>
              <a:t>Facilitators for linkage to care</a:t>
            </a:r>
          </a:p>
          <a:p>
            <a:pPr lvl="3"/>
            <a:r>
              <a:rPr lang="en-US" dirty="0" smtClean="0"/>
              <a:t>Opportunities for collaboration</a:t>
            </a:r>
          </a:p>
          <a:p>
            <a:pPr lvl="3"/>
            <a:r>
              <a:rPr lang="en-US" dirty="0" smtClean="0"/>
              <a:t>Upcoming events	</a:t>
            </a:r>
          </a:p>
          <a:p>
            <a:pPr lvl="3"/>
            <a:r>
              <a:rPr lang="en-US" dirty="0" smtClean="0"/>
              <a:t>Other pertinent information</a:t>
            </a:r>
          </a:p>
          <a:p>
            <a:pPr lvl="1"/>
            <a:r>
              <a:rPr lang="en-US" dirty="0" smtClean="0"/>
              <a:t>The meeting notes can be in a bulleted format. Be sure to include:</a:t>
            </a:r>
          </a:p>
          <a:p>
            <a:pPr lvl="3"/>
            <a:r>
              <a:rPr lang="en-US" dirty="0" smtClean="0"/>
              <a:t>Date, time, and location of meeting</a:t>
            </a:r>
          </a:p>
          <a:p>
            <a:pPr lvl="3"/>
            <a:r>
              <a:rPr lang="en-US" dirty="0" smtClean="0"/>
              <a:t>List of attended</a:t>
            </a:r>
          </a:p>
          <a:p>
            <a:pPr lvl="3"/>
            <a:r>
              <a:rPr lang="en-US" dirty="0" smtClean="0"/>
              <a:t>A synopsis of the meeting outcomes</a:t>
            </a:r>
            <a:endParaRPr lang="en-US" dirty="0"/>
          </a:p>
          <a:p>
            <a:pPr marL="1371600" lvl="3" indent="0">
              <a:buNone/>
            </a:pPr>
            <a:endParaRPr lang="en-US" dirty="0" smtClean="0"/>
          </a:p>
        </p:txBody>
      </p:sp>
    </p:spTree>
    <p:extLst>
      <p:ext uri="{BB962C8B-B14F-4D97-AF65-F5344CB8AC3E}">
        <p14:creationId xmlns:p14="http://schemas.microsoft.com/office/powerpoint/2010/main" val="1596470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TA CALL</a:t>
            </a:r>
            <a:endParaRPr lang="en-US" dirty="0"/>
          </a:p>
        </p:txBody>
      </p:sp>
      <p:sp>
        <p:nvSpPr>
          <p:cNvPr id="4" name="Text Placeholder 3"/>
          <p:cNvSpPr>
            <a:spLocks noGrp="1"/>
          </p:cNvSpPr>
          <p:nvPr>
            <p:ph type="body" sz="half" idx="2"/>
          </p:nvPr>
        </p:nvSpPr>
        <p:spPr/>
        <p:txBody>
          <a:bodyPr/>
          <a:lstStyle/>
          <a:p>
            <a:r>
              <a:rPr lang="en-US" sz="2000" dirty="0" smtClean="0"/>
              <a:t>Our next call is scheduled for July 14, 2014 @ 1-3pm. In future meeting we will cover:</a:t>
            </a:r>
          </a:p>
          <a:p>
            <a:pPr marL="342900" indent="-342900">
              <a:buFont typeface="Arial" panose="020B0604020202020204" pitchFamily="34" charset="0"/>
              <a:buChar char="•"/>
            </a:pPr>
            <a:r>
              <a:rPr lang="en-US" sz="2000" dirty="0" smtClean="0"/>
              <a:t>Program highlights from each health district</a:t>
            </a:r>
          </a:p>
          <a:p>
            <a:pPr marL="342900" indent="-342900">
              <a:buFont typeface="Arial" panose="020B0604020202020204" pitchFamily="34" charset="0"/>
              <a:buChar char="•"/>
            </a:pPr>
            <a:r>
              <a:rPr lang="en-US" sz="2000" dirty="0" smtClean="0"/>
              <a:t>Successes/Challenges from each health district</a:t>
            </a:r>
          </a:p>
          <a:p>
            <a:pPr marL="342900" indent="-342900">
              <a:buFont typeface="Arial" panose="020B0604020202020204" pitchFamily="34" charset="0"/>
              <a:buChar char="•"/>
            </a:pPr>
            <a:r>
              <a:rPr lang="en-US" sz="2000" dirty="0" smtClean="0"/>
              <a:t>Data/Reporting</a:t>
            </a:r>
          </a:p>
          <a:p>
            <a:pPr marL="342900" indent="-342900">
              <a:buFont typeface="Arial" panose="020B0604020202020204" pitchFamily="34" charset="0"/>
              <a:buChar char="•"/>
            </a:pPr>
            <a:r>
              <a:rPr lang="en-US" sz="2000" dirty="0" smtClean="0"/>
              <a:t>Upcoming Events</a:t>
            </a:r>
          </a:p>
          <a:p>
            <a:pPr marL="342900" indent="-342900">
              <a:buFont typeface="Arial" panose="020B0604020202020204" pitchFamily="34" charset="0"/>
              <a:buChar char="•"/>
            </a:pPr>
            <a:r>
              <a:rPr lang="en-US" sz="2000" dirty="0" smtClean="0"/>
              <a:t>TA needs</a:t>
            </a:r>
          </a:p>
          <a:p>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972070813"/>
              </p:ext>
            </p:extLst>
          </p:nvPr>
        </p:nvGraphicFramePr>
        <p:xfrm>
          <a:off x="3505200" y="-152400"/>
          <a:ext cx="5562600" cy="7042150"/>
        </p:xfrm>
        <a:graphic>
          <a:graphicData uri="http://schemas.openxmlformats.org/presentationml/2006/ole">
            <mc:AlternateContent xmlns:mc="http://schemas.openxmlformats.org/markup-compatibility/2006">
              <mc:Choice xmlns:v="urn:schemas-microsoft-com:vml" Requires="v">
                <p:oleObj spid="_x0000_s3086"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3505200" y="-152400"/>
                        <a:ext cx="5562600" cy="7042150"/>
                      </a:xfrm>
                      <a:prstGeom prst="rect">
                        <a:avLst/>
                      </a:prstGeom>
                    </p:spPr>
                  </p:pic>
                </p:oleObj>
              </mc:Fallback>
            </mc:AlternateContent>
          </a:graphicData>
        </a:graphic>
      </p:graphicFrame>
    </p:spTree>
    <p:extLst>
      <p:ext uri="{BB962C8B-B14F-4D97-AF65-F5344CB8AC3E}">
        <p14:creationId xmlns:p14="http://schemas.microsoft.com/office/powerpoint/2010/main" val="1840845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12"/>
            <a:ext cx="8839200" cy="990600"/>
          </a:xfrm>
        </p:spPr>
        <p:txBody>
          <a:bodyPr/>
          <a:lstStyle/>
          <a:p>
            <a:r>
              <a:rPr lang="en-US" dirty="0" smtClean="0"/>
              <a:t>Questions???</a:t>
            </a:r>
            <a:endParaRPr lang="en-US" dirty="0"/>
          </a:p>
        </p:txBody>
      </p:sp>
      <p:sp>
        <p:nvSpPr>
          <p:cNvPr id="3" name="Content Placeholder 2"/>
          <p:cNvSpPr>
            <a:spLocks noGrp="1"/>
          </p:cNvSpPr>
          <p:nvPr>
            <p:ph sz="half" idx="1"/>
          </p:nvPr>
        </p:nvSpPr>
        <p:spPr>
          <a:xfrm>
            <a:off x="457200" y="1219200"/>
            <a:ext cx="7848600" cy="4906963"/>
          </a:xfrm>
        </p:spPr>
        <p:txBody>
          <a:bodyPr/>
          <a:lstStyle/>
          <a:p>
            <a:pPr marL="0" indent="0" algn="ctr">
              <a:buNone/>
            </a:pPr>
            <a:r>
              <a:rPr lang="en-US" b="1" dirty="0" smtClean="0"/>
              <a:t>  Jamila Ealey</a:t>
            </a:r>
          </a:p>
          <a:p>
            <a:pPr marL="0" indent="0" algn="ctr">
              <a:buNone/>
            </a:pPr>
            <a:r>
              <a:rPr lang="en-US" sz="2400" dirty="0" smtClean="0"/>
              <a:t>Jamila.Ealey@dph.ga.gov</a:t>
            </a:r>
          </a:p>
          <a:p>
            <a:pPr marL="0" indent="0" algn="ctr">
              <a:buNone/>
            </a:pPr>
            <a:endParaRPr lang="en-US" dirty="0"/>
          </a:p>
          <a:p>
            <a:pPr marL="0" indent="0" algn="ctr">
              <a:buNone/>
            </a:pPr>
            <a:r>
              <a:rPr lang="en-US" b="1" dirty="0" smtClean="0"/>
              <a:t>   Melanie Gwynn</a:t>
            </a:r>
          </a:p>
          <a:p>
            <a:pPr marL="0" indent="0" algn="ctr">
              <a:buNone/>
            </a:pPr>
            <a:r>
              <a:rPr lang="en-US" dirty="0"/>
              <a:t> </a:t>
            </a:r>
            <a:r>
              <a:rPr lang="en-US" dirty="0" smtClean="0"/>
              <a:t>   </a:t>
            </a:r>
            <a:r>
              <a:rPr lang="en-US" sz="2400" dirty="0" smtClean="0"/>
              <a:t>Melanie.Gwynn@dph.ga.gov</a:t>
            </a:r>
          </a:p>
          <a:p>
            <a:pPr algn="ctr"/>
            <a:endParaRPr lang="en-US" dirty="0"/>
          </a:p>
          <a:p>
            <a:pPr marL="0" indent="0" algn="ctr">
              <a:buNone/>
            </a:pPr>
            <a:r>
              <a:rPr lang="en-US" b="1" dirty="0"/>
              <a:t> </a:t>
            </a:r>
            <a:r>
              <a:rPr lang="en-US" b="1" dirty="0" smtClean="0"/>
              <a:t> Mirelys Ramos</a:t>
            </a:r>
          </a:p>
          <a:p>
            <a:pPr marL="400050" lvl="1" indent="0" algn="ctr">
              <a:buNone/>
            </a:pPr>
            <a:r>
              <a:rPr lang="en-US" dirty="0" smtClean="0"/>
              <a:t>Mirleys.Ramos@dph.ga.gov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3600" dirty="0" smtClean="0">
                <a:cs typeface="Arial" pitchFamily="34" charset="0"/>
              </a:rPr>
              <a:t>Goal 2: Increase Access to Care and Improving Health Outcomes for people living with HIV</a:t>
            </a:r>
            <a:r>
              <a:rPr lang="en-US" dirty="0" smtClean="0">
                <a:cs typeface="Arial" pitchFamily="34" charset="0"/>
              </a:rPr>
              <a:t/>
            </a:r>
            <a:br>
              <a:rPr lang="en-US" dirty="0" smtClean="0">
                <a:cs typeface="Arial" pitchFamily="34" charset="0"/>
              </a:rPr>
            </a:br>
            <a:endParaRPr lang="en-US" dirty="0"/>
          </a:p>
        </p:txBody>
      </p:sp>
      <p:sp>
        <p:nvSpPr>
          <p:cNvPr id="5" name="Text Placeholder 4"/>
          <p:cNvSpPr>
            <a:spLocks noGrp="1"/>
          </p:cNvSpPr>
          <p:nvPr>
            <p:ph type="body" idx="1"/>
          </p:nvPr>
        </p:nvSpPr>
        <p:spPr/>
        <p:txBody>
          <a:bodyPr/>
          <a:lstStyle/>
          <a:p>
            <a:r>
              <a:rPr lang="en-US" dirty="0" smtClean="0"/>
              <a:t>Roadmap to HIV Prevention</a:t>
            </a:r>
          </a:p>
        </p:txBody>
      </p:sp>
    </p:spTree>
    <p:extLst>
      <p:ext uri="{BB962C8B-B14F-4D97-AF65-F5344CB8AC3E}">
        <p14:creationId xmlns:p14="http://schemas.microsoft.com/office/powerpoint/2010/main" val="200958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Test, Link, and Care </a:t>
            </a:r>
            <a:br>
              <a:rPr lang="en-US" dirty="0" smtClean="0"/>
            </a:br>
            <a:r>
              <a:rPr lang="en-US" dirty="0" smtClean="0"/>
              <a:t>Network</a:t>
            </a:r>
            <a:endParaRPr lang="en-US" dirty="0"/>
          </a:p>
        </p:txBody>
      </p:sp>
      <p:sp>
        <p:nvSpPr>
          <p:cNvPr id="5" name="Content Placeholder 4"/>
          <p:cNvSpPr>
            <a:spLocks noGrp="1"/>
          </p:cNvSpPr>
          <p:nvPr>
            <p:ph sz="half" idx="1"/>
          </p:nvPr>
        </p:nvSpPr>
        <p:spPr/>
        <p:txBody>
          <a:bodyPr>
            <a:normAutofit/>
          </a:bodyPr>
          <a:lstStyle/>
          <a:p>
            <a:r>
              <a:rPr lang="en-US" b="1" dirty="0" smtClean="0"/>
              <a:t>HIV Prevention (CDC)</a:t>
            </a:r>
            <a:endParaRPr lang="en-US" dirty="0" smtClean="0"/>
          </a:p>
          <a:p>
            <a:r>
              <a:rPr lang="en-US" dirty="0" smtClean="0"/>
              <a:t>Newly Diagnosed</a:t>
            </a:r>
          </a:p>
          <a:p>
            <a:r>
              <a:rPr lang="en-US" dirty="0" smtClean="0"/>
              <a:t>Previously Diagnosed</a:t>
            </a:r>
          </a:p>
          <a:p>
            <a:r>
              <a:rPr lang="en-US" dirty="0" smtClean="0"/>
              <a:t>Four Public Health Districts (Clayton, Fulton, Cobb-Douglas, and DeKalb)</a:t>
            </a:r>
          </a:p>
          <a:p>
            <a:r>
              <a:rPr lang="en-US" dirty="0" smtClean="0"/>
              <a:t>Seven ALCMs</a:t>
            </a:r>
          </a:p>
          <a:p>
            <a:pPr>
              <a:buNone/>
            </a:pPr>
            <a:endParaRPr lang="en-US" dirty="0"/>
          </a:p>
        </p:txBody>
      </p:sp>
      <p:sp>
        <p:nvSpPr>
          <p:cNvPr id="6" name="Content Placeholder 5"/>
          <p:cNvSpPr>
            <a:spLocks noGrp="1"/>
          </p:cNvSpPr>
          <p:nvPr>
            <p:ph sz="half" idx="2"/>
          </p:nvPr>
        </p:nvSpPr>
        <p:spPr/>
        <p:txBody>
          <a:bodyPr>
            <a:normAutofit/>
          </a:bodyPr>
          <a:lstStyle/>
          <a:p>
            <a:r>
              <a:rPr lang="en-US" b="1" dirty="0" smtClean="0"/>
              <a:t>Ryan White Part B (MAI)</a:t>
            </a:r>
          </a:p>
          <a:p>
            <a:r>
              <a:rPr lang="en-US" dirty="0" smtClean="0"/>
              <a:t>Previously Diagnosed</a:t>
            </a:r>
          </a:p>
          <a:p>
            <a:r>
              <a:rPr lang="en-US" dirty="0" smtClean="0"/>
              <a:t>Five Public Health Districts (Clayton, Fulton, Coastal, Albany, </a:t>
            </a:r>
            <a:r>
              <a:rPr lang="en-US" dirty="0" smtClean="0"/>
              <a:t>Augusta, Columbus)</a:t>
            </a:r>
            <a:endParaRPr lang="en-US" dirty="0" smtClean="0"/>
          </a:p>
          <a:p>
            <a:r>
              <a:rPr lang="en-US" dirty="0" smtClean="0"/>
              <a:t>Six ALCMs</a:t>
            </a:r>
            <a:endParaRPr lang="en-US" dirty="0"/>
          </a:p>
        </p:txBody>
      </p:sp>
    </p:spTree>
    <p:extLst>
      <p:ext uri="{BB962C8B-B14F-4D97-AF65-F5344CB8AC3E}">
        <p14:creationId xmlns:p14="http://schemas.microsoft.com/office/powerpoint/2010/main" val="1457961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62200" y="2057400"/>
            <a:ext cx="64008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228600"/>
            <a:ext cx="8610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latin typeface="Arial" pitchFamily="34" charset="0"/>
                <a:cs typeface="Arial" pitchFamily="34" charset="0"/>
              </a:rPr>
              <a:t>Goals of the Georgia Test, Link, and Care Network:</a:t>
            </a:r>
          </a:p>
          <a:p>
            <a:endParaRPr lang="en-US" b="1" u="sng" dirty="0" smtClean="0">
              <a:latin typeface="Arial" pitchFamily="34" charset="0"/>
              <a:cs typeface="Arial" pitchFamily="34" charset="0"/>
            </a:endParaRPr>
          </a:p>
          <a:p>
            <a:pPr marL="342900" indent="-342900">
              <a:buAutoNum type="arabicPeriod"/>
            </a:pPr>
            <a:r>
              <a:rPr lang="en-US" sz="1400" dirty="0" smtClean="0">
                <a:latin typeface="Arial" pitchFamily="34" charset="0"/>
                <a:cs typeface="Arial" pitchFamily="34" charset="0"/>
              </a:rPr>
              <a:t>Identify and promptly link persons who are living with HIV and not receiving care</a:t>
            </a:r>
          </a:p>
          <a:p>
            <a:pPr marL="342900" indent="-342900">
              <a:buAutoNum type="arabicPeriod"/>
            </a:pPr>
            <a:r>
              <a:rPr lang="en-US" sz="1400" dirty="0" smtClean="0">
                <a:latin typeface="Arial" pitchFamily="34" charset="0"/>
                <a:cs typeface="Arial" pitchFamily="34" charset="0"/>
              </a:rPr>
              <a:t>To improve patient retention in HIV primary care</a:t>
            </a:r>
            <a:endParaRPr lang="en-US" sz="1400" dirty="0">
              <a:latin typeface="Arial" pitchFamily="34" charset="0"/>
              <a:cs typeface="Arial" pitchFamily="34" charset="0"/>
            </a:endParaRPr>
          </a:p>
        </p:txBody>
      </p:sp>
      <p:sp>
        <p:nvSpPr>
          <p:cNvPr id="10" name="Rectangle 9"/>
          <p:cNvSpPr/>
          <p:nvPr/>
        </p:nvSpPr>
        <p:spPr>
          <a:xfrm>
            <a:off x="381000" y="2057400"/>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b="1" u="sng" dirty="0" smtClean="0">
                <a:latin typeface="Arial" pitchFamily="34" charset="0"/>
                <a:cs typeface="Arial" pitchFamily="34" charset="0"/>
              </a:rPr>
              <a:t>Test</a:t>
            </a:r>
          </a:p>
          <a:p>
            <a:pPr marL="342900" indent="-342900"/>
            <a:endParaRPr lang="en-US" sz="1400" b="1" u="sng" dirty="0" smtClean="0">
              <a:latin typeface="Arial" pitchFamily="34" charset="0"/>
              <a:cs typeface="Arial" pitchFamily="34" charset="0"/>
            </a:endParaRPr>
          </a:p>
          <a:p>
            <a:pPr marL="342900" indent="-342900">
              <a:buFont typeface="Arial" pitchFamily="34" charset="0"/>
              <a:buChar char="•"/>
            </a:pPr>
            <a:r>
              <a:rPr lang="en-US" sz="1400" dirty="0" smtClean="0">
                <a:latin typeface="Arial" pitchFamily="34" charset="0"/>
                <a:cs typeface="Arial" pitchFamily="34" charset="0"/>
              </a:rPr>
              <a:t>Targeted HIV testing</a:t>
            </a:r>
            <a:endParaRPr lang="en-US" sz="1400" dirty="0">
              <a:latin typeface="Arial" pitchFamily="34" charset="0"/>
              <a:cs typeface="Arial" pitchFamily="34" charset="0"/>
            </a:endParaRPr>
          </a:p>
        </p:txBody>
      </p:sp>
      <p:sp>
        <p:nvSpPr>
          <p:cNvPr id="12" name="TextBox 11"/>
          <p:cNvSpPr txBox="1"/>
          <p:nvPr/>
        </p:nvSpPr>
        <p:spPr>
          <a:xfrm>
            <a:off x="2590800" y="2209800"/>
            <a:ext cx="3352800" cy="1508105"/>
          </a:xfrm>
          <a:prstGeom prst="rect">
            <a:avLst/>
          </a:prstGeom>
          <a:noFill/>
          <a:ln>
            <a:solidFill>
              <a:schemeClr val="tx1"/>
            </a:solidFill>
          </a:ln>
        </p:spPr>
        <p:txBody>
          <a:bodyPr wrap="square" rtlCol="0">
            <a:spAutoFit/>
          </a:bodyPr>
          <a:lstStyle/>
          <a:p>
            <a:pPr marL="342900" indent="-342900">
              <a:buAutoNum type="arabicPeriod" startAt="2"/>
            </a:pPr>
            <a:r>
              <a:rPr lang="en-US" b="1" u="sng" dirty="0" smtClean="0">
                <a:solidFill>
                  <a:schemeClr val="bg1"/>
                </a:solidFill>
              </a:rPr>
              <a:t>Link</a:t>
            </a:r>
          </a:p>
          <a:p>
            <a:pPr marL="342900" indent="-342900"/>
            <a:endParaRPr lang="en-US" sz="1400" b="1" u="sng" dirty="0" smtClean="0">
              <a:solidFill>
                <a:schemeClr val="bg1"/>
              </a:solidFill>
            </a:endParaRPr>
          </a:p>
          <a:p>
            <a:pPr marL="342900" indent="-342900">
              <a:buFont typeface="Arial" pitchFamily="34" charset="0"/>
              <a:buChar char="•"/>
            </a:pPr>
            <a:r>
              <a:rPr lang="en-US" sz="1400" dirty="0" smtClean="0">
                <a:solidFill>
                  <a:schemeClr val="bg1"/>
                </a:solidFill>
              </a:rPr>
              <a:t>Linkage Case Managers (ALCM)</a:t>
            </a:r>
          </a:p>
          <a:p>
            <a:pPr marL="342900" indent="-342900">
              <a:buFont typeface="Arial" pitchFamily="34" charset="0"/>
              <a:buChar char="•"/>
            </a:pPr>
            <a:r>
              <a:rPr lang="en-US" sz="1400" dirty="0" smtClean="0">
                <a:solidFill>
                  <a:schemeClr val="bg1"/>
                </a:solidFill>
              </a:rPr>
              <a:t>Network Providers</a:t>
            </a:r>
          </a:p>
          <a:p>
            <a:pPr marL="342900" indent="-342900">
              <a:buFont typeface="Arial" pitchFamily="34" charset="0"/>
              <a:buChar char="•"/>
            </a:pPr>
            <a:r>
              <a:rPr lang="en-US" sz="1400" dirty="0" smtClean="0">
                <a:solidFill>
                  <a:schemeClr val="bg1"/>
                </a:solidFill>
              </a:rPr>
              <a:t>Linkage to care tools</a:t>
            </a:r>
          </a:p>
          <a:p>
            <a:pPr marL="342900" indent="-342900"/>
            <a:endParaRPr lang="en-US" dirty="0"/>
          </a:p>
        </p:txBody>
      </p:sp>
      <p:sp>
        <p:nvSpPr>
          <p:cNvPr id="13" name="TextBox 12"/>
          <p:cNvSpPr txBox="1"/>
          <p:nvPr/>
        </p:nvSpPr>
        <p:spPr>
          <a:xfrm>
            <a:off x="6019800" y="2209800"/>
            <a:ext cx="2590800" cy="1446550"/>
          </a:xfrm>
          <a:prstGeom prst="rect">
            <a:avLst/>
          </a:prstGeom>
          <a:noFill/>
          <a:ln>
            <a:solidFill>
              <a:schemeClr val="tx1"/>
            </a:solidFill>
          </a:ln>
        </p:spPr>
        <p:txBody>
          <a:bodyPr wrap="square" rtlCol="0">
            <a:spAutoFit/>
          </a:bodyPr>
          <a:lstStyle/>
          <a:p>
            <a:pPr marL="342900" indent="-342900"/>
            <a:r>
              <a:rPr lang="en-US" b="1" dirty="0" smtClean="0">
                <a:solidFill>
                  <a:schemeClr val="bg1"/>
                </a:solidFill>
              </a:rPr>
              <a:t>3.  </a:t>
            </a:r>
            <a:r>
              <a:rPr lang="en-US" b="1" u="sng" dirty="0" smtClean="0">
                <a:solidFill>
                  <a:schemeClr val="bg1"/>
                </a:solidFill>
              </a:rPr>
              <a:t>Treat</a:t>
            </a:r>
          </a:p>
          <a:p>
            <a:pPr marL="342900" indent="-342900"/>
            <a:endParaRPr lang="en-US" sz="1400" u="sng" dirty="0" smtClean="0">
              <a:solidFill>
                <a:schemeClr val="bg1"/>
              </a:solidFill>
            </a:endParaRPr>
          </a:p>
          <a:p>
            <a:pPr marL="342900" indent="-342900">
              <a:buFont typeface="Arial" pitchFamily="34" charset="0"/>
              <a:buChar char="•"/>
            </a:pPr>
            <a:r>
              <a:rPr lang="en-US" sz="1400" dirty="0" smtClean="0">
                <a:solidFill>
                  <a:schemeClr val="bg1"/>
                </a:solidFill>
              </a:rPr>
              <a:t>Access to treatment</a:t>
            </a:r>
          </a:p>
          <a:p>
            <a:pPr marL="342900" indent="-342900">
              <a:buFont typeface="Arial" pitchFamily="34" charset="0"/>
              <a:buChar char="•"/>
            </a:pPr>
            <a:r>
              <a:rPr lang="en-US" sz="1400" dirty="0" smtClean="0">
                <a:solidFill>
                  <a:schemeClr val="bg1"/>
                </a:solidFill>
              </a:rPr>
              <a:t>Increase retention in care</a:t>
            </a:r>
          </a:p>
          <a:p>
            <a:pPr marL="342900" indent="-342900">
              <a:buFont typeface="Arial" pitchFamily="34" charset="0"/>
              <a:buChar char="•"/>
            </a:pPr>
            <a:r>
              <a:rPr lang="en-US" sz="1400" dirty="0" smtClean="0">
                <a:solidFill>
                  <a:schemeClr val="bg1"/>
                </a:solidFill>
              </a:rPr>
              <a:t>AIM to achieve viral suppression</a:t>
            </a:r>
            <a:endParaRPr lang="en-US" sz="1400" dirty="0">
              <a:solidFill>
                <a:schemeClr val="bg1"/>
              </a:solidFill>
            </a:endParaRPr>
          </a:p>
        </p:txBody>
      </p:sp>
      <p:sp>
        <p:nvSpPr>
          <p:cNvPr id="14" name="Circular Arrow 13"/>
          <p:cNvSpPr/>
          <p:nvPr/>
        </p:nvSpPr>
        <p:spPr>
          <a:xfrm>
            <a:off x="1828800" y="1600200"/>
            <a:ext cx="978408" cy="978408"/>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667000" y="3886200"/>
            <a:ext cx="5943600" cy="2308324"/>
          </a:xfrm>
          <a:prstGeom prst="rect">
            <a:avLst/>
          </a:prstGeom>
          <a:noFill/>
          <a:ln>
            <a:solidFill>
              <a:schemeClr val="tx1"/>
            </a:solidFill>
          </a:ln>
        </p:spPr>
        <p:txBody>
          <a:bodyPr wrap="square" rtlCol="0">
            <a:spAutoFit/>
          </a:bodyPr>
          <a:lstStyle/>
          <a:p>
            <a:r>
              <a:rPr lang="en-US" b="1" u="sng" dirty="0" smtClean="0">
                <a:solidFill>
                  <a:schemeClr val="bg1"/>
                </a:solidFill>
              </a:rPr>
              <a:t>Support for Linkage and Retention:</a:t>
            </a:r>
          </a:p>
          <a:p>
            <a:endParaRPr lang="en-US" sz="1400" u="sng" dirty="0" smtClean="0">
              <a:solidFill>
                <a:schemeClr val="bg1"/>
              </a:solidFill>
            </a:endParaRPr>
          </a:p>
          <a:p>
            <a:pPr>
              <a:buFont typeface="Arial" pitchFamily="34" charset="0"/>
              <a:buChar char="•"/>
            </a:pPr>
            <a:r>
              <a:rPr lang="en-US" sz="1400" dirty="0" smtClean="0">
                <a:solidFill>
                  <a:schemeClr val="bg1"/>
                </a:solidFill>
              </a:rPr>
              <a:t>Linkage Case Managers trained on ARTAS </a:t>
            </a:r>
          </a:p>
          <a:p>
            <a:pPr>
              <a:buFont typeface="Arial" pitchFamily="34" charset="0"/>
              <a:buChar char="•"/>
            </a:pPr>
            <a:r>
              <a:rPr lang="en-US" sz="1400" dirty="0" smtClean="0">
                <a:solidFill>
                  <a:schemeClr val="bg1"/>
                </a:solidFill>
              </a:rPr>
              <a:t>Create a wrap around approach to linkage services</a:t>
            </a:r>
          </a:p>
          <a:p>
            <a:pPr>
              <a:buFont typeface="Arial" pitchFamily="34" charset="0"/>
              <a:buChar char="•"/>
            </a:pPr>
            <a:r>
              <a:rPr lang="en-US" sz="1400" dirty="0" smtClean="0">
                <a:solidFill>
                  <a:schemeClr val="bg1"/>
                </a:solidFill>
              </a:rPr>
              <a:t>Create client empowerment videos</a:t>
            </a:r>
          </a:p>
          <a:p>
            <a:pPr>
              <a:buFont typeface="Arial" pitchFamily="34" charset="0"/>
              <a:buChar char="•"/>
            </a:pPr>
            <a:r>
              <a:rPr lang="en-US" sz="1400" dirty="0" smtClean="0">
                <a:solidFill>
                  <a:schemeClr val="bg1"/>
                </a:solidFill>
              </a:rPr>
              <a:t>Create strong inter-agency collaboration to facilitate communication and data sharing</a:t>
            </a:r>
          </a:p>
          <a:p>
            <a:pPr>
              <a:buFont typeface="Arial" pitchFamily="34" charset="0"/>
              <a:buChar char="•"/>
            </a:pPr>
            <a:r>
              <a:rPr lang="en-US" sz="1400" dirty="0" smtClean="0">
                <a:solidFill>
                  <a:schemeClr val="bg1"/>
                </a:solidFill>
              </a:rPr>
              <a:t>Reinforce and replicate linkage and retention best practices  as identified  using the “Plan Do Study Act”</a:t>
            </a:r>
          </a:p>
          <a:p>
            <a:endParaRPr lang="en-US" sz="1400" dirty="0" smtClean="0"/>
          </a:p>
        </p:txBody>
      </p:sp>
    </p:spTree>
    <p:extLst>
      <p:ext uri="{BB962C8B-B14F-4D97-AF65-F5344CB8AC3E}">
        <p14:creationId xmlns:p14="http://schemas.microsoft.com/office/powerpoint/2010/main" val="4121466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1447800" y="990600"/>
          <a:ext cx="6553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381000"/>
            <a:ext cx="4267200" cy="1200329"/>
          </a:xfrm>
          <a:prstGeom prst="rect">
            <a:avLst/>
          </a:prstGeom>
          <a:noFill/>
        </p:spPr>
        <p:txBody>
          <a:bodyPr wrap="square" rtlCol="0">
            <a:spAutoFit/>
          </a:bodyPr>
          <a:lstStyle/>
          <a:p>
            <a:r>
              <a:rPr lang="en-US" sz="3600" dirty="0" smtClean="0">
                <a:latin typeface="+mj-lt"/>
              </a:rPr>
              <a:t>Each Core TLC Network:</a:t>
            </a:r>
            <a:endParaRPr lang="en-US" sz="3600" dirty="0">
              <a:latin typeface="+mj-lt"/>
            </a:endParaRPr>
          </a:p>
        </p:txBody>
      </p:sp>
      <p:cxnSp>
        <p:nvCxnSpPr>
          <p:cNvPr id="8" name="Straight Arrow Connector 7"/>
          <p:cNvCxnSpPr/>
          <p:nvPr/>
        </p:nvCxnSpPr>
        <p:spPr>
          <a:xfrm>
            <a:off x="2438400" y="1600200"/>
            <a:ext cx="899160" cy="1082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9200" y="5562600"/>
            <a:ext cx="7239000" cy="830997"/>
          </a:xfrm>
          <a:prstGeom prst="rect">
            <a:avLst/>
          </a:prstGeom>
          <a:noFill/>
        </p:spPr>
        <p:txBody>
          <a:bodyPr wrap="square" rtlCol="0">
            <a:spAutoFit/>
          </a:bodyPr>
          <a:lstStyle/>
          <a:p>
            <a:pPr algn="ctr"/>
            <a:r>
              <a:rPr lang="en-US" sz="2400" dirty="0" smtClean="0">
                <a:latin typeface="+mn-lt"/>
              </a:rPr>
              <a:t>After establishing the core network, providers of other supportive services are invited to participate</a:t>
            </a:r>
            <a:r>
              <a:rPr lang="en-US" sz="2400" dirty="0" smtClean="0"/>
              <a:t>.</a:t>
            </a:r>
            <a:endParaRPr lang="en-US" sz="2400" dirty="0"/>
          </a:p>
        </p:txBody>
      </p:sp>
    </p:spTree>
    <p:extLst>
      <p:ext uri="{BB962C8B-B14F-4D97-AF65-F5344CB8AC3E}">
        <p14:creationId xmlns:p14="http://schemas.microsoft.com/office/powerpoint/2010/main" val="257259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ARTAS Monthly Report Form</a:t>
            </a:r>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728059" y="1600200"/>
            <a:ext cx="3496881" cy="4525963"/>
          </a:xfrm>
          <a:prstGeom prst="rect">
            <a:avLst/>
          </a:prstGeom>
          <a:noFill/>
          <a:ln w="9525">
            <a:solidFill>
              <a:schemeClr val="tx1"/>
            </a:solidFill>
            <a:miter lim="800000"/>
            <a:headEnd/>
            <a:tailEnd/>
          </a:ln>
        </p:spPr>
      </p:pic>
      <p:pic>
        <p:nvPicPr>
          <p:cNvPr id="1028" name="Picture 4"/>
          <p:cNvPicPr>
            <a:picLocks noGrp="1" noChangeAspect="1" noChangeArrowheads="1"/>
          </p:cNvPicPr>
          <p:nvPr>
            <p:ph sz="half" idx="2"/>
          </p:nvPr>
        </p:nvPicPr>
        <p:blipFill>
          <a:blip r:embed="rId3" cstate="print"/>
          <a:srcRect/>
          <a:stretch>
            <a:fillRect/>
          </a:stretch>
        </p:blipFill>
        <p:spPr bwMode="auto">
          <a:xfrm>
            <a:off x="4915997" y="1600200"/>
            <a:ext cx="3503006" cy="4525963"/>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ARTAS Monthly Report</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Completed monthly by ALCM</a:t>
            </a:r>
          </a:p>
          <a:p>
            <a:r>
              <a:rPr lang="en-US" dirty="0" smtClean="0"/>
              <a:t>Aggregate data describing linkage activities under ARTAS program and in some cases general linkage</a:t>
            </a:r>
          </a:p>
          <a:p>
            <a:r>
              <a:rPr lang="en-US" dirty="0" smtClean="0"/>
              <a:t>Should reflect data for month of reporting period as well as cumulative data</a:t>
            </a:r>
          </a:p>
          <a:p>
            <a:r>
              <a:rPr lang="en-US" dirty="0" smtClean="0"/>
              <a:t>Due by the 15</a:t>
            </a:r>
            <a:r>
              <a:rPr lang="en-US" baseline="30000" dirty="0" smtClean="0"/>
              <a:t>th</a:t>
            </a:r>
            <a:r>
              <a:rPr lang="en-US" dirty="0" smtClean="0"/>
              <a:t> of the following month</a:t>
            </a:r>
          </a:p>
          <a:p>
            <a:r>
              <a:rPr lang="en-US" dirty="0" smtClean="0"/>
              <a:t>Important for aggregate quarterly, interim, and annual reports to federal funders.</a:t>
            </a:r>
          </a:p>
          <a:p>
            <a:pPr>
              <a:buNone/>
            </a:pPr>
            <a:endParaRPr lang="en-US" dirty="0"/>
          </a:p>
        </p:txBody>
      </p:sp>
    </p:spTree>
  </p:cSld>
  <p:clrMapOvr>
    <a:masterClrMapping/>
  </p:clrMapOvr>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6470</TotalTime>
  <Words>2314</Words>
  <Application>Microsoft Office PowerPoint</Application>
  <PresentationFormat>On-screen Show (4:3)</PresentationFormat>
  <Paragraphs>279</Paragraphs>
  <Slides>32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template USE ME 2</vt:lpstr>
      <vt:lpstr>Acrobat Document</vt:lpstr>
      <vt:lpstr>Worksheet</vt:lpstr>
      <vt:lpstr>HIV Prevention  Georgia Test, Link, and Care (TLC) Network</vt:lpstr>
      <vt:lpstr>Overview</vt:lpstr>
      <vt:lpstr>Georgia’s HIV Prevention Goals</vt:lpstr>
      <vt:lpstr>Goal 2: Increase Access to Care and Improving Health Outcomes for people living with HIV </vt:lpstr>
      <vt:lpstr>Georgia’s Test, Link, and Care  Network</vt:lpstr>
      <vt:lpstr>PowerPoint Presentation</vt:lpstr>
      <vt:lpstr>PowerPoint Presentation</vt:lpstr>
      <vt:lpstr>ARTAS Monthly Report Form</vt:lpstr>
      <vt:lpstr>ARTAS Monthly Report</vt:lpstr>
      <vt:lpstr>ARTAS Monthly Report</vt:lpstr>
      <vt:lpstr>ARTAS Monthly Report Definitions</vt:lpstr>
      <vt:lpstr>ARTAS Monthly Report Definitions</vt:lpstr>
      <vt:lpstr>ARTAS Monthly Report Form</vt:lpstr>
      <vt:lpstr>ARTAS Monthly Report Form</vt:lpstr>
      <vt:lpstr>ARTAS Monthly Report Form</vt:lpstr>
      <vt:lpstr>ARTAS Monthly Report Form</vt:lpstr>
      <vt:lpstr>ARTAS Monthly Report Form</vt:lpstr>
      <vt:lpstr>ARTAS Monthly Report Form</vt:lpstr>
      <vt:lpstr>ARTAS Monthly Report Form</vt:lpstr>
      <vt:lpstr>ARTAS Monthly Report Form</vt:lpstr>
      <vt:lpstr>ARTAS Excel Database</vt:lpstr>
      <vt:lpstr>ARTAS Excel Database</vt:lpstr>
      <vt:lpstr>ARTAS Excel Database</vt:lpstr>
      <vt:lpstr>Georgia Test, Link, &amp; Care Network</vt:lpstr>
      <vt:lpstr>Test Link Care Network</vt:lpstr>
      <vt:lpstr>Test Link Care Network</vt:lpstr>
      <vt:lpstr>Test Link Care Network</vt:lpstr>
      <vt:lpstr>Test Link Care Network</vt:lpstr>
      <vt:lpstr>Test Link Care Network</vt:lpstr>
      <vt:lpstr>Test Link Care Network</vt:lpstr>
      <vt:lpstr>THE NEXT TA CALL</vt:lpstr>
      <vt:lpstr>Questions???</vt:lpstr>
    </vt:vector>
  </TitlesOfParts>
  <Company>Georgia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Atlanta Testing &amp; Linkage Consortium (MATLC)</dc:title>
  <dc:creator>melaniegwynn</dc:creator>
  <cp:lastModifiedBy>melaniegwynn</cp:lastModifiedBy>
  <cp:revision>147</cp:revision>
  <cp:lastPrinted>2014-05-15T20:28:13Z</cp:lastPrinted>
  <dcterms:created xsi:type="dcterms:W3CDTF">2013-11-05T17:54:47Z</dcterms:created>
  <dcterms:modified xsi:type="dcterms:W3CDTF">2014-07-11T15:14:12Z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87fd7c21d15f4ac09c1329ab7cdfc09a</vt:lpwstr>
  </property>
  <property fmtid="{D5CDD505-2E9C-101B-9397-08002B2CF9AE}" pid="3" name="SlidesCount">
    <vt:lpwstr>32</vt:lpwstr>
  </property>
</Properties>
</file>