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7"/>
  </p:notesMasterIdLst>
  <p:handoutMasterIdLst>
    <p:handoutMasterId r:id="rId38"/>
  </p:handoutMasterIdLst>
  <p:sldIdLst>
    <p:sldId id="260" r:id="rId2"/>
    <p:sldId id="278" r:id="rId3"/>
    <p:sldId id="309" r:id="rId4"/>
    <p:sldId id="279" r:id="rId5"/>
    <p:sldId id="281" r:id="rId6"/>
    <p:sldId id="280" r:id="rId7"/>
    <p:sldId id="282" r:id="rId8"/>
    <p:sldId id="288" r:id="rId9"/>
    <p:sldId id="283" r:id="rId10"/>
    <p:sldId id="284" r:id="rId11"/>
    <p:sldId id="285" r:id="rId12"/>
    <p:sldId id="286" r:id="rId13"/>
    <p:sldId id="287"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11" r:id="rId35"/>
    <p:sldId id="310"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65907D94-C5AE-4DCC-A4EA-59919D03B7B2}">
          <p14:sldIdLst>
            <p14:sldId id="260"/>
          </p14:sldIdLst>
        </p14:section>
        <p14:section name="Ordering and Receiving BP" id="{9151EEA7-2196-453C-8A96-A96A0F9E02BB}">
          <p14:sldIdLst>
            <p14:sldId id="278"/>
            <p14:sldId id="309"/>
            <p14:sldId id="279"/>
          </p14:sldIdLst>
        </p14:section>
        <p14:section name="SENDS database" id="{AB4F27A0-17A3-4C9B-A691-C15D0303EBE5}">
          <p14:sldIdLst>
            <p14:sldId id="281"/>
          </p14:sldIdLst>
        </p14:section>
        <p14:section name="Untitled Section" id="{88312460-76B6-4DE5-8A8D-0B2F764D3426}">
          <p14:sldIdLst>
            <p14:sldId id="280"/>
            <p14:sldId id="282"/>
            <p14:sldId id="288"/>
            <p14:sldId id="283"/>
            <p14:sldId id="284"/>
            <p14:sldId id="285"/>
            <p14:sldId id="286"/>
            <p14:sldId id="287"/>
          </p14:sldIdLst>
        </p14:section>
        <p14:section name="storage" id="{B1CC246D-93D3-4B23-8A92-7CE46573F6D7}">
          <p14:sldIdLst>
            <p14:sldId id="289"/>
          </p14:sldIdLst>
        </p14:section>
        <p14:section name="Pump Issuance and Guidance" id="{44A81E19-6E12-4E55-A5A8-C62381B6F311}">
          <p14:sldIdLst>
            <p14:sldId id="290"/>
            <p14:sldId id="291"/>
            <p14:sldId id="292"/>
            <p14:sldId id="293"/>
            <p14:sldId id="294"/>
            <p14:sldId id="295"/>
          </p14:sldIdLst>
        </p14:section>
        <p14:section name="Inventory" id="{327BF146-7310-43DE-A0E2-B3B0826D0223}">
          <p14:sldIdLst>
            <p14:sldId id="296"/>
            <p14:sldId id="297"/>
          </p14:sldIdLst>
        </p14:section>
        <p14:section name="Cleaning" id="{E2FA6B5B-FF6A-4553-A611-797823919BAF}">
          <p14:sldIdLst>
            <p14:sldId id="298"/>
            <p14:sldId id="299"/>
            <p14:sldId id="300"/>
            <p14:sldId id="301"/>
            <p14:sldId id="302"/>
            <p14:sldId id="303"/>
          </p14:sldIdLst>
        </p14:section>
        <p14:section name="Repair" id="{F6370E2A-1D59-48CB-8CB0-5F5AE44B685D}">
          <p14:sldIdLst>
            <p14:sldId id="304"/>
          </p14:sldIdLst>
        </p14:section>
        <p14:section name="Transfer" id="{A0A4D4E9-BB90-4F37-B0DE-2A87AE104CB7}">
          <p14:sldIdLst>
            <p14:sldId id="305"/>
          </p14:sldIdLst>
        </p14:section>
        <p14:section name="Lost and Stolen Pumps" id="{8A3937A4-C794-4BCE-82EF-2058D13DD044}">
          <p14:sldIdLst>
            <p14:sldId id="306"/>
            <p14:sldId id="307"/>
            <p14:sldId id="308"/>
            <p14:sldId id="311"/>
            <p14:sldId id="3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dd Stormant" initials="tr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71" autoAdjust="0"/>
  </p:normalViewPr>
  <p:slideViewPr>
    <p:cSldViewPr>
      <p:cViewPr>
        <p:scale>
          <a:sx n="80" d="100"/>
          <a:sy n="80" d="100"/>
        </p:scale>
        <p:origin x="-127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0C57217-32CE-4AFD-8E95-B1CC968256D8}" type="datetimeFigureOut">
              <a:rPr lang="en-US" smtClean="0"/>
              <a:t>12/1/2015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34EA2ABE-2431-4AFF-AB07-51EFBD9BA155}" type="slidenum">
              <a:rPr lang="en-US" smtClean="0"/>
              <a:t>‹#›</a:t>
            </a:fld>
            <a:endParaRPr lang="en-US"/>
          </a:p>
        </p:txBody>
      </p:sp>
    </p:spTree>
    <p:extLst>
      <p:ext uri="{BB962C8B-B14F-4D97-AF65-F5344CB8AC3E}">
        <p14:creationId xmlns:p14="http://schemas.microsoft.com/office/powerpoint/2010/main" val="1186199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71AAEA7C-1A96-4A4F-B8B1-4438FC7BFB26}" type="datetimeFigureOut">
              <a:rPr lang="en-US" smtClean="0"/>
              <a:t>12/1/2015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38B90C18-D6B7-43E4-BCC9-9DA70BB77A74}" type="slidenum">
              <a:rPr lang="en-US" smtClean="0"/>
              <a:t>‹#›</a:t>
            </a:fld>
            <a:endParaRPr lang="en-US"/>
          </a:p>
        </p:txBody>
      </p:sp>
    </p:spTree>
    <p:extLst>
      <p:ext uri="{BB962C8B-B14F-4D97-AF65-F5344CB8AC3E}">
        <p14:creationId xmlns:p14="http://schemas.microsoft.com/office/powerpoint/2010/main" val="278886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B90C18-D6B7-43E4-BCC9-9DA70BB77A74}" type="slidenum">
              <a:rPr lang="en-US" smtClean="0"/>
              <a:t>13</a:t>
            </a:fld>
            <a:endParaRPr lang="en-US"/>
          </a:p>
        </p:txBody>
      </p:sp>
    </p:spTree>
    <p:extLst>
      <p:ext uri="{BB962C8B-B14F-4D97-AF65-F5344CB8AC3E}">
        <p14:creationId xmlns:p14="http://schemas.microsoft.com/office/powerpoint/2010/main" val="378905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smtClean="0"/>
              <a:t>Click to edit Master title style</a:t>
            </a:r>
            <a:endParaRPr lang="en-US" dirty="0"/>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218633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12/1/2015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12/1/2015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12/1/2015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12/1/2015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12/1/2015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gif"/><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b="1" dirty="0" smtClean="0">
                <a:solidFill>
                  <a:schemeClr val="tx1">
                    <a:lumMod val="65000"/>
                    <a:lumOff val="35000"/>
                  </a:schemeClr>
                </a:solidFill>
                <a:latin typeface="Segoe UI" pitchFamily="34" charset="0"/>
                <a:cs typeface="Segoe UI" pitchFamily="34" charset="0"/>
              </a:rPr>
              <a:t>Breast Pump Policy</a:t>
            </a:r>
            <a:endParaRPr lang="en-US" sz="2800" b="1"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2"/>
            <a:ext cx="6172200" cy="1887538"/>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Nutrition </a:t>
            </a:r>
            <a:r>
              <a:rPr lang="en-US" sz="2000" dirty="0" smtClean="0">
                <a:solidFill>
                  <a:schemeClr val="tx1">
                    <a:lumMod val="65000"/>
                    <a:lumOff val="35000"/>
                  </a:schemeClr>
                </a:solidFill>
                <a:latin typeface="Segoe UI" pitchFamily="34" charset="0"/>
                <a:cs typeface="Segoe UI" pitchFamily="34" charset="0"/>
              </a:rPr>
              <a:t>Services </a:t>
            </a:r>
            <a:r>
              <a:rPr lang="en-US" sz="2000" dirty="0" smtClean="0">
                <a:solidFill>
                  <a:schemeClr val="tx1">
                    <a:lumMod val="65000"/>
                    <a:lumOff val="35000"/>
                  </a:schemeClr>
                </a:solidFill>
                <a:latin typeface="Segoe UI" pitchFamily="34" charset="0"/>
                <a:cs typeface="Segoe UI" pitchFamily="34" charset="0"/>
              </a:rPr>
              <a:t>Directors and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	</a:t>
            </a:r>
            <a:r>
              <a:rPr lang="en-US" sz="2000" dirty="0" smtClean="0">
                <a:solidFill>
                  <a:schemeClr val="tx1">
                    <a:lumMod val="65000"/>
                    <a:lumOff val="35000"/>
                  </a:schemeClr>
                </a:solidFill>
                <a:latin typeface="Segoe UI" pitchFamily="34" charset="0"/>
                <a:cs typeface="Segoe UI" pitchFamily="34" charset="0"/>
              </a:rPr>
              <a:t>	 Breastfeeding Coordinators</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  	Julianne Gaston MPH, RD, LD and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	</a:t>
            </a:r>
            <a:r>
              <a:rPr lang="en-US" sz="2000" dirty="0" smtClean="0">
                <a:solidFill>
                  <a:schemeClr val="tx1">
                    <a:lumMod val="65000"/>
                    <a:lumOff val="35000"/>
                  </a:schemeClr>
                </a:solidFill>
                <a:latin typeface="Segoe UI" pitchFamily="34" charset="0"/>
                <a:cs typeface="Segoe UI" pitchFamily="34" charset="0"/>
              </a:rPr>
              <a:t>	Pat Cwiklinski RD, LD, CLC</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 </a:t>
            </a:r>
            <a:r>
              <a:rPr lang="en-US" sz="2000" smtClean="0">
                <a:solidFill>
                  <a:schemeClr val="tx1">
                    <a:lumMod val="65000"/>
                    <a:lumOff val="35000"/>
                  </a:schemeClr>
                </a:solidFill>
                <a:latin typeface="Segoe UI" pitchFamily="34" charset="0"/>
                <a:cs typeface="Segoe UI" pitchFamily="34" charset="0"/>
              </a:rPr>
              <a:t>	</a:t>
            </a:r>
            <a:r>
              <a:rPr lang="en-US" sz="2000" smtClean="0">
                <a:solidFill>
                  <a:schemeClr val="tx1">
                    <a:lumMod val="65000"/>
                    <a:lumOff val="35000"/>
                  </a:schemeClr>
                </a:solidFill>
                <a:latin typeface="Segoe UI" pitchFamily="34" charset="0"/>
                <a:cs typeface="Segoe UI" pitchFamily="34" charset="0"/>
              </a:rPr>
              <a:t>             December </a:t>
            </a:r>
            <a:r>
              <a:rPr lang="en-US" sz="2000" dirty="0" smtClean="0">
                <a:solidFill>
                  <a:schemeClr val="tx1">
                    <a:lumMod val="65000"/>
                    <a:lumOff val="35000"/>
                  </a:schemeClr>
                </a:solidFill>
                <a:latin typeface="Segoe UI" pitchFamily="34" charset="0"/>
                <a:cs typeface="Segoe UI" pitchFamily="34" charset="0"/>
              </a:rPr>
              <a:t>2, 2015</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005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45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2625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830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58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lstStyle/>
          <a:p>
            <a:r>
              <a:rPr lang="en-US" dirty="0" smtClean="0"/>
              <a:t>Storage of Pumps</a:t>
            </a:r>
            <a:endParaRPr lang="en-US" dirty="0"/>
          </a:p>
        </p:txBody>
      </p:sp>
      <p:sp>
        <p:nvSpPr>
          <p:cNvPr id="3" name="Content Placeholder 2"/>
          <p:cNvSpPr>
            <a:spLocks noGrp="1"/>
          </p:cNvSpPr>
          <p:nvPr>
            <p:ph sz="half" idx="1"/>
          </p:nvPr>
        </p:nvSpPr>
        <p:spPr>
          <a:xfrm>
            <a:off x="457200" y="1295400"/>
            <a:ext cx="6096000" cy="4525963"/>
          </a:xfrm>
        </p:spPr>
        <p:txBody>
          <a:bodyPr/>
          <a:lstStyle/>
          <a:p>
            <a:r>
              <a:rPr lang="en-US" dirty="0" smtClean="0"/>
              <a:t>Pump inventory must be stored and secured in a locked space accessible only by WIC staff. </a:t>
            </a:r>
          </a:p>
          <a:p>
            <a:pPr lvl="1"/>
            <a:r>
              <a:rPr lang="en-US" dirty="0" smtClean="0"/>
              <a:t>Storage cabinet or locked storage room is acceptable.</a:t>
            </a:r>
            <a:endParaRPr lang="en-US" dirty="0"/>
          </a:p>
        </p:txBody>
      </p:sp>
      <p:pic>
        <p:nvPicPr>
          <p:cNvPr id="1026" name="Picture 2" descr="C:\Users\pacwiklinski\AppData\Local\Microsoft\Windows\Temporary Internet Files\Content.IE5\UU75XEO6\HON-laminate-lateral-file-cabinet[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76600" y="3810000"/>
            <a:ext cx="3236853" cy="2755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usky Standard Storage Cabinet, Black"/>
          <p:cNvPicPr>
            <a:picLocks noChangeAspect="1" noChangeArrowheads="1"/>
          </p:cNvPicPr>
          <p:nvPr/>
        </p:nvPicPr>
        <p:blipFill rotWithShape="1">
          <a:blip r:embed="rId3">
            <a:extLst>
              <a:ext uri="{28A0092B-C50C-407E-A947-70E740481C1C}">
                <a14:useLocalDpi xmlns:a14="http://schemas.microsoft.com/office/drawing/2010/main" val="0"/>
              </a:ext>
            </a:extLst>
          </a:blip>
          <a:srcRect l="24210" r="24632"/>
          <a:stretch/>
        </p:blipFill>
        <p:spPr bwMode="auto">
          <a:xfrm>
            <a:off x="6705600" y="1752678"/>
            <a:ext cx="2358390" cy="461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90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lstStyle/>
          <a:p>
            <a:r>
              <a:rPr lang="en-US" dirty="0" smtClean="0"/>
              <a:t>Pump Issuance and Guidance</a:t>
            </a:r>
            <a:endParaRPr lang="en-US" dirty="0"/>
          </a:p>
        </p:txBody>
      </p:sp>
      <p:sp>
        <p:nvSpPr>
          <p:cNvPr id="3" name="Content Placeholder 2"/>
          <p:cNvSpPr>
            <a:spLocks noGrp="1"/>
          </p:cNvSpPr>
          <p:nvPr>
            <p:ph sz="half" idx="1"/>
          </p:nvPr>
        </p:nvSpPr>
        <p:spPr>
          <a:xfrm>
            <a:off x="304800" y="2819400"/>
            <a:ext cx="4267200" cy="3581400"/>
          </a:xfrm>
        </p:spPr>
        <p:txBody>
          <a:bodyPr>
            <a:normAutofit fontScale="85000" lnSpcReduction="20000"/>
          </a:bodyPr>
          <a:lstStyle/>
          <a:p>
            <a:pPr marL="0" indent="0">
              <a:buNone/>
            </a:pPr>
            <a:r>
              <a:rPr lang="en-US" b="1" dirty="0" smtClean="0">
                <a:solidFill>
                  <a:srgbClr val="0070C0"/>
                </a:solidFill>
              </a:rPr>
              <a:t>Who can issue pumps?</a:t>
            </a:r>
            <a:endParaRPr lang="en-US" dirty="0" smtClean="0"/>
          </a:p>
          <a:p>
            <a:r>
              <a:rPr lang="en-US" dirty="0" smtClean="0"/>
              <a:t>CPAs</a:t>
            </a:r>
          </a:p>
          <a:p>
            <a:r>
              <a:rPr lang="en-US" dirty="0"/>
              <a:t>CLC or </a:t>
            </a:r>
            <a:r>
              <a:rPr lang="en-US" dirty="0" smtClean="0"/>
              <a:t>CLE Staff</a:t>
            </a:r>
            <a:endParaRPr lang="en-US" dirty="0"/>
          </a:p>
          <a:p>
            <a:r>
              <a:rPr lang="en-US" dirty="0" smtClean="0"/>
              <a:t>Peer Counselors</a:t>
            </a:r>
          </a:p>
          <a:p>
            <a:r>
              <a:rPr lang="en-US" dirty="0" smtClean="0"/>
              <a:t>Lactation Consultants</a:t>
            </a:r>
          </a:p>
          <a:p>
            <a:pPr marL="0" indent="0">
              <a:buNone/>
            </a:pPr>
            <a:endParaRPr lang="en-US" dirty="0" smtClean="0"/>
          </a:p>
          <a:p>
            <a:pPr marL="0" indent="0">
              <a:buNone/>
            </a:pPr>
            <a:r>
              <a:rPr lang="en-US" dirty="0" smtClean="0"/>
              <a:t>Staff must be trained in the use and issuance of breast pumps prior to issuing pumps.</a:t>
            </a:r>
            <a:endParaRPr lang="en-US" dirty="0"/>
          </a:p>
        </p:txBody>
      </p:sp>
      <p:sp>
        <p:nvSpPr>
          <p:cNvPr id="4" name="Content Placeholder 3"/>
          <p:cNvSpPr>
            <a:spLocks noGrp="1"/>
          </p:cNvSpPr>
          <p:nvPr>
            <p:ph sz="half" idx="2"/>
          </p:nvPr>
        </p:nvSpPr>
        <p:spPr>
          <a:xfrm>
            <a:off x="4648200" y="2667000"/>
            <a:ext cx="4038600" cy="2286000"/>
          </a:xfrm>
          <a:solidFill>
            <a:schemeClr val="accent3">
              <a:lumMod val="40000"/>
              <a:lumOff val="60000"/>
            </a:schemeClr>
          </a:solidFill>
          <a:ln cmpd="thickThin">
            <a:solidFill>
              <a:schemeClr val="tx1"/>
            </a:solidFill>
          </a:ln>
        </p:spPr>
        <p:txBody>
          <a:bodyPr anchor="ctr">
            <a:normAutofit fontScale="85000" lnSpcReduction="20000"/>
          </a:bodyPr>
          <a:lstStyle/>
          <a:p>
            <a:r>
              <a:rPr lang="en-US" dirty="0" smtClean="0"/>
              <a:t>Peer Counselors </a:t>
            </a:r>
            <a:r>
              <a:rPr lang="en-US" b="1" dirty="0" smtClean="0">
                <a:solidFill>
                  <a:srgbClr val="0070C0"/>
                </a:solidFill>
              </a:rPr>
              <a:t>are</a:t>
            </a:r>
            <a:r>
              <a:rPr lang="en-US" dirty="0" smtClean="0">
                <a:solidFill>
                  <a:srgbClr val="0070C0"/>
                </a:solidFill>
              </a:rPr>
              <a:t> </a:t>
            </a:r>
            <a:r>
              <a:rPr lang="en-US" b="1" dirty="0" smtClean="0">
                <a:solidFill>
                  <a:srgbClr val="0070C0"/>
                </a:solidFill>
              </a:rPr>
              <a:t>not</a:t>
            </a:r>
            <a:r>
              <a:rPr lang="en-US" dirty="0" smtClean="0"/>
              <a:t> allowed to clean pumps or manage the pump program; including, tracking </a:t>
            </a:r>
            <a:r>
              <a:rPr lang="en-US" smtClean="0"/>
              <a:t>or to inventory </a:t>
            </a:r>
            <a:r>
              <a:rPr lang="en-US" dirty="0" smtClean="0"/>
              <a:t>pumps.</a:t>
            </a:r>
            <a:endParaRPr lang="en-US" dirty="0"/>
          </a:p>
        </p:txBody>
      </p:sp>
      <p:sp>
        <p:nvSpPr>
          <p:cNvPr id="5" name="Content Placeholder 2"/>
          <p:cNvSpPr txBox="1">
            <a:spLocks/>
          </p:cNvSpPr>
          <p:nvPr/>
        </p:nvSpPr>
        <p:spPr>
          <a:xfrm>
            <a:off x="304800" y="1371601"/>
            <a:ext cx="83820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pPr>
            <a:r>
              <a:rPr lang="en-US" b="1" dirty="0" smtClean="0">
                <a:solidFill>
                  <a:srgbClr val="0070C0"/>
                </a:solidFill>
              </a:rPr>
              <a:t>Pump issuance must be provided only by WIC Authorized Personnel. </a:t>
            </a:r>
          </a:p>
        </p:txBody>
      </p:sp>
    </p:spTree>
    <p:extLst>
      <p:ext uri="{BB962C8B-B14F-4D97-AF65-F5344CB8AC3E}">
        <p14:creationId xmlns:p14="http://schemas.microsoft.com/office/powerpoint/2010/main" val="163501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829042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Issuing Breast Pumps</a:t>
            </a:r>
            <a:endParaRPr lang="en-US" dirty="0"/>
          </a:p>
        </p:txBody>
      </p:sp>
      <p:sp>
        <p:nvSpPr>
          <p:cNvPr id="3" name="Content Placeholder 2"/>
          <p:cNvSpPr>
            <a:spLocks noGrp="1"/>
          </p:cNvSpPr>
          <p:nvPr>
            <p:ph sz="half" idx="1"/>
          </p:nvPr>
        </p:nvSpPr>
        <p:spPr/>
        <p:txBody>
          <a:bodyPr/>
          <a:lstStyle/>
          <a:p>
            <a:r>
              <a:rPr lang="en-US" dirty="0" smtClean="0"/>
              <a:t>Demonstrate Hand Expression</a:t>
            </a:r>
          </a:p>
          <a:p>
            <a:r>
              <a:rPr lang="en-US" dirty="0" smtClean="0"/>
              <a:t>Provide instructions for cleaning</a:t>
            </a:r>
          </a:p>
          <a:p>
            <a:r>
              <a:rPr lang="en-US" dirty="0" smtClean="0"/>
              <a:t>Participant demonstrates assembly</a:t>
            </a:r>
          </a:p>
          <a:p>
            <a:r>
              <a:rPr lang="en-US" dirty="0" smtClean="0"/>
              <a:t>Explain proper milk storage guidelines</a:t>
            </a:r>
          </a:p>
          <a:p>
            <a:r>
              <a:rPr lang="en-US" dirty="0" smtClean="0"/>
              <a:t>Complete and file a “Breast Pump Release and Liability form when issuing a multi-user or PDP</a:t>
            </a:r>
          </a:p>
        </p:txBody>
      </p:sp>
    </p:spTree>
    <p:extLst>
      <p:ext uri="{BB962C8B-B14F-4D97-AF65-F5344CB8AC3E}">
        <p14:creationId xmlns:p14="http://schemas.microsoft.com/office/powerpoint/2010/main" val="35647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8687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797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839200" cy="990600"/>
          </a:xfrm>
        </p:spPr>
        <p:txBody>
          <a:bodyPr/>
          <a:lstStyle/>
          <a:p>
            <a:r>
              <a:rPr lang="en-US" dirty="0" smtClean="0"/>
              <a:t>Ordering Breast Pumps</a:t>
            </a:r>
            <a:endParaRPr lang="en-US" dirty="0"/>
          </a:p>
        </p:txBody>
      </p:sp>
      <p:sp>
        <p:nvSpPr>
          <p:cNvPr id="3" name="Text Placeholder 2"/>
          <p:cNvSpPr>
            <a:spLocks noGrp="1"/>
          </p:cNvSpPr>
          <p:nvPr>
            <p:ph sz="half" idx="1"/>
          </p:nvPr>
        </p:nvSpPr>
        <p:spPr>
          <a:xfrm>
            <a:off x="228600" y="1219201"/>
            <a:ext cx="8534400" cy="2209800"/>
          </a:xfrm>
        </p:spPr>
        <p:txBody>
          <a:bodyPr>
            <a:noAutofit/>
          </a:bodyPr>
          <a:lstStyle/>
          <a:p>
            <a:r>
              <a:rPr lang="en-US" dirty="0"/>
              <a:t>Complete the “State Order Form for Breast </a:t>
            </a:r>
            <a:r>
              <a:rPr lang="en-US" dirty="0" smtClean="0"/>
              <a:t>Pumps” Quarterly:  </a:t>
            </a:r>
          </a:p>
          <a:p>
            <a:pPr lvl="1">
              <a:buFont typeface="Wingdings" panose="05000000000000000000" pitchFamily="2" charset="2"/>
              <a:buChar char="Ø"/>
            </a:pPr>
            <a:r>
              <a:rPr lang="en-US" dirty="0"/>
              <a:t> </a:t>
            </a:r>
            <a:r>
              <a:rPr lang="en-US" dirty="0" smtClean="0"/>
              <a:t>  January 1</a:t>
            </a:r>
            <a:r>
              <a:rPr lang="en-US" baseline="30000" dirty="0" smtClean="0"/>
              <a:t>st</a:t>
            </a:r>
            <a:endParaRPr lang="en-US" dirty="0" smtClean="0"/>
          </a:p>
          <a:p>
            <a:pPr lvl="1">
              <a:buFont typeface="Wingdings" panose="05000000000000000000" pitchFamily="2" charset="2"/>
              <a:buChar char="Ø"/>
            </a:pPr>
            <a:r>
              <a:rPr lang="en-US" dirty="0"/>
              <a:t> </a:t>
            </a:r>
            <a:r>
              <a:rPr lang="en-US" dirty="0" smtClean="0"/>
              <a:t>  April 1</a:t>
            </a:r>
            <a:r>
              <a:rPr lang="en-US" baseline="30000" dirty="0" smtClean="0"/>
              <a:t>st</a:t>
            </a:r>
            <a:r>
              <a:rPr lang="en-US" dirty="0" smtClean="0"/>
              <a:t> </a:t>
            </a:r>
          </a:p>
          <a:p>
            <a:pPr lvl="1">
              <a:buFont typeface="Wingdings" panose="05000000000000000000" pitchFamily="2" charset="2"/>
              <a:buChar char="Ø"/>
            </a:pPr>
            <a:r>
              <a:rPr lang="en-US" dirty="0"/>
              <a:t> </a:t>
            </a:r>
            <a:r>
              <a:rPr lang="en-US" dirty="0" smtClean="0"/>
              <a:t>  July 1</a:t>
            </a:r>
            <a:r>
              <a:rPr lang="en-US" baseline="30000" dirty="0" smtClean="0"/>
              <a:t>st</a:t>
            </a:r>
            <a:r>
              <a:rPr lang="en-US" dirty="0" smtClean="0"/>
              <a:t> </a:t>
            </a:r>
          </a:p>
          <a:p>
            <a:pPr lvl="1">
              <a:buFont typeface="Wingdings" panose="05000000000000000000" pitchFamily="2" charset="2"/>
              <a:buChar char="Ø"/>
            </a:pPr>
            <a:r>
              <a:rPr lang="en-US" dirty="0"/>
              <a:t> </a:t>
            </a:r>
            <a:r>
              <a:rPr lang="en-US" dirty="0" smtClean="0"/>
              <a:t>  October 1</a:t>
            </a:r>
            <a:r>
              <a:rPr lang="en-US" baseline="30000" dirty="0" smtClean="0"/>
              <a:t>st</a:t>
            </a:r>
            <a:r>
              <a:rPr lang="en-US" dirty="0" smtClean="0"/>
              <a:t> </a:t>
            </a:r>
          </a:p>
        </p:txBody>
      </p:sp>
      <p:sp>
        <p:nvSpPr>
          <p:cNvPr id="5" name="Content Placeholder 4"/>
          <p:cNvSpPr>
            <a:spLocks noGrp="1"/>
          </p:cNvSpPr>
          <p:nvPr>
            <p:ph sz="half" idx="2"/>
          </p:nvPr>
        </p:nvSpPr>
        <p:spPr>
          <a:xfrm>
            <a:off x="533400" y="4191000"/>
            <a:ext cx="8153400" cy="2362200"/>
          </a:xfrm>
        </p:spPr>
        <p:txBody>
          <a:bodyPr>
            <a:normAutofit fontScale="85000" lnSpcReduction="20000"/>
          </a:bodyPr>
          <a:lstStyle/>
          <a:p>
            <a:pPr marL="0" indent="0">
              <a:buNone/>
            </a:pPr>
            <a:r>
              <a:rPr lang="en-US" dirty="0" smtClean="0"/>
              <a:t>After Delivery of Pumps:</a:t>
            </a:r>
          </a:p>
          <a:p>
            <a:r>
              <a:rPr lang="en-US" dirty="0" smtClean="0"/>
              <a:t>Within (3) three business days verify packing slip, write “complete“ and fax to State WIC Breastfeeding (BF) Coordinator.</a:t>
            </a:r>
          </a:p>
          <a:p>
            <a:r>
              <a:rPr lang="en-US" dirty="0" smtClean="0"/>
              <a:t>If not correct write “incomplete“ on packing slip with missing items and fax to State WIC Breastfeeding (BF) Coordinator.</a:t>
            </a:r>
            <a:endParaRPr lang="en-US" dirty="0"/>
          </a:p>
        </p:txBody>
      </p:sp>
    </p:spTree>
    <p:extLst>
      <p:ext uri="{BB962C8B-B14F-4D97-AF65-F5344CB8AC3E}">
        <p14:creationId xmlns:p14="http://schemas.microsoft.com/office/powerpoint/2010/main" val="368558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Follow-Up After Issuance</a:t>
            </a:r>
            <a:endParaRPr lang="en-US" dirty="0"/>
          </a:p>
        </p:txBody>
      </p:sp>
      <p:sp>
        <p:nvSpPr>
          <p:cNvPr id="3" name="Content Placeholder 2"/>
          <p:cNvSpPr>
            <a:spLocks noGrp="1"/>
          </p:cNvSpPr>
          <p:nvPr>
            <p:ph sz="half" idx="1"/>
          </p:nvPr>
        </p:nvSpPr>
        <p:spPr/>
        <p:txBody>
          <a:bodyPr/>
          <a:lstStyle/>
          <a:p>
            <a:pPr marL="0" indent="0">
              <a:buNone/>
            </a:pPr>
            <a:r>
              <a:rPr lang="en-US" dirty="0" smtClean="0"/>
              <a:t>All pumps </a:t>
            </a:r>
          </a:p>
          <a:p>
            <a:r>
              <a:rPr lang="en-US" dirty="0" smtClean="0"/>
              <a:t>contact client one (1) to five (5) business days after issuance to ensure pump usage is going well</a:t>
            </a:r>
          </a:p>
          <a:p>
            <a:r>
              <a:rPr lang="en-US" dirty="0" smtClean="0"/>
              <a:t>Best practice is one (1) to three (3) days</a:t>
            </a:r>
            <a:endParaRPr lang="en-US" dirty="0"/>
          </a:p>
        </p:txBody>
      </p:sp>
      <p:sp>
        <p:nvSpPr>
          <p:cNvPr id="4" name="Content Placeholder 3"/>
          <p:cNvSpPr>
            <a:spLocks noGrp="1"/>
          </p:cNvSpPr>
          <p:nvPr>
            <p:ph sz="half" idx="2"/>
          </p:nvPr>
        </p:nvSpPr>
        <p:spPr/>
        <p:txBody>
          <a:bodyPr/>
          <a:lstStyle/>
          <a:p>
            <a:pPr marL="0" indent="0">
              <a:buNone/>
            </a:pPr>
            <a:r>
              <a:rPr lang="en-US" dirty="0" smtClean="0"/>
              <a:t>     </a:t>
            </a:r>
            <a:r>
              <a:rPr lang="en-US" dirty="0" smtClean="0">
                <a:solidFill>
                  <a:srgbClr val="0070C0"/>
                </a:solidFill>
              </a:rPr>
              <a:t>Multi user pump:</a:t>
            </a:r>
          </a:p>
          <a:p>
            <a:pPr marL="0" indent="0">
              <a:buNone/>
            </a:pPr>
            <a:endParaRPr lang="en-US" dirty="0" smtClean="0">
              <a:solidFill>
                <a:srgbClr val="0070C0"/>
              </a:solidFill>
            </a:endParaRPr>
          </a:p>
          <a:p>
            <a:r>
              <a:rPr lang="en-US" dirty="0" smtClean="0">
                <a:solidFill>
                  <a:srgbClr val="0070C0"/>
                </a:solidFill>
              </a:rPr>
              <a:t>BF assessment at minimum monthly</a:t>
            </a:r>
          </a:p>
          <a:p>
            <a:r>
              <a:rPr lang="en-US" dirty="0" smtClean="0">
                <a:solidFill>
                  <a:srgbClr val="0070C0"/>
                </a:solidFill>
              </a:rPr>
              <a:t>Document contact in SENDS Database. </a:t>
            </a:r>
          </a:p>
          <a:p>
            <a:r>
              <a:rPr lang="en-US" dirty="0" smtClean="0">
                <a:solidFill>
                  <a:srgbClr val="0070C0"/>
                </a:solidFill>
              </a:rPr>
              <a:t>Refer clients who need additional help</a:t>
            </a:r>
            <a:endParaRPr lang="en-US" dirty="0">
              <a:solidFill>
                <a:srgbClr val="0070C0"/>
              </a:solidFill>
            </a:endParaRPr>
          </a:p>
        </p:txBody>
      </p:sp>
    </p:spTree>
    <p:extLst>
      <p:ext uri="{BB962C8B-B14F-4D97-AF65-F5344CB8AC3E}">
        <p14:creationId xmlns:p14="http://schemas.microsoft.com/office/powerpoint/2010/main" val="166691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839200" cy="990600"/>
          </a:xfrm>
        </p:spPr>
        <p:txBody>
          <a:bodyPr/>
          <a:lstStyle/>
          <a:p>
            <a:r>
              <a:rPr lang="en-US" dirty="0" smtClean="0"/>
              <a:t>Inventory</a:t>
            </a:r>
            <a:endParaRPr lang="en-US" dirty="0"/>
          </a:p>
        </p:txBody>
      </p:sp>
      <p:sp>
        <p:nvSpPr>
          <p:cNvPr id="6" name="Content Placeholder 5"/>
          <p:cNvSpPr>
            <a:spLocks noGrp="1"/>
          </p:cNvSpPr>
          <p:nvPr>
            <p:ph sz="half" idx="1"/>
          </p:nvPr>
        </p:nvSpPr>
        <p:spPr>
          <a:xfrm>
            <a:off x="228600" y="1600200"/>
            <a:ext cx="4267200" cy="4525963"/>
          </a:xfrm>
        </p:spPr>
        <p:txBody>
          <a:bodyPr/>
          <a:lstStyle/>
          <a:p>
            <a:pPr marL="0" indent="0">
              <a:buNone/>
            </a:pPr>
            <a:r>
              <a:rPr lang="en-US" dirty="0" smtClean="0"/>
              <a:t>Maintain inventory record for each clinic site of:</a:t>
            </a:r>
          </a:p>
          <a:p>
            <a:r>
              <a:rPr lang="en-US" dirty="0" smtClean="0"/>
              <a:t>All Breast Pumps</a:t>
            </a:r>
          </a:p>
          <a:p>
            <a:r>
              <a:rPr lang="en-US" dirty="0" smtClean="0"/>
              <a:t>Tracking Logs for all issued pumps and supplies</a:t>
            </a:r>
          </a:p>
          <a:p>
            <a:endParaRPr lang="en-US" dirty="0"/>
          </a:p>
        </p:txBody>
      </p:sp>
      <p:sp>
        <p:nvSpPr>
          <p:cNvPr id="7" name="Content Placeholder 6"/>
          <p:cNvSpPr>
            <a:spLocks noGrp="1"/>
          </p:cNvSpPr>
          <p:nvPr>
            <p:ph sz="half" idx="2"/>
          </p:nvPr>
        </p:nvSpPr>
        <p:spPr/>
        <p:txBody>
          <a:bodyPr/>
          <a:lstStyle/>
          <a:p>
            <a:r>
              <a:rPr lang="en-US" dirty="0" smtClean="0"/>
              <a:t>Reconcile inventory at a minimum quarterly, at each site </a:t>
            </a:r>
            <a:endParaRPr lang="en-US" dirty="0"/>
          </a:p>
        </p:txBody>
      </p:sp>
    </p:spTree>
    <p:extLst>
      <p:ext uri="{BB962C8B-B14F-4D97-AF65-F5344CB8AC3E}">
        <p14:creationId xmlns:p14="http://schemas.microsoft.com/office/powerpoint/2010/main" val="131801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Requirements</a:t>
            </a:r>
            <a:endParaRPr lang="en-US" dirty="0"/>
          </a:p>
        </p:txBody>
      </p:sp>
      <p:sp>
        <p:nvSpPr>
          <p:cNvPr id="3" name="Content Placeholder 2"/>
          <p:cNvSpPr>
            <a:spLocks noGrp="1"/>
          </p:cNvSpPr>
          <p:nvPr>
            <p:ph sz="half" idx="1"/>
          </p:nvPr>
        </p:nvSpPr>
        <p:spPr/>
        <p:txBody>
          <a:bodyPr/>
          <a:lstStyle/>
          <a:p>
            <a:r>
              <a:rPr lang="en-US" dirty="0" smtClean="0"/>
              <a:t>Train staff in the use and issuance of breast pumps</a:t>
            </a:r>
          </a:p>
          <a:p>
            <a:r>
              <a:rPr lang="en-US" dirty="0" smtClean="0"/>
              <a:t>Ensure staff available to issue within one (1) business day of established need</a:t>
            </a:r>
            <a:endParaRPr lang="en-US" dirty="0"/>
          </a:p>
        </p:txBody>
      </p:sp>
      <p:sp>
        <p:nvSpPr>
          <p:cNvPr id="4" name="Content Placeholder 3"/>
          <p:cNvSpPr>
            <a:spLocks noGrp="1"/>
          </p:cNvSpPr>
          <p:nvPr>
            <p:ph sz="half" idx="2"/>
          </p:nvPr>
        </p:nvSpPr>
        <p:spPr/>
        <p:txBody>
          <a:bodyPr/>
          <a:lstStyle/>
          <a:p>
            <a:r>
              <a:rPr lang="en-US" dirty="0" smtClean="0"/>
              <a:t>Allocate sufficient staff hours for managing pumps</a:t>
            </a:r>
          </a:p>
          <a:p>
            <a:pPr lvl="1"/>
            <a:r>
              <a:rPr lang="en-US" dirty="0" smtClean="0"/>
              <a:t>Approximately .5 FTE per 100 multi-user pumps in inventory</a:t>
            </a:r>
            <a:endParaRPr lang="en-US" dirty="0"/>
          </a:p>
        </p:txBody>
      </p:sp>
    </p:spTree>
    <p:extLst>
      <p:ext uri="{BB962C8B-B14F-4D97-AF65-F5344CB8AC3E}">
        <p14:creationId xmlns:p14="http://schemas.microsoft.com/office/powerpoint/2010/main" val="417260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Multi-User Pumps</a:t>
            </a:r>
            <a:endParaRPr lang="en-US" dirty="0"/>
          </a:p>
        </p:txBody>
      </p:sp>
      <p:sp>
        <p:nvSpPr>
          <p:cNvPr id="3" name="Content Placeholder 2"/>
          <p:cNvSpPr>
            <a:spLocks noGrp="1"/>
          </p:cNvSpPr>
          <p:nvPr>
            <p:ph sz="half" idx="1"/>
          </p:nvPr>
        </p:nvSpPr>
        <p:spPr>
          <a:xfrm>
            <a:off x="457200" y="1600200"/>
            <a:ext cx="8153400" cy="4525963"/>
          </a:xfrm>
        </p:spPr>
        <p:txBody>
          <a:bodyPr>
            <a:normAutofit fontScale="92500" lnSpcReduction="20000"/>
          </a:bodyPr>
          <a:lstStyle/>
          <a:p>
            <a:pPr marL="514350" indent="-514350">
              <a:buFont typeface="+mj-lt"/>
              <a:buAutoNum type="arabicPeriod"/>
            </a:pPr>
            <a:r>
              <a:rPr lang="en-US" dirty="0" smtClean="0"/>
              <a:t>Check for any damaged parts and possible pest infestation.</a:t>
            </a:r>
          </a:p>
          <a:p>
            <a:pPr marL="514350" indent="-514350">
              <a:buFont typeface="+mj-lt"/>
              <a:buAutoNum type="arabicPeriod"/>
            </a:pPr>
            <a:r>
              <a:rPr lang="en-US" dirty="0" smtClean="0"/>
              <a:t>Discard used pump kit and pump kit accessories.</a:t>
            </a:r>
          </a:p>
          <a:p>
            <a:pPr marL="514350" indent="-514350">
              <a:buFont typeface="+mj-lt"/>
              <a:buAutoNum type="arabicPeriod"/>
            </a:pPr>
            <a:r>
              <a:rPr lang="en-US" dirty="0" smtClean="0"/>
              <a:t>Place pumps in a clear bag that is sealed for one (1)- three (3) days.</a:t>
            </a:r>
          </a:p>
          <a:p>
            <a:pPr marL="514350" indent="-514350">
              <a:buFont typeface="+mj-lt"/>
              <a:buAutoNum type="arabicPeriod"/>
            </a:pPr>
            <a:r>
              <a:rPr lang="en-US" dirty="0" smtClean="0"/>
              <a:t>Use </a:t>
            </a:r>
            <a:r>
              <a:rPr lang="en-US" dirty="0" err="1" smtClean="0"/>
              <a:t>Cavicide</a:t>
            </a:r>
            <a:r>
              <a:rPr lang="en-US" dirty="0" smtClean="0"/>
              <a:t> on a clean cloth to clean all parts.</a:t>
            </a:r>
          </a:p>
          <a:p>
            <a:pPr marL="514350" indent="-514350">
              <a:buFont typeface="+mj-lt"/>
              <a:buAutoNum type="arabicPeriod"/>
            </a:pPr>
            <a:r>
              <a:rPr lang="en-US" dirty="0" smtClean="0"/>
              <a:t>Assess </a:t>
            </a:r>
            <a:r>
              <a:rPr lang="en-US" dirty="0"/>
              <a:t>pump pressure with approved pressure gauge.</a:t>
            </a:r>
          </a:p>
          <a:p>
            <a:pPr marL="514350" indent="-514350">
              <a:buFont typeface="+mj-lt"/>
              <a:buAutoNum type="arabicPeriod"/>
            </a:pPr>
            <a:r>
              <a:rPr lang="en-US" dirty="0" smtClean="0"/>
              <a:t>Seal cleaned pump in </a:t>
            </a:r>
            <a:r>
              <a:rPr lang="en-US" dirty="0"/>
              <a:t>a clear plastic bag </a:t>
            </a:r>
            <a:r>
              <a:rPr lang="en-US" dirty="0" smtClean="0"/>
              <a:t>and labeled as “clean”.</a:t>
            </a:r>
            <a:endParaRPr lang="en-US" dirty="0"/>
          </a:p>
          <a:p>
            <a:r>
              <a:rPr lang="en-US" dirty="0" smtClean="0"/>
              <a:t>Update pump status as clean in the SENDSS Database. </a:t>
            </a:r>
            <a:endParaRPr lang="en-US" dirty="0"/>
          </a:p>
        </p:txBody>
      </p:sp>
    </p:spTree>
    <p:extLst>
      <p:ext uri="{BB962C8B-B14F-4D97-AF65-F5344CB8AC3E}">
        <p14:creationId xmlns:p14="http://schemas.microsoft.com/office/powerpoint/2010/main" val="419932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54864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59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54864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369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54864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1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54864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439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54864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17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Request for Repair</a:t>
            </a:r>
            <a:endParaRPr lang="en-US" dirty="0"/>
          </a:p>
        </p:txBody>
      </p:sp>
      <p:sp>
        <p:nvSpPr>
          <p:cNvPr id="3" name="Content Placeholder 2"/>
          <p:cNvSpPr>
            <a:spLocks noGrp="1"/>
          </p:cNvSpPr>
          <p:nvPr>
            <p:ph sz="half" idx="1"/>
          </p:nvPr>
        </p:nvSpPr>
        <p:spPr>
          <a:xfrm>
            <a:off x="228600" y="1600200"/>
            <a:ext cx="3352800" cy="4525963"/>
          </a:xfrm>
        </p:spPr>
        <p:txBody>
          <a:bodyPr/>
          <a:lstStyle/>
          <a:p>
            <a:pPr marL="0" indent="0">
              <a:buNone/>
            </a:pPr>
            <a:r>
              <a:rPr lang="en-US" dirty="0" smtClean="0"/>
              <a:t>Contact State BF Coordinator for:</a:t>
            </a:r>
          </a:p>
          <a:p>
            <a:r>
              <a:rPr lang="en-US" dirty="0" smtClean="0"/>
              <a:t>Repair of broken pumps</a:t>
            </a:r>
          </a:p>
          <a:p>
            <a:r>
              <a:rPr lang="en-US" dirty="0" smtClean="0"/>
              <a:t>Smoke or bug infested pumps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81400" y="1447800"/>
            <a:ext cx="5105400"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476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Ordering</a:t>
            </a:r>
            <a:endParaRPr lang="en-US" dirty="0"/>
          </a:p>
        </p:txBody>
      </p:sp>
      <p:sp>
        <p:nvSpPr>
          <p:cNvPr id="3" name="Content Placeholder 2"/>
          <p:cNvSpPr>
            <a:spLocks noGrp="1"/>
          </p:cNvSpPr>
          <p:nvPr>
            <p:ph sz="half" idx="1"/>
          </p:nvPr>
        </p:nvSpPr>
        <p:spPr>
          <a:xfrm>
            <a:off x="457200" y="1600200"/>
            <a:ext cx="8001000" cy="4525963"/>
          </a:xfrm>
        </p:spPr>
        <p:txBody>
          <a:bodyPr>
            <a:normAutofit/>
          </a:bodyPr>
          <a:lstStyle/>
          <a:p>
            <a:r>
              <a:rPr lang="en-US" dirty="0" smtClean="0"/>
              <a:t>District may only purchase breast pumps, pump kits, or breastfeeding supplies through the state ordering system.</a:t>
            </a:r>
          </a:p>
          <a:p>
            <a:endParaRPr lang="en-US" dirty="0" smtClean="0"/>
          </a:p>
          <a:p>
            <a:r>
              <a:rPr lang="en-US" dirty="0" smtClean="0"/>
              <a:t>Districts </a:t>
            </a:r>
            <a:r>
              <a:rPr lang="en-US" dirty="0"/>
              <a:t>are encouraged to have a </a:t>
            </a:r>
            <a:r>
              <a:rPr lang="en-US" dirty="0" smtClean="0"/>
              <a:t>six (6) </a:t>
            </a:r>
            <a:r>
              <a:rPr lang="en-US" dirty="0"/>
              <a:t>month supply of breast pumps and supplies in inventory. </a:t>
            </a:r>
          </a:p>
        </p:txBody>
      </p:sp>
    </p:spTree>
    <p:extLst>
      <p:ext uri="{BB962C8B-B14F-4D97-AF65-F5344CB8AC3E}">
        <p14:creationId xmlns:p14="http://schemas.microsoft.com/office/powerpoint/2010/main" val="3451232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Transfer Pump Between Districts</a:t>
            </a:r>
            <a:endParaRPr lang="en-US" dirty="0"/>
          </a:p>
        </p:txBody>
      </p:sp>
      <p:sp>
        <p:nvSpPr>
          <p:cNvPr id="3" name="Content Placeholder 2"/>
          <p:cNvSpPr>
            <a:spLocks noGrp="1"/>
          </p:cNvSpPr>
          <p:nvPr>
            <p:ph sz="half" idx="1"/>
          </p:nvPr>
        </p:nvSpPr>
        <p:spPr>
          <a:xfrm>
            <a:off x="457200" y="1371600"/>
            <a:ext cx="8077200" cy="5029200"/>
          </a:xfrm>
        </p:spPr>
        <p:txBody>
          <a:bodyPr>
            <a:normAutofit fontScale="92500" lnSpcReduction="20000"/>
          </a:bodyPr>
          <a:lstStyle/>
          <a:p>
            <a:r>
              <a:rPr lang="en-US" dirty="0" smtClean="0"/>
              <a:t>Transfer is documented in SENDSS Breast Pump Tracking </a:t>
            </a:r>
            <a:r>
              <a:rPr lang="en-US" dirty="0"/>
              <a:t>D</a:t>
            </a:r>
            <a:r>
              <a:rPr lang="en-US" dirty="0" smtClean="0"/>
              <a:t>atabase.</a:t>
            </a:r>
          </a:p>
          <a:p>
            <a:r>
              <a:rPr lang="en-US" dirty="0" smtClean="0"/>
              <a:t>Action Requested:</a:t>
            </a:r>
          </a:p>
          <a:p>
            <a:pPr marL="0" indent="0">
              <a:buNone/>
            </a:pPr>
            <a:r>
              <a:rPr lang="en-US" dirty="0" smtClean="0"/>
              <a:t>   Contact original clinic and report transfer</a:t>
            </a:r>
          </a:p>
          <a:p>
            <a:r>
              <a:rPr lang="en-US" dirty="0" smtClean="0"/>
              <a:t>SENDSS </a:t>
            </a:r>
            <a:r>
              <a:rPr lang="en-US" dirty="0"/>
              <a:t>will document transfer history under “Equipment Status Change” history. </a:t>
            </a:r>
          </a:p>
          <a:p>
            <a:pPr marL="0" indent="0">
              <a:buNone/>
            </a:pPr>
            <a:endParaRPr lang="en-US" dirty="0" smtClean="0"/>
          </a:p>
          <a:p>
            <a:pPr marL="0" indent="0">
              <a:buNone/>
            </a:pPr>
            <a:r>
              <a:rPr lang="en-US" dirty="0" smtClean="0"/>
              <a:t>Example:  Grady clinic certifies mom and issues a Symphony pump.  Mom transfers to Fulton for WIC services.  Pump is transferred to Fulton inventory through SENDSS.  The need for breastfeeding follow up should be clearly communicated with the receiving clinic. </a:t>
            </a:r>
            <a:endParaRPr lang="en-US" dirty="0"/>
          </a:p>
        </p:txBody>
      </p:sp>
    </p:spTree>
    <p:extLst>
      <p:ext uri="{BB962C8B-B14F-4D97-AF65-F5344CB8AC3E}">
        <p14:creationId xmlns:p14="http://schemas.microsoft.com/office/powerpoint/2010/main" val="171078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Lost and Stolen Multi-User Pumps</a:t>
            </a:r>
            <a:endParaRPr lang="en-US" dirty="0"/>
          </a:p>
        </p:txBody>
      </p:sp>
      <p:sp>
        <p:nvSpPr>
          <p:cNvPr id="3" name="Content Placeholder 2"/>
          <p:cNvSpPr>
            <a:spLocks noGrp="1"/>
          </p:cNvSpPr>
          <p:nvPr>
            <p:ph sz="half" idx="1"/>
          </p:nvPr>
        </p:nvSpPr>
        <p:spPr/>
        <p:txBody>
          <a:bodyPr/>
          <a:lstStyle/>
          <a:p>
            <a:r>
              <a:rPr lang="en-US" dirty="0" smtClean="0"/>
              <a:t>Contact the participant by phone three(3</a:t>
            </a:r>
            <a:r>
              <a:rPr lang="en-US" dirty="0"/>
              <a:t>)  </a:t>
            </a:r>
            <a:r>
              <a:rPr lang="en-US" dirty="0" smtClean="0"/>
              <a:t>times, over a three (3) month period (a minimum of one (1) contact monthly</a:t>
            </a:r>
          </a:p>
          <a:p>
            <a:r>
              <a:rPr lang="en-US" dirty="0" smtClean="0"/>
              <a:t>Document attempts in SENDS database</a:t>
            </a:r>
          </a:p>
          <a:p>
            <a:pPr marL="0" indent="0">
              <a:buNone/>
            </a:pPr>
            <a:endParaRPr lang="en-US" dirty="0"/>
          </a:p>
        </p:txBody>
      </p:sp>
      <p:sp>
        <p:nvSpPr>
          <p:cNvPr id="4" name="Content Placeholder 3"/>
          <p:cNvSpPr>
            <a:spLocks noGrp="1"/>
          </p:cNvSpPr>
          <p:nvPr>
            <p:ph sz="half" idx="2"/>
          </p:nvPr>
        </p:nvSpPr>
        <p:spPr/>
        <p:txBody>
          <a:bodyPr/>
          <a:lstStyle/>
          <a:p>
            <a:r>
              <a:rPr lang="en-US" dirty="0" smtClean="0"/>
              <a:t>If unsuccessful send copy of loan agreement  and recovery attempt documentation to the State BF Coordinator.</a:t>
            </a:r>
          </a:p>
          <a:p>
            <a:pPr marL="0" indent="0">
              <a:buNone/>
            </a:pPr>
            <a:endParaRPr lang="en-US" dirty="0"/>
          </a:p>
        </p:txBody>
      </p:sp>
    </p:spTree>
    <p:extLst>
      <p:ext uri="{BB962C8B-B14F-4D97-AF65-F5344CB8AC3E}">
        <p14:creationId xmlns:p14="http://schemas.microsoft.com/office/powerpoint/2010/main" val="235953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and Stolen Multi-User Pumps</a:t>
            </a:r>
            <a:endParaRPr lang="en-US" dirty="0"/>
          </a:p>
        </p:txBody>
      </p:sp>
      <p:sp>
        <p:nvSpPr>
          <p:cNvPr id="3" name="Content Placeholder 2"/>
          <p:cNvSpPr>
            <a:spLocks noGrp="1"/>
          </p:cNvSpPr>
          <p:nvPr>
            <p:ph sz="half" idx="1"/>
          </p:nvPr>
        </p:nvSpPr>
        <p:spPr/>
        <p:txBody>
          <a:bodyPr/>
          <a:lstStyle/>
          <a:p>
            <a:r>
              <a:rPr lang="en-US" dirty="0" smtClean="0"/>
              <a:t>OIG Investigation</a:t>
            </a:r>
          </a:p>
          <a:p>
            <a:r>
              <a:rPr lang="en-US" dirty="0" smtClean="0"/>
              <a:t>Stolen pumps will need a police report number</a:t>
            </a:r>
          </a:p>
          <a:p>
            <a:r>
              <a:rPr lang="en-US" dirty="0" smtClean="0"/>
              <a:t>District will remove pump from inventory if OIG is unsuccessful in recovery after three </a:t>
            </a:r>
            <a:r>
              <a:rPr lang="en-US" dirty="0"/>
              <a:t>(3) months</a:t>
            </a:r>
            <a:endParaRPr lang="en-US" dirty="0" smtClean="0"/>
          </a:p>
          <a:p>
            <a:pPr marL="0" indent="0">
              <a:buNone/>
            </a:pPr>
            <a:endParaRPr lang="en-US" dirty="0"/>
          </a:p>
        </p:txBody>
      </p:sp>
      <p:sp>
        <p:nvSpPr>
          <p:cNvPr id="4" name="Content Placeholder 3"/>
          <p:cNvSpPr>
            <a:spLocks noGrp="1"/>
          </p:cNvSpPr>
          <p:nvPr>
            <p:ph sz="half" idx="2"/>
          </p:nvPr>
        </p:nvSpPr>
        <p:spPr/>
        <p:txBody>
          <a:bodyPr/>
          <a:lstStyle/>
          <a:p>
            <a:r>
              <a:rPr lang="en-US" dirty="0" smtClean="0"/>
              <a:t>Notify SWO if participant returns pump to district after collection efforts have begun</a:t>
            </a:r>
            <a:endParaRPr lang="en-US" dirty="0"/>
          </a:p>
        </p:txBody>
      </p:sp>
    </p:spTree>
    <p:extLst>
      <p:ext uri="{BB962C8B-B14F-4D97-AF65-F5344CB8AC3E}">
        <p14:creationId xmlns:p14="http://schemas.microsoft.com/office/powerpoint/2010/main" val="256243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3727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Training</a:t>
            </a:r>
            <a:endParaRPr lang="en-US" dirty="0"/>
          </a:p>
        </p:txBody>
      </p:sp>
      <p:sp>
        <p:nvSpPr>
          <p:cNvPr id="3" name="Content Placeholder 2"/>
          <p:cNvSpPr>
            <a:spLocks noGrp="1"/>
          </p:cNvSpPr>
          <p:nvPr>
            <p:ph sz="half" idx="1"/>
          </p:nvPr>
        </p:nvSpPr>
        <p:spPr/>
        <p:txBody>
          <a:bodyPr>
            <a:normAutofit/>
          </a:bodyPr>
          <a:lstStyle/>
          <a:p>
            <a:r>
              <a:rPr lang="en-US" dirty="0" smtClean="0"/>
              <a:t>Breast Pump policy staff training must be completed by February 1, 2016</a:t>
            </a:r>
          </a:p>
          <a:p>
            <a:r>
              <a:rPr lang="en-US" dirty="0" smtClean="0"/>
              <a:t>District will fax training sign-in sheets to State Breastfeeding Coordinator by February 15, 2016.</a:t>
            </a:r>
            <a:endParaRPr lang="en-US" dirty="0"/>
          </a:p>
        </p:txBody>
      </p:sp>
      <p:sp>
        <p:nvSpPr>
          <p:cNvPr id="4" name="Content Placeholder 3"/>
          <p:cNvSpPr>
            <a:spLocks noGrp="1"/>
          </p:cNvSpPr>
          <p:nvPr>
            <p:ph sz="half" idx="2"/>
          </p:nvPr>
        </p:nvSpPr>
        <p:spPr>
          <a:xfrm>
            <a:off x="4648200" y="1600200"/>
            <a:ext cx="4038600" cy="4724400"/>
          </a:xfrm>
        </p:spPr>
        <p:txBody>
          <a:bodyPr>
            <a:normAutofit/>
          </a:bodyPr>
          <a:lstStyle/>
          <a:p>
            <a:r>
              <a:rPr lang="en-US" dirty="0" smtClean="0"/>
              <a:t>Breast Pump Policy review offered via VICS</a:t>
            </a:r>
          </a:p>
          <a:p>
            <a:pPr marL="0" indent="0" algn="ctr">
              <a:buNone/>
            </a:pPr>
            <a:endParaRPr lang="en-US" dirty="0" smtClean="0"/>
          </a:p>
          <a:p>
            <a:pPr marL="0" indent="0" algn="ctr">
              <a:buNone/>
            </a:pPr>
            <a:r>
              <a:rPr lang="en-US" dirty="0" smtClean="0"/>
              <a:t>  December 14, 2015</a:t>
            </a:r>
          </a:p>
          <a:p>
            <a:pPr marL="0" indent="0" algn="ctr">
              <a:buNone/>
            </a:pPr>
            <a:r>
              <a:rPr lang="en-US" dirty="0"/>
              <a:t> </a:t>
            </a:r>
            <a:r>
              <a:rPr lang="en-US" dirty="0" smtClean="0"/>
              <a:t>   2:30 pm - 4:00 pm</a:t>
            </a:r>
          </a:p>
          <a:p>
            <a:pPr marL="0" indent="0">
              <a:buNone/>
            </a:pPr>
            <a:r>
              <a:rPr lang="en-US" dirty="0"/>
              <a:t> </a:t>
            </a:r>
            <a:r>
              <a:rPr lang="en-US" dirty="0" smtClean="0"/>
              <a:t>    </a:t>
            </a:r>
          </a:p>
          <a:p>
            <a:pPr marL="0" indent="0" algn="ctr">
              <a:buNone/>
            </a:pPr>
            <a:r>
              <a:rPr lang="en-US" dirty="0" smtClean="0"/>
              <a:t>January 28, 2016</a:t>
            </a:r>
          </a:p>
          <a:p>
            <a:pPr marL="0" indent="0" algn="ctr">
              <a:buNone/>
            </a:pPr>
            <a:r>
              <a:rPr lang="en-US" dirty="0" smtClean="0"/>
              <a:t>10:00 am - 11:30 am</a:t>
            </a:r>
          </a:p>
          <a:p>
            <a:endParaRPr lang="en-US" dirty="0"/>
          </a:p>
        </p:txBody>
      </p:sp>
    </p:spTree>
    <p:extLst>
      <p:ext uri="{BB962C8B-B14F-4D97-AF65-F5344CB8AC3E}">
        <p14:creationId xmlns:p14="http://schemas.microsoft.com/office/powerpoint/2010/main" val="1285530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8" name="Picture 4" descr="C:\Users\andamon\AppData\Local\Microsoft\Windows\Temporary Internet Files\Content.IE5\QAH1DXL7\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amon\AppData\Local\Microsoft\Windows\Temporary Internet Files\Content.IE5\QAH1DXL7\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ndamon\AppData\Local\Microsoft\Windows\Temporary Internet Files\Content.IE5\QAH1DXL7\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damon\AppData\Local\Microsoft\Windows\Temporary Internet Files\Content.IE5\QAH1DXL7\adamtglas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3579813"/>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andamon\AppData\Local\Microsoft\Windows\Temporary Internet Files\Content.IE5\3X08IIKX\questions-to-ask-yoursel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878518"/>
            <a:ext cx="6153996" cy="400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05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pacwiklinski\Documents\BP procedure files\Copy of Excel Pump Order Form 9-22-20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57" y="152400"/>
            <a:ext cx="8605714" cy="665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9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990600"/>
          </a:xfrm>
        </p:spPr>
        <p:txBody>
          <a:bodyPr/>
          <a:lstStyle/>
          <a:p>
            <a:r>
              <a:rPr lang="en-US" dirty="0" smtClean="0"/>
              <a:t>Tracking Multi-User Breast Pumps</a:t>
            </a:r>
            <a:endParaRPr lang="en-US" dirty="0"/>
          </a:p>
        </p:txBody>
      </p:sp>
      <p:sp>
        <p:nvSpPr>
          <p:cNvPr id="5" name="Content Placeholder 4"/>
          <p:cNvSpPr>
            <a:spLocks noGrp="1"/>
          </p:cNvSpPr>
          <p:nvPr>
            <p:ph sz="half" idx="1"/>
          </p:nvPr>
        </p:nvSpPr>
        <p:spPr>
          <a:xfrm>
            <a:off x="304800" y="1371600"/>
            <a:ext cx="4191000" cy="5105400"/>
          </a:xfrm>
        </p:spPr>
        <p:txBody>
          <a:bodyPr>
            <a:normAutofit fontScale="92500" lnSpcReduction="10000"/>
          </a:bodyPr>
          <a:lstStyle/>
          <a:p>
            <a:pPr marL="0" indent="0">
              <a:buNone/>
            </a:pPr>
            <a:r>
              <a:rPr lang="en-US" b="1" dirty="0" smtClean="0"/>
              <a:t>Action Steps</a:t>
            </a:r>
            <a:r>
              <a:rPr lang="en-US" dirty="0" smtClean="0"/>
              <a:t>:  Prior to storing and first issuance of Symphony Pumps.</a:t>
            </a:r>
          </a:p>
          <a:p>
            <a:pPr marL="514350" indent="-514350">
              <a:buFont typeface="+mj-lt"/>
              <a:buAutoNum type="arabicPeriod"/>
            </a:pPr>
            <a:r>
              <a:rPr lang="en-US" dirty="0" smtClean="0"/>
              <a:t>Enter Multiuser pump tracking information into SENDSS Breast Pump Tracking Database.  </a:t>
            </a:r>
          </a:p>
          <a:p>
            <a:pPr marL="514350" indent="-514350">
              <a:buFont typeface="+mj-lt"/>
              <a:buAutoNum type="arabicPeriod"/>
            </a:pPr>
            <a:r>
              <a:rPr lang="en-US" dirty="0" smtClean="0"/>
              <a:t>Clearly mark all pumps and cases with “Georgia WIC Program” and District Inventory Number.</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752600"/>
            <a:ext cx="4564405" cy="41147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419600" y="5562600"/>
            <a:ext cx="4572000" cy="923330"/>
          </a:xfrm>
          <a:prstGeom prst="rect">
            <a:avLst/>
          </a:prstGeom>
          <a:solidFill>
            <a:schemeClr val="accent3">
              <a:lumMod val="40000"/>
              <a:lumOff val="60000"/>
            </a:schemeClr>
          </a:solidFill>
        </p:spPr>
        <p:txBody>
          <a:bodyPr>
            <a:spAutoFit/>
          </a:bodyPr>
          <a:lstStyle/>
          <a:p>
            <a:r>
              <a:rPr lang="en-US" dirty="0" smtClean="0"/>
              <a:t>If </a:t>
            </a:r>
            <a:r>
              <a:rPr lang="en-US" dirty="0"/>
              <a:t>SENDSS is not available fill out a </a:t>
            </a:r>
            <a:r>
              <a:rPr lang="en-US" dirty="0" smtClean="0"/>
              <a:t>Multi User Electric Breast Pump Tracking Log </a:t>
            </a:r>
            <a:r>
              <a:rPr lang="en-US" dirty="0"/>
              <a:t>form for each pump</a:t>
            </a:r>
            <a:r>
              <a:rPr lang="en-US" dirty="0" smtClean="0"/>
              <a:t>.</a:t>
            </a:r>
            <a:endParaRPr lang="en-US" dirty="0"/>
          </a:p>
        </p:txBody>
      </p:sp>
    </p:spTree>
    <p:extLst>
      <p:ext uri="{BB962C8B-B14F-4D97-AF65-F5344CB8AC3E}">
        <p14:creationId xmlns:p14="http://schemas.microsoft.com/office/powerpoint/2010/main" val="62765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990600"/>
          </a:xfrm>
        </p:spPr>
        <p:txBody>
          <a:bodyPr>
            <a:normAutofit fontScale="90000"/>
          </a:bodyPr>
          <a:lstStyle/>
          <a:p>
            <a:r>
              <a:rPr lang="en-US" dirty="0" smtClean="0"/>
              <a:t>Tracking of Personal Double Pumps (PDP), Manual Pumps and Supplies</a:t>
            </a:r>
            <a:endParaRPr lang="en-US" dirty="0"/>
          </a:p>
        </p:txBody>
      </p:sp>
      <p:sp>
        <p:nvSpPr>
          <p:cNvPr id="5" name="Content Placeholder 4"/>
          <p:cNvSpPr>
            <a:spLocks noGrp="1"/>
          </p:cNvSpPr>
          <p:nvPr>
            <p:ph sz="half" idx="1"/>
          </p:nvPr>
        </p:nvSpPr>
        <p:spPr>
          <a:xfrm>
            <a:off x="4953000" y="1905000"/>
            <a:ext cx="4038600" cy="4525963"/>
          </a:xfrm>
        </p:spPr>
        <p:txBody>
          <a:bodyPr>
            <a:normAutofit/>
          </a:bodyPr>
          <a:lstStyle/>
          <a:p>
            <a:pPr>
              <a:buFont typeface="Wingdings" panose="05000000000000000000" pitchFamily="2" charset="2"/>
              <a:buChar char="ü"/>
            </a:pPr>
            <a:r>
              <a:rPr lang="en-US" dirty="0" smtClean="0"/>
              <a:t>Personal Double Pumps (PDP)</a:t>
            </a:r>
          </a:p>
          <a:p>
            <a:pPr>
              <a:buFont typeface="Wingdings" panose="05000000000000000000" pitchFamily="2" charset="2"/>
              <a:buChar char="ü"/>
            </a:pPr>
            <a:r>
              <a:rPr lang="en-US" dirty="0" smtClean="0"/>
              <a:t>Manual Pumps</a:t>
            </a:r>
          </a:p>
          <a:p>
            <a:pPr>
              <a:buFont typeface="Wingdings" panose="05000000000000000000" pitchFamily="2" charset="2"/>
              <a:buChar char="ü"/>
            </a:pPr>
            <a:r>
              <a:rPr lang="en-US" dirty="0" smtClean="0"/>
              <a:t>Car Adaptors</a:t>
            </a:r>
          </a:p>
          <a:p>
            <a:pPr>
              <a:buFont typeface="Wingdings" panose="05000000000000000000" pitchFamily="2" charset="2"/>
              <a:buChar char="ü"/>
            </a:pPr>
            <a:r>
              <a:rPr lang="en-US" dirty="0" smtClean="0"/>
              <a:t>Breast Pads </a:t>
            </a:r>
          </a:p>
          <a:p>
            <a:pPr>
              <a:buFont typeface="Wingdings" panose="05000000000000000000" pitchFamily="2" charset="2"/>
              <a:buChar char="ü"/>
            </a:pPr>
            <a:r>
              <a:rPr lang="en-US" dirty="0" smtClean="0"/>
              <a:t>Storage Bags</a:t>
            </a:r>
          </a:p>
          <a:p>
            <a:pPr>
              <a:buFont typeface="Wingdings" panose="05000000000000000000" pitchFamily="2" charset="2"/>
              <a:buChar char="ü"/>
            </a:pPr>
            <a:r>
              <a:rPr lang="en-US" dirty="0" smtClean="0"/>
              <a:t>Symphony Pump Kits</a:t>
            </a:r>
            <a:endParaRPr lang="en-US" dirty="0"/>
          </a:p>
        </p:txBody>
      </p:sp>
      <p:sp>
        <p:nvSpPr>
          <p:cNvPr id="6" name="Content Placeholder 5"/>
          <p:cNvSpPr>
            <a:spLocks noGrp="1"/>
          </p:cNvSpPr>
          <p:nvPr>
            <p:ph sz="half" idx="2"/>
          </p:nvPr>
        </p:nvSpPr>
        <p:spPr>
          <a:xfrm>
            <a:off x="381000" y="2133600"/>
            <a:ext cx="4038600" cy="4525963"/>
          </a:xfrm>
        </p:spPr>
        <p:txBody>
          <a:bodyPr>
            <a:normAutofit/>
          </a:bodyPr>
          <a:lstStyle/>
          <a:p>
            <a:r>
              <a:rPr lang="en-US" b="1" dirty="0" smtClean="0">
                <a:solidFill>
                  <a:srgbClr val="0070C0"/>
                </a:solidFill>
              </a:rPr>
              <a:t>Prior to storage and issuance of PDP, manual pumps and supplies, create an Issuance and Inventory Tracking Log  </a:t>
            </a:r>
            <a:endParaRPr lang="en-US" b="1" dirty="0">
              <a:solidFill>
                <a:srgbClr val="0070C0"/>
              </a:solidFill>
            </a:endParaRPr>
          </a:p>
          <a:p>
            <a:pPr marL="0" indent="0">
              <a:buNone/>
            </a:pPr>
            <a:r>
              <a:rPr lang="en-US" sz="1800" b="1" dirty="0" smtClean="0">
                <a:solidFill>
                  <a:srgbClr val="0070C0"/>
                </a:solidFill>
              </a:rPr>
              <a:t>              </a:t>
            </a:r>
          </a:p>
          <a:p>
            <a:pPr marL="0" indent="0">
              <a:buNone/>
            </a:pPr>
            <a:r>
              <a:rPr lang="en-US" sz="1800" b="1" dirty="0">
                <a:solidFill>
                  <a:srgbClr val="0070C0"/>
                </a:solidFill>
              </a:rPr>
              <a:t> </a:t>
            </a:r>
            <a:r>
              <a:rPr lang="en-US" sz="1800" b="1" dirty="0" smtClean="0">
                <a:solidFill>
                  <a:srgbClr val="0070C0"/>
                </a:solidFill>
              </a:rPr>
              <a:t>            See Attachment BF-3</a:t>
            </a:r>
            <a:endParaRPr lang="en-US" sz="1800" b="1" dirty="0">
              <a:solidFill>
                <a:srgbClr val="0070C0"/>
              </a:solidFill>
            </a:endParaRPr>
          </a:p>
        </p:txBody>
      </p:sp>
    </p:spTree>
    <p:extLst>
      <p:ext uri="{BB962C8B-B14F-4D97-AF65-F5344CB8AC3E}">
        <p14:creationId xmlns:p14="http://schemas.microsoft.com/office/powerpoint/2010/main" val="402461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1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9941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9" y="0"/>
            <a:ext cx="8880402"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9" y="0"/>
            <a:ext cx="88804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907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1781</TotalTime>
  <Words>869</Words>
  <Application>Microsoft Office PowerPoint</Application>
  <PresentationFormat>On-screen Show (4:3)</PresentationFormat>
  <Paragraphs>112</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DPH_PPT_TEMPLATE-1</vt:lpstr>
      <vt:lpstr>PowerPoint Presentation</vt:lpstr>
      <vt:lpstr>Ordering Breast Pumps</vt:lpstr>
      <vt:lpstr>Ordering</vt:lpstr>
      <vt:lpstr>PowerPoint Presentation</vt:lpstr>
      <vt:lpstr>Tracking Multi-User Breast Pumps</vt:lpstr>
      <vt:lpstr>Tracking of Personal Double Pumps (PDP), Manual Pumps and Supplies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of Pumps</vt:lpstr>
      <vt:lpstr>Pump Issuance and Guidance</vt:lpstr>
      <vt:lpstr>PowerPoint Presentation</vt:lpstr>
      <vt:lpstr>Guidelines for Issuing Breast Pumps</vt:lpstr>
      <vt:lpstr>PowerPoint Presentation</vt:lpstr>
      <vt:lpstr>PowerPoint Presentation</vt:lpstr>
      <vt:lpstr>Client Follow-Up After Issuance</vt:lpstr>
      <vt:lpstr>Inventory</vt:lpstr>
      <vt:lpstr>Staffing Requirements</vt:lpstr>
      <vt:lpstr>Cleaning Multi-User Pumps</vt:lpstr>
      <vt:lpstr>PowerPoint Presentation</vt:lpstr>
      <vt:lpstr>PowerPoint Presentation</vt:lpstr>
      <vt:lpstr>PowerPoint Presentation</vt:lpstr>
      <vt:lpstr>PowerPoint Presentation</vt:lpstr>
      <vt:lpstr>PowerPoint Presentation</vt:lpstr>
      <vt:lpstr>Request for Repair</vt:lpstr>
      <vt:lpstr>Transfer Pump Between Districts</vt:lpstr>
      <vt:lpstr>Lost and Stolen Multi-User Pumps</vt:lpstr>
      <vt:lpstr>Lost and Stolen Multi-User Pumps</vt:lpstr>
      <vt:lpstr>PowerPoint Presentation</vt:lpstr>
      <vt:lpstr>District Training</vt:lpstr>
      <vt:lpstr>Questions</vt:lpstr>
    </vt:vector>
  </TitlesOfParts>
  <Company>Georgia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Radcliffe, Regina</cp:lastModifiedBy>
  <cp:revision>77</cp:revision>
  <cp:lastPrinted>2015-12-01T20:17:06Z</cp:lastPrinted>
  <dcterms:created xsi:type="dcterms:W3CDTF">2014-03-11T14:24:55Z</dcterms:created>
  <dcterms:modified xsi:type="dcterms:W3CDTF">2015-12-01T20:17:56Z</dcterms:modified>
</cp:coreProperties>
</file>