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56" r:id="rId2"/>
    <p:sldId id="301" r:id="rId3"/>
    <p:sldId id="292" r:id="rId4"/>
    <p:sldId id="293" r:id="rId5"/>
    <p:sldId id="295" r:id="rId6"/>
    <p:sldId id="294" r:id="rId7"/>
    <p:sldId id="311" r:id="rId8"/>
    <p:sldId id="304" r:id="rId9"/>
    <p:sldId id="327" r:id="rId10"/>
    <p:sldId id="265" r:id="rId11"/>
    <p:sldId id="303" r:id="rId12"/>
    <p:sldId id="316" r:id="rId13"/>
    <p:sldId id="263" r:id="rId14"/>
    <p:sldId id="296" r:id="rId15"/>
    <p:sldId id="299" r:id="rId16"/>
    <p:sldId id="300" r:id="rId17"/>
    <p:sldId id="309" r:id="rId18"/>
    <p:sldId id="314" r:id="rId19"/>
    <p:sldId id="297" r:id="rId20"/>
    <p:sldId id="305" r:id="rId21"/>
    <p:sldId id="306" r:id="rId22"/>
    <p:sldId id="307" r:id="rId23"/>
    <p:sldId id="308" r:id="rId24"/>
    <p:sldId id="298" r:id="rId25"/>
    <p:sldId id="315" r:id="rId26"/>
    <p:sldId id="264" r:id="rId27"/>
    <p:sldId id="318" r:id="rId28"/>
    <p:sldId id="320" r:id="rId29"/>
    <p:sldId id="322" r:id="rId30"/>
    <p:sldId id="323" r:id="rId31"/>
    <p:sldId id="324" r:id="rId32"/>
    <p:sldId id="326" r:id="rId33"/>
    <p:sldId id="344"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291" r:id="rId50"/>
    <p:sldId id="31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Medium" pitchFamily="34" charset="0"/>
        <a:ea typeface="+mn-ea"/>
        <a:cs typeface="Arial" charset="0"/>
      </a:defRPr>
    </a:lvl1pPr>
    <a:lvl2pPr marL="457200" algn="l" rtl="0" fontAlgn="base">
      <a:spcBef>
        <a:spcPct val="0"/>
      </a:spcBef>
      <a:spcAft>
        <a:spcPct val="0"/>
      </a:spcAft>
      <a:defRPr kern="1200">
        <a:solidFill>
          <a:schemeClr val="tx1"/>
        </a:solidFill>
        <a:latin typeface="Franklin Gothic Medium" pitchFamily="34" charset="0"/>
        <a:ea typeface="+mn-ea"/>
        <a:cs typeface="Arial" charset="0"/>
      </a:defRPr>
    </a:lvl2pPr>
    <a:lvl3pPr marL="914400" algn="l" rtl="0" fontAlgn="base">
      <a:spcBef>
        <a:spcPct val="0"/>
      </a:spcBef>
      <a:spcAft>
        <a:spcPct val="0"/>
      </a:spcAft>
      <a:defRPr kern="1200">
        <a:solidFill>
          <a:schemeClr val="tx1"/>
        </a:solidFill>
        <a:latin typeface="Franklin Gothic Medium" pitchFamily="34" charset="0"/>
        <a:ea typeface="+mn-ea"/>
        <a:cs typeface="Arial" charset="0"/>
      </a:defRPr>
    </a:lvl3pPr>
    <a:lvl4pPr marL="1371600" algn="l" rtl="0" fontAlgn="base">
      <a:spcBef>
        <a:spcPct val="0"/>
      </a:spcBef>
      <a:spcAft>
        <a:spcPct val="0"/>
      </a:spcAft>
      <a:defRPr kern="1200">
        <a:solidFill>
          <a:schemeClr val="tx1"/>
        </a:solidFill>
        <a:latin typeface="Franklin Gothic Medium" pitchFamily="34" charset="0"/>
        <a:ea typeface="+mn-ea"/>
        <a:cs typeface="Arial" charset="0"/>
      </a:defRPr>
    </a:lvl4pPr>
    <a:lvl5pPr marL="1828800" algn="l" rtl="0" fontAlgn="base">
      <a:spcBef>
        <a:spcPct val="0"/>
      </a:spcBef>
      <a:spcAft>
        <a:spcPct val="0"/>
      </a:spcAft>
      <a:defRPr kern="1200">
        <a:solidFill>
          <a:schemeClr val="tx1"/>
        </a:solidFill>
        <a:latin typeface="Franklin Gothic Medium" pitchFamily="34" charset="0"/>
        <a:ea typeface="+mn-ea"/>
        <a:cs typeface="Arial" charset="0"/>
      </a:defRPr>
    </a:lvl5pPr>
    <a:lvl6pPr marL="2286000" algn="l" defTabSz="914400" rtl="0" eaLnBrk="1" latinLnBrk="0" hangingPunct="1">
      <a:defRPr kern="1200">
        <a:solidFill>
          <a:schemeClr val="tx1"/>
        </a:solidFill>
        <a:latin typeface="Franklin Gothic Medium" pitchFamily="34" charset="0"/>
        <a:ea typeface="+mn-ea"/>
        <a:cs typeface="Arial" charset="0"/>
      </a:defRPr>
    </a:lvl6pPr>
    <a:lvl7pPr marL="2743200" algn="l" defTabSz="914400" rtl="0" eaLnBrk="1" latinLnBrk="0" hangingPunct="1">
      <a:defRPr kern="1200">
        <a:solidFill>
          <a:schemeClr val="tx1"/>
        </a:solidFill>
        <a:latin typeface="Franklin Gothic Medium" pitchFamily="34" charset="0"/>
        <a:ea typeface="+mn-ea"/>
        <a:cs typeface="Arial" charset="0"/>
      </a:defRPr>
    </a:lvl7pPr>
    <a:lvl8pPr marL="3200400" algn="l" defTabSz="914400" rtl="0" eaLnBrk="1" latinLnBrk="0" hangingPunct="1">
      <a:defRPr kern="1200">
        <a:solidFill>
          <a:schemeClr val="tx1"/>
        </a:solidFill>
        <a:latin typeface="Franklin Gothic Medium" pitchFamily="34" charset="0"/>
        <a:ea typeface="+mn-ea"/>
        <a:cs typeface="Arial" charset="0"/>
      </a:defRPr>
    </a:lvl8pPr>
    <a:lvl9pPr marL="3657600" algn="l" defTabSz="914400" rtl="0" eaLnBrk="1" latinLnBrk="0" hangingPunct="1">
      <a:defRPr kern="1200">
        <a:solidFill>
          <a:schemeClr val="tx1"/>
        </a:solidFill>
        <a:latin typeface="Franklin Gothic Medium"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28" autoAdjust="0"/>
    <p:restoredTop sz="94660"/>
  </p:normalViewPr>
  <p:slideViewPr>
    <p:cSldViewPr>
      <p:cViewPr varScale="1">
        <p:scale>
          <a:sx n="77" d="100"/>
          <a:sy n="77" d="100"/>
        </p:scale>
        <p:origin x="96" y="2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Testing Preferences</c:v>
                </c:pt>
              </c:strCache>
            </c:strRef>
          </c:tx>
          <c:dPt>
            <c:idx val="0"/>
            <c:bubble3D val="0"/>
            <c:spPr>
              <a:solidFill>
                <a:schemeClr val="bg1">
                  <a:lumMod val="50000"/>
                </a:schemeClr>
              </a:solidFill>
              <a:ln w="9525" cap="flat" cmpd="sng" algn="ctr">
                <a:solidFill>
                  <a:schemeClr val="accent1">
                    <a:shade val="95000"/>
                  </a:schemeClr>
                </a:solidFill>
                <a:round/>
              </a:ln>
              <a:effectLst/>
            </c:spPr>
          </c:dPt>
          <c:dPt>
            <c:idx val="1"/>
            <c:bubble3D val="0"/>
            <c:spPr>
              <a:solidFill>
                <a:schemeClr val="tx2"/>
              </a:solidFill>
              <a:ln w="9525" cap="flat" cmpd="sng" algn="ctr">
                <a:solidFill>
                  <a:schemeClr val="accent2">
                    <a:shade val="95000"/>
                  </a:schemeClr>
                </a:solidFill>
                <a:round/>
              </a:ln>
              <a:effectLst/>
            </c:spPr>
          </c:dPt>
          <c:dLbls>
            <c:dLbl>
              <c:idx val="0"/>
              <c:layout>
                <c:manualLayout>
                  <c:x val="-0.18585030319485926"/>
                  <c:y val="-0.24599249840391574"/>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8361842700696895"/>
                  <c:y val="0.22521600340497977"/>
                </c:manualLayout>
              </c:layout>
              <c:showLegendKey val="0"/>
              <c:showVal val="0"/>
              <c:showCatName val="1"/>
              <c:showSerName val="0"/>
              <c:showPercent val="1"/>
              <c:showBubbleSize val="0"/>
              <c:extLst>
                <c:ext xmlns:c15="http://schemas.microsoft.com/office/drawing/2012/chart" uri="{CE6537A1-D6FC-4f65-9D91-7224C49458BB}">
                  <c15:layout>
                    <c:manualLayout>
                      <c:w val="0.21820413612091591"/>
                      <c:h val="0.1476689189189189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Home Test</c:v>
                </c:pt>
                <c:pt idx="1">
                  <c:v>Test @ Emory</c:v>
                </c:pt>
              </c:strCache>
            </c:strRef>
          </c:cat>
          <c:val>
            <c:numRef>
              <c:f>Sheet1!$B$2:$B$3</c:f>
              <c:numCache>
                <c:formatCode>General</c:formatCode>
                <c:ptCount val="2"/>
                <c:pt idx="0">
                  <c:v>96</c:v>
                </c:pt>
                <c:pt idx="1">
                  <c:v>27</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9513394159063"/>
          <c:y val="8.2908029353473675E-2"/>
          <c:w val="0.6223547056617923"/>
          <c:h val="0.80017033585087582"/>
        </c:manualLayout>
      </c:layout>
      <c:pieChart>
        <c:varyColors val="1"/>
        <c:ser>
          <c:idx val="0"/>
          <c:order val="0"/>
          <c:tx>
            <c:strRef>
              <c:f>Sheet1!$B$1</c:f>
              <c:strCache>
                <c:ptCount val="1"/>
                <c:pt idx="0">
                  <c:v>Column1</c:v>
                </c:pt>
              </c:strCache>
            </c:strRef>
          </c:tx>
          <c:dPt>
            <c:idx val="0"/>
            <c:bubble3D val="0"/>
            <c:spPr>
              <a:solidFill>
                <a:schemeClr val="bg1">
                  <a:lumMod val="50000"/>
                </a:schemeClr>
              </a:solidFill>
              <a:ln w="19050">
                <a:solidFill>
                  <a:schemeClr val="lt1"/>
                </a:solidFill>
              </a:ln>
              <a:effectLst/>
            </c:spPr>
          </c:dPt>
          <c:dPt>
            <c:idx val="1"/>
            <c:bubble3D val="0"/>
            <c:spPr>
              <a:solidFill>
                <a:schemeClr val="tx1"/>
              </a:solidFill>
              <a:ln w="19050">
                <a:noFill/>
              </a:ln>
              <a:effectLst/>
            </c:spPr>
          </c:dPt>
          <c:dLbls>
            <c:dLbl>
              <c:idx val="0"/>
              <c:layout>
                <c:manualLayout>
                  <c:x val="-0.10748866618945359"/>
                  <c:y val="-0.2386111111111111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Scheduled and Complete</c:v>
                </c:pt>
                <c:pt idx="1">
                  <c:v>Unable to schedule</c:v>
                </c:pt>
              </c:strCache>
            </c:strRef>
          </c:cat>
          <c:val>
            <c:numRef>
              <c:f>Sheet1!$B$2:$B$3</c:f>
              <c:numCache>
                <c:formatCode>General</c:formatCode>
                <c:ptCount val="2"/>
                <c:pt idx="0">
                  <c:v>22</c:v>
                </c:pt>
                <c:pt idx="1">
                  <c:v>4</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Return of Test Results</c:v>
                </c:pt>
              </c:strCache>
            </c:strRef>
          </c:tx>
          <c:dPt>
            <c:idx val="0"/>
            <c:bubble3D val="0"/>
            <c:spPr>
              <a:solidFill>
                <a:schemeClr val="accent3">
                  <a:lumMod val="75000"/>
                </a:schemeClr>
              </a:solidFill>
              <a:ln w="19050">
                <a:solidFill>
                  <a:schemeClr val="lt1"/>
                </a:solidFill>
              </a:ln>
              <a:effectLst/>
            </c:spPr>
          </c:dPt>
          <c:dPt>
            <c:idx val="1"/>
            <c:bubble3D val="0"/>
            <c:spPr>
              <a:solidFill>
                <a:schemeClr val="tx1"/>
              </a:solidFill>
              <a:ln w="19050">
                <a:solidFill>
                  <a:schemeClr val="lt1"/>
                </a:solidFill>
              </a:ln>
              <a:effectLst/>
            </c:spPr>
          </c:dPt>
          <c:dLbls>
            <c:dLbl>
              <c:idx val="0"/>
              <c:layout>
                <c:manualLayout>
                  <c:x val="-0.16850476960772653"/>
                  <c:y val="-1.734325716490049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8501379736898446"/>
                  <c:y val="1.8871088520275022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Returned Result</c:v>
                </c:pt>
                <c:pt idx="1">
                  <c:v>Did not return result</c:v>
                </c:pt>
              </c:strCache>
            </c:strRef>
          </c:cat>
          <c:val>
            <c:numRef>
              <c:f>Sheet1!$B$2:$B$3</c:f>
              <c:numCache>
                <c:formatCode>General</c:formatCode>
                <c:ptCount val="2"/>
                <c:pt idx="0">
                  <c:v>13</c:v>
                </c:pt>
                <c:pt idx="1">
                  <c:v>12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Talked with Participant</c:v>
                </c:pt>
              </c:strCache>
            </c:strRef>
          </c:tx>
          <c:dPt>
            <c:idx val="0"/>
            <c:bubble3D val="0"/>
            <c:spPr>
              <a:solidFill>
                <a:schemeClr val="accent3">
                  <a:lumMod val="75000"/>
                </a:schemeClr>
              </a:solidFill>
              <a:ln w="19050">
                <a:solidFill>
                  <a:schemeClr val="lt1"/>
                </a:solidFill>
              </a:ln>
              <a:effectLst/>
            </c:spPr>
          </c:dPt>
          <c:dPt>
            <c:idx val="1"/>
            <c:bubble3D val="0"/>
            <c:spPr>
              <a:solidFill>
                <a:schemeClr val="tx1"/>
              </a:solidFill>
              <a:ln w="19050">
                <a:solidFill>
                  <a:schemeClr val="lt1"/>
                </a:solidFill>
              </a:ln>
              <a:effectLst/>
            </c:spPr>
          </c:dPt>
          <c:dLbls>
            <c:dLbl>
              <c:idx val="0"/>
              <c:layout>
                <c:manualLayout>
                  <c:x val="-1.8381912787217387E-3"/>
                  <c:y val="-0.23348158569515998"/>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31644817424137772"/>
                  <c:y val="6.3539562958088436E-2"/>
                </c:manualLayout>
              </c:layout>
              <c:tx>
                <c:rich>
                  <a:bodyPr rot="0" spcFirstLastPara="1" vertOverflow="ellipsis" vert="horz" wrap="square" lIns="38100" tIns="19050" rIns="38100" bIns="19050" anchor="ctr" anchorCtr="1">
                    <a:noAutofit/>
                  </a:bodyPr>
                  <a:lstStyle/>
                  <a:p>
                    <a:pPr>
                      <a:defRPr sz="1197" b="0" i="0" u="none" strike="noStrike" kern="1200" cap="none" spc="0" baseline="0">
                        <a:ln w="0"/>
                        <a:solidFill>
                          <a:schemeClr val="tx1"/>
                        </a:solidFill>
                        <a:effectLst>
                          <a:outerShdw blurRad="38100" dist="25400" dir="5400000" algn="ctr" rotWithShape="0">
                            <a:srgbClr val="6E747A">
                              <a:alpha val="43000"/>
                            </a:srgbClr>
                          </a:outerShdw>
                        </a:effectLst>
                        <a:latin typeface="+mn-lt"/>
                        <a:ea typeface="+mn-ea"/>
                        <a:cs typeface="+mn-cs"/>
                      </a:defRPr>
                    </a:pPr>
                    <a:fld id="{459F6F21-FB73-49A3-8709-1143DD50242B}" type="CATEGORYNAME">
                      <a:rPr lang="en-US">
                        <a:solidFill>
                          <a:schemeClr val="tx1"/>
                        </a:solidFill>
                      </a:rPr>
                      <a:pPr>
                        <a:defRPr cap="none" spc="0">
                          <a:ln w="0"/>
                          <a:solidFill>
                            <a:schemeClr val="tx1"/>
                          </a:solidFill>
                          <a:effectLst>
                            <a:outerShdw blurRad="38100" dist="25400" dir="5400000" algn="ctr" rotWithShape="0">
                              <a:srgbClr val="6E747A">
                                <a:alpha val="43000"/>
                              </a:srgbClr>
                            </a:outerShdw>
                          </a:effectLst>
                        </a:defRPr>
                      </a:pPr>
                      <a:t>[CATEGORY NAME]</a:t>
                    </a:fld>
                    <a:r>
                      <a:rPr lang="en-US" baseline="0" dirty="0">
                        <a:solidFill>
                          <a:schemeClr val="tx1"/>
                        </a:solidFill>
                      </a:rPr>
                      <a:t>
</a:t>
                    </a:r>
                    <a:fld id="{56ACB99F-CF77-4ADC-9FD4-1B3E8EA906B4}" type="PERCENTAGE">
                      <a:rPr lang="en-US" baseline="0">
                        <a:solidFill>
                          <a:schemeClr val="tx1"/>
                        </a:solidFill>
                      </a:rPr>
                      <a:pPr>
                        <a:defRPr cap="none" spc="0">
                          <a:ln w="0"/>
                          <a:solidFill>
                            <a:schemeClr val="tx1"/>
                          </a:solidFill>
                          <a:effectLst>
                            <a:outerShdw blurRad="38100" dist="25400" dir="5400000" algn="ctr" rotWithShape="0">
                              <a:srgbClr val="6E747A">
                                <a:alpha val="43000"/>
                              </a:srgbClr>
                            </a:outerShdw>
                          </a:effectLst>
                        </a:defRPr>
                      </a:pPr>
                      <a:t>[PERCENTAGE]</a:t>
                    </a:fld>
                    <a:endParaRPr lang="en-US" baseline="0" dirty="0">
                      <a:solidFill>
                        <a:schemeClr val="tx1"/>
                      </a:solidFill>
                    </a:endParaRPr>
                  </a:p>
                </c:rich>
              </c:tx>
              <c:spPr>
                <a:noFill/>
                <a:ln>
                  <a:solidFill>
                    <a:schemeClr val="accent2"/>
                  </a:solidFill>
                </a:ln>
                <a:effectLst/>
              </c:spPr>
              <c:txPr>
                <a:bodyPr rot="0" spcFirstLastPara="1" vertOverflow="ellipsis" vert="horz" wrap="square" lIns="38100" tIns="19050" rIns="38100" bIns="19050" anchor="ctr" anchorCtr="1">
                  <a:noAutofit/>
                </a:bodyPr>
                <a:lstStyle/>
                <a:p>
                  <a:pPr>
                    <a:defRPr sz="1197" b="0" i="0" u="none" strike="noStrike" kern="1200" cap="none" spc="0" baseline="0">
                      <a:ln w="0"/>
                      <a:solidFill>
                        <a:schemeClr val="tx1"/>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298245614035088"/>
                      <c:h val="0.1218443804034581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Returned Result</c:v>
                </c:pt>
                <c:pt idx="1">
                  <c:v>Did not return result</c:v>
                </c:pt>
              </c:strCache>
            </c:strRef>
          </c:cat>
          <c:val>
            <c:numRef>
              <c:f>Sheet1!$B$2:$B$3</c:f>
              <c:numCache>
                <c:formatCode>General</c:formatCode>
                <c:ptCount val="2"/>
                <c:pt idx="0">
                  <c:v>11</c:v>
                </c:pt>
                <c:pt idx="1">
                  <c:v>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Left Voicemail (N=14)</c:v>
                </c:pt>
              </c:strCache>
            </c:strRef>
          </c:tx>
          <c:dPt>
            <c:idx val="0"/>
            <c:bubble3D val="0"/>
            <c:spPr>
              <a:solidFill>
                <a:schemeClr val="accent3">
                  <a:lumMod val="75000"/>
                </a:schemeClr>
              </a:solidFill>
              <a:ln w="19050">
                <a:solidFill>
                  <a:schemeClr val="lt1"/>
                </a:solidFill>
              </a:ln>
              <a:effectLst/>
            </c:spPr>
          </c:dPt>
          <c:dPt>
            <c:idx val="1"/>
            <c:bubble3D val="0"/>
            <c:spPr>
              <a:solidFill>
                <a:schemeClr val="tx1"/>
              </a:solidFill>
              <a:ln w="19050">
                <a:solidFill>
                  <a:schemeClr val="lt1"/>
                </a:solidFill>
              </a:ln>
              <a:effectLst/>
            </c:spPr>
          </c:dPt>
          <c:dLbls>
            <c:dLbl>
              <c:idx val="0"/>
              <c:layout>
                <c:manualLayout>
                  <c:x val="-0.14511304507989134"/>
                  <c:y val="0.16932015702648121"/>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6315789473684209"/>
                  <c:y val="-0.23631135265152386"/>
                </c:manualLayout>
              </c:layout>
              <c:tx>
                <c:rich>
                  <a:bodyPr rot="0" spcFirstLastPara="1" vertOverflow="ellipsis" vert="horz" wrap="square" lIns="38100" tIns="19050" rIns="38100" bIns="19050" anchor="ctr" anchorCtr="0">
                    <a:noAutofit/>
                  </a:bodyPr>
                  <a:lstStyle/>
                  <a:p>
                    <a:pPr algn="ctr" rtl="0">
                      <a:def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defRPr>
                    </a:pPr>
                    <a:fld id="{459F6F21-FB73-49A3-8709-1143DD50242B}" type="CATEGORYNAME">
                      <a: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rPr>
                      <a:pPr algn="ctr" rtl="0">
                        <a:defRPr lang="en-US" cap="none" spc="0">
                          <a:ln w="0"/>
                          <a:solidFill>
                            <a:srgbClr val="DDDDDD"/>
                          </a:solidFill>
                          <a:effectLst>
                            <a:outerShdw blurRad="38100" dist="25400" dir="5400000" algn="ctr" rotWithShape="0">
                              <a:srgbClr val="6E747A">
                                <a:alpha val="43000"/>
                              </a:srgbClr>
                            </a:outerShdw>
                          </a:effectLst>
                        </a:defRPr>
                      </a:pPr>
                      <a:t>[CATEGORY NAME]</a:t>
                    </a:fld>
                    <a:r>
                      <a: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rPr>
                      <a:t>
</a:t>
                    </a:r>
                    <a:fld id="{56ACB99F-CF77-4ADC-9FD4-1B3E8EA906B4}" type="PERCENTAGE">
                      <a: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rPr>
                      <a:pPr algn="ctr" rtl="0">
                        <a:defRPr lang="en-US" cap="none" spc="0">
                          <a:ln w="0"/>
                          <a:solidFill>
                            <a:srgbClr val="DDDDDD"/>
                          </a:solidFill>
                          <a:effectLst>
                            <a:outerShdw blurRad="38100" dist="25400" dir="5400000" algn="ctr" rotWithShape="0">
                              <a:srgbClr val="6E747A">
                                <a:alpha val="43000"/>
                              </a:srgbClr>
                            </a:outerShdw>
                          </a:effectLst>
                        </a:defRPr>
                      </a:pPr>
                      <a:t>[PERCENTAGE]</a:t>
                    </a:fld>
                    <a:endPara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endParaRPr>
                  </a:p>
                </c:rich>
              </c:tx>
              <c:spPr>
                <a:noFill/>
                <a:ln>
                  <a:noFill/>
                </a:ln>
                <a:effectLst/>
              </c:spPr>
              <c:txPr>
                <a:bodyPr rot="0" spcFirstLastPara="1" vertOverflow="ellipsis" vert="horz" wrap="square" lIns="38100" tIns="19050" rIns="38100" bIns="19050" anchor="ctr" anchorCtr="0">
                  <a:noAutofit/>
                </a:bodyPr>
                <a:lstStyle/>
                <a:p>
                  <a:pPr algn="ctr" rtl="0">
                    <a:defRPr lang="en-US" sz="1197" b="0" i="0" u="none" strike="noStrike" kern="1200" cap="none" spc="0" baseline="0">
                      <a:ln w="0"/>
                      <a:solidFill>
                        <a:srgbClr val="DDDDDD"/>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298245614035088"/>
                      <c:h val="0.1218443804034581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Returned Result</c:v>
                </c:pt>
                <c:pt idx="1">
                  <c:v>Did not return result</c:v>
                </c:pt>
              </c:strCache>
            </c:strRef>
          </c:cat>
          <c:val>
            <c:numRef>
              <c:f>Sheet1!$B$2:$B$3</c:f>
              <c:numCache>
                <c:formatCode>General</c:formatCode>
                <c:ptCount val="2"/>
                <c:pt idx="0">
                  <c:v>2</c:v>
                </c:pt>
                <c:pt idx="1">
                  <c:v>12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3rd ring</c:v>
                </c:pt>
              </c:strCache>
            </c:strRef>
          </c:tx>
          <c:spPr>
            <a:ln w="76200">
              <a:solidFill>
                <a:schemeClr val="bg1"/>
              </a:solidFill>
            </a:ln>
          </c:spPr>
          <c:dPt>
            <c:idx val="0"/>
            <c:bubble3D val="0"/>
            <c:spPr>
              <a:solidFill>
                <a:srgbClr val="0099FF"/>
              </a:solidFill>
              <a:ln w="76200">
                <a:solidFill>
                  <a:schemeClr val="bg1"/>
                </a:solidFill>
              </a:ln>
            </c:spPr>
          </c:dPt>
          <c:dPt>
            <c:idx val="1"/>
            <c:bubble3D val="0"/>
            <c:spPr>
              <a:solidFill>
                <a:schemeClr val="accent1"/>
              </a:solidFill>
              <a:ln w="76200">
                <a:solidFill>
                  <a:schemeClr val="bg1"/>
                </a:solidFill>
              </a:ln>
            </c:spPr>
          </c:dPt>
          <c:dPt>
            <c:idx val="2"/>
            <c:bubble3D val="0"/>
            <c:spPr>
              <a:solidFill>
                <a:schemeClr val="accent1"/>
              </a:solidFill>
              <a:ln w="76200">
                <a:solidFill>
                  <a:schemeClr val="bg1"/>
                </a:solidFill>
              </a:ln>
            </c:spPr>
          </c:dPt>
          <c:dPt>
            <c:idx val="3"/>
            <c:bubble3D val="0"/>
            <c:spPr>
              <a:solidFill>
                <a:schemeClr val="accent1"/>
              </a:solidFill>
              <a:ln w="76200">
                <a:solidFill>
                  <a:schemeClr val="bg1"/>
                </a:solidFill>
              </a:ln>
            </c:spPr>
          </c:dPt>
          <c:dPt>
            <c:idx val="4"/>
            <c:bubble3D val="0"/>
            <c:spPr>
              <a:solidFill>
                <a:schemeClr val="accent1"/>
              </a:solidFill>
              <a:ln w="76200">
                <a:solidFill>
                  <a:schemeClr val="bg1"/>
                </a:solidFill>
              </a:ln>
            </c:spPr>
          </c:dPt>
          <c:dPt>
            <c:idx val="5"/>
            <c:bubble3D val="0"/>
            <c:spPr>
              <a:solidFill>
                <a:schemeClr val="accent1"/>
              </a:solidFill>
              <a:ln w="76200">
                <a:solidFill>
                  <a:schemeClr val="bg1"/>
                </a:solidFill>
              </a:ln>
            </c:spPr>
          </c:dPt>
          <c:dPt>
            <c:idx val="6"/>
            <c:bubble3D val="0"/>
            <c:spPr>
              <a:solidFill>
                <a:srgbClr val="C00000"/>
              </a:solidFill>
              <a:ln w="76200">
                <a:solidFill>
                  <a:schemeClr val="bg1"/>
                </a:solidFill>
              </a:ln>
            </c:spPr>
          </c:dPt>
          <c:dPt>
            <c:idx val="7"/>
            <c:bubble3D val="0"/>
            <c:spPr>
              <a:solidFill>
                <a:srgbClr val="C00000"/>
              </a:solidFill>
              <a:ln w="76200">
                <a:solidFill>
                  <a:schemeClr val="bg1"/>
                </a:solidFill>
              </a:ln>
            </c:spPr>
          </c:dPt>
          <c:dPt>
            <c:idx val="8"/>
            <c:bubble3D val="0"/>
            <c:spPr>
              <a:solidFill>
                <a:srgbClr val="C00000"/>
              </a:solidFill>
              <a:ln w="76200">
                <a:solidFill>
                  <a:schemeClr val="bg1"/>
                </a:solidFill>
              </a:ln>
            </c:spPr>
          </c:dPt>
          <c:dPt>
            <c:idx val="9"/>
            <c:bubble3D val="0"/>
            <c:spPr>
              <a:solidFill>
                <a:srgbClr val="C00000"/>
              </a:solidFill>
              <a:ln w="76200">
                <a:solidFill>
                  <a:schemeClr val="bg1"/>
                </a:solidFill>
              </a:ln>
            </c:spPr>
          </c:dPt>
          <c:dPt>
            <c:idx val="10"/>
            <c:bubble3D val="0"/>
            <c:spPr>
              <a:solidFill>
                <a:srgbClr val="C00000"/>
              </a:solidFill>
              <a:ln w="76200">
                <a:solidFill>
                  <a:schemeClr val="bg1"/>
                </a:solidFill>
              </a:ln>
            </c:spPr>
          </c:dPt>
          <c:dPt>
            <c:idx val="11"/>
            <c:bubble3D val="0"/>
            <c:spPr>
              <a:solidFill>
                <a:schemeClr val="bg1">
                  <a:lumMod val="75000"/>
                </a:schemeClr>
              </a:solidFill>
              <a:ln w="76200">
                <a:solidFill>
                  <a:schemeClr val="bg1"/>
                </a:solidFill>
              </a:ln>
            </c:spPr>
          </c:dPt>
          <c:dPt>
            <c:idx val="12"/>
            <c:bubble3D val="0"/>
            <c:spPr>
              <a:solidFill>
                <a:schemeClr val="bg1">
                  <a:lumMod val="75000"/>
                </a:schemeClr>
              </a:solidFill>
              <a:ln w="76200">
                <a:solidFill>
                  <a:schemeClr val="bg1"/>
                </a:solidFill>
              </a:ln>
            </c:spPr>
          </c:dPt>
          <c:dPt>
            <c:idx val="13"/>
            <c:bubble3D val="0"/>
            <c:spPr>
              <a:solidFill>
                <a:schemeClr val="bg1">
                  <a:lumMod val="75000"/>
                </a:schemeClr>
              </a:solidFill>
              <a:ln w="76200">
                <a:solidFill>
                  <a:schemeClr val="bg1"/>
                </a:solidFill>
              </a:ln>
            </c:spPr>
          </c:dPt>
          <c:dPt>
            <c:idx val="14"/>
            <c:bubble3D val="0"/>
            <c:spPr>
              <a:solidFill>
                <a:schemeClr val="bg1">
                  <a:lumMod val="75000"/>
                </a:schemeClr>
              </a:solidFill>
              <a:ln w="76200">
                <a:solidFill>
                  <a:schemeClr val="bg1"/>
                </a:solidFill>
              </a:ln>
            </c:spPr>
          </c:dPt>
          <c:dPt>
            <c:idx val="15"/>
            <c:bubble3D val="0"/>
            <c:spPr>
              <a:solidFill>
                <a:schemeClr val="bg1">
                  <a:lumMod val="75000"/>
                </a:schemeClr>
              </a:solidFill>
              <a:ln w="76200">
                <a:solidFill>
                  <a:schemeClr val="bg1"/>
                </a:solidFill>
              </a:ln>
            </c:spPr>
          </c:dPt>
          <c:dPt>
            <c:idx val="16"/>
            <c:bubble3D val="0"/>
            <c:spPr>
              <a:solidFill>
                <a:schemeClr val="bg1">
                  <a:lumMod val="75000"/>
                </a:schemeClr>
              </a:solidFill>
              <a:ln w="76200">
                <a:solidFill>
                  <a:schemeClr val="bg1"/>
                </a:solidFill>
              </a:ln>
            </c:spPr>
          </c:dPt>
          <c:dPt>
            <c:idx val="17"/>
            <c:bubble3D val="0"/>
            <c:spPr>
              <a:solidFill>
                <a:schemeClr val="bg1">
                  <a:lumMod val="75000"/>
                </a:schemeClr>
              </a:solidFill>
              <a:ln w="76200">
                <a:solidFill>
                  <a:schemeClr val="bg1"/>
                </a:solidFill>
              </a:ln>
            </c:spPr>
          </c:dPt>
          <c:dPt>
            <c:idx val="18"/>
            <c:bubble3D val="0"/>
            <c:spPr>
              <a:solidFill>
                <a:srgbClr val="C00000"/>
              </a:solidFill>
              <a:ln w="76200">
                <a:solidFill>
                  <a:schemeClr val="bg1"/>
                </a:solidFill>
              </a:ln>
            </c:spPr>
          </c:dPt>
          <c:dLbls>
            <c:dLbl>
              <c:idx val="0"/>
              <c:layout>
                <c:manualLayout>
                  <c:x val="0.10270215788215328"/>
                  <c:y val="-8.4657260304410904E-3"/>
                </c:manualLayout>
              </c:layout>
              <c:showLegendKey val="0"/>
              <c:showVal val="1"/>
              <c:showCatName val="1"/>
              <c:showSerName val="0"/>
              <c:showPercent val="0"/>
              <c:showBubbleSize val="0"/>
              <c:extLst>
                <c:ext xmlns:c15="http://schemas.microsoft.com/office/drawing/2012/chart" uri="{CE6537A1-D6FC-4f65-9D91-7224C49458BB}">
                  <c15:layout>
                    <c:manualLayout>
                      <c:w val="0.28701532035384952"/>
                      <c:h val="0.31946129010282009"/>
                    </c:manualLayout>
                  </c15:layout>
                </c:ext>
              </c:extLst>
            </c:dLbl>
            <c:dLbl>
              <c:idx val="17"/>
              <c:delete val="1"/>
              <c:extLst>
                <c:ext xmlns:c15="http://schemas.microsoft.com/office/drawing/2012/chart" uri="{CE6537A1-D6FC-4f65-9D91-7224C49458BB}"/>
              </c:extLst>
            </c:dLbl>
            <c:dLbl>
              <c:idx val="18"/>
              <c:layout>
                <c:manualLayout>
                  <c:x val="-7.0594460670101403E-2"/>
                  <c:y val="-5.4745037007219811E-2"/>
                </c:manualLayout>
              </c:layout>
              <c:showLegendKey val="0"/>
              <c:showVal val="1"/>
              <c:showCatName val="1"/>
              <c:showSerName val="0"/>
              <c:showPercent val="0"/>
              <c:showBubbleSize val="0"/>
              <c:extLst>
                <c:ext xmlns:c15="http://schemas.microsoft.com/office/drawing/2012/chart" uri="{CE6537A1-D6FC-4f65-9D91-7224C49458BB}">
                  <c15:layout>
                    <c:manualLayout>
                      <c:w val="0.26016391559741409"/>
                      <c:h val="0.31946129010282009"/>
                    </c:manualLayout>
                  </c15:layout>
                </c:ext>
              </c:extLst>
            </c:dLbl>
            <c:spPr>
              <a:noFill/>
              <a:ln>
                <a:noFill/>
              </a:ln>
              <a:effectLst/>
            </c:spPr>
            <c:txPr>
              <a:bodyPr/>
              <a:lstStyle/>
              <a:p>
                <a:pPr>
                  <a:defRPr sz="2800" b="1">
                    <a:solidFill>
                      <a:schemeClr val="tx1"/>
                    </a:solidFil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Sheet1!$A$2:$A$20</c:f>
              <c:strCache>
                <c:ptCount val="19"/>
                <c:pt idx="0">
                  <c:v>Welcome call complete, kit sent</c:v>
                </c:pt>
                <c:pt idx="18">
                  <c:v>Participant not reached, no kit sent</c:v>
                </c:pt>
              </c:strCache>
            </c:strRef>
          </c:cat>
          <c:val>
            <c:numRef>
              <c:f>Sheet1!$B$2:$B$20</c:f>
              <c:numCache>
                <c:formatCode>General</c:formatCode>
                <c:ptCount val="19"/>
                <c:pt idx="0">
                  <c:v>40</c:v>
                </c:pt>
                <c:pt idx="18">
                  <c:v>31</c:v>
                </c:pt>
              </c:numCache>
            </c:numRef>
          </c:val>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2nd ring</c:v>
                </c:pt>
              </c:strCache>
            </c:strRef>
          </c:tx>
          <c:spPr>
            <a:ln w="76200">
              <a:solidFill>
                <a:schemeClr val="bg1"/>
              </a:solidFill>
            </a:ln>
          </c:spPr>
          <c:dPt>
            <c:idx val="0"/>
            <c:bubble3D val="0"/>
            <c:spPr>
              <a:solidFill>
                <a:srgbClr val="0099FF"/>
              </a:solidFill>
              <a:ln w="76200">
                <a:solidFill>
                  <a:schemeClr val="bg1"/>
                </a:solidFill>
              </a:ln>
            </c:spPr>
          </c:dPt>
          <c:dPt>
            <c:idx val="1"/>
            <c:bubble3D val="0"/>
            <c:spPr>
              <a:solidFill>
                <a:srgbClr val="C00000"/>
              </a:solidFill>
              <a:ln w="76200">
                <a:solidFill>
                  <a:schemeClr val="bg1"/>
                </a:solidFill>
              </a:ln>
            </c:spPr>
          </c:dPt>
          <c:dPt>
            <c:idx val="2"/>
            <c:bubble3D val="0"/>
            <c:spPr>
              <a:solidFill>
                <a:schemeClr val="accent1"/>
              </a:solidFill>
              <a:ln w="76200">
                <a:solidFill>
                  <a:schemeClr val="bg1"/>
                </a:solidFill>
              </a:ln>
            </c:spPr>
          </c:dPt>
          <c:dPt>
            <c:idx val="3"/>
            <c:bubble3D val="0"/>
            <c:spPr>
              <a:solidFill>
                <a:srgbClr val="C00000"/>
              </a:solidFill>
              <a:ln w="76200">
                <a:solidFill>
                  <a:schemeClr val="bg1"/>
                </a:solidFill>
              </a:ln>
            </c:spPr>
          </c:dPt>
          <c:dPt>
            <c:idx val="4"/>
            <c:bubble3D val="0"/>
            <c:spPr>
              <a:solidFill>
                <a:srgbClr val="C00000"/>
              </a:solidFill>
              <a:ln w="76200">
                <a:solidFill>
                  <a:schemeClr val="bg1"/>
                </a:solidFill>
              </a:ln>
            </c:spPr>
          </c:dPt>
          <c:dPt>
            <c:idx val="5"/>
            <c:bubble3D val="0"/>
            <c:spPr>
              <a:solidFill>
                <a:schemeClr val="bg1">
                  <a:lumMod val="75000"/>
                </a:schemeClr>
              </a:solidFill>
              <a:ln w="76200">
                <a:solidFill>
                  <a:schemeClr val="bg1"/>
                </a:solidFill>
              </a:ln>
            </c:spPr>
          </c:dPt>
          <c:dPt>
            <c:idx val="6"/>
            <c:bubble3D val="0"/>
            <c:spPr>
              <a:solidFill>
                <a:schemeClr val="bg1">
                  <a:lumMod val="75000"/>
                </a:schemeClr>
              </a:solidFill>
              <a:ln w="76200">
                <a:solidFill>
                  <a:schemeClr val="bg1"/>
                </a:solidFill>
              </a:ln>
            </c:spPr>
          </c:dPt>
          <c:dLbls>
            <c:dLbl>
              <c:idx val="0"/>
              <c:layout>
                <c:manualLayout>
                  <c:x val="-4.3896354485529213E-2"/>
                  <c:y val="-6.40155231042751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3.8409310174837973E-2"/>
                  <c:y val="3.658029891672869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164940119928643"/>
                      <c:h val="0.23033394884566835"/>
                    </c:manualLayout>
                  </c15:layout>
                </c:ext>
              </c:extLst>
            </c:dLbl>
            <c:dLbl>
              <c:idx val="6"/>
              <c:delete val="1"/>
              <c:extLst>
                <c:ext xmlns:c15="http://schemas.microsoft.com/office/drawing/2012/chart" uri="{CE6537A1-D6FC-4f65-9D91-7224C49458BB}"/>
              </c:extLst>
            </c:dLbl>
            <c:spPr>
              <a:noFill/>
              <a:ln>
                <a:noFill/>
              </a:ln>
              <a:effectLst/>
            </c:spPr>
            <c:txPr>
              <a:bodyPr/>
              <a:lstStyle/>
              <a:p>
                <a:pPr>
                  <a:defRPr sz="1600" b="1">
                    <a:solidFill>
                      <a:schemeClr val="tx1"/>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Result returned</c:v>
                </c:pt>
                <c:pt idx="1">
                  <c:v>Result not returned</c:v>
                </c:pt>
                <c:pt idx="6">
                  <c:v>Did not send kit</c:v>
                </c:pt>
              </c:strCache>
            </c:strRef>
          </c:cat>
          <c:val>
            <c:numRef>
              <c:f>Sheet1!$B$2:$B$8</c:f>
              <c:numCache>
                <c:formatCode>General</c:formatCode>
                <c:ptCount val="7"/>
                <c:pt idx="0">
                  <c:v>25</c:v>
                </c:pt>
                <c:pt idx="1">
                  <c:v>15</c:v>
                </c:pt>
                <c:pt idx="6">
                  <c:v>31</c:v>
                </c:pt>
              </c:numCache>
            </c:numRef>
          </c:val>
        </c:ser>
        <c:dLbls>
          <c:showLegendKey val="0"/>
          <c:showVal val="0"/>
          <c:showCatName val="0"/>
          <c:showSerName val="0"/>
          <c:showPercent val="0"/>
          <c:showBubbleSize val="0"/>
          <c:showLeaderLines val="1"/>
        </c:dLbls>
        <c:firstSliceAng val="0"/>
        <c:holeSize val="61"/>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1rst ring</c:v>
                </c:pt>
              </c:strCache>
            </c:strRef>
          </c:tx>
          <c:spPr>
            <a:ln w="76200">
              <a:solidFill>
                <a:schemeClr val="bg1"/>
              </a:solidFill>
            </a:ln>
          </c:spPr>
          <c:dPt>
            <c:idx val="0"/>
            <c:bubble3D val="0"/>
            <c:spPr>
              <a:solidFill>
                <a:srgbClr val="0099FF"/>
              </a:solidFill>
              <a:ln w="76200">
                <a:solidFill>
                  <a:schemeClr val="bg1"/>
                </a:solidFill>
              </a:ln>
            </c:spPr>
          </c:dPt>
          <c:dPt>
            <c:idx val="1"/>
            <c:bubble3D val="0"/>
            <c:spPr>
              <a:solidFill>
                <a:srgbClr val="C00000"/>
              </a:solidFill>
              <a:ln w="76200">
                <a:solidFill>
                  <a:schemeClr val="bg1"/>
                </a:solidFill>
              </a:ln>
            </c:spPr>
          </c:dPt>
          <c:dPt>
            <c:idx val="2"/>
            <c:bubble3D val="0"/>
            <c:spPr>
              <a:solidFill>
                <a:schemeClr val="bg1">
                  <a:lumMod val="75000"/>
                </a:schemeClr>
              </a:solidFill>
              <a:ln w="76200">
                <a:solidFill>
                  <a:schemeClr val="bg1"/>
                </a:solidFill>
              </a:ln>
            </c:spPr>
          </c:dPt>
          <c:dLbls>
            <c:dLbl>
              <c:idx val="0"/>
              <c:showLegendKey val="0"/>
              <c:showVal val="1"/>
              <c:showCatName val="1"/>
              <c:showSerName val="0"/>
              <c:showPercent val="0"/>
              <c:showBubbleSize val="0"/>
              <c:extLst>
                <c:ext xmlns:c15="http://schemas.microsoft.com/office/drawing/2012/chart" uri="{CE6537A1-D6FC-4f65-9D91-7224C49458BB}">
                  <c15:layout>
                    <c:manualLayout>
                      <c:w val="0.30885973626542906"/>
                      <c:h val="0.17505912041519195"/>
                    </c:manualLayout>
                  </c15:layout>
                </c:ext>
              </c:extLst>
            </c:dLbl>
            <c:dLbl>
              <c:idx val="1"/>
              <c:layout>
                <c:manualLayout>
                  <c:x val="3.3239013334041147E-2"/>
                  <c:y val="-5.039122637167299E-3"/>
                </c:manualLayout>
              </c:layout>
              <c:showLegendKey val="0"/>
              <c:showVal val="1"/>
              <c:showCatName val="1"/>
              <c:showSerName val="0"/>
              <c:showPercent val="0"/>
              <c:showBubbleSize val="0"/>
              <c:extLst>
                <c:ext xmlns:c15="http://schemas.microsoft.com/office/drawing/2012/chart" uri="{CE6537A1-D6FC-4f65-9D91-7224C49458BB}">
                  <c15:layout>
                    <c:manualLayout>
                      <c:w val="0.35043219821557225"/>
                      <c:h val="0.25502999666703702"/>
                    </c:manualLayout>
                  </c15:layout>
                </c:ext>
              </c:extLst>
            </c:dLbl>
            <c:dLbl>
              <c:idx val="2"/>
              <c:delete val="1"/>
              <c:extLst>
                <c:ext xmlns:c15="http://schemas.microsoft.com/office/drawing/2012/chart" uri="{CE6537A1-D6FC-4f65-9D91-7224C49458BB}"/>
              </c:extLst>
            </c:dLbl>
            <c:spPr>
              <a:noFill/>
              <a:ln>
                <a:noFill/>
              </a:ln>
              <a:effectLst/>
            </c:spPr>
            <c:txPr>
              <a:bodyPr/>
              <a:lstStyle/>
              <a:p>
                <a:pPr>
                  <a:defRPr sz="1400" b="1">
                    <a:solidFill>
                      <a:schemeClr val="tx1"/>
                    </a:solidFil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2"/>
                <c:pt idx="0">
                  <c:v>Eligible</c:v>
                </c:pt>
                <c:pt idx="1">
                  <c:v>Ineligible</c:v>
                </c:pt>
              </c:strCache>
            </c:strRef>
          </c:cat>
          <c:val>
            <c:numRef>
              <c:f>Sheet1!$B$2:$B$4</c:f>
              <c:numCache>
                <c:formatCode>General</c:formatCode>
                <c:ptCount val="3"/>
                <c:pt idx="0">
                  <c:v>24</c:v>
                </c:pt>
                <c:pt idx="1">
                  <c:v>1</c:v>
                </c:pt>
                <c:pt idx="2">
                  <c:v>46</c:v>
                </c:pt>
              </c:numCache>
            </c:numRef>
          </c:val>
        </c:ser>
        <c:dLbls>
          <c:showLegendKey val="0"/>
          <c:showVal val="1"/>
          <c:showCatName val="1"/>
          <c:showSerName val="0"/>
          <c:showPercent val="0"/>
          <c:showBubbleSize val="0"/>
          <c:showLeaderLines val="1"/>
        </c:dLbls>
        <c:firstSliceAng val="0"/>
        <c:holeSize val="50"/>
      </c:doughnutChart>
      <c:spPr>
        <a:ln w="38100"/>
      </c:spPr>
    </c:plotArea>
    <c:plotVisOnly val="1"/>
    <c:dispBlanksAs val="gap"/>
    <c:showDLblsOverMax val="0"/>
  </c:chart>
  <c:spPr>
    <a:ln w="38100"/>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577F6-1971-4363-89E2-8A24B240219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BCF7CB5-9C5A-485F-9C46-2894A024E020}">
      <dgm:prSet phldrT="[Text]"/>
      <dgm:spPr>
        <a:solidFill>
          <a:srgbClr val="B2B2B2"/>
        </a:solidFill>
      </dgm:spPr>
      <dgm:t>
        <a:bodyPr/>
        <a:lstStyle/>
        <a:p>
          <a:pPr algn="ctr"/>
          <a:r>
            <a:rPr lang="en-US" u="none" dirty="0">
              <a:solidFill>
                <a:srgbClr val="000000"/>
              </a:solidFill>
            </a:rPr>
            <a:t>YMSM client tests HIV negative</a:t>
          </a:r>
        </a:p>
      </dgm:t>
    </dgm:pt>
    <dgm:pt modelId="{0CFA528E-B9D5-49B0-943F-F18B01BEF9F6}" type="parTrans" cxnId="{ED6C9139-EFD4-4ED2-A005-2DEBC3CF4487}">
      <dgm:prSet/>
      <dgm:spPr/>
      <dgm:t>
        <a:bodyPr/>
        <a:lstStyle/>
        <a:p>
          <a:endParaRPr lang="en-US" u="none"/>
        </a:p>
      </dgm:t>
    </dgm:pt>
    <dgm:pt modelId="{B2059749-649C-4563-9B39-EFADC4998811}" type="sibTrans" cxnId="{ED6C9139-EFD4-4ED2-A005-2DEBC3CF4487}">
      <dgm:prSet/>
      <dgm:spPr>
        <a:solidFill>
          <a:schemeClr val="accent2"/>
        </a:solidFill>
      </dgm:spPr>
      <dgm:t>
        <a:bodyPr/>
        <a:lstStyle/>
        <a:p>
          <a:endParaRPr lang="en-US" u="none"/>
        </a:p>
      </dgm:t>
    </dgm:pt>
    <dgm:pt modelId="{7B1ACDEE-76F0-4106-96FE-6AD99841FA2F}">
      <dgm:prSet phldrT="[Text]"/>
      <dgm:spPr>
        <a:solidFill>
          <a:srgbClr val="B2B2B2"/>
        </a:solidFill>
      </dgm:spPr>
      <dgm:t>
        <a:bodyPr/>
        <a:lstStyle/>
        <a:p>
          <a:r>
            <a:rPr lang="en-US" u="none" dirty="0" smtClean="0">
              <a:solidFill>
                <a:srgbClr val="000000"/>
              </a:solidFill>
            </a:rPr>
            <a:t>After information is entered into database, client is emailed a welcome message with link to start </a:t>
          </a:r>
          <a:r>
            <a:rPr lang="en-US" u="none" smtClean="0">
              <a:solidFill>
                <a:srgbClr val="000000"/>
              </a:solidFill>
            </a:rPr>
            <a:t>KIU!</a:t>
          </a:r>
          <a:endParaRPr lang="en-US" u="none" dirty="0">
            <a:solidFill>
              <a:srgbClr val="000000"/>
            </a:solidFill>
          </a:endParaRPr>
        </a:p>
      </dgm:t>
    </dgm:pt>
    <dgm:pt modelId="{2E91EC2A-BCAF-4FA5-B180-75C6C39B06E2}" type="parTrans" cxnId="{EB3E8BFB-8619-4A21-A24B-E4AD97F0ECCA}">
      <dgm:prSet/>
      <dgm:spPr/>
      <dgm:t>
        <a:bodyPr/>
        <a:lstStyle/>
        <a:p>
          <a:endParaRPr lang="en-US" u="none"/>
        </a:p>
      </dgm:t>
    </dgm:pt>
    <dgm:pt modelId="{5EA79EE9-099B-4858-A1CD-D4CA39F8AC77}" type="sibTrans" cxnId="{EB3E8BFB-8619-4A21-A24B-E4AD97F0ECCA}">
      <dgm:prSet/>
      <dgm:spPr>
        <a:solidFill>
          <a:schemeClr val="accent2"/>
        </a:solidFill>
      </dgm:spPr>
      <dgm:t>
        <a:bodyPr/>
        <a:lstStyle/>
        <a:p>
          <a:endParaRPr lang="en-US" u="none"/>
        </a:p>
      </dgm:t>
    </dgm:pt>
    <dgm:pt modelId="{F654A343-42B1-4ED7-A7CF-1FDA09E61A8E}">
      <dgm:prSet/>
      <dgm:spPr>
        <a:solidFill>
          <a:srgbClr val="B2B2B2"/>
        </a:solidFill>
      </dgm:spPr>
      <dgm:t>
        <a:bodyPr/>
        <a:lstStyle/>
        <a:p>
          <a:r>
            <a:rPr lang="en-US" u="none" dirty="0" smtClean="0">
              <a:solidFill>
                <a:srgbClr val="000000"/>
              </a:solidFill>
            </a:rPr>
            <a:t>Client fills out paper or tablet screener if interested in KIU!</a:t>
          </a:r>
          <a:endParaRPr lang="en-US" u="none" dirty="0">
            <a:solidFill>
              <a:srgbClr val="000000"/>
            </a:solidFill>
          </a:endParaRPr>
        </a:p>
      </dgm:t>
    </dgm:pt>
    <dgm:pt modelId="{1A61A72A-E209-436F-8722-D23BC7C0B385}" type="parTrans" cxnId="{D8E1F008-C63C-4401-933F-8025E8864D34}">
      <dgm:prSet/>
      <dgm:spPr/>
      <dgm:t>
        <a:bodyPr/>
        <a:lstStyle/>
        <a:p>
          <a:endParaRPr lang="en-US" u="none"/>
        </a:p>
      </dgm:t>
    </dgm:pt>
    <dgm:pt modelId="{3A5E801A-8861-48F9-9FA0-2F51F13A8279}" type="sibTrans" cxnId="{D8E1F008-C63C-4401-933F-8025E8864D34}">
      <dgm:prSet/>
      <dgm:spPr>
        <a:solidFill>
          <a:schemeClr val="accent2"/>
        </a:solidFill>
      </dgm:spPr>
      <dgm:t>
        <a:bodyPr/>
        <a:lstStyle/>
        <a:p>
          <a:endParaRPr lang="en-US" u="none"/>
        </a:p>
      </dgm:t>
    </dgm:pt>
    <dgm:pt modelId="{D71C8D2B-CA10-E943-99C5-D115E68C7951}" type="pres">
      <dgm:prSet presAssocID="{971577F6-1971-4363-89E2-8A24B240219D}" presName="Name0" presStyleCnt="0">
        <dgm:presLayoutVars>
          <dgm:dir/>
          <dgm:animLvl val="lvl"/>
          <dgm:resizeHandles val="exact"/>
        </dgm:presLayoutVars>
      </dgm:prSet>
      <dgm:spPr/>
      <dgm:t>
        <a:bodyPr/>
        <a:lstStyle/>
        <a:p>
          <a:endParaRPr lang="en-US"/>
        </a:p>
      </dgm:t>
    </dgm:pt>
    <dgm:pt modelId="{00384AF1-DD8D-490A-A3F4-43441D6E170B}" type="pres">
      <dgm:prSet presAssocID="{7B1ACDEE-76F0-4106-96FE-6AD99841FA2F}" presName="boxAndChildren" presStyleCnt="0"/>
      <dgm:spPr/>
    </dgm:pt>
    <dgm:pt modelId="{608AB4AE-B6FB-48F6-85BD-4CA5AB65DEB4}" type="pres">
      <dgm:prSet presAssocID="{7B1ACDEE-76F0-4106-96FE-6AD99841FA2F}" presName="parentTextBox" presStyleLbl="node1" presStyleIdx="0" presStyleCnt="3"/>
      <dgm:spPr/>
      <dgm:t>
        <a:bodyPr/>
        <a:lstStyle/>
        <a:p>
          <a:endParaRPr lang="en-US"/>
        </a:p>
      </dgm:t>
    </dgm:pt>
    <dgm:pt modelId="{65107D39-6C71-6A4C-A19F-22AC002CF09C}" type="pres">
      <dgm:prSet presAssocID="{3A5E801A-8861-48F9-9FA0-2F51F13A8279}" presName="sp" presStyleCnt="0"/>
      <dgm:spPr/>
      <dgm:t>
        <a:bodyPr/>
        <a:lstStyle/>
        <a:p>
          <a:endParaRPr lang="en-US"/>
        </a:p>
      </dgm:t>
    </dgm:pt>
    <dgm:pt modelId="{1FD278D4-41EB-CE4C-BC36-5CADF4CCE2B1}" type="pres">
      <dgm:prSet presAssocID="{F654A343-42B1-4ED7-A7CF-1FDA09E61A8E}" presName="arrowAndChildren" presStyleCnt="0"/>
      <dgm:spPr/>
      <dgm:t>
        <a:bodyPr/>
        <a:lstStyle/>
        <a:p>
          <a:endParaRPr lang="en-US"/>
        </a:p>
      </dgm:t>
    </dgm:pt>
    <dgm:pt modelId="{48DCDD4C-8856-AA42-92F8-695821D322E6}" type="pres">
      <dgm:prSet presAssocID="{F654A343-42B1-4ED7-A7CF-1FDA09E61A8E}" presName="parentTextArrow" presStyleLbl="node1" presStyleIdx="1" presStyleCnt="3"/>
      <dgm:spPr/>
      <dgm:t>
        <a:bodyPr/>
        <a:lstStyle/>
        <a:p>
          <a:endParaRPr lang="en-US"/>
        </a:p>
      </dgm:t>
    </dgm:pt>
    <dgm:pt modelId="{B8EBDA6C-97DE-AB42-A691-DE60EDFE6514}" type="pres">
      <dgm:prSet presAssocID="{B2059749-649C-4563-9B39-EFADC4998811}" presName="sp" presStyleCnt="0"/>
      <dgm:spPr/>
      <dgm:t>
        <a:bodyPr/>
        <a:lstStyle/>
        <a:p>
          <a:endParaRPr lang="en-US"/>
        </a:p>
      </dgm:t>
    </dgm:pt>
    <dgm:pt modelId="{1A706271-901B-FA4D-815C-5634BB152091}" type="pres">
      <dgm:prSet presAssocID="{7BCF7CB5-9C5A-485F-9C46-2894A024E020}" presName="arrowAndChildren" presStyleCnt="0"/>
      <dgm:spPr/>
      <dgm:t>
        <a:bodyPr/>
        <a:lstStyle/>
        <a:p>
          <a:endParaRPr lang="en-US"/>
        </a:p>
      </dgm:t>
    </dgm:pt>
    <dgm:pt modelId="{ABE5E272-B739-3B4D-9D7D-3ACF5D4CA814}" type="pres">
      <dgm:prSet presAssocID="{7BCF7CB5-9C5A-485F-9C46-2894A024E020}" presName="parentTextArrow" presStyleLbl="node1" presStyleIdx="2" presStyleCnt="3"/>
      <dgm:spPr/>
      <dgm:t>
        <a:bodyPr/>
        <a:lstStyle/>
        <a:p>
          <a:endParaRPr lang="en-US"/>
        </a:p>
      </dgm:t>
    </dgm:pt>
  </dgm:ptLst>
  <dgm:cxnLst>
    <dgm:cxn modelId="{359116EB-73ED-4F00-A587-A1D12D4D5387}" type="presOf" srcId="{7BCF7CB5-9C5A-485F-9C46-2894A024E020}" destId="{ABE5E272-B739-3B4D-9D7D-3ACF5D4CA814}" srcOrd="0" destOrd="0" presId="urn:microsoft.com/office/officeart/2005/8/layout/process4"/>
    <dgm:cxn modelId="{160268A5-126D-446A-B62A-C4DF81BD2C56}" type="presOf" srcId="{971577F6-1971-4363-89E2-8A24B240219D}" destId="{D71C8D2B-CA10-E943-99C5-D115E68C7951}" srcOrd="0" destOrd="0" presId="urn:microsoft.com/office/officeart/2005/8/layout/process4"/>
    <dgm:cxn modelId="{0FDAB12C-8C27-4C38-8873-77EE673D1C48}" type="presOf" srcId="{F654A343-42B1-4ED7-A7CF-1FDA09E61A8E}" destId="{48DCDD4C-8856-AA42-92F8-695821D322E6}" srcOrd="0" destOrd="0" presId="urn:microsoft.com/office/officeart/2005/8/layout/process4"/>
    <dgm:cxn modelId="{EB3E8BFB-8619-4A21-A24B-E4AD97F0ECCA}" srcId="{971577F6-1971-4363-89E2-8A24B240219D}" destId="{7B1ACDEE-76F0-4106-96FE-6AD99841FA2F}" srcOrd="2" destOrd="0" parTransId="{2E91EC2A-BCAF-4FA5-B180-75C6C39B06E2}" sibTransId="{5EA79EE9-099B-4858-A1CD-D4CA39F8AC77}"/>
    <dgm:cxn modelId="{ED6C9139-EFD4-4ED2-A005-2DEBC3CF4487}" srcId="{971577F6-1971-4363-89E2-8A24B240219D}" destId="{7BCF7CB5-9C5A-485F-9C46-2894A024E020}" srcOrd="0" destOrd="0" parTransId="{0CFA528E-B9D5-49B0-943F-F18B01BEF9F6}" sibTransId="{B2059749-649C-4563-9B39-EFADC4998811}"/>
    <dgm:cxn modelId="{D8E1F008-C63C-4401-933F-8025E8864D34}" srcId="{971577F6-1971-4363-89E2-8A24B240219D}" destId="{F654A343-42B1-4ED7-A7CF-1FDA09E61A8E}" srcOrd="1" destOrd="0" parTransId="{1A61A72A-E209-436F-8722-D23BC7C0B385}" sibTransId="{3A5E801A-8861-48F9-9FA0-2F51F13A8279}"/>
    <dgm:cxn modelId="{C9229803-125D-4969-9A15-759D4DE5CB19}" type="presOf" srcId="{7B1ACDEE-76F0-4106-96FE-6AD99841FA2F}" destId="{608AB4AE-B6FB-48F6-85BD-4CA5AB65DEB4}" srcOrd="0" destOrd="0" presId="urn:microsoft.com/office/officeart/2005/8/layout/process4"/>
    <dgm:cxn modelId="{456788B5-2429-42E3-B348-02713C40F437}" type="presParOf" srcId="{D71C8D2B-CA10-E943-99C5-D115E68C7951}" destId="{00384AF1-DD8D-490A-A3F4-43441D6E170B}" srcOrd="0" destOrd="0" presId="urn:microsoft.com/office/officeart/2005/8/layout/process4"/>
    <dgm:cxn modelId="{FE691A48-6276-45DE-A444-7E02161624D1}" type="presParOf" srcId="{00384AF1-DD8D-490A-A3F4-43441D6E170B}" destId="{608AB4AE-B6FB-48F6-85BD-4CA5AB65DEB4}" srcOrd="0" destOrd="0" presId="urn:microsoft.com/office/officeart/2005/8/layout/process4"/>
    <dgm:cxn modelId="{98799E40-FDF4-445E-B979-500472596A76}" type="presParOf" srcId="{D71C8D2B-CA10-E943-99C5-D115E68C7951}" destId="{65107D39-6C71-6A4C-A19F-22AC002CF09C}" srcOrd="1" destOrd="0" presId="urn:microsoft.com/office/officeart/2005/8/layout/process4"/>
    <dgm:cxn modelId="{EBB95C2B-9175-4B5F-839C-157F40619833}" type="presParOf" srcId="{D71C8D2B-CA10-E943-99C5-D115E68C7951}" destId="{1FD278D4-41EB-CE4C-BC36-5CADF4CCE2B1}" srcOrd="2" destOrd="0" presId="urn:microsoft.com/office/officeart/2005/8/layout/process4"/>
    <dgm:cxn modelId="{E645231A-4D42-427D-81B9-E89BF4E275E8}" type="presParOf" srcId="{1FD278D4-41EB-CE4C-BC36-5CADF4CCE2B1}" destId="{48DCDD4C-8856-AA42-92F8-695821D322E6}" srcOrd="0" destOrd="0" presId="urn:microsoft.com/office/officeart/2005/8/layout/process4"/>
    <dgm:cxn modelId="{98D3D2E1-908F-4251-A2A2-045177AC4E54}" type="presParOf" srcId="{D71C8D2B-CA10-E943-99C5-D115E68C7951}" destId="{B8EBDA6C-97DE-AB42-A691-DE60EDFE6514}" srcOrd="3" destOrd="0" presId="urn:microsoft.com/office/officeart/2005/8/layout/process4"/>
    <dgm:cxn modelId="{C06D735B-6C8F-4B45-B973-7D8F31784981}" type="presParOf" srcId="{D71C8D2B-CA10-E943-99C5-D115E68C7951}" destId="{1A706271-901B-FA4D-815C-5634BB152091}" srcOrd="4" destOrd="0" presId="urn:microsoft.com/office/officeart/2005/8/layout/process4"/>
    <dgm:cxn modelId="{8A147DDE-8F41-4B4C-A369-7482A258B80C}" type="presParOf" srcId="{1A706271-901B-FA4D-815C-5634BB152091}" destId="{ABE5E272-B739-3B4D-9D7D-3ACF5D4CA81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4D0A3-9254-450A-B2CC-67CECE63D38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A57A0B7-571C-4915-A515-556057EC3838}">
      <dgm:prSet phldrT="[Text]"/>
      <dgm:spPr/>
      <dgm:t>
        <a:bodyPr/>
        <a:lstStyle/>
        <a:p>
          <a:r>
            <a:rPr lang="en-US" smtClean="0"/>
            <a:t>Baseline</a:t>
          </a:r>
          <a:endParaRPr lang="en-US"/>
        </a:p>
      </dgm:t>
    </dgm:pt>
    <dgm:pt modelId="{C330287F-0169-4027-93A5-8FBF33FC40C4}" type="parTrans" cxnId="{7493CB64-6BEC-464B-833A-3D3A67C6D4A5}">
      <dgm:prSet/>
      <dgm:spPr/>
      <dgm:t>
        <a:bodyPr/>
        <a:lstStyle/>
        <a:p>
          <a:endParaRPr lang="en-US"/>
        </a:p>
      </dgm:t>
    </dgm:pt>
    <dgm:pt modelId="{557EF35D-B6AC-4F23-AA27-F872BD73E8FE}" type="sibTrans" cxnId="{7493CB64-6BEC-464B-833A-3D3A67C6D4A5}">
      <dgm:prSet/>
      <dgm:spPr/>
      <dgm:t>
        <a:bodyPr/>
        <a:lstStyle/>
        <a:p>
          <a:endParaRPr lang="en-US"/>
        </a:p>
      </dgm:t>
    </dgm:pt>
    <dgm:pt modelId="{4CD4FD4D-5177-40DD-9A36-DD5ADAACE161}">
      <dgm:prSet/>
      <dgm:spPr/>
      <dgm:t>
        <a:bodyPr/>
        <a:lstStyle/>
        <a:p>
          <a:r>
            <a:rPr lang="en-US" dirty="0" smtClean="0"/>
            <a:t>1.  Baseline assessment and at-home STI test (</a:t>
          </a:r>
          <a:r>
            <a:rPr lang="en-US" dirty="0" err="1" smtClean="0"/>
            <a:t>Identigene</a:t>
          </a:r>
          <a:r>
            <a:rPr lang="en-US" dirty="0" smtClean="0"/>
            <a:t>) ($30)</a:t>
          </a:r>
        </a:p>
      </dgm:t>
    </dgm:pt>
    <dgm:pt modelId="{EDBDC8AC-4666-4A6C-A0E0-C33977036439}" type="parTrans" cxnId="{C89621DB-6977-411D-B04C-1EE02093C07F}">
      <dgm:prSet/>
      <dgm:spPr/>
      <dgm:t>
        <a:bodyPr/>
        <a:lstStyle/>
        <a:p>
          <a:endParaRPr lang="en-US"/>
        </a:p>
      </dgm:t>
    </dgm:pt>
    <dgm:pt modelId="{BACC9F9D-AAEB-48FF-9525-D46CDC3252C4}" type="sibTrans" cxnId="{C89621DB-6977-411D-B04C-1EE02093C07F}">
      <dgm:prSet/>
      <dgm:spPr/>
      <dgm:t>
        <a:bodyPr/>
        <a:lstStyle/>
        <a:p>
          <a:endParaRPr lang="en-US"/>
        </a:p>
      </dgm:t>
    </dgm:pt>
    <dgm:pt modelId="{15C55CCC-EA97-4171-83DE-C31526C4D6D0}">
      <dgm:prSet/>
      <dgm:spPr/>
      <dgm:t>
        <a:bodyPr/>
        <a:lstStyle/>
        <a:p>
          <a:r>
            <a:rPr lang="en-US" dirty="0" smtClean="0"/>
            <a:t>2.  Intervention Modules 1-7 and post-intervention assessment ($20)</a:t>
          </a:r>
        </a:p>
      </dgm:t>
    </dgm:pt>
    <dgm:pt modelId="{F3538D35-6463-4DCF-8923-DEF3CD49BA06}" type="parTrans" cxnId="{DB8C10EF-BA7F-4FC4-8BE4-DE214B2D4AAB}">
      <dgm:prSet/>
      <dgm:spPr/>
      <dgm:t>
        <a:bodyPr/>
        <a:lstStyle/>
        <a:p>
          <a:endParaRPr lang="en-US"/>
        </a:p>
      </dgm:t>
    </dgm:pt>
    <dgm:pt modelId="{FF6A5556-23AB-4E54-BA41-EAEA498F2034}" type="sibTrans" cxnId="{DB8C10EF-BA7F-4FC4-8BE4-DE214B2D4AAB}">
      <dgm:prSet/>
      <dgm:spPr/>
      <dgm:t>
        <a:bodyPr/>
        <a:lstStyle/>
        <a:p>
          <a:endParaRPr lang="en-US"/>
        </a:p>
      </dgm:t>
    </dgm:pt>
    <dgm:pt modelId="{6F99D59B-8C4C-4651-9051-24F0CB8E3C09}">
      <dgm:prSet/>
      <dgm:spPr/>
      <dgm:t>
        <a:bodyPr/>
        <a:lstStyle/>
        <a:p>
          <a:r>
            <a:rPr lang="en-US" dirty="0" smtClean="0"/>
            <a:t>3-month</a:t>
          </a:r>
        </a:p>
      </dgm:t>
    </dgm:pt>
    <dgm:pt modelId="{DD4FC64E-2293-499F-88FE-1CC887E9414D}" type="parTrans" cxnId="{6BC5A081-4456-4D1D-9FA3-002BFC2DF2B0}">
      <dgm:prSet/>
      <dgm:spPr/>
      <dgm:t>
        <a:bodyPr/>
        <a:lstStyle/>
        <a:p>
          <a:endParaRPr lang="en-US"/>
        </a:p>
      </dgm:t>
    </dgm:pt>
    <dgm:pt modelId="{F3FBDD40-EF69-4AF9-800C-FA6A30A6613A}" type="sibTrans" cxnId="{6BC5A081-4456-4D1D-9FA3-002BFC2DF2B0}">
      <dgm:prSet/>
      <dgm:spPr/>
      <dgm:t>
        <a:bodyPr/>
        <a:lstStyle/>
        <a:p>
          <a:endParaRPr lang="en-US"/>
        </a:p>
      </dgm:t>
    </dgm:pt>
    <dgm:pt modelId="{1E80486B-220F-4246-964F-691EF2A9B06A}">
      <dgm:prSet/>
      <dgm:spPr/>
      <dgm:t>
        <a:bodyPr/>
        <a:lstStyle/>
        <a:p>
          <a:r>
            <a:rPr lang="en-US" dirty="0" smtClean="0"/>
            <a:t>6-month</a:t>
          </a:r>
        </a:p>
      </dgm:t>
    </dgm:pt>
    <dgm:pt modelId="{C556FE33-C25C-4A50-9AB5-21AB417103B2}" type="parTrans" cxnId="{B1145167-104C-4FDC-AF80-66B124BAC7A2}">
      <dgm:prSet/>
      <dgm:spPr/>
      <dgm:t>
        <a:bodyPr/>
        <a:lstStyle/>
        <a:p>
          <a:endParaRPr lang="en-US"/>
        </a:p>
      </dgm:t>
    </dgm:pt>
    <dgm:pt modelId="{3265F531-424F-4B58-A5D2-CEBC83EF0875}" type="sibTrans" cxnId="{B1145167-104C-4FDC-AF80-66B124BAC7A2}">
      <dgm:prSet/>
      <dgm:spPr/>
      <dgm:t>
        <a:bodyPr/>
        <a:lstStyle/>
        <a:p>
          <a:endParaRPr lang="en-US"/>
        </a:p>
      </dgm:t>
    </dgm:pt>
    <dgm:pt modelId="{DDB58BE6-C8D7-4DDF-A82F-660358B49114}">
      <dgm:prSet/>
      <dgm:spPr/>
      <dgm:t>
        <a:bodyPr/>
        <a:lstStyle/>
        <a:p>
          <a:r>
            <a:rPr lang="en-US" dirty="0" smtClean="0"/>
            <a:t>12-month</a:t>
          </a:r>
          <a:endParaRPr lang="en-US" dirty="0"/>
        </a:p>
      </dgm:t>
    </dgm:pt>
    <dgm:pt modelId="{4364490E-3EC9-4837-8679-CDB42F836642}" type="parTrans" cxnId="{C3E37BEA-494C-4EFB-9D05-332BA195C1F4}">
      <dgm:prSet/>
      <dgm:spPr/>
      <dgm:t>
        <a:bodyPr/>
        <a:lstStyle/>
        <a:p>
          <a:endParaRPr lang="en-US"/>
        </a:p>
      </dgm:t>
    </dgm:pt>
    <dgm:pt modelId="{6A0A8C6E-21FE-41C7-99A2-1BB62ACD69F3}" type="sibTrans" cxnId="{C3E37BEA-494C-4EFB-9D05-332BA195C1F4}">
      <dgm:prSet/>
      <dgm:spPr/>
      <dgm:t>
        <a:bodyPr/>
        <a:lstStyle/>
        <a:p>
          <a:endParaRPr lang="en-US"/>
        </a:p>
      </dgm:t>
    </dgm:pt>
    <dgm:pt modelId="{D1F335CB-8020-4B8A-8D25-16C0E3039F42}">
      <dgm:prSet/>
      <dgm:spPr/>
      <dgm:t>
        <a:bodyPr/>
        <a:lstStyle/>
        <a:p>
          <a:r>
            <a:rPr lang="en-US" dirty="0" smtClean="0"/>
            <a:t>Booster session and assessment ($20)</a:t>
          </a:r>
        </a:p>
      </dgm:t>
    </dgm:pt>
    <dgm:pt modelId="{70394077-641B-45F0-B886-9099D05E8E2E}" type="parTrans" cxnId="{E5DC1923-4266-44E2-ADA7-0CA4D3F653EB}">
      <dgm:prSet/>
      <dgm:spPr/>
      <dgm:t>
        <a:bodyPr/>
        <a:lstStyle/>
        <a:p>
          <a:endParaRPr lang="en-US"/>
        </a:p>
      </dgm:t>
    </dgm:pt>
    <dgm:pt modelId="{59C6A345-B22F-4DED-907F-789C32F79A32}" type="sibTrans" cxnId="{E5DC1923-4266-44E2-ADA7-0CA4D3F653EB}">
      <dgm:prSet/>
      <dgm:spPr/>
      <dgm:t>
        <a:bodyPr/>
        <a:lstStyle/>
        <a:p>
          <a:endParaRPr lang="en-US"/>
        </a:p>
      </dgm:t>
    </dgm:pt>
    <dgm:pt modelId="{63225D7C-8664-4B2F-A0FD-58257045DBFF}">
      <dgm:prSet/>
      <dgm:spPr/>
      <dgm:t>
        <a:bodyPr/>
        <a:lstStyle/>
        <a:p>
          <a:r>
            <a:rPr lang="en-US" dirty="0" smtClean="0"/>
            <a:t>Booster session and assessment ($20)</a:t>
          </a:r>
        </a:p>
      </dgm:t>
    </dgm:pt>
    <dgm:pt modelId="{5A20903B-5B2B-41A6-8340-B71AD88BD09C}" type="parTrans" cxnId="{FB0C538B-6826-40F9-8985-C27A3C97316B}">
      <dgm:prSet/>
      <dgm:spPr/>
      <dgm:t>
        <a:bodyPr/>
        <a:lstStyle/>
        <a:p>
          <a:endParaRPr lang="en-US"/>
        </a:p>
      </dgm:t>
    </dgm:pt>
    <dgm:pt modelId="{ED58AD8F-83DE-4101-B10C-0214E79A761E}" type="sibTrans" cxnId="{FB0C538B-6826-40F9-8985-C27A3C97316B}">
      <dgm:prSet/>
      <dgm:spPr/>
      <dgm:t>
        <a:bodyPr/>
        <a:lstStyle/>
        <a:p>
          <a:endParaRPr lang="en-US"/>
        </a:p>
      </dgm:t>
    </dgm:pt>
    <dgm:pt modelId="{5755622A-CA69-4061-84F4-1C2D3A97CA6F}">
      <dgm:prSet/>
      <dgm:spPr/>
      <dgm:t>
        <a:bodyPr/>
        <a:lstStyle/>
        <a:p>
          <a:r>
            <a:rPr lang="en-US" dirty="0" smtClean="0"/>
            <a:t>Assessment and at-home STI test (Identigene) ($30)</a:t>
          </a:r>
          <a:endParaRPr lang="en-US" dirty="0"/>
        </a:p>
      </dgm:t>
    </dgm:pt>
    <dgm:pt modelId="{F1457BD7-8E47-49C0-A606-B3039146E3E7}" type="parTrans" cxnId="{6853B498-3A7D-41F5-903C-9E97B821B6E1}">
      <dgm:prSet/>
      <dgm:spPr/>
      <dgm:t>
        <a:bodyPr/>
        <a:lstStyle/>
        <a:p>
          <a:endParaRPr lang="en-US"/>
        </a:p>
      </dgm:t>
    </dgm:pt>
    <dgm:pt modelId="{0C818E7F-E98D-46D8-AA44-9F697EF135BD}" type="sibTrans" cxnId="{6853B498-3A7D-41F5-903C-9E97B821B6E1}">
      <dgm:prSet/>
      <dgm:spPr/>
      <dgm:t>
        <a:bodyPr/>
        <a:lstStyle/>
        <a:p>
          <a:endParaRPr lang="en-US"/>
        </a:p>
      </dgm:t>
    </dgm:pt>
    <dgm:pt modelId="{DDAE99EB-DBD7-4CF5-B69C-7BD7586962BA}">
      <dgm:prSet/>
      <dgm:spPr/>
      <dgm:t>
        <a:bodyPr/>
        <a:lstStyle/>
        <a:p>
          <a:r>
            <a:rPr lang="en-US" dirty="0" smtClean="0"/>
            <a:t>At-home STI test if there was a positive result from baseline ($10)</a:t>
          </a:r>
        </a:p>
      </dgm:t>
    </dgm:pt>
    <dgm:pt modelId="{6DB45015-31D4-4819-A739-551CC2E6F7AF}" type="parTrans" cxnId="{624D7157-2FBF-4D18-8D42-3A3C7BDC2B6A}">
      <dgm:prSet/>
      <dgm:spPr/>
      <dgm:t>
        <a:bodyPr/>
        <a:lstStyle/>
        <a:p>
          <a:endParaRPr lang="en-US"/>
        </a:p>
      </dgm:t>
    </dgm:pt>
    <dgm:pt modelId="{F9C185EF-6D0A-4CD1-AB5F-276FF5668193}" type="sibTrans" cxnId="{624D7157-2FBF-4D18-8D42-3A3C7BDC2B6A}">
      <dgm:prSet/>
      <dgm:spPr/>
      <dgm:t>
        <a:bodyPr/>
        <a:lstStyle/>
        <a:p>
          <a:endParaRPr lang="en-US"/>
        </a:p>
      </dgm:t>
    </dgm:pt>
    <dgm:pt modelId="{969CDA40-A73A-47BB-9727-1159DCD39FDC}">
      <dgm:prSet/>
      <dgm:spPr/>
      <dgm:t>
        <a:bodyPr/>
        <a:lstStyle/>
        <a:p>
          <a:r>
            <a:rPr lang="en-US" smtClean="0"/>
            <a:t>At-home STI test if there was a positive result from baseline ($10)</a:t>
          </a:r>
          <a:endParaRPr lang="en-US" dirty="0" smtClean="0"/>
        </a:p>
      </dgm:t>
    </dgm:pt>
    <dgm:pt modelId="{4941989E-16B5-475E-B7FE-5677812D49F2}" type="parTrans" cxnId="{F9F087AD-F845-4979-849A-C8C907FBC30F}">
      <dgm:prSet/>
      <dgm:spPr/>
      <dgm:t>
        <a:bodyPr/>
        <a:lstStyle/>
        <a:p>
          <a:endParaRPr lang="en-US"/>
        </a:p>
      </dgm:t>
    </dgm:pt>
    <dgm:pt modelId="{07A6A721-0C26-49A3-AA97-21C5419338DC}" type="sibTrans" cxnId="{F9F087AD-F845-4979-849A-C8C907FBC30F}">
      <dgm:prSet/>
      <dgm:spPr/>
      <dgm:t>
        <a:bodyPr/>
        <a:lstStyle/>
        <a:p>
          <a:endParaRPr lang="en-US"/>
        </a:p>
      </dgm:t>
    </dgm:pt>
    <dgm:pt modelId="{C2DAF3BF-8C7D-4BFA-B573-2EAEC6B6AC37}" type="pres">
      <dgm:prSet presAssocID="{0E64D0A3-9254-450A-B2CC-67CECE63D380}" presName="linear" presStyleCnt="0">
        <dgm:presLayoutVars>
          <dgm:dir/>
          <dgm:animLvl val="lvl"/>
          <dgm:resizeHandles val="exact"/>
        </dgm:presLayoutVars>
      </dgm:prSet>
      <dgm:spPr/>
      <dgm:t>
        <a:bodyPr/>
        <a:lstStyle/>
        <a:p>
          <a:endParaRPr lang="en-US"/>
        </a:p>
      </dgm:t>
    </dgm:pt>
    <dgm:pt modelId="{1586E6B2-D902-4247-92B2-257E80F71439}" type="pres">
      <dgm:prSet presAssocID="{BA57A0B7-571C-4915-A515-556057EC3838}" presName="parentLin" presStyleCnt="0"/>
      <dgm:spPr/>
    </dgm:pt>
    <dgm:pt modelId="{5D4F72EA-7387-4AFE-92C6-FC720A7B5CD0}" type="pres">
      <dgm:prSet presAssocID="{BA57A0B7-571C-4915-A515-556057EC3838}" presName="parentLeftMargin" presStyleLbl="node1" presStyleIdx="0" presStyleCnt="4"/>
      <dgm:spPr/>
      <dgm:t>
        <a:bodyPr/>
        <a:lstStyle/>
        <a:p>
          <a:endParaRPr lang="en-US"/>
        </a:p>
      </dgm:t>
    </dgm:pt>
    <dgm:pt modelId="{E5440E02-8F52-41E6-807E-2B28816338AA}" type="pres">
      <dgm:prSet presAssocID="{BA57A0B7-571C-4915-A515-556057EC3838}" presName="parentText" presStyleLbl="node1" presStyleIdx="0" presStyleCnt="4">
        <dgm:presLayoutVars>
          <dgm:chMax val="0"/>
          <dgm:bulletEnabled val="1"/>
        </dgm:presLayoutVars>
      </dgm:prSet>
      <dgm:spPr/>
      <dgm:t>
        <a:bodyPr/>
        <a:lstStyle/>
        <a:p>
          <a:endParaRPr lang="en-US"/>
        </a:p>
      </dgm:t>
    </dgm:pt>
    <dgm:pt modelId="{46EC7E18-226B-4428-9ADF-F48C60DE781C}" type="pres">
      <dgm:prSet presAssocID="{BA57A0B7-571C-4915-A515-556057EC3838}" presName="negativeSpace" presStyleCnt="0"/>
      <dgm:spPr/>
    </dgm:pt>
    <dgm:pt modelId="{D63CCB6E-F20C-4953-B487-C09351B5ACFB}" type="pres">
      <dgm:prSet presAssocID="{BA57A0B7-571C-4915-A515-556057EC3838}" presName="childText" presStyleLbl="conFgAcc1" presStyleIdx="0" presStyleCnt="4">
        <dgm:presLayoutVars>
          <dgm:bulletEnabled val="1"/>
        </dgm:presLayoutVars>
      </dgm:prSet>
      <dgm:spPr/>
      <dgm:t>
        <a:bodyPr/>
        <a:lstStyle/>
        <a:p>
          <a:endParaRPr lang="en-US"/>
        </a:p>
      </dgm:t>
    </dgm:pt>
    <dgm:pt modelId="{BFFBA59D-1775-4A0F-BD2D-53F706ED9FCE}" type="pres">
      <dgm:prSet presAssocID="{557EF35D-B6AC-4F23-AA27-F872BD73E8FE}" presName="spaceBetweenRectangles" presStyleCnt="0"/>
      <dgm:spPr/>
    </dgm:pt>
    <dgm:pt modelId="{F70A0C8D-578B-4482-859D-7AA74044CD95}" type="pres">
      <dgm:prSet presAssocID="{6F99D59B-8C4C-4651-9051-24F0CB8E3C09}" presName="parentLin" presStyleCnt="0"/>
      <dgm:spPr/>
    </dgm:pt>
    <dgm:pt modelId="{70B214B0-27E7-465C-B90A-22D77E5E265B}" type="pres">
      <dgm:prSet presAssocID="{6F99D59B-8C4C-4651-9051-24F0CB8E3C09}" presName="parentLeftMargin" presStyleLbl="node1" presStyleIdx="0" presStyleCnt="4"/>
      <dgm:spPr/>
      <dgm:t>
        <a:bodyPr/>
        <a:lstStyle/>
        <a:p>
          <a:endParaRPr lang="en-US"/>
        </a:p>
      </dgm:t>
    </dgm:pt>
    <dgm:pt modelId="{1DDCE1DD-EB41-42BA-B374-41BF26B6765A}" type="pres">
      <dgm:prSet presAssocID="{6F99D59B-8C4C-4651-9051-24F0CB8E3C09}" presName="parentText" presStyleLbl="node1" presStyleIdx="1" presStyleCnt="4">
        <dgm:presLayoutVars>
          <dgm:chMax val="0"/>
          <dgm:bulletEnabled val="1"/>
        </dgm:presLayoutVars>
      </dgm:prSet>
      <dgm:spPr/>
      <dgm:t>
        <a:bodyPr/>
        <a:lstStyle/>
        <a:p>
          <a:endParaRPr lang="en-US"/>
        </a:p>
      </dgm:t>
    </dgm:pt>
    <dgm:pt modelId="{99CD07D8-83B7-4DF3-BFE1-DCD9E7CB07C5}" type="pres">
      <dgm:prSet presAssocID="{6F99D59B-8C4C-4651-9051-24F0CB8E3C09}" presName="negativeSpace" presStyleCnt="0"/>
      <dgm:spPr/>
    </dgm:pt>
    <dgm:pt modelId="{71E5EDE4-7815-4E60-838A-23327E112CAF}" type="pres">
      <dgm:prSet presAssocID="{6F99D59B-8C4C-4651-9051-24F0CB8E3C09}" presName="childText" presStyleLbl="conFgAcc1" presStyleIdx="1" presStyleCnt="4">
        <dgm:presLayoutVars>
          <dgm:bulletEnabled val="1"/>
        </dgm:presLayoutVars>
      </dgm:prSet>
      <dgm:spPr/>
      <dgm:t>
        <a:bodyPr/>
        <a:lstStyle/>
        <a:p>
          <a:endParaRPr lang="en-US"/>
        </a:p>
      </dgm:t>
    </dgm:pt>
    <dgm:pt modelId="{2BB2AF43-2078-4924-B275-3A805DF4E095}" type="pres">
      <dgm:prSet presAssocID="{F3FBDD40-EF69-4AF9-800C-FA6A30A6613A}" presName="spaceBetweenRectangles" presStyleCnt="0"/>
      <dgm:spPr/>
    </dgm:pt>
    <dgm:pt modelId="{B601CDEE-48D7-4605-BEC3-D305498F0731}" type="pres">
      <dgm:prSet presAssocID="{1E80486B-220F-4246-964F-691EF2A9B06A}" presName="parentLin" presStyleCnt="0"/>
      <dgm:spPr/>
    </dgm:pt>
    <dgm:pt modelId="{6C24C136-5D3C-48A2-9D8A-CC245BD749BF}" type="pres">
      <dgm:prSet presAssocID="{1E80486B-220F-4246-964F-691EF2A9B06A}" presName="parentLeftMargin" presStyleLbl="node1" presStyleIdx="1" presStyleCnt="4"/>
      <dgm:spPr/>
      <dgm:t>
        <a:bodyPr/>
        <a:lstStyle/>
        <a:p>
          <a:endParaRPr lang="en-US"/>
        </a:p>
      </dgm:t>
    </dgm:pt>
    <dgm:pt modelId="{5A8ABFED-1028-4AD0-B832-9B9562B3F094}" type="pres">
      <dgm:prSet presAssocID="{1E80486B-220F-4246-964F-691EF2A9B06A}" presName="parentText" presStyleLbl="node1" presStyleIdx="2" presStyleCnt="4">
        <dgm:presLayoutVars>
          <dgm:chMax val="0"/>
          <dgm:bulletEnabled val="1"/>
        </dgm:presLayoutVars>
      </dgm:prSet>
      <dgm:spPr/>
      <dgm:t>
        <a:bodyPr/>
        <a:lstStyle/>
        <a:p>
          <a:endParaRPr lang="en-US"/>
        </a:p>
      </dgm:t>
    </dgm:pt>
    <dgm:pt modelId="{22D551C5-CC00-45B9-B095-E53DD18DDFE8}" type="pres">
      <dgm:prSet presAssocID="{1E80486B-220F-4246-964F-691EF2A9B06A}" presName="negativeSpace" presStyleCnt="0"/>
      <dgm:spPr/>
    </dgm:pt>
    <dgm:pt modelId="{6752A29B-63F3-4BD6-BA53-81B424B93E00}" type="pres">
      <dgm:prSet presAssocID="{1E80486B-220F-4246-964F-691EF2A9B06A}" presName="childText" presStyleLbl="conFgAcc1" presStyleIdx="2" presStyleCnt="4">
        <dgm:presLayoutVars>
          <dgm:bulletEnabled val="1"/>
        </dgm:presLayoutVars>
      </dgm:prSet>
      <dgm:spPr/>
      <dgm:t>
        <a:bodyPr/>
        <a:lstStyle/>
        <a:p>
          <a:endParaRPr lang="en-US"/>
        </a:p>
      </dgm:t>
    </dgm:pt>
    <dgm:pt modelId="{42840055-55C1-4867-AE2F-C4FB53B62B7B}" type="pres">
      <dgm:prSet presAssocID="{3265F531-424F-4B58-A5D2-CEBC83EF0875}" presName="spaceBetweenRectangles" presStyleCnt="0"/>
      <dgm:spPr/>
    </dgm:pt>
    <dgm:pt modelId="{B943530F-DC55-4917-A4C8-FAFEB59BD506}" type="pres">
      <dgm:prSet presAssocID="{DDB58BE6-C8D7-4DDF-A82F-660358B49114}" presName="parentLin" presStyleCnt="0"/>
      <dgm:spPr/>
    </dgm:pt>
    <dgm:pt modelId="{FE6EB065-A010-45D7-A863-AFFE1B1E9167}" type="pres">
      <dgm:prSet presAssocID="{DDB58BE6-C8D7-4DDF-A82F-660358B49114}" presName="parentLeftMargin" presStyleLbl="node1" presStyleIdx="2" presStyleCnt="4"/>
      <dgm:spPr/>
      <dgm:t>
        <a:bodyPr/>
        <a:lstStyle/>
        <a:p>
          <a:endParaRPr lang="en-US"/>
        </a:p>
      </dgm:t>
    </dgm:pt>
    <dgm:pt modelId="{EBEA6B8C-04B8-483C-9144-65A79C2E49E3}" type="pres">
      <dgm:prSet presAssocID="{DDB58BE6-C8D7-4DDF-A82F-660358B49114}" presName="parentText" presStyleLbl="node1" presStyleIdx="3" presStyleCnt="4">
        <dgm:presLayoutVars>
          <dgm:chMax val="0"/>
          <dgm:bulletEnabled val="1"/>
        </dgm:presLayoutVars>
      </dgm:prSet>
      <dgm:spPr/>
      <dgm:t>
        <a:bodyPr/>
        <a:lstStyle/>
        <a:p>
          <a:endParaRPr lang="en-US"/>
        </a:p>
      </dgm:t>
    </dgm:pt>
    <dgm:pt modelId="{0AB9170F-D391-4483-87C4-D0F6C6DAADCA}" type="pres">
      <dgm:prSet presAssocID="{DDB58BE6-C8D7-4DDF-A82F-660358B49114}" presName="negativeSpace" presStyleCnt="0"/>
      <dgm:spPr/>
    </dgm:pt>
    <dgm:pt modelId="{DC6C5E4A-C21F-4AC0-AFBB-597652AE3874}" type="pres">
      <dgm:prSet presAssocID="{DDB58BE6-C8D7-4DDF-A82F-660358B49114}" presName="childText" presStyleLbl="conFgAcc1" presStyleIdx="3" presStyleCnt="4">
        <dgm:presLayoutVars>
          <dgm:bulletEnabled val="1"/>
        </dgm:presLayoutVars>
      </dgm:prSet>
      <dgm:spPr/>
      <dgm:t>
        <a:bodyPr/>
        <a:lstStyle/>
        <a:p>
          <a:endParaRPr lang="en-US"/>
        </a:p>
      </dgm:t>
    </dgm:pt>
  </dgm:ptLst>
  <dgm:cxnLst>
    <dgm:cxn modelId="{974CA67E-F4AD-4B27-93A2-D1B9DB4FD452}" type="presOf" srcId="{5755622A-CA69-4061-84F4-1C2D3A97CA6F}" destId="{DC6C5E4A-C21F-4AC0-AFBB-597652AE3874}" srcOrd="0" destOrd="0" presId="urn:microsoft.com/office/officeart/2005/8/layout/list1"/>
    <dgm:cxn modelId="{6853B498-3A7D-41F5-903C-9E97B821B6E1}" srcId="{DDB58BE6-C8D7-4DDF-A82F-660358B49114}" destId="{5755622A-CA69-4061-84F4-1C2D3A97CA6F}" srcOrd="0" destOrd="0" parTransId="{F1457BD7-8E47-49C0-A606-B3039146E3E7}" sibTransId="{0C818E7F-E98D-46D8-AA44-9F697EF135BD}"/>
    <dgm:cxn modelId="{FB0C538B-6826-40F9-8985-C27A3C97316B}" srcId="{1E80486B-220F-4246-964F-691EF2A9B06A}" destId="{63225D7C-8664-4B2F-A0FD-58257045DBFF}" srcOrd="0" destOrd="0" parTransId="{5A20903B-5B2B-41A6-8340-B71AD88BD09C}" sibTransId="{ED58AD8F-83DE-4101-B10C-0214E79A761E}"/>
    <dgm:cxn modelId="{73F21ABC-2152-438A-A13E-C3A34CCB9DC1}" type="presOf" srcId="{63225D7C-8664-4B2F-A0FD-58257045DBFF}" destId="{6752A29B-63F3-4BD6-BA53-81B424B93E00}" srcOrd="0" destOrd="0" presId="urn:microsoft.com/office/officeart/2005/8/layout/list1"/>
    <dgm:cxn modelId="{0625C58C-780F-4B1B-B349-C3A9E2BB2C59}" type="presOf" srcId="{DDB58BE6-C8D7-4DDF-A82F-660358B49114}" destId="{FE6EB065-A010-45D7-A863-AFFE1B1E9167}" srcOrd="0" destOrd="0" presId="urn:microsoft.com/office/officeart/2005/8/layout/list1"/>
    <dgm:cxn modelId="{E5DC1923-4266-44E2-ADA7-0CA4D3F653EB}" srcId="{6F99D59B-8C4C-4651-9051-24F0CB8E3C09}" destId="{D1F335CB-8020-4B8A-8D25-16C0E3039F42}" srcOrd="0" destOrd="0" parTransId="{70394077-641B-45F0-B886-9099D05E8E2E}" sibTransId="{59C6A345-B22F-4DED-907F-789C32F79A32}"/>
    <dgm:cxn modelId="{E71C5764-F6F4-4170-8FD4-A9CFCCC27076}" type="presOf" srcId="{BA57A0B7-571C-4915-A515-556057EC3838}" destId="{5D4F72EA-7387-4AFE-92C6-FC720A7B5CD0}" srcOrd="0" destOrd="0" presId="urn:microsoft.com/office/officeart/2005/8/layout/list1"/>
    <dgm:cxn modelId="{F9F087AD-F845-4979-849A-C8C907FBC30F}" srcId="{1E80486B-220F-4246-964F-691EF2A9B06A}" destId="{969CDA40-A73A-47BB-9727-1159DCD39FDC}" srcOrd="1" destOrd="0" parTransId="{4941989E-16B5-475E-B7FE-5677812D49F2}" sibTransId="{07A6A721-0C26-49A3-AA97-21C5419338DC}"/>
    <dgm:cxn modelId="{9FF4E0CC-E143-4705-83ED-6E780C28E4BA}" type="presOf" srcId="{DDB58BE6-C8D7-4DDF-A82F-660358B49114}" destId="{EBEA6B8C-04B8-483C-9144-65A79C2E49E3}" srcOrd="1" destOrd="0" presId="urn:microsoft.com/office/officeart/2005/8/layout/list1"/>
    <dgm:cxn modelId="{7493CB64-6BEC-464B-833A-3D3A67C6D4A5}" srcId="{0E64D0A3-9254-450A-B2CC-67CECE63D380}" destId="{BA57A0B7-571C-4915-A515-556057EC3838}" srcOrd="0" destOrd="0" parTransId="{C330287F-0169-4027-93A5-8FBF33FC40C4}" sibTransId="{557EF35D-B6AC-4F23-AA27-F872BD73E8FE}"/>
    <dgm:cxn modelId="{C3E37BEA-494C-4EFB-9D05-332BA195C1F4}" srcId="{0E64D0A3-9254-450A-B2CC-67CECE63D380}" destId="{DDB58BE6-C8D7-4DDF-A82F-660358B49114}" srcOrd="3" destOrd="0" parTransId="{4364490E-3EC9-4837-8679-CDB42F836642}" sibTransId="{6A0A8C6E-21FE-41C7-99A2-1BB62ACD69F3}"/>
    <dgm:cxn modelId="{B0A6DAC9-6F38-4C6F-8F80-898CF31C49B4}" type="presOf" srcId="{D1F335CB-8020-4B8A-8D25-16C0E3039F42}" destId="{71E5EDE4-7815-4E60-838A-23327E112CAF}" srcOrd="0" destOrd="0" presId="urn:microsoft.com/office/officeart/2005/8/layout/list1"/>
    <dgm:cxn modelId="{B4DA44D7-CC2D-4C80-9C75-0E9A7F085D92}" type="presOf" srcId="{DDAE99EB-DBD7-4CF5-B69C-7BD7586962BA}" destId="{71E5EDE4-7815-4E60-838A-23327E112CAF}" srcOrd="0" destOrd="1" presId="urn:microsoft.com/office/officeart/2005/8/layout/list1"/>
    <dgm:cxn modelId="{51182B38-DE29-468C-9ED7-1FE970044447}" type="presOf" srcId="{1E80486B-220F-4246-964F-691EF2A9B06A}" destId="{5A8ABFED-1028-4AD0-B832-9B9562B3F094}" srcOrd="1" destOrd="0" presId="urn:microsoft.com/office/officeart/2005/8/layout/list1"/>
    <dgm:cxn modelId="{6BC5A081-4456-4D1D-9FA3-002BFC2DF2B0}" srcId="{0E64D0A3-9254-450A-B2CC-67CECE63D380}" destId="{6F99D59B-8C4C-4651-9051-24F0CB8E3C09}" srcOrd="1" destOrd="0" parTransId="{DD4FC64E-2293-499F-88FE-1CC887E9414D}" sibTransId="{F3FBDD40-EF69-4AF9-800C-FA6A30A6613A}"/>
    <dgm:cxn modelId="{B079F188-3CD2-4FBC-8A4C-00DE90B5CBE5}" type="presOf" srcId="{6F99D59B-8C4C-4651-9051-24F0CB8E3C09}" destId="{70B214B0-27E7-465C-B90A-22D77E5E265B}" srcOrd="0" destOrd="0" presId="urn:microsoft.com/office/officeart/2005/8/layout/list1"/>
    <dgm:cxn modelId="{9302D4C3-719B-41F5-BCC1-99E60C46ADFB}" type="presOf" srcId="{4CD4FD4D-5177-40DD-9A36-DD5ADAACE161}" destId="{D63CCB6E-F20C-4953-B487-C09351B5ACFB}" srcOrd="0" destOrd="0" presId="urn:microsoft.com/office/officeart/2005/8/layout/list1"/>
    <dgm:cxn modelId="{27B60493-CFD7-4E8B-A0D4-D7B20A09FF4F}" type="presOf" srcId="{15C55CCC-EA97-4171-83DE-C31526C4D6D0}" destId="{D63CCB6E-F20C-4953-B487-C09351B5ACFB}" srcOrd="0" destOrd="1" presId="urn:microsoft.com/office/officeart/2005/8/layout/list1"/>
    <dgm:cxn modelId="{62F61000-7E4D-4B6C-99F2-92D7756F1124}" type="presOf" srcId="{6F99D59B-8C4C-4651-9051-24F0CB8E3C09}" destId="{1DDCE1DD-EB41-42BA-B374-41BF26B6765A}" srcOrd="1" destOrd="0" presId="urn:microsoft.com/office/officeart/2005/8/layout/list1"/>
    <dgm:cxn modelId="{D6BF6CDB-F3B2-4284-A475-EDB5F9648714}" type="presOf" srcId="{1E80486B-220F-4246-964F-691EF2A9B06A}" destId="{6C24C136-5D3C-48A2-9D8A-CC245BD749BF}" srcOrd="0" destOrd="0" presId="urn:microsoft.com/office/officeart/2005/8/layout/list1"/>
    <dgm:cxn modelId="{94DD15EA-4D6E-46B8-A6D5-46BC00BA0734}" type="presOf" srcId="{BA57A0B7-571C-4915-A515-556057EC3838}" destId="{E5440E02-8F52-41E6-807E-2B28816338AA}" srcOrd="1" destOrd="0" presId="urn:microsoft.com/office/officeart/2005/8/layout/list1"/>
    <dgm:cxn modelId="{C89621DB-6977-411D-B04C-1EE02093C07F}" srcId="{BA57A0B7-571C-4915-A515-556057EC3838}" destId="{4CD4FD4D-5177-40DD-9A36-DD5ADAACE161}" srcOrd="0" destOrd="0" parTransId="{EDBDC8AC-4666-4A6C-A0E0-C33977036439}" sibTransId="{BACC9F9D-AAEB-48FF-9525-D46CDC3252C4}"/>
    <dgm:cxn modelId="{624D7157-2FBF-4D18-8D42-3A3C7BDC2B6A}" srcId="{6F99D59B-8C4C-4651-9051-24F0CB8E3C09}" destId="{DDAE99EB-DBD7-4CF5-B69C-7BD7586962BA}" srcOrd="1" destOrd="0" parTransId="{6DB45015-31D4-4819-A739-551CC2E6F7AF}" sibTransId="{F9C185EF-6D0A-4CD1-AB5F-276FF5668193}"/>
    <dgm:cxn modelId="{B1145167-104C-4FDC-AF80-66B124BAC7A2}" srcId="{0E64D0A3-9254-450A-B2CC-67CECE63D380}" destId="{1E80486B-220F-4246-964F-691EF2A9B06A}" srcOrd="2" destOrd="0" parTransId="{C556FE33-C25C-4A50-9AB5-21AB417103B2}" sibTransId="{3265F531-424F-4B58-A5D2-CEBC83EF0875}"/>
    <dgm:cxn modelId="{DB8C10EF-BA7F-4FC4-8BE4-DE214B2D4AAB}" srcId="{BA57A0B7-571C-4915-A515-556057EC3838}" destId="{15C55CCC-EA97-4171-83DE-C31526C4D6D0}" srcOrd="1" destOrd="0" parTransId="{F3538D35-6463-4DCF-8923-DEF3CD49BA06}" sibTransId="{FF6A5556-23AB-4E54-BA41-EAEA498F2034}"/>
    <dgm:cxn modelId="{CF572291-A27E-40C0-B2CF-E00041339BEE}" type="presOf" srcId="{0E64D0A3-9254-450A-B2CC-67CECE63D380}" destId="{C2DAF3BF-8C7D-4BFA-B573-2EAEC6B6AC37}" srcOrd="0" destOrd="0" presId="urn:microsoft.com/office/officeart/2005/8/layout/list1"/>
    <dgm:cxn modelId="{D920497E-E0AD-4935-B654-FE2FEE63F37E}" type="presOf" srcId="{969CDA40-A73A-47BB-9727-1159DCD39FDC}" destId="{6752A29B-63F3-4BD6-BA53-81B424B93E00}" srcOrd="0" destOrd="1" presId="urn:microsoft.com/office/officeart/2005/8/layout/list1"/>
    <dgm:cxn modelId="{62C8C2F1-FB7D-4245-BF6E-0116603A916B}" type="presParOf" srcId="{C2DAF3BF-8C7D-4BFA-B573-2EAEC6B6AC37}" destId="{1586E6B2-D902-4247-92B2-257E80F71439}" srcOrd="0" destOrd="0" presId="urn:microsoft.com/office/officeart/2005/8/layout/list1"/>
    <dgm:cxn modelId="{CA12AFE4-4C5E-4F42-BDAC-CE79BD3A64DB}" type="presParOf" srcId="{1586E6B2-D902-4247-92B2-257E80F71439}" destId="{5D4F72EA-7387-4AFE-92C6-FC720A7B5CD0}" srcOrd="0" destOrd="0" presId="urn:microsoft.com/office/officeart/2005/8/layout/list1"/>
    <dgm:cxn modelId="{AECD7CF6-A71B-4EC3-A72D-580E4F5433DC}" type="presParOf" srcId="{1586E6B2-D902-4247-92B2-257E80F71439}" destId="{E5440E02-8F52-41E6-807E-2B28816338AA}" srcOrd="1" destOrd="0" presId="urn:microsoft.com/office/officeart/2005/8/layout/list1"/>
    <dgm:cxn modelId="{CE86E9E3-93D6-41DB-BE6B-085D0383A244}" type="presParOf" srcId="{C2DAF3BF-8C7D-4BFA-B573-2EAEC6B6AC37}" destId="{46EC7E18-226B-4428-9ADF-F48C60DE781C}" srcOrd="1" destOrd="0" presId="urn:microsoft.com/office/officeart/2005/8/layout/list1"/>
    <dgm:cxn modelId="{C4B44970-65F7-4792-9B85-FC6B79768768}" type="presParOf" srcId="{C2DAF3BF-8C7D-4BFA-B573-2EAEC6B6AC37}" destId="{D63CCB6E-F20C-4953-B487-C09351B5ACFB}" srcOrd="2" destOrd="0" presId="urn:microsoft.com/office/officeart/2005/8/layout/list1"/>
    <dgm:cxn modelId="{2AC8CD19-7FBB-4D64-A20F-276BE15B7C60}" type="presParOf" srcId="{C2DAF3BF-8C7D-4BFA-B573-2EAEC6B6AC37}" destId="{BFFBA59D-1775-4A0F-BD2D-53F706ED9FCE}" srcOrd="3" destOrd="0" presId="urn:microsoft.com/office/officeart/2005/8/layout/list1"/>
    <dgm:cxn modelId="{B7882A92-3927-4EBF-8374-63D52FED6231}" type="presParOf" srcId="{C2DAF3BF-8C7D-4BFA-B573-2EAEC6B6AC37}" destId="{F70A0C8D-578B-4482-859D-7AA74044CD95}" srcOrd="4" destOrd="0" presId="urn:microsoft.com/office/officeart/2005/8/layout/list1"/>
    <dgm:cxn modelId="{3BFD0DB2-D2F0-4BDE-9FF0-F0849723D667}" type="presParOf" srcId="{F70A0C8D-578B-4482-859D-7AA74044CD95}" destId="{70B214B0-27E7-465C-B90A-22D77E5E265B}" srcOrd="0" destOrd="0" presId="urn:microsoft.com/office/officeart/2005/8/layout/list1"/>
    <dgm:cxn modelId="{4098B8D3-A6FF-4920-BD48-DED334D65110}" type="presParOf" srcId="{F70A0C8D-578B-4482-859D-7AA74044CD95}" destId="{1DDCE1DD-EB41-42BA-B374-41BF26B6765A}" srcOrd="1" destOrd="0" presId="urn:microsoft.com/office/officeart/2005/8/layout/list1"/>
    <dgm:cxn modelId="{234F2E02-9D5D-4ECA-AB33-95B6D9F62248}" type="presParOf" srcId="{C2DAF3BF-8C7D-4BFA-B573-2EAEC6B6AC37}" destId="{99CD07D8-83B7-4DF3-BFE1-DCD9E7CB07C5}" srcOrd="5" destOrd="0" presId="urn:microsoft.com/office/officeart/2005/8/layout/list1"/>
    <dgm:cxn modelId="{8212283F-7CEF-452E-8699-A0747062EEBC}" type="presParOf" srcId="{C2DAF3BF-8C7D-4BFA-B573-2EAEC6B6AC37}" destId="{71E5EDE4-7815-4E60-838A-23327E112CAF}" srcOrd="6" destOrd="0" presId="urn:microsoft.com/office/officeart/2005/8/layout/list1"/>
    <dgm:cxn modelId="{2DDE83EA-130E-48C2-A654-4BA06E6035D5}" type="presParOf" srcId="{C2DAF3BF-8C7D-4BFA-B573-2EAEC6B6AC37}" destId="{2BB2AF43-2078-4924-B275-3A805DF4E095}" srcOrd="7" destOrd="0" presId="urn:microsoft.com/office/officeart/2005/8/layout/list1"/>
    <dgm:cxn modelId="{4A8A27C0-7C48-4EC8-8903-C34EE8EDC5AD}" type="presParOf" srcId="{C2DAF3BF-8C7D-4BFA-B573-2EAEC6B6AC37}" destId="{B601CDEE-48D7-4605-BEC3-D305498F0731}" srcOrd="8" destOrd="0" presId="urn:microsoft.com/office/officeart/2005/8/layout/list1"/>
    <dgm:cxn modelId="{0047CD71-6EB7-477D-A2A0-ACC9A7A61D4A}" type="presParOf" srcId="{B601CDEE-48D7-4605-BEC3-D305498F0731}" destId="{6C24C136-5D3C-48A2-9D8A-CC245BD749BF}" srcOrd="0" destOrd="0" presId="urn:microsoft.com/office/officeart/2005/8/layout/list1"/>
    <dgm:cxn modelId="{74BA1D28-046A-4B4B-9C08-BF90C3ABA298}" type="presParOf" srcId="{B601CDEE-48D7-4605-BEC3-D305498F0731}" destId="{5A8ABFED-1028-4AD0-B832-9B9562B3F094}" srcOrd="1" destOrd="0" presId="urn:microsoft.com/office/officeart/2005/8/layout/list1"/>
    <dgm:cxn modelId="{D086206E-8602-4D0C-BE66-E97C2BE120E5}" type="presParOf" srcId="{C2DAF3BF-8C7D-4BFA-B573-2EAEC6B6AC37}" destId="{22D551C5-CC00-45B9-B095-E53DD18DDFE8}" srcOrd="9" destOrd="0" presId="urn:microsoft.com/office/officeart/2005/8/layout/list1"/>
    <dgm:cxn modelId="{90328EF0-E7FB-4EF9-9121-EC4E283DB172}" type="presParOf" srcId="{C2DAF3BF-8C7D-4BFA-B573-2EAEC6B6AC37}" destId="{6752A29B-63F3-4BD6-BA53-81B424B93E00}" srcOrd="10" destOrd="0" presId="urn:microsoft.com/office/officeart/2005/8/layout/list1"/>
    <dgm:cxn modelId="{BA3924A0-A41F-426F-A0D6-F8FAEF79F32E}" type="presParOf" srcId="{C2DAF3BF-8C7D-4BFA-B573-2EAEC6B6AC37}" destId="{42840055-55C1-4867-AE2F-C4FB53B62B7B}" srcOrd="11" destOrd="0" presId="urn:microsoft.com/office/officeart/2005/8/layout/list1"/>
    <dgm:cxn modelId="{8E69A8E4-0381-441D-9745-F3457A8D53CD}" type="presParOf" srcId="{C2DAF3BF-8C7D-4BFA-B573-2EAEC6B6AC37}" destId="{B943530F-DC55-4917-A4C8-FAFEB59BD506}" srcOrd="12" destOrd="0" presId="urn:microsoft.com/office/officeart/2005/8/layout/list1"/>
    <dgm:cxn modelId="{A6DF6100-B3CA-4D79-A124-15270C53CBDD}" type="presParOf" srcId="{B943530F-DC55-4917-A4C8-FAFEB59BD506}" destId="{FE6EB065-A010-45D7-A863-AFFE1B1E9167}" srcOrd="0" destOrd="0" presId="urn:microsoft.com/office/officeart/2005/8/layout/list1"/>
    <dgm:cxn modelId="{657CEA4A-12A5-4DE3-9F9E-37498EF46BDB}" type="presParOf" srcId="{B943530F-DC55-4917-A4C8-FAFEB59BD506}" destId="{EBEA6B8C-04B8-483C-9144-65A79C2E49E3}" srcOrd="1" destOrd="0" presId="urn:microsoft.com/office/officeart/2005/8/layout/list1"/>
    <dgm:cxn modelId="{238FE5D7-64B7-4935-A8ED-112D0F11D4EF}" type="presParOf" srcId="{C2DAF3BF-8C7D-4BFA-B573-2EAEC6B6AC37}" destId="{0AB9170F-D391-4483-87C4-D0F6C6DAADCA}" srcOrd="13" destOrd="0" presId="urn:microsoft.com/office/officeart/2005/8/layout/list1"/>
    <dgm:cxn modelId="{ADDE429F-9F3C-41D2-AF17-799F06C327AD}" type="presParOf" srcId="{C2DAF3BF-8C7D-4BFA-B573-2EAEC6B6AC37}" destId="{DC6C5E4A-C21F-4AC0-AFBB-597652AE387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9E888-244F-4479-85B2-6603390B1A5D}" type="doc">
      <dgm:prSet loTypeId="urn:microsoft.com/office/officeart/2005/8/layout/hList1" loCatId="list" qsTypeId="urn:microsoft.com/office/officeart/2005/8/quickstyle/simple1" qsCatId="simple" csTypeId="urn:microsoft.com/office/officeart/2005/8/colors/accent3_2" csCatId="accent3" phldr="1"/>
      <dgm:spPr/>
    </dgm:pt>
    <dgm:pt modelId="{981B7727-E9E0-4E7D-A56F-A535D6EEE4EF}">
      <dgm:prSet phldrT="[Text]"/>
      <dgm:spPr/>
      <dgm:t>
        <a:bodyPr/>
        <a:lstStyle/>
        <a:p>
          <a:r>
            <a:rPr lang="en-US" dirty="0" smtClean="0"/>
            <a:t>Intervention</a:t>
          </a:r>
          <a:endParaRPr lang="en-US" dirty="0"/>
        </a:p>
      </dgm:t>
    </dgm:pt>
    <dgm:pt modelId="{6147A3BE-1033-4A91-BEC3-46B118D116A0}" type="parTrans" cxnId="{10F0BF8F-0299-4F09-9246-74E59E88F1D4}">
      <dgm:prSet/>
      <dgm:spPr/>
      <dgm:t>
        <a:bodyPr/>
        <a:lstStyle/>
        <a:p>
          <a:endParaRPr lang="en-US"/>
        </a:p>
      </dgm:t>
    </dgm:pt>
    <dgm:pt modelId="{886DD54E-31D4-4B42-8DF4-EC23844B4F2B}" type="sibTrans" cxnId="{10F0BF8F-0299-4F09-9246-74E59E88F1D4}">
      <dgm:prSet/>
      <dgm:spPr/>
      <dgm:t>
        <a:bodyPr/>
        <a:lstStyle/>
        <a:p>
          <a:endParaRPr lang="en-US"/>
        </a:p>
      </dgm:t>
    </dgm:pt>
    <dgm:pt modelId="{A0920D5C-E328-42B1-A547-C4340AE376A0}">
      <dgm:prSet phldrT="[Text]"/>
      <dgm:spPr/>
      <dgm:t>
        <a:bodyPr/>
        <a:lstStyle/>
        <a:p>
          <a:r>
            <a:rPr lang="en-US" dirty="0" smtClean="0"/>
            <a:t>Control</a:t>
          </a:r>
          <a:endParaRPr lang="en-US" dirty="0"/>
        </a:p>
      </dgm:t>
    </dgm:pt>
    <dgm:pt modelId="{598C7F8E-986F-46CC-AEB6-67CE34D01706}" type="parTrans" cxnId="{2A6B08F0-C980-4534-B880-73D9B6213F98}">
      <dgm:prSet/>
      <dgm:spPr/>
      <dgm:t>
        <a:bodyPr/>
        <a:lstStyle/>
        <a:p>
          <a:endParaRPr lang="en-US"/>
        </a:p>
      </dgm:t>
    </dgm:pt>
    <dgm:pt modelId="{DA69F3C3-6910-4A21-8B20-195E89DE66DD}" type="sibTrans" cxnId="{2A6B08F0-C980-4534-B880-73D9B6213F98}">
      <dgm:prSet/>
      <dgm:spPr/>
      <dgm:t>
        <a:bodyPr/>
        <a:lstStyle/>
        <a:p>
          <a:endParaRPr lang="en-US"/>
        </a:p>
      </dgm:t>
    </dgm:pt>
    <dgm:pt modelId="{52B7A7B6-7CAE-458F-B8A1-119EA7757354}">
      <dgm:prSet/>
      <dgm:spPr/>
      <dgm:t>
        <a:bodyPr/>
        <a:lstStyle/>
        <a:p>
          <a:r>
            <a:rPr lang="en-US" dirty="0" smtClean="0"/>
            <a:t>PowerPoint slides with information on HIV and STI prevention</a:t>
          </a:r>
          <a:endParaRPr lang="en-US" dirty="0"/>
        </a:p>
      </dgm:t>
    </dgm:pt>
    <dgm:pt modelId="{FD2AD1D1-ACA8-40F6-AB9A-01269B857EDF}" type="parTrans" cxnId="{52952163-8BC9-47E5-B39B-2F76131776CD}">
      <dgm:prSet/>
      <dgm:spPr/>
      <dgm:t>
        <a:bodyPr/>
        <a:lstStyle/>
        <a:p>
          <a:endParaRPr lang="en-US"/>
        </a:p>
      </dgm:t>
    </dgm:pt>
    <dgm:pt modelId="{A6E44A79-C0D7-4D4E-86C7-DC4EBA04F9C5}" type="sibTrans" cxnId="{52952163-8BC9-47E5-B39B-2F76131776CD}">
      <dgm:prSet/>
      <dgm:spPr/>
      <dgm:t>
        <a:bodyPr/>
        <a:lstStyle/>
        <a:p>
          <a:endParaRPr lang="en-US"/>
        </a:p>
      </dgm:t>
    </dgm:pt>
    <dgm:pt modelId="{6293C0CE-F240-4BAD-B04A-0620FFAFB249}">
      <dgm:prSet phldrT="[Text]"/>
      <dgm:spPr/>
      <dgm:t>
        <a:bodyPr/>
        <a:lstStyle/>
        <a:p>
          <a:r>
            <a:rPr lang="en-US" dirty="0" smtClean="0"/>
            <a:t>Keep It Up! 2.0</a:t>
          </a:r>
          <a:endParaRPr lang="en-US" dirty="0"/>
        </a:p>
      </dgm:t>
    </dgm:pt>
    <dgm:pt modelId="{548E6532-A4FA-4110-A2F5-81895B550081}" type="parTrans" cxnId="{149EEFE7-7877-4EC8-8C42-A659710F4FFD}">
      <dgm:prSet/>
      <dgm:spPr/>
      <dgm:t>
        <a:bodyPr/>
        <a:lstStyle/>
        <a:p>
          <a:endParaRPr lang="en-US"/>
        </a:p>
      </dgm:t>
    </dgm:pt>
    <dgm:pt modelId="{0625E569-758B-4435-B17A-3ED4818F5DCA}" type="sibTrans" cxnId="{149EEFE7-7877-4EC8-8C42-A659710F4FFD}">
      <dgm:prSet/>
      <dgm:spPr/>
      <dgm:t>
        <a:bodyPr/>
        <a:lstStyle/>
        <a:p>
          <a:endParaRPr lang="en-US"/>
        </a:p>
      </dgm:t>
    </dgm:pt>
    <dgm:pt modelId="{A630749D-53BF-4202-A2DC-29ABD6314EC1}" type="pres">
      <dgm:prSet presAssocID="{D019E888-244F-4479-85B2-6603390B1A5D}" presName="Name0" presStyleCnt="0">
        <dgm:presLayoutVars>
          <dgm:dir/>
          <dgm:animLvl val="lvl"/>
          <dgm:resizeHandles val="exact"/>
        </dgm:presLayoutVars>
      </dgm:prSet>
      <dgm:spPr/>
    </dgm:pt>
    <dgm:pt modelId="{4CBD92AD-4F77-44B9-B40C-6DBCE897F380}" type="pres">
      <dgm:prSet presAssocID="{981B7727-E9E0-4E7D-A56F-A535D6EEE4EF}" presName="composite" presStyleCnt="0"/>
      <dgm:spPr/>
    </dgm:pt>
    <dgm:pt modelId="{98EC8D31-31BA-4B16-9FA2-F510C2B12198}" type="pres">
      <dgm:prSet presAssocID="{981B7727-E9E0-4E7D-A56F-A535D6EEE4EF}" presName="parTx" presStyleLbl="alignNode1" presStyleIdx="0" presStyleCnt="2">
        <dgm:presLayoutVars>
          <dgm:chMax val="0"/>
          <dgm:chPref val="0"/>
          <dgm:bulletEnabled val="1"/>
        </dgm:presLayoutVars>
      </dgm:prSet>
      <dgm:spPr/>
      <dgm:t>
        <a:bodyPr/>
        <a:lstStyle/>
        <a:p>
          <a:endParaRPr lang="en-US"/>
        </a:p>
      </dgm:t>
    </dgm:pt>
    <dgm:pt modelId="{07A6B905-243D-4EAD-9286-19BBB52A67C4}" type="pres">
      <dgm:prSet presAssocID="{981B7727-E9E0-4E7D-A56F-A535D6EEE4EF}" presName="desTx" presStyleLbl="alignAccFollowNode1" presStyleIdx="0" presStyleCnt="2">
        <dgm:presLayoutVars>
          <dgm:bulletEnabled val="1"/>
        </dgm:presLayoutVars>
      </dgm:prSet>
      <dgm:spPr/>
      <dgm:t>
        <a:bodyPr/>
        <a:lstStyle/>
        <a:p>
          <a:endParaRPr lang="en-US"/>
        </a:p>
      </dgm:t>
    </dgm:pt>
    <dgm:pt modelId="{643FDDC4-16C9-443F-9080-60F8D23A5D7D}" type="pres">
      <dgm:prSet presAssocID="{886DD54E-31D4-4B42-8DF4-EC23844B4F2B}" presName="space" presStyleCnt="0"/>
      <dgm:spPr/>
    </dgm:pt>
    <dgm:pt modelId="{EE5AE05D-41B2-46AD-B9BD-6AD9DE0B68A4}" type="pres">
      <dgm:prSet presAssocID="{A0920D5C-E328-42B1-A547-C4340AE376A0}" presName="composite" presStyleCnt="0"/>
      <dgm:spPr/>
    </dgm:pt>
    <dgm:pt modelId="{92B134CA-2696-4CC4-9B30-8BC6BD2ABDAD}" type="pres">
      <dgm:prSet presAssocID="{A0920D5C-E328-42B1-A547-C4340AE376A0}" presName="parTx" presStyleLbl="alignNode1" presStyleIdx="1" presStyleCnt="2">
        <dgm:presLayoutVars>
          <dgm:chMax val="0"/>
          <dgm:chPref val="0"/>
          <dgm:bulletEnabled val="1"/>
        </dgm:presLayoutVars>
      </dgm:prSet>
      <dgm:spPr/>
      <dgm:t>
        <a:bodyPr/>
        <a:lstStyle/>
        <a:p>
          <a:endParaRPr lang="en-US"/>
        </a:p>
      </dgm:t>
    </dgm:pt>
    <dgm:pt modelId="{6910606D-B784-4CB2-AF02-C9F95AB9431E}" type="pres">
      <dgm:prSet presAssocID="{A0920D5C-E328-42B1-A547-C4340AE376A0}" presName="desTx" presStyleLbl="alignAccFollowNode1" presStyleIdx="1" presStyleCnt="2">
        <dgm:presLayoutVars>
          <dgm:bulletEnabled val="1"/>
        </dgm:presLayoutVars>
      </dgm:prSet>
      <dgm:spPr/>
      <dgm:t>
        <a:bodyPr/>
        <a:lstStyle/>
        <a:p>
          <a:endParaRPr lang="en-US"/>
        </a:p>
      </dgm:t>
    </dgm:pt>
  </dgm:ptLst>
  <dgm:cxnLst>
    <dgm:cxn modelId="{EB8E5675-FB4F-439D-AB0A-FEDE4BC4F3CB}" type="presOf" srcId="{981B7727-E9E0-4E7D-A56F-A535D6EEE4EF}" destId="{98EC8D31-31BA-4B16-9FA2-F510C2B12198}" srcOrd="0" destOrd="0" presId="urn:microsoft.com/office/officeart/2005/8/layout/hList1"/>
    <dgm:cxn modelId="{149EEFE7-7877-4EC8-8C42-A659710F4FFD}" srcId="{981B7727-E9E0-4E7D-A56F-A535D6EEE4EF}" destId="{6293C0CE-F240-4BAD-B04A-0620FFAFB249}" srcOrd="0" destOrd="0" parTransId="{548E6532-A4FA-4110-A2F5-81895B550081}" sibTransId="{0625E569-758B-4435-B17A-3ED4818F5DCA}"/>
    <dgm:cxn modelId="{2A6B08F0-C980-4534-B880-73D9B6213F98}" srcId="{D019E888-244F-4479-85B2-6603390B1A5D}" destId="{A0920D5C-E328-42B1-A547-C4340AE376A0}" srcOrd="1" destOrd="0" parTransId="{598C7F8E-986F-46CC-AEB6-67CE34D01706}" sibTransId="{DA69F3C3-6910-4A21-8B20-195E89DE66DD}"/>
    <dgm:cxn modelId="{52952163-8BC9-47E5-B39B-2F76131776CD}" srcId="{A0920D5C-E328-42B1-A547-C4340AE376A0}" destId="{52B7A7B6-7CAE-458F-B8A1-119EA7757354}" srcOrd="0" destOrd="0" parTransId="{FD2AD1D1-ACA8-40F6-AB9A-01269B857EDF}" sibTransId="{A6E44A79-C0D7-4D4E-86C7-DC4EBA04F9C5}"/>
    <dgm:cxn modelId="{0129959E-0EC0-4872-82E0-C8061435C3B1}" type="presOf" srcId="{6293C0CE-F240-4BAD-B04A-0620FFAFB249}" destId="{07A6B905-243D-4EAD-9286-19BBB52A67C4}" srcOrd="0" destOrd="0" presId="urn:microsoft.com/office/officeart/2005/8/layout/hList1"/>
    <dgm:cxn modelId="{C3B19383-7702-4A32-8E7B-8648F18261F4}" type="presOf" srcId="{52B7A7B6-7CAE-458F-B8A1-119EA7757354}" destId="{6910606D-B784-4CB2-AF02-C9F95AB9431E}" srcOrd="0" destOrd="0" presId="urn:microsoft.com/office/officeart/2005/8/layout/hList1"/>
    <dgm:cxn modelId="{BF1D3628-8873-4E27-B25B-864835AB0F69}" type="presOf" srcId="{D019E888-244F-4479-85B2-6603390B1A5D}" destId="{A630749D-53BF-4202-A2DC-29ABD6314EC1}" srcOrd="0" destOrd="0" presId="urn:microsoft.com/office/officeart/2005/8/layout/hList1"/>
    <dgm:cxn modelId="{10F0BF8F-0299-4F09-9246-74E59E88F1D4}" srcId="{D019E888-244F-4479-85B2-6603390B1A5D}" destId="{981B7727-E9E0-4E7D-A56F-A535D6EEE4EF}" srcOrd="0" destOrd="0" parTransId="{6147A3BE-1033-4A91-BEC3-46B118D116A0}" sibTransId="{886DD54E-31D4-4B42-8DF4-EC23844B4F2B}"/>
    <dgm:cxn modelId="{6B6E1CF9-EB64-499B-ADA4-15DD9AC0EF88}" type="presOf" srcId="{A0920D5C-E328-42B1-A547-C4340AE376A0}" destId="{92B134CA-2696-4CC4-9B30-8BC6BD2ABDAD}" srcOrd="0" destOrd="0" presId="urn:microsoft.com/office/officeart/2005/8/layout/hList1"/>
    <dgm:cxn modelId="{30E2ED32-E73D-4778-9D07-4B3BFCA09FB9}" type="presParOf" srcId="{A630749D-53BF-4202-A2DC-29ABD6314EC1}" destId="{4CBD92AD-4F77-44B9-B40C-6DBCE897F380}" srcOrd="0" destOrd="0" presId="urn:microsoft.com/office/officeart/2005/8/layout/hList1"/>
    <dgm:cxn modelId="{3104C708-8CA9-4B35-8158-84AB2F7740CB}" type="presParOf" srcId="{4CBD92AD-4F77-44B9-B40C-6DBCE897F380}" destId="{98EC8D31-31BA-4B16-9FA2-F510C2B12198}" srcOrd="0" destOrd="0" presId="urn:microsoft.com/office/officeart/2005/8/layout/hList1"/>
    <dgm:cxn modelId="{334C8606-6109-49B9-94AF-D2E4B8ABD5E4}" type="presParOf" srcId="{4CBD92AD-4F77-44B9-B40C-6DBCE897F380}" destId="{07A6B905-243D-4EAD-9286-19BBB52A67C4}" srcOrd="1" destOrd="0" presId="urn:microsoft.com/office/officeart/2005/8/layout/hList1"/>
    <dgm:cxn modelId="{1E4F7FEC-0DC4-4FD8-8C27-A8FA20D293BB}" type="presParOf" srcId="{A630749D-53BF-4202-A2DC-29ABD6314EC1}" destId="{643FDDC4-16C9-443F-9080-60F8D23A5D7D}" srcOrd="1" destOrd="0" presId="urn:microsoft.com/office/officeart/2005/8/layout/hList1"/>
    <dgm:cxn modelId="{5D8C1214-DEFA-4332-9CCB-AECFF197D554}" type="presParOf" srcId="{A630749D-53BF-4202-A2DC-29ABD6314EC1}" destId="{EE5AE05D-41B2-46AD-B9BD-6AD9DE0B68A4}" srcOrd="2" destOrd="0" presId="urn:microsoft.com/office/officeart/2005/8/layout/hList1"/>
    <dgm:cxn modelId="{D39DD0EE-BB9C-4243-BF92-93BB890A2F0C}" type="presParOf" srcId="{EE5AE05D-41B2-46AD-B9BD-6AD9DE0B68A4}" destId="{92B134CA-2696-4CC4-9B30-8BC6BD2ABDAD}" srcOrd="0" destOrd="0" presId="urn:microsoft.com/office/officeart/2005/8/layout/hList1"/>
    <dgm:cxn modelId="{C7377D47-7B5B-4634-96B9-8C90D06649B9}" type="presParOf" srcId="{EE5AE05D-41B2-46AD-B9BD-6AD9DE0B68A4}" destId="{6910606D-B784-4CB2-AF02-C9F95AB943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27146-AD77-1446-8324-ADA39218E535}" type="doc">
      <dgm:prSet loTypeId="urn:microsoft.com/office/officeart/2008/layout/NameandTitleOrganizationalChart" loCatId="list" qsTypeId="urn:microsoft.com/office/officeart/2005/8/quickstyle/simple4" qsCatId="simple" csTypeId="urn:microsoft.com/office/officeart/2005/8/colors/accent1_2" csCatId="accent1" phldr="1"/>
      <dgm:spPr/>
      <dgm:t>
        <a:bodyPr/>
        <a:lstStyle/>
        <a:p>
          <a:endParaRPr lang="en-US"/>
        </a:p>
      </dgm:t>
    </dgm:pt>
    <dgm:pt modelId="{A0D998CA-5491-DA44-AFDA-9632290BC861}">
      <dgm:prSet phldrT="[Text]"/>
      <dgm:spPr/>
      <dgm:t>
        <a:bodyPr/>
        <a:lstStyle/>
        <a:p>
          <a:r>
            <a:rPr lang="en-US" dirty="0" smtClean="0"/>
            <a:t>Impressions</a:t>
          </a:r>
          <a:endParaRPr lang="en-US" dirty="0"/>
        </a:p>
      </dgm:t>
    </dgm:pt>
    <dgm:pt modelId="{52CD7775-42CA-0B44-A0BD-557545504EC7}" type="parTrans" cxnId="{CD49B2C2-FF55-7E47-BACE-3D92618FCE9D}">
      <dgm:prSet/>
      <dgm:spPr/>
      <dgm:t>
        <a:bodyPr/>
        <a:lstStyle/>
        <a:p>
          <a:endParaRPr lang="en-US"/>
        </a:p>
      </dgm:t>
    </dgm:pt>
    <dgm:pt modelId="{13A47057-AF26-4C45-B61E-FC5E063E3A48}" type="sibTrans" cxnId="{CD49B2C2-FF55-7E47-BACE-3D92618FCE9D}">
      <dgm:prSet/>
      <dgm:spPr/>
      <dgm:t>
        <a:bodyPr/>
        <a:lstStyle/>
        <a:p>
          <a:r>
            <a:rPr lang="en-US" dirty="0" smtClean="0"/>
            <a:t>5,731,330</a:t>
          </a:r>
          <a:endParaRPr lang="en-US" dirty="0"/>
        </a:p>
      </dgm:t>
    </dgm:pt>
    <dgm:pt modelId="{4742FC07-7E30-F541-ACF6-0AC9F837F877}">
      <dgm:prSet phldrT="[Text]"/>
      <dgm:spPr/>
      <dgm:t>
        <a:bodyPr/>
        <a:lstStyle/>
        <a:p>
          <a:r>
            <a:rPr lang="en-US" dirty="0" smtClean="0"/>
            <a:t>Clicks</a:t>
          </a:r>
          <a:endParaRPr lang="en-US" dirty="0"/>
        </a:p>
      </dgm:t>
    </dgm:pt>
    <dgm:pt modelId="{415AB1CA-CD38-B346-9D2A-1AC941EAE7E2}" type="parTrans" cxnId="{7E11CE86-58E8-714B-A7E6-1EF13B3232D2}">
      <dgm:prSet/>
      <dgm:spPr/>
      <dgm:t>
        <a:bodyPr/>
        <a:lstStyle/>
        <a:p>
          <a:endParaRPr lang="en-US"/>
        </a:p>
      </dgm:t>
    </dgm:pt>
    <dgm:pt modelId="{090AFBF4-D23C-4045-B52E-EDF056C54584}" type="sibTrans" cxnId="{7E11CE86-58E8-714B-A7E6-1EF13B3232D2}">
      <dgm:prSet/>
      <dgm:spPr/>
      <dgm:t>
        <a:bodyPr/>
        <a:lstStyle/>
        <a:p>
          <a:r>
            <a:rPr lang="en-US" dirty="0" smtClean="0"/>
            <a:t>3661 (.064%)</a:t>
          </a:r>
          <a:endParaRPr lang="en-US" dirty="0"/>
        </a:p>
      </dgm:t>
    </dgm:pt>
    <dgm:pt modelId="{B69C722A-A0E2-6945-91E9-C0EBFC419D08}">
      <dgm:prSet phldrT="[Text]"/>
      <dgm:spPr/>
      <dgm:t>
        <a:bodyPr/>
        <a:lstStyle/>
        <a:p>
          <a:r>
            <a:rPr lang="en-US" dirty="0" smtClean="0"/>
            <a:t>Abandons</a:t>
          </a:r>
          <a:endParaRPr lang="en-US" dirty="0"/>
        </a:p>
      </dgm:t>
    </dgm:pt>
    <dgm:pt modelId="{50AFE0F3-FB70-7540-A0DE-FD32B6C61D87}" type="parTrans" cxnId="{04BEF751-82FB-6443-93A6-E8720A7EFBEC}">
      <dgm:prSet/>
      <dgm:spPr/>
      <dgm:t>
        <a:bodyPr/>
        <a:lstStyle/>
        <a:p>
          <a:endParaRPr lang="en-US"/>
        </a:p>
      </dgm:t>
    </dgm:pt>
    <dgm:pt modelId="{CD1B3F0E-F954-F148-A4B7-7D6ACDA71984}" type="sibTrans" cxnId="{04BEF751-82FB-6443-93A6-E8720A7EFBEC}">
      <dgm:prSet/>
      <dgm:spPr/>
      <dgm:t>
        <a:bodyPr/>
        <a:lstStyle/>
        <a:p>
          <a:r>
            <a:rPr lang="en-US" dirty="0" smtClean="0"/>
            <a:t>2132 (58%)</a:t>
          </a:r>
          <a:endParaRPr lang="en-US" dirty="0"/>
        </a:p>
      </dgm:t>
    </dgm:pt>
    <dgm:pt modelId="{B53C986A-5561-094D-8A1D-AE8ED2DC9578}">
      <dgm:prSet phldrT="[Text]"/>
      <dgm:spPr/>
      <dgm:t>
        <a:bodyPr/>
        <a:lstStyle/>
        <a:p>
          <a:r>
            <a:rPr lang="en-US" dirty="0" smtClean="0"/>
            <a:t>Partials</a:t>
          </a:r>
          <a:endParaRPr lang="en-US" dirty="0"/>
        </a:p>
      </dgm:t>
    </dgm:pt>
    <dgm:pt modelId="{DF7BCAA3-F791-9446-A4A5-B863F9F0E278}" type="parTrans" cxnId="{C4B18523-99B1-1F47-AACA-2C0E3D8FE801}">
      <dgm:prSet/>
      <dgm:spPr/>
      <dgm:t>
        <a:bodyPr/>
        <a:lstStyle/>
        <a:p>
          <a:endParaRPr lang="en-US"/>
        </a:p>
      </dgm:t>
    </dgm:pt>
    <dgm:pt modelId="{7DD098F0-EB45-9E49-8AA1-74D49DCE3626}" type="sibTrans" cxnId="{C4B18523-99B1-1F47-AACA-2C0E3D8FE801}">
      <dgm:prSet/>
      <dgm:spPr/>
      <dgm:t>
        <a:bodyPr/>
        <a:lstStyle/>
        <a:p>
          <a:r>
            <a:rPr lang="en-US" dirty="0" smtClean="0"/>
            <a:t>465 (13%)</a:t>
          </a:r>
          <a:endParaRPr lang="en-US" dirty="0"/>
        </a:p>
      </dgm:t>
    </dgm:pt>
    <dgm:pt modelId="{75A202F7-0D04-8E42-82BA-A1ABDCD9AD74}">
      <dgm:prSet phldrT="[Text]"/>
      <dgm:spPr/>
      <dgm:t>
        <a:bodyPr/>
        <a:lstStyle/>
        <a:p>
          <a:r>
            <a:rPr lang="en-US" dirty="0" smtClean="0"/>
            <a:t>Completes</a:t>
          </a:r>
          <a:endParaRPr lang="en-US" dirty="0"/>
        </a:p>
      </dgm:t>
    </dgm:pt>
    <dgm:pt modelId="{80F77D09-D291-614C-BEF6-C08B6800CC19}" type="parTrans" cxnId="{303D0B90-0D84-DC4B-8788-6B45A9BFBE25}">
      <dgm:prSet/>
      <dgm:spPr/>
      <dgm:t>
        <a:bodyPr/>
        <a:lstStyle/>
        <a:p>
          <a:endParaRPr lang="en-US"/>
        </a:p>
      </dgm:t>
    </dgm:pt>
    <dgm:pt modelId="{D128C2CA-7151-8B47-ADF7-975FEF3C21CF}" type="sibTrans" cxnId="{303D0B90-0D84-DC4B-8788-6B45A9BFBE25}">
      <dgm:prSet/>
      <dgm:spPr/>
      <dgm:t>
        <a:bodyPr/>
        <a:lstStyle/>
        <a:p>
          <a:r>
            <a:rPr lang="en-US" dirty="0" smtClean="0"/>
            <a:t>999 (27%)</a:t>
          </a:r>
          <a:endParaRPr lang="en-US" dirty="0"/>
        </a:p>
      </dgm:t>
    </dgm:pt>
    <dgm:pt modelId="{34E298CE-05E8-0E44-A362-9043FD4EA92A}">
      <dgm:prSet phldrT="[Text]"/>
      <dgm:spPr/>
      <dgm:t>
        <a:bodyPr/>
        <a:lstStyle/>
        <a:p>
          <a:r>
            <a:rPr lang="en-US" dirty="0" smtClean="0"/>
            <a:t>Disqualified</a:t>
          </a:r>
          <a:endParaRPr lang="en-US" dirty="0"/>
        </a:p>
      </dgm:t>
    </dgm:pt>
    <dgm:pt modelId="{38F88E7A-3C2D-614B-BA59-1035CEA64261}" type="parTrans" cxnId="{647FF3A3-F6FA-3F4A-8D0C-1D959E9DA5FC}">
      <dgm:prSet/>
      <dgm:spPr/>
      <dgm:t>
        <a:bodyPr/>
        <a:lstStyle/>
        <a:p>
          <a:endParaRPr lang="en-US"/>
        </a:p>
      </dgm:t>
    </dgm:pt>
    <dgm:pt modelId="{6B153686-9427-1A44-AC5F-6CA6875A3812}" type="sibTrans" cxnId="{647FF3A3-F6FA-3F4A-8D0C-1D959E9DA5FC}">
      <dgm:prSet/>
      <dgm:spPr/>
      <dgm:t>
        <a:bodyPr/>
        <a:lstStyle/>
        <a:p>
          <a:r>
            <a:rPr lang="en-US" dirty="0" smtClean="0"/>
            <a:t>65 (2%)</a:t>
          </a:r>
          <a:endParaRPr lang="en-US" dirty="0"/>
        </a:p>
      </dgm:t>
    </dgm:pt>
    <dgm:pt modelId="{3559D242-2B03-5145-A040-C20D4F9DAF95}" type="pres">
      <dgm:prSet presAssocID="{6FF27146-AD77-1446-8324-ADA39218E535}" presName="hierChild1" presStyleCnt="0">
        <dgm:presLayoutVars>
          <dgm:orgChart val="1"/>
          <dgm:chPref val="1"/>
          <dgm:dir/>
          <dgm:animOne val="branch"/>
          <dgm:animLvl val="lvl"/>
          <dgm:resizeHandles/>
        </dgm:presLayoutVars>
      </dgm:prSet>
      <dgm:spPr/>
      <dgm:t>
        <a:bodyPr/>
        <a:lstStyle/>
        <a:p>
          <a:endParaRPr lang="en-US"/>
        </a:p>
      </dgm:t>
    </dgm:pt>
    <dgm:pt modelId="{95C3427B-2A74-DB46-B97F-EAF9801C583F}" type="pres">
      <dgm:prSet presAssocID="{A0D998CA-5491-DA44-AFDA-9632290BC861}" presName="hierRoot1" presStyleCnt="0">
        <dgm:presLayoutVars>
          <dgm:hierBranch val="init"/>
        </dgm:presLayoutVars>
      </dgm:prSet>
      <dgm:spPr/>
    </dgm:pt>
    <dgm:pt modelId="{185E1339-34C5-E349-8950-74556D5391E7}" type="pres">
      <dgm:prSet presAssocID="{A0D998CA-5491-DA44-AFDA-9632290BC861}" presName="rootComposite1" presStyleCnt="0"/>
      <dgm:spPr/>
    </dgm:pt>
    <dgm:pt modelId="{74AF7CFC-2BEA-5349-9264-EB022ADF8897}" type="pres">
      <dgm:prSet presAssocID="{A0D998CA-5491-DA44-AFDA-9632290BC861}" presName="rootText1" presStyleLbl="node0" presStyleIdx="0" presStyleCnt="1">
        <dgm:presLayoutVars>
          <dgm:chMax/>
          <dgm:chPref val="3"/>
        </dgm:presLayoutVars>
      </dgm:prSet>
      <dgm:spPr/>
      <dgm:t>
        <a:bodyPr/>
        <a:lstStyle/>
        <a:p>
          <a:endParaRPr lang="en-US"/>
        </a:p>
      </dgm:t>
    </dgm:pt>
    <dgm:pt modelId="{36C84E55-F54D-6E4E-B065-C90A33EF79F3}" type="pres">
      <dgm:prSet presAssocID="{A0D998CA-5491-DA44-AFDA-9632290BC861}" presName="titleText1" presStyleLbl="fgAcc0" presStyleIdx="0" presStyleCnt="1">
        <dgm:presLayoutVars>
          <dgm:chMax val="0"/>
          <dgm:chPref val="0"/>
        </dgm:presLayoutVars>
      </dgm:prSet>
      <dgm:spPr/>
      <dgm:t>
        <a:bodyPr/>
        <a:lstStyle/>
        <a:p>
          <a:endParaRPr lang="en-US"/>
        </a:p>
      </dgm:t>
    </dgm:pt>
    <dgm:pt modelId="{F50AABC0-7EF0-E446-925F-BD50E5999CC6}" type="pres">
      <dgm:prSet presAssocID="{A0D998CA-5491-DA44-AFDA-9632290BC861}" presName="rootConnector1" presStyleLbl="node1" presStyleIdx="0" presStyleCnt="5"/>
      <dgm:spPr/>
      <dgm:t>
        <a:bodyPr/>
        <a:lstStyle/>
        <a:p>
          <a:endParaRPr lang="en-US"/>
        </a:p>
      </dgm:t>
    </dgm:pt>
    <dgm:pt modelId="{D2A90F41-C1A1-8447-BD66-B7FB76223703}" type="pres">
      <dgm:prSet presAssocID="{A0D998CA-5491-DA44-AFDA-9632290BC861}" presName="hierChild2" presStyleCnt="0"/>
      <dgm:spPr/>
    </dgm:pt>
    <dgm:pt modelId="{A3F71AC7-E993-9449-8200-D7ACBF3C9D05}" type="pres">
      <dgm:prSet presAssocID="{415AB1CA-CD38-B346-9D2A-1AC941EAE7E2}" presName="Name37" presStyleLbl="parChTrans1D2" presStyleIdx="0" presStyleCnt="1"/>
      <dgm:spPr/>
      <dgm:t>
        <a:bodyPr/>
        <a:lstStyle/>
        <a:p>
          <a:endParaRPr lang="en-US"/>
        </a:p>
      </dgm:t>
    </dgm:pt>
    <dgm:pt modelId="{89C090DA-176A-A940-8118-E1E194856A5B}" type="pres">
      <dgm:prSet presAssocID="{4742FC07-7E30-F541-ACF6-0AC9F837F877}" presName="hierRoot2" presStyleCnt="0">
        <dgm:presLayoutVars>
          <dgm:hierBranch val="init"/>
        </dgm:presLayoutVars>
      </dgm:prSet>
      <dgm:spPr/>
    </dgm:pt>
    <dgm:pt modelId="{41432ADF-DDA4-AE46-B630-1467978CA3B1}" type="pres">
      <dgm:prSet presAssocID="{4742FC07-7E30-F541-ACF6-0AC9F837F877}" presName="rootComposite" presStyleCnt="0"/>
      <dgm:spPr/>
    </dgm:pt>
    <dgm:pt modelId="{3F335D3B-ACE0-2349-A450-AE1AB04028AC}" type="pres">
      <dgm:prSet presAssocID="{4742FC07-7E30-F541-ACF6-0AC9F837F877}" presName="rootText" presStyleLbl="node1" presStyleIdx="0" presStyleCnt="5">
        <dgm:presLayoutVars>
          <dgm:chMax/>
          <dgm:chPref val="3"/>
        </dgm:presLayoutVars>
      </dgm:prSet>
      <dgm:spPr/>
      <dgm:t>
        <a:bodyPr/>
        <a:lstStyle/>
        <a:p>
          <a:endParaRPr lang="en-US"/>
        </a:p>
      </dgm:t>
    </dgm:pt>
    <dgm:pt modelId="{AF4588B6-D397-C84B-B3EA-4116D86AE9B0}" type="pres">
      <dgm:prSet presAssocID="{4742FC07-7E30-F541-ACF6-0AC9F837F877}" presName="titleText2" presStyleLbl="fgAcc1" presStyleIdx="0" presStyleCnt="5" custLinFactNeighborX="-7314">
        <dgm:presLayoutVars>
          <dgm:chMax val="0"/>
          <dgm:chPref val="0"/>
        </dgm:presLayoutVars>
      </dgm:prSet>
      <dgm:spPr/>
      <dgm:t>
        <a:bodyPr/>
        <a:lstStyle/>
        <a:p>
          <a:endParaRPr lang="en-US"/>
        </a:p>
      </dgm:t>
    </dgm:pt>
    <dgm:pt modelId="{F3AB7779-2D25-2548-8A42-3E345E0A7981}" type="pres">
      <dgm:prSet presAssocID="{4742FC07-7E30-F541-ACF6-0AC9F837F877}" presName="rootConnector" presStyleLbl="node2" presStyleIdx="0" presStyleCnt="0"/>
      <dgm:spPr/>
      <dgm:t>
        <a:bodyPr/>
        <a:lstStyle/>
        <a:p>
          <a:endParaRPr lang="en-US"/>
        </a:p>
      </dgm:t>
    </dgm:pt>
    <dgm:pt modelId="{7202C272-D7BF-9E4D-B1C8-F3575705CBA1}" type="pres">
      <dgm:prSet presAssocID="{4742FC07-7E30-F541-ACF6-0AC9F837F877}" presName="hierChild4" presStyleCnt="0"/>
      <dgm:spPr/>
    </dgm:pt>
    <dgm:pt modelId="{8AFADF5E-1412-6B48-8CB2-D9A049BEC261}" type="pres">
      <dgm:prSet presAssocID="{50AFE0F3-FB70-7540-A0DE-FD32B6C61D87}" presName="Name37" presStyleLbl="parChTrans1D3" presStyleIdx="0" presStyleCnt="4"/>
      <dgm:spPr/>
      <dgm:t>
        <a:bodyPr/>
        <a:lstStyle/>
        <a:p>
          <a:endParaRPr lang="en-US"/>
        </a:p>
      </dgm:t>
    </dgm:pt>
    <dgm:pt modelId="{4F9D2788-050A-1748-8B49-58E8FA663026}" type="pres">
      <dgm:prSet presAssocID="{B69C722A-A0E2-6945-91E9-C0EBFC419D08}" presName="hierRoot2" presStyleCnt="0">
        <dgm:presLayoutVars>
          <dgm:hierBranch val="init"/>
        </dgm:presLayoutVars>
      </dgm:prSet>
      <dgm:spPr/>
    </dgm:pt>
    <dgm:pt modelId="{8F20882D-24F5-2C48-A58D-A65C73BBA7ED}" type="pres">
      <dgm:prSet presAssocID="{B69C722A-A0E2-6945-91E9-C0EBFC419D08}" presName="rootComposite" presStyleCnt="0"/>
      <dgm:spPr/>
    </dgm:pt>
    <dgm:pt modelId="{67706F12-591C-E641-9319-E1DA99426B79}" type="pres">
      <dgm:prSet presAssocID="{B69C722A-A0E2-6945-91E9-C0EBFC419D08}" presName="rootText" presStyleLbl="node1" presStyleIdx="1" presStyleCnt="5">
        <dgm:presLayoutVars>
          <dgm:chMax/>
          <dgm:chPref val="3"/>
        </dgm:presLayoutVars>
      </dgm:prSet>
      <dgm:spPr/>
      <dgm:t>
        <a:bodyPr/>
        <a:lstStyle/>
        <a:p>
          <a:endParaRPr lang="en-US"/>
        </a:p>
      </dgm:t>
    </dgm:pt>
    <dgm:pt modelId="{8811B1FD-0C1B-5B49-86E7-C7EDE0E5FB10}" type="pres">
      <dgm:prSet presAssocID="{B69C722A-A0E2-6945-91E9-C0EBFC419D08}" presName="titleText2" presStyleLbl="fgAcc1" presStyleIdx="1" presStyleCnt="5">
        <dgm:presLayoutVars>
          <dgm:chMax val="0"/>
          <dgm:chPref val="0"/>
        </dgm:presLayoutVars>
      </dgm:prSet>
      <dgm:spPr/>
      <dgm:t>
        <a:bodyPr/>
        <a:lstStyle/>
        <a:p>
          <a:endParaRPr lang="en-US"/>
        </a:p>
      </dgm:t>
    </dgm:pt>
    <dgm:pt modelId="{ED05DB28-F43B-7240-B20B-BB0CAC712068}" type="pres">
      <dgm:prSet presAssocID="{B69C722A-A0E2-6945-91E9-C0EBFC419D08}" presName="rootConnector" presStyleLbl="node3" presStyleIdx="0" presStyleCnt="0"/>
      <dgm:spPr/>
      <dgm:t>
        <a:bodyPr/>
        <a:lstStyle/>
        <a:p>
          <a:endParaRPr lang="en-US"/>
        </a:p>
      </dgm:t>
    </dgm:pt>
    <dgm:pt modelId="{5081103E-B8D7-3649-A442-48B3C26384E0}" type="pres">
      <dgm:prSet presAssocID="{B69C722A-A0E2-6945-91E9-C0EBFC419D08}" presName="hierChild4" presStyleCnt="0"/>
      <dgm:spPr/>
    </dgm:pt>
    <dgm:pt modelId="{F4001E88-BB54-3C46-BBEE-735C08DBBF1D}" type="pres">
      <dgm:prSet presAssocID="{B69C722A-A0E2-6945-91E9-C0EBFC419D08}" presName="hierChild5" presStyleCnt="0"/>
      <dgm:spPr/>
    </dgm:pt>
    <dgm:pt modelId="{CC24E42C-E543-9940-9860-E031B5048FC7}" type="pres">
      <dgm:prSet presAssocID="{38F88E7A-3C2D-614B-BA59-1035CEA64261}" presName="Name37" presStyleLbl="parChTrans1D3" presStyleIdx="1" presStyleCnt="4"/>
      <dgm:spPr/>
      <dgm:t>
        <a:bodyPr/>
        <a:lstStyle/>
        <a:p>
          <a:endParaRPr lang="en-US"/>
        </a:p>
      </dgm:t>
    </dgm:pt>
    <dgm:pt modelId="{BB0BFB1F-3EE3-8048-A5AD-237FE104C7A0}" type="pres">
      <dgm:prSet presAssocID="{34E298CE-05E8-0E44-A362-9043FD4EA92A}" presName="hierRoot2" presStyleCnt="0">
        <dgm:presLayoutVars>
          <dgm:hierBranch val="init"/>
        </dgm:presLayoutVars>
      </dgm:prSet>
      <dgm:spPr/>
    </dgm:pt>
    <dgm:pt modelId="{5AF4648F-78A2-294A-A4E8-075C1DBB23D9}" type="pres">
      <dgm:prSet presAssocID="{34E298CE-05E8-0E44-A362-9043FD4EA92A}" presName="rootComposite" presStyleCnt="0"/>
      <dgm:spPr/>
    </dgm:pt>
    <dgm:pt modelId="{819C1986-DB10-8549-A29B-ABF2286F44AE}" type="pres">
      <dgm:prSet presAssocID="{34E298CE-05E8-0E44-A362-9043FD4EA92A}" presName="rootText" presStyleLbl="node1" presStyleIdx="2" presStyleCnt="5">
        <dgm:presLayoutVars>
          <dgm:chMax/>
          <dgm:chPref val="3"/>
        </dgm:presLayoutVars>
      </dgm:prSet>
      <dgm:spPr/>
      <dgm:t>
        <a:bodyPr/>
        <a:lstStyle/>
        <a:p>
          <a:endParaRPr lang="en-US"/>
        </a:p>
      </dgm:t>
    </dgm:pt>
    <dgm:pt modelId="{C1CBA5EA-FE2E-C34C-8097-1412E1179BB0}" type="pres">
      <dgm:prSet presAssocID="{34E298CE-05E8-0E44-A362-9043FD4EA92A}" presName="titleText2" presStyleLbl="fgAcc1" presStyleIdx="2" presStyleCnt="5">
        <dgm:presLayoutVars>
          <dgm:chMax val="0"/>
          <dgm:chPref val="0"/>
        </dgm:presLayoutVars>
      </dgm:prSet>
      <dgm:spPr/>
      <dgm:t>
        <a:bodyPr/>
        <a:lstStyle/>
        <a:p>
          <a:endParaRPr lang="en-US"/>
        </a:p>
      </dgm:t>
    </dgm:pt>
    <dgm:pt modelId="{210FF331-E073-BE4A-B54E-8566DEC79C43}" type="pres">
      <dgm:prSet presAssocID="{34E298CE-05E8-0E44-A362-9043FD4EA92A}" presName="rootConnector" presStyleLbl="node3" presStyleIdx="0" presStyleCnt="0"/>
      <dgm:spPr/>
      <dgm:t>
        <a:bodyPr/>
        <a:lstStyle/>
        <a:p>
          <a:endParaRPr lang="en-US"/>
        </a:p>
      </dgm:t>
    </dgm:pt>
    <dgm:pt modelId="{054EBE2A-643D-9648-AEC3-1D4FCFCDCE5F}" type="pres">
      <dgm:prSet presAssocID="{34E298CE-05E8-0E44-A362-9043FD4EA92A}" presName="hierChild4" presStyleCnt="0"/>
      <dgm:spPr/>
    </dgm:pt>
    <dgm:pt modelId="{B724825E-B8E3-D940-A3E5-663199701169}" type="pres">
      <dgm:prSet presAssocID="{34E298CE-05E8-0E44-A362-9043FD4EA92A}" presName="hierChild5" presStyleCnt="0"/>
      <dgm:spPr/>
    </dgm:pt>
    <dgm:pt modelId="{1029D076-A86D-5046-8070-28F4C74F9720}" type="pres">
      <dgm:prSet presAssocID="{DF7BCAA3-F791-9446-A4A5-B863F9F0E278}" presName="Name37" presStyleLbl="parChTrans1D3" presStyleIdx="2" presStyleCnt="4"/>
      <dgm:spPr/>
      <dgm:t>
        <a:bodyPr/>
        <a:lstStyle/>
        <a:p>
          <a:endParaRPr lang="en-US"/>
        </a:p>
      </dgm:t>
    </dgm:pt>
    <dgm:pt modelId="{7E7E21A3-74F4-BC4F-A55A-8323D768E1A1}" type="pres">
      <dgm:prSet presAssocID="{B53C986A-5561-094D-8A1D-AE8ED2DC9578}" presName="hierRoot2" presStyleCnt="0">
        <dgm:presLayoutVars>
          <dgm:hierBranch val="init"/>
        </dgm:presLayoutVars>
      </dgm:prSet>
      <dgm:spPr/>
    </dgm:pt>
    <dgm:pt modelId="{0060502E-6079-CD4B-9AEF-407C0E20BAD0}" type="pres">
      <dgm:prSet presAssocID="{B53C986A-5561-094D-8A1D-AE8ED2DC9578}" presName="rootComposite" presStyleCnt="0"/>
      <dgm:spPr/>
    </dgm:pt>
    <dgm:pt modelId="{251868CE-4D49-C442-897C-963856DCF20A}" type="pres">
      <dgm:prSet presAssocID="{B53C986A-5561-094D-8A1D-AE8ED2DC9578}" presName="rootText" presStyleLbl="node1" presStyleIdx="3" presStyleCnt="5">
        <dgm:presLayoutVars>
          <dgm:chMax/>
          <dgm:chPref val="3"/>
        </dgm:presLayoutVars>
      </dgm:prSet>
      <dgm:spPr/>
      <dgm:t>
        <a:bodyPr/>
        <a:lstStyle/>
        <a:p>
          <a:endParaRPr lang="en-US"/>
        </a:p>
      </dgm:t>
    </dgm:pt>
    <dgm:pt modelId="{04C7F8EF-811C-544F-8DF6-863017AC2DC5}" type="pres">
      <dgm:prSet presAssocID="{B53C986A-5561-094D-8A1D-AE8ED2DC9578}" presName="titleText2" presStyleLbl="fgAcc1" presStyleIdx="3" presStyleCnt="5">
        <dgm:presLayoutVars>
          <dgm:chMax val="0"/>
          <dgm:chPref val="0"/>
        </dgm:presLayoutVars>
      </dgm:prSet>
      <dgm:spPr/>
      <dgm:t>
        <a:bodyPr/>
        <a:lstStyle/>
        <a:p>
          <a:endParaRPr lang="en-US"/>
        </a:p>
      </dgm:t>
    </dgm:pt>
    <dgm:pt modelId="{3280C6F4-02FD-894D-B32E-5DFBC5954CF5}" type="pres">
      <dgm:prSet presAssocID="{B53C986A-5561-094D-8A1D-AE8ED2DC9578}" presName="rootConnector" presStyleLbl="node3" presStyleIdx="0" presStyleCnt="0"/>
      <dgm:spPr/>
      <dgm:t>
        <a:bodyPr/>
        <a:lstStyle/>
        <a:p>
          <a:endParaRPr lang="en-US"/>
        </a:p>
      </dgm:t>
    </dgm:pt>
    <dgm:pt modelId="{508304BC-830C-BB4D-9605-0BF509A9246A}" type="pres">
      <dgm:prSet presAssocID="{B53C986A-5561-094D-8A1D-AE8ED2DC9578}" presName="hierChild4" presStyleCnt="0"/>
      <dgm:spPr/>
    </dgm:pt>
    <dgm:pt modelId="{89B443B5-AEE9-5E48-BCC2-E4A1B4889A10}" type="pres">
      <dgm:prSet presAssocID="{B53C986A-5561-094D-8A1D-AE8ED2DC9578}" presName="hierChild5" presStyleCnt="0"/>
      <dgm:spPr/>
    </dgm:pt>
    <dgm:pt modelId="{3BD4E8D8-813E-6D41-A9BD-1E61F74125DC}" type="pres">
      <dgm:prSet presAssocID="{80F77D09-D291-614C-BEF6-C08B6800CC19}" presName="Name37" presStyleLbl="parChTrans1D3" presStyleIdx="3" presStyleCnt="4"/>
      <dgm:spPr/>
      <dgm:t>
        <a:bodyPr/>
        <a:lstStyle/>
        <a:p>
          <a:endParaRPr lang="en-US"/>
        </a:p>
      </dgm:t>
    </dgm:pt>
    <dgm:pt modelId="{64C67BC0-B0F7-DF47-99E4-2D35AFF1F503}" type="pres">
      <dgm:prSet presAssocID="{75A202F7-0D04-8E42-82BA-A1ABDCD9AD74}" presName="hierRoot2" presStyleCnt="0">
        <dgm:presLayoutVars>
          <dgm:hierBranch val="init"/>
        </dgm:presLayoutVars>
      </dgm:prSet>
      <dgm:spPr/>
    </dgm:pt>
    <dgm:pt modelId="{75B8FCCC-53F4-4640-9F4C-52B82684E125}" type="pres">
      <dgm:prSet presAssocID="{75A202F7-0D04-8E42-82BA-A1ABDCD9AD74}" presName="rootComposite" presStyleCnt="0"/>
      <dgm:spPr/>
    </dgm:pt>
    <dgm:pt modelId="{C7C2B327-EBF3-1043-8711-985852F82622}" type="pres">
      <dgm:prSet presAssocID="{75A202F7-0D04-8E42-82BA-A1ABDCD9AD74}" presName="rootText" presStyleLbl="node1" presStyleIdx="4" presStyleCnt="5">
        <dgm:presLayoutVars>
          <dgm:chMax/>
          <dgm:chPref val="3"/>
        </dgm:presLayoutVars>
      </dgm:prSet>
      <dgm:spPr/>
      <dgm:t>
        <a:bodyPr/>
        <a:lstStyle/>
        <a:p>
          <a:endParaRPr lang="en-US"/>
        </a:p>
      </dgm:t>
    </dgm:pt>
    <dgm:pt modelId="{205280FD-0E39-7D4E-BC34-C64021B4CEE2}" type="pres">
      <dgm:prSet presAssocID="{75A202F7-0D04-8E42-82BA-A1ABDCD9AD74}" presName="titleText2" presStyleLbl="fgAcc1" presStyleIdx="4" presStyleCnt="5">
        <dgm:presLayoutVars>
          <dgm:chMax val="0"/>
          <dgm:chPref val="0"/>
        </dgm:presLayoutVars>
      </dgm:prSet>
      <dgm:spPr/>
      <dgm:t>
        <a:bodyPr/>
        <a:lstStyle/>
        <a:p>
          <a:endParaRPr lang="en-US"/>
        </a:p>
      </dgm:t>
    </dgm:pt>
    <dgm:pt modelId="{6B219F38-BC8E-264D-BB7D-BBDA4E36CFA1}" type="pres">
      <dgm:prSet presAssocID="{75A202F7-0D04-8E42-82BA-A1ABDCD9AD74}" presName="rootConnector" presStyleLbl="node3" presStyleIdx="0" presStyleCnt="0"/>
      <dgm:spPr/>
      <dgm:t>
        <a:bodyPr/>
        <a:lstStyle/>
        <a:p>
          <a:endParaRPr lang="en-US"/>
        </a:p>
      </dgm:t>
    </dgm:pt>
    <dgm:pt modelId="{6587D418-622A-B04B-B5F3-23F93C22D045}" type="pres">
      <dgm:prSet presAssocID="{75A202F7-0D04-8E42-82BA-A1ABDCD9AD74}" presName="hierChild4" presStyleCnt="0"/>
      <dgm:spPr/>
    </dgm:pt>
    <dgm:pt modelId="{B1D92BC1-0131-0C4C-996F-94CA7FDDEB8D}" type="pres">
      <dgm:prSet presAssocID="{75A202F7-0D04-8E42-82BA-A1ABDCD9AD74}" presName="hierChild5" presStyleCnt="0"/>
      <dgm:spPr/>
    </dgm:pt>
    <dgm:pt modelId="{0F9AA691-7F2E-3647-892F-73CF1DAB4FDD}" type="pres">
      <dgm:prSet presAssocID="{4742FC07-7E30-F541-ACF6-0AC9F837F877}" presName="hierChild5" presStyleCnt="0"/>
      <dgm:spPr/>
    </dgm:pt>
    <dgm:pt modelId="{EE821D10-EAAF-4946-A369-9A566BB933F0}" type="pres">
      <dgm:prSet presAssocID="{A0D998CA-5491-DA44-AFDA-9632290BC861}" presName="hierChild3" presStyleCnt="0"/>
      <dgm:spPr/>
    </dgm:pt>
  </dgm:ptLst>
  <dgm:cxnLst>
    <dgm:cxn modelId="{9B39DCEF-E9A8-4610-BCA1-7A647B4C24D5}" type="presOf" srcId="{75A202F7-0D04-8E42-82BA-A1ABDCD9AD74}" destId="{C7C2B327-EBF3-1043-8711-985852F82622}" srcOrd="0" destOrd="0" presId="urn:microsoft.com/office/officeart/2008/layout/NameandTitleOrganizationalChart"/>
    <dgm:cxn modelId="{303D0B90-0D84-DC4B-8788-6B45A9BFBE25}" srcId="{4742FC07-7E30-F541-ACF6-0AC9F837F877}" destId="{75A202F7-0D04-8E42-82BA-A1ABDCD9AD74}" srcOrd="3" destOrd="0" parTransId="{80F77D09-D291-614C-BEF6-C08B6800CC19}" sibTransId="{D128C2CA-7151-8B47-ADF7-975FEF3C21CF}"/>
    <dgm:cxn modelId="{5E108C4B-16BC-4621-928E-B18DF64287D4}" type="presOf" srcId="{38F88E7A-3C2D-614B-BA59-1035CEA64261}" destId="{CC24E42C-E543-9940-9860-E031B5048FC7}" srcOrd="0" destOrd="0" presId="urn:microsoft.com/office/officeart/2008/layout/NameandTitleOrganizationalChart"/>
    <dgm:cxn modelId="{D7B19E46-E2F0-40E1-8B5B-2547B89E374A}" type="presOf" srcId="{A0D998CA-5491-DA44-AFDA-9632290BC861}" destId="{74AF7CFC-2BEA-5349-9264-EB022ADF8897}" srcOrd="0" destOrd="0" presId="urn:microsoft.com/office/officeart/2008/layout/NameandTitleOrganizationalChart"/>
    <dgm:cxn modelId="{5D430955-0B9C-4415-BAF3-066752628363}" type="presOf" srcId="{D128C2CA-7151-8B47-ADF7-975FEF3C21CF}" destId="{205280FD-0E39-7D4E-BC34-C64021B4CEE2}" srcOrd="0" destOrd="0" presId="urn:microsoft.com/office/officeart/2008/layout/NameandTitleOrganizationalChart"/>
    <dgm:cxn modelId="{C4B18523-99B1-1F47-AACA-2C0E3D8FE801}" srcId="{4742FC07-7E30-F541-ACF6-0AC9F837F877}" destId="{B53C986A-5561-094D-8A1D-AE8ED2DC9578}" srcOrd="2" destOrd="0" parTransId="{DF7BCAA3-F791-9446-A4A5-B863F9F0E278}" sibTransId="{7DD098F0-EB45-9E49-8AA1-74D49DCE3626}"/>
    <dgm:cxn modelId="{ED9EE358-D13B-476A-968E-87D938022DB4}" type="presOf" srcId="{7DD098F0-EB45-9E49-8AA1-74D49DCE3626}" destId="{04C7F8EF-811C-544F-8DF6-863017AC2DC5}" srcOrd="0" destOrd="0" presId="urn:microsoft.com/office/officeart/2008/layout/NameandTitleOrganizationalChart"/>
    <dgm:cxn modelId="{7E11CE86-58E8-714B-A7E6-1EF13B3232D2}" srcId="{A0D998CA-5491-DA44-AFDA-9632290BC861}" destId="{4742FC07-7E30-F541-ACF6-0AC9F837F877}" srcOrd="0" destOrd="0" parTransId="{415AB1CA-CD38-B346-9D2A-1AC941EAE7E2}" sibTransId="{090AFBF4-D23C-4045-B52E-EDF056C54584}"/>
    <dgm:cxn modelId="{41F6E5DE-39A6-46F3-A10F-962BF9E68606}" type="presOf" srcId="{090AFBF4-D23C-4045-B52E-EDF056C54584}" destId="{AF4588B6-D397-C84B-B3EA-4116D86AE9B0}" srcOrd="0" destOrd="0" presId="urn:microsoft.com/office/officeart/2008/layout/NameandTitleOrganizationalChart"/>
    <dgm:cxn modelId="{69F387DB-6739-43E1-9C52-0A66499B126D}" type="presOf" srcId="{B69C722A-A0E2-6945-91E9-C0EBFC419D08}" destId="{ED05DB28-F43B-7240-B20B-BB0CAC712068}" srcOrd="1" destOrd="0" presId="urn:microsoft.com/office/officeart/2008/layout/NameandTitleOrganizationalChart"/>
    <dgm:cxn modelId="{C055C5C6-817F-4DCC-B4C2-C2C7122755D9}" type="presOf" srcId="{B69C722A-A0E2-6945-91E9-C0EBFC419D08}" destId="{67706F12-591C-E641-9319-E1DA99426B79}" srcOrd="0" destOrd="0" presId="urn:microsoft.com/office/officeart/2008/layout/NameandTitleOrganizationalChart"/>
    <dgm:cxn modelId="{CD49B2C2-FF55-7E47-BACE-3D92618FCE9D}" srcId="{6FF27146-AD77-1446-8324-ADA39218E535}" destId="{A0D998CA-5491-DA44-AFDA-9632290BC861}" srcOrd="0" destOrd="0" parTransId="{52CD7775-42CA-0B44-A0BD-557545504EC7}" sibTransId="{13A47057-AF26-4C45-B61E-FC5E063E3A48}"/>
    <dgm:cxn modelId="{28C99057-50C4-4B8F-9D2B-AD330B0E360B}" type="presOf" srcId="{50AFE0F3-FB70-7540-A0DE-FD32B6C61D87}" destId="{8AFADF5E-1412-6B48-8CB2-D9A049BEC261}" srcOrd="0" destOrd="0" presId="urn:microsoft.com/office/officeart/2008/layout/NameandTitleOrganizationalChart"/>
    <dgm:cxn modelId="{989887E8-93C6-4FD2-8DF8-D91BC4DC7D63}" type="presOf" srcId="{34E298CE-05E8-0E44-A362-9043FD4EA92A}" destId="{210FF331-E073-BE4A-B54E-8566DEC79C43}" srcOrd="1" destOrd="0" presId="urn:microsoft.com/office/officeart/2008/layout/NameandTitleOrganizationalChart"/>
    <dgm:cxn modelId="{505CCDA0-0090-4E8C-96FF-9950467F6189}" type="presOf" srcId="{6B153686-9427-1A44-AC5F-6CA6875A3812}" destId="{C1CBA5EA-FE2E-C34C-8097-1412E1179BB0}" srcOrd="0" destOrd="0" presId="urn:microsoft.com/office/officeart/2008/layout/NameandTitleOrganizationalChart"/>
    <dgm:cxn modelId="{150CEF8D-2756-4CD0-9B98-764E3EFD6492}" type="presOf" srcId="{415AB1CA-CD38-B346-9D2A-1AC941EAE7E2}" destId="{A3F71AC7-E993-9449-8200-D7ACBF3C9D05}" srcOrd="0" destOrd="0" presId="urn:microsoft.com/office/officeart/2008/layout/NameandTitleOrganizationalChart"/>
    <dgm:cxn modelId="{7F31A5C2-FFB5-4A84-83C1-48941F2C8E12}" type="presOf" srcId="{B53C986A-5561-094D-8A1D-AE8ED2DC9578}" destId="{251868CE-4D49-C442-897C-963856DCF20A}" srcOrd="0" destOrd="0" presId="urn:microsoft.com/office/officeart/2008/layout/NameandTitleOrganizationalChart"/>
    <dgm:cxn modelId="{3484DC52-3F7D-4F36-AF38-B33214AC6ADB}" type="presOf" srcId="{B53C986A-5561-094D-8A1D-AE8ED2DC9578}" destId="{3280C6F4-02FD-894D-B32E-5DFBC5954CF5}" srcOrd="1" destOrd="0" presId="urn:microsoft.com/office/officeart/2008/layout/NameandTitleOrganizationalChart"/>
    <dgm:cxn modelId="{D8DF91A6-1DB7-44E9-9BEF-F5F4FFFB7292}" type="presOf" srcId="{34E298CE-05E8-0E44-A362-9043FD4EA92A}" destId="{819C1986-DB10-8549-A29B-ABF2286F44AE}" srcOrd="0" destOrd="0" presId="urn:microsoft.com/office/officeart/2008/layout/NameandTitleOrganizationalChart"/>
    <dgm:cxn modelId="{04BEF751-82FB-6443-93A6-E8720A7EFBEC}" srcId="{4742FC07-7E30-F541-ACF6-0AC9F837F877}" destId="{B69C722A-A0E2-6945-91E9-C0EBFC419D08}" srcOrd="0" destOrd="0" parTransId="{50AFE0F3-FB70-7540-A0DE-FD32B6C61D87}" sibTransId="{CD1B3F0E-F954-F148-A4B7-7D6ACDA71984}"/>
    <dgm:cxn modelId="{7FA762C9-6D22-4A37-B998-0298788F6E0E}" type="presOf" srcId="{6FF27146-AD77-1446-8324-ADA39218E535}" destId="{3559D242-2B03-5145-A040-C20D4F9DAF95}" srcOrd="0" destOrd="0" presId="urn:microsoft.com/office/officeart/2008/layout/NameandTitleOrganizationalChart"/>
    <dgm:cxn modelId="{18FCADA0-CA9B-4B8C-B5B5-FD0B428E71E1}" type="presOf" srcId="{75A202F7-0D04-8E42-82BA-A1ABDCD9AD74}" destId="{6B219F38-BC8E-264D-BB7D-BBDA4E36CFA1}" srcOrd="1" destOrd="0" presId="urn:microsoft.com/office/officeart/2008/layout/NameandTitleOrganizationalChart"/>
    <dgm:cxn modelId="{647FF3A3-F6FA-3F4A-8D0C-1D959E9DA5FC}" srcId="{4742FC07-7E30-F541-ACF6-0AC9F837F877}" destId="{34E298CE-05E8-0E44-A362-9043FD4EA92A}" srcOrd="1" destOrd="0" parTransId="{38F88E7A-3C2D-614B-BA59-1035CEA64261}" sibTransId="{6B153686-9427-1A44-AC5F-6CA6875A3812}"/>
    <dgm:cxn modelId="{2236E688-E127-4BE6-826C-D6155FA29491}" type="presOf" srcId="{4742FC07-7E30-F541-ACF6-0AC9F837F877}" destId="{3F335D3B-ACE0-2349-A450-AE1AB04028AC}" srcOrd="0" destOrd="0" presId="urn:microsoft.com/office/officeart/2008/layout/NameandTitleOrganizationalChart"/>
    <dgm:cxn modelId="{EF255947-4459-4AD2-9F2A-EE84415B4F47}" type="presOf" srcId="{CD1B3F0E-F954-F148-A4B7-7D6ACDA71984}" destId="{8811B1FD-0C1B-5B49-86E7-C7EDE0E5FB10}" srcOrd="0" destOrd="0" presId="urn:microsoft.com/office/officeart/2008/layout/NameandTitleOrganizationalChart"/>
    <dgm:cxn modelId="{6B78A47D-1DFF-4F26-946A-34FE3AB06B11}" type="presOf" srcId="{13A47057-AF26-4C45-B61E-FC5E063E3A48}" destId="{36C84E55-F54D-6E4E-B065-C90A33EF79F3}" srcOrd="0" destOrd="0" presId="urn:microsoft.com/office/officeart/2008/layout/NameandTitleOrganizationalChart"/>
    <dgm:cxn modelId="{29162E88-351B-419A-95D3-0AFECA4D2356}" type="presOf" srcId="{80F77D09-D291-614C-BEF6-C08B6800CC19}" destId="{3BD4E8D8-813E-6D41-A9BD-1E61F74125DC}" srcOrd="0" destOrd="0" presId="urn:microsoft.com/office/officeart/2008/layout/NameandTitleOrganizationalChart"/>
    <dgm:cxn modelId="{0D6CFC7E-0E43-44CC-BE7C-7F5A0B24086E}" type="presOf" srcId="{A0D998CA-5491-DA44-AFDA-9632290BC861}" destId="{F50AABC0-7EF0-E446-925F-BD50E5999CC6}" srcOrd="1" destOrd="0" presId="urn:microsoft.com/office/officeart/2008/layout/NameandTitleOrganizationalChart"/>
    <dgm:cxn modelId="{3C76DE56-E6AF-470F-A8B3-67603C91F5EE}" type="presOf" srcId="{DF7BCAA3-F791-9446-A4A5-B863F9F0E278}" destId="{1029D076-A86D-5046-8070-28F4C74F9720}" srcOrd="0" destOrd="0" presId="urn:microsoft.com/office/officeart/2008/layout/NameandTitleOrganizationalChart"/>
    <dgm:cxn modelId="{334A6596-745F-4645-9EC3-353101E683A9}" type="presOf" srcId="{4742FC07-7E30-F541-ACF6-0AC9F837F877}" destId="{F3AB7779-2D25-2548-8A42-3E345E0A7981}" srcOrd="1" destOrd="0" presId="urn:microsoft.com/office/officeart/2008/layout/NameandTitleOrganizationalChart"/>
    <dgm:cxn modelId="{C01CD7F8-F3F0-48A0-B18F-9D9ECD72B3FC}" type="presParOf" srcId="{3559D242-2B03-5145-A040-C20D4F9DAF95}" destId="{95C3427B-2A74-DB46-B97F-EAF9801C583F}" srcOrd="0" destOrd="0" presId="urn:microsoft.com/office/officeart/2008/layout/NameandTitleOrganizationalChart"/>
    <dgm:cxn modelId="{ED18AA6C-123B-4337-AC15-4D39C21B8D97}" type="presParOf" srcId="{95C3427B-2A74-DB46-B97F-EAF9801C583F}" destId="{185E1339-34C5-E349-8950-74556D5391E7}" srcOrd="0" destOrd="0" presId="urn:microsoft.com/office/officeart/2008/layout/NameandTitleOrganizationalChart"/>
    <dgm:cxn modelId="{6FB7C11C-AC8D-4DC6-BFE6-857BEFAAA4A3}" type="presParOf" srcId="{185E1339-34C5-E349-8950-74556D5391E7}" destId="{74AF7CFC-2BEA-5349-9264-EB022ADF8897}" srcOrd="0" destOrd="0" presId="urn:microsoft.com/office/officeart/2008/layout/NameandTitleOrganizationalChart"/>
    <dgm:cxn modelId="{64ECCA31-8744-4E57-88DB-2D748B220EDD}" type="presParOf" srcId="{185E1339-34C5-E349-8950-74556D5391E7}" destId="{36C84E55-F54D-6E4E-B065-C90A33EF79F3}" srcOrd="1" destOrd="0" presId="urn:microsoft.com/office/officeart/2008/layout/NameandTitleOrganizationalChart"/>
    <dgm:cxn modelId="{DFA21362-30B6-4832-B399-0F656FC4F91A}" type="presParOf" srcId="{185E1339-34C5-E349-8950-74556D5391E7}" destId="{F50AABC0-7EF0-E446-925F-BD50E5999CC6}" srcOrd="2" destOrd="0" presId="urn:microsoft.com/office/officeart/2008/layout/NameandTitleOrganizationalChart"/>
    <dgm:cxn modelId="{14B491A5-B978-45FA-BB37-9818600BC78C}" type="presParOf" srcId="{95C3427B-2A74-DB46-B97F-EAF9801C583F}" destId="{D2A90F41-C1A1-8447-BD66-B7FB76223703}" srcOrd="1" destOrd="0" presId="urn:microsoft.com/office/officeart/2008/layout/NameandTitleOrganizationalChart"/>
    <dgm:cxn modelId="{473A772B-271C-441A-AD50-E53C8C9A183A}" type="presParOf" srcId="{D2A90F41-C1A1-8447-BD66-B7FB76223703}" destId="{A3F71AC7-E993-9449-8200-D7ACBF3C9D05}" srcOrd="0" destOrd="0" presId="urn:microsoft.com/office/officeart/2008/layout/NameandTitleOrganizationalChart"/>
    <dgm:cxn modelId="{B8BD80C0-9881-480D-AE63-33938AE77B1F}" type="presParOf" srcId="{D2A90F41-C1A1-8447-BD66-B7FB76223703}" destId="{89C090DA-176A-A940-8118-E1E194856A5B}" srcOrd="1" destOrd="0" presId="urn:microsoft.com/office/officeart/2008/layout/NameandTitleOrganizationalChart"/>
    <dgm:cxn modelId="{B38F18E9-B328-41A9-BB1D-A8C896EE82DE}" type="presParOf" srcId="{89C090DA-176A-A940-8118-E1E194856A5B}" destId="{41432ADF-DDA4-AE46-B630-1467978CA3B1}" srcOrd="0" destOrd="0" presId="urn:microsoft.com/office/officeart/2008/layout/NameandTitleOrganizationalChart"/>
    <dgm:cxn modelId="{CC495BDC-236E-46A9-AEC7-4FFEA7A216EB}" type="presParOf" srcId="{41432ADF-DDA4-AE46-B630-1467978CA3B1}" destId="{3F335D3B-ACE0-2349-A450-AE1AB04028AC}" srcOrd="0" destOrd="0" presId="urn:microsoft.com/office/officeart/2008/layout/NameandTitleOrganizationalChart"/>
    <dgm:cxn modelId="{256DC3FC-8D01-4712-9D87-EA19A2660C64}" type="presParOf" srcId="{41432ADF-DDA4-AE46-B630-1467978CA3B1}" destId="{AF4588B6-D397-C84B-B3EA-4116D86AE9B0}" srcOrd="1" destOrd="0" presId="urn:microsoft.com/office/officeart/2008/layout/NameandTitleOrganizationalChart"/>
    <dgm:cxn modelId="{789D7652-B50E-497F-9B49-33CB8E9FCC0B}" type="presParOf" srcId="{41432ADF-DDA4-AE46-B630-1467978CA3B1}" destId="{F3AB7779-2D25-2548-8A42-3E345E0A7981}" srcOrd="2" destOrd="0" presId="urn:microsoft.com/office/officeart/2008/layout/NameandTitleOrganizationalChart"/>
    <dgm:cxn modelId="{43939742-17FB-4014-BF49-27D34B7EE583}" type="presParOf" srcId="{89C090DA-176A-A940-8118-E1E194856A5B}" destId="{7202C272-D7BF-9E4D-B1C8-F3575705CBA1}" srcOrd="1" destOrd="0" presId="urn:microsoft.com/office/officeart/2008/layout/NameandTitleOrganizationalChart"/>
    <dgm:cxn modelId="{609B1825-F965-4478-B42E-2B36F7D8C2E8}" type="presParOf" srcId="{7202C272-D7BF-9E4D-B1C8-F3575705CBA1}" destId="{8AFADF5E-1412-6B48-8CB2-D9A049BEC261}" srcOrd="0" destOrd="0" presId="urn:microsoft.com/office/officeart/2008/layout/NameandTitleOrganizationalChart"/>
    <dgm:cxn modelId="{F9371A0E-0040-4F74-B7FD-6DD869BC1B5B}" type="presParOf" srcId="{7202C272-D7BF-9E4D-B1C8-F3575705CBA1}" destId="{4F9D2788-050A-1748-8B49-58E8FA663026}" srcOrd="1" destOrd="0" presId="urn:microsoft.com/office/officeart/2008/layout/NameandTitleOrganizationalChart"/>
    <dgm:cxn modelId="{93BA7A7E-FA5A-4170-AEED-DF16E7B5D3FA}" type="presParOf" srcId="{4F9D2788-050A-1748-8B49-58E8FA663026}" destId="{8F20882D-24F5-2C48-A58D-A65C73BBA7ED}" srcOrd="0" destOrd="0" presId="urn:microsoft.com/office/officeart/2008/layout/NameandTitleOrganizationalChart"/>
    <dgm:cxn modelId="{6EF2D789-2CCA-4A70-806C-B23031AA0B8F}" type="presParOf" srcId="{8F20882D-24F5-2C48-A58D-A65C73BBA7ED}" destId="{67706F12-591C-E641-9319-E1DA99426B79}" srcOrd="0" destOrd="0" presId="urn:microsoft.com/office/officeart/2008/layout/NameandTitleOrganizationalChart"/>
    <dgm:cxn modelId="{ECBB1209-A204-4B89-9959-53A8EC086EB5}" type="presParOf" srcId="{8F20882D-24F5-2C48-A58D-A65C73BBA7ED}" destId="{8811B1FD-0C1B-5B49-86E7-C7EDE0E5FB10}" srcOrd="1" destOrd="0" presId="urn:microsoft.com/office/officeart/2008/layout/NameandTitleOrganizationalChart"/>
    <dgm:cxn modelId="{A02C8064-4412-4F4E-9D81-6BEBD7D0C222}" type="presParOf" srcId="{8F20882D-24F5-2C48-A58D-A65C73BBA7ED}" destId="{ED05DB28-F43B-7240-B20B-BB0CAC712068}" srcOrd="2" destOrd="0" presId="urn:microsoft.com/office/officeart/2008/layout/NameandTitleOrganizationalChart"/>
    <dgm:cxn modelId="{47BBE258-50DB-4081-9D73-00C1FD238D8B}" type="presParOf" srcId="{4F9D2788-050A-1748-8B49-58E8FA663026}" destId="{5081103E-B8D7-3649-A442-48B3C26384E0}" srcOrd="1" destOrd="0" presId="urn:microsoft.com/office/officeart/2008/layout/NameandTitleOrganizationalChart"/>
    <dgm:cxn modelId="{E32317AF-A547-45AC-9E3A-21466D2D7C8F}" type="presParOf" srcId="{4F9D2788-050A-1748-8B49-58E8FA663026}" destId="{F4001E88-BB54-3C46-BBEE-735C08DBBF1D}" srcOrd="2" destOrd="0" presId="urn:microsoft.com/office/officeart/2008/layout/NameandTitleOrganizationalChart"/>
    <dgm:cxn modelId="{0B1D9396-3A59-411D-9B44-D90471F5FFF8}" type="presParOf" srcId="{7202C272-D7BF-9E4D-B1C8-F3575705CBA1}" destId="{CC24E42C-E543-9940-9860-E031B5048FC7}" srcOrd="2" destOrd="0" presId="urn:microsoft.com/office/officeart/2008/layout/NameandTitleOrganizationalChart"/>
    <dgm:cxn modelId="{A2DE7911-27A3-46BD-9529-85F6251F56D0}" type="presParOf" srcId="{7202C272-D7BF-9E4D-B1C8-F3575705CBA1}" destId="{BB0BFB1F-3EE3-8048-A5AD-237FE104C7A0}" srcOrd="3" destOrd="0" presId="urn:microsoft.com/office/officeart/2008/layout/NameandTitleOrganizationalChart"/>
    <dgm:cxn modelId="{1DF61C24-E58C-450C-BEF5-28266A062E4F}" type="presParOf" srcId="{BB0BFB1F-3EE3-8048-A5AD-237FE104C7A0}" destId="{5AF4648F-78A2-294A-A4E8-075C1DBB23D9}" srcOrd="0" destOrd="0" presId="urn:microsoft.com/office/officeart/2008/layout/NameandTitleOrganizationalChart"/>
    <dgm:cxn modelId="{5E9D59AE-8F1F-4737-86B6-ED016624B6A3}" type="presParOf" srcId="{5AF4648F-78A2-294A-A4E8-075C1DBB23D9}" destId="{819C1986-DB10-8549-A29B-ABF2286F44AE}" srcOrd="0" destOrd="0" presId="urn:microsoft.com/office/officeart/2008/layout/NameandTitleOrganizationalChart"/>
    <dgm:cxn modelId="{5D06D930-FAED-41A5-8D7E-D42822B05AFB}" type="presParOf" srcId="{5AF4648F-78A2-294A-A4E8-075C1DBB23D9}" destId="{C1CBA5EA-FE2E-C34C-8097-1412E1179BB0}" srcOrd="1" destOrd="0" presId="urn:microsoft.com/office/officeart/2008/layout/NameandTitleOrganizationalChart"/>
    <dgm:cxn modelId="{1E6ED439-4E18-442B-A839-CED299081E76}" type="presParOf" srcId="{5AF4648F-78A2-294A-A4E8-075C1DBB23D9}" destId="{210FF331-E073-BE4A-B54E-8566DEC79C43}" srcOrd="2" destOrd="0" presId="urn:microsoft.com/office/officeart/2008/layout/NameandTitleOrganizationalChart"/>
    <dgm:cxn modelId="{66A190A0-89A3-4213-A32D-6DED5EDAE12D}" type="presParOf" srcId="{BB0BFB1F-3EE3-8048-A5AD-237FE104C7A0}" destId="{054EBE2A-643D-9648-AEC3-1D4FCFCDCE5F}" srcOrd="1" destOrd="0" presId="urn:microsoft.com/office/officeart/2008/layout/NameandTitleOrganizationalChart"/>
    <dgm:cxn modelId="{EBC83273-E2E7-4192-8407-63D266D87341}" type="presParOf" srcId="{BB0BFB1F-3EE3-8048-A5AD-237FE104C7A0}" destId="{B724825E-B8E3-D940-A3E5-663199701169}" srcOrd="2" destOrd="0" presId="urn:microsoft.com/office/officeart/2008/layout/NameandTitleOrganizationalChart"/>
    <dgm:cxn modelId="{9273FC38-8BE2-41DF-8794-070CA880185E}" type="presParOf" srcId="{7202C272-D7BF-9E4D-B1C8-F3575705CBA1}" destId="{1029D076-A86D-5046-8070-28F4C74F9720}" srcOrd="4" destOrd="0" presId="urn:microsoft.com/office/officeart/2008/layout/NameandTitleOrganizationalChart"/>
    <dgm:cxn modelId="{6D9328E0-85B4-4B3A-B0B5-F01D02447C93}" type="presParOf" srcId="{7202C272-D7BF-9E4D-B1C8-F3575705CBA1}" destId="{7E7E21A3-74F4-BC4F-A55A-8323D768E1A1}" srcOrd="5" destOrd="0" presId="urn:microsoft.com/office/officeart/2008/layout/NameandTitleOrganizationalChart"/>
    <dgm:cxn modelId="{04D357A1-D7E0-4800-9691-4DE220095FD2}" type="presParOf" srcId="{7E7E21A3-74F4-BC4F-A55A-8323D768E1A1}" destId="{0060502E-6079-CD4B-9AEF-407C0E20BAD0}" srcOrd="0" destOrd="0" presId="urn:microsoft.com/office/officeart/2008/layout/NameandTitleOrganizationalChart"/>
    <dgm:cxn modelId="{2AE493AB-86B7-45DC-BED9-177677E42ECE}" type="presParOf" srcId="{0060502E-6079-CD4B-9AEF-407C0E20BAD0}" destId="{251868CE-4D49-C442-897C-963856DCF20A}" srcOrd="0" destOrd="0" presId="urn:microsoft.com/office/officeart/2008/layout/NameandTitleOrganizationalChart"/>
    <dgm:cxn modelId="{1526C35C-B22A-4CC8-BBF1-9425A814D4C5}" type="presParOf" srcId="{0060502E-6079-CD4B-9AEF-407C0E20BAD0}" destId="{04C7F8EF-811C-544F-8DF6-863017AC2DC5}" srcOrd="1" destOrd="0" presId="urn:microsoft.com/office/officeart/2008/layout/NameandTitleOrganizationalChart"/>
    <dgm:cxn modelId="{29B46CAF-0DED-4E8C-B732-B31FAE247EC8}" type="presParOf" srcId="{0060502E-6079-CD4B-9AEF-407C0E20BAD0}" destId="{3280C6F4-02FD-894D-B32E-5DFBC5954CF5}" srcOrd="2" destOrd="0" presId="urn:microsoft.com/office/officeart/2008/layout/NameandTitleOrganizationalChart"/>
    <dgm:cxn modelId="{47185EE5-351B-45F5-9119-EE68D03D4799}" type="presParOf" srcId="{7E7E21A3-74F4-BC4F-A55A-8323D768E1A1}" destId="{508304BC-830C-BB4D-9605-0BF509A9246A}" srcOrd="1" destOrd="0" presId="urn:microsoft.com/office/officeart/2008/layout/NameandTitleOrganizationalChart"/>
    <dgm:cxn modelId="{C325A7A2-B617-4933-B9AA-494CDD4087B7}" type="presParOf" srcId="{7E7E21A3-74F4-BC4F-A55A-8323D768E1A1}" destId="{89B443B5-AEE9-5E48-BCC2-E4A1B4889A10}" srcOrd="2" destOrd="0" presId="urn:microsoft.com/office/officeart/2008/layout/NameandTitleOrganizationalChart"/>
    <dgm:cxn modelId="{80BA12A0-4A0C-4299-AB0E-74016F08BFD9}" type="presParOf" srcId="{7202C272-D7BF-9E4D-B1C8-F3575705CBA1}" destId="{3BD4E8D8-813E-6D41-A9BD-1E61F74125DC}" srcOrd="6" destOrd="0" presId="urn:microsoft.com/office/officeart/2008/layout/NameandTitleOrganizationalChart"/>
    <dgm:cxn modelId="{4651D949-548B-436A-8F6E-DC0225CD9A21}" type="presParOf" srcId="{7202C272-D7BF-9E4D-B1C8-F3575705CBA1}" destId="{64C67BC0-B0F7-DF47-99E4-2D35AFF1F503}" srcOrd="7" destOrd="0" presId="urn:microsoft.com/office/officeart/2008/layout/NameandTitleOrganizationalChart"/>
    <dgm:cxn modelId="{0805A068-922D-4F1D-B58D-1F0C6F0A8E90}" type="presParOf" srcId="{64C67BC0-B0F7-DF47-99E4-2D35AFF1F503}" destId="{75B8FCCC-53F4-4640-9F4C-52B82684E125}" srcOrd="0" destOrd="0" presId="urn:microsoft.com/office/officeart/2008/layout/NameandTitleOrganizationalChart"/>
    <dgm:cxn modelId="{72ED8DC9-418D-4FFF-9197-321CA60D1620}" type="presParOf" srcId="{75B8FCCC-53F4-4640-9F4C-52B82684E125}" destId="{C7C2B327-EBF3-1043-8711-985852F82622}" srcOrd="0" destOrd="0" presId="urn:microsoft.com/office/officeart/2008/layout/NameandTitleOrganizationalChart"/>
    <dgm:cxn modelId="{9D5AA862-0954-4CCF-9253-17924166D175}" type="presParOf" srcId="{75B8FCCC-53F4-4640-9F4C-52B82684E125}" destId="{205280FD-0E39-7D4E-BC34-C64021B4CEE2}" srcOrd="1" destOrd="0" presId="urn:microsoft.com/office/officeart/2008/layout/NameandTitleOrganizationalChart"/>
    <dgm:cxn modelId="{B7B68AA1-90BF-40D4-89C5-0C3ECB4FCA35}" type="presParOf" srcId="{75B8FCCC-53F4-4640-9F4C-52B82684E125}" destId="{6B219F38-BC8E-264D-BB7D-BBDA4E36CFA1}" srcOrd="2" destOrd="0" presId="urn:microsoft.com/office/officeart/2008/layout/NameandTitleOrganizationalChart"/>
    <dgm:cxn modelId="{09A2EB06-2443-48D7-B992-4BEA2860A088}" type="presParOf" srcId="{64C67BC0-B0F7-DF47-99E4-2D35AFF1F503}" destId="{6587D418-622A-B04B-B5F3-23F93C22D045}" srcOrd="1" destOrd="0" presId="urn:microsoft.com/office/officeart/2008/layout/NameandTitleOrganizationalChart"/>
    <dgm:cxn modelId="{056BB53F-EA23-4090-A74A-38216B6E31CB}" type="presParOf" srcId="{64C67BC0-B0F7-DF47-99E4-2D35AFF1F503}" destId="{B1D92BC1-0131-0C4C-996F-94CA7FDDEB8D}" srcOrd="2" destOrd="0" presId="urn:microsoft.com/office/officeart/2008/layout/NameandTitleOrganizationalChart"/>
    <dgm:cxn modelId="{2197DF2A-88DE-42A7-83AF-49B4002330C2}" type="presParOf" srcId="{89C090DA-176A-A940-8118-E1E194856A5B}" destId="{0F9AA691-7F2E-3647-892F-73CF1DAB4FDD}" srcOrd="2" destOrd="0" presId="urn:microsoft.com/office/officeart/2008/layout/NameandTitleOrganizationalChart"/>
    <dgm:cxn modelId="{70EC2D77-9BD7-4603-A6EE-772826913C4D}" type="presParOf" srcId="{95C3427B-2A74-DB46-B97F-EAF9801C583F}" destId="{EE821D10-EAAF-4946-A369-9A566BB933F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B2801-D3E2-484E-BD37-E0E4DDA284D3}" type="datetimeFigureOut">
              <a:rPr lang="en-US" smtClean="0"/>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00214-1931-4EF0-9D53-550ECFF4F5CD}" type="slidenum">
              <a:rPr lang="en-US" smtClean="0"/>
              <a:t>‹#›</a:t>
            </a:fld>
            <a:endParaRPr lang="en-US"/>
          </a:p>
        </p:txBody>
      </p:sp>
    </p:spTree>
    <p:extLst>
      <p:ext uri="{BB962C8B-B14F-4D97-AF65-F5344CB8AC3E}">
        <p14:creationId xmlns:p14="http://schemas.microsoft.com/office/powerpoint/2010/main" val="141418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KIU.. An online intervention, YMSM, ages 18-24</a:t>
            </a:r>
          </a:p>
        </p:txBody>
      </p:sp>
      <p:sp>
        <p:nvSpPr>
          <p:cNvPr id="4" name="Slide Number Placeholder 3"/>
          <p:cNvSpPr>
            <a:spLocks noGrp="1"/>
          </p:cNvSpPr>
          <p:nvPr>
            <p:ph type="sldNum" sz="quarter" idx="10"/>
          </p:nvPr>
        </p:nvSpPr>
        <p:spPr/>
        <p:txBody>
          <a:bodyPr/>
          <a:lstStyle/>
          <a:p>
            <a:fld id="{B5B00214-1931-4EF0-9D53-550ECFF4F5CD}" type="slidenum">
              <a:rPr lang="en-US" smtClean="0"/>
              <a:t>1</a:t>
            </a:fld>
            <a:endParaRPr lang="en-US"/>
          </a:p>
        </p:txBody>
      </p:sp>
    </p:spTree>
    <p:extLst>
      <p:ext uri="{BB962C8B-B14F-4D97-AF65-F5344CB8AC3E}">
        <p14:creationId xmlns:p14="http://schemas.microsoft.com/office/powerpoint/2010/main" val="166078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problem getting most</a:t>
            </a:r>
            <a:r>
              <a:rPr lang="en-US" baseline="0" dirty="0" smtClean="0"/>
              <a:t> of these guys in for their visits.  </a:t>
            </a:r>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29</a:t>
            </a:fld>
            <a:endParaRPr lang="en-US"/>
          </a:p>
        </p:txBody>
      </p:sp>
    </p:spTree>
    <p:extLst>
      <p:ext uri="{BB962C8B-B14F-4D97-AF65-F5344CB8AC3E}">
        <p14:creationId xmlns:p14="http://schemas.microsoft.com/office/powerpoint/2010/main" val="190024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AF86AB-275A-4B07-8ADA-14C6F9AED02D}" type="slidenum">
              <a:rPr lang="en-US" altLang="en-US" sz="1200"/>
              <a:pPr eaLnBrk="1" hangingPunct="1"/>
              <a:t>34</a:t>
            </a:fld>
            <a:endParaRPr lang="en-US" altLang="en-US" sz="1200"/>
          </a:p>
        </p:txBody>
      </p:sp>
    </p:spTree>
    <p:extLst>
      <p:ext uri="{BB962C8B-B14F-4D97-AF65-F5344CB8AC3E}">
        <p14:creationId xmlns:p14="http://schemas.microsoft.com/office/powerpoint/2010/main" val="49878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00413EF-2F99-493A-B0F6-5C42BF8DAC82}" type="slidenum">
              <a:rPr lang="en-US" altLang="en-US" sz="1200"/>
              <a:pPr eaLnBrk="1" hangingPunct="1"/>
              <a:t>35</a:t>
            </a:fld>
            <a:endParaRPr lang="en-US" altLang="en-US" sz="1200"/>
          </a:p>
        </p:txBody>
      </p:sp>
    </p:spTree>
    <p:extLst>
      <p:ext uri="{BB962C8B-B14F-4D97-AF65-F5344CB8AC3E}">
        <p14:creationId xmlns:p14="http://schemas.microsoft.com/office/powerpoint/2010/main" val="346305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3808F1E-FD38-492F-8B9E-965EBDB6C1E6}" type="slidenum">
              <a:rPr lang="en-US" altLang="en-US" sz="1200"/>
              <a:pPr eaLnBrk="1" hangingPunct="1"/>
              <a:t>40</a:t>
            </a:fld>
            <a:endParaRPr lang="en-US" altLang="en-US" sz="1200"/>
          </a:p>
        </p:txBody>
      </p:sp>
    </p:spTree>
    <p:extLst>
      <p:ext uri="{BB962C8B-B14F-4D97-AF65-F5344CB8AC3E}">
        <p14:creationId xmlns:p14="http://schemas.microsoft.com/office/powerpoint/2010/main" val="59909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C2064E5-0ADF-43B3-828A-A7CC80AC997B}" type="slidenum">
              <a:rPr lang="en-US" altLang="en-US" sz="1200"/>
              <a:pPr eaLnBrk="1" hangingPunct="1"/>
              <a:t>41</a:t>
            </a:fld>
            <a:endParaRPr lang="en-US" altLang="en-US" sz="1200"/>
          </a:p>
        </p:txBody>
      </p:sp>
    </p:spTree>
    <p:extLst>
      <p:ext uri="{BB962C8B-B14F-4D97-AF65-F5344CB8AC3E}">
        <p14:creationId xmlns:p14="http://schemas.microsoft.com/office/powerpoint/2010/main" val="11053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275AE0-305E-46A7-A9B6-C9C6E977CFED}" type="slidenum">
              <a:rPr lang="en-US" altLang="en-US" sz="1200"/>
              <a:pPr eaLnBrk="1" hangingPunct="1"/>
              <a:t>42</a:t>
            </a:fld>
            <a:endParaRPr lang="en-US" altLang="en-US" sz="1200"/>
          </a:p>
        </p:txBody>
      </p:sp>
    </p:spTree>
    <p:extLst>
      <p:ext uri="{BB962C8B-B14F-4D97-AF65-F5344CB8AC3E}">
        <p14:creationId xmlns:p14="http://schemas.microsoft.com/office/powerpoint/2010/main" val="224845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8556F48-4F07-41BB-BA55-BE5966DBC9B5}" type="slidenum">
              <a:rPr lang="en-US" altLang="en-US" sz="1200"/>
              <a:pPr eaLnBrk="1" hangingPunct="1"/>
              <a:t>44</a:t>
            </a:fld>
            <a:endParaRPr lang="en-US" altLang="en-US" sz="1200"/>
          </a:p>
        </p:txBody>
      </p:sp>
    </p:spTree>
    <p:extLst>
      <p:ext uri="{BB962C8B-B14F-4D97-AF65-F5344CB8AC3E}">
        <p14:creationId xmlns:p14="http://schemas.microsoft.com/office/powerpoint/2010/main" val="29957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B2D2576-FAD9-4D4D-9205-899C180A7195}" type="slidenum">
              <a:rPr lang="en-US" altLang="en-US" sz="1200"/>
              <a:pPr eaLnBrk="1" hangingPunct="1"/>
              <a:t>45</a:t>
            </a:fld>
            <a:endParaRPr lang="en-US" altLang="en-US" sz="1200"/>
          </a:p>
        </p:txBody>
      </p:sp>
    </p:spTree>
    <p:extLst>
      <p:ext uri="{BB962C8B-B14F-4D97-AF65-F5344CB8AC3E}">
        <p14:creationId xmlns:p14="http://schemas.microsoft.com/office/powerpoint/2010/main" val="194274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657E3C1-AF8B-4EFE-AA20-10DFB2AAA634}" type="slidenum">
              <a:rPr lang="en-US" altLang="en-US" sz="1200"/>
              <a:pPr eaLnBrk="1" hangingPunct="1"/>
              <a:t>46</a:t>
            </a:fld>
            <a:endParaRPr lang="en-US" altLang="en-US" sz="1200"/>
          </a:p>
        </p:txBody>
      </p:sp>
    </p:spTree>
    <p:extLst>
      <p:ext uri="{BB962C8B-B14F-4D97-AF65-F5344CB8AC3E}">
        <p14:creationId xmlns:p14="http://schemas.microsoft.com/office/powerpoint/2010/main" val="403846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577327E-3310-4D8D-9C32-6BCE6D2E79F1}" type="slidenum">
              <a:rPr lang="en-US" altLang="en-US" sz="1200"/>
              <a:pPr eaLnBrk="1" hangingPunct="1"/>
              <a:t>47</a:t>
            </a:fld>
            <a:endParaRPr lang="en-US" altLang="en-US" sz="1200"/>
          </a:p>
        </p:txBody>
      </p:sp>
    </p:spTree>
    <p:extLst>
      <p:ext uri="{BB962C8B-B14F-4D97-AF65-F5344CB8AC3E}">
        <p14:creationId xmlns:p14="http://schemas.microsoft.com/office/powerpoint/2010/main" val="61795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YMSM</a:t>
            </a:r>
            <a:r>
              <a:rPr lang="en-US" sz="1200" b="1" baseline="0" dirty="0" smtClean="0"/>
              <a:t> make up about </a:t>
            </a:r>
            <a:r>
              <a:rPr lang="en-US" sz="1200" b="1" dirty="0" smtClean="0"/>
              <a:t>70% of HIV diagnoses in all young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In comparison to their heterosexual peers, YMSM are also more likely to drink and use illicit drugs. </a:t>
            </a:r>
          </a:p>
          <a:p>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3</a:t>
            </a:fld>
            <a:endParaRPr lang="en-US"/>
          </a:p>
        </p:txBody>
      </p:sp>
    </p:spTree>
    <p:extLst>
      <p:ext uri="{BB962C8B-B14F-4D97-AF65-F5344CB8AC3E}">
        <p14:creationId xmlns:p14="http://schemas.microsoft.com/office/powerpoint/2010/main" val="53079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987050D-9D56-41EC-BC31-3BA7576C5977}" type="slidenum">
              <a:rPr lang="en-US" altLang="en-US" sz="1200"/>
              <a:pPr eaLnBrk="1" hangingPunct="1"/>
              <a:t>48</a:t>
            </a:fld>
            <a:endParaRPr lang="en-US" altLang="en-US" sz="1200"/>
          </a:p>
        </p:txBody>
      </p:sp>
    </p:spTree>
    <p:extLst>
      <p:ext uri="{BB962C8B-B14F-4D97-AF65-F5344CB8AC3E}">
        <p14:creationId xmlns:p14="http://schemas.microsoft.com/office/powerpoint/2010/main" val="233624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delivery: unique and timely way of</a:t>
            </a:r>
            <a:r>
              <a:rPr lang="en-US" baseline="0" dirty="0" smtClean="0"/>
              <a:t> reaching YMSM</a:t>
            </a:r>
          </a:p>
          <a:p>
            <a:r>
              <a:rPr lang="en-US" baseline="0" dirty="0" smtClean="0"/>
              <a:t>	allow for anonymity </a:t>
            </a:r>
          </a:p>
          <a:p>
            <a:r>
              <a:rPr lang="en-US" baseline="0" dirty="0" smtClean="0"/>
              <a:t>	clients can complete the intervention from the privacy and convenience of their own home</a:t>
            </a:r>
          </a:p>
          <a:p>
            <a:r>
              <a:rPr lang="en-US" baseline="0" dirty="0" smtClean="0"/>
              <a:t>Also increases flexibility for reaching a wider population, including rural populations</a:t>
            </a:r>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4</a:t>
            </a:fld>
            <a:endParaRPr lang="en-US"/>
          </a:p>
        </p:txBody>
      </p:sp>
    </p:spTree>
    <p:extLst>
      <p:ext uri="{BB962C8B-B14F-4D97-AF65-F5344CB8AC3E}">
        <p14:creationId xmlns:p14="http://schemas.microsoft.com/office/powerpoint/2010/main" val="28239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chemeClr val="tx1"/>
                </a:solidFill>
              </a:rPr>
              <a:t>Center on Halsted (Chicago, IL) staff used a variety of intensive recruitment strategies to engage participants</a:t>
            </a:r>
          </a:p>
          <a:p>
            <a:pPr lvl="2"/>
            <a:endParaRPr lang="en-US" sz="900" b="1" dirty="0" smtClean="0">
              <a:solidFill>
                <a:schemeClr val="tx1"/>
              </a:solidFill>
            </a:endParaRPr>
          </a:p>
          <a:p>
            <a:pPr lvl="2"/>
            <a:r>
              <a:rPr lang="en-US" sz="1200" b="1" dirty="0" smtClean="0">
                <a:solidFill>
                  <a:schemeClr val="tx1"/>
                </a:solidFill>
              </a:rPr>
              <a:t>Outreach events</a:t>
            </a:r>
          </a:p>
          <a:p>
            <a:pPr lvl="2"/>
            <a:r>
              <a:rPr lang="en-US" sz="1200" b="1" dirty="0" smtClean="0">
                <a:solidFill>
                  <a:schemeClr val="tx1"/>
                </a:solidFill>
              </a:rPr>
              <a:t>Social marketing</a:t>
            </a:r>
          </a:p>
          <a:p>
            <a:pPr lvl="2"/>
            <a:r>
              <a:rPr lang="en-US" sz="1200" b="1" dirty="0" smtClean="0">
                <a:solidFill>
                  <a:schemeClr val="tx1"/>
                </a:solidFill>
              </a:rPr>
              <a:t>Special KIU! events (e.g. pizza parties)</a:t>
            </a:r>
          </a:p>
          <a:p>
            <a:pPr lvl="2"/>
            <a:r>
              <a:rPr lang="en-US" sz="1200" b="1" dirty="0" smtClean="0">
                <a:solidFill>
                  <a:schemeClr val="tx1"/>
                </a:solidFill>
              </a:rPr>
              <a:t>Friend referrals</a:t>
            </a:r>
          </a:p>
          <a:p>
            <a:endParaRPr lang="en-US" dirty="0" smtClean="0"/>
          </a:p>
          <a:p>
            <a:r>
              <a:rPr lang="en-US" sz="1400" b="1" dirty="0" smtClean="0">
                <a:solidFill>
                  <a:schemeClr val="tx1"/>
                </a:solidFill>
              </a:rPr>
              <a:t>Participants showed changes in knowledge and behavior over 3 months:</a:t>
            </a:r>
          </a:p>
          <a:p>
            <a:pPr lvl="1"/>
            <a:r>
              <a:rPr lang="en-US" sz="1200" b="1" dirty="0" smtClean="0">
                <a:solidFill>
                  <a:schemeClr val="tx1"/>
                </a:solidFill>
              </a:rPr>
              <a:t>Increase in HIV knowledge </a:t>
            </a:r>
          </a:p>
          <a:p>
            <a:pPr lvl="1"/>
            <a:r>
              <a:rPr lang="en-US" sz="1200" b="1" dirty="0" smtClean="0">
                <a:solidFill>
                  <a:schemeClr val="tx1"/>
                </a:solidFill>
              </a:rPr>
              <a:t>Decrease in number of unprotected sex partners </a:t>
            </a:r>
            <a:endParaRPr lang="en-US" sz="1200" b="1" i="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5</a:t>
            </a:fld>
            <a:endParaRPr lang="en-US"/>
          </a:p>
        </p:txBody>
      </p:sp>
    </p:spTree>
    <p:extLst>
      <p:ext uri="{BB962C8B-B14F-4D97-AF65-F5344CB8AC3E}">
        <p14:creationId xmlns:p14="http://schemas.microsoft.com/office/powerpoint/2010/main" val="396946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a:t>
            </a:r>
            <a:r>
              <a:rPr lang="en-US" baseline="0" dirty="0" smtClean="0"/>
              <a:t>l = standard of care</a:t>
            </a:r>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14</a:t>
            </a:fld>
            <a:endParaRPr lang="en-US"/>
          </a:p>
        </p:txBody>
      </p:sp>
    </p:spTree>
    <p:extLst>
      <p:ext uri="{BB962C8B-B14F-4D97-AF65-F5344CB8AC3E}">
        <p14:creationId xmlns:p14="http://schemas.microsoft.com/office/powerpoint/2010/main" val="96634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Welcomes and engages participants in the intervention.  </a:t>
            </a:r>
          </a:p>
          <a:p>
            <a:r>
              <a:rPr lang="en-US" dirty="0" smtClean="0"/>
              <a:t>Discusses</a:t>
            </a:r>
            <a:r>
              <a:rPr lang="en-US" baseline="0" dirty="0" smtClean="0"/>
              <a:t> connections to family, community, and romantic partners and setting positive peer norms for condom use and obtaining support from family of origin and choice. </a:t>
            </a:r>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17</a:t>
            </a:fld>
            <a:endParaRPr lang="en-US"/>
          </a:p>
        </p:txBody>
      </p:sp>
    </p:spTree>
    <p:extLst>
      <p:ext uri="{BB962C8B-B14F-4D97-AF65-F5344CB8AC3E}">
        <p14:creationId xmlns:p14="http://schemas.microsoft.com/office/powerpoint/2010/main" val="152834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three YMSM chatting online with a focus on</a:t>
            </a:r>
            <a:r>
              <a:rPr lang="en-US" baseline="0" dirty="0" smtClean="0"/>
              <a:t> identifying triggers for unprotected sex.  Embedded content focuses on the effects of mood on risk, negotiating correct condom use, consequences of drug and alcohol on decision making, and facts about STI symptoms and prevention</a:t>
            </a:r>
          </a:p>
        </p:txBody>
      </p:sp>
      <p:sp>
        <p:nvSpPr>
          <p:cNvPr id="4" name="Slide Number Placeholder 3"/>
          <p:cNvSpPr>
            <a:spLocks noGrp="1"/>
          </p:cNvSpPr>
          <p:nvPr>
            <p:ph type="sldNum" sz="quarter" idx="10"/>
          </p:nvPr>
        </p:nvSpPr>
        <p:spPr/>
        <p:txBody>
          <a:bodyPr/>
          <a:lstStyle/>
          <a:p>
            <a:fld id="{B5B00214-1931-4EF0-9D53-550ECFF4F5CD}" type="slidenum">
              <a:rPr lang="en-US" smtClean="0"/>
              <a:t>19</a:t>
            </a:fld>
            <a:endParaRPr lang="en-US"/>
          </a:p>
        </p:txBody>
      </p:sp>
    </p:spTree>
    <p:extLst>
      <p:ext uri="{BB962C8B-B14F-4D97-AF65-F5344CB8AC3E}">
        <p14:creationId xmlns:p14="http://schemas.microsoft.com/office/powerpoint/2010/main" val="186969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diverse case of YMSM highlight the risks in making</a:t>
            </a:r>
            <a:r>
              <a:rPr lang="en-US" baseline="0" dirty="0" smtClean="0"/>
              <a:t> assumptions about a partner’s HIV status or monogamy, the limits of </a:t>
            </a:r>
            <a:r>
              <a:rPr lang="en-US" baseline="0" dirty="0" err="1" smtClean="0"/>
              <a:t>serosorting</a:t>
            </a:r>
            <a:r>
              <a:rPr lang="en-US" baseline="0" dirty="0" smtClean="0"/>
              <a:t> in HIV negative YMSM when only ~20% of HIV+ YMSM known their status, the importance of regular testing and skills for negotiating condom use within relationships</a:t>
            </a:r>
            <a:endParaRPr lang="en-US" dirty="0"/>
          </a:p>
        </p:txBody>
      </p:sp>
      <p:sp>
        <p:nvSpPr>
          <p:cNvPr id="4" name="Slide Number Placeholder 3"/>
          <p:cNvSpPr>
            <a:spLocks noGrp="1"/>
          </p:cNvSpPr>
          <p:nvPr>
            <p:ph type="sldNum" sz="quarter" idx="10"/>
          </p:nvPr>
        </p:nvSpPr>
        <p:spPr/>
        <p:txBody>
          <a:bodyPr/>
          <a:lstStyle/>
          <a:p>
            <a:fld id="{B5B00214-1931-4EF0-9D53-550ECFF4F5CD}" type="slidenum">
              <a:rPr lang="en-US" smtClean="0"/>
              <a:t>24</a:t>
            </a:fld>
            <a:endParaRPr lang="en-US"/>
          </a:p>
        </p:txBody>
      </p:sp>
    </p:spTree>
    <p:extLst>
      <p:ext uri="{BB962C8B-B14F-4D97-AF65-F5344CB8AC3E}">
        <p14:creationId xmlns:p14="http://schemas.microsoft.com/office/powerpoint/2010/main" val="284271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recruitment and at-home testing=remainder of talk</a:t>
            </a:r>
          </a:p>
        </p:txBody>
      </p:sp>
      <p:sp>
        <p:nvSpPr>
          <p:cNvPr id="4" name="Slide Number Placeholder 3"/>
          <p:cNvSpPr>
            <a:spLocks noGrp="1"/>
          </p:cNvSpPr>
          <p:nvPr>
            <p:ph type="sldNum" sz="quarter" idx="10"/>
          </p:nvPr>
        </p:nvSpPr>
        <p:spPr/>
        <p:txBody>
          <a:bodyPr/>
          <a:lstStyle/>
          <a:p>
            <a:fld id="{B5B00214-1931-4EF0-9D53-550ECFF4F5CD}" type="slidenum">
              <a:rPr lang="en-US" smtClean="0"/>
              <a:t>26</a:t>
            </a:fld>
            <a:endParaRPr lang="en-US"/>
          </a:p>
        </p:txBody>
      </p:sp>
    </p:spTree>
    <p:extLst>
      <p:ext uri="{BB962C8B-B14F-4D97-AF65-F5344CB8AC3E}">
        <p14:creationId xmlns:p14="http://schemas.microsoft.com/office/powerpoint/2010/main" val="86189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DBF423DF-AD52-4124-927D-D0BB1087C04F}" type="datetimeFigureOut">
              <a:rPr lang="en-US"/>
              <a:pPr>
                <a:defRPr/>
              </a:pPr>
              <a:t>7/22/2014</a:t>
            </a:fld>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28C07F04-06C1-4333-BDCC-B0F4D22DF802}" type="slidenum">
              <a:rPr lang="en-US"/>
              <a:pPr>
                <a:defRPr/>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39134951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A33131-2D6C-4B78-86F7-F7028E81ECAE}"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BC4A757A-DC9D-4864-8B9F-2BBCB8102358}" type="slidenum">
              <a:rPr lang="en-US"/>
              <a:pPr>
                <a:defRPr/>
              </a:pPr>
              <a:t>‹#›</a:t>
            </a:fld>
            <a:endParaRPr lang="en-US"/>
          </a:p>
        </p:txBody>
      </p:sp>
    </p:spTree>
    <p:extLst>
      <p:ext uri="{BB962C8B-B14F-4D97-AF65-F5344CB8AC3E}">
        <p14:creationId xmlns:p14="http://schemas.microsoft.com/office/powerpoint/2010/main" val="41808801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0697950-371F-4DC3-A567-F0C5CCDD6B3E}" type="datetimeFigureOut">
              <a:rPr lang="en-US"/>
              <a:pPr>
                <a:defRPr/>
              </a:pPr>
              <a:t>7/22/2014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1CFB9C36-DBB8-41E6-82E9-24B33310A3F7}" type="slidenum">
              <a:rPr lang="en-US"/>
              <a:pPr>
                <a:defRPr/>
              </a:pPr>
              <a:t>‹#›</a:t>
            </a:fld>
            <a:endParaRPr lang="en-US"/>
          </a:p>
        </p:txBody>
      </p:sp>
    </p:spTree>
    <p:extLst>
      <p:ext uri="{BB962C8B-B14F-4D97-AF65-F5344CB8AC3E}">
        <p14:creationId xmlns:p14="http://schemas.microsoft.com/office/powerpoint/2010/main" val="3100589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172200"/>
            <a:ext cx="588744" cy="58874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84012"/>
            <a:ext cx="1295400" cy="467407"/>
          </a:xfrm>
          <a:prstGeom prst="rect">
            <a:avLst/>
          </a:prstGeom>
          <a:noFill/>
          <a:effectLst/>
        </p:spPr>
      </p:pic>
    </p:spTree>
    <p:extLst>
      <p:ext uri="{BB962C8B-B14F-4D97-AF65-F5344CB8AC3E}">
        <p14:creationId xmlns:p14="http://schemas.microsoft.com/office/powerpoint/2010/main" val="16186740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35DB0D9F-60AA-44F6-9645-AC0C5BD02807}" type="datetimeFigureOut">
              <a:rPr lang="en-US"/>
              <a:pPr>
                <a:defRPr/>
              </a:pPr>
              <a:t>7/22/2014</a:t>
            </a:fld>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3DADDB3C-8A8B-47E9-BDA9-63BA77A6C120}"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8302163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172200"/>
            <a:ext cx="588744" cy="58874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84012"/>
            <a:ext cx="1295400" cy="467407"/>
          </a:xfrm>
          <a:prstGeom prst="rect">
            <a:avLst/>
          </a:prstGeom>
          <a:noFill/>
          <a:effectLst/>
        </p:spPr>
      </p:pic>
    </p:spTree>
    <p:extLst>
      <p:ext uri="{BB962C8B-B14F-4D97-AF65-F5344CB8AC3E}">
        <p14:creationId xmlns:p14="http://schemas.microsoft.com/office/powerpoint/2010/main" val="3409852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439636E9-B0A4-4239-86AC-E3AFE697A0BC}" type="datetimeFigureOut">
              <a:rPr lang="en-US"/>
              <a:pPr>
                <a:defRPr/>
              </a:pPr>
              <a:t>7/22/2014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87BC08A6-8804-4C0F-A146-EF4F74DC437A}" type="slidenum">
              <a:rPr lang="en-US"/>
              <a:pPr>
                <a:defRPr/>
              </a:pPr>
              <a:t>‹#›</a:t>
            </a:fld>
            <a:endParaRPr lang="en-US"/>
          </a:p>
        </p:txBody>
      </p:sp>
    </p:spTree>
    <p:extLst>
      <p:ext uri="{BB962C8B-B14F-4D97-AF65-F5344CB8AC3E}">
        <p14:creationId xmlns:p14="http://schemas.microsoft.com/office/powerpoint/2010/main" val="23150941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8DFB30-006B-4FC2-A1C4-1224C34ECC3F}" type="datetimeFigureOut">
              <a:rPr lang="en-US"/>
              <a:pPr>
                <a:defRPr/>
              </a:pPr>
              <a:t>7/22/2014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FED44493-F15C-44AC-9BDE-FFBEAB2A6D4E}" type="slidenum">
              <a:rPr lang="en-US"/>
              <a:pPr>
                <a:defRPr/>
              </a:pPr>
              <a:t>‹#›</a:t>
            </a:fld>
            <a:endParaRPr lang="en-US"/>
          </a:p>
        </p:txBody>
      </p:sp>
    </p:spTree>
    <p:extLst>
      <p:ext uri="{BB962C8B-B14F-4D97-AF65-F5344CB8AC3E}">
        <p14:creationId xmlns:p14="http://schemas.microsoft.com/office/powerpoint/2010/main" val="40292725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7A75BC5-2A44-4902-95C6-17382D51FC66}" type="datetimeFigureOut">
              <a:rPr lang="en-US"/>
              <a:pPr>
                <a:defRPr/>
              </a:pPr>
              <a:t>7/22/2014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A984F8A0-43B4-4071-8E10-E4C244D8BCC3}" type="slidenum">
              <a:rPr lang="en-US"/>
              <a:pPr>
                <a:defRPr/>
              </a:pPr>
              <a:t>‹#›</a:t>
            </a:fld>
            <a:endParaRPr lang="en-US"/>
          </a:p>
        </p:txBody>
      </p:sp>
    </p:spTree>
    <p:extLst>
      <p:ext uri="{BB962C8B-B14F-4D97-AF65-F5344CB8AC3E}">
        <p14:creationId xmlns:p14="http://schemas.microsoft.com/office/powerpoint/2010/main" val="36121887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628F9F21-9694-4FC9-A38A-0508FD3801F3}" type="datetimeFigureOut">
              <a:rPr lang="en-US"/>
              <a:pPr>
                <a:defRPr/>
              </a:pPr>
              <a:t>7/22/2014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DDE464EA-E00C-45B4-B8DD-5D5159D2CB96}" type="slidenum">
              <a:rPr lang="en-US"/>
              <a:pPr>
                <a:defRPr/>
              </a:pPr>
              <a:t>‹#›</a:t>
            </a:fld>
            <a:endParaRPr lang="en-US"/>
          </a:p>
        </p:txBody>
      </p:sp>
    </p:spTree>
    <p:extLst>
      <p:ext uri="{BB962C8B-B14F-4D97-AF65-F5344CB8AC3E}">
        <p14:creationId xmlns:p14="http://schemas.microsoft.com/office/powerpoint/2010/main" val="1793829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2388C0FD-E7CA-49C6-A18C-603465514DF9}" type="datetimeFigureOut">
              <a:rPr lang="en-US"/>
              <a:pPr>
                <a:defRPr/>
              </a:pPr>
              <a:t>7/22/2014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4041230-C883-4D4D-8992-05C6898F7C8B}" type="slidenum">
              <a:rPr lang="en-US"/>
              <a:pPr>
                <a:defRPr/>
              </a:pPr>
              <a:t>‹#›</a:t>
            </a:fld>
            <a:endParaRPr lang="en-US"/>
          </a:p>
        </p:txBody>
      </p:sp>
    </p:spTree>
    <p:extLst>
      <p:ext uri="{BB962C8B-B14F-4D97-AF65-F5344CB8AC3E}">
        <p14:creationId xmlns:p14="http://schemas.microsoft.com/office/powerpoint/2010/main" val="358875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9A564410-AFBE-409A-BD0B-F5081A719316}" type="datetimeFigureOut">
              <a:rPr lang="en-US"/>
              <a:pPr>
                <a:defRPr/>
              </a:pPr>
              <a:t>7/22/2014</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fld id="{317D0D33-99D3-4768-8F7E-184974B3D1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0" r:id="rId2"/>
    <p:sldLayoutId id="2147483766" r:id="rId3"/>
    <p:sldLayoutId id="2147483761" r:id="rId4"/>
    <p:sldLayoutId id="2147483762" r:id="rId5"/>
    <p:sldLayoutId id="2147483763" r:id="rId6"/>
    <p:sldLayoutId id="2147483767" r:id="rId7"/>
    <p:sldLayoutId id="2147483768" r:id="rId8"/>
    <p:sldLayoutId id="2147483769" r:id="rId9"/>
    <p:sldLayoutId id="2147483764" r:id="rId10"/>
    <p:sldLayoutId id="2147483770" r:id="rId11"/>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69696"/>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08080"/>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4D4D4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facebook.com/ads/manage/campaigns/?act=3241137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mailto:rsineat@emory.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267200"/>
            <a:ext cx="5867400" cy="1477328"/>
          </a:xfrm>
          <a:prstGeom prst="rect">
            <a:avLst/>
          </a:prstGeom>
          <a:noFill/>
        </p:spPr>
        <p:txBody>
          <a:bodyPr wrap="square" rtlCol="0">
            <a:spAutoFit/>
          </a:bodyPr>
          <a:lstStyle/>
          <a:p>
            <a:r>
              <a:rPr lang="en-US" dirty="0" smtClean="0">
                <a:solidFill>
                  <a:schemeClr val="bg1"/>
                </a:solidFill>
              </a:rPr>
              <a:t>R. Craig Sineath, MPH</a:t>
            </a:r>
          </a:p>
          <a:p>
            <a:r>
              <a:rPr lang="en-US" dirty="0" smtClean="0">
                <a:solidFill>
                  <a:schemeClr val="bg1"/>
                </a:solidFill>
              </a:rPr>
              <a:t>PRISM Health</a:t>
            </a:r>
          </a:p>
          <a:p>
            <a:r>
              <a:rPr lang="en-US" dirty="0" smtClean="0">
                <a:solidFill>
                  <a:schemeClr val="bg1"/>
                </a:solidFill>
              </a:rPr>
              <a:t>Department of Epidemiology</a:t>
            </a:r>
          </a:p>
          <a:p>
            <a:r>
              <a:rPr lang="en-US" dirty="0" smtClean="0">
                <a:solidFill>
                  <a:schemeClr val="bg1"/>
                </a:solidFill>
              </a:rPr>
              <a:t>Rollins School of Public Health</a:t>
            </a:r>
          </a:p>
          <a:p>
            <a:r>
              <a:rPr lang="en-US" dirty="0" smtClean="0">
                <a:solidFill>
                  <a:schemeClr val="bg1"/>
                </a:solidFill>
              </a:rPr>
              <a:t>Emory University</a:t>
            </a:r>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382" y="1715676"/>
            <a:ext cx="1134796" cy="11347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819400"/>
            <a:ext cx="1978044" cy="9906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1904" y="3868143"/>
            <a:ext cx="1375036" cy="6096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4800600"/>
            <a:ext cx="1978760" cy="550217"/>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2308" t="5825" r="56031" b="71111"/>
          <a:stretch/>
        </p:blipFill>
        <p:spPr>
          <a:xfrm>
            <a:off x="7367570" y="5410200"/>
            <a:ext cx="1263704" cy="119127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1559" y="304800"/>
            <a:ext cx="1724535" cy="1260348"/>
          </a:xfrm>
          <a:prstGeom prst="rect">
            <a:avLst/>
          </a:prstGeom>
        </p:spPr>
      </p:pic>
      <p:sp>
        <p:nvSpPr>
          <p:cNvPr id="3" name="TextBox 2"/>
          <p:cNvSpPr txBox="1"/>
          <p:nvPr/>
        </p:nvSpPr>
        <p:spPr>
          <a:xfrm>
            <a:off x="152635" y="2667000"/>
            <a:ext cx="5257800" cy="646331"/>
          </a:xfrm>
          <a:prstGeom prst="rect">
            <a:avLst/>
          </a:prstGeom>
          <a:noFill/>
        </p:spPr>
        <p:txBody>
          <a:bodyPr wrap="square" rtlCol="0">
            <a:spAutoFit/>
          </a:bodyPr>
          <a:lstStyle/>
          <a:p>
            <a:r>
              <a:rPr lang="en-US" dirty="0" smtClean="0">
                <a:solidFill>
                  <a:schemeClr val="bg1"/>
                </a:solidFill>
              </a:rPr>
              <a:t>An Online HIV Prevention Intervention for HIV-negative MSM in Atlanta, Chicago, and New York</a:t>
            </a:r>
            <a:endParaRPr lang="en-US" dirty="0">
              <a:solidFill>
                <a:schemeClr val="bg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635" y="152400"/>
            <a:ext cx="6705365" cy="2419432"/>
          </a:xfrm>
          <a:prstGeom prst="rect">
            <a:avLst/>
          </a:prstGeom>
          <a:solidFill>
            <a:schemeClr val="bg1">
              <a:lumMod val="85000"/>
            </a:schemeClr>
          </a:solidFill>
          <a:effectLst/>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Participant Timeline</a:t>
            </a:r>
            <a:endParaRPr lang="en-US" dirty="0"/>
          </a:p>
        </p:txBody>
      </p:sp>
      <p:graphicFrame>
        <p:nvGraphicFramePr>
          <p:cNvPr id="10" name="Diagram 9"/>
          <p:cNvGraphicFramePr/>
          <p:nvPr>
            <p:extLst>
              <p:ext uri="{D42A27DB-BD31-4B8C-83A1-F6EECF244321}">
                <p14:modId xmlns:p14="http://schemas.microsoft.com/office/powerpoint/2010/main" val="1911831933"/>
              </p:ext>
            </p:extLst>
          </p:nvPr>
        </p:nvGraphicFramePr>
        <p:xfrm>
          <a:off x="381000" y="1600200"/>
          <a:ext cx="8305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Urethral and Rectal testing for Gonorrhea and Chlamydia will be completed by participants at baseline and 12-month follow-up</a:t>
            </a:r>
          </a:p>
          <a:p>
            <a:r>
              <a:rPr lang="en-US" b="1" dirty="0" smtClean="0"/>
              <a:t>Participants who test positive at baseline will also be sent kits at 3 and 6 months</a:t>
            </a:r>
          </a:p>
        </p:txBody>
      </p:sp>
      <p:sp>
        <p:nvSpPr>
          <p:cNvPr id="3" name="Title 2"/>
          <p:cNvSpPr>
            <a:spLocks noGrp="1"/>
          </p:cNvSpPr>
          <p:nvPr>
            <p:ph type="title"/>
          </p:nvPr>
        </p:nvSpPr>
        <p:spPr/>
        <p:txBody>
          <a:bodyPr/>
          <a:lstStyle/>
          <a:p>
            <a:r>
              <a:rPr lang="en-US" dirty="0" smtClean="0"/>
              <a:t>At-Home STI Testing</a:t>
            </a:r>
            <a:endParaRPr lang="en-US" dirty="0"/>
          </a:p>
        </p:txBody>
      </p:sp>
      <p:pic>
        <p:nvPicPr>
          <p:cNvPr id="5" name="Picture 4"/>
          <p:cNvPicPr>
            <a:picLocks noChangeAspect="1"/>
          </p:cNvPicPr>
          <p:nvPr/>
        </p:nvPicPr>
        <p:blipFill rotWithShape="1">
          <a:blip r:embed="rId2"/>
          <a:srcRect l="10733" t="7143" r="48240" b="40952"/>
          <a:stretch/>
        </p:blipFill>
        <p:spPr>
          <a:xfrm>
            <a:off x="4248150" y="3061063"/>
            <a:ext cx="4876800" cy="3796937"/>
          </a:xfrm>
          <a:prstGeom prst="rect">
            <a:avLst/>
          </a:prstGeom>
        </p:spPr>
      </p:pic>
      <p:pic>
        <p:nvPicPr>
          <p:cNvPr id="2050" name="Picture 2" descr="http://www.rush.edu/rml/images/genprobe-ur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253" y="3429000"/>
            <a:ext cx="2124347" cy="283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640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Outcomes:</a:t>
            </a:r>
          </a:p>
          <a:p>
            <a:pPr lvl="1"/>
            <a:r>
              <a:rPr lang="en-US" dirty="0" smtClean="0"/>
              <a:t>Unprotected anal sex acts</a:t>
            </a:r>
          </a:p>
          <a:p>
            <a:pPr lvl="1"/>
            <a:r>
              <a:rPr lang="en-US" dirty="0" smtClean="0"/>
              <a:t>Sexually transmitted infection incidence</a:t>
            </a:r>
          </a:p>
          <a:p>
            <a:pPr lvl="1"/>
            <a:r>
              <a:rPr lang="en-US" dirty="0" smtClean="0"/>
              <a:t>Differential efficacy across important sub groups of YMSM </a:t>
            </a:r>
          </a:p>
          <a:p>
            <a:pPr lvl="2"/>
            <a:r>
              <a:rPr lang="en-US" dirty="0" smtClean="0"/>
              <a:t>race/ethnicity</a:t>
            </a:r>
          </a:p>
          <a:p>
            <a:pPr lvl="2"/>
            <a:r>
              <a:rPr lang="en-US" dirty="0" smtClean="0"/>
              <a:t>relationship status</a:t>
            </a:r>
          </a:p>
          <a:p>
            <a:pPr lvl="2"/>
            <a:r>
              <a:rPr lang="en-US" dirty="0" smtClean="0"/>
              <a:t>gay/bisexual identity</a:t>
            </a:r>
            <a:endParaRPr lang="en-US" dirty="0"/>
          </a:p>
        </p:txBody>
      </p:sp>
      <p:sp>
        <p:nvSpPr>
          <p:cNvPr id="3" name="Title 2"/>
          <p:cNvSpPr>
            <a:spLocks noGrp="1"/>
          </p:cNvSpPr>
          <p:nvPr>
            <p:ph type="title"/>
          </p:nvPr>
        </p:nvSpPr>
        <p:spPr/>
        <p:txBody>
          <a:bodyPr/>
          <a:lstStyle/>
          <a:p>
            <a:r>
              <a:rPr lang="en-US" dirty="0" smtClean="0"/>
              <a:t>KIU 2.0</a:t>
            </a:r>
            <a:endParaRPr lang="en-US" dirty="0"/>
          </a:p>
        </p:txBody>
      </p:sp>
    </p:spTree>
    <p:extLst>
      <p:ext uri="{BB962C8B-B14F-4D97-AF65-F5344CB8AC3E}">
        <p14:creationId xmlns:p14="http://schemas.microsoft.com/office/powerpoint/2010/main" val="21316161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Study Design: Randomization Scheme</a:t>
            </a:r>
            <a:endParaRPr lang="en-US" dirty="0"/>
          </a:p>
        </p:txBody>
      </p:sp>
      <p:graphicFrame>
        <p:nvGraphicFramePr>
          <p:cNvPr id="4" name="Diagram 3"/>
          <p:cNvGraphicFramePr/>
          <p:nvPr/>
        </p:nvGraphicFramePr>
        <p:xfrm>
          <a:off x="457200" y="16764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400" b="1" dirty="0" smtClean="0"/>
              <a:t>Control </a:t>
            </a:r>
            <a:r>
              <a:rPr lang="en-US" sz="2400" b="1" dirty="0"/>
              <a:t>– Non-interactive program for a general audience and similar to what can be found on the Internet</a:t>
            </a:r>
          </a:p>
          <a:p>
            <a:pPr lvl="2"/>
            <a:r>
              <a:rPr lang="en-US" sz="2000" b="1" dirty="0"/>
              <a:t>Topics are primarily focused on HIV and STI information</a:t>
            </a:r>
          </a:p>
          <a:p>
            <a:pPr lvl="2"/>
            <a:r>
              <a:rPr lang="en-US" sz="2000" b="1" dirty="0"/>
              <a:t>Information is presented in PowerPoint slides</a:t>
            </a:r>
          </a:p>
          <a:p>
            <a:pPr lvl="1"/>
            <a:r>
              <a:rPr lang="en-US" sz="2400" b="1" dirty="0" smtClean="0"/>
              <a:t>Intervention </a:t>
            </a:r>
            <a:r>
              <a:rPr lang="en-US" sz="2400" b="1" dirty="0"/>
              <a:t>–  Interactive multimedia program specifically tailored to YMSM</a:t>
            </a:r>
          </a:p>
          <a:p>
            <a:pPr lvl="2"/>
            <a:r>
              <a:rPr lang="en-US" sz="2000" b="1" dirty="0"/>
              <a:t>Information is presented in animated clips, videos, and games</a:t>
            </a:r>
          </a:p>
          <a:p>
            <a:pPr lvl="2"/>
            <a:r>
              <a:rPr lang="en-US" sz="2000" b="1" dirty="0"/>
              <a:t>Topics include: community involvement, tips for safely hooking up online, and communication in relationships.</a:t>
            </a:r>
          </a:p>
          <a:p>
            <a:endParaRPr lang="en-US" sz="2400" dirty="0"/>
          </a:p>
        </p:txBody>
      </p:sp>
      <p:sp>
        <p:nvSpPr>
          <p:cNvPr id="3" name="Title 2"/>
          <p:cNvSpPr>
            <a:spLocks noGrp="1"/>
          </p:cNvSpPr>
          <p:nvPr>
            <p:ph type="title"/>
          </p:nvPr>
        </p:nvSpPr>
        <p:spPr/>
        <p:txBody>
          <a:bodyPr/>
          <a:lstStyle/>
          <a:p>
            <a:r>
              <a:rPr lang="en-US" dirty="0" smtClean="0"/>
              <a:t>Study Design: Randomization Scheme</a:t>
            </a:r>
            <a:endParaRPr lang="en-US" dirty="0"/>
          </a:p>
        </p:txBody>
      </p:sp>
    </p:spTree>
    <p:extLst>
      <p:ext uri="{BB962C8B-B14F-4D97-AF65-F5344CB8AC3E}">
        <p14:creationId xmlns:p14="http://schemas.microsoft.com/office/powerpoint/2010/main" val="40041487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t>Modules</a:t>
            </a:r>
            <a:endParaRPr lang="en-US" sz="2400" b="1" dirty="0"/>
          </a:p>
          <a:p>
            <a:pPr marL="953262" lvl="1" indent="-514350">
              <a:buFont typeface="+mj-lt"/>
              <a:buAutoNum type="arabicPeriod"/>
            </a:pPr>
            <a:r>
              <a:rPr lang="en-US" sz="2000" b="1" i="1" dirty="0"/>
              <a:t>Sexually Transmitted Infections (STIs)</a:t>
            </a:r>
          </a:p>
          <a:p>
            <a:pPr marL="953262" lvl="1" indent="-514350">
              <a:buFont typeface="+mj-lt"/>
              <a:buAutoNum type="arabicPeriod"/>
            </a:pPr>
            <a:r>
              <a:rPr lang="en-US" sz="2000" b="1" i="1" dirty="0"/>
              <a:t>HIV Myths and Facts</a:t>
            </a:r>
          </a:p>
          <a:p>
            <a:pPr marL="953262" lvl="1" indent="-514350">
              <a:buFont typeface="+mj-lt"/>
              <a:buAutoNum type="arabicPeriod"/>
            </a:pPr>
            <a:r>
              <a:rPr lang="en-US" sz="2000" b="1" i="1" dirty="0"/>
              <a:t>What is HIV and AIDS?</a:t>
            </a:r>
          </a:p>
          <a:p>
            <a:pPr marL="953262" lvl="1" indent="-514350">
              <a:buFont typeface="+mj-lt"/>
              <a:buAutoNum type="arabicPeriod"/>
            </a:pPr>
            <a:r>
              <a:rPr lang="en-US" sz="2000" b="1" i="1" dirty="0"/>
              <a:t>Who is Most at Risk for HIV Infection?</a:t>
            </a:r>
          </a:p>
          <a:p>
            <a:pPr marL="953262" lvl="1" indent="-514350">
              <a:buFont typeface="+mj-lt"/>
              <a:buAutoNum type="arabicPeriod"/>
            </a:pPr>
            <a:r>
              <a:rPr lang="en-US" sz="2000" b="1" i="1" dirty="0"/>
              <a:t>HIV Prevention </a:t>
            </a:r>
          </a:p>
          <a:p>
            <a:pPr marL="953262" lvl="1" indent="-514350">
              <a:buFont typeface="+mj-lt"/>
              <a:buAutoNum type="arabicPeriod"/>
            </a:pPr>
            <a:r>
              <a:rPr lang="en-US" sz="2000" b="1" i="1" dirty="0"/>
              <a:t>HIV Treatment Options</a:t>
            </a:r>
          </a:p>
          <a:p>
            <a:pPr marL="953262" lvl="1" indent="-514350">
              <a:buFont typeface="+mj-lt"/>
              <a:buAutoNum type="arabicPeriod"/>
            </a:pPr>
            <a:r>
              <a:rPr lang="en-US" sz="2000" b="1" i="1" dirty="0"/>
              <a:t>Setting Risk Reduction Goals</a:t>
            </a:r>
          </a:p>
          <a:p>
            <a:r>
              <a:rPr lang="en-US" sz="2400" b="1" dirty="0" smtClean="0"/>
              <a:t>Boosters</a:t>
            </a:r>
            <a:endParaRPr lang="en-US" sz="2400" b="1" dirty="0"/>
          </a:p>
          <a:p>
            <a:pPr lvl="1"/>
            <a:r>
              <a:rPr lang="en-US" sz="2000" b="1" i="1" dirty="0"/>
              <a:t>3 Month Booster: Review of STIs</a:t>
            </a:r>
          </a:p>
          <a:p>
            <a:pPr lvl="1"/>
            <a:r>
              <a:rPr lang="en-US" sz="2000" b="1" i="1" dirty="0"/>
              <a:t>6 Month Booster: Review of HIV/AIDS &amp; New HIV/AIDS  Findings</a:t>
            </a:r>
          </a:p>
          <a:p>
            <a:endParaRPr lang="en-US" sz="2400" dirty="0"/>
          </a:p>
        </p:txBody>
      </p:sp>
      <p:sp>
        <p:nvSpPr>
          <p:cNvPr id="3" name="Title 2"/>
          <p:cNvSpPr>
            <a:spLocks noGrp="1"/>
          </p:cNvSpPr>
          <p:nvPr>
            <p:ph type="title"/>
          </p:nvPr>
        </p:nvSpPr>
        <p:spPr/>
        <p:txBody>
          <a:bodyPr/>
          <a:lstStyle/>
          <a:p>
            <a:r>
              <a:rPr lang="en-US" dirty="0" smtClean="0"/>
              <a:t>Control Arm</a:t>
            </a:r>
            <a:endParaRPr lang="en-US" dirty="0"/>
          </a:p>
        </p:txBody>
      </p:sp>
    </p:spTree>
    <p:extLst>
      <p:ext uri="{BB962C8B-B14F-4D97-AF65-F5344CB8AC3E}">
        <p14:creationId xmlns:p14="http://schemas.microsoft.com/office/powerpoint/2010/main" val="37398403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19263"/>
            <a:ext cx="8458200" cy="4406900"/>
          </a:xfrm>
        </p:spPr>
        <p:txBody>
          <a:bodyPr>
            <a:noAutofit/>
          </a:bodyPr>
          <a:lstStyle/>
          <a:p>
            <a:r>
              <a:rPr lang="en-US" sz="2400" b="1" dirty="0"/>
              <a:t>KIU! Modules</a:t>
            </a:r>
          </a:p>
          <a:p>
            <a:pPr marL="1051560" lvl="1" indent="-514350">
              <a:buFont typeface="+mj-lt"/>
              <a:buAutoNum type="arabicPeriod"/>
            </a:pPr>
            <a:r>
              <a:rPr lang="en-US" b="1" i="1" dirty="0"/>
              <a:t>Healthy and Whole </a:t>
            </a:r>
            <a:r>
              <a:rPr lang="en-US" b="1" i="1" dirty="0" smtClean="0"/>
              <a:t>Person (Diverse Peer Videos)</a:t>
            </a:r>
            <a:endParaRPr lang="en-US" b="1" i="1" dirty="0"/>
          </a:p>
          <a:p>
            <a:pPr marL="1051560" lvl="1" indent="-514350">
              <a:buFont typeface="+mj-lt"/>
              <a:buAutoNum type="arabicPeriod"/>
            </a:pPr>
            <a:r>
              <a:rPr lang="en-US" b="1" i="1" dirty="0"/>
              <a:t>Hooking-Up </a:t>
            </a:r>
            <a:r>
              <a:rPr lang="en-US" b="1" i="1" dirty="0" smtClean="0"/>
              <a:t>Online (Stylized Animation)</a:t>
            </a:r>
            <a:endParaRPr lang="en-US" b="1" i="1" dirty="0"/>
          </a:p>
          <a:p>
            <a:pPr marL="1051560" lvl="1" indent="-514350">
              <a:buFont typeface="+mj-lt"/>
              <a:buAutoNum type="arabicPeriod"/>
            </a:pPr>
            <a:r>
              <a:rPr lang="en-US" b="1" i="1" dirty="0"/>
              <a:t>Sex in the </a:t>
            </a:r>
            <a:r>
              <a:rPr lang="en-US" b="1" i="1" dirty="0" smtClean="0"/>
              <a:t>City (Scripted Soap Opera)</a:t>
            </a:r>
            <a:endParaRPr lang="en-US" b="1" i="1" dirty="0"/>
          </a:p>
          <a:p>
            <a:pPr marL="1051560" lvl="1" indent="-514350">
              <a:buFont typeface="+mj-lt"/>
              <a:buAutoNum type="arabicPeriod"/>
            </a:pPr>
            <a:r>
              <a:rPr lang="en-US" b="1" i="1" dirty="0"/>
              <a:t>The Club </a:t>
            </a:r>
            <a:r>
              <a:rPr lang="en-US" b="1" i="1" dirty="0" smtClean="0"/>
              <a:t>Game (Virtual Reality Game)</a:t>
            </a:r>
            <a:endParaRPr lang="en-US" b="1" i="1" dirty="0"/>
          </a:p>
          <a:p>
            <a:pPr marL="1051560" lvl="1" indent="-514350">
              <a:buFont typeface="+mj-lt"/>
              <a:buAutoNum type="arabicPeriod"/>
            </a:pPr>
            <a:r>
              <a:rPr lang="en-US" b="1" i="1" dirty="0"/>
              <a:t>Dating (an older partner</a:t>
            </a:r>
            <a:r>
              <a:rPr lang="en-US" b="1" i="1" dirty="0" smtClean="0"/>
              <a:t>) (Flash Animation Quiz)</a:t>
            </a:r>
            <a:endParaRPr lang="en-US" b="1" i="1" dirty="0"/>
          </a:p>
          <a:p>
            <a:pPr marL="1051560" lvl="1" indent="-514350">
              <a:buFont typeface="+mj-lt"/>
              <a:buAutoNum type="arabicPeriod"/>
            </a:pPr>
            <a:r>
              <a:rPr lang="en-US" b="1" i="1" dirty="0"/>
              <a:t>A Serious </a:t>
            </a:r>
            <a:r>
              <a:rPr lang="en-US" b="1" i="1" dirty="0" smtClean="0"/>
              <a:t>Relationship (Flash Illustrated Story)</a:t>
            </a:r>
            <a:endParaRPr lang="en-US" b="1" i="1" dirty="0"/>
          </a:p>
          <a:p>
            <a:pPr marL="1051560" lvl="1" indent="-514350">
              <a:buFont typeface="+mj-lt"/>
              <a:buAutoNum type="arabicPeriod"/>
            </a:pPr>
            <a:r>
              <a:rPr lang="en-US" b="1" i="1" dirty="0"/>
              <a:t>Setting Risk Reduction </a:t>
            </a:r>
            <a:r>
              <a:rPr lang="en-US" b="1" i="1" dirty="0" smtClean="0"/>
              <a:t>Goals (Scripted Flash Animation with Games)</a:t>
            </a:r>
            <a:endParaRPr lang="en-US" b="1" i="1" dirty="0"/>
          </a:p>
          <a:p>
            <a:pPr marL="676656" indent="-514350"/>
            <a:r>
              <a:rPr lang="en-US" sz="2400" b="1" dirty="0"/>
              <a:t>KIU! Boosters</a:t>
            </a:r>
          </a:p>
          <a:p>
            <a:pPr marL="1051560" lvl="1" indent="-514350"/>
            <a:r>
              <a:rPr lang="en-US" b="1" i="1" dirty="0"/>
              <a:t>3 Month Booster: Repeat HIV Testing and Motivation for Condom Use</a:t>
            </a:r>
          </a:p>
          <a:p>
            <a:pPr marL="1051560" lvl="1" indent="-514350"/>
            <a:r>
              <a:rPr lang="en-US" b="1" i="1" dirty="0"/>
              <a:t>6 Month Booster: Healthy Romantic Relationships AKA “Boyfriend 101”</a:t>
            </a:r>
          </a:p>
        </p:txBody>
      </p:sp>
      <p:sp>
        <p:nvSpPr>
          <p:cNvPr id="3" name="Title 2"/>
          <p:cNvSpPr>
            <a:spLocks noGrp="1"/>
          </p:cNvSpPr>
          <p:nvPr>
            <p:ph type="title"/>
          </p:nvPr>
        </p:nvSpPr>
        <p:spPr/>
        <p:txBody>
          <a:bodyPr/>
          <a:lstStyle/>
          <a:p>
            <a:r>
              <a:rPr lang="en-US" dirty="0" smtClean="0"/>
              <a:t>KIU! Intervention Arm</a:t>
            </a:r>
            <a:endParaRPr lang="en-US" dirty="0"/>
          </a:p>
        </p:txBody>
      </p:sp>
    </p:spTree>
    <p:extLst>
      <p:ext uri="{BB962C8B-B14F-4D97-AF65-F5344CB8AC3E}">
        <p14:creationId xmlns:p14="http://schemas.microsoft.com/office/powerpoint/2010/main" val="728105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800" b="1" dirty="0" smtClean="0"/>
              <a:t>Healthy and Whole Person</a:t>
            </a:r>
          </a:p>
          <a:p>
            <a:pPr lvl="2"/>
            <a:r>
              <a:rPr lang="en-US" sz="2600" b="1" dirty="0" smtClean="0"/>
              <a:t>Street interviews in Atlanta, New York, and Chicago</a:t>
            </a:r>
            <a:endParaRPr lang="en-US" sz="2800" b="1" dirty="0"/>
          </a:p>
          <a:p>
            <a:pPr lvl="2"/>
            <a:r>
              <a:rPr lang="en-US" sz="2800" b="1" dirty="0" smtClean="0"/>
              <a:t>Focuses on the role of the community, family, and relationships in keeping one healthy</a:t>
            </a:r>
            <a:endParaRPr lang="en-US" sz="2600" b="1" dirty="0" smtClean="0"/>
          </a:p>
        </p:txBody>
      </p:sp>
      <p:sp>
        <p:nvSpPr>
          <p:cNvPr id="3" name="Title 2"/>
          <p:cNvSpPr>
            <a:spLocks noGrp="1"/>
          </p:cNvSpPr>
          <p:nvPr>
            <p:ph type="title"/>
          </p:nvPr>
        </p:nvSpPr>
        <p:spPr/>
        <p:txBody>
          <a:bodyPr/>
          <a:lstStyle/>
          <a:p>
            <a:r>
              <a:rPr lang="en-US" dirty="0" smtClean="0"/>
              <a:t>KIU! Preview: Module 1</a:t>
            </a:r>
            <a:endParaRPr lang="en-US" dirty="0"/>
          </a:p>
        </p:txBody>
      </p:sp>
    </p:spTree>
    <p:extLst>
      <p:ext uri="{BB962C8B-B14F-4D97-AF65-F5344CB8AC3E}">
        <p14:creationId xmlns:p14="http://schemas.microsoft.com/office/powerpoint/2010/main" val="16133198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KIU! Preview: Module 1</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309488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400" b="1" dirty="0" smtClean="0"/>
              <a:t>Hooking </a:t>
            </a:r>
            <a:r>
              <a:rPr lang="en-US" sz="2400" b="1" dirty="0"/>
              <a:t>Up Online</a:t>
            </a:r>
          </a:p>
          <a:p>
            <a:pPr lvl="1"/>
            <a:r>
              <a:rPr lang="en-US" sz="2400" b="1" dirty="0"/>
              <a:t>Objectives:</a:t>
            </a:r>
          </a:p>
          <a:p>
            <a:pPr lvl="2"/>
            <a:r>
              <a:rPr lang="en-US" sz="2000" b="1" dirty="0"/>
              <a:t>Learn to negotiate correct condom use and communicate assertively with hook ups </a:t>
            </a:r>
          </a:p>
          <a:p>
            <a:pPr lvl="2"/>
            <a:r>
              <a:rPr lang="en-US" sz="2000" b="1" dirty="0"/>
              <a:t>Recognize how their mood (i.e. boredom, horniness, loneliness) may influence sexual behavior</a:t>
            </a:r>
          </a:p>
          <a:p>
            <a:endParaRPr lang="en-US" sz="2400" b="1" dirty="0"/>
          </a:p>
        </p:txBody>
      </p:sp>
      <p:sp>
        <p:nvSpPr>
          <p:cNvPr id="3" name="Title 2"/>
          <p:cNvSpPr>
            <a:spLocks noGrp="1"/>
          </p:cNvSpPr>
          <p:nvPr>
            <p:ph type="title"/>
          </p:nvPr>
        </p:nvSpPr>
        <p:spPr/>
        <p:txBody>
          <a:bodyPr/>
          <a:lstStyle/>
          <a:p>
            <a:r>
              <a:rPr lang="en-US" dirty="0" smtClean="0"/>
              <a:t>KIU! Preview: Module 2</a:t>
            </a:r>
            <a:endParaRPr lang="en-US" dirty="0"/>
          </a:p>
        </p:txBody>
      </p:sp>
    </p:spTree>
    <p:extLst>
      <p:ext uri="{BB962C8B-B14F-4D97-AF65-F5344CB8AC3E}">
        <p14:creationId xmlns:p14="http://schemas.microsoft.com/office/powerpoint/2010/main" val="30399182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Rationale and Development</a:t>
            </a:r>
          </a:p>
          <a:p>
            <a:r>
              <a:rPr lang="en-US" dirty="0" smtClean="0"/>
              <a:t>KIU! Pilot Study</a:t>
            </a:r>
          </a:p>
          <a:p>
            <a:pPr lvl="1"/>
            <a:r>
              <a:rPr lang="en-US" dirty="0" smtClean="0"/>
              <a:t>Implementation </a:t>
            </a:r>
          </a:p>
          <a:p>
            <a:pPr lvl="1"/>
            <a:r>
              <a:rPr lang="en-US" dirty="0" smtClean="0"/>
              <a:t>Results</a:t>
            </a:r>
          </a:p>
          <a:p>
            <a:r>
              <a:rPr lang="en-US" dirty="0" smtClean="0"/>
              <a:t>KIU! 2.0</a:t>
            </a:r>
          </a:p>
          <a:p>
            <a:pPr lvl="1"/>
            <a:r>
              <a:rPr lang="en-US" dirty="0" smtClean="0"/>
              <a:t>Participant Timeline</a:t>
            </a:r>
          </a:p>
          <a:p>
            <a:pPr lvl="1"/>
            <a:r>
              <a:rPr lang="en-US" dirty="0" smtClean="0"/>
              <a:t>Study Design</a:t>
            </a:r>
          </a:p>
          <a:p>
            <a:pPr lvl="1"/>
            <a:r>
              <a:rPr lang="en-US" dirty="0" smtClean="0"/>
              <a:t>Intervention</a:t>
            </a:r>
          </a:p>
          <a:p>
            <a:pPr lvl="1"/>
            <a:r>
              <a:rPr lang="en-US" dirty="0" smtClean="0"/>
              <a:t>Recruitment</a:t>
            </a:r>
            <a:endParaRPr lang="en-US" dirty="0"/>
          </a:p>
          <a:p>
            <a:r>
              <a:rPr lang="en-US" dirty="0" smtClean="0"/>
              <a:t>Online Advertising Demonstration</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616540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Hooking Up Online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848600" cy="4571393"/>
          </a:xfrm>
          <a:prstGeom prst="rect">
            <a:avLst/>
          </a:prstGeom>
        </p:spPr>
      </p:pic>
    </p:spTree>
    <p:extLst>
      <p:ext uri="{BB962C8B-B14F-4D97-AF65-F5344CB8AC3E}">
        <p14:creationId xmlns:p14="http://schemas.microsoft.com/office/powerpoint/2010/main" val="1101957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8-18 at 7.01.0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4864" r="27771" b="11000"/>
          <a:stretch/>
        </p:blipFill>
        <p:spPr>
          <a:xfrm>
            <a:off x="990600" y="1600200"/>
            <a:ext cx="6858000" cy="4399416"/>
          </a:xfrm>
        </p:spPr>
      </p:pic>
      <p:sp>
        <p:nvSpPr>
          <p:cNvPr id="3" name="Title 2"/>
          <p:cNvSpPr>
            <a:spLocks noGrp="1"/>
          </p:cNvSpPr>
          <p:nvPr>
            <p:ph type="title"/>
          </p:nvPr>
        </p:nvSpPr>
        <p:spPr/>
        <p:txBody>
          <a:bodyPr/>
          <a:lstStyle/>
          <a:p>
            <a:r>
              <a:rPr lang="en-US" dirty="0" smtClean="0"/>
              <a:t>Module 2: Hooking Up Online</a:t>
            </a:r>
            <a:endParaRPr lang="en-US" dirty="0"/>
          </a:p>
        </p:txBody>
      </p:sp>
    </p:spTree>
    <p:extLst>
      <p:ext uri="{BB962C8B-B14F-4D97-AF65-F5344CB8AC3E}">
        <p14:creationId xmlns:p14="http://schemas.microsoft.com/office/powerpoint/2010/main" val="6535835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Hooking Up Online</a:t>
            </a:r>
            <a:endParaRPr lang="en-US" dirty="0"/>
          </a:p>
        </p:txBody>
      </p:sp>
      <p:pic>
        <p:nvPicPr>
          <p:cNvPr id="5" name="Content Placeholder 4" descr="Screen Shot 2013-08-18 at 7.01.4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08" t="14538" r="34508" b="10352"/>
          <a:stretch/>
        </p:blipFill>
        <p:spPr>
          <a:xfrm>
            <a:off x="1600200" y="1600200"/>
            <a:ext cx="6477000" cy="4671696"/>
          </a:xfrm>
        </p:spPr>
      </p:pic>
    </p:spTree>
    <p:extLst>
      <p:ext uri="{BB962C8B-B14F-4D97-AF65-F5344CB8AC3E}">
        <p14:creationId xmlns:p14="http://schemas.microsoft.com/office/powerpoint/2010/main" val="7701689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Hooking Up Online</a:t>
            </a:r>
            <a:endParaRPr lang="en-US" dirty="0"/>
          </a:p>
        </p:txBody>
      </p:sp>
      <p:pic>
        <p:nvPicPr>
          <p:cNvPr id="4" name="Content Placeholder 3" descr="Screen Shot 2013-08-18 at 7.01.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843" r="37366" b="11653"/>
          <a:stretch/>
        </p:blipFill>
        <p:spPr>
          <a:xfrm>
            <a:off x="1600200" y="1600200"/>
            <a:ext cx="6324600" cy="4575724"/>
          </a:xfrm>
        </p:spPr>
      </p:pic>
    </p:spTree>
    <p:extLst>
      <p:ext uri="{BB962C8B-B14F-4D97-AF65-F5344CB8AC3E}">
        <p14:creationId xmlns:p14="http://schemas.microsoft.com/office/powerpoint/2010/main" val="28238914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b="1" dirty="0" smtClean="0"/>
              <a:t>Sex </a:t>
            </a:r>
            <a:r>
              <a:rPr lang="en-US" sz="2400" b="1" dirty="0"/>
              <a:t>in the </a:t>
            </a:r>
            <a:r>
              <a:rPr lang="en-US" sz="2400" b="1" dirty="0" smtClean="0"/>
              <a:t>City</a:t>
            </a:r>
            <a:endParaRPr lang="en-US" sz="2000" b="1" dirty="0"/>
          </a:p>
          <a:p>
            <a:pPr lvl="2"/>
            <a:r>
              <a:rPr lang="en-US" sz="2400" b="1" dirty="0"/>
              <a:t>Objectives:</a:t>
            </a:r>
          </a:p>
          <a:p>
            <a:pPr lvl="3"/>
            <a:r>
              <a:rPr lang="en-US" sz="2000" b="1" dirty="0"/>
              <a:t>Understand the limitations of </a:t>
            </a:r>
            <a:r>
              <a:rPr lang="en-US" sz="2000" b="1" dirty="0" err="1"/>
              <a:t>sero</a:t>
            </a:r>
            <a:r>
              <a:rPr lang="en-US" sz="2000" b="1" dirty="0"/>
              <a:t>-sorting (asking a potential sex partner their HIV status) and making assumptions about partners’ HIV status</a:t>
            </a:r>
          </a:p>
          <a:p>
            <a:pPr lvl="3"/>
            <a:r>
              <a:rPr lang="en-US" sz="2000" b="1" dirty="0"/>
              <a:t>Distinguish between myths and facts regarding HIV transmission and prevention techniques</a:t>
            </a:r>
          </a:p>
          <a:p>
            <a:endParaRPr lang="en-US" b="1" dirty="0"/>
          </a:p>
        </p:txBody>
      </p:sp>
      <p:sp>
        <p:nvSpPr>
          <p:cNvPr id="3" name="Title 2"/>
          <p:cNvSpPr>
            <a:spLocks noGrp="1"/>
          </p:cNvSpPr>
          <p:nvPr>
            <p:ph type="title"/>
          </p:nvPr>
        </p:nvSpPr>
        <p:spPr/>
        <p:txBody>
          <a:bodyPr/>
          <a:lstStyle/>
          <a:p>
            <a:r>
              <a:rPr lang="en-US" dirty="0" smtClean="0"/>
              <a:t>KIU! Preview: Module 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931" y="4277077"/>
            <a:ext cx="4184469" cy="24372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67200"/>
            <a:ext cx="5799280" cy="2438400"/>
          </a:xfrm>
          <a:prstGeom prst="rect">
            <a:avLst/>
          </a:prstGeom>
        </p:spPr>
      </p:pic>
    </p:spTree>
    <p:extLst>
      <p:ext uri="{BB962C8B-B14F-4D97-AF65-F5344CB8AC3E}">
        <p14:creationId xmlns:p14="http://schemas.microsoft.com/office/powerpoint/2010/main" val="2119820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b="1" dirty="0" smtClean="0"/>
              <a:t>Sex </a:t>
            </a:r>
            <a:r>
              <a:rPr lang="en-US" sz="2400" b="1" dirty="0"/>
              <a:t>in the </a:t>
            </a:r>
            <a:r>
              <a:rPr lang="en-US" sz="2400" b="1" dirty="0" smtClean="0"/>
              <a:t>City</a:t>
            </a:r>
            <a:endParaRPr lang="en-US" sz="2000" b="1" dirty="0"/>
          </a:p>
          <a:p>
            <a:endParaRPr lang="en-US" b="1" dirty="0"/>
          </a:p>
        </p:txBody>
      </p:sp>
      <p:sp>
        <p:nvSpPr>
          <p:cNvPr id="3" name="Title 2"/>
          <p:cNvSpPr>
            <a:spLocks noGrp="1"/>
          </p:cNvSpPr>
          <p:nvPr>
            <p:ph type="title"/>
          </p:nvPr>
        </p:nvSpPr>
        <p:spPr/>
        <p:txBody>
          <a:bodyPr/>
          <a:lstStyle/>
          <a:p>
            <a:r>
              <a:rPr lang="en-US" dirty="0" smtClean="0"/>
              <a:t>KIU! Preview: Module 3</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19398"/>
            <a:ext cx="3829050" cy="25812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76399"/>
            <a:ext cx="3829050" cy="25812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110036"/>
            <a:ext cx="3829050" cy="2581275"/>
          </a:xfrm>
          <a:prstGeom prst="rect">
            <a:avLst/>
          </a:prstGeom>
        </p:spPr>
      </p:pic>
    </p:spTree>
    <p:extLst>
      <p:ext uri="{BB962C8B-B14F-4D97-AF65-F5344CB8AC3E}">
        <p14:creationId xmlns:p14="http://schemas.microsoft.com/office/powerpoint/2010/main" val="18728600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eaLnBrk="1" fontAlgn="auto" hangingPunct="1">
              <a:spcAft>
                <a:spcPts val="0"/>
              </a:spcAft>
              <a:defRPr/>
            </a:pPr>
            <a:r>
              <a:rPr lang="en-US" sz="2200" b="1" dirty="0" smtClean="0"/>
              <a:t>Goal: 250 YMSM per city over 4 years of recruitment (N=750)</a:t>
            </a:r>
          </a:p>
          <a:p>
            <a:pPr marL="274320" eaLnBrk="1" fontAlgn="auto" hangingPunct="1">
              <a:spcAft>
                <a:spcPts val="0"/>
              </a:spcAft>
              <a:defRPr/>
            </a:pPr>
            <a:endParaRPr lang="en-US" sz="2200" b="1" dirty="0" smtClean="0"/>
          </a:p>
          <a:p>
            <a:pPr marL="274320" eaLnBrk="1" fontAlgn="auto" hangingPunct="1">
              <a:spcAft>
                <a:spcPts val="0"/>
              </a:spcAft>
              <a:defRPr/>
            </a:pPr>
            <a:r>
              <a:rPr lang="en-US" sz="2200" b="1" dirty="0" smtClean="0"/>
              <a:t>Strategies:</a:t>
            </a:r>
          </a:p>
          <a:p>
            <a:pPr marL="548958" lvl="1" eaLnBrk="1" fontAlgn="auto" hangingPunct="1">
              <a:spcAft>
                <a:spcPts val="0"/>
              </a:spcAft>
              <a:defRPr/>
            </a:pPr>
            <a:r>
              <a:rPr lang="en-US" b="1" dirty="0" smtClean="0"/>
              <a:t>CBO-based recruitment at testing clinics</a:t>
            </a:r>
          </a:p>
          <a:p>
            <a:pPr marL="548958" lvl="1" eaLnBrk="1" fontAlgn="auto" hangingPunct="1">
              <a:spcAft>
                <a:spcPts val="0"/>
              </a:spcAft>
              <a:defRPr/>
            </a:pPr>
            <a:r>
              <a:rPr lang="en-US" b="1" dirty="0" smtClean="0"/>
              <a:t>Outreach testing events</a:t>
            </a:r>
          </a:p>
          <a:p>
            <a:pPr marL="548958" lvl="1" eaLnBrk="1" fontAlgn="auto" hangingPunct="1">
              <a:spcAft>
                <a:spcPts val="0"/>
              </a:spcAft>
              <a:defRPr/>
            </a:pPr>
            <a:r>
              <a:rPr lang="en-US" b="1" dirty="0" smtClean="0">
                <a:solidFill>
                  <a:srgbClr val="FF0000"/>
                </a:solidFill>
              </a:rPr>
              <a:t>Online recruitment for at-home testing and testing on-site at Emory</a:t>
            </a:r>
          </a:p>
        </p:txBody>
      </p:sp>
      <p:sp>
        <p:nvSpPr>
          <p:cNvPr id="2" name="Title 1"/>
          <p:cNvSpPr>
            <a:spLocks noGrp="1"/>
          </p:cNvSpPr>
          <p:nvPr>
            <p:ph type="title"/>
          </p:nvPr>
        </p:nvSpPr>
        <p:spPr/>
        <p:txBody>
          <a:bodyPr/>
          <a:lstStyle/>
          <a:p>
            <a:pPr eaLnBrk="1" fontAlgn="auto" hangingPunct="1">
              <a:spcAft>
                <a:spcPts val="0"/>
              </a:spcAft>
              <a:defRPr/>
            </a:pPr>
            <a:r>
              <a:rPr lang="en-US" dirty="0" smtClean="0"/>
              <a:t>KIU! 2.0 Recruitment</a:t>
            </a:r>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07400" cy="4525963"/>
          </a:xfrm>
        </p:spPr>
        <p:txBody>
          <a:bodyPr/>
          <a:lstStyle/>
          <a:p>
            <a:r>
              <a:rPr lang="en-US" dirty="0" smtClean="0"/>
              <a:t>Online advertisements linked to web-based screener placed on sites frequented by MSM</a:t>
            </a:r>
            <a:endParaRPr lang="en-US" dirty="0"/>
          </a:p>
        </p:txBody>
      </p:sp>
      <p:sp>
        <p:nvSpPr>
          <p:cNvPr id="3" name="Title 2"/>
          <p:cNvSpPr>
            <a:spLocks noGrp="1"/>
          </p:cNvSpPr>
          <p:nvPr>
            <p:ph type="title"/>
          </p:nvPr>
        </p:nvSpPr>
        <p:spPr/>
        <p:txBody>
          <a:bodyPr/>
          <a:lstStyle/>
          <a:p>
            <a:r>
              <a:rPr lang="en-US" dirty="0" smtClean="0"/>
              <a:t>Recruitment: Online</a:t>
            </a:r>
            <a:endParaRPr lang="en-US" dirty="0"/>
          </a:p>
        </p:txBody>
      </p:sp>
      <p:pic>
        <p:nvPicPr>
          <p:cNvPr id="4" name="Picture 3"/>
          <p:cNvPicPr>
            <a:picLocks noChangeAspect="1"/>
          </p:cNvPicPr>
          <p:nvPr/>
        </p:nvPicPr>
        <p:blipFill rotWithShape="1">
          <a:blip r:embed="rId2"/>
          <a:srcRect l="9267" t="18095" r="69634" b="50000"/>
          <a:stretch/>
        </p:blipFill>
        <p:spPr>
          <a:xfrm>
            <a:off x="936628" y="3047999"/>
            <a:ext cx="2743200" cy="2552700"/>
          </a:xfrm>
          <a:prstGeom prst="rect">
            <a:avLst/>
          </a:prstGeom>
          <a:ln>
            <a:solidFill>
              <a:schemeClr val="tx1">
                <a:lumMod val="65000"/>
                <a:lumOff val="35000"/>
              </a:schemeClr>
            </a:solidFill>
          </a:ln>
        </p:spPr>
      </p:pic>
      <p:grpSp>
        <p:nvGrpSpPr>
          <p:cNvPr id="6" name="Group 5"/>
          <p:cNvGrpSpPr/>
          <p:nvPr/>
        </p:nvGrpSpPr>
        <p:grpSpPr>
          <a:xfrm>
            <a:off x="4520408" y="2209800"/>
            <a:ext cx="2438400" cy="4545557"/>
            <a:chOff x="4953000" y="2209800"/>
            <a:chExt cx="2438400" cy="4545557"/>
          </a:xfrm>
        </p:grpSpPr>
        <p:pic>
          <p:nvPicPr>
            <p:cNvPr id="1028" name="Picture 4" descr="http://miketheindian.com/wp-content/uploads/2012/09/sketchy.png"/>
            <p:cNvPicPr>
              <a:picLocks noChangeAspect="1" noChangeArrowheads="1"/>
            </p:cNvPicPr>
            <p:nvPr/>
          </p:nvPicPr>
          <p:blipFill rotWithShape="1">
            <a:blip r:embed="rId3">
              <a:extLst>
                <a:ext uri="{28A0092B-C50C-407E-A947-70E740481C1C}">
                  <a14:useLocalDpi xmlns:a14="http://schemas.microsoft.com/office/drawing/2010/main" val="0"/>
                </a:ext>
              </a:extLst>
            </a:blip>
            <a:srcRect l="7498" t="4850" r="49708" b="4207"/>
            <a:stretch/>
          </p:blipFill>
          <p:spPr bwMode="auto">
            <a:xfrm>
              <a:off x="4953000" y="2209800"/>
              <a:ext cx="2438400" cy="454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798559"/>
              <a:ext cx="1828800" cy="3246119"/>
            </a:xfrm>
            <a:prstGeom prst="rect">
              <a:avLst/>
            </a:prstGeom>
            <a:ln>
              <a:solidFill>
                <a:schemeClr val="tx1">
                  <a:lumMod val="65000"/>
                  <a:lumOff val="35000"/>
                </a:schemeClr>
              </a:solidFill>
            </a:ln>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974" y="2798559"/>
            <a:ext cx="1828799" cy="3246119"/>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208" y="2798559"/>
            <a:ext cx="1828799" cy="3246119"/>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443" y="2798558"/>
            <a:ext cx="1828799" cy="3246119"/>
          </a:xfrm>
          <a:prstGeom prst="rect">
            <a:avLst/>
          </a:prstGeom>
          <a:ln>
            <a:solidFill>
              <a:schemeClr val="tx1"/>
            </a:solidFill>
          </a:ln>
        </p:spPr>
      </p:pic>
      <p:pic>
        <p:nvPicPr>
          <p:cNvPr id="1030" name="Picture 6" descr="http://etc-mysitemyway.s3.amazonaws.com/icons/legacy-previews/icons/magic-marker-icons-business/114977-magic-marker-icon-business-curs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3279" y="4876006"/>
            <a:ext cx="987425" cy="987425"/>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3783020" y="3981449"/>
            <a:ext cx="904872" cy="685800"/>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088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0-#ppt_w/2"/>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123 men provided contact through online screener</a:t>
            </a:r>
          </a:p>
        </p:txBody>
      </p:sp>
      <p:sp>
        <p:nvSpPr>
          <p:cNvPr id="3" name="Title 2"/>
          <p:cNvSpPr>
            <a:spLocks noGrp="1"/>
          </p:cNvSpPr>
          <p:nvPr>
            <p:ph type="title"/>
          </p:nvPr>
        </p:nvSpPr>
        <p:spPr/>
        <p:txBody>
          <a:bodyPr/>
          <a:lstStyle/>
          <a:p>
            <a:r>
              <a:rPr lang="en-US" dirty="0" smtClean="0"/>
              <a:t>Online Recruitment</a:t>
            </a:r>
            <a:endParaRPr lang="en-US" dirty="0"/>
          </a:p>
        </p:txBody>
      </p:sp>
      <p:graphicFrame>
        <p:nvGraphicFramePr>
          <p:cNvPr id="7" name="Chart 6"/>
          <p:cNvGraphicFramePr/>
          <p:nvPr>
            <p:extLst>
              <p:ext uri="{D42A27DB-BD31-4B8C-83A1-F6EECF244321}">
                <p14:modId xmlns:p14="http://schemas.microsoft.com/office/powerpoint/2010/main" val="2085049670"/>
              </p:ext>
            </p:extLst>
          </p:nvPr>
        </p:nvGraphicFramePr>
        <p:xfrm>
          <a:off x="1981200" y="2286000"/>
          <a:ext cx="5029200" cy="436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0364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27 participants requested to come into Emory to test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We also allow participants to conduct the STI testing, baseline survey, and first part of the intervention during their visits at Emory.  </a:t>
            </a:r>
            <a:endParaRPr lang="en-US" dirty="0"/>
          </a:p>
        </p:txBody>
      </p:sp>
      <p:sp>
        <p:nvSpPr>
          <p:cNvPr id="3" name="Title 2"/>
          <p:cNvSpPr>
            <a:spLocks noGrp="1"/>
          </p:cNvSpPr>
          <p:nvPr>
            <p:ph type="title"/>
          </p:nvPr>
        </p:nvSpPr>
        <p:spPr/>
        <p:txBody>
          <a:bodyPr/>
          <a:lstStyle/>
          <a:p>
            <a:r>
              <a:rPr lang="en-US" dirty="0" smtClean="0"/>
              <a:t>Testing at Emory</a:t>
            </a:r>
            <a:endParaRPr lang="en-US" dirty="0"/>
          </a:p>
        </p:txBody>
      </p:sp>
      <p:graphicFrame>
        <p:nvGraphicFramePr>
          <p:cNvPr id="7" name="Chart 6"/>
          <p:cNvGraphicFramePr/>
          <p:nvPr>
            <p:extLst>
              <p:ext uri="{D42A27DB-BD31-4B8C-83A1-F6EECF244321}">
                <p14:modId xmlns:p14="http://schemas.microsoft.com/office/powerpoint/2010/main" val="1700505671"/>
              </p:ext>
            </p:extLst>
          </p:nvPr>
        </p:nvGraphicFramePr>
        <p:xfrm>
          <a:off x="1981200" y="1828800"/>
          <a:ext cx="4800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2509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dirty="0" smtClean="0"/>
              <a:t>Young </a:t>
            </a:r>
            <a:r>
              <a:rPr lang="en-US" sz="2400" b="1" dirty="0"/>
              <a:t>MSM </a:t>
            </a:r>
            <a:r>
              <a:rPr lang="en-US" sz="2400" b="1" dirty="0" smtClean="0"/>
              <a:t>are </a:t>
            </a:r>
            <a:r>
              <a:rPr lang="en-US" sz="2400" b="1" dirty="0"/>
              <a:t>one of the highest risk groups for HIV </a:t>
            </a:r>
            <a:r>
              <a:rPr lang="en-US" sz="2400" b="1" dirty="0" smtClean="0"/>
              <a:t>infection, accounting for about 70% of HIV diagnoses in all young people</a:t>
            </a:r>
          </a:p>
          <a:p>
            <a:endParaRPr lang="en-US" b="1" dirty="0" smtClean="0"/>
          </a:p>
          <a:p>
            <a:r>
              <a:rPr lang="en-US" sz="2400" b="1" dirty="0" smtClean="0"/>
              <a:t>In comparison to their heterosexual peers, YMSM are more likely to drink and use illicit drugs.  Substance </a:t>
            </a:r>
            <a:r>
              <a:rPr lang="en-US" sz="2400" b="1" dirty="0"/>
              <a:t>use continues to be a major risk factor for HIV among YMSM</a:t>
            </a:r>
            <a:r>
              <a:rPr lang="en-US" sz="2400" b="1" dirty="0" smtClean="0"/>
              <a:t>.</a:t>
            </a:r>
          </a:p>
          <a:p>
            <a:endParaRPr lang="en-US" sz="2800" b="1" dirty="0" smtClean="0"/>
          </a:p>
          <a:p>
            <a:r>
              <a:rPr lang="en-US" sz="2400" b="1" dirty="0"/>
              <a:t>T</a:t>
            </a:r>
            <a:r>
              <a:rPr lang="en-US" sz="2400" b="1" dirty="0" smtClean="0"/>
              <a:t>here </a:t>
            </a:r>
            <a:r>
              <a:rPr lang="en-US" sz="2400" b="1" dirty="0"/>
              <a:t>are </a:t>
            </a:r>
            <a:r>
              <a:rPr lang="en-US" sz="2400" b="1" dirty="0" smtClean="0"/>
              <a:t>few HIV </a:t>
            </a:r>
            <a:r>
              <a:rPr lang="en-US" sz="2400" b="1" dirty="0"/>
              <a:t>prevention programs </a:t>
            </a:r>
            <a:r>
              <a:rPr lang="en-US" sz="2400" b="1" dirty="0" smtClean="0"/>
              <a:t>that have been developed and proven effective for </a:t>
            </a:r>
            <a:r>
              <a:rPr lang="en-US" sz="2400" b="1" dirty="0"/>
              <a:t>this group.</a:t>
            </a:r>
          </a:p>
          <a:p>
            <a:endParaRPr lang="en-US" b="1" dirty="0"/>
          </a:p>
        </p:txBody>
      </p:sp>
      <p:sp>
        <p:nvSpPr>
          <p:cNvPr id="3" name="Title 2"/>
          <p:cNvSpPr>
            <a:spLocks noGrp="1"/>
          </p:cNvSpPr>
          <p:nvPr>
            <p:ph type="title"/>
          </p:nvPr>
        </p:nvSpPr>
        <p:spPr/>
        <p:txBody>
          <a:bodyPr/>
          <a:lstStyle/>
          <a:p>
            <a:r>
              <a:rPr lang="en-US" dirty="0" smtClean="0"/>
              <a:t>Rationale and Development</a:t>
            </a:r>
            <a:endParaRPr lang="en-US" dirty="0"/>
          </a:p>
        </p:txBody>
      </p:sp>
    </p:spTree>
    <p:extLst>
      <p:ext uri="{BB962C8B-B14F-4D97-AF65-F5344CB8AC3E}">
        <p14:creationId xmlns:p14="http://schemas.microsoft.com/office/powerpoint/2010/main" val="3278520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 Testing: Pilot – First 25 tests</a:t>
            </a:r>
            <a:endParaRPr lang="en-US"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3639632037"/>
              </p:ext>
            </p:extLst>
          </p:nvPr>
        </p:nvGraphicFramePr>
        <p:xfrm>
          <a:off x="2438400" y="1676400"/>
          <a:ext cx="4343400"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p:nvPr>
            <p:extLst>
              <p:ext uri="{D42A27DB-BD31-4B8C-83A1-F6EECF244321}">
                <p14:modId xmlns:p14="http://schemas.microsoft.com/office/powerpoint/2010/main" val="1864356133"/>
              </p:ext>
            </p:extLst>
          </p:nvPr>
        </p:nvGraphicFramePr>
        <p:xfrm>
          <a:off x="1066800" y="19812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5064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 Testing: Pilot – First 25 Participants</a:t>
            </a:r>
            <a:endParaRPr lang="en-US" dirty="0"/>
          </a:p>
        </p:txBody>
      </p:sp>
      <p:graphicFrame>
        <p:nvGraphicFramePr>
          <p:cNvPr id="6" name="Content Placeholder 19"/>
          <p:cNvGraphicFramePr>
            <a:graphicFrameLocks noGrp="1"/>
          </p:cNvGraphicFramePr>
          <p:nvPr>
            <p:ph idx="1"/>
            <p:extLst>
              <p:ext uri="{D42A27DB-BD31-4B8C-83A1-F6EECF244321}">
                <p14:modId xmlns:p14="http://schemas.microsoft.com/office/powerpoint/2010/main" val="2915431745"/>
              </p:ext>
            </p:extLst>
          </p:nvPr>
        </p:nvGraphicFramePr>
        <p:xfrm>
          <a:off x="228600" y="2362200"/>
          <a:ext cx="4419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9"/>
          <p:cNvGraphicFramePr>
            <a:graphicFrameLocks/>
          </p:cNvGraphicFramePr>
          <p:nvPr>
            <p:extLst>
              <p:ext uri="{D42A27DB-BD31-4B8C-83A1-F6EECF244321}">
                <p14:modId xmlns:p14="http://schemas.microsoft.com/office/powerpoint/2010/main" val="2158523089"/>
              </p:ext>
            </p:extLst>
          </p:nvPr>
        </p:nvGraphicFramePr>
        <p:xfrm>
          <a:off x="4648200" y="2362200"/>
          <a:ext cx="4343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0" y="1676400"/>
            <a:ext cx="5943600" cy="523220"/>
          </a:xfrm>
          <a:prstGeom prst="rect">
            <a:avLst/>
          </a:prstGeom>
          <a:noFill/>
        </p:spPr>
        <p:txBody>
          <a:bodyPr wrap="square" rtlCol="0">
            <a:spAutoFit/>
          </a:bodyPr>
          <a:lstStyle/>
          <a:p>
            <a:pPr algn="ctr"/>
            <a:r>
              <a:rPr lang="en-US" sz="2800" dirty="0" smtClean="0"/>
              <a:t>Welcome Calls</a:t>
            </a:r>
            <a:endParaRPr lang="en-US" sz="2800" dirty="0"/>
          </a:p>
        </p:txBody>
      </p:sp>
    </p:spTree>
    <p:extLst>
      <p:ext uri="{BB962C8B-B14F-4D97-AF65-F5344CB8AC3E}">
        <p14:creationId xmlns:p14="http://schemas.microsoft.com/office/powerpoint/2010/main" val="17676483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780" y="745583"/>
            <a:ext cx="8532440" cy="6429286"/>
            <a:chOff x="856184" y="264096"/>
            <a:chExt cx="11945416" cy="9001000"/>
          </a:xfrm>
        </p:grpSpPr>
        <p:graphicFrame>
          <p:nvGraphicFramePr>
            <p:cNvPr id="6" name="Chart 5"/>
            <p:cNvGraphicFramePr/>
            <p:nvPr>
              <p:extLst>
                <p:ext uri="{D42A27DB-BD31-4B8C-83A1-F6EECF244321}">
                  <p14:modId xmlns:p14="http://schemas.microsoft.com/office/powerpoint/2010/main" val="2165380652"/>
                </p:ext>
              </p:extLst>
            </p:nvPr>
          </p:nvGraphicFramePr>
          <p:xfrm>
            <a:off x="856184" y="264096"/>
            <a:ext cx="11945416" cy="900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728039221"/>
                </p:ext>
              </p:extLst>
            </p:nvPr>
          </p:nvGraphicFramePr>
          <p:xfrm>
            <a:off x="3592488" y="1776264"/>
            <a:ext cx="6480720" cy="5832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1622686095"/>
                </p:ext>
              </p:extLst>
            </p:nvPr>
          </p:nvGraphicFramePr>
          <p:xfrm>
            <a:off x="4960640" y="2928392"/>
            <a:ext cx="3744416"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6328792" y="4152529"/>
              <a:ext cx="1080001" cy="108012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grpSp>
      <p:sp>
        <p:nvSpPr>
          <p:cNvPr id="3" name="Title 2"/>
          <p:cNvSpPr>
            <a:spLocks noGrp="1"/>
          </p:cNvSpPr>
          <p:nvPr>
            <p:ph type="title"/>
          </p:nvPr>
        </p:nvSpPr>
        <p:spPr>
          <a:xfrm>
            <a:off x="381000" y="355600"/>
            <a:ext cx="8382000" cy="787400"/>
          </a:xfrm>
        </p:spPr>
        <p:txBody>
          <a:bodyPr/>
          <a:lstStyle/>
          <a:p>
            <a:r>
              <a:rPr lang="en-US" dirty="0" smtClean="0"/>
              <a:t>Home Testing: Remaining 71 Participants</a:t>
            </a:r>
            <a:endParaRPr lang="en-US" dirty="0"/>
          </a:p>
        </p:txBody>
      </p:sp>
    </p:spTree>
    <p:extLst>
      <p:ext uri="{BB962C8B-B14F-4D97-AF65-F5344CB8AC3E}">
        <p14:creationId xmlns:p14="http://schemas.microsoft.com/office/powerpoint/2010/main" val="1685185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Social Media for Participant Recruitment</a:t>
            </a:r>
            <a:endParaRPr lang="en-US" dirty="0"/>
          </a:p>
        </p:txBody>
      </p:sp>
    </p:spTree>
    <p:extLst>
      <p:ext uri="{BB962C8B-B14F-4D97-AF65-F5344CB8AC3E}">
        <p14:creationId xmlns:p14="http://schemas.microsoft.com/office/powerpoint/2010/main" val="24878041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28600"/>
            <a:ext cx="9144000" cy="1295400"/>
          </a:xfrm>
        </p:spPr>
        <p:txBody>
          <a:bodyPr>
            <a:noAutofit/>
          </a:bodyPr>
          <a:lstStyle/>
          <a:p>
            <a:pPr eaLnBrk="1" fontAlgn="auto" hangingPunct="1">
              <a:spcAft>
                <a:spcPts val="0"/>
              </a:spcAft>
              <a:defRPr/>
            </a:pPr>
            <a:r>
              <a:rPr lang="en-US" sz="2800" dirty="0" smtClean="0">
                <a:latin typeface="Calibri" charset="0"/>
                <a:ea typeface="+mj-ea"/>
                <a:cs typeface="+mj-cs"/>
              </a:rPr>
              <a:t>Percent of internet users who use social networking sites, 2005-2013, Pew Research Center</a:t>
            </a:r>
            <a:endParaRPr lang="en-US" sz="2800" dirty="0">
              <a:latin typeface="Calibri" charset="0"/>
              <a:ea typeface="+mj-ea"/>
              <a:cs typeface="+mj-cs"/>
            </a:endParaRPr>
          </a:p>
        </p:txBody>
      </p:sp>
      <p:graphicFrame>
        <p:nvGraphicFramePr>
          <p:cNvPr id="41986" name="Content Placeholder 4"/>
          <p:cNvGraphicFramePr>
            <a:graphicFrameLocks noGrp="1"/>
          </p:cNvGraphicFramePr>
          <p:nvPr>
            <p:ph idx="1"/>
          </p:nvPr>
        </p:nvGraphicFramePr>
        <p:xfrm>
          <a:off x="0" y="1676400"/>
          <a:ext cx="9144000" cy="5181600"/>
        </p:xfrm>
        <a:graphic>
          <a:graphicData uri="http://schemas.openxmlformats.org/presentationml/2006/ole">
            <mc:AlternateContent xmlns:mc="http://schemas.openxmlformats.org/markup-compatibility/2006">
              <mc:Choice xmlns:v="urn:schemas-microsoft-com:vml" Requires="v">
                <p:oleObj spid="_x0000_s4103" name="Chart" r:id="rId5" imgW="8331200" imgH="4635500" progId="Excel.Chart.8">
                  <p:embed/>
                </p:oleObj>
              </mc:Choice>
              <mc:Fallback>
                <p:oleObj name="Chart" r:id="rId5" imgW="8331200" imgH="463550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81983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smtClean="0">
                <a:latin typeface="Calibri" charset="0"/>
                <a:ea typeface="+mj-ea"/>
                <a:cs typeface="+mj-cs"/>
              </a:rPr>
              <a:t>Ad Targeting</a:t>
            </a:r>
            <a:r>
              <a:rPr lang="en-US" dirty="0">
                <a:latin typeface="Calibri" charset="0"/>
                <a:ea typeface="+mj-ea"/>
                <a:cs typeface="+mj-cs"/>
              </a:rPr>
              <a:t>: </a:t>
            </a:r>
            <a:r>
              <a:rPr lang="en-US" dirty="0" err="1" smtClean="0">
                <a:latin typeface="Calibri" charset="0"/>
                <a:ea typeface="+mj-ea"/>
                <a:cs typeface="+mj-cs"/>
              </a:rPr>
              <a:t>Geotargeting</a:t>
            </a:r>
            <a:endParaRPr lang="en-US" dirty="0">
              <a:latin typeface="Calibri" charset="0"/>
              <a:ea typeface="+mj-ea"/>
              <a:cs typeface="+mj-cs"/>
            </a:endParaRPr>
          </a:p>
        </p:txBody>
      </p:sp>
      <p:sp>
        <p:nvSpPr>
          <p:cNvPr id="58370" name="Content Placeholder 2"/>
          <p:cNvSpPr>
            <a:spLocks noGrp="1"/>
          </p:cNvSpPr>
          <p:nvPr>
            <p:ph idx="1"/>
          </p:nvPr>
        </p:nvSpPr>
        <p:spPr/>
        <p:txBody>
          <a:bodyPr/>
          <a:lstStyle/>
          <a:p>
            <a:pPr eaLnBrk="1" hangingPunct="1"/>
            <a:r>
              <a:rPr lang="en-US" altLang="en-US" smtClean="0">
                <a:latin typeface="Calibri" panose="020F0502020204030204" pitchFamily="34" charset="0"/>
              </a:rPr>
              <a:t>IP-based</a:t>
            </a:r>
          </a:p>
          <a:p>
            <a:pPr lvl="1" eaLnBrk="1" hangingPunct="1"/>
            <a:r>
              <a:rPr lang="en-US" altLang="en-US" smtClean="0">
                <a:latin typeface="Calibri" panose="020F0502020204030204" pitchFamily="34" charset="0"/>
              </a:rPr>
              <a:t>Used by most social media sites to target by location</a:t>
            </a:r>
          </a:p>
          <a:p>
            <a:pPr lvl="1" eaLnBrk="1" hangingPunct="1"/>
            <a:r>
              <a:rPr lang="en-US" altLang="en-US" smtClean="0">
                <a:latin typeface="Calibri" panose="020F0502020204030204" pitchFamily="34" charset="0"/>
              </a:rPr>
              <a:t>Sites that do not allow for profiles to be created, including non-social media sites, can geographically target an audience based on IP address</a:t>
            </a:r>
          </a:p>
          <a:p>
            <a:pPr lvl="1" eaLnBrk="1" hangingPunct="1"/>
            <a:r>
              <a:rPr lang="en-US" altLang="en-US" smtClean="0">
                <a:latin typeface="Calibri" panose="020F0502020204030204" pitchFamily="34" charset="0"/>
              </a:rPr>
              <a:t>Ads on non-social media websites are often used for research</a:t>
            </a:r>
          </a:p>
          <a:p>
            <a:pPr lvl="2" eaLnBrk="1" hangingPunct="1"/>
            <a:r>
              <a:rPr lang="en-US" altLang="en-US" smtClean="0">
                <a:latin typeface="Calibri" panose="020F0502020204030204" pitchFamily="34" charset="0"/>
              </a:rPr>
              <a:t>Usually chosen when they reach a particular audience and behavioral targeting is thus not needed</a:t>
            </a:r>
          </a:p>
          <a:p>
            <a:pPr eaLnBrk="1" hangingPunct="1"/>
            <a:endParaRPr lang="en-US" altLang="en-US" smtClean="0">
              <a:latin typeface="Calibri" panose="020F0502020204030204" pitchFamily="34" charset="0"/>
            </a:endParaRPr>
          </a:p>
          <a:p>
            <a:pPr eaLnBrk="1" hangingPunct="1"/>
            <a:endParaRPr lang="en-US" altLang="en-US" smtClean="0">
              <a:latin typeface="Calibri" panose="020F0502020204030204" pitchFamily="34" charset="0"/>
            </a:endParaRPr>
          </a:p>
          <a:p>
            <a:pPr eaLnBrk="1" hangingPunct="1"/>
            <a:endParaRPr lang="en-US" altLang="en-US" smtClean="0">
              <a:latin typeface="Calibri" panose="020F0502020204030204" pitchFamily="34" charset="0"/>
            </a:endParaRPr>
          </a:p>
        </p:txBody>
      </p:sp>
      <p:pic>
        <p:nvPicPr>
          <p:cNvPr id="583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5049838"/>
            <a:ext cx="3810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Screen Shot 2014-01-05 at 5.14.10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8" y="4267200"/>
            <a:ext cx="520065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90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dirty="0" smtClean="0">
                <a:latin typeface="Calibri" charset="0"/>
                <a:ea typeface="+mj-ea"/>
                <a:cs typeface="+mj-cs"/>
              </a:rPr>
              <a:t>Ad Targeting</a:t>
            </a:r>
            <a:r>
              <a:rPr lang="en-US" dirty="0">
                <a:latin typeface="Calibri" charset="0"/>
                <a:ea typeface="+mj-ea"/>
                <a:cs typeface="+mj-cs"/>
              </a:rPr>
              <a:t>: Keywords</a:t>
            </a:r>
          </a:p>
        </p:txBody>
      </p:sp>
      <p:sp>
        <p:nvSpPr>
          <p:cNvPr id="59394" name="Content Placeholder 2"/>
          <p:cNvSpPr>
            <a:spLocks noGrp="1"/>
          </p:cNvSpPr>
          <p:nvPr>
            <p:ph idx="1"/>
          </p:nvPr>
        </p:nvSpPr>
        <p:spPr/>
        <p:txBody>
          <a:bodyPr/>
          <a:lstStyle/>
          <a:p>
            <a:pPr eaLnBrk="1" hangingPunct="1"/>
            <a:r>
              <a:rPr lang="en-US" altLang="en-US" smtClean="0">
                <a:latin typeface="Calibri" panose="020F0502020204030204" pitchFamily="34" charset="0"/>
              </a:rPr>
              <a:t>Advertising linked to specific words or phrases</a:t>
            </a:r>
          </a:p>
          <a:p>
            <a:pPr eaLnBrk="1" hangingPunct="1"/>
            <a:r>
              <a:rPr lang="en-US" altLang="en-US" smtClean="0">
                <a:latin typeface="Calibri" panose="020F0502020204030204" pitchFamily="34" charset="0"/>
              </a:rPr>
              <a:t>Commonly used by search engines</a:t>
            </a:r>
          </a:p>
          <a:p>
            <a:pPr lvl="1" eaLnBrk="1" hangingPunct="1"/>
            <a:r>
              <a:rPr lang="en-US" altLang="en-US" smtClean="0">
                <a:latin typeface="Calibri" panose="020F0502020204030204" pitchFamily="34" charset="0"/>
              </a:rPr>
              <a:t>Ads are targeted towards words that are typed into the search box</a:t>
            </a:r>
          </a:p>
          <a:p>
            <a:pPr lvl="1" eaLnBrk="1" hangingPunct="1"/>
            <a:endParaRPr lang="en-US" altLang="en-US" smtClean="0">
              <a:latin typeface="Calibri" panose="020F0502020204030204" pitchFamily="34" charset="0"/>
            </a:endParaRPr>
          </a:p>
          <a:p>
            <a:pPr eaLnBrk="1" hangingPunct="1"/>
            <a:endParaRPr lang="en-US" altLang="en-US" smtClean="0">
              <a:latin typeface="Calibri" panose="020F0502020204030204" pitchFamily="34" charset="0"/>
            </a:endParaRP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2870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1529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5410200"/>
            <a:ext cx="6324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996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dirty="0" smtClean="0">
                <a:latin typeface="Calibri" charset="0"/>
                <a:ea typeface="+mj-ea"/>
                <a:cs typeface="+mj-cs"/>
              </a:rPr>
              <a:t>Ad Targeting</a:t>
            </a:r>
            <a:r>
              <a:rPr lang="en-US" dirty="0">
                <a:latin typeface="Calibri" charset="0"/>
                <a:ea typeface="+mj-ea"/>
                <a:cs typeface="+mj-cs"/>
              </a:rPr>
              <a:t>: Profile-based</a:t>
            </a:r>
          </a:p>
        </p:txBody>
      </p:sp>
      <p:sp>
        <p:nvSpPr>
          <p:cNvPr id="60418" name="Content Placeholder 2"/>
          <p:cNvSpPr>
            <a:spLocks noGrp="1"/>
          </p:cNvSpPr>
          <p:nvPr>
            <p:ph idx="1"/>
          </p:nvPr>
        </p:nvSpPr>
        <p:spPr/>
        <p:txBody>
          <a:bodyPr/>
          <a:lstStyle/>
          <a:p>
            <a:pPr eaLnBrk="1" hangingPunct="1"/>
            <a:r>
              <a:rPr lang="en-US" altLang="en-US" smtClean="0">
                <a:latin typeface="Calibri" panose="020F0502020204030204" pitchFamily="34" charset="0"/>
              </a:rPr>
              <a:t>Sites with profiles will allow you to target based on information on a person’s profile</a:t>
            </a:r>
          </a:p>
          <a:p>
            <a:pPr eaLnBrk="1" hangingPunct="1"/>
            <a:endParaRPr lang="en-US" altLang="en-US" smtClean="0">
              <a:latin typeface="Calibri" panose="020F0502020204030204" pitchFamily="34" charset="0"/>
            </a:endParaRPr>
          </a:p>
        </p:txBody>
      </p:sp>
      <p:pic>
        <p:nvPicPr>
          <p:cNvPr id="60419" name="Picture 2"/>
          <p:cNvPicPr>
            <a:picLocks noChangeAspect="1"/>
          </p:cNvPicPr>
          <p:nvPr/>
        </p:nvPicPr>
        <p:blipFill>
          <a:blip r:embed="rId2">
            <a:extLst>
              <a:ext uri="{28A0092B-C50C-407E-A947-70E740481C1C}">
                <a14:useLocalDpi xmlns:a14="http://schemas.microsoft.com/office/drawing/2010/main" val="0"/>
              </a:ext>
            </a:extLst>
          </a:blip>
          <a:srcRect t="24208" b="25111"/>
          <a:stretch>
            <a:fillRect/>
          </a:stretch>
        </p:blipFill>
        <p:spPr bwMode="auto">
          <a:xfrm>
            <a:off x="304800" y="3810000"/>
            <a:ext cx="81534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19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dirty="0" smtClean="0">
                <a:latin typeface="Calibri" charset="0"/>
                <a:ea typeface="+mj-ea"/>
                <a:cs typeface="+mj-cs"/>
              </a:rPr>
              <a:t>Ad Targeting: Facebook</a:t>
            </a:r>
            <a:endParaRPr lang="en-US" dirty="0">
              <a:latin typeface="Calibri" charset="0"/>
              <a:ea typeface="+mj-ea"/>
              <a:cs typeface="+mj-cs"/>
            </a:endParaRPr>
          </a:p>
        </p:txBody>
      </p:sp>
      <p:sp>
        <p:nvSpPr>
          <p:cNvPr id="61442" name="Content Placeholder 2"/>
          <p:cNvSpPr>
            <a:spLocks noGrp="1"/>
          </p:cNvSpPr>
          <p:nvPr>
            <p:ph idx="1"/>
          </p:nvPr>
        </p:nvSpPr>
        <p:spPr/>
        <p:txBody>
          <a:bodyPr/>
          <a:lstStyle/>
          <a:p>
            <a:pPr eaLnBrk="1" hangingPunct="1"/>
            <a:r>
              <a:rPr lang="en-US" altLang="en-US" smtClean="0">
                <a:latin typeface="Calibri" panose="020F0502020204030204" pitchFamily="34" charset="0"/>
              </a:rPr>
              <a:t>Facebook Targeting Options:</a:t>
            </a:r>
          </a:p>
          <a:p>
            <a:pPr lvl="1" eaLnBrk="1" hangingPunct="1"/>
            <a:r>
              <a:rPr lang="en-US" altLang="en-US" smtClean="0">
                <a:latin typeface="Calibri" panose="020F0502020204030204" pitchFamily="34" charset="0"/>
              </a:rPr>
              <a:t>Location (based on IP and profile information)</a:t>
            </a:r>
          </a:p>
          <a:p>
            <a:pPr lvl="1" eaLnBrk="1" hangingPunct="1"/>
            <a:r>
              <a:rPr lang="en-US" altLang="en-US" smtClean="0">
                <a:latin typeface="Calibri" panose="020F0502020204030204" pitchFamily="34" charset="0"/>
              </a:rPr>
              <a:t>Age</a:t>
            </a:r>
          </a:p>
          <a:p>
            <a:pPr lvl="1" eaLnBrk="1" hangingPunct="1"/>
            <a:r>
              <a:rPr lang="en-US" altLang="en-US" smtClean="0">
                <a:latin typeface="Calibri" panose="020F0502020204030204" pitchFamily="34" charset="0"/>
              </a:rPr>
              <a:t>Gender</a:t>
            </a:r>
          </a:p>
          <a:p>
            <a:pPr lvl="1" eaLnBrk="1" hangingPunct="1"/>
            <a:r>
              <a:rPr lang="en-US" altLang="en-US" smtClean="0">
                <a:latin typeface="Calibri" panose="020F0502020204030204" pitchFamily="34" charset="0"/>
              </a:rPr>
              <a:t>Interests</a:t>
            </a:r>
          </a:p>
          <a:p>
            <a:pPr lvl="1" eaLnBrk="1" hangingPunct="1"/>
            <a:r>
              <a:rPr lang="en-US" altLang="en-US" smtClean="0">
                <a:latin typeface="Calibri" panose="020F0502020204030204" pitchFamily="34" charset="0"/>
              </a:rPr>
              <a:t>Connections to pages, apps, or events</a:t>
            </a:r>
          </a:p>
          <a:p>
            <a:pPr lvl="1" eaLnBrk="1" hangingPunct="1"/>
            <a:r>
              <a:rPr lang="en-US" altLang="en-US" smtClean="0">
                <a:latin typeface="Calibri" panose="020F0502020204030204" pitchFamily="34" charset="0"/>
              </a:rPr>
              <a:t>Interested in</a:t>
            </a:r>
          </a:p>
          <a:p>
            <a:pPr lvl="1" eaLnBrk="1" hangingPunct="1"/>
            <a:r>
              <a:rPr lang="en-US" altLang="en-US" smtClean="0">
                <a:latin typeface="Calibri" panose="020F0502020204030204" pitchFamily="34" charset="0"/>
              </a:rPr>
              <a:t>Relationship status</a:t>
            </a:r>
          </a:p>
          <a:p>
            <a:pPr lvl="1" eaLnBrk="1" hangingPunct="1"/>
            <a:r>
              <a:rPr lang="en-US" altLang="en-US" smtClean="0">
                <a:latin typeface="Calibri" panose="020F0502020204030204" pitchFamily="34" charset="0"/>
              </a:rPr>
              <a:t>Languages</a:t>
            </a:r>
          </a:p>
          <a:p>
            <a:pPr lvl="1" eaLnBrk="1" hangingPunct="1"/>
            <a:r>
              <a:rPr lang="en-US" altLang="en-US" smtClean="0">
                <a:latin typeface="Calibri" panose="020F0502020204030204" pitchFamily="34" charset="0"/>
              </a:rPr>
              <a:t>Education</a:t>
            </a:r>
          </a:p>
          <a:p>
            <a:pPr lvl="1" eaLnBrk="1" hangingPunct="1"/>
            <a:r>
              <a:rPr lang="en-US" altLang="en-US" smtClean="0">
                <a:latin typeface="Calibri" panose="020F0502020204030204" pitchFamily="34" charset="0"/>
              </a:rPr>
              <a:t>Workplaces</a:t>
            </a:r>
          </a:p>
          <a:p>
            <a:pPr lvl="1" eaLnBrk="1" hangingPunct="1"/>
            <a:endParaRPr lang="en-US" altLang="en-US" smtClean="0">
              <a:latin typeface="Calibri" panose="020F0502020204030204" pitchFamily="34" charset="0"/>
            </a:endParaRPr>
          </a:p>
          <a:p>
            <a:pPr lvl="1" eaLnBrk="1" hangingPunct="1"/>
            <a:endParaRPr lang="en-US" altLang="en-US" smtClean="0">
              <a:latin typeface="Calibri" panose="020F0502020204030204" pitchFamily="34" charset="0"/>
            </a:endParaRPr>
          </a:p>
        </p:txBody>
      </p:sp>
    </p:spTree>
    <p:extLst>
      <p:ext uri="{BB962C8B-B14F-4D97-AF65-F5344CB8AC3E}">
        <p14:creationId xmlns:p14="http://schemas.microsoft.com/office/powerpoint/2010/main" val="25880113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Facebook Advertising Demonstration</a:t>
            </a:r>
            <a:endParaRPr lang="en-US" dirty="0">
              <a:ea typeface="ＭＳ Ｐゴシック" charset="0"/>
            </a:endParaRPr>
          </a:p>
        </p:txBody>
      </p:sp>
      <p:sp>
        <p:nvSpPr>
          <p:cNvPr id="62466" name="Content Placeholder 2"/>
          <p:cNvSpPr>
            <a:spLocks noGrp="1"/>
          </p:cNvSpPr>
          <p:nvPr>
            <p:ph idx="1"/>
          </p:nvPr>
        </p:nvSpPr>
        <p:spPr/>
        <p:txBody>
          <a:bodyPr/>
          <a:lstStyle/>
          <a:p>
            <a:r>
              <a:rPr lang="en-US" altLang="en-US" smtClean="0">
                <a:hlinkClick r:id="rId2"/>
              </a:rPr>
              <a:t>https://www.facebook.com/ads/manage/campaigns/?act=32411375</a:t>
            </a:r>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656509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Keep </a:t>
            </a:r>
            <a:r>
              <a:rPr lang="en-US" sz="2400" dirty="0"/>
              <a:t>It Up! (KIU!), an interactive and engaging online HIV prevention program designed for YMSM (</a:t>
            </a:r>
            <a:r>
              <a:rPr lang="en-US" sz="2400" dirty="0" smtClean="0"/>
              <a:t>18-29)</a:t>
            </a:r>
            <a:endParaRPr lang="en-US" sz="2400" dirty="0"/>
          </a:p>
          <a:p>
            <a:pPr lvl="1"/>
            <a:r>
              <a:rPr lang="en-US" sz="2200" dirty="0" smtClean="0"/>
              <a:t>Developed by Dr</a:t>
            </a:r>
            <a:r>
              <a:rPr lang="en-US" sz="2200" dirty="0"/>
              <a:t>. Brian Mustanski (IMPACT Program, Northwestern University)</a:t>
            </a:r>
          </a:p>
          <a:p>
            <a:pPr marL="877824" lvl="2" indent="0">
              <a:buNone/>
            </a:pPr>
            <a:endParaRPr lang="en-US" dirty="0"/>
          </a:p>
          <a:p>
            <a:r>
              <a:rPr lang="en-US" sz="2400" dirty="0"/>
              <a:t>KIU! is designed specifically for online delivery:</a:t>
            </a:r>
          </a:p>
          <a:p>
            <a:pPr lvl="1"/>
            <a:r>
              <a:rPr lang="en-US" sz="2000" dirty="0"/>
              <a:t>Unique and timely way of reaching YMSM</a:t>
            </a:r>
          </a:p>
          <a:p>
            <a:pPr lvl="1"/>
            <a:r>
              <a:rPr lang="en-US" sz="2000" dirty="0"/>
              <a:t>To increase flexibility for wider participation</a:t>
            </a:r>
          </a:p>
          <a:p>
            <a:pPr lvl="2"/>
            <a:endParaRPr lang="en-US" dirty="0"/>
          </a:p>
          <a:p>
            <a:endParaRPr lang="en-US" dirty="0"/>
          </a:p>
        </p:txBody>
      </p:sp>
      <p:sp>
        <p:nvSpPr>
          <p:cNvPr id="3" name="Title 2"/>
          <p:cNvSpPr>
            <a:spLocks noGrp="1"/>
          </p:cNvSpPr>
          <p:nvPr>
            <p:ph type="title"/>
          </p:nvPr>
        </p:nvSpPr>
        <p:spPr/>
        <p:txBody>
          <a:bodyPr/>
          <a:lstStyle/>
          <a:p>
            <a:r>
              <a:rPr lang="en-US" dirty="0" smtClean="0"/>
              <a:t>Rationale and Development</a:t>
            </a:r>
            <a:endParaRPr lang="en-US" dirty="0"/>
          </a:p>
        </p:txBody>
      </p:sp>
    </p:spTree>
    <p:extLst>
      <p:ext uri="{BB962C8B-B14F-4D97-AF65-F5344CB8AC3E}">
        <p14:creationId xmlns:p14="http://schemas.microsoft.com/office/powerpoint/2010/main" val="383931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fontAlgn="auto" hangingPunct="1">
              <a:spcAft>
                <a:spcPts val="0"/>
              </a:spcAft>
              <a:defRPr/>
            </a:pPr>
            <a:r>
              <a:rPr lang="en-US" dirty="0">
                <a:latin typeface="Calibri" charset="0"/>
                <a:ea typeface="+mj-ea"/>
                <a:cs typeface="+mj-cs"/>
              </a:rPr>
              <a:t>Viral Marketing/Peer Share</a:t>
            </a:r>
          </a:p>
        </p:txBody>
      </p:sp>
      <p:sp>
        <p:nvSpPr>
          <p:cNvPr id="63490" name="Content Placeholder 2"/>
          <p:cNvSpPr>
            <a:spLocks noGrp="1"/>
          </p:cNvSpPr>
          <p:nvPr>
            <p:ph idx="1"/>
          </p:nvPr>
        </p:nvSpPr>
        <p:spPr/>
        <p:txBody>
          <a:bodyPr/>
          <a:lstStyle/>
          <a:p>
            <a:pPr eaLnBrk="1" hangingPunct="1"/>
            <a:r>
              <a:rPr lang="en-US" altLang="en-US" smtClean="0">
                <a:latin typeface="Calibri" panose="020F0502020204030204" pitchFamily="34" charset="0"/>
              </a:rPr>
              <a:t>Taps into social networks</a:t>
            </a:r>
          </a:p>
          <a:p>
            <a:pPr eaLnBrk="1" hangingPunct="1"/>
            <a:r>
              <a:rPr lang="en-US" altLang="en-US" smtClean="0">
                <a:latin typeface="Calibri" panose="020F0502020204030204" pitchFamily="34" charset="0"/>
              </a:rPr>
              <a:t>Allows participants to refer their friends to the study</a:t>
            </a:r>
          </a:p>
          <a:p>
            <a:pPr eaLnBrk="1" hangingPunct="1"/>
            <a:r>
              <a:rPr lang="en-US" altLang="en-US" smtClean="0">
                <a:latin typeface="Calibri" panose="020F0502020204030204" pitchFamily="34" charset="0"/>
              </a:rPr>
              <a:t>Email-based: ask participants to put in the email addresses of some of their friends at the end of the survey</a:t>
            </a:r>
          </a:p>
          <a:p>
            <a:pPr eaLnBrk="1" hangingPunct="1"/>
            <a:r>
              <a:rPr lang="en-US" altLang="en-US" smtClean="0">
                <a:latin typeface="Calibri" panose="020F0502020204030204" pitchFamily="34" charset="0"/>
              </a:rPr>
              <a:t>Social-media based: show participant a list of their friends at the end of the survey and allow them to recruit peers within the social media website</a:t>
            </a:r>
          </a:p>
          <a:p>
            <a:pPr lvl="1" eaLnBrk="1" hangingPunct="1"/>
            <a:r>
              <a:rPr lang="en-US" altLang="en-US" smtClean="0">
                <a:latin typeface="Calibri" panose="020F0502020204030204" pitchFamily="34" charset="0"/>
              </a:rPr>
              <a:t>Requires extensive development and programming</a:t>
            </a:r>
          </a:p>
          <a:p>
            <a:pPr lvl="1" eaLnBrk="1" hangingPunct="1"/>
            <a:r>
              <a:rPr lang="en-US" altLang="en-US" smtClean="0">
                <a:latin typeface="Calibri" panose="020F0502020204030204" pitchFamily="34" charset="0"/>
              </a:rPr>
              <a:t>Can allow for restriction in referrals (i.e. gender, age, location)</a:t>
            </a:r>
          </a:p>
          <a:p>
            <a:pPr eaLnBrk="1" hangingPunct="1"/>
            <a:endParaRPr lang="en-US" altLang="en-US" smtClean="0">
              <a:latin typeface="Calibri" panose="020F0502020204030204" pitchFamily="34" charset="0"/>
            </a:endParaRPr>
          </a:p>
        </p:txBody>
      </p:sp>
    </p:spTree>
    <p:extLst>
      <p:ext uri="{BB962C8B-B14F-4D97-AF65-F5344CB8AC3E}">
        <p14:creationId xmlns:p14="http://schemas.microsoft.com/office/powerpoint/2010/main" val="533648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Viral Marketing/Peer Share</a:t>
            </a:r>
            <a:endParaRPr lang="en-US" dirty="0">
              <a:ea typeface="+mj-ea"/>
              <a:cs typeface="+mj-cs"/>
            </a:endParaRPr>
          </a:p>
        </p:txBody>
      </p:sp>
      <p:pic>
        <p:nvPicPr>
          <p:cNvPr id="65538"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l="-1146" r="-1144" b="51215"/>
          <a:stretch>
            <a:fillRect/>
          </a:stretch>
        </p:blipFill>
        <p:spPr>
          <a:xfrm>
            <a:off x="1524000" y="1524000"/>
            <a:ext cx="6400800" cy="4941888"/>
          </a:xfrm>
        </p:spPr>
      </p:pic>
    </p:spTree>
    <p:extLst>
      <p:ext uri="{BB962C8B-B14F-4D97-AF65-F5344CB8AC3E}">
        <p14:creationId xmlns:p14="http://schemas.microsoft.com/office/powerpoint/2010/main" val="29663169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dirty="0" smtClean="0">
                <a:latin typeface="Calibri" charset="0"/>
                <a:ea typeface="+mj-ea"/>
                <a:cs typeface="+mj-cs"/>
              </a:rPr>
              <a:t>Analytics: Performance</a:t>
            </a:r>
            <a:endParaRPr lang="en-US" dirty="0">
              <a:latin typeface="Calibri" charset="0"/>
              <a:ea typeface="+mj-ea"/>
              <a:cs typeface="+mj-cs"/>
            </a:endParaRPr>
          </a:p>
        </p:txBody>
      </p:sp>
      <p:sp>
        <p:nvSpPr>
          <p:cNvPr id="67586" name="Content Placeholder 2"/>
          <p:cNvSpPr>
            <a:spLocks noGrp="1"/>
          </p:cNvSpPr>
          <p:nvPr>
            <p:ph idx="1"/>
          </p:nvPr>
        </p:nvSpPr>
        <p:spPr/>
        <p:txBody>
          <a:bodyPr/>
          <a:lstStyle/>
          <a:p>
            <a:pPr eaLnBrk="1" hangingPunct="1"/>
            <a:r>
              <a:rPr lang="en-US" altLang="en-US" b="1" smtClean="0">
                <a:latin typeface="Calibri" panose="020F0502020204030204" pitchFamily="34" charset="0"/>
              </a:rPr>
              <a:t>Impressions</a:t>
            </a:r>
            <a:r>
              <a:rPr lang="en-US" altLang="en-US" smtClean="0">
                <a:latin typeface="Calibri" panose="020F0502020204030204" pitchFamily="34" charset="0"/>
              </a:rPr>
              <a:t>: Number of times the ad was shown</a:t>
            </a:r>
          </a:p>
          <a:p>
            <a:pPr eaLnBrk="1" hangingPunct="1"/>
            <a:r>
              <a:rPr lang="en-US" altLang="en-US" b="1" smtClean="0">
                <a:latin typeface="Calibri" panose="020F0502020204030204" pitchFamily="34" charset="0"/>
              </a:rPr>
              <a:t>Clicks</a:t>
            </a:r>
            <a:r>
              <a:rPr lang="en-US" altLang="en-US" smtClean="0">
                <a:latin typeface="Calibri" panose="020F0502020204030204" pitchFamily="34" charset="0"/>
              </a:rPr>
              <a:t>: Number of times the ad was clicked</a:t>
            </a:r>
          </a:p>
          <a:p>
            <a:pPr eaLnBrk="1" hangingPunct="1"/>
            <a:r>
              <a:rPr lang="en-US" altLang="en-US" b="1" smtClean="0">
                <a:latin typeface="Calibri" panose="020F0502020204030204" pitchFamily="34" charset="0"/>
              </a:rPr>
              <a:t>Abandons or Bounces</a:t>
            </a:r>
            <a:r>
              <a:rPr lang="en-US" altLang="en-US" smtClean="0">
                <a:latin typeface="Calibri" panose="020F0502020204030204" pitchFamily="34" charset="0"/>
              </a:rPr>
              <a:t>: Number of times someone clicked on the ad, made it to the survey, but exited out immediately</a:t>
            </a:r>
          </a:p>
          <a:p>
            <a:pPr eaLnBrk="1" hangingPunct="1"/>
            <a:r>
              <a:rPr lang="en-US" altLang="en-US" b="1" smtClean="0">
                <a:latin typeface="Calibri" panose="020F0502020204030204" pitchFamily="34" charset="0"/>
              </a:rPr>
              <a:t>Disqualified</a:t>
            </a:r>
            <a:r>
              <a:rPr lang="en-US" altLang="en-US" smtClean="0">
                <a:latin typeface="Calibri" panose="020F0502020204030204" pitchFamily="34" charset="0"/>
              </a:rPr>
              <a:t>: Clicked on the ad, completed the screener, and did not meet eligibility requirements</a:t>
            </a:r>
          </a:p>
          <a:p>
            <a:pPr eaLnBrk="1" hangingPunct="1"/>
            <a:r>
              <a:rPr lang="en-US" altLang="en-US" b="1" smtClean="0">
                <a:latin typeface="Calibri" panose="020F0502020204030204" pitchFamily="34" charset="0"/>
              </a:rPr>
              <a:t>Partial</a:t>
            </a:r>
            <a:r>
              <a:rPr lang="en-US" altLang="en-US" smtClean="0">
                <a:latin typeface="Calibri" panose="020F0502020204030204" pitchFamily="34" charset="0"/>
              </a:rPr>
              <a:t>: Clicked on the ad, completed the screener, met eligibility criteria, but did not submit last page of survey</a:t>
            </a:r>
          </a:p>
          <a:p>
            <a:pPr eaLnBrk="1" hangingPunct="1"/>
            <a:r>
              <a:rPr lang="en-US" altLang="en-US" b="1" smtClean="0">
                <a:latin typeface="Calibri" panose="020F0502020204030204" pitchFamily="34" charset="0"/>
              </a:rPr>
              <a:t>Completed</a:t>
            </a:r>
            <a:r>
              <a:rPr lang="en-US" altLang="en-US" smtClean="0">
                <a:latin typeface="Calibri" panose="020F0502020204030204" pitchFamily="34" charset="0"/>
              </a:rPr>
              <a:t>: Clicked on the ad, completed the screener, met eligibility criteria, and submitted last page of survey</a:t>
            </a:r>
          </a:p>
          <a:p>
            <a:pPr eaLnBrk="1" hangingPunct="1"/>
            <a:endParaRPr lang="en-US" altLang="en-US" smtClean="0">
              <a:latin typeface="Calibri" panose="020F0502020204030204" pitchFamily="34" charset="0"/>
            </a:endParaRPr>
          </a:p>
        </p:txBody>
      </p:sp>
    </p:spTree>
    <p:extLst>
      <p:ext uri="{BB962C8B-B14F-4D97-AF65-F5344CB8AC3E}">
        <p14:creationId xmlns:p14="http://schemas.microsoft.com/office/powerpoint/2010/main" val="1187060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Analytics: Performance</a:t>
            </a:r>
            <a:endParaRPr lang="en-US" dirty="0">
              <a:ea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748059"/>
              </p:ext>
            </p:extLst>
          </p:nvPr>
        </p:nvGraphicFramePr>
        <p:xfrm>
          <a:off x="685800" y="2438400"/>
          <a:ext cx="773853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57200" y="1524000"/>
            <a:ext cx="8229600" cy="830263"/>
          </a:xfrm>
          <a:prstGeom prst="rect">
            <a:avLst/>
          </a:prstGeom>
          <a:noFill/>
        </p:spPr>
        <p:txBody>
          <a:bodyPr>
            <a:spAutoFit/>
          </a:bodyPr>
          <a:lstStyle/>
          <a:p>
            <a:pPr>
              <a:defRPr/>
            </a:pPr>
            <a:r>
              <a:rPr lang="en-US" sz="2400" dirty="0">
                <a:latin typeface="+mj-lt"/>
                <a:ea typeface="ＭＳ Ｐゴシック" charset="0"/>
                <a:cs typeface="ＭＳ Ｐゴシック" charset="0"/>
              </a:rPr>
              <a:t>Example data from a national online survey recruited through Facebook targeting men who have sex with men</a:t>
            </a:r>
          </a:p>
        </p:txBody>
      </p:sp>
    </p:spTree>
    <p:extLst>
      <p:ext uri="{BB962C8B-B14F-4D97-AF65-F5344CB8AC3E}">
        <p14:creationId xmlns:p14="http://schemas.microsoft.com/office/powerpoint/2010/main" val="831554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Analytics: Cost</a:t>
            </a:r>
            <a:endParaRPr lang="en-US" dirty="0">
              <a:ea typeface="ＭＳ Ｐゴシック" charset="0"/>
            </a:endParaRPr>
          </a:p>
        </p:txBody>
      </p:sp>
      <p:sp>
        <p:nvSpPr>
          <p:cNvPr id="70658" name="Content Placeholder 2"/>
          <p:cNvSpPr>
            <a:spLocks noGrp="1"/>
          </p:cNvSpPr>
          <p:nvPr>
            <p:ph idx="1"/>
          </p:nvPr>
        </p:nvSpPr>
        <p:spPr>
          <a:xfrm>
            <a:off x="152400" y="1600200"/>
            <a:ext cx="8534400" cy="4876800"/>
          </a:xfrm>
        </p:spPr>
        <p:txBody>
          <a:bodyPr/>
          <a:lstStyle/>
          <a:p>
            <a:r>
              <a:rPr lang="en-US" altLang="en-US" dirty="0" smtClean="0"/>
              <a:t>Cost per click</a:t>
            </a:r>
          </a:p>
          <a:p>
            <a:r>
              <a:rPr lang="en-US" altLang="en-US" dirty="0" smtClean="0"/>
              <a:t>Cost per 1,000 impressions</a:t>
            </a:r>
          </a:p>
          <a:p>
            <a:r>
              <a:rPr lang="en-US" altLang="en-US" dirty="0" smtClean="0"/>
              <a:t>Cost per complete</a:t>
            </a:r>
          </a:p>
          <a:p>
            <a:endParaRPr lang="en-US" altLang="en-US" dirty="0" smtClean="0"/>
          </a:p>
          <a:p>
            <a:endParaRPr lang="en-US" altLang="en-US" dirty="0" smtClean="0"/>
          </a:p>
          <a:p>
            <a:endParaRPr lang="en-US" alt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837016867"/>
              </p:ext>
            </p:extLst>
          </p:nvPr>
        </p:nvGraphicFramePr>
        <p:xfrm>
          <a:off x="4191000" y="1409700"/>
          <a:ext cx="4800600" cy="3775074"/>
        </p:xfrm>
        <a:graphic>
          <a:graphicData uri="http://schemas.openxmlformats.org/drawingml/2006/table">
            <a:tbl>
              <a:tblPr firstRow="1" bandRow="1">
                <a:tableStyleId>{5C22544A-7EE6-4342-B048-85BDC9FD1C3A}</a:tableStyleId>
              </a:tblPr>
              <a:tblGrid>
                <a:gridCol w="1858252"/>
                <a:gridCol w="1472777"/>
                <a:gridCol w="1469571"/>
              </a:tblGrid>
              <a:tr h="640188">
                <a:tc>
                  <a:txBody>
                    <a:bodyPr/>
                    <a:lstStyle/>
                    <a:p>
                      <a:endParaRPr lang="en-US" sz="1800" dirty="0"/>
                    </a:p>
                  </a:txBody>
                  <a:tcPr marT="45728" marB="45728"/>
                </a:tc>
                <a:tc>
                  <a:txBody>
                    <a:bodyPr/>
                    <a:lstStyle/>
                    <a:p>
                      <a:r>
                        <a:rPr lang="en-US" sz="1800" dirty="0" smtClean="0"/>
                        <a:t>Black Gay Chat</a:t>
                      </a:r>
                      <a:endParaRPr lang="en-US" sz="1800" dirty="0"/>
                    </a:p>
                  </a:txBody>
                  <a:tcPr marT="45728" marB="45728"/>
                </a:tc>
                <a:tc>
                  <a:txBody>
                    <a:bodyPr/>
                    <a:lstStyle/>
                    <a:p>
                      <a:r>
                        <a:rPr lang="en-US" sz="1800" dirty="0" smtClean="0"/>
                        <a:t>Facebook</a:t>
                      </a:r>
                      <a:endParaRPr lang="en-US" sz="1800" dirty="0"/>
                    </a:p>
                  </a:txBody>
                  <a:tcPr marT="45728" marB="45728"/>
                </a:tc>
              </a:tr>
              <a:tr h="370902">
                <a:tc>
                  <a:txBody>
                    <a:bodyPr/>
                    <a:lstStyle/>
                    <a:p>
                      <a:r>
                        <a:rPr lang="en-US" sz="1800" dirty="0" smtClean="0"/>
                        <a:t>Cost</a:t>
                      </a:r>
                      <a:endParaRPr lang="en-US" sz="1800" dirty="0"/>
                    </a:p>
                  </a:txBody>
                  <a:tcPr marT="45728" marB="45728"/>
                </a:tc>
                <a:tc>
                  <a:txBody>
                    <a:bodyPr/>
                    <a:lstStyle/>
                    <a:p>
                      <a:r>
                        <a:rPr lang="en-US" sz="1800" dirty="0" smtClean="0"/>
                        <a:t>$270</a:t>
                      </a:r>
                      <a:endParaRPr lang="en-US" sz="1800" dirty="0"/>
                    </a:p>
                  </a:txBody>
                  <a:tcPr marT="45728" marB="45728"/>
                </a:tc>
                <a:tc>
                  <a:txBody>
                    <a:bodyPr/>
                    <a:lstStyle/>
                    <a:p>
                      <a:r>
                        <a:rPr lang="en-US" sz="1800" dirty="0" smtClean="0"/>
                        <a:t>$221.02</a:t>
                      </a:r>
                      <a:endParaRPr lang="en-US" sz="1800" dirty="0"/>
                    </a:p>
                  </a:txBody>
                  <a:tcPr marT="45728" marB="45728"/>
                </a:tc>
              </a:tr>
              <a:tr h="370902">
                <a:tc>
                  <a:txBody>
                    <a:bodyPr/>
                    <a:lstStyle/>
                    <a:p>
                      <a:r>
                        <a:rPr lang="en-US" sz="1800" dirty="0" smtClean="0"/>
                        <a:t>Impressions</a:t>
                      </a:r>
                      <a:endParaRPr lang="en-US" sz="1800" dirty="0"/>
                    </a:p>
                  </a:txBody>
                  <a:tcPr marT="45728" marB="45728"/>
                </a:tc>
                <a:tc>
                  <a:txBody>
                    <a:bodyPr/>
                    <a:lstStyle/>
                    <a:p>
                      <a:r>
                        <a:rPr lang="en-US" sz="1800" dirty="0" smtClean="0"/>
                        <a:t>744,816</a:t>
                      </a:r>
                      <a:endParaRPr lang="en-US" sz="1800" dirty="0"/>
                    </a:p>
                  </a:txBody>
                  <a:tcPr marT="45728" marB="45728"/>
                </a:tc>
                <a:tc>
                  <a:txBody>
                    <a:bodyPr/>
                    <a:lstStyle/>
                    <a:p>
                      <a:r>
                        <a:rPr lang="en-US" sz="1800" dirty="0" smtClean="0"/>
                        <a:t>1,024,368</a:t>
                      </a:r>
                      <a:endParaRPr lang="en-US" sz="1800" dirty="0"/>
                    </a:p>
                  </a:txBody>
                  <a:tcPr marT="45728" marB="45728"/>
                </a:tc>
              </a:tr>
              <a:tr h="370902">
                <a:tc>
                  <a:txBody>
                    <a:bodyPr/>
                    <a:lstStyle/>
                    <a:p>
                      <a:r>
                        <a:rPr lang="en-US" sz="1800" dirty="0" smtClean="0"/>
                        <a:t>Clicks</a:t>
                      </a:r>
                      <a:endParaRPr lang="en-US" sz="1800" dirty="0"/>
                    </a:p>
                  </a:txBody>
                  <a:tcPr marT="45728" marB="45728"/>
                </a:tc>
                <a:tc>
                  <a:txBody>
                    <a:bodyPr/>
                    <a:lstStyle/>
                    <a:p>
                      <a:r>
                        <a:rPr lang="en-US" sz="1800" dirty="0" smtClean="0"/>
                        <a:t>1058</a:t>
                      </a:r>
                      <a:endParaRPr lang="en-US" sz="1800" dirty="0"/>
                    </a:p>
                  </a:txBody>
                  <a:tcPr marT="45728" marB="45728"/>
                </a:tc>
                <a:tc>
                  <a:txBody>
                    <a:bodyPr/>
                    <a:lstStyle/>
                    <a:p>
                      <a:r>
                        <a:rPr lang="en-US" sz="1800" dirty="0" smtClean="0"/>
                        <a:t>1906</a:t>
                      </a:r>
                      <a:endParaRPr lang="en-US" sz="1800" dirty="0"/>
                    </a:p>
                  </a:txBody>
                  <a:tcPr marT="45728" marB="45728"/>
                </a:tc>
              </a:tr>
              <a:tr h="370902">
                <a:tc>
                  <a:txBody>
                    <a:bodyPr/>
                    <a:lstStyle/>
                    <a:p>
                      <a:r>
                        <a:rPr lang="en-US" sz="1800" dirty="0" smtClean="0"/>
                        <a:t>Completes</a:t>
                      </a:r>
                      <a:endParaRPr lang="en-US" sz="1800" dirty="0"/>
                    </a:p>
                  </a:txBody>
                  <a:tcPr marT="45728" marB="45728"/>
                </a:tc>
                <a:tc>
                  <a:txBody>
                    <a:bodyPr/>
                    <a:lstStyle/>
                    <a:p>
                      <a:r>
                        <a:rPr lang="en-US" sz="1800" dirty="0" smtClean="0"/>
                        <a:t>17</a:t>
                      </a:r>
                      <a:endParaRPr lang="en-US" sz="1800" dirty="0"/>
                    </a:p>
                  </a:txBody>
                  <a:tcPr marT="45728" marB="45728"/>
                </a:tc>
                <a:tc>
                  <a:txBody>
                    <a:bodyPr/>
                    <a:lstStyle/>
                    <a:p>
                      <a:r>
                        <a:rPr lang="en-US" sz="1800" dirty="0" smtClean="0"/>
                        <a:t>148</a:t>
                      </a:r>
                      <a:endParaRPr lang="en-US" sz="1800" dirty="0"/>
                    </a:p>
                  </a:txBody>
                  <a:tcPr marT="45728" marB="45728"/>
                </a:tc>
              </a:tr>
              <a:tr h="370902">
                <a:tc>
                  <a:txBody>
                    <a:bodyPr/>
                    <a:lstStyle/>
                    <a:p>
                      <a:r>
                        <a:rPr lang="en-US" sz="1800" dirty="0" smtClean="0"/>
                        <a:t>Cost per click</a:t>
                      </a:r>
                      <a:endParaRPr lang="en-US" sz="1800" dirty="0"/>
                    </a:p>
                  </a:txBody>
                  <a:tcPr marT="45728" marB="45728"/>
                </a:tc>
                <a:tc>
                  <a:txBody>
                    <a:bodyPr/>
                    <a:lstStyle/>
                    <a:p>
                      <a:r>
                        <a:rPr lang="en-US" sz="1800" dirty="0" smtClean="0"/>
                        <a:t>$0.26</a:t>
                      </a:r>
                      <a:endParaRPr lang="en-US" sz="1800" dirty="0"/>
                    </a:p>
                  </a:txBody>
                  <a:tcPr marT="45728" marB="45728"/>
                </a:tc>
                <a:tc>
                  <a:txBody>
                    <a:bodyPr/>
                    <a:lstStyle/>
                    <a:p>
                      <a:r>
                        <a:rPr lang="en-US" sz="1800" dirty="0" smtClean="0"/>
                        <a:t>$0.12</a:t>
                      </a:r>
                      <a:endParaRPr lang="en-US" sz="1800" dirty="0"/>
                    </a:p>
                  </a:txBody>
                  <a:tcPr marT="45728" marB="45728"/>
                </a:tc>
              </a:tr>
              <a:tr h="640188">
                <a:tc>
                  <a:txBody>
                    <a:bodyPr/>
                    <a:lstStyle/>
                    <a:p>
                      <a:r>
                        <a:rPr lang="en-US" sz="1800" dirty="0" smtClean="0"/>
                        <a:t>Cost per 1,000 impressions</a:t>
                      </a:r>
                      <a:endParaRPr lang="en-US" sz="1800" dirty="0"/>
                    </a:p>
                  </a:txBody>
                  <a:tcPr marT="45728" marB="45728"/>
                </a:tc>
                <a:tc>
                  <a:txBody>
                    <a:bodyPr/>
                    <a:lstStyle/>
                    <a:p>
                      <a:r>
                        <a:rPr lang="en-US" sz="1800" dirty="0" smtClean="0"/>
                        <a:t>$0.36</a:t>
                      </a:r>
                      <a:endParaRPr lang="en-US" sz="1800" dirty="0"/>
                    </a:p>
                  </a:txBody>
                  <a:tcPr marT="45728" marB="45728"/>
                </a:tc>
                <a:tc>
                  <a:txBody>
                    <a:bodyPr/>
                    <a:lstStyle/>
                    <a:p>
                      <a:r>
                        <a:rPr lang="en-US" sz="1800" dirty="0" smtClean="0"/>
                        <a:t>$0.22</a:t>
                      </a:r>
                      <a:endParaRPr lang="en-US" sz="1800" dirty="0"/>
                    </a:p>
                  </a:txBody>
                  <a:tcPr marT="45728" marB="45728"/>
                </a:tc>
              </a:tr>
              <a:tr h="640188">
                <a:tc>
                  <a:txBody>
                    <a:bodyPr/>
                    <a:lstStyle/>
                    <a:p>
                      <a:r>
                        <a:rPr lang="en-US" sz="1800" dirty="0" smtClean="0"/>
                        <a:t>Cost per complete</a:t>
                      </a:r>
                      <a:endParaRPr lang="en-US" sz="1800" dirty="0"/>
                    </a:p>
                  </a:txBody>
                  <a:tcPr marT="45728" marB="45728"/>
                </a:tc>
                <a:tc>
                  <a:txBody>
                    <a:bodyPr/>
                    <a:lstStyle/>
                    <a:p>
                      <a:r>
                        <a:rPr lang="en-US" sz="1800" dirty="0" smtClean="0"/>
                        <a:t>$15.88</a:t>
                      </a:r>
                      <a:endParaRPr lang="en-US" sz="1800" dirty="0"/>
                    </a:p>
                  </a:txBody>
                  <a:tcPr marT="45728" marB="45728"/>
                </a:tc>
                <a:tc>
                  <a:txBody>
                    <a:bodyPr/>
                    <a:lstStyle/>
                    <a:p>
                      <a:r>
                        <a:rPr lang="en-US" sz="1800" dirty="0" smtClean="0"/>
                        <a:t>$1.49</a:t>
                      </a:r>
                      <a:endParaRPr lang="en-US" sz="1800" dirty="0"/>
                    </a:p>
                  </a:txBody>
                  <a:tcPr marT="45728" marB="45728"/>
                </a:tc>
              </a:tr>
            </a:tbl>
          </a:graphicData>
        </a:graphic>
      </p:graphicFrame>
    </p:spTree>
    <p:extLst>
      <p:ext uri="{BB962C8B-B14F-4D97-AF65-F5344CB8AC3E}">
        <p14:creationId xmlns:p14="http://schemas.microsoft.com/office/powerpoint/2010/main" val="1898862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Analytics: Cost</a:t>
            </a:r>
            <a:endParaRPr lang="en-US" dirty="0">
              <a:ea typeface="ＭＳ Ｐゴシック" charset="0"/>
            </a:endParaRPr>
          </a:p>
        </p:txBody>
      </p:sp>
      <p:sp>
        <p:nvSpPr>
          <p:cNvPr id="72706" name="Content Placeholder 2"/>
          <p:cNvSpPr>
            <a:spLocks noGrp="1"/>
          </p:cNvSpPr>
          <p:nvPr>
            <p:ph idx="1"/>
          </p:nvPr>
        </p:nvSpPr>
        <p:spPr>
          <a:xfrm>
            <a:off x="152400" y="1600200"/>
            <a:ext cx="8534400" cy="4876800"/>
          </a:xfrm>
        </p:spPr>
        <p:txBody>
          <a:bodyPr/>
          <a:lstStyle/>
          <a:p>
            <a:r>
              <a:rPr lang="en-US" altLang="en-US" smtClean="0"/>
              <a:t>Cost per click</a:t>
            </a:r>
          </a:p>
          <a:p>
            <a:r>
              <a:rPr lang="en-US" altLang="en-US" smtClean="0"/>
              <a:t>Cost per 1,000 impressions</a:t>
            </a:r>
          </a:p>
          <a:p>
            <a:r>
              <a:rPr lang="en-US" altLang="en-US" smtClean="0"/>
              <a:t>Cost per complete</a:t>
            </a:r>
          </a:p>
          <a:p>
            <a:endParaRPr lang="en-US" altLang="en-US" smtClean="0"/>
          </a:p>
          <a:p>
            <a:endParaRPr lang="en-US" altLang="en-US" smtClean="0"/>
          </a:p>
          <a:p>
            <a:r>
              <a:rPr lang="en-US" altLang="en-US" smtClean="0"/>
              <a:t>Why use Black Gay Chat?</a:t>
            </a:r>
          </a:p>
          <a:p>
            <a:endParaRPr lang="en-US" altLang="en-US" smtClean="0"/>
          </a:p>
        </p:txBody>
      </p:sp>
      <p:graphicFrame>
        <p:nvGraphicFramePr>
          <p:cNvPr id="6" name="Table 5"/>
          <p:cNvGraphicFramePr>
            <a:graphicFrameLocks noGrp="1"/>
          </p:cNvGraphicFramePr>
          <p:nvPr>
            <p:extLst>
              <p:ext uri="{D42A27DB-BD31-4B8C-83A1-F6EECF244321}">
                <p14:modId xmlns:p14="http://schemas.microsoft.com/office/powerpoint/2010/main" val="3771573188"/>
              </p:ext>
            </p:extLst>
          </p:nvPr>
        </p:nvGraphicFramePr>
        <p:xfrm>
          <a:off x="4191000" y="1409700"/>
          <a:ext cx="4800600" cy="3775074"/>
        </p:xfrm>
        <a:graphic>
          <a:graphicData uri="http://schemas.openxmlformats.org/drawingml/2006/table">
            <a:tbl>
              <a:tblPr firstRow="1" bandRow="1">
                <a:tableStyleId>{5C22544A-7EE6-4342-B048-85BDC9FD1C3A}</a:tableStyleId>
              </a:tblPr>
              <a:tblGrid>
                <a:gridCol w="1858252"/>
                <a:gridCol w="1472777"/>
                <a:gridCol w="1469571"/>
              </a:tblGrid>
              <a:tr h="640188">
                <a:tc>
                  <a:txBody>
                    <a:bodyPr/>
                    <a:lstStyle/>
                    <a:p>
                      <a:endParaRPr lang="en-US" sz="1800" dirty="0"/>
                    </a:p>
                  </a:txBody>
                  <a:tcPr marT="45728" marB="45728"/>
                </a:tc>
                <a:tc>
                  <a:txBody>
                    <a:bodyPr/>
                    <a:lstStyle/>
                    <a:p>
                      <a:r>
                        <a:rPr lang="en-US" sz="1800" dirty="0" smtClean="0"/>
                        <a:t>Black Gay Chat</a:t>
                      </a:r>
                      <a:endParaRPr lang="en-US" sz="1800" dirty="0"/>
                    </a:p>
                  </a:txBody>
                  <a:tcPr marT="45728" marB="45728"/>
                </a:tc>
                <a:tc>
                  <a:txBody>
                    <a:bodyPr/>
                    <a:lstStyle/>
                    <a:p>
                      <a:r>
                        <a:rPr lang="en-US" sz="1800" dirty="0" smtClean="0"/>
                        <a:t>Facebook</a:t>
                      </a:r>
                      <a:endParaRPr lang="en-US" sz="1800" dirty="0"/>
                    </a:p>
                  </a:txBody>
                  <a:tcPr marT="45728" marB="45728"/>
                </a:tc>
              </a:tr>
              <a:tr h="370902">
                <a:tc>
                  <a:txBody>
                    <a:bodyPr/>
                    <a:lstStyle/>
                    <a:p>
                      <a:r>
                        <a:rPr lang="en-US" sz="1800" dirty="0" smtClean="0"/>
                        <a:t>Cost</a:t>
                      </a:r>
                      <a:endParaRPr lang="en-US" sz="1800" dirty="0"/>
                    </a:p>
                  </a:txBody>
                  <a:tcPr marT="45728" marB="45728"/>
                </a:tc>
                <a:tc>
                  <a:txBody>
                    <a:bodyPr/>
                    <a:lstStyle/>
                    <a:p>
                      <a:r>
                        <a:rPr lang="en-US" sz="1800" dirty="0" smtClean="0"/>
                        <a:t>$270</a:t>
                      </a:r>
                      <a:endParaRPr lang="en-US" sz="1800" dirty="0"/>
                    </a:p>
                  </a:txBody>
                  <a:tcPr marT="45728" marB="45728"/>
                </a:tc>
                <a:tc>
                  <a:txBody>
                    <a:bodyPr/>
                    <a:lstStyle/>
                    <a:p>
                      <a:r>
                        <a:rPr lang="en-US" sz="1800" dirty="0" smtClean="0"/>
                        <a:t>$221.02</a:t>
                      </a:r>
                      <a:endParaRPr lang="en-US" sz="1800" dirty="0"/>
                    </a:p>
                  </a:txBody>
                  <a:tcPr marT="45728" marB="45728"/>
                </a:tc>
              </a:tr>
              <a:tr h="370902">
                <a:tc>
                  <a:txBody>
                    <a:bodyPr/>
                    <a:lstStyle/>
                    <a:p>
                      <a:r>
                        <a:rPr lang="en-US" sz="1800" dirty="0" smtClean="0"/>
                        <a:t>Impressions</a:t>
                      </a:r>
                      <a:endParaRPr lang="en-US" sz="1800" dirty="0"/>
                    </a:p>
                  </a:txBody>
                  <a:tcPr marT="45728" marB="45728"/>
                </a:tc>
                <a:tc>
                  <a:txBody>
                    <a:bodyPr/>
                    <a:lstStyle/>
                    <a:p>
                      <a:r>
                        <a:rPr lang="en-US" sz="1800" dirty="0" smtClean="0"/>
                        <a:t>744,816</a:t>
                      </a:r>
                      <a:endParaRPr lang="en-US" sz="1800" dirty="0"/>
                    </a:p>
                  </a:txBody>
                  <a:tcPr marT="45728" marB="45728"/>
                </a:tc>
                <a:tc>
                  <a:txBody>
                    <a:bodyPr/>
                    <a:lstStyle/>
                    <a:p>
                      <a:r>
                        <a:rPr lang="en-US" sz="1800" dirty="0" smtClean="0"/>
                        <a:t>1,024,368</a:t>
                      </a:r>
                      <a:endParaRPr lang="en-US" sz="1800" dirty="0"/>
                    </a:p>
                  </a:txBody>
                  <a:tcPr marT="45728" marB="45728"/>
                </a:tc>
              </a:tr>
              <a:tr h="370902">
                <a:tc>
                  <a:txBody>
                    <a:bodyPr/>
                    <a:lstStyle/>
                    <a:p>
                      <a:r>
                        <a:rPr lang="en-US" sz="1800" dirty="0" smtClean="0"/>
                        <a:t>Clicks</a:t>
                      </a:r>
                      <a:endParaRPr lang="en-US" sz="1800" dirty="0"/>
                    </a:p>
                  </a:txBody>
                  <a:tcPr marT="45728" marB="45728"/>
                </a:tc>
                <a:tc>
                  <a:txBody>
                    <a:bodyPr/>
                    <a:lstStyle/>
                    <a:p>
                      <a:r>
                        <a:rPr lang="en-US" sz="1800" dirty="0" smtClean="0"/>
                        <a:t>1058</a:t>
                      </a:r>
                      <a:endParaRPr lang="en-US" sz="1800" dirty="0"/>
                    </a:p>
                  </a:txBody>
                  <a:tcPr marT="45728" marB="45728"/>
                </a:tc>
                <a:tc>
                  <a:txBody>
                    <a:bodyPr/>
                    <a:lstStyle/>
                    <a:p>
                      <a:r>
                        <a:rPr lang="en-US" sz="1800" dirty="0" smtClean="0"/>
                        <a:t>1906</a:t>
                      </a:r>
                      <a:endParaRPr lang="en-US" sz="1800" dirty="0"/>
                    </a:p>
                  </a:txBody>
                  <a:tcPr marT="45728" marB="45728"/>
                </a:tc>
              </a:tr>
              <a:tr h="370902">
                <a:tc>
                  <a:txBody>
                    <a:bodyPr/>
                    <a:lstStyle/>
                    <a:p>
                      <a:r>
                        <a:rPr lang="en-US" sz="1800" dirty="0" smtClean="0"/>
                        <a:t>Completes</a:t>
                      </a:r>
                      <a:endParaRPr lang="en-US" sz="1800" dirty="0"/>
                    </a:p>
                  </a:txBody>
                  <a:tcPr marT="45728" marB="45728"/>
                </a:tc>
                <a:tc>
                  <a:txBody>
                    <a:bodyPr/>
                    <a:lstStyle/>
                    <a:p>
                      <a:r>
                        <a:rPr lang="en-US" sz="1800" dirty="0" smtClean="0"/>
                        <a:t>17</a:t>
                      </a:r>
                      <a:endParaRPr lang="en-US" sz="1800" dirty="0"/>
                    </a:p>
                  </a:txBody>
                  <a:tcPr marT="45728" marB="45728"/>
                </a:tc>
                <a:tc>
                  <a:txBody>
                    <a:bodyPr/>
                    <a:lstStyle/>
                    <a:p>
                      <a:r>
                        <a:rPr lang="en-US" sz="1800" dirty="0" smtClean="0"/>
                        <a:t>148</a:t>
                      </a:r>
                      <a:endParaRPr lang="en-US" sz="1800" dirty="0"/>
                    </a:p>
                  </a:txBody>
                  <a:tcPr marT="45728" marB="45728"/>
                </a:tc>
              </a:tr>
              <a:tr h="370902">
                <a:tc>
                  <a:txBody>
                    <a:bodyPr/>
                    <a:lstStyle/>
                    <a:p>
                      <a:r>
                        <a:rPr lang="en-US" sz="1800" dirty="0" smtClean="0"/>
                        <a:t>Cost per click</a:t>
                      </a:r>
                      <a:endParaRPr lang="en-US" sz="1800" dirty="0"/>
                    </a:p>
                  </a:txBody>
                  <a:tcPr marT="45728" marB="45728"/>
                </a:tc>
                <a:tc>
                  <a:txBody>
                    <a:bodyPr/>
                    <a:lstStyle/>
                    <a:p>
                      <a:r>
                        <a:rPr lang="en-US" sz="1800" dirty="0" smtClean="0"/>
                        <a:t>$0.26</a:t>
                      </a:r>
                      <a:endParaRPr lang="en-US" sz="1800" dirty="0"/>
                    </a:p>
                  </a:txBody>
                  <a:tcPr marT="45728" marB="45728"/>
                </a:tc>
                <a:tc>
                  <a:txBody>
                    <a:bodyPr/>
                    <a:lstStyle/>
                    <a:p>
                      <a:r>
                        <a:rPr lang="en-US" sz="1800" dirty="0" smtClean="0"/>
                        <a:t>$0.12</a:t>
                      </a:r>
                      <a:endParaRPr lang="en-US" sz="1800" dirty="0"/>
                    </a:p>
                  </a:txBody>
                  <a:tcPr marT="45728" marB="45728"/>
                </a:tc>
              </a:tr>
              <a:tr h="640188">
                <a:tc>
                  <a:txBody>
                    <a:bodyPr/>
                    <a:lstStyle/>
                    <a:p>
                      <a:r>
                        <a:rPr lang="en-US" sz="1800" dirty="0" smtClean="0"/>
                        <a:t>Cost per 1,000 impressions</a:t>
                      </a:r>
                      <a:endParaRPr lang="en-US" sz="1800" dirty="0"/>
                    </a:p>
                  </a:txBody>
                  <a:tcPr marT="45728" marB="45728"/>
                </a:tc>
                <a:tc>
                  <a:txBody>
                    <a:bodyPr/>
                    <a:lstStyle/>
                    <a:p>
                      <a:r>
                        <a:rPr lang="en-US" sz="1800" dirty="0" smtClean="0"/>
                        <a:t>$0.36</a:t>
                      </a:r>
                      <a:endParaRPr lang="en-US" sz="1800" dirty="0"/>
                    </a:p>
                  </a:txBody>
                  <a:tcPr marT="45728" marB="45728"/>
                </a:tc>
                <a:tc>
                  <a:txBody>
                    <a:bodyPr/>
                    <a:lstStyle/>
                    <a:p>
                      <a:r>
                        <a:rPr lang="en-US" sz="1800" dirty="0" smtClean="0"/>
                        <a:t>$0.22</a:t>
                      </a:r>
                      <a:endParaRPr lang="en-US" sz="1800" dirty="0"/>
                    </a:p>
                  </a:txBody>
                  <a:tcPr marT="45728" marB="45728"/>
                </a:tc>
              </a:tr>
              <a:tr h="640188">
                <a:tc>
                  <a:txBody>
                    <a:bodyPr/>
                    <a:lstStyle/>
                    <a:p>
                      <a:r>
                        <a:rPr lang="en-US" sz="1800" dirty="0" smtClean="0"/>
                        <a:t>Cost per complete</a:t>
                      </a:r>
                      <a:endParaRPr lang="en-US" sz="1800" dirty="0"/>
                    </a:p>
                  </a:txBody>
                  <a:tcPr marT="45728" marB="45728"/>
                </a:tc>
                <a:tc>
                  <a:txBody>
                    <a:bodyPr/>
                    <a:lstStyle/>
                    <a:p>
                      <a:r>
                        <a:rPr lang="en-US" sz="1800" dirty="0" smtClean="0"/>
                        <a:t>$15.88</a:t>
                      </a:r>
                      <a:endParaRPr lang="en-US" sz="1800" dirty="0"/>
                    </a:p>
                  </a:txBody>
                  <a:tcPr marT="45728" marB="45728"/>
                </a:tc>
                <a:tc>
                  <a:txBody>
                    <a:bodyPr/>
                    <a:lstStyle/>
                    <a:p>
                      <a:r>
                        <a:rPr lang="en-US" sz="1800" dirty="0" smtClean="0"/>
                        <a:t>$1.49</a:t>
                      </a:r>
                      <a:endParaRPr lang="en-US" sz="1800" dirty="0"/>
                    </a:p>
                  </a:txBody>
                  <a:tcPr marT="45728" marB="45728"/>
                </a:tc>
              </a:tr>
            </a:tbl>
          </a:graphicData>
        </a:graphic>
      </p:graphicFrame>
    </p:spTree>
    <p:extLst>
      <p:ext uri="{BB962C8B-B14F-4D97-AF65-F5344CB8AC3E}">
        <p14:creationId xmlns:p14="http://schemas.microsoft.com/office/powerpoint/2010/main" val="20424271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Analytics: Cost</a:t>
            </a:r>
            <a:endParaRPr lang="en-US" dirty="0">
              <a:ea typeface="ＭＳ Ｐゴシック" charset="0"/>
            </a:endParaRPr>
          </a:p>
        </p:txBody>
      </p:sp>
      <p:sp>
        <p:nvSpPr>
          <p:cNvPr id="74754" name="Content Placeholder 2"/>
          <p:cNvSpPr>
            <a:spLocks noGrp="1"/>
          </p:cNvSpPr>
          <p:nvPr>
            <p:ph idx="1"/>
          </p:nvPr>
        </p:nvSpPr>
        <p:spPr>
          <a:xfrm>
            <a:off x="152400" y="1600200"/>
            <a:ext cx="8534400" cy="4876800"/>
          </a:xfrm>
        </p:spPr>
        <p:txBody>
          <a:bodyPr/>
          <a:lstStyle/>
          <a:p>
            <a:r>
              <a:rPr lang="en-US" altLang="en-US" smtClean="0"/>
              <a:t>Cost per click</a:t>
            </a:r>
          </a:p>
          <a:p>
            <a:r>
              <a:rPr lang="en-US" altLang="en-US" smtClean="0"/>
              <a:t>Cost per 1,000 impressions</a:t>
            </a:r>
          </a:p>
          <a:p>
            <a:r>
              <a:rPr lang="en-US" altLang="en-US" smtClean="0"/>
              <a:t>Cost per complete</a:t>
            </a:r>
          </a:p>
          <a:p>
            <a:endParaRPr lang="en-US" altLang="en-US" smtClean="0"/>
          </a:p>
          <a:p>
            <a:endParaRPr lang="en-US" altLang="en-US" smtClean="0"/>
          </a:p>
          <a:p>
            <a:r>
              <a:rPr lang="en-US" altLang="en-US" smtClean="0"/>
              <a:t>Why use Black Gay Chat?</a:t>
            </a:r>
          </a:p>
          <a:p>
            <a:endParaRPr lang="en-US" altLang="en-US" smtClean="0"/>
          </a:p>
        </p:txBody>
      </p:sp>
      <p:graphicFrame>
        <p:nvGraphicFramePr>
          <p:cNvPr id="6" name="Table 5"/>
          <p:cNvGraphicFramePr>
            <a:graphicFrameLocks noGrp="1"/>
          </p:cNvGraphicFramePr>
          <p:nvPr>
            <p:extLst>
              <p:ext uri="{D42A27DB-BD31-4B8C-83A1-F6EECF244321}">
                <p14:modId xmlns:p14="http://schemas.microsoft.com/office/powerpoint/2010/main" val="2169798335"/>
              </p:ext>
            </p:extLst>
          </p:nvPr>
        </p:nvGraphicFramePr>
        <p:xfrm>
          <a:off x="4191000" y="1435100"/>
          <a:ext cx="4800600" cy="5329237"/>
        </p:xfrm>
        <a:graphic>
          <a:graphicData uri="http://schemas.openxmlformats.org/drawingml/2006/table">
            <a:tbl>
              <a:tblPr firstRow="1" bandRow="1">
                <a:tableStyleId>{5C22544A-7EE6-4342-B048-85BDC9FD1C3A}</a:tableStyleId>
              </a:tblPr>
              <a:tblGrid>
                <a:gridCol w="1858252"/>
                <a:gridCol w="1472777"/>
                <a:gridCol w="1469571"/>
              </a:tblGrid>
              <a:tr h="640118">
                <a:tc>
                  <a:txBody>
                    <a:bodyPr/>
                    <a:lstStyle/>
                    <a:p>
                      <a:endParaRPr lang="en-US" sz="1800" dirty="0"/>
                    </a:p>
                  </a:txBody>
                  <a:tcPr marT="45723" marB="45723"/>
                </a:tc>
                <a:tc>
                  <a:txBody>
                    <a:bodyPr/>
                    <a:lstStyle/>
                    <a:p>
                      <a:r>
                        <a:rPr lang="en-US" sz="1800" dirty="0" smtClean="0"/>
                        <a:t>Black Gay Chat</a:t>
                      </a:r>
                      <a:endParaRPr lang="en-US" sz="1800" dirty="0"/>
                    </a:p>
                  </a:txBody>
                  <a:tcPr marT="45723" marB="45723"/>
                </a:tc>
                <a:tc>
                  <a:txBody>
                    <a:bodyPr/>
                    <a:lstStyle/>
                    <a:p>
                      <a:r>
                        <a:rPr lang="en-US" sz="1800" dirty="0" smtClean="0"/>
                        <a:t>Facebook</a:t>
                      </a:r>
                      <a:endParaRPr lang="en-US" sz="1800" dirty="0"/>
                    </a:p>
                  </a:txBody>
                  <a:tcPr marT="45723" marB="45723"/>
                </a:tc>
              </a:tr>
              <a:tr h="370862">
                <a:tc>
                  <a:txBody>
                    <a:bodyPr/>
                    <a:lstStyle/>
                    <a:p>
                      <a:r>
                        <a:rPr lang="en-US" sz="1800" dirty="0" smtClean="0"/>
                        <a:t>Cost</a:t>
                      </a:r>
                      <a:endParaRPr lang="en-US" sz="1800" dirty="0"/>
                    </a:p>
                  </a:txBody>
                  <a:tcPr marT="45723" marB="45723"/>
                </a:tc>
                <a:tc>
                  <a:txBody>
                    <a:bodyPr/>
                    <a:lstStyle/>
                    <a:p>
                      <a:r>
                        <a:rPr lang="en-US" sz="1800" dirty="0" smtClean="0"/>
                        <a:t>$270</a:t>
                      </a:r>
                      <a:endParaRPr lang="en-US" sz="1800" dirty="0"/>
                    </a:p>
                  </a:txBody>
                  <a:tcPr marT="45723" marB="45723"/>
                </a:tc>
                <a:tc>
                  <a:txBody>
                    <a:bodyPr/>
                    <a:lstStyle/>
                    <a:p>
                      <a:r>
                        <a:rPr lang="en-US" sz="1800" dirty="0" smtClean="0"/>
                        <a:t>$221.02</a:t>
                      </a:r>
                      <a:endParaRPr lang="en-US" sz="1800" dirty="0"/>
                    </a:p>
                  </a:txBody>
                  <a:tcPr marT="45723" marB="45723"/>
                </a:tc>
              </a:tr>
              <a:tr h="370862">
                <a:tc>
                  <a:txBody>
                    <a:bodyPr/>
                    <a:lstStyle/>
                    <a:p>
                      <a:r>
                        <a:rPr lang="en-US" sz="1800" dirty="0" smtClean="0"/>
                        <a:t>Impressions</a:t>
                      </a:r>
                      <a:endParaRPr lang="en-US" sz="1800" dirty="0"/>
                    </a:p>
                  </a:txBody>
                  <a:tcPr marT="45723" marB="45723"/>
                </a:tc>
                <a:tc>
                  <a:txBody>
                    <a:bodyPr/>
                    <a:lstStyle/>
                    <a:p>
                      <a:r>
                        <a:rPr lang="en-US" sz="1800" dirty="0" smtClean="0"/>
                        <a:t>744,816</a:t>
                      </a:r>
                      <a:endParaRPr lang="en-US" sz="1800" dirty="0"/>
                    </a:p>
                  </a:txBody>
                  <a:tcPr marT="45723" marB="45723"/>
                </a:tc>
                <a:tc>
                  <a:txBody>
                    <a:bodyPr/>
                    <a:lstStyle/>
                    <a:p>
                      <a:r>
                        <a:rPr lang="en-US" sz="1800" dirty="0" smtClean="0"/>
                        <a:t>1,024,368</a:t>
                      </a:r>
                      <a:endParaRPr lang="en-US" sz="1800" dirty="0"/>
                    </a:p>
                  </a:txBody>
                  <a:tcPr marT="45723" marB="45723"/>
                </a:tc>
              </a:tr>
              <a:tr h="370862">
                <a:tc>
                  <a:txBody>
                    <a:bodyPr/>
                    <a:lstStyle/>
                    <a:p>
                      <a:r>
                        <a:rPr lang="en-US" sz="1800" dirty="0" smtClean="0"/>
                        <a:t>Clicks</a:t>
                      </a:r>
                      <a:endParaRPr lang="en-US" sz="1800" dirty="0"/>
                    </a:p>
                  </a:txBody>
                  <a:tcPr marT="45723" marB="45723"/>
                </a:tc>
                <a:tc>
                  <a:txBody>
                    <a:bodyPr/>
                    <a:lstStyle/>
                    <a:p>
                      <a:r>
                        <a:rPr lang="en-US" sz="1800" dirty="0" smtClean="0"/>
                        <a:t>1058</a:t>
                      </a:r>
                      <a:endParaRPr lang="en-US" sz="1800" dirty="0"/>
                    </a:p>
                  </a:txBody>
                  <a:tcPr marT="45723" marB="45723"/>
                </a:tc>
                <a:tc>
                  <a:txBody>
                    <a:bodyPr/>
                    <a:lstStyle/>
                    <a:p>
                      <a:r>
                        <a:rPr lang="en-US" sz="1800" dirty="0" smtClean="0"/>
                        <a:t>1906</a:t>
                      </a:r>
                      <a:endParaRPr lang="en-US" sz="1800" dirty="0"/>
                    </a:p>
                  </a:txBody>
                  <a:tcPr marT="45723" marB="45723"/>
                </a:tc>
              </a:tr>
              <a:tr h="370862">
                <a:tc>
                  <a:txBody>
                    <a:bodyPr/>
                    <a:lstStyle/>
                    <a:p>
                      <a:r>
                        <a:rPr lang="en-US" sz="1800" dirty="0" smtClean="0"/>
                        <a:t>Completes</a:t>
                      </a:r>
                      <a:endParaRPr lang="en-US" sz="1800" dirty="0"/>
                    </a:p>
                  </a:txBody>
                  <a:tcPr marT="45723" marB="45723"/>
                </a:tc>
                <a:tc>
                  <a:txBody>
                    <a:bodyPr/>
                    <a:lstStyle/>
                    <a:p>
                      <a:r>
                        <a:rPr lang="en-US" sz="1800" dirty="0" smtClean="0"/>
                        <a:t>17</a:t>
                      </a:r>
                      <a:endParaRPr lang="en-US" sz="1800" dirty="0"/>
                    </a:p>
                  </a:txBody>
                  <a:tcPr marT="45723" marB="45723"/>
                </a:tc>
                <a:tc>
                  <a:txBody>
                    <a:bodyPr/>
                    <a:lstStyle/>
                    <a:p>
                      <a:r>
                        <a:rPr lang="en-US" sz="1800" dirty="0" smtClean="0"/>
                        <a:t>148</a:t>
                      </a:r>
                      <a:endParaRPr lang="en-US" sz="1800" dirty="0"/>
                    </a:p>
                  </a:txBody>
                  <a:tcPr marT="45723" marB="45723"/>
                </a:tc>
              </a:tr>
              <a:tr h="370862">
                <a:tc>
                  <a:txBody>
                    <a:bodyPr/>
                    <a:lstStyle/>
                    <a:p>
                      <a:r>
                        <a:rPr lang="en-US" sz="1800" dirty="0" smtClean="0"/>
                        <a:t>Cost per click</a:t>
                      </a:r>
                      <a:endParaRPr lang="en-US" sz="1800" dirty="0"/>
                    </a:p>
                  </a:txBody>
                  <a:tcPr marT="45723" marB="45723"/>
                </a:tc>
                <a:tc>
                  <a:txBody>
                    <a:bodyPr/>
                    <a:lstStyle/>
                    <a:p>
                      <a:r>
                        <a:rPr lang="en-US" sz="1800" dirty="0" smtClean="0"/>
                        <a:t>$0.26</a:t>
                      </a:r>
                      <a:endParaRPr lang="en-US" sz="1800" dirty="0"/>
                    </a:p>
                  </a:txBody>
                  <a:tcPr marT="45723" marB="45723"/>
                </a:tc>
                <a:tc>
                  <a:txBody>
                    <a:bodyPr/>
                    <a:lstStyle/>
                    <a:p>
                      <a:r>
                        <a:rPr lang="en-US" sz="1800" dirty="0" smtClean="0"/>
                        <a:t>$0.12</a:t>
                      </a:r>
                      <a:endParaRPr lang="en-US" sz="1800" dirty="0"/>
                    </a:p>
                  </a:txBody>
                  <a:tcPr marT="45723" marB="45723"/>
                </a:tc>
              </a:tr>
              <a:tr h="640118">
                <a:tc>
                  <a:txBody>
                    <a:bodyPr/>
                    <a:lstStyle/>
                    <a:p>
                      <a:r>
                        <a:rPr lang="en-US" sz="1800" dirty="0" smtClean="0"/>
                        <a:t>Cost per 1,000 impressions</a:t>
                      </a:r>
                      <a:endParaRPr lang="en-US" sz="1800" dirty="0"/>
                    </a:p>
                  </a:txBody>
                  <a:tcPr marT="45723" marB="45723"/>
                </a:tc>
                <a:tc>
                  <a:txBody>
                    <a:bodyPr/>
                    <a:lstStyle/>
                    <a:p>
                      <a:r>
                        <a:rPr lang="en-US" sz="1800" dirty="0" smtClean="0"/>
                        <a:t>$0.36</a:t>
                      </a:r>
                      <a:endParaRPr lang="en-US" sz="1800" dirty="0"/>
                    </a:p>
                  </a:txBody>
                  <a:tcPr marT="45723" marB="45723"/>
                </a:tc>
                <a:tc>
                  <a:txBody>
                    <a:bodyPr/>
                    <a:lstStyle/>
                    <a:p>
                      <a:r>
                        <a:rPr lang="en-US" sz="1800" dirty="0" smtClean="0"/>
                        <a:t>$0.22</a:t>
                      </a:r>
                      <a:endParaRPr lang="en-US" sz="1800" dirty="0"/>
                    </a:p>
                  </a:txBody>
                  <a:tcPr marT="45723" marB="45723"/>
                </a:tc>
              </a:tr>
              <a:tr h="640118">
                <a:tc>
                  <a:txBody>
                    <a:bodyPr/>
                    <a:lstStyle/>
                    <a:p>
                      <a:r>
                        <a:rPr lang="en-US" sz="1800" dirty="0" smtClean="0"/>
                        <a:t>Cost per complete</a:t>
                      </a:r>
                      <a:endParaRPr lang="en-US" sz="1800" dirty="0"/>
                    </a:p>
                  </a:txBody>
                  <a:tcPr marT="45723" marB="45723"/>
                </a:tc>
                <a:tc>
                  <a:txBody>
                    <a:bodyPr/>
                    <a:lstStyle/>
                    <a:p>
                      <a:r>
                        <a:rPr lang="en-US" sz="1800" dirty="0" smtClean="0"/>
                        <a:t>$15.88</a:t>
                      </a:r>
                      <a:endParaRPr lang="en-US" sz="1800" dirty="0"/>
                    </a:p>
                  </a:txBody>
                  <a:tcPr marT="45723" marB="45723"/>
                </a:tc>
                <a:tc>
                  <a:txBody>
                    <a:bodyPr/>
                    <a:lstStyle/>
                    <a:p>
                      <a:r>
                        <a:rPr lang="en-US" sz="1800" dirty="0" smtClean="0"/>
                        <a:t>$1.49</a:t>
                      </a:r>
                      <a:endParaRPr lang="en-US" sz="1800" dirty="0"/>
                    </a:p>
                  </a:txBody>
                  <a:tcPr marT="45723" marB="45723"/>
                </a:tc>
              </a:tr>
              <a:tr h="914455">
                <a:tc>
                  <a:txBody>
                    <a:bodyPr/>
                    <a:lstStyle/>
                    <a:p>
                      <a:r>
                        <a:rPr lang="en-US" sz="1800" dirty="0" smtClean="0"/>
                        <a:t>African American Respondents</a:t>
                      </a:r>
                      <a:endParaRPr lang="en-US" sz="1800" dirty="0"/>
                    </a:p>
                  </a:txBody>
                  <a:tcPr marT="45723" marB="45723"/>
                </a:tc>
                <a:tc>
                  <a:txBody>
                    <a:bodyPr/>
                    <a:lstStyle/>
                    <a:p>
                      <a:r>
                        <a:rPr lang="en-US" sz="1800" dirty="0" smtClean="0"/>
                        <a:t>17</a:t>
                      </a:r>
                      <a:endParaRPr lang="en-US" sz="1800" dirty="0"/>
                    </a:p>
                  </a:txBody>
                  <a:tcPr marT="45723" marB="45723"/>
                </a:tc>
                <a:tc>
                  <a:txBody>
                    <a:bodyPr/>
                    <a:lstStyle/>
                    <a:p>
                      <a:r>
                        <a:rPr lang="en-US" sz="1800" dirty="0" smtClean="0"/>
                        <a:t>11</a:t>
                      </a:r>
                      <a:endParaRPr lang="en-US" sz="1800" dirty="0"/>
                    </a:p>
                  </a:txBody>
                  <a:tcPr marT="45723" marB="45723"/>
                </a:tc>
              </a:tr>
              <a:tr h="640118">
                <a:tc>
                  <a:txBody>
                    <a:bodyPr/>
                    <a:lstStyle/>
                    <a:p>
                      <a:r>
                        <a:rPr lang="en-US" sz="1800" dirty="0" smtClean="0"/>
                        <a:t>Cost per AA respondent</a:t>
                      </a:r>
                      <a:endParaRPr lang="en-US" sz="1800" dirty="0"/>
                    </a:p>
                  </a:txBody>
                  <a:tcPr marT="45723" marB="45723"/>
                </a:tc>
                <a:tc>
                  <a:txBody>
                    <a:bodyPr/>
                    <a:lstStyle/>
                    <a:p>
                      <a:r>
                        <a:rPr lang="en-US" sz="1800" dirty="0" smtClean="0"/>
                        <a:t>$15.88</a:t>
                      </a:r>
                      <a:endParaRPr lang="en-US" sz="1800" dirty="0"/>
                    </a:p>
                  </a:txBody>
                  <a:tcPr marT="45723" marB="45723"/>
                </a:tc>
                <a:tc>
                  <a:txBody>
                    <a:bodyPr/>
                    <a:lstStyle/>
                    <a:p>
                      <a:r>
                        <a:rPr lang="en-US" sz="1800" dirty="0" smtClean="0"/>
                        <a:t>$20.09</a:t>
                      </a:r>
                      <a:endParaRPr lang="en-US" sz="1800" dirty="0"/>
                    </a:p>
                  </a:txBody>
                  <a:tcPr marT="45723" marB="45723"/>
                </a:tc>
              </a:tr>
            </a:tbl>
          </a:graphicData>
        </a:graphic>
      </p:graphicFrame>
    </p:spTree>
    <p:extLst>
      <p:ext uri="{BB962C8B-B14F-4D97-AF65-F5344CB8AC3E}">
        <p14:creationId xmlns:p14="http://schemas.microsoft.com/office/powerpoint/2010/main" val="1570836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Variations in Cost with Targeting</a:t>
            </a:r>
            <a:endParaRPr lang="en-US" dirty="0">
              <a:ea typeface="ＭＳ Ｐゴシック" charset="0"/>
            </a:endParaRPr>
          </a:p>
        </p:txBody>
      </p:sp>
      <p:graphicFrame>
        <p:nvGraphicFramePr>
          <p:cNvPr id="43" name="Table 42"/>
          <p:cNvGraphicFramePr>
            <a:graphicFrameLocks noGrp="1"/>
          </p:cNvGraphicFramePr>
          <p:nvPr/>
        </p:nvGraphicFramePr>
        <p:xfrm>
          <a:off x="228600" y="2743200"/>
          <a:ext cx="8610601" cy="2852738"/>
        </p:xfrm>
        <a:graphic>
          <a:graphicData uri="http://schemas.openxmlformats.org/drawingml/2006/table">
            <a:tbl>
              <a:tblPr firstRow="1" bandRow="1">
                <a:tableStyleId>{5C22544A-7EE6-4342-B048-85BDC9FD1C3A}</a:tableStyleId>
              </a:tblPr>
              <a:tblGrid>
                <a:gridCol w="1755559"/>
                <a:gridCol w="1839158"/>
                <a:gridCol w="1358283"/>
                <a:gridCol w="1219200"/>
                <a:gridCol w="1143000"/>
                <a:gridCol w="1295401"/>
              </a:tblGrid>
              <a:tr h="1603002">
                <a:tc>
                  <a:txBody>
                    <a:bodyPr/>
                    <a:lstStyle/>
                    <a:p>
                      <a:pPr marL="0" marR="0" algn="ctr">
                        <a:spcBef>
                          <a:spcPts val="0"/>
                        </a:spcBef>
                        <a:spcAft>
                          <a:spcPts val="1000"/>
                        </a:spcAft>
                      </a:pPr>
                      <a:r>
                        <a:rPr lang="en-US" sz="1600" b="1" dirty="0">
                          <a:latin typeface="+mj-lt"/>
                          <a:ea typeface="Times New Roman"/>
                          <a:cs typeface="Times New Roman"/>
                        </a:rPr>
                        <a:t>State</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Impressions</a:t>
                      </a:r>
                      <a:endParaRPr lang="en-US" sz="1600" dirty="0">
                        <a:latin typeface="+mj-lt"/>
                        <a:ea typeface="Cambria"/>
                        <a:cs typeface="Times New Roman"/>
                      </a:endParaRPr>
                    </a:p>
                    <a:p>
                      <a:pPr marL="0" marR="0" algn="ctr">
                        <a:spcBef>
                          <a:spcPts val="0"/>
                        </a:spcBef>
                        <a:spcAft>
                          <a:spcPts val="1000"/>
                        </a:spcAft>
                      </a:pPr>
                      <a:r>
                        <a:rPr lang="en-US" sz="1600" b="1" dirty="0" smtClean="0">
                          <a:latin typeface="+mj-lt"/>
                          <a:ea typeface="Times New Roman"/>
                          <a:cs typeface="Times New Roman"/>
                        </a:rPr>
                        <a:t>n</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Clicks</a:t>
                      </a:r>
                      <a:endParaRPr lang="en-US" sz="1600" dirty="0">
                        <a:latin typeface="+mj-lt"/>
                        <a:ea typeface="Cambria"/>
                        <a:cs typeface="Times New Roman"/>
                      </a:endParaRPr>
                    </a:p>
                    <a:p>
                      <a:pPr marL="0" marR="0" algn="ctr">
                        <a:spcBef>
                          <a:spcPts val="0"/>
                        </a:spcBef>
                        <a:spcAft>
                          <a:spcPts val="1000"/>
                        </a:spcAft>
                      </a:pPr>
                      <a:r>
                        <a:rPr lang="en-US" sz="1600" b="1" dirty="0">
                          <a:latin typeface="+mj-lt"/>
                          <a:ea typeface="Times New Roman"/>
                          <a:cs typeface="Times New Roman"/>
                        </a:rPr>
                        <a:t>n (%</a:t>
                      </a:r>
                      <a:r>
                        <a:rPr lang="en-US" sz="1600" b="1" dirty="0" smtClean="0">
                          <a:latin typeface="+mj-lt"/>
                          <a:ea typeface="Times New Roman"/>
                          <a:cs typeface="Times New Roman"/>
                        </a:rPr>
                        <a:t>)</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Partial</a:t>
                      </a:r>
                      <a:endParaRPr lang="en-US" sz="1600" dirty="0">
                        <a:latin typeface="+mj-lt"/>
                        <a:ea typeface="Cambria"/>
                        <a:cs typeface="Times New Roman"/>
                      </a:endParaRPr>
                    </a:p>
                    <a:p>
                      <a:pPr marL="0" marR="0" algn="ctr">
                        <a:spcBef>
                          <a:spcPts val="0"/>
                        </a:spcBef>
                        <a:spcAft>
                          <a:spcPts val="1000"/>
                        </a:spcAft>
                      </a:pPr>
                      <a:r>
                        <a:rPr lang="en-US" sz="1600" b="1" dirty="0">
                          <a:latin typeface="+mj-lt"/>
                          <a:ea typeface="Times New Roman"/>
                          <a:cs typeface="Times New Roman"/>
                        </a:rPr>
                        <a:t>n (%)</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Unique Eligible Completes </a:t>
                      </a:r>
                    </a:p>
                    <a:p>
                      <a:pPr marL="0" marR="0" algn="ctr">
                        <a:spcBef>
                          <a:spcPts val="0"/>
                        </a:spcBef>
                        <a:spcAft>
                          <a:spcPts val="1000"/>
                        </a:spcAft>
                      </a:pPr>
                      <a:r>
                        <a:rPr lang="en-US" sz="1600" dirty="0" smtClean="0">
                          <a:latin typeface="+mj-lt"/>
                          <a:ea typeface="Cambria"/>
                          <a:cs typeface="Times New Roman"/>
                        </a:rPr>
                        <a:t>n</a:t>
                      </a:r>
                      <a:r>
                        <a:rPr lang="en-US" sz="1600" baseline="0" dirty="0" smtClean="0">
                          <a:latin typeface="+mj-lt"/>
                          <a:ea typeface="Cambria"/>
                          <a:cs typeface="Times New Roman"/>
                        </a:rPr>
                        <a:t> (%)</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Cost per Unique Complete ($)</a:t>
                      </a:r>
                      <a:endParaRPr lang="en-US" sz="1600" dirty="0">
                        <a:latin typeface="+mj-lt"/>
                        <a:ea typeface="Cambria"/>
                        <a:cs typeface="Times New Roman"/>
                      </a:endParaRPr>
                    </a:p>
                  </a:txBody>
                  <a:tcPr marL="51434" marR="51434" marT="0" marB="0" anchor="ctr"/>
                </a:tc>
              </a:tr>
              <a:tr h="378671">
                <a:tc>
                  <a:txBody>
                    <a:bodyPr/>
                    <a:lstStyle/>
                    <a:p>
                      <a:pPr marL="0" marR="0" algn="ctr">
                        <a:spcBef>
                          <a:spcPts val="0"/>
                        </a:spcBef>
                        <a:spcAft>
                          <a:spcPts val="1000"/>
                        </a:spcAft>
                      </a:pPr>
                      <a:r>
                        <a:rPr lang="en-US" sz="1600" b="0" dirty="0">
                          <a:latin typeface="+mj-lt"/>
                          <a:ea typeface="Times New Roman"/>
                          <a:cs typeface="Times New Roman"/>
                        </a:rPr>
                        <a:t>Iowa</a:t>
                      </a:r>
                      <a:endParaRPr lang="en-US" sz="1600" b="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3,788,127</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1412 (.037)</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196 (</a:t>
                      </a:r>
                      <a:r>
                        <a:rPr lang="en-US" sz="1600" dirty="0" smtClean="0">
                          <a:latin typeface="+mj-lt"/>
                          <a:ea typeface="Times New Roman"/>
                          <a:cs typeface="Times New Roman"/>
                        </a:rPr>
                        <a:t>14)</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206 (15)</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10.54</a:t>
                      </a:r>
                      <a:endParaRPr lang="en-US" sz="1600" dirty="0">
                        <a:latin typeface="+mj-lt"/>
                        <a:ea typeface="Cambria"/>
                        <a:cs typeface="Times New Roman"/>
                      </a:endParaRPr>
                    </a:p>
                  </a:txBody>
                  <a:tcPr marL="51434" marR="51434" marT="0" marB="0" anchor="ctr"/>
                </a:tc>
              </a:tr>
              <a:tr h="290355">
                <a:tc>
                  <a:txBody>
                    <a:bodyPr/>
                    <a:lstStyle/>
                    <a:p>
                      <a:pPr marL="0" marR="0" algn="ctr">
                        <a:spcBef>
                          <a:spcPts val="0"/>
                        </a:spcBef>
                        <a:spcAft>
                          <a:spcPts val="1000"/>
                        </a:spcAft>
                      </a:pPr>
                      <a:r>
                        <a:rPr lang="en-US" sz="1600" b="0" dirty="0">
                          <a:latin typeface="+mj-lt"/>
                          <a:ea typeface="Times New Roman"/>
                          <a:cs typeface="Times New Roman"/>
                        </a:rPr>
                        <a:t>Minnesota</a:t>
                      </a:r>
                      <a:endParaRPr lang="en-US" sz="1600" b="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1,883,416</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802 (.043)</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136 (</a:t>
                      </a:r>
                      <a:r>
                        <a:rPr lang="en-US" sz="1600" dirty="0" smtClean="0">
                          <a:latin typeface="+mj-lt"/>
                          <a:ea typeface="Times New Roman"/>
                          <a:cs typeface="Times New Roman"/>
                        </a:rPr>
                        <a:t>17)</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aseline="0" dirty="0" smtClean="0">
                          <a:latin typeface="+mj-lt"/>
                          <a:ea typeface="Cambria"/>
                          <a:cs typeface="Times New Roman"/>
                        </a:rPr>
                        <a:t>181(23)</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9.69</a:t>
                      </a:r>
                      <a:endParaRPr lang="en-US" sz="1600" dirty="0">
                        <a:latin typeface="+mj-lt"/>
                        <a:ea typeface="Cambria"/>
                        <a:cs typeface="Times New Roman"/>
                      </a:endParaRPr>
                    </a:p>
                  </a:txBody>
                  <a:tcPr marL="51434" marR="51434" marT="0" marB="0" anchor="ctr"/>
                </a:tc>
              </a:tr>
              <a:tr h="290355">
                <a:tc>
                  <a:txBody>
                    <a:bodyPr/>
                    <a:lstStyle/>
                    <a:p>
                      <a:pPr marL="0" marR="0" algn="ctr">
                        <a:spcBef>
                          <a:spcPts val="0"/>
                        </a:spcBef>
                        <a:spcAft>
                          <a:spcPts val="1000"/>
                        </a:spcAft>
                      </a:pPr>
                      <a:r>
                        <a:rPr lang="en-US" sz="1600" b="0" dirty="0">
                          <a:latin typeface="+mj-lt"/>
                          <a:ea typeface="Times New Roman"/>
                          <a:cs typeface="Times New Roman"/>
                        </a:rPr>
                        <a:t>South Carolina</a:t>
                      </a:r>
                      <a:endParaRPr lang="en-US" sz="1600" b="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1,375,472</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667 (.048)</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a:latin typeface="+mj-lt"/>
                          <a:ea typeface="Times New Roman"/>
                          <a:cs typeface="Times New Roman"/>
                        </a:rPr>
                        <a:t>118 (</a:t>
                      </a:r>
                      <a:r>
                        <a:rPr lang="en-US" sz="1600" dirty="0" smtClean="0">
                          <a:latin typeface="+mj-lt"/>
                          <a:ea typeface="Times New Roman"/>
                          <a:cs typeface="Times New Roman"/>
                        </a:rPr>
                        <a:t>18)</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aseline="0" dirty="0" smtClean="0">
                          <a:latin typeface="+mj-lt"/>
                          <a:ea typeface="Cambria"/>
                          <a:cs typeface="Times New Roman"/>
                        </a:rPr>
                        <a:t>107 (16)</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16.10</a:t>
                      </a:r>
                      <a:endParaRPr lang="en-US" sz="1600" dirty="0">
                        <a:latin typeface="+mj-lt"/>
                        <a:ea typeface="Cambria"/>
                        <a:cs typeface="Times New Roman"/>
                      </a:endParaRPr>
                    </a:p>
                  </a:txBody>
                  <a:tcPr marL="51434" marR="51434" marT="0" marB="0" anchor="ctr"/>
                </a:tc>
              </a:tr>
              <a:tr h="290355">
                <a:tc>
                  <a:txBody>
                    <a:bodyPr/>
                    <a:lstStyle/>
                    <a:p>
                      <a:pPr marL="0" marR="0" algn="ctr">
                        <a:spcBef>
                          <a:spcPts val="0"/>
                        </a:spcBef>
                        <a:spcAft>
                          <a:spcPts val="1000"/>
                        </a:spcAft>
                      </a:pPr>
                      <a:r>
                        <a:rPr lang="en-US" sz="1600" b="1">
                          <a:latin typeface="+mj-lt"/>
                          <a:ea typeface="Times New Roman"/>
                          <a:cs typeface="Times New Roman"/>
                        </a:rPr>
                        <a:t>Total</a:t>
                      </a:r>
                      <a:endParaRPr lang="en-US" sz="160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7,047,015</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2881 (.041)</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1" dirty="0">
                          <a:latin typeface="+mj-lt"/>
                          <a:ea typeface="Times New Roman"/>
                          <a:cs typeface="Times New Roman"/>
                        </a:rPr>
                        <a:t>450 (</a:t>
                      </a:r>
                      <a:r>
                        <a:rPr lang="en-US" sz="1600" b="1" dirty="0" smtClean="0">
                          <a:latin typeface="+mj-lt"/>
                          <a:ea typeface="Times New Roman"/>
                          <a:cs typeface="Times New Roman"/>
                        </a:rPr>
                        <a:t>16)</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baseline="0" dirty="0" smtClean="0">
                          <a:latin typeface="+mj-lt"/>
                          <a:ea typeface="Cambria"/>
                          <a:cs typeface="Times New Roman"/>
                        </a:rPr>
                        <a:t>494 (17)</a:t>
                      </a:r>
                      <a:endParaRPr lang="en-US" sz="1600" dirty="0">
                        <a:latin typeface="+mj-lt"/>
                        <a:ea typeface="Cambria"/>
                        <a:cs typeface="Times New Roman"/>
                      </a:endParaRPr>
                    </a:p>
                  </a:txBody>
                  <a:tcPr marL="51434" marR="51434" marT="0" marB="0" anchor="ctr"/>
                </a:tc>
                <a:tc>
                  <a:txBody>
                    <a:bodyPr/>
                    <a:lstStyle/>
                    <a:p>
                      <a:pPr marL="0" marR="0" algn="ctr">
                        <a:spcBef>
                          <a:spcPts val="0"/>
                        </a:spcBef>
                        <a:spcAft>
                          <a:spcPts val="1000"/>
                        </a:spcAft>
                      </a:pPr>
                      <a:r>
                        <a:rPr lang="en-US" sz="1600" dirty="0" smtClean="0">
                          <a:latin typeface="+mj-lt"/>
                          <a:ea typeface="Cambria"/>
                          <a:cs typeface="Times New Roman"/>
                        </a:rPr>
                        <a:t>11.43</a:t>
                      </a:r>
                      <a:endParaRPr lang="en-US" sz="1600" dirty="0">
                        <a:latin typeface="+mj-lt"/>
                        <a:ea typeface="Cambria"/>
                        <a:cs typeface="Times New Roman"/>
                      </a:endParaRPr>
                    </a:p>
                  </a:txBody>
                  <a:tcPr marL="51434" marR="51434" marT="0" marB="0" anchor="ctr"/>
                </a:tc>
              </a:tr>
            </a:tbl>
          </a:graphicData>
        </a:graphic>
      </p:graphicFrame>
      <p:sp>
        <p:nvSpPr>
          <p:cNvPr id="76846" name="TextBox 40"/>
          <p:cNvSpPr txBox="1">
            <a:spLocks noChangeArrowheads="1"/>
          </p:cNvSpPr>
          <p:nvPr/>
        </p:nvSpPr>
        <p:spPr bwMode="auto">
          <a:xfrm>
            <a:off x="228600" y="19812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Recruitment and cost data for banner advertisements on Facebook and Gay Ad Network for an online survey for MSM in Iowa, Minnesota, and South Carolina, 2010-2011</a:t>
            </a:r>
          </a:p>
        </p:txBody>
      </p:sp>
    </p:spTree>
    <p:extLst>
      <p:ext uri="{BB962C8B-B14F-4D97-AF65-F5344CB8AC3E}">
        <p14:creationId xmlns:p14="http://schemas.microsoft.com/office/powerpoint/2010/main" val="15594693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Analytics: Geo-analytics</a:t>
            </a:r>
            <a:endParaRPr lang="en-US" dirty="0">
              <a:ea typeface="+mj-ea"/>
              <a:cs typeface="+mj-cs"/>
            </a:endParaRPr>
          </a:p>
        </p:txBody>
      </p:sp>
      <p:sp>
        <p:nvSpPr>
          <p:cNvPr id="78850" name="Content Placeholder 2"/>
          <p:cNvSpPr>
            <a:spLocks noGrp="1"/>
          </p:cNvSpPr>
          <p:nvPr>
            <p:ph idx="1"/>
          </p:nvPr>
        </p:nvSpPr>
        <p:spPr/>
        <p:txBody>
          <a:bodyPr/>
          <a:lstStyle/>
          <a:p>
            <a:pPr eaLnBrk="1" hangingPunct="1"/>
            <a:endParaRPr lang="en-US" altLang="en-US" dirty="0" smtClean="0"/>
          </a:p>
          <a:p>
            <a:pPr eaLnBrk="1" hangingPunct="1"/>
            <a:r>
              <a:rPr lang="en-US" altLang="en-US" dirty="0" smtClean="0"/>
              <a:t>Example of mapped twitter data:</a:t>
            </a:r>
          </a:p>
          <a:p>
            <a:pPr lvl="1" eaLnBrk="1" hangingPunct="1"/>
            <a:r>
              <a:rPr lang="en-US" altLang="en-US" dirty="0" smtClean="0"/>
              <a:t>http://twitter.github.io/interactive/newyear2014/</a:t>
            </a:r>
          </a:p>
        </p:txBody>
      </p:sp>
    </p:spTree>
    <p:extLst>
      <p:ext uri="{BB962C8B-B14F-4D97-AF65-F5344CB8AC3E}">
        <p14:creationId xmlns:p14="http://schemas.microsoft.com/office/powerpoint/2010/main" val="31849352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IMPACT Program: Brian Mustanski, George Greene, Krystal Madkins, Dawn Brown, Benjamin Weis</a:t>
            </a:r>
          </a:p>
          <a:p>
            <a:r>
              <a:rPr lang="en-US" sz="2400" b="1" dirty="0" smtClean="0"/>
              <a:t>CHEST: Jeffrey Parsons, Ruben Jimenez </a:t>
            </a:r>
          </a:p>
          <a:p>
            <a:r>
              <a:rPr lang="en-US" sz="2400" b="1" dirty="0" smtClean="0"/>
              <a:t>PRISM Health Team: Patrick Sullivan, Josh Betts, Marcus Stanley, et al.</a:t>
            </a:r>
          </a:p>
          <a:p>
            <a:r>
              <a:rPr lang="en-US" sz="2400" b="1" dirty="0" smtClean="0"/>
              <a:t>Emory Center for AIDS Research (P30 AI050409)</a:t>
            </a:r>
          </a:p>
          <a:p>
            <a:r>
              <a:rPr lang="en-US" sz="2400" b="1" dirty="0" smtClean="0"/>
              <a:t>All of our partnering CBO’s in New York City, Atlanta, and Chicago</a:t>
            </a:r>
          </a:p>
          <a:p>
            <a:r>
              <a:rPr lang="en-US" sz="2400" b="1" dirty="0" smtClean="0"/>
              <a:t>MCARTI Study at IDP </a:t>
            </a:r>
          </a:p>
        </p:txBody>
      </p:sp>
      <p:sp>
        <p:nvSpPr>
          <p:cNvPr id="3" name="Title 2"/>
          <p:cNvSpPr>
            <a:spLocks noGrp="1"/>
          </p:cNvSpPr>
          <p:nvPr>
            <p:ph type="title"/>
          </p:nvPr>
        </p:nvSpPr>
        <p:spPr/>
        <p:txBody>
          <a:bodyPr/>
          <a:lstStyle/>
          <a:p>
            <a:r>
              <a:rPr lang="en-US" dirty="0" smtClean="0"/>
              <a:t>Acknowledgements </a:t>
            </a:r>
            <a:endParaRPr lang="en-US" dirty="0"/>
          </a:p>
        </p:txBody>
      </p:sp>
    </p:spTree>
    <p:extLst>
      <p:ext uri="{BB962C8B-B14F-4D97-AF65-F5344CB8AC3E}">
        <p14:creationId xmlns:p14="http://schemas.microsoft.com/office/powerpoint/2010/main" val="26907244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76400"/>
            <a:ext cx="4876800" cy="4407408"/>
          </a:xfrm>
        </p:spPr>
        <p:txBody>
          <a:bodyPr>
            <a:noAutofit/>
          </a:bodyPr>
          <a:lstStyle/>
          <a:p>
            <a:pPr marL="273050" lvl="1" indent="-228600">
              <a:buClr>
                <a:schemeClr val="accent1"/>
              </a:buClr>
              <a:buFont typeface="Wingdings 2" pitchFamily="18" charset="2"/>
              <a:buChar char=""/>
            </a:pPr>
            <a:r>
              <a:rPr lang="en-US" b="1" dirty="0"/>
              <a:t>C</a:t>
            </a:r>
            <a:r>
              <a:rPr lang="en-US" b="1" dirty="0" smtClean="0"/>
              <a:t>ollaboration </a:t>
            </a:r>
            <a:r>
              <a:rPr lang="en-US" b="1" dirty="0"/>
              <a:t>with LGBT focused </a:t>
            </a:r>
            <a:r>
              <a:rPr lang="en-US" b="1" dirty="0" smtClean="0"/>
              <a:t>CBOs </a:t>
            </a:r>
            <a:r>
              <a:rPr lang="en-US" b="1" dirty="0"/>
              <a:t>in Chicago</a:t>
            </a:r>
          </a:p>
          <a:p>
            <a:pPr marL="877824" lvl="2" indent="0">
              <a:buNone/>
            </a:pPr>
            <a:endParaRPr lang="en-US" sz="2400" b="1" dirty="0">
              <a:solidFill>
                <a:schemeClr val="tx1"/>
              </a:solidFill>
            </a:endParaRPr>
          </a:p>
          <a:p>
            <a:r>
              <a:rPr lang="en-US" sz="2400" b="1" dirty="0">
                <a:solidFill>
                  <a:schemeClr val="tx1"/>
                </a:solidFill>
              </a:rPr>
              <a:t>113 participants (out of 334 approached) were enrolled in KIU! within 8 month time period</a:t>
            </a:r>
          </a:p>
          <a:p>
            <a:pPr lvl="1"/>
            <a:r>
              <a:rPr lang="en-US" sz="2000" b="1" dirty="0">
                <a:solidFill>
                  <a:schemeClr val="tx1"/>
                </a:solidFill>
              </a:rPr>
              <a:t>~40% African American</a:t>
            </a:r>
          </a:p>
          <a:p>
            <a:pPr lvl="1"/>
            <a:r>
              <a:rPr lang="en-US" sz="2000" b="1" dirty="0">
                <a:solidFill>
                  <a:schemeClr val="tx1"/>
                </a:solidFill>
              </a:rPr>
              <a:t>~20% Latino</a:t>
            </a:r>
          </a:p>
          <a:p>
            <a:pPr marL="537210" lvl="1" indent="0">
              <a:buNone/>
            </a:pPr>
            <a:endParaRPr lang="en-US" b="1" dirty="0">
              <a:solidFill>
                <a:schemeClr val="tx1"/>
              </a:solidFill>
            </a:endParaRPr>
          </a:p>
        </p:txBody>
      </p:sp>
      <p:sp>
        <p:nvSpPr>
          <p:cNvPr id="4" name="Title 3"/>
          <p:cNvSpPr>
            <a:spLocks noGrp="1"/>
          </p:cNvSpPr>
          <p:nvPr>
            <p:ph type="title"/>
          </p:nvPr>
        </p:nvSpPr>
        <p:spPr/>
        <p:txBody>
          <a:bodyPr/>
          <a:lstStyle/>
          <a:p>
            <a:r>
              <a:rPr lang="en-US" dirty="0" smtClean="0"/>
              <a:t>Pilot Study Implementation</a:t>
            </a:r>
            <a:endParaRPr lang="en-US" dirty="0"/>
          </a:p>
        </p:txBody>
      </p:sp>
      <p:pic>
        <p:nvPicPr>
          <p:cNvPr id="6" name="Content Placeholder 5"/>
          <p:cNvPicPr>
            <a:picLocks noGrp="1" noChangeAspect="1"/>
          </p:cNvPicPr>
          <p:nvPr>
            <p:ph sz="half" idx="2"/>
          </p:nvPr>
        </p:nvPicPr>
        <p:blipFill>
          <a:blip r:embed="rId3" cstate="print"/>
          <a:srcRect/>
          <a:stretch>
            <a:fillRect/>
          </a:stretch>
        </p:blipFill>
        <p:spPr bwMode="auto">
          <a:xfrm>
            <a:off x="5534692" y="2961719"/>
            <a:ext cx="2265615" cy="1921987"/>
          </a:xfrm>
          <a:prstGeom prst="rect">
            <a:avLst/>
          </a:prstGeom>
          <a:noFill/>
          <a:ln w="9525">
            <a:noFill/>
            <a:miter lim="800000"/>
            <a:headEnd/>
            <a:tailEnd/>
          </a:ln>
        </p:spPr>
      </p:pic>
    </p:spTree>
    <p:extLst>
      <p:ext uri="{BB962C8B-B14F-4D97-AF65-F5344CB8AC3E}">
        <p14:creationId xmlns:p14="http://schemas.microsoft.com/office/powerpoint/2010/main" val="1545603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66999"/>
            <a:ext cx="8407400" cy="3459163"/>
          </a:xfrm>
        </p:spPr>
        <p:txBody>
          <a:bodyPr>
            <a:normAutofit/>
          </a:bodyPr>
          <a:lstStyle/>
          <a:p>
            <a:pPr algn="ctr"/>
            <a:r>
              <a:rPr lang="en-US" sz="2800" dirty="0" smtClean="0"/>
              <a:t>Craig Sineath</a:t>
            </a:r>
          </a:p>
          <a:p>
            <a:pPr algn="ctr"/>
            <a:r>
              <a:rPr lang="en-US" sz="2800" dirty="0" smtClean="0">
                <a:hlinkClick r:id="rId2"/>
              </a:rPr>
              <a:t>rsineat@emory.edu</a:t>
            </a:r>
            <a:endParaRPr lang="en-US" sz="2800" dirty="0" smtClean="0"/>
          </a:p>
          <a:p>
            <a:pPr algn="ctr"/>
            <a:r>
              <a:rPr lang="en-US" sz="2800" dirty="0" smtClean="0"/>
              <a:t>404-712-9211</a:t>
            </a:r>
            <a:endParaRPr lang="en-US" sz="2800"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51020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5867400" cy="4407408"/>
          </a:xfrm>
        </p:spPr>
        <p:txBody>
          <a:bodyPr>
            <a:noAutofit/>
          </a:bodyPr>
          <a:lstStyle/>
          <a:p>
            <a:r>
              <a:rPr lang="en-US" sz="2400" b="1" dirty="0">
                <a:solidFill>
                  <a:schemeClr val="tx1"/>
                </a:solidFill>
              </a:rPr>
              <a:t>KIU! reduced sexual risk taking in YMSM over 3 months:</a:t>
            </a:r>
          </a:p>
          <a:p>
            <a:pPr lvl="2"/>
            <a:r>
              <a:rPr lang="en-US" b="1" dirty="0" smtClean="0">
                <a:solidFill>
                  <a:schemeClr val="tx1"/>
                </a:solidFill>
              </a:rPr>
              <a:t>44% decrease </a:t>
            </a:r>
            <a:r>
              <a:rPr lang="en-US" b="1" dirty="0">
                <a:solidFill>
                  <a:schemeClr val="tx1"/>
                </a:solidFill>
              </a:rPr>
              <a:t>in unprotected anal </a:t>
            </a:r>
            <a:r>
              <a:rPr lang="en-US" b="1" dirty="0" smtClean="0">
                <a:solidFill>
                  <a:schemeClr val="tx1"/>
                </a:solidFill>
              </a:rPr>
              <a:t>sex compared to controls </a:t>
            </a:r>
            <a:endParaRPr lang="en-US" b="1" dirty="0">
              <a:solidFill>
                <a:schemeClr val="tx1"/>
              </a:solidFill>
            </a:endParaRPr>
          </a:p>
          <a:p>
            <a:pPr lvl="2"/>
            <a:r>
              <a:rPr lang="en-US" b="1" dirty="0">
                <a:solidFill>
                  <a:schemeClr val="tx1"/>
                </a:solidFill>
              </a:rPr>
              <a:t>Decreases in reports of condom </a:t>
            </a:r>
            <a:r>
              <a:rPr lang="en-US" b="1" dirty="0" smtClean="0">
                <a:solidFill>
                  <a:schemeClr val="tx1"/>
                </a:solidFill>
              </a:rPr>
              <a:t>errors</a:t>
            </a:r>
          </a:p>
          <a:p>
            <a:pPr lvl="2"/>
            <a:r>
              <a:rPr lang="en-US" b="1" dirty="0" smtClean="0">
                <a:solidFill>
                  <a:schemeClr val="tx1"/>
                </a:solidFill>
              </a:rPr>
              <a:t>Increase in HIV knowledge</a:t>
            </a:r>
            <a:endParaRPr lang="en-US" b="1" dirty="0">
              <a:solidFill>
                <a:schemeClr val="tx1"/>
              </a:solidFill>
            </a:endParaRPr>
          </a:p>
          <a:p>
            <a:pPr marL="537210" lvl="1" indent="0">
              <a:buNone/>
            </a:pPr>
            <a:endParaRPr lang="en-US" b="1" dirty="0">
              <a:solidFill>
                <a:schemeClr val="tx1"/>
              </a:solidFill>
            </a:endParaRPr>
          </a:p>
          <a:p>
            <a:r>
              <a:rPr lang="en-US" sz="2400" b="1" dirty="0">
                <a:solidFill>
                  <a:schemeClr val="tx1"/>
                </a:solidFill>
              </a:rPr>
              <a:t>Participants rated the intervention very highly and one participant remarked: </a:t>
            </a:r>
            <a:r>
              <a:rPr lang="en-US" sz="2400" b="1" i="1" dirty="0">
                <a:solidFill>
                  <a:schemeClr val="tx1"/>
                </a:solidFill>
              </a:rPr>
              <a:t>“this is the future of gay sex education!”</a:t>
            </a:r>
          </a:p>
          <a:p>
            <a:endParaRPr lang="en-US" sz="2400" b="1" dirty="0">
              <a:solidFill>
                <a:schemeClr val="tx1"/>
              </a:solidFill>
            </a:endParaRPr>
          </a:p>
        </p:txBody>
      </p:sp>
      <p:sp>
        <p:nvSpPr>
          <p:cNvPr id="4" name="Title 3"/>
          <p:cNvSpPr>
            <a:spLocks noGrp="1"/>
          </p:cNvSpPr>
          <p:nvPr>
            <p:ph type="title"/>
          </p:nvPr>
        </p:nvSpPr>
        <p:spPr/>
        <p:txBody>
          <a:bodyPr/>
          <a:lstStyle/>
          <a:p>
            <a:r>
              <a:rPr lang="en-US" dirty="0" smtClean="0"/>
              <a:t>Pilot Study Results</a:t>
            </a:r>
            <a:endParaRPr lang="en-US" dirty="0"/>
          </a:p>
        </p:txBody>
      </p:sp>
      <p:pic>
        <p:nvPicPr>
          <p:cNvPr id="7" name="Picture 4" descr="C:\Users\gjg446\Desktop\xbanner-color.png.pagespeed.ic.ZJCpSwcL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264" y="2133600"/>
            <a:ext cx="2909824"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91532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a:t>Following the success of the KIU! pilot study, the next step is to establish the effectiveness of the intervention on a larger scale</a:t>
            </a:r>
          </a:p>
          <a:p>
            <a:pPr lvl="1"/>
            <a:r>
              <a:rPr lang="en-US" sz="2000" b="1" dirty="0" smtClean="0"/>
              <a:t>Multi-site </a:t>
            </a:r>
            <a:r>
              <a:rPr lang="en-US" sz="2000" b="1" dirty="0"/>
              <a:t>study in Chicago, Atlanta, New York City</a:t>
            </a:r>
          </a:p>
          <a:p>
            <a:pPr lvl="1"/>
            <a:r>
              <a:rPr lang="en-US" sz="2000" b="1" dirty="0"/>
              <a:t>Randomized control trial (RCT)</a:t>
            </a:r>
          </a:p>
          <a:p>
            <a:pPr lvl="1"/>
            <a:r>
              <a:rPr lang="en-US" sz="2000" b="1" dirty="0"/>
              <a:t>12-month follow </a:t>
            </a:r>
            <a:r>
              <a:rPr lang="en-US" sz="2000" b="1" dirty="0" smtClean="0"/>
              <a:t>up</a:t>
            </a:r>
          </a:p>
          <a:p>
            <a:pPr lvl="1"/>
            <a:r>
              <a:rPr lang="en-US" sz="2000" b="1" dirty="0" smtClean="0"/>
              <a:t>Funded </a:t>
            </a:r>
            <a:r>
              <a:rPr lang="en-US" sz="2000" b="1" dirty="0"/>
              <a:t>by the National Institute on Drug Abuse</a:t>
            </a:r>
          </a:p>
          <a:p>
            <a:pPr lvl="1"/>
            <a:endParaRPr lang="en-US" sz="2000" b="1" dirty="0"/>
          </a:p>
          <a:p>
            <a:endParaRPr lang="en-US" sz="2400" b="1" dirty="0"/>
          </a:p>
        </p:txBody>
      </p:sp>
      <p:sp>
        <p:nvSpPr>
          <p:cNvPr id="3" name="Title 2"/>
          <p:cNvSpPr>
            <a:spLocks noGrp="1"/>
          </p:cNvSpPr>
          <p:nvPr>
            <p:ph type="title"/>
          </p:nvPr>
        </p:nvSpPr>
        <p:spPr/>
        <p:txBody>
          <a:bodyPr/>
          <a:lstStyle/>
          <a:p>
            <a:r>
              <a:rPr lang="en-US" dirty="0" smtClean="0"/>
              <a:t>KIU! 2.0</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800600"/>
            <a:ext cx="3581400" cy="1293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21396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Video</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047741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KIU! 2.0 Participant Timeline</a:t>
            </a:r>
            <a:endParaRPr lang="en-US" dirty="0"/>
          </a:p>
        </p:txBody>
      </p:sp>
      <p:graphicFrame>
        <p:nvGraphicFramePr>
          <p:cNvPr id="5" name="Diagram 4"/>
          <p:cNvGraphicFramePr>
            <a:graphicFrameLocks noChangeAspect="1"/>
          </p:cNvGraphicFramePr>
          <p:nvPr>
            <p:extLst>
              <p:ext uri="{D42A27DB-BD31-4B8C-83A1-F6EECF244321}">
                <p14:modId xmlns:p14="http://schemas.microsoft.com/office/powerpoint/2010/main" val="2005012868"/>
              </p:ext>
            </p:extLst>
          </p:nvPr>
        </p:nvGraphicFramePr>
        <p:xfrm>
          <a:off x="533400" y="1676401"/>
          <a:ext cx="80010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740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Grid</Template>
  <TotalTime>1776</TotalTime>
  <Words>2138</Words>
  <Application>Microsoft Office PowerPoint</Application>
  <PresentationFormat>On-screen Show (4:3)</PresentationFormat>
  <Paragraphs>410</Paragraphs>
  <Slides>50</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MS PGothic</vt:lpstr>
      <vt:lpstr>MS PGothic</vt:lpstr>
      <vt:lpstr>Arial</vt:lpstr>
      <vt:lpstr>Calibri</vt:lpstr>
      <vt:lpstr>Cambria</vt:lpstr>
      <vt:lpstr>Franklin Gothic Medium</vt:lpstr>
      <vt:lpstr>Times New Roman</vt:lpstr>
      <vt:lpstr>Wingdings</vt:lpstr>
      <vt:lpstr>Wingdings 2</vt:lpstr>
      <vt:lpstr>Grid</vt:lpstr>
      <vt:lpstr>Chart</vt:lpstr>
      <vt:lpstr>PowerPoint Presentation</vt:lpstr>
      <vt:lpstr>Overview</vt:lpstr>
      <vt:lpstr>Rationale and Development</vt:lpstr>
      <vt:lpstr>Rationale and Development</vt:lpstr>
      <vt:lpstr>Pilot Study Implementation</vt:lpstr>
      <vt:lpstr>Pilot Study Results</vt:lpstr>
      <vt:lpstr>KIU! 2.0</vt:lpstr>
      <vt:lpstr>Introduction Video</vt:lpstr>
      <vt:lpstr>KIU! 2.0 Participant Timeline</vt:lpstr>
      <vt:lpstr>Participant Timeline</vt:lpstr>
      <vt:lpstr>At-Home STI Testing</vt:lpstr>
      <vt:lpstr>KIU 2.0</vt:lpstr>
      <vt:lpstr>Study Design: Randomization Scheme</vt:lpstr>
      <vt:lpstr>Study Design: Randomization Scheme</vt:lpstr>
      <vt:lpstr>Control Arm</vt:lpstr>
      <vt:lpstr>KIU! Intervention Arm</vt:lpstr>
      <vt:lpstr>KIU! Preview: Module 1</vt:lpstr>
      <vt:lpstr>KIU! Preview: Module 1</vt:lpstr>
      <vt:lpstr>KIU! Preview: Module 2</vt:lpstr>
      <vt:lpstr>Module 2: Hooking Up Online</vt:lpstr>
      <vt:lpstr>Module 2: Hooking Up Online</vt:lpstr>
      <vt:lpstr>Module 2: Hooking Up Online</vt:lpstr>
      <vt:lpstr>Module 2: Hooking Up Online</vt:lpstr>
      <vt:lpstr>KIU! Preview: Module 3</vt:lpstr>
      <vt:lpstr>KIU! Preview: Module 3</vt:lpstr>
      <vt:lpstr>KIU! 2.0 Recruitment</vt:lpstr>
      <vt:lpstr>Recruitment: Online</vt:lpstr>
      <vt:lpstr>Online Recruitment</vt:lpstr>
      <vt:lpstr>Testing at Emory</vt:lpstr>
      <vt:lpstr>Home Testing: Pilot – First 25 tests</vt:lpstr>
      <vt:lpstr>Home Testing: Pilot – First 25 Participants</vt:lpstr>
      <vt:lpstr>Home Testing: Remaining 71 Participants</vt:lpstr>
      <vt:lpstr>Social Media for Participant Recruitment</vt:lpstr>
      <vt:lpstr>Percent of internet users who use social networking sites, 2005-2013, Pew Research Center</vt:lpstr>
      <vt:lpstr>Ad Targeting: Geotargeting</vt:lpstr>
      <vt:lpstr>Ad Targeting: Keywords</vt:lpstr>
      <vt:lpstr>Ad Targeting: Profile-based</vt:lpstr>
      <vt:lpstr>Ad Targeting: Facebook</vt:lpstr>
      <vt:lpstr>Facebook Advertising Demonstration</vt:lpstr>
      <vt:lpstr>Viral Marketing/Peer Share</vt:lpstr>
      <vt:lpstr>Viral Marketing/Peer Share</vt:lpstr>
      <vt:lpstr>Analytics: Performance</vt:lpstr>
      <vt:lpstr>Analytics: Performance</vt:lpstr>
      <vt:lpstr>Analytics: Cost</vt:lpstr>
      <vt:lpstr>Analytics: Cost</vt:lpstr>
      <vt:lpstr>Analytics: Cost</vt:lpstr>
      <vt:lpstr>Variations in Cost with Targeting</vt:lpstr>
      <vt:lpstr>Analytics: Geo-analytics</vt:lpstr>
      <vt:lpstr>Acknowledgements </vt:lpstr>
      <vt:lpstr>Questions?</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rsineat</dc:creator>
  <cp:lastModifiedBy>Sineath, Craig</cp:lastModifiedBy>
  <cp:revision>67</cp:revision>
  <dcterms:created xsi:type="dcterms:W3CDTF">2013-01-10T15:18:02Z</dcterms:created>
  <dcterms:modified xsi:type="dcterms:W3CDTF">2014-07-22T19:42:51Z</dcterms:modified>
</cp:coreProperties>
</file>