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 id="2147483828" r:id="rId2"/>
  </p:sldMasterIdLst>
  <p:notesMasterIdLst>
    <p:notesMasterId r:id="rId50"/>
  </p:notesMasterIdLst>
  <p:sldIdLst>
    <p:sldId id="346" r:id="rId3"/>
    <p:sldId id="395" r:id="rId4"/>
    <p:sldId id="262" r:id="rId5"/>
    <p:sldId id="263" r:id="rId6"/>
    <p:sldId id="398" r:id="rId7"/>
    <p:sldId id="400" r:id="rId8"/>
    <p:sldId id="401" r:id="rId9"/>
    <p:sldId id="402" r:id="rId10"/>
    <p:sldId id="403" r:id="rId11"/>
    <p:sldId id="404" r:id="rId12"/>
    <p:sldId id="429" r:id="rId13"/>
    <p:sldId id="405" r:id="rId14"/>
    <p:sldId id="266" r:id="rId15"/>
    <p:sldId id="267" r:id="rId16"/>
    <p:sldId id="268" r:id="rId17"/>
    <p:sldId id="439" r:id="rId18"/>
    <p:sldId id="430" r:id="rId19"/>
    <p:sldId id="407" r:id="rId20"/>
    <p:sldId id="408" r:id="rId21"/>
    <p:sldId id="409" r:id="rId22"/>
    <p:sldId id="410" r:id="rId23"/>
    <p:sldId id="411" r:id="rId24"/>
    <p:sldId id="412" r:id="rId25"/>
    <p:sldId id="413" r:id="rId26"/>
    <p:sldId id="414" r:id="rId27"/>
    <p:sldId id="415" r:id="rId28"/>
    <p:sldId id="416" r:id="rId29"/>
    <p:sldId id="417" r:id="rId30"/>
    <p:sldId id="418" r:id="rId31"/>
    <p:sldId id="419" r:id="rId32"/>
    <p:sldId id="420" r:id="rId33"/>
    <p:sldId id="421" r:id="rId34"/>
    <p:sldId id="422" r:id="rId35"/>
    <p:sldId id="423" r:id="rId36"/>
    <p:sldId id="424" r:id="rId37"/>
    <p:sldId id="425" r:id="rId38"/>
    <p:sldId id="426" r:id="rId39"/>
    <p:sldId id="427" r:id="rId40"/>
    <p:sldId id="394" r:id="rId41"/>
    <p:sldId id="431" r:id="rId42"/>
    <p:sldId id="433" r:id="rId43"/>
    <p:sldId id="432" r:id="rId44"/>
    <p:sldId id="434" r:id="rId45"/>
    <p:sldId id="435" r:id="rId46"/>
    <p:sldId id="436" r:id="rId47"/>
    <p:sldId id="437" r:id="rId48"/>
    <p:sldId id="438" r:id="rId4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62877" autoAdjust="0"/>
  </p:normalViewPr>
  <p:slideViewPr>
    <p:cSldViewPr>
      <p:cViewPr>
        <p:scale>
          <a:sx n="47" d="100"/>
          <a:sy n="47" d="100"/>
        </p:scale>
        <p:origin x="-150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926"/>
    </p:cViewPr>
  </p:sorterViewPr>
  <p:notesViewPr>
    <p:cSldViewPr>
      <p:cViewPr varScale="1">
        <p:scale>
          <a:sx n="55" d="100"/>
          <a:sy n="55" d="100"/>
        </p:scale>
        <p:origin x="-283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AA6893F-2B22-424C-8287-B20B79782927}" type="datetimeFigureOut">
              <a:rPr lang="en-US" smtClean="0"/>
              <a:pPr/>
              <a:t>3/17/2015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9C0E6B32-B9D3-4A32-9AA5-0003211928A3}" type="slidenum">
              <a:rPr lang="en-US" smtClean="0"/>
              <a:pPr/>
              <a:t>‹#›</a:t>
            </a:fld>
            <a:endParaRPr lang="en-US"/>
          </a:p>
        </p:txBody>
      </p:sp>
    </p:spTree>
    <p:extLst>
      <p:ext uri="{BB962C8B-B14F-4D97-AF65-F5344CB8AC3E}">
        <p14:creationId xmlns:p14="http://schemas.microsoft.com/office/powerpoint/2010/main" val="3382944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36579B-CB2F-44D1-BEC0-CBC37294ED32}"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089044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7"/>
          <p:cNvSpPr txBox="1">
            <a:spLocks noGrp="1" noChangeArrowheads="1"/>
          </p:cNvSpPr>
          <p:nvPr/>
        </p:nvSpPr>
        <p:spPr bwMode="auto">
          <a:xfrm>
            <a:off x="3970942" y="8829967"/>
            <a:ext cx="3037840" cy="464820"/>
          </a:xfrm>
          <a:prstGeom prst="rect">
            <a:avLst/>
          </a:prstGeom>
          <a:noFill/>
          <a:ln w="9525">
            <a:noFill/>
            <a:miter lim="800000"/>
            <a:headEnd/>
            <a:tailEnd/>
          </a:ln>
        </p:spPr>
        <p:txBody>
          <a:bodyPr lIns="92235" tIns="46119" rIns="92235" bIns="46119" anchor="b"/>
          <a:lstStyle/>
          <a:p>
            <a:pPr algn="r"/>
            <a:fld id="{76F3CB41-8098-480C-A35F-77BCC6E5ACD7}" type="slidenum">
              <a:rPr lang="en-US" sz="1200">
                <a:solidFill>
                  <a:srgbClr val="000000"/>
                </a:solidFill>
                <a:cs typeface="Arial" charset="0"/>
              </a:rPr>
              <a:pPr algn="r"/>
              <a:t>10</a:t>
            </a:fld>
            <a:endParaRPr lang="en-US" sz="1200" dirty="0">
              <a:solidFill>
                <a:srgbClr val="000000"/>
              </a:solidFill>
              <a:cs typeface="Arial" charset="0"/>
            </a:endParaRPr>
          </a:p>
        </p:txBody>
      </p:sp>
      <p:sp>
        <p:nvSpPr>
          <p:cNvPr id="503811" name="Rectangle 7"/>
          <p:cNvSpPr txBox="1">
            <a:spLocks noGrp="1" noChangeArrowheads="1"/>
          </p:cNvSpPr>
          <p:nvPr/>
        </p:nvSpPr>
        <p:spPr bwMode="auto">
          <a:xfrm>
            <a:off x="3970942" y="8829967"/>
            <a:ext cx="3037840" cy="464820"/>
          </a:xfrm>
          <a:prstGeom prst="rect">
            <a:avLst/>
          </a:prstGeom>
          <a:noFill/>
          <a:ln w="9525">
            <a:noFill/>
            <a:miter lim="800000"/>
            <a:headEnd/>
            <a:tailEnd/>
          </a:ln>
        </p:spPr>
        <p:txBody>
          <a:bodyPr lIns="92228" tIns="46116" rIns="92228" bIns="46116" anchor="b"/>
          <a:lstStyle/>
          <a:p>
            <a:pPr algn="r" defTabSz="872806"/>
            <a:fld id="{11F8372D-8625-45D1-925A-19151E3391B8}" type="slidenum">
              <a:rPr lang="en-US" sz="1200">
                <a:solidFill>
                  <a:srgbClr val="000000"/>
                </a:solidFill>
                <a:cs typeface="Arial" charset="0"/>
              </a:rPr>
              <a:pPr algn="r" defTabSz="872806"/>
              <a:t>10</a:t>
            </a:fld>
            <a:endParaRPr lang="en-US" sz="1200" dirty="0">
              <a:solidFill>
                <a:srgbClr val="000000"/>
              </a:solidFill>
              <a:cs typeface="Arial" charset="0"/>
            </a:endParaRPr>
          </a:p>
        </p:txBody>
      </p:sp>
      <p:sp>
        <p:nvSpPr>
          <p:cNvPr id="503812" name="Rectangle 2"/>
          <p:cNvSpPr>
            <a:spLocks noGrp="1" noRot="1" noChangeAspect="1" noChangeArrowheads="1" noTextEdit="1"/>
          </p:cNvSpPr>
          <p:nvPr>
            <p:ph type="sldImg"/>
          </p:nvPr>
        </p:nvSpPr>
        <p:spPr>
          <a:xfrm>
            <a:off x="1978025" y="184150"/>
            <a:ext cx="2622550" cy="1966913"/>
          </a:xfrm>
          <a:ln/>
        </p:spPr>
      </p:sp>
      <p:sp>
        <p:nvSpPr>
          <p:cNvPr id="503813" name="Rectangle 3"/>
          <p:cNvSpPr>
            <a:spLocks noGrp="1" noChangeArrowheads="1"/>
          </p:cNvSpPr>
          <p:nvPr>
            <p:ph type="body" idx="1"/>
          </p:nvPr>
        </p:nvSpPr>
        <p:spPr>
          <a:xfrm>
            <a:off x="712363" y="2378478"/>
            <a:ext cx="5608320" cy="6451489"/>
          </a:xfrm>
          <a:noFill/>
          <a:ln/>
        </p:spPr>
        <p:txBody>
          <a:bodyPr lIns="92220" tIns="46112" rIns="92220" bIns="46112">
            <a:normAutofit fontScale="77500" lnSpcReduction="20000"/>
          </a:bodyPr>
          <a:lstStyle/>
          <a:p>
            <a:pPr>
              <a:spcBef>
                <a:spcPct val="0"/>
              </a:spcBef>
            </a:pPr>
            <a:r>
              <a:rPr lang="en-US" dirty="0" smtClean="0">
                <a:latin typeface="Arial" charset="0"/>
              </a:rPr>
              <a:t>Changes in the Schedule Effective January 26, 2015</a:t>
            </a:r>
          </a:p>
          <a:p>
            <a:pPr>
              <a:spcBef>
                <a:spcPct val="0"/>
              </a:spcBef>
            </a:pPr>
            <a:endParaRPr lang="en-US" dirty="0" smtClean="0">
              <a:latin typeface="Arial" charset="0"/>
            </a:endParaRPr>
          </a:p>
          <a:p>
            <a:pPr>
              <a:spcBef>
                <a:spcPct val="0"/>
              </a:spcBef>
            </a:pPr>
            <a:r>
              <a:rPr lang="en-US" dirty="0" smtClean="0">
                <a:latin typeface="Arial" charset="0"/>
              </a:rPr>
              <a:t>•Figure 1, "Recommended Immunization Schedule for Persons Aged 0 through 18 Years” was modified to highlight the recommendations for influenza vaccination for children for 1) live attenuated influenza vaccine, which may only be administered beginning at 2 years of age, and 2) children 6 months through 8 years, who need two doses of influenza vaccine in the first year vaccinated, and in subsequent years they only require one dose of vaccine. Therefore, the gold bar for LAIV or IIV 1 or 2 doses extends from 2 through 8 years (midpoint of column for 7-10 years) and a new gold bar (1 dose) extends from 9 to 18 years to reflect these changes.</a:t>
            </a:r>
          </a:p>
          <a:p>
            <a:pPr>
              <a:spcBef>
                <a:spcPct val="0"/>
              </a:spcBef>
            </a:pPr>
            <a:r>
              <a:rPr lang="en-US" dirty="0" smtClean="0">
                <a:latin typeface="Arial" charset="0"/>
              </a:rPr>
              <a:t>•A purple bar was added for measles-mumps-rubella vaccine for children 6-11 months of age, denoting the recommendation to vaccinate such children if they plan to travel or live abroad.</a:t>
            </a:r>
          </a:p>
          <a:p>
            <a:pPr>
              <a:spcBef>
                <a:spcPct val="0"/>
              </a:spcBef>
            </a:pPr>
            <a:r>
              <a:rPr lang="en-US" dirty="0" smtClean="0">
                <a:latin typeface="Arial" charset="0"/>
              </a:rPr>
              <a:t>•The diphtheria/tetanus/acellular pertussis (DTaP) vaccine footnote had language added stating if the fourth dose DTaP vaccine was administered four months or more after the 3rd dose, at an appropriate age, it can be counted as a valid dose, and need not be repeated after the recommended six month interval between doses three and four.</a:t>
            </a:r>
          </a:p>
          <a:p>
            <a:pPr>
              <a:spcBef>
                <a:spcPct val="0"/>
              </a:spcBef>
            </a:pPr>
            <a:r>
              <a:rPr lang="en-US" dirty="0" smtClean="0">
                <a:latin typeface="Arial" charset="0"/>
              </a:rPr>
              <a:t>•The meningococcal conjugate vaccine footnote was revised to more clearly present recommendations for use of MenACWY-CRM, MenACWY-D, and Hib-MenCY-TT in children with anatomic or functional asplenia, or with persistent complement deficiencies, aged 2 months and older.</a:t>
            </a:r>
          </a:p>
          <a:p>
            <a:pPr>
              <a:spcBef>
                <a:spcPct val="0"/>
              </a:spcBef>
            </a:pPr>
            <a:r>
              <a:rPr lang="en-US" dirty="0" smtClean="0">
                <a:latin typeface="Arial" charset="0"/>
              </a:rPr>
              <a:t>•The pneumococcal vaccine footnote was updated to provide clearer guidance for vaccination of persons with high-risk conditions: </a:t>
            </a:r>
          </a:p>
          <a:p>
            <a:pPr>
              <a:spcBef>
                <a:spcPct val="0"/>
              </a:spcBef>
            </a:pPr>
            <a:r>
              <a:rPr lang="en-US" dirty="0" smtClean="0">
                <a:latin typeface="Arial" charset="0"/>
              </a:rPr>
              <a:t>- Administer 1 dose of PCV13 if any incomplete schedule of 3 doses of PCV (PCV7 and/or PCV13) were received previously. </a:t>
            </a:r>
          </a:p>
          <a:p>
            <a:pPr marL="170044" indent="-170044">
              <a:spcBef>
                <a:spcPct val="0"/>
              </a:spcBef>
              <a:buFontTx/>
              <a:buChar char="-"/>
            </a:pPr>
            <a:r>
              <a:rPr lang="en-US" dirty="0" smtClean="0">
                <a:latin typeface="Arial" charset="0"/>
              </a:rPr>
              <a:t>Administer 2 doses of PCV13 at least 8 weeks apart if unvaccinated or any incomplete schedule of fewer than 3 doses of PCV (PCV7 and/or PCV13) were received previously. </a:t>
            </a:r>
          </a:p>
          <a:p>
            <a:pPr>
              <a:spcBef>
                <a:spcPct val="0"/>
              </a:spcBef>
            </a:pPr>
            <a:r>
              <a:rPr lang="en-US" dirty="0" smtClean="0">
                <a:latin typeface="Arial" charset="0"/>
              </a:rPr>
              <a:t>•Figure 2, Catch-Up Immunization Schedule:  Haemophilus influenzae type b (Hib) conjugate vaccine, pneumococcal conjugate vaccine, and tetanus, diphtheria, acellular pertussis (Tdap), and varicella vaccine catch-up schedules were updated to provide more clarity.  Minimum ages were noted as “not-applicable” for children 7 years of age and older for hepatitis A and B, polio, meningococcal, MMR, and varicella vaccines.</a:t>
            </a:r>
          </a:p>
          <a:p>
            <a:pPr>
              <a:spcBef>
                <a:spcPct val="0"/>
              </a:spcBef>
            </a:pPr>
            <a:r>
              <a:rPr lang="en-US" dirty="0" smtClean="0">
                <a:latin typeface="Arial" charset="0"/>
              </a:rPr>
              <a:t>•The influenza vaccine footnote was updated to reflect revised contraindications  for the live attenuated influenza vaccine (LAIV):  LAIV should not be administered to some persons, including 1) persons who have experienced severe allergic reactions to LAIV, any of its components, or to a previous dose of any other influenza vaccine 2) children 2 through 17 years receiving aspirin or aspirin-containing products, 3) persons who are allergic to eggs; 4) pregnant women; 5) immunosuppressed persons; 6) children 2 through 4 years of age with asthma or who had wheezing in the past 12 months; or 7) persons who have taken influenza antiviral medications in the previous 48 hours.  All other contraindications and precautions to use of LAIV are in the MMWR; August 15, 2014 / 63(32);691- 697 available at http://www.cdc.gov/mmwr/pdf/wk/mm6332.pdf   [40 pages].</a:t>
            </a:r>
          </a:p>
          <a:p>
            <a:pPr>
              <a:spcBef>
                <a:spcPct val="0"/>
              </a:spcBef>
            </a:pPr>
            <a:endParaRPr lang="en-US" dirty="0" smtClean="0">
              <a:latin typeface="Arial" charset="0"/>
            </a:endParaRPr>
          </a:p>
          <a:p>
            <a:pPr>
              <a:spcBef>
                <a:spcPct val="0"/>
              </a:spcBef>
            </a:pPr>
            <a:r>
              <a:rPr lang="en-US" dirty="0" smtClean="0">
                <a:latin typeface="Arial" charset="0"/>
              </a:rPr>
              <a:t>The 2015 adult immunization schedule contains the following changes from the 2014 schedule:</a:t>
            </a:r>
          </a:p>
          <a:p>
            <a:pPr>
              <a:spcBef>
                <a:spcPct val="0"/>
              </a:spcBef>
            </a:pPr>
            <a:r>
              <a:rPr lang="en-US" dirty="0" smtClean="0">
                <a:latin typeface="Arial" charset="0"/>
              </a:rPr>
              <a:t>•Figure 1, the recommended adult immunization schedule by vaccine and age group, has been revised to designate PCV13 for adults aged 65 years or older as "recommended" (from the previous "recommended if some other risk is present"). Figure 2, showing vaccines that might be indicated for adults on the basis of medical and other indications, is unchanged.</a:t>
            </a:r>
          </a:p>
          <a:p>
            <a:pPr>
              <a:spcBef>
                <a:spcPct val="0"/>
              </a:spcBef>
            </a:pPr>
            <a:r>
              <a:rPr lang="en-US" dirty="0" smtClean="0">
                <a:latin typeface="Arial" charset="0"/>
              </a:rPr>
              <a:t>•The footnotes for pneumococcal vaccination have been revised to provide algorithmic, patient-based guidance for the health care provider to arrive at appropriate vaccination decisions for individual patients.</a:t>
            </a:r>
          </a:p>
          <a:p>
            <a:pPr>
              <a:spcBef>
                <a:spcPct val="0"/>
              </a:spcBef>
            </a:pPr>
            <a:r>
              <a:rPr lang="en-US" dirty="0" smtClean="0">
                <a:latin typeface="Arial" charset="0"/>
              </a:rPr>
              <a:t>•The footnote for influenza vaccination has been updated to indicate that adults aged 18 years or older (changed from adults aged 18 through 49 years) can receive RIV. A list of currently available influenza vaccines can be found at http://www.cdc.gov/flu/protect/vaccine/vaccines.htm.</a:t>
            </a:r>
          </a:p>
          <a:p>
            <a:pPr>
              <a:spcBef>
                <a:spcPct val="0"/>
              </a:spcBef>
            </a:pPr>
            <a:r>
              <a:rPr lang="en-US" dirty="0" smtClean="0">
                <a:latin typeface="Arial" charset="0"/>
              </a:rPr>
              <a:t>•Table 1, showing contraindications and precautions to commonly used vaccines in adults, has been revised to update the section on LAIV to reflect the changes in the ACIP recommendations for the 2014–2015 influenza season. These changes include moving "influenza antiviral use within the last 48 hours" from the precautions column to the contraindications column, and moving asthma and chronic lung diseases; cardiovascular, renal, and hepatic diseases; and diabetes and other conditions from the contraindications column to the precautions column. Immune suppression, egg allergy, and pregnancy remain contraindications for LAIV.</a:t>
            </a:r>
          </a:p>
          <a:p>
            <a:pPr>
              <a:spcBef>
                <a:spcPct val="0"/>
              </a:spcBef>
            </a:pPr>
            <a:endParaRPr lang="en-US" sz="1000" dirty="0">
              <a:latin typeface="Arial" charset="0"/>
            </a:endParaRPr>
          </a:p>
          <a:p>
            <a:pPr>
              <a:spcBef>
                <a:spcPct val="0"/>
              </a:spcBef>
            </a:pPr>
            <a:endParaRPr lang="en-US" sz="1000" dirty="0">
              <a:latin typeface="Arial" charset="0"/>
            </a:endParaRPr>
          </a:p>
        </p:txBody>
      </p:sp>
      <p:sp>
        <p:nvSpPr>
          <p:cNvPr id="6" name="Footer Placeholder 5"/>
          <p:cNvSpPr>
            <a:spLocks noGrp="1"/>
          </p:cNvSpPr>
          <p:nvPr>
            <p:ph type="ftr" sz="quarter" idx="10"/>
          </p:nvPr>
        </p:nvSpPr>
        <p:spPr/>
        <p:txBody>
          <a:bodyPr/>
          <a:lstStyle/>
          <a:p>
            <a:pPr>
              <a:defRPr/>
            </a:pPr>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4D37551F-F95E-4DE9-BE23-BC8DDECA9C88}" type="slidenum">
              <a:rPr lang="en-US" smtClean="0">
                <a:solidFill>
                  <a:prstClr val="black"/>
                </a:solidFill>
              </a:rPr>
              <a:pPr/>
              <a:t>11</a:t>
            </a:fld>
            <a:endParaRPr lang="en-US" smtClean="0">
              <a:solidFill>
                <a:prstClr val="black"/>
              </a:solidFill>
            </a:endParaRPr>
          </a:p>
        </p:txBody>
      </p:sp>
      <p:sp>
        <p:nvSpPr>
          <p:cNvPr id="144387" name="Rectangle 2"/>
          <p:cNvSpPr>
            <a:spLocks noGrp="1" noRot="1" noChangeAspect="1" noChangeArrowheads="1" noTextEdit="1"/>
          </p:cNvSpPr>
          <p:nvPr>
            <p:ph type="sldImg"/>
          </p:nvPr>
        </p:nvSpPr>
        <p:spPr>
          <a:xfrm>
            <a:off x="1185303" y="697547"/>
            <a:ext cx="4644549" cy="3484565"/>
          </a:xfrm>
          <a:ln/>
        </p:spPr>
      </p:sp>
      <p:sp>
        <p:nvSpPr>
          <p:cNvPr id="144388" name="Rectangle 3"/>
          <p:cNvSpPr>
            <a:spLocks noGrp="1" noChangeArrowheads="1"/>
          </p:cNvSpPr>
          <p:nvPr>
            <p:ph type="body" idx="1"/>
          </p:nvPr>
        </p:nvSpPr>
        <p:spPr>
          <a:xfrm>
            <a:off x="935039" y="4319588"/>
            <a:ext cx="5062537" cy="4381500"/>
          </a:xfrm>
          <a:noFill/>
          <a:ln/>
        </p:spPr>
        <p:txBody>
          <a:bodyPr/>
          <a:lstStyle/>
          <a:p>
            <a:pPr eaLnBrk="1" hangingPunct="1"/>
            <a:r>
              <a:rPr lang="en-US" dirty="0" smtClean="0"/>
              <a:t>(Encourage participants to look at the schedule.)</a:t>
            </a:r>
          </a:p>
          <a:p>
            <a:pPr eaLnBrk="1" hangingPunct="1">
              <a:buSzPct val="65000"/>
              <a:buFont typeface="Wingdings 2" pitchFamily="18" charset="2"/>
              <a:buChar char="¢"/>
            </a:pPr>
            <a:r>
              <a:rPr lang="en-US" dirty="0" smtClean="0"/>
              <a:t>As we review the schedule for each vaccine, a good way to determine what immunizations are due for a child at a particular age is to hold a piece of paper at the end of the year that displays the child’s current age.</a:t>
            </a:r>
          </a:p>
          <a:p>
            <a:pPr eaLnBrk="1" hangingPunct="1"/>
            <a:endParaRPr lang="en-US" dirty="0" smtClean="0"/>
          </a:p>
          <a:p>
            <a:pPr eaLnBrk="1" hangingPunct="1">
              <a:buSzPct val="65000"/>
              <a:buFont typeface="Wingdings 2" pitchFamily="18" charset="2"/>
              <a:buChar char="¢"/>
            </a:pPr>
            <a:r>
              <a:rPr lang="en-US" dirty="0" smtClean="0"/>
              <a:t>For example, in this slide this child is 7 months of age.  To determine what he should have already been given, hold the piece of paper at the 6 month line.  Whatever vaccines are completely to the left of the line (gray area) should have been administered ( Hepatitis B-2doses, rotavirus 3 doses, DTaP –3 doses, Hib- 2-3 </a:t>
            </a:r>
            <a:r>
              <a:rPr lang="en-US" dirty="0" err="1" smtClean="0"/>
              <a:t>doses,depending</a:t>
            </a:r>
            <a:r>
              <a:rPr lang="en-US" dirty="0" smtClean="0"/>
              <a:t> upon the brand , PCV- 3 doses, IPV- 2 doses, and possibly influenza).   If not, those vaccines should be administered to begin to catch him up.</a:t>
            </a:r>
          </a:p>
          <a:p>
            <a:pPr eaLnBrk="1" hangingPunct="1"/>
            <a:endParaRPr lang="en-US" dirty="0" smtClean="0"/>
          </a:p>
          <a:p>
            <a:pPr eaLnBrk="1" hangingPunct="1">
              <a:buSzPct val="65000"/>
              <a:buFont typeface="Wingdings 2" pitchFamily="18" charset="2"/>
              <a:buChar char="¢"/>
            </a:pPr>
            <a:r>
              <a:rPr lang="en-US" dirty="0" smtClean="0"/>
              <a:t>You will note that some vaccines, like the 3</a:t>
            </a:r>
            <a:r>
              <a:rPr lang="en-US" baseline="30000" dirty="0" smtClean="0"/>
              <a:t>rd</a:t>
            </a:r>
            <a:r>
              <a:rPr lang="en-US" dirty="0" smtClean="0"/>
              <a:t> dose of hepatitis B and IPV are not completely to the left.  This means that the 3</a:t>
            </a:r>
            <a:r>
              <a:rPr lang="en-US" baseline="30000" dirty="0" smtClean="0"/>
              <a:t>rd</a:t>
            </a:r>
            <a:r>
              <a:rPr lang="en-US" dirty="0" smtClean="0"/>
              <a:t> dose of </a:t>
            </a:r>
            <a:r>
              <a:rPr lang="en-US" dirty="0" err="1" smtClean="0"/>
              <a:t>Hep</a:t>
            </a:r>
            <a:r>
              <a:rPr lang="en-US" dirty="0" smtClean="0"/>
              <a:t> B and IPV are recommended to be given by 18 months of age.  The exact age at which the provider chooses to give these 3</a:t>
            </a:r>
            <a:r>
              <a:rPr lang="en-US" baseline="30000" dirty="0" smtClean="0"/>
              <a:t>rd</a:t>
            </a:r>
            <a:r>
              <a:rPr lang="en-US" dirty="0" smtClean="0"/>
              <a:t> doses depends upon the child’s health status and other conditions, such as mother’s Hepatitis B surface antigen status or requirements for child care attendance.  But in any situation the 3</a:t>
            </a:r>
            <a:r>
              <a:rPr lang="en-US" baseline="30000" dirty="0" smtClean="0"/>
              <a:t>rd</a:t>
            </a:r>
            <a:r>
              <a:rPr lang="en-US" dirty="0" smtClean="0"/>
              <a:t> doses should be administered by 18 months. Influenza  vaccination would be dependent upon the time of year.</a:t>
            </a:r>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5" name="Rectangle 7"/>
          <p:cNvSpPr txBox="1">
            <a:spLocks noGrp="1" noChangeArrowheads="1"/>
          </p:cNvSpPr>
          <p:nvPr/>
        </p:nvSpPr>
        <p:spPr bwMode="auto">
          <a:xfrm>
            <a:off x="3970940" y="8829675"/>
            <a:ext cx="3037840" cy="465138"/>
          </a:xfrm>
          <a:prstGeom prst="rect">
            <a:avLst/>
          </a:prstGeom>
          <a:noFill/>
          <a:ln w="9525">
            <a:noFill/>
            <a:miter lim="800000"/>
            <a:headEnd/>
            <a:tailEnd/>
          </a:ln>
        </p:spPr>
        <p:txBody>
          <a:bodyPr lIns="92262" tIns="46133" rIns="92262" bIns="46133" anchor="b"/>
          <a:lstStyle/>
          <a:p>
            <a:pPr algn="r" fontAlgn="auto">
              <a:spcBef>
                <a:spcPts val="0"/>
              </a:spcBef>
              <a:spcAft>
                <a:spcPts val="0"/>
              </a:spcAft>
              <a:defRPr/>
            </a:pPr>
            <a:endParaRPr lang="en-US" sz="1200" dirty="0">
              <a:solidFill>
                <a:srgbClr val="000000"/>
              </a:solidFill>
              <a:latin typeface="Calibri"/>
            </a:endParaRPr>
          </a:p>
        </p:txBody>
      </p:sp>
      <p:sp>
        <p:nvSpPr>
          <p:cNvPr id="548866" name="Rectangle 6"/>
          <p:cNvSpPr txBox="1">
            <a:spLocks noGrp="1" noChangeArrowheads="1"/>
          </p:cNvSpPr>
          <p:nvPr/>
        </p:nvSpPr>
        <p:spPr bwMode="auto">
          <a:xfrm>
            <a:off x="2" y="8829675"/>
            <a:ext cx="3037840" cy="465138"/>
          </a:xfrm>
          <a:prstGeom prst="rect">
            <a:avLst/>
          </a:prstGeom>
          <a:noFill/>
          <a:ln w="9525">
            <a:noFill/>
            <a:miter lim="800000"/>
            <a:headEnd/>
            <a:tailEnd/>
          </a:ln>
        </p:spPr>
        <p:txBody>
          <a:bodyPr lIns="92254" tIns="46129" rIns="92254" bIns="46129" anchor="b"/>
          <a:lstStyle/>
          <a:p>
            <a:pPr fontAlgn="auto">
              <a:spcBef>
                <a:spcPts val="0"/>
              </a:spcBef>
              <a:spcAft>
                <a:spcPts val="0"/>
              </a:spcAft>
              <a:defRPr/>
            </a:pPr>
            <a:endParaRPr lang="en-US" sz="1200" dirty="0">
              <a:solidFill>
                <a:srgbClr val="000000"/>
              </a:solidFill>
              <a:latin typeface="Calibri"/>
            </a:endParaRPr>
          </a:p>
        </p:txBody>
      </p:sp>
      <p:sp>
        <p:nvSpPr>
          <p:cNvPr id="548867" name="Rectangle 7"/>
          <p:cNvSpPr txBox="1">
            <a:spLocks noGrp="1" noChangeArrowheads="1"/>
          </p:cNvSpPr>
          <p:nvPr/>
        </p:nvSpPr>
        <p:spPr bwMode="auto">
          <a:xfrm>
            <a:off x="3970940" y="8829675"/>
            <a:ext cx="3037840" cy="465138"/>
          </a:xfrm>
          <a:prstGeom prst="rect">
            <a:avLst/>
          </a:prstGeom>
          <a:noFill/>
          <a:ln w="9525">
            <a:noFill/>
            <a:miter lim="800000"/>
            <a:headEnd/>
            <a:tailEnd/>
          </a:ln>
        </p:spPr>
        <p:txBody>
          <a:bodyPr lIns="92254" tIns="46129" rIns="92254" bIns="46129" anchor="b"/>
          <a:lstStyle/>
          <a:p>
            <a:pPr algn="r" fontAlgn="auto">
              <a:spcBef>
                <a:spcPts val="0"/>
              </a:spcBef>
              <a:spcAft>
                <a:spcPts val="0"/>
              </a:spcAft>
              <a:defRPr/>
            </a:pPr>
            <a:endParaRPr lang="en-US" sz="1200" dirty="0">
              <a:solidFill>
                <a:srgbClr val="000000"/>
              </a:solidFill>
              <a:latin typeface="Calibri"/>
            </a:endParaRPr>
          </a:p>
        </p:txBody>
      </p:sp>
      <p:sp>
        <p:nvSpPr>
          <p:cNvPr id="288772" name="Rectangle 2"/>
          <p:cNvSpPr>
            <a:spLocks noGrp="1" noRot="1" noChangeAspect="1" noChangeArrowheads="1" noTextEdit="1"/>
          </p:cNvSpPr>
          <p:nvPr>
            <p:ph type="sldImg"/>
          </p:nvPr>
        </p:nvSpPr>
        <p:spPr>
          <a:xfrm>
            <a:off x="1182688" y="696913"/>
            <a:ext cx="4648200" cy="3486150"/>
          </a:xfrm>
          <a:ln/>
        </p:spPr>
      </p:sp>
      <p:sp>
        <p:nvSpPr>
          <p:cNvPr id="288773" name="Rectangle 3"/>
          <p:cNvSpPr>
            <a:spLocks noGrp="1" noChangeArrowheads="1"/>
          </p:cNvSpPr>
          <p:nvPr>
            <p:ph type="body" idx="1"/>
          </p:nvPr>
        </p:nvSpPr>
        <p:spPr>
          <a:xfrm>
            <a:off x="934720" y="4416427"/>
            <a:ext cx="5140960" cy="4183063"/>
          </a:xfrm>
          <a:noFill/>
          <a:ln/>
        </p:spPr>
        <p:txBody>
          <a:bodyPr lIns="92254" tIns="46129" rIns="92254" bIns="46129"/>
          <a:lstStyle/>
          <a:p>
            <a:r>
              <a:rPr lang="en-US" sz="1000" b="1" dirty="0" smtClean="0">
                <a:latin typeface="Arial" charset="0"/>
              </a:rPr>
              <a:t>In order to understand the how vaccines</a:t>
            </a:r>
            <a:r>
              <a:rPr lang="en-US" sz="1000" b="1" baseline="0" dirty="0" smtClean="0">
                <a:latin typeface="Arial" charset="0"/>
              </a:rPr>
              <a:t> are administered you must understand the General Recommendations Guidelines.  </a:t>
            </a:r>
            <a:endParaRPr lang="en-US" sz="1000" b="1" dirty="0" smtClean="0">
              <a:latin typeface="Arial" charset="0"/>
            </a:endParaRPr>
          </a:p>
          <a:p>
            <a:r>
              <a:rPr lang="en-US" sz="1000" dirty="0" smtClean="0">
                <a:latin typeface="Arial" charset="0"/>
              </a:rPr>
              <a:t>The Guidelines</a:t>
            </a:r>
            <a:r>
              <a:rPr lang="en-US" sz="1000" baseline="0" dirty="0" smtClean="0">
                <a:latin typeface="Arial" charset="0"/>
              </a:rPr>
              <a:t> are s</a:t>
            </a:r>
            <a:r>
              <a:rPr lang="en-US" sz="1000" dirty="0" smtClean="0">
                <a:latin typeface="Arial" charset="0"/>
              </a:rPr>
              <a:t>pecific </a:t>
            </a:r>
            <a:r>
              <a:rPr lang="en-US" sz="1000" dirty="0">
                <a:latin typeface="Arial" charset="0"/>
              </a:rPr>
              <a:t>administration guidelines </a:t>
            </a:r>
            <a:r>
              <a:rPr lang="en-US" sz="1000" dirty="0" smtClean="0">
                <a:latin typeface="Arial" charset="0"/>
              </a:rPr>
              <a:t>that have </a:t>
            </a:r>
            <a:r>
              <a:rPr lang="en-US" sz="1000" dirty="0">
                <a:latin typeface="Arial" charset="0"/>
              </a:rPr>
              <a:t>been established for each vaccine. Minimum age and intervals for vaccines are set by manufacturers during clinical trials; too young an age or too close together may alter effectiveness of a vaccine. </a:t>
            </a:r>
          </a:p>
          <a:p>
            <a:r>
              <a:rPr lang="en-US" sz="1000" dirty="0">
                <a:latin typeface="Arial" charset="0"/>
              </a:rPr>
              <a:t>There is a 4-day grace period – vaccines given during the 4-day window before the recommended age/interval may be counted as valid. It is suggested that MMR and Varicella, not be given before one year of age.  GRITS tables have been set up to calculate this correctly when a vaccine history is entered.</a:t>
            </a:r>
          </a:p>
          <a:p>
            <a:r>
              <a:rPr lang="en-US" sz="1000" dirty="0">
                <a:latin typeface="Arial" charset="0"/>
              </a:rPr>
              <a:t>Some healthcare providers may feel that there is very little clinical significance when a vaccine is given 5 or 6 days before it is due and 4 days before it is due. The CDC has set the upper limit of the grace period at 4 days and healthcare providers should follow this recommendation.   </a:t>
            </a:r>
          </a:p>
          <a:p>
            <a:endParaRPr lang="en-US" sz="1000" dirty="0">
              <a:latin typeface="Arial" charset="0"/>
            </a:endParaRPr>
          </a:p>
          <a:p>
            <a:r>
              <a:rPr lang="en-US" sz="1000" dirty="0">
                <a:latin typeface="Arial" charset="0"/>
              </a:rPr>
              <a:t>Ref: General Recommendations on Immunization MWR 2011; 60 (No. RR-2) Jan 28, 2011</a:t>
            </a:r>
          </a:p>
          <a:p>
            <a:endParaRPr lang="en-US" sz="1000" dirty="0">
              <a:latin typeface="Arial" charset="0"/>
            </a:endParaRPr>
          </a:p>
          <a:p>
            <a:endParaRPr lang="en-US" sz="1000" dirty="0">
              <a:latin typeface="Arial" charset="0"/>
            </a:endParaRPr>
          </a:p>
          <a:p>
            <a:pPr>
              <a:buFontTx/>
              <a:buChar char="•"/>
            </a:pPr>
            <a:endParaRPr lang="en-US" sz="1000" b="1" dirty="0">
              <a:latin typeface="Arial" charset="0"/>
            </a:endParaRPr>
          </a:p>
          <a:p>
            <a:endParaRPr lang="en-US" sz="1000" dirty="0">
              <a:latin typeface="Arial" charset="0"/>
            </a:endParaRPr>
          </a:p>
          <a:p>
            <a:endParaRPr lang="en-US" sz="1000" dirty="0">
              <a:latin typeface="Arial" charset="0"/>
            </a:endParaRPr>
          </a:p>
        </p:txBody>
      </p:sp>
      <p:sp>
        <p:nvSpPr>
          <p:cNvPr id="7" name="Footer Placeholder 6"/>
          <p:cNvSpPr>
            <a:spLocks noGrp="1"/>
          </p:cNvSpPr>
          <p:nvPr>
            <p:ph type="ftr" sz="quarter" idx="4"/>
          </p:nvPr>
        </p:nvSpPr>
        <p:spPr/>
        <p:txBody>
          <a:bodyPr/>
          <a:lstStyle/>
          <a:p>
            <a:pPr>
              <a:defRPr/>
            </a:pPr>
            <a:r>
              <a:rPr lang="en-US" dirty="0" smtClean="0"/>
              <a:t>EPIC 2015</a:t>
            </a:r>
            <a:endParaRPr lang="en-US" dirty="0"/>
          </a:p>
        </p:txBody>
      </p:sp>
      <p:sp>
        <p:nvSpPr>
          <p:cNvPr id="9" name="Slide Number Placeholder 8"/>
          <p:cNvSpPr>
            <a:spLocks noGrp="1"/>
          </p:cNvSpPr>
          <p:nvPr>
            <p:ph type="sldNum" sz="quarter" idx="10"/>
          </p:nvPr>
        </p:nvSpPr>
        <p:spPr/>
        <p:txBody>
          <a:bodyPr/>
          <a:lstStyle/>
          <a:p>
            <a:pPr>
              <a:defRPr/>
            </a:pPr>
            <a:fld id="{97952AFA-8362-48FC-9C34-150C87379A95}" type="slidenum">
              <a:rPr lang="en-US" smtClean="0"/>
              <a:pPr>
                <a:defRPr/>
              </a:pPr>
              <a:t>12</a:t>
            </a:fld>
            <a:endParaRPr lang="en-US" dirty="0"/>
          </a:p>
        </p:txBody>
      </p:sp>
    </p:spTree>
    <p:extLst>
      <p:ext uri="{BB962C8B-B14F-4D97-AF65-F5344CB8AC3E}">
        <p14:creationId xmlns:p14="http://schemas.microsoft.com/office/powerpoint/2010/main" val="1955583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1F69F2-A426-4DD0-B7F0-2B8124D9E01F}" type="slidenum">
              <a:rPr lang="en-US"/>
              <a:pPr/>
              <a:t>13</a:t>
            </a:fld>
            <a:endParaRPr lang="en-US"/>
          </a:p>
        </p:txBody>
      </p:sp>
      <p:sp>
        <p:nvSpPr>
          <p:cNvPr id="566274" name="Rectangle 2"/>
          <p:cNvSpPr>
            <a:spLocks noGrp="1" noRot="1" noChangeAspect="1" noChangeArrowheads="1" noTextEdit="1"/>
          </p:cNvSpPr>
          <p:nvPr>
            <p:ph type="sldImg"/>
          </p:nvPr>
        </p:nvSpPr>
        <p:spPr>
          <a:ln/>
        </p:spPr>
      </p:sp>
      <p:sp>
        <p:nvSpPr>
          <p:cNvPr id="566275" name="Rectangle 3"/>
          <p:cNvSpPr>
            <a:spLocks noGrp="1" noChangeArrowheads="1"/>
          </p:cNvSpPr>
          <p:nvPr>
            <p:ph type="body" idx="1"/>
          </p:nvPr>
        </p:nvSpPr>
        <p:spPr/>
        <p:txBody>
          <a:bodyPr/>
          <a:lstStyle/>
          <a:p>
            <a:pPr>
              <a:buSzPct val="65000"/>
              <a:buFont typeface="Wingdings 2" pitchFamily="18" charset="2"/>
              <a:buChar char="¢"/>
            </a:pPr>
            <a:r>
              <a:rPr lang="en-US" dirty="0"/>
              <a:t>With the increase in immigrant and refugee populations, plus the migrant workers who may access WIC clinics, it is important to be familiar with some of the guidelines for evaluating vaccines received outside the U.S.</a:t>
            </a:r>
          </a:p>
          <a:p>
            <a:pPr lvl="1">
              <a:buSzPct val="65000"/>
              <a:buFont typeface="Wingdings 2" pitchFamily="18" charset="2"/>
              <a:buChar char="¢"/>
            </a:pPr>
            <a:r>
              <a:rPr lang="en-US" dirty="0"/>
              <a:t>  Accept doses if:</a:t>
            </a:r>
          </a:p>
          <a:p>
            <a:pPr lvl="2">
              <a:buSzPct val="65000"/>
              <a:buFont typeface="Wingdings 2" pitchFamily="18" charset="2"/>
              <a:buChar char="¢"/>
            </a:pPr>
            <a:r>
              <a:rPr lang="en-US" dirty="0"/>
              <a:t>  there is a written, dated record</a:t>
            </a:r>
          </a:p>
          <a:p>
            <a:pPr lvl="2">
              <a:buSzPct val="65000"/>
              <a:buFont typeface="Wingdings 2" pitchFamily="18" charset="2"/>
              <a:buChar char="¢"/>
            </a:pPr>
            <a:r>
              <a:rPr lang="en-US" dirty="0"/>
              <a:t>  the age at vaccine administration, the spacing, and the timing of vaccination is comparable with that recommended in the U.S.</a:t>
            </a:r>
          </a:p>
          <a:p>
            <a:pPr lvl="1">
              <a:buSzPct val="65000"/>
              <a:buFont typeface="Wingdings 2" pitchFamily="18" charset="2"/>
              <a:buChar char="¢"/>
            </a:pPr>
            <a:r>
              <a:rPr lang="en-US" dirty="0"/>
              <a:t>  Special consideration needs to be made in evaluating immunization records from children who were adopted from overseas orphanages</a:t>
            </a:r>
          </a:p>
          <a:p>
            <a:pPr lvl="1">
              <a:buSzPct val="65000"/>
              <a:buFont typeface="Wingdings 2" pitchFamily="18" charset="2"/>
              <a:buChar char="¢"/>
            </a:pPr>
            <a:r>
              <a:rPr lang="en-US" dirty="0">
                <a:solidFill>
                  <a:schemeClr val="tx2"/>
                </a:solidFill>
              </a:rPr>
              <a:t>Table 12 in the General Recommendations ACIP Statement gives approaches to the evaluation and vaccination of internationally adopted children with no or questionable vaccination records.</a:t>
            </a:r>
          </a:p>
          <a:p>
            <a:pPr lvl="1">
              <a:buSzPct val="65000"/>
              <a:buFont typeface="Wingdings 2" pitchFamily="18" charset="2"/>
              <a:buChar char="¢"/>
            </a:pPr>
            <a:r>
              <a:rPr lang="en-US" dirty="0"/>
              <a:t> If there is any question about the child’s record or vaccines received, refer him to his medical provider or the health department.</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C1F90C-50C5-4B9E-81D7-A70A10D5A043}" type="slidenum">
              <a:rPr lang="en-US"/>
              <a:pPr/>
              <a:t>14</a:t>
            </a:fld>
            <a:endParaRPr lang="en-US"/>
          </a:p>
        </p:txBody>
      </p:sp>
      <p:sp>
        <p:nvSpPr>
          <p:cNvPr id="568322" name="Rectangle 2"/>
          <p:cNvSpPr>
            <a:spLocks noGrp="1" noRot="1" noChangeAspect="1" noChangeArrowheads="1" noTextEdit="1"/>
          </p:cNvSpPr>
          <p:nvPr>
            <p:ph type="sldImg"/>
          </p:nvPr>
        </p:nvSpPr>
        <p:spPr>
          <a:ln/>
        </p:spPr>
      </p:sp>
      <p:sp>
        <p:nvSpPr>
          <p:cNvPr id="568323" name="Rectangle 3"/>
          <p:cNvSpPr>
            <a:spLocks noGrp="1" noChangeArrowheads="1"/>
          </p:cNvSpPr>
          <p:nvPr>
            <p:ph type="body" idx="1"/>
          </p:nvPr>
        </p:nvSpPr>
        <p:spPr/>
        <p:txBody>
          <a:bodyPr/>
          <a:lstStyle/>
          <a:p>
            <a:pPr>
              <a:buSzPct val="65000"/>
              <a:buFont typeface="Wingdings 2" pitchFamily="18" charset="2"/>
              <a:buChar char="¢"/>
            </a:pPr>
            <a:r>
              <a:rPr lang="en-US"/>
              <a:t>If there is any doubt about the validity of the vaccination record or of any of the vaccines given, the child may need to be revaccinated.</a:t>
            </a:r>
          </a:p>
          <a:p>
            <a:pPr>
              <a:buSzPct val="65000"/>
              <a:buFont typeface="Wingdings 2" pitchFamily="18" charset="2"/>
              <a:buChar char="¢"/>
            </a:pPr>
            <a:r>
              <a:rPr lang="en-US"/>
              <a:t>  Blood testing to check for immunity should be considered, particularly for hepatitis B and DTaP if there are more than 3 documented doses.</a:t>
            </a:r>
          </a:p>
          <a:p>
            <a:pPr>
              <a:buSzPct val="65000"/>
              <a:buFont typeface="Wingdings 2" pitchFamily="18" charset="2"/>
              <a:buChar char="¢"/>
            </a:pPr>
            <a:endParaRPr lang="en-US"/>
          </a:p>
          <a:p>
            <a:pPr>
              <a:buSzPct val="65000"/>
              <a:buFont typeface="Wingdings 2" pitchFamily="18" charset="2"/>
              <a:buNone/>
            </a:pPr>
            <a:r>
              <a:rPr lang="en-US"/>
              <a:t>* General Recommendations on Immunization, </a:t>
            </a:r>
            <a:r>
              <a:rPr lang="en-US" i="1"/>
              <a:t>MMWR</a:t>
            </a:r>
            <a:r>
              <a:rPr lang="en-US"/>
              <a:t>, December 1, 2006, Vol. 55, No. RR-15, pg. 33/35.</a:t>
            </a:r>
          </a:p>
          <a:p>
            <a:endParaRPr lang="en-US"/>
          </a:p>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68F60E-D057-4227-8BDB-1628856342DC}" type="slidenum">
              <a:rPr lang="en-US"/>
              <a:pPr/>
              <a:t>15</a:t>
            </a:fld>
            <a:endParaRPr lang="en-US"/>
          </a:p>
        </p:txBody>
      </p:sp>
      <p:sp>
        <p:nvSpPr>
          <p:cNvPr id="570370" name="Rectangle 2"/>
          <p:cNvSpPr>
            <a:spLocks noGrp="1" noRot="1" noChangeAspect="1" noChangeArrowheads="1" noTextEdit="1"/>
          </p:cNvSpPr>
          <p:nvPr>
            <p:ph type="sldImg"/>
          </p:nvPr>
        </p:nvSpPr>
        <p:spPr>
          <a:ln/>
        </p:spPr>
      </p:sp>
      <p:sp>
        <p:nvSpPr>
          <p:cNvPr id="570371" name="Rectangle 3"/>
          <p:cNvSpPr>
            <a:spLocks noGrp="1" noChangeArrowheads="1"/>
          </p:cNvSpPr>
          <p:nvPr>
            <p:ph type="body" idx="1"/>
          </p:nvPr>
        </p:nvSpPr>
        <p:spPr/>
        <p:txBody>
          <a:bodyPr/>
          <a:lstStyle/>
          <a:p>
            <a:pPr>
              <a:buSzPct val="65000"/>
              <a:buFont typeface="Wingdings 2" pitchFamily="18" charset="2"/>
              <a:buChar char="¢"/>
            </a:pPr>
            <a:r>
              <a:rPr lang="en-US" dirty="0"/>
              <a:t>If the child’s personal record shows more current immunizations than the clinic’s record, be sure to update the clinic record and the GRITS history, and vice versa.</a:t>
            </a:r>
          </a:p>
          <a:p>
            <a:pPr>
              <a:buSzPct val="65000"/>
              <a:buFont typeface="Wingdings 2" pitchFamily="18" charset="2"/>
              <a:buChar char="¢"/>
            </a:pPr>
            <a:r>
              <a:rPr lang="en-US" dirty="0"/>
              <a:t> Complete WIC documentation forms as needed.</a:t>
            </a:r>
          </a:p>
          <a:p>
            <a:pPr>
              <a:buSzPct val="65000"/>
              <a:buFont typeface="Wingdings 2" pitchFamily="18" charset="2"/>
              <a:buChar char="¢"/>
            </a:pPr>
            <a:r>
              <a:rPr lang="en-US" dirty="0"/>
              <a:t> Provide client with other referral information as needed (DFCS, PeachCare, health dept. information, etc.)</a:t>
            </a: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Federal Law!</a:t>
            </a:r>
            <a:r>
              <a:rPr lang="en-US" baseline="0" dirty="0" smtClean="0"/>
              <a:t> </a:t>
            </a:r>
            <a:r>
              <a:rPr lang="en-US" dirty="0" smtClean="0"/>
              <a:t>You must give your patients current</a:t>
            </a:r>
            <a:r>
              <a:rPr lang="en-US" baseline="0" dirty="0" smtClean="0"/>
              <a:t> </a:t>
            </a:r>
            <a:r>
              <a:rPr lang="en-US" dirty="0" smtClean="0"/>
              <a:t>Vaccine Information Statements (VISs)</a:t>
            </a:r>
          </a:p>
          <a:p>
            <a:endParaRPr lang="en-US" dirty="0" smtClean="0"/>
          </a:p>
          <a:p>
            <a:r>
              <a:rPr lang="en-US" dirty="0" smtClean="0"/>
              <a:t>Equally important is the need to furnish vaccine recipients (or the</a:t>
            </a:r>
            <a:r>
              <a:rPr lang="en-US" baseline="0" dirty="0" smtClean="0"/>
              <a:t> </a:t>
            </a:r>
            <a:r>
              <a:rPr lang="en-US" dirty="0" smtClean="0"/>
              <a:t>parents/legal representatives of minors) with objective information</a:t>
            </a:r>
            <a:r>
              <a:rPr lang="en-US" baseline="0" dirty="0" smtClean="0"/>
              <a:t> </a:t>
            </a:r>
            <a:r>
              <a:rPr lang="en-US" dirty="0" smtClean="0"/>
              <a:t>on vaccine safety and the diseases that the vaccines protect against,</a:t>
            </a:r>
            <a:r>
              <a:rPr lang="en-US" baseline="0" dirty="0" smtClean="0"/>
              <a:t> </a:t>
            </a:r>
            <a:r>
              <a:rPr lang="en-US" dirty="0" smtClean="0"/>
              <a:t>so that they are actively involved in making decisions affecting their</a:t>
            </a:r>
            <a:r>
              <a:rPr lang="en-US" baseline="0" dirty="0" smtClean="0"/>
              <a:t> </a:t>
            </a:r>
            <a:r>
              <a:rPr lang="en-US" dirty="0" smtClean="0"/>
              <a:t>health or the health of their children. When people are not informed</a:t>
            </a:r>
            <a:r>
              <a:rPr lang="en-US" baseline="0" dirty="0" smtClean="0"/>
              <a:t> </a:t>
            </a:r>
            <a:r>
              <a:rPr lang="en-US" dirty="0" smtClean="0"/>
              <a:t>about vaccine adverse events, even common, mild events, they</a:t>
            </a:r>
            <a:r>
              <a:rPr lang="en-US" baseline="0" dirty="0" smtClean="0"/>
              <a:t> </a:t>
            </a:r>
            <a:r>
              <a:rPr lang="en-US" dirty="0" smtClean="0"/>
              <a:t>can lose their trust in healthcare providers and vaccines.</a:t>
            </a:r>
          </a:p>
          <a:p>
            <a:endParaRPr lang="en-US" dirty="0" smtClean="0"/>
          </a:p>
          <a:p>
            <a:r>
              <a:rPr lang="en-US" dirty="0" smtClean="0"/>
              <a:t>Vaccine</a:t>
            </a:r>
            <a:r>
              <a:rPr lang="en-US" baseline="0" dirty="0" smtClean="0"/>
              <a:t> </a:t>
            </a:r>
            <a:r>
              <a:rPr lang="en-US" dirty="0" smtClean="0"/>
              <a:t>Information Statements (VISs) provide a standardized way to</a:t>
            </a:r>
            <a:r>
              <a:rPr lang="en-US" baseline="0" dirty="0" smtClean="0"/>
              <a:t> </a:t>
            </a:r>
            <a:r>
              <a:rPr lang="en-US" dirty="0" smtClean="0"/>
              <a:t>present objective information about vaccine benefits and adverse</a:t>
            </a:r>
            <a:r>
              <a:rPr lang="en-US" baseline="0" dirty="0" smtClean="0"/>
              <a:t> </a:t>
            </a:r>
            <a:r>
              <a:rPr lang="en-US" dirty="0" smtClean="0"/>
              <a:t>events.</a:t>
            </a:r>
          </a:p>
          <a:p>
            <a:endParaRPr lang="en-US" dirty="0" smtClean="0"/>
          </a:p>
          <a:p>
            <a:r>
              <a:rPr lang="en-US" dirty="0" smtClean="0"/>
              <a:t>Before a healthcare provider vaccinates a child or an adult with a</a:t>
            </a:r>
            <a:r>
              <a:rPr lang="en-US" baseline="0" dirty="0" smtClean="0"/>
              <a:t> </a:t>
            </a:r>
            <a:r>
              <a:rPr lang="en-US" dirty="0" smtClean="0"/>
              <a:t>dose of any vaccine containing diphtheria, tetanus, pertussis, measles,</a:t>
            </a:r>
            <a:r>
              <a:rPr lang="en-US" baseline="0" dirty="0" smtClean="0"/>
              <a:t> </a:t>
            </a:r>
            <a:r>
              <a:rPr lang="en-US" dirty="0" smtClean="0"/>
              <a:t>mumps, rubella, polio, hepatitis A, hepatitis B, Haemophilus</a:t>
            </a:r>
            <a:r>
              <a:rPr lang="en-US" baseline="0" dirty="0" smtClean="0"/>
              <a:t> </a:t>
            </a:r>
            <a:r>
              <a:rPr lang="en-US" dirty="0" smtClean="0"/>
              <a:t>influenzae type b (Hib), influenza, pneumococcal conjugate, meningococcal,</a:t>
            </a:r>
            <a:r>
              <a:rPr lang="en-US" baseline="0" dirty="0" smtClean="0"/>
              <a:t> </a:t>
            </a:r>
            <a:r>
              <a:rPr lang="en-US" dirty="0" smtClean="0"/>
              <a:t>rotavirus, human papillomavirus (HPV), or varicella</a:t>
            </a:r>
            <a:r>
              <a:rPr lang="en-US" baseline="0" dirty="0" smtClean="0"/>
              <a:t> </a:t>
            </a:r>
            <a:r>
              <a:rPr lang="en-US" dirty="0" smtClean="0"/>
              <a:t>(chickenpox) vaccine, the provider is required by the National Childhood</a:t>
            </a:r>
            <a:r>
              <a:rPr lang="en-US" baseline="0" dirty="0" smtClean="0"/>
              <a:t> </a:t>
            </a:r>
            <a:r>
              <a:rPr lang="en-US" dirty="0" smtClean="0"/>
              <a:t>Vaccine Injury Act (NCVIA) to provide a copy of the VIS to</a:t>
            </a:r>
            <a:r>
              <a:rPr lang="en-US" baseline="0" dirty="0" smtClean="0"/>
              <a:t> </a:t>
            </a:r>
            <a:r>
              <a:rPr lang="en-US" dirty="0" smtClean="0"/>
              <a:t>either the adult recipient or to the child’s parent/legal representative.</a:t>
            </a:r>
            <a:endParaRPr lang="en-US" dirty="0"/>
          </a:p>
        </p:txBody>
      </p:sp>
      <p:sp>
        <p:nvSpPr>
          <p:cNvPr id="4" name="Slide Number Placeholder 3"/>
          <p:cNvSpPr>
            <a:spLocks noGrp="1"/>
          </p:cNvSpPr>
          <p:nvPr>
            <p:ph type="sldNum" sz="quarter" idx="10"/>
          </p:nvPr>
        </p:nvSpPr>
        <p:spPr/>
        <p:txBody>
          <a:bodyPr/>
          <a:lstStyle/>
          <a:p>
            <a:fld id="{9C0E6B32-B9D3-4A32-9AA5-0003211928A3}" type="slidenum">
              <a:rPr lang="en-US" smtClean="0"/>
              <a:pPr/>
              <a:t>16</a:t>
            </a:fld>
            <a:endParaRPr lang="en-US"/>
          </a:p>
        </p:txBody>
      </p:sp>
    </p:spTree>
    <p:extLst>
      <p:ext uri="{BB962C8B-B14F-4D97-AF65-F5344CB8AC3E}">
        <p14:creationId xmlns:p14="http://schemas.microsoft.com/office/powerpoint/2010/main" val="1832892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14A5B73C-499B-4A5B-BF73-A3D65DC4E378}" type="slidenum">
              <a:rPr lang="en-US" smtClean="0">
                <a:solidFill>
                  <a:prstClr val="black"/>
                </a:solidFill>
                <a:cs typeface="Arial" charset="0"/>
              </a:rPr>
              <a:pPr/>
              <a:t>17</a:t>
            </a:fld>
            <a:endParaRPr lang="en-US" smtClean="0">
              <a:solidFill>
                <a:prstClr val="black"/>
              </a:solidFill>
              <a:cs typeface="Arial" charset="0"/>
            </a:endParaRPr>
          </a:p>
        </p:txBody>
      </p:sp>
      <p:sp>
        <p:nvSpPr>
          <p:cNvPr id="115715" name="Rectangle 6"/>
          <p:cNvSpPr txBox="1">
            <a:spLocks noGrp="1" noChangeArrowheads="1"/>
          </p:cNvSpPr>
          <p:nvPr/>
        </p:nvSpPr>
        <p:spPr bwMode="auto">
          <a:xfrm>
            <a:off x="0" y="8829969"/>
            <a:ext cx="3037840" cy="464820"/>
          </a:xfrm>
          <a:prstGeom prst="rect">
            <a:avLst/>
          </a:prstGeom>
          <a:noFill/>
          <a:ln w="9525">
            <a:noFill/>
            <a:miter lim="800000"/>
            <a:headEnd/>
            <a:tailEnd/>
          </a:ln>
        </p:spPr>
        <p:txBody>
          <a:bodyPr lIns="93151" tIns="46575" rIns="93151" bIns="46575" anchor="b"/>
          <a:lstStyle/>
          <a:p>
            <a:endParaRPr lang="en-US" sz="1200" dirty="0">
              <a:solidFill>
                <a:prstClr val="black"/>
              </a:solidFill>
            </a:endParaRPr>
          </a:p>
        </p:txBody>
      </p:sp>
      <p:sp>
        <p:nvSpPr>
          <p:cNvPr id="115716" name="Rectangle 7"/>
          <p:cNvSpPr txBox="1">
            <a:spLocks noGrp="1" noChangeArrowheads="1"/>
          </p:cNvSpPr>
          <p:nvPr/>
        </p:nvSpPr>
        <p:spPr bwMode="auto">
          <a:xfrm>
            <a:off x="3970940" y="8829969"/>
            <a:ext cx="3037840" cy="464820"/>
          </a:xfrm>
          <a:prstGeom prst="rect">
            <a:avLst/>
          </a:prstGeom>
          <a:noFill/>
          <a:ln w="9525">
            <a:noFill/>
            <a:miter lim="800000"/>
            <a:headEnd/>
            <a:tailEnd/>
          </a:ln>
        </p:spPr>
        <p:txBody>
          <a:bodyPr lIns="93151" tIns="46575" rIns="93151" bIns="46575" anchor="b"/>
          <a:lstStyle/>
          <a:p>
            <a:pPr algn="r"/>
            <a:fld id="{D79293B6-E880-47F8-A1B8-40EB76A00D8A}" type="slidenum">
              <a:rPr lang="en-US" sz="1200">
                <a:solidFill>
                  <a:prstClr val="black"/>
                </a:solidFill>
              </a:rPr>
              <a:pPr algn="r"/>
              <a:t>17</a:t>
            </a:fld>
            <a:endParaRPr lang="en-US" sz="1200" dirty="0">
              <a:solidFill>
                <a:prstClr val="black"/>
              </a:solidFill>
            </a:endParaRPr>
          </a:p>
        </p:txBody>
      </p:sp>
      <p:sp>
        <p:nvSpPr>
          <p:cNvPr id="115717" name="Rectangle 2"/>
          <p:cNvSpPr>
            <a:spLocks noGrp="1" noRot="1" noChangeAspect="1" noChangeArrowheads="1" noTextEdit="1"/>
          </p:cNvSpPr>
          <p:nvPr>
            <p:ph type="sldImg"/>
          </p:nvPr>
        </p:nvSpPr>
        <p:spPr>
          <a:xfrm>
            <a:off x="1182688" y="696913"/>
            <a:ext cx="4648200" cy="3486150"/>
          </a:xfrm>
          <a:ln/>
        </p:spPr>
      </p:sp>
      <p:sp>
        <p:nvSpPr>
          <p:cNvPr id="115718" name="Rectangle 3"/>
          <p:cNvSpPr>
            <a:spLocks noGrp="1" noChangeArrowheads="1"/>
          </p:cNvSpPr>
          <p:nvPr>
            <p:ph type="body" idx="1"/>
          </p:nvPr>
        </p:nvSpPr>
        <p:spPr>
          <a:noFill/>
          <a:ln/>
        </p:spPr>
        <p:txBody>
          <a:bodyPr lIns="93151" tIns="46575" rIns="93151" bIns="46575"/>
          <a:lstStyle/>
          <a:p>
            <a:pPr eaLnBrk="1" hangingPunct="1"/>
            <a:r>
              <a:rPr lang="en-US" sz="1000" dirty="0">
                <a:latin typeface="Arial" charset="0"/>
              </a:rPr>
              <a:t>Many healthcare workers, patients and parents of young children and adolescents have grown up in the vaccine era. They are not familiar with the world we lived in before the availability of vaccines when most children were infected with whooping cough, measles, mumps, and chicken pox during their preschool or school years. These diseases were called “childhood diseases” because most children had these diseases during their childhood years. Most children were sick for a short period of time and recovered. Some children developed complications and some were left with permanent physical and/or mental disabilities. Some died as a result of these diseases.</a:t>
            </a:r>
          </a:p>
          <a:p>
            <a:pPr eaLnBrk="1" hangingPunct="1"/>
            <a:endParaRPr lang="en-US" sz="1000" dirty="0">
              <a:latin typeface="Arial" charset="0"/>
            </a:endParaRPr>
          </a:p>
          <a:p>
            <a:pPr eaLnBrk="1" hangingPunct="1"/>
            <a:r>
              <a:rPr lang="en-US" sz="1000" dirty="0">
                <a:latin typeface="Arial" charset="0"/>
              </a:rPr>
              <a:t>A much smaller number of children were infected with Haemophilus influenza, type b, </a:t>
            </a:r>
            <a:r>
              <a:rPr lang="en-US" sz="1000" dirty="0" err="1">
                <a:latin typeface="Arial" charset="0"/>
              </a:rPr>
              <a:t>pneumococcus</a:t>
            </a:r>
            <a:r>
              <a:rPr lang="en-US" sz="1000" dirty="0">
                <a:latin typeface="Arial" charset="0"/>
              </a:rPr>
              <a:t>, </a:t>
            </a:r>
            <a:r>
              <a:rPr lang="en-US" sz="1000" dirty="0" err="1">
                <a:latin typeface="Arial" charset="0"/>
              </a:rPr>
              <a:t>meningococcus</a:t>
            </a:r>
            <a:r>
              <a:rPr lang="en-US" sz="1000" dirty="0">
                <a:latin typeface="Arial" charset="0"/>
              </a:rPr>
              <a:t> and polio. Their course of illness was much more severe and complications and death were more common. </a:t>
            </a:r>
          </a:p>
          <a:p>
            <a:pPr eaLnBrk="1" hangingPunct="1"/>
            <a:endParaRPr lang="en-US" sz="1000" dirty="0">
              <a:latin typeface="Arial" charset="0"/>
            </a:endParaRPr>
          </a:p>
          <a:p>
            <a:pPr eaLnBrk="1" hangingPunct="1"/>
            <a:r>
              <a:rPr lang="en-US" sz="1000" dirty="0">
                <a:latin typeface="Arial" charset="0"/>
              </a:rPr>
              <a:t>Adults who were not immune to these infections because they were not infected during childhood could contract these diseases after adolescence and experience a much more severe illness.</a:t>
            </a:r>
          </a:p>
          <a:p>
            <a:pPr eaLnBrk="1" hangingPunct="1"/>
            <a:endParaRPr lang="en-US" sz="1000" dirty="0">
              <a:latin typeface="Arial" charset="0"/>
            </a:endParaRPr>
          </a:p>
          <a:p>
            <a:pPr eaLnBrk="1" hangingPunct="1"/>
            <a:r>
              <a:rPr lang="en-US" sz="1000" b="1" dirty="0">
                <a:latin typeface="Arial" charset="0"/>
              </a:rPr>
              <a:t>Patients and parents may ask about these diseases. Therefore, it is important for healthcare providers to be familiar with the symptoms of these vaccine preventable diseases. </a:t>
            </a:r>
          </a:p>
          <a:p>
            <a:pPr algn="ctr" eaLnBrk="1" hangingPunct="1"/>
            <a:endParaRPr lang="en-US" sz="1000" b="1" u="sng" dirty="0">
              <a:latin typeface="Arial" charset="0"/>
            </a:endParaRPr>
          </a:p>
          <a:p>
            <a:pPr algn="ctr" eaLnBrk="1" hangingPunct="1"/>
            <a:r>
              <a:rPr lang="en-US" sz="1000" b="1" u="sng" dirty="0">
                <a:latin typeface="Arial" charset="0"/>
              </a:rPr>
              <a:t>YOU MUST KNOW ABOUT THESE  DISEASES TO BE A </a:t>
            </a:r>
          </a:p>
          <a:p>
            <a:pPr algn="ctr" eaLnBrk="1" hangingPunct="1"/>
            <a:r>
              <a:rPr lang="en-US" sz="1000" b="1" u="sng" dirty="0">
                <a:latin typeface="Arial" charset="0"/>
              </a:rPr>
              <a:t>BETTER  ADVOCATE  FOR IMMUNIZATIONS </a:t>
            </a:r>
          </a:p>
          <a:p>
            <a:pPr algn="ctr" eaLnBrk="1" hangingPunct="1"/>
            <a:r>
              <a:rPr lang="en-US" sz="1000" b="1" u="sng" dirty="0">
                <a:latin typeface="Arial" charset="0"/>
              </a:rPr>
              <a:t> </a:t>
            </a:r>
          </a:p>
          <a:p>
            <a:pPr eaLnBrk="1" hangingPunct="1"/>
            <a:endParaRPr lang="en-US" sz="1000" dirty="0">
              <a:latin typeface="Arial" charset="0"/>
            </a:endParaRPr>
          </a:p>
          <a:p>
            <a:pPr eaLnBrk="1" hangingPunct="1"/>
            <a:endParaRPr lang="en-US" sz="1000" dirty="0">
              <a:latin typeface="Arial" charset="0"/>
            </a:endParaRPr>
          </a:p>
          <a:p>
            <a:pPr eaLnBrk="1" hangingPunct="1"/>
            <a:endParaRPr lang="en-US" sz="1000" dirty="0">
              <a:latin typeface="Arial" charset="0"/>
            </a:endParaRPr>
          </a:p>
          <a:p>
            <a:pPr eaLnBrk="1" hangingPunct="1"/>
            <a:endParaRPr lang="en-US" sz="1000" dirty="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81E856DF-D89F-4E96-BAF6-5AFD112D195B}" type="slidenum">
              <a:rPr lang="en-US" smtClean="0">
                <a:solidFill>
                  <a:prstClr val="black"/>
                </a:solidFill>
              </a:rPr>
              <a:pPr/>
              <a:t>18</a:t>
            </a:fld>
            <a:endParaRPr lang="en-US" dirty="0" smtClean="0">
              <a:solidFill>
                <a:prstClr val="black"/>
              </a:solidFill>
            </a:endParaRPr>
          </a:p>
        </p:txBody>
      </p:sp>
      <p:sp>
        <p:nvSpPr>
          <p:cNvPr id="146435" name="Rectangle 2"/>
          <p:cNvSpPr>
            <a:spLocks noGrp="1" noRot="1" noChangeAspect="1" noChangeArrowheads="1" noTextEdit="1"/>
          </p:cNvSpPr>
          <p:nvPr>
            <p:ph type="sldImg"/>
          </p:nvPr>
        </p:nvSpPr>
        <p:spPr>
          <a:xfrm>
            <a:off x="1287464" y="334964"/>
            <a:ext cx="4133850" cy="3101975"/>
          </a:xfrm>
          <a:ln/>
        </p:spPr>
      </p:sp>
      <p:sp>
        <p:nvSpPr>
          <p:cNvPr id="146436" name="Rectangle 3"/>
          <p:cNvSpPr>
            <a:spLocks noGrp="1" noChangeArrowheads="1"/>
          </p:cNvSpPr>
          <p:nvPr>
            <p:ph type="body" idx="1"/>
          </p:nvPr>
        </p:nvSpPr>
        <p:spPr>
          <a:xfrm>
            <a:off x="155579" y="3664654"/>
            <a:ext cx="6699247" cy="4974524"/>
          </a:xfrm>
          <a:noFill/>
          <a:ln/>
        </p:spPr>
        <p:txBody>
          <a:bodyPr>
            <a:normAutofit lnSpcReduction="10000"/>
          </a:bodyPr>
          <a:lstStyle/>
          <a:p>
            <a:pPr eaLnBrk="1" hangingPunct="1">
              <a:lnSpc>
                <a:spcPct val="90000"/>
              </a:lnSpc>
            </a:pPr>
            <a:r>
              <a:rPr lang="en-US" sz="1100" b="1" dirty="0"/>
              <a:t>Ask participants what are: </a:t>
            </a:r>
            <a:r>
              <a:rPr lang="en-US" sz="1100" dirty="0"/>
              <a:t>Diphtheria, tetanus and pertussis? </a:t>
            </a:r>
            <a:br>
              <a:rPr lang="en-US" sz="1100" dirty="0"/>
            </a:br>
            <a:r>
              <a:rPr lang="en-US" sz="1100" dirty="0"/>
              <a:t>Whooping cough (pertussis), tetanus, and diphtheria are serious diseases caused by bacteria.</a:t>
            </a:r>
          </a:p>
          <a:p>
            <a:pPr eaLnBrk="1" hangingPunct="1">
              <a:lnSpc>
                <a:spcPct val="90000"/>
              </a:lnSpc>
            </a:pPr>
            <a:r>
              <a:rPr lang="en-US" sz="1100" dirty="0"/>
              <a:t>Whooping cough and diphtheria are spread person-to-person through the air. Tetanus gets into the body through cuts or wounds.</a:t>
            </a:r>
          </a:p>
          <a:p>
            <a:pPr eaLnBrk="1" hangingPunct="1">
              <a:lnSpc>
                <a:spcPct val="90000"/>
              </a:lnSpc>
            </a:pPr>
            <a:r>
              <a:rPr lang="en-US" sz="1100" dirty="0"/>
              <a:t>Whooping cough can trigger such bad coughing that babies can’t breathe. Babies are the most likely to die from whooping cough and can have complications such as seizures and brain damage. Tetanus can cause extremely painful muscle cramps all over the body. Diphtheria can lead to severe breathing problems, heart problems, and paralysis. All these diseases can be deadly.</a:t>
            </a:r>
          </a:p>
          <a:p>
            <a:pPr eaLnBrk="1" hangingPunct="1">
              <a:lnSpc>
                <a:spcPct val="90000"/>
              </a:lnSpc>
            </a:pPr>
            <a:endParaRPr lang="en-US" sz="1100" dirty="0"/>
          </a:p>
          <a:p>
            <a:pPr eaLnBrk="1" hangingPunct="1">
              <a:lnSpc>
                <a:spcPct val="90000"/>
              </a:lnSpc>
            </a:pPr>
            <a:r>
              <a:rPr lang="en-US" sz="1100" dirty="0"/>
              <a:t>The </a:t>
            </a:r>
            <a:r>
              <a:rPr lang="en-US" sz="1100" b="1" dirty="0"/>
              <a:t>diphtheria</a:t>
            </a:r>
            <a:r>
              <a:rPr lang="en-US" sz="1100" dirty="0"/>
              <a:t> germ lives in the throat and mouth of the infected person. </a:t>
            </a:r>
          </a:p>
          <a:p>
            <a:pPr lvl="1" eaLnBrk="1" hangingPunct="1">
              <a:lnSpc>
                <a:spcPct val="90000"/>
              </a:lnSpc>
              <a:buFont typeface="Wingdings" pitchFamily="2" charset="2"/>
              <a:buChar char="§"/>
            </a:pPr>
            <a:r>
              <a:rPr lang="en-US" sz="1100" dirty="0"/>
              <a:t>The disease is spread through direct contact with the infected person.</a:t>
            </a:r>
          </a:p>
          <a:p>
            <a:pPr lvl="1" eaLnBrk="1" hangingPunct="1">
              <a:lnSpc>
                <a:spcPct val="90000"/>
              </a:lnSpc>
              <a:buFont typeface="Wingdings" pitchFamily="2" charset="2"/>
              <a:buChar char="§"/>
            </a:pPr>
            <a:r>
              <a:rPr lang="en-US" sz="1100" dirty="0"/>
              <a:t>Now we don’t see as much of this disease in the United States.</a:t>
            </a:r>
          </a:p>
          <a:p>
            <a:pPr eaLnBrk="1" hangingPunct="1">
              <a:lnSpc>
                <a:spcPct val="90000"/>
              </a:lnSpc>
              <a:buFont typeface="Wingdings" pitchFamily="2" charset="2"/>
              <a:buNone/>
            </a:pPr>
            <a:r>
              <a:rPr lang="en-US" sz="1100" dirty="0"/>
              <a:t>The </a:t>
            </a:r>
            <a:r>
              <a:rPr lang="en-US" sz="1100" b="1" dirty="0"/>
              <a:t>tetanus</a:t>
            </a:r>
            <a:r>
              <a:rPr lang="en-US" sz="1100" dirty="0"/>
              <a:t> germ lives in dirt and the intestines and the feces of animals</a:t>
            </a:r>
          </a:p>
          <a:p>
            <a:pPr lvl="1" eaLnBrk="1" hangingPunct="1">
              <a:lnSpc>
                <a:spcPct val="90000"/>
              </a:lnSpc>
              <a:buFont typeface="Wingdings" pitchFamily="2" charset="2"/>
              <a:buChar char="§"/>
            </a:pPr>
            <a:r>
              <a:rPr lang="en-US" sz="1100" dirty="0"/>
              <a:t>The germ enters the body through cuts, punctures, burns, and other wounds.</a:t>
            </a:r>
          </a:p>
          <a:p>
            <a:pPr lvl="1" eaLnBrk="1" hangingPunct="1">
              <a:lnSpc>
                <a:spcPct val="90000"/>
              </a:lnSpc>
              <a:buFont typeface="Wingdings" pitchFamily="2" charset="2"/>
              <a:buChar char="§"/>
            </a:pPr>
            <a:r>
              <a:rPr lang="en-US" sz="1100" dirty="0"/>
              <a:t>However, there are still outbreaks throughout the world, and the danger is for an international traveler to bring infection into the US. </a:t>
            </a:r>
          </a:p>
          <a:p>
            <a:pPr lvl="1" eaLnBrk="1" hangingPunct="1">
              <a:lnSpc>
                <a:spcPct val="90000"/>
              </a:lnSpc>
              <a:buFont typeface="Wingdings" pitchFamily="2" charset="2"/>
              <a:buChar char="§"/>
            </a:pPr>
            <a:r>
              <a:rPr lang="en-US" sz="1100" dirty="0"/>
              <a:t>Most cases of tetanus reported occur in adults who have not been immunized or who are under immunized; i.e., they have not received boosters to maintain a level of protection.                    </a:t>
            </a:r>
          </a:p>
          <a:p>
            <a:pPr lvl="0" algn="l" eaLnBrk="1" hangingPunct="1">
              <a:lnSpc>
                <a:spcPct val="90000"/>
              </a:lnSpc>
              <a:buFont typeface="Wingdings" pitchFamily="2" charset="2"/>
              <a:buNone/>
            </a:pPr>
            <a:r>
              <a:rPr lang="en-US" sz="1100" dirty="0"/>
              <a:t>The </a:t>
            </a:r>
            <a:r>
              <a:rPr lang="en-US" sz="1100" b="1" dirty="0"/>
              <a:t>pertussis</a:t>
            </a:r>
            <a:r>
              <a:rPr lang="en-US" sz="1100" dirty="0"/>
              <a:t> germ lives in the mouth, nose, and throat of the infected person.</a:t>
            </a:r>
          </a:p>
          <a:p>
            <a:pPr lvl="1" eaLnBrk="1" hangingPunct="1">
              <a:lnSpc>
                <a:spcPct val="90000"/>
              </a:lnSpc>
              <a:buFont typeface="Wingdings" pitchFamily="2" charset="2"/>
              <a:buChar char="§"/>
            </a:pPr>
            <a:r>
              <a:rPr lang="en-US" sz="1100" dirty="0"/>
              <a:t>The germ is spread from person to person by coughing and sneezing.  </a:t>
            </a:r>
          </a:p>
          <a:p>
            <a:pPr lvl="1" eaLnBrk="1" hangingPunct="1">
              <a:lnSpc>
                <a:spcPct val="90000"/>
              </a:lnSpc>
              <a:buFont typeface="Wingdings" pitchFamily="2" charset="2"/>
              <a:buChar char="§"/>
            </a:pPr>
            <a:r>
              <a:rPr lang="en-US" sz="1100" dirty="0"/>
              <a:t>Pertussis vaccine is given to prevent pertussis in infants and children.</a:t>
            </a:r>
          </a:p>
          <a:p>
            <a:pPr lvl="1" eaLnBrk="1" hangingPunct="1">
              <a:lnSpc>
                <a:spcPct val="90000"/>
              </a:lnSpc>
              <a:buFont typeface="Wingdings" pitchFamily="2" charset="2"/>
              <a:buChar char="§"/>
            </a:pPr>
            <a:r>
              <a:rPr lang="en-US" sz="1100" dirty="0"/>
              <a:t> Other complications include pneumonia, seizures, and death.  Adults may also get pertussis, but they usually do not get very sick and may not be aware they have the disease. </a:t>
            </a:r>
          </a:p>
          <a:p>
            <a:pPr eaLnBrk="1" hangingPunct="1">
              <a:lnSpc>
                <a:spcPct val="90000"/>
              </a:lnSpc>
              <a:buFont typeface="Wingdings" pitchFamily="2" charset="2"/>
              <a:buNone/>
            </a:pPr>
            <a:r>
              <a:rPr lang="en-US" sz="1100" b="1" dirty="0"/>
              <a:t>Diphtheria, tetanus, and pertussis are illustrated on this slide</a:t>
            </a:r>
          </a:p>
          <a:p>
            <a:pPr lvl="1" eaLnBrk="1" hangingPunct="1">
              <a:lnSpc>
                <a:spcPct val="90000"/>
              </a:lnSpc>
              <a:buFont typeface="Wingdings" pitchFamily="2" charset="2"/>
              <a:buChar char="§"/>
            </a:pPr>
            <a:r>
              <a:rPr lang="en-US" sz="1100" dirty="0"/>
              <a:t> The top left picture is of a throat of a child who has diphtheria.  You can see the thick gray coating over the back of the throat.  This coating can eventually expand down through the airway, and if not treated, a person could die from suffocation, or suffer other complications such as paralysis, heart failure, or coma.</a:t>
            </a:r>
          </a:p>
          <a:p>
            <a:pPr lvl="1" eaLnBrk="1" hangingPunct="1">
              <a:lnSpc>
                <a:spcPct val="90000"/>
              </a:lnSpc>
              <a:buFont typeface="Wingdings" pitchFamily="2" charset="2"/>
              <a:buChar char="§"/>
            </a:pPr>
            <a:r>
              <a:rPr lang="en-US" sz="1100" dirty="0"/>
              <a:t>In the top right picture, this child is experiencing painful muscle spasms from tetanus. It is nearly impossible for him to move or control the muscles in his body.  He cannot eat because the muscles in his mouth have become so tight and it is difficult for him to swallow.  Other possible complications are broken bones from muscle spasms, breathing problems, and death.</a:t>
            </a:r>
          </a:p>
          <a:p>
            <a:pPr lvl="1" eaLnBrk="1" hangingPunct="1">
              <a:lnSpc>
                <a:spcPct val="90000"/>
              </a:lnSpc>
              <a:buFont typeface="Wingdings" pitchFamily="2" charset="2"/>
              <a:buChar char="§"/>
            </a:pPr>
            <a:r>
              <a:rPr lang="en-US" sz="1100" dirty="0"/>
              <a:t>The bottom picture shows a child who is suffering from pertussis, commonly know as “whooping cough”. He is experiencing coughing spasms, which produce a “whooping” sound. The sound occurs because the child is trying to catch his breath before the next round of coughing.  Often children have difficulty breathing and experience vomiting and exhaustion from the severe coughing.</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334964"/>
            <a:ext cx="4648201" cy="3094037"/>
          </a:xfrm>
        </p:spPr>
      </p:sp>
      <p:sp>
        <p:nvSpPr>
          <p:cNvPr id="3" name="Notes Placeholder 2"/>
          <p:cNvSpPr>
            <a:spLocks noGrp="1"/>
          </p:cNvSpPr>
          <p:nvPr>
            <p:ph type="body" idx="1"/>
          </p:nvPr>
        </p:nvSpPr>
        <p:spPr>
          <a:xfrm>
            <a:off x="334951" y="3581400"/>
            <a:ext cx="6189532" cy="5410201"/>
          </a:xfrm>
        </p:spPr>
        <p:txBody>
          <a:bodyPr>
            <a:normAutofit fontScale="25000" lnSpcReduction="20000"/>
          </a:bodyPr>
          <a:lstStyle/>
          <a:p>
            <a:r>
              <a:rPr lang="en-US" sz="3600" b="1" dirty="0"/>
              <a:t>Children should get 5 doses of DTaP vaccine, one dose</a:t>
            </a:r>
          </a:p>
          <a:p>
            <a:r>
              <a:rPr lang="en-US" sz="3600" b="1" dirty="0"/>
              <a:t>at each of the following ages:</a:t>
            </a:r>
          </a:p>
          <a:p>
            <a:r>
              <a:rPr lang="en-US" sz="3600" dirty="0"/>
              <a:t>􀂇2 months</a:t>
            </a:r>
          </a:p>
          <a:p>
            <a:r>
              <a:rPr lang="en-US" sz="3600" dirty="0"/>
              <a:t>􀂇4 months</a:t>
            </a:r>
          </a:p>
          <a:p>
            <a:r>
              <a:rPr lang="en-US" sz="3600" dirty="0"/>
              <a:t>􀂇6 months</a:t>
            </a:r>
          </a:p>
          <a:p>
            <a:r>
              <a:rPr lang="en-US" sz="3600" dirty="0"/>
              <a:t>􀂇15–18 months</a:t>
            </a:r>
          </a:p>
          <a:p>
            <a:r>
              <a:rPr lang="en-US" sz="3600" dirty="0"/>
              <a:t>􀂇4–6 years</a:t>
            </a:r>
          </a:p>
          <a:p>
            <a:r>
              <a:rPr lang="en-US" sz="3600" dirty="0"/>
              <a:t>DTaP may be given at the same time as other vaccines.</a:t>
            </a:r>
          </a:p>
          <a:p>
            <a:r>
              <a:rPr lang="en-US" sz="3600" b="1" dirty="0"/>
              <a:t>Some children should not get</a:t>
            </a:r>
          </a:p>
          <a:p>
            <a:r>
              <a:rPr lang="en-US" sz="3600" dirty="0"/>
              <a:t>DTaP vaccine or should wait</a:t>
            </a:r>
          </a:p>
          <a:p>
            <a:r>
              <a:rPr lang="en-US" sz="3600" dirty="0"/>
              <a:t>􀂇Children with minor illnesses, such as a cold, may be vaccinated. But children who are moderately or severely ill should usually wait until they recover before getting DTaP vaccine.</a:t>
            </a:r>
          </a:p>
          <a:p>
            <a:r>
              <a:rPr lang="en-US" sz="3600" dirty="0"/>
              <a:t>􀂇Any child who had a life-threatening allergic reaction after a dose of DTaP should not get another dose.</a:t>
            </a:r>
          </a:p>
          <a:p>
            <a:r>
              <a:rPr lang="en-US" sz="3600" dirty="0"/>
              <a:t>􀂇Any child who suffered a brain or nervous system disease within 7 days after a dose of DTaP should not get another dose.</a:t>
            </a:r>
          </a:p>
          <a:p>
            <a:r>
              <a:rPr lang="en-US" sz="3600" dirty="0"/>
              <a:t>􀂇Talk with your doctor if your child: had a seizure or collapsed after a dose of DTaP, cried non-stop for 3 hours or more after a dose of DTaP, had a fever over 105°F after a dose of DTaP.</a:t>
            </a:r>
          </a:p>
          <a:p>
            <a:r>
              <a:rPr lang="en-US" sz="3600" dirty="0"/>
              <a:t>Ask your doctor for more information. Some of these children should not get another dose of pertussis vaccine, but may get a vaccine without pertussis, called DT.</a:t>
            </a:r>
          </a:p>
          <a:p>
            <a:r>
              <a:rPr lang="en-US" sz="3600" b="1" dirty="0"/>
              <a:t>Kinrix (DTaP, IPV)</a:t>
            </a:r>
          </a:p>
          <a:p>
            <a:r>
              <a:rPr lang="en-US" sz="3600" dirty="0"/>
              <a:t>Indications for Use and Schedule</a:t>
            </a:r>
          </a:p>
          <a:p>
            <a:r>
              <a:rPr lang="en-US" sz="3600" dirty="0"/>
              <a:t>Approved for: Routine schedule of one dose at 4-6 years; Second booster dose of DTaP (5th dose) and IPV (4th dose); Ages 4 years through 6 years (6 years, 364 days)</a:t>
            </a:r>
          </a:p>
          <a:p>
            <a:r>
              <a:rPr lang="en-US" sz="3600" dirty="0"/>
              <a:t>Do not use:</a:t>
            </a:r>
          </a:p>
          <a:p>
            <a:r>
              <a:rPr lang="en-US" sz="3600" dirty="0"/>
              <a:t>· For dose 1, 2, 3, or 4 of DTaP or dose 1, 2, or 3 of IPV</a:t>
            </a:r>
          </a:p>
          <a:p>
            <a:r>
              <a:rPr lang="en-US" sz="3600" dirty="0"/>
              <a:t>· In children 7 years of age and older</a:t>
            </a:r>
          </a:p>
          <a:p>
            <a:r>
              <a:rPr lang="en-US" sz="3600" dirty="0"/>
              <a:t>Make sure minimum age and minimum intervals are met:</a:t>
            </a:r>
          </a:p>
          <a:p>
            <a:r>
              <a:rPr lang="en-US" sz="3600" dirty="0"/>
              <a:t>· Minimum age for the 5th dose of DTaP is 4 years</a:t>
            </a:r>
          </a:p>
          <a:p>
            <a:r>
              <a:rPr lang="en-US" sz="3600" dirty="0"/>
              <a:t>· Minimum interval between dose 4 &amp; 5 of DTaP is 6 months</a:t>
            </a:r>
          </a:p>
          <a:p>
            <a:r>
              <a:rPr lang="en-US" sz="3600" b="1" dirty="0"/>
              <a:t>Pediarix (DTaP, IPV, HepB)</a:t>
            </a:r>
          </a:p>
          <a:p>
            <a:r>
              <a:rPr lang="en-US" sz="3600" dirty="0"/>
              <a:t>Indications for Use and Schedule</a:t>
            </a:r>
          </a:p>
          <a:p>
            <a:r>
              <a:rPr lang="en-US" sz="3600" dirty="0"/>
              <a:t>Approved for: Routine schedule 2, 4, 6 months of age; Dose 1, 2, 3 of DTaP; dose 1, 2, 3 of IPV; any dose of HepB Ages 6 weeks through 6 years (6 years, 364 days)</a:t>
            </a:r>
          </a:p>
          <a:p>
            <a:r>
              <a:rPr lang="en-US" sz="3600" dirty="0"/>
              <a:t>Do not use: For the 4th or 5th dose of DTaP or the 4th dose of IPV; For children 7 years of age or older</a:t>
            </a:r>
          </a:p>
          <a:p>
            <a:r>
              <a:rPr lang="en-US" sz="3600" dirty="0"/>
              <a:t>Make sure minimum age and minimum intervals are met: Minimum age for dose 1 is 6 weeks; Minimum age for dose 3 is 6 months; Minimum intervals: 4 weeks between dose 1 &amp; 2; 8 weeks between dose 2 &amp; 3</a:t>
            </a:r>
          </a:p>
          <a:p>
            <a:r>
              <a:rPr lang="en-US" sz="3600" b="1" dirty="0"/>
              <a:t>Pentacel (DTaP, IPV, Hib)</a:t>
            </a:r>
          </a:p>
          <a:p>
            <a:r>
              <a:rPr lang="en-US" sz="3600" dirty="0"/>
              <a:t>Indications for Use and Schedule</a:t>
            </a:r>
          </a:p>
          <a:p>
            <a:r>
              <a:rPr lang="en-US" sz="3600" dirty="0"/>
              <a:t>Approved for: Routine schedule of 2, 4, 6, and 15-18 months of age; Ages 6 weeks through 4 years (4 years, 364 days); For doses 1, 2, 3 or 4 of DTaP, IPV or Hib</a:t>
            </a:r>
          </a:p>
          <a:p>
            <a:r>
              <a:rPr lang="en-US" sz="3600" dirty="0"/>
              <a:t>Do not use: For any person 5 years of age and older; For the 5th dose of DTaP or, if needed, a 5th dose of IPV; Make sure minimum age and minimum intervals are met:</a:t>
            </a:r>
          </a:p>
          <a:p>
            <a:r>
              <a:rPr lang="en-US" sz="3600" dirty="0"/>
              <a:t>· Minimum age for dose 1 is 6 weeks; Minimum age for dose 4 is 12 months; Minimum intervals: 4 weeks between dose 1 &amp; 2; 4 weeks between dose 2 &amp; 3; 6 months between dose 3 &amp; 4</a:t>
            </a:r>
          </a:p>
          <a:p>
            <a:endParaRPr lang="en-US" sz="1500" dirty="0"/>
          </a:p>
        </p:txBody>
      </p:sp>
      <p:sp>
        <p:nvSpPr>
          <p:cNvPr id="4" name="Slide Number Placeholder 3"/>
          <p:cNvSpPr>
            <a:spLocks noGrp="1"/>
          </p:cNvSpPr>
          <p:nvPr>
            <p:ph type="sldNum" sz="quarter" idx="10"/>
          </p:nvPr>
        </p:nvSpPr>
        <p:spPr/>
        <p:txBody>
          <a:bodyPr/>
          <a:lstStyle/>
          <a:p>
            <a:fld id="{6EB42E58-0303-4EDC-B00D-35285B913ADD}" type="slidenum">
              <a:rPr lang="en-US" smtClean="0"/>
              <a:pPr/>
              <a:t>19</a:t>
            </a:fld>
            <a:endParaRPr lang="en-US"/>
          </a:p>
        </p:txBody>
      </p:sp>
    </p:spTree>
    <p:extLst>
      <p:ext uri="{BB962C8B-B14F-4D97-AF65-F5344CB8AC3E}">
        <p14:creationId xmlns:p14="http://schemas.microsoft.com/office/powerpoint/2010/main" val="725021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en-US" dirty="0" smtClean="0"/>
              <a:t>Neither the planners or presenters indicated that they have any real or perceived vested interest that relate to this presentation nor any relationships with pharmaceutical companies, biomedical device manufacturers, and/or  other corporations whose products and services are related to the vaccines we discuss.</a:t>
            </a:r>
          </a:p>
          <a:p>
            <a:endParaRPr lang="en-US" dirty="0" smtClean="0"/>
          </a:p>
          <a:p>
            <a:r>
              <a:rPr lang="en-US" dirty="0" smtClean="0"/>
              <a:t>There is no sponsorship or commercial support being received for this activity.</a:t>
            </a:r>
          </a:p>
          <a:p>
            <a:endParaRPr lang="en-US" dirty="0" smtClean="0"/>
          </a:p>
          <a:p>
            <a:r>
              <a:rPr lang="en-US" dirty="0" smtClean="0"/>
              <a:t>The mention of specific brands of vaccines in this presentation is for the purpose of providing education and does not constitute endorsement by the provider or ANCC of any commercial products.</a:t>
            </a:r>
          </a:p>
          <a:p>
            <a:endParaRPr lang="en-US" dirty="0" smtClean="0"/>
          </a:p>
          <a:p>
            <a:r>
              <a:rPr lang="en-US" dirty="0" smtClean="0"/>
              <a:t>For certain vaccines this may represent a slight departure from or off-label use of the vaccine package insert guidelines.</a:t>
            </a:r>
          </a:p>
        </p:txBody>
      </p:sp>
      <p:sp>
        <p:nvSpPr>
          <p:cNvPr id="55300" name="Slide Number Placeholder 3"/>
          <p:cNvSpPr>
            <a:spLocks noGrp="1"/>
          </p:cNvSpPr>
          <p:nvPr>
            <p:ph type="sldNum" sz="quarter" idx="5"/>
          </p:nvPr>
        </p:nvSpPr>
        <p:spPr>
          <a:noFill/>
        </p:spPr>
        <p:txBody>
          <a:bodyPr/>
          <a:lstStyle/>
          <a:p>
            <a:fld id="{CB323E87-2B63-4D76-88C4-5DBA64712600}" type="slidenum">
              <a:rPr lang="en-US" smtClean="0">
                <a:solidFill>
                  <a:prstClr val="black"/>
                </a:solidFill>
              </a:rPr>
              <a:pPr/>
              <a:t>2</a:t>
            </a:fld>
            <a:endParaRPr lang="en-US" smtClean="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4" y="411164"/>
            <a:ext cx="4645025" cy="3484561"/>
          </a:xfrm>
        </p:spPr>
      </p:sp>
      <p:sp>
        <p:nvSpPr>
          <p:cNvPr id="3" name="Notes Placeholder 2"/>
          <p:cNvSpPr>
            <a:spLocks noGrp="1"/>
          </p:cNvSpPr>
          <p:nvPr>
            <p:ph type="body" idx="1"/>
          </p:nvPr>
        </p:nvSpPr>
        <p:spPr>
          <a:xfrm>
            <a:off x="410435" y="4114801"/>
            <a:ext cx="6189532" cy="4845871"/>
          </a:xfrm>
        </p:spPr>
        <p:txBody>
          <a:bodyPr>
            <a:normAutofit fontScale="55000" lnSpcReduction="20000"/>
          </a:bodyPr>
          <a:lstStyle/>
          <a:p>
            <a:r>
              <a:rPr lang="en-US" sz="1500" dirty="0"/>
              <a:t>Tdap vaccine can protect adolescents and adults from tetanus, diphtheria, and pertussis. One dose of Tdap is routinely given at age 11 or 12. People who did not get Tdap at that age should get it as soon as possible. Tdap is especially important for health care professionals and anyone having close contact with a baby younger than 12 months.</a:t>
            </a:r>
          </a:p>
          <a:p>
            <a:endParaRPr lang="en-US" sz="1500" dirty="0"/>
          </a:p>
          <a:p>
            <a:r>
              <a:rPr lang="en-US" sz="1500" dirty="0"/>
              <a:t>Pregnant women should get a dose of Tdap during every pregnancy, to protect the newborn from pertussis. Infants are most at risk for severe, life-threatening complications from pertussis.</a:t>
            </a:r>
          </a:p>
          <a:p>
            <a:endParaRPr lang="en-US" sz="1500" dirty="0"/>
          </a:p>
          <a:p>
            <a:r>
              <a:rPr lang="en-US" sz="1500" dirty="0"/>
              <a:t>Tdap Vaccines: Boostrix®: for persons aged 10 years and older/ Adacel®: for persons aged 10 through 64 years</a:t>
            </a:r>
          </a:p>
          <a:p>
            <a:r>
              <a:rPr lang="en-US" sz="1500" dirty="0"/>
              <a:t>Routine Indications for Use and Schedule:</a:t>
            </a:r>
          </a:p>
          <a:p>
            <a:r>
              <a:rPr lang="en-US" sz="1500" dirty="0"/>
              <a:t>Administer a single dose to: Adolescents at aged 11-12 years; Persons aged 13 years/older without a documented dose; Pregnant women during every pregnancy </a:t>
            </a:r>
          </a:p>
          <a:p>
            <a:r>
              <a:rPr lang="en-US" sz="1500" dirty="0"/>
              <a:t>Minimum interval: To ensure pertussis protection, administer a single Tdap dose regardless of the interval since last tetanus/diphtheria containing</a:t>
            </a:r>
          </a:p>
          <a:p>
            <a:r>
              <a:rPr lang="en-US" sz="1500" dirty="0"/>
              <a:t>vaccine (DTaP, Td)</a:t>
            </a:r>
          </a:p>
          <a:p>
            <a:endParaRPr lang="en-US" sz="1500" dirty="0"/>
          </a:p>
          <a:p>
            <a:r>
              <a:rPr lang="en-US" sz="1500" dirty="0"/>
              <a:t>SPECIAL SITUATIONS</a:t>
            </a:r>
          </a:p>
          <a:p>
            <a:r>
              <a:rPr lang="en-US" sz="1500" dirty="0"/>
              <a:t>Catch-up Recommendations for Children aged 7-10 Years</a:t>
            </a:r>
          </a:p>
          <a:p>
            <a:r>
              <a:rPr lang="en-US" sz="1500" dirty="0"/>
              <a:t>For children with an incomplete DTaP*/Td series or who have an unknown history of DTaP/Td vaccination: Give one dose of Tdap (preferably for the 1st dose, if more than one dose is needed); Use Td vaccine for any additional doses (possibly 1-2) necessary to complete a primary series; Use appropriate minimum intervals; A complete DTaP series is 5 doses or 4 doses with 1 dose at/after age 4 years that meet minimum age/interval requirements</a:t>
            </a:r>
          </a:p>
          <a:p>
            <a:r>
              <a:rPr lang="en-US" sz="1500" dirty="0"/>
              <a:t>Catch-Up Recommendation for Adolescents aged 13 Years and Older, including Health Care Personnel</a:t>
            </a:r>
          </a:p>
          <a:p>
            <a:r>
              <a:rPr lang="en-US" sz="1500" dirty="0"/>
              <a:t>• Should be given a Tdap regardless of the interval since the last tetanus or diphtheria-containing vaccine</a:t>
            </a:r>
          </a:p>
          <a:p>
            <a:r>
              <a:rPr lang="en-US" sz="1500" dirty="0"/>
              <a:t>• 3 doses (primary series) of tetanus and diphtheria containing vaccine are needed before a booster dose is effective</a:t>
            </a:r>
          </a:p>
          <a:p>
            <a:r>
              <a:rPr lang="en-US" sz="1500" dirty="0"/>
              <a:t>• Tdap should be substituted for a single dose of Td in the catch-up series; Use Td for the other doses; Use appropriate minimum intervals</a:t>
            </a:r>
          </a:p>
          <a:p>
            <a:r>
              <a:rPr lang="en-US" sz="1500" dirty="0"/>
              <a:t>Recommendations for Persons with Close Contact to an Infant Less than Age 12 Months</a:t>
            </a:r>
          </a:p>
          <a:p>
            <a:r>
              <a:rPr lang="en-US" sz="1500" dirty="0"/>
              <a:t>• Give Tdap as soon as feasible---at least 2 weeks before contact with infant (if no previous documented dose)</a:t>
            </a:r>
          </a:p>
          <a:p>
            <a:r>
              <a:rPr lang="en-US" sz="1500" dirty="0"/>
              <a:t>Recommendations for Pregnant Women (all ages)</a:t>
            </a:r>
          </a:p>
          <a:p>
            <a:r>
              <a:rPr lang="en-US" sz="1500" dirty="0"/>
              <a:t>• Administer one dose of Tdap to pregnant women during every pregnancy; optimal timing is between 27 and 36 weeks gestation</a:t>
            </a:r>
          </a:p>
          <a:p>
            <a:r>
              <a:rPr lang="en-US" sz="1500" dirty="0"/>
              <a:t>o If no history of a previous Tdap dose and if not administered during pregnancy, give a dose of Tdap immediately post-partum</a:t>
            </a:r>
          </a:p>
          <a:p>
            <a:r>
              <a:rPr lang="en-US" sz="1500" dirty="0"/>
              <a:t>o If indicated (i.e., wound management), Tdap may be given in any trimester of pregnancy</a:t>
            </a:r>
          </a:p>
          <a:p>
            <a:r>
              <a:rPr lang="en-US" sz="1500" dirty="0"/>
              <a:t>Use of Tdap for Wound Care (for wounds that are not clean and/or not minor)</a:t>
            </a:r>
          </a:p>
          <a:p>
            <a:r>
              <a:rPr lang="en-US" sz="1500" dirty="0"/>
              <a:t>• Do not miss an opportunity to provide pertussis protection---remember there is no minimum interval between Tdap and last Td</a:t>
            </a:r>
          </a:p>
          <a:p>
            <a:r>
              <a:rPr lang="en-US" sz="1500" dirty="0"/>
              <a:t>• For children aged 7-9 years, Tdap may be given in place of a Td vaccine for wound care if use of a pertussis-containing vaccine is also indicated</a:t>
            </a:r>
          </a:p>
          <a:p>
            <a:r>
              <a:rPr lang="en-US" sz="1500" dirty="0"/>
              <a:t>(see catch-up recommendations for this age group)</a:t>
            </a:r>
          </a:p>
          <a:p>
            <a:r>
              <a:rPr lang="en-US" sz="1500" dirty="0"/>
              <a:t>• Administer Tdap to persons aged 10 years and older who:</a:t>
            </a:r>
          </a:p>
          <a:p>
            <a:r>
              <a:rPr lang="en-US" sz="1500" dirty="0"/>
              <a:t>o Have not received any tetanus-containing vaccine in the last 5 years and</a:t>
            </a:r>
          </a:p>
          <a:p>
            <a:r>
              <a:rPr lang="en-US" sz="1500" dirty="0"/>
              <a:t>o Have not received a previous dose of Tdap vaccine</a:t>
            </a:r>
          </a:p>
          <a:p>
            <a:endParaRPr lang="en-US" sz="1500" dirty="0"/>
          </a:p>
          <a:p>
            <a:r>
              <a:rPr lang="en-US" sz="1500" dirty="0"/>
              <a:t>Effective July1, 2014</a:t>
            </a:r>
          </a:p>
          <a:p>
            <a:r>
              <a:rPr lang="en-US" sz="1500" dirty="0"/>
              <a:t>-children born on or after January 1, 2014 who are attending seventh grade, and children who are new entrants into a Georgia School in grades eight through twelve, must have received one dose of Tdap vaccine.</a:t>
            </a:r>
          </a:p>
          <a:p>
            <a:endParaRPr lang="en-US" dirty="0"/>
          </a:p>
        </p:txBody>
      </p:sp>
      <p:sp>
        <p:nvSpPr>
          <p:cNvPr id="4" name="Slide Number Placeholder 3"/>
          <p:cNvSpPr>
            <a:spLocks noGrp="1"/>
          </p:cNvSpPr>
          <p:nvPr>
            <p:ph type="sldNum" sz="quarter" idx="10"/>
          </p:nvPr>
        </p:nvSpPr>
        <p:spPr/>
        <p:txBody>
          <a:bodyPr/>
          <a:lstStyle/>
          <a:p>
            <a:fld id="{6EB42E58-0303-4EDC-B00D-35285B913ADD}" type="slidenum">
              <a:rPr lang="en-US" smtClean="0"/>
              <a:pPr/>
              <a:t>20</a:t>
            </a:fld>
            <a:endParaRPr lang="en-US"/>
          </a:p>
        </p:txBody>
      </p:sp>
    </p:spTree>
    <p:extLst>
      <p:ext uri="{BB962C8B-B14F-4D97-AF65-F5344CB8AC3E}">
        <p14:creationId xmlns:p14="http://schemas.microsoft.com/office/powerpoint/2010/main" val="26587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Td vaccine can protect adolescents and adults from</a:t>
            </a:r>
            <a:r>
              <a:rPr lang="en-US" baseline="0" dirty="0" smtClean="0"/>
              <a:t> </a:t>
            </a:r>
            <a:r>
              <a:rPr lang="en-US" dirty="0" smtClean="0"/>
              <a:t>tetanus and diphtheria. Td is usually given as a booster</a:t>
            </a:r>
            <a:r>
              <a:rPr lang="en-US" baseline="0" dirty="0" smtClean="0"/>
              <a:t> </a:t>
            </a:r>
            <a:r>
              <a:rPr lang="en-US" dirty="0" smtClean="0"/>
              <a:t>dose every 10 years but it can also be given earlier after</a:t>
            </a:r>
            <a:r>
              <a:rPr lang="en-US" baseline="0" dirty="0" smtClean="0"/>
              <a:t> </a:t>
            </a:r>
            <a:r>
              <a:rPr lang="en-US" dirty="0" smtClean="0"/>
              <a:t>a severe and dirty wound or burn.</a:t>
            </a:r>
          </a:p>
          <a:p>
            <a:endParaRPr lang="en-US" dirty="0" smtClean="0"/>
          </a:p>
          <a:p>
            <a:r>
              <a:rPr lang="en-US" dirty="0" smtClean="0"/>
              <a:t>Use </a:t>
            </a:r>
            <a:r>
              <a:rPr lang="en-US" dirty="0" err="1" smtClean="0"/>
              <a:t>Tenivac</a:t>
            </a:r>
            <a:r>
              <a:rPr lang="en-US" dirty="0" smtClean="0"/>
              <a:t> Td for: Persons 7 years and older;  Anyone who has previously received a Tdap vaccine; Person with a contraindication to pertussis vaccine</a:t>
            </a:r>
          </a:p>
          <a:p>
            <a:r>
              <a:rPr lang="en-US" dirty="0" smtClean="0"/>
              <a:t>Schedule:  Routine Schedule:  11-12 years; Booster dose every 10 years; Minimum Interval: 5 years</a:t>
            </a:r>
          </a:p>
          <a:p>
            <a:r>
              <a:rPr lang="en-US" dirty="0" smtClean="0"/>
              <a:t> Routine Td Schedule Unvaccinated Persons 7 years of age or older </a:t>
            </a:r>
          </a:p>
          <a:p>
            <a:r>
              <a:rPr lang="en-US" dirty="0" smtClean="0"/>
              <a:t>Dose*		 Interval </a:t>
            </a:r>
          </a:p>
          <a:p>
            <a:r>
              <a:rPr lang="en-US" dirty="0" smtClean="0"/>
              <a:t> Primary 1		  *****</a:t>
            </a:r>
          </a:p>
          <a:p>
            <a:r>
              <a:rPr lang="en-US" dirty="0" smtClean="0"/>
              <a:t> Primary 2		4 weeks</a:t>
            </a:r>
          </a:p>
          <a:p>
            <a:r>
              <a:rPr lang="en-US" dirty="0" smtClean="0"/>
              <a:t> Primary 3		6 to 12 months</a:t>
            </a:r>
          </a:p>
          <a:p>
            <a:r>
              <a:rPr lang="en-US" dirty="0" smtClean="0"/>
              <a:t>Wound Care</a:t>
            </a:r>
          </a:p>
          <a:p>
            <a:r>
              <a:rPr lang="en-US" dirty="0" smtClean="0"/>
              <a:t>Administer Td to persons with a wound that is not clean and/or not minor and it has been 5 years since the last dose of tetanus containing vaccine if they are:  7-9 years of age (Tdap may be used if there is an additional indication for a pertussis-containing vaccine); 10-64 years of age &amp; have received a previous dose of Tdap vaccine 65 years of age and older (Tdap may be used if there is an additional indication for a pertussis-containing vaccine) </a:t>
            </a:r>
          </a:p>
          <a:p>
            <a:r>
              <a:rPr lang="en-US" dirty="0" smtClean="0"/>
              <a:t>Contraindications</a:t>
            </a:r>
          </a:p>
          <a:p>
            <a:r>
              <a:rPr lang="en-US" dirty="0" smtClean="0"/>
              <a:t>Allergic reaction to a previous dose of DTaP/Tdap/Td vaccine or a component of the vaccines</a:t>
            </a:r>
          </a:p>
          <a:p>
            <a:r>
              <a:rPr lang="en-US" dirty="0" smtClean="0"/>
              <a:t>Moderate or severe illness</a:t>
            </a:r>
          </a:p>
          <a:p>
            <a:r>
              <a:rPr lang="en-US" dirty="0" smtClean="0"/>
              <a:t>Precautions</a:t>
            </a:r>
          </a:p>
          <a:p>
            <a:r>
              <a:rPr lang="en-US" dirty="0" smtClean="0"/>
              <a:t>History of Guillain-Barré  Syndrome within 6 weeks of a tetanus-containing vaccine</a:t>
            </a:r>
          </a:p>
          <a:p>
            <a:r>
              <a:rPr lang="en-US" dirty="0" smtClean="0"/>
              <a:t>History of a severe </a:t>
            </a:r>
            <a:r>
              <a:rPr lang="en-US" dirty="0" err="1" smtClean="0"/>
              <a:t>arthus</a:t>
            </a:r>
            <a:r>
              <a:rPr lang="en-US" dirty="0" smtClean="0"/>
              <a:t>-type reaction after a previous dose of a tetanus or diphtheria containing vaccine </a:t>
            </a:r>
          </a:p>
          <a:p>
            <a:r>
              <a:rPr lang="en-US" dirty="0" smtClean="0"/>
              <a:t>Tip caps of the prefilled syringes may contain natural rubber latex which may cause allergic reactions in latex sensitive clients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EB42E58-0303-4EDC-B00D-35285B913ADD}" type="slidenum">
              <a:rPr lang="en-US" smtClean="0"/>
              <a:pPr/>
              <a:t>21</a:t>
            </a:fld>
            <a:endParaRPr lang="en-US"/>
          </a:p>
        </p:txBody>
      </p:sp>
    </p:spTree>
    <p:extLst>
      <p:ext uri="{BB962C8B-B14F-4D97-AF65-F5344CB8AC3E}">
        <p14:creationId xmlns:p14="http://schemas.microsoft.com/office/powerpoint/2010/main" val="2004055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06609">
              <a:lnSpc>
                <a:spcPct val="90000"/>
              </a:lnSpc>
              <a:buSzPct val="65000"/>
              <a:defRPr/>
            </a:pPr>
            <a:r>
              <a:rPr lang="en-US" dirty="0">
                <a:solidFill>
                  <a:prstClr val="black"/>
                </a:solidFill>
              </a:rPr>
              <a:t>Hepatitis B is a serious liver disease caused by a virus. Your can get infected with hepatitis B if you come in contact with an infected person’s blood or other body fluids. Babies can get the virus from their infected mothers at birth or if they live with or are cared for by an infected person. The virus can be spread just by sharing a toothbrush with an infected person. For some people, the virus remains in their body for years. During this time, the virus can attack the liver and cause serious problems like liver failure or cancer.</a:t>
            </a:r>
          </a:p>
          <a:p>
            <a:pPr defTabSz="906609">
              <a:lnSpc>
                <a:spcPct val="90000"/>
              </a:lnSpc>
              <a:buSzPct val="65000"/>
              <a:buFont typeface="Wingdings 2" pitchFamily="18" charset="2"/>
              <a:buChar char="¢"/>
              <a:defRPr/>
            </a:pPr>
            <a:endParaRPr lang="en-US" dirty="0">
              <a:solidFill>
                <a:prstClr val="black"/>
              </a:solidFill>
            </a:endParaRPr>
          </a:p>
          <a:p>
            <a:pPr defTabSz="906609">
              <a:lnSpc>
                <a:spcPct val="90000"/>
              </a:lnSpc>
              <a:buSzPct val="65000"/>
              <a:buFont typeface="Wingdings 2" pitchFamily="18" charset="2"/>
              <a:buChar char="¢"/>
              <a:defRPr/>
            </a:pPr>
            <a:r>
              <a:rPr lang="en-US" dirty="0">
                <a:solidFill>
                  <a:prstClr val="black"/>
                </a:solidFill>
              </a:rPr>
              <a:t>The woman shown in this slide has severe ascites due to liver damage caused by hepatitis B. Hepatitis B (</a:t>
            </a:r>
            <a:r>
              <a:rPr lang="en-US" b="1" dirty="0">
                <a:solidFill>
                  <a:prstClr val="black"/>
                </a:solidFill>
              </a:rPr>
              <a:t>she is not pregnant</a:t>
            </a:r>
            <a:r>
              <a:rPr lang="en-US" dirty="0">
                <a:solidFill>
                  <a:prstClr val="black"/>
                </a:solidFill>
              </a:rPr>
              <a:t>) can be prevented by Hepatitis B vaccine, the first vaccine listed on the schedule.</a:t>
            </a:r>
          </a:p>
          <a:p>
            <a:pPr defTabSz="906609">
              <a:lnSpc>
                <a:spcPct val="90000"/>
              </a:lnSpc>
              <a:buSzPct val="65000"/>
              <a:buFont typeface="Wingdings 2" pitchFamily="18" charset="2"/>
              <a:buChar char="¢"/>
              <a:defRPr/>
            </a:pPr>
            <a:r>
              <a:rPr lang="en-US" dirty="0">
                <a:solidFill>
                  <a:prstClr val="black"/>
                </a:solidFill>
              </a:rPr>
              <a:t>When administering Hepatitis B vaccine, it is important that you assess the mother’s hepatitis B surface antigen status so you will know how aggressively to administer the vaccine to the infant and also if you will need to do follow up testing on the infant.  </a:t>
            </a:r>
            <a:endParaRPr lang="en-US" b="1" dirty="0">
              <a:solidFill>
                <a:prstClr val="black"/>
              </a:solidFill>
            </a:endParaRPr>
          </a:p>
          <a:p>
            <a:pPr defTabSz="906609">
              <a:lnSpc>
                <a:spcPct val="90000"/>
              </a:lnSpc>
              <a:buSzPct val="65000"/>
              <a:buFont typeface="Wingdings 2" pitchFamily="18" charset="2"/>
              <a:buChar char="¢"/>
              <a:defRPr/>
            </a:pPr>
            <a:r>
              <a:rPr lang="en-US" dirty="0">
                <a:solidFill>
                  <a:prstClr val="black"/>
                </a:solidFill>
              </a:rPr>
              <a:t>Examples of methods of transmission include the following:</a:t>
            </a:r>
          </a:p>
          <a:p>
            <a:pPr marL="1359914" lvl="3" defTabSz="906609">
              <a:lnSpc>
                <a:spcPct val="90000"/>
              </a:lnSpc>
              <a:buFontTx/>
              <a:buChar char="–"/>
              <a:defRPr/>
            </a:pPr>
            <a:r>
              <a:rPr lang="en-US" dirty="0">
                <a:solidFill>
                  <a:prstClr val="black"/>
                </a:solidFill>
              </a:rPr>
              <a:t>Using unsterilized needles</a:t>
            </a:r>
          </a:p>
          <a:p>
            <a:pPr marL="1359914" lvl="3" defTabSz="906609">
              <a:lnSpc>
                <a:spcPct val="90000"/>
              </a:lnSpc>
              <a:buFontTx/>
              <a:buChar char="–"/>
              <a:defRPr/>
            </a:pPr>
            <a:r>
              <a:rPr lang="en-US" dirty="0">
                <a:solidFill>
                  <a:prstClr val="black"/>
                </a:solidFill>
              </a:rPr>
              <a:t>Sexual contact with a person who has hepatitis B</a:t>
            </a:r>
          </a:p>
          <a:p>
            <a:pPr marL="1359914" lvl="3" defTabSz="906609">
              <a:lnSpc>
                <a:spcPct val="90000"/>
              </a:lnSpc>
              <a:buFontTx/>
              <a:buChar char="–"/>
              <a:defRPr/>
            </a:pPr>
            <a:r>
              <a:rPr lang="en-US" dirty="0">
                <a:solidFill>
                  <a:prstClr val="black"/>
                </a:solidFill>
              </a:rPr>
              <a:t>Sharing toothbrushes, razors, or washcloths</a:t>
            </a:r>
          </a:p>
          <a:p>
            <a:pPr marL="1359914" lvl="3" defTabSz="906609">
              <a:lnSpc>
                <a:spcPct val="90000"/>
              </a:lnSpc>
              <a:buFontTx/>
              <a:buChar char="–"/>
              <a:defRPr/>
            </a:pPr>
            <a:r>
              <a:rPr lang="en-US" dirty="0">
                <a:solidFill>
                  <a:prstClr val="black"/>
                </a:solidFill>
              </a:rPr>
              <a:t>Babies can be infected during childbirth if the mom is infected</a:t>
            </a:r>
          </a:p>
          <a:p>
            <a:pPr marL="1359914" lvl="3" defTabSz="906609">
              <a:lnSpc>
                <a:spcPct val="90000"/>
              </a:lnSpc>
              <a:buFontTx/>
              <a:buChar char="–"/>
              <a:defRPr/>
            </a:pPr>
            <a:r>
              <a:rPr lang="en-US" dirty="0">
                <a:solidFill>
                  <a:prstClr val="black"/>
                </a:solidFill>
              </a:rPr>
              <a:t>Babies and young children can be infected if the infected person pre-chews baby food.</a:t>
            </a:r>
          </a:p>
          <a:p>
            <a:pPr marL="906609" lvl="2" defTabSz="906609">
              <a:lnSpc>
                <a:spcPct val="90000"/>
              </a:lnSpc>
              <a:buFont typeface="Wingdings" pitchFamily="2" charset="2"/>
              <a:buChar char="n"/>
              <a:defRPr/>
            </a:pPr>
            <a:r>
              <a:rPr lang="en-US" dirty="0">
                <a:solidFill>
                  <a:prstClr val="black"/>
                </a:solidFill>
              </a:rPr>
              <a:t>Over half of the people who get hepatitis B have no symptoms.  For people who do get symptoms, they might include:</a:t>
            </a:r>
          </a:p>
          <a:p>
            <a:pPr marL="1359914" lvl="3" algn="just" defTabSz="906609">
              <a:lnSpc>
                <a:spcPct val="90000"/>
              </a:lnSpc>
              <a:buFontTx/>
              <a:buChar char="-"/>
              <a:defRPr/>
            </a:pPr>
            <a:r>
              <a:rPr lang="en-US" dirty="0">
                <a:solidFill>
                  <a:prstClr val="black"/>
                </a:solidFill>
              </a:rPr>
              <a:t>Loss of appetite, nausea or vomiting</a:t>
            </a:r>
          </a:p>
          <a:p>
            <a:pPr marL="1359914" lvl="3" algn="just" defTabSz="906609">
              <a:lnSpc>
                <a:spcPct val="90000"/>
              </a:lnSpc>
              <a:buFontTx/>
              <a:buChar char="-"/>
              <a:defRPr/>
            </a:pPr>
            <a:r>
              <a:rPr lang="en-US" dirty="0">
                <a:solidFill>
                  <a:prstClr val="black"/>
                </a:solidFill>
              </a:rPr>
              <a:t>Weakness and tiredness</a:t>
            </a:r>
          </a:p>
          <a:p>
            <a:pPr marL="1359914" lvl="3" algn="just" defTabSz="906609">
              <a:lnSpc>
                <a:spcPct val="90000"/>
              </a:lnSpc>
              <a:buFontTx/>
              <a:buChar char="-"/>
              <a:defRPr/>
            </a:pPr>
            <a:r>
              <a:rPr lang="en-US" dirty="0">
                <a:solidFill>
                  <a:prstClr val="black"/>
                </a:solidFill>
              </a:rPr>
              <a:t>Fever and headaches</a:t>
            </a:r>
          </a:p>
          <a:p>
            <a:pPr marL="1359914" lvl="3" algn="just" defTabSz="906609">
              <a:lnSpc>
                <a:spcPct val="90000"/>
              </a:lnSpc>
              <a:buFontTx/>
              <a:buChar char="-"/>
              <a:defRPr/>
            </a:pPr>
            <a:r>
              <a:rPr lang="en-US" dirty="0">
                <a:solidFill>
                  <a:prstClr val="black"/>
                </a:solidFill>
              </a:rPr>
              <a:t>Yellow skin and eyes</a:t>
            </a:r>
          </a:p>
          <a:p>
            <a:pPr marL="906609" lvl="2" defTabSz="906609">
              <a:lnSpc>
                <a:spcPct val="90000"/>
              </a:lnSpc>
              <a:buFont typeface="Wingdings" pitchFamily="2" charset="2"/>
              <a:buChar char="n"/>
              <a:defRPr/>
            </a:pPr>
            <a:r>
              <a:rPr lang="en-US" dirty="0">
                <a:solidFill>
                  <a:prstClr val="black"/>
                </a:solidFill>
              </a:rPr>
              <a:t>Being immunized against Hepatitis B is also a requirement for attendance in child care and entry to school in GA.  </a:t>
            </a:r>
          </a:p>
          <a:p>
            <a:endParaRPr lang="en-US" dirty="0"/>
          </a:p>
        </p:txBody>
      </p:sp>
      <p:sp>
        <p:nvSpPr>
          <p:cNvPr id="4" name="Slide Number Placeholder 3"/>
          <p:cNvSpPr>
            <a:spLocks noGrp="1"/>
          </p:cNvSpPr>
          <p:nvPr>
            <p:ph type="sldNum" sz="quarter" idx="10"/>
          </p:nvPr>
        </p:nvSpPr>
        <p:spPr/>
        <p:txBody>
          <a:bodyPr/>
          <a:lstStyle/>
          <a:p>
            <a:fld id="{6EB42E58-0303-4EDC-B00D-35285B913ADD}" type="slidenum">
              <a:rPr lang="en-US" smtClean="0"/>
              <a:pPr/>
              <a:t>22</a:t>
            </a:fld>
            <a:endParaRPr lang="en-US"/>
          </a:p>
        </p:txBody>
      </p:sp>
    </p:spTree>
    <p:extLst>
      <p:ext uri="{BB962C8B-B14F-4D97-AF65-F5344CB8AC3E}">
        <p14:creationId xmlns:p14="http://schemas.microsoft.com/office/powerpoint/2010/main" val="2659782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1" dirty="0" smtClean="0"/>
              <a:t>Children and adolescents</a:t>
            </a:r>
          </a:p>
          <a:p>
            <a:r>
              <a:rPr lang="en-US" dirty="0" smtClean="0"/>
              <a:t>􀂇Babies normally get 3 doses of hepatitis B vaccine:</a:t>
            </a:r>
          </a:p>
          <a:p>
            <a:r>
              <a:rPr lang="en-US" dirty="0" smtClean="0"/>
              <a:t>1st Dose: Birth,</a:t>
            </a:r>
            <a:r>
              <a:rPr lang="en-US" baseline="0" dirty="0" smtClean="0"/>
              <a:t> </a:t>
            </a:r>
            <a:r>
              <a:rPr lang="en-US" dirty="0" smtClean="0"/>
              <a:t>2nd Dose: 1-2 months of age,</a:t>
            </a:r>
            <a:r>
              <a:rPr lang="en-US" baseline="0" dirty="0" smtClean="0"/>
              <a:t> </a:t>
            </a:r>
            <a:r>
              <a:rPr lang="en-US" dirty="0" smtClean="0"/>
              <a:t>3rd Dose: 6-18 months of age</a:t>
            </a:r>
            <a:r>
              <a:rPr lang="en-US" baseline="0" dirty="0" smtClean="0"/>
              <a:t>. </a:t>
            </a:r>
            <a:r>
              <a:rPr lang="en-US" dirty="0" smtClean="0"/>
              <a:t>Some babies might get 4 doses, for example, if a</a:t>
            </a:r>
            <a:r>
              <a:rPr lang="en-US" baseline="0" dirty="0" smtClean="0"/>
              <a:t> combination vaccine containing hepatitis B is used. (This is a single shot containing several vaccines.) The extra </a:t>
            </a:r>
            <a:r>
              <a:rPr lang="en-US" dirty="0" smtClean="0"/>
              <a:t>dose is not harmful. The final (third or fourth) dose in the HepB vaccine series should be administered no earlier than age 24 weeks. Administration of a total of 4 doses of HepB vaccine is permitted when a combination vaccine containing HepB is administered after the birth dose. </a:t>
            </a:r>
          </a:p>
          <a:p>
            <a:pPr marL="169989" indent="-169989">
              <a:buFont typeface="Wingdings" panose="05000000000000000000" pitchFamily="2" charset="2"/>
              <a:buChar char="q"/>
            </a:pPr>
            <a:r>
              <a:rPr lang="en-US" dirty="0" smtClean="0"/>
              <a:t>Infants who weigh less than 2000 grams at birth and are born to HBsAg- positive women, should be given post-exposure prophylaxis as described earlier.  However the initial dose at birth should not be counted in the required 3 dose schedule. The next dose should be administered as described for low birth weight infants, when the infant is one month of age, chronologically.  The third dose should be given 1-2 months after the second, and the fourth dose should be given at 6 calendar months of age.</a:t>
            </a:r>
          </a:p>
          <a:p>
            <a:r>
              <a:rPr lang="en-US" dirty="0" smtClean="0"/>
              <a:t>*General Recommendations on Immunization, MMWR, December 1, 2006, Vol. 55, RR-15,  pg. 13 (Table 1 footnotes).</a:t>
            </a:r>
          </a:p>
          <a:p>
            <a:pPr marL="169989" indent="-169989">
              <a:buFont typeface="Wingdings" panose="05000000000000000000" pitchFamily="2" charset="2"/>
              <a:buChar char="q"/>
            </a:pPr>
            <a:r>
              <a:rPr lang="en-US" dirty="0" smtClean="0"/>
              <a:t>Anyone through 18 years of age who didn’t get the vaccine when they were younger should also be vaccinated.</a:t>
            </a:r>
          </a:p>
          <a:p>
            <a:endParaRPr lang="en-US" dirty="0" smtClean="0"/>
          </a:p>
          <a:p>
            <a:r>
              <a:rPr lang="en-US" b="1" dirty="0" smtClean="0"/>
              <a:t>Adults</a:t>
            </a:r>
          </a:p>
          <a:p>
            <a:pPr marL="169989" indent="-169989">
              <a:buFont typeface="Wingdings" panose="05000000000000000000" pitchFamily="2" charset="2"/>
              <a:buChar char="q"/>
            </a:pPr>
            <a:r>
              <a:rPr lang="en-US" dirty="0" smtClean="0"/>
              <a:t>All unvaccinated adults at risk for hepatitis B infection should be vaccinated.  This includes:</a:t>
            </a:r>
            <a:r>
              <a:rPr lang="en-US" baseline="0" dirty="0" smtClean="0"/>
              <a:t> </a:t>
            </a:r>
            <a:r>
              <a:rPr lang="en-US" dirty="0" smtClean="0"/>
              <a:t>sex partners of people infected</a:t>
            </a:r>
            <a:r>
              <a:rPr lang="en-US" baseline="0" dirty="0" smtClean="0"/>
              <a:t> </a:t>
            </a:r>
            <a:r>
              <a:rPr lang="en-US" dirty="0" smtClean="0"/>
              <a:t>with hepatitis B,</a:t>
            </a:r>
            <a:r>
              <a:rPr lang="en-US" baseline="0" dirty="0" smtClean="0"/>
              <a:t> </a:t>
            </a:r>
            <a:r>
              <a:rPr lang="en-US" dirty="0" smtClean="0"/>
              <a:t>men who have sex with men,</a:t>
            </a:r>
            <a:r>
              <a:rPr lang="en-US" baseline="0" dirty="0" smtClean="0"/>
              <a:t> </a:t>
            </a:r>
            <a:r>
              <a:rPr lang="en-US" dirty="0" smtClean="0"/>
              <a:t>people who inject street drugs,</a:t>
            </a:r>
            <a:r>
              <a:rPr lang="en-US" baseline="0" dirty="0" smtClean="0"/>
              <a:t> </a:t>
            </a:r>
            <a:r>
              <a:rPr lang="en-US" dirty="0" smtClean="0"/>
              <a:t>people with more than one sex partner,</a:t>
            </a:r>
            <a:r>
              <a:rPr lang="en-US" baseline="0" dirty="0" smtClean="0"/>
              <a:t> </a:t>
            </a:r>
            <a:r>
              <a:rPr lang="en-US" dirty="0" smtClean="0"/>
              <a:t>People with chronic liver or kidney disease,</a:t>
            </a:r>
            <a:r>
              <a:rPr lang="en-US" baseline="0" dirty="0" smtClean="0"/>
              <a:t> </a:t>
            </a:r>
            <a:r>
              <a:rPr lang="en-US" dirty="0" smtClean="0"/>
              <a:t>people under 60 years of age with diabetes,</a:t>
            </a:r>
            <a:r>
              <a:rPr lang="en-US" baseline="0" dirty="0" smtClean="0"/>
              <a:t> </a:t>
            </a:r>
            <a:r>
              <a:rPr lang="en-US" dirty="0" smtClean="0"/>
              <a:t>people with jobs that expose them to human blood or other</a:t>
            </a:r>
            <a:r>
              <a:rPr lang="en-US" baseline="0" dirty="0" smtClean="0"/>
              <a:t> body fluids, </a:t>
            </a:r>
            <a:r>
              <a:rPr lang="en-US" dirty="0" smtClean="0"/>
              <a:t>household contacts of people infected with hepatitis B,</a:t>
            </a:r>
            <a:r>
              <a:rPr lang="en-US" baseline="0" dirty="0" smtClean="0"/>
              <a:t> </a:t>
            </a:r>
            <a:r>
              <a:rPr lang="en-US" dirty="0" smtClean="0"/>
              <a:t>residents and staff in institutions for the</a:t>
            </a:r>
            <a:r>
              <a:rPr lang="en-US" baseline="0" dirty="0" smtClean="0"/>
              <a:t> </a:t>
            </a:r>
            <a:r>
              <a:rPr lang="en-US" dirty="0" smtClean="0"/>
              <a:t>developmentally disabled,</a:t>
            </a:r>
            <a:r>
              <a:rPr lang="en-US" baseline="0" dirty="0" smtClean="0"/>
              <a:t> </a:t>
            </a:r>
            <a:r>
              <a:rPr lang="en-US" dirty="0" smtClean="0"/>
              <a:t>Kidney dialysis</a:t>
            </a:r>
            <a:r>
              <a:rPr lang="en-US" baseline="0" dirty="0" smtClean="0"/>
              <a:t> patients, </a:t>
            </a:r>
            <a:r>
              <a:rPr lang="en-US" dirty="0" smtClean="0"/>
              <a:t>people who travel to countries where hepatitis B is</a:t>
            </a:r>
            <a:r>
              <a:rPr lang="en-US" baseline="0" dirty="0" smtClean="0"/>
              <a:t> </a:t>
            </a:r>
            <a:r>
              <a:rPr lang="en-US" dirty="0" smtClean="0"/>
              <a:t>common,</a:t>
            </a:r>
            <a:r>
              <a:rPr lang="en-US" baseline="0" dirty="0" smtClean="0"/>
              <a:t> </a:t>
            </a:r>
            <a:r>
              <a:rPr lang="en-US" dirty="0" smtClean="0"/>
              <a:t>people with HIV infection.</a:t>
            </a:r>
          </a:p>
          <a:p>
            <a:r>
              <a:rPr lang="en-US" dirty="0" smtClean="0"/>
              <a:t>􀂇Other people may be encouraged by their doctor to get</a:t>
            </a:r>
            <a:r>
              <a:rPr lang="en-US" baseline="0" dirty="0" smtClean="0"/>
              <a:t> </a:t>
            </a:r>
            <a:r>
              <a:rPr lang="en-US" dirty="0" smtClean="0"/>
              <a:t>hepatitis B vaccine; for example, adults 60 and older with</a:t>
            </a:r>
          </a:p>
          <a:p>
            <a:r>
              <a:rPr lang="en-US" dirty="0" smtClean="0"/>
              <a:t>diabetes. Anyone else who wants to be protected from</a:t>
            </a:r>
            <a:r>
              <a:rPr lang="en-US" baseline="0" dirty="0" smtClean="0"/>
              <a:t> </a:t>
            </a:r>
            <a:r>
              <a:rPr lang="en-US" dirty="0" smtClean="0"/>
              <a:t>hepatitis B infection may get the vaccine.</a:t>
            </a:r>
          </a:p>
          <a:p>
            <a:pPr marL="169989" indent="-169989">
              <a:buFont typeface="Wingdings" panose="05000000000000000000" pitchFamily="2" charset="2"/>
              <a:buChar char="q"/>
            </a:pPr>
            <a:r>
              <a:rPr lang="en-US" dirty="0" smtClean="0"/>
              <a:t>Pregnant</a:t>
            </a:r>
            <a:r>
              <a:rPr lang="en-US" baseline="0" dirty="0" smtClean="0"/>
              <a:t> women who are at risk for one of the reasons stated </a:t>
            </a:r>
            <a:r>
              <a:rPr lang="en-US" dirty="0" smtClean="0"/>
              <a:t>previously</a:t>
            </a:r>
            <a:r>
              <a:rPr lang="en-US" baseline="0" dirty="0" smtClean="0"/>
              <a:t> </a:t>
            </a:r>
            <a:r>
              <a:rPr lang="en-US" dirty="0" smtClean="0"/>
              <a:t>should be vaccinated. Other pregnant</a:t>
            </a:r>
          </a:p>
          <a:p>
            <a:r>
              <a:rPr lang="en-US" dirty="0" smtClean="0"/>
              <a:t>women who want protection may be vaccinated.</a:t>
            </a:r>
          </a:p>
          <a:p>
            <a:r>
              <a:rPr lang="en-US" dirty="0" smtClean="0"/>
              <a:t>Adults getting hepatitis B vaccine should get 3 doses—with the second dose given</a:t>
            </a:r>
            <a:r>
              <a:rPr lang="en-US" baseline="0" dirty="0" smtClean="0"/>
              <a:t> 4 weeks after the first and the third </a:t>
            </a:r>
            <a:r>
              <a:rPr lang="en-US" dirty="0" smtClean="0"/>
              <a:t>dose 5 months after the second. Your doctor can tell you</a:t>
            </a:r>
            <a:r>
              <a:rPr lang="en-US" baseline="0" dirty="0" smtClean="0"/>
              <a:t> </a:t>
            </a:r>
            <a:r>
              <a:rPr lang="en-US" dirty="0" smtClean="0"/>
              <a:t>about other dosing schedules that might be used in certain</a:t>
            </a:r>
            <a:r>
              <a:rPr lang="en-US" baseline="0" dirty="0" smtClean="0"/>
              <a:t> </a:t>
            </a:r>
            <a:r>
              <a:rPr lang="en-US" dirty="0" smtClean="0"/>
              <a:t>circumstances.</a:t>
            </a:r>
          </a:p>
          <a:p>
            <a:endParaRPr lang="en-US" dirty="0" smtClean="0"/>
          </a:p>
          <a:p>
            <a:r>
              <a:rPr lang="en-US" b="1" dirty="0" smtClean="0"/>
              <a:t>COMBINATION VACCINES</a:t>
            </a:r>
          </a:p>
          <a:p>
            <a:r>
              <a:rPr lang="en-US" dirty="0" smtClean="0"/>
              <a:t>• </a:t>
            </a:r>
            <a:r>
              <a:rPr lang="en-US" b="1" dirty="0" smtClean="0"/>
              <a:t>Comvax</a:t>
            </a:r>
            <a:r>
              <a:rPr lang="en-US" dirty="0" smtClean="0"/>
              <a:t>- combination with Haemophilus influenzae type b (Hib) vaccine; licensed for use at 2, 4, and 12 through 15 months of</a:t>
            </a:r>
          </a:p>
          <a:p>
            <a:r>
              <a:rPr lang="en-US" dirty="0" smtClean="0"/>
              <a:t>age; must not be administered to infants younger than 6 weeks of age or for doses at birth or 1 month of age for a child on a 0,1,6 month schedule</a:t>
            </a:r>
          </a:p>
          <a:p>
            <a:r>
              <a:rPr lang="en-US" dirty="0" smtClean="0"/>
              <a:t>• </a:t>
            </a:r>
            <a:r>
              <a:rPr lang="en-US" b="1" dirty="0" smtClean="0"/>
              <a:t>Pediarix</a:t>
            </a:r>
            <a:r>
              <a:rPr lang="en-US" dirty="0" smtClean="0"/>
              <a:t>- Minimum age for the first dose is 6 weeks, cannot be used for the birth dose of the hepatitis B series; approved for</a:t>
            </a:r>
          </a:p>
          <a:p>
            <a:r>
              <a:rPr lang="en-US" dirty="0" smtClean="0"/>
              <a:t>the first three doses of the DTaP and IPV series; it is not approved for fourth or fifth booster doses of the DTaP or IPV series</a:t>
            </a:r>
          </a:p>
          <a:p>
            <a:r>
              <a:rPr lang="en-US" dirty="0" smtClean="0"/>
              <a:t>• </a:t>
            </a:r>
            <a:r>
              <a:rPr lang="en-US" b="1" dirty="0" smtClean="0"/>
              <a:t>Twinrix</a:t>
            </a:r>
            <a:r>
              <a:rPr lang="en-US" dirty="0" smtClean="0"/>
              <a:t>- approved for persons aged 18 years and older, and can be used in persons in this age group with indications for both</a:t>
            </a:r>
          </a:p>
          <a:p>
            <a:r>
              <a:rPr lang="en-US" dirty="0" smtClean="0"/>
              <a:t>hepatitis A and hepatitis B vaccines; administered in a three-dose series at 0, 1, and 6 months; the first and third doses should be</a:t>
            </a:r>
            <a:r>
              <a:rPr lang="en-US" baseline="0" dirty="0" smtClean="0"/>
              <a:t> </a:t>
            </a:r>
            <a:r>
              <a:rPr lang="en-US" dirty="0" smtClean="0"/>
              <a:t>separated by at least 6 months; the first and second doses should be separated by at least 4 weeks, and the first and second</a:t>
            </a:r>
          </a:p>
          <a:p>
            <a:r>
              <a:rPr lang="en-US" dirty="0" smtClean="0"/>
              <a:t>doses should be separated by at least 5 months.</a:t>
            </a:r>
          </a:p>
          <a:p>
            <a:r>
              <a:rPr lang="en-US" b="1" dirty="0" smtClean="0"/>
              <a:t>PRECAUTIONS</a:t>
            </a:r>
          </a:p>
          <a:p>
            <a:r>
              <a:rPr lang="en-US" dirty="0" smtClean="0"/>
              <a:t>• Persons with moderate or severe acute illness should not be vaccinated until their conditions improve; however, a minor</a:t>
            </a:r>
          </a:p>
          <a:p>
            <a:r>
              <a:rPr lang="en-US" dirty="0" smtClean="0"/>
              <a:t>illness, such as an upper respiratory infection, is not a contraindication to vaccination</a:t>
            </a:r>
          </a:p>
          <a:p>
            <a:r>
              <a:rPr lang="en-US" b="1" dirty="0" smtClean="0"/>
              <a:t>CONTRAINDICATIONS</a:t>
            </a:r>
          </a:p>
          <a:p>
            <a:r>
              <a:rPr lang="en-US" dirty="0" smtClean="0"/>
              <a:t>• Severe allergic reaction (anaphylaxis) to yeast, or to any other component in the vaccine following a prior dose of hepatitis B</a:t>
            </a:r>
          </a:p>
          <a:p>
            <a:r>
              <a:rPr lang="en-US" dirty="0" smtClean="0"/>
              <a:t>vaccine is a contraindication to further doses of vaccine</a:t>
            </a:r>
          </a:p>
          <a:p>
            <a:r>
              <a:rPr lang="en-US" b="1" dirty="0" smtClean="0"/>
              <a:t>FURTHER POINTS</a:t>
            </a:r>
          </a:p>
          <a:p>
            <a:r>
              <a:rPr lang="en-US" dirty="0" smtClean="0"/>
              <a:t>• You might be asked to wait 28 days before donating blood after getting hepatitis B vaccine. This is because the screening test</a:t>
            </a:r>
          </a:p>
          <a:p>
            <a:r>
              <a:rPr lang="en-US" dirty="0" smtClean="0"/>
              <a:t>could mistake vaccine in the bloodstream (which is not infectious) for hepatitis B infection.</a:t>
            </a:r>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EB42E58-0303-4EDC-B00D-35285B913ADD}" type="slidenum">
              <a:rPr lang="en-US" smtClean="0"/>
              <a:pPr/>
              <a:t>23</a:t>
            </a:fld>
            <a:endParaRPr lang="en-US"/>
          </a:p>
        </p:txBody>
      </p:sp>
    </p:spTree>
    <p:extLst>
      <p:ext uri="{BB962C8B-B14F-4D97-AF65-F5344CB8AC3E}">
        <p14:creationId xmlns:p14="http://schemas.microsoft.com/office/powerpoint/2010/main" val="4026151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2616548C-FBB2-4184-8665-414776448E7E}" type="slidenum">
              <a:rPr lang="en-US" smtClean="0">
                <a:solidFill>
                  <a:prstClr val="black"/>
                </a:solidFill>
              </a:rPr>
              <a:pPr/>
              <a:t>24</a:t>
            </a:fld>
            <a:endParaRPr lang="en-US" smtClean="0">
              <a:solidFill>
                <a:prstClr val="black"/>
              </a:solidFill>
            </a:endParaRPr>
          </a:p>
        </p:txBody>
      </p:sp>
      <p:sp>
        <p:nvSpPr>
          <p:cNvPr id="182275" name="Rectangle 2"/>
          <p:cNvSpPr>
            <a:spLocks noGrp="1" noRot="1" noChangeAspect="1" noChangeArrowheads="1" noTextEdit="1"/>
          </p:cNvSpPr>
          <p:nvPr>
            <p:ph type="sldImg"/>
          </p:nvPr>
        </p:nvSpPr>
        <p:spPr>
          <a:xfrm>
            <a:off x="1571627" y="465140"/>
            <a:ext cx="4024312" cy="3019425"/>
          </a:xfrm>
          <a:ln/>
        </p:spPr>
      </p:sp>
      <p:sp>
        <p:nvSpPr>
          <p:cNvPr id="182276" name="Rectangle 3"/>
          <p:cNvSpPr>
            <a:spLocks noGrp="1" noChangeArrowheads="1"/>
          </p:cNvSpPr>
          <p:nvPr>
            <p:ph type="body" idx="1"/>
          </p:nvPr>
        </p:nvSpPr>
        <p:spPr>
          <a:xfrm>
            <a:off x="935046" y="3641730"/>
            <a:ext cx="5140325" cy="4957763"/>
          </a:xfrm>
          <a:noFill/>
          <a:ln/>
        </p:spPr>
        <p:txBody>
          <a:bodyPr/>
          <a:lstStyle/>
          <a:p>
            <a:pPr eaLnBrk="1" hangingPunct="1"/>
            <a:r>
              <a:rPr lang="en-US" dirty="0" smtClean="0"/>
              <a:t>Hepatitis A is a serious liver disease caused by a virus. The virus</a:t>
            </a:r>
            <a:r>
              <a:rPr lang="en-US" baseline="0" dirty="0" smtClean="0"/>
              <a:t> </a:t>
            </a:r>
            <a:r>
              <a:rPr lang="en-US" dirty="0" smtClean="0"/>
              <a:t>is found in the feces (poop) of infected people. The hepatitis A virus is spread when invisible particles of feces</a:t>
            </a:r>
            <a:r>
              <a:rPr lang="en-US" baseline="0" dirty="0" smtClean="0"/>
              <a:t> </a:t>
            </a:r>
            <a:r>
              <a:rPr lang="en-US" dirty="0" smtClean="0"/>
              <a:t>(poop) get into a person’s mouth. You can get hepatitis</a:t>
            </a:r>
            <a:r>
              <a:rPr lang="en-US" baseline="0" dirty="0" smtClean="0"/>
              <a:t> </a:t>
            </a:r>
            <a:r>
              <a:rPr lang="en-US" dirty="0" smtClean="0"/>
              <a:t>A by eating contaminated food or</a:t>
            </a:r>
            <a:r>
              <a:rPr lang="en-US" baseline="0" dirty="0" smtClean="0"/>
              <a:t> </a:t>
            </a:r>
            <a:r>
              <a:rPr lang="en-US" dirty="0" smtClean="0"/>
              <a:t>drinking contaminated water, during sex, or just</a:t>
            </a:r>
            <a:r>
              <a:rPr lang="en-US" baseline="0" dirty="0" smtClean="0"/>
              <a:t> </a:t>
            </a:r>
            <a:r>
              <a:rPr lang="en-US" dirty="0" smtClean="0"/>
              <a:t>by living with an infected person. Hepatitis A can your skin and eyes turn yellow. You can get very sick for weeks, need to</a:t>
            </a:r>
            <a:r>
              <a:rPr lang="en-US" baseline="0" dirty="0" smtClean="0"/>
              <a:t> </a:t>
            </a:r>
            <a:r>
              <a:rPr lang="en-US" dirty="0" smtClean="0"/>
              <a:t>be hospitalized, and even die. Some</a:t>
            </a:r>
            <a:r>
              <a:rPr lang="en-US" baseline="0" dirty="0" smtClean="0"/>
              <a:t> </a:t>
            </a:r>
            <a:r>
              <a:rPr lang="en-US" dirty="0" smtClean="0"/>
              <a:t>people don’t look or feel sick, but they</a:t>
            </a:r>
            <a:r>
              <a:rPr lang="en-US" baseline="0" dirty="0" smtClean="0"/>
              <a:t> </a:t>
            </a:r>
            <a:r>
              <a:rPr lang="en-US" dirty="0" smtClean="0"/>
              <a:t>can still spread hepatitis</a:t>
            </a:r>
            <a:r>
              <a:rPr lang="en-US" baseline="0" dirty="0" smtClean="0"/>
              <a:t> </a:t>
            </a:r>
            <a:r>
              <a:rPr lang="en-US" dirty="0" smtClean="0"/>
              <a:t>A to others. Everyone is at some risk for getting infected with hepatitis A.</a:t>
            </a:r>
            <a:r>
              <a:rPr lang="en-US" baseline="0" dirty="0" smtClean="0"/>
              <a:t> </a:t>
            </a:r>
            <a:r>
              <a:rPr lang="en-US" dirty="0" smtClean="0"/>
              <a:t>People who travel outside the U.S. have an increased chance</a:t>
            </a:r>
            <a:r>
              <a:rPr lang="en-US" baseline="0" dirty="0" smtClean="0"/>
              <a:t> </a:t>
            </a:r>
            <a:r>
              <a:rPr lang="en-US" dirty="0" smtClean="0"/>
              <a:t>of getting infected.</a:t>
            </a:r>
          </a:p>
          <a:p>
            <a:pPr eaLnBrk="1" hangingPunct="1"/>
            <a:endParaRPr lang="en-US" dirty="0" smtClean="0"/>
          </a:p>
          <a:p>
            <a:pPr eaLnBrk="1" hangingPunct="1"/>
            <a:r>
              <a:rPr lang="en-US" dirty="0" smtClean="0"/>
              <a:t>The persons on this slide have hepatitis A . Note the jaundice of the skin and the sclera of the eye.</a:t>
            </a:r>
          </a:p>
          <a:p>
            <a:pPr eaLnBrk="1" hangingPunct="1"/>
            <a:r>
              <a:rPr lang="en-US" dirty="0" smtClean="0"/>
              <a:t> Optional information:</a:t>
            </a:r>
          </a:p>
          <a:p>
            <a:pPr lvl="1" eaLnBrk="1" hangingPunct="1">
              <a:buSzPct val="65000"/>
              <a:buFont typeface="Wingdings 2" pitchFamily="18" charset="2"/>
              <a:buChar char="¢"/>
            </a:pPr>
            <a:r>
              <a:rPr lang="en-US" dirty="0" smtClean="0"/>
              <a:t>The nature of hepatitis A disease is that it is cyclical. Children plan an important role in HAV transmission.  Symptomatic infection is uncommon in children, so they may be a source of infection for household or other close contacts.  Almost half of persons with hepatitis A do not have an identified source of their infection.  Groups of persons at risk for hepatitis A are international travelers, men who have sex with men, and illegal drug users.  Food handlers are not at risk.</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1" dirty="0" smtClean="0"/>
              <a:t>For children</a:t>
            </a:r>
            <a:r>
              <a:rPr lang="en-US" dirty="0" smtClean="0"/>
              <a:t>, the first dose should be given at 12</a:t>
            </a:r>
            <a:r>
              <a:rPr lang="en-US" baseline="0" dirty="0" smtClean="0"/>
              <a:t> </a:t>
            </a:r>
            <a:r>
              <a:rPr lang="en-US" dirty="0" smtClean="0"/>
              <a:t>through 23 months of age. Children who are not</a:t>
            </a:r>
            <a:r>
              <a:rPr lang="en-US" baseline="0" dirty="0" smtClean="0"/>
              <a:t> </a:t>
            </a:r>
            <a:r>
              <a:rPr lang="en-US" dirty="0" smtClean="0"/>
              <a:t>vaccinated by 2 years of age can be vaccinated at later</a:t>
            </a:r>
            <a:r>
              <a:rPr lang="en-US" baseline="0" dirty="0" smtClean="0"/>
              <a:t> </a:t>
            </a:r>
            <a:r>
              <a:rPr lang="en-US" dirty="0" smtClean="0"/>
              <a:t>visits.</a:t>
            </a:r>
          </a:p>
          <a:p>
            <a:r>
              <a:rPr lang="en-US" b="1" dirty="0" smtClean="0"/>
              <a:t>For others at risk</a:t>
            </a:r>
            <a:r>
              <a:rPr lang="en-US" dirty="0" smtClean="0"/>
              <a:t>, the hepatitis A vaccine series may be</a:t>
            </a:r>
            <a:r>
              <a:rPr lang="en-US" baseline="0" dirty="0" smtClean="0"/>
              <a:t> </a:t>
            </a:r>
            <a:r>
              <a:rPr lang="en-US" dirty="0" smtClean="0"/>
              <a:t>started whenever a person wishes to be protected or is at</a:t>
            </a:r>
            <a:r>
              <a:rPr lang="en-US" baseline="0" dirty="0" smtClean="0"/>
              <a:t> </a:t>
            </a:r>
            <a:r>
              <a:rPr lang="en-US" dirty="0" smtClean="0"/>
              <a:t>risk of infection.</a:t>
            </a:r>
          </a:p>
          <a:p>
            <a:r>
              <a:rPr lang="en-US" b="1" dirty="0" smtClean="0"/>
              <a:t>For travelers</a:t>
            </a:r>
            <a:r>
              <a:rPr lang="en-US" dirty="0" smtClean="0"/>
              <a:t>, it is best to start the vaccine series at least</a:t>
            </a:r>
            <a:r>
              <a:rPr lang="en-US" baseline="0" dirty="0" smtClean="0"/>
              <a:t> </a:t>
            </a:r>
            <a:r>
              <a:rPr lang="en-US" dirty="0" smtClean="0"/>
              <a:t>one month before traveling. (Some protection may still</a:t>
            </a:r>
            <a:r>
              <a:rPr lang="en-US" baseline="0" dirty="0" smtClean="0"/>
              <a:t> </a:t>
            </a:r>
            <a:r>
              <a:rPr lang="en-US" dirty="0" smtClean="0"/>
              <a:t>result if the vaccine is given on or closer to the travel</a:t>
            </a:r>
            <a:r>
              <a:rPr lang="en-US" baseline="0" dirty="0" smtClean="0"/>
              <a:t> </a:t>
            </a:r>
            <a:r>
              <a:rPr lang="en-US" dirty="0" smtClean="0"/>
              <a:t>date.)</a:t>
            </a:r>
          </a:p>
          <a:p>
            <a:r>
              <a:rPr lang="en-US" dirty="0" smtClean="0"/>
              <a:t>Some people who cannot get the vaccine before</a:t>
            </a:r>
            <a:r>
              <a:rPr lang="en-US" baseline="0" dirty="0" smtClean="0"/>
              <a:t> </a:t>
            </a:r>
            <a:r>
              <a:rPr lang="en-US" dirty="0" smtClean="0"/>
              <a:t>traveling, or for whom the vaccine might not be</a:t>
            </a:r>
            <a:r>
              <a:rPr lang="en-US" baseline="0" dirty="0" smtClean="0"/>
              <a:t> </a:t>
            </a:r>
            <a:r>
              <a:rPr lang="en-US" dirty="0" smtClean="0"/>
              <a:t>effective, can get a shot called immune globulin</a:t>
            </a:r>
            <a:r>
              <a:rPr lang="en-US" baseline="0" dirty="0" smtClean="0"/>
              <a:t> </a:t>
            </a:r>
            <a:r>
              <a:rPr lang="en-US" dirty="0" smtClean="0"/>
              <a:t>(IG). IG gives immediate, temporary protection.</a:t>
            </a:r>
          </a:p>
          <a:p>
            <a:r>
              <a:rPr lang="en-US" b="1" dirty="0" smtClean="0"/>
              <a:t>Adult Recommendation:</a:t>
            </a:r>
          </a:p>
          <a:p>
            <a:r>
              <a:rPr lang="en-US" dirty="0" smtClean="0"/>
              <a:t>· Single-antigen vaccine formulations should be administered in a 2-dose schedule at either 0 and 6 to 12 months (Havrix), or 0 and 6 to 18 months (Vaqta). If the combined hepatitis A and hepatitis B vaccine (Twinrix) is used, administer 3 doses at 0, 1, and 6 months; alternatively, a 4-dose schedule may be used, administer on days 0, 7, and 21 to 30 followed by a booster dose at month 12.</a:t>
            </a:r>
          </a:p>
          <a:p>
            <a:endParaRPr lang="en-US" dirty="0" smtClean="0"/>
          </a:p>
          <a:p>
            <a:r>
              <a:rPr lang="en-US" dirty="0" smtClean="0"/>
              <a:t>Two doses of the vaccine are needed for lasting</a:t>
            </a:r>
            <a:r>
              <a:rPr lang="en-US" baseline="0" dirty="0" smtClean="0"/>
              <a:t> </a:t>
            </a:r>
            <a:r>
              <a:rPr lang="en-US" dirty="0" smtClean="0"/>
              <a:t>protection. These doses should be given at least 6</a:t>
            </a:r>
            <a:r>
              <a:rPr lang="en-US" baseline="0" dirty="0" smtClean="0"/>
              <a:t> </a:t>
            </a:r>
            <a:r>
              <a:rPr lang="en-US" dirty="0" smtClean="0"/>
              <a:t>months apart.</a:t>
            </a:r>
          </a:p>
          <a:p>
            <a:r>
              <a:rPr lang="en-US" dirty="0" smtClean="0"/>
              <a:t>Hepatitis A vaccine may be given at the same time as</a:t>
            </a:r>
            <a:r>
              <a:rPr lang="en-US" baseline="0" dirty="0" smtClean="0"/>
              <a:t> </a:t>
            </a:r>
            <a:r>
              <a:rPr lang="en-US" dirty="0" smtClean="0"/>
              <a:t>other vaccines.</a:t>
            </a:r>
          </a:p>
          <a:p>
            <a:endParaRPr lang="en-US" dirty="0" smtClean="0"/>
          </a:p>
          <a:p>
            <a:r>
              <a:rPr lang="en-US" b="1" dirty="0" smtClean="0"/>
              <a:t>WHO</a:t>
            </a:r>
          </a:p>
          <a:p>
            <a:r>
              <a:rPr lang="en-US" dirty="0" smtClean="0"/>
              <a:t>Some people should be routinely vaccinated with</a:t>
            </a:r>
            <a:r>
              <a:rPr lang="en-US" baseline="0" dirty="0" smtClean="0"/>
              <a:t> </a:t>
            </a:r>
            <a:r>
              <a:rPr lang="en-US" dirty="0" smtClean="0"/>
              <a:t>hepatitis A vaccine:</a:t>
            </a:r>
          </a:p>
          <a:p>
            <a:r>
              <a:rPr lang="en-US" dirty="0" smtClean="0"/>
              <a:t>􀂇 All children between their first and second birthdays</a:t>
            </a:r>
            <a:r>
              <a:rPr lang="en-US" baseline="0" dirty="0" smtClean="0"/>
              <a:t> </a:t>
            </a:r>
            <a:r>
              <a:rPr lang="en-US" dirty="0" smtClean="0"/>
              <a:t>(12 through 23 months of age).</a:t>
            </a:r>
          </a:p>
          <a:p>
            <a:r>
              <a:rPr lang="en-US" dirty="0" smtClean="0"/>
              <a:t>􀂇 Anyone 1 year of age and older traveling to or working</a:t>
            </a:r>
            <a:r>
              <a:rPr lang="en-US" baseline="0" dirty="0" smtClean="0"/>
              <a:t> </a:t>
            </a:r>
            <a:r>
              <a:rPr lang="en-US" dirty="0" smtClean="0"/>
              <a:t>in countries with high or intermediate prevalence of</a:t>
            </a:r>
            <a:r>
              <a:rPr lang="en-US" baseline="0" dirty="0" smtClean="0"/>
              <a:t> </a:t>
            </a:r>
            <a:r>
              <a:rPr lang="en-US" dirty="0" smtClean="0"/>
              <a:t>hepatitis A, such</a:t>
            </a:r>
            <a:r>
              <a:rPr lang="en-US" baseline="0" dirty="0" smtClean="0"/>
              <a:t> </a:t>
            </a:r>
            <a:r>
              <a:rPr lang="en-US" dirty="0" smtClean="0"/>
              <a:t>as those located in Central or South</a:t>
            </a:r>
            <a:r>
              <a:rPr lang="en-US" baseline="0" dirty="0" smtClean="0"/>
              <a:t> </a:t>
            </a:r>
            <a:r>
              <a:rPr lang="en-US" dirty="0" smtClean="0"/>
              <a:t>America, Mexico, Asia (except Japan), Africa, and</a:t>
            </a:r>
            <a:r>
              <a:rPr lang="en-US" baseline="0" dirty="0" smtClean="0"/>
              <a:t> </a:t>
            </a:r>
            <a:r>
              <a:rPr lang="en-US" dirty="0" smtClean="0"/>
              <a:t>eastern Europe. For more information see www.cdc.gov/travel.</a:t>
            </a:r>
          </a:p>
          <a:p>
            <a:r>
              <a:rPr lang="en-US" dirty="0" smtClean="0"/>
              <a:t>􀂇 Children and adolescents 2 through 18 years of age</a:t>
            </a:r>
            <a:r>
              <a:rPr lang="en-US" baseline="0" dirty="0" smtClean="0"/>
              <a:t> </a:t>
            </a:r>
            <a:r>
              <a:rPr lang="en-US" dirty="0" smtClean="0"/>
              <a:t>who live in states or communities where routine</a:t>
            </a:r>
            <a:r>
              <a:rPr lang="en-US" baseline="0" dirty="0" smtClean="0"/>
              <a:t> </a:t>
            </a:r>
            <a:r>
              <a:rPr lang="en-US" dirty="0" smtClean="0"/>
              <a:t>vaccination has been implemented because of high</a:t>
            </a:r>
            <a:r>
              <a:rPr lang="en-US" baseline="0" dirty="0" smtClean="0"/>
              <a:t> </a:t>
            </a:r>
            <a:r>
              <a:rPr lang="en-US" dirty="0" smtClean="0"/>
              <a:t>disease incidence.</a:t>
            </a:r>
          </a:p>
          <a:p>
            <a:r>
              <a:rPr lang="en-US" dirty="0" smtClean="0"/>
              <a:t>􀂇 Men who have sex with men.</a:t>
            </a:r>
          </a:p>
          <a:p>
            <a:r>
              <a:rPr lang="en-US" dirty="0" smtClean="0"/>
              <a:t>􀂇 People who use street drugs.</a:t>
            </a:r>
          </a:p>
          <a:p>
            <a:r>
              <a:rPr lang="en-US" dirty="0" smtClean="0"/>
              <a:t>􀂇 People with chronic liver disease.</a:t>
            </a:r>
            <a:r>
              <a:rPr lang="en-US" baseline="0" dirty="0" smtClean="0"/>
              <a:t> </a:t>
            </a:r>
            <a:r>
              <a:rPr lang="en-US" dirty="0" smtClean="0"/>
              <a:t>People who are treated with clotting factor</a:t>
            </a:r>
            <a:r>
              <a:rPr lang="en-US" baseline="0" dirty="0" smtClean="0"/>
              <a:t> </a:t>
            </a:r>
            <a:r>
              <a:rPr lang="en-US" dirty="0" smtClean="0"/>
              <a:t>concentrates.</a:t>
            </a:r>
          </a:p>
          <a:p>
            <a:r>
              <a:rPr lang="en-US" dirty="0" smtClean="0"/>
              <a:t>􀂇 People who work with HAV􀀐infected primates or who</a:t>
            </a:r>
            <a:r>
              <a:rPr lang="en-US" baseline="0" dirty="0" smtClean="0"/>
              <a:t> </a:t>
            </a:r>
            <a:r>
              <a:rPr lang="en-US" dirty="0" smtClean="0"/>
              <a:t>work with HAV in research laboratories.</a:t>
            </a:r>
          </a:p>
          <a:p>
            <a:r>
              <a:rPr lang="en-US" dirty="0" smtClean="0"/>
              <a:t>􀂇 Members of households planning to adopt a child, or</a:t>
            </a:r>
            <a:r>
              <a:rPr lang="en-US" baseline="0" dirty="0" smtClean="0"/>
              <a:t> </a:t>
            </a:r>
            <a:r>
              <a:rPr lang="en-US" dirty="0" smtClean="0"/>
              <a:t>care for a newly arriving adopted child, from a country</a:t>
            </a:r>
            <a:r>
              <a:rPr lang="en-US" baseline="0" dirty="0" smtClean="0"/>
              <a:t> </a:t>
            </a:r>
            <a:r>
              <a:rPr lang="en-US" dirty="0" smtClean="0"/>
              <a:t>where hepatitis A is common.</a:t>
            </a:r>
            <a:r>
              <a:rPr lang="en-US" baseline="0" dirty="0" smtClean="0"/>
              <a:t> </a:t>
            </a:r>
            <a:r>
              <a:rPr lang="en-US" dirty="0" smtClean="0"/>
              <a:t>Other people might get hepatitis A vaccine in certain</a:t>
            </a:r>
            <a:r>
              <a:rPr lang="en-US" baseline="0" dirty="0" smtClean="0"/>
              <a:t> </a:t>
            </a:r>
            <a:r>
              <a:rPr lang="en-US" dirty="0" smtClean="0"/>
              <a:t>situations (ask your doctor for more details):</a:t>
            </a:r>
          </a:p>
          <a:p>
            <a:r>
              <a:rPr lang="en-US" dirty="0" smtClean="0"/>
              <a:t>􀂇 Unvaccinated children or adolescents in communities</a:t>
            </a:r>
            <a:r>
              <a:rPr lang="en-US" baseline="0" dirty="0" smtClean="0"/>
              <a:t> </a:t>
            </a:r>
            <a:r>
              <a:rPr lang="en-US" dirty="0" smtClean="0"/>
              <a:t>where outbreaks of hepatitis A are occurring.</a:t>
            </a:r>
          </a:p>
          <a:p>
            <a:r>
              <a:rPr lang="en-US" dirty="0" smtClean="0"/>
              <a:t>􀂇 Unvaccinated people who have been exposed to</a:t>
            </a:r>
            <a:r>
              <a:rPr lang="en-US" baseline="0" dirty="0" smtClean="0"/>
              <a:t> </a:t>
            </a:r>
            <a:r>
              <a:rPr lang="en-US" dirty="0" smtClean="0"/>
              <a:t>hepatitis A virus.</a:t>
            </a:r>
          </a:p>
          <a:p>
            <a:r>
              <a:rPr lang="en-US" dirty="0" smtClean="0"/>
              <a:t>􀂇 Anyone 1 year of age or older who wants protection</a:t>
            </a:r>
            <a:r>
              <a:rPr lang="en-US" baseline="0" dirty="0" smtClean="0"/>
              <a:t> </a:t>
            </a:r>
            <a:r>
              <a:rPr lang="en-US" dirty="0" smtClean="0"/>
              <a:t>from hepatitis A.</a:t>
            </a:r>
            <a:r>
              <a:rPr lang="en-US" baseline="0" dirty="0" smtClean="0"/>
              <a:t> </a:t>
            </a:r>
            <a:r>
              <a:rPr lang="en-US" dirty="0" smtClean="0"/>
              <a:t>Hepatitis A vaccine is not licensed for children younger</a:t>
            </a:r>
          </a:p>
          <a:p>
            <a:r>
              <a:rPr lang="en-US" dirty="0" smtClean="0"/>
              <a:t>than 1 year of age.</a:t>
            </a:r>
          </a:p>
          <a:p>
            <a:endParaRPr lang="en-US" dirty="0" smtClean="0"/>
          </a:p>
          <a:p>
            <a:r>
              <a:rPr lang="en-US" b="1" dirty="0" smtClean="0"/>
              <a:t>PRECAUTIONS</a:t>
            </a:r>
          </a:p>
          <a:p>
            <a:r>
              <a:rPr lang="en-US" dirty="0" smtClean="0"/>
              <a:t>• Tell your doctor if you have any severe allergies, including a severe allergy to latex. All hepatitis A vaccines contain alum, and</a:t>
            </a:r>
          </a:p>
          <a:p>
            <a:r>
              <a:rPr lang="en-US" dirty="0" smtClean="0"/>
              <a:t>some hepatitis A vaccines contain 2-phenoxyethanol.</a:t>
            </a:r>
          </a:p>
          <a:p>
            <a:r>
              <a:rPr lang="en-US" dirty="0" smtClean="0"/>
              <a:t>• Anyone who is moderately or severely ill at the time the shot is scheduled should probably wait until they recover. Ask your</a:t>
            </a:r>
          </a:p>
          <a:p>
            <a:r>
              <a:rPr lang="en-US" dirty="0" smtClean="0"/>
              <a:t>doctor. People with a mild illness can usually get the vaccine.</a:t>
            </a:r>
          </a:p>
          <a:p>
            <a:r>
              <a:rPr lang="en-US" dirty="0" smtClean="0"/>
              <a:t>• Tell your doctor if you are pregnant. Because hepatitis A vaccine is inactivated (killed), the risk to a pregnant woman or her</a:t>
            </a:r>
          </a:p>
          <a:p>
            <a:r>
              <a:rPr lang="en-US" dirty="0" smtClean="0"/>
              <a:t>unborn baby is believed to be very low. But your doctor can weigh any theoretical risk from the vaccine against the need for</a:t>
            </a:r>
          </a:p>
          <a:p>
            <a:r>
              <a:rPr lang="en-US" dirty="0" smtClean="0"/>
              <a:t>protection.</a:t>
            </a:r>
          </a:p>
          <a:p>
            <a:r>
              <a:rPr lang="en-US" b="1" dirty="0" smtClean="0"/>
              <a:t>CONTRAINDICATIONS</a:t>
            </a:r>
          </a:p>
          <a:p>
            <a:r>
              <a:rPr lang="en-US" dirty="0" smtClean="0"/>
              <a:t>• Anyone who has ever had a severe (life threatening) allergic reaction to a previous dose of hepatitis A vaccine should not get another dose.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EB42E58-0303-4EDC-B00D-35285B913ADD}" type="slidenum">
              <a:rPr lang="en-US" smtClean="0"/>
              <a:pPr/>
              <a:t>25</a:t>
            </a:fld>
            <a:endParaRPr lang="en-US"/>
          </a:p>
        </p:txBody>
      </p:sp>
    </p:spTree>
    <p:extLst>
      <p:ext uri="{BB962C8B-B14F-4D97-AF65-F5344CB8AC3E}">
        <p14:creationId xmlns:p14="http://schemas.microsoft.com/office/powerpoint/2010/main" val="3118471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A7938D40-1B93-4A98-9102-50C700326C24}" type="slidenum">
              <a:rPr lang="en-US" smtClean="0">
                <a:solidFill>
                  <a:prstClr val="black"/>
                </a:solidFill>
              </a:rPr>
              <a:pPr/>
              <a:t>26</a:t>
            </a:fld>
            <a:endParaRPr lang="en-US" smtClean="0">
              <a:solidFill>
                <a:prstClr val="black"/>
              </a:solidFill>
            </a:endParaRPr>
          </a:p>
        </p:txBody>
      </p:sp>
      <p:sp>
        <p:nvSpPr>
          <p:cNvPr id="158723" name="Rectangle 2"/>
          <p:cNvSpPr>
            <a:spLocks noGrp="1" noRot="1" noChangeAspect="1" noChangeArrowheads="1" noTextEdit="1"/>
          </p:cNvSpPr>
          <p:nvPr>
            <p:ph type="sldImg"/>
          </p:nvPr>
        </p:nvSpPr>
        <p:spPr>
          <a:xfrm>
            <a:off x="1336676" y="260351"/>
            <a:ext cx="4337050" cy="2787650"/>
          </a:xfrm>
          <a:ln/>
        </p:spPr>
      </p:sp>
      <p:sp>
        <p:nvSpPr>
          <p:cNvPr id="158724" name="Rectangle 3"/>
          <p:cNvSpPr>
            <a:spLocks noGrp="1" noChangeArrowheads="1"/>
          </p:cNvSpPr>
          <p:nvPr>
            <p:ph type="body" idx="1"/>
          </p:nvPr>
        </p:nvSpPr>
        <p:spPr>
          <a:xfrm>
            <a:off x="561398" y="3276601"/>
            <a:ext cx="6154738" cy="5305045"/>
          </a:xfrm>
          <a:noFill/>
          <a:ln/>
        </p:spPr>
        <p:txBody>
          <a:bodyPr>
            <a:normAutofit fontScale="92500" lnSpcReduction="10000"/>
          </a:bodyPr>
          <a:lstStyle/>
          <a:p>
            <a:pPr eaLnBrk="1" hangingPunct="1">
              <a:buSzPct val="65000"/>
              <a:buFont typeface="Wingdings 2" pitchFamily="18" charset="2"/>
              <a:buNone/>
            </a:pPr>
            <a:r>
              <a:rPr lang="en-US" b="1" i="0" dirty="0" smtClean="0"/>
              <a:t>What causes Hib disease?</a:t>
            </a:r>
            <a:r>
              <a:rPr lang="en-US" b="1" i="0" baseline="0" dirty="0" smtClean="0"/>
              <a:t> </a:t>
            </a:r>
            <a:r>
              <a:rPr lang="en-US" i="0" dirty="0" smtClean="0"/>
              <a:t>Hib disease is caused by a bacterium, Haemophilus influenzae</a:t>
            </a:r>
            <a:r>
              <a:rPr lang="en-US" i="0" baseline="0" dirty="0" smtClean="0"/>
              <a:t> </a:t>
            </a:r>
            <a:r>
              <a:rPr lang="en-US" i="0" dirty="0" smtClean="0"/>
              <a:t>type b. There are six different types of these</a:t>
            </a:r>
            <a:r>
              <a:rPr lang="en-US" i="0" baseline="0" dirty="0" smtClean="0"/>
              <a:t> </a:t>
            </a:r>
            <a:r>
              <a:rPr lang="en-US" i="0" dirty="0" smtClean="0"/>
              <a:t>bacteria (a through f). Type b organisms account</a:t>
            </a:r>
            <a:r>
              <a:rPr lang="en-US" i="0" baseline="0" dirty="0" smtClean="0"/>
              <a:t> </a:t>
            </a:r>
            <a:r>
              <a:rPr lang="en-US" i="0" dirty="0" smtClean="0"/>
              <a:t>for 95% of all strains that cause invasive disease,</a:t>
            </a:r>
            <a:r>
              <a:rPr lang="en-US" i="0" baseline="0" dirty="0" smtClean="0"/>
              <a:t> </a:t>
            </a:r>
            <a:r>
              <a:rPr lang="en-US" i="0" dirty="0" smtClean="0"/>
              <a:t>and this is the type against which the Hib vaccine</a:t>
            </a:r>
          </a:p>
          <a:p>
            <a:pPr eaLnBrk="1" hangingPunct="1">
              <a:buSzPct val="65000"/>
              <a:buFont typeface="Wingdings 2" pitchFamily="18" charset="2"/>
              <a:buNone/>
            </a:pPr>
            <a:r>
              <a:rPr lang="en-US" i="0" dirty="0" smtClean="0"/>
              <a:t>protects.</a:t>
            </a:r>
          </a:p>
          <a:p>
            <a:pPr eaLnBrk="1" hangingPunct="1">
              <a:buSzPct val="65000"/>
              <a:buFont typeface="Wingdings 2" pitchFamily="18" charset="2"/>
              <a:buNone/>
            </a:pPr>
            <a:r>
              <a:rPr lang="en-US" b="1" i="0" dirty="0" smtClean="0"/>
              <a:t>How does Hib disease spread?</a:t>
            </a:r>
            <a:r>
              <a:rPr lang="en-US" b="1" i="0" baseline="0" dirty="0" smtClean="0"/>
              <a:t> </a:t>
            </a:r>
            <a:r>
              <a:rPr lang="en-US" i="0" dirty="0" smtClean="0"/>
              <a:t>Hib disease is spread person-to-person by direct contact</a:t>
            </a:r>
            <a:r>
              <a:rPr lang="en-US" i="0" baseline="0" dirty="0" smtClean="0"/>
              <a:t> </a:t>
            </a:r>
            <a:r>
              <a:rPr lang="en-US" i="0" dirty="0" smtClean="0"/>
              <a:t>or through respiratory droplets. Usually the organisms</a:t>
            </a:r>
          </a:p>
          <a:p>
            <a:pPr eaLnBrk="1" hangingPunct="1">
              <a:buSzPct val="65000"/>
              <a:buFont typeface="Wingdings 2" pitchFamily="18" charset="2"/>
              <a:buNone/>
            </a:pPr>
            <a:r>
              <a:rPr lang="en-US" i="0" dirty="0" smtClean="0"/>
              <a:t>remain in the nose and throat, but occasionally</a:t>
            </a:r>
            <a:r>
              <a:rPr lang="en-US" i="0" baseline="0" dirty="0" smtClean="0"/>
              <a:t> </a:t>
            </a:r>
            <a:r>
              <a:rPr lang="en-US" i="0" dirty="0" smtClean="0"/>
              <a:t>the bacteria spread to the lungs or bloodstream</a:t>
            </a:r>
            <a:r>
              <a:rPr lang="en-US" i="0" baseline="0" dirty="0" smtClean="0"/>
              <a:t> </a:t>
            </a:r>
            <a:r>
              <a:rPr lang="en-US" i="0" dirty="0" smtClean="0"/>
              <a:t>and cause a serious infection in the individual.</a:t>
            </a:r>
          </a:p>
          <a:p>
            <a:pPr eaLnBrk="1" hangingPunct="1">
              <a:buSzPct val="65000"/>
              <a:buFont typeface="Wingdings 2" pitchFamily="18" charset="2"/>
              <a:buNone/>
            </a:pPr>
            <a:r>
              <a:rPr lang="en-US" b="1" i="0" dirty="0" smtClean="0"/>
              <a:t>How serious is Hib disease?</a:t>
            </a:r>
            <a:r>
              <a:rPr lang="en-US" b="1" i="0" baseline="0" dirty="0" smtClean="0"/>
              <a:t> </a:t>
            </a:r>
            <a:r>
              <a:rPr lang="en-US" i="0" dirty="0" smtClean="0"/>
              <a:t>Hib disease can be very serious. The most common</a:t>
            </a:r>
            <a:r>
              <a:rPr lang="en-US" i="0" baseline="0" dirty="0" smtClean="0"/>
              <a:t> </a:t>
            </a:r>
            <a:r>
              <a:rPr lang="en-US" i="0" dirty="0" smtClean="0"/>
              <a:t>type of invasive Hib disease is meningitis, an infection</a:t>
            </a:r>
          </a:p>
          <a:p>
            <a:pPr eaLnBrk="1" hangingPunct="1">
              <a:buSzPct val="65000"/>
              <a:buFont typeface="Wingdings 2" pitchFamily="18" charset="2"/>
              <a:buNone/>
            </a:pPr>
            <a:r>
              <a:rPr lang="en-US" i="0" dirty="0" smtClean="0"/>
              <a:t>of the membranes covering the brain (50%–65%</a:t>
            </a:r>
            <a:r>
              <a:rPr lang="en-US" i="0" baseline="0" dirty="0" smtClean="0"/>
              <a:t> </a:t>
            </a:r>
            <a:r>
              <a:rPr lang="en-US" i="0" dirty="0" smtClean="0"/>
              <a:t>of cases).</a:t>
            </a:r>
          </a:p>
          <a:p>
            <a:pPr eaLnBrk="1" hangingPunct="1">
              <a:buSzPct val="65000"/>
              <a:buFont typeface="Wingdings 2" pitchFamily="18" charset="2"/>
              <a:buNone/>
            </a:pPr>
            <a:r>
              <a:rPr lang="en-US" b="1" i="0" dirty="0" smtClean="0"/>
              <a:t>How common is Hib disease in the United States?</a:t>
            </a:r>
            <a:r>
              <a:rPr lang="en-US" b="1" i="0" baseline="0" dirty="0" smtClean="0"/>
              <a:t> </a:t>
            </a:r>
            <a:r>
              <a:rPr lang="en-US" i="0" dirty="0" smtClean="0"/>
              <a:t>Before the introduction of a Hib vaccine, H. influenzae</a:t>
            </a:r>
            <a:r>
              <a:rPr lang="en-US" i="0" baseline="0" dirty="0" smtClean="0"/>
              <a:t> </a:t>
            </a:r>
            <a:r>
              <a:rPr lang="en-US" i="0" dirty="0" smtClean="0"/>
              <a:t>type b (Hib) was the leading cause of bacterial</a:t>
            </a:r>
            <a:r>
              <a:rPr lang="en-US" i="0" baseline="0" dirty="0" smtClean="0"/>
              <a:t> </a:t>
            </a:r>
            <a:r>
              <a:rPr lang="en-US" i="0" dirty="0" smtClean="0"/>
              <a:t>meningitis among children younger than age five</a:t>
            </a:r>
            <a:r>
              <a:rPr lang="en-US" i="0" baseline="0" dirty="0" smtClean="0"/>
              <a:t> </a:t>
            </a:r>
            <a:r>
              <a:rPr lang="en-US" i="0" dirty="0" smtClean="0"/>
              <a:t>years in the United States. Every year about 20,000</a:t>
            </a:r>
            <a:r>
              <a:rPr lang="en-US" i="0" baseline="0" dirty="0" smtClean="0"/>
              <a:t> </a:t>
            </a:r>
            <a:r>
              <a:rPr lang="en-US" i="0" dirty="0" smtClean="0"/>
              <a:t>children younger than age five years got severe Hib</a:t>
            </a:r>
            <a:r>
              <a:rPr lang="en-US" i="0" baseline="0" dirty="0" smtClean="0"/>
              <a:t> </a:t>
            </a:r>
            <a:r>
              <a:rPr lang="en-US" i="0" dirty="0" smtClean="0"/>
              <a:t>disease and about 1,000 children died. More than</a:t>
            </a:r>
            <a:r>
              <a:rPr lang="en-US" i="0" baseline="0" dirty="0" smtClean="0"/>
              <a:t> </a:t>
            </a:r>
            <a:r>
              <a:rPr lang="en-US" i="0" dirty="0" smtClean="0"/>
              <a:t>half of children who developed severe Hib disease</a:t>
            </a:r>
            <a:r>
              <a:rPr lang="en-US" i="0" baseline="0" dirty="0" smtClean="0"/>
              <a:t> </a:t>
            </a:r>
            <a:r>
              <a:rPr lang="en-US" i="0" dirty="0" smtClean="0"/>
              <a:t>were younger than age 12 months.</a:t>
            </a:r>
            <a:r>
              <a:rPr lang="en-US" i="0" baseline="0" dirty="0" smtClean="0"/>
              <a:t> </a:t>
            </a:r>
            <a:r>
              <a:rPr lang="en-US" i="0" dirty="0" smtClean="0"/>
              <a:t>From 1996 through 2000, an average of 68 reported</a:t>
            </a:r>
            <a:r>
              <a:rPr lang="en-US" i="0" baseline="0" dirty="0" smtClean="0"/>
              <a:t> </a:t>
            </a:r>
            <a:r>
              <a:rPr lang="en-US" i="0" dirty="0" smtClean="0"/>
              <a:t>cases of Hib disease occurred in children younger</a:t>
            </a:r>
            <a:r>
              <a:rPr lang="en-US" i="0" baseline="0" dirty="0" smtClean="0"/>
              <a:t> </a:t>
            </a:r>
            <a:r>
              <a:rPr lang="en-US" i="0" dirty="0" smtClean="0"/>
              <a:t>than age 5 years each year. By 2008, this number</a:t>
            </a:r>
            <a:r>
              <a:rPr lang="en-US" i="0" baseline="0" dirty="0" smtClean="0"/>
              <a:t> </a:t>
            </a:r>
            <a:r>
              <a:rPr lang="en-US" i="0" dirty="0" smtClean="0"/>
              <a:t>had dropped to just 30 cases and, although some</a:t>
            </a:r>
            <a:r>
              <a:rPr lang="en-US" i="0" baseline="0" dirty="0" smtClean="0"/>
              <a:t> </a:t>
            </a:r>
            <a:r>
              <a:rPr lang="en-US" i="0" dirty="0" smtClean="0"/>
              <a:t>of the 163 cases with unknown serotype could have</a:t>
            </a:r>
            <a:r>
              <a:rPr lang="en-US" i="0" baseline="0" dirty="0" smtClean="0"/>
              <a:t> </a:t>
            </a:r>
            <a:r>
              <a:rPr lang="en-US" i="0" dirty="0" smtClean="0"/>
              <a:t>been due to Hib, the significant decline in incidence</a:t>
            </a:r>
            <a:r>
              <a:rPr lang="en-US" i="0" baseline="0" dirty="0" smtClean="0"/>
              <a:t> </a:t>
            </a:r>
            <a:r>
              <a:rPr lang="en-US" i="0" dirty="0" smtClean="0"/>
              <a:t>(&gt;99%) since the pre-vaccine era is truly remarkable.</a:t>
            </a:r>
          </a:p>
          <a:p>
            <a:pPr eaLnBrk="1" hangingPunct="1">
              <a:buSzPct val="65000"/>
              <a:buFont typeface="Wingdings 2" pitchFamily="18" charset="2"/>
              <a:buNone/>
            </a:pPr>
            <a:endParaRPr lang="en-US" i="0" dirty="0" smtClean="0"/>
          </a:p>
          <a:p>
            <a:pPr eaLnBrk="1" hangingPunct="1">
              <a:buSzPct val="65000"/>
              <a:buFont typeface="Wingdings 2" pitchFamily="18" charset="2"/>
              <a:buNone/>
            </a:pPr>
            <a:endParaRPr lang="en-US" i="0" dirty="0" smtClean="0"/>
          </a:p>
          <a:p>
            <a:pPr eaLnBrk="1" hangingPunct="1">
              <a:buSzPct val="65000"/>
              <a:buFont typeface="Wingdings 2" pitchFamily="18" charset="2"/>
              <a:buChar char="¢"/>
            </a:pPr>
            <a:r>
              <a:rPr lang="en-US" i="1" dirty="0" smtClean="0"/>
              <a:t>Haemophilus influenzae</a:t>
            </a:r>
            <a:r>
              <a:rPr lang="en-US" dirty="0" smtClean="0"/>
              <a:t> Type B vaccine (Hib) protects against Hib disease. Haemophilus influenzae Type B vaccine (Hib) protects against Hib disease. It can also cause brain damage, seizures, paralysis, hearing loss.</a:t>
            </a:r>
          </a:p>
          <a:p>
            <a:pPr eaLnBrk="1" hangingPunct="1">
              <a:buSzPct val="65000"/>
              <a:buFont typeface="Wingdings 2" pitchFamily="18" charset="2"/>
              <a:buChar char="¢"/>
            </a:pPr>
            <a:r>
              <a:rPr lang="en-US" dirty="0" smtClean="0"/>
              <a:t>The Hib germ enters the body through the nose and throat. It is spread by direct contact with an infected person.  Adults and older children can be infected with this germ but not feel sick or show any symptoms. </a:t>
            </a:r>
          </a:p>
          <a:p>
            <a:pPr eaLnBrk="1" hangingPunct="1">
              <a:buSzPct val="65000"/>
              <a:buFont typeface="Wingdings 2" pitchFamily="18" charset="2"/>
              <a:buChar char="¢"/>
            </a:pPr>
            <a:r>
              <a:rPr lang="en-US" dirty="0" smtClean="0"/>
              <a:t>This child on the right has a swollen cheek due to Hib infection.  The tissue under the skin covering the jaw and cheek is infected and she is probably very sick. She may have a fever, severe headache, sore throat, or breathing problems. Hib disease can be very dangerous to children under five years of age, especially infants.</a:t>
            </a:r>
          </a:p>
          <a:p>
            <a:pPr eaLnBrk="1" hangingPunct="1">
              <a:buSzPct val="65000"/>
              <a:buFont typeface="Wingdings 2" pitchFamily="18" charset="2"/>
              <a:buChar char="¢"/>
            </a:pPr>
            <a:r>
              <a:rPr lang="en-US" dirty="0" smtClean="0"/>
              <a:t>Hib vaccine is required for attendance in child care and pre-K for all children under age 5 years.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4" y="260351"/>
            <a:ext cx="4645025" cy="3484562"/>
          </a:xfrm>
        </p:spPr>
      </p:sp>
      <p:sp>
        <p:nvSpPr>
          <p:cNvPr id="3" name="Notes Placeholder 2"/>
          <p:cNvSpPr>
            <a:spLocks noGrp="1"/>
          </p:cNvSpPr>
          <p:nvPr>
            <p:ph type="body" idx="1"/>
          </p:nvPr>
        </p:nvSpPr>
        <p:spPr>
          <a:xfrm>
            <a:off x="712362" y="4042944"/>
            <a:ext cx="5607050" cy="4690757"/>
          </a:xfrm>
        </p:spPr>
        <p:txBody>
          <a:bodyPr>
            <a:normAutofit fontScale="47500" lnSpcReduction="20000"/>
          </a:bodyPr>
          <a:lstStyle/>
          <a:p>
            <a:r>
              <a:rPr lang="en-US" b="1" dirty="0" smtClean="0"/>
              <a:t>What type of vaccine is it? </a:t>
            </a:r>
            <a:r>
              <a:rPr lang="en-US" dirty="0" smtClean="0"/>
              <a:t>The Hib conjugate vaccine is an inactivated vaccine. It is made by chemically bonding a polysaccharide (sugar) to a protein. This long chain of sugar molecules makes up the surface capsule of the bacterium.</a:t>
            </a:r>
          </a:p>
          <a:p>
            <a:r>
              <a:rPr lang="en-US" b="1" dirty="0" smtClean="0"/>
              <a:t>How effective is this vaccine? </a:t>
            </a:r>
            <a:r>
              <a:rPr lang="en-US" dirty="0" smtClean="0"/>
              <a:t>All the Hib vaccines licensed for use are good at producing immunity to invasive Hib disease. More than 95% of infants will be protected after two or three doses.</a:t>
            </a:r>
          </a:p>
          <a:p>
            <a:endParaRPr lang="en-US" sz="1700" dirty="0"/>
          </a:p>
          <a:p>
            <a:r>
              <a:rPr lang="en-US" dirty="0" smtClean="0"/>
              <a:t>Several different brands of Hib vaccine are available.</a:t>
            </a:r>
            <a:r>
              <a:rPr lang="en-US" baseline="0" dirty="0" smtClean="0"/>
              <a:t> </a:t>
            </a:r>
            <a:r>
              <a:rPr lang="en-US" dirty="0" smtClean="0"/>
              <a:t>Your child will receive either 3 or 4 doses, depending on</a:t>
            </a:r>
            <a:r>
              <a:rPr lang="en-US" baseline="0" dirty="0" smtClean="0"/>
              <a:t> </a:t>
            </a:r>
            <a:r>
              <a:rPr lang="en-US" dirty="0" smtClean="0"/>
              <a:t>which vaccine is used. Doses of Hib vaccine are usually recommended at these</a:t>
            </a:r>
            <a:r>
              <a:rPr lang="en-US" baseline="0" dirty="0" smtClean="0"/>
              <a:t> </a:t>
            </a:r>
            <a:r>
              <a:rPr lang="en-US" dirty="0" smtClean="0"/>
              <a:t>ages:</a:t>
            </a:r>
          </a:p>
          <a:p>
            <a:r>
              <a:rPr lang="en-US" dirty="0" smtClean="0"/>
              <a:t>- First Dose: 2 months of age</a:t>
            </a:r>
          </a:p>
          <a:p>
            <a:r>
              <a:rPr lang="en-US" dirty="0" smtClean="0"/>
              <a:t>- Second Dose: 4 months of age</a:t>
            </a:r>
          </a:p>
          <a:p>
            <a:r>
              <a:rPr lang="en-US" dirty="0" smtClean="0"/>
              <a:t>- Third Dose: 6 months of age (if needed,</a:t>
            </a:r>
            <a:r>
              <a:rPr lang="en-US" baseline="0" dirty="0" smtClean="0"/>
              <a:t> </a:t>
            </a:r>
            <a:r>
              <a:rPr lang="en-US" dirty="0" smtClean="0"/>
              <a:t>depending on brand of vaccine)</a:t>
            </a:r>
          </a:p>
          <a:p>
            <a:r>
              <a:rPr lang="en-US" dirty="0" smtClean="0"/>
              <a:t>- Final Dose: 12–15 months of age</a:t>
            </a:r>
          </a:p>
          <a:p>
            <a:r>
              <a:rPr lang="en-US" dirty="0" smtClean="0"/>
              <a:t>Hib vaccine may safely be given at the same time as</a:t>
            </a:r>
            <a:r>
              <a:rPr lang="en-US" baseline="0" dirty="0" smtClean="0"/>
              <a:t> </a:t>
            </a:r>
            <a:r>
              <a:rPr lang="en-US" dirty="0" smtClean="0"/>
              <a:t>other vaccines.</a:t>
            </a:r>
          </a:p>
          <a:p>
            <a:r>
              <a:rPr lang="en-US" dirty="0" smtClean="0"/>
              <a:t>Hib vaccine may be given as part of a combination</a:t>
            </a:r>
            <a:r>
              <a:rPr lang="en-US" baseline="0" dirty="0" smtClean="0"/>
              <a:t> </a:t>
            </a:r>
            <a:r>
              <a:rPr lang="en-US" dirty="0" smtClean="0"/>
              <a:t>vaccine. Combination vaccines are made when two</a:t>
            </a:r>
            <a:r>
              <a:rPr lang="en-US" baseline="0" dirty="0" smtClean="0"/>
              <a:t> </a:t>
            </a:r>
            <a:r>
              <a:rPr lang="en-US" dirty="0" smtClean="0"/>
              <a:t>or more types of vaccine are combined together into a</a:t>
            </a:r>
            <a:r>
              <a:rPr lang="en-US" baseline="0" dirty="0" smtClean="0"/>
              <a:t> </a:t>
            </a:r>
            <a:r>
              <a:rPr lang="en-US" dirty="0" smtClean="0"/>
              <a:t>single shot, so that one vaccination can protect against</a:t>
            </a:r>
            <a:r>
              <a:rPr lang="en-US" baseline="0" dirty="0" smtClean="0"/>
              <a:t> </a:t>
            </a:r>
            <a:r>
              <a:rPr lang="en-US" dirty="0" smtClean="0"/>
              <a:t>more than one disease.</a:t>
            </a:r>
          </a:p>
          <a:p>
            <a:endParaRPr lang="en-US" dirty="0" smtClean="0"/>
          </a:p>
          <a:p>
            <a:r>
              <a:rPr lang="en-US" b="1" dirty="0" smtClean="0"/>
              <a:t>Age Indications for Hib Vaccines </a:t>
            </a:r>
            <a:r>
              <a:rPr lang="en-US" dirty="0" smtClean="0"/>
              <a:t>(no doses prior to age 6 weeks)</a:t>
            </a:r>
          </a:p>
          <a:p>
            <a:r>
              <a:rPr lang="en-US" b="1" dirty="0" err="1" smtClean="0"/>
              <a:t>ActHiB</a:t>
            </a:r>
            <a:r>
              <a:rPr lang="en-US" b="1" dirty="0" smtClean="0"/>
              <a:t>® (sanofi pasteur): </a:t>
            </a:r>
            <a:r>
              <a:rPr lang="en-US" dirty="0" smtClean="0"/>
              <a:t>for aged 2 months and older</a:t>
            </a:r>
          </a:p>
          <a:p>
            <a:r>
              <a:rPr lang="en-US" b="1" dirty="0" smtClean="0"/>
              <a:t>PedvaxHiB® (Merck): </a:t>
            </a:r>
            <a:r>
              <a:rPr lang="en-US" dirty="0" smtClean="0"/>
              <a:t>for aged 2 months and older</a:t>
            </a:r>
          </a:p>
          <a:p>
            <a:r>
              <a:rPr lang="en-US" b="1" dirty="0" err="1" smtClean="0"/>
              <a:t>Hiberix</a:t>
            </a:r>
            <a:r>
              <a:rPr lang="en-US" b="1" dirty="0" smtClean="0"/>
              <a:t> (Novartis): </a:t>
            </a:r>
            <a:r>
              <a:rPr lang="en-US" dirty="0" smtClean="0"/>
              <a:t>Last dose for age 15 months through 59 months</a:t>
            </a:r>
          </a:p>
          <a:p>
            <a:endParaRPr lang="en-US" dirty="0" smtClean="0"/>
          </a:p>
          <a:p>
            <a:r>
              <a:rPr lang="en-US" b="1" dirty="0" smtClean="0"/>
              <a:t>Indications for Use and Schedule (Primary Series)</a:t>
            </a:r>
          </a:p>
          <a:p>
            <a:r>
              <a:rPr lang="en-US" b="1" dirty="0" err="1" smtClean="0"/>
              <a:t>ActHiB</a:t>
            </a:r>
            <a:r>
              <a:rPr lang="en-US" b="1" dirty="0" smtClean="0"/>
              <a:t> (4-dose series): </a:t>
            </a:r>
            <a:r>
              <a:rPr lang="en-US" dirty="0" smtClean="0"/>
              <a:t>a 3 dose primary series at 2, 4 &amp; 6 months &amp; booster</a:t>
            </a:r>
            <a:r>
              <a:rPr lang="en-US" baseline="0" dirty="0" smtClean="0"/>
              <a:t> </a:t>
            </a:r>
            <a:r>
              <a:rPr lang="en-US" dirty="0" smtClean="0"/>
              <a:t>dose at 12-15 months</a:t>
            </a:r>
          </a:p>
          <a:p>
            <a:r>
              <a:rPr lang="en-US" b="1" dirty="0" smtClean="0"/>
              <a:t>PedvaxHiB</a:t>
            </a:r>
            <a:r>
              <a:rPr lang="en-US" dirty="0" smtClean="0"/>
              <a:t> ( 3-dose series): a 2-dose primary series at 2, 4 months &amp;</a:t>
            </a:r>
            <a:r>
              <a:rPr lang="en-US" baseline="0" dirty="0" smtClean="0"/>
              <a:t> </a:t>
            </a:r>
            <a:r>
              <a:rPr lang="en-US" dirty="0" smtClean="0"/>
              <a:t>booster dose at 12-15 months</a:t>
            </a:r>
          </a:p>
          <a:p>
            <a:r>
              <a:rPr lang="en-US" b="1" dirty="0" smtClean="0"/>
              <a:t>Delayed Vaccination Schedule:</a:t>
            </a:r>
          </a:p>
          <a:p>
            <a:r>
              <a:rPr lang="en-US" dirty="0" smtClean="0"/>
              <a:t>Children starting late may not need entire 3-4 dose series;</a:t>
            </a:r>
            <a:r>
              <a:rPr lang="en-US" baseline="0" dirty="0" smtClean="0"/>
              <a:t> </a:t>
            </a:r>
            <a:r>
              <a:rPr lang="en-US" dirty="0" smtClean="0"/>
              <a:t>Number of doses child requires depends on current age</a:t>
            </a:r>
          </a:p>
          <a:p>
            <a:r>
              <a:rPr lang="en-US" dirty="0" smtClean="0"/>
              <a:t>All children 15-59 months of age need at least one dose</a:t>
            </a:r>
          </a:p>
          <a:p>
            <a:r>
              <a:rPr lang="en-US" dirty="0" smtClean="0"/>
              <a:t>Minimum age and intervals – 6 weeks with the exception of </a:t>
            </a:r>
            <a:r>
              <a:rPr lang="en-US" dirty="0" err="1" smtClean="0"/>
              <a:t>Hiberix</a:t>
            </a:r>
            <a:r>
              <a:rPr lang="en-US" dirty="0" smtClean="0"/>
              <a:t>, the conjugate Hib vaccines are interchangeable; 4 weeks between primary series doses; 8 weeks between booster dose and previous dose</a:t>
            </a:r>
          </a:p>
          <a:p>
            <a:endParaRPr lang="en-US" dirty="0" smtClean="0"/>
          </a:p>
          <a:p>
            <a:r>
              <a:rPr lang="en-US" dirty="0" smtClean="0"/>
              <a:t>People over 5 years old usually do not need Hib vaccine.</a:t>
            </a:r>
            <a:r>
              <a:rPr lang="en-US" baseline="0" dirty="0" smtClean="0"/>
              <a:t> </a:t>
            </a:r>
            <a:r>
              <a:rPr lang="en-US" dirty="0" smtClean="0"/>
              <a:t>But it may be given to older children or adults before</a:t>
            </a:r>
            <a:r>
              <a:rPr lang="en-US" baseline="0" dirty="0" smtClean="0"/>
              <a:t> </a:t>
            </a:r>
            <a:r>
              <a:rPr lang="en-US" dirty="0" smtClean="0"/>
              <a:t>surgery to remove the spleen or following a bone</a:t>
            </a:r>
            <a:r>
              <a:rPr lang="en-US" baseline="0" dirty="0" smtClean="0"/>
              <a:t> </a:t>
            </a:r>
            <a:r>
              <a:rPr lang="en-US" dirty="0" smtClean="0"/>
              <a:t>marrow transplant. It may also be given to anyone with</a:t>
            </a:r>
            <a:r>
              <a:rPr lang="en-US" baseline="0" dirty="0" smtClean="0"/>
              <a:t> </a:t>
            </a:r>
            <a:r>
              <a:rPr lang="en-US" dirty="0" smtClean="0"/>
              <a:t>certain health conditions such as sickle cell disease or</a:t>
            </a:r>
            <a:r>
              <a:rPr lang="en-US" baseline="0" dirty="0" smtClean="0"/>
              <a:t> </a:t>
            </a:r>
            <a:r>
              <a:rPr lang="en-US" dirty="0" smtClean="0"/>
              <a:t>HIV/AIDS.</a:t>
            </a:r>
          </a:p>
          <a:p>
            <a:endParaRPr lang="en-US" dirty="0" smtClean="0"/>
          </a:p>
          <a:p>
            <a:r>
              <a:rPr lang="en-US" dirty="0" smtClean="0"/>
              <a:t>Hib vaccine should not be given to infants younger than</a:t>
            </a:r>
            <a:r>
              <a:rPr lang="en-US" baseline="0" dirty="0" smtClean="0"/>
              <a:t> </a:t>
            </a:r>
            <a:r>
              <a:rPr lang="en-US" dirty="0" smtClean="0"/>
              <a:t>6 weeks of age.</a:t>
            </a:r>
          </a:p>
          <a:p>
            <a:endParaRPr lang="en-US" dirty="0" smtClean="0"/>
          </a:p>
          <a:p>
            <a:r>
              <a:rPr lang="en-US" b="1" dirty="0" smtClean="0"/>
              <a:t>VACCINATION OF PERSONS WITH HIGH-RISK CONDITIONS:</a:t>
            </a:r>
          </a:p>
          <a:p>
            <a:r>
              <a:rPr lang="en-US" dirty="0" smtClean="0"/>
              <a:t>Children aged 12 through 59 months at high risk for Hib diseases are: asplenics (including sickle cell disease), chemotherapy recipients, immunoglobulin deficiency, complement component deficiencies, or HIV</a:t>
            </a:r>
          </a:p>
          <a:p>
            <a:r>
              <a:rPr lang="en-US" dirty="0" smtClean="0"/>
              <a:t>if no doses or only 1 dose of Hib vaccine given before 12 months of age, give 2 doses of Hib vaccine separated by 8 weeks</a:t>
            </a:r>
          </a:p>
          <a:p>
            <a:r>
              <a:rPr lang="en-US" dirty="0" smtClean="0"/>
              <a:t>if 2 or more doses of Hib vaccine given before 12 months of age, give 1 dose of Hib vaccine 8 weeks later</a:t>
            </a:r>
          </a:p>
          <a:p>
            <a:r>
              <a:rPr lang="en-US" dirty="0" smtClean="0"/>
              <a:t>If no history of at least one previous dose, for persons:</a:t>
            </a:r>
          </a:p>
          <a:p>
            <a:r>
              <a:rPr lang="en-US" dirty="0" smtClean="0"/>
              <a:t>Aged 15 months or older who are having elective splenectomy, give 1 dose of Hib vaccine at least 14 days prior to surgery</a:t>
            </a:r>
          </a:p>
          <a:p>
            <a:r>
              <a:rPr lang="en-US" dirty="0" smtClean="0"/>
              <a:t>Aged 5 years &amp; older who are asplenic (including sickle cell disease); give 1 dose of Hib vaccine</a:t>
            </a:r>
          </a:p>
          <a:p>
            <a:r>
              <a:rPr lang="en-US" dirty="0" smtClean="0"/>
              <a:t>Aged 5 through 18 years, who have HIV infection, give 1 dose of Hib vaccine</a:t>
            </a:r>
          </a:p>
          <a:p>
            <a:r>
              <a:rPr lang="en-US" dirty="0" smtClean="0"/>
              <a:t>NOTE: Due to low risk of Hib infection, adults aged 19 years &amp; older with HIV are not recommended for Hib vaccine</a:t>
            </a:r>
          </a:p>
          <a:p>
            <a:r>
              <a:rPr lang="en-US" dirty="0" smtClean="0"/>
              <a:t>-Persons who have had hematopoietic stem cell transplant (HSCT), regardless of their Hib vaccine history, should be revaccinated with 3 doses of Hib vaccine, 6 to 12 months after successful transplant; doses should be at least 4 weeks apart</a:t>
            </a:r>
          </a:p>
          <a:p>
            <a:endParaRPr lang="en-US" dirty="0" smtClean="0"/>
          </a:p>
          <a:p>
            <a:r>
              <a:rPr lang="en-US" b="1" dirty="0" smtClean="0"/>
              <a:t>CONTRAINDICATIONS</a:t>
            </a:r>
            <a:r>
              <a:rPr lang="en-US" dirty="0" smtClean="0"/>
              <a:t> -An anaphylactic (severe allergic) reaction to a prior dose or a component of Hib vaccine</a:t>
            </a:r>
          </a:p>
          <a:p>
            <a:r>
              <a:rPr lang="en-US" b="1" dirty="0" smtClean="0"/>
              <a:t>PRECAUTIONS </a:t>
            </a:r>
            <a:r>
              <a:rPr lang="en-US" dirty="0" smtClean="0"/>
              <a:t>-Moderate to severe acute illness with or without fever; Use caution when vaccinating latex-sensitive individuals since the vial stopper contains dry latex rubber that may cause allergic reactions</a:t>
            </a:r>
          </a:p>
          <a:p>
            <a:r>
              <a:rPr lang="en-US" b="1" dirty="0" smtClean="0"/>
              <a:t>FURTHER POINTS</a:t>
            </a:r>
          </a:p>
          <a:p>
            <a:r>
              <a:rPr lang="en-US" dirty="0" smtClean="0"/>
              <a:t>Hib vaccine is not routinely given once a child is 5 years (after age 59 months)</a:t>
            </a:r>
          </a:p>
          <a:p>
            <a:r>
              <a:rPr lang="en-US" dirty="0" smtClean="0"/>
              <a:t>Administer ActHIB® within 24 hours after reconstitution and MenHibrix® within 30 minutes after reconstitution</a:t>
            </a:r>
          </a:p>
          <a:p>
            <a:r>
              <a:rPr lang="en-US" dirty="0" smtClean="0"/>
              <a:t>For children 5 years or younger, if Hib vaccine dose(s) receive within 14 days of the start of or during chemotherapy/radiation treatment, repeat doses at least 3 months after therapy completion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EB42E58-0303-4EDC-B00D-35285B913ADD}" type="slidenum">
              <a:rPr lang="en-US" smtClean="0"/>
              <a:pPr/>
              <a:t>27</a:t>
            </a:fld>
            <a:endParaRPr lang="en-US"/>
          </a:p>
        </p:txBody>
      </p:sp>
    </p:spTree>
    <p:extLst>
      <p:ext uri="{BB962C8B-B14F-4D97-AF65-F5344CB8AC3E}">
        <p14:creationId xmlns:p14="http://schemas.microsoft.com/office/powerpoint/2010/main" val="13605640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3970944" y="8829968"/>
            <a:ext cx="3037840" cy="464820"/>
          </a:xfrm>
          <a:prstGeom prst="rect">
            <a:avLst/>
          </a:prstGeom>
          <a:noFill/>
          <a:ln w="9525">
            <a:noFill/>
            <a:miter lim="800000"/>
            <a:headEnd/>
            <a:tailEnd/>
          </a:ln>
        </p:spPr>
        <p:txBody>
          <a:bodyPr lIns="93098" tIns="46550" rIns="93098" bIns="46550" anchor="b"/>
          <a:lstStyle/>
          <a:p>
            <a:pPr algn="r"/>
            <a:fld id="{71472419-05C6-41C6-9498-DA6AE79EB022}" type="slidenum">
              <a:rPr lang="en-US" sz="1200">
                <a:solidFill>
                  <a:srgbClr val="000000"/>
                </a:solidFill>
                <a:latin typeface="Calibri" pitchFamily="34" charset="0"/>
              </a:rPr>
              <a:pPr algn="r"/>
              <a:t>28</a:t>
            </a:fld>
            <a:endParaRPr lang="en-US" sz="1200" dirty="0">
              <a:solidFill>
                <a:srgbClr val="000000"/>
              </a:solidFill>
              <a:latin typeface="Calibri" pitchFamily="34" charset="0"/>
            </a:endParaRPr>
          </a:p>
        </p:txBody>
      </p:sp>
      <p:sp>
        <p:nvSpPr>
          <p:cNvPr id="121859" name="Rectangle 6"/>
          <p:cNvSpPr txBox="1">
            <a:spLocks noGrp="1" noChangeArrowheads="1"/>
          </p:cNvSpPr>
          <p:nvPr/>
        </p:nvSpPr>
        <p:spPr bwMode="auto">
          <a:xfrm>
            <a:off x="4" y="8829968"/>
            <a:ext cx="3037840" cy="464820"/>
          </a:xfrm>
          <a:prstGeom prst="rect">
            <a:avLst/>
          </a:prstGeom>
          <a:noFill/>
          <a:ln w="9525">
            <a:noFill/>
            <a:miter lim="800000"/>
            <a:headEnd/>
            <a:tailEnd/>
          </a:ln>
        </p:spPr>
        <p:txBody>
          <a:bodyPr lIns="93090" tIns="46546" rIns="93090" bIns="46546" anchor="b"/>
          <a:lstStyle/>
          <a:p>
            <a:endParaRPr lang="en-US" sz="1200" dirty="0">
              <a:solidFill>
                <a:srgbClr val="000000"/>
              </a:solidFill>
            </a:endParaRPr>
          </a:p>
        </p:txBody>
      </p:sp>
      <p:sp>
        <p:nvSpPr>
          <p:cNvPr id="121860" name="Rectangle 7"/>
          <p:cNvSpPr txBox="1">
            <a:spLocks noGrp="1" noChangeArrowheads="1"/>
          </p:cNvSpPr>
          <p:nvPr/>
        </p:nvSpPr>
        <p:spPr bwMode="auto">
          <a:xfrm>
            <a:off x="3970944" y="8829968"/>
            <a:ext cx="3037840" cy="464820"/>
          </a:xfrm>
          <a:prstGeom prst="rect">
            <a:avLst/>
          </a:prstGeom>
          <a:noFill/>
          <a:ln w="9525">
            <a:noFill/>
            <a:miter lim="800000"/>
            <a:headEnd/>
            <a:tailEnd/>
          </a:ln>
        </p:spPr>
        <p:txBody>
          <a:bodyPr lIns="93090" tIns="46546" rIns="93090" bIns="46546" anchor="b"/>
          <a:lstStyle/>
          <a:p>
            <a:pPr algn="r"/>
            <a:fld id="{3DDDBEDE-1F38-4678-806F-4429D1769123}" type="slidenum">
              <a:rPr lang="en-US" sz="1200">
                <a:solidFill>
                  <a:srgbClr val="000000"/>
                </a:solidFill>
              </a:rPr>
              <a:pPr algn="r"/>
              <a:t>28</a:t>
            </a:fld>
            <a:endParaRPr lang="en-US" sz="1200" dirty="0">
              <a:solidFill>
                <a:srgbClr val="000000"/>
              </a:solidFill>
            </a:endParaRPr>
          </a:p>
        </p:txBody>
      </p:sp>
      <p:sp>
        <p:nvSpPr>
          <p:cNvPr id="121861" name="Rectangle 6"/>
          <p:cNvSpPr txBox="1">
            <a:spLocks noGrp="1" noChangeArrowheads="1"/>
          </p:cNvSpPr>
          <p:nvPr/>
        </p:nvSpPr>
        <p:spPr bwMode="auto">
          <a:xfrm>
            <a:off x="4" y="8829968"/>
            <a:ext cx="3037840" cy="464820"/>
          </a:xfrm>
          <a:prstGeom prst="rect">
            <a:avLst/>
          </a:prstGeom>
          <a:noFill/>
          <a:ln w="9525">
            <a:noFill/>
            <a:miter lim="800000"/>
            <a:headEnd/>
            <a:tailEnd/>
          </a:ln>
        </p:spPr>
        <p:txBody>
          <a:bodyPr lIns="93090" tIns="46546" rIns="93090" bIns="46546" anchor="b"/>
          <a:lstStyle/>
          <a:p>
            <a:endParaRPr lang="en-US" sz="1200" dirty="0">
              <a:solidFill>
                <a:srgbClr val="000000"/>
              </a:solidFill>
              <a:latin typeface="Calibri" pitchFamily="34" charset="0"/>
            </a:endParaRPr>
          </a:p>
        </p:txBody>
      </p:sp>
      <p:sp>
        <p:nvSpPr>
          <p:cNvPr id="121862" name="Rectangle 7"/>
          <p:cNvSpPr txBox="1">
            <a:spLocks noGrp="1" noChangeArrowheads="1"/>
          </p:cNvSpPr>
          <p:nvPr/>
        </p:nvSpPr>
        <p:spPr bwMode="auto">
          <a:xfrm>
            <a:off x="3970944" y="8829968"/>
            <a:ext cx="3037840" cy="464820"/>
          </a:xfrm>
          <a:prstGeom prst="rect">
            <a:avLst/>
          </a:prstGeom>
          <a:noFill/>
          <a:ln w="9525">
            <a:noFill/>
            <a:miter lim="800000"/>
            <a:headEnd/>
            <a:tailEnd/>
          </a:ln>
        </p:spPr>
        <p:txBody>
          <a:bodyPr lIns="93090" tIns="46546" rIns="93090" bIns="46546" anchor="b"/>
          <a:lstStyle/>
          <a:p>
            <a:pPr algn="r"/>
            <a:fld id="{F1196358-992A-486A-B65A-68300C90CC18}" type="slidenum">
              <a:rPr lang="en-US" sz="1200">
                <a:solidFill>
                  <a:srgbClr val="000000"/>
                </a:solidFill>
                <a:latin typeface="Calibri" pitchFamily="34" charset="0"/>
              </a:rPr>
              <a:pPr algn="r"/>
              <a:t>28</a:t>
            </a:fld>
            <a:endParaRPr lang="en-US" sz="1200" dirty="0">
              <a:solidFill>
                <a:srgbClr val="000000"/>
              </a:solidFill>
              <a:latin typeface="Calibri" pitchFamily="34" charset="0"/>
            </a:endParaRPr>
          </a:p>
        </p:txBody>
      </p:sp>
      <p:sp>
        <p:nvSpPr>
          <p:cNvPr id="121863" name="Rectangle 2"/>
          <p:cNvSpPr>
            <a:spLocks noGrp="1" noRot="1" noChangeAspect="1" noChangeArrowheads="1" noTextEdit="1"/>
          </p:cNvSpPr>
          <p:nvPr>
            <p:ph type="sldImg"/>
          </p:nvPr>
        </p:nvSpPr>
        <p:spPr>
          <a:xfrm>
            <a:off x="1085850" y="260351"/>
            <a:ext cx="4643438" cy="3484562"/>
          </a:xfrm>
          <a:ln/>
        </p:spPr>
      </p:sp>
      <p:sp>
        <p:nvSpPr>
          <p:cNvPr id="121864" name="Rectangle 3"/>
          <p:cNvSpPr>
            <a:spLocks noGrp="1" noChangeArrowheads="1"/>
          </p:cNvSpPr>
          <p:nvPr>
            <p:ph type="body" idx="1"/>
          </p:nvPr>
        </p:nvSpPr>
        <p:spPr>
          <a:xfrm>
            <a:off x="636881" y="4042942"/>
            <a:ext cx="5924759" cy="4787028"/>
          </a:xfrm>
          <a:noFill/>
          <a:ln/>
        </p:spPr>
        <p:txBody>
          <a:bodyPr lIns="93090" tIns="46546" rIns="93090" bIns="46546">
            <a:normAutofit fontScale="92500" lnSpcReduction="20000"/>
          </a:bodyPr>
          <a:lstStyle/>
          <a:p>
            <a:pPr marL="0" lvl="1" defTabSz="912489">
              <a:spcBef>
                <a:spcPct val="0"/>
              </a:spcBef>
              <a:defRPr/>
            </a:pPr>
            <a:r>
              <a:rPr lang="en-US" sz="1500" b="1" dirty="0"/>
              <a:t>What causes polio? </a:t>
            </a:r>
            <a:r>
              <a:rPr lang="en-US" sz="1500" dirty="0"/>
              <a:t>Polio is caused by a virus.</a:t>
            </a:r>
          </a:p>
          <a:p>
            <a:pPr marL="0" lvl="1" defTabSz="912489">
              <a:spcBef>
                <a:spcPct val="0"/>
              </a:spcBef>
              <a:defRPr/>
            </a:pPr>
            <a:r>
              <a:rPr lang="en-US" sz="1500" b="1" dirty="0"/>
              <a:t>How does polio spread? </a:t>
            </a:r>
            <a:r>
              <a:rPr lang="en-US" sz="1500" dirty="0"/>
              <a:t>Polio is usually spread via the fecal-oral route (i.e., the virus is transmitted from the stool of an infected person to the mouth of another person from contaminated hands or such objects as eating utensils). Some cases may be spread directly via an oral to oral route. Polio can be very serious. Sometimes the infected person’s legs or arms become permanently paralyzed from the virus. Polio can also paralyze the breathing muscles and cause death. Polio has been eliminated from the U.S., thanks to vaccination. But the virus is still common in some parts of the world, so your child would be at risk of infection if they traveled to certain countries without being vaccinated. The virus could also be brought into the U.S. by a traveler.</a:t>
            </a:r>
          </a:p>
          <a:p>
            <a:pPr marL="0" lvl="1" defTabSz="912489">
              <a:spcBef>
                <a:spcPct val="0"/>
              </a:spcBef>
              <a:defRPr/>
            </a:pPr>
            <a:r>
              <a:rPr lang="en-US" sz="1500" b="1" dirty="0"/>
              <a:t>How long does it take to show signs of polio after being exposed? </a:t>
            </a:r>
            <a:r>
              <a:rPr lang="en-US" sz="1500" dirty="0"/>
              <a:t>The incubation period for polio is commonly 6–20 days, with a range of 3–35 days.</a:t>
            </a:r>
          </a:p>
          <a:p>
            <a:pPr marL="0" lvl="1" defTabSz="912489">
              <a:spcBef>
                <a:spcPct val="0"/>
              </a:spcBef>
              <a:defRPr/>
            </a:pPr>
            <a:r>
              <a:rPr lang="en-US" sz="1500" b="1" dirty="0"/>
              <a:t>How long is a person with polio contagious? </a:t>
            </a:r>
            <a:r>
              <a:rPr lang="en-US" sz="1500" dirty="0"/>
              <a:t>Patients infected with the polio virus can pass the virus on for 7–10 days before the onset of disease. In addition, they can continue to shed the virus in their stool for 3–6 weeks.</a:t>
            </a:r>
          </a:p>
          <a:p>
            <a:pPr marL="0" lvl="1" defTabSz="912489">
              <a:spcBef>
                <a:spcPct val="0"/>
              </a:spcBef>
              <a:defRPr/>
            </a:pPr>
            <a:endParaRPr lang="en-US" sz="1500" dirty="0"/>
          </a:p>
          <a:p>
            <a:pPr marL="0" lvl="1" defTabSz="912489">
              <a:spcBef>
                <a:spcPct val="0"/>
              </a:spcBef>
              <a:defRPr/>
            </a:pPr>
            <a:r>
              <a:rPr lang="en-US" sz="1500" dirty="0"/>
              <a:t>This slide shows a child in an iron lung due to weak respiratory muscles (common in polio era) This child has a severely deformed leg due to polio. However, different areas of the body may be affected. In the 1950’s, when a person’s respiratory muscles were paralyzed, they were placed in iron lung machines and a child with muscle weakness, as a result of polio, requiring the assistance of braces and crutches in order to walk. </a:t>
            </a:r>
          </a:p>
          <a:p>
            <a:pPr>
              <a:spcBef>
                <a:spcPct val="0"/>
              </a:spcBef>
            </a:pPr>
            <a:endParaRPr lang="en-US" sz="1500" b="1" dirty="0">
              <a:latin typeface="Arial" charset="0"/>
            </a:endParaRPr>
          </a:p>
          <a:p>
            <a:pPr>
              <a:spcBef>
                <a:spcPct val="0"/>
              </a:spcBef>
            </a:pPr>
            <a:r>
              <a:rPr lang="en-US" sz="1500" b="1" dirty="0">
                <a:latin typeface="Arial" charset="0"/>
              </a:rPr>
              <a:t> </a:t>
            </a:r>
          </a:p>
          <a:p>
            <a:pPr eaLnBrk="1" hangingPunct="1">
              <a:buFontTx/>
              <a:buChar char="•"/>
            </a:pPr>
            <a:endParaRPr lang="en-US" sz="1500" dirty="0"/>
          </a:p>
          <a:p>
            <a:pPr lvl="1" eaLnBrk="1" hangingPunct="1">
              <a:buFontTx/>
              <a:buNone/>
            </a:pPr>
            <a:endParaRPr lang="en-US" dirty="0" smtClean="0"/>
          </a:p>
          <a:p>
            <a:pPr>
              <a:lnSpc>
                <a:spcPct val="90000"/>
              </a:lnSpc>
              <a:spcBef>
                <a:spcPct val="0"/>
              </a:spcBef>
            </a:pPr>
            <a:endParaRPr lang="en-US" sz="1000" dirty="0">
              <a:latin typeface="Arial" charset="0"/>
            </a:endParaRPr>
          </a:p>
          <a:p>
            <a:pPr>
              <a:lnSpc>
                <a:spcPct val="90000"/>
              </a:lnSpc>
              <a:spcBef>
                <a:spcPct val="0"/>
              </a:spcBef>
              <a:buFontTx/>
              <a:buChar char="•"/>
            </a:pPr>
            <a:endParaRPr lang="en-US" sz="1000" dirty="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6" y="184151"/>
            <a:ext cx="4645025" cy="3484562"/>
          </a:xfrm>
        </p:spPr>
      </p:sp>
      <p:sp>
        <p:nvSpPr>
          <p:cNvPr id="3" name="Notes Placeholder 2"/>
          <p:cNvSpPr>
            <a:spLocks noGrp="1"/>
          </p:cNvSpPr>
          <p:nvPr>
            <p:ph type="body" idx="1"/>
          </p:nvPr>
        </p:nvSpPr>
        <p:spPr>
          <a:xfrm>
            <a:off x="701675" y="3815969"/>
            <a:ext cx="5607050" cy="4783522"/>
          </a:xfrm>
        </p:spPr>
        <p:txBody>
          <a:bodyPr>
            <a:normAutofit fontScale="70000" lnSpcReduction="20000"/>
          </a:bodyPr>
          <a:lstStyle/>
          <a:p>
            <a:r>
              <a:rPr lang="en-US" b="1" dirty="0" smtClean="0"/>
              <a:t>Children</a:t>
            </a:r>
          </a:p>
          <a:p>
            <a:r>
              <a:rPr lang="en-US" dirty="0" smtClean="0"/>
              <a:t>IPV is a shot, given in the leg or arm, depending on age.</a:t>
            </a:r>
            <a:r>
              <a:rPr lang="en-US" baseline="0" dirty="0" smtClean="0"/>
              <a:t> </a:t>
            </a:r>
            <a:r>
              <a:rPr lang="en-US" dirty="0" smtClean="0"/>
              <a:t>It may be given at the same time as other vaccines.</a:t>
            </a:r>
            <a:r>
              <a:rPr lang="en-US" baseline="0" dirty="0" smtClean="0"/>
              <a:t> </a:t>
            </a:r>
          </a:p>
          <a:p>
            <a:r>
              <a:rPr lang="en-US" dirty="0" smtClean="0"/>
              <a:t>Children get 4 doses of IPV, at these ages:</a:t>
            </a:r>
          </a:p>
          <a:p>
            <a:r>
              <a:rPr lang="en-US" dirty="0" smtClean="0"/>
              <a:t>􀂇A dose at 2 months</a:t>
            </a:r>
          </a:p>
          <a:p>
            <a:r>
              <a:rPr lang="en-US" dirty="0" smtClean="0"/>
              <a:t>􀂇A dose at 4 months</a:t>
            </a:r>
          </a:p>
          <a:p>
            <a:r>
              <a:rPr lang="en-US" dirty="0" smtClean="0"/>
              <a:t>􀂇A dose at 6-18 months</a:t>
            </a:r>
          </a:p>
          <a:p>
            <a:r>
              <a:rPr lang="en-US" dirty="0" smtClean="0"/>
              <a:t>􀂇A booster dose at 4–6 years</a:t>
            </a:r>
          </a:p>
          <a:p>
            <a:r>
              <a:rPr lang="en-US" dirty="0" smtClean="0"/>
              <a:t>Some “combination” vaccines (several different vaccines</a:t>
            </a:r>
            <a:r>
              <a:rPr lang="en-US" baseline="0" dirty="0" smtClean="0"/>
              <a:t> </a:t>
            </a:r>
            <a:r>
              <a:rPr lang="en-US" dirty="0" smtClean="0"/>
              <a:t>in the same shot) contain IPV.</a:t>
            </a:r>
            <a:r>
              <a:rPr lang="en-US" baseline="0" dirty="0" smtClean="0"/>
              <a:t> </a:t>
            </a:r>
            <a:r>
              <a:rPr lang="en-US" dirty="0" smtClean="0"/>
              <a:t>Children getting these vaccines may get one more (5th)</a:t>
            </a:r>
            <a:r>
              <a:rPr lang="en-US" baseline="0" dirty="0" smtClean="0"/>
              <a:t> </a:t>
            </a:r>
            <a:r>
              <a:rPr lang="en-US" dirty="0" smtClean="0"/>
              <a:t>dose of polio vaccine. This is not a problem.</a:t>
            </a:r>
          </a:p>
          <a:p>
            <a:r>
              <a:rPr lang="en-US" b="1" dirty="0" smtClean="0"/>
              <a:t>Adults</a:t>
            </a:r>
          </a:p>
          <a:p>
            <a:r>
              <a:rPr lang="en-US" dirty="0" smtClean="0"/>
              <a:t>Most adults 18 and older do not need polio vaccine</a:t>
            </a:r>
            <a:r>
              <a:rPr lang="en-US" baseline="0" dirty="0" smtClean="0"/>
              <a:t> </a:t>
            </a:r>
            <a:r>
              <a:rPr lang="en-US" dirty="0" smtClean="0"/>
              <a:t>because they were vaccinated as children. But some</a:t>
            </a:r>
            <a:r>
              <a:rPr lang="en-US" baseline="0" dirty="0" smtClean="0"/>
              <a:t> </a:t>
            </a:r>
            <a:r>
              <a:rPr lang="en-US" dirty="0" smtClean="0"/>
              <a:t>adults are at higher risk and should consider polio</a:t>
            </a:r>
            <a:r>
              <a:rPr lang="en-US" baseline="0" dirty="0" smtClean="0"/>
              <a:t> </a:t>
            </a:r>
            <a:r>
              <a:rPr lang="en-US" dirty="0" smtClean="0"/>
              <a:t>vaccination:</a:t>
            </a:r>
          </a:p>
          <a:p>
            <a:r>
              <a:rPr lang="en-US" dirty="0" smtClean="0"/>
              <a:t>􀂇people traveling to areas of the world where polio is</a:t>
            </a:r>
          </a:p>
          <a:p>
            <a:r>
              <a:rPr lang="en-US" dirty="0" smtClean="0"/>
              <a:t>common,</a:t>
            </a:r>
          </a:p>
          <a:p>
            <a:r>
              <a:rPr lang="en-US" dirty="0" smtClean="0"/>
              <a:t>􀂇laboratory workers who might handle polio virus, and</a:t>
            </a:r>
          </a:p>
          <a:p>
            <a:r>
              <a:rPr lang="en-US" dirty="0" smtClean="0"/>
              <a:t>􀂇health care workers treating patients who could have</a:t>
            </a:r>
          </a:p>
          <a:p>
            <a:r>
              <a:rPr lang="en-US" dirty="0" smtClean="0"/>
              <a:t>polio.</a:t>
            </a:r>
          </a:p>
          <a:p>
            <a:r>
              <a:rPr lang="en-US" b="1" dirty="0" smtClean="0"/>
              <a:t>Adults in these three groups:</a:t>
            </a:r>
          </a:p>
          <a:p>
            <a:r>
              <a:rPr lang="en-US" dirty="0" smtClean="0"/>
              <a:t>􀂇who have never been vaccinated against polio should</a:t>
            </a:r>
          </a:p>
          <a:p>
            <a:r>
              <a:rPr lang="en-US" dirty="0" smtClean="0"/>
              <a:t>get 3 doses of IPV:</a:t>
            </a:r>
          </a:p>
          <a:p>
            <a:r>
              <a:rPr lang="en-US" dirty="0" smtClean="0"/>
              <a:t>- Two doses separated by 1 to 2 months, and</a:t>
            </a:r>
          </a:p>
          <a:p>
            <a:r>
              <a:rPr lang="en-US" dirty="0" smtClean="0"/>
              <a:t>- A third dose 6 to 12 months after the second.</a:t>
            </a:r>
          </a:p>
          <a:p>
            <a:r>
              <a:rPr lang="en-US" dirty="0" smtClean="0"/>
              <a:t>􀂇who have had 1 or 2 doses of polio vaccine in the past</a:t>
            </a:r>
          </a:p>
          <a:p>
            <a:r>
              <a:rPr lang="en-US" dirty="0" smtClean="0"/>
              <a:t>should get the remaining 1 or 2 doses. It doesn’t matter</a:t>
            </a:r>
          </a:p>
          <a:p>
            <a:r>
              <a:rPr lang="en-US" dirty="0" smtClean="0"/>
              <a:t>how long it has been since the earlier dose(s).</a:t>
            </a:r>
          </a:p>
          <a:p>
            <a:r>
              <a:rPr lang="en-US" dirty="0" smtClean="0"/>
              <a:t>􀂇who have had 3 or more doses of polio vaccine in the</a:t>
            </a:r>
          </a:p>
          <a:p>
            <a:r>
              <a:rPr lang="en-US" dirty="0" smtClean="0"/>
              <a:t>past may get a booster dose of IPV.  </a:t>
            </a:r>
          </a:p>
          <a:p>
            <a:endParaRPr lang="en-US" dirty="0" smtClean="0"/>
          </a:p>
          <a:p>
            <a:r>
              <a:rPr lang="en-US" b="1" dirty="0" smtClean="0"/>
              <a:t>These people should not get IPV:</a:t>
            </a:r>
          </a:p>
          <a:p>
            <a:r>
              <a:rPr lang="en-US" dirty="0" smtClean="0"/>
              <a:t>􀂇Anyone with a life-threatening allergy to any</a:t>
            </a:r>
            <a:r>
              <a:rPr lang="en-US" baseline="0" dirty="0" smtClean="0"/>
              <a:t> </a:t>
            </a:r>
            <a:r>
              <a:rPr lang="en-US" dirty="0" smtClean="0"/>
              <a:t>component of IPV, including the antibiotics neomycin,</a:t>
            </a:r>
            <a:r>
              <a:rPr lang="en-US" baseline="0" dirty="0" smtClean="0"/>
              <a:t> </a:t>
            </a:r>
            <a:r>
              <a:rPr lang="en-US" dirty="0" smtClean="0"/>
              <a:t>streptomycin or </a:t>
            </a:r>
            <a:r>
              <a:rPr lang="en-US" dirty="0" err="1" smtClean="0"/>
              <a:t>polymyxin</a:t>
            </a:r>
            <a:r>
              <a:rPr lang="en-US" dirty="0" smtClean="0"/>
              <a:t> B, should not get polio</a:t>
            </a:r>
            <a:r>
              <a:rPr lang="en-US" baseline="0" dirty="0" smtClean="0"/>
              <a:t> </a:t>
            </a:r>
            <a:r>
              <a:rPr lang="en-US" dirty="0" smtClean="0"/>
              <a:t>vaccine. Tell your doctor if you have any severe</a:t>
            </a:r>
            <a:r>
              <a:rPr lang="en-US" baseline="0" dirty="0" smtClean="0"/>
              <a:t> </a:t>
            </a:r>
            <a:r>
              <a:rPr lang="en-US" dirty="0" smtClean="0"/>
              <a:t>allergies.</a:t>
            </a:r>
          </a:p>
          <a:p>
            <a:r>
              <a:rPr lang="en-US" dirty="0" smtClean="0"/>
              <a:t>􀂇Anyone who had a severe allergic reaction to a</a:t>
            </a:r>
            <a:r>
              <a:rPr lang="en-US" baseline="0" dirty="0" smtClean="0"/>
              <a:t> </a:t>
            </a:r>
            <a:r>
              <a:rPr lang="en-US" dirty="0" smtClean="0"/>
              <a:t>previous polio shot should not get another one.</a:t>
            </a:r>
          </a:p>
          <a:p>
            <a:r>
              <a:rPr lang="en-US" b="1" dirty="0" smtClean="0"/>
              <a:t>These people should wait:</a:t>
            </a:r>
          </a:p>
          <a:p>
            <a:r>
              <a:rPr lang="en-US" dirty="0" smtClean="0"/>
              <a:t>􀂇Anyone who is moderately or severely ill at the time</a:t>
            </a:r>
            <a:r>
              <a:rPr lang="en-US" baseline="0" dirty="0" smtClean="0"/>
              <a:t> </a:t>
            </a:r>
            <a:r>
              <a:rPr lang="en-US" dirty="0" smtClean="0"/>
              <a:t>the shot is scheduled should usually wait until they</a:t>
            </a:r>
            <a:r>
              <a:rPr lang="en-US" baseline="0" dirty="0" smtClean="0"/>
              <a:t> </a:t>
            </a:r>
            <a:r>
              <a:rPr lang="en-US" dirty="0" smtClean="0"/>
              <a:t>recover before getting polio vaccine. People with</a:t>
            </a:r>
            <a:r>
              <a:rPr lang="en-US" baseline="0" dirty="0" smtClean="0"/>
              <a:t> </a:t>
            </a:r>
            <a:r>
              <a:rPr lang="en-US" dirty="0" smtClean="0"/>
              <a:t>minor illnesses, such as a cold, may be vaccinated.</a:t>
            </a:r>
          </a:p>
          <a:p>
            <a:endParaRPr lang="en-US" dirty="0" smtClean="0"/>
          </a:p>
          <a:p>
            <a:r>
              <a:rPr lang="en-US" b="1" dirty="0" smtClean="0"/>
              <a:t>On June 2, 2014</a:t>
            </a:r>
          </a:p>
          <a:p>
            <a:r>
              <a:rPr lang="en-US" dirty="0" smtClean="0"/>
              <a:t>CDC issued a health alert providing guidance to U.S. clinicians regarding new WHO polio vaccination requirements for travel by residents of and long-term visitors to countries with active poliovirus transmission (9). This report provides an update on CDC policy for polio vaccination of travelers for health protection. It also provides additional interim guidance for physicians whose U.S. resident patients will travel to or reside</a:t>
            </a:r>
          </a:p>
          <a:p>
            <a:r>
              <a:rPr lang="en-US" dirty="0" smtClean="0"/>
              <a:t>in affected countries for &gt;4 weeks, to ensure those patients will have evidence of administration of polio vaccine (IPV or OPV) within 12 months of travel that might be required when they depart from countries with active poliovirus transmission. This interim guidance is to ensure compliance with WHO International Health Regulations temporary recommendations for countries designated as “polio-infected” to reduce the risk for exportation of WPV from those countries.</a:t>
            </a:r>
          </a:p>
          <a:p>
            <a:endParaRPr lang="en-US" dirty="0" smtClean="0"/>
          </a:p>
          <a:p>
            <a:r>
              <a:rPr lang="en-US" dirty="0" smtClean="0"/>
              <a:t>Oral polio vaccine still used in third world countries where polio is still endemic (Mainly in Nigeria, India, Pakistan, and Afghanistan). Other countries in Africa have had small outbreaks. </a:t>
            </a:r>
          </a:p>
          <a:p>
            <a:endParaRPr lang="en-US" dirty="0"/>
          </a:p>
        </p:txBody>
      </p:sp>
      <p:sp>
        <p:nvSpPr>
          <p:cNvPr id="4" name="Slide Number Placeholder 3"/>
          <p:cNvSpPr>
            <a:spLocks noGrp="1"/>
          </p:cNvSpPr>
          <p:nvPr>
            <p:ph type="sldNum" sz="quarter" idx="10"/>
          </p:nvPr>
        </p:nvSpPr>
        <p:spPr/>
        <p:txBody>
          <a:bodyPr/>
          <a:lstStyle/>
          <a:p>
            <a:fld id="{6EB42E58-0303-4EDC-B00D-35285B913ADD}" type="slidenum">
              <a:rPr lang="en-US" smtClean="0"/>
              <a:pPr/>
              <a:t>29</a:t>
            </a:fld>
            <a:endParaRPr lang="en-US"/>
          </a:p>
        </p:txBody>
      </p:sp>
    </p:spTree>
    <p:extLst>
      <p:ext uri="{BB962C8B-B14F-4D97-AF65-F5344CB8AC3E}">
        <p14:creationId xmlns:p14="http://schemas.microsoft.com/office/powerpoint/2010/main" val="1451360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7DB9A2-FF91-4EED-A5BE-9BC5793352BB}" type="slidenum">
              <a:rPr lang="en-US"/>
              <a:pPr/>
              <a:t>3</a:t>
            </a:fld>
            <a:endParaRPr lang="en-US"/>
          </a:p>
        </p:txBody>
      </p:sp>
      <p:sp>
        <p:nvSpPr>
          <p:cNvPr id="482306" name="Rectangle 2"/>
          <p:cNvSpPr>
            <a:spLocks noGrp="1" noRot="1" noChangeAspect="1" noChangeArrowheads="1" noTextEdit="1"/>
          </p:cNvSpPr>
          <p:nvPr>
            <p:ph type="sldImg"/>
          </p:nvPr>
        </p:nvSpPr>
        <p:spPr>
          <a:ln/>
        </p:spPr>
      </p:sp>
      <p:sp>
        <p:nvSpPr>
          <p:cNvPr id="482307" name="Rectangle 3"/>
          <p:cNvSpPr>
            <a:spLocks noGrp="1" noChangeArrowheads="1"/>
          </p:cNvSpPr>
          <p:nvPr>
            <p:ph type="body" idx="1"/>
          </p:nvPr>
        </p:nvSpPr>
        <p:spPr/>
        <p:txBody>
          <a:bodyPr/>
          <a:lstStyle/>
          <a:p>
            <a:r>
              <a:rPr lang="en-US" b="1"/>
              <a:t>Overview of topics to be discussed:</a:t>
            </a:r>
          </a:p>
          <a:p>
            <a:endParaRPr lang="en-US" b="1"/>
          </a:p>
          <a:p>
            <a:pPr>
              <a:buClr>
                <a:schemeClr val="tx1"/>
              </a:buClr>
              <a:buSzPct val="75000"/>
              <a:buFont typeface="Webdings" pitchFamily="18" charset="2"/>
              <a:buChar char="&lt;"/>
            </a:pPr>
            <a:r>
              <a:rPr lang="en-US">
                <a:solidFill>
                  <a:schemeClr val="tx2"/>
                </a:solidFill>
              </a:rPr>
              <a:t>Discuss general vaccine guidelines that apply to all vaccines.</a:t>
            </a:r>
          </a:p>
          <a:p>
            <a:pPr>
              <a:buClr>
                <a:schemeClr val="tx1"/>
              </a:buClr>
              <a:buSzPct val="75000"/>
              <a:buFont typeface="Webdings" pitchFamily="18" charset="2"/>
              <a:buChar char="&lt;"/>
            </a:pPr>
            <a:r>
              <a:rPr lang="en-US">
                <a:solidFill>
                  <a:schemeClr val="tx2"/>
                </a:solidFill>
              </a:rPr>
              <a:t>Review the vaccines on the Recommended Childhood and Adolescent        Immunization Schedule. This s</a:t>
            </a:r>
            <a:r>
              <a:rPr lang="en-US"/>
              <a:t>chedule is updated annually.  The state of Georgia utilizes this schedule to make immunization policies and recommendations.</a:t>
            </a:r>
          </a:p>
          <a:p>
            <a:pPr>
              <a:buClr>
                <a:schemeClr val="tx1"/>
              </a:buClr>
              <a:buSzPct val="75000"/>
              <a:buFont typeface="Webdings" pitchFamily="18" charset="2"/>
              <a:buNone/>
            </a:pPr>
            <a:r>
              <a:rPr lang="en-US">
                <a:solidFill>
                  <a:schemeClr val="tx2"/>
                </a:solidFill>
              </a:rPr>
              <a:t>(Optional Discussion)—Inquire if clerks will be issuing certificates or not, and if so, ask the coordinator if you need to cover these topics.  If not, please delete these last 2 bullets on the slide.</a:t>
            </a:r>
          </a:p>
          <a:p>
            <a:pPr>
              <a:buClr>
                <a:schemeClr val="tx1"/>
              </a:buClr>
              <a:buSzPct val="75000"/>
              <a:buFont typeface="Webdings" pitchFamily="18" charset="2"/>
              <a:buChar char="&lt;"/>
            </a:pPr>
            <a:r>
              <a:rPr lang="en-US">
                <a:solidFill>
                  <a:schemeClr val="tx2"/>
                </a:solidFill>
              </a:rPr>
              <a:t>Summary of the Georgia requirements for day care and school attendance</a:t>
            </a:r>
          </a:p>
          <a:p>
            <a:pPr>
              <a:buClr>
                <a:schemeClr val="tx1"/>
              </a:buClr>
              <a:buSzPct val="75000"/>
              <a:buFont typeface="Webdings" pitchFamily="18" charset="2"/>
              <a:buChar char="&lt;"/>
            </a:pPr>
            <a:r>
              <a:rPr lang="en-US">
                <a:solidFill>
                  <a:schemeClr val="tx2"/>
                </a:solidFill>
              </a:rPr>
              <a:t>Review of the Certificate of Immunization (Form 3231)</a:t>
            </a:r>
          </a:p>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p:cNvSpPr>
            <a:spLocks noGrp="1" noChangeArrowheads="1"/>
          </p:cNvSpPr>
          <p:nvPr>
            <p:ph type="sldNum" sz="quarter" idx="5"/>
          </p:nvPr>
        </p:nvSpPr>
        <p:spPr>
          <a:noFill/>
        </p:spPr>
        <p:txBody>
          <a:bodyPr/>
          <a:lstStyle/>
          <a:p>
            <a:fld id="{FDF4FA5F-A652-484D-AF44-B1CA1A65E09E}" type="slidenum">
              <a:rPr lang="en-US" smtClean="0">
                <a:solidFill>
                  <a:prstClr val="black"/>
                </a:solidFill>
              </a:rPr>
              <a:pPr/>
              <a:t>30</a:t>
            </a:fld>
            <a:endParaRPr lang="en-US" smtClean="0">
              <a:solidFill>
                <a:prstClr val="black"/>
              </a:solidFill>
            </a:endParaRPr>
          </a:p>
        </p:txBody>
      </p:sp>
      <p:sp>
        <p:nvSpPr>
          <p:cNvPr id="223234" name="Rectangle 6"/>
          <p:cNvSpPr txBox="1">
            <a:spLocks noGrp="1" noChangeArrowheads="1"/>
          </p:cNvSpPr>
          <p:nvPr/>
        </p:nvSpPr>
        <p:spPr bwMode="auto">
          <a:xfrm>
            <a:off x="4" y="8829675"/>
            <a:ext cx="3037840" cy="465138"/>
          </a:xfrm>
          <a:prstGeom prst="rect">
            <a:avLst/>
          </a:prstGeom>
          <a:noFill/>
          <a:ln w="9525">
            <a:noFill/>
            <a:miter lim="800000"/>
            <a:headEnd/>
            <a:tailEnd/>
          </a:ln>
        </p:spPr>
        <p:txBody>
          <a:bodyPr lIns="92229" tIns="46116" rIns="92229" bIns="46116" anchor="b"/>
          <a:lstStyle/>
          <a:p>
            <a:endParaRPr lang="en-US" sz="1200">
              <a:solidFill>
                <a:prstClr val="black"/>
              </a:solidFill>
              <a:cs typeface="Arial" charset="0"/>
            </a:endParaRPr>
          </a:p>
        </p:txBody>
      </p:sp>
      <p:sp>
        <p:nvSpPr>
          <p:cNvPr id="223235" name="Rectangle 7"/>
          <p:cNvSpPr txBox="1">
            <a:spLocks noGrp="1" noChangeArrowheads="1"/>
          </p:cNvSpPr>
          <p:nvPr/>
        </p:nvSpPr>
        <p:spPr bwMode="auto">
          <a:xfrm>
            <a:off x="3970943" y="8829675"/>
            <a:ext cx="3037840" cy="465138"/>
          </a:xfrm>
          <a:prstGeom prst="rect">
            <a:avLst/>
          </a:prstGeom>
          <a:noFill/>
          <a:ln w="9525">
            <a:noFill/>
            <a:miter lim="800000"/>
            <a:headEnd/>
            <a:tailEnd/>
          </a:ln>
        </p:spPr>
        <p:txBody>
          <a:bodyPr lIns="92229" tIns="46116" rIns="92229" bIns="46116" anchor="b"/>
          <a:lstStyle/>
          <a:p>
            <a:pPr algn="r"/>
            <a:fld id="{476529F1-0D49-43CF-BC22-39D230751FD1}" type="slidenum">
              <a:rPr lang="en-US" sz="1200">
                <a:solidFill>
                  <a:prstClr val="black"/>
                </a:solidFill>
                <a:cs typeface="Arial" charset="0"/>
              </a:rPr>
              <a:pPr algn="r"/>
              <a:t>30</a:t>
            </a:fld>
            <a:endParaRPr lang="en-US" sz="1200">
              <a:solidFill>
                <a:prstClr val="black"/>
              </a:solidFill>
              <a:cs typeface="Arial" charset="0"/>
            </a:endParaRPr>
          </a:p>
        </p:txBody>
      </p:sp>
      <p:sp>
        <p:nvSpPr>
          <p:cNvPr id="223236" name="Rectangle 6"/>
          <p:cNvSpPr txBox="1">
            <a:spLocks noGrp="1" noChangeArrowheads="1"/>
          </p:cNvSpPr>
          <p:nvPr/>
        </p:nvSpPr>
        <p:spPr bwMode="auto">
          <a:xfrm>
            <a:off x="4" y="8829675"/>
            <a:ext cx="3037840" cy="465138"/>
          </a:xfrm>
          <a:prstGeom prst="rect">
            <a:avLst/>
          </a:prstGeom>
          <a:noFill/>
          <a:ln w="9525">
            <a:noFill/>
            <a:miter lim="800000"/>
            <a:headEnd/>
            <a:tailEnd/>
          </a:ln>
        </p:spPr>
        <p:txBody>
          <a:bodyPr lIns="92229" tIns="46116" rIns="92229" bIns="46116" anchor="b"/>
          <a:lstStyle/>
          <a:p>
            <a:endParaRPr lang="en-US" sz="1200">
              <a:solidFill>
                <a:prstClr val="black"/>
              </a:solidFill>
              <a:cs typeface="Arial" charset="0"/>
            </a:endParaRPr>
          </a:p>
        </p:txBody>
      </p:sp>
      <p:sp>
        <p:nvSpPr>
          <p:cNvPr id="223237" name="Rectangle 7"/>
          <p:cNvSpPr txBox="1">
            <a:spLocks noGrp="1" noChangeArrowheads="1"/>
          </p:cNvSpPr>
          <p:nvPr/>
        </p:nvSpPr>
        <p:spPr bwMode="auto">
          <a:xfrm>
            <a:off x="3970943" y="8829675"/>
            <a:ext cx="3037840" cy="465138"/>
          </a:xfrm>
          <a:prstGeom prst="rect">
            <a:avLst/>
          </a:prstGeom>
          <a:noFill/>
          <a:ln w="9525">
            <a:noFill/>
            <a:miter lim="800000"/>
            <a:headEnd/>
            <a:tailEnd/>
          </a:ln>
        </p:spPr>
        <p:txBody>
          <a:bodyPr lIns="92229" tIns="46116" rIns="92229" bIns="46116" anchor="b"/>
          <a:lstStyle/>
          <a:p>
            <a:pPr algn="r"/>
            <a:fld id="{A24662CE-1636-4BF5-8DB6-6A4C0DCB6249}" type="slidenum">
              <a:rPr lang="en-US" sz="1200">
                <a:solidFill>
                  <a:prstClr val="black"/>
                </a:solidFill>
                <a:cs typeface="Arial" charset="0"/>
              </a:rPr>
              <a:pPr algn="r"/>
              <a:t>30</a:t>
            </a:fld>
            <a:endParaRPr lang="en-US" sz="1200">
              <a:solidFill>
                <a:prstClr val="black"/>
              </a:solidFill>
              <a:cs typeface="Arial" charset="0"/>
            </a:endParaRPr>
          </a:p>
        </p:txBody>
      </p:sp>
      <p:sp>
        <p:nvSpPr>
          <p:cNvPr id="223238" name="Rectangle 2"/>
          <p:cNvSpPr>
            <a:spLocks noGrp="1" noRot="1" noChangeAspect="1" noChangeArrowheads="1" noTextEdit="1"/>
          </p:cNvSpPr>
          <p:nvPr>
            <p:ph type="sldImg"/>
          </p:nvPr>
        </p:nvSpPr>
        <p:spPr>
          <a:xfrm>
            <a:off x="1185863" y="700089"/>
            <a:ext cx="4641850" cy="3482975"/>
          </a:xfrm>
          <a:ln/>
        </p:spPr>
      </p:sp>
      <p:sp>
        <p:nvSpPr>
          <p:cNvPr id="223239" name="Rectangle 3"/>
          <p:cNvSpPr>
            <a:spLocks noGrp="1" noChangeArrowheads="1"/>
          </p:cNvSpPr>
          <p:nvPr>
            <p:ph type="body" idx="1"/>
          </p:nvPr>
        </p:nvSpPr>
        <p:spPr>
          <a:xfrm>
            <a:off x="311574" y="4421230"/>
            <a:ext cx="6286644" cy="4875174"/>
          </a:xfrm>
          <a:noFill/>
          <a:ln/>
        </p:spPr>
        <p:txBody>
          <a:bodyPr lIns="90718" tIns="45359" rIns="90718" bIns="45359"/>
          <a:lstStyle/>
          <a:p>
            <a:pPr eaLnBrk="1" hangingPunct="1">
              <a:lnSpc>
                <a:spcPct val="80000"/>
              </a:lnSpc>
            </a:pPr>
            <a:r>
              <a:rPr lang="en-US" sz="1000" dirty="0">
                <a:latin typeface="Arial" charset="0"/>
              </a:rPr>
              <a:t>Measles is caused by the measles virus (a </a:t>
            </a:r>
            <a:r>
              <a:rPr lang="en-US" sz="1000" dirty="0" err="1">
                <a:latin typeface="Arial" charset="0"/>
              </a:rPr>
              <a:t>paramyxovirus</a:t>
            </a:r>
            <a:r>
              <a:rPr lang="en-US" sz="1000" dirty="0">
                <a:latin typeface="Arial" charset="0"/>
              </a:rPr>
              <a:t>). The measles virus is highly contagious. Measles is spread through droplet transmission from the nose, throat, and mouth of someone who is infected with the virus. These droplets are sprayed out when the infected person coughs or sneezes. Among unimmunized people exposed to the virus, over 90% will contract the disease. </a:t>
            </a:r>
          </a:p>
          <a:p>
            <a:pPr eaLnBrk="1" hangingPunct="1">
              <a:lnSpc>
                <a:spcPct val="80000"/>
              </a:lnSpc>
            </a:pPr>
            <a:endParaRPr lang="en-US" sz="1000" b="1" u="sng" dirty="0">
              <a:latin typeface="Arial" charset="0"/>
            </a:endParaRPr>
          </a:p>
          <a:p>
            <a:pPr eaLnBrk="1" hangingPunct="1">
              <a:lnSpc>
                <a:spcPct val="80000"/>
              </a:lnSpc>
            </a:pPr>
            <a:r>
              <a:rPr lang="en-US" sz="1000" b="1" u="sng" dirty="0">
                <a:latin typeface="Arial" charset="0"/>
              </a:rPr>
              <a:t>MEASLES </a:t>
            </a:r>
            <a:r>
              <a:rPr lang="en-US" sz="1000" b="1" dirty="0">
                <a:latin typeface="Arial" charset="0"/>
              </a:rPr>
              <a:t>(</a:t>
            </a:r>
            <a:r>
              <a:rPr lang="en-US" sz="1000" dirty="0">
                <a:latin typeface="Arial" charset="0"/>
              </a:rPr>
              <a:t>caused by </a:t>
            </a:r>
            <a:r>
              <a:rPr lang="en-US" sz="1000" dirty="0" err="1">
                <a:latin typeface="Arial" charset="0"/>
              </a:rPr>
              <a:t>paramyxovirus</a:t>
            </a:r>
            <a:r>
              <a:rPr lang="en-US" sz="1000" dirty="0">
                <a:latin typeface="Arial" charset="0"/>
              </a:rPr>
              <a:t>)</a:t>
            </a:r>
          </a:p>
          <a:p>
            <a:pPr eaLnBrk="1" hangingPunct="1">
              <a:lnSpc>
                <a:spcPct val="80000"/>
              </a:lnSpc>
            </a:pPr>
            <a:r>
              <a:rPr lang="en-US" sz="1000" b="1" dirty="0">
                <a:latin typeface="Arial" charset="0"/>
              </a:rPr>
              <a:t>Slide shows two children with typical measles rash and conjunctivitis in younger child</a:t>
            </a:r>
          </a:p>
          <a:p>
            <a:pPr eaLnBrk="1" hangingPunct="1">
              <a:lnSpc>
                <a:spcPct val="80000"/>
              </a:lnSpc>
            </a:pPr>
            <a:r>
              <a:rPr lang="en-US" sz="1000" dirty="0">
                <a:latin typeface="Arial" charset="0"/>
              </a:rPr>
              <a:t>Initial symptoms are runny nose, followed by increasing fever (103º-105º), cough, conjunctivitis, </a:t>
            </a:r>
            <a:r>
              <a:rPr lang="en-US" sz="1000" dirty="0" err="1">
                <a:latin typeface="Arial" charset="0"/>
              </a:rPr>
              <a:t>Koplik</a:t>
            </a:r>
            <a:r>
              <a:rPr lang="en-US" sz="1000" dirty="0">
                <a:latin typeface="Arial" charset="0"/>
              </a:rPr>
              <a:t> spots, and a </a:t>
            </a:r>
            <a:r>
              <a:rPr lang="en-US" sz="1000" dirty="0" err="1">
                <a:latin typeface="Arial" charset="0"/>
              </a:rPr>
              <a:t>maculopapular</a:t>
            </a:r>
            <a:r>
              <a:rPr lang="en-US" sz="1000" dirty="0">
                <a:latin typeface="Arial" charset="0"/>
              </a:rPr>
              <a:t> rash that lasts 5-6 days; Complications include otitis media (7%), pneumonia (6%), and acute encephalitis (0.1%) 1 in 1000 cases, death (0.2%)   </a:t>
            </a:r>
            <a:r>
              <a:rPr lang="en-US" sz="1000" dirty="0">
                <a:solidFill>
                  <a:srgbClr val="FF0000"/>
                </a:solidFill>
              </a:rPr>
              <a:t>Although measles elimination was declared in the United States in 2000 , importation of measles cases continues to occur. </a:t>
            </a:r>
            <a:r>
              <a:rPr lang="en-US" sz="1000" dirty="0">
                <a:solidFill>
                  <a:srgbClr val="FF0000"/>
                </a:solidFill>
                <a:latin typeface="Arial" charset="0"/>
              </a:rPr>
              <a:t>  </a:t>
            </a:r>
            <a:r>
              <a:rPr lang="en-US" sz="1000" dirty="0">
                <a:solidFill>
                  <a:srgbClr val="FF0000"/>
                </a:solidFill>
              </a:rPr>
              <a:t>CDC evaluated cases reported by 16 states during January 1–August 24, 2013. A total of 159 cases of measles were reported during this period. Death occurs in 1 to 3 of every 1,000 cases.</a:t>
            </a:r>
            <a:endParaRPr lang="en-US" sz="1000" dirty="0">
              <a:solidFill>
                <a:srgbClr val="FF0000"/>
              </a:solidFill>
              <a:latin typeface="Arial" charset="0"/>
            </a:endParaRPr>
          </a:p>
          <a:p>
            <a:pPr eaLnBrk="1" hangingPunct="1">
              <a:lnSpc>
                <a:spcPct val="90000"/>
              </a:lnSpc>
            </a:pPr>
            <a:r>
              <a:rPr lang="en-US" sz="1000" b="1" u="sng" dirty="0">
                <a:latin typeface="Arial" charset="0"/>
              </a:rPr>
              <a:t>MUMPS</a:t>
            </a:r>
            <a:r>
              <a:rPr lang="en-US" sz="1000" dirty="0">
                <a:latin typeface="Arial" charset="0"/>
              </a:rPr>
              <a:t> (caused by </a:t>
            </a:r>
            <a:r>
              <a:rPr lang="en-US" sz="1000" dirty="0" err="1">
                <a:latin typeface="Arial" charset="0"/>
              </a:rPr>
              <a:t>paramyxovirus</a:t>
            </a:r>
            <a:r>
              <a:rPr lang="en-US" sz="1000" dirty="0">
                <a:latin typeface="Arial" charset="0"/>
              </a:rPr>
              <a:t>)</a:t>
            </a:r>
            <a:r>
              <a:rPr lang="en-US" sz="1000" b="1" u="sng" dirty="0">
                <a:latin typeface="Arial" charset="0"/>
              </a:rPr>
              <a:t> </a:t>
            </a:r>
          </a:p>
          <a:p>
            <a:pPr eaLnBrk="1" hangingPunct="1">
              <a:lnSpc>
                <a:spcPct val="90000"/>
              </a:lnSpc>
            </a:pPr>
            <a:r>
              <a:rPr lang="en-US" sz="1000" b="1" dirty="0">
                <a:latin typeface="Arial" charset="0"/>
              </a:rPr>
              <a:t>Slide shows an adolescent with </a:t>
            </a:r>
            <a:r>
              <a:rPr lang="en-US" sz="1000" b="1" dirty="0" err="1">
                <a:latin typeface="Arial" charset="0"/>
              </a:rPr>
              <a:t>parotitis</a:t>
            </a:r>
            <a:r>
              <a:rPr lang="en-US" sz="1000" b="1" dirty="0">
                <a:latin typeface="Arial" charset="0"/>
              </a:rPr>
              <a:t> due to mumps</a:t>
            </a:r>
          </a:p>
          <a:p>
            <a:pPr eaLnBrk="1" hangingPunct="1">
              <a:lnSpc>
                <a:spcPct val="90000"/>
              </a:lnSpc>
            </a:pPr>
            <a:r>
              <a:rPr lang="en-US" sz="1000" dirty="0" err="1">
                <a:latin typeface="Arial" charset="0"/>
              </a:rPr>
              <a:t>Parotitis</a:t>
            </a:r>
            <a:r>
              <a:rPr lang="en-US" sz="1000" dirty="0">
                <a:latin typeface="Arial" charset="0"/>
              </a:rPr>
              <a:t> occurs in 30-40% of infected persons, 40-50% have only nonspecific or respiratory symptoms </a:t>
            </a:r>
          </a:p>
          <a:p>
            <a:pPr eaLnBrk="1" hangingPunct="1">
              <a:lnSpc>
                <a:spcPct val="90000"/>
              </a:lnSpc>
            </a:pPr>
            <a:r>
              <a:rPr lang="en-US" sz="1000" dirty="0">
                <a:latin typeface="Arial" charset="0"/>
              </a:rPr>
              <a:t>Complications include aseptic meningitis, &amp; deafness</a:t>
            </a:r>
          </a:p>
          <a:p>
            <a:pPr eaLnBrk="1" hangingPunct="1">
              <a:lnSpc>
                <a:spcPct val="90000"/>
              </a:lnSpc>
            </a:pPr>
            <a:r>
              <a:rPr lang="en-US" sz="1000" dirty="0">
                <a:latin typeface="Arial" charset="0"/>
              </a:rPr>
              <a:t>Post pubertal individuals may have </a:t>
            </a:r>
            <a:r>
              <a:rPr lang="en-US" sz="1000" dirty="0" err="1">
                <a:latin typeface="Arial" charset="0"/>
              </a:rPr>
              <a:t>orchitis</a:t>
            </a:r>
            <a:r>
              <a:rPr lang="en-US" sz="1000" dirty="0">
                <a:latin typeface="Arial" charset="0"/>
              </a:rPr>
              <a:t>, ovarian inflammation, &amp; pancreatitis</a:t>
            </a:r>
          </a:p>
          <a:p>
            <a:pPr eaLnBrk="1" hangingPunct="1">
              <a:lnSpc>
                <a:spcPct val="80000"/>
              </a:lnSpc>
            </a:pPr>
            <a:r>
              <a:rPr lang="en-US" sz="1000" b="1" dirty="0">
                <a:solidFill>
                  <a:srgbClr val="FF0000"/>
                </a:solidFill>
                <a:latin typeface="Arial" charset="0"/>
              </a:rPr>
              <a:t>RUBELLA </a:t>
            </a:r>
            <a:r>
              <a:rPr lang="en-US" sz="1000" dirty="0">
                <a:latin typeface="Arial" charset="0"/>
              </a:rPr>
              <a:t>(Caused by </a:t>
            </a:r>
            <a:r>
              <a:rPr lang="en-US" sz="1000" dirty="0" err="1">
                <a:latin typeface="Arial" charset="0"/>
              </a:rPr>
              <a:t>togavirus</a:t>
            </a:r>
            <a:r>
              <a:rPr lang="en-US" sz="1000" dirty="0">
                <a:latin typeface="Arial" charset="0"/>
              </a:rPr>
              <a:t>)</a:t>
            </a:r>
          </a:p>
          <a:p>
            <a:pPr eaLnBrk="1" hangingPunct="1">
              <a:lnSpc>
                <a:spcPct val="80000"/>
              </a:lnSpc>
            </a:pPr>
            <a:r>
              <a:rPr lang="en-US" sz="1000" dirty="0">
                <a:latin typeface="Arial" charset="0"/>
              </a:rPr>
              <a:t>In children, the rash may be the first manifestation of infection. Adults may have low-grade fever, malaise, URI, and lymphadenopathy prior to rash. Arthralgia and arthritis is common in adults, especially women. Complications include encephalitis and hemorrhagic manifestations</a:t>
            </a:r>
          </a:p>
          <a:p>
            <a:pPr eaLnBrk="1" hangingPunct="1">
              <a:lnSpc>
                <a:spcPct val="90000"/>
              </a:lnSpc>
            </a:pPr>
            <a:r>
              <a:rPr lang="en-US" sz="1000" dirty="0">
                <a:latin typeface="Arial" charset="0"/>
              </a:rPr>
              <a:t>Rubella is no longer endemic in the U.S. However, it is still present in other countries and can be imported</a:t>
            </a:r>
            <a:r>
              <a:rPr lang="en-US" sz="1000" u="sng" dirty="0">
                <a:latin typeface="Arial" charset="0"/>
              </a:rPr>
              <a:t>   </a:t>
            </a:r>
          </a:p>
          <a:p>
            <a:pPr eaLnBrk="1" hangingPunct="1">
              <a:lnSpc>
                <a:spcPct val="80000"/>
              </a:lnSpc>
            </a:pPr>
            <a:endParaRPr lang="en-US" sz="1000" b="1" u="sng" dirty="0">
              <a:solidFill>
                <a:srgbClr val="FF0000"/>
              </a:solidFill>
              <a:latin typeface="Arial" charset="0"/>
            </a:endParaRPr>
          </a:p>
          <a:p>
            <a:pPr eaLnBrk="1" hangingPunct="1">
              <a:lnSpc>
                <a:spcPct val="80000"/>
              </a:lnSpc>
            </a:pPr>
            <a:r>
              <a:rPr lang="en-US" sz="1000" b="1" u="sng" dirty="0">
                <a:solidFill>
                  <a:srgbClr val="FF0000"/>
                </a:solidFill>
                <a:latin typeface="Arial" charset="0"/>
              </a:rPr>
              <a:t>CONGENITAL </a:t>
            </a:r>
            <a:r>
              <a:rPr lang="en-US" sz="1000" b="1" u="sng" dirty="0">
                <a:latin typeface="Arial" charset="0"/>
              </a:rPr>
              <a:t>RUBELLA </a:t>
            </a:r>
            <a:r>
              <a:rPr lang="en-US" sz="1000" dirty="0">
                <a:latin typeface="Arial" charset="0"/>
              </a:rPr>
              <a:t> </a:t>
            </a:r>
          </a:p>
          <a:p>
            <a:pPr eaLnBrk="1" hangingPunct="1">
              <a:lnSpc>
                <a:spcPct val="80000"/>
              </a:lnSpc>
            </a:pPr>
            <a:r>
              <a:rPr lang="en-US" sz="1000" b="1" dirty="0">
                <a:latin typeface="Arial" charset="0"/>
              </a:rPr>
              <a:t>Slide shows an adult and child with a typical rash from rubella and an infant with congenital rubella syndrome</a:t>
            </a:r>
            <a:r>
              <a:rPr lang="en-US" sz="1000" dirty="0">
                <a:latin typeface="Arial" charset="0"/>
              </a:rPr>
              <a:t> Infant was infected in utero  and has “blueberry muffin spots” on skin due to petechial lesions, cataracts, hearing loss and congenital heart lesion and will most likely be developmentally delayed.</a:t>
            </a:r>
            <a:endParaRPr lang="en-US" sz="1000" b="1" dirty="0">
              <a:latin typeface="Arial" charset="0"/>
            </a:endParaRPr>
          </a:p>
          <a:p>
            <a:pPr eaLnBrk="1" hangingPunct="1">
              <a:lnSpc>
                <a:spcPct val="80000"/>
              </a:lnSpc>
            </a:pPr>
            <a:r>
              <a:rPr lang="en-US" sz="1000" b="1" dirty="0">
                <a:latin typeface="Arial" charset="0"/>
              </a:rPr>
              <a:t>All woman of child bearing age should be certain they are immune to rubella.</a:t>
            </a:r>
          </a:p>
          <a:p>
            <a:pPr eaLnBrk="1" hangingPunct="1">
              <a:lnSpc>
                <a:spcPct val="80000"/>
              </a:lnSpc>
            </a:pPr>
            <a:endParaRPr lang="en-US" sz="1000" b="1" dirty="0">
              <a:latin typeface="Arial" charset="0"/>
            </a:endParaRPr>
          </a:p>
          <a:p>
            <a:pPr eaLnBrk="1" hangingPunct="1">
              <a:lnSpc>
                <a:spcPct val="80000"/>
              </a:lnSpc>
            </a:pPr>
            <a:r>
              <a:rPr lang="en-US" sz="1000" dirty="0">
                <a:latin typeface="Arial" charset="0"/>
              </a:rPr>
              <a:t>For additional information refer to: Epidemiology and Prevention of Vaccine-Preventable Diseases, 12th edition  May 2012.  HHS, CDC. </a:t>
            </a:r>
          </a:p>
        </p:txBody>
      </p:sp>
      <p:sp>
        <p:nvSpPr>
          <p:cNvPr id="9" name="Footer Placeholder 8"/>
          <p:cNvSpPr>
            <a:spLocks noGrp="1"/>
          </p:cNvSpPr>
          <p:nvPr>
            <p:ph type="ftr" sz="quarter" idx="4"/>
          </p:nvPr>
        </p:nvSpPr>
        <p:spPr/>
        <p:txBody>
          <a:bodyPr/>
          <a:lstStyle/>
          <a:p>
            <a:pPr>
              <a:defRPr/>
            </a:pPr>
            <a:r>
              <a:rPr lang="en-US" smtClean="0">
                <a:solidFill>
                  <a:prstClr val="black"/>
                </a:solidFill>
              </a:rPr>
              <a:t>EPIC 2014</a:t>
            </a:r>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6075" y="334964"/>
            <a:ext cx="3733800" cy="2484437"/>
          </a:xfrm>
        </p:spPr>
      </p:sp>
      <p:sp>
        <p:nvSpPr>
          <p:cNvPr id="3" name="Notes Placeholder 2"/>
          <p:cNvSpPr>
            <a:spLocks noGrp="1"/>
          </p:cNvSpPr>
          <p:nvPr>
            <p:ph type="body" idx="1"/>
          </p:nvPr>
        </p:nvSpPr>
        <p:spPr>
          <a:xfrm>
            <a:off x="636881" y="2971801"/>
            <a:ext cx="5607050" cy="6172199"/>
          </a:xfrm>
        </p:spPr>
        <p:txBody>
          <a:bodyPr>
            <a:noAutofit/>
          </a:bodyPr>
          <a:lstStyle/>
          <a:p>
            <a:r>
              <a:rPr lang="en-US" sz="800" dirty="0"/>
              <a:t>MMR vaccine has been successful in reducing the cases of measles in the United States and many young physicians, physician’s assistants and nurse practitioners have never seen an acute case of measles. The symptoms of measles are more than a rash and include conjunctivitis, fever and white lesions (</a:t>
            </a:r>
            <a:r>
              <a:rPr lang="en-US" sz="800" dirty="0" err="1"/>
              <a:t>Koplik</a:t>
            </a:r>
            <a:r>
              <a:rPr lang="en-US" sz="800" dirty="0"/>
              <a:t> spots) on the buccal mucosa. Practitioners who have not seen a case of measles sometimes make a diagnosis solely on the basis of a rash. Serologic testing is now required to confirm a case of measles. </a:t>
            </a:r>
          </a:p>
          <a:p>
            <a:r>
              <a:rPr lang="en-US" sz="800" b="1" dirty="0"/>
              <a:t>Required for school and child care attendance: </a:t>
            </a:r>
            <a:r>
              <a:rPr lang="en-US" sz="800" dirty="0"/>
              <a:t>Acceptable presumptive evidence of MMR immunity: Documentation of age appropriate vaccination with MMR vaccine, Laboratory evidence of immunity, Laboratory confirmation of disease, and Birth before 1957  </a:t>
            </a:r>
          </a:p>
          <a:p>
            <a:r>
              <a:rPr lang="en-US" sz="800" dirty="0"/>
              <a:t>Birth date not acceptable evidence of rubella immunity for women who could become pregnant </a:t>
            </a:r>
          </a:p>
          <a:p>
            <a:r>
              <a:rPr lang="en-US" sz="800" dirty="0"/>
              <a:t>Measles Vaccine: The measles vaccine is very effective. One dose of measles vaccine is about 93% effective at preventing measles if exposed to the virus and two doses are about 97% effective. 5% or less may lose protection after several years. </a:t>
            </a:r>
          </a:p>
          <a:p>
            <a:endParaRPr lang="en-US" sz="800" b="1" dirty="0"/>
          </a:p>
          <a:p>
            <a:r>
              <a:rPr lang="en-US" sz="800" b="1" dirty="0"/>
              <a:t>Children</a:t>
            </a:r>
            <a:r>
              <a:rPr lang="en-US" sz="800" dirty="0"/>
              <a:t> should get 2 doses of MMR vaccine:</a:t>
            </a:r>
          </a:p>
          <a:p>
            <a:r>
              <a:rPr lang="en-US" sz="800" dirty="0"/>
              <a:t>First Dose: 12–15 months of age</a:t>
            </a:r>
          </a:p>
          <a:p>
            <a:r>
              <a:rPr lang="en-US" sz="800" dirty="0"/>
              <a:t>Second Dose: 4–6 years of age (may be given earlier, if at least 28 days after the 1st dose)</a:t>
            </a:r>
          </a:p>
          <a:p>
            <a:r>
              <a:rPr lang="en-US" sz="800" dirty="0"/>
              <a:t>Some infants younger than 12 months should get a dose of MMR if they are traveling out of the country. (This</a:t>
            </a:r>
          </a:p>
          <a:p>
            <a:r>
              <a:rPr lang="en-US" sz="800" dirty="0"/>
              <a:t>dose will not count toward their routine series.)</a:t>
            </a:r>
          </a:p>
          <a:p>
            <a:endParaRPr lang="en-US" sz="800" dirty="0"/>
          </a:p>
          <a:p>
            <a:r>
              <a:rPr lang="en-US" sz="800" dirty="0"/>
              <a:t>Some adults should also get MMR vaccine: Generally, anyone 18 years of age or older who was born after 1956 should get at least one dose of MMR vaccine, unless they can show that they have either been vaccinated or had all three diseases.</a:t>
            </a:r>
          </a:p>
          <a:p>
            <a:r>
              <a:rPr lang="en-US" sz="800" dirty="0"/>
              <a:t>MMR vaccine may be given at the same time as other vaccines.</a:t>
            </a:r>
          </a:p>
          <a:p>
            <a:r>
              <a:rPr lang="en-US" sz="800" dirty="0"/>
              <a:t>Children between 1 and 12 years of age can get a “combination” vaccine called MMRV, which contains both MMR and varicella (chickenpox) vaccines. There is a separate Vaccine Information Statement for MMRV.</a:t>
            </a:r>
          </a:p>
          <a:p>
            <a:endParaRPr lang="en-US" sz="800" dirty="0"/>
          </a:p>
          <a:p>
            <a:r>
              <a:rPr lang="en-US" sz="800" b="1" dirty="0"/>
              <a:t>Some people should not get</a:t>
            </a:r>
          </a:p>
          <a:p>
            <a:r>
              <a:rPr lang="en-US" sz="800" dirty="0"/>
              <a:t>MMR vaccine or should wait.</a:t>
            </a:r>
          </a:p>
          <a:p>
            <a:r>
              <a:rPr lang="en-US" sz="800" dirty="0"/>
              <a:t>􀁴Anyone who has ever had a life-threatening allergic reaction to the antibiotic neomycin, or any other component of MMR vaccine, should not get the vaccine. Tell your doctor if you have any severe allergies.</a:t>
            </a:r>
          </a:p>
          <a:p>
            <a:r>
              <a:rPr lang="en-US" sz="800" dirty="0"/>
              <a:t>􀁴Anyone who had a life-threatening allergic reaction to a previous dose of MMR or MMRV vaccine should not get another dose.</a:t>
            </a:r>
          </a:p>
          <a:p>
            <a:r>
              <a:rPr lang="en-US" sz="800" dirty="0"/>
              <a:t>􀁴Some people who are sick at the time the shot is scheduled may be advised to wait until they recover before getting MMR vaccine.</a:t>
            </a:r>
          </a:p>
          <a:p>
            <a:r>
              <a:rPr lang="en-US" sz="800" dirty="0"/>
              <a:t>􀁴Pregnant women should not get MMR vaccine. Pregnant women who need the vaccine should wait until after giving birth. Women should avoid getting pregnant for 4 weeks after vaccination with MMR vaccine.</a:t>
            </a:r>
          </a:p>
          <a:p>
            <a:endParaRPr lang="en-US" sz="800" dirty="0"/>
          </a:p>
          <a:p>
            <a:r>
              <a:rPr lang="en-US" sz="800" b="1" dirty="0"/>
              <a:t>Any of these might be a reason to not get the vaccine, or</a:t>
            </a:r>
          </a:p>
          <a:p>
            <a:r>
              <a:rPr lang="en-US" sz="800" b="1" dirty="0"/>
              <a:t>delay vaccination until later.</a:t>
            </a:r>
          </a:p>
          <a:p>
            <a:r>
              <a:rPr lang="en-US" sz="800" dirty="0"/>
              <a:t>- Has HIV/AIDS, or another disease that affects the</a:t>
            </a:r>
          </a:p>
          <a:p>
            <a:r>
              <a:rPr lang="en-US" sz="800" dirty="0"/>
              <a:t>immune system</a:t>
            </a:r>
          </a:p>
          <a:p>
            <a:r>
              <a:rPr lang="en-US" sz="800" dirty="0"/>
              <a:t>- Is being treated with drugs that affect the immune</a:t>
            </a:r>
          </a:p>
          <a:p>
            <a:r>
              <a:rPr lang="en-US" sz="800" dirty="0"/>
              <a:t>system, such as steroids</a:t>
            </a:r>
          </a:p>
          <a:p>
            <a:r>
              <a:rPr lang="en-US" sz="800" dirty="0"/>
              <a:t>- Has any kind of cancer</a:t>
            </a:r>
          </a:p>
          <a:p>
            <a:r>
              <a:rPr lang="en-US" sz="800" dirty="0"/>
              <a:t>- Is being treated for cancer with radiation or drugs</a:t>
            </a:r>
          </a:p>
          <a:p>
            <a:r>
              <a:rPr lang="en-US" sz="800" dirty="0"/>
              <a:t>- Has ever had a low platelet count (a blood disorder)</a:t>
            </a:r>
          </a:p>
          <a:p>
            <a:r>
              <a:rPr lang="en-US" sz="800" dirty="0"/>
              <a:t>- Has gotten another vaccine within the past 4 weeks</a:t>
            </a:r>
          </a:p>
          <a:p>
            <a:r>
              <a:rPr lang="en-US" sz="800" dirty="0"/>
              <a:t>- Has recently had a transfusion or received other</a:t>
            </a:r>
          </a:p>
          <a:p>
            <a:r>
              <a:rPr lang="en-US" sz="800" dirty="0"/>
              <a:t>blood products</a:t>
            </a:r>
          </a:p>
        </p:txBody>
      </p:sp>
      <p:sp>
        <p:nvSpPr>
          <p:cNvPr id="4" name="Slide Number Placeholder 3"/>
          <p:cNvSpPr>
            <a:spLocks noGrp="1"/>
          </p:cNvSpPr>
          <p:nvPr>
            <p:ph type="sldNum" sz="quarter" idx="10"/>
          </p:nvPr>
        </p:nvSpPr>
        <p:spPr/>
        <p:txBody>
          <a:bodyPr/>
          <a:lstStyle/>
          <a:p>
            <a:fld id="{6EB42E58-0303-4EDC-B00D-35285B913ADD}" type="slidenum">
              <a:rPr lang="en-US" smtClean="0"/>
              <a:pPr/>
              <a:t>31</a:t>
            </a:fld>
            <a:endParaRPr lang="en-US"/>
          </a:p>
        </p:txBody>
      </p:sp>
    </p:spTree>
    <p:extLst>
      <p:ext uri="{BB962C8B-B14F-4D97-AF65-F5344CB8AC3E}">
        <p14:creationId xmlns:p14="http://schemas.microsoft.com/office/powerpoint/2010/main" val="7986907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799514"/>
            <a:ext cx="5607050" cy="3799976"/>
          </a:xfrm>
        </p:spPr>
        <p:txBody>
          <a:bodyPr>
            <a:normAutofit/>
          </a:bodyPr>
          <a:lstStyle/>
          <a:p>
            <a:r>
              <a:rPr lang="en-US" b="1" dirty="0" smtClean="0"/>
              <a:t>Why get vaccinated?</a:t>
            </a:r>
          </a:p>
          <a:p>
            <a:r>
              <a:rPr lang="en-US" dirty="0" smtClean="0"/>
              <a:t>It is usually mild, but it can be</a:t>
            </a:r>
            <a:r>
              <a:rPr lang="en-US" baseline="0" dirty="0" smtClean="0"/>
              <a:t> </a:t>
            </a:r>
            <a:r>
              <a:rPr lang="en-US" dirty="0" smtClean="0"/>
              <a:t>serious, especially in young infants and adults.</a:t>
            </a:r>
            <a:r>
              <a:rPr lang="en-US" baseline="0" dirty="0" smtClean="0"/>
              <a:t> </a:t>
            </a:r>
            <a:r>
              <a:rPr lang="en-US" dirty="0" smtClean="0"/>
              <a:t>Most people who get chickenpox vaccine will not get</a:t>
            </a:r>
            <a:r>
              <a:rPr lang="en-US" baseline="0" dirty="0" smtClean="0"/>
              <a:t> </a:t>
            </a:r>
            <a:r>
              <a:rPr lang="en-US" dirty="0" smtClean="0"/>
              <a:t>chickenpox. But if someone who has been vaccinated</a:t>
            </a:r>
            <a:r>
              <a:rPr lang="en-US" baseline="0" dirty="0" smtClean="0"/>
              <a:t> </a:t>
            </a:r>
            <a:r>
              <a:rPr lang="en-US" dirty="0" smtClean="0"/>
              <a:t>does get chickenpox, it is usually very mild. They will</a:t>
            </a:r>
            <a:r>
              <a:rPr lang="en-US" baseline="0" dirty="0" smtClean="0"/>
              <a:t> </a:t>
            </a:r>
            <a:r>
              <a:rPr lang="en-US" dirty="0" smtClean="0"/>
              <a:t>have fewer blisters, are less likely to have a fever, and</a:t>
            </a:r>
            <a:r>
              <a:rPr lang="en-US" baseline="0" dirty="0" smtClean="0"/>
              <a:t> </a:t>
            </a:r>
            <a:r>
              <a:rPr lang="en-US" dirty="0" smtClean="0"/>
              <a:t>will recover faster.</a:t>
            </a:r>
          </a:p>
          <a:p>
            <a:endParaRPr lang="en-US" dirty="0" smtClean="0"/>
          </a:p>
          <a:p>
            <a:r>
              <a:rPr lang="en-US" dirty="0" smtClean="0"/>
              <a:t>This</a:t>
            </a:r>
            <a:r>
              <a:rPr lang="en-US" baseline="0" dirty="0" smtClean="0"/>
              <a:t> s</a:t>
            </a:r>
            <a:r>
              <a:rPr lang="en-US" dirty="0" smtClean="0"/>
              <a:t>lide shows an adolescent with a typical varicella rash and infant with secondary bacterial infected varicella lesions, probably due to staph or strep. Chickenpox or varicella is caused by the varicella zoster virus.</a:t>
            </a:r>
            <a:r>
              <a:rPr lang="en-US" baseline="0" dirty="0" smtClean="0"/>
              <a:t> </a:t>
            </a:r>
            <a:r>
              <a:rPr lang="en-US" dirty="0" smtClean="0"/>
              <a:t>Prior to licensure of varicella vaccine approximately 100 previously healthy children died from chicken pox each year.</a:t>
            </a:r>
            <a:r>
              <a:rPr lang="en-US" baseline="0" dirty="0" smtClean="0"/>
              <a:t> </a:t>
            </a:r>
            <a:r>
              <a:rPr lang="en-US" dirty="0" smtClean="0"/>
              <a:t>Adults are 25 times more likely to die than children.</a:t>
            </a:r>
          </a:p>
          <a:p>
            <a:endParaRPr lang="en-US" dirty="0" smtClean="0"/>
          </a:p>
        </p:txBody>
      </p:sp>
      <p:sp>
        <p:nvSpPr>
          <p:cNvPr id="4" name="Slide Number Placeholder 3"/>
          <p:cNvSpPr>
            <a:spLocks noGrp="1"/>
          </p:cNvSpPr>
          <p:nvPr>
            <p:ph type="sldNum" sz="quarter" idx="10"/>
          </p:nvPr>
        </p:nvSpPr>
        <p:spPr/>
        <p:txBody>
          <a:bodyPr/>
          <a:lstStyle/>
          <a:p>
            <a:fld id="{6EB42E58-0303-4EDC-B00D-35285B913ADD}" type="slidenum">
              <a:rPr lang="en-US" smtClean="0"/>
              <a:pPr/>
              <a:t>32</a:t>
            </a:fld>
            <a:endParaRPr lang="en-US"/>
          </a:p>
        </p:txBody>
      </p:sp>
    </p:spTree>
    <p:extLst>
      <p:ext uri="{BB962C8B-B14F-4D97-AF65-F5344CB8AC3E}">
        <p14:creationId xmlns:p14="http://schemas.microsoft.com/office/powerpoint/2010/main" val="689308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334963"/>
            <a:ext cx="4648201" cy="3486151"/>
          </a:xfrm>
        </p:spPr>
      </p:sp>
      <p:sp>
        <p:nvSpPr>
          <p:cNvPr id="3" name="Notes Placeholder 2"/>
          <p:cNvSpPr>
            <a:spLocks noGrp="1"/>
          </p:cNvSpPr>
          <p:nvPr>
            <p:ph type="body" idx="1"/>
          </p:nvPr>
        </p:nvSpPr>
        <p:spPr>
          <a:xfrm>
            <a:off x="701675" y="3891629"/>
            <a:ext cx="5607050" cy="4707866"/>
          </a:xfrm>
        </p:spPr>
        <p:txBody>
          <a:bodyPr>
            <a:normAutofit fontScale="70000" lnSpcReduction="20000"/>
          </a:bodyPr>
          <a:lstStyle/>
          <a:p>
            <a:r>
              <a:rPr lang="en-US" b="1" dirty="0" smtClean="0"/>
              <a:t>Routine</a:t>
            </a:r>
          </a:p>
          <a:p>
            <a:r>
              <a:rPr lang="en-US" dirty="0" smtClean="0"/>
              <a:t>Children who have never had chickenpox should get</a:t>
            </a:r>
          </a:p>
          <a:p>
            <a:r>
              <a:rPr lang="en-US" dirty="0" smtClean="0"/>
              <a:t>2 doses of chickenpox vaccine at these ages:</a:t>
            </a:r>
          </a:p>
          <a:p>
            <a:r>
              <a:rPr lang="en-US" dirty="0" smtClean="0"/>
              <a:t>1st Dose: 12–15 months of age</a:t>
            </a:r>
          </a:p>
          <a:p>
            <a:r>
              <a:rPr lang="en-US" dirty="0" smtClean="0"/>
              <a:t>2nd Dose: 4–6 years of age (may be given</a:t>
            </a:r>
            <a:r>
              <a:rPr lang="en-US" baseline="0" dirty="0" smtClean="0"/>
              <a:t> </a:t>
            </a:r>
            <a:r>
              <a:rPr lang="en-US" dirty="0" smtClean="0"/>
              <a:t>earlier, if at least 3 months after</a:t>
            </a:r>
            <a:r>
              <a:rPr lang="en-US" baseline="0" dirty="0" smtClean="0"/>
              <a:t> </a:t>
            </a:r>
            <a:r>
              <a:rPr lang="en-US" dirty="0" smtClean="0"/>
              <a:t>the 1st dose)</a:t>
            </a:r>
          </a:p>
          <a:p>
            <a:r>
              <a:rPr lang="en-US" dirty="0" smtClean="0"/>
              <a:t>People 13 years of age and older (who have never had</a:t>
            </a:r>
            <a:r>
              <a:rPr lang="en-US" baseline="0" dirty="0" smtClean="0"/>
              <a:t> </a:t>
            </a:r>
            <a:r>
              <a:rPr lang="en-US" dirty="0" smtClean="0"/>
              <a:t>chickenpox or received chickenpox vaccine) should get</a:t>
            </a:r>
            <a:r>
              <a:rPr lang="en-US" baseline="0" dirty="0" smtClean="0"/>
              <a:t> </a:t>
            </a:r>
            <a:r>
              <a:rPr lang="en-US" dirty="0" smtClean="0"/>
              <a:t>two doses at least 28 days apart.</a:t>
            </a:r>
          </a:p>
          <a:p>
            <a:r>
              <a:rPr lang="en-US" b="1" dirty="0" smtClean="0"/>
              <a:t>Catch-up</a:t>
            </a:r>
          </a:p>
          <a:p>
            <a:r>
              <a:rPr lang="en-US" dirty="0" smtClean="0"/>
              <a:t>Anyone who is not fully vaccinated, and never had</a:t>
            </a:r>
            <a:r>
              <a:rPr lang="en-US" baseline="0" dirty="0" smtClean="0"/>
              <a:t> </a:t>
            </a:r>
            <a:r>
              <a:rPr lang="en-US" dirty="0" smtClean="0"/>
              <a:t>chickenpox, should receive one or two doses of</a:t>
            </a:r>
          </a:p>
          <a:p>
            <a:r>
              <a:rPr lang="en-US" dirty="0" smtClean="0"/>
              <a:t>chickenpox vaccine. The timing of these doses depends</a:t>
            </a:r>
            <a:r>
              <a:rPr lang="en-US" baseline="0" dirty="0" smtClean="0"/>
              <a:t> </a:t>
            </a:r>
            <a:r>
              <a:rPr lang="en-US" dirty="0" smtClean="0"/>
              <a:t>on the person’s age. Ask your doctor.</a:t>
            </a:r>
            <a:r>
              <a:rPr lang="en-US" baseline="0" dirty="0" smtClean="0"/>
              <a:t> </a:t>
            </a:r>
            <a:r>
              <a:rPr lang="en-US" dirty="0" smtClean="0"/>
              <a:t>Chickenpox vaccine may be given at the same time as</a:t>
            </a:r>
            <a:r>
              <a:rPr lang="en-US" baseline="0" dirty="0" smtClean="0"/>
              <a:t> </a:t>
            </a:r>
            <a:r>
              <a:rPr lang="en-US" dirty="0" smtClean="0"/>
              <a:t>other vaccines.</a:t>
            </a:r>
          </a:p>
          <a:p>
            <a:r>
              <a:rPr lang="en-US" b="1" dirty="0" smtClean="0"/>
              <a:t>Some people should not get</a:t>
            </a:r>
            <a:r>
              <a:rPr lang="en-US" b="1" baseline="0" dirty="0" smtClean="0"/>
              <a:t> </a:t>
            </a:r>
            <a:r>
              <a:rPr lang="en-US" b="1" dirty="0" smtClean="0"/>
              <a:t>chickenpox vaccine or should</a:t>
            </a:r>
            <a:r>
              <a:rPr lang="en-US" b="1" baseline="0" dirty="0" smtClean="0"/>
              <a:t> </a:t>
            </a:r>
            <a:r>
              <a:rPr lang="en-US" b="1" dirty="0" smtClean="0"/>
              <a:t>wait:</a:t>
            </a:r>
          </a:p>
          <a:p>
            <a:r>
              <a:rPr lang="en-US" dirty="0" smtClean="0"/>
              <a:t>􀂇People should not get chickenpox vaccine if they</a:t>
            </a:r>
            <a:r>
              <a:rPr lang="en-US" baseline="0" dirty="0" smtClean="0"/>
              <a:t> </a:t>
            </a:r>
            <a:r>
              <a:rPr lang="en-US" dirty="0" smtClean="0"/>
              <a:t>have ever had a life-threatening allergic reaction to a</a:t>
            </a:r>
            <a:r>
              <a:rPr lang="en-US" baseline="0" dirty="0" smtClean="0"/>
              <a:t> </a:t>
            </a:r>
            <a:r>
              <a:rPr lang="en-US" dirty="0" smtClean="0"/>
              <a:t>previous dose of</a:t>
            </a:r>
            <a:r>
              <a:rPr lang="en-US" baseline="0" dirty="0" smtClean="0"/>
              <a:t> </a:t>
            </a:r>
            <a:r>
              <a:rPr lang="en-US" dirty="0" smtClean="0"/>
              <a:t>chickenpox vaccine or to gelatin or</a:t>
            </a:r>
            <a:r>
              <a:rPr lang="en-US" baseline="0" dirty="0" smtClean="0"/>
              <a:t> </a:t>
            </a:r>
            <a:r>
              <a:rPr lang="en-US" dirty="0" smtClean="0"/>
              <a:t>the antibiotic neomycin.</a:t>
            </a:r>
          </a:p>
          <a:p>
            <a:r>
              <a:rPr lang="en-US" dirty="0" smtClean="0"/>
              <a:t>􀂇People who are moderately or severely ill at the time</a:t>
            </a:r>
            <a:r>
              <a:rPr lang="en-US" baseline="0" dirty="0" smtClean="0"/>
              <a:t> </a:t>
            </a:r>
            <a:r>
              <a:rPr lang="en-US" dirty="0" smtClean="0"/>
              <a:t>the shot is scheduled should usually wait until they</a:t>
            </a:r>
            <a:r>
              <a:rPr lang="en-US" baseline="0" dirty="0" smtClean="0"/>
              <a:t> </a:t>
            </a:r>
            <a:r>
              <a:rPr lang="en-US" dirty="0" smtClean="0"/>
              <a:t>recover before getting chickenpox vaccine.</a:t>
            </a:r>
          </a:p>
          <a:p>
            <a:r>
              <a:rPr lang="en-US" dirty="0" smtClean="0"/>
              <a:t>􀂇Pregnant women should wait to get chickenpox</a:t>
            </a:r>
            <a:r>
              <a:rPr lang="en-US" baseline="0" dirty="0" smtClean="0"/>
              <a:t> </a:t>
            </a:r>
            <a:r>
              <a:rPr lang="en-US" dirty="0" smtClean="0"/>
              <a:t>vaccine until after they have given birth. Women</a:t>
            </a:r>
            <a:r>
              <a:rPr lang="en-US" baseline="0" dirty="0" smtClean="0"/>
              <a:t> </a:t>
            </a:r>
            <a:r>
              <a:rPr lang="en-US" dirty="0" smtClean="0"/>
              <a:t>should not get pregnant for 1 month after</a:t>
            </a:r>
            <a:r>
              <a:rPr lang="en-US" baseline="0" dirty="0" smtClean="0"/>
              <a:t> </a:t>
            </a:r>
            <a:r>
              <a:rPr lang="en-US" dirty="0" smtClean="0"/>
              <a:t>getting</a:t>
            </a:r>
            <a:r>
              <a:rPr lang="en-US" baseline="0" dirty="0" smtClean="0"/>
              <a:t> </a:t>
            </a:r>
            <a:r>
              <a:rPr lang="en-US" dirty="0" smtClean="0"/>
              <a:t>chickenpox vaccine.</a:t>
            </a:r>
          </a:p>
          <a:p>
            <a:r>
              <a:rPr lang="en-US" dirty="0" smtClean="0"/>
              <a:t>􀂇Some people should check with their doctor about</a:t>
            </a:r>
            <a:r>
              <a:rPr lang="en-US" baseline="0" dirty="0" smtClean="0"/>
              <a:t> </a:t>
            </a:r>
            <a:r>
              <a:rPr lang="en-US" dirty="0" smtClean="0"/>
              <a:t>whether they should get chickenpox vaccine, including</a:t>
            </a:r>
          </a:p>
          <a:p>
            <a:r>
              <a:rPr lang="en-US" dirty="0" smtClean="0"/>
              <a:t>anyone who:</a:t>
            </a:r>
          </a:p>
          <a:p>
            <a:r>
              <a:rPr lang="en-US" dirty="0" smtClean="0"/>
              <a:t>- Has HIV/AIDS or another disease that affects the</a:t>
            </a:r>
            <a:r>
              <a:rPr lang="en-US" baseline="0" dirty="0" smtClean="0"/>
              <a:t> </a:t>
            </a:r>
            <a:r>
              <a:rPr lang="en-US" dirty="0" smtClean="0"/>
              <a:t>immune system</a:t>
            </a:r>
          </a:p>
          <a:p>
            <a:r>
              <a:rPr lang="en-US" dirty="0" smtClean="0"/>
              <a:t>- Is being treated with drugs that affect the immune</a:t>
            </a:r>
            <a:r>
              <a:rPr lang="en-US" baseline="0" dirty="0" smtClean="0"/>
              <a:t> </a:t>
            </a:r>
            <a:r>
              <a:rPr lang="en-US" dirty="0" smtClean="0"/>
              <a:t>system, such as steroids, for 2 weeks or longer</a:t>
            </a:r>
          </a:p>
          <a:p>
            <a:r>
              <a:rPr lang="en-US" dirty="0" smtClean="0"/>
              <a:t>- Has any kind of cancer</a:t>
            </a:r>
          </a:p>
          <a:p>
            <a:r>
              <a:rPr lang="en-US" dirty="0" smtClean="0"/>
              <a:t>- Is getting cancer treatment with radiation or drugs</a:t>
            </a:r>
          </a:p>
          <a:p>
            <a:r>
              <a:rPr lang="en-US" dirty="0" smtClean="0"/>
              <a:t>􀂇People who recently had a transfusion or were given</a:t>
            </a:r>
            <a:r>
              <a:rPr lang="en-US" baseline="0" dirty="0" smtClean="0"/>
              <a:t> </a:t>
            </a:r>
            <a:r>
              <a:rPr lang="en-US" dirty="0" smtClean="0"/>
              <a:t>other blood products should ask their doctor when they</a:t>
            </a:r>
            <a:r>
              <a:rPr lang="en-US" baseline="0" dirty="0" smtClean="0"/>
              <a:t> </a:t>
            </a:r>
            <a:r>
              <a:rPr lang="en-US" dirty="0" smtClean="0"/>
              <a:t>may get chickenpox vaccine.</a:t>
            </a:r>
          </a:p>
          <a:p>
            <a:r>
              <a:rPr lang="en-US" b="1" dirty="0" smtClean="0"/>
              <a:t>What are the criteria for evidence of immunity to varicella? </a:t>
            </a:r>
          </a:p>
          <a:p>
            <a:r>
              <a:rPr lang="en-US" dirty="0" smtClean="0"/>
              <a:t>ACIP considers evidence of immunity to varicella to be: </a:t>
            </a:r>
          </a:p>
          <a:p>
            <a:r>
              <a:rPr lang="en-US" dirty="0" smtClean="0"/>
              <a:t>Documentation of 2 doses of vaccine given no earlier than age 12 months, with at least 3 months between doses for children younger than age 13 years, or at least 4 weeks between doses for people age 13 years and older </a:t>
            </a:r>
          </a:p>
          <a:p>
            <a:r>
              <a:rPr lang="en-US" dirty="0" smtClean="0"/>
              <a:t>•   U.S.-born before 1980* </a:t>
            </a:r>
          </a:p>
          <a:p>
            <a:r>
              <a:rPr lang="en-US" dirty="0" smtClean="0"/>
              <a:t>•   A healthcare provider's diagnosis of varicella or verification of history of </a:t>
            </a:r>
          </a:p>
          <a:p>
            <a:r>
              <a:rPr lang="en-US" dirty="0" smtClean="0"/>
              <a:t>     varicella disease </a:t>
            </a:r>
          </a:p>
          <a:p>
            <a:r>
              <a:rPr lang="en-US" dirty="0" smtClean="0"/>
              <a:t>•   History of herpes zoster, based on healthcare provider diagnosis </a:t>
            </a:r>
          </a:p>
          <a:p>
            <a:r>
              <a:rPr lang="en-US" dirty="0" smtClean="0"/>
              <a:t>•   Laboratory evidence of immunity or laboratory confirmation of disease </a:t>
            </a:r>
          </a:p>
          <a:p>
            <a:r>
              <a:rPr lang="en-US" dirty="0" smtClean="0"/>
              <a:t>    *Note: year of birth is not considered as evidence of immunity for healthcare </a:t>
            </a:r>
          </a:p>
          <a:p>
            <a:r>
              <a:rPr lang="en-US" dirty="0" smtClean="0"/>
              <a:t>     personnel, immunosuppressed people, and pregnant women. </a:t>
            </a:r>
          </a:p>
          <a:p>
            <a:r>
              <a:rPr lang="en-US" b="1" dirty="0" smtClean="0"/>
              <a:t>CONTRAINDICATIONS</a:t>
            </a:r>
          </a:p>
          <a:p>
            <a:r>
              <a:rPr lang="en-US" dirty="0" smtClean="0"/>
              <a:t>• An anaphylactic reaction to a prior dose of a varicella-containing vaccine</a:t>
            </a:r>
          </a:p>
          <a:p>
            <a:r>
              <a:rPr lang="en-US" dirty="0" smtClean="0"/>
              <a:t>• An anaphylactic reaction to a component of varicella vaccine including gelatin or neomycin</a:t>
            </a:r>
          </a:p>
          <a:p>
            <a:r>
              <a:rPr lang="en-US" dirty="0" smtClean="0"/>
              <a:t>• Pregnant or planning on becoming pregnant in the next 4 weeks (inform girls/women in child-bearing years)</a:t>
            </a:r>
          </a:p>
          <a:p>
            <a:r>
              <a:rPr lang="en-US" dirty="0" smtClean="0"/>
              <a:t>• Persons with immunosuppression due to leukemia, lymphoma, generalized malignancy, immune deficiency disease or</a:t>
            </a:r>
          </a:p>
          <a:p>
            <a:r>
              <a:rPr lang="en-US" dirty="0" smtClean="0"/>
              <a:t>immunosuppressive therapy (i.e. chemotherapy, certain medications)</a:t>
            </a:r>
          </a:p>
          <a:p>
            <a:r>
              <a:rPr lang="en-US" b="1" dirty="0" smtClean="0"/>
              <a:t>PRECAUTIONS</a:t>
            </a:r>
          </a:p>
          <a:p>
            <a:r>
              <a:rPr lang="en-US" dirty="0" smtClean="0"/>
              <a:t>• Moderate to severe acute illness</a:t>
            </a:r>
          </a:p>
          <a:p>
            <a:r>
              <a:rPr lang="en-US" dirty="0" smtClean="0"/>
              <a:t>• Receipt of blood or a blood product within the last year (wait time varies by the type of blood/product administered)</a:t>
            </a:r>
          </a:p>
          <a:p>
            <a:r>
              <a:rPr lang="en-US" dirty="0" smtClean="0"/>
              <a:t>For further information refer to: General Recommendations on Immunization January 28, 2011 (page 39)</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EB42E58-0303-4EDC-B00D-35285B913ADD}" type="slidenum">
              <a:rPr lang="en-US" smtClean="0"/>
              <a:pPr/>
              <a:t>33</a:t>
            </a:fld>
            <a:endParaRPr lang="en-US"/>
          </a:p>
        </p:txBody>
      </p:sp>
    </p:spTree>
    <p:extLst>
      <p:ext uri="{BB962C8B-B14F-4D97-AF65-F5344CB8AC3E}">
        <p14:creationId xmlns:p14="http://schemas.microsoft.com/office/powerpoint/2010/main" val="5124890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4981A0F4-5FB3-4FFD-993A-A2A5D0889C5A}" type="slidenum">
              <a:rPr lang="en-US" smtClean="0"/>
              <a:pPr/>
              <a:t>34</a:t>
            </a:fld>
            <a:endParaRPr lang="en-US" smtClean="0"/>
          </a:p>
        </p:txBody>
      </p:sp>
      <p:sp>
        <p:nvSpPr>
          <p:cNvPr id="177155" name="Rectangle 2"/>
          <p:cNvSpPr>
            <a:spLocks noGrp="1" noRot="1" noChangeAspect="1" noChangeArrowheads="1" noTextEdit="1"/>
          </p:cNvSpPr>
          <p:nvPr>
            <p:ph type="sldImg"/>
          </p:nvPr>
        </p:nvSpPr>
        <p:spPr>
          <a:xfrm>
            <a:off x="1444626" y="387350"/>
            <a:ext cx="4367213" cy="3276600"/>
          </a:xfrm>
          <a:ln/>
        </p:spPr>
      </p:sp>
      <p:sp>
        <p:nvSpPr>
          <p:cNvPr id="177156" name="Rectangle 3"/>
          <p:cNvSpPr>
            <a:spLocks noGrp="1" noChangeArrowheads="1"/>
          </p:cNvSpPr>
          <p:nvPr>
            <p:ph type="body" idx="1"/>
          </p:nvPr>
        </p:nvSpPr>
        <p:spPr>
          <a:xfrm>
            <a:off x="334954" y="3967284"/>
            <a:ext cx="6310313" cy="4236813"/>
          </a:xfrm>
          <a:noFill/>
          <a:ln/>
        </p:spPr>
        <p:txBody>
          <a:bodyPr>
            <a:normAutofit fontScale="92500" lnSpcReduction="20000"/>
          </a:bodyPr>
          <a:lstStyle/>
          <a:p>
            <a:pPr eaLnBrk="1" hangingPunct="1"/>
            <a:r>
              <a:rPr lang="en-US" dirty="0" smtClean="0">
                <a:latin typeface="Arial" charset="0"/>
              </a:rPr>
              <a:t>Pneumococcal disease is caused by a bacterium, Streptococcus </a:t>
            </a:r>
            <a:r>
              <a:rPr lang="en-US" dirty="0" err="1" smtClean="0">
                <a:latin typeface="Arial" charset="0"/>
              </a:rPr>
              <a:t>pneumoniae</a:t>
            </a:r>
            <a:r>
              <a:rPr lang="en-US" dirty="0" smtClean="0">
                <a:latin typeface="Arial" charset="0"/>
              </a:rPr>
              <a:t>, also called pneumococcus  (about 90 known serotypes);</a:t>
            </a:r>
            <a:r>
              <a:rPr lang="en-US" baseline="0" dirty="0" smtClean="0">
                <a:latin typeface="Arial" charset="0"/>
              </a:rPr>
              <a:t> </a:t>
            </a:r>
            <a:r>
              <a:rPr lang="en-US" dirty="0" smtClean="0">
                <a:latin typeface="Arial" charset="0"/>
              </a:rPr>
              <a:t>Causes pneumonia, bacteremia, meningitis and otitis media;</a:t>
            </a:r>
            <a:r>
              <a:rPr lang="en-US" baseline="0" dirty="0" smtClean="0">
                <a:latin typeface="Arial" charset="0"/>
              </a:rPr>
              <a:t> </a:t>
            </a:r>
            <a:r>
              <a:rPr lang="en-US" dirty="0" smtClean="0">
                <a:latin typeface="Arial" charset="0"/>
              </a:rPr>
              <a:t>Highest rate of invasive disease is in children less than 2 years.</a:t>
            </a:r>
            <a:r>
              <a:rPr lang="en-US" baseline="0" dirty="0" smtClean="0">
                <a:latin typeface="Arial" charset="0"/>
              </a:rPr>
              <a:t> </a:t>
            </a:r>
            <a:r>
              <a:rPr lang="en-US" dirty="0" smtClean="0">
                <a:latin typeface="Arial" charset="0"/>
              </a:rPr>
              <a:t>Increased risk of infection in children with HIV infection, sickle cell disease, asplenia, day care attendees and in certain ethnic groups (African Americans, Alaskan natives and Native Americans).</a:t>
            </a:r>
            <a:r>
              <a:rPr lang="en-US" baseline="0" dirty="0" smtClean="0">
                <a:latin typeface="Arial" charset="0"/>
              </a:rPr>
              <a:t> </a:t>
            </a:r>
            <a:r>
              <a:rPr lang="en-US" dirty="0" smtClean="0">
                <a:latin typeface="Arial" charset="0"/>
              </a:rPr>
              <a:t>Increased risk in children &amp; adults with cardiovascular disease, pulmonary disease, diabetes, alcoholism, cirrhosis, immunocompromising conditions;</a:t>
            </a:r>
            <a:r>
              <a:rPr lang="en-US" baseline="0" dirty="0" smtClean="0">
                <a:latin typeface="Arial" charset="0"/>
              </a:rPr>
              <a:t> </a:t>
            </a:r>
            <a:r>
              <a:rPr lang="en-US" dirty="0" smtClean="0">
                <a:latin typeface="Arial" charset="0"/>
              </a:rPr>
              <a:t>Individuals who have asthma and those who smoke cigarettes are also at increased risk.  Estimated cases in the US each year are more than any other vaccine-preventable disease. Some serotypes of pneumococcus have become resistant to antibiotics</a:t>
            </a:r>
            <a:r>
              <a:rPr lang="en-US" dirty="0" smtClean="0">
                <a:solidFill>
                  <a:schemeClr val="tx2"/>
                </a:solidFill>
                <a:latin typeface="+mn-lt"/>
              </a:rPr>
              <a:t>.</a:t>
            </a:r>
            <a:endParaRPr lang="en-US" b="1" dirty="0" smtClean="0">
              <a:cs typeface="Arial" pitchFamily="34" charset="0"/>
            </a:endParaRPr>
          </a:p>
          <a:p>
            <a:pPr eaLnBrk="1" hangingPunct="1">
              <a:buSzPct val="65000"/>
              <a:buFont typeface="Wingdings 2" pitchFamily="18" charset="2"/>
              <a:buChar char="¢"/>
            </a:pPr>
            <a:endParaRPr lang="en-US" b="1" dirty="0" smtClean="0">
              <a:cs typeface="Arial" pitchFamily="34" charset="0"/>
            </a:endParaRPr>
          </a:p>
          <a:p>
            <a:pPr eaLnBrk="1" hangingPunct="1">
              <a:buSzPct val="65000"/>
              <a:buFont typeface="Wingdings 2" pitchFamily="18" charset="2"/>
              <a:buChar char="¢"/>
            </a:pPr>
            <a:r>
              <a:rPr lang="en-US" b="1" dirty="0" smtClean="0">
                <a:cs typeface="Arial" pitchFamily="34" charset="0"/>
              </a:rPr>
              <a:t>Pneumococcal vaccines are the next vaccines on the list . Note that there are 2 types of pneumococcal vaccines on the schedule :</a:t>
            </a:r>
          </a:p>
          <a:p>
            <a:pPr lvl="1" eaLnBrk="1" hangingPunct="1">
              <a:buSzPct val="65000"/>
              <a:buFont typeface="Wingdings 2" pitchFamily="18" charset="2"/>
              <a:buChar char="¢"/>
            </a:pPr>
            <a:r>
              <a:rPr lang="en-US" b="1" dirty="0" smtClean="0">
                <a:cs typeface="Arial" pitchFamily="34" charset="0"/>
              </a:rPr>
              <a:t>PCV13 or Pneumococcal </a:t>
            </a:r>
            <a:r>
              <a:rPr lang="en-US" b="1" u="sng" dirty="0" smtClean="0">
                <a:cs typeface="Arial" pitchFamily="34" charset="0"/>
              </a:rPr>
              <a:t>Conjugate</a:t>
            </a:r>
            <a:r>
              <a:rPr lang="en-US" b="1" dirty="0" smtClean="0">
                <a:cs typeface="Arial" pitchFamily="34" charset="0"/>
              </a:rPr>
              <a:t> Vaccine and </a:t>
            </a:r>
          </a:p>
          <a:p>
            <a:pPr lvl="1" eaLnBrk="1" hangingPunct="1">
              <a:buSzPct val="65000"/>
              <a:buFont typeface="Wingdings 2" pitchFamily="18" charset="2"/>
              <a:buChar char="¢"/>
            </a:pPr>
            <a:r>
              <a:rPr lang="en-US" b="1" dirty="0" smtClean="0">
                <a:cs typeface="Arial" pitchFamily="34" charset="0"/>
              </a:rPr>
              <a:t>PPSV23 or Pneumococcal </a:t>
            </a:r>
            <a:r>
              <a:rPr lang="en-US" b="1" u="sng" dirty="0" smtClean="0">
                <a:cs typeface="Arial" pitchFamily="34" charset="0"/>
              </a:rPr>
              <a:t>Polysaccharide </a:t>
            </a:r>
            <a:r>
              <a:rPr lang="en-US" b="1" dirty="0" smtClean="0">
                <a:cs typeface="Arial" pitchFamily="34" charset="0"/>
              </a:rPr>
              <a:t> Vaccine </a:t>
            </a:r>
          </a:p>
          <a:p>
            <a:pPr eaLnBrk="1" hangingPunct="1">
              <a:buSzPct val="65000"/>
              <a:buFont typeface="Wingdings 2" pitchFamily="18" charset="2"/>
              <a:buChar char="¢"/>
            </a:pPr>
            <a:r>
              <a:rPr lang="en-US" dirty="0" smtClean="0">
                <a:solidFill>
                  <a:schemeClr val="tx2"/>
                </a:solidFill>
              </a:rPr>
              <a:t>Both vaccines protect against pneumococcal disease caused by serotypes of </a:t>
            </a:r>
            <a:r>
              <a:rPr lang="en-US" i="1" dirty="0" smtClean="0">
                <a:solidFill>
                  <a:schemeClr val="tx2"/>
                </a:solidFill>
              </a:rPr>
              <a:t>Streptococcus </a:t>
            </a:r>
            <a:r>
              <a:rPr lang="en-US" i="1" dirty="0" err="1" smtClean="0">
                <a:solidFill>
                  <a:schemeClr val="tx2"/>
                </a:solidFill>
              </a:rPr>
              <a:t>pneumoniae.</a:t>
            </a:r>
            <a:r>
              <a:rPr lang="en-US" dirty="0" err="1" smtClean="0">
                <a:solidFill>
                  <a:schemeClr val="tx2"/>
                </a:solidFill>
              </a:rPr>
              <a:t>The</a:t>
            </a:r>
            <a:r>
              <a:rPr lang="en-US" dirty="0" smtClean="0">
                <a:solidFill>
                  <a:schemeClr val="tx2"/>
                </a:solidFill>
              </a:rPr>
              <a:t> major clinical syndromes of pneumococcal disease include pneumonia, bacteremia, and meningitis</a:t>
            </a:r>
            <a:r>
              <a:rPr lang="en-US" i="1" dirty="0" smtClean="0">
                <a:solidFill>
                  <a:schemeClr val="tx2"/>
                </a:solidFill>
              </a:rPr>
              <a:t>. </a:t>
            </a:r>
          </a:p>
          <a:p>
            <a:pPr eaLnBrk="1" hangingPunct="1">
              <a:buSzPct val="65000"/>
              <a:buFont typeface="Wingdings 2" pitchFamily="18" charset="2"/>
              <a:buChar char="¢"/>
            </a:pPr>
            <a:r>
              <a:rPr lang="en-US" dirty="0" smtClean="0">
                <a:solidFill>
                  <a:schemeClr val="tx2"/>
                </a:solidFill>
              </a:rPr>
              <a:t>However each of these vaccines due to their composition are effective in protecting different age groups.</a:t>
            </a:r>
            <a:endParaRPr lang="en-US" i="1" dirty="0" smtClean="0">
              <a:solidFill>
                <a:schemeClr val="tx2"/>
              </a:solidFill>
            </a:endParaRPr>
          </a:p>
          <a:p>
            <a:pPr eaLnBrk="1" hangingPunct="1">
              <a:buSzPct val="65000"/>
              <a:buFont typeface="Wingdings 2" pitchFamily="18" charset="2"/>
              <a:buChar char="¢"/>
            </a:pPr>
            <a:r>
              <a:rPr lang="en-US" dirty="0" smtClean="0">
                <a:cs typeface="Arial" pitchFamily="34" charset="0"/>
              </a:rPr>
              <a:t>Here you see in the </a:t>
            </a:r>
            <a:r>
              <a:rPr lang="en-US" b="1" dirty="0" smtClean="0">
                <a:cs typeface="Arial" pitchFamily="34" charset="0"/>
              </a:rPr>
              <a:t>picture on the left</a:t>
            </a:r>
            <a:r>
              <a:rPr lang="en-US" dirty="0" smtClean="0">
                <a:cs typeface="Arial" pitchFamily="34" charset="0"/>
              </a:rPr>
              <a:t>,  a child with asplenia and evidence of thrombocytopenic </a:t>
            </a:r>
            <a:r>
              <a:rPr lang="en-US" dirty="0" err="1" smtClean="0">
                <a:cs typeface="Arial" pitchFamily="34" charset="0"/>
              </a:rPr>
              <a:t>purpura</a:t>
            </a:r>
            <a:r>
              <a:rPr lang="en-US" dirty="0" smtClean="0">
                <a:cs typeface="Arial" pitchFamily="34" charset="0"/>
              </a:rPr>
              <a:t> on her face from invasive pneumococcal disease. </a:t>
            </a:r>
            <a:r>
              <a:rPr lang="en-US" b="1" dirty="0" smtClean="0">
                <a:cs typeface="Arial" pitchFamily="34" charset="0"/>
              </a:rPr>
              <a:t>Picture on the right</a:t>
            </a:r>
            <a:r>
              <a:rPr lang="en-US" dirty="0" smtClean="0">
                <a:cs typeface="Arial" pitchFamily="34" charset="0"/>
              </a:rPr>
              <a:t>: Orbital cellulitis with edema and erythema. </a:t>
            </a:r>
          </a:p>
          <a:p>
            <a:pPr eaLnBrk="1" hangingPunct="1">
              <a:buSzPct val="65000"/>
              <a:buFont typeface="Wingdings 2" pitchFamily="18" charset="2"/>
              <a:buChar char="¢"/>
            </a:pPr>
            <a:r>
              <a:rPr lang="en-US" dirty="0" smtClean="0">
                <a:cs typeface="Arial" pitchFamily="34" charset="0"/>
              </a:rPr>
              <a:t>Both PCV13 and PPSV23 should be routinely administered in series to all adults 65 years or older.</a:t>
            </a:r>
          </a:p>
          <a:p>
            <a:pPr eaLnBrk="1" hangingPunct="1">
              <a:buSzPct val="65000"/>
              <a:buFont typeface="Wingdings 2" pitchFamily="18" charset="2"/>
              <a:buChar char="¢"/>
            </a:pPr>
            <a:r>
              <a:rPr lang="en-US" dirty="0"/>
              <a:t>PCV13:  Adults should get one dose of this vaccine before starting or continuing doses of PPSV23.  It is recommended for all adults 65 years or older and adults 19 years or older with certain medical conditions</a:t>
            </a:r>
          </a:p>
          <a:p>
            <a:pPr eaLnBrk="1" hangingPunct="1">
              <a:buSzPct val="65000"/>
              <a:buFont typeface="Wingdings 2" pitchFamily="18" charset="2"/>
              <a:buChar char="¢"/>
            </a:pPr>
            <a:r>
              <a:rPr lang="en-US" dirty="0"/>
              <a:t>PPSV23:  Adults should get one, two, or three doses of this vaccine, depending on their age, health condition, and timing of the first dose.  It is recommended for all adults 65 years or older, adults 19 years or older with certain health conditions and adults 19 years or older who smoke cigarettes</a:t>
            </a:r>
            <a:endParaRPr lang="en-US" dirty="0" smtClean="0">
              <a:cs typeface="Arial" pitchFamily="34" charset="0"/>
            </a:endParaRPr>
          </a:p>
          <a:p>
            <a:pPr eaLnBrk="1" hangingPunct="1">
              <a:buSzPct val="65000"/>
              <a:buFont typeface="Wingdings 2" pitchFamily="18" charset="2"/>
              <a:buChar char="¢"/>
            </a:pPr>
            <a:r>
              <a:rPr lang="en-US" dirty="0" smtClean="0"/>
              <a:t>All the General Recommendations apply here with the exceptions of #1 &amp; 2, when it concerns spacing with the other pneumococcal vaccine, pneumococcal polysaccharide.</a:t>
            </a:r>
          </a:p>
          <a:p>
            <a:pPr eaLnBrk="1" hangingPunct="1">
              <a:buSzPct val="65000"/>
              <a:buFont typeface="Wingdings 2" pitchFamily="18" charset="2"/>
              <a:buChar char="¢"/>
            </a:pPr>
            <a:r>
              <a:rPr lang="en-US" dirty="0" smtClean="0">
                <a:solidFill>
                  <a:schemeClr val="tx2"/>
                </a:solidFill>
              </a:rPr>
              <a:t>This vaccine is a requirement for pre-K and childcare attendance.</a:t>
            </a:r>
          </a:p>
          <a:p>
            <a:pPr eaLnBrk="1" hangingPunct="1">
              <a:buSzPct val="65000"/>
              <a:buFont typeface="Wingdings 2" pitchFamily="18" charset="2"/>
              <a:buNone/>
            </a:pPr>
            <a:endParaRPr lang="en-US" dirty="0" smtClean="0">
              <a:solidFill>
                <a:schemeClr val="tx2"/>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267201"/>
            <a:ext cx="5607050" cy="4332290"/>
          </a:xfrm>
        </p:spPr>
        <p:txBody>
          <a:bodyPr>
            <a:normAutofit fontScale="85000" lnSpcReduction="10000"/>
          </a:bodyPr>
          <a:lstStyle/>
          <a:p>
            <a:r>
              <a:rPr lang="en-US" dirty="0" smtClean="0"/>
              <a:t>There are more than 90 types of pneumococcal bacteria.</a:t>
            </a:r>
            <a:r>
              <a:rPr lang="en-US" baseline="0" dirty="0" smtClean="0"/>
              <a:t> </a:t>
            </a:r>
            <a:r>
              <a:rPr lang="en-US" dirty="0" smtClean="0"/>
              <a:t>PCV13 protects against 13 of them. These 13 strains</a:t>
            </a:r>
            <a:r>
              <a:rPr lang="en-US" baseline="0" dirty="0" smtClean="0"/>
              <a:t> </a:t>
            </a:r>
            <a:r>
              <a:rPr lang="en-US" dirty="0" smtClean="0"/>
              <a:t>cause most severe infections in children and about half</a:t>
            </a:r>
            <a:r>
              <a:rPr lang="en-US" baseline="0" dirty="0" smtClean="0"/>
              <a:t> </a:t>
            </a:r>
            <a:r>
              <a:rPr lang="en-US" dirty="0" smtClean="0"/>
              <a:t>of infections in adults.</a:t>
            </a:r>
          </a:p>
          <a:p>
            <a:r>
              <a:rPr lang="en-US" b="1" dirty="0" smtClean="0"/>
              <a:t>PCV13</a:t>
            </a:r>
            <a:r>
              <a:rPr lang="en-US" dirty="0" smtClean="0"/>
              <a:t> is routinely given to children at 2, 4, 6, and</a:t>
            </a:r>
            <a:r>
              <a:rPr lang="en-US" baseline="0" dirty="0" smtClean="0"/>
              <a:t> </a:t>
            </a:r>
            <a:r>
              <a:rPr lang="en-US" dirty="0" smtClean="0"/>
              <a:t>12–15 months of age. Children in this age range</a:t>
            </a:r>
            <a:r>
              <a:rPr lang="en-US" baseline="0" dirty="0" smtClean="0"/>
              <a:t> </a:t>
            </a:r>
            <a:r>
              <a:rPr lang="en-US" dirty="0" smtClean="0"/>
              <a:t>are at greatest risk for serious diseases caused by</a:t>
            </a:r>
            <a:r>
              <a:rPr lang="en-US" baseline="0" dirty="0" smtClean="0"/>
              <a:t> </a:t>
            </a:r>
            <a:r>
              <a:rPr lang="en-US" dirty="0" smtClean="0"/>
              <a:t>pneumococcal infection.</a:t>
            </a:r>
          </a:p>
          <a:p>
            <a:endParaRPr lang="en-US" dirty="0" smtClean="0"/>
          </a:p>
          <a:p>
            <a:r>
              <a:rPr lang="en-US" b="1" dirty="0" smtClean="0"/>
              <a:t>TRANSITIONING TO PCV13 FROM PCV7</a:t>
            </a:r>
          </a:p>
          <a:p>
            <a:r>
              <a:rPr lang="en-US" b="0" dirty="0" smtClean="0"/>
              <a:t>• Children through age 59 months that have completed a PCV7 series and have not received a dose of PCV13:</a:t>
            </a:r>
          </a:p>
          <a:p>
            <a:r>
              <a:rPr lang="en-US" b="0" dirty="0" smtClean="0"/>
              <a:t>-Give one dose of PCV13</a:t>
            </a:r>
          </a:p>
          <a:p>
            <a:r>
              <a:rPr lang="en-US" b="0" dirty="0" smtClean="0"/>
              <a:t>-Minimum interval of 8 weeks since the last dose of any pneumococcal vaccine (PCV13 or PPSV23)</a:t>
            </a:r>
          </a:p>
          <a:p>
            <a:r>
              <a:rPr lang="en-US" b="0" dirty="0" smtClean="0"/>
              <a:t>• High Risk Children</a:t>
            </a:r>
          </a:p>
          <a:p>
            <a:r>
              <a:rPr lang="en-US" b="0" dirty="0" smtClean="0"/>
              <a:t>-Ages 24 through 71 months2</a:t>
            </a:r>
          </a:p>
          <a:p>
            <a:r>
              <a:rPr lang="en-US" b="0" dirty="0" smtClean="0"/>
              <a:t>· If incomplete schedule of 2 or less doses, give 2 doses of PCV13</a:t>
            </a:r>
          </a:p>
          <a:p>
            <a:r>
              <a:rPr lang="en-US" b="0" dirty="0" smtClean="0"/>
              <a:t>· If incomplete schedule of 3 doses, give 1 dose of PCV13</a:t>
            </a:r>
          </a:p>
          <a:p>
            <a:r>
              <a:rPr lang="en-US" b="0" dirty="0" smtClean="0"/>
              <a:t>· Use a minimum interval of 8 weeks since the last dose of PCV7, PCV13, or PPSV23</a:t>
            </a:r>
          </a:p>
          <a:p>
            <a:r>
              <a:rPr lang="en-US" b="0" dirty="0" smtClean="0"/>
              <a:t>-Ages 6 through 18 years3</a:t>
            </a:r>
          </a:p>
          <a:p>
            <a:r>
              <a:rPr lang="en-US" b="0" dirty="0" smtClean="0"/>
              <a:t>· Give a single supplemental dose of PCV13 if no previous dose of PCV13, regardless of previous history of</a:t>
            </a:r>
          </a:p>
          <a:p>
            <a:r>
              <a:rPr lang="en-US" b="0" dirty="0" smtClean="0"/>
              <a:t>receiving PCV7 or PPSV23 vaccine</a:t>
            </a:r>
          </a:p>
          <a:p>
            <a:r>
              <a:rPr lang="en-US" b="0" dirty="0" smtClean="0"/>
              <a:t>· Use a minimum interval of 8 weeks since the last dose of PCV7 or PPSV23</a:t>
            </a:r>
          </a:p>
          <a:p>
            <a:endParaRPr lang="en-US" b="1" dirty="0" smtClean="0"/>
          </a:p>
          <a:p>
            <a:r>
              <a:rPr lang="en-US" b="1" dirty="0" smtClean="0"/>
              <a:t>Precautions</a:t>
            </a:r>
          </a:p>
          <a:p>
            <a:r>
              <a:rPr lang="en-US" dirty="0" smtClean="0"/>
              <a:t>Anyone who has ever had a life-threatening allergic</a:t>
            </a:r>
            <a:r>
              <a:rPr lang="en-US" baseline="0" dirty="0" smtClean="0"/>
              <a:t> </a:t>
            </a:r>
            <a:r>
              <a:rPr lang="en-US" dirty="0" smtClean="0"/>
              <a:t>reaction to a dose of this vaccine, to an earlier</a:t>
            </a:r>
            <a:r>
              <a:rPr lang="en-US" baseline="0" dirty="0" smtClean="0"/>
              <a:t> </a:t>
            </a:r>
            <a:r>
              <a:rPr lang="en-US" dirty="0" smtClean="0"/>
              <a:t>pneumococcal vaccine called PCV7 (or Prevnar), or to</a:t>
            </a:r>
            <a:r>
              <a:rPr lang="en-US" baseline="0" dirty="0" smtClean="0"/>
              <a:t> </a:t>
            </a:r>
            <a:r>
              <a:rPr lang="en-US" dirty="0" smtClean="0"/>
              <a:t>any vaccine containing diphtheria toxoid (for example,</a:t>
            </a:r>
            <a:r>
              <a:rPr lang="en-US" baseline="0" dirty="0" smtClean="0"/>
              <a:t> </a:t>
            </a:r>
            <a:r>
              <a:rPr lang="en-US" dirty="0" smtClean="0"/>
              <a:t>DTaP), should not get PCV13.</a:t>
            </a:r>
          </a:p>
          <a:p>
            <a:r>
              <a:rPr lang="en-US" dirty="0" smtClean="0"/>
              <a:t>Anyone with a severe allergy to any component of</a:t>
            </a:r>
            <a:r>
              <a:rPr lang="en-US" baseline="0" dirty="0" smtClean="0"/>
              <a:t> </a:t>
            </a:r>
            <a:r>
              <a:rPr lang="en-US" dirty="0" smtClean="0"/>
              <a:t>PCV13 should not get the vaccine. If the person scheduled for vaccination is sick, you</a:t>
            </a:r>
            <a:r>
              <a:rPr lang="en-US" baseline="0" dirty="0" smtClean="0"/>
              <a:t> </a:t>
            </a:r>
            <a:r>
              <a:rPr lang="en-US" dirty="0" smtClean="0"/>
              <a:t>might decide to reschedule the shot on another</a:t>
            </a:r>
            <a:r>
              <a:rPr lang="en-US" baseline="0" dirty="0" smtClean="0"/>
              <a:t> </a:t>
            </a:r>
            <a:r>
              <a:rPr lang="en-US" dirty="0" smtClean="0"/>
              <a:t>day.</a:t>
            </a:r>
          </a:p>
          <a:p>
            <a:r>
              <a:rPr lang="en-US" sz="1100" b="1" dirty="0"/>
              <a:t>CONTRAINDICATIONS</a:t>
            </a:r>
          </a:p>
          <a:p>
            <a:r>
              <a:rPr lang="en-US" dirty="0" smtClean="0"/>
              <a:t>An anaphylactic reaction to a prior dose of Pneumococcal Conjugate Vaccine (PCV7 or PCV13) or any diphtheria-toxoid</a:t>
            </a:r>
          </a:p>
          <a:p>
            <a:r>
              <a:rPr lang="en-US" dirty="0" smtClean="0"/>
              <a:t>containing vaccine or an anaphylactic reaction to a component of PCV13 vaccine</a:t>
            </a:r>
          </a:p>
          <a:p>
            <a:endParaRPr lang="en-US" dirty="0"/>
          </a:p>
        </p:txBody>
      </p:sp>
      <p:sp>
        <p:nvSpPr>
          <p:cNvPr id="4" name="Slide Number Placeholder 3"/>
          <p:cNvSpPr>
            <a:spLocks noGrp="1"/>
          </p:cNvSpPr>
          <p:nvPr>
            <p:ph type="sldNum" sz="quarter" idx="10"/>
          </p:nvPr>
        </p:nvSpPr>
        <p:spPr/>
        <p:txBody>
          <a:bodyPr/>
          <a:lstStyle/>
          <a:p>
            <a:fld id="{6EB42E58-0303-4EDC-B00D-35285B913ADD}" type="slidenum">
              <a:rPr lang="en-US" smtClean="0"/>
              <a:pPr/>
              <a:t>35</a:t>
            </a:fld>
            <a:endParaRPr lang="en-US"/>
          </a:p>
        </p:txBody>
      </p:sp>
    </p:spTree>
    <p:extLst>
      <p:ext uri="{BB962C8B-B14F-4D97-AF65-F5344CB8AC3E}">
        <p14:creationId xmlns:p14="http://schemas.microsoft.com/office/powerpoint/2010/main" val="42499659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D9C52AD8-66E4-4C6A-BCDE-5A6D4399D4CC}" type="slidenum">
              <a:rPr lang="en-US" smtClean="0">
                <a:solidFill>
                  <a:prstClr val="black"/>
                </a:solidFill>
              </a:rPr>
              <a:pPr/>
              <a:t>36</a:t>
            </a:fld>
            <a:endParaRPr lang="en-US" smtClean="0">
              <a:solidFill>
                <a:prstClr val="black"/>
              </a:solidFill>
            </a:endParaRPr>
          </a:p>
        </p:txBody>
      </p:sp>
      <p:sp>
        <p:nvSpPr>
          <p:cNvPr id="190467" name="Rectangle 2"/>
          <p:cNvSpPr>
            <a:spLocks noGrp="1" noRot="1" noChangeAspect="1" noChangeArrowheads="1" noTextEdit="1"/>
          </p:cNvSpPr>
          <p:nvPr>
            <p:ph type="sldImg"/>
          </p:nvPr>
        </p:nvSpPr>
        <p:spPr>
          <a:xfrm>
            <a:off x="1160464" y="411164"/>
            <a:ext cx="4640262" cy="3481387"/>
          </a:xfrm>
          <a:ln/>
        </p:spPr>
      </p:sp>
      <p:sp>
        <p:nvSpPr>
          <p:cNvPr id="190468" name="Rectangle 3"/>
          <p:cNvSpPr>
            <a:spLocks noGrp="1" noChangeArrowheads="1"/>
          </p:cNvSpPr>
          <p:nvPr>
            <p:ph type="body" idx="1"/>
          </p:nvPr>
        </p:nvSpPr>
        <p:spPr>
          <a:xfrm>
            <a:off x="410435" y="4118601"/>
            <a:ext cx="6189532" cy="4480892"/>
          </a:xfrm>
          <a:noFill/>
          <a:ln/>
        </p:spPr>
        <p:txBody>
          <a:bodyPr/>
          <a:lstStyle/>
          <a:p>
            <a:pPr eaLnBrk="1" hangingPunct="1"/>
            <a:r>
              <a:rPr lang="en-US" dirty="0" smtClean="0"/>
              <a:t>These very graphic photos show the possible results of a meningococcal infection becoming systemic and then infecting bodily tissues.</a:t>
            </a:r>
          </a:p>
          <a:p>
            <a:pPr eaLnBrk="1" hangingPunct="1"/>
            <a:r>
              <a:rPr lang="en-US" dirty="0" smtClean="0"/>
              <a:t>The 4 month old on the left has gangrene of the hands and lower extremities due to meningococcemia.</a:t>
            </a:r>
          </a:p>
          <a:p>
            <a:pPr eaLnBrk="1" hangingPunct="1"/>
            <a:r>
              <a:rPr lang="en-US" dirty="0" smtClean="0"/>
              <a:t>The picture on the right shows similar though not as severe tissue damage in an older child.</a:t>
            </a:r>
          </a:p>
          <a:p>
            <a:pPr eaLnBrk="1" hangingPunct="1"/>
            <a:endParaRPr lang="en-US" dirty="0" smtClean="0"/>
          </a:p>
          <a:p>
            <a:pPr eaLnBrk="1" hangingPunct="1"/>
            <a:r>
              <a:rPr lang="en-US" dirty="0" smtClean="0"/>
              <a:t>Meningitis</a:t>
            </a:r>
            <a:r>
              <a:rPr lang="en-US" baseline="0" dirty="0" smtClean="0"/>
              <a:t> </a:t>
            </a:r>
            <a:r>
              <a:rPr lang="en-US" dirty="0" smtClean="0"/>
              <a:t>~50% of cases 	9-10% fatality rate </a:t>
            </a:r>
          </a:p>
          <a:p>
            <a:pPr eaLnBrk="1" hangingPunct="1"/>
            <a:endParaRPr lang="en-US" dirty="0" smtClean="0"/>
          </a:p>
          <a:p>
            <a:pPr eaLnBrk="1" hangingPunct="1"/>
            <a:r>
              <a:rPr lang="en-US" dirty="0" smtClean="0"/>
              <a:t>Meningococcemia</a:t>
            </a:r>
            <a:r>
              <a:rPr lang="en-US" baseline="0" dirty="0" smtClean="0"/>
              <a:t>- </a:t>
            </a:r>
            <a:r>
              <a:rPr lang="en-US" dirty="0" smtClean="0"/>
              <a:t>5%-20% of cases;</a:t>
            </a:r>
            <a:r>
              <a:rPr lang="en-US" baseline="0" dirty="0" smtClean="0"/>
              <a:t> </a:t>
            </a:r>
            <a:r>
              <a:rPr lang="en-US" dirty="0" smtClean="0"/>
              <a:t>Up to 40% fatality rate</a:t>
            </a:r>
          </a:p>
          <a:p>
            <a:pPr eaLnBrk="1" hangingPunct="1"/>
            <a:r>
              <a:rPr lang="en-US" dirty="0" smtClean="0"/>
              <a:t>(Rash,</a:t>
            </a:r>
            <a:r>
              <a:rPr lang="en-US" baseline="0" dirty="0" smtClean="0"/>
              <a:t> </a:t>
            </a:r>
            <a:r>
              <a:rPr lang="en-US" dirty="0" smtClean="0"/>
              <a:t>Vascular damage,</a:t>
            </a:r>
            <a:r>
              <a:rPr lang="en-US" baseline="0" dirty="0" smtClean="0"/>
              <a:t> </a:t>
            </a:r>
            <a:r>
              <a:rPr lang="en-US" dirty="0" smtClean="0"/>
              <a:t>Disseminated intravascular coagulation,</a:t>
            </a:r>
            <a:r>
              <a:rPr lang="en-US" baseline="0" dirty="0" smtClean="0"/>
              <a:t> </a:t>
            </a:r>
            <a:r>
              <a:rPr lang="en-US" dirty="0" smtClean="0"/>
              <a:t>Multi-organ failure,</a:t>
            </a:r>
            <a:r>
              <a:rPr lang="en-US" baseline="0" dirty="0" smtClean="0"/>
              <a:t> </a:t>
            </a:r>
            <a:r>
              <a:rPr lang="en-US" dirty="0" smtClean="0"/>
              <a:t>Shock,</a:t>
            </a:r>
            <a:r>
              <a:rPr lang="en-US" baseline="0" dirty="0" smtClean="0"/>
              <a:t> </a:t>
            </a:r>
            <a:r>
              <a:rPr lang="en-US" dirty="0" smtClean="0"/>
              <a:t>Death can occur in 24 hours)</a:t>
            </a:r>
          </a:p>
          <a:p>
            <a:pPr eaLnBrk="1" hangingPunct="1"/>
            <a:r>
              <a:rPr lang="en-US" dirty="0" smtClean="0"/>
              <a:t>11-19% of survivors have permanent </a:t>
            </a:r>
            <a:r>
              <a:rPr lang="en-US" dirty="0" err="1" smtClean="0"/>
              <a:t>sequelae</a:t>
            </a:r>
            <a:r>
              <a:rPr lang="en-US" dirty="0" smtClean="0"/>
              <a:t> (an abnormal condition resulting from a previous disease)</a:t>
            </a:r>
          </a:p>
          <a:p>
            <a:pPr eaLnBrk="1" hangingPunct="1"/>
            <a:endParaRPr lang="en-US" dirty="0" smtClean="0"/>
          </a:p>
          <a:p>
            <a:pPr eaLnBrk="1" hangingPunct="1"/>
            <a:r>
              <a:rPr lang="en-US" dirty="0" smtClean="0"/>
              <a:t>Ref: 1. Epidemiology and Prevention of Vaccine-Preventable Diseases. 12th Edition, May 2012. </a:t>
            </a:r>
          </a:p>
          <a:p>
            <a:pPr eaLnBrk="1" hangingPunct="1"/>
            <a:r>
              <a:rPr lang="en-US" dirty="0" smtClean="0"/>
              <a:t>        2. AAP Red Book 2012</a:t>
            </a:r>
          </a:p>
          <a:p>
            <a:pPr eaLnBrk="1" hangingPunct="1"/>
            <a:endParaRPr lang="en-US" dirty="0" smtClean="0"/>
          </a:p>
          <a:p>
            <a:pPr eaLnBrk="1" hangingPunct="1"/>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1" y="457201"/>
            <a:ext cx="4645025" cy="3187700"/>
          </a:xfrm>
        </p:spPr>
      </p:sp>
      <p:sp>
        <p:nvSpPr>
          <p:cNvPr id="3" name="Notes Placeholder 2"/>
          <p:cNvSpPr>
            <a:spLocks noGrp="1"/>
          </p:cNvSpPr>
          <p:nvPr>
            <p:ph type="body" idx="1"/>
          </p:nvPr>
        </p:nvSpPr>
        <p:spPr>
          <a:xfrm>
            <a:off x="701675" y="3886201"/>
            <a:ext cx="5607050" cy="4713291"/>
          </a:xfrm>
        </p:spPr>
        <p:txBody>
          <a:bodyPr>
            <a:normAutofit fontScale="70000" lnSpcReduction="20000"/>
          </a:bodyPr>
          <a:lstStyle/>
          <a:p>
            <a:r>
              <a:rPr lang="en-US" dirty="0" smtClean="0"/>
              <a:t>Review the</a:t>
            </a:r>
            <a:r>
              <a:rPr lang="en-US" baseline="0" dirty="0" smtClean="0"/>
              <a:t> types of presentations your clinic offers and the correct administration methods.</a:t>
            </a:r>
          </a:p>
          <a:p>
            <a:r>
              <a:rPr lang="en-US" dirty="0" smtClean="0"/>
              <a:t>There are two kinds of meningococcal vaccine in the</a:t>
            </a:r>
            <a:r>
              <a:rPr lang="en-US" baseline="0" dirty="0" smtClean="0"/>
              <a:t> </a:t>
            </a:r>
            <a:r>
              <a:rPr lang="en-US" dirty="0" smtClean="0"/>
              <a:t>U.S	</a:t>
            </a:r>
          </a:p>
          <a:p>
            <a:r>
              <a:rPr lang="en-US" dirty="0" smtClean="0"/>
              <a:t>-Menactra® (Sanofi Pasteur): for aged 9 months through 55 years</a:t>
            </a:r>
          </a:p>
          <a:p>
            <a:r>
              <a:rPr lang="en-US" dirty="0" smtClean="0"/>
              <a:t>-MENVEO® (Novartis): for aged 2 through 55 years</a:t>
            </a:r>
          </a:p>
          <a:p>
            <a:endParaRPr lang="en-US" dirty="0" smtClean="0"/>
          </a:p>
          <a:p>
            <a:r>
              <a:rPr lang="en-US" dirty="0" smtClean="0"/>
              <a:t>􀂇Meningococcal conjugate vaccine (MCV4) is the preferred vaccine for people 55 years of age and younger.</a:t>
            </a:r>
          </a:p>
          <a:p>
            <a:r>
              <a:rPr lang="en-US" dirty="0" smtClean="0"/>
              <a:t>􀂇Meningococcal polysaccharide vaccine (MPSV4) has been available since the 1970s. It is the only meningococcal vaccine licensed for people older than 55. Both vaccines can prevent 4 types of meningococcal disease, including 2 of the 3 types most common in the United States and a type that causes epidemics in Africa. There are other types of meningococcal disease; the</a:t>
            </a:r>
          </a:p>
          <a:p>
            <a:r>
              <a:rPr lang="en-US" dirty="0" smtClean="0"/>
              <a:t>vaccines do not protect against these.</a:t>
            </a:r>
          </a:p>
          <a:p>
            <a:endParaRPr lang="en-US" dirty="0" smtClean="0"/>
          </a:p>
          <a:p>
            <a:r>
              <a:rPr lang="en-US" b="1" dirty="0" smtClean="0"/>
              <a:t>Routine vaccination</a:t>
            </a:r>
          </a:p>
          <a:p>
            <a:r>
              <a:rPr lang="en-US" dirty="0" smtClean="0"/>
              <a:t>Two doses of MCV4 are recommended for adolescents 11 through 18 years of age:  the first dose at 11 or 12 years of age, with a </a:t>
            </a:r>
          </a:p>
          <a:p>
            <a:r>
              <a:rPr lang="en-US" dirty="0" smtClean="0"/>
              <a:t>booster dose at age 16.</a:t>
            </a:r>
          </a:p>
          <a:p>
            <a:r>
              <a:rPr lang="en-US" dirty="0" smtClean="0"/>
              <a:t>Adolescents in this age group with HIV infection should get three doses: 2 doses 2 months apart at 11 or 12 years, plus a booster at age 16.</a:t>
            </a:r>
          </a:p>
          <a:p>
            <a:r>
              <a:rPr lang="en-US" dirty="0" smtClean="0"/>
              <a:t>If the first dose (or series) is given between 13 and 15 years of age, the booster should be given between 16 and 18.  If the first dose (or series) is given after the 16th birthday, a booster is not needed. </a:t>
            </a:r>
          </a:p>
          <a:p>
            <a:r>
              <a:rPr lang="en-US" b="1" dirty="0" smtClean="0"/>
              <a:t>Other people at increased risk</a:t>
            </a:r>
          </a:p>
          <a:p>
            <a:r>
              <a:rPr lang="en-US" dirty="0" smtClean="0"/>
              <a:t>􀂇College freshmen living in dormitories.</a:t>
            </a:r>
          </a:p>
          <a:p>
            <a:r>
              <a:rPr lang="en-US" dirty="0" smtClean="0"/>
              <a:t>􀂇Laboratory personnel who are routinely exposed to meningococcal bacteria.</a:t>
            </a:r>
          </a:p>
          <a:p>
            <a:r>
              <a:rPr lang="en-US" dirty="0" smtClean="0"/>
              <a:t>􀂇U.S. military recruits.</a:t>
            </a:r>
          </a:p>
          <a:p>
            <a:r>
              <a:rPr lang="en-US" dirty="0" smtClean="0"/>
              <a:t>􀂇Anyone traveling to, or living in, a part of the world where meningococcal disease is common, such as parts of Africa.</a:t>
            </a:r>
          </a:p>
          <a:p>
            <a:r>
              <a:rPr lang="en-US" dirty="0" smtClean="0"/>
              <a:t>􀂇Anyone who has a damaged spleen, or whose spleen has been removed.</a:t>
            </a:r>
          </a:p>
          <a:p>
            <a:r>
              <a:rPr lang="en-US" dirty="0" smtClean="0"/>
              <a:t>􀂇Anyone who has persistent complement component deficiency (an immune system disorder).</a:t>
            </a:r>
          </a:p>
          <a:p>
            <a:r>
              <a:rPr lang="en-US" dirty="0" smtClean="0"/>
              <a:t>􀂇People who might have been exposed to meningitis during an outbreak.</a:t>
            </a:r>
          </a:p>
          <a:p>
            <a:r>
              <a:rPr lang="en-US" dirty="0" smtClean="0"/>
              <a:t>Children between 9 and 23 months of age, and anyone else with certain medical conditions need 2 doses for adequate protection. Ask your doctor about the number and timing of doses, and the need for booster doses.</a:t>
            </a:r>
          </a:p>
          <a:p>
            <a:endParaRPr lang="en-US" dirty="0" smtClean="0"/>
          </a:p>
          <a:p>
            <a:r>
              <a:rPr lang="en-US" dirty="0" smtClean="0"/>
              <a:t>MCV4 is the preferred vaccine for people in these groups who are 9 months through 55 years of age. MPSV4 can be used for adults older than 55.</a:t>
            </a:r>
          </a:p>
          <a:p>
            <a:endParaRPr lang="en-US" dirty="0" smtClean="0"/>
          </a:p>
          <a:p>
            <a:r>
              <a:rPr lang="en-US" b="1" dirty="0" smtClean="0"/>
              <a:t>CONTRAINDICATIONS</a:t>
            </a:r>
          </a:p>
          <a:p>
            <a:r>
              <a:rPr lang="en-US" dirty="0" smtClean="0"/>
              <a:t> An anaphylactic (severe allergic) reaction to a prior dose or a component of MCV4 vaccine</a:t>
            </a:r>
          </a:p>
          <a:p>
            <a:r>
              <a:rPr lang="en-US" b="1" dirty="0" smtClean="0"/>
              <a:t>PRECAUTIONS</a:t>
            </a:r>
          </a:p>
          <a:p>
            <a:r>
              <a:rPr lang="en-US" dirty="0" smtClean="0"/>
              <a:t> Moderate to severe acute illness</a:t>
            </a:r>
          </a:p>
          <a:p>
            <a:r>
              <a:rPr lang="en-US" b="1" dirty="0" smtClean="0"/>
              <a:t>FURTHER POINTS</a:t>
            </a:r>
          </a:p>
          <a:p>
            <a:r>
              <a:rPr lang="en-US" dirty="0" smtClean="0"/>
              <a:t> Persons indicated for a 2-dose primary series who previously received only a 1st dose of MCV4, should get a 2nd dose of MCV4</a:t>
            </a:r>
          </a:p>
          <a:p>
            <a:r>
              <a:rPr lang="en-US" dirty="0" smtClean="0"/>
              <a:t>as soon as feasible; forecast the booster dose (if applicable) from the date of the 2nd primary series dose</a:t>
            </a:r>
          </a:p>
          <a:p>
            <a:r>
              <a:rPr lang="en-US" dirty="0" smtClean="0"/>
              <a:t> Persons aged 56 years or older who have never received a meningococcal vaccine and anticipate needing only on dose, MPSV4</a:t>
            </a:r>
          </a:p>
          <a:p>
            <a:r>
              <a:rPr lang="en-US" dirty="0" smtClean="0"/>
              <a:t>(meningococcal polysaccharide vaccine) is preferred</a:t>
            </a:r>
          </a:p>
          <a:p>
            <a:r>
              <a:rPr lang="en-US" dirty="0" smtClean="0"/>
              <a:t> Persons who inadvertently receive MPSV4 should be revaccinated with MCV4 using a minimum interval of 8 weeks</a:t>
            </a:r>
          </a:p>
          <a:p>
            <a:r>
              <a:rPr lang="en-US" dirty="0" smtClean="0"/>
              <a:t> Both MCV4 vaccines contain serotypes A, C, Y, and W-135. Serotype B is not in either vaccine.</a:t>
            </a:r>
          </a:p>
          <a:p>
            <a:endParaRPr lang="en-US" dirty="0"/>
          </a:p>
        </p:txBody>
      </p:sp>
      <p:sp>
        <p:nvSpPr>
          <p:cNvPr id="4" name="Slide Number Placeholder 3"/>
          <p:cNvSpPr>
            <a:spLocks noGrp="1"/>
          </p:cNvSpPr>
          <p:nvPr>
            <p:ph type="sldNum" sz="quarter" idx="10"/>
          </p:nvPr>
        </p:nvSpPr>
        <p:spPr/>
        <p:txBody>
          <a:bodyPr/>
          <a:lstStyle/>
          <a:p>
            <a:fld id="{6EB42E58-0303-4EDC-B00D-35285B913ADD}" type="slidenum">
              <a:rPr lang="en-US" smtClean="0"/>
              <a:pPr/>
              <a:t>37</a:t>
            </a:fld>
            <a:endParaRPr lang="en-US"/>
          </a:p>
        </p:txBody>
      </p:sp>
    </p:spTree>
    <p:extLst>
      <p:ext uri="{BB962C8B-B14F-4D97-AF65-F5344CB8AC3E}">
        <p14:creationId xmlns:p14="http://schemas.microsoft.com/office/powerpoint/2010/main" val="9878679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334963"/>
            <a:ext cx="4648201" cy="3486151"/>
          </a:xfrm>
        </p:spPr>
      </p:sp>
      <p:sp>
        <p:nvSpPr>
          <p:cNvPr id="3" name="Notes Placeholder 2"/>
          <p:cNvSpPr>
            <a:spLocks noGrp="1"/>
          </p:cNvSpPr>
          <p:nvPr>
            <p:ph type="body" idx="1"/>
          </p:nvPr>
        </p:nvSpPr>
        <p:spPr>
          <a:xfrm>
            <a:off x="701675" y="4118601"/>
            <a:ext cx="5607050" cy="4480891"/>
          </a:xfrm>
        </p:spPr>
        <p:txBody>
          <a:bodyPr>
            <a:normAutofit/>
          </a:bodyPr>
          <a:lstStyle/>
          <a:p>
            <a:r>
              <a:rPr lang="en-US" b="1" dirty="0" smtClean="0"/>
              <a:t>What If Parents Refuse to Vaccinate?</a:t>
            </a:r>
          </a:p>
          <a:p>
            <a:r>
              <a:rPr lang="en-US" dirty="0" smtClean="0"/>
              <a:t>Excluding children from your practice when their parents decline immunizations is not recommended. It can put the child at risk of many different health problems—not just vaccine-preventable diseases. Remember, unvaccinated infants did not decide for themselves to remain unvaccinated. They need your care. Make sure that parents are fully informed about clinical presentations of vaccine-preventable diseases, including early symptoms. Diseases like pertussis and measles are highly contagious and may present early as a non-specific respiratory illness. Parents who refuse vaccines should be reminded at every visit to call before bringing the child into the office, clinic, or emergency department when the child is ill so appropriate measures can be taken to protect others.</a:t>
            </a:r>
          </a:p>
          <a:p>
            <a:endParaRPr lang="en-US" dirty="0" smtClean="0"/>
          </a:p>
          <a:p>
            <a:r>
              <a:rPr lang="en-US" dirty="0" smtClean="0"/>
              <a:t>If a parent refuses to vaccinate, you can share the fact sheet</a:t>
            </a:r>
          </a:p>
          <a:p>
            <a:r>
              <a:rPr lang="en-US" dirty="0" smtClean="0"/>
              <a:t>If You Choose Not to Vaccinate Your Child, Understand the Risks and Responsibilities (http://www.cdc.gov/vaccines/conversations),</a:t>
            </a:r>
          </a:p>
          <a:p>
            <a:r>
              <a:rPr lang="en-US" dirty="0" smtClean="0"/>
              <a:t>which explains the risks involved with this decision including risks to other members of their community, and the additional responsibilities for parents, including the fact that, when their child is ill, they should always alert health care personnel to their child’s vaccination status to prevent the possible spread of vaccine-preventable diseases. You may wish to have them sign DPH’s Refusal to Vaccinate form in English or Spanish (https://dph.georgia.gov/sites/dph.georgia.gov/files/Immunizations/Health-Care-Professionals-Refusal-to-Vaccinate-Form-English_1.pdf) each time a vaccine is refused so that you have a record of their refusal in their child’s medical file.</a:t>
            </a:r>
          </a:p>
          <a:p>
            <a:endParaRPr lang="en-US" dirty="0"/>
          </a:p>
        </p:txBody>
      </p:sp>
      <p:sp>
        <p:nvSpPr>
          <p:cNvPr id="4" name="Slide Number Placeholder 3"/>
          <p:cNvSpPr>
            <a:spLocks noGrp="1"/>
          </p:cNvSpPr>
          <p:nvPr>
            <p:ph type="sldNum" sz="quarter" idx="10"/>
          </p:nvPr>
        </p:nvSpPr>
        <p:spPr/>
        <p:txBody>
          <a:bodyPr/>
          <a:lstStyle/>
          <a:p>
            <a:fld id="{E066E9E5-10E0-4BBE-BE44-6E2F2F5F5975}" type="slidenum">
              <a:rPr lang="en-US" smtClean="0"/>
              <a:pPr/>
              <a:t>38</a:t>
            </a:fld>
            <a:endParaRPr lang="en-US"/>
          </a:p>
        </p:txBody>
      </p:sp>
    </p:spTree>
    <p:extLst>
      <p:ext uri="{BB962C8B-B14F-4D97-AF65-F5344CB8AC3E}">
        <p14:creationId xmlns:p14="http://schemas.microsoft.com/office/powerpoint/2010/main" val="23181418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77C8DC74-3344-4463-BC7E-A879F85442C1}" type="slidenum">
              <a:rPr lang="en-US" smtClean="0">
                <a:solidFill>
                  <a:prstClr val="black"/>
                </a:solidFill>
              </a:rPr>
              <a:pPr/>
              <a:t>39</a:t>
            </a:fld>
            <a:endParaRPr lang="en-US" smtClean="0">
              <a:solidFill>
                <a:prstClr val="black"/>
              </a:solidFill>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r>
              <a:rPr lang="en-US" dirty="0" smtClean="0">
                <a:solidFill>
                  <a:schemeClr val="tx2"/>
                </a:solidFill>
              </a:rPr>
              <a:t>Some of the new vaccines previously discussed are RECOMMENDED for particular age groups, but MAY NOT BE REQUIRED for school or child care attendance.</a:t>
            </a:r>
          </a:p>
          <a:p>
            <a:pPr eaLnBrk="1" hangingPunct="1"/>
            <a:r>
              <a:rPr lang="en-US" dirty="0" smtClean="0">
                <a:solidFill>
                  <a:schemeClr val="tx2"/>
                </a:solidFill>
              </a:rPr>
              <a:t>Remember, GRITS:</a:t>
            </a:r>
          </a:p>
          <a:p>
            <a:pPr lvl="1" eaLnBrk="1" hangingPunct="1"/>
            <a:r>
              <a:rPr lang="en-US" b="1" dirty="0" smtClean="0">
                <a:solidFill>
                  <a:schemeClr val="tx2"/>
                </a:solidFill>
              </a:rPr>
              <a:t>Calculates validity based on </a:t>
            </a:r>
            <a:r>
              <a:rPr lang="en-US" b="1" u="sng" dirty="0" smtClean="0">
                <a:solidFill>
                  <a:schemeClr val="tx2"/>
                </a:solidFill>
              </a:rPr>
              <a:t>recommendations</a:t>
            </a:r>
          </a:p>
          <a:p>
            <a:pPr lvl="1" eaLnBrk="1" hangingPunct="1"/>
            <a:r>
              <a:rPr lang="en-US" b="1" dirty="0" smtClean="0">
                <a:solidFill>
                  <a:schemeClr val="tx2"/>
                </a:solidFill>
              </a:rPr>
              <a:t>Prints certificates based on </a:t>
            </a:r>
            <a:r>
              <a:rPr lang="en-US" b="1" u="sng" dirty="0" smtClean="0">
                <a:solidFill>
                  <a:schemeClr val="tx2"/>
                </a:solidFill>
              </a:rPr>
              <a:t>requirements</a:t>
            </a:r>
            <a:r>
              <a:rPr lang="en-US" b="1" dirty="0" smtClean="0">
                <a:solidFill>
                  <a:schemeClr val="tx2"/>
                </a:solidFill>
              </a:rPr>
              <a:t>, which are first based on the recommendations.</a:t>
            </a:r>
          </a:p>
          <a:p>
            <a:pPr eaLnBrk="1" hangingPunct="1"/>
            <a:endParaRPr lang="en-US" dirty="0" smtClean="0"/>
          </a:p>
          <a:p>
            <a:pPr eaLnBrk="1" hangingPunct="1"/>
            <a:r>
              <a:rPr lang="en-US" dirty="0" smtClean="0"/>
              <a:t>Inform parents</a:t>
            </a:r>
            <a:r>
              <a:rPr lang="en-US" baseline="0" dirty="0" smtClean="0"/>
              <a:t> that the nurse will review his or her child’s record prior to vaccine administration.</a:t>
            </a:r>
          </a:p>
          <a:p>
            <a:pPr eaLnBrk="1" hangingPunct="1"/>
            <a:endParaRPr lang="en-US" dirty="0" smtClean="0"/>
          </a:p>
          <a:p>
            <a:pPr eaLnBrk="1" hangingPunct="1"/>
            <a:r>
              <a:rPr lang="en-US" dirty="0" smtClean="0"/>
              <a:t>-GRITS certificates are available from the GA Immunization Program Office and </a:t>
            </a:r>
          </a:p>
          <a:p>
            <a:pPr eaLnBrk="1" hangingPunct="1"/>
            <a:r>
              <a:rPr lang="en-US" dirty="0" smtClean="0"/>
              <a:t>-Can be printed from the GA Registry of Immunization Transactions and Services (GRITS) or </a:t>
            </a:r>
          </a:p>
          <a:p>
            <a:pPr eaLnBrk="1" hangingPunct="1"/>
            <a:r>
              <a:rPr lang="en-US" dirty="0" smtClean="0"/>
              <a:t>-Printed from office software systems</a:t>
            </a:r>
          </a:p>
          <a:p>
            <a:pPr eaLnBrk="1" hangingPunct="1"/>
            <a:r>
              <a:rPr lang="en-US" dirty="0" smtClean="0"/>
              <a:t>-Providers requests permission and receives approval for the certificate from the Georgia Immunization Program</a:t>
            </a:r>
          </a:p>
          <a:p>
            <a:pPr eaLnBrk="1" hangingPunct="1"/>
            <a:r>
              <a:rPr lang="en-US" dirty="0" smtClean="0"/>
              <a:t>-Provider has to be an active participant in GRITS</a:t>
            </a:r>
          </a:p>
          <a:p>
            <a:pPr eaLnBrk="1" hangingPunct="1"/>
            <a:r>
              <a:rPr lang="en-US" dirty="0" smtClean="0"/>
              <a:t>-Certificate must include exact information and have same appearance as DPH Certificate to be approved</a:t>
            </a:r>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C617BD-4940-41F4-AD76-A0D63B95E5BA}" type="slidenum">
              <a:rPr lang="en-US"/>
              <a:pPr/>
              <a:t>4</a:t>
            </a:fld>
            <a:endParaRPr lang="en-US"/>
          </a:p>
        </p:txBody>
      </p:sp>
      <p:sp>
        <p:nvSpPr>
          <p:cNvPr id="564226" name="Rectangle 2"/>
          <p:cNvSpPr>
            <a:spLocks noGrp="1" noRot="1" noChangeAspect="1" noChangeArrowheads="1" noTextEdit="1"/>
          </p:cNvSpPr>
          <p:nvPr>
            <p:ph type="sldImg"/>
          </p:nvPr>
        </p:nvSpPr>
        <p:spPr>
          <a:ln/>
        </p:spPr>
      </p:sp>
      <p:sp>
        <p:nvSpPr>
          <p:cNvPr id="564227" name="Rectangle 3"/>
          <p:cNvSpPr>
            <a:spLocks noGrp="1" noChangeArrowheads="1"/>
          </p:cNvSpPr>
          <p:nvPr>
            <p:ph type="body" idx="1"/>
          </p:nvPr>
        </p:nvSpPr>
        <p:spPr/>
        <p:txBody>
          <a:bodyPr/>
          <a:lstStyle/>
          <a:p>
            <a:pPr>
              <a:buSzPct val="65000"/>
              <a:buFont typeface="Wingdings 2" pitchFamily="18" charset="2"/>
              <a:buChar char="¢"/>
            </a:pPr>
            <a:r>
              <a:rPr lang="en-US"/>
              <a:t>There are 2 basic types of injectable vaccines, live virus, such as the MMR and varicella or chickenpox vaccines, and inactivated or killed vaccines such as DTaP, IPV, hepatitis A and B vaccines, Hib, pneumococcal (both conjugate and polysaccharide), influenza, Tdap andTd,  meningococcal vaccine, and the combination vaccines  of DTaP/Hib, hepatitis B/Hib, DTaP/IPV/hepatitis B.</a:t>
            </a:r>
          </a:p>
          <a:p>
            <a:pPr>
              <a:buSzPct val="65000"/>
              <a:buFont typeface="Wingdings 2" pitchFamily="18" charset="2"/>
              <a:buChar char="¢"/>
            </a:pPr>
            <a:r>
              <a:rPr lang="en-US"/>
              <a:t> It may be necessary to know if a vaccine is a live virus or an inactivated vaccine when assessing recorded immunization dates for adequacy. This will be pointed out in the next slide.</a:t>
            </a:r>
          </a:p>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screen shot of the Immunization certificate.  This top portion</a:t>
            </a:r>
            <a:r>
              <a:rPr lang="en-US" baseline="0" dirty="0" smtClean="0"/>
              <a:t> of the form contain vaccines that are required for school attendance and the bottom portion contain those vaccines that are recommended.  </a:t>
            </a:r>
          </a:p>
          <a:p>
            <a:endParaRPr lang="en-US" dirty="0" smtClean="0"/>
          </a:p>
          <a:p>
            <a:r>
              <a:rPr lang="en-US" baseline="0" dirty="0" smtClean="0"/>
              <a:t>First we will look at the t</a:t>
            </a:r>
            <a:r>
              <a:rPr lang="en-US" dirty="0" smtClean="0"/>
              <a:t>wo boxes in the right upper corner; the top box is labeled</a:t>
            </a:r>
            <a:r>
              <a:rPr lang="en-US" baseline="0" dirty="0" smtClean="0"/>
              <a:t> </a:t>
            </a:r>
            <a:r>
              <a:rPr lang="en-US" dirty="0" smtClean="0"/>
              <a:t>“Complete For K through 6th Grade” and the bottom box is “Complete for 7th Grade or higher”.  The</a:t>
            </a:r>
            <a:r>
              <a:rPr lang="en-US" baseline="0" dirty="0" smtClean="0"/>
              <a:t> </a:t>
            </a:r>
            <a:r>
              <a:rPr lang="en-US" dirty="0" smtClean="0"/>
              <a:t>instructions on how these</a:t>
            </a:r>
            <a:r>
              <a:rPr lang="en-US" baseline="0" dirty="0" smtClean="0"/>
              <a:t> two boxes are completed will be outlined on the </a:t>
            </a:r>
            <a:r>
              <a:rPr lang="en-US" dirty="0" smtClean="0"/>
              <a:t>3231 INS.</a:t>
            </a:r>
          </a:p>
          <a:p>
            <a:endParaRPr lang="en-US" dirty="0" smtClean="0"/>
          </a:p>
          <a:p>
            <a:r>
              <a:rPr lang="en-US" dirty="0" smtClean="0"/>
              <a:t>Next,</a:t>
            </a:r>
            <a:r>
              <a:rPr lang="en-US" baseline="0" dirty="0" smtClean="0"/>
              <a:t> if you look at the arrow; </a:t>
            </a:r>
            <a:endParaRPr lang="en-US" dirty="0" smtClean="0"/>
          </a:p>
          <a:p>
            <a:r>
              <a:rPr lang="en-US" dirty="0" smtClean="0"/>
              <a:t>-”Td” has been added to the first line with the DTP, DTaP, DT section; Td will</a:t>
            </a:r>
            <a:r>
              <a:rPr lang="en-US" baseline="0" dirty="0" smtClean="0"/>
              <a:t> be designated with a (++) symbol and the Td explanation text will appear in the bottom left corner of the form when printed</a:t>
            </a:r>
          </a:p>
          <a:p>
            <a:endParaRPr lang="en-US" dirty="0" smtClean="0"/>
          </a:p>
          <a:p>
            <a:r>
              <a:rPr lang="en-US" dirty="0" smtClean="0"/>
              <a:t>-”Polio” is now</a:t>
            </a:r>
            <a:r>
              <a:rPr lang="en-US" baseline="0" dirty="0" smtClean="0"/>
              <a:t> on one line; no separate line for “IPV”/”OPV”; OPV is designated with (^^) symbol, the polio explanation text “**unspecified polio dose/OPV dose appears in the bottom left corner of the form when printed</a:t>
            </a:r>
          </a:p>
          <a:p>
            <a:endParaRPr lang="en-US" baseline="0" dirty="0" smtClean="0"/>
          </a:p>
          <a:p>
            <a:r>
              <a:rPr lang="en-US" baseline="0" dirty="0" smtClean="0"/>
              <a:t>-The next two changes are for “Tdap” and “MCV4”; they will be listed on their own  separate lines; MCV4 row was moved up to the required section; only Menactra, Menveo and MCV4 unspecified doses will display; Menomune and Meningococcal unspecified do not display</a:t>
            </a:r>
          </a:p>
          <a:p>
            <a:endParaRPr lang="en-US" baseline="0" dirty="0" smtClean="0"/>
          </a:p>
          <a:p>
            <a:endParaRPr lang="en-US" baseline="0"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0874601-7A99-44FA-94D7-84CD44CC84E0}"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20203616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xfrm>
            <a:off x="1108075" y="487363"/>
            <a:ext cx="4643438" cy="3484562"/>
          </a:xfrm>
          <a:ln/>
        </p:spPr>
      </p:sp>
      <p:sp>
        <p:nvSpPr>
          <p:cNvPr id="223235" name="Notes Placeholder 2"/>
          <p:cNvSpPr>
            <a:spLocks noGrp="1"/>
          </p:cNvSpPr>
          <p:nvPr>
            <p:ph type="body" idx="1"/>
          </p:nvPr>
        </p:nvSpPr>
        <p:spPr>
          <a:xfrm>
            <a:off x="701675" y="4042941"/>
            <a:ext cx="5607050" cy="4556550"/>
          </a:xfrm>
          <a:noFill/>
          <a:ln/>
        </p:spPr>
        <p:txBody>
          <a:bodyPr/>
          <a:lstStyle/>
          <a:p>
            <a:r>
              <a:rPr lang="en-US" dirty="0" smtClean="0"/>
              <a:t>Vaccine safety</a:t>
            </a:r>
            <a:r>
              <a:rPr lang="en-US" baseline="0" dirty="0" smtClean="0"/>
              <a:t> is very important and the Vaccine Injury Compensation Program was established to provide compensation to individuals found to be injured or have died from certain childhood vaccines.</a:t>
            </a:r>
            <a:endParaRPr lang="en-US" dirty="0" smtClean="0"/>
          </a:p>
          <a:p>
            <a:endParaRPr lang="en-US" dirty="0" smtClean="0"/>
          </a:p>
          <a:p>
            <a:r>
              <a:rPr lang="en-US" dirty="0" smtClean="0"/>
              <a:t>On October 1, 1988, the National Childhood Vaccine Injury Act of 1986 created the National Vaccine Injury Compensation Program (VICP). The VICP was established to ensure an adequate supply of vaccines, stabilize vaccine costs, and establish and maintain an accessible and efficient forum for individuals found to be injured by certain vaccines. The VICP is a no-fault alternative to the traditional public legal system for resolving vaccine injury claims that provides compensation to people found to be injured by certain vaccines. </a:t>
            </a:r>
          </a:p>
          <a:p>
            <a:endParaRPr lang="en-US" dirty="0" smtClean="0"/>
          </a:p>
          <a:p>
            <a:r>
              <a:rPr lang="en-US" dirty="0" smtClean="0"/>
              <a:t>The National Childhood Vaccine Injury Act (NCVIA) set forth 3 basic requirements for all vaccination providers, which are: </a:t>
            </a:r>
          </a:p>
          <a:p>
            <a:pPr>
              <a:buFontTx/>
              <a:buChar char="•"/>
            </a:pPr>
            <a:r>
              <a:rPr lang="en-US" dirty="0" smtClean="0"/>
              <a:t> Providers must give the patient (or parent/legal representative of a minor) a copy of the relevant federal "Vaccine Information Statement" (VIS)        for the vaccine they are about to receive. </a:t>
            </a:r>
          </a:p>
          <a:p>
            <a:pPr>
              <a:buFontTx/>
              <a:buChar char="•"/>
            </a:pPr>
            <a:r>
              <a:rPr lang="en-US" dirty="0" smtClean="0"/>
              <a:t> Providers must record certain information about the vaccine(s) administered in the patient's medical record or a permanent office log. </a:t>
            </a:r>
          </a:p>
          <a:p>
            <a:pPr>
              <a:buFontTx/>
              <a:buChar char="•"/>
            </a:pPr>
            <a:r>
              <a:rPr lang="en-US" dirty="0" smtClean="0"/>
              <a:t> Providers must document any adverse event following the vaccination that the patient experiences and that becomes known to the provider, whether or not it is felt to be caused by the vaccine, and submit the report to the Vaccine Adverse Event Reporting System (VAERS).</a:t>
            </a:r>
          </a:p>
          <a:p>
            <a:endParaRPr lang="en-US" dirty="0" smtClean="0"/>
          </a:p>
          <a:p>
            <a:pPr eaLnBrk="1" hangingPunct="1"/>
            <a:endParaRPr lang="en-US" dirty="0" smtClean="0"/>
          </a:p>
        </p:txBody>
      </p:sp>
      <p:sp>
        <p:nvSpPr>
          <p:cNvPr id="223236" name="Slide Number Placeholder 3"/>
          <p:cNvSpPr>
            <a:spLocks noGrp="1"/>
          </p:cNvSpPr>
          <p:nvPr>
            <p:ph type="sldNum" sz="quarter" idx="5"/>
          </p:nvPr>
        </p:nvSpPr>
        <p:spPr>
          <a:noFill/>
        </p:spPr>
        <p:txBody>
          <a:bodyPr/>
          <a:lstStyle/>
          <a:p>
            <a:fld id="{B8A74DF6-6C21-4520-B241-0A826B3CA451}" type="slidenum">
              <a:rPr lang="en-US" smtClean="0"/>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260350"/>
            <a:ext cx="4645025" cy="3484563"/>
          </a:xfrm>
        </p:spPr>
      </p:sp>
      <p:sp>
        <p:nvSpPr>
          <p:cNvPr id="3" name="Notes Placeholder 2"/>
          <p:cNvSpPr>
            <a:spLocks noGrp="1"/>
          </p:cNvSpPr>
          <p:nvPr>
            <p:ph type="body" idx="1"/>
          </p:nvPr>
        </p:nvSpPr>
        <p:spPr>
          <a:xfrm>
            <a:off x="701675" y="3967284"/>
            <a:ext cx="5607050" cy="4632207"/>
          </a:xfrm>
        </p:spPr>
        <p:txBody>
          <a:bodyPr>
            <a:normAutofit fontScale="92500" lnSpcReduction="10000"/>
          </a:bodyPr>
          <a:lstStyle/>
          <a:p>
            <a:r>
              <a:rPr lang="en-US" dirty="0" smtClean="0"/>
              <a:t>The Vaccine Adverse Event Reporting System</a:t>
            </a:r>
            <a:r>
              <a:rPr lang="en-US" baseline="0" dirty="0" smtClean="0"/>
              <a:t> (</a:t>
            </a:r>
            <a:r>
              <a:rPr lang="en-US" dirty="0" smtClean="0"/>
              <a:t>VAERS)</a:t>
            </a:r>
            <a:r>
              <a:rPr lang="en-US" baseline="0" dirty="0" smtClean="0"/>
              <a:t> </a:t>
            </a:r>
            <a:r>
              <a:rPr lang="en-US" dirty="0" smtClean="0"/>
              <a:t>provides </a:t>
            </a:r>
            <a:r>
              <a:rPr lang="en-US" dirty="0"/>
              <a:t>a nationwide mechanism by which adverse events following immunization may be reported, analyzed, and made available to the public.  </a:t>
            </a:r>
          </a:p>
          <a:p>
            <a:endParaRPr lang="en-US" dirty="0"/>
          </a:p>
          <a:p>
            <a:r>
              <a:rPr lang="en-US" dirty="0"/>
              <a:t>The primary objectives of VAERS are to:</a:t>
            </a:r>
          </a:p>
          <a:p>
            <a:r>
              <a:rPr lang="en-US" dirty="0"/>
              <a:t> Detect new, unusual, or rare vaccine adverse events;</a:t>
            </a:r>
          </a:p>
          <a:p>
            <a:r>
              <a:rPr lang="en-US" dirty="0"/>
              <a:t> Monitor increases in known adverse events;</a:t>
            </a:r>
          </a:p>
          <a:p>
            <a:r>
              <a:rPr lang="en-US" dirty="0"/>
              <a:t> Identify potential patient risk factors for particular types of adverse events;</a:t>
            </a:r>
          </a:p>
          <a:p>
            <a:r>
              <a:rPr lang="en-US" dirty="0"/>
              <a:t> Identify vaccine lots with increased numbers or types of reported adverse events; and</a:t>
            </a:r>
          </a:p>
          <a:p>
            <a:r>
              <a:rPr lang="en-US" dirty="0"/>
              <a:t> Assess the safety of newly licensed vaccines.</a:t>
            </a:r>
          </a:p>
          <a:p>
            <a:endParaRPr lang="en-US" dirty="0"/>
          </a:p>
          <a:p>
            <a:endParaRPr lang="en-US" dirty="0"/>
          </a:p>
          <a:p>
            <a:r>
              <a:rPr lang="en-US" dirty="0"/>
              <a:t>What Can Be Reported to VAERS? </a:t>
            </a:r>
          </a:p>
          <a:p>
            <a:r>
              <a:rPr lang="en-US" dirty="0"/>
              <a:t>VAERS encourages the reporting of any clinically significant adverse event that occurs after the administration of any vaccine licensed in the United States.</a:t>
            </a:r>
          </a:p>
          <a:p>
            <a:endParaRPr lang="en-US" dirty="0"/>
          </a:p>
          <a:p>
            <a:r>
              <a:rPr lang="en-US" dirty="0"/>
              <a:t>Who Reports to VAERS? </a:t>
            </a:r>
          </a:p>
          <a:p>
            <a:r>
              <a:rPr lang="en-US" dirty="0"/>
              <a:t>Anyone can file a VAERS report, including parents, health care providers, manufacturers, and vaccine recipients.</a:t>
            </a:r>
          </a:p>
          <a:p>
            <a:endParaRPr lang="en-US" dirty="0"/>
          </a:p>
          <a:p>
            <a:r>
              <a:rPr lang="en-US" dirty="0"/>
              <a:t>Does VAERS Provide General Vaccine Information?</a:t>
            </a:r>
          </a:p>
          <a:p>
            <a:r>
              <a:rPr lang="en-US" dirty="0"/>
              <a:t>No. VAERS only collects and analyzes adverse event reports. In another example, VAERS determined that there may be a potential for a small increase in risk for  Guillain-Barre syndrome after the meningococcal conjugate vaccine, Menactra. As a result of this finding, a history of Guillain-Barre syndrome became a contraindication to the vaccine and further controlled studies are currently underway to research this issue.</a:t>
            </a:r>
          </a:p>
          <a:p>
            <a:endParaRPr lang="en-US" dirty="0"/>
          </a:p>
          <a:p>
            <a:r>
              <a:rPr lang="en-US" dirty="0"/>
              <a:t>The VAERS website for reporting is:  http:vaers.hhs.gov/  or you can call to report at 1-800-822-7967</a:t>
            </a:r>
          </a:p>
          <a:p>
            <a:endParaRPr lang="en-US" dirty="0"/>
          </a:p>
        </p:txBody>
      </p:sp>
      <p:sp>
        <p:nvSpPr>
          <p:cNvPr id="4" name="Slide Number Placeholder 3"/>
          <p:cNvSpPr>
            <a:spLocks noGrp="1"/>
          </p:cNvSpPr>
          <p:nvPr>
            <p:ph type="sldNum" sz="quarter" idx="10"/>
          </p:nvPr>
        </p:nvSpPr>
        <p:spPr/>
        <p:txBody>
          <a:bodyPr/>
          <a:lstStyle/>
          <a:p>
            <a:fld id="{6EB42E58-0303-4EDC-B00D-35285B913ADD}" type="slidenum">
              <a:rPr lang="en-US" smtClean="0"/>
              <a:pPr/>
              <a:t>42</a:t>
            </a:fld>
            <a:endParaRPr lang="en-US" dirty="0"/>
          </a:p>
        </p:txBody>
      </p:sp>
    </p:spTree>
    <p:extLst>
      <p:ext uri="{BB962C8B-B14F-4D97-AF65-F5344CB8AC3E}">
        <p14:creationId xmlns:p14="http://schemas.microsoft.com/office/powerpoint/2010/main" val="23882179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you</a:t>
            </a:r>
            <a:r>
              <a:rPr lang="en-US" baseline="0" dirty="0" smtClean="0"/>
              <a:t> doing to help improve the immunization rates at your healthcare facility?</a:t>
            </a:r>
            <a:endParaRPr lang="en-US" dirty="0"/>
          </a:p>
        </p:txBody>
      </p:sp>
      <p:sp>
        <p:nvSpPr>
          <p:cNvPr id="4" name="Slide Number Placeholder 3"/>
          <p:cNvSpPr>
            <a:spLocks noGrp="1"/>
          </p:cNvSpPr>
          <p:nvPr>
            <p:ph type="sldNum" sz="quarter" idx="10"/>
          </p:nvPr>
        </p:nvSpPr>
        <p:spPr/>
        <p:txBody>
          <a:bodyPr/>
          <a:lstStyle/>
          <a:p>
            <a:fld id="{6EB42E58-0303-4EDC-B00D-35285B913ADD}" type="slidenum">
              <a:rPr lang="en-US" smtClean="0"/>
              <a:pPr/>
              <a:t>43</a:t>
            </a:fld>
            <a:endParaRPr lang="en-US"/>
          </a:p>
        </p:txBody>
      </p:sp>
    </p:spTree>
    <p:extLst>
      <p:ext uri="{BB962C8B-B14F-4D97-AF65-F5344CB8AC3E}">
        <p14:creationId xmlns:p14="http://schemas.microsoft.com/office/powerpoint/2010/main" val="29021135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7"/>
          <p:cNvSpPr txBox="1">
            <a:spLocks noGrp="1" noChangeArrowheads="1"/>
          </p:cNvSpPr>
          <p:nvPr/>
        </p:nvSpPr>
        <p:spPr bwMode="auto">
          <a:xfrm>
            <a:off x="3970942" y="8829675"/>
            <a:ext cx="3037840" cy="465138"/>
          </a:xfrm>
          <a:prstGeom prst="rect">
            <a:avLst/>
          </a:prstGeom>
          <a:noFill/>
          <a:ln w="9525">
            <a:noFill/>
            <a:miter lim="800000"/>
            <a:headEnd/>
            <a:tailEnd/>
          </a:ln>
        </p:spPr>
        <p:txBody>
          <a:bodyPr lIns="92244" tIns="46123" rIns="92244" bIns="46123" anchor="b"/>
          <a:lstStyle/>
          <a:p>
            <a:pPr algn="r"/>
            <a:fld id="{D46F9BAC-59A2-4468-9E87-44E0FA02ACC5}" type="slidenum">
              <a:rPr lang="en-US" sz="1200">
                <a:solidFill>
                  <a:srgbClr val="000000"/>
                </a:solidFill>
                <a:cs typeface="Arial" charset="0"/>
              </a:rPr>
              <a:pPr algn="r"/>
              <a:t>44</a:t>
            </a:fld>
            <a:endParaRPr lang="en-US" sz="1200">
              <a:solidFill>
                <a:srgbClr val="000000"/>
              </a:solidFill>
              <a:cs typeface="Arial" charset="0"/>
            </a:endParaRPr>
          </a:p>
        </p:txBody>
      </p:sp>
      <p:sp>
        <p:nvSpPr>
          <p:cNvPr id="276482" name="Rectangle 6"/>
          <p:cNvSpPr txBox="1">
            <a:spLocks noGrp="1" noChangeArrowheads="1"/>
          </p:cNvSpPr>
          <p:nvPr/>
        </p:nvSpPr>
        <p:spPr bwMode="auto">
          <a:xfrm>
            <a:off x="3" y="8829675"/>
            <a:ext cx="3037840" cy="465138"/>
          </a:xfrm>
          <a:prstGeom prst="rect">
            <a:avLst/>
          </a:prstGeom>
          <a:noFill/>
          <a:ln w="9525">
            <a:noFill/>
            <a:miter lim="800000"/>
            <a:headEnd/>
            <a:tailEnd/>
          </a:ln>
        </p:spPr>
        <p:txBody>
          <a:bodyPr lIns="92244" tIns="46123" rIns="92244" bIns="46123" anchor="b"/>
          <a:lstStyle/>
          <a:p>
            <a:endParaRPr lang="en-US" sz="1200">
              <a:solidFill>
                <a:srgbClr val="000000"/>
              </a:solidFill>
              <a:latin typeface="Calibri" pitchFamily="34" charset="0"/>
              <a:cs typeface="Arial" charset="0"/>
            </a:endParaRPr>
          </a:p>
        </p:txBody>
      </p:sp>
      <p:sp>
        <p:nvSpPr>
          <p:cNvPr id="276483" name="Rectangle 2"/>
          <p:cNvSpPr>
            <a:spLocks noGrp="1" noRot="1" noChangeAspect="1" noChangeArrowheads="1" noTextEdit="1"/>
          </p:cNvSpPr>
          <p:nvPr>
            <p:ph type="sldImg"/>
          </p:nvPr>
        </p:nvSpPr>
        <p:spPr>
          <a:xfrm>
            <a:off x="1160463" y="260350"/>
            <a:ext cx="4641850" cy="3482975"/>
          </a:xfrm>
          <a:ln/>
        </p:spPr>
      </p:sp>
      <p:sp>
        <p:nvSpPr>
          <p:cNvPr id="276484" name="Rectangle 3"/>
          <p:cNvSpPr>
            <a:spLocks noGrp="1" noChangeArrowheads="1"/>
          </p:cNvSpPr>
          <p:nvPr>
            <p:ph type="body" idx="1"/>
          </p:nvPr>
        </p:nvSpPr>
        <p:spPr>
          <a:xfrm>
            <a:off x="934723" y="3891627"/>
            <a:ext cx="5140960" cy="4707865"/>
          </a:xfrm>
          <a:noFill/>
          <a:ln/>
        </p:spPr>
        <p:txBody>
          <a:bodyPr lIns="92244" tIns="46123" rIns="92244" bIns="46123">
            <a:normAutofit fontScale="92500" lnSpcReduction="10000"/>
          </a:bodyPr>
          <a:lstStyle/>
          <a:p>
            <a:r>
              <a:rPr lang="en-US" sz="1100" dirty="0" smtClean="0">
                <a:latin typeface="Arial" charset="0"/>
                <a:sym typeface="Symbol" pitchFamily="18" charset="2"/>
              </a:rPr>
              <a:t>As a healthcare provider we must all be responsible and make sure that we are also protected from Vaccine</a:t>
            </a:r>
            <a:r>
              <a:rPr lang="en-US" sz="1100" baseline="0" dirty="0" smtClean="0">
                <a:latin typeface="Arial" charset="0"/>
                <a:sym typeface="Symbol" pitchFamily="18" charset="2"/>
              </a:rPr>
              <a:t> Preventable Diseases.</a:t>
            </a:r>
          </a:p>
          <a:p>
            <a:endParaRPr lang="en-US" sz="1100" baseline="0" dirty="0" smtClean="0">
              <a:latin typeface="Arial" charset="0"/>
              <a:sym typeface="Symbol" pitchFamily="18" charset="2"/>
            </a:endParaRPr>
          </a:p>
          <a:p>
            <a:r>
              <a:rPr lang="en-US" sz="1100" baseline="0" dirty="0" smtClean="0">
                <a:latin typeface="Arial" charset="0"/>
                <a:sym typeface="Symbol" pitchFamily="18" charset="2"/>
              </a:rPr>
              <a:t>Healthcare Personnel need these immunizations:</a:t>
            </a:r>
          </a:p>
          <a:p>
            <a:endParaRPr lang="en-US" sz="1100" dirty="0" smtClean="0">
              <a:latin typeface="Arial" charset="0"/>
              <a:sym typeface="Symbol" pitchFamily="18" charset="2"/>
            </a:endParaRPr>
          </a:p>
          <a:p>
            <a:r>
              <a:rPr lang="en-US" sz="1100" dirty="0" smtClean="0">
                <a:latin typeface="Arial" charset="0"/>
                <a:sym typeface="Symbol" pitchFamily="18" charset="2"/>
              </a:rPr>
              <a:t>Hepatitis </a:t>
            </a:r>
            <a:r>
              <a:rPr lang="en-US" sz="1100" dirty="0">
                <a:latin typeface="Arial" charset="0"/>
                <a:sym typeface="Symbol" pitchFamily="18" charset="2"/>
              </a:rPr>
              <a:t>B vaccine is recommended for health-care personnel with potential exposure to blood or body fluids.  The antibody status of these health-care personnel should be checked 1-2 months after the 3</a:t>
            </a:r>
            <a:r>
              <a:rPr lang="en-US" sz="1100" baseline="30000" dirty="0">
                <a:latin typeface="Arial" charset="0"/>
                <a:sym typeface="Symbol" pitchFamily="18" charset="2"/>
              </a:rPr>
              <a:t>rd</a:t>
            </a:r>
            <a:r>
              <a:rPr lang="en-US" sz="1100" dirty="0">
                <a:latin typeface="Arial" charset="0"/>
                <a:sym typeface="Symbol" pitchFamily="18" charset="2"/>
              </a:rPr>
              <a:t> dose. If a person fails to develop an adequate antibody titer after three doses of vaccine, follow current CDC recommendations for additional doses of hepatitis B vaccine. Some health-care providers may have received three doses of hepatitis B vaccine as children, adolescents or adults but have never had serologic testing to check for immunity. Follow the </a:t>
            </a:r>
            <a:r>
              <a:rPr lang="en-US" sz="1100" u="sng" dirty="0"/>
              <a:t>CDC Guidance for Evaluating Health-Care Personnel for Hepatitis B Virus Protection and for Administering </a:t>
            </a:r>
            <a:r>
              <a:rPr lang="en-US" sz="1100" u="sng" dirty="0" err="1"/>
              <a:t>Postexposure</a:t>
            </a:r>
            <a:r>
              <a:rPr lang="en-US" sz="1100" u="sng" dirty="0"/>
              <a:t> Management </a:t>
            </a:r>
            <a:r>
              <a:rPr lang="en-US" sz="1100" b="1" dirty="0"/>
              <a:t>(</a:t>
            </a:r>
            <a:r>
              <a:rPr lang="en-US" sz="1100" dirty="0"/>
              <a:t>Recommendations and Reports / Vol. 62 / No. 10 December 20, 2013)</a:t>
            </a:r>
            <a:endParaRPr lang="en-US" sz="1100" dirty="0">
              <a:latin typeface="Arial" charset="0"/>
              <a:sym typeface="Symbol" pitchFamily="18" charset="2"/>
            </a:endParaRPr>
          </a:p>
          <a:p>
            <a:pPr>
              <a:lnSpc>
                <a:spcPct val="80000"/>
              </a:lnSpc>
              <a:spcBef>
                <a:spcPct val="0"/>
              </a:spcBef>
            </a:pPr>
            <a:endParaRPr lang="en-US" sz="1100" dirty="0">
              <a:latin typeface="Arial" charset="0"/>
            </a:endParaRPr>
          </a:p>
          <a:p>
            <a:pPr>
              <a:lnSpc>
                <a:spcPct val="80000"/>
              </a:lnSpc>
              <a:spcBef>
                <a:spcPct val="0"/>
              </a:spcBef>
            </a:pPr>
            <a:r>
              <a:rPr lang="en-US" sz="1100" b="1" i="1" dirty="0">
                <a:latin typeface="Arial" charset="0"/>
              </a:rPr>
              <a:t>Un-immunized HCP</a:t>
            </a:r>
          </a:p>
          <a:p>
            <a:pPr>
              <a:lnSpc>
                <a:spcPct val="80000"/>
              </a:lnSpc>
              <a:spcBef>
                <a:spcPct val="0"/>
              </a:spcBef>
              <a:buClr>
                <a:srgbClr val="FFFF99"/>
              </a:buClr>
            </a:pPr>
            <a:r>
              <a:rPr lang="en-US" sz="1100" dirty="0">
                <a:latin typeface="Arial" charset="0"/>
              </a:rPr>
              <a:t>Un-immunized healthcare workers are at risk of infecting patients, family members and community contacts</a:t>
            </a:r>
          </a:p>
          <a:p>
            <a:pPr>
              <a:lnSpc>
                <a:spcPct val="80000"/>
              </a:lnSpc>
              <a:spcBef>
                <a:spcPct val="0"/>
              </a:spcBef>
            </a:pPr>
            <a:r>
              <a:rPr lang="en-US" sz="1100" b="1" i="1" dirty="0">
                <a:latin typeface="Arial" charset="0"/>
              </a:rPr>
              <a:t>Immunized HCP </a:t>
            </a:r>
          </a:p>
          <a:p>
            <a:pPr>
              <a:lnSpc>
                <a:spcPct val="80000"/>
              </a:lnSpc>
              <a:spcBef>
                <a:spcPct val="0"/>
              </a:spcBef>
            </a:pPr>
            <a:r>
              <a:rPr lang="en-US" sz="1100" dirty="0">
                <a:latin typeface="Arial" charset="0"/>
              </a:rPr>
              <a:t>Protect patients from VPD’s</a:t>
            </a:r>
          </a:p>
          <a:p>
            <a:pPr>
              <a:lnSpc>
                <a:spcPct val="80000"/>
              </a:lnSpc>
              <a:spcBef>
                <a:spcPct val="0"/>
              </a:spcBef>
            </a:pPr>
            <a:r>
              <a:rPr lang="en-US" sz="1100" dirty="0">
                <a:latin typeface="Arial" charset="0"/>
              </a:rPr>
              <a:t>Help offices avoid potential liability cases. (The practice can be liable if an unimmunized  HCP becomes infected with a vaccine preventable disease and infects a patient.)</a:t>
            </a:r>
          </a:p>
          <a:p>
            <a:pPr>
              <a:lnSpc>
                <a:spcPct val="80000"/>
              </a:lnSpc>
              <a:spcBef>
                <a:spcPct val="0"/>
              </a:spcBef>
            </a:pPr>
            <a:r>
              <a:rPr lang="en-US" sz="1100" dirty="0">
                <a:latin typeface="Arial" charset="0"/>
              </a:rPr>
              <a:t>Maintain productivity   </a:t>
            </a:r>
          </a:p>
          <a:p>
            <a:pPr>
              <a:lnSpc>
                <a:spcPct val="80000"/>
              </a:lnSpc>
              <a:spcBef>
                <a:spcPct val="0"/>
              </a:spcBef>
            </a:pPr>
            <a:r>
              <a:rPr lang="en-US" sz="1100" dirty="0">
                <a:latin typeface="Arial" charset="0"/>
              </a:rPr>
              <a:t>Reduce illness and illness-related absenteeism</a:t>
            </a:r>
          </a:p>
          <a:p>
            <a:pPr>
              <a:lnSpc>
                <a:spcPct val="80000"/>
              </a:lnSpc>
              <a:spcBef>
                <a:spcPct val="0"/>
              </a:spcBef>
            </a:pPr>
            <a:endParaRPr lang="en-US" sz="1100" dirty="0">
              <a:latin typeface="Arial" charset="0"/>
            </a:endParaRPr>
          </a:p>
          <a:p>
            <a:pPr>
              <a:lnSpc>
                <a:spcPct val="80000"/>
              </a:lnSpc>
              <a:spcBef>
                <a:spcPct val="0"/>
              </a:spcBef>
            </a:pPr>
            <a:r>
              <a:rPr lang="en-US" sz="1100" b="1" dirty="0">
                <a:latin typeface="Arial" charset="0"/>
              </a:rPr>
              <a:t>Evidence of Immunity to MMR</a:t>
            </a:r>
          </a:p>
          <a:p>
            <a:pPr>
              <a:lnSpc>
                <a:spcPct val="80000"/>
              </a:lnSpc>
              <a:spcBef>
                <a:spcPct val="0"/>
              </a:spcBef>
            </a:pPr>
            <a:r>
              <a:rPr lang="en-US" sz="1100" dirty="0">
                <a:latin typeface="Arial" charset="0"/>
              </a:rPr>
              <a:t>Documented administration of two doses of measles and mumps vaccine and one dose of rubella vaccine OR</a:t>
            </a:r>
          </a:p>
          <a:p>
            <a:pPr>
              <a:lnSpc>
                <a:spcPct val="80000"/>
              </a:lnSpc>
              <a:spcBef>
                <a:spcPct val="0"/>
              </a:spcBef>
            </a:pPr>
            <a:r>
              <a:rPr lang="en-US" sz="1100" dirty="0">
                <a:latin typeface="Arial" charset="0"/>
              </a:rPr>
              <a:t>Laboratory evidence of immunity or laboratory confirmation of disease (measles, mumps and rubella) OR</a:t>
            </a:r>
          </a:p>
          <a:p>
            <a:pPr>
              <a:lnSpc>
                <a:spcPct val="80000"/>
              </a:lnSpc>
              <a:spcBef>
                <a:spcPct val="0"/>
              </a:spcBef>
            </a:pPr>
            <a:r>
              <a:rPr lang="en-US" sz="1100" dirty="0">
                <a:latin typeface="Arial" charset="0"/>
              </a:rPr>
              <a:t>Born before 1957 (measles, mumps and rubella)</a:t>
            </a:r>
          </a:p>
          <a:p>
            <a:pPr>
              <a:lnSpc>
                <a:spcPct val="80000"/>
              </a:lnSpc>
              <a:spcBef>
                <a:spcPct val="0"/>
              </a:spcBef>
            </a:pPr>
            <a:endParaRPr lang="en-US" sz="1100" dirty="0">
              <a:latin typeface="Arial" charset="0"/>
            </a:endParaRPr>
          </a:p>
          <a:p>
            <a:pPr>
              <a:lnSpc>
                <a:spcPct val="80000"/>
              </a:lnSpc>
              <a:spcBef>
                <a:spcPct val="0"/>
              </a:spcBef>
            </a:pPr>
            <a:r>
              <a:rPr lang="en-US" sz="1100" b="1" dirty="0">
                <a:latin typeface="Arial" charset="0"/>
              </a:rPr>
              <a:t>References: </a:t>
            </a:r>
            <a:r>
              <a:rPr lang="en-US" sz="1100" dirty="0">
                <a:latin typeface="Arial" charset="0"/>
              </a:rPr>
              <a:t>1.</a:t>
            </a:r>
            <a:r>
              <a:rPr lang="en-US" sz="1100" b="1" dirty="0">
                <a:latin typeface="Arial" charset="0"/>
              </a:rPr>
              <a:t> </a:t>
            </a:r>
            <a:r>
              <a:rPr lang="en-US" sz="1100" dirty="0">
                <a:latin typeface="Arial" charset="0"/>
              </a:rPr>
              <a:t>General Recommendations on Immunization, Recommendations of the Advisory Committee on Immunization Practices (ACIP). MMWR   (RR-2); January 28, 2011</a:t>
            </a:r>
          </a:p>
          <a:p>
            <a:pPr>
              <a:spcBef>
                <a:spcPct val="0"/>
              </a:spcBef>
            </a:pPr>
            <a:r>
              <a:rPr lang="en-US" sz="1100" dirty="0">
                <a:latin typeface="Arial" charset="0"/>
              </a:rPr>
              <a:t>2. Immunization of Health-Care Personnel: Recommendations of ACIP MMWR; November 25, 2011 / 60(RR07);1-45</a:t>
            </a:r>
          </a:p>
          <a:p>
            <a:pPr defTabSz="922523">
              <a:spcBef>
                <a:spcPct val="0"/>
              </a:spcBef>
              <a:defRPr/>
            </a:pPr>
            <a:r>
              <a:rPr lang="en-US" sz="1100" dirty="0">
                <a:latin typeface="Arial" charset="0"/>
              </a:rPr>
              <a:t>3. </a:t>
            </a:r>
            <a:r>
              <a:rPr lang="en-US" sz="1100" u="sng" dirty="0"/>
              <a:t>CDC Guidance for Evaluating Health-Care Personnel for Hepatitis B Virus Protection and for Administering </a:t>
            </a:r>
            <a:r>
              <a:rPr lang="en-US" sz="1100" u="sng" dirty="0" err="1"/>
              <a:t>Postexposure</a:t>
            </a:r>
            <a:r>
              <a:rPr lang="en-US" sz="1100" u="sng" dirty="0"/>
              <a:t> Management </a:t>
            </a:r>
            <a:r>
              <a:rPr lang="en-US" sz="1100" b="1" dirty="0"/>
              <a:t>(</a:t>
            </a:r>
            <a:r>
              <a:rPr lang="en-US" sz="1100" dirty="0"/>
              <a:t>Recommendations and Reports / Vol. 62 / No. 10 December 20, 2013)</a:t>
            </a:r>
            <a:endParaRPr lang="en-US" sz="1100" dirty="0">
              <a:latin typeface="Arial" charset="0"/>
              <a:sym typeface="Symbol" pitchFamily="18" charset="2"/>
            </a:endParaRPr>
          </a:p>
          <a:p>
            <a:pPr>
              <a:spcBef>
                <a:spcPct val="0"/>
              </a:spcBef>
            </a:pPr>
            <a:endParaRPr lang="en-US" sz="1000" dirty="0">
              <a:latin typeface="Arial" charset="0"/>
            </a:endParaRPr>
          </a:p>
          <a:p>
            <a:pPr>
              <a:lnSpc>
                <a:spcPct val="80000"/>
              </a:lnSpc>
              <a:spcBef>
                <a:spcPct val="0"/>
              </a:spcBef>
            </a:pPr>
            <a:r>
              <a:rPr lang="en-US" sz="1000" dirty="0">
                <a:latin typeface="Arial" charset="0"/>
              </a:rPr>
              <a:t/>
            </a:r>
            <a:br>
              <a:rPr lang="en-US" sz="1000" dirty="0">
                <a:latin typeface="Arial" charset="0"/>
              </a:rPr>
            </a:br>
            <a:endParaRPr lang="en-US" sz="1000" dirty="0">
              <a:latin typeface="Arial" charset="0"/>
            </a:endParaRPr>
          </a:p>
          <a:p>
            <a:pPr>
              <a:lnSpc>
                <a:spcPct val="80000"/>
              </a:lnSpc>
              <a:spcBef>
                <a:spcPct val="0"/>
              </a:spcBef>
            </a:pPr>
            <a:endParaRPr lang="en-US" sz="900" dirty="0">
              <a:latin typeface="Arial" charset="0"/>
            </a:endParaRPr>
          </a:p>
          <a:p>
            <a:pPr>
              <a:lnSpc>
                <a:spcPct val="80000"/>
              </a:lnSpc>
              <a:spcBef>
                <a:spcPct val="0"/>
              </a:spcBef>
            </a:pPr>
            <a:endParaRPr lang="en-US" dirty="0" smtClean="0">
              <a:latin typeface="Arial" charset="0"/>
            </a:endParaRPr>
          </a:p>
          <a:p>
            <a:pPr>
              <a:lnSpc>
                <a:spcPct val="80000"/>
              </a:lnSpc>
              <a:spcBef>
                <a:spcPct val="0"/>
              </a:spcBef>
            </a:pPr>
            <a:endParaRPr lang="en-US" dirty="0" smtClean="0">
              <a:latin typeface="Arial" charset="0"/>
            </a:endParaRPr>
          </a:p>
        </p:txBody>
      </p:sp>
      <p:sp>
        <p:nvSpPr>
          <p:cNvPr id="7" name="Footer Placeholder 6"/>
          <p:cNvSpPr>
            <a:spLocks noGrp="1"/>
          </p:cNvSpPr>
          <p:nvPr>
            <p:ph type="ftr" sz="quarter" idx="4"/>
          </p:nvPr>
        </p:nvSpPr>
        <p:spPr/>
        <p:txBody>
          <a:bodyPr/>
          <a:lstStyle/>
          <a:p>
            <a:pPr>
              <a:defRPr/>
            </a:pPr>
            <a:r>
              <a:rPr lang="en-US" smtClean="0">
                <a:solidFill>
                  <a:prstClr val="black"/>
                </a:solidFill>
              </a:rPr>
              <a:t>EPIC 2014</a:t>
            </a:r>
            <a:endParaRPr lang="en-US">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7095FCB4-DBA9-4F5A-8485-1F55E01FF73F}" type="slidenum">
              <a:rPr lang="en-US" smtClean="0"/>
              <a:pPr/>
              <a:t>45</a:t>
            </a:fld>
            <a:endParaRPr lang="en-US" dirty="0"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dirty="0" smtClean="0"/>
              <a:t>If you need further information about the changes, or to ask questions later, please contact the GA Immunization Office</a:t>
            </a:r>
            <a:r>
              <a:rPr lang="en-US" baseline="0" dirty="0" smtClean="0"/>
              <a:t> and our partners GA AAP and GA AFP</a:t>
            </a:r>
          </a:p>
          <a:p>
            <a:pPr eaLnBrk="1" hangingPunct="1"/>
            <a:r>
              <a:rPr lang="en-US" baseline="0" dirty="0" smtClean="0"/>
              <a:t> </a:t>
            </a:r>
          </a:p>
          <a:p>
            <a:pPr eaLnBrk="1" hangingPunct="1"/>
            <a:r>
              <a:rPr lang="en-US" baseline="0" dirty="0" smtClean="0"/>
              <a:t>Your </a:t>
            </a:r>
            <a:r>
              <a:rPr lang="en-US" dirty="0" smtClean="0"/>
              <a:t>Local health department</a:t>
            </a:r>
          </a:p>
          <a:p>
            <a:pPr eaLnBrk="1" hangingPunct="1"/>
            <a:r>
              <a:rPr lang="en-US" dirty="0" smtClean="0"/>
              <a:t>District Immunization Coordinator (IPCs)</a:t>
            </a:r>
          </a:p>
          <a:p>
            <a:pPr eaLnBrk="1" hangingPunct="1"/>
            <a:r>
              <a:rPr lang="en-US" dirty="0" smtClean="0"/>
              <a:t>GA Immunization Program Office</a:t>
            </a:r>
          </a:p>
          <a:p>
            <a:pPr lvl="1" eaLnBrk="1" hangingPunct="1"/>
            <a:r>
              <a:rPr lang="en-US" dirty="0" smtClean="0"/>
              <a:t>404-657-3158</a:t>
            </a:r>
          </a:p>
          <a:p>
            <a:pPr lvl="1" eaLnBrk="1" hangingPunct="1"/>
            <a:r>
              <a:rPr lang="en-US" dirty="0" smtClean="0"/>
              <a:t>Website http://health.state.ga.us/programs/immunization</a:t>
            </a:r>
          </a:p>
          <a:p>
            <a:pPr eaLnBrk="1" hangingPunct="1"/>
            <a:r>
              <a:rPr lang="en-US" dirty="0" smtClean="0"/>
              <a:t>GA Chapter of the AAP</a:t>
            </a:r>
          </a:p>
          <a:p>
            <a:pPr eaLnBrk="1" hangingPunct="1"/>
            <a:r>
              <a:rPr lang="en-US" dirty="0" smtClean="0"/>
              <a:t>GAFP</a:t>
            </a:r>
          </a:p>
          <a:p>
            <a:pPr eaLnBrk="1" hangingPunct="1"/>
            <a:endParaRPr lang="en-US" dirty="0" smtClean="0"/>
          </a:p>
          <a:p>
            <a:pPr eaLnBrk="1" hangingPunct="1"/>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those who have not logged onto the Immunization page website here is the link to the main page.</a:t>
            </a:r>
            <a:endParaRPr lang="en-US" dirty="0"/>
          </a:p>
        </p:txBody>
      </p:sp>
      <p:sp>
        <p:nvSpPr>
          <p:cNvPr id="4" name="Slide Number Placeholder 3"/>
          <p:cNvSpPr>
            <a:spLocks noGrp="1"/>
          </p:cNvSpPr>
          <p:nvPr>
            <p:ph type="sldNum" sz="quarter" idx="10"/>
          </p:nvPr>
        </p:nvSpPr>
        <p:spPr/>
        <p:txBody>
          <a:bodyPr/>
          <a:lstStyle/>
          <a:p>
            <a:fld id="{902E5D7A-DA61-4AAA-B79C-996525CEFFA4}" type="slidenum">
              <a:rPr lang="en-US" smtClean="0"/>
              <a:t>46</a:t>
            </a:fld>
            <a:endParaRPr lang="en-US" dirty="0"/>
          </a:p>
        </p:txBody>
      </p:sp>
    </p:spTree>
    <p:extLst>
      <p:ext uri="{BB962C8B-B14F-4D97-AF65-F5344CB8AC3E}">
        <p14:creationId xmlns:p14="http://schemas.microsoft.com/office/powerpoint/2010/main" val="9852071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7"/>
          <p:cNvSpPr txBox="1">
            <a:spLocks noGrp="1" noChangeArrowheads="1"/>
          </p:cNvSpPr>
          <p:nvPr/>
        </p:nvSpPr>
        <p:spPr bwMode="auto">
          <a:xfrm>
            <a:off x="3970942" y="8829675"/>
            <a:ext cx="3037840" cy="465138"/>
          </a:xfrm>
          <a:prstGeom prst="rect">
            <a:avLst/>
          </a:prstGeom>
          <a:noFill/>
          <a:ln w="9525">
            <a:noFill/>
            <a:miter lim="800000"/>
            <a:headEnd/>
            <a:tailEnd/>
          </a:ln>
        </p:spPr>
        <p:txBody>
          <a:bodyPr lIns="92236" tIns="46120" rIns="92236" bIns="46120" anchor="b"/>
          <a:lstStyle/>
          <a:p>
            <a:pPr algn="r"/>
            <a:fld id="{EB516D9D-0927-4EBE-BBB9-723B6BF5BFF3}" type="slidenum">
              <a:rPr lang="en-US" sz="1200">
                <a:solidFill>
                  <a:prstClr val="black"/>
                </a:solidFill>
                <a:cs typeface="Arial" charset="0"/>
              </a:rPr>
              <a:pPr algn="r"/>
              <a:t>47</a:t>
            </a:fld>
            <a:endParaRPr lang="en-US" sz="1200">
              <a:solidFill>
                <a:prstClr val="black"/>
              </a:solidFill>
              <a:cs typeface="Arial" charset="0"/>
            </a:endParaRPr>
          </a:p>
        </p:txBody>
      </p:sp>
      <p:sp>
        <p:nvSpPr>
          <p:cNvPr id="327682" name="Rectangle 6"/>
          <p:cNvSpPr txBox="1">
            <a:spLocks noGrp="1" noChangeArrowheads="1"/>
          </p:cNvSpPr>
          <p:nvPr/>
        </p:nvSpPr>
        <p:spPr bwMode="auto">
          <a:xfrm>
            <a:off x="3" y="8829675"/>
            <a:ext cx="3037840" cy="465138"/>
          </a:xfrm>
          <a:prstGeom prst="rect">
            <a:avLst/>
          </a:prstGeom>
          <a:noFill/>
          <a:ln w="9525">
            <a:noFill/>
            <a:miter lim="800000"/>
            <a:headEnd/>
            <a:tailEnd/>
          </a:ln>
        </p:spPr>
        <p:txBody>
          <a:bodyPr lIns="92236" tIns="46120" rIns="92236" bIns="46120" anchor="b"/>
          <a:lstStyle/>
          <a:p>
            <a:endParaRPr lang="en-US" sz="1200">
              <a:solidFill>
                <a:prstClr val="black"/>
              </a:solidFill>
              <a:cs typeface="Arial" charset="0"/>
            </a:endParaRPr>
          </a:p>
        </p:txBody>
      </p:sp>
      <p:sp>
        <p:nvSpPr>
          <p:cNvPr id="327683" name="Rectangle 2"/>
          <p:cNvSpPr>
            <a:spLocks noGrp="1" noRot="1" noChangeAspect="1" noChangeArrowheads="1" noTextEdit="1"/>
          </p:cNvSpPr>
          <p:nvPr>
            <p:ph type="sldImg"/>
          </p:nvPr>
        </p:nvSpPr>
        <p:spPr>
          <a:xfrm>
            <a:off x="1184275" y="698500"/>
            <a:ext cx="4645025" cy="3484563"/>
          </a:xfrm>
          <a:ln/>
        </p:spPr>
      </p:sp>
      <p:sp>
        <p:nvSpPr>
          <p:cNvPr id="968710" name="Rectangle 3"/>
          <p:cNvSpPr>
            <a:spLocks noGrp="1" noChangeArrowheads="1"/>
          </p:cNvSpPr>
          <p:nvPr>
            <p:ph type="body" idx="1"/>
          </p:nvPr>
        </p:nvSpPr>
        <p:spPr>
          <a:xfrm>
            <a:off x="267759" y="4416426"/>
            <a:ext cx="6371026" cy="4414838"/>
          </a:xfrm>
          <a:ln/>
          <a:extLst/>
        </p:spPr>
        <p:txBody>
          <a:bodyPr lIns="90725" tIns="45362" rIns="90725" bIns="45362"/>
          <a:lstStyle/>
          <a:p>
            <a:pPr indent="230614">
              <a:buFontTx/>
              <a:buChar char="•"/>
              <a:defRPr/>
            </a:pPr>
            <a:r>
              <a:rPr lang="en-US" sz="1000" dirty="0">
                <a:latin typeface="Arial" charset="0"/>
              </a:rPr>
              <a:t>Remind your audience that “</a:t>
            </a:r>
            <a:r>
              <a:rPr lang="en-US" sz="1000" b="1" dirty="0">
                <a:latin typeface="Arial" charset="0"/>
              </a:rPr>
              <a:t>It is a team effort to immunize successfully”</a:t>
            </a:r>
            <a:r>
              <a:rPr lang="en-US" sz="1000" dirty="0">
                <a:latin typeface="Arial" charset="0"/>
              </a:rPr>
              <a:t>. Do not underestimate the</a:t>
            </a:r>
          </a:p>
          <a:p>
            <a:pPr eaLnBrk="1" hangingPunct="1">
              <a:defRPr/>
            </a:pPr>
            <a:r>
              <a:rPr lang="en-US" sz="1000" dirty="0">
                <a:latin typeface="Arial" charset="0"/>
              </a:rPr>
              <a:t>       office team’s ability to affect immunization rates.  It takes the physician, physician’s assistant, nurse</a:t>
            </a:r>
          </a:p>
          <a:p>
            <a:pPr eaLnBrk="1" hangingPunct="1">
              <a:defRPr/>
            </a:pPr>
            <a:r>
              <a:rPr lang="en-US" sz="1000" dirty="0">
                <a:latin typeface="Arial" charset="0"/>
              </a:rPr>
              <a:t>       practitioner, nurse</a:t>
            </a:r>
            <a:r>
              <a:rPr lang="en-US" sz="1000" dirty="0">
                <a:solidFill>
                  <a:srgbClr val="FF0000"/>
                </a:solidFill>
                <a:latin typeface="Arial" charset="0"/>
              </a:rPr>
              <a:t>, </a:t>
            </a:r>
            <a:r>
              <a:rPr lang="en-US" sz="1000" dirty="0">
                <a:latin typeface="Arial" charset="0"/>
              </a:rPr>
              <a:t>medical assistant, and clerical staff working together to improve the office practice</a:t>
            </a:r>
          </a:p>
          <a:p>
            <a:pPr eaLnBrk="1" hangingPunct="1">
              <a:defRPr/>
            </a:pPr>
            <a:r>
              <a:rPr lang="en-US" sz="1000" dirty="0">
                <a:latin typeface="Arial" charset="0"/>
              </a:rPr>
              <a:t>       and raise immunization rates. </a:t>
            </a:r>
          </a:p>
          <a:p>
            <a:pPr indent="230614">
              <a:buFontTx/>
              <a:buChar char="•"/>
              <a:defRPr/>
            </a:pPr>
            <a:r>
              <a:rPr lang="en-US" sz="1000" dirty="0">
                <a:latin typeface="Arial" charset="0"/>
              </a:rPr>
              <a:t>Take any questions from the audience.</a:t>
            </a:r>
          </a:p>
          <a:p>
            <a:pPr indent="230614">
              <a:buFontTx/>
              <a:buChar char="•"/>
              <a:defRPr/>
            </a:pPr>
            <a:r>
              <a:rPr lang="en-US" sz="1000" dirty="0">
                <a:latin typeface="Arial" charset="0"/>
              </a:rPr>
              <a:t> Ask participants how, based on the information presented, will they change the way they administer</a:t>
            </a:r>
          </a:p>
          <a:p>
            <a:pPr eaLnBrk="1" hangingPunct="1">
              <a:defRPr/>
            </a:pPr>
            <a:r>
              <a:rPr lang="en-US" sz="1000" dirty="0">
                <a:latin typeface="Arial" charset="0"/>
              </a:rPr>
              <a:t>       vaccines.</a:t>
            </a:r>
          </a:p>
          <a:p>
            <a:pPr indent="230614">
              <a:buFontTx/>
              <a:buChar char="•"/>
              <a:defRPr/>
            </a:pPr>
            <a:r>
              <a:rPr lang="en-US" sz="1000" dirty="0">
                <a:latin typeface="Arial" charset="0"/>
              </a:rPr>
              <a:t>Ask the audience what will they do to improve rates? </a:t>
            </a:r>
          </a:p>
          <a:p>
            <a:pPr indent="230614">
              <a:buFontTx/>
              <a:buChar char="•"/>
              <a:defRPr/>
            </a:pPr>
            <a:r>
              <a:rPr lang="en-US" sz="1000" dirty="0">
                <a:latin typeface="Arial" charset="0"/>
              </a:rPr>
              <a:t>Ask participants to develop a plan to improve the immunization rates in their office</a:t>
            </a:r>
          </a:p>
          <a:p>
            <a:pPr indent="230614">
              <a:buFontTx/>
              <a:buChar char="•"/>
              <a:defRPr/>
            </a:pPr>
            <a:r>
              <a:rPr lang="en-US" sz="1000" dirty="0">
                <a:latin typeface="Arial" charset="0"/>
              </a:rPr>
              <a:t>Jot down the plans the practice makes so that we can follow-up with them.</a:t>
            </a:r>
          </a:p>
          <a:p>
            <a:pPr eaLnBrk="1" hangingPunct="1">
              <a:defRPr/>
            </a:pPr>
            <a:r>
              <a:rPr lang="en-US" sz="1000" dirty="0">
                <a:latin typeface="Arial" charset="0"/>
              </a:rPr>
              <a:t>  </a:t>
            </a:r>
          </a:p>
          <a:p>
            <a:pPr eaLnBrk="1" hangingPunct="1">
              <a:defRPr/>
            </a:pPr>
            <a:r>
              <a:rPr lang="en-US" sz="1000" dirty="0">
                <a:latin typeface="Arial" charset="0"/>
              </a:rPr>
              <a:t> </a:t>
            </a:r>
          </a:p>
        </p:txBody>
      </p:sp>
      <p:sp>
        <p:nvSpPr>
          <p:cNvPr id="7" name="Footer Placeholder 6"/>
          <p:cNvSpPr>
            <a:spLocks noGrp="1"/>
          </p:cNvSpPr>
          <p:nvPr>
            <p:ph type="ftr" sz="quarter" idx="4"/>
          </p:nvPr>
        </p:nvSpPr>
        <p:spPr/>
        <p:txBody>
          <a:bodyPr/>
          <a:lstStyle/>
          <a:p>
            <a:pPr>
              <a:defRPr/>
            </a:pPr>
            <a:r>
              <a:rPr lang="en-US" smtClean="0">
                <a:solidFill>
                  <a:prstClr val="black"/>
                </a:solidFill>
              </a:rPr>
              <a:t>EPIC 2014</a:t>
            </a:r>
            <a:endParaRPr lang="en-US">
              <a:solidFill>
                <a:prstClr val="black"/>
              </a:solidFill>
            </a:endParaRPr>
          </a:p>
        </p:txBody>
      </p:sp>
    </p:spTree>
    <p:extLst>
      <p:ext uri="{BB962C8B-B14F-4D97-AF65-F5344CB8AC3E}">
        <p14:creationId xmlns:p14="http://schemas.microsoft.com/office/powerpoint/2010/main" val="3986036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DB7382-DECA-4E64-B3D5-3E062E599296}" type="slidenum">
              <a:rPr lang="en-US">
                <a:solidFill>
                  <a:prstClr val="black"/>
                </a:solidFill>
              </a:rPr>
              <a:pPr/>
              <a:t>5</a:t>
            </a:fld>
            <a:endParaRPr lang="en-US">
              <a:solidFill>
                <a:prstClr val="black"/>
              </a:solidFill>
            </a:endParaRPr>
          </a:p>
        </p:txBody>
      </p:sp>
      <p:sp>
        <p:nvSpPr>
          <p:cNvPr id="625666" name="Rectangle 2"/>
          <p:cNvSpPr>
            <a:spLocks noGrp="1" noRot="1" noChangeAspect="1" noChangeArrowheads="1" noTextEdit="1"/>
          </p:cNvSpPr>
          <p:nvPr>
            <p:ph type="sldImg"/>
          </p:nvPr>
        </p:nvSpPr>
        <p:spPr>
          <a:xfrm>
            <a:off x="1608138" y="465138"/>
            <a:ext cx="3405187" cy="2555875"/>
          </a:xfrm>
          <a:ln/>
        </p:spPr>
      </p:sp>
      <p:sp>
        <p:nvSpPr>
          <p:cNvPr id="625667" name="Rectangle 3"/>
          <p:cNvSpPr>
            <a:spLocks noGrp="1" noChangeArrowheads="1"/>
          </p:cNvSpPr>
          <p:nvPr>
            <p:ph type="body" idx="1"/>
          </p:nvPr>
        </p:nvSpPr>
        <p:spPr>
          <a:xfrm>
            <a:off x="155858" y="3099331"/>
            <a:ext cx="6698685" cy="5499839"/>
          </a:xfrm>
        </p:spPr>
        <p:txBody>
          <a:bodyPr lIns="91708" tIns="45854" rIns="91708" bIns="45854"/>
          <a:lstStyle/>
          <a:p>
            <a:r>
              <a:rPr lang="en-US" b="0" dirty="0" smtClean="0"/>
              <a:t>The Vaccines For Children (VFC) program is a federally funded program that provides vaccines at no cost to children who might not otherwise be vaccinated because of inability to pay. CDC buys vaccines at a discount and distributes them to grantees—i.e., state health departments and certain local and territorial public health agencies—which in turn distribute them at no charge to those private physicians' offices and public health clinics registered as VFC providers. Children who are eligible* for VFC vaccines are entitled to receive those vaccines recommended by the Advisory Committee on Immunization Practices (ACIP). </a:t>
            </a:r>
          </a:p>
          <a:p>
            <a:endParaRPr lang="en-US" b="0" dirty="0" smtClean="0"/>
          </a:p>
          <a:p>
            <a:r>
              <a:rPr lang="en-US" b="1" dirty="0" smtClean="0"/>
              <a:t>All </a:t>
            </a:r>
            <a:r>
              <a:rPr lang="en-US" b="1" dirty="0"/>
              <a:t>children who are VFC Eligible can </a:t>
            </a:r>
            <a:r>
              <a:rPr lang="en-US" b="1" dirty="0" smtClean="0"/>
              <a:t>receive</a:t>
            </a:r>
            <a:r>
              <a:rPr lang="en-US" b="1" baseline="0" dirty="0" smtClean="0"/>
              <a:t> </a:t>
            </a:r>
            <a:r>
              <a:rPr lang="en-US" b="1" dirty="0" smtClean="0"/>
              <a:t>required </a:t>
            </a:r>
            <a:r>
              <a:rPr lang="en-US" b="1" dirty="0"/>
              <a:t>vaccines  through the VFC program </a:t>
            </a:r>
          </a:p>
          <a:p>
            <a:r>
              <a:rPr lang="en-US" dirty="0">
                <a:solidFill>
                  <a:schemeClr val="tx2"/>
                </a:solidFill>
              </a:rPr>
              <a:t>This includes </a:t>
            </a:r>
            <a:r>
              <a:rPr lang="en-US" dirty="0" smtClean="0">
                <a:solidFill>
                  <a:schemeClr val="tx2"/>
                </a:solidFill>
              </a:rPr>
              <a:t>all </a:t>
            </a:r>
            <a:r>
              <a:rPr lang="en-US" dirty="0">
                <a:solidFill>
                  <a:schemeClr val="tx2"/>
                </a:solidFill>
              </a:rPr>
              <a:t>children 0 through 18 years of age who are :</a:t>
            </a:r>
          </a:p>
          <a:p>
            <a:r>
              <a:rPr lang="en-US" dirty="0">
                <a:solidFill>
                  <a:schemeClr val="tx2"/>
                </a:solidFill>
              </a:rPr>
              <a:t>Medicaid eligible or American Indian or Alaska Native or Uninsured (no health insurance)or underinsured (have insurance but </a:t>
            </a:r>
            <a:r>
              <a:rPr lang="en-US" dirty="0" smtClean="0">
                <a:solidFill>
                  <a:schemeClr val="tx2"/>
                </a:solidFill>
              </a:rPr>
              <a:t>vaccines</a:t>
            </a:r>
            <a:r>
              <a:rPr lang="en-US" baseline="0" dirty="0" smtClean="0">
                <a:solidFill>
                  <a:schemeClr val="tx2"/>
                </a:solidFill>
              </a:rPr>
              <a:t> </a:t>
            </a:r>
            <a:r>
              <a:rPr lang="en-US" dirty="0" smtClean="0">
                <a:solidFill>
                  <a:schemeClr val="tx2"/>
                </a:solidFill>
              </a:rPr>
              <a:t>are</a:t>
            </a:r>
            <a:r>
              <a:rPr lang="en-US" baseline="0" dirty="0" smtClean="0">
                <a:solidFill>
                  <a:schemeClr val="tx2"/>
                </a:solidFill>
              </a:rPr>
              <a:t> </a:t>
            </a:r>
            <a:r>
              <a:rPr lang="en-US" dirty="0" smtClean="0">
                <a:solidFill>
                  <a:schemeClr val="tx2"/>
                </a:solidFill>
              </a:rPr>
              <a:t>not </a:t>
            </a:r>
            <a:r>
              <a:rPr lang="en-US" dirty="0">
                <a:solidFill>
                  <a:schemeClr val="tx2"/>
                </a:solidFill>
              </a:rPr>
              <a:t>a covered benefit) or are enrolled in </a:t>
            </a:r>
            <a:r>
              <a:rPr lang="en-US" dirty="0" smtClean="0">
                <a:solidFill>
                  <a:schemeClr val="tx2"/>
                </a:solidFill>
              </a:rPr>
              <a:t>PeachCare</a:t>
            </a:r>
            <a:r>
              <a:rPr lang="en-US" dirty="0">
                <a:solidFill>
                  <a:schemeClr val="tx2"/>
                </a:solidFill>
              </a:rPr>
              <a:t>.</a:t>
            </a:r>
            <a:endParaRPr lang="en-US" b="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endParaRPr lang="en-US" dirty="0" smtClean="0">
              <a:solidFill>
                <a:srgbClr val="000000"/>
              </a:solidFill>
            </a:endParaRPr>
          </a:p>
        </p:txBody>
      </p:sp>
      <p:sp>
        <p:nvSpPr>
          <p:cNvPr id="113667" name="Rectangle 6"/>
          <p:cNvSpPr txBox="1">
            <a:spLocks noGrp="1" noChangeArrowheads="1"/>
          </p:cNvSpPr>
          <p:nvPr/>
        </p:nvSpPr>
        <p:spPr bwMode="auto">
          <a:xfrm>
            <a:off x="3" y="8685215"/>
            <a:ext cx="3037840" cy="457201"/>
          </a:xfrm>
          <a:prstGeom prst="rect">
            <a:avLst/>
          </a:prstGeom>
          <a:noFill/>
          <a:ln w="9525">
            <a:noFill/>
            <a:miter lim="800000"/>
            <a:headEnd/>
            <a:tailEnd/>
          </a:ln>
        </p:spPr>
        <p:txBody>
          <a:bodyPr lIns="92208" tIns="46105" rIns="92208" bIns="46105" anchor="b"/>
          <a:lstStyle/>
          <a:p>
            <a:endParaRPr lang="en-US" sz="1200" dirty="0">
              <a:solidFill>
                <a:srgbClr val="000000"/>
              </a:solidFill>
              <a:cs typeface="Arial" charset="0"/>
            </a:endParaRPr>
          </a:p>
        </p:txBody>
      </p:sp>
      <p:sp>
        <p:nvSpPr>
          <p:cNvPr id="113669" name="Rectangle 2"/>
          <p:cNvSpPr>
            <a:spLocks noGrp="1" noRot="1" noChangeAspect="1" noChangeArrowheads="1" noTextEdit="1"/>
          </p:cNvSpPr>
          <p:nvPr>
            <p:ph type="sldImg"/>
          </p:nvPr>
        </p:nvSpPr>
        <p:spPr>
          <a:xfrm>
            <a:off x="1222375" y="688975"/>
            <a:ext cx="4567238" cy="3425825"/>
          </a:xfrm>
          <a:ln/>
        </p:spPr>
      </p:sp>
      <p:sp>
        <p:nvSpPr>
          <p:cNvPr id="113670" name="Rectangle 3"/>
          <p:cNvSpPr>
            <a:spLocks noGrp="1" noChangeArrowheads="1"/>
          </p:cNvSpPr>
          <p:nvPr>
            <p:ph type="body" idx="1"/>
          </p:nvPr>
        </p:nvSpPr>
        <p:spPr>
          <a:xfrm>
            <a:off x="934725" y="4343401"/>
            <a:ext cx="5438794" cy="4114800"/>
          </a:xfrm>
          <a:noFill/>
          <a:ln/>
        </p:spPr>
        <p:txBody>
          <a:bodyPr lIns="92215" tIns="46108" rIns="92215" bIns="46108"/>
          <a:lstStyle/>
          <a:p>
            <a:pPr>
              <a:spcBef>
                <a:spcPct val="0"/>
              </a:spcBef>
            </a:pPr>
            <a:r>
              <a:rPr lang="en-US" sz="1000" dirty="0">
                <a:latin typeface="Arial" charset="0"/>
              </a:rPr>
              <a:t>This table shows the impact of vaccines on the annual reported cases of some vaccine preventable diseases </a:t>
            </a:r>
            <a:r>
              <a:rPr lang="en-US" sz="1000" u="sng" dirty="0">
                <a:latin typeface="Arial" charset="0"/>
              </a:rPr>
              <a:t>in the United States</a:t>
            </a:r>
            <a:r>
              <a:rPr lang="en-US" sz="1000" dirty="0">
                <a:latin typeface="Arial" charset="0"/>
              </a:rPr>
              <a:t>.  </a:t>
            </a:r>
          </a:p>
          <a:p>
            <a:pPr>
              <a:spcBef>
                <a:spcPct val="0"/>
              </a:spcBef>
            </a:pPr>
            <a:r>
              <a:rPr lang="en-US" sz="1000" dirty="0">
                <a:latin typeface="Arial" charset="0"/>
              </a:rPr>
              <a:t>Column 2 shows the average number of reported cases of a specific disease prior to the licensure of the vaccine. </a:t>
            </a:r>
          </a:p>
          <a:p>
            <a:pPr>
              <a:spcBef>
                <a:spcPct val="0"/>
              </a:spcBef>
            </a:pPr>
            <a:r>
              <a:rPr lang="en-US" sz="1000" dirty="0">
                <a:latin typeface="Arial" charset="0"/>
              </a:rPr>
              <a:t>Column 3 shows the number of reported cases in the United States in 2013. </a:t>
            </a:r>
          </a:p>
          <a:p>
            <a:pPr>
              <a:spcBef>
                <a:spcPct val="0"/>
              </a:spcBef>
            </a:pPr>
            <a:r>
              <a:rPr lang="en-US" sz="1000" dirty="0">
                <a:latin typeface="Arial" charset="0"/>
              </a:rPr>
              <a:t>Column 4 shows the number of reported cases in Georgia in 2013.</a:t>
            </a:r>
          </a:p>
          <a:p>
            <a:pPr>
              <a:spcBef>
                <a:spcPct val="0"/>
              </a:spcBef>
            </a:pPr>
            <a:r>
              <a:rPr lang="en-US" sz="1000" dirty="0">
                <a:latin typeface="Arial" charset="0"/>
              </a:rPr>
              <a:t>Column 5 shows the percentage decrease in reported cases in the United States in 2013 compared with the pre-vaccine years.   </a:t>
            </a:r>
          </a:p>
          <a:p>
            <a:pPr>
              <a:spcBef>
                <a:spcPct val="0"/>
              </a:spcBef>
            </a:pPr>
            <a:endParaRPr lang="en-US" sz="1000" dirty="0">
              <a:latin typeface="Arial" charset="0"/>
            </a:endParaRPr>
          </a:p>
          <a:p>
            <a:pPr>
              <a:spcBef>
                <a:spcPct val="0"/>
              </a:spcBef>
            </a:pPr>
            <a:r>
              <a:rPr lang="en-US" sz="1000" b="1" dirty="0">
                <a:latin typeface="Arial" charset="0"/>
              </a:rPr>
              <a:t>Reference:</a:t>
            </a:r>
          </a:p>
          <a:p>
            <a:pPr marL="230614" indent="-230614">
              <a:spcBef>
                <a:spcPct val="0"/>
              </a:spcBef>
              <a:buAutoNum type="arabicPeriod"/>
            </a:pPr>
            <a:r>
              <a:rPr lang="en-US" sz="1000" dirty="0">
                <a:latin typeface="Arial" charset="0"/>
              </a:rPr>
              <a:t>Achievements in Public Health, 1900-1999 Impact of Vaccines Universally Recommended for Children - United States, 1990-1998 MMWR April 02, 1999 / 48(12);243-248</a:t>
            </a:r>
            <a:endParaRPr lang="en-US" sz="1000" dirty="0">
              <a:latin typeface="Arial" charset="0"/>
              <a:cs typeface="Times New Roman" pitchFamily="18" charset="0"/>
            </a:endParaRPr>
          </a:p>
          <a:p>
            <a:pPr marL="230614" indent="-230614" defTabSz="922458">
              <a:spcBef>
                <a:spcPct val="0"/>
              </a:spcBef>
              <a:buFontTx/>
              <a:buAutoNum type="arabicPeriod"/>
              <a:defRPr/>
            </a:pPr>
            <a:r>
              <a:rPr lang="en-US" sz="1000" dirty="0">
                <a:cs typeface="Arial" charset="0"/>
              </a:rPr>
              <a:t>MMWR 63(32);702-715 August 15, 2014 </a:t>
            </a:r>
          </a:p>
          <a:p>
            <a:pPr marL="230614" indent="-230614">
              <a:spcBef>
                <a:spcPct val="0"/>
              </a:spcBef>
            </a:pPr>
            <a:endParaRPr lang="en-US" sz="1000" dirty="0">
              <a:latin typeface="Arial" charset="0"/>
            </a:endParaRPr>
          </a:p>
          <a:p>
            <a:pPr>
              <a:spcBef>
                <a:spcPct val="0"/>
              </a:spcBef>
            </a:pPr>
            <a:endParaRPr lang="en-US" sz="1000" dirty="0">
              <a:latin typeface="Arial" charset="0"/>
            </a:endParaRPr>
          </a:p>
        </p:txBody>
      </p:sp>
      <p:sp>
        <p:nvSpPr>
          <p:cNvPr id="7" name="Footer Placeholder 6"/>
          <p:cNvSpPr>
            <a:spLocks noGrp="1"/>
          </p:cNvSpPr>
          <p:nvPr>
            <p:ph type="ftr" sz="quarter" idx="10"/>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3419726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000">
              <a:defRPr/>
            </a:pPr>
            <a:r>
              <a:rPr lang="en-US" dirty="0" smtClean="0">
                <a:latin typeface="Arial" charset="0"/>
              </a:rPr>
              <a:t>It is probably unrealistic to believe we can immunize everyone appropriately. There will always be young infants who have not received  all recommended vaccines because of age and there are a significant number of adults who are not adequately immunized. Herd immunity refers to a situation in which a high percentage of a population is immune to a disease, essentially stopping the disease in its tracks because it cannot find new hosts. The threshold for herd immunity varies, depending on the disease, with more virulent infectious agents requiring vaccination of a higher percentage of the population to create the desired herd immunity. Most vaccination policies are focused on creating herd immunity. The creation of herd immunity is especially important in crowded environments which facilitate the spread of disease, like schools. It is also extremely important to receive regular boosters, as some vaccines lose their efficacy over time, leaving people vulnerable to an outbreak. Herd immunity led to the eradication of smallpox, and it explains why diseases such as polio and diphtheria are rare in developed nations with established vaccination policies. </a:t>
            </a:r>
          </a:p>
          <a:p>
            <a:endParaRPr lang="en-US" dirty="0"/>
          </a:p>
        </p:txBody>
      </p:sp>
      <p:sp>
        <p:nvSpPr>
          <p:cNvPr id="4" name="Slide Number Placeholder 3"/>
          <p:cNvSpPr>
            <a:spLocks noGrp="1"/>
          </p:cNvSpPr>
          <p:nvPr>
            <p:ph type="sldNum" sz="quarter" idx="10"/>
          </p:nvPr>
        </p:nvSpPr>
        <p:spPr/>
        <p:txBody>
          <a:bodyPr/>
          <a:lstStyle/>
          <a:p>
            <a:fld id="{7A7D5701-B088-40FB-A119-00250FC084AF}"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txBox="1">
            <a:spLocks noGrp="1" noChangeArrowheads="1"/>
          </p:cNvSpPr>
          <p:nvPr/>
        </p:nvSpPr>
        <p:spPr bwMode="auto">
          <a:xfrm>
            <a:off x="3970940" y="8829675"/>
            <a:ext cx="3037840" cy="465138"/>
          </a:xfrm>
          <a:prstGeom prst="rect">
            <a:avLst/>
          </a:prstGeom>
          <a:noFill/>
          <a:ln w="9525">
            <a:noFill/>
            <a:miter lim="800000"/>
            <a:headEnd/>
            <a:tailEnd/>
          </a:ln>
        </p:spPr>
        <p:txBody>
          <a:bodyPr lIns="92259" tIns="46131" rIns="92259" bIns="46131" anchor="b"/>
          <a:lstStyle/>
          <a:p>
            <a:pPr algn="r"/>
            <a:endParaRPr lang="en-US" sz="1200" dirty="0">
              <a:solidFill>
                <a:srgbClr val="000000"/>
              </a:solidFill>
              <a:latin typeface="Calibri" pitchFamily="34" charset="0"/>
            </a:endParaRPr>
          </a:p>
        </p:txBody>
      </p:sp>
      <p:sp>
        <p:nvSpPr>
          <p:cNvPr id="203778" name="Rectangle 2"/>
          <p:cNvSpPr>
            <a:spLocks noGrp="1" noRot="1" noChangeAspect="1" noChangeArrowheads="1" noTextEdit="1"/>
          </p:cNvSpPr>
          <p:nvPr>
            <p:ph type="sldImg"/>
          </p:nvPr>
        </p:nvSpPr>
        <p:spPr>
          <a:xfrm>
            <a:off x="1158875" y="334963"/>
            <a:ext cx="4648200" cy="3486150"/>
          </a:xfrm>
          <a:ln/>
        </p:spPr>
      </p:sp>
      <p:sp>
        <p:nvSpPr>
          <p:cNvPr id="203779" name="Rectangle 3"/>
          <p:cNvSpPr>
            <a:spLocks noGrp="1" noChangeArrowheads="1"/>
          </p:cNvSpPr>
          <p:nvPr>
            <p:ph type="body" idx="1"/>
          </p:nvPr>
        </p:nvSpPr>
        <p:spPr>
          <a:xfrm>
            <a:off x="701675" y="4042942"/>
            <a:ext cx="5607050" cy="4786734"/>
          </a:xfrm>
          <a:noFill/>
          <a:ln/>
        </p:spPr>
        <p:txBody>
          <a:bodyPr>
            <a:normAutofit fontScale="92500" lnSpcReduction="10000"/>
          </a:bodyPr>
          <a:lstStyle/>
          <a:p>
            <a:pPr>
              <a:spcBef>
                <a:spcPct val="0"/>
              </a:spcBef>
            </a:pPr>
            <a:r>
              <a:rPr lang="en-US" sz="1000" dirty="0">
                <a:latin typeface="Arial" charset="0"/>
              </a:rPr>
              <a:t>The dramatic reduction of vaccine preventable diseases in the United States can be attributed to the availability of vaccines, as well as recommendations and an organized vaccine schedule developed by the Advisory Committee on Immunization Practices (ACIP). </a:t>
            </a:r>
          </a:p>
          <a:p>
            <a:pPr>
              <a:spcBef>
                <a:spcPct val="0"/>
              </a:spcBef>
            </a:pPr>
            <a:endParaRPr lang="en-US" sz="1000" dirty="0">
              <a:latin typeface="Arial" charset="0"/>
            </a:endParaRPr>
          </a:p>
          <a:p>
            <a:pPr>
              <a:spcBef>
                <a:spcPct val="0"/>
              </a:spcBef>
            </a:pPr>
            <a:r>
              <a:rPr lang="en-US" sz="1000" b="1" dirty="0">
                <a:latin typeface="Arial" charset="0"/>
              </a:rPr>
              <a:t>Ask the audience if they are familiar with the ACIP. </a:t>
            </a:r>
            <a:r>
              <a:rPr lang="en-US" sz="1000" dirty="0">
                <a:latin typeface="Arial" charset="0"/>
              </a:rPr>
              <a:t>If they are familiar with the ACIP  the presenter can spend a minimal amount of time on this slide.</a:t>
            </a:r>
          </a:p>
          <a:p>
            <a:pPr>
              <a:spcBef>
                <a:spcPct val="0"/>
              </a:spcBef>
            </a:pPr>
            <a:r>
              <a:rPr lang="en-US" sz="1000" dirty="0">
                <a:latin typeface="Arial" charset="0"/>
              </a:rPr>
              <a:t>The nurse/non-physician partner will discuss the schedules later in the presentation.    </a:t>
            </a:r>
          </a:p>
          <a:p>
            <a:pPr>
              <a:spcBef>
                <a:spcPct val="0"/>
              </a:spcBef>
            </a:pPr>
            <a:endParaRPr lang="en-US" sz="1000" dirty="0">
              <a:latin typeface="Arial" charset="0"/>
            </a:endParaRPr>
          </a:p>
          <a:p>
            <a:pPr>
              <a:spcBef>
                <a:spcPct val="0"/>
              </a:spcBef>
            </a:pPr>
            <a:r>
              <a:rPr lang="en-US" sz="1000" dirty="0">
                <a:latin typeface="Arial" charset="0"/>
              </a:rPr>
              <a:t>The Advisory Committee on Immunization Practices (ACIP) consists of 15 experts in fields associated with immunization who have been selected by the Secretary of the U. S. Department of Health and Human Services to provide advice and guidance to the Secretary, the Assistant Secretary for Health, and the Centers for Disease Control and Prevention (CDC) on the most effective means to prevent vaccine-preventable diseases.</a:t>
            </a:r>
          </a:p>
          <a:p>
            <a:pPr>
              <a:spcBef>
                <a:spcPct val="0"/>
              </a:spcBef>
            </a:pPr>
            <a:r>
              <a:rPr lang="en-US" sz="1000" dirty="0">
                <a:latin typeface="Arial" charset="0"/>
              </a:rPr>
              <a:t> </a:t>
            </a:r>
          </a:p>
          <a:p>
            <a:pPr>
              <a:spcBef>
                <a:spcPct val="0"/>
              </a:spcBef>
            </a:pPr>
            <a:r>
              <a:rPr lang="en-US" sz="1000" dirty="0">
                <a:latin typeface="Arial" charset="0"/>
              </a:rPr>
              <a:t>The Committee develops written recommendations for the routine administration of vaccines to the pediatric and adult populations, along with schedules regarding the appropriate periodicity, dosage, and contraindications applicable to the vaccines. ACIP is the only entity in the federal government which makes such recommendations.</a:t>
            </a:r>
          </a:p>
          <a:p>
            <a:pPr>
              <a:spcBef>
                <a:spcPct val="0"/>
              </a:spcBef>
            </a:pPr>
            <a:r>
              <a:rPr lang="en-US" sz="1000" dirty="0">
                <a:latin typeface="Arial" charset="0"/>
              </a:rPr>
              <a:t> </a:t>
            </a:r>
          </a:p>
          <a:p>
            <a:pPr>
              <a:spcBef>
                <a:spcPct val="0"/>
              </a:spcBef>
            </a:pPr>
            <a:r>
              <a:rPr lang="en-US" sz="1000" dirty="0">
                <a:latin typeface="Arial" charset="0"/>
              </a:rPr>
              <a:t>The overall goals of the ACIP are to provide advice which will assist the Department and the Nation in reducing the incidence of vaccine preventable diseases and to increase the safe usage of vaccines and related biological products.</a:t>
            </a:r>
          </a:p>
          <a:p>
            <a:pPr>
              <a:spcBef>
                <a:spcPct val="0"/>
              </a:spcBef>
            </a:pPr>
            <a:r>
              <a:rPr lang="en-US" sz="1000" dirty="0">
                <a:latin typeface="Arial" charset="0"/>
              </a:rPr>
              <a:t> </a:t>
            </a:r>
          </a:p>
          <a:p>
            <a:pPr>
              <a:spcBef>
                <a:spcPct val="0"/>
              </a:spcBef>
            </a:pPr>
            <a:r>
              <a:rPr lang="en-US" sz="1000" dirty="0">
                <a:latin typeface="Arial" charset="0"/>
              </a:rPr>
              <a:t>For more information:  http://www.cdc.gov/vaccines/acip/index.html </a:t>
            </a:r>
          </a:p>
          <a:p>
            <a:pPr>
              <a:spcBef>
                <a:spcPct val="0"/>
              </a:spcBef>
            </a:pPr>
            <a:endParaRPr lang="en-US" sz="1000" dirty="0">
              <a:latin typeface="Arial" charset="0"/>
            </a:endParaRPr>
          </a:p>
          <a:p>
            <a:pPr>
              <a:spcBef>
                <a:spcPct val="0"/>
              </a:spcBef>
            </a:pPr>
            <a:r>
              <a:rPr lang="en-US" sz="1000" dirty="0">
                <a:latin typeface="Arial" charset="0"/>
              </a:rPr>
              <a:t>Recommendations for each vaccine licensed by the FDA are developed by the Advisory Committee on Immunization Practices (ACIP):</a:t>
            </a:r>
          </a:p>
          <a:p>
            <a:pPr>
              <a:spcBef>
                <a:spcPct val="0"/>
              </a:spcBef>
            </a:pPr>
            <a:r>
              <a:rPr lang="en-US" sz="1000" dirty="0">
                <a:latin typeface="Arial" charset="0"/>
              </a:rPr>
              <a:t>-National committee coordinated by CDC</a:t>
            </a:r>
          </a:p>
          <a:p>
            <a:pPr>
              <a:spcBef>
                <a:spcPct val="0"/>
              </a:spcBef>
            </a:pPr>
            <a:r>
              <a:rPr lang="en-US" sz="1000" dirty="0">
                <a:latin typeface="Arial" charset="0"/>
              </a:rPr>
              <a:t>-Membership consists of experts in the fields of epidemiology and infectious diseases</a:t>
            </a:r>
          </a:p>
          <a:p>
            <a:pPr>
              <a:spcBef>
                <a:spcPct val="0"/>
              </a:spcBef>
            </a:pPr>
            <a:r>
              <a:rPr lang="en-US" sz="1000" dirty="0">
                <a:latin typeface="Arial" charset="0"/>
              </a:rPr>
              <a:t>-Represents areas of academia, research, and public and private providers</a:t>
            </a:r>
          </a:p>
          <a:p>
            <a:pPr>
              <a:spcBef>
                <a:spcPct val="0"/>
              </a:spcBef>
            </a:pPr>
            <a:r>
              <a:rPr lang="en-US" sz="1000" dirty="0">
                <a:latin typeface="Arial" charset="0"/>
              </a:rPr>
              <a:t>-Meets 3 times a year to review and discuss recommendations for each new vaccine that is approved by the FDA and to discuss any recommended changes for existing vaccines</a:t>
            </a:r>
          </a:p>
          <a:p>
            <a:pPr>
              <a:spcBef>
                <a:spcPct val="0"/>
              </a:spcBef>
            </a:pPr>
            <a:r>
              <a:rPr lang="en-US" sz="1000" dirty="0">
                <a:latin typeface="Arial" charset="0"/>
              </a:rPr>
              <a:t>-Has sole authority to add vaccines to the VFC Program</a:t>
            </a:r>
          </a:p>
          <a:p>
            <a:pPr>
              <a:spcBef>
                <a:spcPct val="0"/>
              </a:spcBef>
            </a:pPr>
            <a:r>
              <a:rPr lang="en-US" sz="1000" dirty="0">
                <a:latin typeface="Arial" charset="0"/>
              </a:rPr>
              <a:t>-A subcommittee of the ACIP, representing the AAP, AAFP, and CDC annually develop the Harmonized Recommended Childhood Immunization  Schedule for the upcoming year. </a:t>
            </a:r>
          </a:p>
          <a:p>
            <a:pPr>
              <a:spcBef>
                <a:spcPct val="0"/>
              </a:spcBef>
            </a:pPr>
            <a:endParaRPr lang="en-US" sz="1000" dirty="0">
              <a:latin typeface="Arial" charset="0"/>
            </a:endParaRPr>
          </a:p>
          <a:p>
            <a:pPr>
              <a:spcBef>
                <a:spcPct val="0"/>
              </a:spcBef>
            </a:pPr>
            <a:endParaRPr lang="en-US" sz="1000" dirty="0">
              <a:solidFill>
                <a:srgbClr val="FF0000"/>
              </a:solidFill>
              <a:latin typeface="Arial" charset="0"/>
            </a:endParaRPr>
          </a:p>
        </p:txBody>
      </p:sp>
      <p:sp>
        <p:nvSpPr>
          <p:cNvPr id="5" name="Footer Placeholder 4"/>
          <p:cNvSpPr>
            <a:spLocks noGrp="1"/>
          </p:cNvSpPr>
          <p:nvPr>
            <p:ph type="ftr" sz="quarter" idx="4"/>
          </p:nvPr>
        </p:nvSpPr>
        <p:spPr/>
        <p:txBody>
          <a:bodyPr/>
          <a:lstStyle/>
          <a:p>
            <a:pPr>
              <a:defRPr/>
            </a:pPr>
            <a:endParaRPr lang="en-US" dirty="0">
              <a:solidFill>
                <a:prstClr val="black"/>
              </a:solidFill>
            </a:endParaRPr>
          </a:p>
        </p:txBody>
      </p:sp>
      <p:sp>
        <p:nvSpPr>
          <p:cNvPr id="7" name="Slide Number Placeholder 6"/>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2080853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txBox="1">
            <a:spLocks noGrp="1" noChangeArrowheads="1"/>
          </p:cNvSpPr>
          <p:nvPr/>
        </p:nvSpPr>
        <p:spPr bwMode="auto">
          <a:xfrm>
            <a:off x="3970942" y="8829966"/>
            <a:ext cx="3037840" cy="464820"/>
          </a:xfrm>
          <a:prstGeom prst="rect">
            <a:avLst/>
          </a:prstGeom>
          <a:noFill/>
          <a:ln w="9525">
            <a:noFill/>
            <a:miter lim="800000"/>
            <a:headEnd/>
            <a:tailEnd/>
          </a:ln>
        </p:spPr>
        <p:txBody>
          <a:bodyPr lIns="93120" tIns="46560" rIns="93120" bIns="46560" anchor="b"/>
          <a:lstStyle/>
          <a:p>
            <a:pPr algn="r"/>
            <a:fld id="{686E5884-F892-4E27-B56B-5030A05B5941}" type="slidenum">
              <a:rPr lang="en-US" sz="1200">
                <a:solidFill>
                  <a:srgbClr val="000000"/>
                </a:solidFill>
              </a:rPr>
              <a:pPr algn="r"/>
              <a:t>9</a:t>
            </a:fld>
            <a:endParaRPr lang="en-US" sz="1200" dirty="0">
              <a:solidFill>
                <a:srgbClr val="000000"/>
              </a:solidFill>
            </a:endParaRPr>
          </a:p>
        </p:txBody>
      </p:sp>
      <p:sp>
        <p:nvSpPr>
          <p:cNvPr id="149507" name="Rectangle 2"/>
          <p:cNvSpPr>
            <a:spLocks noGrp="1" noRot="1" noChangeAspect="1" noChangeArrowheads="1" noTextEdit="1"/>
          </p:cNvSpPr>
          <p:nvPr>
            <p:ph type="sldImg"/>
          </p:nvPr>
        </p:nvSpPr>
        <p:spPr>
          <a:xfrm>
            <a:off x="1185863" y="700088"/>
            <a:ext cx="4641850" cy="3482975"/>
          </a:xfrm>
          <a:ln/>
        </p:spPr>
      </p:sp>
      <p:sp>
        <p:nvSpPr>
          <p:cNvPr id="149508" name="Rectangle 3"/>
          <p:cNvSpPr>
            <a:spLocks noGrp="1" noChangeArrowheads="1"/>
          </p:cNvSpPr>
          <p:nvPr>
            <p:ph type="body" idx="1"/>
          </p:nvPr>
        </p:nvSpPr>
        <p:spPr>
          <a:noFill/>
          <a:ln/>
        </p:spPr>
        <p:txBody>
          <a:bodyPr lIns="93120" tIns="46560" rIns="93120" bIns="46560"/>
          <a:lstStyle/>
          <a:p>
            <a:r>
              <a:rPr lang="en-US" sz="1000" b="1" dirty="0">
                <a:latin typeface="Arial" charset="0"/>
                <a:cs typeface="Arial" charset="0"/>
              </a:rPr>
              <a:t>EXAMPLES OF AN </a:t>
            </a:r>
            <a:r>
              <a:rPr lang="en-US" sz="1000" b="1" u="sng" dirty="0">
                <a:latin typeface="Arial" charset="0"/>
                <a:cs typeface="Arial" charset="0"/>
              </a:rPr>
              <a:t>INDICATION</a:t>
            </a:r>
          </a:p>
          <a:p>
            <a:r>
              <a:rPr lang="en-US" sz="1000" b="1" u="sng" dirty="0">
                <a:latin typeface="Arial" charset="0"/>
                <a:cs typeface="Arial" charset="0"/>
              </a:rPr>
              <a:t>ADACEL</a:t>
            </a:r>
            <a:r>
              <a:rPr lang="en-US" sz="1000" dirty="0">
                <a:latin typeface="Arial" charset="0"/>
                <a:cs typeface="Arial" charset="0"/>
              </a:rPr>
              <a:t> vaccine is indicated for active booster immunization for the prevention of tetanus, diphtheria and pertussis as a single dose in persons </a:t>
            </a:r>
            <a:r>
              <a:rPr lang="en-US" sz="1000" dirty="0" smtClean="0">
                <a:latin typeface="Arial" charset="0"/>
                <a:cs typeface="Arial" charset="0"/>
              </a:rPr>
              <a:t>10 </a:t>
            </a:r>
            <a:r>
              <a:rPr lang="en-US" sz="1000" dirty="0">
                <a:latin typeface="Arial" charset="0"/>
                <a:cs typeface="Arial" charset="0"/>
              </a:rPr>
              <a:t>through 64 years of age.</a:t>
            </a:r>
          </a:p>
          <a:p>
            <a:r>
              <a:rPr lang="en-US" sz="1000" b="1" u="sng" dirty="0">
                <a:latin typeface="Arial" charset="0"/>
                <a:cs typeface="Arial" charset="0"/>
              </a:rPr>
              <a:t>BOOSTRIX®</a:t>
            </a:r>
            <a:r>
              <a:rPr lang="en-US" sz="1000" dirty="0">
                <a:latin typeface="Arial" charset="0"/>
                <a:cs typeface="Arial" charset="0"/>
              </a:rPr>
              <a:t> is indicated for active booster immunization against tetanus, diphtheria, and pertussis as a single dose in individuals 10 through 64 years of age. </a:t>
            </a:r>
          </a:p>
          <a:p>
            <a:endParaRPr lang="en-US" sz="1000" b="1" dirty="0">
              <a:latin typeface="Arial" charset="0"/>
              <a:cs typeface="Arial" charset="0"/>
            </a:endParaRPr>
          </a:p>
          <a:p>
            <a:r>
              <a:rPr lang="en-US" sz="1000" b="1" dirty="0">
                <a:latin typeface="Arial" charset="0"/>
                <a:cs typeface="Arial" charset="0"/>
              </a:rPr>
              <a:t>EXAMPLE OF A </a:t>
            </a:r>
            <a:r>
              <a:rPr lang="en-US" sz="1000" b="1" u="sng" dirty="0">
                <a:latin typeface="Arial" charset="0"/>
                <a:cs typeface="Arial" charset="0"/>
              </a:rPr>
              <a:t>RECOMMENDATION</a:t>
            </a:r>
          </a:p>
          <a:p>
            <a:r>
              <a:rPr lang="en-US" sz="1000" dirty="0">
                <a:latin typeface="Arial" charset="0"/>
                <a:cs typeface="Arial" charset="0"/>
              </a:rPr>
              <a:t>Recommendations by ACIP for the routine administration of vaccines. May include other information and guidance on epidemiology of the disease, appropriate timing, dosage,  contraindications to the vaccine and guidance for use in special populations. Appears first as “provisional recommendation” but once approved, appears in the MMWR as full recommendation</a:t>
            </a:r>
          </a:p>
          <a:p>
            <a:endParaRPr lang="en-US" b="1" dirty="0" smtClean="0">
              <a:latin typeface="Arial" charset="0"/>
              <a:cs typeface="Arial" charset="0"/>
            </a:endParaRPr>
          </a:p>
          <a:p>
            <a:r>
              <a:rPr lang="en-US" sz="1000" b="1" dirty="0">
                <a:latin typeface="Arial" charset="0"/>
                <a:cs typeface="Arial" charset="0"/>
              </a:rPr>
              <a:t>EXAMPLE OF VACCINE </a:t>
            </a:r>
            <a:r>
              <a:rPr lang="en-US" sz="1000" b="1" u="sng" dirty="0">
                <a:latin typeface="Arial" charset="0"/>
                <a:cs typeface="Arial" charset="0"/>
              </a:rPr>
              <a:t>REQUIREMENTS</a:t>
            </a:r>
            <a:r>
              <a:rPr lang="en-US" sz="1000" b="1" dirty="0">
                <a:latin typeface="Arial" charset="0"/>
                <a:cs typeface="Arial" charset="0"/>
              </a:rPr>
              <a:t> FOR ENTRY INTO CHILD CARE FACILITIES IN GEORGIA </a:t>
            </a:r>
          </a:p>
          <a:p>
            <a:pPr eaLnBrk="1" hangingPunct="1"/>
            <a:r>
              <a:rPr lang="en-US" sz="1000" dirty="0">
                <a:latin typeface="Arial" charset="0"/>
                <a:cs typeface="Arial" charset="0"/>
              </a:rPr>
              <a:t>Consistent with the Recommended Childhood and Adolescent Immunization Schedule</a:t>
            </a:r>
          </a:p>
          <a:p>
            <a:pPr eaLnBrk="1" hangingPunct="1"/>
            <a:r>
              <a:rPr lang="en-US" sz="1000" dirty="0">
                <a:latin typeface="Arial" charset="0"/>
                <a:cs typeface="Arial" charset="0"/>
              </a:rPr>
              <a:t>Children are required to be age appropriately immunized against each of these diseases: Hepatitis B, Diphtheria, Tetanus, Pertussis, Polio, Hib, Pneumococcus, Measles, Mumps, Rubella, Varicella, Hepatitis A					 		</a:t>
            </a:r>
          </a:p>
          <a:p>
            <a:endParaRPr 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E1324572-11D9-453F-A41B-7C09992D24C9}" type="datetimeFigureOut">
              <a:rPr lang="en-US" smtClean="0"/>
              <a:pPr>
                <a:defRPr/>
              </a:pPr>
              <a:t>3/17/2015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3ED69AF-1843-4120-837B-363FCF10EB93}" type="slidenum">
              <a:rPr lang="en-US" smtClean="0"/>
              <a:pPr>
                <a:defRPr/>
              </a:pPr>
              <a:t>‹#›</a:t>
            </a:fld>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0" y="-133350"/>
            <a:ext cx="9144000" cy="710565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C8251B7-2DA2-46D2-9F8B-14EDC82EE9DD}" type="datetimeFigureOut">
              <a:rPr lang="en-US" smtClean="0"/>
              <a:pPr>
                <a:defRPr/>
              </a:pPr>
              <a:t>3/17/2015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70DC63-F8D0-4EEB-B927-01BFB549473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E1324572-11D9-453F-A41B-7C09992D24C9}" type="datetimeFigureOut">
              <a:rPr lang="en-US" smtClean="0">
                <a:solidFill>
                  <a:prstClr val="black">
                    <a:tint val="75000"/>
                  </a:prstClr>
                </a:solidFill>
              </a:rPr>
              <a:pPr>
                <a:defRPr/>
              </a:pPr>
              <a:t>3/17/2015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3ED69AF-1843-4120-837B-363FCF10EB93}" type="slidenum">
              <a:rPr lang="en-US" smtClean="0">
                <a:solidFill>
                  <a:prstClr val="black">
                    <a:tint val="75000"/>
                  </a:prstClr>
                </a:solidFill>
              </a:rPr>
              <a:pPr>
                <a:defRPr/>
              </a:pPr>
              <a:t>‹#›</a:t>
            </a:fld>
            <a:endParaRPr lang="en-US">
              <a:solidFill>
                <a:prstClr val="black">
                  <a:tint val="75000"/>
                </a:prstClr>
              </a:solidFill>
            </a:endParaRPr>
          </a:p>
        </p:txBody>
      </p:sp>
      <p:pic>
        <p:nvPicPr>
          <p:cNvPr id="7" name="Picture 8" descr="DPH_PPT.jpg"/>
          <p:cNvPicPr>
            <a:picLocks noChangeAspect="1"/>
          </p:cNvPicPr>
          <p:nvPr userDrawn="1"/>
        </p:nvPicPr>
        <p:blipFill>
          <a:blip r:embed="rId2" cstate="print"/>
          <a:srcRect/>
          <a:stretch>
            <a:fillRect/>
          </a:stretch>
        </p:blipFill>
        <p:spPr bwMode="auto">
          <a:xfrm>
            <a:off x="0" y="-103188"/>
            <a:ext cx="9144000" cy="7064376"/>
          </a:xfrm>
          <a:prstGeom prst="rect">
            <a:avLst/>
          </a:prstGeom>
          <a:noFill/>
          <a:ln w="9525">
            <a:noFill/>
            <a:miter lim="800000"/>
            <a:headEnd/>
            <a:tailEnd/>
          </a:ln>
        </p:spPr>
      </p:pic>
    </p:spTree>
    <p:extLst>
      <p:ext uri="{BB962C8B-B14F-4D97-AF65-F5344CB8AC3E}">
        <p14:creationId xmlns:p14="http://schemas.microsoft.com/office/powerpoint/2010/main" val="231920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4CA12F5-1842-446C-A6AF-3603314DDAFF}" type="datetimeFigureOut">
              <a:rPr lang="en-US" smtClean="0">
                <a:solidFill>
                  <a:prstClr val="black">
                    <a:tint val="75000"/>
                  </a:prstClr>
                </a:solidFill>
              </a:rPr>
              <a:pPr>
                <a:defRPr/>
              </a:pPr>
              <a:t>3/17/2015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E982C2C-9DF9-4754-AE96-6ADF0665289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74526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solidFill>
                  <a:prstClr val="black">
                    <a:tint val="75000"/>
                  </a:prstClr>
                </a:solidFill>
              </a:rPr>
              <a:pPr>
                <a:defRPr/>
              </a:pPr>
              <a:t>3/17/2015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4407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A520BB3B-0441-4DA8-AF71-550B9019B22C}" type="datetimeFigureOut">
              <a:rPr lang="en-US" smtClean="0">
                <a:solidFill>
                  <a:prstClr val="black">
                    <a:tint val="75000"/>
                  </a:prstClr>
                </a:solidFill>
              </a:rPr>
              <a:pPr>
                <a:defRPr/>
              </a:pPr>
              <a:t>3/17/2015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4C82FB86-571C-4FB7-A2C9-92265AC0F51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00220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BF56162-CCBD-495A-B1FD-D4AA44F3F3A6}" type="datetimeFigureOut">
              <a:rPr lang="en-US" smtClean="0">
                <a:solidFill>
                  <a:prstClr val="black">
                    <a:tint val="75000"/>
                  </a:prstClr>
                </a:solidFill>
              </a:rPr>
              <a:pPr>
                <a:defRPr/>
              </a:pPr>
              <a:t>3/17/2015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F57CBFF0-3E49-4BB0-8140-B8AEDF30F9E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01840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CAB5045-7FC0-41C3-978D-5F9400957537}" type="datetimeFigureOut">
              <a:rPr lang="en-US" smtClean="0">
                <a:solidFill>
                  <a:prstClr val="black">
                    <a:tint val="75000"/>
                  </a:prstClr>
                </a:solidFill>
              </a:rPr>
              <a:pPr>
                <a:defRPr/>
              </a:pPr>
              <a:t>3/17/2015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795609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415753F-3E5B-4571-871E-5A1C54717063}" type="datetimeFigureOut">
              <a:rPr lang="en-US" smtClean="0">
                <a:solidFill>
                  <a:prstClr val="black">
                    <a:tint val="75000"/>
                  </a:prstClr>
                </a:solidFill>
              </a:rPr>
              <a:pPr>
                <a:defRPr/>
              </a:pPr>
              <a:t>3/17/2015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2DCCDE6-747B-4FE3-834F-3BCCE07ED4E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08941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5681098-4C0E-41BF-8522-F71BCF98CB52}" type="datetimeFigureOut">
              <a:rPr lang="en-US" smtClean="0">
                <a:solidFill>
                  <a:prstClr val="black">
                    <a:tint val="75000"/>
                  </a:prstClr>
                </a:solidFill>
              </a:rPr>
              <a:pPr>
                <a:defRPr/>
              </a:pPr>
              <a:t>3/17/2015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5FBE0E10-6F68-4C21-9F71-063DE455386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20188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4CA12F5-1842-446C-A6AF-3603314DDAFF}" type="datetimeFigureOut">
              <a:rPr lang="en-US" smtClean="0"/>
              <a:pPr>
                <a:defRPr/>
              </a:pPr>
              <a:t>3/17/2015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E982C2C-9DF9-4754-AE96-6ADF06652896}"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B6D1026-17F7-40D6-AF78-CA9618840B55}" type="datetimeFigureOut">
              <a:rPr lang="en-US" smtClean="0">
                <a:solidFill>
                  <a:prstClr val="black">
                    <a:tint val="75000"/>
                  </a:prstClr>
                </a:solidFill>
              </a:rPr>
              <a:pPr>
                <a:defRPr/>
              </a:pPr>
              <a:t>3/17/2015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00545A8-5FE0-417D-9A11-E54C6869CFC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2652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C8251B7-2DA2-46D2-9F8B-14EDC82EE9DD}" type="datetimeFigureOut">
              <a:rPr lang="en-US" smtClean="0">
                <a:solidFill>
                  <a:prstClr val="black">
                    <a:tint val="75000"/>
                  </a:prstClr>
                </a:solidFill>
              </a:rPr>
              <a:pPr>
                <a:defRPr/>
              </a:pPr>
              <a:t>3/17/2015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270DC63-F8D0-4EEB-B927-01BFB549473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36879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6912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pPr>
                <a:defRPr/>
              </a:pPr>
              <a:t>3/17/2015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A520BB3B-0441-4DA8-AF71-550B9019B22C}" type="datetimeFigureOut">
              <a:rPr lang="en-US" smtClean="0"/>
              <a:pPr>
                <a:defRPr/>
              </a:pPr>
              <a:t>3/17/2015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C82FB86-571C-4FB7-A2C9-92265AC0F51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BF56162-CCBD-495A-B1FD-D4AA44F3F3A6}" type="datetimeFigureOut">
              <a:rPr lang="en-US" smtClean="0"/>
              <a:pPr>
                <a:defRPr/>
              </a:pPr>
              <a:t>3/17/2015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57CBFF0-3E49-4BB0-8140-B8AEDF30F9E6}"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CAB5045-7FC0-41C3-978D-5F9400957537}" type="datetimeFigureOut">
              <a:rPr lang="en-US" smtClean="0"/>
              <a:pPr>
                <a:defRPr/>
              </a:pPr>
              <a:t>3/17/2015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415753F-3E5B-4571-871E-5A1C54717063}" type="datetimeFigureOut">
              <a:rPr lang="en-US" smtClean="0"/>
              <a:pPr>
                <a:defRPr/>
              </a:pPr>
              <a:t>3/17/2015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2DCCDE6-747B-4FE3-834F-3BCCE07ED4E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5681098-4C0E-41BF-8522-F71BCF98CB52}" type="datetimeFigureOut">
              <a:rPr lang="en-US" smtClean="0"/>
              <a:pPr>
                <a:defRPr/>
              </a:pPr>
              <a:t>3/17/2015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BE0E10-6F68-4C21-9F71-063DE4553860}"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B6D1026-17F7-40D6-AF78-CA9618840B55}" type="datetimeFigureOut">
              <a:rPr lang="en-US" smtClean="0"/>
              <a:pPr>
                <a:defRPr/>
              </a:pPr>
              <a:t>3/17/2015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0545A8-5FE0-417D-9A11-E54C6869CFCB}"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457200"/>
            <a:ext cx="8839200" cy="990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tabLst/>
              <a:defRPr/>
            </a:pPr>
            <a:r>
              <a:rPr kumimoji="0" lang="en-US" sz="4400" b="1" i="0" u="none" strike="noStrike" kern="1200" cap="none" spc="0" normalizeH="0" baseline="0" noProof="0" dirty="0" smtClean="0">
                <a:ln>
                  <a:noFill/>
                </a:ln>
                <a:solidFill>
                  <a:schemeClr val="tx1">
                    <a:lumMod val="50000"/>
                    <a:lumOff val="50000"/>
                  </a:schemeClr>
                </a:solidFill>
                <a:effectLst/>
                <a:uLnTx/>
                <a:uFillTx/>
                <a:latin typeface="Segoe UI" pitchFamily="34" charset="0"/>
                <a:ea typeface="+mj-ea"/>
                <a:cs typeface="Segoe UI" pitchFamily="34" charset="0"/>
              </a:rPr>
              <a:t>Use of bullets when you have text</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932AF1-9B09-493D-A42B-8BC1590F1A8C}" type="datetimeFigureOut">
              <a:rPr lang="en-US" smtClean="0"/>
              <a:pPr>
                <a:defRPr/>
              </a:pPr>
              <a:t>3/17/2015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E25EFF0-A14D-4684-8537-67F24F51B08C}" type="slidenum">
              <a:rPr lang="en-US" smtClean="0"/>
              <a:pPr>
                <a:defRPr/>
              </a:pPr>
              <a:t>‹#›</a:t>
            </a:fld>
            <a:endParaRPr lang="en-US"/>
          </a:p>
        </p:txBody>
      </p:sp>
      <p:pic>
        <p:nvPicPr>
          <p:cNvPr id="7" name="Picture 4" descr="DPH_PPT2.jpg"/>
          <p:cNvPicPr>
            <a:picLocks noChangeAspect="1"/>
          </p:cNvPicPr>
          <p:nvPr/>
        </p:nvPicPr>
        <p:blipFill>
          <a:blip r:embed="rId13" cstate="print"/>
          <a:srcRect/>
          <a:stretch>
            <a:fillRect/>
          </a:stretch>
        </p:blipFill>
        <p:spPr bwMode="auto">
          <a:xfrm>
            <a:off x="0" y="-103188"/>
            <a:ext cx="9144000" cy="706437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3"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457200"/>
            <a:ext cx="8839200" cy="990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tabLst/>
              <a:defRPr/>
            </a:pPr>
            <a:r>
              <a:rPr kumimoji="0" lang="en-US" sz="4400" b="1" i="0" u="none" strike="noStrike" kern="1200" cap="none" spc="0" normalizeH="0" baseline="0" noProof="0" dirty="0" smtClean="0">
                <a:ln>
                  <a:noFill/>
                </a:ln>
                <a:solidFill>
                  <a:schemeClr val="tx1">
                    <a:lumMod val="50000"/>
                    <a:lumOff val="50000"/>
                  </a:schemeClr>
                </a:solidFill>
                <a:effectLst/>
                <a:uLnTx/>
                <a:uFillTx/>
                <a:latin typeface="Segoe UI" pitchFamily="34" charset="0"/>
                <a:ea typeface="+mj-ea"/>
                <a:cs typeface="Segoe UI" pitchFamily="34" charset="0"/>
              </a:rPr>
              <a:t>Use of bullets when you have text</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932AF1-9B09-493D-A42B-8BC1590F1A8C}" type="datetimeFigureOut">
              <a:rPr lang="en-US" smtClean="0">
                <a:solidFill>
                  <a:prstClr val="black">
                    <a:tint val="75000"/>
                  </a:prstClr>
                </a:solidFill>
              </a:rPr>
              <a:pPr>
                <a:defRPr/>
              </a:pPr>
              <a:t>3/17/2015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E25EFF0-A14D-4684-8537-67F24F51B08C}" type="slidenum">
              <a:rPr lang="en-US" smtClean="0">
                <a:solidFill>
                  <a:prstClr val="black">
                    <a:tint val="75000"/>
                  </a:prstClr>
                </a:solidFill>
              </a:rPr>
              <a:pPr>
                <a:defRPr/>
              </a:pPr>
              <a:t>‹#›</a:t>
            </a:fld>
            <a:endParaRPr lang="en-US">
              <a:solidFill>
                <a:prstClr val="black">
                  <a:tint val="75000"/>
                </a:prstClr>
              </a:solidFill>
            </a:endParaRPr>
          </a:p>
        </p:txBody>
      </p:sp>
      <p:pic>
        <p:nvPicPr>
          <p:cNvPr id="7" name="Picture 4" descr="DPH_PPT2.jpg"/>
          <p:cNvPicPr>
            <a:picLocks noChangeAspect="1"/>
          </p:cNvPicPr>
          <p:nvPr/>
        </p:nvPicPr>
        <p:blipFill>
          <a:blip r:embed="rId13" cstate="print"/>
          <a:srcRect/>
          <a:stretch>
            <a:fillRect/>
          </a:stretch>
        </p:blipFill>
        <p:spPr bwMode="auto">
          <a:xfrm>
            <a:off x="0" y="-103188"/>
            <a:ext cx="9144000" cy="7064376"/>
          </a:xfrm>
          <a:prstGeom prst="rect">
            <a:avLst/>
          </a:prstGeom>
          <a:noFill/>
          <a:ln w="9525">
            <a:noFill/>
            <a:miter lim="800000"/>
            <a:headEnd/>
            <a:tailEnd/>
          </a:ln>
        </p:spPr>
      </p:pic>
    </p:spTree>
    <p:extLst>
      <p:ext uri="{BB962C8B-B14F-4D97-AF65-F5344CB8AC3E}">
        <p14:creationId xmlns:p14="http://schemas.microsoft.com/office/powerpoint/2010/main" val="311467883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40" r:id="rId11"/>
  </p:sldLayoutIdLst>
  <p:txStyles>
    <p:title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slideLayout" Target="../slideLayouts/slideLayout6.xml"/><Relationship Id="rId7"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oleObject" Target="../embeddings/oleObject1.bin"/><Relationship Id="rId10" Type="http://schemas.openxmlformats.org/officeDocument/2006/relationships/image" Target="../media/image15.png"/><Relationship Id="rId4" Type="http://schemas.openxmlformats.org/officeDocument/2006/relationships/notesSlide" Target="../notesSlides/notesSlide18.xml"/><Relationship Id="rId9"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hyperlink" Target="http://images.google.com/imgres?imgurl=http://i.esmas.com/image/0/000/003/834/hepatitis_nt.jpg&amp;imgrefurl=http://www.esmas.com/salud/enfermedades/infecciosas/402160.html&amp;h=200&amp;w=220&amp;sz=8&amp;hl=en&amp;start=14&amp;tbnid=Gl2w25MJbqtUJM:&amp;tbnh=97&amp;tbnw=107&amp;prev=/images?q=hepatitis+&amp;svnum=10&amp;hl=en&amp;lr="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30.png"/><Relationship Id="rId5" Type="http://schemas.openxmlformats.org/officeDocument/2006/relationships/oleObject" Target="../embeddings/oleObject5.bin"/><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36.jpeg"/><Relationship Id="rId5" Type="http://schemas.openxmlformats.org/officeDocument/2006/relationships/image" Target="../media/image35.wmf"/><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hyperlink" Target="http://pediatrics.aappublications.org/misc/Permissions.dtl" TargetMode="External"/><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43.png"/><Relationship Id="rId5" Type="http://schemas.openxmlformats.org/officeDocument/2006/relationships/oleObject" Target="../embeddings/oleObject6.bin"/><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47.jpe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5.xml"/><Relationship Id="rId1" Type="http://schemas.openxmlformats.org/officeDocument/2006/relationships/slideLayout" Target="../slideLayouts/slideLayout11.xml"/><Relationship Id="rId5" Type="http://schemas.openxmlformats.org/officeDocument/2006/relationships/image" Target="../media/image56.wmf"/><Relationship Id="rId4" Type="http://schemas.openxmlformats.org/officeDocument/2006/relationships/image" Target="../media/image55.jpeg"/></Relationships>
</file>

<file path=ppt/slides/_rels/slide46.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7.xml"/><Relationship Id="rId1" Type="http://schemas.openxmlformats.org/officeDocument/2006/relationships/slideLayout" Target="../slideLayouts/slideLayout6.xml"/><Relationship Id="rId5" Type="http://schemas.openxmlformats.org/officeDocument/2006/relationships/image" Target="../media/image60.jpeg"/><Relationship Id="rId4" Type="http://schemas.openxmlformats.org/officeDocument/2006/relationships/image" Target="../media/image5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8"/>
          <p:cNvSpPr>
            <a:spLocks noChangeArrowheads="1"/>
          </p:cNvSpPr>
          <p:nvPr/>
        </p:nvSpPr>
        <p:spPr bwMode="auto">
          <a:xfrm>
            <a:off x="-47625" y="1516063"/>
            <a:ext cx="9191625" cy="1905000"/>
          </a:xfrm>
          <a:prstGeom prst="rect">
            <a:avLst/>
          </a:prstGeom>
          <a:noFill/>
          <a:ln w="38100">
            <a:noFill/>
            <a:miter lim="800000"/>
            <a:headEnd/>
            <a:tailEnd/>
          </a:ln>
        </p:spPr>
        <p:txBody>
          <a:bodyPr anchor="ctr"/>
          <a:lstStyle/>
          <a:p>
            <a:pPr algn="ctr">
              <a:spcAft>
                <a:spcPct val="25000"/>
              </a:spcAft>
              <a:defRPr/>
            </a:pPr>
            <a:r>
              <a:rPr lang="en-US" sz="2800" b="1" dirty="0" smtClean="0">
                <a:solidFill>
                  <a:prstClr val="black">
                    <a:lumMod val="65000"/>
                    <a:lumOff val="35000"/>
                  </a:prstClr>
                </a:solidFill>
                <a:latin typeface="Segoe UI" pitchFamily="34" charset="0"/>
                <a:cs typeface="Segoe UI" pitchFamily="34" charset="0"/>
              </a:rPr>
              <a:t>Childhood Immunization Update for WIC and </a:t>
            </a:r>
          </a:p>
          <a:p>
            <a:pPr algn="ctr">
              <a:spcAft>
                <a:spcPct val="25000"/>
              </a:spcAft>
              <a:defRPr/>
            </a:pPr>
            <a:r>
              <a:rPr lang="en-US" sz="2800" b="1" dirty="0" smtClean="0">
                <a:solidFill>
                  <a:prstClr val="black">
                    <a:lumMod val="65000"/>
                    <a:lumOff val="35000"/>
                  </a:prstClr>
                </a:solidFill>
                <a:latin typeface="Segoe UI" pitchFamily="34" charset="0"/>
                <a:cs typeface="Segoe UI" pitchFamily="34" charset="0"/>
              </a:rPr>
              <a:t>Clerical Personnel</a:t>
            </a:r>
            <a:endParaRPr lang="en-US" sz="2800" b="1" dirty="0">
              <a:solidFill>
                <a:prstClr val="black">
                  <a:lumMod val="65000"/>
                  <a:lumOff val="35000"/>
                </a:prstClr>
              </a:solidFill>
              <a:latin typeface="Segoe UI" pitchFamily="34" charset="0"/>
              <a:cs typeface="Segoe UI" pitchFamily="34" charset="0"/>
            </a:endParaRPr>
          </a:p>
        </p:txBody>
      </p:sp>
      <p:sp>
        <p:nvSpPr>
          <p:cNvPr id="5" name="Rectangle 90"/>
          <p:cNvSpPr>
            <a:spLocks noChangeArrowheads="1"/>
          </p:cNvSpPr>
          <p:nvPr/>
        </p:nvSpPr>
        <p:spPr bwMode="auto">
          <a:xfrm>
            <a:off x="2782888" y="3675063"/>
            <a:ext cx="6172200" cy="1219200"/>
          </a:xfrm>
          <a:prstGeom prst="rect">
            <a:avLst/>
          </a:prstGeom>
          <a:noFill/>
          <a:ln w="9525">
            <a:noFill/>
            <a:miter lim="800000"/>
            <a:headEnd/>
            <a:tailEnd/>
          </a:ln>
        </p:spPr>
        <p:txBody>
          <a:bodyPr/>
          <a:lstStyle/>
          <a:p>
            <a:pPr>
              <a:lnSpc>
                <a:spcPct val="80000"/>
              </a:lnSpc>
              <a:spcBef>
                <a:spcPct val="20000"/>
              </a:spcBef>
              <a:spcAft>
                <a:spcPct val="30000"/>
              </a:spcAft>
              <a:defRPr/>
            </a:pPr>
            <a:r>
              <a:rPr lang="en-US" sz="2000" dirty="0" smtClean="0">
                <a:solidFill>
                  <a:prstClr val="black">
                    <a:lumMod val="65000"/>
                    <a:lumOff val="35000"/>
                  </a:prstClr>
                </a:solidFill>
                <a:latin typeface="Segoe UI" pitchFamily="34" charset="0"/>
                <a:cs typeface="Segoe UI" pitchFamily="34" charset="0"/>
              </a:rPr>
              <a:t>Presented by:</a:t>
            </a:r>
          </a:p>
          <a:p>
            <a:pPr>
              <a:lnSpc>
                <a:spcPct val="80000"/>
              </a:lnSpc>
              <a:spcBef>
                <a:spcPct val="20000"/>
              </a:spcBef>
              <a:spcAft>
                <a:spcPct val="30000"/>
              </a:spcAft>
              <a:defRPr/>
            </a:pPr>
            <a:r>
              <a:rPr lang="en-US" sz="2000" dirty="0" smtClean="0">
                <a:solidFill>
                  <a:prstClr val="black">
                    <a:lumMod val="65000"/>
                    <a:lumOff val="35000"/>
                  </a:prstClr>
                </a:solidFill>
                <a:latin typeface="Segoe UI" pitchFamily="34" charset="0"/>
                <a:cs typeface="Segoe UI" pitchFamily="34" charset="0"/>
              </a:rPr>
              <a:t>Date:</a:t>
            </a:r>
            <a:endParaRPr lang="en-US" dirty="0">
              <a:solidFill>
                <a:srgbClr val="006699"/>
              </a:solidFill>
              <a:latin typeface="Arial Narrow" pitchFamily="34" charset="0"/>
            </a:endParaRPr>
          </a:p>
        </p:txBody>
      </p:sp>
    </p:spTree>
    <p:extLst>
      <p:ext uri="{BB962C8B-B14F-4D97-AF65-F5344CB8AC3E}">
        <p14:creationId xmlns:p14="http://schemas.microsoft.com/office/powerpoint/2010/main" val="399707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9" name="Rectangle 4"/>
          <p:cNvSpPr>
            <a:spLocks noGrp="1" noChangeArrowheads="1"/>
          </p:cNvSpPr>
          <p:nvPr>
            <p:ph type="title" idx="4294967295"/>
          </p:nvPr>
        </p:nvSpPr>
        <p:spPr>
          <a:xfrm>
            <a:off x="1333500" y="152400"/>
            <a:ext cx="7239000" cy="838200"/>
          </a:xfrm>
        </p:spPr>
        <p:txBody>
          <a:bodyPr>
            <a:normAutofit/>
          </a:bodyPr>
          <a:lstStyle/>
          <a:p>
            <a:r>
              <a:rPr lang="en-US" dirty="0" smtClean="0"/>
              <a:t>Immunization Schedules</a:t>
            </a:r>
          </a:p>
        </p:txBody>
      </p:sp>
      <p:sp>
        <p:nvSpPr>
          <p:cNvPr id="502790" name="Rectangle 16"/>
          <p:cNvSpPr>
            <a:spLocks noChangeArrowheads="1"/>
          </p:cNvSpPr>
          <p:nvPr/>
        </p:nvSpPr>
        <p:spPr bwMode="auto">
          <a:xfrm>
            <a:off x="381000" y="1273175"/>
            <a:ext cx="4572000" cy="4007251"/>
          </a:xfrm>
          <a:prstGeom prst="rect">
            <a:avLst/>
          </a:prstGeom>
          <a:noFill/>
          <a:ln w="9525">
            <a:noFill/>
            <a:miter lim="800000"/>
            <a:headEnd/>
            <a:tailEnd/>
          </a:ln>
        </p:spPr>
        <p:txBody>
          <a:bodyPr>
            <a:spAutoFit/>
          </a:bodyPr>
          <a:lstStyle/>
          <a:p>
            <a:pPr>
              <a:lnSpc>
                <a:spcPct val="90000"/>
              </a:lnSpc>
              <a:spcBef>
                <a:spcPct val="20000"/>
              </a:spcBef>
              <a:buFontTx/>
              <a:buChar char="•"/>
            </a:pPr>
            <a:r>
              <a:rPr lang="en-US" sz="2400" dirty="0">
                <a:latin typeface="Calibri"/>
                <a:cs typeface="Arial" charset="0"/>
              </a:rPr>
              <a:t>All staff must use the </a:t>
            </a:r>
            <a:r>
              <a:rPr lang="en-US" sz="2400" u="sng" dirty="0">
                <a:latin typeface="Calibri"/>
                <a:cs typeface="Arial" charset="0"/>
              </a:rPr>
              <a:t>same</a:t>
            </a:r>
            <a:r>
              <a:rPr lang="en-US" sz="2400" dirty="0">
                <a:latin typeface="Calibri"/>
                <a:cs typeface="Arial" charset="0"/>
              </a:rPr>
              <a:t> immunization schedule</a:t>
            </a:r>
          </a:p>
          <a:p>
            <a:pPr>
              <a:lnSpc>
                <a:spcPct val="90000"/>
              </a:lnSpc>
              <a:spcBef>
                <a:spcPct val="20000"/>
              </a:spcBef>
              <a:buFontTx/>
              <a:buChar char="•"/>
            </a:pPr>
            <a:r>
              <a:rPr lang="en-US" sz="2400" u="sng" dirty="0">
                <a:latin typeface="Calibri"/>
                <a:cs typeface="Arial" charset="0"/>
              </a:rPr>
              <a:t>Four</a:t>
            </a:r>
            <a:r>
              <a:rPr lang="en-US" sz="2400" dirty="0">
                <a:latin typeface="Calibri"/>
                <a:cs typeface="Arial" charset="0"/>
              </a:rPr>
              <a:t> Schedules: </a:t>
            </a:r>
          </a:p>
          <a:p>
            <a:pPr marL="800100" lvl="1" indent="-342900">
              <a:lnSpc>
                <a:spcPct val="90000"/>
              </a:lnSpc>
              <a:spcBef>
                <a:spcPct val="20000"/>
              </a:spcBef>
              <a:buFont typeface="Wingdings" pitchFamily="2" charset="2"/>
              <a:buChar char="§"/>
            </a:pPr>
            <a:r>
              <a:rPr lang="en-US" sz="2400" dirty="0">
                <a:latin typeface="Calibri"/>
                <a:cs typeface="Arial" charset="0"/>
              </a:rPr>
              <a:t>Children &amp; Adolescents</a:t>
            </a:r>
          </a:p>
          <a:p>
            <a:pPr lvl="1">
              <a:lnSpc>
                <a:spcPct val="90000"/>
              </a:lnSpc>
              <a:spcBef>
                <a:spcPct val="20000"/>
              </a:spcBef>
            </a:pPr>
            <a:r>
              <a:rPr lang="en-US" sz="2400" dirty="0">
                <a:latin typeface="Calibri"/>
                <a:cs typeface="Arial" charset="0"/>
              </a:rPr>
              <a:t>     0 through 18 years</a:t>
            </a:r>
          </a:p>
          <a:p>
            <a:pPr marL="800100" lvl="1" indent="-342900">
              <a:lnSpc>
                <a:spcPct val="90000"/>
              </a:lnSpc>
              <a:spcBef>
                <a:spcPct val="20000"/>
              </a:spcBef>
              <a:buFont typeface="Wingdings" pitchFamily="2" charset="2"/>
              <a:buChar char="§"/>
            </a:pPr>
            <a:r>
              <a:rPr lang="en-US" sz="2400" dirty="0">
                <a:latin typeface="Calibri"/>
                <a:cs typeface="Arial" charset="0"/>
              </a:rPr>
              <a:t>Catch-up schedule for </a:t>
            </a:r>
          </a:p>
          <a:p>
            <a:pPr lvl="1">
              <a:lnSpc>
                <a:spcPct val="90000"/>
              </a:lnSpc>
              <a:spcBef>
                <a:spcPct val="20000"/>
              </a:spcBef>
            </a:pPr>
            <a:r>
              <a:rPr lang="en-US" sz="2400" dirty="0">
                <a:latin typeface="Calibri"/>
                <a:cs typeface="Arial" charset="0"/>
              </a:rPr>
              <a:t>     ages 4 months -18 years</a:t>
            </a:r>
          </a:p>
          <a:p>
            <a:pPr marL="800100" lvl="1" indent="-342900">
              <a:lnSpc>
                <a:spcPct val="90000"/>
              </a:lnSpc>
              <a:spcBef>
                <a:spcPct val="20000"/>
              </a:spcBef>
              <a:buFont typeface="Wingdings" pitchFamily="2" charset="2"/>
              <a:buChar char="§"/>
            </a:pPr>
            <a:r>
              <a:rPr lang="en-US" sz="2400" dirty="0">
                <a:latin typeface="Calibri"/>
                <a:cs typeface="Arial" charset="0"/>
              </a:rPr>
              <a:t>Adult  19 years and older</a:t>
            </a:r>
          </a:p>
          <a:p>
            <a:pPr marL="800100" lvl="1" indent="-342900">
              <a:lnSpc>
                <a:spcPct val="90000"/>
              </a:lnSpc>
              <a:spcBef>
                <a:spcPct val="20000"/>
              </a:spcBef>
              <a:buFont typeface="Wingdings" pitchFamily="2" charset="2"/>
              <a:buChar char="§"/>
            </a:pPr>
            <a:r>
              <a:rPr lang="en-US" sz="2400" dirty="0">
                <a:latin typeface="Calibri"/>
                <a:cs typeface="Arial" charset="0"/>
              </a:rPr>
              <a:t>Adult  based on medical </a:t>
            </a:r>
          </a:p>
          <a:p>
            <a:pPr lvl="1">
              <a:lnSpc>
                <a:spcPct val="90000"/>
              </a:lnSpc>
              <a:spcBef>
                <a:spcPct val="20000"/>
              </a:spcBef>
            </a:pPr>
            <a:r>
              <a:rPr lang="en-US" sz="2400" dirty="0">
                <a:latin typeface="Calibri"/>
                <a:cs typeface="Arial" charset="0"/>
              </a:rPr>
              <a:t>     and other </a:t>
            </a:r>
            <a:r>
              <a:rPr lang="en-US" sz="2400" dirty="0" smtClean="0">
                <a:latin typeface="Calibri"/>
                <a:cs typeface="Arial" charset="0"/>
              </a:rPr>
              <a:t>indications</a:t>
            </a:r>
            <a:r>
              <a:rPr lang="en-US" sz="2400" b="1" dirty="0" smtClean="0">
                <a:latin typeface="Calibri"/>
                <a:cs typeface="Arial" charset="0"/>
              </a:rPr>
              <a:t>      </a:t>
            </a:r>
            <a:endParaRPr lang="en-US" sz="2400" u="sng" dirty="0">
              <a:latin typeface="Calibri"/>
              <a:cs typeface="Arial" charset="0"/>
            </a:endParaRPr>
          </a:p>
        </p:txBody>
      </p:sp>
      <p:pic>
        <p:nvPicPr>
          <p:cNvPr id="13" name="Picture 2"/>
          <p:cNvPicPr>
            <a:picLocks noChangeAspect="1" noChangeArrowheads="1"/>
          </p:cNvPicPr>
          <p:nvPr/>
        </p:nvPicPr>
        <p:blipFill>
          <a:blip r:embed="rId3" cstate="print"/>
          <a:srcRect/>
          <a:stretch>
            <a:fillRect/>
          </a:stretch>
        </p:blipFill>
        <p:spPr bwMode="auto">
          <a:xfrm>
            <a:off x="4310378" y="1162730"/>
            <a:ext cx="2235485" cy="1656670"/>
          </a:xfrm>
          <a:prstGeom prst="rect">
            <a:avLst/>
          </a:prstGeom>
          <a:noFill/>
          <a:ln w="9525">
            <a:noFill/>
            <a:miter lim="800000"/>
            <a:headEnd/>
            <a:tailEnd/>
          </a:ln>
        </p:spPr>
      </p:pic>
      <p:pic>
        <p:nvPicPr>
          <p:cNvPr id="14" name="Picture 2"/>
          <p:cNvPicPr>
            <a:picLocks noChangeAspect="1" noChangeArrowheads="1"/>
          </p:cNvPicPr>
          <p:nvPr/>
        </p:nvPicPr>
        <p:blipFill>
          <a:blip r:embed="rId4" cstate="print"/>
          <a:srcRect/>
          <a:stretch>
            <a:fillRect/>
          </a:stretch>
        </p:blipFill>
        <p:spPr bwMode="auto">
          <a:xfrm>
            <a:off x="6659686" y="1143000"/>
            <a:ext cx="2346568" cy="1676400"/>
          </a:xfrm>
          <a:prstGeom prst="rect">
            <a:avLst/>
          </a:prstGeom>
          <a:noFill/>
          <a:ln w="9525">
            <a:noFill/>
            <a:miter lim="800000"/>
            <a:headEnd/>
            <a:tailEnd/>
          </a:ln>
        </p:spPr>
      </p:pic>
      <p:sp>
        <p:nvSpPr>
          <p:cNvPr id="15" name="Rectangle 14"/>
          <p:cNvSpPr/>
          <p:nvPr/>
        </p:nvSpPr>
        <p:spPr>
          <a:xfrm>
            <a:off x="838200" y="5257800"/>
            <a:ext cx="3018840" cy="461665"/>
          </a:xfrm>
          <a:prstGeom prst="rect">
            <a:avLst/>
          </a:prstGeom>
        </p:spPr>
        <p:txBody>
          <a:bodyPr wrap="none">
            <a:spAutoFit/>
          </a:bodyPr>
          <a:lstStyle/>
          <a:p>
            <a:r>
              <a:rPr lang="en-US" sz="2400" dirty="0" smtClean="0">
                <a:solidFill>
                  <a:srgbClr val="C00000"/>
                </a:solidFill>
                <a:latin typeface="Calibri"/>
                <a:cs typeface="Arial" charset="0"/>
              </a:rPr>
              <a:t>READ THE FOOTNOTES</a:t>
            </a:r>
            <a:endParaRPr lang="en-US" sz="2400" dirty="0">
              <a:solidFill>
                <a:srgbClr val="C00000"/>
              </a:solidFill>
              <a:latin typeface="Calibri"/>
              <a:cs typeface="Arial" charset="0"/>
            </a:endParaRPr>
          </a:p>
        </p:txBody>
      </p:sp>
      <p:sp>
        <p:nvSpPr>
          <p:cNvPr id="16" name="Rectangle 15"/>
          <p:cNvSpPr/>
          <p:nvPr/>
        </p:nvSpPr>
        <p:spPr>
          <a:xfrm>
            <a:off x="381000" y="5701546"/>
            <a:ext cx="4572000" cy="276999"/>
          </a:xfrm>
          <a:prstGeom prst="rect">
            <a:avLst/>
          </a:prstGeom>
        </p:spPr>
        <p:txBody>
          <a:bodyPr>
            <a:spAutoFit/>
          </a:bodyPr>
          <a:lstStyle/>
          <a:p>
            <a:r>
              <a:rPr lang="en-US" sz="1200" b="1" dirty="0" smtClean="0">
                <a:latin typeface="Calibri"/>
                <a:cs typeface="Arial" charset="0"/>
              </a:rPr>
              <a:t>http://www.cdc.gov/vaccines/schedules/hcp/child-adolescent.html</a:t>
            </a:r>
          </a:p>
        </p:txBody>
      </p:sp>
      <p:pic>
        <p:nvPicPr>
          <p:cNvPr id="12" name="Picture 2"/>
          <p:cNvPicPr>
            <a:picLocks noChangeAspect="1" noChangeArrowheads="1"/>
          </p:cNvPicPr>
          <p:nvPr/>
        </p:nvPicPr>
        <p:blipFill>
          <a:blip r:embed="rId5" cstate="print"/>
          <a:srcRect/>
          <a:stretch>
            <a:fillRect/>
          </a:stretch>
        </p:blipFill>
        <p:spPr bwMode="auto">
          <a:xfrm>
            <a:off x="5181600" y="2980300"/>
            <a:ext cx="2815352" cy="3649100"/>
          </a:xfrm>
          <a:prstGeom prst="rect">
            <a:avLst/>
          </a:prstGeom>
          <a:noFill/>
          <a:ln w="9525">
            <a:noFill/>
            <a:miter lim="800000"/>
            <a:headEnd/>
            <a:tailEnd/>
          </a:ln>
        </p:spPr>
      </p:pic>
      <p:sp>
        <p:nvSpPr>
          <p:cNvPr id="17" name="Rectangle 16"/>
          <p:cNvSpPr/>
          <p:nvPr/>
        </p:nvSpPr>
        <p:spPr>
          <a:xfrm>
            <a:off x="396240" y="6018460"/>
            <a:ext cx="4572000" cy="276999"/>
          </a:xfrm>
          <a:prstGeom prst="rect">
            <a:avLst/>
          </a:prstGeom>
        </p:spPr>
        <p:txBody>
          <a:bodyPr>
            <a:spAutoFit/>
          </a:bodyPr>
          <a:lstStyle/>
          <a:p>
            <a:r>
              <a:rPr lang="en-US" sz="1200" b="1" dirty="0" smtClean="0">
                <a:latin typeface="Calibri"/>
                <a:cs typeface="Arial" charset="0"/>
              </a:rPr>
              <a:t>http://www.cdc.gov/vaccines/schedules/hcp/adult.html</a:t>
            </a:r>
            <a:endParaRPr lang="en-US" sz="1200" b="1" dirty="0">
              <a:latin typeface="Calibri"/>
              <a:cs typeface="Arial" charset="0"/>
            </a:endParaRPr>
          </a:p>
        </p:txBody>
      </p:sp>
    </p:spTree>
    <p:extLst>
      <p:ext uri="{BB962C8B-B14F-4D97-AF65-F5344CB8AC3E}">
        <p14:creationId xmlns:p14="http://schemas.microsoft.com/office/powerpoint/2010/main" val="8638117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ChangeArrowheads="1"/>
          </p:cNvSpPr>
          <p:nvPr/>
        </p:nvSpPr>
        <p:spPr bwMode="auto">
          <a:xfrm>
            <a:off x="4419600" y="304800"/>
            <a:ext cx="457200" cy="533400"/>
          </a:xfrm>
          <a:prstGeom prst="downArrow">
            <a:avLst>
              <a:gd name="adj1" fmla="val 0"/>
              <a:gd name="adj2" fmla="val 116667"/>
            </a:avLst>
          </a:prstGeom>
          <a:noFill/>
          <a:ln w="12700" cap="sq">
            <a:noFill/>
            <a:miter lim="800000"/>
            <a:headEnd/>
            <a:tailEnd/>
          </a:ln>
        </p:spPr>
        <p:txBody>
          <a:bodyPr wrap="none" anchor="ctr"/>
          <a:lstStyle/>
          <a:p>
            <a:endParaRPr lang="en-US">
              <a:solidFill>
                <a:prstClr val="black"/>
              </a:solidFill>
            </a:endParaRPr>
          </a:p>
        </p:txBody>
      </p:sp>
      <p:sp>
        <p:nvSpPr>
          <p:cNvPr id="46083" name="Text Box 5"/>
          <p:cNvSpPr txBox="1">
            <a:spLocks noChangeArrowheads="1"/>
          </p:cNvSpPr>
          <p:nvPr/>
        </p:nvSpPr>
        <p:spPr bwMode="auto">
          <a:xfrm>
            <a:off x="4648200" y="990600"/>
            <a:ext cx="3886200" cy="366713"/>
          </a:xfrm>
          <a:prstGeom prst="rect">
            <a:avLst/>
          </a:prstGeom>
          <a:noFill/>
          <a:ln w="9525">
            <a:noFill/>
            <a:miter lim="800000"/>
            <a:headEnd/>
            <a:tailEnd/>
          </a:ln>
        </p:spPr>
        <p:txBody>
          <a:bodyPr>
            <a:spAutoFit/>
          </a:bodyPr>
          <a:lstStyle/>
          <a:p>
            <a:pPr>
              <a:spcBef>
                <a:spcPct val="50000"/>
              </a:spcBef>
            </a:pPr>
            <a:endParaRPr lang="en-US">
              <a:solidFill>
                <a:prstClr val="black"/>
              </a:solidFill>
            </a:endParaRPr>
          </a:p>
        </p:txBody>
      </p:sp>
      <p:sp>
        <p:nvSpPr>
          <p:cNvPr id="46084" name="Text Box 6"/>
          <p:cNvSpPr txBox="1">
            <a:spLocks noChangeArrowheads="1"/>
          </p:cNvSpPr>
          <p:nvPr/>
        </p:nvSpPr>
        <p:spPr bwMode="auto">
          <a:xfrm>
            <a:off x="5105400" y="914400"/>
            <a:ext cx="2438400" cy="1189038"/>
          </a:xfrm>
          <a:prstGeom prst="rect">
            <a:avLst/>
          </a:prstGeom>
          <a:noFill/>
          <a:ln w="9525">
            <a:noFill/>
            <a:miter lim="800000"/>
            <a:headEnd/>
            <a:tailEnd/>
          </a:ln>
        </p:spPr>
        <p:txBody>
          <a:bodyPr>
            <a:spAutoFit/>
          </a:bodyPr>
          <a:lstStyle/>
          <a:p>
            <a:pPr>
              <a:spcBef>
                <a:spcPct val="50000"/>
              </a:spcBef>
            </a:pPr>
            <a:endParaRPr lang="en-US" sz="7200">
              <a:solidFill>
                <a:prstClr val="black"/>
              </a:solidFill>
            </a:endParaRPr>
          </a:p>
        </p:txBody>
      </p:sp>
      <p:sp>
        <p:nvSpPr>
          <p:cNvPr id="46086" name="AutoShape 4"/>
          <p:cNvSpPr>
            <a:spLocks noChangeArrowheads="1"/>
          </p:cNvSpPr>
          <p:nvPr/>
        </p:nvSpPr>
        <p:spPr bwMode="auto">
          <a:xfrm>
            <a:off x="3962400" y="0"/>
            <a:ext cx="685800" cy="609600"/>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endParaRPr lang="en-US">
              <a:solidFill>
                <a:prstClr val="black"/>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908" y="743247"/>
            <a:ext cx="8305800" cy="56388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7" name="Text Box 7"/>
          <p:cNvSpPr txBox="1">
            <a:spLocks noChangeArrowheads="1"/>
          </p:cNvSpPr>
          <p:nvPr/>
        </p:nvSpPr>
        <p:spPr bwMode="auto">
          <a:xfrm>
            <a:off x="3962400" y="1352847"/>
            <a:ext cx="4572000" cy="5029200"/>
          </a:xfrm>
          <a:prstGeom prst="rect">
            <a:avLst/>
          </a:prstGeom>
          <a:solidFill>
            <a:schemeClr val="bg1">
              <a:lumMod val="65000"/>
              <a:alpha val="59999"/>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p:txBody>
      </p:sp>
    </p:spTree>
    <p:extLst>
      <p:ext uri="{BB962C8B-B14F-4D97-AF65-F5344CB8AC3E}">
        <p14:creationId xmlns:p14="http://schemas.microsoft.com/office/powerpoint/2010/main" val="337920888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2"/>
          <p:cNvSpPr>
            <a:spLocks noGrp="1" noChangeArrowheads="1"/>
          </p:cNvSpPr>
          <p:nvPr>
            <p:ph type="title" idx="4294967295"/>
          </p:nvPr>
        </p:nvSpPr>
        <p:spPr>
          <a:xfrm>
            <a:off x="228600" y="0"/>
            <a:ext cx="8534400" cy="838200"/>
          </a:xfrm>
        </p:spPr>
        <p:txBody>
          <a:bodyPr>
            <a:normAutofit/>
          </a:bodyPr>
          <a:lstStyle/>
          <a:p>
            <a:r>
              <a:rPr lang="en-US" dirty="0" smtClean="0"/>
              <a:t>Observe the Guidelines</a:t>
            </a:r>
          </a:p>
        </p:txBody>
      </p:sp>
      <p:sp>
        <p:nvSpPr>
          <p:cNvPr id="287746" name="Rectangle 3"/>
          <p:cNvSpPr>
            <a:spLocks noGrp="1" noChangeArrowheads="1"/>
          </p:cNvSpPr>
          <p:nvPr>
            <p:ph type="body" idx="4294967295"/>
          </p:nvPr>
        </p:nvSpPr>
        <p:spPr>
          <a:xfrm>
            <a:off x="2209800" y="762000"/>
            <a:ext cx="4648200" cy="2667000"/>
          </a:xfrm>
        </p:spPr>
        <p:txBody>
          <a:bodyPr>
            <a:normAutofit fontScale="92500"/>
          </a:bodyPr>
          <a:lstStyle/>
          <a:p>
            <a:pPr>
              <a:spcBef>
                <a:spcPct val="50000"/>
              </a:spcBef>
            </a:pPr>
            <a:r>
              <a:rPr lang="en-US" sz="2400" dirty="0" smtClean="0"/>
              <a:t>Route of administration</a:t>
            </a:r>
          </a:p>
          <a:p>
            <a:pPr>
              <a:spcBef>
                <a:spcPct val="50000"/>
              </a:spcBef>
            </a:pPr>
            <a:r>
              <a:rPr lang="en-US" sz="2400" dirty="0" smtClean="0"/>
              <a:t>Number of doses required </a:t>
            </a:r>
          </a:p>
          <a:p>
            <a:pPr>
              <a:spcBef>
                <a:spcPct val="50000"/>
              </a:spcBef>
            </a:pPr>
            <a:r>
              <a:rPr lang="en-US" sz="2400" dirty="0" smtClean="0"/>
              <a:t>4-day grace period </a:t>
            </a:r>
          </a:p>
          <a:p>
            <a:pPr>
              <a:spcBef>
                <a:spcPct val="50000"/>
              </a:spcBef>
            </a:pPr>
            <a:r>
              <a:rPr lang="en-US" sz="2400" dirty="0" smtClean="0"/>
              <a:t>Minimal age for immunization</a:t>
            </a:r>
          </a:p>
          <a:p>
            <a:pPr>
              <a:spcBef>
                <a:spcPct val="50000"/>
              </a:spcBef>
            </a:pPr>
            <a:r>
              <a:rPr lang="en-US" sz="2400" dirty="0" smtClean="0"/>
              <a:t>Minimal interval between doses</a:t>
            </a:r>
          </a:p>
        </p:txBody>
      </p:sp>
      <p:pic>
        <p:nvPicPr>
          <p:cNvPr id="5" name="Picture 5" descr="Pages from rr6002"/>
          <p:cNvPicPr>
            <a:picLocks noChangeAspect="1" noChangeArrowheads="1"/>
          </p:cNvPicPr>
          <p:nvPr/>
        </p:nvPicPr>
        <p:blipFill>
          <a:blip r:embed="rId3" cstate="print"/>
          <a:srcRect/>
          <a:stretch>
            <a:fillRect/>
          </a:stretch>
        </p:blipFill>
        <p:spPr bwMode="auto">
          <a:xfrm>
            <a:off x="2286000" y="3330893"/>
            <a:ext cx="4287520" cy="3025934"/>
          </a:xfrm>
          <a:prstGeom prst="rect">
            <a:avLst/>
          </a:prstGeom>
          <a:noFill/>
          <a:ln w="28575">
            <a:solidFill>
              <a:schemeClr val="tx1"/>
            </a:solidFill>
            <a:miter lim="800000"/>
            <a:headEnd/>
            <a:tailEnd/>
          </a:ln>
        </p:spPr>
      </p:pic>
    </p:spTree>
    <p:extLst>
      <p:ext uri="{BB962C8B-B14F-4D97-AF65-F5344CB8AC3E}">
        <p14:creationId xmlns:p14="http://schemas.microsoft.com/office/powerpoint/2010/main" val="830754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a:xfrm>
            <a:off x="152400" y="0"/>
            <a:ext cx="8839200" cy="1447800"/>
          </a:xfrm>
          <a:ln/>
        </p:spPr>
        <p:txBody>
          <a:bodyPr>
            <a:normAutofit/>
          </a:bodyPr>
          <a:lstStyle/>
          <a:p>
            <a:pPr algn="ctr"/>
            <a:r>
              <a:rPr lang="en-US" b="0" dirty="0"/>
              <a:t>Vaccines Received Outside the U.S.</a:t>
            </a:r>
          </a:p>
        </p:txBody>
      </p:sp>
      <p:sp>
        <p:nvSpPr>
          <p:cNvPr id="565251" name="Rectangle 3"/>
          <p:cNvSpPr>
            <a:spLocks noGrp="1" noChangeArrowheads="1"/>
          </p:cNvSpPr>
          <p:nvPr>
            <p:ph type="body" idx="1"/>
          </p:nvPr>
        </p:nvSpPr>
        <p:spPr/>
        <p:txBody>
          <a:bodyPr/>
          <a:lstStyle/>
          <a:p>
            <a:pPr>
              <a:lnSpc>
                <a:spcPct val="90000"/>
              </a:lnSpc>
            </a:pPr>
            <a:r>
              <a:rPr lang="en-US" sz="3000" dirty="0">
                <a:latin typeface="Arial" charset="0"/>
              </a:rPr>
              <a:t>Accept doses if:</a:t>
            </a:r>
          </a:p>
          <a:p>
            <a:pPr lvl="1">
              <a:lnSpc>
                <a:spcPct val="90000"/>
              </a:lnSpc>
            </a:pPr>
            <a:r>
              <a:rPr lang="en-US" sz="2400" dirty="0">
                <a:latin typeface="Arial" charset="0"/>
              </a:rPr>
              <a:t>written, dated record</a:t>
            </a:r>
          </a:p>
          <a:p>
            <a:pPr lvl="1">
              <a:lnSpc>
                <a:spcPct val="90000"/>
              </a:lnSpc>
            </a:pPr>
            <a:r>
              <a:rPr lang="en-US" sz="2400" dirty="0">
                <a:latin typeface="Arial" charset="0"/>
              </a:rPr>
              <a:t>age, spacing, and timing comparable with that recommended in the U.S.</a:t>
            </a:r>
          </a:p>
          <a:p>
            <a:pPr lvl="1">
              <a:lnSpc>
                <a:spcPct val="90000"/>
              </a:lnSpc>
            </a:pPr>
            <a:endParaRPr lang="en-US" sz="2500" dirty="0">
              <a:latin typeface="Arial" charset="0"/>
            </a:endParaRPr>
          </a:p>
          <a:p>
            <a:pPr>
              <a:lnSpc>
                <a:spcPct val="90000"/>
              </a:lnSpc>
            </a:pPr>
            <a:r>
              <a:rPr lang="en-US" sz="3000" dirty="0">
                <a:latin typeface="Arial" charset="0"/>
              </a:rPr>
              <a:t>Special consideration for children adopted from orphanages</a:t>
            </a:r>
          </a:p>
          <a:p>
            <a:pPr>
              <a:lnSpc>
                <a:spcPct val="90000"/>
              </a:lnSpc>
              <a:buFontTx/>
              <a:buNone/>
            </a:pPr>
            <a:endParaRPr lang="en-US" sz="3000" dirty="0">
              <a:latin typeface="Arial" charset="0"/>
            </a:endParaRPr>
          </a:p>
          <a:p>
            <a:pPr>
              <a:lnSpc>
                <a:spcPct val="90000"/>
              </a:lnSpc>
            </a:pPr>
            <a:r>
              <a:rPr lang="en-US" sz="3000" dirty="0">
                <a:latin typeface="Arial" charset="0"/>
              </a:rPr>
              <a:t>Table 12 in the General Recommendations ACIP Statement</a:t>
            </a:r>
          </a:p>
          <a:p>
            <a:pPr>
              <a:lnSpc>
                <a:spcPct val="90000"/>
              </a:lnSpc>
            </a:pPr>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ChangeArrowheads="1"/>
          </p:cNvSpPr>
          <p:nvPr>
            <p:ph type="title"/>
          </p:nvPr>
        </p:nvSpPr>
        <p:spPr>
          <a:xfrm>
            <a:off x="152400" y="0"/>
            <a:ext cx="8839200" cy="1295400"/>
          </a:xfrm>
          <a:ln/>
        </p:spPr>
        <p:txBody>
          <a:bodyPr>
            <a:normAutofit fontScale="90000"/>
          </a:bodyPr>
          <a:lstStyle/>
          <a:p>
            <a:pPr algn="ctr"/>
            <a:r>
              <a:rPr lang="en-US" b="0" dirty="0"/>
              <a:t>Vaccination of International Adoptees</a:t>
            </a:r>
          </a:p>
        </p:txBody>
      </p:sp>
      <p:sp>
        <p:nvSpPr>
          <p:cNvPr id="567299" name="Rectangle 3"/>
          <p:cNvSpPr>
            <a:spLocks noGrp="1" noChangeArrowheads="1"/>
          </p:cNvSpPr>
          <p:nvPr>
            <p:ph type="body" idx="1"/>
          </p:nvPr>
        </p:nvSpPr>
        <p:spPr>
          <a:xfrm>
            <a:off x="457200" y="1219200"/>
            <a:ext cx="8229600" cy="4906963"/>
          </a:xfrm>
        </p:spPr>
        <p:txBody>
          <a:bodyPr/>
          <a:lstStyle/>
          <a:p>
            <a:r>
              <a:rPr lang="en-US" sz="2800" dirty="0"/>
              <a:t>Revaccination generally recommended if there is any doubt about the validity of vaccination record</a:t>
            </a:r>
          </a:p>
          <a:p>
            <a:pPr marL="0" indent="0">
              <a:buNone/>
            </a:pPr>
            <a:endParaRPr lang="en-US" sz="3400" dirty="0"/>
          </a:p>
          <a:p>
            <a:r>
              <a:rPr lang="en-US" sz="2800" dirty="0"/>
              <a:t>Serologic testing should be considered, particularly for hepatitis B and </a:t>
            </a:r>
            <a:r>
              <a:rPr lang="en-US" sz="2800" dirty="0" err="1"/>
              <a:t>DTaP</a:t>
            </a:r>
            <a:r>
              <a:rPr lang="en-US" sz="2800" dirty="0"/>
              <a:t> if there are 3 or more documented doses</a:t>
            </a:r>
          </a:p>
          <a:p>
            <a:pPr lvl="1"/>
            <a:endParaRPr lang="en-US" sz="3400" dirty="0">
              <a:solidFill>
                <a:schemeClr val="tx2"/>
              </a:solidFill>
              <a:latin typeface="Arial" charset="0"/>
            </a:endParaRP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a:xfrm>
            <a:off x="152400" y="0"/>
            <a:ext cx="8839200" cy="1143000"/>
          </a:xfrm>
          <a:ln/>
        </p:spPr>
        <p:txBody>
          <a:bodyPr/>
          <a:lstStyle/>
          <a:p>
            <a:pPr algn="ctr"/>
            <a:r>
              <a:rPr lang="en-US" b="0" dirty="0"/>
              <a:t>DOCUMENTATION</a:t>
            </a:r>
          </a:p>
        </p:txBody>
      </p:sp>
      <p:sp>
        <p:nvSpPr>
          <p:cNvPr id="569347" name="Rectangle 3"/>
          <p:cNvSpPr>
            <a:spLocks noGrp="1" noChangeArrowheads="1"/>
          </p:cNvSpPr>
          <p:nvPr>
            <p:ph type="body" idx="1"/>
          </p:nvPr>
        </p:nvSpPr>
        <p:spPr>
          <a:xfrm>
            <a:off x="457200" y="1219200"/>
            <a:ext cx="8229600" cy="4906963"/>
          </a:xfrm>
        </p:spPr>
        <p:txBody>
          <a:bodyPr>
            <a:normAutofit fontScale="70000" lnSpcReduction="20000"/>
          </a:bodyPr>
          <a:lstStyle/>
          <a:p>
            <a:pPr>
              <a:lnSpc>
                <a:spcPct val="160000"/>
              </a:lnSpc>
            </a:pPr>
            <a:r>
              <a:rPr lang="en-US" dirty="0"/>
              <a:t>Update the clinic immunization record and GRITS history from the child’s personal record as needed, and vice </a:t>
            </a:r>
            <a:r>
              <a:rPr lang="en-US" dirty="0" smtClean="0"/>
              <a:t>versa</a:t>
            </a:r>
          </a:p>
          <a:p>
            <a:pPr>
              <a:lnSpc>
                <a:spcPct val="160000"/>
              </a:lnSpc>
              <a:buNone/>
            </a:pPr>
            <a:endParaRPr lang="en-US" dirty="0"/>
          </a:p>
          <a:p>
            <a:pPr>
              <a:lnSpc>
                <a:spcPct val="160000"/>
              </a:lnSpc>
            </a:pPr>
            <a:r>
              <a:rPr lang="en-US" dirty="0"/>
              <a:t>Complete necessary WIC forms showing request for record, review of record, and/or referral for </a:t>
            </a:r>
            <a:r>
              <a:rPr lang="en-US" dirty="0" smtClean="0"/>
              <a:t>immunizations</a:t>
            </a:r>
          </a:p>
          <a:p>
            <a:pPr>
              <a:lnSpc>
                <a:spcPct val="160000"/>
              </a:lnSpc>
              <a:buNone/>
            </a:pPr>
            <a:endParaRPr lang="en-US" dirty="0"/>
          </a:p>
          <a:p>
            <a:pPr>
              <a:lnSpc>
                <a:spcPct val="160000"/>
              </a:lnSpc>
            </a:pPr>
            <a:r>
              <a:rPr lang="en-US" dirty="0"/>
              <a:t>Provide other referral information for client as needed (i.e., DFCS, </a:t>
            </a:r>
            <a:r>
              <a:rPr lang="en-US" dirty="0" smtClean="0"/>
              <a:t>PeachCare</a:t>
            </a:r>
            <a:r>
              <a:rPr lang="en-US" dirty="0"/>
              <a:t>, local health department, etc.)</a:t>
            </a:r>
          </a:p>
          <a:p>
            <a:pPr marL="0" indent="0">
              <a:lnSpc>
                <a:spcPct val="90000"/>
              </a:lnSpc>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 y="30480"/>
            <a:ext cx="8839200" cy="990600"/>
          </a:xfrm>
        </p:spPr>
        <p:txBody>
          <a:bodyPr/>
          <a:lstStyle/>
          <a:p>
            <a:r>
              <a:rPr lang="en-US" dirty="0" smtClean="0"/>
              <a:t>IT’s The Law!</a:t>
            </a:r>
            <a:endParaRPr lang="en-US" dirty="0"/>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14400"/>
            <a:ext cx="7848600" cy="53435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4821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a:xfrm>
            <a:off x="0" y="838200"/>
            <a:ext cx="8763000" cy="3657600"/>
          </a:xfrm>
        </p:spPr>
        <p:txBody>
          <a:bodyPr>
            <a:noAutofit/>
          </a:bodyPr>
          <a:lstStyle/>
          <a:p>
            <a:pPr eaLnBrk="1" hangingPunct="1"/>
            <a:r>
              <a:rPr lang="en-US" sz="5400" dirty="0" smtClean="0"/>
              <a:t>What You Need To Know About</a:t>
            </a:r>
            <a:br>
              <a:rPr lang="en-US" sz="5400" dirty="0" smtClean="0"/>
            </a:br>
            <a:r>
              <a:rPr lang="en-US" sz="5400" b="1" dirty="0" smtClean="0"/>
              <a:t>V</a:t>
            </a:r>
            <a:r>
              <a:rPr lang="en-US" sz="5400" dirty="0" smtClean="0"/>
              <a:t>accine </a:t>
            </a:r>
            <a:r>
              <a:rPr lang="en-US" sz="5400" b="1" dirty="0" smtClean="0"/>
              <a:t>P</a:t>
            </a:r>
            <a:r>
              <a:rPr lang="en-US" sz="5400" dirty="0" smtClean="0"/>
              <a:t>reventable </a:t>
            </a:r>
            <a:r>
              <a:rPr lang="en-US" sz="5400" b="1" dirty="0" smtClean="0"/>
              <a:t>D</a:t>
            </a:r>
            <a:r>
              <a:rPr lang="en-US" sz="5400" dirty="0" smtClean="0"/>
              <a:t>iseases</a:t>
            </a:r>
          </a:p>
        </p:txBody>
      </p:sp>
    </p:spTree>
    <p:extLst>
      <p:ext uri="{BB962C8B-B14F-4D97-AF65-F5344CB8AC3E}">
        <p14:creationId xmlns:p14="http://schemas.microsoft.com/office/powerpoint/2010/main" val="23602920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extLst>
              <p:ext uri="{D42A27DB-BD31-4B8C-83A1-F6EECF244321}">
                <p14:modId xmlns:p14="http://schemas.microsoft.com/office/powerpoint/2010/main" val="995892599"/>
              </p:ext>
            </p:extLst>
          </p:nvPr>
        </p:nvGraphicFramePr>
        <p:xfrm>
          <a:off x="3962400" y="3918584"/>
          <a:ext cx="2030413" cy="2667000"/>
        </p:xfrm>
        <a:graphic>
          <a:graphicData uri="http://schemas.openxmlformats.org/presentationml/2006/ole">
            <mc:AlternateContent xmlns:mc="http://schemas.openxmlformats.org/markup-compatibility/2006">
              <mc:Choice xmlns:v="urn:schemas-microsoft-com:vml" Requires="v">
                <p:oleObj spid="_x0000_s26630" name="PHOTO-PAINT Image" r:id="rId5" imgW="1234129" imgH="1621402" progId="">
                  <p:embed/>
                </p:oleObj>
              </mc:Choice>
              <mc:Fallback>
                <p:oleObj name="PHOTO-PAINT Image" r:id="rId5" imgW="1234129" imgH="1621402"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918584"/>
                        <a:ext cx="2030413"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0" name="Text Box 3"/>
          <p:cNvSpPr txBox="1">
            <a:spLocks noChangeArrowheads="1"/>
          </p:cNvSpPr>
          <p:nvPr/>
        </p:nvSpPr>
        <p:spPr bwMode="auto">
          <a:xfrm>
            <a:off x="516233" y="287931"/>
            <a:ext cx="2945037" cy="769441"/>
          </a:xfrm>
          <a:prstGeom prst="rect">
            <a:avLst/>
          </a:prstGeom>
          <a:noFill/>
          <a:ln w="12700" cap="sq">
            <a:noFill/>
            <a:miter lim="800000"/>
            <a:headEnd/>
            <a:tailEnd/>
          </a:ln>
        </p:spPr>
        <p:txBody>
          <a:bodyPr wrap="none">
            <a:spAutoFit/>
          </a:bodyPr>
          <a:lstStyle/>
          <a:p>
            <a:pPr eaLnBrk="0" hangingPunct="0">
              <a:spcBef>
                <a:spcPct val="30000"/>
              </a:spcBef>
            </a:pPr>
            <a:r>
              <a:rPr kumimoji="1" lang="en-US" sz="4400" dirty="0">
                <a:latin typeface="Segoe UI"/>
              </a:rPr>
              <a:t>Diphtheria</a:t>
            </a:r>
            <a:r>
              <a:rPr kumimoji="1" lang="en-US" sz="4400" dirty="0">
                <a:solidFill>
                  <a:srgbClr val="C00000"/>
                </a:solidFill>
                <a:latin typeface="Segoe UI"/>
              </a:rPr>
              <a:t> </a:t>
            </a:r>
          </a:p>
        </p:txBody>
      </p:sp>
      <p:sp>
        <p:nvSpPr>
          <p:cNvPr id="9221" name="Text Box 4"/>
          <p:cNvSpPr txBox="1">
            <a:spLocks noChangeArrowheads="1"/>
          </p:cNvSpPr>
          <p:nvPr/>
        </p:nvSpPr>
        <p:spPr bwMode="auto">
          <a:xfrm>
            <a:off x="6324600" y="4482643"/>
            <a:ext cx="2514600" cy="769441"/>
          </a:xfrm>
          <a:prstGeom prst="rect">
            <a:avLst/>
          </a:prstGeom>
          <a:noFill/>
          <a:ln w="12700" cap="sq">
            <a:noFill/>
            <a:miter lim="800000"/>
            <a:headEnd/>
            <a:tailEnd/>
          </a:ln>
        </p:spPr>
        <p:txBody>
          <a:bodyPr wrap="square">
            <a:spAutoFit/>
          </a:bodyPr>
          <a:lstStyle/>
          <a:p>
            <a:pPr eaLnBrk="0" hangingPunct="0">
              <a:spcBef>
                <a:spcPct val="30000"/>
              </a:spcBef>
            </a:pPr>
            <a:r>
              <a:rPr kumimoji="1" lang="en-US" sz="4400" dirty="0">
                <a:latin typeface="Segoe UI"/>
              </a:rPr>
              <a:t>Pertussis</a:t>
            </a:r>
          </a:p>
        </p:txBody>
      </p:sp>
      <p:pic>
        <p:nvPicPr>
          <p:cNvPr id="9222" name="Picture 5">
            <a:hlinkClick r:id="" action="ppaction://ole?verb=0"/>
          </p:cNvPr>
          <p:cNvPicPr>
            <a:picLocks noRot="1" noChangeAspect="1" noChangeArrowheads="1"/>
          </p:cNvPicPr>
          <p:nvPr>
            <a:wavAudioFile r:embed="rId2" name="cough"/>
          </p:nvPr>
        </p:nvPicPr>
        <p:blipFill>
          <a:blip r:embed="rId7" cstate="print"/>
          <a:srcRect/>
          <a:stretch>
            <a:fillRect/>
          </a:stretch>
        </p:blipFill>
        <p:spPr bwMode="auto">
          <a:xfrm>
            <a:off x="7382096" y="5486400"/>
            <a:ext cx="238125" cy="304800"/>
          </a:xfrm>
          <a:prstGeom prst="rect">
            <a:avLst/>
          </a:prstGeom>
          <a:noFill/>
          <a:ln w="9525">
            <a:noFill/>
            <a:miter lim="800000"/>
            <a:headEnd/>
            <a:tailEnd/>
          </a:ln>
        </p:spPr>
      </p:pic>
      <p:pic>
        <p:nvPicPr>
          <p:cNvPr id="9223" name="Picture 6" descr="img0003"/>
          <p:cNvPicPr>
            <a:picLocks noChangeAspect="1" noChangeArrowheads="1"/>
          </p:cNvPicPr>
          <p:nvPr/>
        </p:nvPicPr>
        <p:blipFill>
          <a:blip r:embed="rId8" cstate="print"/>
          <a:srcRect/>
          <a:stretch>
            <a:fillRect/>
          </a:stretch>
        </p:blipFill>
        <p:spPr bwMode="auto">
          <a:xfrm>
            <a:off x="4495800" y="990600"/>
            <a:ext cx="3657600" cy="2438400"/>
          </a:xfrm>
          <a:prstGeom prst="rect">
            <a:avLst/>
          </a:prstGeom>
          <a:noFill/>
          <a:ln w="9525">
            <a:noFill/>
            <a:miter lim="800000"/>
            <a:headEnd/>
            <a:tailEnd/>
          </a:ln>
        </p:spPr>
      </p:pic>
      <p:sp>
        <p:nvSpPr>
          <p:cNvPr id="9224" name="Rectangle 7"/>
          <p:cNvSpPr>
            <a:spLocks noChangeArrowheads="1"/>
          </p:cNvSpPr>
          <p:nvPr/>
        </p:nvSpPr>
        <p:spPr bwMode="auto">
          <a:xfrm>
            <a:off x="5378062" y="202109"/>
            <a:ext cx="2070952" cy="769441"/>
          </a:xfrm>
          <a:prstGeom prst="rect">
            <a:avLst/>
          </a:prstGeom>
          <a:noFill/>
          <a:ln w="9525">
            <a:noFill/>
            <a:miter lim="800000"/>
            <a:headEnd/>
            <a:tailEnd/>
          </a:ln>
        </p:spPr>
        <p:txBody>
          <a:bodyPr wrap="none">
            <a:spAutoFit/>
          </a:bodyPr>
          <a:lstStyle/>
          <a:p>
            <a:pPr eaLnBrk="0" hangingPunct="0">
              <a:spcBef>
                <a:spcPct val="30000"/>
              </a:spcBef>
            </a:pPr>
            <a:r>
              <a:rPr kumimoji="1" lang="en-US" sz="4400" dirty="0">
                <a:latin typeface="Segoe UI"/>
              </a:rPr>
              <a:t>Tetanus</a:t>
            </a:r>
          </a:p>
        </p:txBody>
      </p:sp>
      <p:sp>
        <p:nvSpPr>
          <p:cNvPr id="9225" name="Text Box 8"/>
          <p:cNvSpPr txBox="1">
            <a:spLocks noChangeArrowheads="1"/>
          </p:cNvSpPr>
          <p:nvPr/>
        </p:nvSpPr>
        <p:spPr bwMode="auto">
          <a:xfrm>
            <a:off x="152400" y="4267200"/>
            <a:ext cx="3733800" cy="830997"/>
          </a:xfrm>
          <a:prstGeom prst="rect">
            <a:avLst/>
          </a:prstGeom>
          <a:noFill/>
          <a:ln w="12700" cap="sq">
            <a:noFill/>
            <a:miter lim="800000"/>
            <a:headEnd/>
            <a:tailEnd/>
          </a:ln>
        </p:spPr>
        <p:txBody>
          <a:bodyPr wrap="square">
            <a:spAutoFit/>
          </a:bodyPr>
          <a:lstStyle/>
          <a:p>
            <a:pPr eaLnBrk="0" hangingPunct="0">
              <a:spcBef>
                <a:spcPct val="50000"/>
              </a:spcBef>
            </a:pPr>
            <a:r>
              <a:rPr kumimoji="1" lang="en-US" sz="2400" b="1" dirty="0">
                <a:solidFill>
                  <a:prstClr val="black"/>
                </a:solidFill>
                <a:latin typeface="+mn-lt"/>
              </a:rPr>
              <a:t>Required for school </a:t>
            </a:r>
            <a:r>
              <a:rPr kumimoji="1" lang="en-US" sz="2400" b="1" dirty="0" smtClean="0">
                <a:solidFill>
                  <a:prstClr val="black"/>
                </a:solidFill>
                <a:latin typeface="+mn-lt"/>
              </a:rPr>
              <a:t>and child </a:t>
            </a:r>
            <a:r>
              <a:rPr kumimoji="1" lang="en-US" sz="2400" b="1" dirty="0">
                <a:solidFill>
                  <a:prstClr val="black"/>
                </a:solidFill>
                <a:latin typeface="+mn-lt"/>
              </a:rPr>
              <a:t>care attendance</a:t>
            </a:r>
          </a:p>
        </p:txBody>
      </p:sp>
      <p:graphicFrame>
        <p:nvGraphicFramePr>
          <p:cNvPr id="9219" name="Object 9"/>
          <p:cNvGraphicFramePr>
            <a:graphicFrameLocks noChangeAspect="1"/>
          </p:cNvGraphicFramePr>
          <p:nvPr/>
        </p:nvGraphicFramePr>
        <p:xfrm>
          <a:off x="685800" y="1295400"/>
          <a:ext cx="2362200" cy="2362200"/>
        </p:xfrm>
        <a:graphic>
          <a:graphicData uri="http://schemas.openxmlformats.org/presentationml/2006/ole">
            <mc:AlternateContent xmlns:mc="http://schemas.openxmlformats.org/markup-compatibility/2006">
              <mc:Choice xmlns:v="urn:schemas-microsoft-com:vml" Requires="v">
                <p:oleObj spid="_x0000_s26631" name="Photo Editor Photo" r:id="rId9" imgW="1419048" imgH="952633" progId="">
                  <p:embed/>
                </p:oleObj>
              </mc:Choice>
              <mc:Fallback>
                <p:oleObj name="Photo Editor Photo" r:id="rId9" imgW="1419048" imgH="952633"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 y="1295400"/>
                        <a:ext cx="2362200" cy="236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241910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718" fill="hold"/>
                                        <p:tgtEl>
                                          <p:spTgt spid="922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remove" display="0">
                  <p:stCondLst>
                    <p:cond delay="indefinite"/>
                  </p:stCondLst>
                  <p:endCondLst>
                    <p:cond evt="onStopAudio" delay="0">
                      <p:tgtEl>
                        <p:sldTgt/>
                      </p:tgtEl>
                    </p:cond>
                  </p:endCondLst>
                </p:cTn>
                <p:tgtEl>
                  <p:spTgt spid="922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09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3340"/>
            <a:ext cx="8534400" cy="6158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9782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p:spPr>
        <p:txBody>
          <a:bodyPr>
            <a:normAutofit/>
          </a:bodyPr>
          <a:lstStyle/>
          <a:p>
            <a:pPr algn="ctr">
              <a:defRPr/>
            </a:pPr>
            <a:r>
              <a:rPr lang="en-US" sz="4000" kern="1200" dirty="0" smtClean="0"/>
              <a:t>Conflicts of Interest and Disclosures</a:t>
            </a:r>
            <a:endParaRPr lang="en-US" sz="4000" dirty="0"/>
          </a:p>
        </p:txBody>
      </p:sp>
      <p:sp>
        <p:nvSpPr>
          <p:cNvPr id="6147" name="Content Placeholder 2"/>
          <p:cNvSpPr>
            <a:spLocks noGrp="1"/>
          </p:cNvSpPr>
          <p:nvPr>
            <p:ph idx="1"/>
          </p:nvPr>
        </p:nvSpPr>
        <p:spPr>
          <a:xfrm>
            <a:off x="152400" y="914400"/>
            <a:ext cx="8229600" cy="5705475"/>
          </a:xfrm>
        </p:spPr>
        <p:txBody>
          <a:bodyPr>
            <a:normAutofit/>
          </a:bodyPr>
          <a:lstStyle/>
          <a:p>
            <a:pPr eaLnBrk="1" hangingPunct="1"/>
            <a:r>
              <a:rPr lang="en-US" sz="2000" dirty="0" smtClean="0"/>
              <a:t>Neither the planners or presenters indicated that they have any real or perceived vested interest that relate to this presentation nor any relationships with pharmaceutical companies, biomedical device manufacturers, and/or  other corporations whose products and services are related to the vaccines we discuss.</a:t>
            </a:r>
          </a:p>
          <a:p>
            <a:pPr eaLnBrk="1" hangingPunct="1"/>
            <a:endParaRPr lang="en-US" sz="2000" dirty="0" smtClean="0"/>
          </a:p>
          <a:p>
            <a:pPr eaLnBrk="1" hangingPunct="1"/>
            <a:r>
              <a:rPr lang="en-US" sz="2000" dirty="0" smtClean="0"/>
              <a:t>There is no sponsorship or commercial support being received for this activity.</a:t>
            </a:r>
          </a:p>
          <a:p>
            <a:pPr marL="0" indent="0" eaLnBrk="1" hangingPunct="1">
              <a:buNone/>
            </a:pPr>
            <a:endParaRPr lang="en-US" sz="2000" dirty="0" smtClean="0"/>
          </a:p>
          <a:p>
            <a:pPr eaLnBrk="1" hangingPunct="1"/>
            <a:r>
              <a:rPr lang="en-US" sz="2000" dirty="0" smtClean="0"/>
              <a:t>The mention of specific brands of vaccines in this presentation is for the purpose of providing education and does not constitute endorsement by the provider or ANCC of any commercial products.</a:t>
            </a:r>
          </a:p>
          <a:p>
            <a:pPr eaLnBrk="1" hangingPunct="1">
              <a:buNone/>
            </a:pPr>
            <a:endParaRPr lang="en-US" sz="2000" dirty="0" smtClean="0"/>
          </a:p>
          <a:p>
            <a:pPr eaLnBrk="1" hangingPunct="1"/>
            <a:r>
              <a:rPr lang="en-US" sz="2000" dirty="0" smtClean="0"/>
              <a:t>For certain vaccines this may represent a slight departure from or off-label use of the vaccine package insert guidelines.</a:t>
            </a:r>
          </a:p>
          <a:p>
            <a:pPr>
              <a:buNone/>
            </a:pPr>
            <a:endParaRPr lang="en-US" dirty="0" smtClean="0"/>
          </a:p>
        </p:txBody>
      </p:sp>
    </p:spTree>
    <p:extLst>
      <p:ext uri="{BB962C8B-B14F-4D97-AF65-F5344CB8AC3E}">
        <p14:creationId xmlns:p14="http://schemas.microsoft.com/office/powerpoint/2010/main" val="26601881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7626"/>
            <a:ext cx="8486774" cy="6060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74510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47625"/>
            <a:ext cx="8896350" cy="597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91672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90600"/>
          </a:xfrm>
        </p:spPr>
        <p:txBody>
          <a:bodyPr/>
          <a:lstStyle/>
          <a:p>
            <a:r>
              <a:rPr lang="en-US" dirty="0" smtClean="0"/>
              <a:t>Hepatitis B</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129191459"/>
              </p:ext>
            </p:extLst>
          </p:nvPr>
        </p:nvGraphicFramePr>
        <p:xfrm>
          <a:off x="2209800" y="1371600"/>
          <a:ext cx="5181600" cy="3886200"/>
        </p:xfrm>
        <a:graphic>
          <a:graphicData uri="http://schemas.openxmlformats.org/presentationml/2006/ole">
            <mc:AlternateContent xmlns:mc="http://schemas.openxmlformats.org/markup-compatibility/2006">
              <mc:Choice xmlns:v="urn:schemas-microsoft-com:vml" Requires="v">
                <p:oleObj spid="_x0000_s27652" name="Photo Editor Photo" r:id="rId4" imgW="4877481" imgH="7314286" progId="">
                  <p:embed/>
                </p:oleObj>
              </mc:Choice>
              <mc:Fallback>
                <p:oleObj name="Photo Editor Photo" r:id="rId4" imgW="4877481" imgH="731428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371600"/>
                        <a:ext cx="5181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0995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486400"/>
            <a:ext cx="8083550"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17417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4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7626"/>
            <a:ext cx="8651136" cy="6048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9202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0" y="72479"/>
            <a:ext cx="8959596" cy="769441"/>
          </a:xfrm>
          <a:prstGeom prst="rect">
            <a:avLst/>
          </a:prstGeom>
          <a:noFill/>
          <a:ln w="12700" cap="sq">
            <a:noFill/>
            <a:miter lim="800000"/>
            <a:headEnd/>
            <a:tailEnd/>
          </a:ln>
        </p:spPr>
        <p:txBody>
          <a:bodyPr wrap="square">
            <a:spAutoFit/>
          </a:bodyPr>
          <a:lstStyle/>
          <a:p>
            <a:pPr algn="ctr" eaLnBrk="0" hangingPunct="0">
              <a:spcBef>
                <a:spcPct val="30000"/>
              </a:spcBef>
            </a:pPr>
            <a:r>
              <a:rPr kumimoji="1" lang="en-US" sz="4400" dirty="0">
                <a:latin typeface="Segoe UI"/>
              </a:rPr>
              <a:t>Hepatitis A</a:t>
            </a:r>
          </a:p>
        </p:txBody>
      </p:sp>
      <p:sp>
        <p:nvSpPr>
          <p:cNvPr id="70659" name="Text Box 3"/>
          <p:cNvSpPr txBox="1">
            <a:spLocks noChangeArrowheads="1"/>
          </p:cNvSpPr>
          <p:nvPr/>
        </p:nvSpPr>
        <p:spPr bwMode="auto">
          <a:xfrm>
            <a:off x="990600" y="5039271"/>
            <a:ext cx="7239000" cy="830997"/>
          </a:xfrm>
          <a:prstGeom prst="rect">
            <a:avLst/>
          </a:prstGeom>
          <a:noFill/>
          <a:ln w="12700" cap="sq">
            <a:noFill/>
            <a:miter lim="800000"/>
            <a:headEnd/>
            <a:tailEnd/>
          </a:ln>
        </p:spPr>
        <p:txBody>
          <a:bodyPr wrap="square">
            <a:spAutoFit/>
          </a:bodyPr>
          <a:lstStyle/>
          <a:p>
            <a:pPr eaLnBrk="0" hangingPunct="0">
              <a:spcBef>
                <a:spcPct val="50000"/>
              </a:spcBef>
            </a:pPr>
            <a:r>
              <a:rPr kumimoji="1" lang="en-US" sz="2400" b="1" dirty="0">
                <a:solidFill>
                  <a:prstClr val="black"/>
                </a:solidFill>
                <a:latin typeface="+mn-lt"/>
              </a:rPr>
              <a:t>Required for school or child care attendance for children born on or after 1-1-06</a:t>
            </a:r>
          </a:p>
        </p:txBody>
      </p:sp>
      <p:pic>
        <p:nvPicPr>
          <p:cNvPr id="70660" name="Picture 4" descr="hepapmh001"/>
          <p:cNvPicPr>
            <a:picLocks noChangeAspect="1" noChangeArrowheads="1"/>
          </p:cNvPicPr>
          <p:nvPr/>
        </p:nvPicPr>
        <p:blipFill>
          <a:blip r:embed="rId3" cstate="print"/>
          <a:srcRect/>
          <a:stretch>
            <a:fillRect/>
          </a:stretch>
        </p:blipFill>
        <p:spPr bwMode="auto">
          <a:xfrm>
            <a:off x="914400" y="1371600"/>
            <a:ext cx="3048000" cy="3352800"/>
          </a:xfrm>
          <a:prstGeom prst="rect">
            <a:avLst/>
          </a:prstGeom>
          <a:noFill/>
          <a:ln w="9525">
            <a:noFill/>
            <a:miter lim="800000"/>
            <a:headEnd/>
            <a:tailEnd/>
          </a:ln>
        </p:spPr>
      </p:pic>
      <p:pic>
        <p:nvPicPr>
          <p:cNvPr id="70661" name="Picture 5" descr="hepatitis_nt">
            <a:hlinkClick r:id="rId4"/>
          </p:cNvPr>
          <p:cNvPicPr>
            <a:picLocks noChangeAspect="1" noChangeArrowheads="1"/>
          </p:cNvPicPr>
          <p:nvPr/>
        </p:nvPicPr>
        <p:blipFill>
          <a:blip r:embed="rId5" cstate="print"/>
          <a:srcRect/>
          <a:stretch>
            <a:fillRect/>
          </a:stretch>
        </p:blipFill>
        <p:spPr bwMode="auto">
          <a:xfrm>
            <a:off x="5105400" y="1371600"/>
            <a:ext cx="3276600" cy="3352800"/>
          </a:xfrm>
          <a:prstGeom prst="rect">
            <a:avLst/>
          </a:prstGeom>
          <a:noFill/>
          <a:ln w="9525">
            <a:noFill/>
            <a:miter lim="800000"/>
            <a:headEnd/>
            <a:tailEnd/>
          </a:ln>
        </p:spPr>
      </p:pic>
    </p:spTree>
    <p:extLst>
      <p:ext uri="{BB962C8B-B14F-4D97-AF65-F5344CB8AC3E}">
        <p14:creationId xmlns:p14="http://schemas.microsoft.com/office/powerpoint/2010/main" val="227711853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5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31"/>
            <a:ext cx="8486775" cy="6136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65946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extLst>
              <p:ext uri="{D42A27DB-BD31-4B8C-83A1-F6EECF244321}">
                <p14:modId xmlns:p14="http://schemas.microsoft.com/office/powerpoint/2010/main" val="2483562399"/>
              </p:ext>
            </p:extLst>
          </p:nvPr>
        </p:nvGraphicFramePr>
        <p:xfrm>
          <a:off x="3962400" y="1713706"/>
          <a:ext cx="4876800" cy="3309938"/>
        </p:xfrm>
        <a:graphic>
          <a:graphicData uri="http://schemas.openxmlformats.org/presentationml/2006/ole">
            <mc:AlternateContent xmlns:mc="http://schemas.openxmlformats.org/markup-compatibility/2006">
              <mc:Choice xmlns:v="urn:schemas-microsoft-com:vml" Requires="v">
                <p:oleObj spid="_x0000_s28676" name="PHOTO-PAINT Image" r:id="rId4" imgW="1910938" imgH="1298121" progId="">
                  <p:embed/>
                </p:oleObj>
              </mc:Choice>
              <mc:Fallback>
                <p:oleObj name="PHOTO-PAINT Image" r:id="rId4" imgW="1910938" imgH="129812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1713706"/>
                        <a:ext cx="4876800" cy="330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5" name="Text Box 3"/>
          <p:cNvSpPr txBox="1">
            <a:spLocks noChangeArrowheads="1"/>
          </p:cNvSpPr>
          <p:nvPr/>
        </p:nvSpPr>
        <p:spPr bwMode="auto">
          <a:xfrm>
            <a:off x="538111" y="488148"/>
            <a:ext cx="8162544" cy="1175706"/>
          </a:xfrm>
          <a:prstGeom prst="rect">
            <a:avLst/>
          </a:prstGeom>
          <a:noFill/>
          <a:ln w="12700" cap="sq">
            <a:noFill/>
            <a:miter lim="800000"/>
            <a:headEnd/>
            <a:tailEnd/>
          </a:ln>
        </p:spPr>
        <p:txBody>
          <a:bodyPr wrap="square">
            <a:spAutoFit/>
          </a:bodyPr>
          <a:lstStyle/>
          <a:p>
            <a:pPr algn="ctr" eaLnBrk="0" hangingPunct="0">
              <a:lnSpc>
                <a:spcPct val="80000"/>
              </a:lnSpc>
              <a:spcBef>
                <a:spcPct val="30000"/>
              </a:spcBef>
            </a:pPr>
            <a:r>
              <a:rPr kumimoji="1" lang="en-US" sz="4400" i="1" dirty="0">
                <a:latin typeface="Segoe UI"/>
              </a:rPr>
              <a:t>Haemophilus </a:t>
            </a:r>
            <a:r>
              <a:rPr kumimoji="1" lang="en-US" sz="4400" i="1" dirty="0" smtClean="0">
                <a:latin typeface="Segoe UI"/>
              </a:rPr>
              <a:t>influenzae </a:t>
            </a:r>
            <a:r>
              <a:rPr kumimoji="1" lang="en-US" sz="4400" dirty="0" smtClean="0">
                <a:latin typeface="Segoe UI"/>
              </a:rPr>
              <a:t>Type </a:t>
            </a:r>
            <a:r>
              <a:rPr kumimoji="1" lang="en-US" sz="4400" dirty="0">
                <a:latin typeface="Segoe UI"/>
              </a:rPr>
              <a:t>b (Hib)</a:t>
            </a:r>
          </a:p>
        </p:txBody>
      </p:sp>
      <p:sp>
        <p:nvSpPr>
          <p:cNvPr id="13316" name="Text Box 4"/>
          <p:cNvSpPr txBox="1">
            <a:spLocks noChangeArrowheads="1"/>
          </p:cNvSpPr>
          <p:nvPr/>
        </p:nvSpPr>
        <p:spPr bwMode="auto">
          <a:xfrm>
            <a:off x="685800" y="5405733"/>
            <a:ext cx="8077200" cy="461665"/>
          </a:xfrm>
          <a:prstGeom prst="rect">
            <a:avLst/>
          </a:prstGeom>
          <a:noFill/>
          <a:ln w="12700" cap="sq">
            <a:noFill/>
            <a:miter lim="800000"/>
            <a:headEnd/>
            <a:tailEnd/>
          </a:ln>
        </p:spPr>
        <p:txBody>
          <a:bodyPr wrap="square">
            <a:spAutoFit/>
          </a:bodyPr>
          <a:lstStyle/>
          <a:p>
            <a:pPr eaLnBrk="0" hangingPunct="0">
              <a:spcBef>
                <a:spcPct val="50000"/>
              </a:spcBef>
            </a:pPr>
            <a:r>
              <a:rPr kumimoji="1" lang="en-US" sz="2400" b="1" dirty="0">
                <a:solidFill>
                  <a:prstClr val="black"/>
                </a:solidFill>
                <a:latin typeface="+mn-lt"/>
              </a:rPr>
              <a:t>Required only for child care and pre-K attendance</a:t>
            </a:r>
          </a:p>
        </p:txBody>
      </p:sp>
      <p:pic>
        <p:nvPicPr>
          <p:cNvPr id="13317" name="Picture 5" descr="hibinfant"/>
          <p:cNvPicPr>
            <a:picLocks noChangeAspect="1" noChangeArrowheads="1"/>
          </p:cNvPicPr>
          <p:nvPr/>
        </p:nvPicPr>
        <p:blipFill>
          <a:blip r:embed="rId6" cstate="print"/>
          <a:srcRect/>
          <a:stretch>
            <a:fillRect/>
          </a:stretch>
        </p:blipFill>
        <p:spPr bwMode="auto">
          <a:xfrm>
            <a:off x="685800" y="1981200"/>
            <a:ext cx="2743200" cy="2774950"/>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429103687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6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7625"/>
            <a:ext cx="8791574" cy="612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91284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95250" y="9525"/>
            <a:ext cx="6191250" cy="676275"/>
          </a:xfrm>
        </p:spPr>
        <p:txBody>
          <a:bodyPr>
            <a:normAutofit fontScale="90000"/>
          </a:bodyPr>
          <a:lstStyle/>
          <a:p>
            <a:pPr eaLnBrk="1" hangingPunct="1"/>
            <a:r>
              <a:rPr lang="en-US" sz="3600" b="1" dirty="0" smtClean="0">
                <a:solidFill>
                  <a:srgbClr val="FFFF99"/>
                </a:solidFill>
              </a:rPr>
              <a:t/>
            </a:r>
            <a:br>
              <a:rPr lang="en-US" sz="3600" b="1" dirty="0" smtClean="0">
                <a:solidFill>
                  <a:srgbClr val="FFFF99"/>
                </a:solidFill>
              </a:rPr>
            </a:br>
            <a:endParaRPr lang="en-US" sz="2800" b="1" dirty="0" smtClean="0">
              <a:solidFill>
                <a:srgbClr val="FFFF99"/>
              </a:solidFill>
            </a:endParaRPr>
          </a:p>
        </p:txBody>
      </p:sp>
      <p:sp>
        <p:nvSpPr>
          <p:cNvPr id="52227" name="Text Box 3"/>
          <p:cNvSpPr txBox="1">
            <a:spLocks noChangeArrowheads="1"/>
          </p:cNvSpPr>
          <p:nvPr/>
        </p:nvSpPr>
        <p:spPr bwMode="auto">
          <a:xfrm>
            <a:off x="4924425" y="5556250"/>
            <a:ext cx="3024188" cy="366713"/>
          </a:xfrm>
          <a:prstGeom prst="rect">
            <a:avLst/>
          </a:prstGeom>
          <a:noFill/>
          <a:ln w="9525">
            <a:noFill/>
            <a:miter lim="800000"/>
            <a:headEnd/>
            <a:tailEnd/>
          </a:ln>
        </p:spPr>
        <p:txBody>
          <a:bodyPr>
            <a:spAutoFit/>
          </a:bodyPr>
          <a:lstStyle/>
          <a:p>
            <a:pPr>
              <a:spcBef>
                <a:spcPct val="50000"/>
              </a:spcBef>
            </a:pPr>
            <a:endParaRPr lang="en-US">
              <a:solidFill>
                <a:srgbClr val="FFFFFF"/>
              </a:solidFill>
            </a:endParaRPr>
          </a:p>
        </p:txBody>
      </p:sp>
      <p:pic>
        <p:nvPicPr>
          <p:cNvPr id="52228" name="Picture 4" descr="pik04"/>
          <p:cNvPicPr>
            <a:picLocks noChangeAspect="1" noChangeArrowheads="1"/>
          </p:cNvPicPr>
          <p:nvPr/>
        </p:nvPicPr>
        <p:blipFill>
          <a:blip r:embed="rId4" cstate="print"/>
          <a:srcRect/>
          <a:stretch>
            <a:fillRect/>
          </a:stretch>
        </p:blipFill>
        <p:spPr bwMode="auto">
          <a:xfrm>
            <a:off x="381000" y="1432718"/>
            <a:ext cx="3809999" cy="3139282"/>
          </a:xfrm>
          <a:prstGeom prst="rect">
            <a:avLst/>
          </a:prstGeom>
          <a:noFill/>
          <a:ln w="9525">
            <a:solidFill>
              <a:schemeClr val="bg1"/>
            </a:solidFill>
            <a:miter lim="800000"/>
            <a:headEnd/>
            <a:tailEnd/>
          </a:ln>
        </p:spPr>
      </p:pic>
      <p:sp>
        <p:nvSpPr>
          <p:cNvPr id="52231" name="Rectangle 7"/>
          <p:cNvSpPr>
            <a:spLocks noChangeArrowheads="1"/>
          </p:cNvSpPr>
          <p:nvPr/>
        </p:nvSpPr>
        <p:spPr bwMode="auto">
          <a:xfrm>
            <a:off x="1400174" y="381000"/>
            <a:ext cx="6191250" cy="762000"/>
          </a:xfrm>
          <a:prstGeom prst="rect">
            <a:avLst/>
          </a:prstGeom>
          <a:noFill/>
          <a:ln w="9525">
            <a:noFill/>
            <a:miter lim="800000"/>
            <a:headEnd/>
            <a:tailEnd/>
          </a:ln>
        </p:spPr>
        <p:txBody>
          <a:bodyPr anchor="ctr"/>
          <a:lstStyle/>
          <a:p>
            <a:pPr algn="ctr"/>
            <a:r>
              <a:rPr lang="en-US" sz="4400" dirty="0">
                <a:latin typeface="Segoe UI"/>
              </a:rPr>
              <a:t>Polio </a:t>
            </a:r>
          </a:p>
        </p:txBody>
      </p:sp>
      <p:sp>
        <p:nvSpPr>
          <p:cNvPr id="74761" name="Text Box 9"/>
          <p:cNvSpPr txBox="1">
            <a:spLocks noChangeArrowheads="1"/>
          </p:cNvSpPr>
          <p:nvPr/>
        </p:nvSpPr>
        <p:spPr bwMode="auto">
          <a:xfrm>
            <a:off x="685800" y="6022777"/>
            <a:ext cx="4419600" cy="307777"/>
          </a:xfrm>
          <a:prstGeom prst="rect">
            <a:avLst/>
          </a:prstGeom>
          <a:noFill/>
          <a:ln w="9525">
            <a:noFill/>
            <a:miter lim="800000"/>
            <a:headEnd/>
            <a:tailEnd/>
          </a:ln>
        </p:spPr>
        <p:txBody>
          <a:bodyPr wrap="square">
            <a:spAutoFit/>
          </a:bodyPr>
          <a:lstStyle/>
          <a:p>
            <a:r>
              <a:rPr lang="en-US" sz="1400" b="1" dirty="0">
                <a:latin typeface="Calibri" pitchFamily="34" charset="0"/>
              </a:rPr>
              <a:t>Ref. MMWR 2009; 58 (30);829-830 (August 7, 2009)</a:t>
            </a:r>
            <a:endParaRPr lang="en-US" sz="1400" b="1" dirty="0"/>
          </a:p>
        </p:txBody>
      </p:sp>
      <p:sp>
        <p:nvSpPr>
          <p:cNvPr id="13" name="Rectangle 12"/>
          <p:cNvSpPr>
            <a:spLocks noChangeArrowheads="1"/>
          </p:cNvSpPr>
          <p:nvPr/>
        </p:nvSpPr>
        <p:spPr bwMode="auto">
          <a:xfrm>
            <a:off x="4495800" y="6400800"/>
            <a:ext cx="1981200" cy="230188"/>
          </a:xfrm>
          <a:prstGeom prst="rect">
            <a:avLst/>
          </a:prstGeom>
          <a:noFill/>
          <a:ln w="9525">
            <a:noFill/>
            <a:miter lim="800000"/>
            <a:headEnd/>
            <a:tailEnd/>
          </a:ln>
        </p:spPr>
        <p:txBody>
          <a:bodyPr>
            <a:spAutoFit/>
          </a:bodyPr>
          <a:lstStyle/>
          <a:p>
            <a:pPr>
              <a:spcBef>
                <a:spcPct val="50000"/>
              </a:spcBef>
            </a:pPr>
            <a:r>
              <a:rPr lang="en-US" sz="900">
                <a:solidFill>
                  <a:srgbClr val="FFFFFF"/>
                </a:solidFill>
              </a:rPr>
              <a:t>Source: World Health Organization</a:t>
            </a:r>
          </a:p>
        </p:txBody>
      </p:sp>
      <p:graphicFrame>
        <p:nvGraphicFramePr>
          <p:cNvPr id="233474" name="Object 2"/>
          <p:cNvGraphicFramePr>
            <a:graphicFrameLocks noChangeAspect="1"/>
          </p:cNvGraphicFramePr>
          <p:nvPr>
            <p:extLst>
              <p:ext uri="{D42A27DB-BD31-4B8C-83A1-F6EECF244321}">
                <p14:modId xmlns:p14="http://schemas.microsoft.com/office/powerpoint/2010/main" val="2864698877"/>
              </p:ext>
            </p:extLst>
          </p:nvPr>
        </p:nvGraphicFramePr>
        <p:xfrm>
          <a:off x="5105400" y="1436012"/>
          <a:ext cx="3581400" cy="3135988"/>
        </p:xfrm>
        <a:graphic>
          <a:graphicData uri="http://schemas.openxmlformats.org/presentationml/2006/ole">
            <mc:AlternateContent xmlns:mc="http://schemas.openxmlformats.org/markup-compatibility/2006">
              <mc:Choice xmlns:v="urn:schemas-microsoft-com:vml" Requires="v">
                <p:oleObj spid="_x0000_s29700" name="PHOTO-PAINT Image" r:id="rId5" imgW="947850" imgH="1731267" progId="">
                  <p:embed/>
                </p:oleObj>
              </mc:Choice>
              <mc:Fallback>
                <p:oleObj name="PHOTO-PAINT Image" r:id="rId5" imgW="947850" imgH="1731267"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1436012"/>
                        <a:ext cx="3581400" cy="3135988"/>
                      </a:xfrm>
                      <a:prstGeom prst="rect">
                        <a:avLst/>
                      </a:prstGeom>
                      <a:noFill/>
                      <a:ln>
                        <a:noFill/>
                      </a:ln>
                      <a:effectLst/>
                      <a:extLst/>
                    </p:spPr>
                  </p:pic>
                </p:oleObj>
              </mc:Fallback>
            </mc:AlternateContent>
          </a:graphicData>
        </a:graphic>
      </p:graphicFrame>
      <p:sp>
        <p:nvSpPr>
          <p:cNvPr id="3" name="TextBox 2"/>
          <p:cNvSpPr txBox="1"/>
          <p:nvPr/>
        </p:nvSpPr>
        <p:spPr>
          <a:xfrm>
            <a:off x="1896370" y="5086032"/>
            <a:ext cx="5198859" cy="369332"/>
          </a:xfrm>
          <a:prstGeom prst="rect">
            <a:avLst/>
          </a:prstGeom>
          <a:noFill/>
        </p:spPr>
        <p:txBody>
          <a:bodyPr wrap="none" rtlCol="0">
            <a:spAutoFit/>
          </a:bodyPr>
          <a:lstStyle/>
          <a:p>
            <a:pPr algn="ctr"/>
            <a:r>
              <a:rPr lang="en-US" b="1" dirty="0" smtClean="0">
                <a:solidFill>
                  <a:prstClr val="black"/>
                </a:solidFill>
              </a:rPr>
              <a:t>Required for school and childcare attendance</a:t>
            </a:r>
            <a:endParaRPr lang="en-US" b="1" dirty="0">
              <a:solidFill>
                <a:prstClr val="black"/>
              </a:solidFill>
            </a:endParaRPr>
          </a:p>
        </p:txBody>
      </p:sp>
    </p:spTree>
    <p:extLst>
      <p:ext uri="{BB962C8B-B14F-4D97-AF65-F5344CB8AC3E}">
        <p14:creationId xmlns:p14="http://schemas.microsoft.com/office/powerpoint/2010/main" val="2506643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7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511" y="47625"/>
            <a:ext cx="8785664" cy="604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0828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a:xfrm>
            <a:off x="0" y="457200"/>
            <a:ext cx="8839200" cy="990600"/>
          </a:xfrm>
          <a:ln/>
        </p:spPr>
        <p:txBody>
          <a:bodyPr/>
          <a:lstStyle/>
          <a:p>
            <a:r>
              <a:rPr lang="en-US" b="0" dirty="0" smtClean="0"/>
              <a:t>Overview of Topics</a:t>
            </a:r>
            <a:endParaRPr lang="en-US" b="0" dirty="0"/>
          </a:p>
        </p:txBody>
      </p:sp>
      <p:sp>
        <p:nvSpPr>
          <p:cNvPr id="478211" name="Rectangle 3"/>
          <p:cNvSpPr>
            <a:spLocks noGrp="1" noChangeArrowheads="1"/>
          </p:cNvSpPr>
          <p:nvPr>
            <p:ph type="body" idx="1"/>
          </p:nvPr>
        </p:nvSpPr>
        <p:spPr/>
        <p:txBody>
          <a:bodyPr/>
          <a:lstStyle/>
          <a:p>
            <a:r>
              <a:rPr lang="en-US" sz="2800" dirty="0"/>
              <a:t>General vaccine guidelines</a:t>
            </a:r>
          </a:p>
          <a:p>
            <a:r>
              <a:rPr lang="en-US" sz="2800" dirty="0"/>
              <a:t>Review of vaccines on the Recommended Childhood and Adolescent Immunization Schedule</a:t>
            </a:r>
          </a:p>
          <a:p>
            <a:r>
              <a:rPr lang="en-US" sz="2800" dirty="0"/>
              <a:t>Summary of the Georgia requirements for child care and school attendance </a:t>
            </a:r>
          </a:p>
          <a:p>
            <a:r>
              <a:rPr lang="en-US" sz="2800" dirty="0"/>
              <a:t>Review of the Certificate of Immunization (Form 3231)</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2"/>
          <p:cNvSpPr>
            <a:spLocks noChangeArrowheads="1"/>
          </p:cNvSpPr>
          <p:nvPr/>
        </p:nvSpPr>
        <p:spPr bwMode="auto">
          <a:xfrm>
            <a:off x="501650" y="1033463"/>
            <a:ext cx="2717800" cy="579437"/>
          </a:xfrm>
          <a:prstGeom prst="rect">
            <a:avLst/>
          </a:prstGeom>
          <a:noFill/>
          <a:ln w="9525">
            <a:noFill/>
            <a:miter lim="800000"/>
            <a:headEnd/>
            <a:tailEnd/>
          </a:ln>
        </p:spPr>
        <p:txBody>
          <a:bodyPr>
            <a:spAutoFit/>
          </a:bodyPr>
          <a:lstStyle/>
          <a:p>
            <a:pPr eaLnBrk="0" hangingPunct="0"/>
            <a:r>
              <a:rPr lang="en-US" sz="3200" dirty="0">
                <a:latin typeface="Calibri" pitchFamily="34" charset="0"/>
                <a:cs typeface="Arial" charset="0"/>
              </a:rPr>
              <a:t>Measles (M)</a:t>
            </a:r>
          </a:p>
        </p:txBody>
      </p:sp>
      <p:pic>
        <p:nvPicPr>
          <p:cNvPr id="222210" name="Picture 3" descr="measiac004"/>
          <p:cNvPicPr>
            <a:picLocks noChangeAspect="1" noChangeArrowheads="1"/>
          </p:cNvPicPr>
          <p:nvPr/>
        </p:nvPicPr>
        <p:blipFill>
          <a:blip r:embed="rId3" cstate="print"/>
          <a:srcRect/>
          <a:stretch>
            <a:fillRect/>
          </a:stretch>
        </p:blipFill>
        <p:spPr bwMode="auto">
          <a:xfrm>
            <a:off x="457200" y="1600200"/>
            <a:ext cx="1701800" cy="2554288"/>
          </a:xfrm>
          <a:prstGeom prst="rect">
            <a:avLst/>
          </a:prstGeom>
          <a:noFill/>
          <a:ln w="9525">
            <a:noFill/>
            <a:miter lim="800000"/>
            <a:headEnd/>
            <a:tailEnd/>
          </a:ln>
        </p:spPr>
      </p:pic>
      <p:sp>
        <p:nvSpPr>
          <p:cNvPr id="222211" name="Text Box 4"/>
          <p:cNvSpPr txBox="1">
            <a:spLocks noChangeArrowheads="1"/>
          </p:cNvSpPr>
          <p:nvPr/>
        </p:nvSpPr>
        <p:spPr bwMode="auto">
          <a:xfrm>
            <a:off x="5624513" y="1565275"/>
            <a:ext cx="2079625" cy="366713"/>
          </a:xfrm>
          <a:prstGeom prst="rect">
            <a:avLst/>
          </a:prstGeom>
          <a:noFill/>
          <a:ln w="9525">
            <a:noFill/>
            <a:miter lim="800000"/>
            <a:headEnd/>
            <a:tailEnd/>
          </a:ln>
        </p:spPr>
        <p:txBody>
          <a:bodyPr>
            <a:spAutoFit/>
          </a:bodyPr>
          <a:lstStyle/>
          <a:p>
            <a:pPr>
              <a:spcBef>
                <a:spcPct val="50000"/>
              </a:spcBef>
            </a:pPr>
            <a:endParaRPr lang="en-US" b="1">
              <a:solidFill>
                <a:srgbClr val="FFFFFF"/>
              </a:solidFill>
              <a:cs typeface="Arial" charset="0"/>
            </a:endParaRPr>
          </a:p>
        </p:txBody>
      </p:sp>
      <p:sp>
        <p:nvSpPr>
          <p:cNvPr id="222212" name="Text Box 5"/>
          <p:cNvSpPr txBox="1">
            <a:spLocks noChangeArrowheads="1"/>
          </p:cNvSpPr>
          <p:nvPr/>
        </p:nvSpPr>
        <p:spPr bwMode="auto">
          <a:xfrm>
            <a:off x="5448300" y="2016125"/>
            <a:ext cx="2355850" cy="366713"/>
          </a:xfrm>
          <a:prstGeom prst="rect">
            <a:avLst/>
          </a:prstGeom>
          <a:noFill/>
          <a:ln w="9525">
            <a:noFill/>
            <a:miter lim="800000"/>
            <a:headEnd/>
            <a:tailEnd/>
          </a:ln>
        </p:spPr>
        <p:txBody>
          <a:bodyPr>
            <a:spAutoFit/>
          </a:bodyPr>
          <a:lstStyle/>
          <a:p>
            <a:pPr>
              <a:spcBef>
                <a:spcPct val="50000"/>
              </a:spcBef>
            </a:pPr>
            <a:endParaRPr lang="en-US" b="1">
              <a:solidFill>
                <a:srgbClr val="FFFFFF"/>
              </a:solidFill>
              <a:cs typeface="Arial" charset="0"/>
            </a:endParaRPr>
          </a:p>
        </p:txBody>
      </p:sp>
      <p:sp>
        <p:nvSpPr>
          <p:cNvPr id="222213" name="Text Box 7"/>
          <p:cNvSpPr txBox="1">
            <a:spLocks noChangeArrowheads="1"/>
          </p:cNvSpPr>
          <p:nvPr/>
        </p:nvSpPr>
        <p:spPr bwMode="auto">
          <a:xfrm>
            <a:off x="6148655" y="3781425"/>
            <a:ext cx="2208212" cy="579437"/>
          </a:xfrm>
          <a:prstGeom prst="rect">
            <a:avLst/>
          </a:prstGeom>
          <a:noFill/>
          <a:ln w="9525">
            <a:noFill/>
            <a:miter lim="800000"/>
            <a:headEnd/>
            <a:tailEnd/>
          </a:ln>
        </p:spPr>
        <p:txBody>
          <a:bodyPr>
            <a:spAutoFit/>
          </a:bodyPr>
          <a:lstStyle/>
          <a:p>
            <a:pPr>
              <a:spcBef>
                <a:spcPct val="50000"/>
              </a:spcBef>
            </a:pPr>
            <a:r>
              <a:rPr lang="en-US" sz="3200" dirty="0">
                <a:latin typeface="Calibri" pitchFamily="34" charset="0"/>
                <a:cs typeface="Arial" charset="0"/>
              </a:rPr>
              <a:t>Mumps (M)</a:t>
            </a:r>
          </a:p>
        </p:txBody>
      </p:sp>
      <p:sp>
        <p:nvSpPr>
          <p:cNvPr id="222214" name="Text Box 8"/>
          <p:cNvSpPr txBox="1">
            <a:spLocks noChangeArrowheads="1"/>
          </p:cNvSpPr>
          <p:nvPr/>
        </p:nvSpPr>
        <p:spPr bwMode="auto">
          <a:xfrm>
            <a:off x="1704975" y="3368675"/>
            <a:ext cx="2366963" cy="366713"/>
          </a:xfrm>
          <a:prstGeom prst="rect">
            <a:avLst/>
          </a:prstGeom>
          <a:noFill/>
          <a:ln w="9525">
            <a:noFill/>
            <a:miter lim="800000"/>
            <a:headEnd/>
            <a:tailEnd/>
          </a:ln>
        </p:spPr>
        <p:txBody>
          <a:bodyPr>
            <a:spAutoFit/>
          </a:bodyPr>
          <a:lstStyle/>
          <a:p>
            <a:pPr>
              <a:spcBef>
                <a:spcPct val="50000"/>
              </a:spcBef>
            </a:pPr>
            <a:endParaRPr lang="en-US" b="1">
              <a:solidFill>
                <a:srgbClr val="FFFFFF"/>
              </a:solidFill>
              <a:cs typeface="Arial" charset="0"/>
            </a:endParaRPr>
          </a:p>
        </p:txBody>
      </p:sp>
      <p:pic>
        <p:nvPicPr>
          <p:cNvPr id="1188873" name="Picture 9" descr="img0018"/>
          <p:cNvPicPr>
            <a:picLocks noChangeAspect="1" noChangeArrowheads="1"/>
          </p:cNvPicPr>
          <p:nvPr/>
        </p:nvPicPr>
        <p:blipFill>
          <a:blip r:embed="rId4" cstate="print"/>
          <a:srcRect/>
          <a:stretch>
            <a:fillRect/>
          </a:stretch>
        </p:blipFill>
        <p:spPr bwMode="auto">
          <a:xfrm>
            <a:off x="5715000" y="4572000"/>
            <a:ext cx="2795588" cy="1470025"/>
          </a:xfrm>
          <a:prstGeom prst="rect">
            <a:avLst/>
          </a:prstGeom>
          <a:noFill/>
          <a:ln w="9525">
            <a:noFill/>
            <a:miter lim="800000"/>
            <a:headEnd/>
            <a:tailEnd/>
          </a:ln>
        </p:spPr>
      </p:pic>
      <p:sp>
        <p:nvSpPr>
          <p:cNvPr id="222216" name="Text Box 10"/>
          <p:cNvSpPr txBox="1">
            <a:spLocks noChangeArrowheads="1"/>
          </p:cNvSpPr>
          <p:nvPr/>
        </p:nvSpPr>
        <p:spPr bwMode="auto">
          <a:xfrm>
            <a:off x="1916113" y="5035550"/>
            <a:ext cx="3419475" cy="366713"/>
          </a:xfrm>
          <a:prstGeom prst="rect">
            <a:avLst/>
          </a:prstGeom>
          <a:noFill/>
          <a:ln w="9525">
            <a:noFill/>
            <a:miter lim="800000"/>
            <a:headEnd/>
            <a:tailEnd/>
          </a:ln>
        </p:spPr>
        <p:txBody>
          <a:bodyPr>
            <a:spAutoFit/>
          </a:bodyPr>
          <a:lstStyle/>
          <a:p>
            <a:pPr>
              <a:spcBef>
                <a:spcPct val="50000"/>
              </a:spcBef>
            </a:pPr>
            <a:endParaRPr lang="en-US" b="1">
              <a:solidFill>
                <a:srgbClr val="FFFFFF"/>
              </a:solidFill>
              <a:cs typeface="Arial" charset="0"/>
            </a:endParaRPr>
          </a:p>
        </p:txBody>
      </p:sp>
      <p:sp>
        <p:nvSpPr>
          <p:cNvPr id="222217" name="Text Box 11"/>
          <p:cNvSpPr txBox="1">
            <a:spLocks noChangeArrowheads="1"/>
          </p:cNvSpPr>
          <p:nvPr/>
        </p:nvSpPr>
        <p:spPr bwMode="auto">
          <a:xfrm>
            <a:off x="152400" y="4191000"/>
            <a:ext cx="2362200" cy="584775"/>
          </a:xfrm>
          <a:prstGeom prst="rect">
            <a:avLst/>
          </a:prstGeom>
          <a:noFill/>
          <a:ln w="9525">
            <a:noFill/>
            <a:miter lim="800000"/>
            <a:headEnd/>
            <a:tailEnd/>
          </a:ln>
        </p:spPr>
        <p:txBody>
          <a:bodyPr wrap="square">
            <a:spAutoFit/>
          </a:bodyPr>
          <a:lstStyle/>
          <a:p>
            <a:pPr>
              <a:spcBef>
                <a:spcPct val="50000"/>
              </a:spcBef>
            </a:pPr>
            <a:r>
              <a:rPr lang="en-US" sz="3200" dirty="0">
                <a:latin typeface="Calibri" pitchFamily="34" charset="0"/>
                <a:cs typeface="Arial" charset="0"/>
              </a:rPr>
              <a:t>Rubella (R)</a:t>
            </a:r>
          </a:p>
        </p:txBody>
      </p:sp>
      <p:sp>
        <p:nvSpPr>
          <p:cNvPr id="1188876" name="Rectangle 12"/>
          <p:cNvSpPr>
            <a:spLocks noChangeArrowheads="1"/>
          </p:cNvSpPr>
          <p:nvPr/>
        </p:nvSpPr>
        <p:spPr bwMode="auto">
          <a:xfrm>
            <a:off x="4876800" y="6030913"/>
            <a:ext cx="4267200" cy="523220"/>
          </a:xfrm>
          <a:prstGeom prst="rect">
            <a:avLst/>
          </a:prstGeom>
          <a:noFill/>
          <a:ln w="9525">
            <a:noFill/>
            <a:miter lim="800000"/>
            <a:headEnd/>
            <a:tailEnd/>
          </a:ln>
        </p:spPr>
        <p:txBody>
          <a:bodyPr wrap="square">
            <a:spAutoFit/>
          </a:bodyPr>
          <a:lstStyle/>
          <a:p>
            <a:r>
              <a:rPr lang="en-US" sz="2800" dirty="0">
                <a:latin typeface="+mn-lt"/>
                <a:cs typeface="Arial" charset="0"/>
              </a:rPr>
              <a:t>Congenital Rubella (R)</a:t>
            </a:r>
          </a:p>
        </p:txBody>
      </p:sp>
      <p:sp>
        <p:nvSpPr>
          <p:cNvPr id="222219" name="Text Box 13"/>
          <p:cNvSpPr txBox="1">
            <a:spLocks noChangeArrowheads="1"/>
          </p:cNvSpPr>
          <p:nvPr/>
        </p:nvSpPr>
        <p:spPr bwMode="auto">
          <a:xfrm>
            <a:off x="1371600" y="304800"/>
            <a:ext cx="6673850" cy="769441"/>
          </a:xfrm>
          <a:prstGeom prst="rect">
            <a:avLst/>
          </a:prstGeom>
          <a:noFill/>
          <a:ln w="9525">
            <a:noFill/>
            <a:miter lim="800000"/>
            <a:headEnd/>
            <a:tailEnd/>
          </a:ln>
        </p:spPr>
        <p:txBody>
          <a:bodyPr>
            <a:spAutoFit/>
          </a:bodyPr>
          <a:lstStyle/>
          <a:p>
            <a:pPr algn="ctr">
              <a:spcBef>
                <a:spcPct val="50000"/>
              </a:spcBef>
            </a:pPr>
            <a:r>
              <a:rPr lang="en-US" sz="4400" dirty="0">
                <a:latin typeface="+mj-lt"/>
                <a:cs typeface="Arial" charset="0"/>
              </a:rPr>
              <a:t>Measles, Mumps, Rubella</a:t>
            </a:r>
          </a:p>
        </p:txBody>
      </p:sp>
      <p:pic>
        <p:nvPicPr>
          <p:cNvPr id="222220" name="Picture 16"/>
          <p:cNvPicPr>
            <a:picLocks noChangeAspect="1" noChangeArrowheads="1"/>
          </p:cNvPicPr>
          <p:nvPr/>
        </p:nvPicPr>
        <p:blipFill>
          <a:blip r:embed="rId5" cstate="print"/>
          <a:srcRect/>
          <a:stretch>
            <a:fillRect/>
          </a:stretch>
        </p:blipFill>
        <p:spPr bwMode="auto">
          <a:xfrm>
            <a:off x="501650" y="4772025"/>
            <a:ext cx="2286000" cy="1562100"/>
          </a:xfrm>
          <a:prstGeom prst="rect">
            <a:avLst/>
          </a:prstGeom>
          <a:noFill/>
          <a:ln w="9525">
            <a:noFill/>
            <a:miter lim="800000"/>
            <a:headEnd/>
            <a:tailEnd/>
          </a:ln>
        </p:spPr>
      </p:pic>
      <p:pic>
        <p:nvPicPr>
          <p:cNvPr id="222221" name="Picture 17" descr="rubecdc002a"/>
          <p:cNvPicPr>
            <a:picLocks noChangeAspect="1" noChangeArrowheads="1"/>
          </p:cNvPicPr>
          <p:nvPr/>
        </p:nvPicPr>
        <p:blipFill>
          <a:blip r:embed="rId6" cstate="print"/>
          <a:srcRect/>
          <a:stretch>
            <a:fillRect/>
          </a:stretch>
        </p:blipFill>
        <p:spPr bwMode="auto">
          <a:xfrm>
            <a:off x="3489325" y="4619625"/>
            <a:ext cx="1219200" cy="1866900"/>
          </a:xfrm>
          <a:prstGeom prst="rect">
            <a:avLst/>
          </a:prstGeom>
          <a:noFill/>
          <a:ln w="9525">
            <a:noFill/>
            <a:miter lim="800000"/>
            <a:headEnd/>
            <a:tailEnd/>
          </a:ln>
        </p:spPr>
      </p:pic>
      <p:pic>
        <p:nvPicPr>
          <p:cNvPr id="222222" name="Picture 5" descr="Mumps image"/>
          <p:cNvPicPr>
            <a:picLocks noChangeAspect="1" noChangeArrowheads="1"/>
          </p:cNvPicPr>
          <p:nvPr/>
        </p:nvPicPr>
        <p:blipFill>
          <a:blip r:embed="rId7" cstate="print"/>
          <a:srcRect/>
          <a:stretch>
            <a:fillRect/>
          </a:stretch>
        </p:blipFill>
        <p:spPr bwMode="auto">
          <a:xfrm>
            <a:off x="6279184" y="1218570"/>
            <a:ext cx="2362200" cy="2206625"/>
          </a:xfrm>
          <a:prstGeom prst="rect">
            <a:avLst/>
          </a:prstGeom>
          <a:noFill/>
          <a:ln w="9525">
            <a:noFill/>
            <a:miter lim="800000"/>
            <a:headEnd/>
            <a:tailEnd/>
          </a:ln>
        </p:spPr>
      </p:pic>
      <p:pic>
        <p:nvPicPr>
          <p:cNvPr id="222223" name="Picture 50"/>
          <p:cNvPicPr>
            <a:picLocks noChangeAspect="1" noChangeArrowheads="1"/>
          </p:cNvPicPr>
          <p:nvPr/>
        </p:nvPicPr>
        <p:blipFill>
          <a:blip r:embed="rId8" cstate="print"/>
          <a:srcRect/>
          <a:stretch>
            <a:fillRect/>
          </a:stretch>
        </p:blipFill>
        <p:spPr bwMode="auto">
          <a:xfrm>
            <a:off x="3375999" y="1438275"/>
            <a:ext cx="2057400" cy="2297113"/>
          </a:xfrm>
          <a:prstGeom prst="rect">
            <a:avLst/>
          </a:prstGeom>
          <a:noFill/>
          <a:ln w="9525">
            <a:noFill/>
            <a:miter lim="800000"/>
            <a:headEnd/>
            <a:tailEnd/>
          </a:ln>
        </p:spPr>
      </p:pic>
      <p:sp>
        <p:nvSpPr>
          <p:cNvPr id="17" name="Rectangle 16"/>
          <p:cNvSpPr/>
          <p:nvPr/>
        </p:nvSpPr>
        <p:spPr>
          <a:xfrm>
            <a:off x="6583984" y="3657600"/>
            <a:ext cx="1752600" cy="230188"/>
          </a:xfrm>
          <a:prstGeom prst="rect">
            <a:avLst/>
          </a:prstGeom>
        </p:spPr>
        <p:txBody>
          <a:bodyPr>
            <a:spAutoFit/>
          </a:bodyPr>
          <a:lstStyle/>
          <a:p>
            <a:pPr>
              <a:spcBef>
                <a:spcPct val="50000"/>
              </a:spcBef>
              <a:defRPr/>
            </a:pPr>
            <a:r>
              <a:rPr lang="en-US" sz="900" dirty="0">
                <a:latin typeface="Calibri"/>
                <a:cs typeface="Arial" charset="0"/>
              </a:rPr>
              <a:t>Source: Creative Commons</a:t>
            </a:r>
          </a:p>
        </p:txBody>
      </p:sp>
      <p:sp>
        <p:nvSpPr>
          <p:cNvPr id="222225" name="Rectangle 18"/>
          <p:cNvSpPr>
            <a:spLocks noChangeArrowheads="1"/>
          </p:cNvSpPr>
          <p:nvPr/>
        </p:nvSpPr>
        <p:spPr bwMode="auto">
          <a:xfrm>
            <a:off x="3319732" y="3886200"/>
            <a:ext cx="2286000" cy="369888"/>
          </a:xfrm>
          <a:prstGeom prst="rect">
            <a:avLst/>
          </a:prstGeom>
          <a:noFill/>
          <a:ln w="9525">
            <a:noFill/>
            <a:miter lim="800000"/>
            <a:headEnd/>
            <a:tailEnd/>
          </a:ln>
        </p:spPr>
        <p:txBody>
          <a:bodyPr>
            <a:spAutoFit/>
          </a:bodyPr>
          <a:lstStyle/>
          <a:p>
            <a:pPr algn="ctr"/>
            <a:r>
              <a:rPr lang="en-US" sz="900" dirty="0">
                <a:latin typeface="Calibri" pitchFamily="34" charset="0"/>
                <a:cs typeface="Arial" charset="0"/>
              </a:rPr>
              <a:t>Source: American Academy of Pediatrics </a:t>
            </a:r>
          </a:p>
          <a:p>
            <a:pPr algn="ctr"/>
            <a:r>
              <a:rPr lang="en-US" sz="900" dirty="0">
                <a:latin typeface="Calibri" pitchFamily="34" charset="0"/>
                <a:cs typeface="Arial" charset="0"/>
              </a:rPr>
              <a:t>Red Book  On Line Visual Library</a:t>
            </a:r>
          </a:p>
        </p:txBody>
      </p:sp>
    </p:spTree>
    <p:extLst>
      <p:ext uri="{BB962C8B-B14F-4D97-AF65-F5344CB8AC3E}">
        <p14:creationId xmlns:p14="http://schemas.microsoft.com/office/powerpoint/2010/main" val="2868802805"/>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8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06" y="47625"/>
            <a:ext cx="8791574" cy="599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43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447800"/>
          </a:xfrm>
        </p:spPr>
        <p:txBody>
          <a:bodyPr>
            <a:normAutofit fontScale="90000"/>
          </a:bodyPr>
          <a:lstStyle/>
          <a:p>
            <a:r>
              <a:rPr lang="en-US" dirty="0" smtClean="0"/>
              <a:t/>
            </a:r>
            <a:br>
              <a:rPr lang="en-US" dirty="0" smtClean="0"/>
            </a:br>
            <a:r>
              <a:rPr lang="en-US" sz="4900" dirty="0" smtClean="0"/>
              <a:t>Varicella</a:t>
            </a:r>
            <a:r>
              <a:rPr lang="en-US" sz="4900" dirty="0"/>
              <a:t/>
            </a:r>
            <a:br>
              <a:rPr lang="en-US" sz="4900" dirty="0"/>
            </a:br>
            <a:r>
              <a:rPr lang="en-US" sz="4900" dirty="0"/>
              <a:t>(Chickenpox)</a:t>
            </a:r>
            <a:br>
              <a:rPr lang="en-US" sz="4900" dirty="0"/>
            </a:br>
            <a:endParaRPr lang="en-US" sz="4900" dirty="0"/>
          </a:p>
        </p:txBody>
      </p:sp>
      <p:pic>
        <p:nvPicPr>
          <p:cNvPr id="3" name="Picture 41" descr="Chickenpox image"/>
          <p:cNvPicPr>
            <a:picLocks noChangeAspect="1" noChangeArrowheads="1"/>
          </p:cNvPicPr>
          <p:nvPr/>
        </p:nvPicPr>
        <p:blipFill>
          <a:blip r:embed="rId3" cstate="print"/>
          <a:srcRect/>
          <a:stretch>
            <a:fillRect/>
          </a:stretch>
        </p:blipFill>
        <p:spPr bwMode="auto">
          <a:xfrm>
            <a:off x="304800" y="2133600"/>
            <a:ext cx="3467100" cy="2819400"/>
          </a:xfrm>
          <a:prstGeom prst="rect">
            <a:avLst/>
          </a:prstGeom>
          <a:noFill/>
          <a:ln w="9525">
            <a:noFill/>
            <a:miter lim="800000"/>
            <a:headEnd/>
            <a:tailEnd/>
          </a:ln>
        </p:spPr>
      </p:pic>
      <p:pic>
        <p:nvPicPr>
          <p:cNvPr id="4" name="Picture 7" descr="img0031"/>
          <p:cNvPicPr>
            <a:picLocks noChangeAspect="1" noChangeArrowheads="1"/>
          </p:cNvPicPr>
          <p:nvPr/>
        </p:nvPicPr>
        <p:blipFill>
          <a:blip r:embed="rId4" cstate="print"/>
          <a:srcRect/>
          <a:stretch>
            <a:fillRect/>
          </a:stretch>
        </p:blipFill>
        <p:spPr bwMode="auto">
          <a:xfrm>
            <a:off x="5486400" y="2133600"/>
            <a:ext cx="3336925" cy="2819400"/>
          </a:xfrm>
          <a:prstGeom prst="rect">
            <a:avLst/>
          </a:prstGeom>
          <a:noFill/>
          <a:ln w="9525">
            <a:noFill/>
            <a:miter lim="800000"/>
            <a:headEnd/>
            <a:tailEnd/>
          </a:ln>
        </p:spPr>
      </p:pic>
      <p:sp>
        <p:nvSpPr>
          <p:cNvPr id="5" name="Rectangle 4"/>
          <p:cNvSpPr/>
          <p:nvPr/>
        </p:nvSpPr>
        <p:spPr>
          <a:xfrm>
            <a:off x="2328437" y="5638800"/>
            <a:ext cx="4487126" cy="369332"/>
          </a:xfrm>
          <a:prstGeom prst="rect">
            <a:avLst/>
          </a:prstGeom>
        </p:spPr>
        <p:txBody>
          <a:bodyPr wrap="none">
            <a:spAutoFit/>
          </a:bodyPr>
          <a:lstStyle/>
          <a:p>
            <a:pPr>
              <a:defRPr/>
            </a:pPr>
            <a:r>
              <a:rPr lang="en-US" b="1" dirty="0">
                <a:latin typeface="Calibri"/>
                <a:cs typeface="Arial" charset="0"/>
                <a:hlinkClick r:id="rId5"/>
              </a:rPr>
              <a:t>© Copyright American Academy of Pediatrics</a:t>
            </a:r>
            <a:endParaRPr lang="en-US" b="1" dirty="0">
              <a:latin typeface="Calibri"/>
              <a:cs typeface="Arial" charset="0"/>
            </a:endParaRPr>
          </a:p>
        </p:txBody>
      </p:sp>
    </p:spTree>
    <p:extLst>
      <p:ext uri="{BB962C8B-B14F-4D97-AF65-F5344CB8AC3E}">
        <p14:creationId xmlns:p14="http://schemas.microsoft.com/office/powerpoint/2010/main" val="37735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9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8" y="0"/>
            <a:ext cx="8715375" cy="6149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30264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2" descr="359a"/>
          <p:cNvPicPr>
            <a:picLocks noChangeAspect="1" noChangeArrowheads="1"/>
          </p:cNvPicPr>
          <p:nvPr/>
        </p:nvPicPr>
        <p:blipFill>
          <a:blip r:embed="rId4" cstate="print"/>
          <a:srcRect/>
          <a:stretch>
            <a:fillRect/>
          </a:stretch>
        </p:blipFill>
        <p:spPr bwMode="auto">
          <a:xfrm>
            <a:off x="533401" y="533400"/>
            <a:ext cx="3302000" cy="3505200"/>
          </a:xfrm>
          <a:prstGeom prst="rect">
            <a:avLst/>
          </a:prstGeom>
          <a:noFill/>
          <a:ln w="9525">
            <a:solidFill>
              <a:schemeClr val="bg1"/>
            </a:solidFill>
            <a:miter lim="800000"/>
            <a:headEnd/>
            <a:tailEnd/>
          </a:ln>
        </p:spPr>
      </p:pic>
      <p:graphicFrame>
        <p:nvGraphicFramePr>
          <p:cNvPr id="21506" name="Object 3"/>
          <p:cNvGraphicFramePr>
            <a:graphicFrameLocks noChangeAspect="1"/>
          </p:cNvGraphicFramePr>
          <p:nvPr>
            <p:extLst>
              <p:ext uri="{D42A27DB-BD31-4B8C-83A1-F6EECF244321}">
                <p14:modId xmlns:p14="http://schemas.microsoft.com/office/powerpoint/2010/main" val="2623741889"/>
              </p:ext>
            </p:extLst>
          </p:nvPr>
        </p:nvGraphicFramePr>
        <p:xfrm>
          <a:off x="4724400" y="914400"/>
          <a:ext cx="3657600" cy="2971799"/>
        </p:xfrm>
        <a:graphic>
          <a:graphicData uri="http://schemas.openxmlformats.org/presentationml/2006/ole">
            <mc:AlternateContent xmlns:mc="http://schemas.openxmlformats.org/markup-compatibility/2006">
              <mc:Choice xmlns:v="urn:schemas-microsoft-com:vml" Requires="v">
                <p:oleObj spid="_x0000_s30724" name="Clip" r:id="rId5" imgW="952129" imgH="666667" progId="">
                  <p:embed/>
                </p:oleObj>
              </mc:Choice>
              <mc:Fallback>
                <p:oleObj name="Clip" r:id="rId5" imgW="952129" imgH="666667"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914400"/>
                        <a:ext cx="3657600" cy="2971799"/>
                      </a:xfrm>
                      <a:prstGeom prst="rect">
                        <a:avLst/>
                      </a:prstGeom>
                      <a:noFill/>
                      <a:ln w="9525">
                        <a:solidFill>
                          <a:schemeClr val="bg1"/>
                        </a:solidFill>
                        <a:miter lim="800000"/>
                        <a:headEnd/>
                        <a:tailEnd/>
                      </a:ln>
                      <a:effectLst/>
                      <a:extLst/>
                    </p:spPr>
                  </p:pic>
                </p:oleObj>
              </mc:Fallback>
            </mc:AlternateContent>
          </a:graphicData>
        </a:graphic>
      </p:graphicFrame>
      <p:sp>
        <p:nvSpPr>
          <p:cNvPr id="21508" name="Text Box 4"/>
          <p:cNvSpPr txBox="1">
            <a:spLocks noChangeArrowheads="1"/>
          </p:cNvSpPr>
          <p:nvPr/>
        </p:nvSpPr>
        <p:spPr bwMode="auto">
          <a:xfrm>
            <a:off x="914400" y="4267200"/>
            <a:ext cx="7620000" cy="769441"/>
          </a:xfrm>
          <a:prstGeom prst="rect">
            <a:avLst/>
          </a:prstGeom>
          <a:noFill/>
          <a:ln w="9525">
            <a:noFill/>
            <a:miter lim="800000"/>
            <a:headEnd/>
            <a:tailEnd/>
          </a:ln>
        </p:spPr>
        <p:txBody>
          <a:bodyPr wrap="square">
            <a:spAutoFit/>
          </a:bodyPr>
          <a:lstStyle/>
          <a:p>
            <a:pPr algn="ctr" eaLnBrk="0" hangingPunct="0">
              <a:spcBef>
                <a:spcPct val="50000"/>
              </a:spcBef>
            </a:pPr>
            <a:r>
              <a:rPr kumimoji="1" lang="en-US" sz="4400" dirty="0">
                <a:latin typeface="+mj-lt"/>
              </a:rPr>
              <a:t>Pneumococcal Disease</a:t>
            </a:r>
          </a:p>
        </p:txBody>
      </p:sp>
      <p:sp>
        <p:nvSpPr>
          <p:cNvPr id="21509" name="Text Box 5"/>
          <p:cNvSpPr txBox="1">
            <a:spLocks noChangeArrowheads="1"/>
          </p:cNvSpPr>
          <p:nvPr/>
        </p:nvSpPr>
        <p:spPr bwMode="auto">
          <a:xfrm>
            <a:off x="838200" y="5410200"/>
            <a:ext cx="7315200" cy="461665"/>
          </a:xfrm>
          <a:prstGeom prst="rect">
            <a:avLst/>
          </a:prstGeom>
          <a:noFill/>
          <a:ln w="12700" cap="sq">
            <a:noFill/>
            <a:miter lim="800000"/>
            <a:headEnd/>
            <a:tailEnd/>
          </a:ln>
        </p:spPr>
        <p:txBody>
          <a:bodyPr>
            <a:spAutoFit/>
          </a:bodyPr>
          <a:lstStyle/>
          <a:p>
            <a:pPr eaLnBrk="0" hangingPunct="0">
              <a:spcBef>
                <a:spcPct val="50000"/>
              </a:spcBef>
            </a:pPr>
            <a:r>
              <a:rPr kumimoji="1" lang="en-US" sz="2400" b="1" dirty="0" smtClean="0">
                <a:latin typeface="+mn-lt"/>
              </a:rPr>
              <a:t>     Required </a:t>
            </a:r>
            <a:r>
              <a:rPr kumimoji="1" lang="en-US" sz="2400" b="1" dirty="0">
                <a:latin typeface="+mn-lt"/>
              </a:rPr>
              <a:t>for child care and pre-K attendance</a:t>
            </a:r>
            <a:r>
              <a:rPr kumimoji="1" lang="en-US" sz="2400" b="1" dirty="0">
                <a:solidFill>
                  <a:srgbClr val="99FF33"/>
                </a:solidFill>
                <a:latin typeface="+mn-lt"/>
              </a:rPr>
              <a:t> </a:t>
            </a:r>
          </a:p>
        </p:txBody>
      </p:sp>
    </p:spTree>
    <p:extLst>
      <p:ext uri="{BB962C8B-B14F-4D97-AF65-F5344CB8AC3E}">
        <p14:creationId xmlns:p14="http://schemas.microsoft.com/office/powerpoint/2010/main" val="378741691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1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0"/>
            <a:ext cx="8896350" cy="604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69052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0" y="0"/>
            <a:ext cx="9144000" cy="685800"/>
          </a:xfrm>
        </p:spPr>
        <p:txBody>
          <a:bodyPr>
            <a:noAutofit/>
          </a:bodyPr>
          <a:lstStyle/>
          <a:p>
            <a:pPr eaLnBrk="1" hangingPunct="1"/>
            <a:r>
              <a:rPr lang="en-US" dirty="0" smtClean="0"/>
              <a:t>Meningococcal Disease</a:t>
            </a:r>
          </a:p>
        </p:txBody>
      </p:sp>
      <p:pic>
        <p:nvPicPr>
          <p:cNvPr id="81923" name="Picture 3" descr="menicdc001"/>
          <p:cNvPicPr>
            <a:picLocks noChangeAspect="1" noChangeArrowheads="1"/>
          </p:cNvPicPr>
          <p:nvPr/>
        </p:nvPicPr>
        <p:blipFill>
          <a:blip r:embed="rId3" cstate="print"/>
          <a:srcRect/>
          <a:stretch>
            <a:fillRect/>
          </a:stretch>
        </p:blipFill>
        <p:spPr bwMode="auto">
          <a:xfrm>
            <a:off x="304800" y="1973997"/>
            <a:ext cx="3657600" cy="3133725"/>
          </a:xfrm>
          <a:prstGeom prst="rect">
            <a:avLst/>
          </a:prstGeom>
          <a:noFill/>
          <a:ln w="25400">
            <a:solidFill>
              <a:schemeClr val="tx2"/>
            </a:solidFill>
            <a:miter lim="800000"/>
            <a:headEnd/>
            <a:tailEnd/>
          </a:ln>
        </p:spPr>
      </p:pic>
      <p:pic>
        <p:nvPicPr>
          <p:cNvPr id="81924" name="Picture 4" descr="meni_mt002"/>
          <p:cNvPicPr>
            <a:picLocks noChangeAspect="1" noChangeArrowheads="1"/>
          </p:cNvPicPr>
          <p:nvPr/>
        </p:nvPicPr>
        <p:blipFill>
          <a:blip r:embed="rId4" cstate="print"/>
          <a:srcRect/>
          <a:stretch>
            <a:fillRect/>
          </a:stretch>
        </p:blipFill>
        <p:spPr bwMode="auto">
          <a:xfrm>
            <a:off x="4654781" y="1973996"/>
            <a:ext cx="4171950" cy="3133725"/>
          </a:xfrm>
          <a:prstGeom prst="rect">
            <a:avLst/>
          </a:prstGeom>
          <a:noFill/>
          <a:ln w="28575">
            <a:solidFill>
              <a:schemeClr val="tx2"/>
            </a:solidFill>
            <a:miter lim="800000"/>
            <a:headEnd/>
            <a:tailEnd/>
          </a:ln>
        </p:spPr>
      </p:pic>
      <p:sp>
        <p:nvSpPr>
          <p:cNvPr id="2" name="TextBox 1"/>
          <p:cNvSpPr txBox="1"/>
          <p:nvPr/>
        </p:nvSpPr>
        <p:spPr>
          <a:xfrm>
            <a:off x="0" y="1143000"/>
            <a:ext cx="9067800" cy="461665"/>
          </a:xfrm>
          <a:prstGeom prst="rect">
            <a:avLst/>
          </a:prstGeom>
          <a:noFill/>
        </p:spPr>
        <p:txBody>
          <a:bodyPr wrap="square" rtlCol="0">
            <a:spAutoFit/>
          </a:bodyPr>
          <a:lstStyle/>
          <a:p>
            <a:pPr algn="ctr"/>
            <a:r>
              <a:rPr lang="en-US" sz="2400" b="1" dirty="0" smtClean="0">
                <a:solidFill>
                  <a:prstClr val="black"/>
                </a:solidFill>
                <a:latin typeface="Segoe UI"/>
              </a:rPr>
              <a:t>New 7</a:t>
            </a:r>
            <a:r>
              <a:rPr lang="en-US" sz="2400" b="1" baseline="30000" dirty="0" smtClean="0">
                <a:solidFill>
                  <a:prstClr val="black"/>
                </a:solidFill>
                <a:latin typeface="Segoe UI"/>
              </a:rPr>
              <a:t>th</a:t>
            </a:r>
            <a:r>
              <a:rPr lang="en-US" sz="2400" b="1" dirty="0" smtClean="0">
                <a:solidFill>
                  <a:prstClr val="black"/>
                </a:solidFill>
                <a:latin typeface="Segoe UI"/>
              </a:rPr>
              <a:t> Grade School Requirement</a:t>
            </a:r>
            <a:endParaRPr lang="en-US" sz="2400" b="1" dirty="0">
              <a:solidFill>
                <a:prstClr val="black"/>
              </a:solidFill>
              <a:latin typeface="Segoe UI"/>
            </a:endParaRPr>
          </a:p>
        </p:txBody>
      </p:sp>
    </p:spTree>
    <p:extLst>
      <p:ext uri="{BB962C8B-B14F-4D97-AF65-F5344CB8AC3E}">
        <p14:creationId xmlns:p14="http://schemas.microsoft.com/office/powerpoint/2010/main" val="220744362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5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47625"/>
            <a:ext cx="8896350" cy="589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38316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8305800" cy="61722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16175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52400" y="0"/>
            <a:ext cx="8839200" cy="914400"/>
          </a:xfrm>
        </p:spPr>
        <p:txBody>
          <a:bodyPr>
            <a:normAutofit/>
          </a:bodyPr>
          <a:lstStyle/>
          <a:p>
            <a:pPr algn="ctr" eaLnBrk="1" hangingPunct="1"/>
            <a:r>
              <a:rPr lang="en-US" dirty="0" smtClean="0"/>
              <a:t>School &amp; Child Care Requirements</a:t>
            </a:r>
          </a:p>
        </p:txBody>
      </p:sp>
      <p:sp>
        <p:nvSpPr>
          <p:cNvPr id="56323" name="Rectangle 3"/>
          <p:cNvSpPr>
            <a:spLocks noGrp="1" noChangeArrowheads="1"/>
          </p:cNvSpPr>
          <p:nvPr>
            <p:ph type="body" idx="1"/>
          </p:nvPr>
        </p:nvSpPr>
        <p:spPr>
          <a:xfrm>
            <a:off x="457200" y="1066800"/>
            <a:ext cx="8229600" cy="5059363"/>
          </a:xfrm>
        </p:spPr>
        <p:txBody>
          <a:bodyPr/>
          <a:lstStyle/>
          <a:p>
            <a:pPr eaLnBrk="1" hangingPunct="1"/>
            <a:r>
              <a:rPr lang="en-US" sz="2800" dirty="0" smtClean="0"/>
              <a:t>Some of the new vaccines that are </a:t>
            </a:r>
            <a:r>
              <a:rPr lang="en-US" sz="2800" b="1" dirty="0" smtClean="0"/>
              <a:t>RECOMMENDED</a:t>
            </a:r>
            <a:r>
              <a:rPr lang="en-US" sz="2800" dirty="0" smtClean="0"/>
              <a:t> for particular age groups, may NOT BE </a:t>
            </a:r>
            <a:r>
              <a:rPr lang="en-US" sz="2800" b="1" dirty="0" smtClean="0"/>
              <a:t>REQUIRED</a:t>
            </a:r>
            <a:r>
              <a:rPr lang="en-US" sz="2800" dirty="0" smtClean="0"/>
              <a:t> for school or child care attendance.</a:t>
            </a:r>
          </a:p>
          <a:p>
            <a:pPr marL="0" indent="0" eaLnBrk="1" hangingPunct="1">
              <a:buNone/>
            </a:pPr>
            <a:endParaRPr lang="en-US" sz="2800" dirty="0" smtClean="0"/>
          </a:p>
          <a:p>
            <a:pPr eaLnBrk="1" hangingPunct="1"/>
            <a:r>
              <a:rPr lang="en-US" sz="2800" dirty="0" smtClean="0"/>
              <a:t>Remember, GRITS</a:t>
            </a:r>
          </a:p>
          <a:p>
            <a:pPr lvl="1" eaLnBrk="1" hangingPunct="1"/>
            <a:r>
              <a:rPr lang="en-US" dirty="0" smtClean="0"/>
              <a:t>Calculates validity based on recommendations</a:t>
            </a:r>
          </a:p>
          <a:p>
            <a:pPr lvl="1" eaLnBrk="1" hangingPunct="1"/>
            <a:r>
              <a:rPr lang="en-US" dirty="0" smtClean="0"/>
              <a:t>Prints certificates based on requirements</a:t>
            </a:r>
          </a:p>
          <a:p>
            <a:pPr eaLnBrk="1" hangingPunct="1"/>
            <a:endParaRPr lang="en-US" dirty="0" smtClean="0"/>
          </a:p>
        </p:txBody>
      </p:sp>
    </p:spTree>
    <p:extLst>
      <p:ext uri="{BB962C8B-B14F-4D97-AF65-F5344CB8AC3E}">
        <p14:creationId xmlns:p14="http://schemas.microsoft.com/office/powerpoint/2010/main" val="2532649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a:xfrm>
            <a:off x="152400" y="0"/>
            <a:ext cx="8839200" cy="990600"/>
          </a:xfrm>
          <a:ln/>
        </p:spPr>
        <p:txBody>
          <a:bodyPr/>
          <a:lstStyle/>
          <a:p>
            <a:pPr algn="ctr"/>
            <a:r>
              <a:rPr lang="en-US" b="0" dirty="0"/>
              <a:t>TYPES OF VACCINES</a:t>
            </a:r>
          </a:p>
        </p:txBody>
      </p:sp>
      <p:sp>
        <p:nvSpPr>
          <p:cNvPr id="561156" name="Rectangle 4"/>
          <p:cNvSpPr>
            <a:spLocks noGrp="1" noChangeArrowheads="1"/>
          </p:cNvSpPr>
          <p:nvPr>
            <p:ph type="body" sz="half" idx="1"/>
          </p:nvPr>
        </p:nvSpPr>
        <p:spPr>
          <a:xfrm>
            <a:off x="457200" y="1447800"/>
            <a:ext cx="4038600" cy="4678363"/>
          </a:xfrm>
        </p:spPr>
        <p:txBody>
          <a:bodyPr/>
          <a:lstStyle/>
          <a:p>
            <a:pPr>
              <a:lnSpc>
                <a:spcPct val="80000"/>
              </a:lnSpc>
              <a:buFontTx/>
              <a:buNone/>
            </a:pPr>
            <a:r>
              <a:rPr lang="en-US" b="1" u="sng" dirty="0"/>
              <a:t>LIVE VIRUS</a:t>
            </a:r>
          </a:p>
          <a:p>
            <a:pPr>
              <a:lnSpc>
                <a:spcPct val="80000"/>
              </a:lnSpc>
            </a:pPr>
            <a:endParaRPr lang="en-US" sz="2000" b="1" dirty="0"/>
          </a:p>
          <a:p>
            <a:pPr>
              <a:lnSpc>
                <a:spcPct val="80000"/>
              </a:lnSpc>
            </a:pPr>
            <a:r>
              <a:rPr lang="en-US" sz="2400" dirty="0"/>
              <a:t>MMR</a:t>
            </a:r>
          </a:p>
          <a:p>
            <a:pPr>
              <a:lnSpc>
                <a:spcPct val="80000"/>
              </a:lnSpc>
            </a:pPr>
            <a:r>
              <a:rPr lang="en-US" sz="2400" dirty="0"/>
              <a:t>VARICELLA</a:t>
            </a:r>
          </a:p>
          <a:p>
            <a:pPr>
              <a:lnSpc>
                <a:spcPct val="80000"/>
              </a:lnSpc>
            </a:pPr>
            <a:r>
              <a:rPr lang="en-US" sz="2400" dirty="0"/>
              <a:t>MMR / VARICELLA</a:t>
            </a:r>
          </a:p>
          <a:p>
            <a:pPr>
              <a:lnSpc>
                <a:spcPct val="80000"/>
              </a:lnSpc>
            </a:pPr>
            <a:r>
              <a:rPr lang="en-US" sz="2400" dirty="0"/>
              <a:t>INTRANASAL FLU</a:t>
            </a:r>
          </a:p>
          <a:p>
            <a:pPr>
              <a:lnSpc>
                <a:spcPct val="80000"/>
              </a:lnSpc>
            </a:pPr>
            <a:r>
              <a:rPr lang="en-US" sz="2400" dirty="0"/>
              <a:t>ROTAVIRUS VACCINE</a:t>
            </a:r>
          </a:p>
          <a:p>
            <a:pPr>
              <a:lnSpc>
                <a:spcPct val="80000"/>
              </a:lnSpc>
            </a:pPr>
            <a:r>
              <a:rPr lang="en-US" sz="2400" dirty="0"/>
              <a:t>ZOSTER </a:t>
            </a:r>
            <a:r>
              <a:rPr lang="en-US" sz="2400" dirty="0" smtClean="0"/>
              <a:t>VACCINE</a:t>
            </a:r>
          </a:p>
          <a:p>
            <a:pPr>
              <a:lnSpc>
                <a:spcPct val="80000"/>
              </a:lnSpc>
            </a:pPr>
            <a:r>
              <a:rPr lang="en-US" sz="2400" dirty="0" smtClean="0"/>
              <a:t>Yellow Fever</a:t>
            </a:r>
            <a:endParaRPr lang="en-US" sz="2400" dirty="0"/>
          </a:p>
          <a:p>
            <a:pPr>
              <a:lnSpc>
                <a:spcPct val="80000"/>
              </a:lnSpc>
              <a:buNone/>
            </a:pPr>
            <a:endParaRPr lang="en-US" sz="2000" dirty="0"/>
          </a:p>
        </p:txBody>
      </p:sp>
      <p:sp>
        <p:nvSpPr>
          <p:cNvPr id="561157" name="Rectangle 5"/>
          <p:cNvSpPr>
            <a:spLocks noGrp="1" noChangeArrowheads="1"/>
          </p:cNvSpPr>
          <p:nvPr>
            <p:ph type="body" sz="half" idx="2"/>
          </p:nvPr>
        </p:nvSpPr>
        <p:spPr>
          <a:xfrm>
            <a:off x="4648200" y="1371600"/>
            <a:ext cx="4038600" cy="4754563"/>
          </a:xfrm>
        </p:spPr>
        <p:txBody>
          <a:bodyPr>
            <a:normAutofit lnSpcReduction="10000"/>
          </a:bodyPr>
          <a:lstStyle/>
          <a:p>
            <a:pPr>
              <a:lnSpc>
                <a:spcPct val="80000"/>
              </a:lnSpc>
              <a:buFontTx/>
              <a:buNone/>
            </a:pPr>
            <a:r>
              <a:rPr lang="en-US" b="1" u="sng" dirty="0"/>
              <a:t>INACTIVATED</a:t>
            </a:r>
          </a:p>
          <a:p>
            <a:pPr>
              <a:lnSpc>
                <a:spcPct val="130000"/>
              </a:lnSpc>
            </a:pPr>
            <a:r>
              <a:rPr lang="en-US" sz="2400" dirty="0"/>
              <a:t>DTaP</a:t>
            </a:r>
          </a:p>
          <a:p>
            <a:pPr>
              <a:lnSpc>
                <a:spcPct val="80000"/>
              </a:lnSpc>
            </a:pPr>
            <a:r>
              <a:rPr lang="en-US" sz="2400" dirty="0"/>
              <a:t>IPV</a:t>
            </a:r>
          </a:p>
          <a:p>
            <a:pPr>
              <a:lnSpc>
                <a:spcPct val="80000"/>
              </a:lnSpc>
            </a:pPr>
            <a:r>
              <a:rPr lang="en-US" sz="2400" dirty="0"/>
              <a:t>HEPATITIS A and B</a:t>
            </a:r>
          </a:p>
          <a:p>
            <a:pPr>
              <a:lnSpc>
                <a:spcPct val="80000"/>
              </a:lnSpc>
            </a:pPr>
            <a:r>
              <a:rPr lang="en-US" sz="2400" dirty="0"/>
              <a:t>HIB</a:t>
            </a:r>
          </a:p>
          <a:p>
            <a:pPr>
              <a:lnSpc>
                <a:spcPct val="80000"/>
              </a:lnSpc>
            </a:pPr>
            <a:r>
              <a:rPr lang="en-US" sz="2400" dirty="0"/>
              <a:t>PNEUMOCOCCAL</a:t>
            </a:r>
          </a:p>
          <a:p>
            <a:pPr>
              <a:lnSpc>
                <a:spcPct val="80000"/>
              </a:lnSpc>
            </a:pPr>
            <a:r>
              <a:rPr lang="en-US" sz="2400" dirty="0"/>
              <a:t>INJECTABLE FLU</a:t>
            </a:r>
          </a:p>
          <a:p>
            <a:pPr>
              <a:lnSpc>
                <a:spcPct val="80000"/>
              </a:lnSpc>
            </a:pPr>
            <a:r>
              <a:rPr lang="en-US" sz="2400" dirty="0"/>
              <a:t>Tdap and Td</a:t>
            </a:r>
          </a:p>
          <a:p>
            <a:pPr>
              <a:lnSpc>
                <a:spcPct val="80000"/>
              </a:lnSpc>
            </a:pPr>
            <a:r>
              <a:rPr lang="en-US" sz="2400" dirty="0"/>
              <a:t>MENINGOCOCCAL</a:t>
            </a:r>
          </a:p>
          <a:p>
            <a:pPr>
              <a:lnSpc>
                <a:spcPct val="80000"/>
              </a:lnSpc>
            </a:pPr>
            <a:r>
              <a:rPr lang="en-US" sz="2400" dirty="0"/>
              <a:t>DTaP/HIB</a:t>
            </a:r>
          </a:p>
          <a:p>
            <a:pPr>
              <a:lnSpc>
                <a:spcPct val="80000"/>
              </a:lnSpc>
            </a:pPr>
            <a:r>
              <a:rPr lang="en-US" sz="2400" dirty="0"/>
              <a:t>HEP B/HIB</a:t>
            </a:r>
          </a:p>
          <a:p>
            <a:pPr>
              <a:lnSpc>
                <a:spcPct val="80000"/>
              </a:lnSpc>
            </a:pPr>
            <a:r>
              <a:rPr lang="en-US" sz="2400" dirty="0"/>
              <a:t>DTaP/IPV/HEP B</a:t>
            </a:r>
          </a:p>
          <a:p>
            <a:pPr>
              <a:lnSpc>
                <a:spcPct val="80000"/>
              </a:lnSpc>
            </a:pPr>
            <a:r>
              <a:rPr lang="en-US" sz="2400" dirty="0"/>
              <a:t>HPV</a:t>
            </a:r>
          </a:p>
          <a:p>
            <a:pPr>
              <a:lnSpc>
                <a:spcPct val="80000"/>
              </a:lnSpc>
            </a:pPr>
            <a:endParaRPr lang="en-US" sz="2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8208"/>
          </a:xfrm>
        </p:spPr>
        <p:txBody>
          <a:bodyPr>
            <a:noAutofit/>
          </a:bodyPr>
          <a:lstStyle/>
          <a:p>
            <a:r>
              <a:rPr lang="en-US" dirty="0" smtClean="0"/>
              <a:t>Form 3231</a:t>
            </a:r>
            <a:endParaRPr lang="en-US" dirty="0"/>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937" y="914400"/>
            <a:ext cx="8458200" cy="5181599"/>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19153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457200" y="0"/>
            <a:ext cx="8229600" cy="838200"/>
          </a:xfrm>
        </p:spPr>
        <p:txBody>
          <a:bodyPr>
            <a:noAutofit/>
          </a:bodyPr>
          <a:lstStyle/>
          <a:p>
            <a:pPr algn="ctr" eaLnBrk="1" hangingPunct="1"/>
            <a:r>
              <a:rPr lang="en-US" sz="2800" b="1" dirty="0" smtClean="0"/>
              <a:t>Vaccine Injury Compensation Program (VICP)</a:t>
            </a:r>
          </a:p>
        </p:txBody>
      </p:sp>
      <p:sp>
        <p:nvSpPr>
          <p:cNvPr id="109571" name="Content Placeholder 2"/>
          <p:cNvSpPr>
            <a:spLocks noGrp="1"/>
          </p:cNvSpPr>
          <p:nvPr>
            <p:ph idx="1"/>
          </p:nvPr>
        </p:nvSpPr>
        <p:spPr>
          <a:xfrm>
            <a:off x="304800" y="838200"/>
            <a:ext cx="8610600" cy="5668963"/>
          </a:xfrm>
        </p:spPr>
        <p:txBody>
          <a:bodyPr>
            <a:normAutofit/>
          </a:bodyPr>
          <a:lstStyle/>
          <a:p>
            <a:pPr marL="0" indent="0" eaLnBrk="1" hangingPunct="1">
              <a:buNone/>
            </a:pPr>
            <a:r>
              <a:rPr lang="en-US" sz="2400" dirty="0" smtClean="0"/>
              <a:t>National Vaccine Injury Compensation Program </a:t>
            </a:r>
            <a:br>
              <a:rPr lang="en-US" sz="2400" dirty="0" smtClean="0"/>
            </a:br>
            <a:r>
              <a:rPr lang="en-US" sz="2400" dirty="0" smtClean="0"/>
              <a:t>provides compensation to individuals found  to be injured by or have died from certain childhood  vaccines.</a:t>
            </a:r>
          </a:p>
          <a:p>
            <a:pPr marL="0" indent="0" eaLnBrk="1" hangingPunct="1">
              <a:buNone/>
            </a:pPr>
            <a:endParaRPr lang="en-US" sz="2400" dirty="0" smtClean="0"/>
          </a:p>
          <a:p>
            <a:pPr lvl="1" eaLnBrk="1" hangingPunct="1"/>
            <a:r>
              <a:rPr lang="en-US" sz="2400" dirty="0" smtClean="0"/>
              <a:t>Established in 1988 by NCVIA</a:t>
            </a:r>
          </a:p>
          <a:p>
            <a:pPr lvl="1" eaLnBrk="1" hangingPunct="1"/>
            <a:r>
              <a:rPr lang="en-US" sz="2400" dirty="0" smtClean="0"/>
              <a:t>Federal “no fault” system to compensate those injured</a:t>
            </a:r>
          </a:p>
          <a:p>
            <a:pPr lvl="1" eaLnBrk="1" hangingPunct="1"/>
            <a:r>
              <a:rPr lang="en-US" sz="2400" dirty="0" smtClean="0"/>
              <a:t>Claim must be filed by individual, parent or guardian</a:t>
            </a:r>
          </a:p>
          <a:p>
            <a:pPr lvl="1" eaLnBrk="1" hangingPunct="1"/>
            <a:r>
              <a:rPr lang="en-US" sz="2400" dirty="0" smtClean="0"/>
              <a:t>Must show that injury is on “Vaccine Injury Table”</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7517283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15" y="0"/>
            <a:ext cx="8839200" cy="762000"/>
          </a:xfrm>
        </p:spPr>
        <p:txBody>
          <a:bodyPr/>
          <a:lstStyle/>
          <a:p>
            <a:r>
              <a:rPr lang="en-US" dirty="0" smtClean="0"/>
              <a:t>VAERS</a:t>
            </a:r>
            <a:endParaRPr lang="en-US" dirty="0"/>
          </a:p>
        </p:txBody>
      </p:sp>
      <p:pic>
        <p:nvPicPr>
          <p:cNvPr id="5068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62000"/>
            <a:ext cx="83058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07388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85800"/>
            <a:ext cx="7315200" cy="830997"/>
          </a:xfrm>
          <a:prstGeom prst="rect">
            <a:avLst/>
          </a:prstGeom>
          <a:noFill/>
        </p:spPr>
        <p:txBody>
          <a:bodyPr wrap="square" rtlCol="0">
            <a:spAutoFit/>
          </a:bodyPr>
          <a:lstStyle/>
          <a:p>
            <a:pPr algn="ctr"/>
            <a:r>
              <a:rPr lang="en-US" sz="4800" dirty="0" smtClean="0">
                <a:latin typeface="+mn-lt"/>
              </a:rPr>
              <a:t>IT STARTS WITH YOU! </a:t>
            </a:r>
            <a:endParaRPr lang="en-US" sz="4800" dirty="0">
              <a:latin typeface="+mn-lt"/>
            </a:endParaRPr>
          </a:p>
        </p:txBody>
      </p:sp>
      <p:pic>
        <p:nvPicPr>
          <p:cNvPr id="506883" name="Picture 3" descr="C:\Users\jpmcgruder\AppData\Local\Microsoft\Windows\Temporary Internet Files\Content.IE5\7KLW1TSM\finger_pointing_forward-300x26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009128"/>
            <a:ext cx="2743200" cy="2414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8554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2"/>
          <p:cNvSpPr>
            <a:spLocks noGrp="1" noChangeArrowheads="1"/>
          </p:cNvSpPr>
          <p:nvPr>
            <p:ph type="title" idx="4294967295"/>
          </p:nvPr>
        </p:nvSpPr>
        <p:spPr>
          <a:xfrm>
            <a:off x="0" y="228600"/>
            <a:ext cx="8839200" cy="1143000"/>
          </a:xfrm>
        </p:spPr>
        <p:txBody>
          <a:bodyPr>
            <a:noAutofit/>
          </a:bodyPr>
          <a:lstStyle/>
          <a:p>
            <a:pPr eaLnBrk="1" hangingPunct="1"/>
            <a:r>
              <a:rPr lang="en-US" dirty="0" smtClean="0"/>
              <a:t>Healthcare Personnel (HCP) Need These Immunizations:  </a:t>
            </a:r>
          </a:p>
        </p:txBody>
      </p:sp>
      <p:sp>
        <p:nvSpPr>
          <p:cNvPr id="1093635" name="Rectangle 3"/>
          <p:cNvSpPr>
            <a:spLocks noGrp="1" noChangeArrowheads="1"/>
          </p:cNvSpPr>
          <p:nvPr>
            <p:ph type="body" idx="4294967295"/>
          </p:nvPr>
        </p:nvSpPr>
        <p:spPr>
          <a:xfrm>
            <a:off x="914400" y="1600200"/>
            <a:ext cx="8229600" cy="3810000"/>
          </a:xfrm>
        </p:spPr>
        <p:txBody>
          <a:bodyPr/>
          <a:lstStyle/>
          <a:p>
            <a:pPr>
              <a:lnSpc>
                <a:spcPct val="80000"/>
              </a:lnSpc>
              <a:spcBef>
                <a:spcPct val="50000"/>
              </a:spcBef>
              <a:buClr>
                <a:schemeClr val="tx1"/>
              </a:buClr>
              <a:defRPr/>
            </a:pPr>
            <a:r>
              <a:rPr lang="en-US" sz="2800" dirty="0" smtClean="0"/>
              <a:t>Annual influenza vaccine</a:t>
            </a:r>
            <a:r>
              <a:rPr lang="en-US" sz="2800" dirty="0" smtClean="0">
                <a:effectLst>
                  <a:outerShdw blurRad="38100" dist="38100" dir="2700000" algn="tl">
                    <a:srgbClr val="000000"/>
                  </a:outerShdw>
                </a:effectLst>
              </a:rPr>
              <a:t> </a:t>
            </a:r>
            <a:endParaRPr lang="en-US" sz="2800" dirty="0" smtClean="0"/>
          </a:p>
          <a:p>
            <a:pPr>
              <a:lnSpc>
                <a:spcPct val="80000"/>
              </a:lnSpc>
              <a:spcBef>
                <a:spcPts val="1920"/>
              </a:spcBef>
              <a:buClr>
                <a:schemeClr val="tx1"/>
              </a:buClr>
              <a:defRPr/>
            </a:pPr>
            <a:r>
              <a:rPr lang="en-US" sz="2800" dirty="0" smtClean="0"/>
              <a:t> </a:t>
            </a:r>
            <a:r>
              <a:rPr lang="en-US" sz="2800" dirty="0" err="1" smtClean="0"/>
              <a:t>Tdap</a:t>
            </a:r>
            <a:r>
              <a:rPr lang="en-US" sz="2800" dirty="0" smtClean="0"/>
              <a:t> or Td</a:t>
            </a:r>
          </a:p>
          <a:p>
            <a:pPr>
              <a:lnSpc>
                <a:spcPct val="80000"/>
              </a:lnSpc>
              <a:spcBef>
                <a:spcPts val="1920"/>
              </a:spcBef>
              <a:buClr>
                <a:schemeClr val="tx1"/>
              </a:buClr>
              <a:defRPr/>
            </a:pPr>
            <a:r>
              <a:rPr lang="en-US" sz="2800" dirty="0" smtClean="0"/>
              <a:t> Hepatitis B (exposure risk) </a:t>
            </a:r>
            <a:r>
              <a:rPr lang="en-US" sz="2800" i="1" dirty="0" smtClean="0"/>
              <a:t>Check immunity  </a:t>
            </a:r>
            <a:endParaRPr lang="en-US" sz="2800" b="1" i="1" dirty="0" smtClean="0"/>
          </a:p>
          <a:p>
            <a:pPr>
              <a:lnSpc>
                <a:spcPct val="80000"/>
              </a:lnSpc>
              <a:spcBef>
                <a:spcPct val="50000"/>
              </a:spcBef>
              <a:buClr>
                <a:srgbClr val="FFFF99"/>
              </a:buClr>
              <a:buFontTx/>
              <a:buNone/>
              <a:defRPr/>
            </a:pPr>
            <a:r>
              <a:rPr lang="en-US" b="1" dirty="0" smtClean="0"/>
              <a:t>Validate immune status of:</a:t>
            </a:r>
          </a:p>
          <a:p>
            <a:pPr>
              <a:lnSpc>
                <a:spcPct val="80000"/>
              </a:lnSpc>
              <a:spcBef>
                <a:spcPct val="50000"/>
              </a:spcBef>
              <a:buClr>
                <a:schemeClr val="tx1"/>
              </a:buClr>
              <a:defRPr/>
            </a:pPr>
            <a:r>
              <a:rPr lang="en-US" sz="2800" dirty="0" err="1" smtClean="0"/>
              <a:t>Varicella</a:t>
            </a:r>
            <a:endParaRPr lang="en-US" sz="2800" dirty="0" smtClean="0"/>
          </a:p>
          <a:p>
            <a:pPr>
              <a:lnSpc>
                <a:spcPct val="80000"/>
              </a:lnSpc>
              <a:spcBef>
                <a:spcPct val="50000"/>
              </a:spcBef>
              <a:buClr>
                <a:schemeClr val="tx1"/>
              </a:buClr>
              <a:defRPr/>
            </a:pPr>
            <a:r>
              <a:rPr lang="en-US" sz="2800" dirty="0" smtClean="0"/>
              <a:t>Measles, Mumps &amp; Rubella(MMR)</a:t>
            </a:r>
          </a:p>
        </p:txBody>
      </p:sp>
      <p:sp>
        <p:nvSpPr>
          <p:cNvPr id="351236" name="Text Box 4"/>
          <p:cNvSpPr txBox="1">
            <a:spLocks noChangeArrowheads="1"/>
          </p:cNvSpPr>
          <p:nvPr/>
        </p:nvSpPr>
        <p:spPr bwMode="auto">
          <a:xfrm>
            <a:off x="1277815" y="5491161"/>
            <a:ext cx="5181600" cy="708025"/>
          </a:xfrm>
          <a:prstGeom prst="rect">
            <a:avLst/>
          </a:prstGeom>
          <a:noFill/>
          <a:ln w="9525">
            <a:noFill/>
            <a:miter lim="800000"/>
            <a:headEnd/>
            <a:tailEnd/>
          </a:ln>
        </p:spPr>
        <p:txBody>
          <a:bodyPr>
            <a:spAutoFit/>
          </a:bodyPr>
          <a:lstStyle/>
          <a:p>
            <a:pPr>
              <a:spcBef>
                <a:spcPct val="50000"/>
              </a:spcBef>
            </a:pPr>
            <a:r>
              <a:rPr lang="en-US" sz="4000" b="1" i="1" dirty="0">
                <a:latin typeface="Arial Narrow" pitchFamily="34" charset="0"/>
                <a:cs typeface="Arial" charset="0"/>
              </a:rPr>
              <a:t>Are </a:t>
            </a:r>
            <a:r>
              <a:rPr lang="en-US" sz="4000" b="1" i="1" u="sng" dirty="0">
                <a:solidFill>
                  <a:srgbClr val="C00000"/>
                </a:solidFill>
                <a:latin typeface="Arial Narrow" pitchFamily="34" charset="0"/>
                <a:cs typeface="Arial" charset="0"/>
              </a:rPr>
              <a:t>YOU</a:t>
            </a:r>
            <a:r>
              <a:rPr lang="en-US" sz="4000" b="1" i="1" dirty="0">
                <a:latin typeface="Arial Narrow" pitchFamily="34" charset="0"/>
                <a:cs typeface="Arial" charset="0"/>
              </a:rPr>
              <a:t> up to date?</a:t>
            </a:r>
          </a:p>
        </p:txBody>
      </p:sp>
      <p:pic>
        <p:nvPicPr>
          <p:cNvPr id="275460" name="Picture 5" descr="j0386204"/>
          <p:cNvPicPr>
            <a:picLocks noChangeAspect="1" noChangeArrowheads="1"/>
          </p:cNvPicPr>
          <p:nvPr/>
        </p:nvPicPr>
        <p:blipFill>
          <a:blip r:embed="rId3" cstate="print"/>
          <a:srcRect/>
          <a:stretch>
            <a:fillRect/>
          </a:stretch>
        </p:blipFill>
        <p:spPr bwMode="auto">
          <a:xfrm>
            <a:off x="7162800" y="3503611"/>
            <a:ext cx="1676400" cy="2695575"/>
          </a:xfrm>
          <a:prstGeom prst="rect">
            <a:avLst/>
          </a:prstGeom>
          <a:noFill/>
          <a:ln w="9525">
            <a:noFill/>
            <a:miter lim="800000"/>
            <a:headEnd/>
            <a:tailEnd/>
          </a:ln>
        </p:spPr>
      </p:pic>
    </p:spTree>
    <p:extLst>
      <p:ext uri="{BB962C8B-B14F-4D97-AF65-F5344CB8AC3E}">
        <p14:creationId xmlns:p14="http://schemas.microsoft.com/office/powerpoint/2010/main" val="11461238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123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0"/>
            <a:ext cx="8229600" cy="1066800"/>
          </a:xfrm>
        </p:spPr>
        <p:txBody>
          <a:bodyPr/>
          <a:lstStyle/>
          <a:p>
            <a:pPr algn="ctr" eaLnBrk="1" hangingPunct="1"/>
            <a:r>
              <a:rPr lang="en-US" dirty="0" smtClean="0"/>
              <a:t>Resources</a:t>
            </a:r>
          </a:p>
        </p:txBody>
      </p:sp>
      <p:sp>
        <p:nvSpPr>
          <p:cNvPr id="61443" name="Rectangle 3"/>
          <p:cNvSpPr>
            <a:spLocks noGrp="1" noChangeArrowheads="1"/>
          </p:cNvSpPr>
          <p:nvPr>
            <p:ph idx="1"/>
          </p:nvPr>
        </p:nvSpPr>
        <p:spPr>
          <a:xfrm>
            <a:off x="457200" y="1253125"/>
            <a:ext cx="8305800" cy="4724400"/>
          </a:xfrm>
        </p:spPr>
        <p:txBody>
          <a:bodyPr>
            <a:normAutofit/>
          </a:bodyPr>
          <a:lstStyle/>
          <a:p>
            <a:pPr eaLnBrk="1" hangingPunct="1">
              <a:lnSpc>
                <a:spcPct val="90000"/>
              </a:lnSpc>
            </a:pPr>
            <a:r>
              <a:rPr lang="en-US" sz="2000" dirty="0" smtClean="0"/>
              <a:t>Local health department</a:t>
            </a:r>
          </a:p>
          <a:p>
            <a:pPr eaLnBrk="1" hangingPunct="1">
              <a:lnSpc>
                <a:spcPct val="90000"/>
              </a:lnSpc>
            </a:pPr>
            <a:r>
              <a:rPr lang="en-US" sz="2000" dirty="0" smtClean="0"/>
              <a:t>District Immunization Coordinator</a:t>
            </a:r>
          </a:p>
          <a:p>
            <a:pPr eaLnBrk="1" hangingPunct="1">
              <a:lnSpc>
                <a:spcPct val="90000"/>
              </a:lnSpc>
            </a:pPr>
            <a:r>
              <a:rPr lang="en-US" sz="2000" dirty="0" smtClean="0"/>
              <a:t>GA Immunization Program Office</a:t>
            </a:r>
          </a:p>
          <a:p>
            <a:pPr lvl="1" eaLnBrk="1" hangingPunct="1">
              <a:lnSpc>
                <a:spcPct val="90000"/>
              </a:lnSpc>
            </a:pPr>
            <a:r>
              <a:rPr lang="en-US" sz="2000" dirty="0" smtClean="0"/>
              <a:t>On call Help line: 404-657-3158</a:t>
            </a:r>
          </a:p>
          <a:p>
            <a:pPr lvl="1" eaLnBrk="1" hangingPunct="1">
              <a:lnSpc>
                <a:spcPct val="90000"/>
              </a:lnSpc>
            </a:pPr>
            <a:r>
              <a:rPr lang="en-US" sz="2000" dirty="0" smtClean="0"/>
              <a:t>GRITS Help Line:1-866-483-2958</a:t>
            </a:r>
          </a:p>
          <a:p>
            <a:pPr lvl="1" eaLnBrk="1" hangingPunct="1">
              <a:lnSpc>
                <a:spcPct val="90000"/>
              </a:lnSpc>
            </a:pPr>
            <a:r>
              <a:rPr lang="en-US" sz="2000" dirty="0" smtClean="0"/>
              <a:t>VFC Help Line:1-800-848-3868</a:t>
            </a:r>
          </a:p>
          <a:p>
            <a:pPr lvl="1" eaLnBrk="1" hangingPunct="1">
              <a:lnSpc>
                <a:spcPct val="90000"/>
              </a:lnSpc>
            </a:pPr>
            <a:r>
              <a:rPr lang="en-US" sz="2000" dirty="0" smtClean="0"/>
              <a:t>Website http://</a:t>
            </a:r>
            <a:r>
              <a:rPr lang="en-US" sz="2000" dirty="0" smtClean="0">
                <a:solidFill>
                  <a:schemeClr val="tx2"/>
                </a:solidFill>
              </a:rPr>
              <a:t>dph.georgia.gov/immunization-section</a:t>
            </a:r>
          </a:p>
          <a:p>
            <a:pPr lvl="1" eaLnBrk="1" hangingPunct="1">
              <a:lnSpc>
                <a:spcPct val="90000"/>
              </a:lnSpc>
            </a:pPr>
            <a:r>
              <a:rPr lang="en-US" sz="2000" dirty="0" smtClean="0"/>
              <a:t>Your local Immunization Program Consultant (IPC)</a:t>
            </a:r>
          </a:p>
          <a:p>
            <a:pPr lvl="1" eaLnBrk="1" hangingPunct="1">
              <a:lnSpc>
                <a:spcPct val="90000"/>
              </a:lnSpc>
            </a:pPr>
            <a:r>
              <a:rPr lang="en-US" sz="2000" dirty="0" smtClean="0"/>
              <a:t>Epidemiology: 1-866-782-4584 </a:t>
            </a:r>
          </a:p>
          <a:p>
            <a:pPr eaLnBrk="1" hangingPunct="1">
              <a:lnSpc>
                <a:spcPct val="90000"/>
              </a:lnSpc>
            </a:pPr>
            <a:r>
              <a:rPr lang="en-US" sz="2000" dirty="0" smtClean="0"/>
              <a:t>GA Chapter of the AAP</a:t>
            </a:r>
          </a:p>
          <a:p>
            <a:pPr eaLnBrk="1" hangingPunct="1">
              <a:lnSpc>
                <a:spcPct val="90000"/>
              </a:lnSpc>
            </a:pPr>
            <a:r>
              <a:rPr lang="en-US" sz="2000" dirty="0" smtClean="0"/>
              <a:t>GA Academy of Family Physicians</a:t>
            </a:r>
          </a:p>
          <a:p>
            <a:pPr marL="0" indent="0" eaLnBrk="1" hangingPunct="1">
              <a:lnSpc>
                <a:spcPct val="90000"/>
              </a:lnSpc>
              <a:buNone/>
            </a:pPr>
            <a:endParaRPr lang="en-US" sz="2400" dirty="0" smtClean="0"/>
          </a:p>
          <a:p>
            <a:pPr eaLnBrk="1" hangingPunct="1">
              <a:lnSpc>
                <a:spcPct val="90000"/>
              </a:lnSpc>
            </a:pPr>
            <a:endParaRPr lang="en-US" sz="2400" dirty="0" smtClean="0"/>
          </a:p>
        </p:txBody>
      </p:sp>
      <p:pic>
        <p:nvPicPr>
          <p:cNvPr id="61444" name="Picture 4" descr="j0382574"/>
          <p:cNvPicPr>
            <a:picLocks noChangeAspect="1" noChangeArrowheads="1"/>
          </p:cNvPicPr>
          <p:nvPr/>
        </p:nvPicPr>
        <p:blipFill>
          <a:blip r:embed="rId3" cstate="print"/>
          <a:srcRect/>
          <a:stretch>
            <a:fillRect/>
          </a:stretch>
        </p:blipFill>
        <p:spPr bwMode="auto">
          <a:xfrm>
            <a:off x="7162800" y="381000"/>
            <a:ext cx="1600200" cy="1600200"/>
          </a:xfrm>
          <a:prstGeom prst="rect">
            <a:avLst/>
          </a:prstGeom>
          <a:noFill/>
          <a:ln w="25400">
            <a:solidFill>
              <a:srgbClr val="FF0000"/>
            </a:solidFill>
            <a:miter lim="800000"/>
            <a:headEnd/>
            <a:tailEnd/>
          </a:ln>
        </p:spPr>
      </p:pic>
      <p:pic>
        <p:nvPicPr>
          <p:cNvPr id="61445" name="Picture 5" descr="j0402147"/>
          <p:cNvPicPr>
            <a:picLocks noChangeAspect="1" noChangeArrowheads="1"/>
          </p:cNvPicPr>
          <p:nvPr/>
        </p:nvPicPr>
        <p:blipFill>
          <a:blip r:embed="rId4" cstate="print"/>
          <a:srcRect/>
          <a:stretch>
            <a:fillRect/>
          </a:stretch>
        </p:blipFill>
        <p:spPr bwMode="auto">
          <a:xfrm>
            <a:off x="5943600" y="1124102"/>
            <a:ext cx="1371600" cy="1347788"/>
          </a:xfrm>
          <a:prstGeom prst="rect">
            <a:avLst/>
          </a:prstGeom>
          <a:noFill/>
          <a:ln w="25400">
            <a:solidFill>
              <a:srgbClr val="FF0000"/>
            </a:solidFill>
            <a:miter lim="800000"/>
            <a:headEnd/>
            <a:tailEnd/>
          </a:ln>
        </p:spPr>
      </p:pic>
      <p:pic>
        <p:nvPicPr>
          <p:cNvPr id="61446" name="Picture 6" descr="j0410515"/>
          <p:cNvPicPr>
            <a:picLocks noChangeAspect="1" noChangeArrowheads="1"/>
          </p:cNvPicPr>
          <p:nvPr/>
        </p:nvPicPr>
        <p:blipFill>
          <a:blip r:embed="rId5" cstate="print"/>
          <a:srcRect/>
          <a:stretch>
            <a:fillRect/>
          </a:stretch>
        </p:blipFill>
        <p:spPr bwMode="auto">
          <a:xfrm>
            <a:off x="7277100" y="1824190"/>
            <a:ext cx="1371600" cy="1295400"/>
          </a:xfrm>
          <a:prstGeom prst="rect">
            <a:avLst/>
          </a:prstGeom>
          <a:noFill/>
          <a:ln w="25400">
            <a:solidFill>
              <a:srgbClr val="FF0000"/>
            </a:solidFill>
            <a:miter lim="800000"/>
            <a:headEnd/>
            <a:tailEnd/>
          </a:ln>
        </p:spPr>
      </p:pic>
    </p:spTree>
    <p:extLst>
      <p:ext uri="{BB962C8B-B14F-4D97-AF65-F5344CB8AC3E}">
        <p14:creationId xmlns:p14="http://schemas.microsoft.com/office/powerpoint/2010/main" val="19393546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2800" dirty="0"/>
              <a:t>http://dph.georgia.gov/immunization-section</a:t>
            </a:r>
          </a:p>
        </p:txBody>
      </p:sp>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62000"/>
            <a:ext cx="8229600" cy="5486400"/>
          </a:xfrm>
          <a:prstGeom prst="rect">
            <a:avLst/>
          </a:prstGeom>
          <a:solidFill>
            <a:srgbClr val="FF0000"/>
          </a:solidFill>
          <a:ln w="28575">
            <a:solidFill>
              <a:srgbClr val="FF0000"/>
            </a:solidFill>
            <a:miter lim="800000"/>
            <a:headEnd/>
            <a:tailEnd/>
          </a:ln>
          <a:effectLst/>
        </p:spPr>
      </p:pic>
    </p:spTree>
    <p:extLst>
      <p:ext uri="{BB962C8B-B14F-4D97-AF65-F5344CB8AC3E}">
        <p14:creationId xmlns:p14="http://schemas.microsoft.com/office/powerpoint/2010/main" val="20822568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Text Box 2"/>
          <p:cNvSpPr txBox="1">
            <a:spLocks noChangeArrowheads="1"/>
          </p:cNvSpPr>
          <p:nvPr/>
        </p:nvSpPr>
        <p:spPr bwMode="auto">
          <a:xfrm>
            <a:off x="1905000" y="43766"/>
            <a:ext cx="5638800" cy="769441"/>
          </a:xfrm>
          <a:prstGeom prst="rect">
            <a:avLst/>
          </a:prstGeom>
          <a:noFill/>
          <a:ln w="9525">
            <a:noFill/>
            <a:miter lim="800000"/>
            <a:headEnd/>
            <a:tailEnd/>
          </a:ln>
        </p:spPr>
        <p:txBody>
          <a:bodyPr>
            <a:spAutoFit/>
          </a:bodyPr>
          <a:lstStyle/>
          <a:p>
            <a:pPr algn="ctr">
              <a:spcBef>
                <a:spcPct val="50000"/>
              </a:spcBef>
            </a:pPr>
            <a:r>
              <a:rPr lang="en-US" sz="4400" dirty="0">
                <a:latin typeface="+mj-lt"/>
                <a:cs typeface="Arial" charset="0"/>
              </a:rPr>
              <a:t>It’s a Team Effort! </a:t>
            </a:r>
          </a:p>
        </p:txBody>
      </p:sp>
      <p:sp>
        <p:nvSpPr>
          <p:cNvPr id="326658" name="Text Box 3"/>
          <p:cNvSpPr txBox="1">
            <a:spLocks noChangeArrowheads="1"/>
          </p:cNvSpPr>
          <p:nvPr/>
        </p:nvSpPr>
        <p:spPr bwMode="auto">
          <a:xfrm>
            <a:off x="0" y="685800"/>
            <a:ext cx="9143999" cy="1066800"/>
          </a:xfrm>
          <a:prstGeom prst="rect">
            <a:avLst/>
          </a:prstGeom>
          <a:noFill/>
          <a:ln w="9525">
            <a:noFill/>
            <a:miter lim="800000"/>
            <a:headEnd/>
            <a:tailEnd/>
          </a:ln>
        </p:spPr>
        <p:txBody>
          <a:bodyPr wrap="square">
            <a:spAutoFit/>
          </a:bodyPr>
          <a:lstStyle/>
          <a:p>
            <a:pPr algn="ctr">
              <a:spcBef>
                <a:spcPct val="50000"/>
              </a:spcBef>
            </a:pPr>
            <a:r>
              <a:rPr lang="en-US" sz="3200" dirty="0">
                <a:solidFill>
                  <a:srgbClr val="C00000"/>
                </a:solidFill>
                <a:latin typeface="+mn-lt"/>
                <a:cs typeface="Arial" charset="0"/>
              </a:rPr>
              <a:t>High Immunization rates begin with a team designed plan! </a:t>
            </a:r>
          </a:p>
        </p:txBody>
      </p:sp>
      <p:pic>
        <p:nvPicPr>
          <p:cNvPr id="326659" name="Picture 4" descr="546000"/>
          <p:cNvPicPr>
            <a:picLocks noChangeAspect="1" noChangeArrowheads="1"/>
          </p:cNvPicPr>
          <p:nvPr/>
        </p:nvPicPr>
        <p:blipFill>
          <a:blip r:embed="rId3" cstate="print"/>
          <a:srcRect/>
          <a:stretch>
            <a:fillRect/>
          </a:stretch>
        </p:blipFill>
        <p:spPr bwMode="auto">
          <a:xfrm>
            <a:off x="2949575" y="3505200"/>
            <a:ext cx="3657600" cy="2460625"/>
          </a:xfrm>
          <a:prstGeom prst="rect">
            <a:avLst/>
          </a:prstGeom>
          <a:noFill/>
          <a:ln w="9525">
            <a:noFill/>
            <a:miter lim="800000"/>
            <a:headEnd/>
            <a:tailEnd/>
          </a:ln>
        </p:spPr>
      </p:pic>
      <p:pic>
        <p:nvPicPr>
          <p:cNvPr id="326660" name="Picture 5" descr="j0289377"/>
          <p:cNvPicPr>
            <a:picLocks noChangeAspect="1" noChangeArrowheads="1"/>
          </p:cNvPicPr>
          <p:nvPr/>
        </p:nvPicPr>
        <p:blipFill>
          <a:blip r:embed="rId4" cstate="print"/>
          <a:srcRect/>
          <a:stretch>
            <a:fillRect/>
          </a:stretch>
        </p:blipFill>
        <p:spPr bwMode="auto">
          <a:xfrm>
            <a:off x="4984750" y="1752600"/>
            <a:ext cx="3244850" cy="1857375"/>
          </a:xfrm>
          <a:prstGeom prst="rect">
            <a:avLst/>
          </a:prstGeom>
          <a:noFill/>
          <a:ln w="9525">
            <a:noFill/>
            <a:miter lim="800000"/>
            <a:headEnd/>
            <a:tailEnd/>
          </a:ln>
        </p:spPr>
      </p:pic>
      <p:pic>
        <p:nvPicPr>
          <p:cNvPr id="326661" name="Picture 6" descr="j0395836"/>
          <p:cNvPicPr>
            <a:picLocks noChangeAspect="1" noChangeArrowheads="1"/>
          </p:cNvPicPr>
          <p:nvPr/>
        </p:nvPicPr>
        <p:blipFill>
          <a:blip r:embed="rId5" cstate="print"/>
          <a:srcRect/>
          <a:stretch>
            <a:fillRect/>
          </a:stretch>
        </p:blipFill>
        <p:spPr bwMode="auto">
          <a:xfrm>
            <a:off x="914585" y="1752600"/>
            <a:ext cx="3354387" cy="1927225"/>
          </a:xfrm>
          <a:prstGeom prst="rect">
            <a:avLst/>
          </a:prstGeom>
          <a:solidFill>
            <a:schemeClr val="bg1"/>
          </a:solidFill>
          <a:ln w="9525">
            <a:noFill/>
            <a:miter lim="800000"/>
            <a:headEnd/>
            <a:tailEnd/>
          </a:ln>
        </p:spPr>
      </p:pic>
      <p:sp>
        <p:nvSpPr>
          <p:cNvPr id="326662" name="Rectangle 7"/>
          <p:cNvSpPr>
            <a:spLocks noChangeArrowheads="1"/>
          </p:cNvSpPr>
          <p:nvPr/>
        </p:nvSpPr>
        <p:spPr bwMode="auto">
          <a:xfrm>
            <a:off x="0" y="5965825"/>
            <a:ext cx="9144000" cy="579438"/>
          </a:xfrm>
          <a:prstGeom prst="rect">
            <a:avLst/>
          </a:prstGeom>
          <a:noFill/>
          <a:ln w="9525">
            <a:noFill/>
            <a:miter lim="800000"/>
            <a:headEnd/>
            <a:tailEnd/>
          </a:ln>
        </p:spPr>
        <p:txBody>
          <a:bodyPr>
            <a:spAutoFit/>
          </a:bodyPr>
          <a:lstStyle/>
          <a:p>
            <a:pPr algn="ctr"/>
            <a:r>
              <a:rPr lang="en-US" sz="3200" dirty="0">
                <a:solidFill>
                  <a:srgbClr val="C00000"/>
                </a:solidFill>
                <a:latin typeface="+mn-lt"/>
                <a:cs typeface="Arial" charset="0"/>
              </a:rPr>
              <a:t>What can your team do to improve rates?</a:t>
            </a:r>
          </a:p>
        </p:txBody>
      </p:sp>
    </p:spTree>
    <p:extLst>
      <p:ext uri="{BB962C8B-B14F-4D97-AF65-F5344CB8AC3E}">
        <p14:creationId xmlns:p14="http://schemas.microsoft.com/office/powerpoint/2010/main" val="2609473791"/>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p:cNvSpPr>
            <a:spLocks noGrp="1" noChangeArrowheads="1"/>
          </p:cNvSpPr>
          <p:nvPr>
            <p:ph type="title"/>
          </p:nvPr>
        </p:nvSpPr>
        <p:spPr>
          <a:xfrm>
            <a:off x="0" y="0"/>
            <a:ext cx="9144000" cy="1447800"/>
          </a:xfrm>
          <a:ln/>
        </p:spPr>
        <p:txBody>
          <a:bodyPr>
            <a:normAutofit/>
          </a:bodyPr>
          <a:lstStyle/>
          <a:p>
            <a:pPr algn="ctr">
              <a:lnSpc>
                <a:spcPct val="80000"/>
              </a:lnSpc>
            </a:pPr>
            <a:r>
              <a:rPr lang="en-US" b="0" dirty="0" smtClean="0"/>
              <a:t>VFC </a:t>
            </a:r>
            <a:r>
              <a:rPr lang="en-US" b="0" dirty="0"/>
              <a:t>Program</a:t>
            </a:r>
          </a:p>
        </p:txBody>
      </p:sp>
      <p:sp>
        <p:nvSpPr>
          <p:cNvPr id="624643" name="Rectangle 3"/>
          <p:cNvSpPr>
            <a:spLocks noGrp="1" noChangeArrowheads="1"/>
          </p:cNvSpPr>
          <p:nvPr>
            <p:ph type="body" idx="1"/>
          </p:nvPr>
        </p:nvSpPr>
        <p:spPr>
          <a:xfrm>
            <a:off x="457200" y="1295400"/>
            <a:ext cx="8178800" cy="4095750"/>
          </a:xfrm>
        </p:spPr>
        <p:txBody>
          <a:bodyPr/>
          <a:lstStyle/>
          <a:p>
            <a:pPr>
              <a:buNone/>
            </a:pPr>
            <a:r>
              <a:rPr lang="en-US" sz="3000" dirty="0" smtClean="0"/>
              <a:t>   All </a:t>
            </a:r>
            <a:r>
              <a:rPr lang="en-US" sz="3000" dirty="0"/>
              <a:t>required vaccines are available through the GA VFC Program for VFC eligible children.</a:t>
            </a:r>
          </a:p>
          <a:p>
            <a:pPr>
              <a:buFontTx/>
              <a:buNone/>
            </a:pPr>
            <a:endParaRPr lang="en-US" sz="2000" dirty="0">
              <a:solidFill>
                <a:schemeClr val="tx2"/>
              </a:solidFill>
              <a:latin typeface="Arial" charset="0"/>
            </a:endParaRPr>
          </a:p>
        </p:txBody>
      </p:sp>
    </p:spTree>
    <p:extLst>
      <p:ext uri="{BB962C8B-B14F-4D97-AF65-F5344CB8AC3E}">
        <p14:creationId xmlns:p14="http://schemas.microsoft.com/office/powerpoint/2010/main" val="113387229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9538" name="Group 2"/>
          <p:cNvGraphicFramePr>
            <a:graphicFrameLocks noGrp="1"/>
          </p:cNvGraphicFramePr>
          <p:nvPr>
            <p:extLst>
              <p:ext uri="{D42A27DB-BD31-4B8C-83A1-F6EECF244321}">
                <p14:modId xmlns:p14="http://schemas.microsoft.com/office/powerpoint/2010/main" val="684093404"/>
              </p:ext>
            </p:extLst>
          </p:nvPr>
        </p:nvGraphicFramePr>
        <p:xfrm>
          <a:off x="254924" y="760965"/>
          <a:ext cx="8660477" cy="5391784"/>
        </p:xfrm>
        <a:graphic>
          <a:graphicData uri="http://schemas.openxmlformats.org/drawingml/2006/table">
            <a:tbl>
              <a:tblPr>
                <a:tableStyleId>{3C2FFA5D-87B4-456A-9821-1D502468CF0F}</a:tableStyleId>
              </a:tblPr>
              <a:tblGrid>
                <a:gridCol w="2090460"/>
                <a:gridCol w="2165119"/>
                <a:gridCol w="1791823"/>
                <a:gridCol w="821252"/>
                <a:gridCol w="1791823"/>
              </a:tblGrid>
              <a:tr h="99526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u="none" strike="noStrike" cap="none" normalizeH="0" baseline="0" dirty="0" smtClean="0">
                          <a:ln>
                            <a:noFill/>
                          </a:ln>
                          <a:effectLst/>
                        </a:rPr>
                        <a:t>Disease</a:t>
                      </a:r>
                      <a:endParaRPr kumimoji="0" lang="en-US" sz="1800" b="0" i="0" u="none" strike="noStrike" cap="none" normalizeH="0" baseline="0" dirty="0" smtClean="0">
                        <a:ln>
                          <a:noFill/>
                        </a:ln>
                        <a:solidFill>
                          <a:srgbClr val="C00000"/>
                        </a:solidFill>
                        <a:effectLst/>
                        <a:latin typeface="Calibri" pitchFamily="34" charset="0"/>
                      </a:endParaRPr>
                    </a:p>
                  </a:txBody>
                  <a:tcPr marL="0" marR="0" marT="0" marB="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u="none" strike="noStrike" cap="none" normalizeH="0" baseline="0" dirty="0" smtClean="0">
                          <a:ln>
                            <a:noFill/>
                          </a:ln>
                          <a:effectLst/>
                        </a:rPr>
                        <a:t>Average Annual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u="none" strike="noStrike" cap="none" normalizeH="0" baseline="0" dirty="0" smtClean="0">
                          <a:ln>
                            <a:noFill/>
                          </a:ln>
                          <a:effectLst/>
                        </a:rPr>
                        <a:t>Reported Cases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u="none" strike="noStrike" cap="none" normalizeH="0" baseline="0" dirty="0" smtClean="0">
                          <a:ln>
                            <a:noFill/>
                          </a:ln>
                          <a:effectLst/>
                        </a:rPr>
                        <a:t>Pre-vaccine*</a:t>
                      </a:r>
                      <a:endParaRPr kumimoji="0" lang="en-US" sz="18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u="none" strike="noStrike" cap="none" normalizeH="0" baseline="0" dirty="0" smtClean="0">
                          <a:ln>
                            <a:noFill/>
                          </a:ln>
                          <a:effectLst/>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u="none" strike="noStrike" cap="none" normalizeH="0" baseline="0" dirty="0" smtClean="0">
                          <a:ln>
                            <a:noFill/>
                          </a:ln>
                          <a:effectLst/>
                        </a:rPr>
                        <a:t>Cases in 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u="none" strike="noStrike" cap="none" normalizeH="0" baseline="0" dirty="0" smtClean="0">
                          <a:ln>
                            <a:noFill/>
                          </a:ln>
                          <a:effectLst/>
                        </a:rPr>
                        <a:t> 2013**</a:t>
                      </a:r>
                      <a:endParaRPr kumimoji="0" lang="en-US" sz="18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u="none" strike="noStrike" cap="none" normalizeH="0" baseline="0" dirty="0" smtClean="0">
                          <a:ln>
                            <a:noFill/>
                          </a:ln>
                          <a:effectLst/>
                        </a:rPr>
                        <a:t>GA</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u="none" strike="noStrike" cap="none" normalizeH="0" baseline="0" dirty="0" smtClean="0">
                          <a:ln>
                            <a:noFill/>
                          </a:ln>
                          <a:effectLst/>
                        </a:rPr>
                        <a:t>Cases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u="none" strike="noStrike" cap="none" normalizeH="0" baseline="0" dirty="0" smtClean="0">
                          <a:ln>
                            <a:noFill/>
                          </a:ln>
                          <a:effectLst/>
                        </a:rPr>
                        <a:t>2013</a:t>
                      </a:r>
                      <a:endParaRPr kumimoji="0" lang="en-US" sz="18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u="none" strike="noStrike" cap="none" normalizeH="0" baseline="0" dirty="0" smtClean="0">
                          <a:ln>
                            <a:noFill/>
                          </a:ln>
                          <a:effectLst/>
                        </a:rPr>
                        <a:t>% Reduction</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u="none" strike="noStrike" cap="none" normalizeH="0" baseline="0" dirty="0" smtClean="0">
                          <a:ln>
                            <a:noFill/>
                          </a:ln>
                          <a:effectLst/>
                        </a:rPr>
                        <a:t>In U.S. 2013</a:t>
                      </a:r>
                      <a:endParaRPr kumimoji="0" lang="en-US" sz="1800" b="0" i="0" u="none" strike="noStrike" cap="none" normalizeH="0" baseline="0" dirty="0" smtClean="0">
                        <a:ln>
                          <a:noFill/>
                        </a:ln>
                        <a:solidFill>
                          <a:srgbClr val="C00000"/>
                        </a:solidFill>
                        <a:effectLst/>
                        <a:latin typeface="Calibri" pitchFamily="34" charset="0"/>
                      </a:endParaRPr>
                    </a:p>
                  </a:txBody>
                  <a:tcPr marL="0" marR="0" marT="0" marB="0" horzOverflow="overflow"/>
                </a:tc>
              </a:tr>
              <a:tr h="35368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Smallpox</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48,164</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Eradicated worldwide in 1980</a:t>
                      </a:r>
                      <a:endParaRPr kumimoji="0" lang="en-US" sz="2000" b="0" i="0" u="none" strike="noStrike" cap="none" normalizeH="0" baseline="30000" dirty="0" smtClean="0">
                        <a:ln>
                          <a:noFill/>
                        </a:ln>
                        <a:solidFill>
                          <a:srgbClr val="C00000"/>
                        </a:solidFill>
                        <a:effectLst/>
                        <a:latin typeface="Calibri" pitchFamily="34" charset="0"/>
                      </a:endParaRPr>
                    </a:p>
                  </a:txBody>
                  <a:tcPr marL="0" marR="0" marT="0" marB="0" horzOverflow="overflow"/>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endParaRP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endParaRP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r>
              <a:tr h="32422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Diphtheria</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175,885</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0</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0</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100%</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r>
              <a:tr h="4074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Measles</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503,282</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187</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0</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&gt;99.9%</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r>
              <a:tr h="35885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Mumps</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152,209</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584</a:t>
                      </a: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10</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99.6%</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r>
              <a:tr h="38463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Pertussis</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147,271</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u="none" strike="noStrike" cap="none" normalizeH="0" baseline="0" dirty="0" smtClean="0">
                        <a:ln>
                          <a:noFill/>
                        </a:ln>
                        <a:effectLst/>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28,639</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317</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80.6%</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r>
              <a:tr h="35826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Polio (paralytic)</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16,316</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1</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0</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99.9%</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r>
              <a:tr h="3552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Rubella</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47,745</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9</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0</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&gt;99.9%</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r>
              <a:tr h="5882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Congenital Rubella Syndrome</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823</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1</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0</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100%</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r>
              <a:tr h="3552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Tetanus</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1,314</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26</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0</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98.0%</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r>
              <a:tr h="5823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u="none" strike="noStrike" cap="none" normalizeH="0" baseline="0" dirty="0" smtClean="0">
                          <a:ln>
                            <a:noFill/>
                          </a:ln>
                          <a:effectLst/>
                        </a:rPr>
                        <a:t>H. Influenzae Type b</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u="none" strike="noStrike" cap="none" normalizeH="0" baseline="0" dirty="0" smtClean="0">
                          <a:ln>
                            <a:noFill/>
                          </a:ln>
                          <a:effectLst/>
                        </a:rPr>
                        <a:t>Age&lt;5 years</a:t>
                      </a:r>
                      <a:endParaRPr kumimoji="0" lang="en-US" sz="18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20,000</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 31</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0</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99.8%</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r>
            </a:tbl>
          </a:graphicData>
        </a:graphic>
      </p:graphicFrame>
      <p:sp>
        <p:nvSpPr>
          <p:cNvPr id="44102" name="Text Box 65"/>
          <p:cNvSpPr txBox="1">
            <a:spLocks noChangeArrowheads="1"/>
          </p:cNvSpPr>
          <p:nvPr/>
        </p:nvSpPr>
        <p:spPr bwMode="auto">
          <a:xfrm>
            <a:off x="1016924" y="0"/>
            <a:ext cx="7315200" cy="646331"/>
          </a:xfrm>
          <a:prstGeom prst="rect">
            <a:avLst/>
          </a:prstGeom>
          <a:noFill/>
          <a:ln w="9525">
            <a:noFill/>
            <a:miter lim="800000"/>
            <a:headEnd/>
            <a:tailEnd/>
          </a:ln>
        </p:spPr>
        <p:txBody>
          <a:bodyPr>
            <a:spAutoFit/>
          </a:bodyPr>
          <a:lstStyle/>
          <a:p>
            <a:pPr algn="ctr">
              <a:spcBef>
                <a:spcPct val="50000"/>
              </a:spcBef>
            </a:pPr>
            <a:r>
              <a:rPr lang="en-US" sz="3600" dirty="0">
                <a:latin typeface="+mj-lt"/>
                <a:cs typeface="Arial" charset="0"/>
              </a:rPr>
              <a:t>The Impact of Vaccines </a:t>
            </a:r>
          </a:p>
        </p:txBody>
      </p:sp>
      <p:sp>
        <p:nvSpPr>
          <p:cNvPr id="8" name="TextBox 7"/>
          <p:cNvSpPr txBox="1"/>
          <p:nvPr/>
        </p:nvSpPr>
        <p:spPr>
          <a:xfrm>
            <a:off x="5410200" y="6204464"/>
            <a:ext cx="3048000" cy="276999"/>
          </a:xfrm>
          <a:prstGeom prst="rect">
            <a:avLst/>
          </a:prstGeom>
          <a:noFill/>
        </p:spPr>
        <p:txBody>
          <a:bodyPr wrap="square" rtlCol="0">
            <a:spAutoFit/>
          </a:bodyPr>
          <a:lstStyle/>
          <a:p>
            <a:r>
              <a:rPr lang="en-US" sz="1200" dirty="0">
                <a:cs typeface="Arial" charset="0"/>
              </a:rPr>
              <a:t>N/A  = Data not available</a:t>
            </a:r>
          </a:p>
        </p:txBody>
      </p:sp>
      <p:sp>
        <p:nvSpPr>
          <p:cNvPr id="9" name="Rectangle 8"/>
          <p:cNvSpPr/>
          <p:nvPr/>
        </p:nvSpPr>
        <p:spPr>
          <a:xfrm>
            <a:off x="1371600" y="6304002"/>
            <a:ext cx="3657600" cy="553998"/>
          </a:xfrm>
          <a:prstGeom prst="rect">
            <a:avLst/>
          </a:prstGeom>
        </p:spPr>
        <p:txBody>
          <a:bodyPr wrap="square">
            <a:spAutoFit/>
          </a:bodyPr>
          <a:lstStyle/>
          <a:p>
            <a:r>
              <a:rPr lang="en-US" b="1" dirty="0">
                <a:cs typeface="Arial" charset="0"/>
              </a:rPr>
              <a:t>  *</a:t>
            </a:r>
            <a:r>
              <a:rPr lang="en-US" sz="1200" b="1" dirty="0">
                <a:cs typeface="Arial" charset="0"/>
              </a:rPr>
              <a:t>MMWR 48(12);243-248 April 2, 1999</a:t>
            </a:r>
          </a:p>
          <a:p>
            <a:r>
              <a:rPr lang="en-US" sz="1200" b="1" dirty="0">
                <a:cs typeface="Arial" charset="0"/>
              </a:rPr>
              <a:t> ** MMWR 63(32);702-715 August 15, 2014 </a:t>
            </a:r>
          </a:p>
        </p:txBody>
      </p:sp>
      <p:sp>
        <p:nvSpPr>
          <p:cNvPr id="6" name="Oval 5"/>
          <p:cNvSpPr/>
          <p:nvPr/>
        </p:nvSpPr>
        <p:spPr>
          <a:xfrm>
            <a:off x="4779523" y="3429000"/>
            <a:ext cx="1295400" cy="46692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4762500" y="2438400"/>
            <a:ext cx="1295400" cy="381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4762500" y="2819400"/>
            <a:ext cx="1295400" cy="41839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0152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02" y="459581"/>
            <a:ext cx="8839200" cy="990600"/>
          </a:xfrm>
        </p:spPr>
        <p:txBody>
          <a:bodyPr>
            <a:normAutofit fontScale="90000"/>
          </a:bodyPr>
          <a:lstStyle/>
          <a:p>
            <a:r>
              <a:rPr lang="en-US" dirty="0" smtClean="0">
                <a:solidFill>
                  <a:srgbClr val="FF0000"/>
                </a:solidFill>
                <a:latin typeface="Calibri" pitchFamily="34" charset="0"/>
              </a:rPr>
              <a:t/>
            </a:r>
            <a:br>
              <a:rPr lang="en-US" dirty="0" smtClean="0">
                <a:solidFill>
                  <a:srgbClr val="FF0000"/>
                </a:solidFill>
                <a:latin typeface="Calibri" pitchFamily="34" charset="0"/>
              </a:rPr>
            </a:br>
            <a:r>
              <a:rPr lang="en-US" dirty="0" smtClean="0">
                <a:solidFill>
                  <a:srgbClr val="FF0000"/>
                </a:solidFill>
                <a:latin typeface="Calibri" pitchFamily="34" charset="0"/>
              </a:rPr>
              <a:t/>
            </a:r>
            <a:br>
              <a:rPr lang="en-US" dirty="0" smtClean="0">
                <a:solidFill>
                  <a:srgbClr val="FF0000"/>
                </a:solidFill>
                <a:latin typeface="Calibri" pitchFamily="34" charset="0"/>
              </a:rPr>
            </a:br>
            <a:r>
              <a:rPr lang="en-US" dirty="0" smtClean="0"/>
              <a:t>Herd Immunity</a:t>
            </a:r>
            <a:br>
              <a:rPr lang="en-US" dirty="0" smtClean="0"/>
            </a:br>
            <a:r>
              <a:rPr lang="en-US" sz="2200" b="1" dirty="0" smtClean="0"/>
              <a:t>Immunized individuals block infection from reaching  those who are unimmunized</a:t>
            </a:r>
            <a:r>
              <a:rPr lang="en-US" sz="2200" dirty="0" smtClean="0">
                <a:solidFill>
                  <a:srgbClr val="C00000"/>
                </a:solidFill>
              </a:rPr>
              <a:t/>
            </a:r>
            <a:br>
              <a:rPr lang="en-US" sz="2200" dirty="0" smtClean="0">
                <a:solidFill>
                  <a:srgbClr val="C00000"/>
                </a:solidFill>
              </a:rPr>
            </a:br>
            <a:r>
              <a:rPr lang="en-US" dirty="0" smtClean="0">
                <a:solidFill>
                  <a:srgbClr val="FF0000"/>
                </a:solidFill>
                <a:latin typeface="Calibri" pitchFamily="34" charset="0"/>
              </a:rPr>
              <a:t/>
            </a:r>
            <a:br>
              <a:rPr lang="en-US" dirty="0" smtClean="0">
                <a:solidFill>
                  <a:srgbClr val="FF0000"/>
                </a:solidFill>
                <a:latin typeface="Calibri" pitchFamily="34" charset="0"/>
              </a:rPr>
            </a:br>
            <a:r>
              <a:rPr lang="en-US" dirty="0" smtClean="0">
                <a:solidFill>
                  <a:srgbClr val="FF0000"/>
                </a:solidFill>
                <a:latin typeface="Calibri" pitchFamily="34" charset="0"/>
              </a:rPr>
              <a:t/>
            </a:r>
            <a:br>
              <a:rPr lang="en-US" dirty="0" smtClean="0">
                <a:solidFill>
                  <a:srgbClr val="FF0000"/>
                </a:solidFill>
                <a:latin typeface="Calibri" pitchFamily="34" charset="0"/>
              </a:rPr>
            </a:br>
            <a:endParaRPr lang="en-US" dirty="0">
              <a:solidFill>
                <a:srgbClr val="FF0000"/>
              </a:solidFill>
            </a:endParaRPr>
          </a:p>
        </p:txBody>
      </p:sp>
      <p:pic>
        <p:nvPicPr>
          <p:cNvPr id="3" name="Picture 9" descr="MCAN04299_0000[1]"/>
          <p:cNvPicPr>
            <a:picLocks noChangeAspect="1" noChangeArrowheads="1"/>
          </p:cNvPicPr>
          <p:nvPr/>
        </p:nvPicPr>
        <p:blipFill>
          <a:blip r:embed="rId3" cstate="print"/>
          <a:srcRect/>
          <a:stretch>
            <a:fillRect/>
          </a:stretch>
        </p:blipFill>
        <p:spPr bwMode="auto">
          <a:xfrm>
            <a:off x="228600" y="2590800"/>
            <a:ext cx="1809750" cy="914400"/>
          </a:xfrm>
          <a:prstGeom prst="rect">
            <a:avLst/>
          </a:prstGeom>
          <a:noFill/>
          <a:ln w="9525">
            <a:noFill/>
            <a:miter lim="800000"/>
            <a:headEnd/>
            <a:tailEnd/>
          </a:ln>
        </p:spPr>
      </p:pic>
      <p:sp>
        <p:nvSpPr>
          <p:cNvPr id="4" name="Oval 25"/>
          <p:cNvSpPr>
            <a:spLocks noChangeArrowheads="1"/>
          </p:cNvSpPr>
          <p:nvPr/>
        </p:nvSpPr>
        <p:spPr bwMode="auto">
          <a:xfrm>
            <a:off x="838200" y="2743200"/>
            <a:ext cx="838200" cy="381000"/>
          </a:xfrm>
          <a:prstGeom prst="ellipse">
            <a:avLst/>
          </a:prstGeom>
          <a:solidFill>
            <a:schemeClr val="accent1"/>
          </a:solidFill>
          <a:ln w="9525">
            <a:solidFill>
              <a:schemeClr val="tx1"/>
            </a:solidFill>
            <a:round/>
            <a:headEnd/>
            <a:tailEnd/>
          </a:ln>
        </p:spPr>
        <p:txBody>
          <a:bodyPr wrap="none" anchor="ctr"/>
          <a:lstStyle/>
          <a:p>
            <a:pPr algn="ctr"/>
            <a:r>
              <a:rPr lang="en-US" sz="900" dirty="0">
                <a:solidFill>
                  <a:srgbClr val="000000"/>
                </a:solidFill>
              </a:rPr>
              <a:t>INFECTED</a:t>
            </a:r>
          </a:p>
        </p:txBody>
      </p:sp>
      <p:pic>
        <p:nvPicPr>
          <p:cNvPr id="5" name="Picture 10" descr="MCAN04299_0000[1]"/>
          <p:cNvPicPr>
            <a:picLocks noChangeAspect="1" noChangeArrowheads="1"/>
          </p:cNvPicPr>
          <p:nvPr/>
        </p:nvPicPr>
        <p:blipFill>
          <a:blip r:embed="rId3" cstate="print"/>
          <a:srcRect/>
          <a:stretch>
            <a:fillRect/>
          </a:stretch>
        </p:blipFill>
        <p:spPr bwMode="auto">
          <a:xfrm>
            <a:off x="1721644" y="1806575"/>
            <a:ext cx="1809750" cy="1012825"/>
          </a:xfrm>
          <a:prstGeom prst="rect">
            <a:avLst/>
          </a:prstGeom>
          <a:noFill/>
          <a:ln w="9525">
            <a:noFill/>
            <a:miter lim="800000"/>
            <a:headEnd/>
            <a:tailEnd/>
          </a:ln>
        </p:spPr>
      </p:pic>
      <p:pic>
        <p:nvPicPr>
          <p:cNvPr id="6" name="Picture 28" descr="MCHM00173_0000[1]"/>
          <p:cNvPicPr>
            <a:picLocks noChangeAspect="1" noChangeArrowheads="1"/>
          </p:cNvPicPr>
          <p:nvPr/>
        </p:nvPicPr>
        <p:blipFill>
          <a:blip r:embed="rId4" cstate="print"/>
          <a:srcRect/>
          <a:stretch>
            <a:fillRect/>
          </a:stretch>
        </p:blipFill>
        <p:spPr bwMode="auto">
          <a:xfrm flipH="1">
            <a:off x="3164681" y="1272086"/>
            <a:ext cx="509588" cy="766763"/>
          </a:xfrm>
          <a:prstGeom prst="rect">
            <a:avLst/>
          </a:prstGeom>
          <a:noFill/>
          <a:ln w="9525">
            <a:noFill/>
            <a:miter lim="800000"/>
            <a:headEnd/>
            <a:tailEnd/>
          </a:ln>
        </p:spPr>
      </p:pic>
      <p:pic>
        <p:nvPicPr>
          <p:cNvPr id="7" name="Picture 4" descr="MCAN04299_0000[1]"/>
          <p:cNvPicPr>
            <a:picLocks noChangeAspect="1" noChangeArrowheads="1"/>
          </p:cNvPicPr>
          <p:nvPr/>
        </p:nvPicPr>
        <p:blipFill>
          <a:blip r:embed="rId3" cstate="print"/>
          <a:srcRect/>
          <a:stretch>
            <a:fillRect/>
          </a:stretch>
        </p:blipFill>
        <p:spPr bwMode="auto">
          <a:xfrm>
            <a:off x="4114800" y="1524000"/>
            <a:ext cx="1809750" cy="1012825"/>
          </a:xfrm>
          <a:prstGeom prst="rect">
            <a:avLst/>
          </a:prstGeom>
          <a:noFill/>
          <a:ln w="9525">
            <a:noFill/>
            <a:miter lim="800000"/>
            <a:headEnd/>
            <a:tailEnd/>
          </a:ln>
        </p:spPr>
      </p:pic>
      <p:sp>
        <p:nvSpPr>
          <p:cNvPr id="8" name="Text Box 33"/>
          <p:cNvSpPr txBox="1">
            <a:spLocks noChangeArrowheads="1"/>
          </p:cNvSpPr>
          <p:nvPr/>
        </p:nvSpPr>
        <p:spPr bwMode="auto">
          <a:xfrm>
            <a:off x="4724400" y="1828800"/>
            <a:ext cx="990600" cy="215444"/>
          </a:xfrm>
          <a:prstGeom prst="rect">
            <a:avLst/>
          </a:prstGeom>
          <a:solidFill>
            <a:srgbClr val="00B0F0"/>
          </a:solidFill>
          <a:ln w="9525">
            <a:noFill/>
            <a:miter lim="800000"/>
            <a:headEnd/>
            <a:tailEnd/>
          </a:ln>
        </p:spPr>
        <p:txBody>
          <a:bodyPr wrap="square">
            <a:spAutoFit/>
          </a:bodyPr>
          <a:lstStyle/>
          <a:p>
            <a:pPr algn="ctr">
              <a:spcBef>
                <a:spcPct val="50000"/>
              </a:spcBef>
            </a:pPr>
            <a:r>
              <a:rPr lang="en-US" sz="800" dirty="0">
                <a:solidFill>
                  <a:srgbClr val="FFFFFF"/>
                </a:solidFill>
              </a:rPr>
              <a:t>UNIMMUNIZED</a:t>
            </a:r>
          </a:p>
        </p:txBody>
      </p:sp>
      <p:pic>
        <p:nvPicPr>
          <p:cNvPr id="9" name="Picture 8" descr="MCAN04299_0000[1]"/>
          <p:cNvPicPr>
            <a:picLocks noChangeAspect="1" noChangeArrowheads="1"/>
          </p:cNvPicPr>
          <p:nvPr/>
        </p:nvPicPr>
        <p:blipFill>
          <a:blip r:embed="rId3" cstate="print"/>
          <a:srcRect/>
          <a:stretch>
            <a:fillRect/>
          </a:stretch>
        </p:blipFill>
        <p:spPr bwMode="auto">
          <a:xfrm>
            <a:off x="6400800" y="1600200"/>
            <a:ext cx="1809750" cy="1012825"/>
          </a:xfrm>
          <a:prstGeom prst="rect">
            <a:avLst/>
          </a:prstGeom>
          <a:noFill/>
          <a:ln w="9525">
            <a:noFill/>
            <a:miter lim="800000"/>
            <a:headEnd/>
            <a:tailEnd/>
          </a:ln>
        </p:spPr>
      </p:pic>
      <p:pic>
        <p:nvPicPr>
          <p:cNvPr id="10" name="Picture 28" descr="MCHM00173_0000[1]"/>
          <p:cNvPicPr>
            <a:picLocks noChangeAspect="1" noChangeArrowheads="1"/>
          </p:cNvPicPr>
          <p:nvPr/>
        </p:nvPicPr>
        <p:blipFill>
          <a:blip r:embed="rId4" cstate="print"/>
          <a:srcRect/>
          <a:stretch>
            <a:fillRect/>
          </a:stretch>
        </p:blipFill>
        <p:spPr bwMode="auto">
          <a:xfrm flipH="1">
            <a:off x="8001000" y="1066800"/>
            <a:ext cx="509587" cy="766762"/>
          </a:xfrm>
          <a:prstGeom prst="rect">
            <a:avLst/>
          </a:prstGeom>
          <a:noFill/>
          <a:ln w="9525">
            <a:noFill/>
            <a:miter lim="800000"/>
            <a:headEnd/>
            <a:tailEnd/>
          </a:ln>
        </p:spPr>
      </p:pic>
      <p:pic>
        <p:nvPicPr>
          <p:cNvPr id="11" name="Picture 7" descr="MCAN04299_0000[1]"/>
          <p:cNvPicPr>
            <a:picLocks noChangeAspect="1" noChangeArrowheads="1"/>
          </p:cNvPicPr>
          <p:nvPr/>
        </p:nvPicPr>
        <p:blipFill>
          <a:blip r:embed="rId3" cstate="print"/>
          <a:srcRect/>
          <a:stretch>
            <a:fillRect/>
          </a:stretch>
        </p:blipFill>
        <p:spPr bwMode="auto">
          <a:xfrm>
            <a:off x="2057400" y="2971800"/>
            <a:ext cx="1809750" cy="1012825"/>
          </a:xfrm>
          <a:prstGeom prst="rect">
            <a:avLst/>
          </a:prstGeom>
          <a:noFill/>
          <a:ln w="9525">
            <a:noFill/>
            <a:miter lim="800000"/>
            <a:headEnd/>
            <a:tailEnd/>
          </a:ln>
        </p:spPr>
      </p:pic>
      <p:pic>
        <p:nvPicPr>
          <p:cNvPr id="12" name="Picture 28" descr="MCHM00173_0000[1]"/>
          <p:cNvPicPr>
            <a:picLocks noChangeAspect="1" noChangeArrowheads="1"/>
          </p:cNvPicPr>
          <p:nvPr/>
        </p:nvPicPr>
        <p:blipFill>
          <a:blip r:embed="rId4" cstate="print"/>
          <a:srcRect/>
          <a:stretch>
            <a:fillRect/>
          </a:stretch>
        </p:blipFill>
        <p:spPr bwMode="auto">
          <a:xfrm flipH="1">
            <a:off x="3657600" y="2362200"/>
            <a:ext cx="509588" cy="766763"/>
          </a:xfrm>
          <a:prstGeom prst="rect">
            <a:avLst/>
          </a:prstGeom>
          <a:noFill/>
          <a:ln w="9525">
            <a:noFill/>
            <a:miter lim="800000"/>
            <a:headEnd/>
            <a:tailEnd/>
          </a:ln>
        </p:spPr>
      </p:pic>
      <p:pic>
        <p:nvPicPr>
          <p:cNvPr id="13" name="Picture 2" descr="MCAN04299_0000[1]"/>
          <p:cNvPicPr>
            <a:picLocks noChangeAspect="1" noChangeArrowheads="1"/>
          </p:cNvPicPr>
          <p:nvPr/>
        </p:nvPicPr>
        <p:blipFill>
          <a:blip r:embed="rId3" cstate="print"/>
          <a:srcRect/>
          <a:stretch>
            <a:fillRect/>
          </a:stretch>
        </p:blipFill>
        <p:spPr bwMode="auto">
          <a:xfrm>
            <a:off x="4419600" y="2819400"/>
            <a:ext cx="1809750" cy="1012825"/>
          </a:xfrm>
          <a:prstGeom prst="rect">
            <a:avLst/>
          </a:prstGeom>
          <a:noFill/>
          <a:ln w="9525">
            <a:noFill/>
            <a:miter lim="800000"/>
            <a:headEnd/>
            <a:tailEnd/>
          </a:ln>
        </p:spPr>
      </p:pic>
      <p:pic>
        <p:nvPicPr>
          <p:cNvPr id="14" name="Picture 28" descr="MCHM00173_0000[1]"/>
          <p:cNvPicPr>
            <a:picLocks noChangeAspect="1" noChangeArrowheads="1"/>
          </p:cNvPicPr>
          <p:nvPr/>
        </p:nvPicPr>
        <p:blipFill>
          <a:blip r:embed="rId4" cstate="print"/>
          <a:srcRect/>
          <a:stretch>
            <a:fillRect/>
          </a:stretch>
        </p:blipFill>
        <p:spPr bwMode="auto">
          <a:xfrm flipH="1">
            <a:off x="5943600" y="2133600"/>
            <a:ext cx="509588" cy="766763"/>
          </a:xfrm>
          <a:prstGeom prst="rect">
            <a:avLst/>
          </a:prstGeom>
          <a:noFill/>
          <a:ln w="9525">
            <a:noFill/>
            <a:miter lim="800000"/>
            <a:headEnd/>
            <a:tailEnd/>
          </a:ln>
        </p:spPr>
      </p:pic>
      <p:pic>
        <p:nvPicPr>
          <p:cNvPr id="15" name="Picture 9" descr="MCAN04299_0000[1]"/>
          <p:cNvPicPr>
            <a:picLocks noChangeAspect="1" noChangeArrowheads="1"/>
          </p:cNvPicPr>
          <p:nvPr/>
        </p:nvPicPr>
        <p:blipFill>
          <a:blip r:embed="rId3" cstate="print"/>
          <a:srcRect/>
          <a:stretch>
            <a:fillRect/>
          </a:stretch>
        </p:blipFill>
        <p:spPr bwMode="auto">
          <a:xfrm>
            <a:off x="6629400" y="2971800"/>
            <a:ext cx="1497013" cy="838200"/>
          </a:xfrm>
          <a:prstGeom prst="rect">
            <a:avLst/>
          </a:prstGeom>
          <a:noFill/>
          <a:ln w="9525">
            <a:noFill/>
            <a:miter lim="800000"/>
            <a:headEnd/>
            <a:tailEnd/>
          </a:ln>
        </p:spPr>
      </p:pic>
      <p:sp>
        <p:nvSpPr>
          <p:cNvPr id="16" name="Oval 25"/>
          <p:cNvSpPr>
            <a:spLocks noChangeArrowheads="1"/>
          </p:cNvSpPr>
          <p:nvPr/>
        </p:nvSpPr>
        <p:spPr bwMode="auto">
          <a:xfrm>
            <a:off x="7086600" y="3124200"/>
            <a:ext cx="814387" cy="327025"/>
          </a:xfrm>
          <a:prstGeom prst="ellipse">
            <a:avLst/>
          </a:prstGeom>
          <a:solidFill>
            <a:schemeClr val="accent1"/>
          </a:solidFill>
          <a:ln w="9525">
            <a:solidFill>
              <a:schemeClr val="tx1"/>
            </a:solidFill>
            <a:round/>
            <a:headEnd/>
            <a:tailEnd/>
          </a:ln>
        </p:spPr>
        <p:txBody>
          <a:bodyPr wrap="none" anchor="ctr"/>
          <a:lstStyle/>
          <a:p>
            <a:pPr algn="ctr"/>
            <a:r>
              <a:rPr lang="en-US" sz="900" dirty="0">
                <a:solidFill>
                  <a:srgbClr val="000000"/>
                </a:solidFill>
              </a:rPr>
              <a:t>INFECTED</a:t>
            </a:r>
          </a:p>
        </p:txBody>
      </p:sp>
      <p:pic>
        <p:nvPicPr>
          <p:cNvPr id="17" name="Picture 12" descr="MCAN04299_0000[1]"/>
          <p:cNvPicPr>
            <a:picLocks noChangeAspect="1" noChangeArrowheads="1"/>
          </p:cNvPicPr>
          <p:nvPr/>
        </p:nvPicPr>
        <p:blipFill>
          <a:blip r:embed="rId3" cstate="print"/>
          <a:srcRect/>
          <a:stretch>
            <a:fillRect/>
          </a:stretch>
        </p:blipFill>
        <p:spPr bwMode="auto">
          <a:xfrm>
            <a:off x="228600" y="4419600"/>
            <a:ext cx="1809750" cy="1012825"/>
          </a:xfrm>
          <a:prstGeom prst="rect">
            <a:avLst/>
          </a:prstGeom>
          <a:noFill/>
          <a:ln w="9525">
            <a:noFill/>
            <a:miter lim="800000"/>
            <a:headEnd/>
            <a:tailEnd/>
          </a:ln>
        </p:spPr>
      </p:pic>
      <p:pic>
        <p:nvPicPr>
          <p:cNvPr id="18" name="Picture 12" descr="MCAN04299_0000[1]"/>
          <p:cNvPicPr>
            <a:picLocks noChangeAspect="1" noChangeArrowheads="1"/>
          </p:cNvPicPr>
          <p:nvPr/>
        </p:nvPicPr>
        <p:blipFill>
          <a:blip r:embed="rId3" cstate="print"/>
          <a:srcRect/>
          <a:stretch>
            <a:fillRect/>
          </a:stretch>
        </p:blipFill>
        <p:spPr bwMode="auto">
          <a:xfrm>
            <a:off x="2514600" y="4191000"/>
            <a:ext cx="1809750" cy="1012825"/>
          </a:xfrm>
          <a:prstGeom prst="rect">
            <a:avLst/>
          </a:prstGeom>
          <a:noFill/>
          <a:ln w="9525">
            <a:noFill/>
            <a:miter lim="800000"/>
            <a:headEnd/>
            <a:tailEnd/>
          </a:ln>
        </p:spPr>
      </p:pic>
      <p:pic>
        <p:nvPicPr>
          <p:cNvPr id="19" name="Picture 12" descr="MCAN04299_0000[1]"/>
          <p:cNvPicPr>
            <a:picLocks noChangeAspect="1" noChangeArrowheads="1"/>
          </p:cNvPicPr>
          <p:nvPr/>
        </p:nvPicPr>
        <p:blipFill>
          <a:blip r:embed="rId3" cstate="print"/>
          <a:srcRect/>
          <a:stretch>
            <a:fillRect/>
          </a:stretch>
        </p:blipFill>
        <p:spPr bwMode="auto">
          <a:xfrm>
            <a:off x="4724400" y="4038600"/>
            <a:ext cx="1809750" cy="1012825"/>
          </a:xfrm>
          <a:prstGeom prst="rect">
            <a:avLst/>
          </a:prstGeom>
          <a:noFill/>
          <a:ln w="9525">
            <a:noFill/>
            <a:miter lim="800000"/>
            <a:headEnd/>
            <a:tailEnd/>
          </a:ln>
        </p:spPr>
      </p:pic>
      <p:pic>
        <p:nvPicPr>
          <p:cNvPr id="20" name="Picture 12" descr="MCAN04299_0000[1]"/>
          <p:cNvPicPr>
            <a:picLocks noChangeAspect="1" noChangeArrowheads="1"/>
          </p:cNvPicPr>
          <p:nvPr/>
        </p:nvPicPr>
        <p:blipFill>
          <a:blip r:embed="rId3" cstate="print"/>
          <a:srcRect/>
          <a:stretch>
            <a:fillRect/>
          </a:stretch>
        </p:blipFill>
        <p:spPr bwMode="auto">
          <a:xfrm>
            <a:off x="6934200" y="4038600"/>
            <a:ext cx="1809750" cy="1012825"/>
          </a:xfrm>
          <a:prstGeom prst="rect">
            <a:avLst/>
          </a:prstGeom>
          <a:noFill/>
          <a:ln w="9525">
            <a:noFill/>
            <a:miter lim="800000"/>
            <a:headEnd/>
            <a:tailEnd/>
          </a:ln>
        </p:spPr>
      </p:pic>
      <p:pic>
        <p:nvPicPr>
          <p:cNvPr id="21" name="Picture 28" descr="MCHM00173_0000[1]"/>
          <p:cNvPicPr>
            <a:picLocks noChangeAspect="1" noChangeArrowheads="1"/>
          </p:cNvPicPr>
          <p:nvPr/>
        </p:nvPicPr>
        <p:blipFill>
          <a:blip r:embed="rId4" cstate="print"/>
          <a:srcRect/>
          <a:stretch>
            <a:fillRect/>
          </a:stretch>
        </p:blipFill>
        <p:spPr bwMode="auto">
          <a:xfrm flipH="1">
            <a:off x="1828800" y="3733800"/>
            <a:ext cx="509588" cy="766763"/>
          </a:xfrm>
          <a:prstGeom prst="rect">
            <a:avLst/>
          </a:prstGeom>
          <a:noFill/>
          <a:ln w="9525">
            <a:noFill/>
            <a:miter lim="800000"/>
            <a:headEnd/>
            <a:tailEnd/>
          </a:ln>
        </p:spPr>
      </p:pic>
      <p:pic>
        <p:nvPicPr>
          <p:cNvPr id="22" name="Picture 14" descr="MCAN04299_0000[1]"/>
          <p:cNvPicPr>
            <a:picLocks noChangeAspect="1" noChangeArrowheads="1"/>
          </p:cNvPicPr>
          <p:nvPr/>
        </p:nvPicPr>
        <p:blipFill>
          <a:blip r:embed="rId3" cstate="print"/>
          <a:srcRect/>
          <a:stretch>
            <a:fillRect/>
          </a:stretch>
        </p:blipFill>
        <p:spPr bwMode="auto">
          <a:xfrm>
            <a:off x="3810000" y="5410200"/>
            <a:ext cx="1809750" cy="1012825"/>
          </a:xfrm>
          <a:prstGeom prst="rect">
            <a:avLst/>
          </a:prstGeom>
          <a:noFill/>
          <a:ln w="9525">
            <a:noFill/>
            <a:miter lim="800000"/>
            <a:headEnd/>
            <a:tailEnd/>
          </a:ln>
        </p:spPr>
      </p:pic>
      <p:pic>
        <p:nvPicPr>
          <p:cNvPr id="23" name="Picture 28" descr="MCHM00173_0000[1]"/>
          <p:cNvPicPr>
            <a:picLocks noChangeAspect="1" noChangeArrowheads="1"/>
          </p:cNvPicPr>
          <p:nvPr/>
        </p:nvPicPr>
        <p:blipFill>
          <a:blip r:embed="rId4" cstate="print"/>
          <a:srcRect/>
          <a:stretch>
            <a:fillRect/>
          </a:stretch>
        </p:blipFill>
        <p:spPr bwMode="auto">
          <a:xfrm flipH="1">
            <a:off x="5486400" y="4800600"/>
            <a:ext cx="509588" cy="766763"/>
          </a:xfrm>
          <a:prstGeom prst="rect">
            <a:avLst/>
          </a:prstGeom>
          <a:noFill/>
          <a:ln w="9525">
            <a:noFill/>
            <a:miter lim="800000"/>
            <a:headEnd/>
            <a:tailEnd/>
          </a:ln>
        </p:spPr>
      </p:pic>
      <p:pic>
        <p:nvPicPr>
          <p:cNvPr id="24" name="Picture 28" descr="MCHM00173_0000[1]"/>
          <p:cNvPicPr>
            <a:picLocks noChangeAspect="1" noChangeArrowheads="1"/>
          </p:cNvPicPr>
          <p:nvPr/>
        </p:nvPicPr>
        <p:blipFill>
          <a:blip r:embed="rId4" cstate="print"/>
          <a:srcRect/>
          <a:stretch>
            <a:fillRect/>
          </a:stretch>
        </p:blipFill>
        <p:spPr bwMode="auto">
          <a:xfrm flipH="1">
            <a:off x="8382000" y="3352800"/>
            <a:ext cx="509588" cy="766763"/>
          </a:xfrm>
          <a:prstGeom prst="rect">
            <a:avLst/>
          </a:prstGeom>
          <a:noFill/>
          <a:ln w="9525">
            <a:noFill/>
            <a:miter lim="800000"/>
            <a:headEnd/>
            <a:tailEnd/>
          </a:ln>
        </p:spPr>
      </p:pic>
      <p:pic>
        <p:nvPicPr>
          <p:cNvPr id="25" name="Picture 28" descr="MCHM00173_0000[1]"/>
          <p:cNvPicPr>
            <a:picLocks noChangeAspect="1" noChangeArrowheads="1"/>
          </p:cNvPicPr>
          <p:nvPr/>
        </p:nvPicPr>
        <p:blipFill>
          <a:blip r:embed="rId4" cstate="print"/>
          <a:srcRect/>
          <a:stretch>
            <a:fillRect/>
          </a:stretch>
        </p:blipFill>
        <p:spPr bwMode="auto">
          <a:xfrm flipH="1">
            <a:off x="4114800" y="3429000"/>
            <a:ext cx="509588" cy="766763"/>
          </a:xfrm>
          <a:prstGeom prst="rect">
            <a:avLst/>
          </a:prstGeom>
          <a:noFill/>
          <a:ln w="9525">
            <a:noFill/>
            <a:miter lim="800000"/>
            <a:headEnd/>
            <a:tailEnd/>
          </a:ln>
        </p:spPr>
      </p:pic>
      <p:sp>
        <p:nvSpPr>
          <p:cNvPr id="26" name="Oval 25"/>
          <p:cNvSpPr>
            <a:spLocks noChangeArrowheads="1"/>
          </p:cNvSpPr>
          <p:nvPr/>
        </p:nvSpPr>
        <p:spPr bwMode="auto">
          <a:xfrm>
            <a:off x="5410200" y="4267200"/>
            <a:ext cx="738187" cy="327025"/>
          </a:xfrm>
          <a:prstGeom prst="ellipse">
            <a:avLst/>
          </a:prstGeom>
          <a:solidFill>
            <a:schemeClr val="accent1"/>
          </a:solidFill>
          <a:ln w="9525">
            <a:solidFill>
              <a:schemeClr val="tx1"/>
            </a:solidFill>
            <a:round/>
            <a:headEnd/>
            <a:tailEnd/>
          </a:ln>
        </p:spPr>
        <p:txBody>
          <a:bodyPr wrap="none" anchor="ctr"/>
          <a:lstStyle/>
          <a:p>
            <a:pPr algn="ctr"/>
            <a:r>
              <a:rPr lang="en-US" sz="900" dirty="0">
                <a:solidFill>
                  <a:srgbClr val="000000"/>
                </a:solidFill>
              </a:rPr>
              <a:t>INFECTED</a:t>
            </a:r>
          </a:p>
        </p:txBody>
      </p:sp>
      <p:pic>
        <p:nvPicPr>
          <p:cNvPr id="28" name="Picture 28" descr="MCHM00173_0000[1]"/>
          <p:cNvPicPr>
            <a:picLocks noChangeAspect="1" noChangeArrowheads="1"/>
          </p:cNvPicPr>
          <p:nvPr/>
        </p:nvPicPr>
        <p:blipFill>
          <a:blip r:embed="rId4" cstate="print"/>
          <a:srcRect/>
          <a:stretch>
            <a:fillRect/>
          </a:stretch>
        </p:blipFill>
        <p:spPr bwMode="auto">
          <a:xfrm flipH="1">
            <a:off x="1295400" y="5715000"/>
            <a:ext cx="509588" cy="766763"/>
          </a:xfrm>
          <a:prstGeom prst="rect">
            <a:avLst/>
          </a:prstGeom>
          <a:noFill/>
          <a:ln w="9525">
            <a:noFill/>
            <a:miter lim="800000"/>
            <a:headEnd/>
            <a:tailEnd/>
          </a:ln>
        </p:spPr>
      </p:pic>
      <p:sp>
        <p:nvSpPr>
          <p:cNvPr id="29" name="TextBox 28"/>
          <p:cNvSpPr txBox="1"/>
          <p:nvPr/>
        </p:nvSpPr>
        <p:spPr>
          <a:xfrm>
            <a:off x="1905000" y="5943600"/>
            <a:ext cx="1752600" cy="369332"/>
          </a:xfrm>
          <a:prstGeom prst="rect">
            <a:avLst/>
          </a:prstGeom>
          <a:noFill/>
        </p:spPr>
        <p:txBody>
          <a:bodyPr wrap="square" rtlCol="0">
            <a:spAutoFit/>
          </a:bodyPr>
          <a:lstStyle/>
          <a:p>
            <a:r>
              <a:rPr lang="en-US" dirty="0" smtClean="0"/>
              <a:t>= immunized</a:t>
            </a:r>
            <a:endParaRPr lang="en-US" dirty="0"/>
          </a:p>
        </p:txBody>
      </p:sp>
    </p:spTree>
    <p:extLst>
      <p:ext uri="{BB962C8B-B14F-4D97-AF65-F5344CB8AC3E}">
        <p14:creationId xmlns:p14="http://schemas.microsoft.com/office/powerpoint/2010/main" val="2601495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noChangeArrowheads="1"/>
          </p:cNvSpPr>
          <p:nvPr>
            <p:ph type="title" idx="4294967295"/>
          </p:nvPr>
        </p:nvSpPr>
        <p:spPr>
          <a:xfrm>
            <a:off x="685800" y="0"/>
            <a:ext cx="7772400" cy="1371600"/>
          </a:xfrm>
        </p:spPr>
        <p:txBody>
          <a:bodyPr>
            <a:normAutofit/>
          </a:bodyPr>
          <a:lstStyle/>
          <a:p>
            <a:r>
              <a:rPr lang="en-US" sz="4000" dirty="0" smtClean="0"/>
              <a:t>Advisory Committee on Immunization Practices (ACIP)</a:t>
            </a:r>
          </a:p>
        </p:txBody>
      </p:sp>
      <p:sp>
        <p:nvSpPr>
          <p:cNvPr id="21508" name="Rectangle 4"/>
          <p:cNvSpPr>
            <a:spLocks noGrp="1" noChangeArrowheads="1"/>
          </p:cNvSpPr>
          <p:nvPr>
            <p:ph type="body" idx="4294967295"/>
          </p:nvPr>
        </p:nvSpPr>
        <p:spPr>
          <a:xfrm>
            <a:off x="533400" y="1524000"/>
            <a:ext cx="8001000" cy="4419600"/>
          </a:xfrm>
        </p:spPr>
        <p:txBody>
          <a:bodyPr>
            <a:normAutofit/>
          </a:bodyPr>
          <a:lstStyle/>
          <a:p>
            <a:pPr>
              <a:buFont typeface="Arial" pitchFamily="34" charset="0"/>
              <a:buChar char="•"/>
              <a:defRPr/>
            </a:pPr>
            <a:r>
              <a:rPr lang="en-US" sz="2000" dirty="0" smtClean="0"/>
              <a:t>15 voting members with expertise in one or more of the following:</a:t>
            </a:r>
          </a:p>
          <a:p>
            <a:pPr marL="685800" indent="457200">
              <a:buFont typeface="Wingdings" pitchFamily="2" charset="2"/>
              <a:buChar char="Ø"/>
              <a:defRPr/>
            </a:pPr>
            <a:r>
              <a:rPr lang="en-US" sz="2000" dirty="0" smtClean="0"/>
              <a:t>Vaccinology</a:t>
            </a:r>
          </a:p>
          <a:p>
            <a:pPr marL="685800" indent="457200">
              <a:buFont typeface="Wingdings" pitchFamily="2" charset="2"/>
              <a:buChar char="Ø"/>
              <a:defRPr/>
            </a:pPr>
            <a:r>
              <a:rPr lang="en-US" sz="2000" dirty="0" smtClean="0"/>
              <a:t>Immunology</a:t>
            </a:r>
          </a:p>
          <a:p>
            <a:pPr marL="685800" indent="457200">
              <a:buFont typeface="Wingdings" pitchFamily="2" charset="2"/>
              <a:buChar char="Ø"/>
              <a:defRPr/>
            </a:pPr>
            <a:r>
              <a:rPr lang="en-US" sz="2000" dirty="0" smtClean="0"/>
              <a:t> Infectious diseases </a:t>
            </a:r>
            <a:r>
              <a:rPr lang="en-US" sz="2000" dirty="0"/>
              <a:t>	</a:t>
            </a:r>
            <a:r>
              <a:rPr lang="en-US" sz="2000" dirty="0" smtClean="0"/>
              <a:t>	</a:t>
            </a:r>
          </a:p>
          <a:p>
            <a:pPr marL="685800" indent="457200">
              <a:buFont typeface="Wingdings" pitchFamily="2" charset="2"/>
              <a:buChar char="Ø"/>
              <a:defRPr/>
            </a:pPr>
            <a:r>
              <a:rPr lang="en-US" sz="2000" dirty="0" smtClean="0"/>
              <a:t>Pediatrics</a:t>
            </a:r>
          </a:p>
          <a:p>
            <a:pPr marL="685800" indent="457200">
              <a:buFont typeface="Wingdings" pitchFamily="2" charset="2"/>
              <a:buChar char="Ø"/>
              <a:defRPr/>
            </a:pPr>
            <a:r>
              <a:rPr lang="en-US" sz="2000" dirty="0" smtClean="0"/>
              <a:t>Internal Medicine</a:t>
            </a:r>
          </a:p>
          <a:p>
            <a:pPr marL="685800" indent="457200">
              <a:buFont typeface="Wingdings" pitchFamily="2" charset="2"/>
              <a:buChar char="Ø"/>
              <a:defRPr/>
            </a:pPr>
            <a:r>
              <a:rPr lang="en-US" sz="2000" dirty="0" smtClean="0"/>
              <a:t>Preventive medicine</a:t>
            </a:r>
          </a:p>
          <a:p>
            <a:pPr marL="685800" indent="457200">
              <a:buFont typeface="Wingdings" pitchFamily="2" charset="2"/>
              <a:buChar char="Ø"/>
              <a:defRPr/>
            </a:pPr>
            <a:r>
              <a:rPr lang="en-US" sz="2000" dirty="0" smtClean="0"/>
              <a:t>Public health</a:t>
            </a:r>
          </a:p>
          <a:p>
            <a:pPr marL="685800" indent="457200">
              <a:buFont typeface="Wingdings" pitchFamily="2" charset="2"/>
              <a:buChar char="Ø"/>
              <a:defRPr/>
            </a:pPr>
            <a:r>
              <a:rPr lang="en-US" sz="2000" dirty="0" smtClean="0"/>
              <a:t>Consumer perspectives and/or social and community  		    aspects of immunization programs </a:t>
            </a:r>
            <a:endParaRPr lang="en-US" sz="1200" dirty="0" smtClean="0"/>
          </a:p>
          <a:p>
            <a:pPr marL="55563" indent="346075">
              <a:spcBef>
                <a:spcPts val="0"/>
              </a:spcBef>
              <a:buFont typeface="Arial" pitchFamily="34" charset="0"/>
              <a:buChar char="•"/>
              <a:defRPr/>
            </a:pPr>
            <a:r>
              <a:rPr lang="en-US" sz="2000" dirty="0" smtClean="0"/>
              <a:t>ACIP develops recommendations and schedules for the use of</a:t>
            </a:r>
          </a:p>
          <a:p>
            <a:pPr marL="55563" indent="346075">
              <a:spcBef>
                <a:spcPts val="0"/>
              </a:spcBef>
              <a:buFontTx/>
              <a:buNone/>
              <a:defRPr/>
            </a:pPr>
            <a:r>
              <a:rPr lang="en-US" sz="2000" dirty="0" smtClean="0"/>
              <a:t>     licensed vaccines</a:t>
            </a:r>
          </a:p>
        </p:txBody>
      </p:sp>
      <p:pic>
        <p:nvPicPr>
          <p:cNvPr id="202755" name="Picture 5" descr="cdc logo"/>
          <p:cNvPicPr>
            <a:picLocks noChangeAspect="1" noChangeArrowheads="1"/>
          </p:cNvPicPr>
          <p:nvPr/>
        </p:nvPicPr>
        <p:blipFill>
          <a:blip r:embed="rId3" cstate="print"/>
          <a:srcRect/>
          <a:stretch>
            <a:fillRect/>
          </a:stretch>
        </p:blipFill>
        <p:spPr bwMode="auto">
          <a:xfrm>
            <a:off x="6858000" y="5867400"/>
            <a:ext cx="1524000" cy="653382"/>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1526802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title" idx="4294967295"/>
          </p:nvPr>
        </p:nvSpPr>
        <p:spPr>
          <a:xfrm>
            <a:off x="304800" y="304800"/>
            <a:ext cx="6070600" cy="1828800"/>
          </a:xfrm>
        </p:spPr>
        <p:txBody>
          <a:bodyPr>
            <a:normAutofit/>
          </a:bodyPr>
          <a:lstStyle/>
          <a:p>
            <a:pPr algn="l" eaLnBrk="1" hangingPunct="1"/>
            <a:r>
              <a:rPr lang="en-US" sz="3600" dirty="0" smtClean="0"/>
              <a:t>Indications</a:t>
            </a:r>
            <a:br>
              <a:rPr lang="en-US" sz="3600" dirty="0" smtClean="0"/>
            </a:br>
            <a:r>
              <a:rPr lang="en-US" sz="3600" dirty="0" smtClean="0"/>
              <a:t>       Recommendations </a:t>
            </a:r>
            <a:br>
              <a:rPr lang="en-US" sz="3600" dirty="0" smtClean="0"/>
            </a:br>
            <a:r>
              <a:rPr lang="en-US" sz="3600" dirty="0" smtClean="0"/>
              <a:t>                    Requirements</a:t>
            </a:r>
          </a:p>
        </p:txBody>
      </p:sp>
      <p:sp>
        <p:nvSpPr>
          <p:cNvPr id="346117" name="Text Box 5"/>
          <p:cNvSpPr txBox="1">
            <a:spLocks noChangeArrowheads="1"/>
          </p:cNvSpPr>
          <p:nvPr/>
        </p:nvSpPr>
        <p:spPr bwMode="auto">
          <a:xfrm>
            <a:off x="533400" y="2133600"/>
            <a:ext cx="8153400" cy="4401205"/>
          </a:xfrm>
          <a:prstGeom prst="rect">
            <a:avLst/>
          </a:prstGeom>
          <a:noFill/>
          <a:ln w="9525">
            <a:noFill/>
            <a:miter lim="800000"/>
            <a:headEnd/>
            <a:tailEnd/>
          </a:ln>
          <a:effectLst/>
        </p:spPr>
        <p:txBody>
          <a:bodyPr>
            <a:spAutoFit/>
          </a:bodyPr>
          <a:lstStyle/>
          <a:p>
            <a:pPr>
              <a:spcBef>
                <a:spcPct val="20000"/>
              </a:spcBef>
              <a:buClr>
                <a:srgbClr val="FFFFFF"/>
              </a:buClr>
              <a:buSzPct val="70000"/>
              <a:defRPr/>
            </a:pPr>
            <a:r>
              <a:rPr lang="en-US" sz="2400" b="1" dirty="0">
                <a:latin typeface="+mn-lt"/>
              </a:rPr>
              <a:t>Indication</a:t>
            </a:r>
          </a:p>
          <a:p>
            <a:pPr marL="800100" lvl="1" indent="-342900">
              <a:spcBef>
                <a:spcPct val="20000"/>
              </a:spcBef>
              <a:buClr>
                <a:srgbClr val="FFFFFF"/>
              </a:buClr>
              <a:buSzPct val="70000"/>
              <a:buFont typeface="Arial" panose="020B0604020202020204" pitchFamily="34" charset="0"/>
              <a:buChar char="•"/>
              <a:defRPr/>
            </a:pPr>
            <a:r>
              <a:rPr lang="en-US" sz="2400" dirty="0" smtClean="0">
                <a:latin typeface="+mn-lt"/>
              </a:rPr>
              <a:t>-</a:t>
            </a:r>
            <a:r>
              <a:rPr lang="en-US" sz="2000" dirty="0" smtClean="0">
                <a:latin typeface="+mn-lt"/>
              </a:rPr>
              <a:t>Information </a:t>
            </a:r>
            <a:r>
              <a:rPr lang="en-US" sz="2000" dirty="0">
                <a:latin typeface="+mn-lt"/>
              </a:rPr>
              <a:t>about the appropriate use of the </a:t>
            </a:r>
            <a:r>
              <a:rPr lang="en-US" sz="2000" dirty="0" smtClean="0">
                <a:latin typeface="+mn-lt"/>
              </a:rPr>
              <a:t> 		vaccine</a:t>
            </a:r>
            <a:endParaRPr lang="en-US" sz="2000" dirty="0">
              <a:latin typeface="+mn-lt"/>
            </a:endParaRPr>
          </a:p>
          <a:p>
            <a:pPr>
              <a:spcBef>
                <a:spcPct val="20000"/>
              </a:spcBef>
              <a:buClr>
                <a:srgbClr val="FFFFFF"/>
              </a:buClr>
              <a:buSzPct val="70000"/>
              <a:defRPr/>
            </a:pPr>
            <a:r>
              <a:rPr lang="en-US" sz="2400" b="1" dirty="0">
                <a:latin typeface="+mn-lt"/>
              </a:rPr>
              <a:t>Recommendation</a:t>
            </a:r>
          </a:p>
          <a:p>
            <a:pPr marL="738188" lvl="1" indent="-280988">
              <a:spcBef>
                <a:spcPct val="20000"/>
              </a:spcBef>
              <a:buClr>
                <a:srgbClr val="FFFFFF"/>
              </a:buClr>
              <a:buSzPct val="70000"/>
              <a:buFontTx/>
              <a:buChar char="•"/>
              <a:defRPr/>
            </a:pPr>
            <a:r>
              <a:rPr lang="en-US" sz="2400" dirty="0" smtClean="0">
                <a:latin typeface="+mn-lt"/>
              </a:rPr>
              <a:t>-</a:t>
            </a:r>
            <a:r>
              <a:rPr lang="en-US" sz="2000" dirty="0" smtClean="0">
                <a:latin typeface="+mn-lt"/>
              </a:rPr>
              <a:t>ACIP </a:t>
            </a:r>
            <a:r>
              <a:rPr lang="en-US" sz="2000" dirty="0">
                <a:latin typeface="+mn-lt"/>
              </a:rPr>
              <a:t>statement that broadens and further delineates </a:t>
            </a:r>
            <a:r>
              <a:rPr lang="en-US" sz="2000" dirty="0" smtClean="0">
                <a:latin typeface="+mn-lt"/>
              </a:rPr>
              <a:t>the  	Indication </a:t>
            </a:r>
            <a:r>
              <a:rPr lang="en-US" sz="2000" dirty="0">
                <a:latin typeface="+mn-lt"/>
              </a:rPr>
              <a:t>found in the package insert</a:t>
            </a:r>
          </a:p>
          <a:p>
            <a:pPr marL="738188" lvl="1" indent="-280988">
              <a:spcBef>
                <a:spcPct val="20000"/>
              </a:spcBef>
              <a:buClr>
                <a:srgbClr val="FFFFFF"/>
              </a:buClr>
              <a:buSzPct val="70000"/>
              <a:buFontTx/>
              <a:buChar char="•"/>
              <a:defRPr/>
            </a:pPr>
            <a:r>
              <a:rPr lang="en-US" sz="2000" dirty="0" smtClean="0">
                <a:latin typeface="+mn-lt"/>
              </a:rPr>
              <a:t>-Basis </a:t>
            </a:r>
            <a:r>
              <a:rPr lang="en-US" sz="2000" dirty="0">
                <a:latin typeface="+mn-lt"/>
              </a:rPr>
              <a:t>for standards for best practice</a:t>
            </a:r>
          </a:p>
          <a:p>
            <a:pPr>
              <a:spcBef>
                <a:spcPct val="20000"/>
              </a:spcBef>
              <a:buClr>
                <a:srgbClr val="FFFFFF"/>
              </a:buClr>
              <a:buSzPct val="70000"/>
              <a:defRPr/>
            </a:pPr>
            <a:r>
              <a:rPr lang="en-US" sz="2400" b="1" dirty="0">
                <a:latin typeface="+mn-lt"/>
              </a:rPr>
              <a:t>Requirement</a:t>
            </a:r>
          </a:p>
          <a:p>
            <a:pPr marL="738188" lvl="1" indent="-280988">
              <a:spcBef>
                <a:spcPct val="20000"/>
              </a:spcBef>
              <a:buClr>
                <a:srgbClr val="FFFFFF"/>
              </a:buClr>
              <a:buSzPct val="70000"/>
              <a:buFontTx/>
              <a:buChar char="•"/>
              <a:defRPr/>
            </a:pPr>
            <a:r>
              <a:rPr lang="en-US" sz="2400" dirty="0" smtClean="0">
                <a:latin typeface="+mn-lt"/>
              </a:rPr>
              <a:t>-</a:t>
            </a:r>
            <a:r>
              <a:rPr lang="en-US" sz="2000" dirty="0" smtClean="0">
                <a:latin typeface="+mn-lt"/>
              </a:rPr>
              <a:t>Mandate </a:t>
            </a:r>
            <a:r>
              <a:rPr lang="en-US" sz="2000" dirty="0">
                <a:latin typeface="+mn-lt"/>
              </a:rPr>
              <a:t>by a state that a particular vaccine must be </a:t>
            </a:r>
            <a:r>
              <a:rPr lang="en-US" sz="2000" dirty="0" smtClean="0">
                <a:latin typeface="+mn-lt"/>
              </a:rPr>
              <a:t>	administered </a:t>
            </a:r>
            <a:r>
              <a:rPr lang="en-US" sz="2000" dirty="0">
                <a:latin typeface="+mn-lt"/>
              </a:rPr>
              <a:t>and documented before entrance to </a:t>
            </a:r>
            <a:r>
              <a:rPr lang="en-US" sz="2000" dirty="0" smtClean="0">
                <a:latin typeface="+mn-lt"/>
              </a:rPr>
              <a:t>child </a:t>
            </a:r>
            <a:r>
              <a:rPr lang="en-US" sz="2000" dirty="0">
                <a:latin typeface="+mn-lt"/>
              </a:rPr>
              <a:t>care </a:t>
            </a:r>
            <a:r>
              <a:rPr lang="en-US" sz="2000" dirty="0" smtClean="0">
                <a:latin typeface="+mn-lt"/>
              </a:rPr>
              <a:t>	and/or </a:t>
            </a:r>
            <a:r>
              <a:rPr lang="en-US" sz="2000" dirty="0">
                <a:latin typeface="+mn-lt"/>
              </a:rPr>
              <a:t>school</a:t>
            </a:r>
          </a:p>
        </p:txBody>
      </p:sp>
      <p:pic>
        <p:nvPicPr>
          <p:cNvPr id="78852" name="Picture 6" descr="MC900434411[1]"/>
          <p:cNvPicPr>
            <a:picLocks noChangeAspect="1" noChangeArrowheads="1"/>
          </p:cNvPicPr>
          <p:nvPr/>
        </p:nvPicPr>
        <p:blipFill>
          <a:blip r:embed="rId3" cstate="print"/>
          <a:srcRect/>
          <a:stretch>
            <a:fillRect/>
          </a:stretch>
        </p:blipFill>
        <p:spPr bwMode="auto">
          <a:xfrm>
            <a:off x="6019800" y="0"/>
            <a:ext cx="2514600" cy="2133600"/>
          </a:xfrm>
          <a:prstGeom prst="rect">
            <a:avLst/>
          </a:prstGeom>
          <a:noFill/>
          <a:ln w="9525">
            <a:noFill/>
            <a:miter lim="800000"/>
            <a:headEnd/>
            <a:tailEnd/>
          </a:ln>
        </p:spPr>
      </p:pic>
    </p:spTree>
    <p:extLst>
      <p:ext uri="{BB962C8B-B14F-4D97-AF65-F5344CB8AC3E}">
        <p14:creationId xmlns:p14="http://schemas.microsoft.com/office/powerpoint/2010/main" val="988227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USE M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PH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USE ME 2</Template>
  <TotalTime>363</TotalTime>
  <Words>13591</Words>
  <Application>Microsoft Office PowerPoint</Application>
  <PresentationFormat>On-screen Show (4:3)</PresentationFormat>
  <Paragraphs>1035</Paragraphs>
  <Slides>47</Slides>
  <Notes>47</Notes>
  <HiddenSlides>0</HiddenSlides>
  <MMClips>1</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47</vt:i4>
      </vt:variant>
    </vt:vector>
  </HeadingPairs>
  <TitlesOfParts>
    <vt:vector size="52" baseType="lpstr">
      <vt:lpstr>template USE ME 2</vt:lpstr>
      <vt:lpstr>DPH_PPT_TEMPLATE</vt:lpstr>
      <vt:lpstr>PHOTO-PAINT Image</vt:lpstr>
      <vt:lpstr>Photo Editor Photo</vt:lpstr>
      <vt:lpstr>Clip</vt:lpstr>
      <vt:lpstr>PowerPoint Presentation</vt:lpstr>
      <vt:lpstr>Conflicts of Interest and Disclosures</vt:lpstr>
      <vt:lpstr>Overview of Topics</vt:lpstr>
      <vt:lpstr>TYPES OF VACCINES</vt:lpstr>
      <vt:lpstr>VFC Program</vt:lpstr>
      <vt:lpstr>PowerPoint Presentation</vt:lpstr>
      <vt:lpstr>  Herd Immunity Immunized individuals block infection from reaching  those who are unimmunized   </vt:lpstr>
      <vt:lpstr>Advisory Committee on Immunization Practices (ACIP)</vt:lpstr>
      <vt:lpstr>Indications        Recommendations                      Requirements</vt:lpstr>
      <vt:lpstr>Immunization Schedules</vt:lpstr>
      <vt:lpstr>PowerPoint Presentation</vt:lpstr>
      <vt:lpstr>Observe the Guidelines</vt:lpstr>
      <vt:lpstr>Vaccines Received Outside the U.S.</vt:lpstr>
      <vt:lpstr>Vaccination of International Adoptees</vt:lpstr>
      <vt:lpstr>DOCUMENTATION</vt:lpstr>
      <vt:lpstr>IT’s The Law!</vt:lpstr>
      <vt:lpstr>What You Need To Know About Vaccine Preventable Diseases</vt:lpstr>
      <vt:lpstr>PowerPoint Presentation</vt:lpstr>
      <vt:lpstr>PowerPoint Presentation</vt:lpstr>
      <vt:lpstr>PowerPoint Presentation</vt:lpstr>
      <vt:lpstr>PowerPoint Presentation</vt:lpstr>
      <vt:lpstr>Hepatitis B</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 Varicella (Chickenpox) </vt:lpstr>
      <vt:lpstr>PowerPoint Presentation</vt:lpstr>
      <vt:lpstr>PowerPoint Presentation</vt:lpstr>
      <vt:lpstr>PowerPoint Presentation</vt:lpstr>
      <vt:lpstr>Meningococcal Disease</vt:lpstr>
      <vt:lpstr>PowerPoint Presentation</vt:lpstr>
      <vt:lpstr>PowerPoint Presentation</vt:lpstr>
      <vt:lpstr>School &amp; Child Care Requirements</vt:lpstr>
      <vt:lpstr>Form 3231</vt:lpstr>
      <vt:lpstr>Vaccine Injury Compensation Program (VICP)</vt:lpstr>
      <vt:lpstr>VAERS</vt:lpstr>
      <vt:lpstr>PowerPoint Presentation</vt:lpstr>
      <vt:lpstr>Healthcare Personnel (HCP) Need These Immunizations:  </vt:lpstr>
      <vt:lpstr>Resources</vt:lpstr>
      <vt:lpstr>http://dph.georgia.gov/immunization-section</vt:lpstr>
      <vt:lpstr>PowerPoint Presentation</vt:lpstr>
    </vt:vector>
  </TitlesOfParts>
  <Company>Georgia Dept of Community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kastringer</dc:creator>
  <cp:lastModifiedBy>jpmcgruder</cp:lastModifiedBy>
  <cp:revision>37</cp:revision>
  <dcterms:created xsi:type="dcterms:W3CDTF">2012-06-14T17:04:19Z</dcterms:created>
  <dcterms:modified xsi:type="dcterms:W3CDTF">2015-03-17T17:01:19Z</dcterms:modified>
</cp:coreProperties>
</file>