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1.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 id="2147483844" r:id="rId2"/>
    <p:sldMasterId id="2147483857" r:id="rId3"/>
  </p:sldMasterIdLst>
  <p:notesMasterIdLst>
    <p:notesMasterId r:id="rId74"/>
  </p:notesMasterIdLst>
  <p:handoutMasterIdLst>
    <p:handoutMasterId r:id="rId75"/>
  </p:handoutMasterIdLst>
  <p:sldIdLst>
    <p:sldId id="256" r:id="rId4"/>
    <p:sldId id="261" r:id="rId5"/>
    <p:sldId id="597" r:id="rId6"/>
    <p:sldId id="595" r:id="rId7"/>
    <p:sldId id="545" r:id="rId8"/>
    <p:sldId id="546" r:id="rId9"/>
    <p:sldId id="547" r:id="rId10"/>
    <p:sldId id="548" r:id="rId11"/>
    <p:sldId id="549" r:id="rId12"/>
    <p:sldId id="550" r:id="rId13"/>
    <p:sldId id="551" r:id="rId14"/>
    <p:sldId id="447" r:id="rId15"/>
    <p:sldId id="448" r:id="rId16"/>
    <p:sldId id="552" r:id="rId17"/>
    <p:sldId id="553" r:id="rId18"/>
    <p:sldId id="554" r:id="rId19"/>
    <p:sldId id="555" r:id="rId20"/>
    <p:sldId id="556" r:id="rId21"/>
    <p:sldId id="457" r:id="rId22"/>
    <p:sldId id="272" r:id="rId23"/>
    <p:sldId id="543" r:id="rId24"/>
    <p:sldId id="557" r:id="rId25"/>
    <p:sldId id="558" r:id="rId26"/>
    <p:sldId id="559" r:id="rId27"/>
    <p:sldId id="544" r:id="rId28"/>
    <p:sldId id="560" r:id="rId29"/>
    <p:sldId id="561" r:id="rId30"/>
    <p:sldId id="562" r:id="rId31"/>
    <p:sldId id="563" r:id="rId32"/>
    <p:sldId id="480" r:id="rId33"/>
    <p:sldId id="564" r:id="rId34"/>
    <p:sldId id="479" r:id="rId35"/>
    <p:sldId id="491" r:id="rId36"/>
    <p:sldId id="565" r:id="rId37"/>
    <p:sldId id="566" r:id="rId38"/>
    <p:sldId id="567" r:id="rId39"/>
    <p:sldId id="568" r:id="rId40"/>
    <p:sldId id="569" r:id="rId41"/>
    <p:sldId id="570" r:id="rId42"/>
    <p:sldId id="571" r:id="rId43"/>
    <p:sldId id="490" r:id="rId44"/>
    <p:sldId id="574" r:id="rId45"/>
    <p:sldId id="575" r:id="rId46"/>
    <p:sldId id="576" r:id="rId47"/>
    <p:sldId id="596" r:id="rId48"/>
    <p:sldId id="577" r:id="rId49"/>
    <p:sldId id="578" r:id="rId50"/>
    <p:sldId id="579" r:id="rId51"/>
    <p:sldId id="580" r:id="rId52"/>
    <p:sldId id="581" r:id="rId53"/>
    <p:sldId id="582" r:id="rId54"/>
    <p:sldId id="583" r:id="rId55"/>
    <p:sldId id="493" r:id="rId56"/>
    <p:sldId id="352" r:id="rId57"/>
    <p:sldId id="351" r:id="rId58"/>
    <p:sldId id="500" r:id="rId59"/>
    <p:sldId id="502" r:id="rId60"/>
    <p:sldId id="394" r:id="rId61"/>
    <p:sldId id="504" r:id="rId62"/>
    <p:sldId id="584" r:id="rId63"/>
    <p:sldId id="585" r:id="rId64"/>
    <p:sldId id="586" r:id="rId65"/>
    <p:sldId id="587" r:id="rId66"/>
    <p:sldId id="588" r:id="rId67"/>
    <p:sldId id="589" r:id="rId68"/>
    <p:sldId id="590" r:id="rId69"/>
    <p:sldId id="591" r:id="rId70"/>
    <p:sldId id="592" r:id="rId71"/>
    <p:sldId id="593" r:id="rId72"/>
    <p:sldId id="594" r:id="rId7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63" autoAdjust="0"/>
    <p:restoredTop sz="55435" autoAdjust="0"/>
  </p:normalViewPr>
  <p:slideViewPr>
    <p:cSldViewPr>
      <p:cViewPr varScale="1">
        <p:scale>
          <a:sx n="41" d="100"/>
          <a:sy n="41" d="100"/>
        </p:scale>
        <p:origin x="1266" y="42"/>
      </p:cViewPr>
      <p:guideLst>
        <p:guide orient="horz" pos="2160"/>
        <p:guide pos="2880"/>
      </p:guideLst>
    </p:cSldViewPr>
  </p:slideViewPr>
  <p:notesTextViewPr>
    <p:cViewPr>
      <p:scale>
        <a:sx n="100" d="100"/>
        <a:sy n="100" d="100"/>
      </p:scale>
      <p:origin x="0" y="0"/>
    </p:cViewPr>
  </p:notesTextViewPr>
  <p:sorterViewPr>
    <p:cViewPr>
      <p:scale>
        <a:sx n="71" d="100"/>
        <a:sy n="71" d="100"/>
      </p:scale>
      <p:origin x="0" y="5628"/>
    </p:cViewPr>
  </p:sorterViewPr>
  <p:notesViewPr>
    <p:cSldViewPr>
      <p:cViewPr varScale="1">
        <p:scale>
          <a:sx n="54" d="100"/>
          <a:sy n="54" d="100"/>
        </p:scale>
        <p:origin x="-279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plotArea>
      <c:layout>
        <c:manualLayout>
          <c:layoutTarget val="inner"/>
          <c:xMode val="edge"/>
          <c:yMode val="edge"/>
          <c:x val="0.3321354622338909"/>
          <c:y val="1.8181818181818479E-2"/>
          <c:w val="0.63837379702537933"/>
          <c:h val="0.77055523741351761"/>
        </c:manualLayout>
      </c:layout>
      <c:barChart>
        <c:barDir val="bar"/>
        <c:grouping val="clustered"/>
        <c:varyColors val="0"/>
        <c:ser>
          <c:idx val="0"/>
          <c:order val="0"/>
          <c:tx>
            <c:strRef>
              <c:f>Sheet1!$B$1</c:f>
              <c:strCache>
                <c:ptCount val="1"/>
                <c:pt idx="0">
                  <c:v>Column2</c:v>
                </c:pt>
              </c:strCache>
            </c:strRef>
          </c:tx>
          <c:invertIfNegative val="0"/>
          <c:dPt>
            <c:idx val="0"/>
            <c:invertIfNegative val="0"/>
            <c:bubble3D val="0"/>
            <c:spPr>
              <a:solidFill>
                <a:srgbClr val="92D050"/>
              </a:solidFill>
            </c:spPr>
          </c:dPt>
          <c:dPt>
            <c:idx val="1"/>
            <c:invertIfNegative val="0"/>
            <c:bubble3D val="0"/>
            <c:spPr>
              <a:solidFill>
                <a:srgbClr val="FFFF00"/>
              </a:solidFill>
            </c:spPr>
          </c:dPt>
          <c:dPt>
            <c:idx val="2"/>
            <c:invertIfNegative val="0"/>
            <c:bubble3D val="0"/>
            <c:spPr>
              <a:solidFill>
                <a:srgbClr val="FF9933"/>
              </a:solidFill>
            </c:spPr>
          </c:dPt>
          <c:dPt>
            <c:idx val="3"/>
            <c:invertIfNegative val="0"/>
            <c:bubble3D val="0"/>
            <c:spPr>
              <a:solidFill>
                <a:srgbClr val="0070C0"/>
              </a:solidFill>
            </c:spPr>
          </c:dPt>
          <c:dPt>
            <c:idx val="4"/>
            <c:invertIfNegative val="0"/>
            <c:bubble3D val="0"/>
            <c:spPr>
              <a:solidFill>
                <a:srgbClr val="53B0C9"/>
              </a:solidFill>
            </c:spPr>
          </c:dPt>
          <c:cat>
            <c:strRef>
              <c:f>Sheet1!$A$2:$A$6</c:f>
              <c:strCache>
                <c:ptCount val="5"/>
                <c:pt idx="0">
                  <c:v>Not needed or necessary**</c:v>
                </c:pt>
                <c:pt idx="1">
                  <c:v>Not recommended by provider</c:v>
                </c:pt>
                <c:pt idx="2">
                  <c:v>Safety concerns/side effects</c:v>
                </c:pt>
                <c:pt idx="3">
                  <c:v>Lack of knowledge</c:v>
                </c:pt>
                <c:pt idx="4">
                  <c:v>Not sexually active</c:v>
                </c:pt>
              </c:strCache>
            </c:strRef>
          </c:cat>
          <c:val>
            <c:numRef>
              <c:f>Sheet1!$B$2:$B$6</c:f>
              <c:numCache>
                <c:formatCode>General</c:formatCode>
                <c:ptCount val="5"/>
                <c:pt idx="0">
                  <c:v>19.100000000000001</c:v>
                </c:pt>
                <c:pt idx="1">
                  <c:v>14.2</c:v>
                </c:pt>
                <c:pt idx="2">
                  <c:v>13.3</c:v>
                </c:pt>
                <c:pt idx="3">
                  <c:v>12.6</c:v>
                </c:pt>
                <c:pt idx="4">
                  <c:v>10.1</c:v>
                </c:pt>
              </c:numCache>
            </c:numRef>
          </c:val>
        </c:ser>
        <c:dLbls>
          <c:showLegendKey val="0"/>
          <c:showVal val="0"/>
          <c:showCatName val="0"/>
          <c:showSerName val="0"/>
          <c:showPercent val="0"/>
          <c:showBubbleSize val="0"/>
        </c:dLbls>
        <c:gapWidth val="150"/>
        <c:axId val="338715440"/>
        <c:axId val="258810800"/>
      </c:barChart>
      <c:catAx>
        <c:axId val="338715440"/>
        <c:scaling>
          <c:orientation val="minMax"/>
        </c:scaling>
        <c:delete val="0"/>
        <c:axPos val="l"/>
        <c:numFmt formatCode="General" sourceLinked="1"/>
        <c:majorTickMark val="out"/>
        <c:minorTickMark val="none"/>
        <c:tickLblPos val="nextTo"/>
        <c:txPr>
          <a:bodyPr/>
          <a:lstStyle/>
          <a:p>
            <a:pPr>
              <a:defRPr>
                <a:solidFill>
                  <a:schemeClr val="accent1">
                    <a:lumMod val="50000"/>
                  </a:schemeClr>
                </a:solidFill>
              </a:defRPr>
            </a:pPr>
            <a:endParaRPr lang="en-US"/>
          </a:p>
        </c:txPr>
        <c:crossAx val="258810800"/>
        <c:crosses val="autoZero"/>
        <c:auto val="1"/>
        <c:lblAlgn val="ctr"/>
        <c:lblOffset val="100"/>
        <c:noMultiLvlLbl val="0"/>
      </c:catAx>
      <c:valAx>
        <c:axId val="258810800"/>
        <c:scaling>
          <c:orientation val="minMax"/>
          <c:max val="25"/>
          <c:min val="0"/>
        </c:scaling>
        <c:delete val="0"/>
        <c:axPos val="b"/>
        <c:title>
          <c:tx>
            <c:rich>
              <a:bodyPr rot="0" vert="horz"/>
              <a:lstStyle/>
              <a:p>
                <a:pPr>
                  <a:defRPr>
                    <a:solidFill>
                      <a:schemeClr val="accent1">
                        <a:lumMod val="50000"/>
                      </a:schemeClr>
                    </a:solidFill>
                  </a:defRPr>
                </a:pPr>
                <a:r>
                  <a:rPr lang="en-US">
                    <a:solidFill>
                      <a:schemeClr val="accent1">
                        <a:lumMod val="50000"/>
                      </a:schemeClr>
                    </a:solidFill>
                  </a:rPr>
                  <a:t>Percent</a:t>
                </a:r>
              </a:p>
            </c:rich>
          </c:tx>
          <c:overlay val="0"/>
        </c:title>
        <c:numFmt formatCode="General" sourceLinked="1"/>
        <c:majorTickMark val="none"/>
        <c:minorTickMark val="none"/>
        <c:tickLblPos val="nextTo"/>
        <c:txPr>
          <a:bodyPr/>
          <a:lstStyle/>
          <a:p>
            <a:pPr>
              <a:defRPr>
                <a:solidFill>
                  <a:schemeClr val="accent1">
                    <a:lumMod val="50000"/>
                  </a:schemeClr>
                </a:solidFill>
              </a:defRPr>
            </a:pPr>
            <a:endParaRPr lang="en-US"/>
          </a:p>
        </c:txPr>
        <c:crossAx val="338715440"/>
        <c:crosses val="autoZero"/>
        <c:crossBetween val="between"/>
        <c:majorUnit val="5"/>
      </c:valAx>
    </c:plotArea>
    <c:plotVisOnly val="1"/>
    <c:dispBlanksAs val="gap"/>
    <c:showDLblsOverMax val="0"/>
  </c:chart>
  <c:txPr>
    <a:bodyPr/>
    <a:lstStyle/>
    <a:p>
      <a:pPr>
        <a:defRPr sz="1800" baseline="0">
          <a:solidFill>
            <a:schemeClr val="tx2">
              <a:lumMod val="20000"/>
              <a:lumOff val="80000"/>
            </a:schemeClr>
          </a:solidFil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474" cy="465138"/>
          </a:xfrm>
          <a:prstGeom prst="rect">
            <a:avLst/>
          </a:prstGeom>
        </p:spPr>
        <p:txBody>
          <a:bodyPr vert="horz" lIns="91425" tIns="45713" rIns="91425" bIns="45713" rtlCol="0"/>
          <a:lstStyle>
            <a:lvl1pPr algn="l">
              <a:defRPr sz="1200"/>
            </a:lvl1pPr>
          </a:lstStyle>
          <a:p>
            <a:endParaRPr lang="en-US"/>
          </a:p>
        </p:txBody>
      </p:sp>
      <p:sp>
        <p:nvSpPr>
          <p:cNvPr id="3" name="Date Placeholder 2"/>
          <p:cNvSpPr>
            <a:spLocks noGrp="1"/>
          </p:cNvSpPr>
          <p:nvPr>
            <p:ph type="dt" sz="quarter" idx="1"/>
          </p:nvPr>
        </p:nvSpPr>
        <p:spPr>
          <a:xfrm>
            <a:off x="3970339" y="0"/>
            <a:ext cx="3038474" cy="465138"/>
          </a:xfrm>
          <a:prstGeom prst="rect">
            <a:avLst/>
          </a:prstGeom>
        </p:spPr>
        <p:txBody>
          <a:bodyPr vert="horz" lIns="91425" tIns="45713" rIns="91425" bIns="45713" rtlCol="0"/>
          <a:lstStyle>
            <a:lvl1pPr algn="r">
              <a:defRPr sz="1200"/>
            </a:lvl1pPr>
          </a:lstStyle>
          <a:p>
            <a:fld id="{6867A2BF-0C8B-4B6B-9E35-F145A8BB9790}" type="datetimeFigureOut">
              <a:rPr lang="en-US" smtClean="0"/>
              <a:pPr/>
              <a:t>3/21/2016</a:t>
            </a:fld>
            <a:endParaRPr lang="en-US"/>
          </a:p>
        </p:txBody>
      </p:sp>
      <p:sp>
        <p:nvSpPr>
          <p:cNvPr id="4" name="Footer Placeholder 3"/>
          <p:cNvSpPr>
            <a:spLocks noGrp="1"/>
          </p:cNvSpPr>
          <p:nvPr>
            <p:ph type="ftr" sz="quarter" idx="2"/>
          </p:nvPr>
        </p:nvSpPr>
        <p:spPr>
          <a:xfrm>
            <a:off x="3" y="8829675"/>
            <a:ext cx="3038474" cy="465138"/>
          </a:xfrm>
          <a:prstGeom prst="rect">
            <a:avLst/>
          </a:prstGeom>
        </p:spPr>
        <p:txBody>
          <a:bodyPr vert="horz" lIns="91425" tIns="45713" rIns="91425"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4" cy="465138"/>
          </a:xfrm>
          <a:prstGeom prst="rect">
            <a:avLst/>
          </a:prstGeom>
        </p:spPr>
        <p:txBody>
          <a:bodyPr vert="horz" lIns="91425" tIns="45713" rIns="91425" bIns="45713" rtlCol="0" anchor="b"/>
          <a:lstStyle>
            <a:lvl1pPr algn="r">
              <a:defRPr sz="1200"/>
            </a:lvl1pPr>
          </a:lstStyle>
          <a:p>
            <a:fld id="{BECE00A9-1C11-44A4-AACB-25AB1DB1852F}" type="slidenum">
              <a:rPr lang="en-US" smtClean="0"/>
              <a:pPr/>
              <a:t>‹#›</a:t>
            </a:fld>
            <a:endParaRPr lang="en-US"/>
          </a:p>
        </p:txBody>
      </p:sp>
    </p:spTree>
    <p:extLst>
      <p:ext uri="{BB962C8B-B14F-4D97-AF65-F5344CB8AC3E}">
        <p14:creationId xmlns:p14="http://schemas.microsoft.com/office/powerpoint/2010/main" val="2335652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474" cy="465138"/>
          </a:xfrm>
          <a:prstGeom prst="rect">
            <a:avLst/>
          </a:prstGeom>
        </p:spPr>
        <p:txBody>
          <a:bodyPr vert="horz" lIns="91425" tIns="45713" rIns="91425" bIns="45713" rtlCol="0"/>
          <a:lstStyle>
            <a:lvl1pPr algn="l">
              <a:defRPr sz="1200"/>
            </a:lvl1pPr>
          </a:lstStyle>
          <a:p>
            <a:endParaRPr lang="en-US"/>
          </a:p>
        </p:txBody>
      </p:sp>
      <p:sp>
        <p:nvSpPr>
          <p:cNvPr id="3" name="Date Placeholder 2"/>
          <p:cNvSpPr>
            <a:spLocks noGrp="1"/>
          </p:cNvSpPr>
          <p:nvPr>
            <p:ph type="dt" idx="1"/>
          </p:nvPr>
        </p:nvSpPr>
        <p:spPr>
          <a:xfrm>
            <a:off x="3970339" y="0"/>
            <a:ext cx="3038474" cy="465138"/>
          </a:xfrm>
          <a:prstGeom prst="rect">
            <a:avLst/>
          </a:prstGeom>
        </p:spPr>
        <p:txBody>
          <a:bodyPr vert="horz" lIns="91425" tIns="45713" rIns="91425" bIns="45713" rtlCol="0"/>
          <a:lstStyle>
            <a:lvl1pPr algn="r">
              <a:defRPr sz="1200"/>
            </a:lvl1pPr>
          </a:lstStyle>
          <a:p>
            <a:fld id="{5346CBED-15DD-4AF0-9534-48677ECD3118}" type="datetimeFigureOut">
              <a:rPr lang="en-US" smtClean="0"/>
              <a:pPr/>
              <a:t>3/21/2016</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1425" tIns="45713" rIns="91425" bIns="45713" rtlCol="0" anchor="ctr"/>
          <a:lstStyle/>
          <a:p>
            <a:endParaRPr lang="en-US"/>
          </a:p>
        </p:txBody>
      </p:sp>
      <p:sp>
        <p:nvSpPr>
          <p:cNvPr id="5" name="Notes Placeholder 4"/>
          <p:cNvSpPr>
            <a:spLocks noGrp="1"/>
          </p:cNvSpPr>
          <p:nvPr>
            <p:ph type="body" sz="quarter" idx="3"/>
          </p:nvPr>
        </p:nvSpPr>
        <p:spPr>
          <a:xfrm>
            <a:off x="701675" y="4416426"/>
            <a:ext cx="5607050" cy="4183064"/>
          </a:xfrm>
          <a:prstGeom prst="rect">
            <a:avLst/>
          </a:prstGeom>
        </p:spPr>
        <p:txBody>
          <a:bodyPr vert="horz" lIns="91425" tIns="45713" rIns="91425"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829675"/>
            <a:ext cx="3038474" cy="465138"/>
          </a:xfrm>
          <a:prstGeom prst="rect">
            <a:avLst/>
          </a:prstGeom>
        </p:spPr>
        <p:txBody>
          <a:bodyPr vert="horz" lIns="91425" tIns="45713" rIns="91425"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5"/>
            <a:ext cx="3038474" cy="465138"/>
          </a:xfrm>
          <a:prstGeom prst="rect">
            <a:avLst/>
          </a:prstGeom>
        </p:spPr>
        <p:txBody>
          <a:bodyPr vert="horz" lIns="91425" tIns="45713" rIns="91425" bIns="45713" rtlCol="0" anchor="b"/>
          <a:lstStyle>
            <a:lvl1pPr algn="r">
              <a:defRPr sz="1200"/>
            </a:lvl1pPr>
          </a:lstStyle>
          <a:p>
            <a:fld id="{7A7D5701-B088-40FB-A119-00250FC084AF}" type="slidenum">
              <a:rPr lang="en-US" smtClean="0"/>
              <a:pPr/>
              <a:t>‹#›</a:t>
            </a:fld>
            <a:endParaRPr lang="en-US"/>
          </a:p>
        </p:txBody>
      </p:sp>
    </p:spTree>
    <p:extLst>
      <p:ext uri="{BB962C8B-B14F-4D97-AF65-F5344CB8AC3E}">
        <p14:creationId xmlns:p14="http://schemas.microsoft.com/office/powerpoint/2010/main" val="168502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7D5701-B088-40FB-A119-00250FC084AF}" type="slidenum">
              <a:rPr lang="en-US" smtClean="0"/>
              <a:pPr/>
              <a:t>1</a:t>
            </a:fld>
            <a:endParaRPr lang="en-US" dirty="0"/>
          </a:p>
        </p:txBody>
      </p:sp>
    </p:spTree>
    <p:extLst>
      <p:ext uri="{BB962C8B-B14F-4D97-AF65-F5344CB8AC3E}">
        <p14:creationId xmlns:p14="http://schemas.microsoft.com/office/powerpoint/2010/main" val="2759082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5" name="Rectangle 7"/>
          <p:cNvSpPr txBox="1">
            <a:spLocks noGrp="1" noChangeArrowheads="1"/>
          </p:cNvSpPr>
          <p:nvPr/>
        </p:nvSpPr>
        <p:spPr bwMode="auto">
          <a:xfrm>
            <a:off x="3970941" y="8829675"/>
            <a:ext cx="3037840" cy="465138"/>
          </a:xfrm>
          <a:prstGeom prst="rect">
            <a:avLst/>
          </a:prstGeom>
          <a:noFill/>
          <a:ln w="9525">
            <a:noFill/>
            <a:miter lim="800000"/>
            <a:headEnd/>
            <a:tailEnd/>
          </a:ln>
        </p:spPr>
        <p:txBody>
          <a:bodyPr lIns="92246" tIns="46126" rIns="92246" bIns="46126" anchor="b"/>
          <a:lstStyle/>
          <a:p>
            <a:pPr algn="r" fontAlgn="auto">
              <a:spcBef>
                <a:spcPts val="0"/>
              </a:spcBef>
              <a:spcAft>
                <a:spcPts val="0"/>
              </a:spcAft>
              <a:defRPr/>
            </a:pPr>
            <a:endParaRPr lang="en-US" sz="1200" dirty="0">
              <a:solidFill>
                <a:srgbClr val="000000"/>
              </a:solidFill>
              <a:latin typeface="Calibri"/>
            </a:endParaRPr>
          </a:p>
        </p:txBody>
      </p:sp>
      <p:sp>
        <p:nvSpPr>
          <p:cNvPr id="548866" name="Rectangle 6"/>
          <p:cNvSpPr txBox="1">
            <a:spLocks noGrp="1" noChangeArrowheads="1"/>
          </p:cNvSpPr>
          <p:nvPr/>
        </p:nvSpPr>
        <p:spPr bwMode="auto">
          <a:xfrm>
            <a:off x="3" y="8829675"/>
            <a:ext cx="3037840" cy="465138"/>
          </a:xfrm>
          <a:prstGeom prst="rect">
            <a:avLst/>
          </a:prstGeom>
          <a:noFill/>
          <a:ln w="9525">
            <a:noFill/>
            <a:miter lim="800000"/>
            <a:headEnd/>
            <a:tailEnd/>
          </a:ln>
        </p:spPr>
        <p:txBody>
          <a:bodyPr lIns="92238" tIns="46122" rIns="92238" bIns="46122" anchor="b"/>
          <a:lstStyle/>
          <a:p>
            <a:pPr fontAlgn="auto">
              <a:spcBef>
                <a:spcPts val="0"/>
              </a:spcBef>
              <a:spcAft>
                <a:spcPts val="0"/>
              </a:spcAft>
              <a:defRPr/>
            </a:pPr>
            <a:endParaRPr lang="en-US" sz="1200" dirty="0">
              <a:solidFill>
                <a:srgbClr val="000000"/>
              </a:solidFill>
              <a:latin typeface="Calibri"/>
            </a:endParaRPr>
          </a:p>
        </p:txBody>
      </p:sp>
      <p:sp>
        <p:nvSpPr>
          <p:cNvPr id="548867" name="Rectangle 7"/>
          <p:cNvSpPr txBox="1">
            <a:spLocks noGrp="1" noChangeArrowheads="1"/>
          </p:cNvSpPr>
          <p:nvPr/>
        </p:nvSpPr>
        <p:spPr bwMode="auto">
          <a:xfrm>
            <a:off x="3970941" y="8829675"/>
            <a:ext cx="3037840" cy="465138"/>
          </a:xfrm>
          <a:prstGeom prst="rect">
            <a:avLst/>
          </a:prstGeom>
          <a:noFill/>
          <a:ln w="9525">
            <a:noFill/>
            <a:miter lim="800000"/>
            <a:headEnd/>
            <a:tailEnd/>
          </a:ln>
        </p:spPr>
        <p:txBody>
          <a:bodyPr lIns="92238" tIns="46122" rIns="92238" bIns="46122" anchor="b"/>
          <a:lstStyle/>
          <a:p>
            <a:pPr algn="r" fontAlgn="auto">
              <a:spcBef>
                <a:spcPts val="0"/>
              </a:spcBef>
              <a:spcAft>
                <a:spcPts val="0"/>
              </a:spcAft>
              <a:defRPr/>
            </a:pPr>
            <a:endParaRPr lang="en-US" sz="1200" dirty="0">
              <a:solidFill>
                <a:srgbClr val="000000"/>
              </a:solidFill>
              <a:latin typeface="Calibri"/>
            </a:endParaRPr>
          </a:p>
        </p:txBody>
      </p:sp>
      <p:sp>
        <p:nvSpPr>
          <p:cNvPr id="288772" name="Rectangle 2"/>
          <p:cNvSpPr>
            <a:spLocks noGrp="1" noRot="1" noChangeAspect="1" noChangeArrowheads="1" noTextEdit="1"/>
          </p:cNvSpPr>
          <p:nvPr>
            <p:ph type="sldImg"/>
          </p:nvPr>
        </p:nvSpPr>
        <p:spPr>
          <a:xfrm>
            <a:off x="1182688" y="696913"/>
            <a:ext cx="4648200" cy="3486150"/>
          </a:xfrm>
          <a:ln/>
        </p:spPr>
      </p:sp>
      <p:sp>
        <p:nvSpPr>
          <p:cNvPr id="288773" name="Rectangle 3"/>
          <p:cNvSpPr>
            <a:spLocks noGrp="1" noChangeArrowheads="1"/>
          </p:cNvSpPr>
          <p:nvPr>
            <p:ph type="body" idx="1"/>
          </p:nvPr>
        </p:nvSpPr>
        <p:spPr>
          <a:xfrm>
            <a:off x="934720" y="4416428"/>
            <a:ext cx="5140960" cy="4183063"/>
          </a:xfrm>
          <a:noFill/>
          <a:ln/>
        </p:spPr>
        <p:txBody>
          <a:bodyPr lIns="92238" tIns="46122" rIns="92238" bIns="46122"/>
          <a:lstStyle/>
          <a:p>
            <a:r>
              <a:rPr lang="en-US" sz="1000" b="1" dirty="0" smtClean="0">
                <a:latin typeface="Arial" charset="0"/>
              </a:rPr>
              <a:t>Before</a:t>
            </a:r>
            <a:r>
              <a:rPr lang="en-US" sz="1000" b="1" baseline="0" dirty="0" smtClean="0">
                <a:latin typeface="Arial" charset="0"/>
              </a:rPr>
              <a:t> Vaccines are administered, clinicians should be familiar with the General Recommendations on Immunization Practices.</a:t>
            </a:r>
          </a:p>
          <a:p>
            <a:r>
              <a:rPr lang="en-US" sz="1000" dirty="0" smtClean="0"/>
              <a:t>The </a:t>
            </a:r>
            <a:r>
              <a:rPr lang="en-US" sz="1000" dirty="0"/>
              <a:t>General Recommendations provide information for clinicians and other </a:t>
            </a:r>
            <a:r>
              <a:rPr lang="en-US" sz="1000" dirty="0" smtClean="0"/>
              <a:t>health</a:t>
            </a:r>
            <a:r>
              <a:rPr lang="en-US" sz="1000" baseline="0" dirty="0" smtClean="0"/>
              <a:t> </a:t>
            </a:r>
            <a:r>
              <a:rPr lang="en-US" sz="1000" dirty="0" smtClean="0"/>
              <a:t>care </a:t>
            </a:r>
            <a:r>
              <a:rPr lang="en-US" sz="1000" dirty="0"/>
              <a:t>providers about concerns that commonly arise when vaccinating persons of various ages. Providers and patients encounter numerous issues, such as, </a:t>
            </a:r>
            <a:r>
              <a:rPr lang="en-US" sz="1000" dirty="0" smtClean="0"/>
              <a:t>using</a:t>
            </a:r>
            <a:r>
              <a:rPr lang="en-US" sz="1000" baseline="0" dirty="0" smtClean="0"/>
              <a:t> the correct </a:t>
            </a:r>
            <a:r>
              <a:rPr lang="en-US" sz="1000" dirty="0" smtClean="0"/>
              <a:t>route </a:t>
            </a:r>
            <a:r>
              <a:rPr lang="en-US" sz="1000" dirty="0"/>
              <a:t>of administration, the number of vaccines </a:t>
            </a:r>
            <a:r>
              <a:rPr lang="en-US" sz="1000" dirty="0" smtClean="0"/>
              <a:t>administered (simultaneous administration), when to use</a:t>
            </a:r>
            <a:r>
              <a:rPr lang="en-US" sz="1000" baseline="0" dirty="0" smtClean="0"/>
              <a:t> the </a:t>
            </a:r>
            <a:r>
              <a:rPr lang="en-US" sz="1000" dirty="0" smtClean="0"/>
              <a:t>4-day </a:t>
            </a:r>
            <a:r>
              <a:rPr lang="en-US" sz="1000" dirty="0"/>
              <a:t>grace period, </a:t>
            </a:r>
            <a:r>
              <a:rPr lang="en-US" sz="1000" dirty="0" smtClean="0"/>
              <a:t>minimal age for immunization, the </a:t>
            </a:r>
            <a:r>
              <a:rPr lang="en-US" sz="1000" dirty="0"/>
              <a:t>timing and interval of each dose, screening for contraindications and precautions, the educational needs of patients and parents, and interpreting and responding to adverse events</a:t>
            </a:r>
            <a:r>
              <a:rPr lang="en-US" sz="1000" dirty="0" smtClean="0"/>
              <a:t>.  </a:t>
            </a:r>
            <a:endParaRPr lang="en-US" sz="1000" b="1" dirty="0">
              <a:latin typeface="Arial" charset="0"/>
            </a:endParaRPr>
          </a:p>
          <a:p>
            <a:endParaRPr lang="en-US" sz="1000" b="1" dirty="0" smtClean="0">
              <a:latin typeface="Arial" charset="0"/>
            </a:endParaRPr>
          </a:p>
          <a:p>
            <a:r>
              <a:rPr lang="en-US" sz="1000" b="1" dirty="0" smtClean="0">
                <a:latin typeface="Arial" charset="0"/>
              </a:rPr>
              <a:t>Staff should be able to access General Recs online</a:t>
            </a:r>
            <a:r>
              <a:rPr lang="en-US" sz="1000" b="1" baseline="0" dirty="0" smtClean="0">
                <a:latin typeface="Arial" charset="0"/>
              </a:rPr>
              <a:t> to use as a reference if needed.</a:t>
            </a:r>
            <a:endParaRPr lang="en-US" sz="1000" b="1" dirty="0">
              <a:latin typeface="Arial" charset="0"/>
            </a:endParaRPr>
          </a:p>
          <a:p>
            <a:endParaRPr lang="en-US" sz="1000" dirty="0">
              <a:latin typeface="Arial" charset="0"/>
            </a:endParaRPr>
          </a:p>
          <a:p>
            <a:r>
              <a:rPr lang="en-US" sz="1000" dirty="0">
                <a:latin typeface="Arial" charset="0"/>
              </a:rPr>
              <a:t>Ref: General Recommendations on Immunization MWR 2011; 60 (No. RR-2) Jan 28, 2011</a:t>
            </a:r>
          </a:p>
          <a:p>
            <a:endParaRPr lang="en-US" sz="1000" dirty="0">
              <a:latin typeface="Arial" charset="0"/>
            </a:endParaRPr>
          </a:p>
          <a:p>
            <a:endParaRPr lang="en-US" sz="1000" dirty="0">
              <a:latin typeface="Arial" charset="0"/>
            </a:endParaRPr>
          </a:p>
          <a:p>
            <a:pPr>
              <a:buFontTx/>
              <a:buChar char="•"/>
            </a:pPr>
            <a:endParaRPr lang="en-US" sz="1000" b="1" dirty="0">
              <a:latin typeface="Arial" charset="0"/>
            </a:endParaRPr>
          </a:p>
          <a:p>
            <a:endParaRPr lang="en-US" sz="1000" dirty="0">
              <a:latin typeface="Arial" charset="0"/>
            </a:endParaRPr>
          </a:p>
          <a:p>
            <a:endParaRPr lang="en-US" sz="1000" dirty="0">
              <a:latin typeface="Arial" charset="0"/>
            </a:endParaRPr>
          </a:p>
        </p:txBody>
      </p:sp>
      <p:sp>
        <p:nvSpPr>
          <p:cNvPr id="9" name="Slide Number Placeholder 8"/>
          <p:cNvSpPr>
            <a:spLocks noGrp="1"/>
          </p:cNvSpPr>
          <p:nvPr>
            <p:ph type="sldNum" sz="quarter" idx="10"/>
          </p:nvPr>
        </p:nvSpPr>
        <p:spPr/>
        <p:txBody>
          <a:bodyPr/>
          <a:lstStyle/>
          <a:p>
            <a:pPr>
              <a:defRPr/>
            </a:pPr>
            <a:fld id="{97952AFA-8362-48FC-9C34-150C87379A95}" type="slidenum">
              <a:rPr lang="en-US" smtClean="0"/>
              <a:pPr>
                <a:defRPr/>
              </a:pPr>
              <a:t>10</a:t>
            </a:fld>
            <a:endParaRPr lang="en-US" dirty="0"/>
          </a:p>
        </p:txBody>
      </p:sp>
    </p:spTree>
    <p:extLst>
      <p:ext uri="{BB962C8B-B14F-4D97-AF65-F5344CB8AC3E}">
        <p14:creationId xmlns:p14="http://schemas.microsoft.com/office/powerpoint/2010/main" val="2294470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8850" y="206375"/>
            <a:ext cx="2357438" cy="1766888"/>
          </a:xfrm>
        </p:spPr>
      </p:sp>
      <p:sp>
        <p:nvSpPr>
          <p:cNvPr id="3" name="Notes Placeholder 2"/>
          <p:cNvSpPr>
            <a:spLocks noGrp="1"/>
          </p:cNvSpPr>
          <p:nvPr>
            <p:ph type="body" idx="1"/>
          </p:nvPr>
        </p:nvSpPr>
        <p:spPr>
          <a:xfrm>
            <a:off x="169069" y="2205831"/>
            <a:ext cx="6477000" cy="6938169"/>
          </a:xfrm>
        </p:spPr>
        <p:txBody>
          <a:bodyPr>
            <a:noAutofit/>
          </a:bodyPr>
          <a:lstStyle/>
          <a:p>
            <a:r>
              <a:rPr lang="en-US" sz="900" b="1" dirty="0"/>
              <a:t>Provide </a:t>
            </a:r>
            <a:r>
              <a:rPr lang="en-US" sz="900" b="1" dirty="0" smtClean="0"/>
              <a:t>the</a:t>
            </a:r>
            <a:r>
              <a:rPr lang="en-US" sz="900" b="1" baseline="0" dirty="0" smtClean="0"/>
              <a:t> </a:t>
            </a:r>
            <a:r>
              <a:rPr lang="en-US" sz="900" b="1" dirty="0" smtClean="0"/>
              <a:t>list </a:t>
            </a:r>
            <a:r>
              <a:rPr lang="en-US" sz="900" b="1" dirty="0"/>
              <a:t>of the general recommendations </a:t>
            </a:r>
            <a:r>
              <a:rPr lang="en-US" sz="900" b="1" dirty="0" smtClean="0"/>
              <a:t>from the TTT website to discuss with audience while</a:t>
            </a:r>
            <a:r>
              <a:rPr lang="en-US" sz="900" b="1" baseline="0" dirty="0" smtClean="0"/>
              <a:t> viewing slide.  Point out the </a:t>
            </a:r>
            <a:r>
              <a:rPr lang="en-US" sz="900" b="1" dirty="0" smtClean="0"/>
              <a:t>key </a:t>
            </a:r>
            <a:r>
              <a:rPr lang="en-US" sz="900" b="1" dirty="0"/>
              <a:t>concepts:</a:t>
            </a:r>
          </a:p>
          <a:p>
            <a:r>
              <a:rPr lang="en-US" sz="900" b="1" dirty="0"/>
              <a:t>#1</a:t>
            </a:r>
            <a:r>
              <a:rPr lang="en-US" sz="900" dirty="0"/>
              <a:t> There are no contraindications to simultaneous administration of any of the routinely recommended vaccines included on the childhood and adult schedules. Exception: PCV13 and PPSV23  must be separated by 8 weeks </a:t>
            </a:r>
          </a:p>
          <a:p>
            <a:r>
              <a:rPr lang="en-US" sz="900" b="1" dirty="0"/>
              <a:t>#2 </a:t>
            </a:r>
            <a:r>
              <a:rPr lang="en-US" sz="900" dirty="0"/>
              <a:t>If two inactivated vaccines are not administered simultaneously, there is no minimal time interval with the exception we just mentioned with PPSV23 and PCV13 should not be administered on the same day and should be administered at least 8 weeks apart. VFC providers and the GA Immunization Program should follow ACIP recommendations. Not administering all vaccines indicated on the same visit results in a “missed opportunity.” Other causes of missed opportunities are: Lack of simultaneous administration, Client unaware he or she needs additional vaccines, Lack of Reimbursement for providers, Invalid contraindications</a:t>
            </a:r>
          </a:p>
          <a:p>
            <a:r>
              <a:rPr lang="en-US" sz="900" b="1" dirty="0"/>
              <a:t># 3 </a:t>
            </a:r>
            <a:r>
              <a:rPr lang="en-US" sz="900" dirty="0"/>
              <a:t>If two different live vaccines are not administered simultaneously, they must be separated by at least 28 days. Live vaccines listed on the schedule: MMR, Varicella, Rotavirus, and LAIV</a:t>
            </a:r>
          </a:p>
          <a:p>
            <a:r>
              <a:rPr lang="en-US" sz="900" b="1" dirty="0"/>
              <a:t>#4 </a:t>
            </a:r>
            <a:r>
              <a:rPr lang="en-US" sz="900" dirty="0"/>
              <a:t>If two different live vaccines are given &lt;28 days apart the vaccine given second should be repeated. This would apply to MMR and Varicella vaccines. </a:t>
            </a:r>
          </a:p>
          <a:p>
            <a:r>
              <a:rPr lang="en-US" sz="900" b="1" dirty="0"/>
              <a:t>#5</a:t>
            </a:r>
            <a:r>
              <a:rPr lang="en-US" sz="900" dirty="0"/>
              <a:t> General Recommendation applies to the minimum time and age intervals between doses of vaccines. Vaccine doses should not be given at intervals less than the minimum intervals or earlier than the minimum age. </a:t>
            </a:r>
            <a:r>
              <a:rPr lang="en-US" sz="900" dirty="0" smtClean="0"/>
              <a:t/>
            </a:r>
            <a:br>
              <a:rPr lang="en-US" sz="900" dirty="0" smtClean="0"/>
            </a:br>
            <a:r>
              <a:rPr lang="en-US" sz="900" b="1" dirty="0" smtClean="0"/>
              <a:t>#</a:t>
            </a:r>
            <a:r>
              <a:rPr lang="en-US" sz="900" b="1" dirty="0"/>
              <a:t>6 </a:t>
            </a:r>
            <a:r>
              <a:rPr lang="en-US" sz="900" dirty="0"/>
              <a:t>Violation of minimum time and age intervals/the “grace period.” This is ACIP’s recommendation that vaccine doses administered up to four days before the minimum interval or age can be counted as valid.  ACIP believes that administering a dose a few days earlier than the minimum time interval or age is unlikely to have a significant negative effect on the immune response to that dose. This four day grace period can be applied to all age and time intervals listed in Table 1.  But this also means that: Any doses given 5 or more days before the minimum age or time interval should be counted as invalid and should be repeated. When repeating invalid doses, the repeat dose should be spaced after the invalid dose by the recommended minimum interval noted in Table 1. There are a few rules about the “Grace Period” that should be emphasized: Grace period does not apply to time intervals between 2 different live vaccines (28 days) According to the DTaP footnote in Table 1, the minimum time interval between dose # 3 and dose  #4 for DTaP is 4 months. *(The grace period DOES apply here, so dose #4 of DTaP does not need to be repeated if administered ≤4 days less than 4 months after DTaP dose  #3.) Should not be used for scheduling future vaccination visits; Use primarily for reviewing vaccination records; In GA, Grace period does not conflict with requirements for child care and school.  This is not true in all states. For instance, most state school requirements mandate by law that the first dose of MMR to be given on or after the first birthday. </a:t>
            </a:r>
            <a:br>
              <a:rPr lang="en-US" sz="900" dirty="0"/>
            </a:br>
            <a:r>
              <a:rPr lang="en-US" sz="900" b="1" dirty="0"/>
              <a:t># 7</a:t>
            </a:r>
            <a:r>
              <a:rPr lang="en-US" sz="900" dirty="0"/>
              <a:t> General Recommendation the administration of vaccine later than recommended schedule. If  vaccines are administered later than the recommended schedule: Do not need to repeat doses, Do not need to start over, </a:t>
            </a:r>
          </a:p>
          <a:p>
            <a:r>
              <a:rPr lang="en-US" sz="900" b="1" dirty="0"/>
              <a:t>#8</a:t>
            </a:r>
            <a:r>
              <a:rPr lang="en-US" sz="900" dirty="0"/>
              <a:t> recommendation discourages variance from administering vaccines  from the recommended route and site. ACIP strongly discourages the administration of any vaccine  by any route or in any site other than those stated in the package insert.  However because this is such an issue, the following recommendations regarding route and site are outlined in the General Recommendations document. Accept all doses given by nonstandard route and site except: Rabies and Hepatitis B given in  gluteus.  Hepatitis B vaccine not given IM </a:t>
            </a:r>
          </a:p>
          <a:p>
            <a:r>
              <a:rPr lang="en-US" sz="900" b="1" dirty="0"/>
              <a:t>#9</a:t>
            </a:r>
            <a:r>
              <a:rPr lang="en-US" sz="900" dirty="0"/>
              <a:t>  addresses the use of combination vaccines. Additional  information regarding combination vaccines is included under the Minimum Time and Age Interval Chart and in the statement under the new schedule (see both handouts):</a:t>
            </a:r>
          </a:p>
          <a:p>
            <a:r>
              <a:rPr lang="en-US" sz="900" dirty="0"/>
              <a:t>First, additional vaccines may be licensed and recommended during the year; Second, the statement addresses the general recommendations for administering licensed combination vaccines. Combination vaccines are generally preferred over separate injections of its equivalent component vaccines. </a:t>
            </a:r>
            <a:r>
              <a:rPr lang="en-US" sz="900" dirty="0" smtClean="0"/>
              <a:t/>
            </a:r>
            <a:br>
              <a:rPr lang="en-US" sz="900" dirty="0" smtClean="0"/>
            </a:br>
            <a:r>
              <a:rPr lang="en-US" sz="900" b="1" dirty="0" smtClean="0"/>
              <a:t>#</a:t>
            </a:r>
            <a:r>
              <a:rPr lang="en-US" sz="900" b="1" dirty="0"/>
              <a:t>10 </a:t>
            </a:r>
            <a:r>
              <a:rPr lang="en-US" sz="900" dirty="0"/>
              <a:t>A contraindication is a condition in the recipient  that  increases the risk for a serious adverse reaction.</a:t>
            </a:r>
          </a:p>
          <a:p>
            <a:r>
              <a:rPr lang="en-US" sz="900" dirty="0"/>
              <a:t>The only true contraindication applicable to all vaccines is a history of a severe allergic reaction after a prior dose of vaccine or to a vaccine constituent (unless the individual has been desensitized) Severely immunocompromised persons and pregnant women should not receive live vaccines; Children who had encephalopathy at 7 days or less after receiving a dose of DTP or DTaP, not attributable to another cause should not receive further doses. A precaution is a condition in the recipient that might increase the risk for a serious adverse reaction or might compromise the ability of the vaccine to produce immunity; Under normal circumstances, defer vaccination but sometimes must weigh benefits vs. risks Should be deferred until precaution is not present.  Give when child is well. </a:t>
            </a:r>
          </a:p>
          <a:p>
            <a:r>
              <a:rPr lang="en-US" sz="900" dirty="0"/>
              <a:t> </a:t>
            </a:r>
          </a:p>
          <a:p>
            <a:r>
              <a:rPr lang="en-US" sz="900" dirty="0"/>
              <a:t>1. General Recommendations on Immunization, Recommendations of the Advisory Committee on Immunization Practices (ACIP). MMWR 2011; 60 (No. RR-2) January 28, 2011</a:t>
            </a:r>
          </a:p>
          <a:p>
            <a:r>
              <a:rPr lang="en-US" sz="900" dirty="0"/>
              <a:t>2. Epidemiology and Prevention of Vaccine-Preventable Diseases, 12th edition May 2012.  HHS, CDC. (Pink Book).</a:t>
            </a:r>
          </a:p>
          <a:p>
            <a:endParaRPr lang="en-US" sz="900" b="1" dirty="0"/>
          </a:p>
          <a:p>
            <a:endParaRPr lang="en-US" sz="900" dirty="0"/>
          </a:p>
        </p:txBody>
      </p:sp>
      <p:sp>
        <p:nvSpPr>
          <p:cNvPr id="4" name="Slide Number Placeholder 3"/>
          <p:cNvSpPr>
            <a:spLocks noGrp="1"/>
          </p:cNvSpPr>
          <p:nvPr>
            <p:ph type="sldNum" sz="quarter" idx="10"/>
          </p:nvPr>
        </p:nvSpPr>
        <p:spPr/>
        <p:txBody>
          <a:bodyPr/>
          <a:lstStyle/>
          <a:p>
            <a:fld id="{6EB42E58-0303-4EDC-B00D-35285B913ADD}" type="slidenum">
              <a:rPr lang="en-US" smtClean="0"/>
              <a:pPr/>
              <a:t>11</a:t>
            </a:fld>
            <a:endParaRPr lang="en-US" dirty="0"/>
          </a:p>
        </p:txBody>
      </p:sp>
    </p:spTree>
    <p:extLst>
      <p:ext uri="{BB962C8B-B14F-4D97-AF65-F5344CB8AC3E}">
        <p14:creationId xmlns:p14="http://schemas.microsoft.com/office/powerpoint/2010/main" val="1135528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7D5701-B088-40FB-A119-00250FC084AF}" type="slidenum">
              <a:rPr lang="en-US" smtClean="0"/>
              <a:pPr/>
              <a:t>12</a:t>
            </a:fld>
            <a:endParaRPr lang="en-US"/>
          </a:p>
        </p:txBody>
      </p:sp>
    </p:spTree>
    <p:extLst>
      <p:ext uri="{BB962C8B-B14F-4D97-AF65-F5344CB8AC3E}">
        <p14:creationId xmlns:p14="http://schemas.microsoft.com/office/powerpoint/2010/main" val="2531696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36826" indent="-283395" eaLnBrk="0" hangingPunct="0">
              <a:defRPr>
                <a:solidFill>
                  <a:schemeClr val="tx1"/>
                </a:solidFill>
                <a:latin typeface="Arial" pitchFamily="34" charset="0"/>
              </a:defRPr>
            </a:lvl2pPr>
            <a:lvl3pPr marL="1133578" indent="-226716" eaLnBrk="0" hangingPunct="0">
              <a:defRPr>
                <a:solidFill>
                  <a:schemeClr val="tx1"/>
                </a:solidFill>
                <a:latin typeface="Arial" pitchFamily="34" charset="0"/>
              </a:defRPr>
            </a:lvl3pPr>
            <a:lvl4pPr marL="1587010" indent="-226716" eaLnBrk="0" hangingPunct="0">
              <a:defRPr>
                <a:solidFill>
                  <a:schemeClr val="tx1"/>
                </a:solidFill>
                <a:latin typeface="Arial" pitchFamily="34" charset="0"/>
              </a:defRPr>
            </a:lvl4pPr>
            <a:lvl5pPr marL="2040440" indent="-226716" eaLnBrk="0" hangingPunct="0">
              <a:defRPr>
                <a:solidFill>
                  <a:schemeClr val="tx1"/>
                </a:solidFill>
                <a:latin typeface="Arial" pitchFamily="34" charset="0"/>
              </a:defRPr>
            </a:lvl5pPr>
            <a:lvl6pPr marL="2493872" indent="-226716" eaLnBrk="0" fontAlgn="base" hangingPunct="0">
              <a:spcBef>
                <a:spcPct val="0"/>
              </a:spcBef>
              <a:spcAft>
                <a:spcPct val="0"/>
              </a:spcAft>
              <a:defRPr>
                <a:solidFill>
                  <a:schemeClr val="tx1"/>
                </a:solidFill>
                <a:latin typeface="Arial" pitchFamily="34" charset="0"/>
              </a:defRPr>
            </a:lvl6pPr>
            <a:lvl7pPr marL="2947302" indent="-226716" eaLnBrk="0" fontAlgn="base" hangingPunct="0">
              <a:spcBef>
                <a:spcPct val="0"/>
              </a:spcBef>
              <a:spcAft>
                <a:spcPct val="0"/>
              </a:spcAft>
              <a:defRPr>
                <a:solidFill>
                  <a:schemeClr val="tx1"/>
                </a:solidFill>
                <a:latin typeface="Arial" pitchFamily="34" charset="0"/>
              </a:defRPr>
            </a:lvl7pPr>
            <a:lvl8pPr marL="3400734" indent="-226716" eaLnBrk="0" fontAlgn="base" hangingPunct="0">
              <a:spcBef>
                <a:spcPct val="0"/>
              </a:spcBef>
              <a:spcAft>
                <a:spcPct val="0"/>
              </a:spcAft>
              <a:defRPr>
                <a:solidFill>
                  <a:schemeClr val="tx1"/>
                </a:solidFill>
                <a:latin typeface="Arial" pitchFamily="34" charset="0"/>
              </a:defRPr>
            </a:lvl8pPr>
            <a:lvl9pPr marL="3854166" indent="-226716" eaLnBrk="0" fontAlgn="base" hangingPunct="0">
              <a:spcBef>
                <a:spcPct val="0"/>
              </a:spcBef>
              <a:spcAft>
                <a:spcPct val="0"/>
              </a:spcAft>
              <a:defRPr>
                <a:solidFill>
                  <a:schemeClr val="tx1"/>
                </a:solidFill>
                <a:latin typeface="Arial" pitchFamily="34" charset="0"/>
              </a:defRPr>
            </a:lvl9pPr>
          </a:lstStyle>
          <a:p>
            <a:pPr eaLnBrk="1" hangingPunct="1"/>
            <a:fld id="{060FBD45-88B9-464B-B95A-2367259C41AC}" type="slidenum">
              <a:rPr lang="en-US" smtClean="0"/>
              <a:pPr eaLnBrk="1" hangingPunct="1"/>
              <a:t>13</a:t>
            </a:fld>
            <a:endParaRPr lang="en-US" smtClean="0"/>
          </a:p>
        </p:txBody>
      </p:sp>
      <p:sp>
        <p:nvSpPr>
          <p:cNvPr id="150531" name="Rectangle 2"/>
          <p:cNvSpPr>
            <a:spLocks noGrp="1" noRot="1" noChangeAspect="1" noChangeArrowheads="1" noTextEdit="1"/>
          </p:cNvSpPr>
          <p:nvPr>
            <p:ph type="sldImg"/>
          </p:nvPr>
        </p:nvSpPr>
        <p:spPr bwMode="auto">
          <a:xfrm>
            <a:off x="1182688" y="698500"/>
            <a:ext cx="46466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2" name="Rectangle 3"/>
          <p:cNvSpPr>
            <a:spLocks noGrp="1" noChangeArrowheads="1"/>
          </p:cNvSpPr>
          <p:nvPr>
            <p:ph type="body" idx="1"/>
          </p:nvPr>
        </p:nvSpPr>
        <p:spPr bwMode="auto">
          <a:xfrm>
            <a:off x="413580" y="4299862"/>
            <a:ext cx="6231990" cy="47017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lnSpc>
                <a:spcPct val="80000"/>
              </a:lnSpc>
              <a:spcBef>
                <a:spcPct val="0"/>
              </a:spcBef>
            </a:pPr>
            <a:r>
              <a:rPr lang="en-US" sz="1000" dirty="0">
                <a:latin typeface="Arial" pitchFamily="34" charset="0"/>
                <a:cs typeface="Times New Roman" pitchFamily="18" charset="0"/>
              </a:rPr>
              <a:t>When a vaccine is administered an immunologic memory is produced similar to that produced by having natural disease. Host factors (age, nutritional status, genetics, co-existing disease), maternal antibodies, dose of antigen, route of administration, and the presence of adjuvants (products added to improve immunogenicity of the vaccine) may influence the immune response to vaccines. </a:t>
            </a:r>
          </a:p>
          <a:p>
            <a:pPr algn="just" eaLnBrk="1" hangingPunct="1">
              <a:lnSpc>
                <a:spcPct val="80000"/>
              </a:lnSpc>
              <a:spcBef>
                <a:spcPct val="0"/>
              </a:spcBef>
            </a:pPr>
            <a:r>
              <a:rPr lang="en-US" sz="1000" dirty="0">
                <a:latin typeface="Arial" pitchFamily="34" charset="0"/>
                <a:cs typeface="Times New Roman" pitchFamily="18" charset="0"/>
              </a:rPr>
              <a:t> </a:t>
            </a:r>
            <a:endParaRPr lang="en-US" sz="1000" u="sng" dirty="0">
              <a:latin typeface="Arial" pitchFamily="34" charset="0"/>
              <a:cs typeface="Times New Roman" pitchFamily="18" charset="0"/>
            </a:endParaRPr>
          </a:p>
          <a:p>
            <a:pPr algn="just" eaLnBrk="1" hangingPunct="1">
              <a:lnSpc>
                <a:spcPct val="80000"/>
              </a:lnSpc>
              <a:spcBef>
                <a:spcPct val="0"/>
              </a:spcBef>
            </a:pPr>
            <a:r>
              <a:rPr lang="en-US" sz="1000" b="1" dirty="0">
                <a:latin typeface="Arial" pitchFamily="34" charset="0"/>
                <a:cs typeface="Times New Roman" pitchFamily="18" charset="0"/>
              </a:rPr>
              <a:t>Live attenuated vaccines</a:t>
            </a:r>
            <a:r>
              <a:rPr lang="en-US" sz="1000" dirty="0">
                <a:latin typeface="Arial" pitchFamily="34" charset="0"/>
                <a:cs typeface="Times New Roman" pitchFamily="18" charset="0"/>
              </a:rPr>
              <a:t> are produced by modifying a virus or bacteria. The bacteria or virus in these vaccines must replicate in the vaccinated person in order to produce an immune response.  Although the live attenuated vaccines replicate, they usually do not cause illness. The immune response is similar to that which occurs after the natural infection. Live attenuated vaccines include: measles, mumps, rubella, varicella, influenza (intranasal), yellow fever, rotavirus and herpes zoster.</a:t>
            </a:r>
          </a:p>
          <a:p>
            <a:pPr algn="just" eaLnBrk="1" hangingPunct="1">
              <a:lnSpc>
                <a:spcPct val="80000"/>
              </a:lnSpc>
              <a:spcBef>
                <a:spcPct val="0"/>
              </a:spcBef>
            </a:pPr>
            <a:endParaRPr lang="en-US" sz="1000" dirty="0">
              <a:latin typeface="Arial" pitchFamily="34" charset="0"/>
              <a:cs typeface="Times New Roman" pitchFamily="18" charset="0"/>
            </a:endParaRPr>
          </a:p>
          <a:p>
            <a:pPr algn="just" eaLnBrk="1" hangingPunct="1">
              <a:lnSpc>
                <a:spcPct val="80000"/>
              </a:lnSpc>
              <a:spcBef>
                <a:spcPct val="0"/>
              </a:spcBef>
            </a:pPr>
            <a:r>
              <a:rPr lang="en-US" sz="1000" b="1" dirty="0">
                <a:latin typeface="Arial" pitchFamily="34" charset="0"/>
                <a:cs typeface="Times New Roman" pitchFamily="18" charset="0"/>
              </a:rPr>
              <a:t>Inactivated vaccines</a:t>
            </a:r>
            <a:r>
              <a:rPr lang="en-US" sz="1000" dirty="0">
                <a:latin typeface="Arial" pitchFamily="34" charset="0"/>
                <a:cs typeface="Times New Roman" pitchFamily="18" charset="0"/>
              </a:rPr>
              <a:t> are produced by inactivating bacteria or virus with heat and/or chemicals. These vaccines always require more than one dose for protective immunity to develop.  Some vaccines require periodic booster doses to maintain adequate immunity.  Inactivated vaccines come in several forms: </a:t>
            </a:r>
          </a:p>
          <a:p>
            <a:pPr algn="just" eaLnBrk="1" hangingPunct="1">
              <a:lnSpc>
                <a:spcPct val="80000"/>
              </a:lnSpc>
              <a:spcBef>
                <a:spcPct val="0"/>
              </a:spcBef>
            </a:pPr>
            <a:r>
              <a:rPr lang="en-US" sz="1000" u="sng" dirty="0">
                <a:latin typeface="Arial" pitchFamily="34" charset="0"/>
                <a:cs typeface="Times New Roman" pitchFamily="18" charset="0"/>
              </a:rPr>
              <a:t>Whole viral vaccines</a:t>
            </a:r>
            <a:r>
              <a:rPr lang="en-US" sz="1000" dirty="0">
                <a:latin typeface="Arial" pitchFamily="34" charset="0"/>
                <a:cs typeface="Times New Roman" pitchFamily="18" charset="0"/>
              </a:rPr>
              <a:t> (polio, hepatitis A, rabies)</a:t>
            </a:r>
          </a:p>
          <a:p>
            <a:pPr algn="just" eaLnBrk="1" hangingPunct="1">
              <a:lnSpc>
                <a:spcPct val="80000"/>
              </a:lnSpc>
              <a:spcBef>
                <a:spcPct val="0"/>
              </a:spcBef>
            </a:pPr>
            <a:r>
              <a:rPr lang="en-US" sz="1000" u="sng" dirty="0">
                <a:latin typeface="Arial" pitchFamily="34" charset="0"/>
                <a:cs typeface="Times New Roman" pitchFamily="18" charset="0"/>
              </a:rPr>
              <a:t>Fractional subunits</a:t>
            </a:r>
            <a:r>
              <a:rPr lang="en-US" sz="1000" dirty="0">
                <a:latin typeface="Arial" pitchFamily="34" charset="0"/>
                <a:cs typeface="Times New Roman" pitchFamily="18" charset="0"/>
              </a:rPr>
              <a:t> (hepatitis B, influenza, acellular pertussis, typhoid Vi)</a:t>
            </a:r>
          </a:p>
          <a:p>
            <a:pPr algn="just" eaLnBrk="1" hangingPunct="1">
              <a:lnSpc>
                <a:spcPct val="80000"/>
              </a:lnSpc>
              <a:spcBef>
                <a:spcPct val="0"/>
              </a:spcBef>
            </a:pPr>
            <a:r>
              <a:rPr lang="en-US" sz="1000" u="sng" dirty="0">
                <a:latin typeface="Arial" pitchFamily="34" charset="0"/>
                <a:cs typeface="Times New Roman" pitchFamily="18" charset="0"/>
              </a:rPr>
              <a:t>Fractional toxoids</a:t>
            </a:r>
            <a:r>
              <a:rPr lang="en-US" sz="1000" dirty="0">
                <a:latin typeface="Arial" pitchFamily="34" charset="0"/>
                <a:cs typeface="Times New Roman" pitchFamily="18" charset="0"/>
              </a:rPr>
              <a:t> (tetanus, diphtheria)</a:t>
            </a:r>
          </a:p>
          <a:p>
            <a:pPr algn="just" eaLnBrk="1" hangingPunct="1">
              <a:lnSpc>
                <a:spcPct val="80000"/>
              </a:lnSpc>
              <a:spcBef>
                <a:spcPct val="0"/>
              </a:spcBef>
            </a:pPr>
            <a:r>
              <a:rPr lang="en-US" sz="1000" u="sng" dirty="0">
                <a:latin typeface="Arial" pitchFamily="34" charset="0"/>
                <a:cs typeface="Times New Roman" pitchFamily="18" charset="0"/>
              </a:rPr>
              <a:t>Whole inactivated bacterial vaccines</a:t>
            </a:r>
            <a:r>
              <a:rPr lang="en-US" sz="1000" dirty="0">
                <a:latin typeface="Arial" pitchFamily="34" charset="0"/>
                <a:cs typeface="Times New Roman" pitchFamily="18" charset="0"/>
              </a:rPr>
              <a:t> (pertussis, typhoid, cholera and plague – these are no longer available in the United States)</a:t>
            </a:r>
          </a:p>
          <a:p>
            <a:pPr algn="just" eaLnBrk="1" hangingPunct="1">
              <a:lnSpc>
                <a:spcPct val="80000"/>
              </a:lnSpc>
              <a:spcBef>
                <a:spcPct val="0"/>
              </a:spcBef>
            </a:pPr>
            <a:r>
              <a:rPr lang="en-US" sz="1000" u="sng" dirty="0">
                <a:latin typeface="Arial" pitchFamily="34" charset="0"/>
                <a:cs typeface="Times New Roman" pitchFamily="18" charset="0"/>
              </a:rPr>
              <a:t>Polysaccharide vaccines</a:t>
            </a:r>
            <a:r>
              <a:rPr lang="en-US" sz="1000" dirty="0">
                <a:latin typeface="Arial" pitchFamily="34" charset="0"/>
                <a:cs typeface="Times New Roman" pitchFamily="18" charset="0"/>
              </a:rPr>
              <a:t> (PPSV23 and MPSV4) These are inactivated subunit vaccines composed of long chain sugar molecules that make up the surface capsule of certain bacteria. Young children, less than 2 years of age, do not respond consistently to polysaccharide antigens probably because of their immature immune system.</a:t>
            </a:r>
          </a:p>
          <a:p>
            <a:pPr algn="just" eaLnBrk="1" hangingPunct="1">
              <a:lnSpc>
                <a:spcPct val="80000"/>
              </a:lnSpc>
              <a:spcBef>
                <a:spcPct val="0"/>
              </a:spcBef>
            </a:pPr>
            <a:r>
              <a:rPr lang="en-US" sz="1000" u="sng" dirty="0">
                <a:latin typeface="Arial" pitchFamily="34" charset="0"/>
                <a:cs typeface="Times New Roman" pitchFamily="18" charset="0"/>
              </a:rPr>
              <a:t>Conjugated vaccines</a:t>
            </a:r>
            <a:r>
              <a:rPr lang="en-US" sz="1000" dirty="0">
                <a:latin typeface="Arial" pitchFamily="34" charset="0"/>
                <a:cs typeface="Times New Roman" pitchFamily="18" charset="0"/>
              </a:rPr>
              <a:t> (Haemophilus influenzae type b, PCV7, MCV4) These vaccines are produced by chemically bonding a polysaccharide to a protein "carrier" which is a more effective antigen and greatly improves immunogenicity, particularly in young children.  </a:t>
            </a:r>
          </a:p>
          <a:p>
            <a:pPr algn="just" eaLnBrk="1" hangingPunct="1">
              <a:lnSpc>
                <a:spcPct val="80000"/>
              </a:lnSpc>
              <a:spcBef>
                <a:spcPct val="0"/>
              </a:spcBef>
            </a:pPr>
            <a:r>
              <a:rPr lang="en-US" sz="1000" u="sng" dirty="0">
                <a:latin typeface="Arial" pitchFamily="34" charset="0"/>
                <a:cs typeface="Times New Roman" pitchFamily="18" charset="0"/>
              </a:rPr>
              <a:t>Recombinant vaccines</a:t>
            </a:r>
            <a:r>
              <a:rPr lang="en-US" sz="1000" dirty="0">
                <a:latin typeface="Arial" pitchFamily="34" charset="0"/>
                <a:cs typeface="Times New Roman" pitchFamily="18" charset="0"/>
              </a:rPr>
              <a:t> contain a genetically engineered antigen. Hepatitis B vaccines are produced by insertion of a plasmid containing the gene for HBsAg into common baker's yeast. The modified yeast cell produces pure hepatitis B surface antigen when grown.  Live typhoid vaccine (Ty21a) is Salmonella </a:t>
            </a:r>
            <a:r>
              <a:rPr lang="en-US" sz="1000" dirty="0" err="1">
                <a:latin typeface="Arial" pitchFamily="34" charset="0"/>
                <a:cs typeface="Times New Roman" pitchFamily="18" charset="0"/>
              </a:rPr>
              <a:t>typhi</a:t>
            </a:r>
            <a:r>
              <a:rPr lang="en-US" sz="1000" dirty="0">
                <a:latin typeface="Arial" pitchFamily="34" charset="0"/>
                <a:cs typeface="Times New Roman" pitchFamily="18" charset="0"/>
              </a:rPr>
              <a:t> bacteria that has been genetically modified to produce immunity but not cause disease.</a:t>
            </a:r>
            <a:r>
              <a:rPr lang="en-US" sz="900" dirty="0">
                <a:latin typeface="Arial" pitchFamily="34" charset="0"/>
                <a:cs typeface="Times New Roman" pitchFamily="18" charset="0"/>
              </a:rPr>
              <a:t>     </a:t>
            </a:r>
          </a:p>
          <a:p>
            <a:pPr algn="just" eaLnBrk="1" hangingPunct="1">
              <a:lnSpc>
                <a:spcPct val="80000"/>
              </a:lnSpc>
              <a:spcBef>
                <a:spcPct val="0"/>
              </a:spcBef>
            </a:pPr>
            <a:r>
              <a:rPr lang="en-US" sz="1000" b="1" dirty="0">
                <a:latin typeface="Arial" pitchFamily="34" charset="0"/>
                <a:cs typeface="Times New Roman" pitchFamily="18" charset="0"/>
              </a:rPr>
              <a:t>References: </a:t>
            </a:r>
            <a:r>
              <a:rPr lang="en-US" sz="1000" dirty="0">
                <a:latin typeface="Arial" pitchFamily="34" charset="0"/>
                <a:cs typeface="Times New Roman" pitchFamily="18" charset="0"/>
              </a:rPr>
              <a:t>1. </a:t>
            </a:r>
            <a:r>
              <a:rPr lang="en-US" sz="1000" dirty="0">
                <a:latin typeface="Arial" pitchFamily="34" charset="0"/>
              </a:rPr>
              <a:t>Atkinson W, Wolfe S, </a:t>
            </a:r>
            <a:r>
              <a:rPr lang="en-US" sz="1000" dirty="0" err="1">
                <a:latin typeface="Arial" pitchFamily="34" charset="0"/>
              </a:rPr>
              <a:t>Hamborsky</a:t>
            </a:r>
            <a:r>
              <a:rPr lang="en-US" sz="1000" dirty="0">
                <a:latin typeface="Arial" pitchFamily="34" charset="0"/>
              </a:rPr>
              <a:t> J, McIntyre L, (eds.) (2009)  Epidemiology and Prevention of Vaccine-Preventable Diseases, 11th edition.  HHS, CDC. </a:t>
            </a:r>
            <a:r>
              <a:rPr lang="en-US" sz="1000" dirty="0">
                <a:latin typeface="Arial" pitchFamily="34" charset="0"/>
                <a:cs typeface="Times New Roman" pitchFamily="18" charset="0"/>
              </a:rPr>
              <a:t>Pages 1-7</a:t>
            </a:r>
          </a:p>
          <a:p>
            <a:pPr algn="just" eaLnBrk="1" hangingPunct="1">
              <a:lnSpc>
                <a:spcPct val="80000"/>
              </a:lnSpc>
              <a:spcBef>
                <a:spcPct val="0"/>
              </a:spcBef>
            </a:pPr>
            <a:r>
              <a:rPr lang="en-US" sz="1000" dirty="0">
                <a:latin typeface="Arial" pitchFamily="34" charset="0"/>
                <a:cs typeface="Times New Roman" pitchFamily="18" charset="0"/>
              </a:rPr>
              <a:t>2. Vaccine Abbreviations on CDC website at http://www.cdc.gov/vaccines/recs/acip/downloads/vac-abbrev.pdf</a:t>
            </a:r>
          </a:p>
          <a:p>
            <a:pPr algn="just" eaLnBrk="1" hangingPunct="1">
              <a:lnSpc>
                <a:spcPct val="80000"/>
              </a:lnSpc>
              <a:spcBef>
                <a:spcPct val="0"/>
              </a:spcBef>
            </a:pPr>
            <a:endParaRPr lang="en-US" sz="1000" dirty="0">
              <a:latin typeface="Arial" pitchFamily="34" charset="0"/>
              <a:cs typeface="Times New Roman" pitchFamily="18" charset="0"/>
            </a:endParaRPr>
          </a:p>
          <a:p>
            <a:pPr algn="just" eaLnBrk="1" hangingPunct="1">
              <a:lnSpc>
                <a:spcPct val="80000"/>
              </a:lnSpc>
              <a:spcBef>
                <a:spcPct val="0"/>
              </a:spcBef>
            </a:pPr>
            <a:endParaRPr lang="en-US" sz="900" dirty="0">
              <a:latin typeface="Arial" pitchFamily="34" charset="0"/>
            </a:endParaRPr>
          </a:p>
        </p:txBody>
      </p:sp>
    </p:spTree>
    <p:extLst>
      <p:ext uri="{BB962C8B-B14F-4D97-AF65-F5344CB8AC3E}">
        <p14:creationId xmlns:p14="http://schemas.microsoft.com/office/powerpoint/2010/main" val="2109858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smtClean="0"/>
              <a:t>Ask the audience</a:t>
            </a:r>
            <a:r>
              <a:rPr lang="en-US" b="1" baseline="0" dirty="0" smtClean="0"/>
              <a:t> when should the VIS be given to a patient and to see how many different responses you receive.</a:t>
            </a:r>
            <a:endParaRPr lang="en-US" b="1" dirty="0" smtClean="0"/>
          </a:p>
          <a:p>
            <a:endParaRPr lang="en-US" dirty="0" smtClean="0"/>
          </a:p>
          <a:p>
            <a:r>
              <a:rPr lang="en-US" dirty="0" smtClean="0"/>
              <a:t>After a provider has</a:t>
            </a:r>
            <a:r>
              <a:rPr lang="en-US" baseline="0" dirty="0" smtClean="0"/>
              <a:t> determined the vaccines recommended for a patient the next step is to provide the patient with a Vaccine Information Statement.</a:t>
            </a:r>
          </a:p>
          <a:p>
            <a:endParaRPr lang="en-US" baseline="0" dirty="0" smtClean="0"/>
          </a:p>
          <a:p>
            <a:r>
              <a:rPr lang="en-US" baseline="0" dirty="0" smtClean="0"/>
              <a:t>As required under the National Childhood Vaccine Injury Act, all health care providers in the US who administer to any child or adult, any of the following vaccines diphtheria, tetanus, pertussis, measles, mumps, rubella, polio, hepatitis A &amp; B, HIB, influenza, pneumococcal, meningococcal, rotavirus, HPV and varicella shall, prior to administration of each dose of the vaccine, provide a copy to keep of the relevant current edition vaccine information materials that have been produced by the CDC.</a:t>
            </a:r>
          </a:p>
          <a:p>
            <a:endParaRPr lang="en-US" baseline="0" dirty="0" smtClean="0"/>
          </a:p>
          <a:p>
            <a:r>
              <a:rPr lang="en-US" b="1" baseline="0" dirty="0" smtClean="0"/>
              <a:t>Presenter may include a copy of the handout for the Top 10 facts about the VIS to review with staff.</a:t>
            </a:r>
          </a:p>
          <a:p>
            <a:r>
              <a:rPr lang="en-US" baseline="0" dirty="0" smtClean="0"/>
              <a:t>The top 10 facts about VIS are:</a:t>
            </a:r>
          </a:p>
          <a:p>
            <a:r>
              <a:rPr lang="en-US" baseline="0" dirty="0" smtClean="0"/>
              <a:t>-It’s federal law, VIS are required for both public and private sectors, VIS must be provided before vaccine administered, must provide current VIS for each dose of vaccine, must provide VISs for combination vaccines too, VISs are available in other formats, including 30 languages (you may use laminated copies of VISs for patients and parents to read and return before leaving the clinic, but you must also offer the patient/parent a printed copy of the VIS to take home.  If they prefer to download the VIS onto a mobile device, direct them to CDC’s VIS mobile Downloads web page:  http://m.cdc.gov/VIS.  Federal law does not require signed consent in order for a person to be vaccinated.  To verify that a VIS was given, providers must record in the patient’s chart the published date of VIS, date the VIS was given, name, address and title of the person who administers vaccine, date vaccine administered, and vaccine manufacturer and lot number of each dose administered.  VISs should not be altered.  Provide VISs to all patients.</a:t>
            </a:r>
            <a:endParaRPr lang="en-US" dirty="0"/>
          </a:p>
        </p:txBody>
      </p:sp>
      <p:sp>
        <p:nvSpPr>
          <p:cNvPr id="4" name="Slide Number Placeholder 3"/>
          <p:cNvSpPr>
            <a:spLocks noGrp="1"/>
          </p:cNvSpPr>
          <p:nvPr>
            <p:ph type="sldNum" sz="quarter" idx="10"/>
          </p:nvPr>
        </p:nvSpPr>
        <p:spPr/>
        <p:txBody>
          <a:bodyPr/>
          <a:lstStyle/>
          <a:p>
            <a:fld id="{6EB42E58-0303-4EDC-B00D-35285B913ADD}" type="slidenum">
              <a:rPr lang="en-US" smtClean="0"/>
              <a:pPr/>
              <a:t>14</a:t>
            </a:fld>
            <a:endParaRPr lang="en-US"/>
          </a:p>
        </p:txBody>
      </p:sp>
    </p:spTree>
    <p:extLst>
      <p:ext uri="{BB962C8B-B14F-4D97-AF65-F5344CB8AC3E}">
        <p14:creationId xmlns:p14="http://schemas.microsoft.com/office/powerpoint/2010/main" val="3382165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09" name="Rectangle 2"/>
          <p:cNvSpPr>
            <a:spLocks noGrp="1" noRot="1" noChangeAspect="1" noChangeArrowheads="1" noTextEdit="1"/>
          </p:cNvSpPr>
          <p:nvPr>
            <p:ph type="sldImg"/>
          </p:nvPr>
        </p:nvSpPr>
        <p:spPr>
          <a:xfrm>
            <a:off x="1106488" y="696913"/>
            <a:ext cx="4646612" cy="3486150"/>
          </a:xfrm>
          <a:ln/>
        </p:spPr>
      </p:sp>
      <p:sp>
        <p:nvSpPr>
          <p:cNvPr id="401410" name="Rectangle 3"/>
          <p:cNvSpPr>
            <a:spLocks noGrp="1" noChangeArrowheads="1"/>
          </p:cNvSpPr>
          <p:nvPr>
            <p:ph type="body" idx="1"/>
          </p:nvPr>
        </p:nvSpPr>
        <p:spPr>
          <a:noFill/>
          <a:ln/>
        </p:spPr>
        <p:txBody>
          <a:bodyPr lIns="91409" tIns="45704" rIns="91409" bIns="45704"/>
          <a:lstStyle/>
          <a:p>
            <a:pPr eaLnBrk="1" hangingPunct="1">
              <a:spcBef>
                <a:spcPct val="0"/>
              </a:spcBef>
            </a:pPr>
            <a:r>
              <a:rPr lang="en-US" b="1" dirty="0" smtClean="0">
                <a:latin typeface="Arial" charset="0"/>
              </a:rPr>
              <a:t>What should we do if a dose of expired vaccine is given to a patient? </a:t>
            </a:r>
          </a:p>
          <a:p>
            <a:pPr eaLnBrk="1" hangingPunct="1">
              <a:spcBef>
                <a:spcPct val="0"/>
              </a:spcBef>
            </a:pPr>
            <a:r>
              <a:rPr lang="en-US" b="1" dirty="0" smtClean="0">
                <a:latin typeface="Arial" charset="0"/>
              </a:rPr>
              <a:t> </a:t>
            </a:r>
          </a:p>
          <a:p>
            <a:pPr eaLnBrk="1" hangingPunct="1">
              <a:spcBef>
                <a:spcPct val="0"/>
              </a:spcBef>
            </a:pPr>
            <a:r>
              <a:rPr lang="en-US" b="1" dirty="0" smtClean="0">
                <a:latin typeface="Arial" charset="0"/>
              </a:rPr>
              <a:t>The dose should be repeated. If the expired dose is a live virus vaccine, you should wait at least 4 weeks after the previous (expired) dose was given before repeating it. Refer to the General</a:t>
            </a:r>
            <a:r>
              <a:rPr lang="en-US" b="1" baseline="0" dirty="0" smtClean="0">
                <a:latin typeface="Arial" charset="0"/>
              </a:rPr>
              <a:t> Recommendation Guidelines #4.  If two different live vaccines are given &lt; 28 days apart of or if the second dose given was invalid then the second dose should be repeated.  This would apply to MMR and Varicella.  </a:t>
            </a:r>
          </a:p>
          <a:p>
            <a:pPr eaLnBrk="1" hangingPunct="1">
              <a:spcBef>
                <a:spcPct val="0"/>
              </a:spcBef>
            </a:pPr>
            <a:r>
              <a:rPr lang="en-US" b="1" dirty="0" smtClean="0">
                <a:latin typeface="Arial" charset="0"/>
              </a:rPr>
              <a:t>If the expired dose is not a live vaccine, the dose should be repeated as soon as possible. If you prefer, you can perform serologic testing to check for immunity for certain vaccinations (e.g., measles, mumps, rubella, varicella, and hepatitis A). </a:t>
            </a:r>
          </a:p>
          <a:p>
            <a:pPr eaLnBrk="1" hangingPunct="1">
              <a:spcBef>
                <a:spcPct val="0"/>
              </a:spcBef>
            </a:pPr>
            <a:endParaRPr lang="en-US" b="1" dirty="0" smtClean="0">
              <a:latin typeface="Arial" charset="0"/>
            </a:endParaRPr>
          </a:p>
          <a:p>
            <a:pPr eaLnBrk="1" hangingPunct="1">
              <a:spcBef>
                <a:spcPct val="0"/>
              </a:spcBef>
            </a:pPr>
            <a:endParaRPr lang="en-US" b="1" dirty="0" smtClean="0">
              <a:latin typeface="Arial" charset="0"/>
            </a:endParaRPr>
          </a:p>
          <a:p>
            <a:pPr eaLnBrk="1" hangingPunct="1">
              <a:spcBef>
                <a:spcPct val="0"/>
              </a:spcBef>
            </a:pPr>
            <a:endParaRPr lang="en-US" sz="900" b="1" dirty="0">
              <a:latin typeface="Arial" charset="0"/>
            </a:endParaRPr>
          </a:p>
        </p:txBody>
      </p:sp>
    </p:spTree>
    <p:extLst>
      <p:ext uri="{BB962C8B-B14F-4D97-AF65-F5344CB8AC3E}">
        <p14:creationId xmlns:p14="http://schemas.microsoft.com/office/powerpoint/2010/main" val="1806118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700" y="741363"/>
            <a:ext cx="4648200" cy="3486150"/>
          </a:xfrm>
        </p:spPr>
      </p:sp>
      <p:sp>
        <p:nvSpPr>
          <p:cNvPr id="3" name="Notes Placeholder 2"/>
          <p:cNvSpPr>
            <a:spLocks noGrp="1"/>
          </p:cNvSpPr>
          <p:nvPr>
            <p:ph type="body" idx="1"/>
          </p:nvPr>
        </p:nvSpPr>
        <p:spPr/>
        <p:txBody>
          <a:bodyPr>
            <a:normAutofit/>
          </a:bodyPr>
          <a:lstStyle/>
          <a:p>
            <a:pPr defTabSz="914248">
              <a:defRPr/>
            </a:pPr>
            <a:r>
              <a:rPr lang="en-US" b="1" dirty="0" smtClean="0"/>
              <a:t>Presenter</a:t>
            </a:r>
            <a:r>
              <a:rPr lang="en-US" b="1" baseline="0" dirty="0" smtClean="0"/>
              <a:t> may use Flu one-pager while discussing slide.</a:t>
            </a:r>
          </a:p>
          <a:p>
            <a:pPr defTabSz="914248">
              <a:defRPr/>
            </a:pPr>
            <a:endParaRPr lang="en-US" dirty="0" smtClean="0"/>
          </a:p>
          <a:p>
            <a:pPr defTabSz="914248">
              <a:defRPr/>
            </a:pPr>
            <a:r>
              <a:rPr lang="en-US" dirty="0" smtClean="0"/>
              <a:t>New strains</a:t>
            </a:r>
            <a:r>
              <a:rPr lang="en-US" baseline="0" dirty="0" smtClean="0"/>
              <a:t> of influenza appear frequently, the seasonal flu vaccine usually changes each year.  Influenza surveillance centers around the world monitor the circulating influenza strains for trends year round.  Genetic data is collected and new mutations are identified.  The World Health Organization selects the strains most likely to genetically resemble circulating strains in the coming flu season.</a:t>
            </a:r>
            <a:endParaRPr lang="en-US" dirty="0"/>
          </a:p>
          <a:p>
            <a:pPr defTabSz="914248">
              <a:defRPr/>
            </a:pPr>
            <a:endParaRPr lang="en-US" dirty="0" smtClean="0"/>
          </a:p>
          <a:p>
            <a:pPr defTabSz="914248">
              <a:defRPr/>
            </a:pPr>
            <a:r>
              <a:rPr lang="en-US" dirty="0" smtClean="0"/>
              <a:t>ACIP recommends annual influenza vaccine for all persons 6 months of age and older who do not have contraindications.</a:t>
            </a:r>
          </a:p>
          <a:p>
            <a:r>
              <a:rPr lang="en-US" dirty="0" smtClean="0"/>
              <a:t>Some illnesses that are not caused by influenza virus are often mistaken for flu.  Flu vaccine will not prevent theses illnesses.  It can only prevent influenza.</a:t>
            </a:r>
          </a:p>
          <a:p>
            <a:endParaRPr lang="en-US" dirty="0" smtClean="0"/>
          </a:p>
          <a:p>
            <a:r>
              <a:rPr lang="en-US" b="1" dirty="0" smtClean="0"/>
              <a:t>FURTHER POINTS</a:t>
            </a:r>
          </a:p>
          <a:p>
            <a:r>
              <a:rPr lang="en-US" dirty="0" smtClean="0"/>
              <a:t>• LAIV4 &amp; IIV4: Contain protection against 2 “A” flu strains (same as IIV3) and 2 “B” flu strains (1 same as IIV3 &amp; 1 additional “</a:t>
            </a:r>
            <a:r>
              <a:rPr lang="en-US" dirty="0" err="1" smtClean="0"/>
              <a:t>B”strain</a:t>
            </a:r>
            <a:r>
              <a:rPr lang="en-US" dirty="0" smtClean="0"/>
              <a:t>)</a:t>
            </a:r>
          </a:p>
          <a:p>
            <a:r>
              <a:rPr lang="en-US" dirty="0" smtClean="0"/>
              <a:t>• HCP who are pregnant or have chronic medical conditions other than severe immunosuppression, can administer LAIV4</a:t>
            </a:r>
          </a:p>
          <a:p>
            <a:r>
              <a:rPr lang="en-US" dirty="0" smtClean="0"/>
              <a:t>• If LAIV4 is given to a close contact/HCP of a severely immunosuppressed person, contact should be avoided for 7 days</a:t>
            </a:r>
          </a:p>
          <a:p>
            <a:r>
              <a:rPr lang="en-US" dirty="0" smtClean="0"/>
              <a:t>• LAIV4 should not be given with antiviral medications; Give IIV; See Influenza ACIP statement for further guidance</a:t>
            </a:r>
          </a:p>
          <a:p>
            <a:endParaRPr lang="en-US" dirty="0" smtClean="0"/>
          </a:p>
          <a:p>
            <a:pPr defTabSz="914248">
              <a:defRPr/>
            </a:pPr>
            <a:endParaRPr lang="en-US" dirty="0"/>
          </a:p>
          <a:p>
            <a:endParaRPr lang="en-US" dirty="0" smtClean="0">
              <a:solidFill>
                <a:srgbClr val="C00000"/>
              </a:solidFill>
            </a:endParaRPr>
          </a:p>
          <a:p>
            <a:endParaRPr lang="en-US" dirty="0">
              <a:solidFill>
                <a:srgbClr val="C00000"/>
              </a:solidFill>
            </a:endParaRPr>
          </a:p>
        </p:txBody>
      </p:sp>
      <p:sp>
        <p:nvSpPr>
          <p:cNvPr id="5" name="Slide Number Placeholder 4"/>
          <p:cNvSpPr>
            <a:spLocks noGrp="1"/>
          </p:cNvSpPr>
          <p:nvPr>
            <p:ph type="sldNum" sz="quarter" idx="11"/>
          </p:nvPr>
        </p:nvSpPr>
        <p:spPr/>
        <p:txBody>
          <a:bodyPr/>
          <a:lstStyle/>
          <a:p>
            <a:pPr>
              <a:defRPr/>
            </a:pPr>
            <a:fld id="{97952AFA-8362-48FC-9C34-150C87379A95}"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2387071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6"/>
          <p:cNvSpPr txBox="1">
            <a:spLocks noGrp="1" noChangeArrowheads="1"/>
          </p:cNvSpPr>
          <p:nvPr/>
        </p:nvSpPr>
        <p:spPr bwMode="auto">
          <a:xfrm>
            <a:off x="0" y="8402788"/>
            <a:ext cx="2971800" cy="442333"/>
          </a:xfrm>
          <a:prstGeom prst="rect">
            <a:avLst/>
          </a:prstGeom>
          <a:noFill/>
          <a:ln w="9525">
            <a:noFill/>
            <a:miter lim="800000"/>
            <a:headEnd/>
            <a:tailEnd/>
          </a:ln>
        </p:spPr>
        <p:txBody>
          <a:bodyPr lIns="90539" tIns="45270" rIns="90539" bIns="45270" anchor="b"/>
          <a:lstStyle/>
          <a:p>
            <a:pPr fontAlgn="auto">
              <a:spcBef>
                <a:spcPts val="0"/>
              </a:spcBef>
              <a:spcAft>
                <a:spcPts val="0"/>
              </a:spcAft>
            </a:pPr>
            <a:endParaRPr lang="en-US" sz="1200" dirty="0">
              <a:solidFill>
                <a:prstClr val="black"/>
              </a:solidFill>
              <a:latin typeface="Calibri"/>
            </a:endParaRPr>
          </a:p>
        </p:txBody>
      </p:sp>
      <p:sp>
        <p:nvSpPr>
          <p:cNvPr id="133124" name="Rectangle 7"/>
          <p:cNvSpPr txBox="1">
            <a:spLocks noGrp="1" noChangeArrowheads="1"/>
          </p:cNvSpPr>
          <p:nvPr/>
        </p:nvSpPr>
        <p:spPr bwMode="auto">
          <a:xfrm>
            <a:off x="3884613" y="8402788"/>
            <a:ext cx="2971800" cy="442333"/>
          </a:xfrm>
          <a:prstGeom prst="rect">
            <a:avLst/>
          </a:prstGeom>
          <a:noFill/>
          <a:ln w="9525">
            <a:noFill/>
            <a:miter lim="800000"/>
            <a:headEnd/>
            <a:tailEnd/>
          </a:ln>
        </p:spPr>
        <p:txBody>
          <a:bodyPr lIns="90539" tIns="45270" rIns="90539" bIns="45270" anchor="b"/>
          <a:lstStyle/>
          <a:p>
            <a:pPr algn="r" fontAlgn="auto">
              <a:spcBef>
                <a:spcPts val="0"/>
              </a:spcBef>
              <a:spcAft>
                <a:spcPts val="0"/>
              </a:spcAft>
            </a:pPr>
            <a:endParaRPr lang="en-US" sz="1200" dirty="0">
              <a:solidFill>
                <a:prstClr val="black"/>
              </a:solidFill>
              <a:latin typeface="Calibri"/>
            </a:endParaRPr>
          </a:p>
        </p:txBody>
      </p:sp>
      <p:sp>
        <p:nvSpPr>
          <p:cNvPr id="133125" name="Rectangle 7"/>
          <p:cNvSpPr txBox="1">
            <a:spLocks noGrp="1" noChangeArrowheads="1"/>
          </p:cNvSpPr>
          <p:nvPr/>
        </p:nvSpPr>
        <p:spPr bwMode="auto">
          <a:xfrm>
            <a:off x="3884613" y="8402788"/>
            <a:ext cx="2971800" cy="442333"/>
          </a:xfrm>
          <a:prstGeom prst="rect">
            <a:avLst/>
          </a:prstGeom>
          <a:noFill/>
          <a:ln w="9525">
            <a:noFill/>
            <a:miter lim="800000"/>
            <a:headEnd/>
            <a:tailEnd/>
          </a:ln>
        </p:spPr>
        <p:txBody>
          <a:bodyPr lIns="90532" tIns="45267" rIns="90532" bIns="45267" anchor="b"/>
          <a:lstStyle/>
          <a:p>
            <a:pPr algn="r" fontAlgn="auto">
              <a:spcBef>
                <a:spcPts val="0"/>
              </a:spcBef>
              <a:spcAft>
                <a:spcPts val="0"/>
              </a:spcAft>
            </a:pPr>
            <a:endParaRPr lang="en-US" sz="1200" dirty="0">
              <a:solidFill>
                <a:srgbClr val="000000"/>
              </a:solidFill>
              <a:latin typeface="Calibri"/>
            </a:endParaRPr>
          </a:p>
        </p:txBody>
      </p:sp>
      <p:sp>
        <p:nvSpPr>
          <p:cNvPr id="133126" name="Rectangle 2"/>
          <p:cNvSpPr>
            <a:spLocks noGrp="1" noRot="1" noChangeAspect="1" noChangeArrowheads="1" noTextEdit="1"/>
          </p:cNvSpPr>
          <p:nvPr>
            <p:ph type="sldImg"/>
          </p:nvPr>
        </p:nvSpPr>
        <p:spPr>
          <a:xfrm>
            <a:off x="1220788" y="663575"/>
            <a:ext cx="4419600" cy="3316288"/>
          </a:xfrm>
          <a:ln/>
        </p:spPr>
      </p:sp>
      <p:sp>
        <p:nvSpPr>
          <p:cNvPr id="8" name="Slide Number Placeholder 7"/>
          <p:cNvSpPr>
            <a:spLocks noGrp="1"/>
          </p:cNvSpPr>
          <p:nvPr>
            <p:ph type="sldNum" sz="quarter" idx="11"/>
          </p:nvPr>
        </p:nvSpPr>
        <p:spPr/>
        <p:txBody>
          <a:bodyPr/>
          <a:lstStyle/>
          <a:p>
            <a:pPr>
              <a:defRPr/>
            </a:pPr>
            <a:fld id="{97952AFA-8362-48FC-9C34-150C87379A95}" type="slidenum">
              <a:rPr lang="en-US" smtClean="0">
                <a:solidFill>
                  <a:prstClr val="black"/>
                </a:solidFill>
              </a:rPr>
              <a:pPr>
                <a:defRPr/>
              </a:pPr>
              <a:t>17</a:t>
            </a:fld>
            <a:endParaRPr lang="en-US">
              <a:solidFill>
                <a:prstClr val="black"/>
              </a:solidFill>
            </a:endParaRPr>
          </a:p>
        </p:txBody>
      </p:sp>
      <p:sp>
        <p:nvSpPr>
          <p:cNvPr id="2" name="Notes Placeholder 1"/>
          <p:cNvSpPr>
            <a:spLocks noGrp="1"/>
          </p:cNvSpPr>
          <p:nvPr>
            <p:ph type="body" idx="1"/>
          </p:nvPr>
        </p:nvSpPr>
        <p:spPr/>
        <p:txBody>
          <a:bodyPr/>
          <a:lstStyle/>
          <a:p>
            <a:r>
              <a:rPr lang="en-US" b="1" dirty="0" smtClean="0"/>
              <a:t>Presenter can review the list</a:t>
            </a:r>
            <a:r>
              <a:rPr lang="en-US" b="1" baseline="0" dirty="0" smtClean="0"/>
              <a:t> of flu products and discuss what products are used in their locations.</a:t>
            </a:r>
            <a:endParaRPr lang="en-US" b="1" dirty="0" smtClean="0"/>
          </a:p>
          <a:p>
            <a:endParaRPr lang="en-US" b="1" dirty="0" smtClean="0"/>
          </a:p>
          <a:p>
            <a:r>
              <a:rPr lang="en-US" b="1" dirty="0" smtClean="0"/>
              <a:t>Administer by Injection (Trivalent) IIV3 </a:t>
            </a:r>
          </a:p>
          <a:p>
            <a:r>
              <a:rPr lang="en-US" dirty="0" smtClean="0"/>
              <a:t>Fluzone®  sanofi-pasteur - 6 months of age and older</a:t>
            </a:r>
          </a:p>
          <a:p>
            <a:r>
              <a:rPr lang="en-US" dirty="0" err="1" smtClean="0"/>
              <a:t>Fluarix</a:t>
            </a:r>
            <a:r>
              <a:rPr lang="en-US" dirty="0" smtClean="0"/>
              <a:t>® GSK - 3 years of age and older</a:t>
            </a:r>
          </a:p>
          <a:p>
            <a:r>
              <a:rPr lang="en-US" dirty="0" smtClean="0"/>
              <a:t>FluLaval®  GSK - 3 years of age and older  IIV3 &amp; IIV4#</a:t>
            </a:r>
          </a:p>
          <a:p>
            <a:r>
              <a:rPr lang="en-US" dirty="0" err="1" smtClean="0"/>
              <a:t>Fluarix</a:t>
            </a:r>
            <a:r>
              <a:rPr lang="en-US" dirty="0" smtClean="0"/>
              <a:t>® Quadrivalent GSK - 3 years of age and older IIV4</a:t>
            </a:r>
          </a:p>
          <a:p>
            <a:r>
              <a:rPr lang="en-US" dirty="0" smtClean="0"/>
              <a:t>Fluvirin® Novartis - 4 years of age and older</a:t>
            </a:r>
          </a:p>
          <a:p>
            <a:r>
              <a:rPr lang="en-US" dirty="0" smtClean="0"/>
              <a:t>Afluria® CSL - 9 years of age and older</a:t>
            </a:r>
          </a:p>
          <a:p>
            <a:r>
              <a:rPr lang="en-US" dirty="0" smtClean="0"/>
              <a:t>Flucelvax®  Novartis - 18 years of age and older (ccIIV3)*</a:t>
            </a:r>
          </a:p>
          <a:p>
            <a:r>
              <a:rPr lang="en-US" dirty="0" err="1" smtClean="0"/>
              <a:t>FluBlok</a:t>
            </a:r>
            <a:r>
              <a:rPr lang="en-US" dirty="0" smtClean="0"/>
              <a:t> ®  Protein Sciences -  18 through 49 years (RIV3)**</a:t>
            </a:r>
          </a:p>
          <a:p>
            <a:r>
              <a:rPr lang="en-US" dirty="0" smtClean="0"/>
              <a:t>Fluzone® Intradermal sanofi-pasteur - 18 through 64 years</a:t>
            </a:r>
          </a:p>
          <a:p>
            <a:r>
              <a:rPr lang="en-US" dirty="0" smtClean="0"/>
              <a:t>Fluzone® High-Dose sanofi-pasteur - 65 years and older (4 X more antigen)</a:t>
            </a:r>
          </a:p>
          <a:p>
            <a:r>
              <a:rPr lang="en-US" dirty="0" smtClean="0"/>
              <a:t>*ccIIV3 = cell culture based trivalent inactivated influenza vaccine     </a:t>
            </a:r>
          </a:p>
          <a:p>
            <a:r>
              <a:rPr lang="en-US" dirty="0" smtClean="0"/>
              <a:t>**RIV3 = recombinant hemagglutinin influenza vaccine </a:t>
            </a:r>
          </a:p>
          <a:p>
            <a:endParaRPr lang="en-US" dirty="0"/>
          </a:p>
        </p:txBody>
      </p:sp>
    </p:spTree>
    <p:extLst>
      <p:ext uri="{BB962C8B-B14F-4D97-AF65-F5344CB8AC3E}">
        <p14:creationId xmlns:p14="http://schemas.microsoft.com/office/powerpoint/2010/main" val="2047033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6"/>
          <p:cNvSpPr txBox="1">
            <a:spLocks noGrp="1" noChangeArrowheads="1"/>
          </p:cNvSpPr>
          <p:nvPr/>
        </p:nvSpPr>
        <p:spPr bwMode="auto">
          <a:xfrm>
            <a:off x="0" y="8402513"/>
            <a:ext cx="2971800" cy="442636"/>
          </a:xfrm>
          <a:prstGeom prst="rect">
            <a:avLst/>
          </a:prstGeom>
          <a:noFill/>
          <a:ln w="9525">
            <a:noFill/>
            <a:miter lim="800000"/>
            <a:headEnd/>
            <a:tailEnd/>
          </a:ln>
        </p:spPr>
        <p:txBody>
          <a:bodyPr lIns="90539" tIns="45270" rIns="90539" bIns="45270" anchor="b"/>
          <a:lstStyle/>
          <a:p>
            <a:endParaRPr lang="en-US" sz="1200">
              <a:solidFill>
                <a:srgbClr val="000000"/>
              </a:solidFill>
            </a:endParaRPr>
          </a:p>
        </p:txBody>
      </p:sp>
      <p:sp>
        <p:nvSpPr>
          <p:cNvPr id="249859" name="Rectangle 7"/>
          <p:cNvSpPr txBox="1">
            <a:spLocks noGrp="1" noChangeArrowheads="1"/>
          </p:cNvSpPr>
          <p:nvPr/>
        </p:nvSpPr>
        <p:spPr bwMode="auto">
          <a:xfrm>
            <a:off x="3884613" y="8402513"/>
            <a:ext cx="2971800" cy="442636"/>
          </a:xfrm>
          <a:prstGeom prst="rect">
            <a:avLst/>
          </a:prstGeom>
          <a:noFill/>
          <a:ln w="9525">
            <a:noFill/>
            <a:miter lim="800000"/>
            <a:headEnd/>
            <a:tailEnd/>
          </a:ln>
        </p:spPr>
        <p:txBody>
          <a:bodyPr lIns="90539" tIns="45270" rIns="90539" bIns="45270" anchor="b"/>
          <a:lstStyle/>
          <a:p>
            <a:pPr algn="r"/>
            <a:endParaRPr lang="en-US" sz="1200" dirty="0">
              <a:solidFill>
                <a:srgbClr val="000000"/>
              </a:solidFill>
            </a:endParaRPr>
          </a:p>
        </p:txBody>
      </p:sp>
      <p:sp>
        <p:nvSpPr>
          <p:cNvPr id="249861" name="Rectangle 2"/>
          <p:cNvSpPr>
            <a:spLocks noGrp="1" noRot="1" noChangeAspect="1" noChangeArrowheads="1" noTextEdit="1"/>
          </p:cNvSpPr>
          <p:nvPr>
            <p:ph type="sldImg"/>
          </p:nvPr>
        </p:nvSpPr>
        <p:spPr>
          <a:xfrm>
            <a:off x="1220788" y="663575"/>
            <a:ext cx="4419600" cy="3316288"/>
          </a:xfrm>
          <a:ln/>
        </p:spPr>
      </p:sp>
      <p:sp>
        <p:nvSpPr>
          <p:cNvPr id="8" name="Notes Placeholder 7"/>
          <p:cNvSpPr>
            <a:spLocks noGrp="1"/>
          </p:cNvSpPr>
          <p:nvPr>
            <p:ph type="body" idx="1"/>
          </p:nvPr>
        </p:nvSpPr>
        <p:spPr>
          <a:xfrm>
            <a:off x="685800" y="4272198"/>
            <a:ext cx="5486400" cy="4353291"/>
          </a:xfrm>
        </p:spPr>
        <p:txBody>
          <a:bodyPr>
            <a:normAutofit/>
          </a:bodyPr>
          <a:lstStyle/>
          <a:p>
            <a:r>
              <a:rPr lang="en-US" sz="1600" dirty="0" smtClean="0"/>
              <a:t> Administer by Nasal spray:</a:t>
            </a:r>
          </a:p>
          <a:p>
            <a:r>
              <a:rPr lang="en-US" sz="1600" dirty="0" smtClean="0"/>
              <a:t>      FluMist® </a:t>
            </a:r>
            <a:r>
              <a:rPr lang="en-US" sz="1600" dirty="0" err="1" smtClean="0"/>
              <a:t>MedImmune</a:t>
            </a:r>
            <a:r>
              <a:rPr lang="en-US" sz="1600" dirty="0" smtClean="0"/>
              <a:t>  - for healthy persons 2 through 49 years of age</a:t>
            </a:r>
          </a:p>
          <a:p>
            <a:endParaRPr lang="en-US" sz="1600" dirty="0" smtClean="0"/>
          </a:p>
          <a:p>
            <a:r>
              <a:rPr lang="en-US" sz="1600" dirty="0" smtClean="0"/>
              <a:t>LAIV4 should not be used for the following:</a:t>
            </a:r>
          </a:p>
          <a:p>
            <a:pPr marL="285750" indent="-285750">
              <a:buFont typeface="Arial" panose="020B0604020202020204" pitchFamily="34" charset="0"/>
              <a:buChar char="•"/>
            </a:pPr>
            <a:r>
              <a:rPr lang="en-US" sz="1600" dirty="0" smtClean="0"/>
              <a:t>Persons who have experienced severe allergic reactions to</a:t>
            </a:r>
            <a:r>
              <a:rPr lang="en-US" sz="1600" baseline="0" dirty="0" smtClean="0"/>
              <a:t> </a:t>
            </a:r>
            <a:r>
              <a:rPr lang="en-US" sz="1600" dirty="0" smtClean="0"/>
              <a:t>previous doses of the vaccine </a:t>
            </a:r>
          </a:p>
          <a:p>
            <a:pPr marL="285750" indent="-285750">
              <a:buFont typeface="Arial" panose="020B0604020202020204" pitchFamily="34" charset="0"/>
              <a:buChar char="•"/>
            </a:pPr>
            <a:r>
              <a:rPr lang="en-US" sz="1600" dirty="0" smtClean="0"/>
              <a:t>Pregnant women</a:t>
            </a:r>
          </a:p>
          <a:p>
            <a:pPr marL="285750" indent="-285750">
              <a:buFont typeface="Arial" panose="020B0604020202020204" pitchFamily="34" charset="0"/>
              <a:buChar char="•"/>
            </a:pPr>
            <a:r>
              <a:rPr lang="en-US" sz="1600" dirty="0" smtClean="0"/>
              <a:t>Immunocompromised persons</a:t>
            </a:r>
          </a:p>
          <a:p>
            <a:pPr marL="285750" indent="-285750">
              <a:buFont typeface="Arial" panose="020B0604020202020204" pitchFamily="34" charset="0"/>
              <a:buChar char="•"/>
            </a:pPr>
            <a:r>
              <a:rPr lang="en-US" sz="1600" dirty="0" smtClean="0"/>
              <a:t>Persons with egg allergy</a:t>
            </a:r>
          </a:p>
          <a:p>
            <a:pPr marL="285750" indent="-285750">
              <a:buFont typeface="Arial" panose="020B0604020202020204" pitchFamily="34" charset="0"/>
              <a:buChar char="•"/>
            </a:pPr>
            <a:r>
              <a:rPr lang="en-US" sz="1600" dirty="0" smtClean="0"/>
              <a:t>Children 2 through 4 years who have asthma or who have had a</a:t>
            </a:r>
            <a:r>
              <a:rPr lang="en-US" sz="1600" baseline="0" dirty="0" smtClean="0"/>
              <a:t> </a:t>
            </a:r>
            <a:r>
              <a:rPr lang="en-US" sz="1600" dirty="0" smtClean="0"/>
              <a:t>wheezing episode within past 12 months</a:t>
            </a:r>
          </a:p>
          <a:p>
            <a:pPr marL="285750" indent="-285750">
              <a:buFont typeface="Arial" panose="020B0604020202020204" pitchFamily="34" charset="0"/>
              <a:buChar char="•"/>
            </a:pPr>
            <a:r>
              <a:rPr lang="en-US" sz="1600" dirty="0" smtClean="0"/>
              <a:t>Children 2 through 17 years who are receiving aspirin </a:t>
            </a:r>
          </a:p>
          <a:p>
            <a:endParaRPr lang="en-US" sz="1600" dirty="0" smtClean="0"/>
          </a:p>
          <a:p>
            <a:r>
              <a:rPr lang="en-US" sz="1600" dirty="0" smtClean="0"/>
              <a:t>Persons of any age with asthma might be at increased risk for wheezing after administration of LAIV4</a:t>
            </a:r>
            <a:endParaRPr lang="en-US" sz="1600" dirty="0"/>
          </a:p>
        </p:txBody>
      </p:sp>
      <p:sp>
        <p:nvSpPr>
          <p:cNvPr id="9" name="Slide Number Placeholder 8"/>
          <p:cNvSpPr>
            <a:spLocks noGrp="1"/>
          </p:cNvSpPr>
          <p:nvPr>
            <p:ph type="sldNum" sz="quarter" idx="10"/>
          </p:nvPr>
        </p:nvSpPr>
        <p:spPr/>
        <p:txBody>
          <a:bodyPr/>
          <a:lstStyle/>
          <a:p>
            <a:pPr>
              <a:defRPr/>
            </a:pPr>
            <a:fld id="{97952AFA-8362-48FC-9C34-150C87379A95}" type="slidenum">
              <a:rPr lang="en-US">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1067023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36826" indent="-283395" eaLnBrk="0" hangingPunct="0">
              <a:defRPr>
                <a:solidFill>
                  <a:schemeClr val="tx1"/>
                </a:solidFill>
                <a:latin typeface="Arial" pitchFamily="34" charset="0"/>
              </a:defRPr>
            </a:lvl2pPr>
            <a:lvl3pPr marL="1133578" indent="-226716" eaLnBrk="0" hangingPunct="0">
              <a:defRPr>
                <a:solidFill>
                  <a:schemeClr val="tx1"/>
                </a:solidFill>
                <a:latin typeface="Arial" pitchFamily="34" charset="0"/>
              </a:defRPr>
            </a:lvl3pPr>
            <a:lvl4pPr marL="1587010" indent="-226716" eaLnBrk="0" hangingPunct="0">
              <a:defRPr>
                <a:solidFill>
                  <a:schemeClr val="tx1"/>
                </a:solidFill>
                <a:latin typeface="Arial" pitchFamily="34" charset="0"/>
              </a:defRPr>
            </a:lvl4pPr>
            <a:lvl5pPr marL="2040440" indent="-226716" eaLnBrk="0" hangingPunct="0">
              <a:defRPr>
                <a:solidFill>
                  <a:schemeClr val="tx1"/>
                </a:solidFill>
                <a:latin typeface="Arial" pitchFamily="34" charset="0"/>
              </a:defRPr>
            </a:lvl5pPr>
            <a:lvl6pPr marL="2493872" indent="-226716" eaLnBrk="0" fontAlgn="base" hangingPunct="0">
              <a:spcBef>
                <a:spcPct val="0"/>
              </a:spcBef>
              <a:spcAft>
                <a:spcPct val="0"/>
              </a:spcAft>
              <a:defRPr>
                <a:solidFill>
                  <a:schemeClr val="tx1"/>
                </a:solidFill>
                <a:latin typeface="Arial" pitchFamily="34" charset="0"/>
              </a:defRPr>
            </a:lvl6pPr>
            <a:lvl7pPr marL="2947302" indent="-226716" eaLnBrk="0" fontAlgn="base" hangingPunct="0">
              <a:spcBef>
                <a:spcPct val="0"/>
              </a:spcBef>
              <a:spcAft>
                <a:spcPct val="0"/>
              </a:spcAft>
              <a:defRPr>
                <a:solidFill>
                  <a:schemeClr val="tx1"/>
                </a:solidFill>
                <a:latin typeface="Arial" pitchFamily="34" charset="0"/>
              </a:defRPr>
            </a:lvl7pPr>
            <a:lvl8pPr marL="3400734" indent="-226716" eaLnBrk="0" fontAlgn="base" hangingPunct="0">
              <a:spcBef>
                <a:spcPct val="0"/>
              </a:spcBef>
              <a:spcAft>
                <a:spcPct val="0"/>
              </a:spcAft>
              <a:defRPr>
                <a:solidFill>
                  <a:schemeClr val="tx1"/>
                </a:solidFill>
                <a:latin typeface="Arial" pitchFamily="34" charset="0"/>
              </a:defRPr>
            </a:lvl8pPr>
            <a:lvl9pPr marL="3854166" indent="-226716" eaLnBrk="0" fontAlgn="base" hangingPunct="0">
              <a:spcBef>
                <a:spcPct val="0"/>
              </a:spcBef>
              <a:spcAft>
                <a:spcPct val="0"/>
              </a:spcAft>
              <a:defRPr>
                <a:solidFill>
                  <a:schemeClr val="tx1"/>
                </a:solidFill>
                <a:latin typeface="Arial" pitchFamily="34" charset="0"/>
              </a:defRPr>
            </a:lvl9pPr>
          </a:lstStyle>
          <a:p>
            <a:pPr eaLnBrk="1" hangingPunct="1"/>
            <a:fld id="{7647F5E5-CE82-421C-857A-0E226836F562}" type="slidenum">
              <a:rPr lang="en-US" smtClean="0"/>
              <a:pPr eaLnBrk="1" hangingPunct="1"/>
              <a:t>19</a:t>
            </a:fld>
            <a:endParaRPr lang="en-US" smtClean="0"/>
          </a:p>
        </p:txBody>
      </p:sp>
      <p:sp>
        <p:nvSpPr>
          <p:cNvPr id="168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621907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A2A36EA6-4196-4FC0-A3E5-151D18351087}" type="slidenum">
              <a:rPr lang="en-US" smtClean="0"/>
              <a:pPr/>
              <a:t>2</a:t>
            </a:fld>
            <a:endParaRPr lang="en-US" dirty="0"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lnSpc>
                <a:spcPct val="90000"/>
              </a:lnSpc>
            </a:pPr>
            <a:r>
              <a:rPr lang="en-US" sz="1400" b="1" dirty="0">
                <a:solidFill>
                  <a:schemeClr val="tx2"/>
                </a:solidFill>
              </a:rPr>
              <a:t>[Presenter is required to read this information to the audience before the program begins.]</a:t>
            </a:r>
          </a:p>
          <a:p>
            <a:pPr eaLnBrk="1" hangingPunct="1">
              <a:lnSpc>
                <a:spcPct val="90000"/>
              </a:lnSpc>
            </a:pPr>
            <a:endParaRPr lang="en-US" sz="1400" b="1" dirty="0">
              <a:solidFill>
                <a:schemeClr val="tx2"/>
              </a:solidFill>
            </a:endParaRPr>
          </a:p>
          <a:p>
            <a:pPr eaLnBrk="1" hangingPunct="1">
              <a:lnSpc>
                <a:spcPct val="90000"/>
              </a:lnSpc>
              <a:buFontTx/>
              <a:buChar char="•"/>
            </a:pPr>
            <a:r>
              <a:rPr lang="en-US" sz="1400" b="1" dirty="0">
                <a:solidFill>
                  <a:schemeClr val="tx2"/>
                </a:solidFill>
              </a:rPr>
              <a:t>To obtain nursing contact hours for this session, you must be present for the entire hour and complete an evaluation.</a:t>
            </a:r>
          </a:p>
          <a:p>
            <a:pPr eaLnBrk="1" hangingPunct="1">
              <a:lnSpc>
                <a:spcPct val="90000"/>
              </a:lnSpc>
              <a:buFontTx/>
              <a:buChar char="•"/>
            </a:pPr>
            <a:r>
              <a:rPr lang="en-US" sz="1400" b="1" dirty="0">
                <a:solidFill>
                  <a:schemeClr val="tx2"/>
                </a:solidFill>
              </a:rPr>
              <a:t>Neither the planners of this session nor I have any financial relationship with pharmaceutical companies, biomedical device manufacturers, or corporations whose products and services are related to the vaccines we discuss.</a:t>
            </a:r>
          </a:p>
          <a:p>
            <a:pPr eaLnBrk="1" hangingPunct="1">
              <a:lnSpc>
                <a:spcPct val="90000"/>
              </a:lnSpc>
              <a:buFontTx/>
              <a:buChar char="•"/>
            </a:pPr>
            <a:r>
              <a:rPr lang="en-US" sz="1400" b="1" dirty="0">
                <a:solidFill>
                  <a:schemeClr val="tx2"/>
                </a:solidFill>
              </a:rPr>
              <a:t>There is no commercial support being received for this event.</a:t>
            </a:r>
          </a:p>
          <a:p>
            <a:pPr eaLnBrk="1" hangingPunct="1">
              <a:lnSpc>
                <a:spcPct val="90000"/>
              </a:lnSpc>
              <a:buFontTx/>
              <a:buChar char="•"/>
            </a:pPr>
            <a:r>
              <a:rPr lang="en-US" sz="1400" b="1" dirty="0">
                <a:solidFill>
                  <a:schemeClr val="tx2"/>
                </a:solidFill>
              </a:rPr>
              <a:t>The mention of specific brands of vaccines in this presentation is for the purpose of providing education and does not constitute endorsement.</a:t>
            </a:r>
          </a:p>
          <a:p>
            <a:pPr eaLnBrk="1" hangingPunct="1">
              <a:lnSpc>
                <a:spcPct val="90000"/>
              </a:lnSpc>
              <a:buFontTx/>
              <a:buChar char="•"/>
            </a:pPr>
            <a:r>
              <a:rPr lang="en-US" sz="1400" b="1" dirty="0">
                <a:solidFill>
                  <a:schemeClr val="tx2"/>
                </a:solidFill>
              </a:rPr>
              <a:t>The GA Immunization Program utilizes ACIP recommendations as the basis for this presentation and for our guidelines, policies, and recommendations. </a:t>
            </a:r>
          </a:p>
          <a:p>
            <a:pPr eaLnBrk="1" hangingPunct="1">
              <a:lnSpc>
                <a:spcPct val="90000"/>
              </a:lnSpc>
              <a:buFontTx/>
              <a:buChar char="•"/>
            </a:pPr>
            <a:r>
              <a:rPr lang="en-US" sz="1400" b="1" dirty="0">
                <a:solidFill>
                  <a:schemeClr val="tx2"/>
                </a:solidFill>
              </a:rPr>
              <a:t> For certain vaccines this may represent a slight departure from or off-label use of the vaccine package insert guidelines.</a:t>
            </a:r>
          </a:p>
          <a:p>
            <a:pPr eaLnBrk="1" hangingPunct="1">
              <a:lnSpc>
                <a:spcPct val="90000"/>
              </a:lnSpc>
            </a:pPr>
            <a:endParaRPr lang="en-US" sz="1400" b="1" dirty="0">
              <a:solidFill>
                <a:schemeClr val="tx2"/>
              </a:solidFill>
            </a:endParaRPr>
          </a:p>
          <a:p>
            <a:pPr eaLnBrk="1" hangingPunct="1">
              <a:lnSpc>
                <a:spcPct val="90000"/>
              </a:lnSpc>
            </a:pPr>
            <a:endParaRPr lang="en-US" sz="1400" dirty="0">
              <a:solidFill>
                <a:schemeClr val="tx2"/>
              </a:solidFill>
            </a:endParaRPr>
          </a:p>
          <a:p>
            <a:pPr eaLnBrk="1" hangingPunct="1">
              <a:lnSpc>
                <a:spcPct val="90000"/>
              </a:lnSpc>
            </a:pPr>
            <a:endParaRPr lang="en-US" sz="1400" b="1" dirty="0">
              <a:solidFill>
                <a:schemeClr val="tx2"/>
              </a:solidFill>
            </a:endParaRPr>
          </a:p>
          <a:p>
            <a:pPr eaLnBrk="1" hangingPunct="1">
              <a:lnSpc>
                <a:spcPct val="90000"/>
              </a:lnSpc>
            </a:pPr>
            <a:endParaRPr lang="en-US" sz="1400" dirty="0"/>
          </a:p>
          <a:p>
            <a:pPr eaLnBrk="1" hangingPunct="1">
              <a:lnSpc>
                <a:spcPct val="90000"/>
              </a:lnSpc>
            </a:pPr>
            <a:endParaRPr lang="en-US" sz="1400" dirty="0"/>
          </a:p>
          <a:p>
            <a:pPr eaLnBrk="1" hangingPunct="1">
              <a:lnSpc>
                <a:spcPct val="90000"/>
              </a:lnSpc>
            </a:pPr>
            <a:endParaRPr lang="en-US" dirty="0" smtClean="0"/>
          </a:p>
        </p:txBody>
      </p:sp>
    </p:spTree>
    <p:extLst>
      <p:ext uri="{BB962C8B-B14F-4D97-AF65-F5344CB8AC3E}">
        <p14:creationId xmlns:p14="http://schemas.microsoft.com/office/powerpoint/2010/main" val="2709122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5029C82F-34E1-41C9-BC82-5B6D27824710}" type="slidenum">
              <a:rPr lang="en-US" smtClean="0"/>
              <a:pPr/>
              <a:t>20</a:t>
            </a:fld>
            <a:endParaRPr lang="en-US" smtClean="0"/>
          </a:p>
        </p:txBody>
      </p:sp>
      <p:sp>
        <p:nvSpPr>
          <p:cNvPr id="132099" name="Rectangle 2"/>
          <p:cNvSpPr>
            <a:spLocks noGrp="1" noRot="1" noChangeAspect="1" noChangeArrowheads="1" noTextEdit="1"/>
          </p:cNvSpPr>
          <p:nvPr>
            <p:ph type="sldImg"/>
          </p:nvPr>
        </p:nvSpPr>
        <p:spPr>
          <a:xfrm>
            <a:off x="1536700" y="223838"/>
            <a:ext cx="3937000" cy="2954337"/>
          </a:xfrm>
          <a:ln/>
        </p:spPr>
      </p:sp>
      <p:sp>
        <p:nvSpPr>
          <p:cNvPr id="278531" name="Rectangle 3"/>
          <p:cNvSpPr>
            <a:spLocks noGrp="1" noChangeArrowheads="1"/>
          </p:cNvSpPr>
          <p:nvPr>
            <p:ph type="body" idx="1"/>
          </p:nvPr>
        </p:nvSpPr>
        <p:spPr>
          <a:xfrm>
            <a:off x="701675" y="3368675"/>
            <a:ext cx="5607050" cy="5662613"/>
          </a:xfrm>
        </p:spPr>
        <p:txBody>
          <a:bodyPr/>
          <a:lstStyle/>
          <a:p>
            <a:pPr lvl="1" eaLnBrk="1" hangingPunct="1">
              <a:lnSpc>
                <a:spcPct val="80000"/>
              </a:lnSpc>
              <a:buFont typeface="Arial" pitchFamily="34" charset="0"/>
              <a:buChar char="•"/>
              <a:defRPr/>
            </a:pPr>
            <a:r>
              <a:rPr lang="en-US" dirty="0" smtClean="0"/>
              <a:t>Less than 1% of people who are vaccinated with the injectable vaccine develop flu-like symptoms. These side effects are not the same as having influenza, but people confuse the symptoms. </a:t>
            </a:r>
          </a:p>
          <a:p>
            <a:pPr lvl="1" eaLnBrk="1" hangingPunct="1">
              <a:lnSpc>
                <a:spcPct val="80000"/>
              </a:lnSpc>
              <a:buFont typeface="Arial" pitchFamily="34" charset="0"/>
              <a:buChar char="•"/>
              <a:defRPr/>
            </a:pPr>
            <a:r>
              <a:rPr lang="en-US" dirty="0" smtClean="0"/>
              <a:t>Protective immunity doesn't develop until 1–2 weeks after vaccination. </a:t>
            </a:r>
            <a:r>
              <a:rPr lang="en-US" dirty="0" err="1" smtClean="0"/>
              <a:t>Vaccinees</a:t>
            </a:r>
            <a:r>
              <a:rPr lang="en-US" dirty="0" smtClean="0"/>
              <a:t> may develop influenza because they were exposed to someone with the virus before they became immune. It is not the result of the vaccination.</a:t>
            </a:r>
          </a:p>
          <a:p>
            <a:pPr lvl="1" eaLnBrk="1" hangingPunct="1">
              <a:lnSpc>
                <a:spcPct val="80000"/>
              </a:lnSpc>
              <a:buFont typeface="Arial" pitchFamily="34" charset="0"/>
              <a:buChar char="•"/>
              <a:defRPr/>
            </a:pPr>
            <a:r>
              <a:rPr lang="en-US" dirty="0" smtClean="0"/>
              <a:t>The influenza vaccine is not 100% effective, especially in older persons. The vaccine is only 30%–40% effective in preventing illness among frail elderly persons (although among elderly persons, the vaccine is 50%–60% effective in preventing hospitalization and 80% effective in preventing death). </a:t>
            </a:r>
          </a:p>
          <a:p>
            <a:pPr lvl="1" eaLnBrk="1" hangingPunct="1">
              <a:lnSpc>
                <a:spcPct val="80000"/>
              </a:lnSpc>
              <a:buFont typeface="Arial" pitchFamily="34" charset="0"/>
              <a:buChar char="•"/>
              <a:defRPr/>
            </a:pPr>
            <a:r>
              <a:rPr lang="en-US" dirty="0" smtClean="0"/>
              <a:t>To many people "the flu" is any illness with fever and cold symptoms. If they get any viral illness, they may blame it on the flu shot or think they got "the flu" despite being vaccinated. Influenza vaccine only protects against certain influenza viruses, not all viruses</a:t>
            </a:r>
          </a:p>
          <a:p>
            <a:pPr lvl="1" eaLnBrk="1" hangingPunct="1">
              <a:lnSpc>
                <a:spcPct val="80000"/>
              </a:lnSpc>
              <a:buFont typeface="Arial" pitchFamily="34" charset="0"/>
              <a:buChar char="•"/>
              <a:defRPr/>
            </a:pPr>
            <a:r>
              <a:rPr lang="en-US" b="1" dirty="0" smtClean="0"/>
              <a:t>How long does immunity from influenza last? </a:t>
            </a:r>
            <a:r>
              <a:rPr lang="en-US" dirty="0" smtClean="0"/>
              <a:t>Protection from influenza vaccine is thought to persist for a year or less because of waning antibody and because of changes in the circulating influenza virus from year to year.</a:t>
            </a:r>
          </a:p>
          <a:p>
            <a:pPr marL="0" lvl="1">
              <a:defRPr/>
            </a:pPr>
            <a:r>
              <a:rPr lang="en-US" b="1" dirty="0" smtClean="0"/>
              <a:t>In which month is it too late to receive influenza vaccine? </a:t>
            </a:r>
            <a:r>
              <a:rPr lang="en-US" dirty="0" smtClean="0"/>
              <a:t>Influenza vaccine can be administered whenever influenza is present in the community (generally through the end of MARCH). For maximum protection, flu vaccine should be administered during October and November, prior to the onset of influenza season.</a:t>
            </a:r>
          </a:p>
          <a:p>
            <a:pPr eaLnBrk="1" hangingPunct="1">
              <a:lnSpc>
                <a:spcPct val="80000"/>
              </a:lnSpc>
              <a:defRPr/>
            </a:pPr>
            <a:r>
              <a:rPr lang="en-US" b="1" dirty="0" smtClean="0"/>
              <a:t>My patient came in last February and asked for a “flu” shot.  Should I have given it to her?</a:t>
            </a:r>
          </a:p>
          <a:p>
            <a:pPr lvl="1" eaLnBrk="1" hangingPunct="1">
              <a:lnSpc>
                <a:spcPct val="80000"/>
              </a:lnSpc>
              <a:defRPr/>
            </a:pPr>
            <a:r>
              <a:rPr lang="en-US" dirty="0" smtClean="0"/>
              <a:t>Yes. Influenza vaccine may be given at any time during the influenza season.  Healthcare providers should continue to offer influenza vaccine to unvaccinated persons who desire it throughout the influenza season.</a:t>
            </a:r>
          </a:p>
          <a:p>
            <a:pPr marL="0" lvl="1">
              <a:defRPr/>
            </a:pPr>
            <a:endParaRPr lang="en-US" dirty="0" smtClean="0"/>
          </a:p>
          <a:p>
            <a:pPr eaLnBrk="1" hangingPunct="1">
              <a:defRPr/>
            </a:pPr>
            <a:r>
              <a:rPr lang="en-US" dirty="0" smtClean="0"/>
              <a:t>Source:  Ask the Experts:  William Atkinson, MD, MPH of the Centers for Disease Control and Prevention provided the answers to these questions.  </a:t>
            </a:r>
          </a:p>
          <a:p>
            <a:pPr eaLnBrk="1" hangingPunct="1">
              <a:defRPr/>
            </a:pPr>
            <a:endParaRPr lang="en-US" dirty="0" smtClean="0"/>
          </a:p>
          <a:p>
            <a:pPr eaLnBrk="1" hangingPunct="1">
              <a:defRPr/>
            </a:pPr>
            <a:endParaRPr lang="en-US" dirty="0" smtClean="0"/>
          </a:p>
        </p:txBody>
      </p:sp>
    </p:spTree>
    <p:extLst>
      <p:ext uri="{BB962C8B-B14F-4D97-AF65-F5344CB8AC3E}">
        <p14:creationId xmlns:p14="http://schemas.microsoft.com/office/powerpoint/2010/main" val="1420816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r>
              <a:rPr lang="en-US" baseline="0" dirty="0" smtClean="0"/>
              <a:t> will discuss the percentage of individuals greater than or equal to 65 years of age who self-reported receiving influenza vaccination in 2013.  Address audience specifically to their area.</a:t>
            </a:r>
            <a:endParaRPr lang="en-US" dirty="0"/>
          </a:p>
        </p:txBody>
      </p:sp>
      <p:sp>
        <p:nvSpPr>
          <p:cNvPr id="4" name="Slide Number Placeholder 3"/>
          <p:cNvSpPr>
            <a:spLocks noGrp="1"/>
          </p:cNvSpPr>
          <p:nvPr>
            <p:ph type="sldNum" sz="quarter" idx="10"/>
          </p:nvPr>
        </p:nvSpPr>
        <p:spPr/>
        <p:txBody>
          <a:bodyPr/>
          <a:lstStyle/>
          <a:p>
            <a:fld id="{7A7D5701-B088-40FB-A119-00250FC084AF}" type="slidenum">
              <a:rPr lang="en-US" smtClean="0"/>
              <a:pPr/>
              <a:t>21</a:t>
            </a:fld>
            <a:endParaRPr lang="en-US"/>
          </a:p>
        </p:txBody>
      </p:sp>
    </p:spTree>
    <p:extLst>
      <p:ext uri="{BB962C8B-B14F-4D97-AF65-F5344CB8AC3E}">
        <p14:creationId xmlns:p14="http://schemas.microsoft.com/office/powerpoint/2010/main" val="1519636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a:xfrm>
            <a:off x="685800" y="4344026"/>
            <a:ext cx="5486400" cy="4275320"/>
          </a:xfrm>
          <a:noFill/>
          <a:ln/>
        </p:spPr>
        <p:txBody>
          <a:bodyPr/>
          <a:lstStyle/>
          <a:p>
            <a:pPr>
              <a:lnSpc>
                <a:spcPct val="80000"/>
              </a:lnSpc>
              <a:spcBef>
                <a:spcPct val="0"/>
              </a:spcBef>
            </a:pPr>
            <a:r>
              <a:rPr lang="en-US" sz="1000" b="1" dirty="0" smtClean="0"/>
              <a:t>Presenter</a:t>
            </a:r>
            <a:r>
              <a:rPr lang="en-US" sz="1000" b="1" baseline="0" dirty="0" smtClean="0"/>
              <a:t> may use PCV13 and PPSV23 Use one-pager while reviewing slide.</a:t>
            </a:r>
            <a:endParaRPr lang="en-US" sz="1000" b="1" dirty="0" smtClean="0"/>
          </a:p>
          <a:p>
            <a:pPr>
              <a:lnSpc>
                <a:spcPct val="80000"/>
              </a:lnSpc>
              <a:spcBef>
                <a:spcPct val="0"/>
              </a:spcBef>
            </a:pPr>
            <a:endParaRPr lang="en-US" sz="1000" dirty="0" smtClean="0"/>
          </a:p>
          <a:p>
            <a:pPr>
              <a:lnSpc>
                <a:spcPct val="80000"/>
              </a:lnSpc>
              <a:spcBef>
                <a:spcPct val="0"/>
              </a:spcBef>
            </a:pPr>
            <a:r>
              <a:rPr lang="en-US" sz="1000" dirty="0" smtClean="0"/>
              <a:t>When </a:t>
            </a:r>
            <a:r>
              <a:rPr lang="en-US" sz="1000" dirty="0"/>
              <a:t>both PCV13 and PPSV23 are to be administered, PCV13 is recommended before PPSV23, based on studies demonstrating a better response to serotypes common to both vaccines when PCV was given first (</a:t>
            </a:r>
            <a:r>
              <a:rPr lang="en-US" sz="1000" i="1" dirty="0"/>
              <a:t>5</a:t>
            </a:r>
            <a:r>
              <a:rPr lang="en-US" sz="1000" dirty="0"/>
              <a:t>–</a:t>
            </a:r>
            <a:r>
              <a:rPr lang="en-US" sz="1000" i="1" dirty="0"/>
              <a:t>7</a:t>
            </a:r>
            <a:r>
              <a:rPr lang="en-US" sz="1000" dirty="0" smtClean="0"/>
              <a:t>).</a:t>
            </a:r>
          </a:p>
          <a:p>
            <a:pPr>
              <a:lnSpc>
                <a:spcPct val="80000"/>
              </a:lnSpc>
              <a:spcBef>
                <a:spcPct val="0"/>
              </a:spcBef>
            </a:pPr>
            <a:endParaRPr lang="en-US" sz="1000" dirty="0" smtClean="0"/>
          </a:p>
          <a:p>
            <a:pPr>
              <a:lnSpc>
                <a:spcPct val="80000"/>
              </a:lnSpc>
              <a:spcBef>
                <a:spcPct val="0"/>
              </a:spcBef>
            </a:pPr>
            <a:r>
              <a:rPr lang="en-US" sz="1000" dirty="0" smtClean="0"/>
              <a:t>ACIP recommends 1 dose of PCV13 for:</a:t>
            </a:r>
          </a:p>
          <a:p>
            <a:pPr marL="0" indent="0">
              <a:lnSpc>
                <a:spcPct val="80000"/>
              </a:lnSpc>
              <a:spcBef>
                <a:spcPct val="0"/>
              </a:spcBef>
              <a:buFont typeface="Arial" panose="020B0604020202020204" pitchFamily="34" charset="0"/>
              <a:buNone/>
            </a:pPr>
            <a:r>
              <a:rPr lang="en-US" sz="1000" dirty="0" smtClean="0"/>
              <a:t>Adults 19 years and older with the following:</a:t>
            </a:r>
          </a:p>
          <a:p>
            <a:pPr>
              <a:lnSpc>
                <a:spcPct val="80000"/>
              </a:lnSpc>
              <a:spcBef>
                <a:spcPct val="0"/>
              </a:spcBef>
            </a:pPr>
            <a:r>
              <a:rPr lang="en-US" sz="1000" dirty="0" smtClean="0"/>
              <a:t>     -Immunocompromising conditions </a:t>
            </a:r>
          </a:p>
          <a:p>
            <a:pPr>
              <a:lnSpc>
                <a:spcPct val="80000"/>
              </a:lnSpc>
              <a:spcBef>
                <a:spcPct val="0"/>
              </a:spcBef>
            </a:pPr>
            <a:r>
              <a:rPr lang="en-US" sz="1000" dirty="0" smtClean="0"/>
              <a:t>     -Functional or anatomic asplenia </a:t>
            </a:r>
          </a:p>
          <a:p>
            <a:pPr>
              <a:lnSpc>
                <a:spcPct val="80000"/>
              </a:lnSpc>
              <a:spcBef>
                <a:spcPct val="0"/>
              </a:spcBef>
            </a:pPr>
            <a:r>
              <a:rPr lang="en-US" sz="1000" dirty="0" smtClean="0"/>
              <a:t>     -Sickle cell disease </a:t>
            </a:r>
          </a:p>
          <a:p>
            <a:pPr>
              <a:lnSpc>
                <a:spcPct val="80000"/>
              </a:lnSpc>
              <a:spcBef>
                <a:spcPct val="0"/>
              </a:spcBef>
            </a:pPr>
            <a:r>
              <a:rPr lang="en-US" sz="1000" dirty="0" smtClean="0"/>
              <a:t>     -CSF leaks</a:t>
            </a:r>
          </a:p>
          <a:p>
            <a:pPr>
              <a:lnSpc>
                <a:spcPct val="80000"/>
              </a:lnSpc>
              <a:spcBef>
                <a:spcPct val="0"/>
              </a:spcBef>
            </a:pPr>
            <a:r>
              <a:rPr lang="en-US" sz="1000" dirty="0" smtClean="0"/>
              <a:t>     -Cochlear implants</a:t>
            </a:r>
          </a:p>
          <a:p>
            <a:pPr>
              <a:lnSpc>
                <a:spcPct val="80000"/>
              </a:lnSpc>
              <a:spcBef>
                <a:spcPct val="0"/>
              </a:spcBef>
            </a:pPr>
            <a:r>
              <a:rPr lang="en-US" sz="1000" dirty="0" smtClean="0"/>
              <a:t>Adults 65 years and older</a:t>
            </a:r>
          </a:p>
          <a:p>
            <a:pPr>
              <a:lnSpc>
                <a:spcPct val="80000"/>
              </a:lnSpc>
              <a:spcBef>
                <a:spcPct val="0"/>
              </a:spcBef>
            </a:pPr>
            <a:endParaRPr lang="en-US" sz="1000" dirty="0" smtClean="0"/>
          </a:p>
          <a:p>
            <a:r>
              <a:rPr lang="en-US" sz="1000" b="1" dirty="0" smtClean="0"/>
              <a:t>Intervals </a:t>
            </a:r>
            <a:r>
              <a:rPr lang="en-US" sz="1000" b="1" dirty="0"/>
              <a:t>Between PCV13 and PPSV23 Vaccines: Recommendations of the Advisory Committee on Immunization Practices (ACIP) September 4, 2015 / 64(34);944-947</a:t>
            </a:r>
            <a:r>
              <a:rPr lang="en-US" sz="1000" dirty="0"/>
              <a:t/>
            </a:r>
            <a:br>
              <a:rPr lang="en-US" sz="1000" dirty="0"/>
            </a:br>
            <a:endParaRPr lang="en-US" sz="1000" b="1" dirty="0"/>
          </a:p>
          <a:p>
            <a:pPr>
              <a:lnSpc>
                <a:spcPct val="80000"/>
              </a:lnSpc>
              <a:spcBef>
                <a:spcPct val="0"/>
              </a:spcBef>
            </a:pPr>
            <a:r>
              <a:rPr lang="en-US" sz="1000" b="1" dirty="0" smtClean="0"/>
              <a:t>MMWR</a:t>
            </a:r>
            <a:r>
              <a:rPr lang="en-US" sz="1000" b="1" dirty="0"/>
              <a:t>, December 10, 2010, Vo1 59, #RR-11      MMWR, June 28, 2013, Vol 62, #25</a:t>
            </a:r>
          </a:p>
        </p:txBody>
      </p:sp>
      <p:sp>
        <p:nvSpPr>
          <p:cNvPr id="6" name="Slide Number Placeholder 5"/>
          <p:cNvSpPr>
            <a:spLocks noGrp="1"/>
          </p:cNvSpPr>
          <p:nvPr>
            <p:ph type="sldNum" sz="quarter" idx="11"/>
          </p:nvPr>
        </p:nvSpPr>
        <p:spPr/>
        <p:txBody>
          <a:bodyPr/>
          <a:lstStyle/>
          <a:p>
            <a:pPr>
              <a:defRPr/>
            </a:pPr>
            <a:fld id="{97952AFA-8362-48FC-9C34-150C87379A95}"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1782858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Optional</a:t>
            </a:r>
            <a:r>
              <a:rPr lang="en-US" b="1" baseline="0" dirty="0" smtClean="0"/>
              <a:t> Slide</a:t>
            </a:r>
            <a:endParaRPr lang="en-US" b="1" dirty="0"/>
          </a:p>
        </p:txBody>
      </p:sp>
      <p:sp>
        <p:nvSpPr>
          <p:cNvPr id="5" name="Slide Number Placeholder 4"/>
          <p:cNvSpPr>
            <a:spLocks noGrp="1"/>
          </p:cNvSpPr>
          <p:nvPr>
            <p:ph type="sldNum" sz="quarter" idx="11"/>
          </p:nvPr>
        </p:nvSpPr>
        <p:spPr/>
        <p:txBody>
          <a:bodyPr/>
          <a:lstStyle/>
          <a:p>
            <a:pPr>
              <a:defRPr/>
            </a:pPr>
            <a:fld id="{97952AFA-8362-48FC-9C34-150C87379A95}" type="slidenum">
              <a:rPr lang="en-US" smtClean="0"/>
              <a:pPr>
                <a:defRPr/>
              </a:pPr>
              <a:t>23</a:t>
            </a:fld>
            <a:endParaRPr lang="en-US"/>
          </a:p>
        </p:txBody>
      </p:sp>
    </p:spTree>
    <p:extLst>
      <p:ext uri="{BB962C8B-B14F-4D97-AF65-F5344CB8AC3E}">
        <p14:creationId xmlns:p14="http://schemas.microsoft.com/office/powerpoint/2010/main" val="1362129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17" tIns="45708" rIns="91417" bIns="45708" anchor="b"/>
          <a:lstStyle/>
          <a:p>
            <a:pPr algn="r"/>
            <a:endParaRPr lang="en-US" sz="1200" dirty="0">
              <a:solidFill>
                <a:srgbClr val="000000"/>
              </a:solidFill>
            </a:endParaRPr>
          </a:p>
        </p:txBody>
      </p:sp>
      <p:sp>
        <p:nvSpPr>
          <p:cNvPr id="229378"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09" tIns="45704" rIns="91409" bIns="45704" anchor="b"/>
          <a:lstStyle/>
          <a:p>
            <a:endParaRPr lang="en-US" sz="1200">
              <a:solidFill>
                <a:srgbClr val="000000"/>
              </a:solidFill>
            </a:endParaRPr>
          </a:p>
        </p:txBody>
      </p:sp>
      <p:sp>
        <p:nvSpPr>
          <p:cNvPr id="229380"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01" tIns="45700" rIns="91401" bIns="45700" anchor="b"/>
          <a:lstStyle/>
          <a:p>
            <a:endParaRPr lang="en-US" sz="1200">
              <a:solidFill>
                <a:srgbClr val="000000"/>
              </a:solidFill>
            </a:endParaRPr>
          </a:p>
        </p:txBody>
      </p:sp>
      <p:sp>
        <p:nvSpPr>
          <p:cNvPr id="229382" name="Rectangle 2"/>
          <p:cNvSpPr>
            <a:spLocks noGrp="1" noRot="1" noChangeAspect="1" noChangeArrowheads="1" noTextEdit="1"/>
          </p:cNvSpPr>
          <p:nvPr>
            <p:ph type="sldImg"/>
          </p:nvPr>
        </p:nvSpPr>
        <p:spPr>
          <a:xfrm>
            <a:off x="1106488" y="696913"/>
            <a:ext cx="4648200" cy="3486150"/>
          </a:xfrm>
          <a:ln/>
        </p:spPr>
      </p:sp>
      <p:sp>
        <p:nvSpPr>
          <p:cNvPr id="229383" name="Rectangle 3"/>
          <p:cNvSpPr>
            <a:spLocks noGrp="1" noChangeArrowheads="1"/>
          </p:cNvSpPr>
          <p:nvPr>
            <p:ph type="body" idx="1"/>
          </p:nvPr>
        </p:nvSpPr>
        <p:spPr>
          <a:xfrm>
            <a:off x="642938" y="4427538"/>
            <a:ext cx="5681662" cy="4425950"/>
          </a:xfrm>
          <a:noFill/>
          <a:ln/>
        </p:spPr>
        <p:txBody>
          <a:bodyPr lIns="91401" tIns="45700" rIns="91401" bIns="45700"/>
          <a:lstStyle/>
          <a:p>
            <a:pPr>
              <a:lnSpc>
                <a:spcPct val="90000"/>
              </a:lnSpc>
            </a:pPr>
            <a:r>
              <a:rPr lang="en-US" sz="1000" b="1" dirty="0" smtClean="0">
                <a:cs typeface="Arial" pitchFamily="34" charset="0"/>
              </a:rPr>
              <a:t>ACIP recommends 1 dose of PPSV23 for:</a:t>
            </a:r>
          </a:p>
          <a:p>
            <a:pPr>
              <a:lnSpc>
                <a:spcPct val="90000"/>
              </a:lnSpc>
            </a:pPr>
            <a:r>
              <a:rPr lang="en-US" sz="1000" b="0" dirty="0" smtClean="0">
                <a:cs typeface="Arial" pitchFamily="34" charset="0"/>
              </a:rPr>
              <a:t>Adults 65 years and older</a:t>
            </a:r>
          </a:p>
          <a:p>
            <a:pPr>
              <a:lnSpc>
                <a:spcPct val="90000"/>
              </a:lnSpc>
            </a:pPr>
            <a:r>
              <a:rPr lang="en-US" sz="1000" b="0" dirty="0" smtClean="0">
                <a:cs typeface="Arial" pitchFamily="34" charset="0"/>
              </a:rPr>
              <a:t>Persons aged 2 through 64 years with medical conditions that increase their risk for pneumococcal infection </a:t>
            </a:r>
          </a:p>
          <a:p>
            <a:pPr>
              <a:lnSpc>
                <a:spcPct val="90000"/>
              </a:lnSpc>
            </a:pPr>
            <a:r>
              <a:rPr lang="en-US" sz="1000" b="0" dirty="0" smtClean="0">
                <a:cs typeface="Arial" pitchFamily="34" charset="0"/>
              </a:rPr>
              <a:t>Persons 19 through 64 years with asthma </a:t>
            </a:r>
          </a:p>
          <a:p>
            <a:pPr>
              <a:lnSpc>
                <a:spcPct val="90000"/>
              </a:lnSpc>
            </a:pPr>
            <a:r>
              <a:rPr lang="en-US" sz="1000" b="0" dirty="0" smtClean="0">
                <a:cs typeface="Arial" pitchFamily="34" charset="0"/>
              </a:rPr>
              <a:t>Cigarette smokers 19 years of age and older</a:t>
            </a:r>
          </a:p>
          <a:p>
            <a:pPr>
              <a:lnSpc>
                <a:spcPct val="90000"/>
              </a:lnSpc>
            </a:pPr>
            <a:r>
              <a:rPr lang="en-US" sz="1000" b="0" dirty="0" smtClean="0">
                <a:cs typeface="Arial" pitchFamily="34" charset="0"/>
              </a:rPr>
              <a:t>Revaccination not recommended for most persons until they reach age 65</a:t>
            </a:r>
          </a:p>
          <a:p>
            <a:pPr>
              <a:lnSpc>
                <a:spcPct val="90000"/>
              </a:lnSpc>
            </a:pPr>
            <a:endParaRPr lang="en-US" sz="1000" b="1" dirty="0" smtClean="0">
              <a:cs typeface="Arial" pitchFamily="34" charset="0"/>
            </a:endParaRPr>
          </a:p>
          <a:p>
            <a:pPr>
              <a:lnSpc>
                <a:spcPct val="90000"/>
              </a:lnSpc>
            </a:pPr>
            <a:r>
              <a:rPr lang="en-US" sz="1000" b="0" dirty="0" smtClean="0">
                <a:cs typeface="Arial" pitchFamily="34" charset="0"/>
              </a:rPr>
              <a:t>Persons at highest risk, such as those with immunocompromising conditions, and/or functional or anatomic asplenia, who received a dose before age 65, should receive a 2nd dose 5 years after dose 1, and a 3rd dose at age 65.</a:t>
            </a:r>
          </a:p>
          <a:p>
            <a:pPr>
              <a:lnSpc>
                <a:spcPct val="90000"/>
              </a:lnSpc>
            </a:pPr>
            <a:endParaRPr lang="en-US" sz="1000" b="1" dirty="0" smtClean="0">
              <a:cs typeface="Arial" pitchFamily="34" charset="0"/>
            </a:endParaRPr>
          </a:p>
          <a:p>
            <a:r>
              <a:rPr lang="en-US" sz="1000" b="1" dirty="0" smtClean="0">
                <a:cs typeface="Arial" pitchFamily="34" charset="0"/>
              </a:rPr>
              <a:t>Ref</a:t>
            </a:r>
            <a:r>
              <a:rPr lang="en-US" sz="1000" b="1" dirty="0">
                <a:cs typeface="Arial" pitchFamily="34" charset="0"/>
              </a:rPr>
              <a:t>: Updated Recommendations for Prevention of Invasive Pneumococcal Disease Among Adults Using </a:t>
            </a:r>
            <a:r>
              <a:rPr lang="en-US" sz="1000" b="1" dirty="0" smtClean="0">
                <a:cs typeface="Arial" pitchFamily="34" charset="0"/>
              </a:rPr>
              <a:t>the</a:t>
            </a:r>
            <a:r>
              <a:rPr lang="en-US" sz="1000" b="1" baseline="0" dirty="0" smtClean="0">
                <a:cs typeface="Arial" pitchFamily="34" charset="0"/>
              </a:rPr>
              <a:t> </a:t>
            </a:r>
            <a:r>
              <a:rPr lang="en-US" sz="1000" b="1" dirty="0" smtClean="0">
                <a:cs typeface="Arial" pitchFamily="34" charset="0"/>
              </a:rPr>
              <a:t>23-Valent </a:t>
            </a:r>
            <a:r>
              <a:rPr lang="en-US" sz="1000" b="1" dirty="0">
                <a:cs typeface="Arial" pitchFamily="34" charset="0"/>
              </a:rPr>
              <a:t>Pneumococcal Polysaccharide Vaccine (PPSV23) MMWR 2010; 59(34);1102-1106 September 3, 2010</a:t>
            </a:r>
          </a:p>
          <a:p>
            <a:endParaRPr lang="en-US" sz="1000" b="1" dirty="0">
              <a:cs typeface="Arial" pitchFamily="34" charset="0"/>
            </a:endParaRPr>
          </a:p>
          <a:p>
            <a:endParaRPr lang="en-US" sz="1000" dirty="0"/>
          </a:p>
        </p:txBody>
      </p:sp>
      <p:sp>
        <p:nvSpPr>
          <p:cNvPr id="11" name="Slide Number Placeholder 10"/>
          <p:cNvSpPr>
            <a:spLocks noGrp="1"/>
          </p:cNvSpPr>
          <p:nvPr>
            <p:ph type="sldNum" sz="quarter" idx="10"/>
          </p:nvPr>
        </p:nvSpPr>
        <p:spPr/>
        <p:txBody>
          <a:bodyPr/>
          <a:lstStyle/>
          <a:p>
            <a:pPr>
              <a:defRPr/>
            </a:pPr>
            <a:fld id="{97952AFA-8362-48FC-9C34-150C87379A95}" type="slidenum">
              <a:rPr lang="en-US" smtClean="0"/>
              <a:pPr>
                <a:defRPr/>
              </a:pPr>
              <a:t>24</a:t>
            </a:fld>
            <a:endParaRPr lang="en-US"/>
          </a:p>
        </p:txBody>
      </p:sp>
    </p:spTree>
    <p:extLst>
      <p:ext uri="{BB962C8B-B14F-4D97-AF65-F5344CB8AC3E}">
        <p14:creationId xmlns:p14="http://schemas.microsoft.com/office/powerpoint/2010/main" val="1623713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will discuss the percentage of individuals greater than or equal to 65 years of age who self-reported receiving pneumococcal vaccination in 2013.  Address audience specifically to their area.</a:t>
            </a:r>
          </a:p>
          <a:p>
            <a:endParaRPr lang="en-US" dirty="0"/>
          </a:p>
        </p:txBody>
      </p:sp>
      <p:sp>
        <p:nvSpPr>
          <p:cNvPr id="4" name="Slide Number Placeholder 3"/>
          <p:cNvSpPr>
            <a:spLocks noGrp="1"/>
          </p:cNvSpPr>
          <p:nvPr>
            <p:ph type="sldNum" sz="quarter" idx="10"/>
          </p:nvPr>
        </p:nvSpPr>
        <p:spPr/>
        <p:txBody>
          <a:bodyPr/>
          <a:lstStyle/>
          <a:p>
            <a:fld id="{7A7D5701-B088-40FB-A119-00250FC084AF}" type="slidenum">
              <a:rPr lang="en-US" smtClean="0"/>
              <a:pPr/>
              <a:t>25</a:t>
            </a:fld>
            <a:endParaRPr lang="en-US"/>
          </a:p>
        </p:txBody>
      </p:sp>
    </p:spTree>
    <p:extLst>
      <p:ext uri="{BB962C8B-B14F-4D97-AF65-F5344CB8AC3E}">
        <p14:creationId xmlns:p14="http://schemas.microsoft.com/office/powerpoint/2010/main" val="29685003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Slide Image Placeholder 1"/>
          <p:cNvSpPr>
            <a:spLocks noGrp="1" noRot="1" noChangeAspect="1" noTextEdit="1"/>
          </p:cNvSpPr>
          <p:nvPr>
            <p:ph type="sldImg"/>
          </p:nvPr>
        </p:nvSpPr>
        <p:spPr>
          <a:ln/>
        </p:spPr>
      </p:sp>
      <p:sp>
        <p:nvSpPr>
          <p:cNvPr id="216066" name="Notes Placeholder 2"/>
          <p:cNvSpPr>
            <a:spLocks noGrp="1"/>
          </p:cNvSpPr>
          <p:nvPr>
            <p:ph type="body" idx="1"/>
          </p:nvPr>
        </p:nvSpPr>
        <p:spPr>
          <a:noFill/>
          <a:ln/>
        </p:spPr>
        <p:txBody>
          <a:bodyPr/>
          <a:lstStyle/>
          <a:p>
            <a:r>
              <a:rPr lang="en-US" sz="1000" dirty="0" smtClean="0">
                <a:latin typeface="Arial" charset="0"/>
              </a:rPr>
              <a:t>Remind staff to take advantage of immunizing all family members when they present to your locations.  Discuss the cocooning</a:t>
            </a:r>
            <a:r>
              <a:rPr lang="en-US" sz="1000" baseline="0" dirty="0" smtClean="0">
                <a:latin typeface="Arial" charset="0"/>
              </a:rPr>
              <a:t> strategy.</a:t>
            </a:r>
            <a:endParaRPr lang="en-US" sz="1000" dirty="0" smtClean="0">
              <a:latin typeface="Arial" charset="0"/>
            </a:endParaRPr>
          </a:p>
          <a:p>
            <a:endParaRPr lang="en-US" sz="1000" dirty="0" smtClean="0">
              <a:latin typeface="Arial" charset="0"/>
            </a:endParaRPr>
          </a:p>
          <a:p>
            <a:r>
              <a:rPr lang="en-US" sz="1000" dirty="0" smtClean="0">
                <a:latin typeface="Arial" charset="0"/>
              </a:rPr>
              <a:t>Babies </a:t>
            </a:r>
            <a:r>
              <a:rPr lang="en-US" sz="1000" dirty="0">
                <a:latin typeface="Arial" charset="0"/>
              </a:rPr>
              <a:t>younger than 6 months old are more likely </a:t>
            </a:r>
            <a:r>
              <a:rPr lang="en-US" sz="1000" dirty="0" smtClean="0">
                <a:latin typeface="Arial" charset="0"/>
              </a:rPr>
              <a:t>to</a:t>
            </a:r>
            <a:r>
              <a:rPr lang="en-US" sz="1000" baseline="0" dirty="0" smtClean="0">
                <a:latin typeface="Arial" charset="0"/>
              </a:rPr>
              <a:t> </a:t>
            </a:r>
            <a:r>
              <a:rPr lang="en-US" sz="1000" dirty="0" smtClean="0">
                <a:latin typeface="Arial" charset="0"/>
              </a:rPr>
              <a:t>develop </a:t>
            </a:r>
            <a:r>
              <a:rPr lang="en-US" sz="1000" dirty="0">
                <a:latin typeface="Arial" charset="0"/>
              </a:rPr>
              <a:t>certain infectious diseases than older children.</a:t>
            </a:r>
          </a:p>
          <a:p>
            <a:r>
              <a:rPr lang="en-US" sz="1000" dirty="0">
                <a:latin typeface="Arial" charset="0"/>
              </a:rPr>
              <a:t>Cocooning is a way to protect babies from catching diseases from the people around them – people like their</a:t>
            </a:r>
          </a:p>
          <a:p>
            <a:r>
              <a:rPr lang="en-US" sz="1000" dirty="0">
                <a:latin typeface="Arial" charset="0"/>
              </a:rPr>
              <a:t>parents, siblings, grandparents, friends, child-care providers, babysitters, and healthcare providers. Once these people are vaccinated, they are less likely to spread these contagious diseases to the baby. They surround the baby with a cocoon of protection against disease until he or she is old enough to get all the doses of vaccine needed to be fully </a:t>
            </a:r>
            <a:r>
              <a:rPr lang="en-US" sz="1000" dirty="0" smtClean="0">
                <a:latin typeface="Arial" charset="0"/>
              </a:rPr>
              <a:t>protected.</a:t>
            </a:r>
            <a:r>
              <a:rPr lang="en-US" sz="1000" baseline="0" dirty="0" smtClean="0">
                <a:latin typeface="Arial" charset="0"/>
              </a:rPr>
              <a:t>  </a:t>
            </a:r>
            <a:r>
              <a:rPr lang="en-US" sz="1000" dirty="0" smtClean="0">
                <a:latin typeface="Arial" charset="0"/>
              </a:rPr>
              <a:t>Everyone </a:t>
            </a:r>
            <a:r>
              <a:rPr lang="en-US" sz="1000" dirty="0">
                <a:latin typeface="Arial" charset="0"/>
              </a:rPr>
              <a:t>has the opportunity to protect babies by getting vaccinated themselves. Cocooning is an easy and effective way that people can work together to prevent the spread of whooping cough and flu to babies.</a:t>
            </a:r>
          </a:p>
        </p:txBody>
      </p:sp>
      <p:sp>
        <p:nvSpPr>
          <p:cNvPr id="6" name="Slide Number Placeholder 5"/>
          <p:cNvSpPr>
            <a:spLocks noGrp="1"/>
          </p:cNvSpPr>
          <p:nvPr>
            <p:ph type="sldNum" sz="quarter" idx="10"/>
          </p:nvPr>
        </p:nvSpPr>
        <p:spPr/>
        <p:txBody>
          <a:bodyPr/>
          <a:lstStyle/>
          <a:p>
            <a:pPr>
              <a:defRPr/>
            </a:pPr>
            <a:fld id="{97952AFA-8362-48FC-9C34-150C87379A95}" type="slidenum">
              <a:rPr lang="en-US" smtClean="0"/>
              <a:pPr>
                <a:defRPr/>
              </a:pPr>
              <a:t>26</a:t>
            </a:fld>
            <a:endParaRPr lang="en-US"/>
          </a:p>
        </p:txBody>
      </p:sp>
    </p:spTree>
    <p:extLst>
      <p:ext uri="{BB962C8B-B14F-4D97-AF65-F5344CB8AC3E}">
        <p14:creationId xmlns:p14="http://schemas.microsoft.com/office/powerpoint/2010/main" val="3937779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17" tIns="45708" rIns="91417" bIns="45708" anchor="b"/>
          <a:lstStyle/>
          <a:p>
            <a:endParaRPr lang="en-US" sz="1200">
              <a:solidFill>
                <a:srgbClr val="000000"/>
              </a:solidFill>
            </a:endParaRPr>
          </a:p>
        </p:txBody>
      </p:sp>
      <p:sp>
        <p:nvSpPr>
          <p:cNvPr id="197635"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17" tIns="45708" rIns="91417" bIns="45708" anchor="b"/>
          <a:lstStyle/>
          <a:p>
            <a:pPr algn="r"/>
            <a:endParaRPr lang="en-US" sz="1200" dirty="0">
              <a:solidFill>
                <a:srgbClr val="000000"/>
              </a:solidFill>
            </a:endParaRPr>
          </a:p>
        </p:txBody>
      </p:sp>
      <p:sp>
        <p:nvSpPr>
          <p:cNvPr id="197636"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09" tIns="45704" rIns="91409" bIns="45704" anchor="b"/>
          <a:lstStyle/>
          <a:p>
            <a:endParaRPr lang="en-US" sz="1200">
              <a:solidFill>
                <a:srgbClr val="000000"/>
              </a:solidFill>
            </a:endParaRPr>
          </a:p>
        </p:txBody>
      </p:sp>
      <p:sp>
        <p:nvSpPr>
          <p:cNvPr id="197637"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09" tIns="45704" rIns="91409" bIns="45704" anchor="b"/>
          <a:lstStyle/>
          <a:p>
            <a:pPr algn="r"/>
            <a:endParaRPr lang="en-US" sz="1200" dirty="0">
              <a:solidFill>
                <a:srgbClr val="000000"/>
              </a:solidFill>
            </a:endParaRPr>
          </a:p>
        </p:txBody>
      </p:sp>
      <p:sp>
        <p:nvSpPr>
          <p:cNvPr id="197638" name="Rectangle 2"/>
          <p:cNvSpPr>
            <a:spLocks noGrp="1" noRot="1" noChangeAspect="1" noChangeArrowheads="1" noTextEdit="1"/>
          </p:cNvSpPr>
          <p:nvPr>
            <p:ph type="sldImg"/>
          </p:nvPr>
        </p:nvSpPr>
        <p:spPr>
          <a:xfrm>
            <a:off x="1143000" y="685800"/>
            <a:ext cx="4648200" cy="3486150"/>
          </a:xfrm>
          <a:ln/>
        </p:spPr>
      </p:sp>
      <p:sp>
        <p:nvSpPr>
          <p:cNvPr id="209927" name="Rectangle 3"/>
          <p:cNvSpPr>
            <a:spLocks noGrp="1" noChangeArrowheads="1"/>
          </p:cNvSpPr>
          <p:nvPr>
            <p:ph type="body" idx="1"/>
          </p:nvPr>
        </p:nvSpPr>
        <p:spPr>
          <a:xfrm>
            <a:off x="914400" y="4416426"/>
            <a:ext cx="5029200" cy="4183063"/>
          </a:xfrm>
          <a:ln/>
        </p:spPr>
        <p:txBody>
          <a:bodyPr lIns="91409" tIns="45704" rIns="91409" bIns="45704"/>
          <a:lstStyle/>
          <a:p>
            <a:pPr eaLnBrk="1" hangingPunct="1"/>
            <a:r>
              <a:rPr lang="en-US" sz="1000" b="1" dirty="0" smtClean="0"/>
              <a:t>Presenter</a:t>
            </a:r>
            <a:r>
              <a:rPr lang="en-US" sz="1000" b="1" baseline="0" dirty="0" smtClean="0"/>
              <a:t> may use one-pagers to discuss vaccine usage.</a:t>
            </a:r>
          </a:p>
          <a:p>
            <a:pPr eaLnBrk="1" hangingPunct="1"/>
            <a:endParaRPr lang="en-US" sz="1000" b="1" dirty="0" smtClean="0"/>
          </a:p>
          <a:p>
            <a:pPr eaLnBrk="1" hangingPunct="1"/>
            <a:r>
              <a:rPr lang="en-US" sz="1000" dirty="0" smtClean="0"/>
              <a:t>ACIP </a:t>
            </a:r>
            <a:r>
              <a:rPr lang="en-US" sz="1000" dirty="0"/>
              <a:t>recommends:</a:t>
            </a:r>
          </a:p>
          <a:p>
            <a:pPr eaLnBrk="1" hangingPunct="1"/>
            <a:r>
              <a:rPr lang="en-US" sz="1000" dirty="0"/>
              <a:t>A 5 dose series of DTaP: Administered at 2, 4, 6, 15-18 months and 4-6 years (Do not administer after age 6)</a:t>
            </a:r>
          </a:p>
          <a:p>
            <a:pPr eaLnBrk="1" hangingPunct="1"/>
            <a:endParaRPr lang="en-US" sz="1000" dirty="0"/>
          </a:p>
          <a:p>
            <a:pPr eaLnBrk="1" hangingPunct="1"/>
            <a:r>
              <a:rPr lang="en-US" sz="1000" dirty="0"/>
              <a:t>One dose of Tdap:</a:t>
            </a:r>
          </a:p>
          <a:p>
            <a:pPr eaLnBrk="1" hangingPunct="1"/>
            <a:r>
              <a:rPr lang="en-US" sz="1000" dirty="0"/>
              <a:t>For children and adolescents starting at 11 or 12 years of age </a:t>
            </a:r>
          </a:p>
          <a:p>
            <a:pPr eaLnBrk="1" hangingPunct="1"/>
            <a:r>
              <a:rPr lang="en-US" sz="1000" dirty="0"/>
              <a:t>For all adults aged 19 years and older who have not had Tdap previously</a:t>
            </a:r>
          </a:p>
          <a:p>
            <a:pPr eaLnBrk="1" hangingPunct="1"/>
            <a:r>
              <a:rPr lang="en-US" sz="1000" dirty="0"/>
              <a:t>Boostrix is licensed for persons 10 years and older                  </a:t>
            </a:r>
          </a:p>
          <a:p>
            <a:pPr eaLnBrk="1" hangingPunct="1"/>
            <a:r>
              <a:rPr lang="en-US" sz="1000" dirty="0"/>
              <a:t>Adacel is licensed for persons 10 through 64 years</a:t>
            </a:r>
          </a:p>
          <a:p>
            <a:pPr eaLnBrk="1" hangingPunct="1"/>
            <a:endParaRPr lang="en-US" sz="1000" dirty="0"/>
          </a:p>
          <a:p>
            <a:pPr eaLnBrk="1" hangingPunct="1"/>
            <a:r>
              <a:rPr lang="en-US" sz="1000" dirty="0"/>
              <a:t>For adults 65 years and older Boostrix should be used, when feasible;</a:t>
            </a:r>
          </a:p>
          <a:p>
            <a:pPr eaLnBrk="1" hangingPunct="1"/>
            <a:r>
              <a:rPr lang="en-US" sz="1000" dirty="0"/>
              <a:t>however, either vaccine product provides protection and is considered valid.</a:t>
            </a:r>
          </a:p>
          <a:p>
            <a:pPr eaLnBrk="1" hangingPunct="1"/>
            <a:endParaRPr lang="en-US" sz="1000" dirty="0"/>
          </a:p>
          <a:p>
            <a:pPr eaLnBrk="1" hangingPunct="1"/>
            <a:r>
              <a:rPr lang="en-US" sz="1000" dirty="0"/>
              <a:t>There is no minimal interval between the last dose of Td and Tdap. </a:t>
            </a:r>
          </a:p>
          <a:p>
            <a:pPr eaLnBrk="1" hangingPunct="1"/>
            <a:endParaRPr lang="en-US" sz="1000" dirty="0"/>
          </a:p>
          <a:p>
            <a:pPr eaLnBrk="1" hangingPunct="1"/>
            <a:endParaRPr lang="en-US" sz="1000" dirty="0"/>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pPr>
                <a:defRPr/>
              </a:pPr>
              <a:t>27</a:t>
            </a:fld>
            <a:endParaRPr lang="en-US"/>
          </a:p>
        </p:txBody>
      </p:sp>
    </p:spTree>
    <p:extLst>
      <p:ext uri="{BB962C8B-B14F-4D97-AF65-F5344CB8AC3E}">
        <p14:creationId xmlns:p14="http://schemas.microsoft.com/office/powerpoint/2010/main" val="4189442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1"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13" tIns="45706" rIns="91413" bIns="45706" anchor="b"/>
          <a:lstStyle/>
          <a:p>
            <a:pPr algn="r"/>
            <a:endParaRPr lang="en-US" sz="1200" dirty="0">
              <a:solidFill>
                <a:srgbClr val="000000"/>
              </a:solidFill>
            </a:endParaRPr>
          </a:p>
        </p:txBody>
      </p:sp>
      <p:sp>
        <p:nvSpPr>
          <p:cNvPr id="201732" name="Rectangle 2"/>
          <p:cNvSpPr>
            <a:spLocks noGrp="1" noRot="1" noChangeAspect="1" noChangeArrowheads="1" noTextEdit="1"/>
          </p:cNvSpPr>
          <p:nvPr>
            <p:ph type="sldImg"/>
          </p:nvPr>
        </p:nvSpPr>
        <p:spPr>
          <a:xfrm>
            <a:off x="1143000" y="685800"/>
            <a:ext cx="4645025" cy="3484563"/>
          </a:xfrm>
          <a:ln/>
        </p:spPr>
      </p:sp>
      <p:sp>
        <p:nvSpPr>
          <p:cNvPr id="201733" name="Rectangle 3"/>
          <p:cNvSpPr>
            <a:spLocks noGrp="1" noChangeArrowheads="1"/>
          </p:cNvSpPr>
          <p:nvPr>
            <p:ph type="body" idx="1"/>
          </p:nvPr>
        </p:nvSpPr>
        <p:spPr>
          <a:xfrm>
            <a:off x="609600" y="4419601"/>
            <a:ext cx="5638800" cy="4572000"/>
          </a:xfrm>
          <a:noFill/>
          <a:ln/>
        </p:spPr>
        <p:txBody>
          <a:bodyPr lIns="91406" tIns="45702" rIns="91406" bIns="45702"/>
          <a:lstStyle/>
          <a:p>
            <a:pPr eaLnBrk="1" hangingPunct="1">
              <a:lnSpc>
                <a:spcPct val="90000"/>
              </a:lnSpc>
              <a:spcBef>
                <a:spcPct val="0"/>
              </a:spcBef>
            </a:pPr>
            <a:r>
              <a:rPr lang="en-US" sz="1000" b="1" dirty="0">
                <a:cs typeface="Arial" pitchFamily="34" charset="0"/>
              </a:rPr>
              <a:t>Guidance on use of </a:t>
            </a:r>
            <a:r>
              <a:rPr lang="en-US" sz="1000" b="1" dirty="0" err="1">
                <a:cs typeface="Arial" pitchFamily="34" charset="0"/>
              </a:rPr>
              <a:t>Tdap</a:t>
            </a:r>
            <a:r>
              <a:rPr lang="en-US" sz="1000" b="1" dirty="0">
                <a:cs typeface="Arial" pitchFamily="34" charset="0"/>
              </a:rPr>
              <a:t> products for pregnant women:</a:t>
            </a:r>
          </a:p>
          <a:p>
            <a:pPr eaLnBrk="1" hangingPunct="1">
              <a:lnSpc>
                <a:spcPct val="90000"/>
              </a:lnSpc>
              <a:spcBef>
                <a:spcPct val="0"/>
              </a:spcBef>
            </a:pPr>
            <a:r>
              <a:rPr lang="en-US" sz="1000" dirty="0">
                <a:cs typeface="Arial" pitchFamily="34" charset="0"/>
              </a:rPr>
              <a:t>All pregnant women should receive a dose of </a:t>
            </a:r>
            <a:r>
              <a:rPr lang="en-US" sz="1000" dirty="0" err="1">
                <a:cs typeface="Arial" pitchFamily="34" charset="0"/>
              </a:rPr>
              <a:t>Tdap</a:t>
            </a:r>
            <a:r>
              <a:rPr lang="en-US" sz="1000" dirty="0">
                <a:cs typeface="Arial" pitchFamily="34" charset="0"/>
              </a:rPr>
              <a:t> during </a:t>
            </a:r>
            <a:r>
              <a:rPr lang="en-US" sz="1000" u="sng" dirty="0">
                <a:cs typeface="Arial" pitchFamily="34" charset="0"/>
              </a:rPr>
              <a:t>each</a:t>
            </a:r>
            <a:r>
              <a:rPr lang="en-US" sz="1000" dirty="0">
                <a:cs typeface="Arial" pitchFamily="34" charset="0"/>
              </a:rPr>
              <a:t> pregnancy, irrespective of prior history of receiving </a:t>
            </a:r>
            <a:r>
              <a:rPr lang="en-US" sz="1000" dirty="0" err="1">
                <a:cs typeface="Arial" pitchFamily="34" charset="0"/>
              </a:rPr>
              <a:t>Tdap</a:t>
            </a:r>
            <a:r>
              <a:rPr lang="en-US" sz="1000" dirty="0">
                <a:cs typeface="Arial" pitchFamily="34" charset="0"/>
              </a:rPr>
              <a:t>. Optimal timing for administration is between 27 and 36 weeks gestation to maximize the maternal antibody response and passive transfer to the infant. If a dose is given early in that same pregnancy, do </a:t>
            </a:r>
            <a:r>
              <a:rPr lang="en-US" sz="1000" b="1" dirty="0">
                <a:cs typeface="Arial" pitchFamily="34" charset="0"/>
              </a:rPr>
              <a:t>NOT</a:t>
            </a:r>
            <a:r>
              <a:rPr lang="en-US" sz="1000" dirty="0">
                <a:cs typeface="Arial" pitchFamily="34" charset="0"/>
              </a:rPr>
              <a:t> repeat it at 27-36 weeks. </a:t>
            </a:r>
            <a:r>
              <a:rPr lang="en-US" sz="1000" dirty="0" smtClean="0">
                <a:cs typeface="Arial" pitchFamily="34" charset="0"/>
              </a:rPr>
              <a:t> If </a:t>
            </a:r>
            <a:r>
              <a:rPr lang="en-US" sz="1000" dirty="0">
                <a:cs typeface="Arial" pitchFamily="34" charset="0"/>
              </a:rPr>
              <a:t>not given during pregnancy, give Tdap immediately postpartum</a:t>
            </a:r>
            <a:r>
              <a:rPr lang="en-US" sz="1000" b="1" baseline="30000" dirty="0">
                <a:cs typeface="Arial" pitchFamily="34" charset="0"/>
              </a:rPr>
              <a:t>3</a:t>
            </a:r>
            <a:r>
              <a:rPr lang="en-US" sz="1000" dirty="0">
                <a:cs typeface="Arial" pitchFamily="34" charset="0"/>
              </a:rPr>
              <a:t>.  </a:t>
            </a:r>
          </a:p>
          <a:p>
            <a:pPr eaLnBrk="1" hangingPunct="1">
              <a:lnSpc>
                <a:spcPct val="90000"/>
              </a:lnSpc>
              <a:spcBef>
                <a:spcPct val="0"/>
              </a:spcBef>
            </a:pPr>
            <a:endParaRPr lang="en-US" sz="1000" dirty="0">
              <a:cs typeface="Arial" pitchFamily="34" charset="0"/>
            </a:endParaRPr>
          </a:p>
          <a:p>
            <a:pPr eaLnBrk="1" hangingPunct="1">
              <a:lnSpc>
                <a:spcPct val="90000"/>
              </a:lnSpc>
              <a:spcBef>
                <a:spcPct val="0"/>
              </a:spcBef>
            </a:pPr>
            <a:r>
              <a:rPr lang="en-US" sz="1000" dirty="0">
                <a:cs typeface="Arial" pitchFamily="34" charset="0"/>
              </a:rPr>
              <a:t>With the exception for pregnant women, ACIP does not recommend a second dose of Tdap for adolescents and adults. </a:t>
            </a:r>
          </a:p>
          <a:p>
            <a:pPr eaLnBrk="1" hangingPunct="1">
              <a:lnSpc>
                <a:spcPct val="90000"/>
              </a:lnSpc>
              <a:spcBef>
                <a:spcPct val="0"/>
              </a:spcBef>
            </a:pPr>
            <a:endParaRPr lang="en-US" sz="1000" dirty="0">
              <a:cs typeface="Arial" pitchFamily="34" charset="0"/>
            </a:endParaRPr>
          </a:p>
          <a:p>
            <a:pPr eaLnBrk="1" hangingPunct="1">
              <a:lnSpc>
                <a:spcPct val="90000"/>
              </a:lnSpc>
              <a:spcBef>
                <a:spcPct val="0"/>
              </a:spcBef>
            </a:pPr>
            <a:r>
              <a:rPr lang="en-US" sz="1000" b="1" dirty="0" smtClean="0">
                <a:cs typeface="Arial" pitchFamily="34" charset="0"/>
              </a:rPr>
              <a:t>References</a:t>
            </a:r>
            <a:r>
              <a:rPr lang="en-US" sz="1000" b="1" dirty="0">
                <a:cs typeface="Arial" pitchFamily="34" charset="0"/>
              </a:rPr>
              <a:t>:</a:t>
            </a:r>
          </a:p>
          <a:p>
            <a:pPr>
              <a:lnSpc>
                <a:spcPct val="90000"/>
              </a:lnSpc>
            </a:pPr>
            <a:r>
              <a:rPr lang="en-US" sz="1000" dirty="0">
                <a:solidFill>
                  <a:srgbClr val="FF0000"/>
                </a:solidFill>
                <a:cs typeface="Arial" pitchFamily="34" charset="0"/>
              </a:rPr>
              <a:t>     </a:t>
            </a:r>
            <a:r>
              <a:rPr lang="en-US" sz="1000" dirty="0">
                <a:cs typeface="Arial" pitchFamily="34" charset="0"/>
              </a:rPr>
              <a:t>1. </a:t>
            </a:r>
            <a:r>
              <a:rPr lang="en-US" sz="1000" i="1" dirty="0">
                <a:cs typeface="Arial" pitchFamily="34" charset="0"/>
              </a:rPr>
              <a:t>MMWR</a:t>
            </a:r>
            <a:r>
              <a:rPr lang="en-US" sz="1000" dirty="0">
                <a:cs typeface="Arial" pitchFamily="34" charset="0"/>
              </a:rPr>
              <a:t>, February 22, 2013, </a:t>
            </a:r>
            <a:r>
              <a:rPr lang="en-US" sz="1000" dirty="0" err="1">
                <a:cs typeface="Arial" pitchFamily="34" charset="0"/>
              </a:rPr>
              <a:t>Vol</a:t>
            </a:r>
            <a:r>
              <a:rPr lang="en-US" sz="1000" dirty="0">
                <a:cs typeface="Arial" pitchFamily="34" charset="0"/>
              </a:rPr>
              <a:t> 62, #7 </a:t>
            </a:r>
          </a:p>
          <a:p>
            <a:pPr>
              <a:lnSpc>
                <a:spcPct val="90000"/>
              </a:lnSpc>
              <a:spcBef>
                <a:spcPct val="0"/>
              </a:spcBef>
            </a:pPr>
            <a:r>
              <a:rPr lang="en-US" sz="1000" dirty="0">
                <a:cs typeface="Arial" pitchFamily="34" charset="0"/>
              </a:rPr>
              <a:t>     2. </a:t>
            </a:r>
            <a:r>
              <a:rPr lang="en-US" sz="1000" dirty="0" err="1">
                <a:cs typeface="Arial" pitchFamily="34" charset="0"/>
              </a:rPr>
              <a:t>www.immunize.org</a:t>
            </a:r>
            <a:r>
              <a:rPr lang="en-US" sz="1000" dirty="0">
                <a:cs typeface="Arial" pitchFamily="34" charset="0"/>
              </a:rPr>
              <a:t>,  Ask the Experts, Tetanus section, IAC, Sept. 2013</a:t>
            </a:r>
          </a:p>
        </p:txBody>
      </p:sp>
      <p:sp>
        <p:nvSpPr>
          <p:cNvPr id="8" name="Slide Number Placeholder 7"/>
          <p:cNvSpPr>
            <a:spLocks noGrp="1"/>
          </p:cNvSpPr>
          <p:nvPr>
            <p:ph type="sldNum" sz="quarter" idx="10"/>
          </p:nvPr>
        </p:nvSpPr>
        <p:spPr/>
        <p:txBody>
          <a:bodyPr/>
          <a:lstStyle/>
          <a:p>
            <a:pPr>
              <a:defRPr/>
            </a:pPr>
            <a:fld id="{97952AFA-8362-48FC-9C34-150C87379A95}" type="slidenum">
              <a:rPr lang="en-US" smtClean="0"/>
              <a:pPr>
                <a:defRPr/>
              </a:pPr>
              <a:t>28</a:t>
            </a:fld>
            <a:endParaRPr lang="en-US"/>
          </a:p>
        </p:txBody>
      </p:sp>
    </p:spTree>
    <p:extLst>
      <p:ext uri="{BB962C8B-B14F-4D97-AF65-F5344CB8AC3E}">
        <p14:creationId xmlns:p14="http://schemas.microsoft.com/office/powerpoint/2010/main" val="38562856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7"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17" tIns="45708" rIns="91417" bIns="45708" anchor="b"/>
          <a:lstStyle/>
          <a:p>
            <a:pPr algn="r"/>
            <a:endParaRPr lang="en-US" sz="1200" dirty="0"/>
          </a:p>
        </p:txBody>
      </p:sp>
      <p:sp>
        <p:nvSpPr>
          <p:cNvPr id="241669"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17" tIns="45708" rIns="91417" bIns="45708" anchor="b"/>
          <a:lstStyle/>
          <a:p>
            <a:pPr algn="r"/>
            <a:endParaRPr lang="en-US" sz="1200" dirty="0"/>
          </a:p>
        </p:txBody>
      </p:sp>
      <p:sp>
        <p:nvSpPr>
          <p:cNvPr id="241670" name="Rectangle 2"/>
          <p:cNvSpPr>
            <a:spLocks noGrp="1" noRot="1" noChangeAspect="1" noChangeArrowheads="1" noTextEdit="1"/>
          </p:cNvSpPr>
          <p:nvPr>
            <p:ph type="sldImg"/>
          </p:nvPr>
        </p:nvSpPr>
        <p:spPr>
          <a:xfrm>
            <a:off x="1143000" y="685800"/>
            <a:ext cx="4648200" cy="3486150"/>
          </a:xfrm>
          <a:ln/>
        </p:spPr>
      </p:sp>
      <p:sp>
        <p:nvSpPr>
          <p:cNvPr id="241671" name="Rectangle 3"/>
          <p:cNvSpPr>
            <a:spLocks noGrp="1" noChangeArrowheads="1"/>
          </p:cNvSpPr>
          <p:nvPr>
            <p:ph type="body" idx="1"/>
          </p:nvPr>
        </p:nvSpPr>
        <p:spPr>
          <a:xfrm>
            <a:off x="685800" y="4352925"/>
            <a:ext cx="5486400" cy="4659313"/>
          </a:xfrm>
          <a:noFill/>
          <a:ln/>
        </p:spPr>
        <p:txBody>
          <a:bodyPr lIns="89909" tIns="44954" rIns="89909" bIns="44954"/>
          <a:lstStyle/>
          <a:p>
            <a:pPr eaLnBrk="1" hangingPunct="1"/>
            <a:r>
              <a:rPr lang="en-US" sz="1000" dirty="0" smtClean="0"/>
              <a:t>ACIP recommends hepatitis A vaccine for adults  who are at high-risk of acquiring hepatitis A infection:</a:t>
            </a:r>
          </a:p>
          <a:p>
            <a:pPr eaLnBrk="1" hangingPunct="1"/>
            <a:r>
              <a:rPr lang="en-US" sz="1000" dirty="0" smtClean="0"/>
              <a:t>Those traveling or working in countries with high or intermediate endemicity of infection</a:t>
            </a:r>
          </a:p>
          <a:p>
            <a:pPr eaLnBrk="1" hangingPunct="1"/>
            <a:r>
              <a:rPr lang="en-US" sz="1000" dirty="0" smtClean="0"/>
              <a:t>Men who have sex with men</a:t>
            </a:r>
          </a:p>
          <a:p>
            <a:pPr eaLnBrk="1" hangingPunct="1"/>
            <a:r>
              <a:rPr lang="en-US" sz="1000" dirty="0" smtClean="0"/>
              <a:t>Users of injecting and non-injecting drugs</a:t>
            </a:r>
          </a:p>
          <a:p>
            <a:pPr eaLnBrk="1" hangingPunct="1"/>
            <a:r>
              <a:rPr lang="en-US" sz="1000" dirty="0" smtClean="0"/>
              <a:t>Persons working with HAV positive primates or with HAV in research laboratory settings</a:t>
            </a:r>
          </a:p>
          <a:p>
            <a:pPr eaLnBrk="1" hangingPunct="1"/>
            <a:r>
              <a:rPr lang="en-US" sz="1000" dirty="0" smtClean="0"/>
              <a:t>Contact with adoptees from countries with high rates of hepatitis A if contact will be within 60 days of arrival in U.S. The first dose of the 2-dose series should be given as soon as adoption is planned.</a:t>
            </a:r>
          </a:p>
          <a:p>
            <a:pPr eaLnBrk="1" hangingPunct="1"/>
            <a:endParaRPr lang="en-US" sz="1000" dirty="0" smtClean="0"/>
          </a:p>
          <a:p>
            <a:pPr eaLnBrk="1" hangingPunct="1"/>
            <a:r>
              <a:rPr lang="en-US" sz="1000" b="1" dirty="0" smtClean="0"/>
              <a:t>References</a:t>
            </a:r>
            <a:r>
              <a:rPr lang="en-US" sz="1000" b="1" dirty="0"/>
              <a:t>:</a:t>
            </a:r>
          </a:p>
          <a:p>
            <a:pPr eaLnBrk="1" hangingPunct="1"/>
            <a:r>
              <a:rPr lang="en-US" sz="1000" dirty="0"/>
              <a:t>1. Prevention of Hepatitis A Through Active or Passive Immunization - Recommendations of the Advisory Committee on Immunization Practices (ACIP) MMWR Vol. 55/No. RR-7 May 19, 2006</a:t>
            </a:r>
          </a:p>
          <a:p>
            <a:pPr eaLnBrk="1" hangingPunct="1"/>
            <a:r>
              <a:rPr lang="en-US" sz="1000" dirty="0"/>
              <a:t>2. Notice to Readers: FDA Approval of an Alternate Dosing Schedule for a Combined Hepatitis A and B Vaccine (Twinrix®) MMWR</a:t>
            </a:r>
            <a:r>
              <a:rPr lang="en-US" sz="1000" b="1" dirty="0"/>
              <a:t> </a:t>
            </a:r>
            <a:r>
              <a:rPr lang="en-US" sz="1000" dirty="0"/>
              <a:t>56(40);1057</a:t>
            </a:r>
            <a:r>
              <a:rPr lang="en-US" sz="1000" b="1" dirty="0"/>
              <a:t> </a:t>
            </a:r>
            <a:r>
              <a:rPr lang="en-US" sz="1000" dirty="0"/>
              <a:t>October 12, 2007</a:t>
            </a:r>
          </a:p>
          <a:p>
            <a:pPr eaLnBrk="1" hangingPunct="1"/>
            <a:r>
              <a:rPr lang="en-US" sz="1000" dirty="0"/>
              <a:t>3. Updated Recommendations from the Advisory Committee on Immunization Practices (ACIP) for Use of Hepatitis A Vaccine in Close Contacts of Newly Arriving International Adoptees</a:t>
            </a:r>
            <a:r>
              <a:rPr lang="en-US" sz="1000" b="1" dirty="0"/>
              <a:t> </a:t>
            </a:r>
            <a:r>
              <a:rPr lang="en-US" sz="1000" dirty="0"/>
              <a:t>MMWR</a:t>
            </a:r>
            <a:r>
              <a:rPr lang="en-US" sz="1000" b="1" dirty="0"/>
              <a:t> </a:t>
            </a:r>
            <a:r>
              <a:rPr lang="en-US" sz="1000" dirty="0"/>
              <a:t>58(36);1006-1007</a:t>
            </a:r>
            <a:r>
              <a:rPr lang="en-US" sz="1000" b="1" dirty="0"/>
              <a:t> </a:t>
            </a:r>
            <a:r>
              <a:rPr lang="en-US" sz="1000" dirty="0"/>
              <a:t>September 18, 2009  </a:t>
            </a:r>
          </a:p>
        </p:txBody>
      </p:sp>
      <p:sp>
        <p:nvSpPr>
          <p:cNvPr id="11" name="Slide Number Placeholder 10"/>
          <p:cNvSpPr>
            <a:spLocks noGrp="1"/>
          </p:cNvSpPr>
          <p:nvPr>
            <p:ph type="sldNum" sz="quarter" idx="10"/>
          </p:nvPr>
        </p:nvSpPr>
        <p:spPr/>
        <p:txBody>
          <a:bodyPr/>
          <a:lstStyle/>
          <a:p>
            <a:pPr>
              <a:defRPr/>
            </a:pPr>
            <a:fld id="{97952AFA-8362-48FC-9C34-150C87379A95}" type="slidenum">
              <a:rPr lang="en-US" smtClean="0"/>
              <a:pPr>
                <a:defRPr/>
              </a:pPr>
              <a:t>29</a:t>
            </a:fld>
            <a:endParaRPr lang="en-US"/>
          </a:p>
        </p:txBody>
      </p:sp>
    </p:spTree>
    <p:extLst>
      <p:ext uri="{BB962C8B-B14F-4D97-AF65-F5344CB8AC3E}">
        <p14:creationId xmlns:p14="http://schemas.microsoft.com/office/powerpoint/2010/main" val="618614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buFontTx/>
              <a:buChar char="•"/>
            </a:pPr>
            <a:r>
              <a:rPr lang="en-US" b="1" smtClean="0"/>
              <a:t>To obtain nursing contact hours for this session, you must be present for the entire hour and complete an evaluation.</a:t>
            </a:r>
          </a:p>
          <a:p>
            <a:pPr eaLnBrk="1" hangingPunct="1">
              <a:buFontTx/>
              <a:buChar char="•"/>
            </a:pPr>
            <a:r>
              <a:rPr lang="en-US" b="1" smtClean="0"/>
              <a:t>Contact hours for this session only are available for two (2) years from the date of implementation.</a:t>
            </a:r>
          </a:p>
          <a:p>
            <a:endParaRPr lang="en-US" smtClean="0"/>
          </a:p>
        </p:txBody>
      </p:sp>
      <p:sp>
        <p:nvSpPr>
          <p:cNvPr id="56324" name="Slide Number Placeholder 3"/>
          <p:cNvSpPr>
            <a:spLocks noGrp="1"/>
          </p:cNvSpPr>
          <p:nvPr>
            <p:ph type="sldNum" sz="quarter" idx="5"/>
          </p:nvPr>
        </p:nvSpPr>
        <p:spPr>
          <a:noFill/>
        </p:spPr>
        <p:txBody>
          <a:bodyPr/>
          <a:lstStyle/>
          <a:p>
            <a:fld id="{3370F3DF-CAC3-4525-BB23-EAC0F6E8F689}" type="slidenum">
              <a:rPr lang="en-US" smtClean="0"/>
              <a:pPr/>
              <a:t>3</a:t>
            </a:fld>
            <a:endParaRPr lang="en-US" smtClean="0"/>
          </a:p>
        </p:txBody>
      </p:sp>
    </p:spTree>
    <p:extLst>
      <p:ext uri="{BB962C8B-B14F-4D97-AF65-F5344CB8AC3E}">
        <p14:creationId xmlns:p14="http://schemas.microsoft.com/office/powerpoint/2010/main" val="15723757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7D5701-B088-40FB-A119-00250FC084AF}" type="slidenum">
              <a:rPr lang="en-US" smtClean="0"/>
              <a:pPr/>
              <a:t>30</a:t>
            </a:fld>
            <a:endParaRPr lang="en-US"/>
          </a:p>
        </p:txBody>
      </p:sp>
    </p:spTree>
    <p:extLst>
      <p:ext uri="{BB962C8B-B14F-4D97-AF65-F5344CB8AC3E}">
        <p14:creationId xmlns:p14="http://schemas.microsoft.com/office/powerpoint/2010/main" val="20760920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5"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17" tIns="45708" rIns="91417" bIns="45708" anchor="b"/>
          <a:lstStyle/>
          <a:p>
            <a:pPr algn="r"/>
            <a:endParaRPr lang="en-US" sz="1200" dirty="0">
              <a:solidFill>
                <a:srgbClr val="000000"/>
              </a:solidFill>
            </a:endParaRPr>
          </a:p>
        </p:txBody>
      </p:sp>
      <p:sp>
        <p:nvSpPr>
          <p:cNvPr id="243717"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17" tIns="45708" rIns="91417" bIns="45708" anchor="b"/>
          <a:lstStyle/>
          <a:p>
            <a:pPr algn="r"/>
            <a:endParaRPr lang="en-US" sz="1200" dirty="0">
              <a:solidFill>
                <a:srgbClr val="000000"/>
              </a:solidFill>
            </a:endParaRPr>
          </a:p>
        </p:txBody>
      </p:sp>
      <p:sp>
        <p:nvSpPr>
          <p:cNvPr id="243718" name="Rectangle 2"/>
          <p:cNvSpPr>
            <a:spLocks noGrp="1" noRot="1" noChangeAspect="1" noChangeArrowheads="1" noTextEdit="1"/>
          </p:cNvSpPr>
          <p:nvPr>
            <p:ph type="sldImg"/>
          </p:nvPr>
        </p:nvSpPr>
        <p:spPr>
          <a:xfrm>
            <a:off x="1279525" y="685800"/>
            <a:ext cx="4375150" cy="3281363"/>
          </a:xfrm>
          <a:ln/>
        </p:spPr>
      </p:sp>
      <p:sp>
        <p:nvSpPr>
          <p:cNvPr id="803843" name="Rectangle 3"/>
          <p:cNvSpPr>
            <a:spLocks noGrp="1" noChangeArrowheads="1"/>
          </p:cNvSpPr>
          <p:nvPr>
            <p:ph type="body" idx="1"/>
          </p:nvPr>
        </p:nvSpPr>
        <p:spPr>
          <a:xfrm>
            <a:off x="230189" y="4345570"/>
            <a:ext cx="6403975" cy="4658730"/>
          </a:xfrm>
        </p:spPr>
        <p:txBody>
          <a:bodyPr lIns="89673" tIns="44835" rIns="89673" bIns="44835">
            <a:normAutofit fontScale="92500" lnSpcReduction="10000"/>
          </a:bodyPr>
          <a:lstStyle/>
          <a:p>
            <a:pPr eaLnBrk="1" hangingPunct="1">
              <a:buClr>
                <a:schemeClr val="tx1"/>
              </a:buClr>
              <a:buFont typeface="Wingdings" pitchFamily="2" charset="2"/>
              <a:buNone/>
            </a:pPr>
            <a:r>
              <a:rPr lang="en-US" b="1" dirty="0" smtClean="0"/>
              <a:t>Optional Slide</a:t>
            </a:r>
          </a:p>
          <a:p>
            <a:pPr eaLnBrk="1" hangingPunct="1">
              <a:buClr>
                <a:schemeClr val="tx1"/>
              </a:buClr>
              <a:buFont typeface="Wingdings" pitchFamily="2" charset="2"/>
              <a:buNone/>
            </a:pPr>
            <a:r>
              <a:rPr lang="en-US" dirty="0" smtClean="0"/>
              <a:t>Hepatitis</a:t>
            </a:r>
            <a:r>
              <a:rPr lang="en-US" baseline="0" dirty="0" smtClean="0"/>
              <a:t> transmission from percutaneous or mucosal exposure to  blood or body fluids including contaminated surfaces, or exposure by sexual contact or perinatal infection from HBsAg+ mothers.  </a:t>
            </a:r>
            <a:r>
              <a:rPr lang="en-US" dirty="0" smtClean="0"/>
              <a:t>Incubation </a:t>
            </a:r>
            <a:r>
              <a:rPr lang="en-US" dirty="0"/>
              <a:t>period from time of infection to onset of symptoms is 45 to 160 days (average, 90 days</a:t>
            </a:r>
            <a:r>
              <a:rPr lang="en-US" dirty="0" smtClean="0"/>
              <a:t>). </a:t>
            </a:r>
            <a:r>
              <a:rPr lang="en-US" baseline="0" dirty="0"/>
              <a:t> </a:t>
            </a:r>
            <a:r>
              <a:rPr lang="en-US" dirty="0" smtClean="0"/>
              <a:t>Approximately </a:t>
            </a:r>
            <a:r>
              <a:rPr lang="en-US" dirty="0"/>
              <a:t>10% of acute hepatitis B infections progress to chronic Hepatitis B infection. </a:t>
            </a:r>
            <a:r>
              <a:rPr lang="en-US" dirty="0" smtClean="0"/>
              <a:t>90</a:t>
            </a:r>
            <a:r>
              <a:rPr lang="en-US" dirty="0"/>
              <a:t>% of infants and 30-50% of children 1-5 years of age with acute hepatitis B infection become </a:t>
            </a:r>
            <a:r>
              <a:rPr lang="en-US" dirty="0" smtClean="0"/>
              <a:t>carriers.</a:t>
            </a:r>
            <a:r>
              <a:rPr lang="en-US" baseline="0" dirty="0"/>
              <a:t> </a:t>
            </a:r>
            <a:r>
              <a:rPr lang="en-US" baseline="0" dirty="0" smtClean="0"/>
              <a:t> </a:t>
            </a:r>
            <a:r>
              <a:rPr lang="en-US" dirty="0" smtClean="0"/>
              <a:t>Many </a:t>
            </a:r>
            <a:r>
              <a:rPr lang="en-US" dirty="0"/>
              <a:t>with chronic infection are asymptomatic. Chronic infection may progress to cirrhosis, liver failure &amp; hepatocellular </a:t>
            </a:r>
            <a:r>
              <a:rPr lang="en-US" dirty="0" smtClean="0"/>
              <a:t>carcinoma.</a:t>
            </a:r>
          </a:p>
          <a:p>
            <a:pPr eaLnBrk="1" hangingPunct="1">
              <a:buClr>
                <a:schemeClr val="tx1"/>
              </a:buClr>
              <a:buFont typeface="Wingdings" pitchFamily="2" charset="2"/>
              <a:buNone/>
            </a:pPr>
            <a:endParaRPr lang="en-US" dirty="0" smtClean="0"/>
          </a:p>
          <a:p>
            <a:pPr eaLnBrk="1" hangingPunct="1">
              <a:buClr>
                <a:schemeClr val="tx1"/>
              </a:buClr>
              <a:buFont typeface="Wingdings" pitchFamily="2" charset="2"/>
              <a:buNone/>
            </a:pPr>
            <a:r>
              <a:rPr lang="en-US" dirty="0" smtClean="0"/>
              <a:t>ACIP recommends:</a:t>
            </a:r>
            <a:endParaRPr lang="en-US" dirty="0"/>
          </a:p>
          <a:p>
            <a:pPr eaLnBrk="1" hangingPunct="1">
              <a:buClr>
                <a:schemeClr val="tx1"/>
              </a:buClr>
              <a:buFont typeface="Wingdings" pitchFamily="2" charset="2"/>
              <a:buNone/>
            </a:pPr>
            <a:r>
              <a:rPr lang="en-US" b="1" u="sng" dirty="0"/>
              <a:t>All pregnant women should be tested routinely for </a:t>
            </a:r>
            <a:r>
              <a:rPr lang="en-US" b="1" u="sng" dirty="0" err="1"/>
              <a:t>HBsAg</a:t>
            </a:r>
            <a:r>
              <a:rPr lang="en-US" u="sng" dirty="0"/>
              <a:t>  </a:t>
            </a:r>
          </a:p>
          <a:p>
            <a:pPr eaLnBrk="1" hangingPunct="1">
              <a:buClr>
                <a:schemeClr val="tx1"/>
              </a:buClr>
              <a:buFont typeface="Wingdings" pitchFamily="2" charset="2"/>
              <a:buNone/>
            </a:pPr>
            <a:r>
              <a:rPr lang="en-US" dirty="0">
                <a:sym typeface="Symbol" pitchFamily="18" charset="2"/>
              </a:rPr>
              <a:t>90% of healthy adults &amp; 95% of infants, children &amp; adolescents develop adequate antibody response after a complete </a:t>
            </a:r>
            <a:r>
              <a:rPr lang="en-US" dirty="0" smtClean="0">
                <a:sym typeface="Symbol" pitchFamily="18" charset="2"/>
              </a:rPr>
              <a:t>series.</a:t>
            </a:r>
            <a:r>
              <a:rPr lang="en-US" baseline="0" dirty="0" smtClean="0">
                <a:sym typeface="Symbol" pitchFamily="18" charset="2"/>
              </a:rPr>
              <a:t>  </a:t>
            </a:r>
            <a:r>
              <a:rPr lang="en-US" dirty="0" smtClean="0">
                <a:sym typeface="Symbol" pitchFamily="18" charset="2"/>
              </a:rPr>
              <a:t>If </a:t>
            </a:r>
            <a:r>
              <a:rPr lang="en-US" dirty="0">
                <a:sym typeface="Symbol" pitchFamily="18" charset="2"/>
              </a:rPr>
              <a:t>no antibody response after 6 doses, person is a non-responder and is susceptible to hepatitis </a:t>
            </a:r>
            <a:r>
              <a:rPr lang="en-US" dirty="0" smtClean="0">
                <a:sym typeface="Symbol" pitchFamily="18" charset="2"/>
              </a:rPr>
              <a:t>B.</a:t>
            </a:r>
            <a:r>
              <a:rPr lang="en-US" baseline="0" dirty="0" smtClean="0">
                <a:sym typeface="Symbol" pitchFamily="18" charset="2"/>
              </a:rPr>
              <a:t>  </a:t>
            </a:r>
            <a:r>
              <a:rPr lang="en-US" dirty="0" smtClean="0">
                <a:sym typeface="Symbol" pitchFamily="18" charset="2"/>
              </a:rPr>
              <a:t>Booster </a:t>
            </a:r>
            <a:r>
              <a:rPr lang="en-US" dirty="0">
                <a:sym typeface="Symbol" pitchFamily="18" charset="2"/>
              </a:rPr>
              <a:t>doses NOT recommended for any age </a:t>
            </a:r>
            <a:r>
              <a:rPr lang="en-US" dirty="0" smtClean="0">
                <a:sym typeface="Symbol" pitchFamily="18" charset="2"/>
              </a:rPr>
              <a:t>group</a:t>
            </a:r>
          </a:p>
          <a:p>
            <a:pPr eaLnBrk="1" hangingPunct="1">
              <a:buClr>
                <a:schemeClr val="tx1"/>
              </a:buClr>
              <a:buFont typeface="Wingdings" pitchFamily="2" charset="2"/>
              <a:buNone/>
            </a:pPr>
            <a:endParaRPr lang="en-US" b="1" dirty="0" smtClean="0">
              <a:sym typeface="Symbol" pitchFamily="18" charset="2"/>
            </a:endParaRPr>
          </a:p>
          <a:p>
            <a:pPr eaLnBrk="1" hangingPunct="1">
              <a:buClr>
                <a:schemeClr val="tx1"/>
              </a:buClr>
              <a:buFont typeface="Wingdings" pitchFamily="2" charset="2"/>
              <a:buNone/>
            </a:pPr>
            <a:r>
              <a:rPr lang="en-US" b="1" dirty="0" smtClean="0">
                <a:sym typeface="Symbol" pitchFamily="18" charset="2"/>
              </a:rPr>
              <a:t>ACIP recommends hepatitis B vaccine for:</a:t>
            </a:r>
          </a:p>
          <a:p>
            <a:pPr eaLnBrk="1" hangingPunct="1">
              <a:buClr>
                <a:schemeClr val="tx1"/>
              </a:buClr>
              <a:buFont typeface="Wingdings" pitchFamily="2" charset="2"/>
              <a:buNone/>
            </a:pPr>
            <a:r>
              <a:rPr lang="en-US" b="0" dirty="0" smtClean="0">
                <a:sym typeface="Symbol" pitchFamily="18" charset="2"/>
              </a:rPr>
              <a:t>-All newborns before discharge from the nursery using single antigen vaccine and completion of the series per schedule.</a:t>
            </a:r>
          </a:p>
          <a:p>
            <a:pPr eaLnBrk="1" hangingPunct="1">
              <a:buClr>
                <a:schemeClr val="tx1"/>
              </a:buClr>
              <a:buFont typeface="Wingdings" pitchFamily="2" charset="2"/>
              <a:buNone/>
            </a:pPr>
            <a:r>
              <a:rPr lang="en-US" b="0" dirty="0" smtClean="0">
                <a:sym typeface="Symbol" pitchFamily="18" charset="2"/>
              </a:rPr>
              <a:t>-All children and adolescents less than 19 years of  age who did not complete the series as an infant.</a:t>
            </a:r>
          </a:p>
          <a:p>
            <a:pPr eaLnBrk="1" hangingPunct="1">
              <a:buClr>
                <a:schemeClr val="tx1"/>
              </a:buClr>
              <a:buFont typeface="Wingdings" pitchFamily="2" charset="2"/>
              <a:buNone/>
            </a:pPr>
            <a:r>
              <a:rPr lang="en-US" b="0" dirty="0" smtClean="0">
                <a:sym typeface="Symbol" pitchFamily="18" charset="2"/>
              </a:rPr>
              <a:t>-All adults at risk for hepatitis B infection, including those aged  19 through 59 years with diabetes mellitus </a:t>
            </a:r>
          </a:p>
          <a:p>
            <a:pPr eaLnBrk="1" hangingPunct="1">
              <a:buClr>
                <a:schemeClr val="tx1"/>
              </a:buClr>
              <a:buFont typeface="Wingdings" pitchFamily="2" charset="2"/>
              <a:buNone/>
            </a:pPr>
            <a:r>
              <a:rPr lang="en-US" b="0" dirty="0" smtClean="0">
                <a:sym typeface="Symbol" pitchFamily="18" charset="2"/>
              </a:rPr>
              <a:t>-Persons of any age at risk for infection by sexual exposure</a:t>
            </a:r>
          </a:p>
          <a:p>
            <a:pPr eaLnBrk="1" hangingPunct="1">
              <a:buClr>
                <a:schemeClr val="tx1"/>
              </a:buClr>
              <a:buFont typeface="Wingdings" pitchFamily="2" charset="2"/>
              <a:buNone/>
            </a:pPr>
            <a:r>
              <a:rPr lang="en-US" b="0" dirty="0" smtClean="0">
                <a:sym typeface="Symbol" pitchFamily="18" charset="2"/>
              </a:rPr>
              <a:t>-All other adults seeking protection from HBV infection.</a:t>
            </a:r>
          </a:p>
          <a:p>
            <a:pPr eaLnBrk="1" hangingPunct="1">
              <a:buClr>
                <a:schemeClr val="tx1"/>
              </a:buClr>
              <a:buFont typeface="Wingdings" pitchFamily="2" charset="2"/>
              <a:buNone/>
            </a:pPr>
            <a:endParaRPr lang="en-US" b="0" dirty="0">
              <a:sym typeface="Symbol" pitchFamily="18" charset="2"/>
            </a:endParaRPr>
          </a:p>
          <a:p>
            <a:pPr eaLnBrk="1" hangingPunct="1"/>
            <a:r>
              <a:rPr lang="en-US" b="1" dirty="0">
                <a:sym typeface="Symbol" pitchFamily="18" charset="2"/>
              </a:rPr>
              <a:t>References:</a:t>
            </a:r>
          </a:p>
          <a:p>
            <a:pPr eaLnBrk="1" hangingPunct="1"/>
            <a:r>
              <a:rPr lang="en-US" dirty="0">
                <a:sym typeface="Symbol" pitchFamily="18" charset="2"/>
              </a:rPr>
              <a:t>1. A Comprehensive Immunization Strategy to Eliminate Transmission of Hepatitis B Virus Infection in the United States. Recommendations of the Advisory Committee on Immunization Practices (ACIP) Part 1: Immunization of Infants, Children and Adolescents </a:t>
            </a:r>
            <a:r>
              <a:rPr lang="nl-NL" dirty="0">
                <a:sym typeface="Symbol" pitchFamily="18" charset="2"/>
              </a:rPr>
              <a:t>MMWR Vol. 54/ No. RR-16 December 23, 2005</a:t>
            </a:r>
            <a:endParaRPr lang="en-US" dirty="0">
              <a:sym typeface="Symbol" pitchFamily="18" charset="2"/>
            </a:endParaRPr>
          </a:p>
          <a:p>
            <a:pPr eaLnBrk="1" hangingPunct="1"/>
            <a:r>
              <a:rPr lang="en-US" dirty="0">
                <a:sym typeface="Symbol" pitchFamily="18" charset="2"/>
              </a:rPr>
              <a:t>2. A Comprehensive Immunization Strategy to Eliminate Transmission of Hepatitis B Virus Infection in the United States. Recommendations of the Advisory Committee on Immunization Practices (ACIP) Part 2: Immunization of Adults  </a:t>
            </a:r>
            <a:r>
              <a:rPr lang="nl-NL" dirty="0">
                <a:sym typeface="Symbol" pitchFamily="18" charset="2"/>
              </a:rPr>
              <a:t>MMWR Vol. 55/ No. RR-16 December 8, 2006</a:t>
            </a:r>
            <a:r>
              <a:rPr lang="en-US" dirty="0">
                <a:sym typeface="Symbol" pitchFamily="18" charset="2"/>
              </a:rPr>
              <a:t> </a:t>
            </a:r>
          </a:p>
          <a:p>
            <a:pPr eaLnBrk="1" hangingPunct="1"/>
            <a:endParaRPr lang="en-US" sz="1000" dirty="0">
              <a:sym typeface="Symbol" pitchFamily="18" charset="2"/>
            </a:endParaRPr>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pPr>
                <a:defRPr/>
              </a:pPr>
              <a:t>31</a:t>
            </a:fld>
            <a:endParaRPr lang="en-US"/>
          </a:p>
        </p:txBody>
      </p:sp>
    </p:spTree>
    <p:extLst>
      <p:ext uri="{BB962C8B-B14F-4D97-AF65-F5344CB8AC3E}">
        <p14:creationId xmlns:p14="http://schemas.microsoft.com/office/powerpoint/2010/main" val="25156377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7D5701-B088-40FB-A119-00250FC084AF}" type="slidenum">
              <a:rPr lang="en-US" smtClean="0"/>
              <a:pPr/>
              <a:t>32</a:t>
            </a:fld>
            <a:endParaRPr lang="en-US"/>
          </a:p>
        </p:txBody>
      </p:sp>
    </p:spTree>
    <p:extLst>
      <p:ext uri="{BB962C8B-B14F-4D97-AF65-F5344CB8AC3E}">
        <p14:creationId xmlns:p14="http://schemas.microsoft.com/office/powerpoint/2010/main" val="8985793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658703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415791"/>
            <a:ext cx="6324600" cy="3813810"/>
          </a:xfrm>
        </p:spPr>
        <p:txBody>
          <a:bodyPr>
            <a:normAutofit fontScale="62500" lnSpcReduction="20000"/>
          </a:bodyPr>
          <a:lstStyle/>
          <a:p>
            <a:pPr>
              <a:spcBef>
                <a:spcPts val="600"/>
              </a:spcBef>
            </a:pPr>
            <a:r>
              <a:rPr lang="en-US" sz="1300" b="1" dirty="0" smtClean="0">
                <a:latin typeface="Arial" pitchFamily="34" charset="0"/>
                <a:cs typeface="Arial" pitchFamily="34" charset="0"/>
              </a:rPr>
              <a:t>Optional Slide</a:t>
            </a:r>
          </a:p>
          <a:p>
            <a:pPr>
              <a:spcBef>
                <a:spcPts val="600"/>
              </a:spcBef>
            </a:pPr>
            <a:r>
              <a:rPr lang="en-US" sz="1300" b="1" dirty="0" smtClean="0">
                <a:latin typeface="Arial" pitchFamily="34" charset="0"/>
                <a:cs typeface="Arial" pitchFamily="34" charset="0"/>
              </a:rPr>
              <a:t>Post-vaccination </a:t>
            </a:r>
            <a:r>
              <a:rPr lang="en-US" sz="1300" b="1" dirty="0">
                <a:latin typeface="Arial" pitchFamily="34" charset="0"/>
                <a:cs typeface="Arial" pitchFamily="34" charset="0"/>
              </a:rPr>
              <a:t>Serologic Testing </a:t>
            </a:r>
          </a:p>
          <a:p>
            <a:pPr>
              <a:spcBef>
                <a:spcPts val="600"/>
              </a:spcBef>
            </a:pPr>
            <a:r>
              <a:rPr lang="en-US" sz="1300" dirty="0">
                <a:latin typeface="Arial" pitchFamily="34" charset="0"/>
                <a:cs typeface="Arial" pitchFamily="34" charset="0"/>
              </a:rPr>
              <a:t>Testing unvaccinated HCP for HBV infection is not generally indicated for persons being evaluated for hepatitis B protection because of occupational risk. Pre-vaccination serologic testing is indicated for all persons born in geographic regions with HBsAg (Hepatitis B surface antigen) prevalence of ≥2% (e.g., much of Eastern Europe, Asia, Africa, the Middle East, and the Pacific Islands) and certain indigenous populations from countries with overall low HBV endemicity (&lt;2%); persons with behavioral exposures to HBV (e.g., men who have sex with men and past or current injection drug users); persons receiving cytotoxic or immunosuppressive therapy; and persons with liver disease of unknown etiology. </a:t>
            </a:r>
          </a:p>
          <a:p>
            <a:pPr>
              <a:spcBef>
                <a:spcPts val="600"/>
              </a:spcBef>
            </a:pPr>
            <a:r>
              <a:rPr lang="en-US" sz="1300" dirty="0">
                <a:latin typeface="Arial" pitchFamily="34" charset="0"/>
                <a:cs typeface="Arial" pitchFamily="34" charset="0"/>
              </a:rPr>
              <a:t>Testing HCP at risk for HBV infection should consist of a serologic assay for HBsAg ((Hepatitis B surface antigen), in addition to either anti-</a:t>
            </a:r>
            <a:r>
              <a:rPr lang="en-US" sz="1300" dirty="0" err="1">
                <a:latin typeface="Arial" pitchFamily="34" charset="0"/>
                <a:cs typeface="Arial" pitchFamily="34" charset="0"/>
              </a:rPr>
              <a:t>HBc</a:t>
            </a:r>
            <a:r>
              <a:rPr lang="en-US" sz="1300" dirty="0">
                <a:latin typeface="Arial" pitchFamily="34" charset="0"/>
                <a:cs typeface="Arial" pitchFamily="34" charset="0"/>
              </a:rPr>
              <a:t> (Total hepatitis B core antibody) or anti-HBs (Hepatitis B surface antibody)</a:t>
            </a:r>
            <a:r>
              <a:rPr lang="en-US" sz="1300" i="1" dirty="0">
                <a:latin typeface="Arial" pitchFamily="34" charset="0"/>
                <a:cs typeface="Arial" pitchFamily="34" charset="0"/>
              </a:rPr>
              <a:t>. For unvaccinated HCP at risk for previous HBV infection, blood should be drawn for testing before the first dose of vaccine is administered. </a:t>
            </a:r>
            <a:endParaRPr lang="en-US" sz="1300" dirty="0">
              <a:latin typeface="Arial" pitchFamily="34" charset="0"/>
              <a:cs typeface="Arial" pitchFamily="34" charset="0"/>
            </a:endParaRPr>
          </a:p>
          <a:p>
            <a:pPr>
              <a:spcBef>
                <a:spcPts val="600"/>
              </a:spcBef>
            </a:pPr>
            <a:endParaRPr lang="en-US" sz="1300" dirty="0">
              <a:latin typeface="Arial" pitchFamily="34" charset="0"/>
              <a:cs typeface="Arial" pitchFamily="34" charset="0"/>
            </a:endParaRPr>
          </a:p>
          <a:p>
            <a:pPr>
              <a:spcBef>
                <a:spcPts val="600"/>
              </a:spcBef>
            </a:pPr>
            <a:r>
              <a:rPr lang="en-US" sz="1300" dirty="0">
                <a:latin typeface="Arial" pitchFamily="34" charset="0"/>
                <a:cs typeface="Arial" pitchFamily="34" charset="0"/>
              </a:rPr>
              <a:t>HCP who have written documentation of a complete, ≥3-dose HepB vaccine series and subsequent post-vaccination (Hepatitis B surface antibody) anti-HBs ≥10 </a:t>
            </a:r>
            <a:r>
              <a:rPr lang="en-US" sz="1300" dirty="0" err="1">
                <a:latin typeface="Arial" pitchFamily="34" charset="0"/>
                <a:cs typeface="Arial" pitchFamily="34" charset="0"/>
              </a:rPr>
              <a:t>mIU</a:t>
            </a:r>
            <a:r>
              <a:rPr lang="en-US" sz="1300" dirty="0">
                <a:latin typeface="Arial" pitchFamily="34" charset="0"/>
                <a:cs typeface="Arial" pitchFamily="34" charset="0"/>
              </a:rPr>
              <a:t>/mL (</a:t>
            </a:r>
            <a:r>
              <a:rPr lang="en-US" sz="1300" dirty="0" err="1">
                <a:latin typeface="Arial" pitchFamily="34" charset="0"/>
                <a:cs typeface="Arial" pitchFamily="34" charset="0"/>
              </a:rPr>
              <a:t>milli</a:t>
            </a:r>
            <a:r>
              <a:rPr lang="en-US" sz="1300" dirty="0">
                <a:latin typeface="Arial" pitchFamily="34" charset="0"/>
                <a:cs typeface="Arial" pitchFamily="34" charset="0"/>
              </a:rPr>
              <a:t>-international units per milliliter) are considered hepatitis B immune. Immunocompetent persons have long-term protection against HBV and do not need further periodic testing to assess anti-HBs (Hepatitis B surface antibody) levels.  </a:t>
            </a:r>
          </a:p>
          <a:p>
            <a:pPr>
              <a:spcBef>
                <a:spcPts val="600"/>
              </a:spcBef>
            </a:pPr>
            <a:endParaRPr lang="en-US" sz="1300" dirty="0">
              <a:latin typeface="Arial" pitchFamily="34" charset="0"/>
              <a:cs typeface="Arial" pitchFamily="34" charset="0"/>
            </a:endParaRPr>
          </a:p>
          <a:p>
            <a:pPr>
              <a:spcBef>
                <a:spcPts val="600"/>
              </a:spcBef>
            </a:pPr>
            <a:r>
              <a:rPr lang="en-US" sz="1300" dirty="0">
                <a:latin typeface="Arial" pitchFamily="34" charset="0"/>
                <a:cs typeface="Arial" pitchFamily="34" charset="0"/>
              </a:rPr>
              <a:t>All HCP recently vaccinated or recently completing HepB vaccination who are at risk for occupational blood or body fluid exposure should undergo anti-HBs testing (Hepatitis B surface antibody). Anti-HBs (Hepatitis B surface antibody) testing should be performed 1–2 months after administration of the last dose of the vaccine series when possible. HCP with documentation of a complete ≥3-dose HepB vaccine series but no documentation of anti-HBs ≥10 </a:t>
            </a:r>
            <a:r>
              <a:rPr lang="en-US" sz="1300" dirty="0" err="1">
                <a:latin typeface="Arial" pitchFamily="34" charset="0"/>
                <a:cs typeface="Arial" pitchFamily="34" charset="0"/>
              </a:rPr>
              <a:t>mIU</a:t>
            </a:r>
            <a:r>
              <a:rPr lang="en-US" sz="1300" dirty="0">
                <a:latin typeface="Arial" pitchFamily="34" charset="0"/>
                <a:cs typeface="Arial" pitchFamily="34" charset="0"/>
              </a:rPr>
              <a:t>/mL who are at risk for occupational blood or body fluid exposure might undergo anti-HBs testing upon hire or matriculation. Testing should use a quantitative method that allows detection of the protective concentration of anti-HBs (≥10 </a:t>
            </a:r>
            <a:r>
              <a:rPr lang="en-US" sz="1300" dirty="0" err="1">
                <a:latin typeface="Arial" pitchFamily="34" charset="0"/>
                <a:cs typeface="Arial" pitchFamily="34" charset="0"/>
              </a:rPr>
              <a:t>mIU</a:t>
            </a:r>
            <a:r>
              <a:rPr lang="en-US" sz="1300" dirty="0">
                <a:latin typeface="Arial" pitchFamily="34" charset="0"/>
                <a:cs typeface="Arial" pitchFamily="34" charset="0"/>
              </a:rPr>
              <a:t>/mL) (e.g., enzyme-linked immunosorbent assay [ELISA]). </a:t>
            </a:r>
          </a:p>
          <a:p>
            <a:pPr>
              <a:spcBef>
                <a:spcPts val="600"/>
              </a:spcBef>
            </a:pPr>
            <a:r>
              <a:rPr lang="en-US" sz="1300" dirty="0">
                <a:latin typeface="Arial" pitchFamily="34" charset="0"/>
                <a:cs typeface="Arial" pitchFamily="34" charset="0"/>
              </a:rPr>
              <a:t>Completely vaccinated HCP with anti-HBs ≥10 </a:t>
            </a:r>
            <a:r>
              <a:rPr lang="en-US" sz="1300" dirty="0" err="1">
                <a:latin typeface="Arial" pitchFamily="34" charset="0"/>
                <a:cs typeface="Arial" pitchFamily="34" charset="0"/>
              </a:rPr>
              <a:t>mIU</a:t>
            </a:r>
            <a:r>
              <a:rPr lang="en-US" sz="1300" dirty="0">
                <a:latin typeface="Arial" pitchFamily="34" charset="0"/>
                <a:cs typeface="Arial" pitchFamily="34" charset="0"/>
              </a:rPr>
              <a:t>/mL are considered hepatitis B immune. Immunocompetent persons have long-term protection and do not need further periodic testing to assess anti-HBs levels. </a:t>
            </a:r>
          </a:p>
          <a:p>
            <a:pPr>
              <a:spcBef>
                <a:spcPts val="600"/>
              </a:spcBef>
            </a:pPr>
            <a:r>
              <a:rPr lang="en-US" sz="1300" dirty="0">
                <a:latin typeface="Arial" pitchFamily="34" charset="0"/>
                <a:cs typeface="Arial" pitchFamily="34" charset="0"/>
              </a:rPr>
              <a:t>Completely vaccinated HCP with anti-HBs &lt;10 </a:t>
            </a:r>
            <a:r>
              <a:rPr lang="en-US" sz="1300" dirty="0" err="1">
                <a:latin typeface="Arial" pitchFamily="34" charset="0"/>
                <a:cs typeface="Arial" pitchFamily="34" charset="0"/>
              </a:rPr>
              <a:t>mIU</a:t>
            </a:r>
            <a:r>
              <a:rPr lang="en-US" sz="1300" dirty="0">
                <a:latin typeface="Arial" pitchFamily="34" charset="0"/>
                <a:cs typeface="Arial" pitchFamily="34" charset="0"/>
              </a:rPr>
              <a:t>/mL should receive an additional dose of HepB vaccine, followed by anti-HBs testing 1–2 months later. HCP whose anti-HBs remains &lt;10 </a:t>
            </a:r>
            <a:r>
              <a:rPr lang="en-US" sz="1300" dirty="0" err="1">
                <a:latin typeface="Arial" pitchFamily="34" charset="0"/>
                <a:cs typeface="Arial" pitchFamily="34" charset="0"/>
              </a:rPr>
              <a:t>mIU</a:t>
            </a:r>
            <a:r>
              <a:rPr lang="en-US" sz="1300" dirty="0">
                <a:latin typeface="Arial" pitchFamily="34" charset="0"/>
                <a:cs typeface="Arial" pitchFamily="34" charset="0"/>
              </a:rPr>
              <a:t>/mL should receive 2 additional vaccine doses (usually 6 doses total), followed by repeat anti-HBs testing 1–2 months after the last dose. Alternatively, it might be more practical for very recently vaccinated HCP with anti-HBs &lt;10 </a:t>
            </a:r>
            <a:r>
              <a:rPr lang="en-US" sz="1300" dirty="0" err="1">
                <a:latin typeface="Arial" pitchFamily="34" charset="0"/>
                <a:cs typeface="Arial" pitchFamily="34" charset="0"/>
              </a:rPr>
              <a:t>mIU</a:t>
            </a:r>
            <a:r>
              <a:rPr lang="en-US" sz="1300" dirty="0">
                <a:latin typeface="Arial" pitchFamily="34" charset="0"/>
                <a:cs typeface="Arial" pitchFamily="34" charset="0"/>
              </a:rPr>
              <a:t>/mL to receive 3 consecutive additional doses of HepB vaccine (usually 6 doses total), followed by anti-HBs testing 1–2 months after the last dose. </a:t>
            </a:r>
          </a:p>
          <a:p>
            <a:pPr>
              <a:spcBef>
                <a:spcPts val="600"/>
              </a:spcBef>
            </a:pPr>
            <a:endParaRPr lang="en-US" dirty="0" smtClean="0"/>
          </a:p>
          <a:p>
            <a:endParaRPr lang="en-US" dirty="0"/>
          </a:p>
          <a:p>
            <a:endParaRPr lang="en-US" dirty="0"/>
          </a:p>
          <a:p>
            <a:endParaRPr lang="en-US" dirty="0"/>
          </a:p>
        </p:txBody>
      </p:sp>
      <p:sp>
        <p:nvSpPr>
          <p:cNvPr id="5" name="Rectangle 4"/>
          <p:cNvSpPr/>
          <p:nvPr/>
        </p:nvSpPr>
        <p:spPr>
          <a:xfrm>
            <a:off x="762000" y="8399106"/>
            <a:ext cx="5486400" cy="516295"/>
          </a:xfrm>
          <a:prstGeom prst="rect">
            <a:avLst/>
          </a:prstGeom>
        </p:spPr>
        <p:txBody>
          <a:bodyPr wrap="square" lIns="91425" tIns="45712" rIns="91425" bIns="45712">
            <a:spAutoFit/>
          </a:bodyPr>
          <a:lstStyle/>
          <a:p>
            <a:r>
              <a:rPr lang="en-US" sz="900" b="1" dirty="0">
                <a:solidFill>
                  <a:srgbClr val="000000"/>
                </a:solidFill>
                <a:latin typeface="Arial" pitchFamily="34" charset="0"/>
                <a:cs typeface="Arial" pitchFamily="34" charset="0"/>
              </a:rPr>
              <a:t>Ref: CDC Guidance for Evaluating Health-Care Personnel for Hepatitis B Virus Protection and for Administering Post Exposure Management MMWR Recommendations and Reports /Vol. 62/No. 10 December 20, 2013</a:t>
            </a:r>
          </a:p>
        </p:txBody>
      </p:sp>
      <p:sp>
        <p:nvSpPr>
          <p:cNvPr id="7" name="Slide Number Placeholder 6"/>
          <p:cNvSpPr>
            <a:spLocks noGrp="1"/>
          </p:cNvSpPr>
          <p:nvPr>
            <p:ph type="sldNum" sz="quarter" idx="12"/>
          </p:nvPr>
        </p:nvSpPr>
        <p:spPr/>
        <p:txBody>
          <a:bodyPr/>
          <a:lstStyle/>
          <a:p>
            <a:pPr>
              <a:defRPr/>
            </a:pPr>
            <a:fld id="{97952AFA-8362-48FC-9C34-150C87379A95}" type="slidenum">
              <a:rPr lang="en-US" smtClean="0">
                <a:solidFill>
                  <a:srgbClr val="000000"/>
                </a:solidFill>
              </a:rPr>
              <a:pPr>
                <a:defRPr/>
              </a:pPr>
              <a:t>34</a:t>
            </a:fld>
            <a:endParaRPr lang="en-US">
              <a:solidFill>
                <a:srgbClr val="000000"/>
              </a:solidFill>
            </a:endParaRPr>
          </a:p>
        </p:txBody>
      </p:sp>
    </p:spTree>
    <p:extLst>
      <p:ext uri="{BB962C8B-B14F-4D97-AF65-F5344CB8AC3E}">
        <p14:creationId xmlns:p14="http://schemas.microsoft.com/office/powerpoint/2010/main" val="17160706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p:cNvSpPr>
            <a:spLocks noGrp="1" noChangeArrowheads="1"/>
          </p:cNvSpPr>
          <p:nvPr>
            <p:ph type="sldNum" sz="quarter" idx="5"/>
          </p:nvPr>
        </p:nvSpPr>
        <p:spPr>
          <a:noFill/>
        </p:spPr>
        <p:txBody>
          <a:bodyPr/>
          <a:lstStyle/>
          <a:p>
            <a:fld id="{FDF4FA5F-A652-484D-AF44-B1CA1A65E09E}" type="slidenum">
              <a:rPr lang="en-US" smtClean="0">
                <a:solidFill>
                  <a:prstClr val="black"/>
                </a:solidFill>
              </a:rPr>
              <a:pPr/>
              <a:t>35</a:t>
            </a:fld>
            <a:endParaRPr lang="en-US" smtClean="0">
              <a:solidFill>
                <a:prstClr val="black"/>
              </a:solidFill>
            </a:endParaRPr>
          </a:p>
        </p:txBody>
      </p:sp>
      <p:sp>
        <p:nvSpPr>
          <p:cNvPr id="223234" name="Rectangle 6"/>
          <p:cNvSpPr txBox="1">
            <a:spLocks noGrp="1" noChangeArrowheads="1"/>
          </p:cNvSpPr>
          <p:nvPr/>
        </p:nvSpPr>
        <p:spPr bwMode="auto">
          <a:xfrm>
            <a:off x="4" y="8829675"/>
            <a:ext cx="3037840" cy="465138"/>
          </a:xfrm>
          <a:prstGeom prst="rect">
            <a:avLst/>
          </a:prstGeom>
          <a:noFill/>
          <a:ln w="9525">
            <a:noFill/>
            <a:miter lim="800000"/>
            <a:headEnd/>
            <a:tailEnd/>
          </a:ln>
        </p:spPr>
        <p:txBody>
          <a:bodyPr lIns="92228" tIns="46116" rIns="92228" bIns="46116" anchor="b"/>
          <a:lstStyle/>
          <a:p>
            <a:endParaRPr lang="en-US" sz="1200">
              <a:solidFill>
                <a:prstClr val="black"/>
              </a:solidFill>
              <a:cs typeface="Arial" charset="0"/>
            </a:endParaRPr>
          </a:p>
        </p:txBody>
      </p:sp>
      <p:sp>
        <p:nvSpPr>
          <p:cNvPr id="223235" name="Rectangle 7"/>
          <p:cNvSpPr txBox="1">
            <a:spLocks noGrp="1" noChangeArrowheads="1"/>
          </p:cNvSpPr>
          <p:nvPr/>
        </p:nvSpPr>
        <p:spPr bwMode="auto">
          <a:xfrm>
            <a:off x="3970943" y="8829675"/>
            <a:ext cx="3037840" cy="465138"/>
          </a:xfrm>
          <a:prstGeom prst="rect">
            <a:avLst/>
          </a:prstGeom>
          <a:noFill/>
          <a:ln w="9525">
            <a:noFill/>
            <a:miter lim="800000"/>
            <a:headEnd/>
            <a:tailEnd/>
          </a:ln>
        </p:spPr>
        <p:txBody>
          <a:bodyPr lIns="92228" tIns="46116" rIns="92228" bIns="46116" anchor="b"/>
          <a:lstStyle/>
          <a:p>
            <a:pPr algn="r"/>
            <a:fld id="{476529F1-0D49-43CF-BC22-39D230751FD1}" type="slidenum">
              <a:rPr lang="en-US" sz="1200">
                <a:solidFill>
                  <a:prstClr val="black"/>
                </a:solidFill>
                <a:cs typeface="Arial" charset="0"/>
              </a:rPr>
              <a:pPr algn="r"/>
              <a:t>35</a:t>
            </a:fld>
            <a:endParaRPr lang="en-US" sz="1200">
              <a:solidFill>
                <a:prstClr val="black"/>
              </a:solidFill>
              <a:cs typeface="Arial" charset="0"/>
            </a:endParaRPr>
          </a:p>
        </p:txBody>
      </p:sp>
      <p:sp>
        <p:nvSpPr>
          <p:cNvPr id="223236" name="Rectangle 6"/>
          <p:cNvSpPr txBox="1">
            <a:spLocks noGrp="1" noChangeArrowheads="1"/>
          </p:cNvSpPr>
          <p:nvPr/>
        </p:nvSpPr>
        <p:spPr bwMode="auto">
          <a:xfrm>
            <a:off x="3" y="8829675"/>
            <a:ext cx="3083151" cy="458722"/>
          </a:xfrm>
          <a:prstGeom prst="rect">
            <a:avLst/>
          </a:prstGeom>
          <a:noFill/>
          <a:ln w="9525">
            <a:noFill/>
            <a:miter lim="800000"/>
            <a:headEnd/>
            <a:tailEnd/>
          </a:ln>
        </p:spPr>
        <p:txBody>
          <a:bodyPr lIns="92228" tIns="46116" rIns="92228" bIns="46116" anchor="b"/>
          <a:lstStyle/>
          <a:p>
            <a:endParaRPr lang="en-US" sz="1200">
              <a:solidFill>
                <a:prstClr val="black"/>
              </a:solidFill>
              <a:cs typeface="Arial" charset="0"/>
            </a:endParaRPr>
          </a:p>
        </p:txBody>
      </p:sp>
      <p:sp>
        <p:nvSpPr>
          <p:cNvPr id="223237" name="Rectangle 7"/>
          <p:cNvSpPr txBox="1">
            <a:spLocks noGrp="1" noChangeArrowheads="1"/>
          </p:cNvSpPr>
          <p:nvPr/>
        </p:nvSpPr>
        <p:spPr bwMode="auto">
          <a:xfrm>
            <a:off x="3970943" y="8829675"/>
            <a:ext cx="3037840" cy="465138"/>
          </a:xfrm>
          <a:prstGeom prst="rect">
            <a:avLst/>
          </a:prstGeom>
          <a:noFill/>
          <a:ln w="9525">
            <a:noFill/>
            <a:miter lim="800000"/>
            <a:headEnd/>
            <a:tailEnd/>
          </a:ln>
        </p:spPr>
        <p:txBody>
          <a:bodyPr lIns="92228" tIns="46116" rIns="92228" bIns="46116" anchor="b"/>
          <a:lstStyle/>
          <a:p>
            <a:pPr algn="r"/>
            <a:fld id="{A24662CE-1636-4BF5-8DB6-6A4C0DCB6249}" type="slidenum">
              <a:rPr lang="en-US" sz="1200">
                <a:solidFill>
                  <a:prstClr val="black"/>
                </a:solidFill>
                <a:cs typeface="Arial" charset="0"/>
              </a:rPr>
              <a:pPr algn="r"/>
              <a:t>35</a:t>
            </a:fld>
            <a:endParaRPr lang="en-US" sz="1200">
              <a:solidFill>
                <a:prstClr val="black"/>
              </a:solidFill>
              <a:cs typeface="Arial" charset="0"/>
            </a:endParaRPr>
          </a:p>
        </p:txBody>
      </p:sp>
      <p:sp>
        <p:nvSpPr>
          <p:cNvPr id="223238" name="Rectangle 2"/>
          <p:cNvSpPr>
            <a:spLocks noGrp="1" noRot="1" noChangeAspect="1" noChangeArrowheads="1" noTextEdit="1"/>
          </p:cNvSpPr>
          <p:nvPr>
            <p:ph type="sldImg"/>
          </p:nvPr>
        </p:nvSpPr>
        <p:spPr>
          <a:xfrm>
            <a:off x="1185863" y="700088"/>
            <a:ext cx="4641850" cy="3482975"/>
          </a:xfrm>
          <a:ln/>
        </p:spPr>
      </p:sp>
      <p:sp>
        <p:nvSpPr>
          <p:cNvPr id="223239" name="Rectangle 3"/>
          <p:cNvSpPr>
            <a:spLocks noGrp="1" noChangeArrowheads="1"/>
          </p:cNvSpPr>
          <p:nvPr>
            <p:ph type="body" idx="1"/>
          </p:nvPr>
        </p:nvSpPr>
        <p:spPr>
          <a:xfrm>
            <a:off x="311573" y="4421230"/>
            <a:ext cx="6286643" cy="4875174"/>
          </a:xfrm>
          <a:noFill/>
          <a:ln/>
        </p:spPr>
        <p:txBody>
          <a:bodyPr lIns="90717" tIns="45358" rIns="90717" bIns="45358"/>
          <a:lstStyle/>
          <a:p>
            <a:pPr eaLnBrk="1" hangingPunct="1">
              <a:lnSpc>
                <a:spcPct val="80000"/>
              </a:lnSpc>
            </a:pPr>
            <a:r>
              <a:rPr lang="en-US" sz="1000" b="1" u="none" dirty="0" smtClean="0">
                <a:latin typeface="Arial" charset="0"/>
              </a:rPr>
              <a:t>Presenter</a:t>
            </a:r>
            <a:r>
              <a:rPr lang="en-US" sz="1000" b="1" u="none" baseline="0" dirty="0" smtClean="0">
                <a:latin typeface="Arial" charset="0"/>
              </a:rPr>
              <a:t> will review photos with audience.</a:t>
            </a:r>
          </a:p>
          <a:p>
            <a:pPr eaLnBrk="1" hangingPunct="1">
              <a:lnSpc>
                <a:spcPct val="80000"/>
              </a:lnSpc>
            </a:pPr>
            <a:endParaRPr lang="en-US" sz="1000" b="1" u="none" dirty="0" smtClean="0">
              <a:latin typeface="Arial" charset="0"/>
            </a:endParaRPr>
          </a:p>
          <a:p>
            <a:pPr eaLnBrk="1" hangingPunct="1">
              <a:lnSpc>
                <a:spcPct val="80000"/>
              </a:lnSpc>
            </a:pPr>
            <a:r>
              <a:rPr lang="en-US" sz="1000" b="1" u="sng" dirty="0" smtClean="0">
                <a:latin typeface="Arial" charset="0"/>
              </a:rPr>
              <a:t>MEASLES </a:t>
            </a:r>
            <a:r>
              <a:rPr lang="en-US" sz="1000" b="1" dirty="0">
                <a:latin typeface="Arial" charset="0"/>
              </a:rPr>
              <a:t>(</a:t>
            </a:r>
            <a:r>
              <a:rPr lang="en-US" sz="1000" dirty="0">
                <a:latin typeface="Arial" charset="0"/>
              </a:rPr>
              <a:t>caused by paramyxovirus)</a:t>
            </a:r>
          </a:p>
          <a:p>
            <a:pPr eaLnBrk="1" hangingPunct="1">
              <a:lnSpc>
                <a:spcPct val="80000"/>
              </a:lnSpc>
            </a:pPr>
            <a:r>
              <a:rPr lang="en-US" sz="1000" b="1" dirty="0">
                <a:latin typeface="Arial" charset="0"/>
              </a:rPr>
              <a:t>Slide shows two children with typical measles rash and conjunctivitis in younger child</a:t>
            </a:r>
          </a:p>
          <a:p>
            <a:pPr eaLnBrk="1" hangingPunct="1">
              <a:lnSpc>
                <a:spcPct val="90000"/>
              </a:lnSpc>
            </a:pPr>
            <a:r>
              <a:rPr lang="en-US" sz="1000" b="1" u="sng" dirty="0" smtClean="0">
                <a:latin typeface="Arial" charset="0"/>
              </a:rPr>
              <a:t>MUMPS</a:t>
            </a:r>
            <a:r>
              <a:rPr lang="en-US" sz="1000" dirty="0" smtClean="0">
                <a:latin typeface="Arial" charset="0"/>
              </a:rPr>
              <a:t> </a:t>
            </a:r>
            <a:r>
              <a:rPr lang="en-US" sz="1000" dirty="0">
                <a:latin typeface="Arial" charset="0"/>
              </a:rPr>
              <a:t>(caused by paramyxovirus)</a:t>
            </a:r>
            <a:r>
              <a:rPr lang="en-US" sz="1000" b="1" u="sng" dirty="0">
                <a:latin typeface="Arial" charset="0"/>
              </a:rPr>
              <a:t> </a:t>
            </a:r>
          </a:p>
          <a:p>
            <a:pPr eaLnBrk="1" hangingPunct="1">
              <a:lnSpc>
                <a:spcPct val="90000"/>
              </a:lnSpc>
            </a:pPr>
            <a:r>
              <a:rPr lang="en-US" sz="1000" b="1" dirty="0">
                <a:latin typeface="Arial" charset="0"/>
              </a:rPr>
              <a:t>Slide shows an adolescent with </a:t>
            </a:r>
            <a:r>
              <a:rPr lang="en-US" sz="1000" b="1" dirty="0" err="1">
                <a:latin typeface="Arial" charset="0"/>
              </a:rPr>
              <a:t>parotitis</a:t>
            </a:r>
            <a:r>
              <a:rPr lang="en-US" sz="1000" b="1" dirty="0">
                <a:latin typeface="Arial" charset="0"/>
              </a:rPr>
              <a:t> due to mumps</a:t>
            </a:r>
          </a:p>
          <a:p>
            <a:pPr eaLnBrk="1" hangingPunct="1">
              <a:lnSpc>
                <a:spcPct val="90000"/>
              </a:lnSpc>
            </a:pPr>
            <a:r>
              <a:rPr lang="en-US" sz="1000" dirty="0" err="1">
                <a:latin typeface="Arial" charset="0"/>
              </a:rPr>
              <a:t>Parotitis</a:t>
            </a:r>
            <a:r>
              <a:rPr lang="en-US" sz="1000" dirty="0">
                <a:latin typeface="Arial" charset="0"/>
              </a:rPr>
              <a:t> (inflammation of parotid gland) occurs in 30-40% of infected persons, 40-50% have only nonspecific or respiratory </a:t>
            </a:r>
            <a:r>
              <a:rPr lang="en-US" sz="1000" dirty="0" smtClean="0">
                <a:latin typeface="Arial" charset="0"/>
              </a:rPr>
              <a:t>symptoms;</a:t>
            </a:r>
            <a:r>
              <a:rPr lang="en-US" sz="1000" baseline="0" dirty="0" smtClean="0">
                <a:latin typeface="Arial" charset="0"/>
              </a:rPr>
              <a:t> </a:t>
            </a:r>
            <a:r>
              <a:rPr lang="en-US" sz="1000" dirty="0" smtClean="0">
                <a:latin typeface="Arial" charset="0"/>
              </a:rPr>
              <a:t>Complications </a:t>
            </a:r>
            <a:r>
              <a:rPr lang="en-US" sz="1000" dirty="0">
                <a:latin typeface="Arial" charset="0"/>
              </a:rPr>
              <a:t>include aseptic meningitis, &amp; </a:t>
            </a:r>
            <a:r>
              <a:rPr lang="en-US" sz="1000" dirty="0" smtClean="0">
                <a:latin typeface="Arial" charset="0"/>
              </a:rPr>
              <a:t>deafness;</a:t>
            </a:r>
            <a:r>
              <a:rPr lang="en-US" sz="1000" baseline="0" dirty="0" smtClean="0">
                <a:latin typeface="Arial" charset="0"/>
              </a:rPr>
              <a:t> </a:t>
            </a:r>
            <a:r>
              <a:rPr lang="en-US" sz="1000" dirty="0" smtClean="0">
                <a:latin typeface="Arial" charset="0"/>
              </a:rPr>
              <a:t>Post </a:t>
            </a:r>
            <a:r>
              <a:rPr lang="en-US" sz="1000" dirty="0">
                <a:latin typeface="Arial" charset="0"/>
              </a:rPr>
              <a:t>pubertal individuals may have </a:t>
            </a:r>
            <a:r>
              <a:rPr lang="en-US" sz="1000" dirty="0" err="1">
                <a:latin typeface="Arial" charset="0"/>
              </a:rPr>
              <a:t>orchitis</a:t>
            </a:r>
            <a:r>
              <a:rPr lang="en-US" sz="1000" dirty="0">
                <a:latin typeface="Arial" charset="0"/>
              </a:rPr>
              <a:t> (inflammation of testicles), ovarian inflammation, &amp; pancreatitis</a:t>
            </a:r>
          </a:p>
          <a:p>
            <a:pPr eaLnBrk="1" hangingPunct="1">
              <a:lnSpc>
                <a:spcPct val="80000"/>
              </a:lnSpc>
            </a:pPr>
            <a:r>
              <a:rPr lang="en-US" sz="1000" b="1" dirty="0">
                <a:solidFill>
                  <a:srgbClr val="FF0000"/>
                </a:solidFill>
                <a:latin typeface="Arial" charset="0"/>
              </a:rPr>
              <a:t>RUBELLA </a:t>
            </a:r>
            <a:r>
              <a:rPr lang="en-US" sz="1000" dirty="0">
                <a:latin typeface="Arial" charset="0"/>
              </a:rPr>
              <a:t>(Caused by rubella virus and spread from person to person {</a:t>
            </a:r>
            <a:r>
              <a:rPr lang="en-US" sz="1000" dirty="0" err="1">
                <a:latin typeface="Arial" charset="0"/>
              </a:rPr>
              <a:t>togavirus</a:t>
            </a:r>
            <a:r>
              <a:rPr lang="en-US" sz="1000" dirty="0">
                <a:latin typeface="Arial" charset="0"/>
              </a:rPr>
              <a:t>})</a:t>
            </a:r>
          </a:p>
          <a:p>
            <a:pPr eaLnBrk="1" hangingPunct="1">
              <a:lnSpc>
                <a:spcPct val="80000"/>
              </a:lnSpc>
            </a:pPr>
            <a:r>
              <a:rPr lang="en-US" sz="1000" dirty="0">
                <a:latin typeface="Arial" charset="0"/>
              </a:rPr>
              <a:t>In children, the rash may be the first manifestation of infection. Adults may have low-grade fever, malaise, URI, and lymphadenopathy prior to rash. Arthralgia and arthritis is common in adults, especially women. Complications include encephalitis and hemorrhagic manifestations</a:t>
            </a:r>
          </a:p>
          <a:p>
            <a:pPr eaLnBrk="1" hangingPunct="1">
              <a:lnSpc>
                <a:spcPct val="90000"/>
              </a:lnSpc>
            </a:pPr>
            <a:r>
              <a:rPr lang="en-US" sz="1000" dirty="0">
                <a:latin typeface="Arial" charset="0"/>
              </a:rPr>
              <a:t>Rubella is no longer endemic in the U.S. However, it is still present in other countries and can be imported</a:t>
            </a:r>
            <a:r>
              <a:rPr lang="en-US" sz="1000" u="sng" dirty="0">
                <a:latin typeface="Arial" charset="0"/>
              </a:rPr>
              <a:t>   </a:t>
            </a:r>
          </a:p>
          <a:p>
            <a:pPr eaLnBrk="1" hangingPunct="1">
              <a:lnSpc>
                <a:spcPct val="80000"/>
              </a:lnSpc>
            </a:pPr>
            <a:r>
              <a:rPr lang="en-US" sz="1000" b="1" u="sng" dirty="0" smtClean="0">
                <a:solidFill>
                  <a:srgbClr val="FF0000"/>
                </a:solidFill>
                <a:latin typeface="Arial" charset="0"/>
              </a:rPr>
              <a:t>CONGENITAL </a:t>
            </a:r>
            <a:r>
              <a:rPr lang="en-US" sz="1000" b="1" u="sng" dirty="0">
                <a:latin typeface="Arial" charset="0"/>
              </a:rPr>
              <a:t>RUBELLA </a:t>
            </a:r>
            <a:r>
              <a:rPr lang="en-US" sz="1000" dirty="0">
                <a:latin typeface="Arial" charset="0"/>
              </a:rPr>
              <a:t> </a:t>
            </a:r>
          </a:p>
          <a:p>
            <a:pPr eaLnBrk="1" hangingPunct="1">
              <a:lnSpc>
                <a:spcPct val="80000"/>
              </a:lnSpc>
            </a:pPr>
            <a:r>
              <a:rPr lang="en-US" sz="1000" b="1" dirty="0">
                <a:latin typeface="Arial" charset="0"/>
              </a:rPr>
              <a:t>Slide shows an adult and child with a typical rash from rubella and an infant with congenital rubella syndrome</a:t>
            </a:r>
            <a:r>
              <a:rPr lang="en-US" sz="1000" dirty="0">
                <a:latin typeface="Arial" charset="0"/>
              </a:rPr>
              <a:t> Infant was infected in utero  and has “blueberry muffin spots” on skin due to petechial lesions, cataracts, hearing loss and congenital heart lesion and will most likely be developmentally delayed.</a:t>
            </a:r>
            <a:endParaRPr lang="en-US" sz="1000" b="1" dirty="0">
              <a:latin typeface="Arial" charset="0"/>
            </a:endParaRPr>
          </a:p>
          <a:p>
            <a:pPr eaLnBrk="1" hangingPunct="1">
              <a:lnSpc>
                <a:spcPct val="80000"/>
              </a:lnSpc>
            </a:pPr>
            <a:r>
              <a:rPr lang="en-US" sz="1000" b="1" dirty="0">
                <a:latin typeface="Arial" charset="0"/>
              </a:rPr>
              <a:t>All woman of child bearing age should be certain they are immune to rubella.</a:t>
            </a:r>
          </a:p>
          <a:p>
            <a:pPr eaLnBrk="1" hangingPunct="1">
              <a:lnSpc>
                <a:spcPct val="80000"/>
              </a:lnSpc>
            </a:pPr>
            <a:endParaRPr lang="en-US" sz="1000" b="1" dirty="0">
              <a:latin typeface="Arial" charset="0"/>
            </a:endParaRPr>
          </a:p>
          <a:p>
            <a:pPr eaLnBrk="1" hangingPunct="1">
              <a:lnSpc>
                <a:spcPct val="80000"/>
              </a:lnSpc>
            </a:pPr>
            <a:r>
              <a:rPr lang="en-US" sz="1000" dirty="0">
                <a:latin typeface="Arial" charset="0"/>
              </a:rPr>
              <a:t>For additional information refer to: Epidemiology and Prevention of Vaccine-Preventable Diseases, 12th edition  May 2012.  HHS, CDC. </a:t>
            </a:r>
          </a:p>
        </p:txBody>
      </p:sp>
    </p:spTree>
    <p:extLst>
      <p:ext uri="{BB962C8B-B14F-4D97-AF65-F5344CB8AC3E}">
        <p14:creationId xmlns:p14="http://schemas.microsoft.com/office/powerpoint/2010/main" val="39155176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86" tIns="45343" rIns="90686" bIns="45343" anchor="b"/>
          <a:lstStyle/>
          <a:p>
            <a:pPr algn="r"/>
            <a:endParaRPr lang="en-US" sz="1200" dirty="0">
              <a:solidFill>
                <a:srgbClr val="000000"/>
              </a:solidFill>
            </a:endParaRPr>
          </a:p>
        </p:txBody>
      </p:sp>
      <p:sp>
        <p:nvSpPr>
          <p:cNvPr id="215042" name="Rectangle 6"/>
          <p:cNvSpPr txBox="1">
            <a:spLocks noGrp="1" noChangeArrowheads="1"/>
          </p:cNvSpPr>
          <p:nvPr/>
        </p:nvSpPr>
        <p:spPr bwMode="auto">
          <a:xfrm>
            <a:off x="0" y="8766798"/>
            <a:ext cx="2943802" cy="461826"/>
          </a:xfrm>
          <a:prstGeom prst="rect">
            <a:avLst/>
          </a:prstGeom>
          <a:noFill/>
          <a:ln w="9525">
            <a:noFill/>
            <a:miter lim="800000"/>
            <a:headEnd/>
            <a:tailEnd/>
          </a:ln>
        </p:spPr>
        <p:txBody>
          <a:bodyPr lIns="90678" tIns="45339" rIns="90678" bIns="45339" anchor="b"/>
          <a:lstStyle/>
          <a:p>
            <a:endParaRPr lang="en-US" sz="1200">
              <a:solidFill>
                <a:srgbClr val="000000"/>
              </a:solidFill>
            </a:endParaRPr>
          </a:p>
        </p:txBody>
      </p:sp>
      <p:sp>
        <p:nvSpPr>
          <p:cNvPr id="215043"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78" tIns="45339" rIns="90678" bIns="45339" anchor="b"/>
          <a:lstStyle/>
          <a:p>
            <a:pPr algn="r"/>
            <a:endParaRPr lang="en-US" sz="1200" dirty="0">
              <a:solidFill>
                <a:srgbClr val="000000"/>
              </a:solidFill>
            </a:endParaRPr>
          </a:p>
        </p:txBody>
      </p:sp>
      <p:sp>
        <p:nvSpPr>
          <p:cNvPr id="215044" name="Rectangle 6"/>
          <p:cNvSpPr txBox="1">
            <a:spLocks noGrp="1" noChangeArrowheads="1"/>
          </p:cNvSpPr>
          <p:nvPr/>
        </p:nvSpPr>
        <p:spPr bwMode="auto">
          <a:xfrm>
            <a:off x="0" y="8766798"/>
            <a:ext cx="2943802" cy="461826"/>
          </a:xfrm>
          <a:prstGeom prst="rect">
            <a:avLst/>
          </a:prstGeom>
          <a:noFill/>
          <a:ln w="9525">
            <a:noFill/>
            <a:miter lim="800000"/>
            <a:headEnd/>
            <a:tailEnd/>
          </a:ln>
        </p:spPr>
        <p:txBody>
          <a:bodyPr lIns="90678" tIns="45339" rIns="90678" bIns="45339" anchor="b"/>
          <a:lstStyle/>
          <a:p>
            <a:endParaRPr lang="en-US" sz="1200">
              <a:solidFill>
                <a:srgbClr val="000000"/>
              </a:solidFill>
            </a:endParaRPr>
          </a:p>
        </p:txBody>
      </p:sp>
      <p:sp>
        <p:nvSpPr>
          <p:cNvPr id="215046" name="Rectangle 2"/>
          <p:cNvSpPr>
            <a:spLocks noGrp="1" noRot="1" noChangeAspect="1" noChangeArrowheads="1" noTextEdit="1"/>
          </p:cNvSpPr>
          <p:nvPr>
            <p:ph type="sldImg"/>
          </p:nvPr>
        </p:nvSpPr>
        <p:spPr>
          <a:xfrm>
            <a:off x="1127125" y="681038"/>
            <a:ext cx="4611688" cy="3459162"/>
          </a:xfrm>
          <a:ln/>
        </p:spPr>
      </p:sp>
      <p:sp>
        <p:nvSpPr>
          <p:cNvPr id="215047" name="Rectangle 3"/>
          <p:cNvSpPr>
            <a:spLocks noGrp="1" noChangeArrowheads="1"/>
          </p:cNvSpPr>
          <p:nvPr>
            <p:ph type="body" idx="1"/>
          </p:nvPr>
        </p:nvSpPr>
        <p:spPr>
          <a:noFill/>
          <a:ln/>
        </p:spPr>
        <p:txBody>
          <a:bodyPr lIns="90678" tIns="45339" rIns="90678" bIns="45339">
            <a:normAutofit fontScale="92500" lnSpcReduction="10000"/>
          </a:bodyPr>
          <a:lstStyle/>
          <a:p>
            <a:r>
              <a:rPr lang="en-US" sz="1000" b="1" dirty="0" smtClean="0"/>
              <a:t>Presenter to discuss and review MMR one-pager with slide.</a:t>
            </a:r>
          </a:p>
          <a:p>
            <a:endParaRPr lang="en-US" sz="1000" b="1" dirty="0" smtClean="0"/>
          </a:p>
          <a:p>
            <a:r>
              <a:rPr lang="en-US" sz="1000" dirty="0" smtClean="0"/>
              <a:t>Required </a:t>
            </a:r>
            <a:r>
              <a:rPr lang="en-US" sz="1000" dirty="0"/>
              <a:t>for school and child care attendance: Acceptable presumptive evidence of MMR immunity: Documentation of age appropriate vaccination with MMR vaccine, Laboratory evidence of immunity, Laboratory confirmation of disease, and Birth before 1957  </a:t>
            </a:r>
          </a:p>
          <a:p>
            <a:r>
              <a:rPr lang="en-US" sz="1000" dirty="0"/>
              <a:t>Birth date not acceptable evidence of rubella immunity for women who could become pregnant </a:t>
            </a:r>
          </a:p>
          <a:p>
            <a:r>
              <a:rPr lang="en-US" sz="1000" dirty="0"/>
              <a:t>Measles Vaccine: The measles vaccine is very effective. One dose of measles vaccine is about 93% effective at preventing measles if exposed to the virus and two doses are about 97% effective. 5% or less may lose protection after several years. </a:t>
            </a:r>
          </a:p>
          <a:p>
            <a:endParaRPr lang="en-US" sz="1000" dirty="0"/>
          </a:p>
          <a:p>
            <a:r>
              <a:rPr lang="en-US" sz="1000" dirty="0"/>
              <a:t>Children should get 2 doses of MMR vaccine:</a:t>
            </a:r>
          </a:p>
          <a:p>
            <a:r>
              <a:rPr lang="en-US" sz="1000" dirty="0"/>
              <a:t>First Dose: 12–15 months of age</a:t>
            </a:r>
          </a:p>
          <a:p>
            <a:r>
              <a:rPr lang="en-US" sz="1000" dirty="0"/>
              <a:t>Second Dose: 4–6 years of age (may be given earlier, if at least 28 days after the 1st dose)</a:t>
            </a:r>
          </a:p>
          <a:p>
            <a:r>
              <a:rPr lang="en-US" sz="1000" dirty="0"/>
              <a:t>Some infants younger than 12 months should get a dose of MMR if they are traveling out of the country. (This</a:t>
            </a:r>
          </a:p>
          <a:p>
            <a:r>
              <a:rPr lang="en-US" sz="1000" dirty="0"/>
              <a:t>dose will not count toward their routine series.)</a:t>
            </a:r>
          </a:p>
          <a:p>
            <a:endParaRPr lang="en-US" sz="1000" dirty="0"/>
          </a:p>
          <a:p>
            <a:r>
              <a:rPr lang="en-US" sz="1000" dirty="0"/>
              <a:t>Some adults should also get MMR vaccine: Generally, anyone 18 years of age or older who was born after 1956 should get at least one dose of MMR vaccine, unless they can show that they have either been vaccinated or had all three diseases.</a:t>
            </a:r>
          </a:p>
          <a:p>
            <a:r>
              <a:rPr lang="en-US" sz="1000" dirty="0"/>
              <a:t>MMR vaccine may be given at the same time as other vaccines.</a:t>
            </a:r>
          </a:p>
          <a:p>
            <a:r>
              <a:rPr lang="en-US" sz="1000" dirty="0"/>
              <a:t>Children between 1 and 12 years of age can get a “combination” vaccine called MMRV, which contains both MMR and varicella (chickenpox) vaccines. There is a separate Vaccine Information Statement for MMRV.</a:t>
            </a:r>
          </a:p>
          <a:p>
            <a:endParaRPr lang="en-US" sz="1000" dirty="0"/>
          </a:p>
          <a:p>
            <a:r>
              <a:rPr lang="en-US" sz="1000" dirty="0"/>
              <a:t>Some people should not get MMR vaccine or should wait.</a:t>
            </a:r>
          </a:p>
          <a:p>
            <a:r>
              <a:rPr lang="en-US" sz="1000" dirty="0"/>
              <a:t>-Anyone who has ever had a life-threatening allergic reaction to the antibiotic neomycin, or any other component of MMR vaccine, should not get the vaccine. Tell your doctor if you have any severe allergies.</a:t>
            </a:r>
          </a:p>
          <a:p>
            <a:r>
              <a:rPr lang="en-US" sz="1000" dirty="0"/>
              <a:t>-Anyone who had a life-threatening allergic reaction to a previous dose of MMR or MMRV vaccine should not get another dose.</a:t>
            </a:r>
          </a:p>
          <a:p>
            <a:r>
              <a:rPr lang="en-US" sz="1000" dirty="0"/>
              <a:t>-Some people who are sick at the time the shot is scheduled may be advised to wait until they recover before getting MMR vaccine.</a:t>
            </a:r>
          </a:p>
          <a:p>
            <a:r>
              <a:rPr lang="en-US" sz="1000" dirty="0"/>
              <a:t>-Pregnant women should not get MMR vaccine. Pregnant women who need the vaccine should wait until after giving birth. Women should avoid getting pregnant for 4 weeks after vaccination with MMR vaccine.</a:t>
            </a:r>
          </a:p>
          <a:p>
            <a:endParaRPr lang="en-US" sz="1000" dirty="0"/>
          </a:p>
          <a:p>
            <a:endParaRPr lang="en-US" sz="1000" b="1" dirty="0"/>
          </a:p>
        </p:txBody>
      </p:sp>
      <p:sp>
        <p:nvSpPr>
          <p:cNvPr id="11" name="Slide Number Placeholder 10"/>
          <p:cNvSpPr>
            <a:spLocks noGrp="1"/>
          </p:cNvSpPr>
          <p:nvPr>
            <p:ph type="sldNum" sz="quarter" idx="10"/>
          </p:nvPr>
        </p:nvSpPr>
        <p:spPr/>
        <p:txBody>
          <a:bodyPr/>
          <a:lstStyle/>
          <a:p>
            <a:pPr>
              <a:defRPr/>
            </a:pPr>
            <a:fld id="{97952AFA-8362-48FC-9C34-150C87379A95}" type="slidenum">
              <a:rPr lang="en-US" smtClean="0"/>
              <a:pPr>
                <a:defRPr/>
              </a:pPr>
              <a:t>36</a:t>
            </a:fld>
            <a:endParaRPr lang="en-US"/>
          </a:p>
        </p:txBody>
      </p:sp>
    </p:spTree>
    <p:extLst>
      <p:ext uri="{BB962C8B-B14F-4D97-AF65-F5344CB8AC3E}">
        <p14:creationId xmlns:p14="http://schemas.microsoft.com/office/powerpoint/2010/main" val="36822737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6"/>
          <p:cNvSpPr txBox="1">
            <a:spLocks noGrp="1" noChangeArrowheads="1"/>
          </p:cNvSpPr>
          <p:nvPr/>
        </p:nvSpPr>
        <p:spPr bwMode="auto">
          <a:xfrm>
            <a:off x="0" y="8766798"/>
            <a:ext cx="2943802" cy="461826"/>
          </a:xfrm>
          <a:prstGeom prst="rect">
            <a:avLst/>
          </a:prstGeom>
          <a:noFill/>
          <a:ln w="9525">
            <a:noFill/>
            <a:miter lim="800000"/>
            <a:headEnd/>
            <a:tailEnd/>
          </a:ln>
        </p:spPr>
        <p:txBody>
          <a:bodyPr lIns="90682" tIns="45341" rIns="90682" bIns="45341" anchor="b"/>
          <a:lstStyle/>
          <a:p>
            <a:endParaRPr lang="en-US" sz="1200"/>
          </a:p>
        </p:txBody>
      </p:sp>
      <p:sp>
        <p:nvSpPr>
          <p:cNvPr id="217091"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82" tIns="45341" rIns="90682" bIns="45341" anchor="b"/>
          <a:lstStyle/>
          <a:p>
            <a:pPr algn="r"/>
            <a:endParaRPr lang="en-US" sz="1200" dirty="0"/>
          </a:p>
        </p:txBody>
      </p:sp>
      <p:sp>
        <p:nvSpPr>
          <p:cNvPr id="217092" name="Rectangle 6"/>
          <p:cNvSpPr txBox="1">
            <a:spLocks noGrp="1" noChangeArrowheads="1"/>
          </p:cNvSpPr>
          <p:nvPr/>
        </p:nvSpPr>
        <p:spPr bwMode="auto">
          <a:xfrm>
            <a:off x="0" y="8766798"/>
            <a:ext cx="2943802" cy="461826"/>
          </a:xfrm>
          <a:prstGeom prst="rect">
            <a:avLst/>
          </a:prstGeom>
          <a:noFill/>
          <a:ln w="9525">
            <a:noFill/>
            <a:miter lim="800000"/>
            <a:headEnd/>
            <a:tailEnd/>
          </a:ln>
        </p:spPr>
        <p:txBody>
          <a:bodyPr lIns="90682" tIns="45341" rIns="90682" bIns="45341" anchor="b"/>
          <a:lstStyle/>
          <a:p>
            <a:endParaRPr lang="en-US" sz="1200"/>
          </a:p>
        </p:txBody>
      </p:sp>
      <p:sp>
        <p:nvSpPr>
          <p:cNvPr id="217093"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82" tIns="45341" rIns="90682" bIns="45341" anchor="b"/>
          <a:lstStyle/>
          <a:p>
            <a:pPr algn="r"/>
            <a:endParaRPr lang="en-US" sz="1200" dirty="0"/>
          </a:p>
        </p:txBody>
      </p:sp>
      <p:sp>
        <p:nvSpPr>
          <p:cNvPr id="217094" name="Rectangle 2"/>
          <p:cNvSpPr>
            <a:spLocks noGrp="1" noRot="1" noChangeAspect="1" noChangeArrowheads="1" noTextEdit="1"/>
          </p:cNvSpPr>
          <p:nvPr>
            <p:ph type="sldImg"/>
          </p:nvPr>
        </p:nvSpPr>
        <p:spPr>
          <a:xfrm>
            <a:off x="1092200" y="230188"/>
            <a:ext cx="4611688" cy="3460750"/>
          </a:xfrm>
          <a:ln/>
        </p:spPr>
      </p:sp>
      <p:sp>
        <p:nvSpPr>
          <p:cNvPr id="217095" name="Rectangle 3"/>
          <p:cNvSpPr>
            <a:spLocks noGrp="1" noChangeArrowheads="1"/>
          </p:cNvSpPr>
          <p:nvPr>
            <p:ph type="body" idx="1"/>
          </p:nvPr>
        </p:nvSpPr>
        <p:spPr>
          <a:xfrm>
            <a:off x="452893" y="3782869"/>
            <a:ext cx="6153364" cy="5168345"/>
          </a:xfrm>
          <a:noFill/>
          <a:ln/>
        </p:spPr>
        <p:txBody>
          <a:bodyPr lIns="90682" tIns="45341" rIns="90682" bIns="45341">
            <a:normAutofit/>
          </a:bodyPr>
          <a:lstStyle/>
          <a:p>
            <a:r>
              <a:rPr lang="en-US" sz="1000" b="1" dirty="0" smtClean="0"/>
              <a:t>Presenter may</a:t>
            </a:r>
            <a:r>
              <a:rPr lang="en-US" sz="1000" b="1" baseline="0" dirty="0" smtClean="0"/>
              <a:t> use varicella one-pager with reviewing slide.</a:t>
            </a:r>
            <a:endParaRPr lang="en-US" sz="1000" b="1" dirty="0" smtClean="0"/>
          </a:p>
          <a:p>
            <a:endParaRPr lang="en-US" sz="1000" b="1" dirty="0" smtClean="0"/>
          </a:p>
          <a:p>
            <a:r>
              <a:rPr lang="en-US" sz="1000" b="1" dirty="0" smtClean="0"/>
              <a:t>Chicken pox</a:t>
            </a:r>
            <a:r>
              <a:rPr lang="en-US" sz="1000" b="1" baseline="0" dirty="0" smtClean="0"/>
              <a:t> is an illness caused by the varicella zoster virus.  It was one an almost universal childhood experience.  Now it’s much less common in the U.S. owing to widespread vaccination.</a:t>
            </a:r>
          </a:p>
          <a:p>
            <a:endParaRPr lang="en-US" sz="1000" b="1" dirty="0" smtClean="0"/>
          </a:p>
          <a:p>
            <a:r>
              <a:rPr lang="en-US" sz="1000" b="1" dirty="0" smtClean="0"/>
              <a:t>Why </a:t>
            </a:r>
            <a:r>
              <a:rPr lang="en-US" sz="1000" b="1" dirty="0"/>
              <a:t>get vaccinated?</a:t>
            </a:r>
          </a:p>
          <a:p>
            <a:r>
              <a:rPr lang="en-US" sz="1000" dirty="0"/>
              <a:t>It is usually mild, but it can be serious, especially in young infants and adults. Most people who get chickenpox vaccine will not get chickenpox. But if someone who has been vaccinated does get chickenpox, it is usually very mild. They will have fewer blisters, are less likely to have a fever, and will recover faster.  This slide shows an adolescent with a typical varicella rash and infant with secondary bacterial infected varicella lesions, probably due to staph or strep. </a:t>
            </a:r>
            <a:endParaRPr lang="en-US" sz="1000" b="1" dirty="0"/>
          </a:p>
          <a:p>
            <a:pPr eaLnBrk="1" hangingPunct="1">
              <a:lnSpc>
                <a:spcPct val="80000"/>
              </a:lnSpc>
            </a:pPr>
            <a:endParaRPr lang="en-US" sz="1000" dirty="0"/>
          </a:p>
          <a:p>
            <a:r>
              <a:rPr lang="en-US" sz="1000" u="sng" dirty="0" smtClean="0"/>
              <a:t>ACIP recommends: </a:t>
            </a:r>
            <a:endParaRPr lang="en-US" sz="1000" u="sng" dirty="0"/>
          </a:p>
          <a:p>
            <a:r>
              <a:rPr lang="en-US" sz="1000" dirty="0"/>
              <a:t>Children who have never had chickenpox should get 2 doses of chickenpox vaccine at these ages:</a:t>
            </a:r>
          </a:p>
          <a:p>
            <a:r>
              <a:rPr lang="en-US" sz="1000" dirty="0"/>
              <a:t>1st Dose: 12–15 months of age</a:t>
            </a:r>
          </a:p>
          <a:p>
            <a:r>
              <a:rPr lang="en-US" sz="1000" dirty="0"/>
              <a:t>2nd Dose: 4–6 years of age (may be given earlier, if at least 3 months after the 1st dose)</a:t>
            </a:r>
          </a:p>
          <a:p>
            <a:r>
              <a:rPr lang="en-US" sz="1000" dirty="0"/>
              <a:t>People 13 years of age and older (who have never had chickenpox or received chickenpox vaccine) should get two doses at least 28 days apart.</a:t>
            </a:r>
          </a:p>
          <a:p>
            <a:r>
              <a:rPr lang="en-US" sz="1000" u="sng" dirty="0"/>
              <a:t>Catch-up</a:t>
            </a:r>
          </a:p>
          <a:p>
            <a:r>
              <a:rPr lang="en-US" sz="1000" dirty="0"/>
              <a:t>Anyone who is not fully vaccinated, and never had chickenpox, should receive one or two doses of</a:t>
            </a:r>
          </a:p>
          <a:p>
            <a:r>
              <a:rPr lang="en-US" sz="1000" dirty="0"/>
              <a:t>chickenpox vaccine. The timing of these doses depends on the person’s age. </a:t>
            </a:r>
            <a:r>
              <a:rPr lang="en-US" sz="1000" dirty="0" smtClean="0"/>
              <a:t>Chickenpox </a:t>
            </a:r>
            <a:r>
              <a:rPr lang="en-US" sz="1000" dirty="0"/>
              <a:t>vaccine may be given at the same time as other vaccines.</a:t>
            </a:r>
          </a:p>
          <a:p>
            <a:pPr eaLnBrk="1" hangingPunct="1">
              <a:lnSpc>
                <a:spcPct val="80000"/>
              </a:lnSpc>
            </a:pPr>
            <a:r>
              <a:rPr lang="en-US" sz="1000" dirty="0"/>
              <a:t>	 </a:t>
            </a:r>
          </a:p>
          <a:p>
            <a:pPr eaLnBrk="1" hangingPunct="1">
              <a:lnSpc>
                <a:spcPct val="80000"/>
              </a:lnSpc>
            </a:pPr>
            <a:r>
              <a:rPr lang="en-US" sz="1000" dirty="0" smtClean="0"/>
              <a:t>Reference</a:t>
            </a:r>
            <a:r>
              <a:rPr lang="en-US" sz="1000" dirty="0"/>
              <a:t>: Prevention of Varicella - Recommendations of the Advisory Committee on Immunization </a:t>
            </a:r>
          </a:p>
          <a:p>
            <a:pPr eaLnBrk="1" hangingPunct="1">
              <a:lnSpc>
                <a:spcPct val="80000"/>
              </a:lnSpc>
            </a:pPr>
            <a:r>
              <a:rPr lang="en-US" sz="1000" dirty="0"/>
              <a:t>Practices (ACIP) MMWR (2007);56(No. RR-4):23</a:t>
            </a:r>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pPr>
                <a:defRPr/>
              </a:pPr>
              <a:t>37</a:t>
            </a:fld>
            <a:endParaRPr lang="en-US"/>
          </a:p>
        </p:txBody>
      </p:sp>
    </p:spTree>
    <p:extLst>
      <p:ext uri="{BB962C8B-B14F-4D97-AF65-F5344CB8AC3E}">
        <p14:creationId xmlns:p14="http://schemas.microsoft.com/office/powerpoint/2010/main" val="19283774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Written documentation of age-appropriate vaccination</a:t>
            </a:r>
          </a:p>
          <a:p>
            <a:r>
              <a:rPr lang="en-US" dirty="0"/>
              <a:t>Laboratory evidence of immunity or laboratory confirmation of varicella disease</a:t>
            </a:r>
          </a:p>
          <a:p>
            <a:r>
              <a:rPr lang="en-US" dirty="0"/>
              <a:t>U.S.-born before 1980*</a:t>
            </a:r>
          </a:p>
          <a:p>
            <a:r>
              <a:rPr lang="en-US" dirty="0"/>
              <a:t>Healthcare provider diagnosis or verification of varicella disease</a:t>
            </a:r>
          </a:p>
          <a:p>
            <a:r>
              <a:rPr lang="en-US" dirty="0"/>
              <a:t>History of herpes zoster based on healthcare provider diagnosis.</a:t>
            </a:r>
          </a:p>
          <a:p>
            <a:r>
              <a:rPr lang="en-US" dirty="0"/>
              <a:t>* Birth year immunity criterion does not apply to healthcare personnel or pregnant women</a:t>
            </a:r>
          </a:p>
          <a:p>
            <a:endParaRPr lang="en-US" dirty="0"/>
          </a:p>
        </p:txBody>
      </p:sp>
      <p:sp>
        <p:nvSpPr>
          <p:cNvPr id="4" name="Slide Number Placeholder 3"/>
          <p:cNvSpPr>
            <a:spLocks noGrp="1"/>
          </p:cNvSpPr>
          <p:nvPr>
            <p:ph type="sldNum" sz="quarter" idx="10"/>
          </p:nvPr>
        </p:nvSpPr>
        <p:spPr/>
        <p:txBody>
          <a:bodyPr/>
          <a:lstStyle/>
          <a:p>
            <a:fld id="{6EB42E58-0303-4EDC-B00D-35285B913ADD}" type="slidenum">
              <a:rPr lang="en-US" smtClean="0"/>
              <a:pPr/>
              <a:t>38</a:t>
            </a:fld>
            <a:endParaRPr lang="en-US"/>
          </a:p>
        </p:txBody>
      </p:sp>
    </p:spTree>
    <p:extLst>
      <p:ext uri="{BB962C8B-B14F-4D97-AF65-F5344CB8AC3E}">
        <p14:creationId xmlns:p14="http://schemas.microsoft.com/office/powerpoint/2010/main" val="13796112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17" tIns="45708" rIns="91417" bIns="45708" anchor="b"/>
          <a:lstStyle/>
          <a:p>
            <a:endParaRPr lang="en-US" sz="1200"/>
          </a:p>
        </p:txBody>
      </p:sp>
      <p:sp>
        <p:nvSpPr>
          <p:cNvPr id="231427"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17" tIns="45708" rIns="91417" bIns="45708" anchor="b"/>
          <a:lstStyle/>
          <a:p>
            <a:pPr algn="r"/>
            <a:endParaRPr lang="en-US" sz="1200" dirty="0"/>
          </a:p>
        </p:txBody>
      </p:sp>
      <p:sp>
        <p:nvSpPr>
          <p:cNvPr id="231428"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17" tIns="45708" rIns="91417" bIns="45708" anchor="b"/>
          <a:lstStyle/>
          <a:p>
            <a:endParaRPr lang="en-US" sz="1200"/>
          </a:p>
        </p:txBody>
      </p:sp>
      <p:sp>
        <p:nvSpPr>
          <p:cNvPr id="231429"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17" tIns="45708" rIns="91417" bIns="45708" anchor="b"/>
          <a:lstStyle/>
          <a:p>
            <a:pPr algn="r"/>
            <a:endParaRPr lang="en-US" sz="1200" dirty="0"/>
          </a:p>
        </p:txBody>
      </p:sp>
      <p:sp>
        <p:nvSpPr>
          <p:cNvPr id="231430" name="Rectangle 2"/>
          <p:cNvSpPr>
            <a:spLocks noGrp="1" noRot="1" noChangeAspect="1" noChangeArrowheads="1" noTextEdit="1"/>
          </p:cNvSpPr>
          <p:nvPr>
            <p:ph type="sldImg"/>
          </p:nvPr>
        </p:nvSpPr>
        <p:spPr>
          <a:xfrm>
            <a:off x="1312863" y="487363"/>
            <a:ext cx="4235450" cy="3176587"/>
          </a:xfrm>
          <a:ln/>
        </p:spPr>
      </p:sp>
      <p:sp>
        <p:nvSpPr>
          <p:cNvPr id="231431" name="Rectangle 3"/>
          <p:cNvSpPr>
            <a:spLocks noGrp="1" noChangeArrowheads="1"/>
          </p:cNvSpPr>
          <p:nvPr>
            <p:ph type="body" idx="1"/>
          </p:nvPr>
        </p:nvSpPr>
        <p:spPr>
          <a:xfrm>
            <a:off x="914400" y="3891626"/>
            <a:ext cx="5029200" cy="4707863"/>
          </a:xfrm>
          <a:noFill/>
          <a:ln/>
        </p:spPr>
        <p:txBody>
          <a:bodyPr lIns="91417" tIns="45708" rIns="91417" bIns="45708">
            <a:normAutofit/>
          </a:bodyPr>
          <a:lstStyle/>
          <a:p>
            <a:pPr eaLnBrk="1" hangingPunct="1"/>
            <a:r>
              <a:rPr lang="en-US" sz="1000" b="1" dirty="0" smtClean="0">
                <a:latin typeface="Arial" charset="0"/>
              </a:rPr>
              <a:t>Presenter may</a:t>
            </a:r>
            <a:r>
              <a:rPr lang="en-US" sz="1000" b="1" baseline="0" dirty="0" smtClean="0">
                <a:latin typeface="Arial" charset="0"/>
              </a:rPr>
              <a:t> use shingles one-pager while discussing slide.</a:t>
            </a:r>
          </a:p>
          <a:p>
            <a:pPr eaLnBrk="1" hangingPunct="1"/>
            <a:r>
              <a:rPr lang="en-US" sz="1000" dirty="0" smtClean="0">
                <a:latin typeface="Arial" charset="0"/>
              </a:rPr>
              <a:t>The </a:t>
            </a:r>
            <a:r>
              <a:rPr lang="en-US" sz="1000" dirty="0">
                <a:latin typeface="Arial" charset="0"/>
              </a:rPr>
              <a:t>picture on left shows zoster (shingles) on the upper chest and back</a:t>
            </a:r>
            <a:r>
              <a:rPr lang="en-US" sz="1000" b="1" dirty="0">
                <a:latin typeface="Arial" charset="0"/>
              </a:rPr>
              <a:t>.</a:t>
            </a:r>
          </a:p>
          <a:p>
            <a:pPr eaLnBrk="1" hangingPunct="1"/>
            <a:r>
              <a:rPr lang="en-US" sz="1000" dirty="0">
                <a:latin typeface="Arial" charset="0"/>
              </a:rPr>
              <a:t>The picture on right shows zoster on the face involving one of the cranial nerves. </a:t>
            </a:r>
          </a:p>
          <a:p>
            <a:endParaRPr lang="en-US" sz="1000" b="1" dirty="0" smtClean="0"/>
          </a:p>
          <a:p>
            <a:r>
              <a:rPr lang="en-US" sz="1000" b="1" dirty="0" smtClean="0"/>
              <a:t>What </a:t>
            </a:r>
            <a:r>
              <a:rPr lang="en-US" sz="1000" b="1" dirty="0"/>
              <a:t>is shingles?</a:t>
            </a:r>
          </a:p>
          <a:p>
            <a:r>
              <a:rPr lang="en-US" sz="1000" dirty="0"/>
              <a:t>Shingles is a painful skin rash, often with blisters. It is also called Herpes Zoster, or just Zoster.</a:t>
            </a:r>
          </a:p>
          <a:p>
            <a:r>
              <a:rPr lang="en-US" sz="1000" dirty="0"/>
              <a:t>Shingles occurs when VZV reactivates and causes recurrent disease. Shingles usually starts as a rash with blisters that scab after 3 to 5 days. The most frequently mentioned symptom is pain. The rash and pain usually occur in a band on one side of the body, or clustered on one side of the face. The rash usually clears within 2 to 4 weeks. The risk of getting shingles increases as a person gets older. People who have medical conditions that keep the immune system from working properly, or people who receive immunosuppressive drugs are also at greater risk to get shingles. Very rarely, shingles can lead to pneumonia, hearing problems, blindness, scarring, brain inflammation (encephalitis), or death. </a:t>
            </a:r>
          </a:p>
          <a:p>
            <a:pPr eaLnBrk="1" hangingPunct="1"/>
            <a:endParaRPr lang="en-US" sz="1000" dirty="0">
              <a:latin typeface="Arial" charset="0"/>
            </a:endParaRPr>
          </a:p>
          <a:p>
            <a:pPr eaLnBrk="1" hangingPunct="1"/>
            <a:endParaRPr lang="en-US" sz="1000" dirty="0">
              <a:latin typeface="Arial" charset="0"/>
            </a:endParaRPr>
          </a:p>
          <a:p>
            <a:pPr eaLnBrk="1" hangingPunct="1"/>
            <a:endParaRPr lang="en-US" sz="1000" dirty="0">
              <a:latin typeface="Arial" charset="0"/>
            </a:endParaRPr>
          </a:p>
          <a:p>
            <a:pPr eaLnBrk="1" hangingPunct="1"/>
            <a:endParaRPr lang="en-US" sz="1000" dirty="0">
              <a:latin typeface="Arial" charset="0"/>
            </a:endParaRPr>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pPr>
                <a:defRPr/>
              </a:pPr>
              <a:t>39</a:t>
            </a:fld>
            <a:endParaRPr lang="en-US"/>
          </a:p>
        </p:txBody>
      </p:sp>
    </p:spTree>
    <p:extLst>
      <p:ext uri="{BB962C8B-B14F-4D97-AF65-F5344CB8AC3E}">
        <p14:creationId xmlns:p14="http://schemas.microsoft.com/office/powerpoint/2010/main" val="527714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F807A568-E3ED-40BD-89A5-23F58D4CC41B}" type="slidenum">
              <a:rPr lang="en-US" smtClean="0">
                <a:solidFill>
                  <a:srgbClr val="000000"/>
                </a:solidFill>
                <a:latin typeface="Arial" charset="0"/>
                <a:cs typeface="Arial" charset="0"/>
              </a:rPr>
              <a:pPr/>
              <a:t>4</a:t>
            </a:fld>
            <a:endParaRPr lang="en-US" dirty="0" smtClean="0">
              <a:solidFill>
                <a:srgbClr val="000000"/>
              </a:solidFill>
              <a:latin typeface="Arial" charset="0"/>
              <a:cs typeface="Arial" charset="0"/>
            </a:endParaRPr>
          </a:p>
        </p:txBody>
      </p:sp>
      <p:sp>
        <p:nvSpPr>
          <p:cNvPr id="111619" name="Rectangle 7"/>
          <p:cNvSpPr txBox="1">
            <a:spLocks noGrp="1" noChangeArrowheads="1"/>
          </p:cNvSpPr>
          <p:nvPr/>
        </p:nvSpPr>
        <p:spPr bwMode="auto">
          <a:xfrm>
            <a:off x="3970942" y="8829966"/>
            <a:ext cx="3037840" cy="464820"/>
          </a:xfrm>
          <a:prstGeom prst="rect">
            <a:avLst/>
          </a:prstGeom>
          <a:noFill/>
          <a:ln w="9525">
            <a:noFill/>
            <a:miter lim="800000"/>
            <a:headEnd/>
            <a:tailEnd/>
          </a:ln>
        </p:spPr>
        <p:txBody>
          <a:bodyPr lIns="93120" tIns="46559" rIns="93120" bIns="46559" anchor="b"/>
          <a:lstStyle/>
          <a:p>
            <a:pPr algn="r"/>
            <a:fld id="{3AD31316-8E98-44FE-88D1-C435397F9D25}" type="slidenum">
              <a:rPr lang="en-US" sz="1200">
                <a:solidFill>
                  <a:srgbClr val="000000"/>
                </a:solidFill>
              </a:rPr>
              <a:pPr algn="r"/>
              <a:t>4</a:t>
            </a:fld>
            <a:endParaRPr lang="en-US" sz="1200" dirty="0">
              <a:solidFill>
                <a:srgbClr val="000000"/>
              </a:solidFill>
            </a:endParaRPr>
          </a:p>
        </p:txBody>
      </p:sp>
      <p:sp>
        <p:nvSpPr>
          <p:cNvPr id="111620" name="Rectangle 2"/>
          <p:cNvSpPr>
            <a:spLocks noGrp="1" noRot="1" noChangeAspect="1" noChangeArrowheads="1" noTextEdit="1"/>
          </p:cNvSpPr>
          <p:nvPr>
            <p:ph type="sldImg"/>
          </p:nvPr>
        </p:nvSpPr>
        <p:spPr>
          <a:xfrm>
            <a:off x="1184275" y="698500"/>
            <a:ext cx="4643438" cy="3484563"/>
          </a:xfrm>
          <a:ln/>
        </p:spPr>
      </p:sp>
      <p:sp>
        <p:nvSpPr>
          <p:cNvPr id="111621" name="Rectangle 3"/>
          <p:cNvSpPr>
            <a:spLocks noGrp="1" noChangeArrowheads="1"/>
          </p:cNvSpPr>
          <p:nvPr>
            <p:ph type="body" idx="1"/>
          </p:nvPr>
        </p:nvSpPr>
        <p:spPr>
          <a:noFill/>
          <a:ln/>
        </p:spPr>
        <p:txBody>
          <a:bodyPr>
            <a:normAutofit/>
          </a:bodyPr>
          <a:lstStyle/>
          <a:p>
            <a:pPr eaLnBrk="1" hangingPunct="1">
              <a:lnSpc>
                <a:spcPct val="120000"/>
              </a:lnSpc>
              <a:buFontTx/>
              <a:buNone/>
            </a:pPr>
            <a:r>
              <a:rPr lang="en-US" sz="1600" dirty="0"/>
              <a:t>At the end of this presentation, you will be able to</a:t>
            </a:r>
            <a:r>
              <a:rPr lang="en-US" sz="1600" dirty="0" smtClean="0"/>
              <a:t>:</a:t>
            </a:r>
          </a:p>
          <a:p>
            <a:pPr eaLnBrk="1" hangingPunct="1">
              <a:lnSpc>
                <a:spcPct val="120000"/>
              </a:lnSpc>
              <a:buFontTx/>
              <a:buNone/>
            </a:pPr>
            <a:endParaRPr lang="en-US" sz="1600" dirty="0"/>
          </a:p>
          <a:p>
            <a:pPr eaLnBrk="1" hangingPunct="1">
              <a:lnSpc>
                <a:spcPct val="120000"/>
              </a:lnSpc>
              <a:buFontTx/>
              <a:buNone/>
            </a:pPr>
            <a:r>
              <a:rPr lang="en-US" sz="1600" dirty="0"/>
              <a:t>Recall the role vaccines have played in preventing diseases</a:t>
            </a:r>
          </a:p>
          <a:p>
            <a:pPr eaLnBrk="1" hangingPunct="1">
              <a:lnSpc>
                <a:spcPct val="120000"/>
              </a:lnSpc>
              <a:buFontTx/>
              <a:buNone/>
            </a:pPr>
            <a:r>
              <a:rPr lang="en-US" sz="1600" dirty="0"/>
              <a:t>Discuss the importance of vaccines for children, adolescents and adults</a:t>
            </a:r>
          </a:p>
          <a:p>
            <a:pPr>
              <a:lnSpc>
                <a:spcPct val="120000"/>
              </a:lnSpc>
            </a:pPr>
            <a:r>
              <a:rPr lang="en-US" dirty="0"/>
              <a:t>Discuss GA Immunization law and DPH rules and regulations for schools and childcare attendance</a:t>
            </a:r>
          </a:p>
          <a:p>
            <a:pPr eaLnBrk="1" hangingPunct="1">
              <a:lnSpc>
                <a:spcPct val="120000"/>
              </a:lnSpc>
            </a:pPr>
            <a:r>
              <a:rPr lang="en-US" dirty="0"/>
              <a:t>Discuss the role of a vaccine champion</a:t>
            </a:r>
          </a:p>
          <a:p>
            <a:pPr eaLnBrk="1" hangingPunct="1">
              <a:lnSpc>
                <a:spcPct val="120000"/>
              </a:lnSpc>
            </a:pPr>
            <a:r>
              <a:rPr lang="en-US" dirty="0"/>
              <a:t>List at least two reliable sources for immunization information </a:t>
            </a: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80000"/>
              </a:lnSpc>
              <a:buClr>
                <a:schemeClr val="tx1"/>
              </a:buClr>
              <a:buSzPct val="75000"/>
              <a:buFont typeface="Webdings" pitchFamily="18" charset="2"/>
              <a:buNone/>
            </a:pPr>
            <a:endParaRPr lang="en-US" dirty="0" smtClean="0"/>
          </a:p>
          <a:p>
            <a:pPr eaLnBrk="1" hangingPunct="1">
              <a:lnSpc>
                <a:spcPct val="80000"/>
              </a:lnSpc>
              <a:buClr>
                <a:schemeClr val="tx1"/>
              </a:buClr>
              <a:buSzPct val="75000"/>
              <a:buFont typeface="Webdings" pitchFamily="18" charset="2"/>
              <a:buChar char="&lt;"/>
            </a:pPr>
            <a:endParaRPr lang="en-US" dirty="0" smtClean="0"/>
          </a:p>
          <a:p>
            <a:pPr eaLnBrk="1" hangingPunct="1">
              <a:lnSpc>
                <a:spcPct val="90000"/>
              </a:lnSpc>
            </a:pPr>
            <a:endParaRPr lang="en-US" dirty="0" smtClean="0"/>
          </a:p>
        </p:txBody>
      </p:sp>
    </p:spTree>
    <p:extLst>
      <p:ext uri="{BB962C8B-B14F-4D97-AF65-F5344CB8AC3E}">
        <p14:creationId xmlns:p14="http://schemas.microsoft.com/office/powerpoint/2010/main" val="3391852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7"/>
          <p:cNvSpPr txBox="1">
            <a:spLocks noGrp="1" noChangeArrowheads="1"/>
          </p:cNvSpPr>
          <p:nvPr/>
        </p:nvSpPr>
        <p:spPr bwMode="auto">
          <a:xfrm>
            <a:off x="3884613" y="8684927"/>
            <a:ext cx="2971800" cy="457513"/>
          </a:xfrm>
          <a:prstGeom prst="rect">
            <a:avLst/>
          </a:prstGeom>
          <a:noFill/>
          <a:ln w="9525">
            <a:noFill/>
            <a:miter lim="800000"/>
            <a:headEnd/>
            <a:tailEnd/>
          </a:ln>
        </p:spPr>
        <p:txBody>
          <a:bodyPr lIns="91425" tIns="45712" rIns="91425" bIns="45712" anchor="b"/>
          <a:lstStyle/>
          <a:p>
            <a:pPr algn="r" fontAlgn="base">
              <a:spcBef>
                <a:spcPct val="0"/>
              </a:spcBef>
              <a:spcAft>
                <a:spcPct val="0"/>
              </a:spcAft>
            </a:pPr>
            <a:endParaRPr lang="en-US" sz="1200" dirty="0">
              <a:solidFill>
                <a:srgbClr val="000000"/>
              </a:solidFill>
              <a:cs typeface="Arial" charset="0"/>
            </a:endParaRPr>
          </a:p>
        </p:txBody>
      </p:sp>
      <p:sp>
        <p:nvSpPr>
          <p:cNvPr id="233474" name="Rectangle 6"/>
          <p:cNvSpPr txBox="1">
            <a:spLocks noGrp="1" noChangeArrowheads="1"/>
          </p:cNvSpPr>
          <p:nvPr/>
        </p:nvSpPr>
        <p:spPr bwMode="auto">
          <a:xfrm>
            <a:off x="0" y="8684927"/>
            <a:ext cx="2971800" cy="457513"/>
          </a:xfrm>
          <a:prstGeom prst="rect">
            <a:avLst/>
          </a:prstGeom>
          <a:noFill/>
          <a:ln w="9525">
            <a:noFill/>
            <a:miter lim="800000"/>
            <a:headEnd/>
            <a:tailEnd/>
          </a:ln>
        </p:spPr>
        <p:txBody>
          <a:bodyPr lIns="91417" tIns="45708" rIns="91417" bIns="45708" anchor="b"/>
          <a:lstStyle/>
          <a:p>
            <a:pPr fontAlgn="base">
              <a:spcBef>
                <a:spcPct val="0"/>
              </a:spcBef>
              <a:spcAft>
                <a:spcPct val="0"/>
              </a:spcAft>
            </a:pPr>
            <a:endParaRPr lang="en-US" sz="1200">
              <a:solidFill>
                <a:srgbClr val="000000"/>
              </a:solidFill>
              <a:cs typeface="Arial" charset="0"/>
            </a:endParaRPr>
          </a:p>
        </p:txBody>
      </p:sp>
      <p:sp>
        <p:nvSpPr>
          <p:cNvPr id="233475" name="Rectangle 6"/>
          <p:cNvSpPr txBox="1">
            <a:spLocks noGrp="1" noChangeArrowheads="1"/>
          </p:cNvSpPr>
          <p:nvPr/>
        </p:nvSpPr>
        <p:spPr bwMode="auto">
          <a:xfrm>
            <a:off x="0" y="8684927"/>
            <a:ext cx="2971800" cy="457513"/>
          </a:xfrm>
          <a:prstGeom prst="rect">
            <a:avLst/>
          </a:prstGeom>
          <a:noFill/>
          <a:ln w="9525">
            <a:noFill/>
            <a:miter lim="800000"/>
            <a:headEnd/>
            <a:tailEnd/>
          </a:ln>
        </p:spPr>
        <p:txBody>
          <a:bodyPr lIns="91409" tIns="45704" rIns="91409" bIns="45704" anchor="b"/>
          <a:lstStyle/>
          <a:p>
            <a:pPr fontAlgn="base">
              <a:spcBef>
                <a:spcPct val="0"/>
              </a:spcBef>
              <a:spcAft>
                <a:spcPct val="0"/>
              </a:spcAft>
            </a:pPr>
            <a:endParaRPr lang="en-US" sz="1200">
              <a:solidFill>
                <a:srgbClr val="000000"/>
              </a:solidFill>
              <a:cs typeface="Arial" charset="0"/>
            </a:endParaRPr>
          </a:p>
        </p:txBody>
      </p:sp>
      <p:sp>
        <p:nvSpPr>
          <p:cNvPr id="233476" name="Rectangle 6"/>
          <p:cNvSpPr txBox="1">
            <a:spLocks noGrp="1" noChangeArrowheads="1"/>
          </p:cNvSpPr>
          <p:nvPr/>
        </p:nvSpPr>
        <p:spPr bwMode="auto">
          <a:xfrm>
            <a:off x="0" y="8684927"/>
            <a:ext cx="2971800" cy="457513"/>
          </a:xfrm>
          <a:prstGeom prst="rect">
            <a:avLst/>
          </a:prstGeom>
          <a:noFill/>
          <a:ln w="9525">
            <a:noFill/>
            <a:miter lim="800000"/>
            <a:headEnd/>
            <a:tailEnd/>
          </a:ln>
        </p:spPr>
        <p:txBody>
          <a:bodyPr lIns="91400" tIns="45700" rIns="91400" bIns="45700" anchor="b"/>
          <a:lstStyle/>
          <a:p>
            <a:pPr fontAlgn="base">
              <a:spcBef>
                <a:spcPct val="0"/>
              </a:spcBef>
              <a:spcAft>
                <a:spcPct val="0"/>
              </a:spcAft>
            </a:pPr>
            <a:endParaRPr lang="en-US" sz="1200">
              <a:solidFill>
                <a:srgbClr val="000000"/>
              </a:solidFill>
              <a:cs typeface="Arial" charset="0"/>
            </a:endParaRPr>
          </a:p>
        </p:txBody>
      </p:sp>
      <p:sp>
        <p:nvSpPr>
          <p:cNvPr id="233477" name="Rectangle 2"/>
          <p:cNvSpPr>
            <a:spLocks noGrp="1" noRot="1" noChangeAspect="1" noChangeArrowheads="1" noTextEdit="1"/>
          </p:cNvSpPr>
          <p:nvPr>
            <p:ph type="sldImg"/>
          </p:nvPr>
        </p:nvSpPr>
        <p:spPr>
          <a:xfrm>
            <a:off x="1144588" y="685800"/>
            <a:ext cx="4572000" cy="3430588"/>
          </a:xfrm>
          <a:ln/>
        </p:spPr>
      </p:sp>
      <p:sp>
        <p:nvSpPr>
          <p:cNvPr id="233478" name="Rectangle 3"/>
          <p:cNvSpPr>
            <a:spLocks noGrp="1" noChangeArrowheads="1"/>
          </p:cNvSpPr>
          <p:nvPr>
            <p:ph type="body" idx="1"/>
          </p:nvPr>
        </p:nvSpPr>
        <p:spPr>
          <a:xfrm>
            <a:off x="714375" y="4354956"/>
            <a:ext cx="5486400" cy="4112926"/>
          </a:xfrm>
          <a:noFill/>
          <a:ln/>
        </p:spPr>
        <p:txBody>
          <a:bodyPr lIns="91409" tIns="45704" rIns="91409" bIns="45704">
            <a:normAutofit/>
          </a:bodyPr>
          <a:lstStyle/>
          <a:p>
            <a:pPr defTabSz="914248">
              <a:lnSpc>
                <a:spcPct val="90000"/>
              </a:lnSpc>
              <a:spcBef>
                <a:spcPct val="0"/>
              </a:spcBef>
              <a:defRPr/>
            </a:pPr>
            <a:r>
              <a:rPr lang="en-US" sz="900" dirty="0" smtClean="0"/>
              <a:t>Zostavax is licensed for use in persons 50 years and older</a:t>
            </a:r>
          </a:p>
          <a:p>
            <a:pPr defTabSz="914248">
              <a:lnSpc>
                <a:spcPct val="90000"/>
              </a:lnSpc>
              <a:spcBef>
                <a:spcPct val="0"/>
              </a:spcBef>
              <a:defRPr/>
            </a:pPr>
            <a:r>
              <a:rPr lang="en-US" sz="900" dirty="0" smtClean="0"/>
              <a:t>Overall Efficacy</a:t>
            </a:r>
          </a:p>
          <a:p>
            <a:pPr defTabSz="914248">
              <a:lnSpc>
                <a:spcPct val="90000"/>
              </a:lnSpc>
              <a:spcBef>
                <a:spcPct val="0"/>
              </a:spcBef>
              <a:defRPr/>
            </a:pPr>
            <a:r>
              <a:rPr lang="en-US" sz="900" dirty="0" smtClean="0"/>
              <a:t>51% fewer episodes of zoster and less severe disease</a:t>
            </a:r>
          </a:p>
          <a:p>
            <a:pPr defTabSz="914248">
              <a:lnSpc>
                <a:spcPct val="90000"/>
              </a:lnSpc>
              <a:spcBef>
                <a:spcPct val="0"/>
              </a:spcBef>
              <a:defRPr/>
            </a:pPr>
            <a:r>
              <a:rPr lang="en-US" sz="900" dirty="0" smtClean="0"/>
              <a:t>66% less </a:t>
            </a:r>
            <a:r>
              <a:rPr lang="en-US" sz="900" dirty="0" err="1" smtClean="0"/>
              <a:t>postherpetic</a:t>
            </a:r>
            <a:r>
              <a:rPr lang="en-US" sz="900" dirty="0" smtClean="0"/>
              <a:t> neuralgia</a:t>
            </a:r>
          </a:p>
          <a:p>
            <a:pPr defTabSz="914248">
              <a:lnSpc>
                <a:spcPct val="90000"/>
              </a:lnSpc>
              <a:spcBef>
                <a:spcPct val="0"/>
              </a:spcBef>
              <a:defRPr/>
            </a:pPr>
            <a:r>
              <a:rPr lang="en-US" sz="900" dirty="0" smtClean="0"/>
              <a:t>Protection wanes within the first 5 years and duration of protection beyond 5 years is uncertain</a:t>
            </a:r>
          </a:p>
          <a:p>
            <a:pPr defTabSz="914248">
              <a:lnSpc>
                <a:spcPct val="90000"/>
              </a:lnSpc>
              <a:spcBef>
                <a:spcPct val="0"/>
              </a:spcBef>
              <a:defRPr/>
            </a:pPr>
            <a:endParaRPr lang="en-US" sz="900" dirty="0" smtClean="0"/>
          </a:p>
          <a:p>
            <a:pPr defTabSz="914248">
              <a:lnSpc>
                <a:spcPct val="90000"/>
              </a:lnSpc>
              <a:spcBef>
                <a:spcPct val="0"/>
              </a:spcBef>
              <a:defRPr/>
            </a:pPr>
            <a:r>
              <a:rPr lang="en-US" sz="900" dirty="0" smtClean="0"/>
              <a:t>ACIP recommends one dose for adults 60 years and older, including those who have experienced previous episodes of shingles.</a:t>
            </a:r>
            <a:r>
              <a:rPr lang="en-US" sz="900" baseline="0" dirty="0" smtClean="0"/>
              <a:t>  </a:t>
            </a:r>
            <a:r>
              <a:rPr lang="en-US" sz="900" dirty="0" smtClean="0"/>
              <a:t>It is not necessary to ask patient about a history of varicella or to do serologic testing for immunity.</a:t>
            </a:r>
          </a:p>
          <a:p>
            <a:pPr defTabSz="914248">
              <a:lnSpc>
                <a:spcPct val="90000"/>
              </a:lnSpc>
              <a:spcBef>
                <a:spcPct val="0"/>
              </a:spcBef>
              <a:defRPr/>
            </a:pPr>
            <a:endParaRPr lang="en-US" sz="900" dirty="0" smtClean="0"/>
          </a:p>
          <a:p>
            <a:pPr defTabSz="914248">
              <a:lnSpc>
                <a:spcPct val="90000"/>
              </a:lnSpc>
              <a:spcBef>
                <a:spcPct val="0"/>
              </a:spcBef>
              <a:defRPr/>
            </a:pPr>
            <a:endParaRPr lang="en-US" sz="900" b="1" dirty="0" smtClean="0"/>
          </a:p>
          <a:p>
            <a:pPr defTabSz="914248">
              <a:lnSpc>
                <a:spcPct val="90000"/>
              </a:lnSpc>
              <a:spcBef>
                <a:spcPct val="0"/>
              </a:spcBef>
              <a:defRPr/>
            </a:pPr>
            <a:r>
              <a:rPr lang="en-US" sz="900" b="1" dirty="0" smtClean="0"/>
              <a:t>Optional Information:</a:t>
            </a:r>
          </a:p>
          <a:p>
            <a:pPr defTabSz="914248">
              <a:lnSpc>
                <a:spcPct val="90000"/>
              </a:lnSpc>
              <a:spcBef>
                <a:spcPct val="0"/>
              </a:spcBef>
              <a:defRPr/>
            </a:pPr>
            <a:r>
              <a:rPr lang="en-US" sz="900" dirty="0" smtClean="0"/>
              <a:t>Insurance </a:t>
            </a:r>
            <a:r>
              <a:rPr lang="en-US" sz="900" dirty="0"/>
              <a:t>reimbursement for Zostavax will vary based on the patient’s insurance plan. Patients need to verify coverage with their insurance company. </a:t>
            </a:r>
            <a:r>
              <a:rPr lang="en-US" sz="900" dirty="0" err="1"/>
              <a:t>Zostavax</a:t>
            </a:r>
            <a:r>
              <a:rPr lang="en-US" sz="900" dirty="0"/>
              <a:t> is covered by Medicare under Part D, but there are many different plans available under Part D. Patients covered by Medicare should make sure the Part D plan they have selected covers </a:t>
            </a:r>
            <a:r>
              <a:rPr lang="en-US" sz="900" dirty="0" err="1"/>
              <a:t>Zostavax</a:t>
            </a:r>
            <a:r>
              <a:rPr lang="en-US" sz="900" dirty="0"/>
              <a:t> or they will be responsible for full payment. Many practices are not offering </a:t>
            </a:r>
            <a:r>
              <a:rPr lang="en-US" sz="900" dirty="0" err="1"/>
              <a:t>Zostavax</a:t>
            </a:r>
            <a:r>
              <a:rPr lang="en-US" sz="900" dirty="0"/>
              <a:t> to their patients because physicians can not bill Part D, unless their practice is approved to dispense prescription drugs. In Georgia, pharmacists who are trained in vaccine administration can give </a:t>
            </a:r>
            <a:r>
              <a:rPr lang="en-US" sz="900" dirty="0" err="1"/>
              <a:t>Zostavax</a:t>
            </a:r>
            <a:r>
              <a:rPr lang="en-US" sz="900" dirty="0"/>
              <a:t> and bill Medicare for the cost of the vaccine and an administrative charge, if the patient’s Part D plan covers the vaccine. </a:t>
            </a:r>
          </a:p>
          <a:p>
            <a:pPr>
              <a:lnSpc>
                <a:spcPct val="90000"/>
              </a:lnSpc>
              <a:spcBef>
                <a:spcPct val="0"/>
              </a:spcBef>
            </a:pPr>
            <a:endParaRPr lang="en-US" sz="900" dirty="0"/>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pPr>
                <a:defRPr/>
              </a:pPr>
              <a:t>40</a:t>
            </a:fld>
            <a:endParaRPr lang="en-US"/>
          </a:p>
        </p:txBody>
      </p:sp>
    </p:spTree>
    <p:extLst>
      <p:ext uri="{BB962C8B-B14F-4D97-AF65-F5344CB8AC3E}">
        <p14:creationId xmlns:p14="http://schemas.microsoft.com/office/powerpoint/2010/main" val="20060435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9DED91D0-939A-4B26-98D0-C77E15470685}" type="slidenum">
              <a:rPr lang="en-US" smtClean="0"/>
              <a:pPr/>
              <a:t>41</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pPr eaLnBrk="1" hangingPunct="1"/>
            <a:r>
              <a:rPr lang="en-US" smtClean="0">
                <a:solidFill>
                  <a:schemeClr val="tx2"/>
                </a:solidFill>
                <a:cs typeface="Arial" pitchFamily="34" charset="0"/>
              </a:rPr>
              <a:t>Burden of Shingles</a:t>
            </a:r>
          </a:p>
          <a:p>
            <a:pPr lvl="1" eaLnBrk="1" hangingPunct="1"/>
            <a:r>
              <a:rPr lang="en-US" smtClean="0">
                <a:solidFill>
                  <a:schemeClr val="tx2"/>
                </a:solidFill>
                <a:cs typeface="Arial" pitchFamily="34" charset="0"/>
              </a:rPr>
              <a:t>Varicella zoster remains dormant in anyone who has had chickenpox</a:t>
            </a:r>
          </a:p>
          <a:p>
            <a:pPr lvl="1" eaLnBrk="1" hangingPunct="1"/>
            <a:r>
              <a:rPr lang="en-US" smtClean="0">
                <a:solidFill>
                  <a:schemeClr val="tx2"/>
                </a:solidFill>
                <a:cs typeface="Arial" pitchFamily="34" charset="0"/>
              </a:rPr>
              <a:t>Virus reactivates and travels pathway along nerves to skin </a:t>
            </a:r>
          </a:p>
          <a:p>
            <a:pPr lvl="1" eaLnBrk="1" hangingPunct="1"/>
            <a:r>
              <a:rPr lang="en-US" smtClean="0">
                <a:solidFill>
                  <a:schemeClr val="tx2"/>
                </a:solidFill>
                <a:cs typeface="Arial" pitchFamily="34" charset="0"/>
              </a:rPr>
              <a:t>Results in skin rash/blisters and pain due to inflamed nerves</a:t>
            </a:r>
          </a:p>
        </p:txBody>
      </p:sp>
    </p:spTree>
    <p:extLst>
      <p:ext uri="{BB962C8B-B14F-4D97-AF65-F5344CB8AC3E}">
        <p14:creationId xmlns:p14="http://schemas.microsoft.com/office/powerpoint/2010/main" val="6402435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1" name="Rectangle 2"/>
          <p:cNvSpPr>
            <a:spLocks noGrp="1" noRot="1" noChangeAspect="1" noChangeArrowheads="1" noTextEdit="1"/>
          </p:cNvSpPr>
          <p:nvPr>
            <p:ph type="sldImg"/>
          </p:nvPr>
        </p:nvSpPr>
        <p:spPr>
          <a:xfrm>
            <a:off x="1106488" y="696913"/>
            <a:ext cx="4646612" cy="3486150"/>
          </a:xfrm>
          <a:ln/>
        </p:spPr>
      </p:sp>
      <p:sp>
        <p:nvSpPr>
          <p:cNvPr id="378882" name="Rectangle 3"/>
          <p:cNvSpPr>
            <a:spLocks noGrp="1" noChangeArrowheads="1"/>
          </p:cNvSpPr>
          <p:nvPr>
            <p:ph type="body" idx="1"/>
          </p:nvPr>
        </p:nvSpPr>
        <p:spPr>
          <a:xfrm>
            <a:off x="914400" y="4416426"/>
            <a:ext cx="5029200" cy="3408363"/>
          </a:xfrm>
          <a:noFill/>
          <a:ln/>
        </p:spPr>
        <p:txBody>
          <a:bodyPr lIns="91409" tIns="45704" rIns="91409" bIns="45704"/>
          <a:lstStyle/>
          <a:p>
            <a:pPr eaLnBrk="1" hangingPunct="1">
              <a:spcBef>
                <a:spcPct val="0"/>
              </a:spcBef>
            </a:pPr>
            <a:r>
              <a:rPr lang="en-US" smtClean="0">
                <a:latin typeface="Arial" charset="0"/>
              </a:rPr>
              <a:t> </a:t>
            </a:r>
          </a:p>
        </p:txBody>
      </p:sp>
    </p:spTree>
    <p:extLst>
      <p:ext uri="{BB962C8B-B14F-4D97-AF65-F5344CB8AC3E}">
        <p14:creationId xmlns:p14="http://schemas.microsoft.com/office/powerpoint/2010/main" val="8765548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7" name="Rectangle 2"/>
          <p:cNvSpPr>
            <a:spLocks noGrp="1" noRot="1" noChangeAspect="1" noChangeArrowheads="1" noTextEdit="1"/>
          </p:cNvSpPr>
          <p:nvPr>
            <p:ph type="sldImg"/>
          </p:nvPr>
        </p:nvSpPr>
        <p:spPr>
          <a:xfrm>
            <a:off x="1106488" y="696913"/>
            <a:ext cx="4646612" cy="3486150"/>
          </a:xfrm>
          <a:ln/>
        </p:spPr>
      </p:sp>
      <p:sp>
        <p:nvSpPr>
          <p:cNvPr id="382978" name="Rectangle 3"/>
          <p:cNvSpPr>
            <a:spLocks noGrp="1" noChangeArrowheads="1"/>
          </p:cNvSpPr>
          <p:nvPr>
            <p:ph type="body" idx="1"/>
          </p:nvPr>
        </p:nvSpPr>
        <p:spPr>
          <a:xfrm>
            <a:off x="914400" y="4416426"/>
            <a:ext cx="5029200" cy="4183063"/>
          </a:xfrm>
          <a:noFill/>
          <a:ln/>
        </p:spPr>
        <p:txBody>
          <a:bodyPr lIns="91400" tIns="45700" rIns="91400" bIns="45700"/>
          <a:lstStyle/>
          <a:p>
            <a:pPr eaLnBrk="1" hangingPunct="1">
              <a:spcBef>
                <a:spcPct val="0"/>
              </a:spcBef>
            </a:pPr>
            <a:endParaRPr lang="en-US" sz="900">
              <a:latin typeface="Arial" charset="0"/>
            </a:endParaRPr>
          </a:p>
        </p:txBody>
      </p:sp>
      <p:pic>
        <p:nvPicPr>
          <p:cNvPr id="382979" name="Picture 14" descr="Description: http://www.immunize.org/images/space1.gif"/>
          <p:cNvPicPr>
            <a:picLocks noChangeAspect="1" noChangeArrowheads="1"/>
          </p:cNvPicPr>
          <p:nvPr/>
        </p:nvPicPr>
        <p:blipFill>
          <a:blip r:embed="rId3"/>
          <a:srcRect/>
          <a:stretch>
            <a:fillRect/>
          </a:stretch>
        </p:blipFill>
        <p:spPr bwMode="auto">
          <a:xfrm>
            <a:off x="0" y="1"/>
            <a:ext cx="95250" cy="28575"/>
          </a:xfrm>
          <a:prstGeom prst="rect">
            <a:avLst/>
          </a:prstGeom>
          <a:noFill/>
          <a:ln w="9525">
            <a:noFill/>
            <a:miter lim="800000"/>
            <a:headEnd/>
            <a:tailEnd/>
          </a:ln>
        </p:spPr>
      </p:pic>
    </p:spTree>
    <p:extLst>
      <p:ext uri="{BB962C8B-B14F-4D97-AF65-F5344CB8AC3E}">
        <p14:creationId xmlns:p14="http://schemas.microsoft.com/office/powerpoint/2010/main" val="9561590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25" tIns="45712" rIns="91425" bIns="45712" anchor="b"/>
          <a:lstStyle/>
          <a:p>
            <a:pPr algn="r"/>
            <a:endParaRPr lang="en-US" sz="1200" dirty="0">
              <a:solidFill>
                <a:srgbClr val="000000"/>
              </a:solidFill>
              <a:latin typeface="Calibri" pitchFamily="34" charset="0"/>
            </a:endParaRPr>
          </a:p>
        </p:txBody>
      </p:sp>
      <p:sp>
        <p:nvSpPr>
          <p:cNvPr id="258050"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17" tIns="45708" rIns="91417" bIns="45708" anchor="b"/>
          <a:lstStyle/>
          <a:p>
            <a:endParaRPr lang="en-US" sz="1200">
              <a:solidFill>
                <a:srgbClr val="000000"/>
              </a:solidFill>
            </a:endParaRPr>
          </a:p>
        </p:txBody>
      </p:sp>
      <p:sp>
        <p:nvSpPr>
          <p:cNvPr id="258051"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17" tIns="45708" rIns="91417" bIns="45708" anchor="b"/>
          <a:lstStyle/>
          <a:p>
            <a:endParaRPr lang="en-US" sz="1200">
              <a:solidFill>
                <a:srgbClr val="000000"/>
              </a:solidFill>
            </a:endParaRPr>
          </a:p>
        </p:txBody>
      </p:sp>
      <p:sp>
        <p:nvSpPr>
          <p:cNvPr id="258052" name="Rectangle 2"/>
          <p:cNvSpPr>
            <a:spLocks noGrp="1" noRot="1" noChangeAspect="1" noChangeArrowheads="1" noTextEdit="1"/>
          </p:cNvSpPr>
          <p:nvPr>
            <p:ph type="sldImg"/>
          </p:nvPr>
        </p:nvSpPr>
        <p:spPr>
          <a:xfrm>
            <a:off x="1106488" y="696913"/>
            <a:ext cx="4648200" cy="3486150"/>
          </a:xfrm>
          <a:ln/>
        </p:spPr>
      </p:sp>
      <p:sp>
        <p:nvSpPr>
          <p:cNvPr id="258053" name="Rectangle 3"/>
          <p:cNvSpPr>
            <a:spLocks noGrp="1" noChangeArrowheads="1"/>
          </p:cNvSpPr>
          <p:nvPr>
            <p:ph type="body" idx="1"/>
          </p:nvPr>
        </p:nvSpPr>
        <p:spPr>
          <a:xfrm>
            <a:off x="914400" y="4416425"/>
            <a:ext cx="5029200" cy="2517775"/>
          </a:xfrm>
          <a:noFill/>
          <a:ln/>
        </p:spPr>
        <p:txBody>
          <a:bodyPr lIns="91417" tIns="45708" rIns="91417" bIns="45708">
            <a:normAutofit fontScale="85000" lnSpcReduction="20000"/>
          </a:bodyPr>
          <a:lstStyle/>
          <a:p>
            <a:pPr>
              <a:spcBef>
                <a:spcPct val="0"/>
              </a:spcBef>
            </a:pPr>
            <a:r>
              <a:rPr lang="en-US" sz="1000" b="1" dirty="0" smtClean="0">
                <a:latin typeface="Arial" charset="0"/>
              </a:rPr>
              <a:t>Presenter may</a:t>
            </a:r>
            <a:r>
              <a:rPr lang="en-US" sz="1000" b="1" baseline="0" dirty="0" smtClean="0">
                <a:latin typeface="Arial" charset="0"/>
              </a:rPr>
              <a:t> use the meningococcal one-pager while discussing slide.  </a:t>
            </a:r>
          </a:p>
          <a:p>
            <a:pPr>
              <a:spcBef>
                <a:spcPct val="0"/>
              </a:spcBef>
            </a:pPr>
            <a:endParaRPr lang="en-US" sz="1000" dirty="0" smtClean="0">
              <a:latin typeface="Arial" charset="0"/>
            </a:endParaRPr>
          </a:p>
          <a:p>
            <a:pPr>
              <a:spcBef>
                <a:spcPct val="0"/>
              </a:spcBef>
            </a:pPr>
            <a:r>
              <a:rPr lang="en-US" sz="1000" dirty="0" smtClean="0">
                <a:latin typeface="Arial" charset="0"/>
              </a:rPr>
              <a:t>The </a:t>
            </a:r>
            <a:r>
              <a:rPr lang="en-US" sz="1000" dirty="0">
                <a:latin typeface="Arial" charset="0"/>
              </a:rPr>
              <a:t>most common clinical presentations of meningococcal disease are meningitis and meningococcemia. </a:t>
            </a:r>
            <a:endParaRPr lang="en-US" sz="1000" dirty="0" smtClean="0">
              <a:latin typeface="Arial" charset="0"/>
            </a:endParaRPr>
          </a:p>
          <a:p>
            <a:pPr>
              <a:spcBef>
                <a:spcPct val="0"/>
              </a:spcBef>
            </a:pPr>
            <a:r>
              <a:rPr lang="en-US" sz="1000" dirty="0">
                <a:solidFill>
                  <a:schemeClr val="tx1"/>
                </a:solidFill>
                <a:latin typeface="Arial" charset="0"/>
              </a:rPr>
              <a:t>-</a:t>
            </a:r>
            <a:r>
              <a:rPr lang="en-US" sz="1000" b="1" dirty="0" smtClean="0">
                <a:solidFill>
                  <a:srgbClr val="C00000"/>
                </a:solidFill>
                <a:latin typeface="Arial" charset="0"/>
              </a:rPr>
              <a:t>Neisseria meningitidis</a:t>
            </a:r>
            <a:r>
              <a:rPr lang="en-US" sz="1000" dirty="0" smtClean="0">
                <a:solidFill>
                  <a:srgbClr val="C00000"/>
                </a:solidFill>
                <a:latin typeface="Arial" charset="0"/>
              </a:rPr>
              <a:t> </a:t>
            </a:r>
            <a:r>
              <a:rPr lang="en-US" sz="1000" dirty="0">
                <a:solidFill>
                  <a:srgbClr val="C00000"/>
                </a:solidFill>
                <a:latin typeface="Arial" charset="0"/>
              </a:rPr>
              <a:t>contains 13 serogroups, the most common being A, B, C, W, and Y. </a:t>
            </a:r>
            <a:r>
              <a:rPr lang="en-US" sz="1000" baseline="0" dirty="0" smtClean="0">
                <a:solidFill>
                  <a:srgbClr val="C00000"/>
                </a:solidFill>
                <a:latin typeface="Arial" charset="0"/>
              </a:rPr>
              <a:t> </a:t>
            </a:r>
            <a:r>
              <a:rPr lang="en-US" sz="1000" dirty="0" smtClean="0">
                <a:solidFill>
                  <a:srgbClr val="C00000"/>
                </a:solidFill>
                <a:latin typeface="Arial" charset="0"/>
              </a:rPr>
              <a:t>About </a:t>
            </a:r>
            <a:r>
              <a:rPr lang="en-US" sz="1000" dirty="0">
                <a:solidFill>
                  <a:srgbClr val="C00000"/>
                </a:solidFill>
                <a:latin typeface="Arial" charset="0"/>
              </a:rPr>
              <a:t>5-10% of adults are asymptomatic nasopharyngeal carriers of this organism.</a:t>
            </a:r>
          </a:p>
          <a:p>
            <a:pPr>
              <a:spcBef>
                <a:spcPct val="0"/>
              </a:spcBef>
            </a:pPr>
            <a:r>
              <a:rPr lang="en-US" sz="1000" dirty="0" smtClean="0">
                <a:latin typeface="Arial" charset="0"/>
              </a:rPr>
              <a:t>-Individuals </a:t>
            </a:r>
            <a:r>
              <a:rPr lang="en-US" sz="1000" dirty="0">
                <a:latin typeface="Arial" charset="0"/>
              </a:rPr>
              <a:t>with </a:t>
            </a:r>
            <a:r>
              <a:rPr lang="en-US" sz="1000" b="1" dirty="0">
                <a:latin typeface="Arial" charset="0"/>
              </a:rPr>
              <a:t>meningococcemia</a:t>
            </a:r>
            <a:r>
              <a:rPr lang="en-US" sz="1000" dirty="0">
                <a:latin typeface="Arial" charset="0"/>
              </a:rPr>
              <a:t> may die within 24 hours of the onset of symptoms even with prompt treatment with appropriate antimicrobials and supportive care in an intensive care unit</a:t>
            </a:r>
            <a:r>
              <a:rPr lang="en-US" sz="1000" dirty="0" smtClean="0">
                <a:latin typeface="Arial" charset="0"/>
              </a:rPr>
              <a:t>.</a:t>
            </a:r>
          </a:p>
          <a:p>
            <a:pPr>
              <a:spcBef>
                <a:spcPct val="0"/>
              </a:spcBef>
            </a:pPr>
            <a:endParaRPr lang="en-US" sz="1000" dirty="0" smtClean="0">
              <a:latin typeface="Arial" charset="0"/>
            </a:endParaRPr>
          </a:p>
          <a:p>
            <a:pPr>
              <a:spcBef>
                <a:spcPct val="0"/>
              </a:spcBef>
            </a:pPr>
            <a:r>
              <a:rPr lang="en-US" sz="1000" b="1" dirty="0" smtClean="0">
                <a:latin typeface="Arial" charset="0"/>
              </a:rPr>
              <a:t>Meningitis makes up about </a:t>
            </a:r>
            <a:r>
              <a:rPr lang="en-US" sz="1000" dirty="0" smtClean="0">
                <a:latin typeface="Arial" charset="0"/>
              </a:rPr>
              <a:t>~50% of cases and has a</a:t>
            </a:r>
            <a:r>
              <a:rPr lang="en-US" sz="1000" baseline="0" dirty="0" smtClean="0">
                <a:latin typeface="Arial" charset="0"/>
              </a:rPr>
              <a:t> </a:t>
            </a:r>
            <a:r>
              <a:rPr lang="en-US" sz="1000" dirty="0" smtClean="0">
                <a:latin typeface="Arial" charset="0"/>
              </a:rPr>
              <a:t>9-10% fatality rate </a:t>
            </a:r>
          </a:p>
          <a:p>
            <a:pPr>
              <a:spcBef>
                <a:spcPct val="0"/>
              </a:spcBef>
            </a:pPr>
            <a:endParaRPr lang="en-US" sz="1000" dirty="0" smtClean="0">
              <a:latin typeface="Arial" charset="0"/>
            </a:endParaRPr>
          </a:p>
          <a:p>
            <a:pPr>
              <a:spcBef>
                <a:spcPct val="0"/>
              </a:spcBef>
            </a:pPr>
            <a:r>
              <a:rPr lang="en-US" sz="1000" b="1" dirty="0" smtClean="0">
                <a:latin typeface="Arial" charset="0"/>
              </a:rPr>
              <a:t>Meningococcemia</a:t>
            </a:r>
            <a:r>
              <a:rPr lang="en-US" sz="1000" dirty="0" smtClean="0">
                <a:latin typeface="Arial" charset="0"/>
              </a:rPr>
              <a:t>- 5%-20% of cases; Up to 40% fatality rate; </a:t>
            </a:r>
            <a:r>
              <a:rPr lang="en-US" sz="1000" baseline="0" dirty="0" smtClean="0">
                <a:latin typeface="Arial" charset="0"/>
              </a:rPr>
              <a:t> </a:t>
            </a:r>
            <a:r>
              <a:rPr lang="en-US" sz="1000" dirty="0" smtClean="0">
                <a:latin typeface="Arial" charset="0"/>
              </a:rPr>
              <a:t>(Rash, Vascular damage, Disseminated intravascular coagulation, Multi-organ failure, Shock, Death can occur in 24 hours);</a:t>
            </a:r>
            <a:r>
              <a:rPr lang="en-US" sz="1000" baseline="0" dirty="0" smtClean="0">
                <a:latin typeface="Arial" charset="0"/>
              </a:rPr>
              <a:t> </a:t>
            </a:r>
            <a:r>
              <a:rPr lang="en-US" sz="1000" dirty="0" smtClean="0">
                <a:latin typeface="Arial" charset="0"/>
              </a:rPr>
              <a:t>11-19% of survivors have permanent sequelae (an abnormal condition resulting from a previous disease)</a:t>
            </a:r>
          </a:p>
          <a:p>
            <a:pPr>
              <a:spcBef>
                <a:spcPct val="0"/>
              </a:spcBef>
            </a:pPr>
            <a:endParaRPr lang="en-US" sz="1000" dirty="0">
              <a:latin typeface="Arial" charset="0"/>
            </a:endParaRPr>
          </a:p>
          <a:p>
            <a:pPr>
              <a:spcBef>
                <a:spcPct val="0"/>
              </a:spcBef>
            </a:pPr>
            <a:r>
              <a:rPr lang="en-US" sz="1000" dirty="0" smtClean="0">
                <a:latin typeface="Arial" charset="0"/>
              </a:rPr>
              <a:t>Reference</a:t>
            </a:r>
            <a:r>
              <a:rPr lang="en-US" sz="1000" dirty="0">
                <a:latin typeface="Arial" charset="0"/>
              </a:rPr>
              <a:t>: 1. Epidemiology and Prevention of Vaccine-Preventable Diseases, 13th edition. 2015  HHS, CDC. </a:t>
            </a:r>
          </a:p>
          <a:p>
            <a:pPr>
              <a:spcBef>
                <a:spcPct val="0"/>
              </a:spcBef>
            </a:pPr>
            <a:r>
              <a:rPr lang="en-US" sz="1000" dirty="0">
                <a:latin typeface="Arial" charset="0"/>
              </a:rPr>
              <a:t>2. AAP Redbook 2015</a:t>
            </a:r>
          </a:p>
          <a:p>
            <a:pPr>
              <a:spcBef>
                <a:spcPct val="0"/>
              </a:spcBef>
            </a:pPr>
            <a:r>
              <a:rPr lang="en-US" sz="1000" dirty="0">
                <a:solidFill>
                  <a:srgbClr val="C00000"/>
                </a:solidFill>
                <a:latin typeface="Arial" charset="0"/>
              </a:rPr>
              <a:t>3.  Meningococcal Disease.  About the Disease. http://www.cdc.gov/meningococcal/about/index.html</a:t>
            </a:r>
          </a:p>
          <a:p>
            <a:pPr eaLnBrk="1" hangingPunct="1"/>
            <a:endParaRPr lang="en-US" sz="1000" dirty="0"/>
          </a:p>
          <a:p>
            <a:pPr eaLnBrk="1" hangingPunct="1"/>
            <a:endParaRPr lang="en-US" sz="1000" dirty="0"/>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44</a:t>
            </a:fld>
            <a:endParaRPr lang="en-US">
              <a:solidFill>
                <a:prstClr val="black"/>
              </a:solidFill>
            </a:endParaRPr>
          </a:p>
        </p:txBody>
      </p:sp>
    </p:spTree>
    <p:extLst>
      <p:ext uri="{BB962C8B-B14F-4D97-AF65-F5344CB8AC3E}">
        <p14:creationId xmlns:p14="http://schemas.microsoft.com/office/powerpoint/2010/main" val="8692026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90" tIns="45345" rIns="90690" bIns="45345" anchor="b"/>
          <a:lstStyle/>
          <a:p>
            <a:pPr algn="r" fontAlgn="auto">
              <a:spcBef>
                <a:spcPts val="0"/>
              </a:spcBef>
              <a:spcAft>
                <a:spcPts val="0"/>
              </a:spcAft>
            </a:pPr>
            <a:endParaRPr lang="en-US" sz="1200" dirty="0">
              <a:solidFill>
                <a:srgbClr val="000000"/>
              </a:solidFill>
              <a:latin typeface="Calibri"/>
            </a:endParaRPr>
          </a:p>
        </p:txBody>
      </p:sp>
      <p:sp>
        <p:nvSpPr>
          <p:cNvPr id="260099" name="Rectangle 6"/>
          <p:cNvSpPr txBox="1">
            <a:spLocks noGrp="1" noChangeArrowheads="1"/>
          </p:cNvSpPr>
          <p:nvPr/>
        </p:nvSpPr>
        <p:spPr bwMode="auto">
          <a:xfrm>
            <a:off x="0" y="8766798"/>
            <a:ext cx="2943802" cy="461826"/>
          </a:xfrm>
          <a:prstGeom prst="rect">
            <a:avLst/>
          </a:prstGeom>
          <a:noFill/>
          <a:ln w="9525">
            <a:noFill/>
            <a:miter lim="800000"/>
            <a:headEnd/>
            <a:tailEnd/>
          </a:ln>
        </p:spPr>
        <p:txBody>
          <a:bodyPr lIns="90682" tIns="45341" rIns="90682" bIns="45341" anchor="b"/>
          <a:lstStyle/>
          <a:p>
            <a:pPr fontAlgn="auto">
              <a:spcBef>
                <a:spcPts val="0"/>
              </a:spcBef>
              <a:spcAft>
                <a:spcPts val="0"/>
              </a:spcAft>
            </a:pPr>
            <a:endParaRPr lang="en-US" sz="1200">
              <a:solidFill>
                <a:srgbClr val="000000"/>
              </a:solidFill>
              <a:latin typeface="Calibri"/>
            </a:endParaRPr>
          </a:p>
        </p:txBody>
      </p:sp>
      <p:sp>
        <p:nvSpPr>
          <p:cNvPr id="260100"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82" tIns="45341" rIns="90682" bIns="45341" anchor="b"/>
          <a:lstStyle/>
          <a:p>
            <a:pPr algn="r" fontAlgn="auto">
              <a:spcBef>
                <a:spcPts val="0"/>
              </a:spcBef>
              <a:spcAft>
                <a:spcPts val="0"/>
              </a:spcAft>
            </a:pPr>
            <a:endParaRPr lang="en-US" sz="1200" dirty="0">
              <a:solidFill>
                <a:srgbClr val="000000"/>
              </a:solidFill>
              <a:latin typeface="Calibri"/>
            </a:endParaRPr>
          </a:p>
        </p:txBody>
      </p:sp>
      <p:sp>
        <p:nvSpPr>
          <p:cNvPr id="260101" name="Rectangle 6"/>
          <p:cNvSpPr txBox="1">
            <a:spLocks noGrp="1" noChangeArrowheads="1"/>
          </p:cNvSpPr>
          <p:nvPr/>
        </p:nvSpPr>
        <p:spPr bwMode="auto">
          <a:xfrm>
            <a:off x="0" y="8766798"/>
            <a:ext cx="2943802" cy="461826"/>
          </a:xfrm>
          <a:prstGeom prst="rect">
            <a:avLst/>
          </a:prstGeom>
          <a:noFill/>
          <a:ln w="9525">
            <a:noFill/>
            <a:miter lim="800000"/>
            <a:headEnd/>
            <a:tailEnd/>
          </a:ln>
        </p:spPr>
        <p:txBody>
          <a:bodyPr lIns="90674" tIns="45337" rIns="90674" bIns="45337" anchor="b"/>
          <a:lstStyle/>
          <a:p>
            <a:pPr fontAlgn="auto">
              <a:spcBef>
                <a:spcPts val="0"/>
              </a:spcBef>
              <a:spcAft>
                <a:spcPts val="0"/>
              </a:spcAft>
            </a:pPr>
            <a:endParaRPr lang="en-US" sz="1200">
              <a:solidFill>
                <a:srgbClr val="000000"/>
              </a:solidFill>
              <a:latin typeface="Calibri"/>
            </a:endParaRPr>
          </a:p>
        </p:txBody>
      </p:sp>
      <p:sp>
        <p:nvSpPr>
          <p:cNvPr id="260102"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74" tIns="45337" rIns="90674" bIns="45337" anchor="b"/>
          <a:lstStyle/>
          <a:p>
            <a:pPr algn="r" fontAlgn="auto">
              <a:spcBef>
                <a:spcPts val="0"/>
              </a:spcBef>
              <a:spcAft>
                <a:spcPts val="0"/>
              </a:spcAft>
            </a:pPr>
            <a:endParaRPr lang="en-US" sz="1200" dirty="0">
              <a:solidFill>
                <a:srgbClr val="000000"/>
              </a:solidFill>
              <a:latin typeface="Calibri"/>
            </a:endParaRPr>
          </a:p>
        </p:txBody>
      </p:sp>
      <p:sp>
        <p:nvSpPr>
          <p:cNvPr id="260103"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58" tIns="45329" rIns="90658" bIns="45329" anchor="b"/>
          <a:lstStyle/>
          <a:p>
            <a:pPr algn="r" fontAlgn="auto">
              <a:spcBef>
                <a:spcPts val="0"/>
              </a:spcBef>
              <a:spcAft>
                <a:spcPts val="0"/>
              </a:spcAft>
            </a:pPr>
            <a:endParaRPr lang="en-US" sz="1200">
              <a:solidFill>
                <a:srgbClr val="000000"/>
              </a:solidFill>
              <a:latin typeface="Calibri"/>
            </a:endParaRPr>
          </a:p>
        </p:txBody>
      </p:sp>
      <p:sp>
        <p:nvSpPr>
          <p:cNvPr id="260104" name="Rectangle 2"/>
          <p:cNvSpPr>
            <a:spLocks noGrp="1" noRot="1" noChangeAspect="1" noChangeArrowheads="1" noTextEdit="1"/>
          </p:cNvSpPr>
          <p:nvPr>
            <p:ph type="sldImg"/>
          </p:nvPr>
        </p:nvSpPr>
        <p:spPr>
          <a:xfrm>
            <a:off x="1128713" y="681038"/>
            <a:ext cx="4611687" cy="3460750"/>
          </a:xfrm>
          <a:ln/>
        </p:spPr>
      </p:sp>
      <p:sp>
        <p:nvSpPr>
          <p:cNvPr id="260105" name="Rectangle 3"/>
          <p:cNvSpPr>
            <a:spLocks noGrp="1" noChangeArrowheads="1"/>
          </p:cNvSpPr>
          <p:nvPr>
            <p:ph type="body" idx="1"/>
          </p:nvPr>
        </p:nvSpPr>
        <p:spPr>
          <a:xfrm>
            <a:off x="377411" y="4236814"/>
            <a:ext cx="6114050" cy="4388128"/>
          </a:xfrm>
          <a:noFill/>
          <a:ln/>
        </p:spPr>
        <p:txBody>
          <a:bodyPr lIns="90658" tIns="45329" rIns="90658" bIns="45329"/>
          <a:lstStyle/>
          <a:p>
            <a:pPr marL="2040529" lvl="4" indent="-1587078" algn="l">
              <a:lnSpc>
                <a:spcPct val="80000"/>
              </a:lnSpc>
              <a:spcBef>
                <a:spcPct val="0"/>
              </a:spcBef>
            </a:pPr>
            <a:r>
              <a:rPr lang="en-US" sz="800" b="1" dirty="0" smtClean="0">
                <a:cs typeface="Arial" pitchFamily="34" charset="0"/>
              </a:rPr>
              <a:t>Recommendation </a:t>
            </a:r>
            <a:r>
              <a:rPr lang="en-US" sz="800" b="1" dirty="0">
                <a:cs typeface="Arial" pitchFamily="34" charset="0"/>
              </a:rPr>
              <a:t>for Routine Vaccination of Persons Aged 11 Through 18 Years</a:t>
            </a:r>
            <a:endParaRPr lang="en-US" sz="800" dirty="0">
              <a:cs typeface="Arial" pitchFamily="34" charset="0"/>
            </a:endParaRPr>
          </a:p>
          <a:p>
            <a:pPr>
              <a:spcBef>
                <a:spcPct val="0"/>
              </a:spcBef>
            </a:pPr>
            <a:r>
              <a:rPr lang="en-US" sz="800" dirty="0">
                <a:cs typeface="Arial" pitchFamily="34" charset="0"/>
              </a:rPr>
              <a:t>After a booster dose of meningococcal conjugate vaccine, antibody titers are higher than after the first dose and are expected to protect adolescents through the period of increased risk through age 21 years. Persons who receive their first dose of meningococcal conjugate vaccine at or after age 16 years do not need a booster dose. Routine vaccination of healthy persons who are not at increased risk for exposure to </a:t>
            </a:r>
            <a:r>
              <a:rPr lang="en-US" sz="800" i="1" dirty="0">
                <a:cs typeface="Arial" pitchFamily="34" charset="0"/>
              </a:rPr>
              <a:t>N. meningitidis </a:t>
            </a:r>
            <a:r>
              <a:rPr lang="en-US" sz="800" dirty="0">
                <a:cs typeface="Arial" pitchFamily="34" charset="0"/>
              </a:rPr>
              <a:t>is not recommended after age 21 years.</a:t>
            </a:r>
          </a:p>
          <a:p>
            <a:pPr algn="ctr">
              <a:spcBef>
                <a:spcPct val="0"/>
              </a:spcBef>
            </a:pPr>
            <a:endParaRPr lang="en-US" sz="800" b="1" dirty="0">
              <a:cs typeface="Arial" pitchFamily="34" charset="0"/>
            </a:endParaRPr>
          </a:p>
          <a:p>
            <a:pPr algn="l">
              <a:spcBef>
                <a:spcPct val="0"/>
              </a:spcBef>
            </a:pPr>
            <a:r>
              <a:rPr lang="en-US" sz="800" b="1" dirty="0" smtClean="0">
                <a:cs typeface="Arial" pitchFamily="34" charset="0"/>
              </a:rPr>
              <a:t>CDC </a:t>
            </a:r>
            <a:r>
              <a:rPr lang="en-US" sz="800" b="1" dirty="0">
                <a:cs typeface="Arial" pitchFamily="34" charset="0"/>
              </a:rPr>
              <a:t>Guidance for Transition to an Adolescent Booster Dose</a:t>
            </a:r>
            <a:endParaRPr lang="en-US" sz="800" dirty="0">
              <a:cs typeface="Arial" pitchFamily="34" charset="0"/>
            </a:endParaRPr>
          </a:p>
          <a:p>
            <a:pPr>
              <a:spcBef>
                <a:spcPct val="0"/>
              </a:spcBef>
            </a:pPr>
            <a:r>
              <a:rPr lang="en-US" sz="800" dirty="0">
                <a:cs typeface="Arial" pitchFamily="34" charset="0"/>
              </a:rPr>
              <a:t>Some schools, colleges, and universities have policies requiring vaccination against meningococcal disease as a condition of enrollment. For ease of program implementation, persons aged 21 years or younger should have documentation of receipt of a dose of meningococcal conjugate vaccine not more than 5 years before enrollment. If the primary dose was administered before the 16th birthday, a booster dose should be administered before enrollment in college. The booster dose can be administered anytime after the 16th birthday to ensure that the booster is provided. The minimum interval between doses of meningococcal conjugate vaccine is 8 weeks.</a:t>
            </a:r>
          </a:p>
          <a:p>
            <a:pPr>
              <a:spcBef>
                <a:spcPct val="0"/>
              </a:spcBef>
            </a:pPr>
            <a:r>
              <a:rPr lang="en-US" sz="800" dirty="0" smtClean="0">
                <a:cs typeface="Arial" pitchFamily="34" charset="0"/>
              </a:rPr>
              <a:t>No </a:t>
            </a:r>
            <a:r>
              <a:rPr lang="en-US" sz="800" dirty="0">
                <a:cs typeface="Arial" pitchFamily="34" charset="0"/>
              </a:rPr>
              <a:t>data are available on the interchangeability of vaccine products. Whenever feasible, the same brand of vaccine should be used for all doses of the vaccination series. If vaccination providers do not know or have available the type of vaccine product previously administered, any product should be used to continue or complete the series. </a:t>
            </a:r>
          </a:p>
          <a:p>
            <a:pPr>
              <a:lnSpc>
                <a:spcPct val="80000"/>
              </a:lnSpc>
              <a:spcBef>
                <a:spcPct val="0"/>
              </a:spcBef>
            </a:pPr>
            <a:endParaRPr lang="en-US" sz="800" b="1" dirty="0">
              <a:cs typeface="Arial" pitchFamily="34" charset="0"/>
            </a:endParaRPr>
          </a:p>
          <a:p>
            <a:pPr algn="l"/>
            <a:r>
              <a:rPr lang="en-US" sz="800" b="1" dirty="0">
                <a:cs typeface="Arial" pitchFamily="34" charset="0"/>
              </a:rPr>
              <a:t>Recommendations for Adults 56 years and older</a:t>
            </a:r>
          </a:p>
          <a:p>
            <a:r>
              <a:rPr lang="en-US" sz="800" dirty="0">
                <a:cs typeface="Arial" pitchFamily="34" charset="0"/>
              </a:rPr>
              <a:t> MPSV4 is the only licensed meningococcal vaccine for adults aged ≥56 years and is immunogenic in older adults. For adults who have received MenACWY previously, limited data demonstrate a higher antibody response after a subsequent dose of MenACWY compared with a subsequent dose of MPSV4. For meningococcal vaccine-naïve persons aged ≥56 years who anticipate requiring a single dose of meningococcal vaccine (e.g., travelers and persons at risk as a result of a community outbreak), MPSV4 is preferred. For persons now aged ≥56 years who were vaccinated previously with MenACWY and are recommended for revaccination or for whom multiple doses are anticipated (e.g., persons with asplenia </a:t>
            </a:r>
            <a:r>
              <a:rPr lang="en-US" sz="800" dirty="0" err="1">
                <a:cs typeface="Arial" pitchFamily="34" charset="0"/>
              </a:rPr>
              <a:t>amd</a:t>
            </a:r>
            <a:r>
              <a:rPr lang="en-US" sz="800" dirty="0">
                <a:cs typeface="Arial" pitchFamily="34" charset="0"/>
              </a:rPr>
              <a:t> microbiologists), MenACWY is preferred. </a:t>
            </a:r>
          </a:p>
          <a:p>
            <a:r>
              <a:rPr lang="en-US" sz="800" dirty="0">
                <a:cs typeface="Arial" pitchFamily="34" charset="0"/>
              </a:rPr>
              <a:t> 	</a:t>
            </a:r>
          </a:p>
          <a:p>
            <a:r>
              <a:rPr lang="en-US" sz="800" dirty="0">
                <a:cs typeface="Arial" pitchFamily="34" charset="0"/>
              </a:rPr>
              <a:t>Ref. 1. Prevention and Control of Meningococcal Disease - Recommendations of the Advisory Committee on Immunization Practices (ACIP) MMWR / March 22, 2013 / Vol. 62 / No. 2 </a:t>
            </a:r>
          </a:p>
          <a:p>
            <a:pPr>
              <a:spcBef>
                <a:spcPct val="0"/>
              </a:spcBef>
            </a:pPr>
            <a:r>
              <a:rPr lang="en-US" sz="800" dirty="0">
                <a:cs typeface="Arial" pitchFamily="34" charset="0"/>
              </a:rPr>
              <a:t>2. Recommendation of the ACIP for Use of Quadrivalent Meningococcal Conjugate Vaccine (MenACWY-D) Among Children Aged 9 Through 23 Months at Increased Risk for Invasive Meningococcal Disease MMWR; October 14, 2011 / 60(40);1391-1392 </a:t>
            </a:r>
            <a:br>
              <a:rPr lang="en-US" sz="800" dirty="0">
                <a:cs typeface="Arial" pitchFamily="34" charset="0"/>
              </a:rPr>
            </a:br>
            <a:endParaRPr lang="en-US" sz="800" dirty="0">
              <a:cs typeface="Arial" pitchFamily="34" charset="0"/>
            </a:endParaRPr>
          </a:p>
          <a:p>
            <a:pPr>
              <a:lnSpc>
                <a:spcPct val="80000"/>
              </a:lnSpc>
              <a:spcBef>
                <a:spcPct val="0"/>
              </a:spcBef>
            </a:pPr>
            <a:endParaRPr lang="en-US" sz="1000" dirty="0">
              <a:latin typeface="Arial" charset="0"/>
            </a:endParaRPr>
          </a:p>
          <a:p>
            <a:pPr>
              <a:lnSpc>
                <a:spcPct val="80000"/>
              </a:lnSpc>
              <a:spcBef>
                <a:spcPct val="0"/>
              </a:spcBef>
            </a:pPr>
            <a:endParaRPr lang="en-US" sz="900" dirty="0">
              <a:latin typeface="Arial" charset="0"/>
            </a:endParaRPr>
          </a:p>
        </p:txBody>
      </p:sp>
      <p:sp>
        <p:nvSpPr>
          <p:cNvPr id="12" name="Slide Number Placeholder 11"/>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45</a:t>
            </a:fld>
            <a:endParaRPr lang="en-US">
              <a:solidFill>
                <a:prstClr val="black"/>
              </a:solidFill>
            </a:endParaRPr>
          </a:p>
        </p:txBody>
      </p:sp>
    </p:spTree>
    <p:extLst>
      <p:ext uri="{BB962C8B-B14F-4D97-AF65-F5344CB8AC3E}">
        <p14:creationId xmlns:p14="http://schemas.microsoft.com/office/powerpoint/2010/main" val="12620671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txBox="1">
            <a:spLocks noGrp="1" noChangeArrowheads="1"/>
          </p:cNvSpPr>
          <p:nvPr/>
        </p:nvSpPr>
        <p:spPr bwMode="auto">
          <a:xfrm>
            <a:off x="3884613" y="8542552"/>
            <a:ext cx="2971800" cy="450013"/>
          </a:xfrm>
          <a:prstGeom prst="rect">
            <a:avLst/>
          </a:prstGeom>
          <a:noFill/>
          <a:ln w="9525">
            <a:noFill/>
            <a:miter lim="800000"/>
            <a:headEnd/>
            <a:tailEnd/>
          </a:ln>
        </p:spPr>
        <p:txBody>
          <a:bodyPr lIns="91425" tIns="45712" rIns="91425" bIns="45712" anchor="b"/>
          <a:lstStyle/>
          <a:p>
            <a:pPr algn="r" fontAlgn="auto">
              <a:spcBef>
                <a:spcPts val="0"/>
              </a:spcBef>
              <a:spcAft>
                <a:spcPts val="0"/>
              </a:spcAft>
            </a:pPr>
            <a:endParaRPr lang="en-US" sz="1200" dirty="0">
              <a:solidFill>
                <a:srgbClr val="000000"/>
              </a:solidFill>
              <a:latin typeface="Calibri"/>
            </a:endParaRPr>
          </a:p>
        </p:txBody>
      </p:sp>
      <p:sp>
        <p:nvSpPr>
          <p:cNvPr id="260099" name="Rectangle 6"/>
          <p:cNvSpPr txBox="1">
            <a:spLocks noGrp="1" noChangeArrowheads="1"/>
          </p:cNvSpPr>
          <p:nvPr/>
        </p:nvSpPr>
        <p:spPr bwMode="auto">
          <a:xfrm>
            <a:off x="0" y="8542552"/>
            <a:ext cx="2971800" cy="450013"/>
          </a:xfrm>
          <a:prstGeom prst="rect">
            <a:avLst/>
          </a:prstGeom>
          <a:noFill/>
          <a:ln w="9525">
            <a:noFill/>
            <a:miter lim="800000"/>
            <a:headEnd/>
            <a:tailEnd/>
          </a:ln>
        </p:spPr>
        <p:txBody>
          <a:bodyPr lIns="91417" tIns="45708" rIns="91417" bIns="45708" anchor="b"/>
          <a:lstStyle/>
          <a:p>
            <a:pPr fontAlgn="auto">
              <a:spcBef>
                <a:spcPts val="0"/>
              </a:spcBef>
              <a:spcAft>
                <a:spcPts val="0"/>
              </a:spcAft>
            </a:pPr>
            <a:endParaRPr lang="en-US" sz="1200">
              <a:solidFill>
                <a:srgbClr val="000000"/>
              </a:solidFill>
              <a:latin typeface="Calibri"/>
            </a:endParaRPr>
          </a:p>
        </p:txBody>
      </p:sp>
      <p:sp>
        <p:nvSpPr>
          <p:cNvPr id="260100" name="Rectangle 7"/>
          <p:cNvSpPr txBox="1">
            <a:spLocks noGrp="1" noChangeArrowheads="1"/>
          </p:cNvSpPr>
          <p:nvPr/>
        </p:nvSpPr>
        <p:spPr bwMode="auto">
          <a:xfrm>
            <a:off x="3884613" y="8542552"/>
            <a:ext cx="2971800" cy="450013"/>
          </a:xfrm>
          <a:prstGeom prst="rect">
            <a:avLst/>
          </a:prstGeom>
          <a:noFill/>
          <a:ln w="9525">
            <a:noFill/>
            <a:miter lim="800000"/>
            <a:headEnd/>
            <a:tailEnd/>
          </a:ln>
        </p:spPr>
        <p:txBody>
          <a:bodyPr lIns="91417" tIns="45708" rIns="91417" bIns="45708" anchor="b"/>
          <a:lstStyle/>
          <a:p>
            <a:pPr algn="r" fontAlgn="auto">
              <a:spcBef>
                <a:spcPts val="0"/>
              </a:spcBef>
              <a:spcAft>
                <a:spcPts val="0"/>
              </a:spcAft>
            </a:pPr>
            <a:endParaRPr lang="en-US" sz="1200" dirty="0">
              <a:solidFill>
                <a:srgbClr val="000000"/>
              </a:solidFill>
              <a:latin typeface="Calibri"/>
            </a:endParaRPr>
          </a:p>
        </p:txBody>
      </p:sp>
      <p:sp>
        <p:nvSpPr>
          <p:cNvPr id="260101" name="Rectangle 6"/>
          <p:cNvSpPr txBox="1">
            <a:spLocks noGrp="1" noChangeArrowheads="1"/>
          </p:cNvSpPr>
          <p:nvPr/>
        </p:nvSpPr>
        <p:spPr bwMode="auto">
          <a:xfrm>
            <a:off x="0" y="8542552"/>
            <a:ext cx="2971800" cy="450013"/>
          </a:xfrm>
          <a:prstGeom prst="rect">
            <a:avLst/>
          </a:prstGeom>
          <a:noFill/>
          <a:ln w="9525">
            <a:noFill/>
            <a:miter lim="800000"/>
            <a:headEnd/>
            <a:tailEnd/>
          </a:ln>
        </p:spPr>
        <p:txBody>
          <a:bodyPr lIns="91409" tIns="45704" rIns="91409" bIns="45704" anchor="b"/>
          <a:lstStyle/>
          <a:p>
            <a:pPr fontAlgn="auto">
              <a:spcBef>
                <a:spcPts val="0"/>
              </a:spcBef>
              <a:spcAft>
                <a:spcPts val="0"/>
              </a:spcAft>
            </a:pPr>
            <a:endParaRPr lang="en-US" sz="1200">
              <a:solidFill>
                <a:srgbClr val="000000"/>
              </a:solidFill>
              <a:latin typeface="Calibri"/>
            </a:endParaRPr>
          </a:p>
        </p:txBody>
      </p:sp>
      <p:sp>
        <p:nvSpPr>
          <p:cNvPr id="260102" name="Rectangle 7"/>
          <p:cNvSpPr txBox="1">
            <a:spLocks noGrp="1" noChangeArrowheads="1"/>
          </p:cNvSpPr>
          <p:nvPr/>
        </p:nvSpPr>
        <p:spPr bwMode="auto">
          <a:xfrm>
            <a:off x="3884613" y="8542552"/>
            <a:ext cx="2971800" cy="450013"/>
          </a:xfrm>
          <a:prstGeom prst="rect">
            <a:avLst/>
          </a:prstGeom>
          <a:noFill/>
          <a:ln w="9525">
            <a:noFill/>
            <a:miter lim="800000"/>
            <a:headEnd/>
            <a:tailEnd/>
          </a:ln>
        </p:spPr>
        <p:txBody>
          <a:bodyPr lIns="91409" tIns="45704" rIns="91409" bIns="45704" anchor="b"/>
          <a:lstStyle/>
          <a:p>
            <a:pPr algn="r" fontAlgn="auto">
              <a:spcBef>
                <a:spcPts val="0"/>
              </a:spcBef>
              <a:spcAft>
                <a:spcPts val="0"/>
              </a:spcAft>
            </a:pPr>
            <a:endParaRPr lang="en-US" sz="1200" dirty="0">
              <a:solidFill>
                <a:srgbClr val="000000"/>
              </a:solidFill>
              <a:latin typeface="Calibri"/>
            </a:endParaRPr>
          </a:p>
        </p:txBody>
      </p:sp>
      <p:sp>
        <p:nvSpPr>
          <p:cNvPr id="260103" name="Rectangle 7"/>
          <p:cNvSpPr txBox="1">
            <a:spLocks noGrp="1" noChangeArrowheads="1"/>
          </p:cNvSpPr>
          <p:nvPr/>
        </p:nvSpPr>
        <p:spPr bwMode="auto">
          <a:xfrm>
            <a:off x="3884613" y="8542552"/>
            <a:ext cx="2971800" cy="450013"/>
          </a:xfrm>
          <a:prstGeom prst="rect">
            <a:avLst/>
          </a:prstGeom>
          <a:noFill/>
          <a:ln w="9525">
            <a:noFill/>
            <a:miter lim="800000"/>
            <a:headEnd/>
            <a:tailEnd/>
          </a:ln>
        </p:spPr>
        <p:txBody>
          <a:bodyPr lIns="91392" tIns="45696" rIns="91392" bIns="45696" anchor="b"/>
          <a:lstStyle/>
          <a:p>
            <a:pPr algn="r" fontAlgn="auto">
              <a:spcBef>
                <a:spcPts val="0"/>
              </a:spcBef>
              <a:spcAft>
                <a:spcPts val="0"/>
              </a:spcAft>
            </a:pPr>
            <a:endParaRPr lang="en-US" sz="1200">
              <a:solidFill>
                <a:srgbClr val="000000"/>
              </a:solidFill>
              <a:latin typeface="Calibri"/>
            </a:endParaRPr>
          </a:p>
        </p:txBody>
      </p:sp>
      <p:sp>
        <p:nvSpPr>
          <p:cNvPr id="260104" name="Rectangle 2"/>
          <p:cNvSpPr>
            <a:spLocks noGrp="1" noRot="1" noChangeAspect="1" noChangeArrowheads="1" noTextEdit="1"/>
          </p:cNvSpPr>
          <p:nvPr>
            <p:ph type="sldImg"/>
          </p:nvPr>
        </p:nvSpPr>
        <p:spPr>
          <a:xfrm>
            <a:off x="1219200" y="663575"/>
            <a:ext cx="4495800" cy="3373438"/>
          </a:xfrm>
          <a:ln/>
        </p:spPr>
      </p:sp>
      <p:sp>
        <p:nvSpPr>
          <p:cNvPr id="260105" name="Rectangle 3"/>
          <p:cNvSpPr>
            <a:spLocks noGrp="1" noChangeArrowheads="1"/>
          </p:cNvSpPr>
          <p:nvPr>
            <p:ph type="body" idx="1"/>
          </p:nvPr>
        </p:nvSpPr>
        <p:spPr>
          <a:xfrm>
            <a:off x="381001" y="4128440"/>
            <a:ext cx="6172200" cy="4275883"/>
          </a:xfrm>
          <a:noFill/>
          <a:ln/>
        </p:spPr>
        <p:txBody>
          <a:bodyPr lIns="91392" tIns="45696" rIns="91392" bIns="45696">
            <a:normAutofit fontScale="70000" lnSpcReduction="20000"/>
          </a:bodyPr>
          <a:lstStyle/>
          <a:p>
            <a:pPr marL="2057058" lvl="4" indent="-1599934" algn="l">
              <a:lnSpc>
                <a:spcPct val="80000"/>
              </a:lnSpc>
              <a:spcBef>
                <a:spcPct val="0"/>
              </a:spcBef>
            </a:pPr>
            <a:r>
              <a:rPr lang="en-US" sz="800" b="1" dirty="0" smtClean="0">
                <a:latin typeface="Arial" charset="0"/>
              </a:rPr>
              <a:t>Presenter may</a:t>
            </a:r>
            <a:r>
              <a:rPr lang="en-US" sz="800" b="1" baseline="0" dirty="0" smtClean="0">
                <a:latin typeface="Arial" charset="0"/>
              </a:rPr>
              <a:t> use the new MenB one-pager while discussing slide</a:t>
            </a:r>
          </a:p>
          <a:p>
            <a:pPr marL="2057058" lvl="4" indent="-1599934" algn="l">
              <a:lnSpc>
                <a:spcPct val="80000"/>
              </a:lnSpc>
              <a:spcBef>
                <a:spcPct val="0"/>
              </a:spcBef>
            </a:pPr>
            <a:endParaRPr lang="en-US" sz="800" b="1" baseline="0" dirty="0" smtClean="0">
              <a:latin typeface="Arial" charset="0"/>
            </a:endParaRPr>
          </a:p>
          <a:p>
            <a:pPr marL="342900" marR="0" lvl="0" indent="-342900" algn="l" defTabSz="914400" rtl="0" eaLnBrk="1" fontAlgn="auto" latinLnBrk="0" hangingPunct="1">
              <a:lnSpc>
                <a:spcPct val="80000"/>
              </a:lnSpc>
              <a:spcBef>
                <a:spcPct val="35000"/>
              </a:spcBef>
              <a:spcAft>
                <a:spcPts val="0"/>
              </a:spcAft>
              <a:buClr>
                <a:srgbClr val="FFFFCC"/>
              </a:buClr>
              <a:buSzTx/>
              <a:buFontTx/>
              <a:buNone/>
              <a:tabLst/>
              <a:defRPr/>
            </a:pPr>
            <a:r>
              <a:rPr kumimoji="0" lang="en-US" sz="2000" b="0" i="0" u="none" strike="noStrike" kern="1200" cap="none" spc="0" normalizeH="0" baseline="0" noProof="0" dirty="0" smtClean="0">
                <a:ln>
                  <a:noFill/>
                </a:ln>
                <a:solidFill>
                  <a:prstClr val="black"/>
                </a:solidFill>
                <a:effectLst/>
                <a:uLnTx/>
                <a:uFillTx/>
                <a:latin typeface="Segoe UI"/>
                <a:ea typeface="+mn-ea"/>
                <a:cs typeface="+mn-cs"/>
              </a:rPr>
              <a:t>Bexsero</a:t>
            </a:r>
            <a:r>
              <a:rPr kumimoji="0" lang="en-US" sz="2000" b="0" i="0" u="none" strike="noStrike" kern="1200" cap="none" spc="0" normalizeH="0" baseline="0" noProof="0" dirty="0" smtClean="0">
                <a:ln>
                  <a:noFill/>
                </a:ln>
                <a:solidFill>
                  <a:prstClr val="black"/>
                </a:solidFill>
                <a:effectLst/>
                <a:uLnTx/>
                <a:uFillTx/>
                <a:latin typeface="Segoe UI"/>
                <a:ea typeface="+mn-ea"/>
                <a:cs typeface="+mn-cs"/>
                <a:sym typeface="Symbol" pitchFamily="18" charset="2"/>
              </a:rPr>
              <a:t>®</a:t>
            </a:r>
            <a:r>
              <a:rPr kumimoji="0" lang="en-US" sz="2000" b="1" i="0" u="none" strike="noStrike" kern="1200" cap="none" spc="0" normalizeH="0" baseline="0" noProof="0" dirty="0" smtClean="0">
                <a:ln>
                  <a:noFill/>
                </a:ln>
                <a:solidFill>
                  <a:prstClr val="black"/>
                </a:solidFill>
                <a:effectLst/>
                <a:uLnTx/>
                <a:uFillTx/>
                <a:latin typeface="Segoe UI"/>
                <a:ea typeface="+mn-ea"/>
                <a:cs typeface="+mn-cs"/>
              </a:rPr>
              <a:t> </a:t>
            </a:r>
            <a:r>
              <a:rPr kumimoji="0" lang="en-US" sz="2000" b="0" i="0" u="none" strike="noStrike" kern="1200" cap="none" spc="0" normalizeH="0" baseline="0" noProof="0" dirty="0" smtClean="0">
                <a:ln>
                  <a:noFill/>
                </a:ln>
                <a:solidFill>
                  <a:prstClr val="black"/>
                </a:solidFill>
                <a:effectLst/>
                <a:uLnTx/>
                <a:uFillTx/>
                <a:latin typeface="Segoe UI"/>
                <a:ea typeface="+mn-ea"/>
                <a:cs typeface="+mn-cs"/>
              </a:rPr>
              <a:t>licensed for ages 10 through 25 years (2 dose)</a:t>
            </a:r>
          </a:p>
          <a:p>
            <a:pPr marL="342900" marR="0" lvl="0" indent="-342900" algn="l" defTabSz="914400" rtl="0" eaLnBrk="1" fontAlgn="auto" latinLnBrk="0" hangingPunct="1">
              <a:lnSpc>
                <a:spcPct val="80000"/>
              </a:lnSpc>
              <a:spcBef>
                <a:spcPct val="35000"/>
              </a:spcBef>
              <a:spcAft>
                <a:spcPts val="0"/>
              </a:spcAft>
              <a:buClr>
                <a:srgbClr val="FFFFCC"/>
              </a:buClr>
              <a:buSzTx/>
              <a:buFontTx/>
              <a:buNone/>
              <a:tabLst/>
              <a:defRPr/>
            </a:pPr>
            <a:r>
              <a:rPr kumimoji="0" lang="en-US" sz="2000" b="0" i="0" u="none" strike="noStrike" kern="1200" cap="none" spc="0" normalizeH="0" baseline="0" noProof="0" dirty="0" smtClean="0">
                <a:ln>
                  <a:noFill/>
                </a:ln>
                <a:solidFill>
                  <a:prstClr val="black"/>
                </a:solidFill>
                <a:effectLst/>
                <a:uLnTx/>
                <a:uFillTx/>
                <a:latin typeface="Segoe UI"/>
                <a:ea typeface="+mn-ea"/>
                <a:cs typeface="+mn-cs"/>
                <a:sym typeface="Symbol" pitchFamily="18" charset="2"/>
              </a:rPr>
              <a:t>Trumenba®</a:t>
            </a:r>
            <a:r>
              <a:rPr kumimoji="0" lang="en-US" sz="2000" b="0" i="0" u="none" strike="noStrike" kern="1200" cap="none" spc="0" normalizeH="0" baseline="0" noProof="0" dirty="0" smtClean="0">
                <a:ln>
                  <a:noFill/>
                </a:ln>
                <a:solidFill>
                  <a:prstClr val="black"/>
                </a:solidFill>
                <a:effectLst/>
                <a:uLnTx/>
                <a:uFillTx/>
                <a:latin typeface="Segoe UI"/>
                <a:ea typeface="+mn-ea"/>
                <a:cs typeface="+mn-cs"/>
              </a:rPr>
              <a:t> licensed for ages 10 through 25 years (3 dose)</a:t>
            </a:r>
          </a:p>
          <a:p>
            <a:pPr marL="342900" marR="0" lvl="0" indent="-342900" algn="l" defTabSz="914400" rtl="0" eaLnBrk="1" fontAlgn="auto" latinLnBrk="0" hangingPunct="1">
              <a:lnSpc>
                <a:spcPct val="80000"/>
              </a:lnSpc>
              <a:spcBef>
                <a:spcPct val="35000"/>
              </a:spcBef>
              <a:spcAft>
                <a:spcPts val="0"/>
              </a:spcAft>
              <a:buClr>
                <a:srgbClr val="FFFFCC"/>
              </a:buClr>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Segoe UI"/>
              <a:ea typeface="+mn-ea"/>
              <a:cs typeface="+mn-cs"/>
            </a:endParaRPr>
          </a:p>
          <a:p>
            <a:pPr marL="342900" marR="0" lvl="0" indent="-342900" algn="l" defTabSz="914400" rtl="0" eaLnBrk="1" fontAlgn="auto" latinLnBrk="0" hangingPunct="1">
              <a:lnSpc>
                <a:spcPct val="80000"/>
              </a:lnSpc>
              <a:spcBef>
                <a:spcPct val="35000"/>
              </a:spcBef>
              <a:spcAft>
                <a:spcPts val="0"/>
              </a:spcAft>
              <a:buClr>
                <a:srgbClr val="FFFFCC"/>
              </a:buClr>
              <a:buSzTx/>
              <a:buFontTx/>
              <a:buNone/>
              <a:tabLst/>
              <a:defRPr/>
            </a:pPr>
            <a:r>
              <a:rPr kumimoji="0" lang="en-US" sz="2000" b="0" i="0" u="none" strike="noStrike" kern="1200" cap="none" spc="0" normalizeH="0" baseline="0" noProof="0" dirty="0" smtClean="0">
                <a:ln>
                  <a:noFill/>
                </a:ln>
                <a:solidFill>
                  <a:prstClr val="black"/>
                </a:solidFill>
                <a:effectLst/>
                <a:uLnTx/>
                <a:uFillTx/>
                <a:latin typeface="Segoe UI"/>
                <a:ea typeface="+mn-ea"/>
                <a:cs typeface="+mn-cs"/>
              </a:rPr>
              <a:t>ACIP recommends  serogroup B meningococcal vaccine for:</a:t>
            </a:r>
          </a:p>
          <a:p>
            <a:pPr marL="342900" marR="0" lvl="0" indent="-342900" algn="l" defTabSz="914400" rtl="0" eaLnBrk="1" fontAlgn="auto" latinLnBrk="0" hangingPunct="1">
              <a:lnSpc>
                <a:spcPct val="80000"/>
              </a:lnSpc>
              <a:spcBef>
                <a:spcPct val="35000"/>
              </a:spcBef>
              <a:spcAft>
                <a:spcPts val="0"/>
              </a:spcAft>
              <a:buClr>
                <a:srgbClr val="FFFFCC"/>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Segoe UI"/>
                <a:ea typeface="+mn-ea"/>
                <a:cs typeface="+mn-cs"/>
              </a:rPr>
              <a:t>Persons with persistent complement component deficiencies </a:t>
            </a:r>
          </a:p>
          <a:p>
            <a:pPr marL="342900" marR="0" lvl="0" indent="-342900" algn="l" defTabSz="914400" rtl="0" eaLnBrk="1" fontAlgn="auto" latinLnBrk="0" hangingPunct="1">
              <a:lnSpc>
                <a:spcPct val="80000"/>
              </a:lnSpc>
              <a:spcBef>
                <a:spcPct val="35000"/>
              </a:spcBef>
              <a:spcAft>
                <a:spcPts val="0"/>
              </a:spcAft>
              <a:buClr>
                <a:srgbClr val="FFFFCC"/>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Segoe UI"/>
                <a:ea typeface="+mn-ea"/>
                <a:cs typeface="+mn-cs"/>
              </a:rPr>
              <a:t>Persons with anatomic or functional asplenia </a:t>
            </a:r>
          </a:p>
          <a:p>
            <a:pPr marL="342900" marR="0" lvl="0" indent="-342900" algn="l" defTabSz="914400" rtl="0" eaLnBrk="1" fontAlgn="auto" latinLnBrk="0" hangingPunct="1">
              <a:lnSpc>
                <a:spcPct val="80000"/>
              </a:lnSpc>
              <a:spcBef>
                <a:spcPct val="35000"/>
              </a:spcBef>
              <a:spcAft>
                <a:spcPts val="0"/>
              </a:spcAft>
              <a:buClr>
                <a:srgbClr val="FFFFCC"/>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Segoe UI"/>
                <a:ea typeface="+mn-ea"/>
                <a:cs typeface="+mn-cs"/>
              </a:rPr>
              <a:t>Microbiologists routinely exposed to isolates of Neisseria meningitidis </a:t>
            </a:r>
          </a:p>
          <a:p>
            <a:pPr marL="342900" marR="0" lvl="0" indent="-342900" algn="l" defTabSz="914400" rtl="0" eaLnBrk="1" fontAlgn="auto" latinLnBrk="0" hangingPunct="1">
              <a:lnSpc>
                <a:spcPct val="80000"/>
              </a:lnSpc>
              <a:spcBef>
                <a:spcPct val="35000"/>
              </a:spcBef>
              <a:spcAft>
                <a:spcPts val="0"/>
              </a:spcAft>
              <a:buClr>
                <a:srgbClr val="FFFFCC"/>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Segoe UI"/>
                <a:ea typeface="+mn-ea"/>
                <a:cs typeface="+mn-cs"/>
              </a:rPr>
              <a:t>Persons identified to be at increased risk because of a serogroup B meningococcal disease outbreak </a:t>
            </a:r>
          </a:p>
          <a:p>
            <a:pPr marL="342900" marR="0" lvl="0" indent="-342900" algn="l" defTabSz="914400" rtl="0" eaLnBrk="1" fontAlgn="auto" latinLnBrk="0" hangingPunct="1">
              <a:lnSpc>
                <a:spcPct val="80000"/>
              </a:lnSpc>
              <a:spcBef>
                <a:spcPct val="35000"/>
              </a:spcBef>
              <a:spcAft>
                <a:spcPts val="0"/>
              </a:spcAft>
              <a:buClr>
                <a:srgbClr val="FFFFCC"/>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Segoe UI"/>
                <a:ea typeface="+mn-ea"/>
                <a:cs typeface="+mn-cs"/>
              </a:rPr>
              <a:t>The 2 vaccine products are not interchangeable.</a:t>
            </a:r>
          </a:p>
          <a:p>
            <a:pPr marL="0" marR="0" lvl="0" indent="0" algn="l" defTabSz="914400" rtl="0" eaLnBrk="1" fontAlgn="auto" latinLnBrk="0" hangingPunct="1">
              <a:lnSpc>
                <a:spcPct val="80000"/>
              </a:lnSpc>
              <a:spcBef>
                <a:spcPct val="35000"/>
              </a:spcBef>
              <a:spcAft>
                <a:spcPts val="0"/>
              </a:spcAft>
              <a:buClr>
                <a:srgbClr val="FFFFCC"/>
              </a:buClr>
              <a:buSzTx/>
              <a:buFont typeface="Arial" panose="020B0604020202020204" pitchFamily="34" charset="0"/>
              <a:buNone/>
              <a:tabLst/>
              <a:defRPr/>
            </a:pPr>
            <a:endParaRPr kumimoji="0" lang="en-US" sz="2000" b="0" i="0" u="none" strike="noStrike" kern="1200" cap="none" spc="0" normalizeH="0" baseline="0" noProof="0" dirty="0" smtClean="0">
              <a:ln>
                <a:noFill/>
              </a:ln>
              <a:solidFill>
                <a:prstClr val="black"/>
              </a:solidFill>
              <a:effectLst/>
              <a:uLnTx/>
              <a:uFillTx/>
              <a:latin typeface="Segoe UI"/>
              <a:ea typeface="+mn-ea"/>
              <a:cs typeface="+mn-cs"/>
            </a:endParaRPr>
          </a:p>
          <a:p>
            <a:pPr marL="0" marR="0" lvl="0" indent="0" algn="l" defTabSz="914400" rtl="0" eaLnBrk="1" fontAlgn="auto" latinLnBrk="0" hangingPunct="1">
              <a:lnSpc>
                <a:spcPct val="80000"/>
              </a:lnSpc>
              <a:spcBef>
                <a:spcPct val="35000"/>
              </a:spcBef>
              <a:spcAft>
                <a:spcPts val="0"/>
              </a:spcAft>
              <a:buClr>
                <a:srgbClr val="FFFFCC"/>
              </a:buClr>
              <a:buSzTx/>
              <a:buFont typeface="Arial" panose="020B0604020202020204" pitchFamily="34" charset="0"/>
              <a:buNone/>
              <a:tabLst/>
              <a:defRPr/>
            </a:pPr>
            <a:r>
              <a:rPr kumimoji="0" lang="en-US" sz="2000" b="0" i="0" u="none" strike="noStrike" kern="1200" cap="none" spc="0" normalizeH="0" baseline="0" noProof="0" dirty="0" smtClean="0">
                <a:ln>
                  <a:noFill/>
                </a:ln>
                <a:solidFill>
                  <a:prstClr val="black"/>
                </a:solidFill>
                <a:effectLst/>
                <a:uLnTx/>
                <a:uFillTx/>
                <a:latin typeface="Segoe UI"/>
                <a:ea typeface="+mn-ea"/>
                <a:cs typeface="+mn-cs"/>
              </a:rPr>
              <a:t>MenB is a Category B- permissive recommendation- </a:t>
            </a:r>
            <a:r>
              <a:rPr kumimoji="0" lang="en-US" sz="2000" b="1" i="0" u="none" strike="noStrike" kern="1200" cap="none" spc="0" normalizeH="0" baseline="0" noProof="0" dirty="0" smtClean="0">
                <a:ln>
                  <a:noFill/>
                </a:ln>
                <a:solidFill>
                  <a:prstClr val="black"/>
                </a:solidFill>
                <a:effectLst/>
                <a:uLnTx/>
                <a:uFillTx/>
                <a:latin typeface="Segoe UI"/>
                <a:ea typeface="+mn-ea"/>
                <a:cs typeface="+mn-cs"/>
              </a:rPr>
              <a:t>Explain to audience the difference between a Category A and Category B recommendation.  Category B means the recommendation allows for individual clinical decision making, but with Category A recommendations all persons in an age or risk factor based group may get the vaccine.  Category B classification enables coverage by the VFC program and most insurance plans.</a:t>
            </a:r>
          </a:p>
          <a:p>
            <a:pPr marL="0" marR="0" lvl="0" indent="0" algn="l" defTabSz="914400" rtl="0" eaLnBrk="1" fontAlgn="auto" latinLnBrk="0" hangingPunct="1">
              <a:lnSpc>
                <a:spcPct val="80000"/>
              </a:lnSpc>
              <a:spcBef>
                <a:spcPct val="35000"/>
              </a:spcBef>
              <a:spcAft>
                <a:spcPts val="0"/>
              </a:spcAft>
              <a:buClr>
                <a:srgbClr val="FFFFCC"/>
              </a:buClr>
              <a:buSzTx/>
              <a:buFont typeface="Arial" panose="020B0604020202020204" pitchFamily="34" charset="0"/>
              <a:buNone/>
              <a:tabLst/>
              <a:defRPr/>
            </a:pPr>
            <a:endParaRPr kumimoji="0" lang="en-US" sz="2000" b="0" i="0" u="none" strike="noStrike" kern="1200" cap="none" spc="0" normalizeH="0" baseline="0" noProof="0" dirty="0" smtClean="0">
              <a:ln>
                <a:noFill/>
              </a:ln>
              <a:solidFill>
                <a:prstClr val="black"/>
              </a:solidFill>
              <a:effectLst/>
              <a:uLnTx/>
              <a:uFillTx/>
              <a:latin typeface="Segoe UI"/>
              <a:ea typeface="+mn-ea"/>
              <a:cs typeface="+mn-cs"/>
            </a:endParaRPr>
          </a:p>
          <a:p>
            <a:pPr marL="0" marR="0" lvl="0" indent="0" algn="l" defTabSz="914400" rtl="0" eaLnBrk="1" fontAlgn="auto" latinLnBrk="0" hangingPunct="1">
              <a:lnSpc>
                <a:spcPct val="80000"/>
              </a:lnSpc>
              <a:spcBef>
                <a:spcPct val="35000"/>
              </a:spcBef>
              <a:spcAft>
                <a:spcPts val="0"/>
              </a:spcAft>
              <a:buClr>
                <a:srgbClr val="FFFFCC"/>
              </a:buClr>
              <a:buSzTx/>
              <a:buFont typeface="Arial" panose="020B0604020202020204" pitchFamily="34" charset="0"/>
              <a:buNone/>
              <a:tabLst/>
              <a:defRPr/>
            </a:pPr>
            <a:r>
              <a:rPr kumimoji="0" lang="en-US" sz="2000" b="0" i="0" u="none" strike="noStrike" kern="1200" cap="none" spc="0" normalizeH="0" baseline="0" noProof="0" dirty="0" smtClean="0">
                <a:ln>
                  <a:noFill/>
                </a:ln>
                <a:solidFill>
                  <a:prstClr val="black"/>
                </a:solidFill>
                <a:effectLst/>
                <a:uLnTx/>
                <a:uFillTx/>
                <a:latin typeface="Segoe UI"/>
                <a:ea typeface="+mn-ea"/>
                <a:cs typeface="+mn-cs"/>
              </a:rPr>
              <a:t>A Men B vaccine series may be administered to adolescents and young adults 16 through 23 years of age to provide short-term protection against most strains of Men B. Preferred age is 16-18 years. </a:t>
            </a:r>
          </a:p>
          <a:p>
            <a:pPr marL="342900" marR="0" lvl="0" indent="-342900" algn="l" defTabSz="914400" rtl="0" eaLnBrk="1" fontAlgn="auto" latinLnBrk="0" hangingPunct="1">
              <a:lnSpc>
                <a:spcPct val="80000"/>
              </a:lnSpc>
              <a:spcBef>
                <a:spcPct val="35000"/>
              </a:spcBef>
              <a:spcAft>
                <a:spcPts val="0"/>
              </a:spcAft>
              <a:buClr>
                <a:srgbClr val="FFFFCC"/>
              </a:buClr>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Segoe UI"/>
              <a:ea typeface="+mn-ea"/>
              <a:cs typeface="+mn-cs"/>
            </a:endParaRPr>
          </a:p>
          <a:p>
            <a:pPr marL="342900" marR="0" lvl="0" indent="-342900" algn="l" defTabSz="914400" rtl="0" eaLnBrk="1" fontAlgn="auto" latinLnBrk="0" hangingPunct="1">
              <a:lnSpc>
                <a:spcPct val="80000"/>
              </a:lnSpc>
              <a:spcBef>
                <a:spcPct val="35000"/>
              </a:spcBef>
              <a:spcAft>
                <a:spcPts val="0"/>
              </a:spcAft>
              <a:buClr>
                <a:srgbClr val="FFFFCC"/>
              </a:buClr>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Segoe UI"/>
              <a:ea typeface="+mn-ea"/>
              <a:cs typeface="+mn-cs"/>
            </a:endParaRPr>
          </a:p>
          <a:p>
            <a:pPr marL="2057058" lvl="4" indent="-1599934" algn="l">
              <a:lnSpc>
                <a:spcPct val="80000"/>
              </a:lnSpc>
              <a:spcBef>
                <a:spcPct val="0"/>
              </a:spcBef>
            </a:pPr>
            <a:endParaRPr lang="en-US" sz="800" b="1" dirty="0" smtClean="0">
              <a:latin typeface="Arial" charset="0"/>
            </a:endParaRPr>
          </a:p>
          <a:p>
            <a:pPr marL="2057058" lvl="4" indent="-1599934" algn="l">
              <a:lnSpc>
                <a:spcPct val="80000"/>
              </a:lnSpc>
              <a:spcBef>
                <a:spcPct val="0"/>
              </a:spcBef>
            </a:pPr>
            <a:endParaRPr lang="en-US" sz="800" b="1" dirty="0" smtClean="0">
              <a:latin typeface="Arial" charset="0"/>
            </a:endParaRPr>
          </a:p>
        </p:txBody>
      </p:sp>
      <p:sp>
        <p:nvSpPr>
          <p:cNvPr id="12" name="Slide Number Placeholder 11"/>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46</a:t>
            </a:fld>
            <a:endParaRPr lang="en-US">
              <a:solidFill>
                <a:prstClr val="black"/>
              </a:solidFill>
            </a:endParaRPr>
          </a:p>
        </p:txBody>
      </p:sp>
    </p:spTree>
    <p:extLst>
      <p:ext uri="{BB962C8B-B14F-4D97-AF65-F5344CB8AC3E}">
        <p14:creationId xmlns:p14="http://schemas.microsoft.com/office/powerpoint/2010/main" val="4076309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2"/>
          <p:cNvSpPr>
            <a:spLocks noGrp="1" noRot="1" noChangeAspect="1" noChangeArrowheads="1" noTextEdit="1"/>
          </p:cNvSpPr>
          <p:nvPr>
            <p:ph type="sldImg"/>
          </p:nvPr>
        </p:nvSpPr>
        <p:spPr>
          <a:xfrm>
            <a:off x="1106488" y="696913"/>
            <a:ext cx="4648200" cy="3486150"/>
          </a:xfrm>
          <a:ln/>
        </p:spPr>
      </p:sp>
      <p:sp>
        <p:nvSpPr>
          <p:cNvPr id="376834" name="Rectangle 3"/>
          <p:cNvSpPr>
            <a:spLocks noGrp="1" noChangeArrowheads="1"/>
          </p:cNvSpPr>
          <p:nvPr>
            <p:ph type="body" idx="1"/>
          </p:nvPr>
        </p:nvSpPr>
        <p:spPr>
          <a:noFill/>
          <a:ln/>
        </p:spPr>
        <p:txBody>
          <a:bodyPr lIns="91400" tIns="45700" rIns="91400" bIns="45700"/>
          <a:lstStyle/>
          <a:p>
            <a:endParaRPr lang="en-US" sz="1000" b="1" dirty="0">
              <a:latin typeface="Arial" charset="0"/>
            </a:endParaRPr>
          </a:p>
          <a:p>
            <a:endParaRPr lang="en-US" sz="1000" b="1" dirty="0">
              <a:latin typeface="Arial" charset="0"/>
            </a:endParaRPr>
          </a:p>
          <a:p>
            <a:endParaRPr lang="en-US" sz="1000" b="1" dirty="0">
              <a:latin typeface="Arial" charset="0"/>
            </a:endParaRPr>
          </a:p>
          <a:p>
            <a:endParaRPr lang="en-US" sz="900" b="1" dirty="0">
              <a:latin typeface="Arial" charset="0"/>
            </a:endParaRPr>
          </a:p>
          <a:p>
            <a:endParaRPr lang="en-US" sz="900" b="1" dirty="0">
              <a:solidFill>
                <a:srgbClr val="FFFFCC"/>
              </a:solidFill>
              <a:latin typeface="Arial" charset="0"/>
            </a:endParaRPr>
          </a:p>
          <a:p>
            <a:endParaRPr lang="en-US" sz="900" b="1" dirty="0">
              <a:solidFill>
                <a:srgbClr val="FFFFCC"/>
              </a:solidFill>
              <a:latin typeface="Arial" charset="0"/>
            </a:endParaRPr>
          </a:p>
        </p:txBody>
      </p:sp>
    </p:spTree>
    <p:extLst>
      <p:ext uri="{BB962C8B-B14F-4D97-AF65-F5344CB8AC3E}">
        <p14:creationId xmlns:p14="http://schemas.microsoft.com/office/powerpoint/2010/main" val="12742942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Presenter to discuss the types of HPV</a:t>
            </a:r>
            <a:r>
              <a:rPr lang="en-US" b="1" baseline="0" dirty="0" smtClean="0"/>
              <a:t>  and the cancers caused.</a:t>
            </a:r>
            <a:endParaRPr lang="en-US" b="1" dirty="0"/>
          </a:p>
        </p:txBody>
      </p:sp>
      <p:sp>
        <p:nvSpPr>
          <p:cNvPr id="6" name="Slide Number Placeholder 5"/>
          <p:cNvSpPr>
            <a:spLocks noGrp="1"/>
          </p:cNvSpPr>
          <p:nvPr>
            <p:ph type="sldNum" sz="quarter" idx="12"/>
          </p:nvPr>
        </p:nvSpPr>
        <p:spPr/>
        <p:txBody>
          <a:bodyPr/>
          <a:lstStyle/>
          <a:p>
            <a:pPr>
              <a:defRPr/>
            </a:pPr>
            <a:fld id="{97952AFA-8362-48FC-9C34-150C87379A95}" type="slidenum">
              <a:rPr lang="en-US" smtClean="0">
                <a:solidFill>
                  <a:prstClr val="black"/>
                </a:solidFill>
              </a:rPr>
              <a:pPr>
                <a:defRPr/>
              </a:pPr>
              <a:t>48</a:t>
            </a:fld>
            <a:endParaRPr lang="en-US">
              <a:solidFill>
                <a:prstClr val="black"/>
              </a:solidFill>
            </a:endParaRPr>
          </a:p>
        </p:txBody>
      </p:sp>
    </p:spTree>
    <p:extLst>
      <p:ext uri="{BB962C8B-B14F-4D97-AF65-F5344CB8AC3E}">
        <p14:creationId xmlns:p14="http://schemas.microsoft.com/office/powerpoint/2010/main" val="758739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txBox="1">
            <a:spLocks noGrp="1" noChangeArrowheads="1"/>
          </p:cNvSpPr>
          <p:nvPr/>
        </p:nvSpPr>
        <p:spPr bwMode="auto">
          <a:xfrm>
            <a:off x="3884613" y="8542834"/>
            <a:ext cx="2971800" cy="449705"/>
          </a:xfrm>
          <a:prstGeom prst="rect">
            <a:avLst/>
          </a:prstGeom>
          <a:noFill/>
          <a:ln>
            <a:miter lim="800000"/>
            <a:headEnd/>
            <a:tailEnd/>
          </a:ln>
        </p:spPr>
        <p:txBody>
          <a:bodyPr lIns="91425" tIns="45712" rIns="91425" bIns="45712" anchor="b"/>
          <a:lstStyle/>
          <a:p>
            <a:pPr algn="r" fontAlgn="auto">
              <a:spcBef>
                <a:spcPts val="0"/>
              </a:spcBef>
              <a:spcAft>
                <a:spcPts val="0"/>
              </a:spcAft>
              <a:defRPr/>
            </a:pPr>
            <a:endParaRPr lang="en-US" sz="1200" dirty="0">
              <a:solidFill>
                <a:prstClr val="black"/>
              </a:solidFill>
              <a:latin typeface="Calibri"/>
            </a:endParaRPr>
          </a:p>
        </p:txBody>
      </p:sp>
      <p:sp>
        <p:nvSpPr>
          <p:cNvPr id="256002" name="Rectangle 6"/>
          <p:cNvSpPr txBox="1">
            <a:spLocks noGrp="1" noChangeArrowheads="1"/>
          </p:cNvSpPr>
          <p:nvPr/>
        </p:nvSpPr>
        <p:spPr bwMode="auto">
          <a:xfrm>
            <a:off x="0" y="8542834"/>
            <a:ext cx="2971800" cy="449705"/>
          </a:xfrm>
          <a:prstGeom prst="rect">
            <a:avLst/>
          </a:prstGeom>
          <a:noFill/>
          <a:ln w="9525">
            <a:noFill/>
            <a:miter lim="800000"/>
            <a:headEnd/>
            <a:tailEnd/>
          </a:ln>
        </p:spPr>
        <p:txBody>
          <a:bodyPr lIns="91409" tIns="45704" rIns="91409" bIns="45704" anchor="b"/>
          <a:lstStyle/>
          <a:p>
            <a:pPr fontAlgn="auto">
              <a:spcBef>
                <a:spcPts val="0"/>
              </a:spcBef>
              <a:spcAft>
                <a:spcPts val="0"/>
              </a:spcAft>
            </a:pPr>
            <a:endParaRPr lang="en-US" sz="1200">
              <a:solidFill>
                <a:srgbClr val="000000"/>
              </a:solidFill>
              <a:latin typeface="Calibri"/>
            </a:endParaRPr>
          </a:p>
        </p:txBody>
      </p:sp>
      <p:sp>
        <p:nvSpPr>
          <p:cNvPr id="256003" name="Rectangle 7"/>
          <p:cNvSpPr txBox="1">
            <a:spLocks noGrp="1" noChangeArrowheads="1"/>
          </p:cNvSpPr>
          <p:nvPr/>
        </p:nvSpPr>
        <p:spPr bwMode="auto">
          <a:xfrm>
            <a:off x="3884613" y="8542834"/>
            <a:ext cx="2971800" cy="449705"/>
          </a:xfrm>
          <a:prstGeom prst="rect">
            <a:avLst/>
          </a:prstGeom>
          <a:noFill/>
          <a:ln w="9525">
            <a:noFill/>
            <a:miter lim="800000"/>
            <a:headEnd/>
            <a:tailEnd/>
          </a:ln>
        </p:spPr>
        <p:txBody>
          <a:bodyPr lIns="91409" tIns="45704" rIns="91409" bIns="45704" anchor="b"/>
          <a:lstStyle/>
          <a:p>
            <a:pPr algn="r" fontAlgn="auto">
              <a:spcBef>
                <a:spcPts val="0"/>
              </a:spcBef>
              <a:spcAft>
                <a:spcPts val="0"/>
              </a:spcAft>
            </a:pPr>
            <a:endParaRPr lang="en-US" sz="1200">
              <a:solidFill>
                <a:srgbClr val="000000"/>
              </a:solidFill>
              <a:latin typeface="Calibri"/>
            </a:endParaRPr>
          </a:p>
        </p:txBody>
      </p:sp>
      <p:sp>
        <p:nvSpPr>
          <p:cNvPr id="256004" name="Rectangle 6"/>
          <p:cNvSpPr txBox="1">
            <a:spLocks noGrp="1" noChangeArrowheads="1"/>
          </p:cNvSpPr>
          <p:nvPr/>
        </p:nvSpPr>
        <p:spPr bwMode="auto">
          <a:xfrm>
            <a:off x="0" y="8542834"/>
            <a:ext cx="2971800" cy="449705"/>
          </a:xfrm>
          <a:prstGeom prst="rect">
            <a:avLst/>
          </a:prstGeom>
          <a:noFill/>
          <a:ln w="9525">
            <a:noFill/>
            <a:miter lim="800000"/>
            <a:headEnd/>
            <a:tailEnd/>
          </a:ln>
        </p:spPr>
        <p:txBody>
          <a:bodyPr lIns="91400" tIns="45700" rIns="91400" bIns="45700" anchor="b"/>
          <a:lstStyle/>
          <a:p>
            <a:pPr fontAlgn="auto">
              <a:spcBef>
                <a:spcPts val="0"/>
              </a:spcBef>
              <a:spcAft>
                <a:spcPts val="0"/>
              </a:spcAft>
            </a:pPr>
            <a:endParaRPr lang="en-US" sz="1200">
              <a:solidFill>
                <a:srgbClr val="000000"/>
              </a:solidFill>
              <a:latin typeface="Calibri"/>
            </a:endParaRPr>
          </a:p>
        </p:txBody>
      </p:sp>
      <p:sp>
        <p:nvSpPr>
          <p:cNvPr id="256005" name="Rectangle 2"/>
          <p:cNvSpPr>
            <a:spLocks noGrp="1" noRot="1" noChangeAspect="1" noChangeArrowheads="1" noTextEdit="1"/>
          </p:cNvSpPr>
          <p:nvPr>
            <p:ph type="sldImg"/>
          </p:nvPr>
        </p:nvSpPr>
        <p:spPr>
          <a:xfrm>
            <a:off x="1181100" y="674688"/>
            <a:ext cx="4495800" cy="3373437"/>
          </a:xfrm>
          <a:ln/>
        </p:spPr>
      </p:sp>
      <p:sp>
        <p:nvSpPr>
          <p:cNvPr id="247815" name="Rectangle 3"/>
          <p:cNvSpPr>
            <a:spLocks noGrp="1" noChangeArrowheads="1"/>
          </p:cNvSpPr>
          <p:nvPr>
            <p:ph type="body" idx="1"/>
          </p:nvPr>
        </p:nvSpPr>
        <p:spPr>
          <a:ln/>
        </p:spPr>
        <p:txBody>
          <a:bodyPr lIns="91394" tIns="45697" rIns="91394" bIns="45697">
            <a:normAutofit fontScale="40000" lnSpcReduction="20000"/>
          </a:bodyPr>
          <a:lstStyle/>
          <a:p>
            <a:r>
              <a:rPr lang="en-US" sz="2500" b="1" dirty="0" smtClean="0">
                <a:latin typeface="Arial" pitchFamily="34" charset="0"/>
                <a:cs typeface="Arial" pitchFamily="34" charset="0"/>
              </a:rPr>
              <a:t>Presenter may</a:t>
            </a:r>
            <a:r>
              <a:rPr lang="en-US" sz="2500" b="1" baseline="0" dirty="0" smtClean="0">
                <a:latin typeface="Arial" pitchFamily="34" charset="0"/>
                <a:cs typeface="Arial" pitchFamily="34" charset="0"/>
              </a:rPr>
              <a:t> use the HPV one-pager while discussing slide.</a:t>
            </a:r>
          </a:p>
          <a:p>
            <a:endParaRPr lang="en-US" sz="2500" b="1" dirty="0" smtClean="0">
              <a:latin typeface="Arial" pitchFamily="34" charset="0"/>
              <a:cs typeface="Arial" pitchFamily="34" charset="0"/>
            </a:endParaRPr>
          </a:p>
          <a:p>
            <a:r>
              <a:rPr lang="en-US" sz="2500" b="1" dirty="0" smtClean="0">
                <a:latin typeface="Arial" pitchFamily="34" charset="0"/>
                <a:cs typeface="Arial" pitchFamily="34" charset="0"/>
              </a:rPr>
              <a:t>Recommendations </a:t>
            </a:r>
            <a:r>
              <a:rPr lang="en-US" sz="2500" b="1" dirty="0">
                <a:latin typeface="Arial" pitchFamily="34" charset="0"/>
                <a:cs typeface="Arial" pitchFamily="34" charset="0"/>
              </a:rPr>
              <a:t>for Use of HPV Vaccines </a:t>
            </a:r>
          </a:p>
          <a:p>
            <a:r>
              <a:rPr lang="en-US" sz="2500" dirty="0" smtClean="0">
                <a:latin typeface="Arial" pitchFamily="34" charset="0"/>
                <a:cs typeface="Arial" pitchFamily="34" charset="0"/>
              </a:rPr>
              <a:t>Cervarix®  (HPV2)  HPV types 16 &amp; 18</a:t>
            </a:r>
          </a:p>
          <a:p>
            <a:r>
              <a:rPr lang="en-US" sz="2500" dirty="0" smtClean="0">
                <a:latin typeface="Arial" pitchFamily="34" charset="0"/>
                <a:cs typeface="Arial" pitchFamily="34" charset="0"/>
              </a:rPr>
              <a:t>Gardasil® (HPV4) HPV types 6, 11, 16, 18</a:t>
            </a:r>
          </a:p>
          <a:p>
            <a:r>
              <a:rPr lang="en-US" sz="2500" dirty="0" smtClean="0">
                <a:latin typeface="Arial" pitchFamily="34" charset="0"/>
                <a:cs typeface="Arial" pitchFamily="34" charset="0"/>
              </a:rPr>
              <a:t>Gardasil 9® (HPV9) HPV types 6, 11, 16, 18, 31, 33, 45, 52, 58</a:t>
            </a:r>
          </a:p>
          <a:p>
            <a:endParaRPr lang="en-US" sz="2500" dirty="0" smtClean="0">
              <a:latin typeface="Arial" pitchFamily="34" charset="0"/>
              <a:cs typeface="Arial" pitchFamily="34" charset="0"/>
            </a:endParaRPr>
          </a:p>
          <a:p>
            <a:r>
              <a:rPr lang="en-US" sz="2500" dirty="0" smtClean="0">
                <a:latin typeface="Arial" pitchFamily="34" charset="0"/>
                <a:cs typeface="Arial" pitchFamily="34" charset="0"/>
              </a:rPr>
              <a:t>ACIP recommends HPV vaccine starting at age 11 or 12 years for:</a:t>
            </a:r>
          </a:p>
          <a:p>
            <a:r>
              <a:rPr lang="en-US" sz="2500" dirty="0" smtClean="0">
                <a:latin typeface="Arial" pitchFamily="34" charset="0"/>
                <a:cs typeface="Arial" pitchFamily="34" charset="0"/>
              </a:rPr>
              <a:t>  -All females through 26 years of age using HPV2, HPV4 or HPV 9. </a:t>
            </a:r>
          </a:p>
          <a:p>
            <a:r>
              <a:rPr lang="en-US" sz="2500" dirty="0" smtClean="0">
                <a:latin typeface="Arial" pitchFamily="34" charset="0"/>
                <a:cs typeface="Arial" pitchFamily="34" charset="0"/>
              </a:rPr>
              <a:t>  -All males through 26 years of age using HPV4 or HPV9.  </a:t>
            </a:r>
          </a:p>
          <a:p>
            <a:endParaRPr lang="en-US" sz="2500" dirty="0" smtClean="0">
              <a:latin typeface="Arial" pitchFamily="34" charset="0"/>
              <a:cs typeface="Arial" pitchFamily="34" charset="0"/>
            </a:endParaRPr>
          </a:p>
          <a:p>
            <a:r>
              <a:rPr lang="en-US" sz="2500" dirty="0" smtClean="0">
                <a:latin typeface="Arial" pitchFamily="34" charset="0"/>
                <a:cs typeface="Arial" pitchFamily="34" charset="0"/>
              </a:rPr>
              <a:t>HPV 9 may be used to complete the 3 dose series that was started with HPV2 or HPV4</a:t>
            </a:r>
          </a:p>
          <a:p>
            <a:r>
              <a:rPr lang="en-US" sz="2500" dirty="0" smtClean="0">
                <a:latin typeface="Arial" pitchFamily="34" charset="0"/>
                <a:cs typeface="Arial" pitchFamily="34" charset="0"/>
              </a:rPr>
              <a:t>Dose 2 should be given at least 1 to 2 months after first dose (1 month minimum)</a:t>
            </a:r>
          </a:p>
          <a:p>
            <a:r>
              <a:rPr lang="en-US" sz="2500" dirty="0" smtClean="0">
                <a:latin typeface="Arial" pitchFamily="34" charset="0"/>
                <a:cs typeface="Arial" pitchFamily="34" charset="0"/>
              </a:rPr>
              <a:t>Dose 3 should be given at least 6 months after the first dose (minimum of 3 months between dose 2 and 3)</a:t>
            </a:r>
          </a:p>
          <a:p>
            <a:pPr>
              <a:lnSpc>
                <a:spcPct val="90000"/>
              </a:lnSpc>
            </a:pPr>
            <a:endParaRPr lang="en-US" sz="2500" dirty="0">
              <a:latin typeface="Arial" pitchFamily="34" charset="0"/>
              <a:cs typeface="Arial" pitchFamily="34" charset="0"/>
            </a:endParaRPr>
          </a:p>
          <a:p>
            <a:pPr eaLnBrk="1" hangingPunct="1">
              <a:lnSpc>
                <a:spcPct val="90000"/>
              </a:lnSpc>
            </a:pPr>
            <a:r>
              <a:rPr lang="en-US" sz="2500" b="1" dirty="0" smtClean="0">
                <a:latin typeface="Arial" pitchFamily="34" charset="0"/>
                <a:cs typeface="Arial" pitchFamily="34" charset="0"/>
              </a:rPr>
              <a:t>Optional information to share:</a:t>
            </a:r>
          </a:p>
          <a:p>
            <a:pPr eaLnBrk="1" hangingPunct="1">
              <a:lnSpc>
                <a:spcPct val="90000"/>
              </a:lnSpc>
            </a:pPr>
            <a:r>
              <a:rPr lang="en-US" sz="2500" dirty="0" smtClean="0">
                <a:latin typeface="Arial" pitchFamily="34" charset="0"/>
                <a:cs typeface="Arial" pitchFamily="34" charset="0"/>
              </a:rPr>
              <a:t>Georgia Estimated Vaccination Coverage Among Adolescents Aged 12 – 17 Years - 2014 </a:t>
            </a:r>
          </a:p>
          <a:p>
            <a:pPr eaLnBrk="1" hangingPunct="1">
              <a:lnSpc>
                <a:spcPct val="90000"/>
              </a:lnSpc>
            </a:pPr>
            <a:r>
              <a:rPr lang="en-US" sz="2500" dirty="0" smtClean="0">
                <a:latin typeface="Arial" pitchFamily="34" charset="0"/>
                <a:cs typeface="Arial" pitchFamily="34" charset="0"/>
              </a:rPr>
              <a:t>≥1 Tdap 86.1%  (87.6% U.S)</a:t>
            </a:r>
          </a:p>
          <a:p>
            <a:pPr eaLnBrk="1" hangingPunct="1">
              <a:lnSpc>
                <a:spcPct val="90000"/>
              </a:lnSpc>
            </a:pPr>
            <a:r>
              <a:rPr lang="en-US" sz="2500" dirty="0" smtClean="0">
                <a:latin typeface="Arial" pitchFamily="34" charset="0"/>
                <a:cs typeface="Arial" pitchFamily="34" charset="0"/>
              </a:rPr>
              <a:t>≥ 1 Men ACWY 74.9% (79.3% U.S)</a:t>
            </a:r>
          </a:p>
          <a:p>
            <a:pPr eaLnBrk="1" hangingPunct="1">
              <a:lnSpc>
                <a:spcPct val="90000"/>
              </a:lnSpc>
            </a:pPr>
            <a:r>
              <a:rPr lang="en-US" sz="2500" dirty="0" smtClean="0">
                <a:latin typeface="Arial" pitchFamily="34" charset="0"/>
                <a:cs typeface="Arial" pitchFamily="34" charset="0"/>
              </a:rPr>
              <a:t>≥1 HPV Female 65.4%  (60.0% U.S)</a:t>
            </a:r>
          </a:p>
          <a:p>
            <a:pPr eaLnBrk="1" hangingPunct="1">
              <a:lnSpc>
                <a:spcPct val="90000"/>
              </a:lnSpc>
            </a:pPr>
            <a:r>
              <a:rPr lang="en-US" sz="2500" dirty="0" smtClean="0">
                <a:latin typeface="Arial" pitchFamily="34" charset="0"/>
                <a:cs typeface="Arial" pitchFamily="34" charset="0"/>
              </a:rPr>
              <a:t>≥3 HPV Female 47.1% (39.7% U.S)</a:t>
            </a:r>
          </a:p>
          <a:p>
            <a:pPr eaLnBrk="1" hangingPunct="1">
              <a:lnSpc>
                <a:spcPct val="90000"/>
              </a:lnSpc>
            </a:pPr>
            <a:r>
              <a:rPr lang="en-US" sz="2500" dirty="0" smtClean="0">
                <a:latin typeface="Arial" pitchFamily="34" charset="0"/>
                <a:cs typeface="Arial" pitchFamily="34" charset="0"/>
              </a:rPr>
              <a:t>≥1 HPV Male 41.2% (41.7% U.S)</a:t>
            </a:r>
          </a:p>
          <a:p>
            <a:pPr eaLnBrk="1" hangingPunct="1">
              <a:lnSpc>
                <a:spcPct val="90000"/>
              </a:lnSpc>
            </a:pPr>
            <a:r>
              <a:rPr lang="en-US" sz="2500" dirty="0" smtClean="0">
                <a:latin typeface="Arial" pitchFamily="34" charset="0"/>
                <a:cs typeface="Arial" pitchFamily="34" charset="0"/>
              </a:rPr>
              <a:t>≥3 HPV Male 21.0% (21.6% U.S)</a:t>
            </a:r>
          </a:p>
          <a:p>
            <a:pPr eaLnBrk="1" hangingPunct="1">
              <a:lnSpc>
                <a:spcPct val="90000"/>
              </a:lnSpc>
            </a:pPr>
            <a:r>
              <a:rPr lang="en-US" sz="2500" b="1" dirty="0" smtClean="0">
                <a:latin typeface="Arial" pitchFamily="34" charset="0"/>
                <a:cs typeface="Arial" pitchFamily="34" charset="0"/>
              </a:rPr>
              <a:t>The </a:t>
            </a:r>
            <a:r>
              <a:rPr lang="en-US" sz="2500" b="1" dirty="0">
                <a:latin typeface="Arial" pitchFamily="34" charset="0"/>
                <a:cs typeface="Arial" pitchFamily="34" charset="0"/>
              </a:rPr>
              <a:t>United States 2013 National Immunization Survey-Teen (13-17 years) estimated </a:t>
            </a:r>
            <a:r>
              <a:rPr lang="en-US" sz="2500" b="1" dirty="0" smtClean="0">
                <a:latin typeface="Arial" pitchFamily="34" charset="0"/>
                <a:cs typeface="Arial" pitchFamily="34" charset="0"/>
              </a:rPr>
              <a:t>37.6</a:t>
            </a:r>
            <a:r>
              <a:rPr lang="en-US" sz="2500" b="1" dirty="0">
                <a:latin typeface="Arial" pitchFamily="34" charset="0"/>
                <a:cs typeface="Arial" pitchFamily="34" charset="0"/>
              </a:rPr>
              <a:t>% of girls and 13.9% of boys have received ≥3 doses of HPV vaccine.</a:t>
            </a:r>
            <a:r>
              <a:rPr lang="en-US" sz="2500" dirty="0">
                <a:latin typeface="Arial" pitchFamily="34" charset="0"/>
                <a:cs typeface="Arial" pitchFamily="34" charset="0"/>
              </a:rPr>
              <a:t> </a:t>
            </a:r>
            <a:r>
              <a:rPr lang="en-US" sz="2500" b="1" dirty="0" smtClean="0">
                <a:latin typeface="Arial" pitchFamily="34" charset="0"/>
                <a:cs typeface="Arial" pitchFamily="34" charset="0"/>
              </a:rPr>
              <a:t>In </a:t>
            </a:r>
            <a:r>
              <a:rPr lang="en-US" sz="2500" b="1" dirty="0">
                <a:latin typeface="Arial" pitchFamily="34" charset="0"/>
                <a:cs typeface="Arial" pitchFamily="34" charset="0"/>
              </a:rPr>
              <a:t>the 2012 survey 33.4% of girls and 6.8% of boys received ≥3 doses.</a:t>
            </a:r>
          </a:p>
          <a:p>
            <a:pPr eaLnBrk="1" hangingPunct="1">
              <a:lnSpc>
                <a:spcPct val="90000"/>
              </a:lnSpc>
            </a:pPr>
            <a:endParaRPr lang="en-US" sz="2500" dirty="0">
              <a:latin typeface="Arial" pitchFamily="34" charset="0"/>
              <a:cs typeface="Arial" pitchFamily="34" charset="0"/>
            </a:endParaRPr>
          </a:p>
          <a:p>
            <a:pPr eaLnBrk="1" hangingPunct="1">
              <a:lnSpc>
                <a:spcPct val="90000"/>
              </a:lnSpc>
            </a:pPr>
            <a:endParaRPr lang="en-US" sz="2500" dirty="0" smtClean="0">
              <a:solidFill>
                <a:srgbClr val="C00000"/>
              </a:solidFill>
              <a:cs typeface="Arial" pitchFamily="34" charset="0"/>
            </a:endParaRPr>
          </a:p>
          <a:p>
            <a:pPr eaLnBrk="1" hangingPunct="1">
              <a:lnSpc>
                <a:spcPct val="90000"/>
              </a:lnSpc>
            </a:pPr>
            <a:r>
              <a:rPr lang="en-US" sz="2500" dirty="0" smtClean="0">
                <a:solidFill>
                  <a:srgbClr val="C00000"/>
                </a:solidFill>
                <a:cs typeface="Arial" pitchFamily="34" charset="0"/>
              </a:rPr>
              <a:t>MMWR / March 27, 2015 / Vol. 64 / No. 11 </a:t>
            </a:r>
          </a:p>
          <a:p>
            <a:pPr eaLnBrk="1" hangingPunct="1">
              <a:lnSpc>
                <a:spcPct val="90000"/>
              </a:lnSpc>
            </a:pPr>
            <a:r>
              <a:rPr lang="en-US" sz="2500" dirty="0" smtClean="0">
                <a:solidFill>
                  <a:srgbClr val="C00000"/>
                </a:solidFill>
                <a:cs typeface="Arial" pitchFamily="34" charset="0"/>
              </a:rPr>
              <a:t>MMWR </a:t>
            </a:r>
            <a:r>
              <a:rPr lang="en-US" sz="2500" dirty="0">
                <a:solidFill>
                  <a:srgbClr val="C00000"/>
                </a:solidFill>
                <a:cs typeface="Arial" pitchFamily="34" charset="0"/>
              </a:rPr>
              <a:t>July 31, 2015/64 (29); 784-792</a:t>
            </a:r>
          </a:p>
          <a:p>
            <a:pPr eaLnBrk="1" hangingPunct="1">
              <a:lnSpc>
                <a:spcPct val="90000"/>
              </a:lnSpc>
            </a:pPr>
            <a:endParaRPr lang="en-US" sz="2500" dirty="0">
              <a:latin typeface="Arial" pitchFamily="34" charset="0"/>
              <a:cs typeface="Arial" pitchFamily="34" charset="0"/>
            </a:endParaRPr>
          </a:p>
          <a:p>
            <a:pPr eaLnBrk="1" hangingPunct="1">
              <a:lnSpc>
                <a:spcPct val="90000"/>
              </a:lnSpc>
            </a:pPr>
            <a:endParaRPr lang="en-US" sz="2500" b="1" dirty="0">
              <a:latin typeface="Arial" pitchFamily="34" charset="0"/>
              <a:cs typeface="Arial" pitchFamily="34" charset="0"/>
            </a:endParaRPr>
          </a:p>
          <a:p>
            <a:pPr eaLnBrk="1" hangingPunct="1">
              <a:lnSpc>
                <a:spcPct val="90000"/>
              </a:lnSpc>
            </a:pPr>
            <a:r>
              <a:rPr lang="en-US" sz="2500" dirty="0">
                <a:latin typeface="Arial" pitchFamily="34" charset="0"/>
                <a:cs typeface="Arial" pitchFamily="34" charset="0"/>
              </a:rPr>
              <a:t> </a:t>
            </a:r>
          </a:p>
          <a:p>
            <a:pPr eaLnBrk="1" hangingPunct="1">
              <a:lnSpc>
                <a:spcPct val="90000"/>
              </a:lnSpc>
            </a:pPr>
            <a:endParaRPr lang="en-US" sz="1600" b="1" dirty="0">
              <a:latin typeface="Arial" pitchFamily="34" charset="0"/>
              <a:cs typeface="Arial" pitchFamily="34" charset="0"/>
            </a:endParaRPr>
          </a:p>
        </p:txBody>
      </p:sp>
      <p:sp>
        <p:nvSpPr>
          <p:cNvPr id="10" name="Slide Number Placeholder 9"/>
          <p:cNvSpPr>
            <a:spLocks noGrp="1"/>
          </p:cNvSpPr>
          <p:nvPr>
            <p:ph type="sldNum" sz="quarter" idx="10"/>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3805884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6"/>
          <p:cNvSpPr txBox="1">
            <a:spLocks noGrp="1" noChangeArrowheads="1"/>
          </p:cNvSpPr>
          <p:nvPr/>
        </p:nvSpPr>
        <p:spPr bwMode="auto">
          <a:xfrm>
            <a:off x="5" y="8685216"/>
            <a:ext cx="3037840" cy="457201"/>
          </a:xfrm>
          <a:prstGeom prst="rect">
            <a:avLst/>
          </a:prstGeom>
          <a:noFill/>
          <a:ln w="9525">
            <a:noFill/>
            <a:miter lim="800000"/>
            <a:headEnd/>
            <a:tailEnd/>
          </a:ln>
        </p:spPr>
        <p:txBody>
          <a:bodyPr lIns="92173" tIns="46086" rIns="92173" bIns="46086" anchor="b"/>
          <a:lstStyle/>
          <a:p>
            <a:pPr fontAlgn="auto">
              <a:spcBef>
                <a:spcPts val="0"/>
              </a:spcBef>
              <a:spcAft>
                <a:spcPts val="0"/>
              </a:spcAft>
            </a:pPr>
            <a:endParaRPr lang="en-US" sz="1200" dirty="0">
              <a:solidFill>
                <a:srgbClr val="000000"/>
              </a:solidFill>
              <a:latin typeface="Calibri"/>
              <a:cs typeface="Arial" charset="0"/>
            </a:endParaRPr>
          </a:p>
        </p:txBody>
      </p:sp>
      <p:sp>
        <p:nvSpPr>
          <p:cNvPr id="113669" name="Rectangle 2"/>
          <p:cNvSpPr>
            <a:spLocks noGrp="1" noRot="1" noChangeAspect="1" noChangeArrowheads="1" noTextEdit="1"/>
          </p:cNvSpPr>
          <p:nvPr>
            <p:ph type="sldImg"/>
          </p:nvPr>
        </p:nvSpPr>
        <p:spPr>
          <a:xfrm>
            <a:off x="1222375" y="688975"/>
            <a:ext cx="4567238" cy="3427413"/>
          </a:xfrm>
          <a:ln/>
        </p:spPr>
      </p:sp>
      <p:sp>
        <p:nvSpPr>
          <p:cNvPr id="113670" name="Rectangle 3"/>
          <p:cNvSpPr>
            <a:spLocks noGrp="1" noChangeArrowheads="1"/>
          </p:cNvSpPr>
          <p:nvPr>
            <p:ph type="body" idx="1"/>
          </p:nvPr>
        </p:nvSpPr>
        <p:spPr>
          <a:xfrm>
            <a:off x="934725" y="4343401"/>
            <a:ext cx="5438794" cy="4114800"/>
          </a:xfrm>
          <a:noFill/>
          <a:ln/>
        </p:spPr>
        <p:txBody>
          <a:bodyPr lIns="92180" tIns="46090" rIns="92180" bIns="46090"/>
          <a:lstStyle/>
          <a:p>
            <a:pPr defTabSz="914248">
              <a:defRPr/>
            </a:pPr>
            <a:r>
              <a:rPr lang="en-US" sz="1000" dirty="0"/>
              <a:t>Historically, Vaccines are one of the greatest success stories in public health as illustrated by this table. In the United States, most vaccine-preventable diseases of childhood are at or near record lows while the number of diseases preventable by vaccination has increased. </a:t>
            </a:r>
            <a:endParaRPr lang="en-US" sz="800" dirty="0"/>
          </a:p>
          <a:p>
            <a:pPr>
              <a:buFontTx/>
              <a:buNone/>
            </a:pPr>
            <a:endParaRPr lang="en-US" sz="1000" dirty="0"/>
          </a:p>
          <a:p>
            <a:r>
              <a:rPr lang="en-US" sz="1000" dirty="0"/>
              <a:t>-The 2</a:t>
            </a:r>
            <a:r>
              <a:rPr lang="en-US" sz="1000" baseline="30000" dirty="0"/>
              <a:t>nd</a:t>
            </a:r>
            <a:r>
              <a:rPr lang="en-US" sz="1000" dirty="0"/>
              <a:t> column of this chart shows the number of cases in the peak year of the 20</a:t>
            </a:r>
            <a:r>
              <a:rPr lang="en-US" sz="1000" baseline="30000" dirty="0"/>
              <a:t>th</a:t>
            </a:r>
            <a:r>
              <a:rPr lang="en-US" sz="1000" dirty="0"/>
              <a:t> century (</a:t>
            </a:r>
            <a:r>
              <a:rPr lang="en-US" sz="1000" dirty="0" err="1"/>
              <a:t>prevaccine</a:t>
            </a:r>
            <a:r>
              <a:rPr lang="en-US" sz="1000" dirty="0"/>
              <a:t>) for each of the VPDs  listed in the 1</a:t>
            </a:r>
            <a:r>
              <a:rPr lang="en-US" sz="1000" baseline="30000" dirty="0"/>
              <a:t>st</a:t>
            </a:r>
            <a:r>
              <a:rPr lang="en-US" sz="1000" dirty="0"/>
              <a:t> column.</a:t>
            </a:r>
          </a:p>
          <a:p>
            <a:pPr>
              <a:buFontTx/>
              <a:buNone/>
            </a:pPr>
            <a:r>
              <a:rPr lang="en-US" sz="1000" dirty="0"/>
              <a:t>-The 3</a:t>
            </a:r>
            <a:r>
              <a:rPr lang="en-US" sz="1000" baseline="30000" dirty="0"/>
              <a:t>rd</a:t>
            </a:r>
            <a:r>
              <a:rPr lang="en-US" sz="1000" dirty="0"/>
              <a:t> column shows the number of cases reported in 2014.  </a:t>
            </a:r>
          </a:p>
          <a:p>
            <a:pPr>
              <a:buFontTx/>
              <a:buNone/>
            </a:pPr>
            <a:r>
              <a:rPr lang="en-US" sz="1000" dirty="0"/>
              <a:t>-The last column shows the percent reduction in those disease cases after the introduction of vaccine.</a:t>
            </a:r>
          </a:p>
          <a:p>
            <a:pPr>
              <a:buFontTx/>
              <a:buNone/>
            </a:pPr>
            <a:r>
              <a:rPr lang="en-US" sz="1000" dirty="0"/>
              <a:t>-You can clearly see the impact vaccines have made. However, pertussis is the only vaccine-preventable disease with increasing case numbers and without a percent reduction greater than 90%. </a:t>
            </a:r>
          </a:p>
          <a:p>
            <a:pPr marL="230525" indent="-230525">
              <a:spcBef>
                <a:spcPct val="0"/>
              </a:spcBef>
            </a:pPr>
            <a:endParaRPr lang="en-US" sz="1000" dirty="0">
              <a:latin typeface="Arial" charset="0"/>
            </a:endParaRPr>
          </a:p>
          <a:p>
            <a:r>
              <a:rPr lang="en-US" sz="1000" dirty="0">
                <a:solidFill>
                  <a:prstClr val="black"/>
                </a:solidFill>
                <a:cs typeface="Arial" charset="0"/>
              </a:rPr>
              <a:t>*MMWR 48(12);243-248 April 2, 1999</a:t>
            </a:r>
          </a:p>
          <a:p>
            <a:r>
              <a:rPr lang="en-US" sz="1000" dirty="0">
                <a:solidFill>
                  <a:prstClr val="black"/>
                </a:solidFill>
                <a:cs typeface="Arial" charset="0"/>
              </a:rPr>
              <a:t> ** MMWR 64(36);1019-1033 September 18, 2015 </a:t>
            </a:r>
          </a:p>
          <a:p>
            <a:pPr marL="230525" indent="-230525">
              <a:spcBef>
                <a:spcPct val="0"/>
              </a:spcBef>
            </a:pPr>
            <a:endParaRPr lang="en-US" sz="1000" dirty="0">
              <a:latin typeface="Arial" charset="0"/>
            </a:endParaRPr>
          </a:p>
          <a:p>
            <a:pPr>
              <a:spcBef>
                <a:spcPct val="0"/>
              </a:spcBef>
            </a:pPr>
            <a:endParaRPr lang="en-US" sz="1000" dirty="0">
              <a:latin typeface="Arial" charset="0"/>
            </a:endParaRPr>
          </a:p>
        </p:txBody>
      </p:sp>
    </p:spTree>
    <p:extLst>
      <p:ext uri="{BB962C8B-B14F-4D97-AF65-F5344CB8AC3E}">
        <p14:creationId xmlns:p14="http://schemas.microsoft.com/office/powerpoint/2010/main" val="38696134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a:prstGeom prst="rect">
            <a:avLst/>
          </a:prstGeom>
        </p:spPr>
      </p:sp>
      <p:sp>
        <p:nvSpPr>
          <p:cNvPr id="3" name="Notes Placeholder 2"/>
          <p:cNvSpPr>
            <a:spLocks noGrp="1"/>
          </p:cNvSpPr>
          <p:nvPr>
            <p:ph type="body" idx="1"/>
          </p:nvPr>
        </p:nvSpPr>
        <p:spPr>
          <a:xfrm>
            <a:off x="745439" y="4419606"/>
            <a:ext cx="5485804" cy="4182456"/>
          </a:xfrm>
        </p:spPr>
        <p:txBody>
          <a:bodyPr/>
          <a:lstStyle/>
          <a:p>
            <a:pPr defTabSz="931399">
              <a:defRPr/>
            </a:pPr>
            <a:r>
              <a:rPr lang="en-US" dirty="0" smtClean="0"/>
              <a:t>This slide shows</a:t>
            </a:r>
            <a:r>
              <a:rPr lang="en-US" baseline="0" dirty="0" smtClean="0"/>
              <a:t> the responses that parents gave when asked why they would not be getting the HPV vaccine for their daughter in the next year.</a:t>
            </a:r>
          </a:p>
          <a:p>
            <a:pPr defTabSz="931399">
              <a:defRPr/>
            </a:pPr>
            <a:r>
              <a:rPr lang="en-US" dirty="0" smtClean="0"/>
              <a:t>Three</a:t>
            </a:r>
            <a:r>
              <a:rPr lang="en-US" baseline="0" dirty="0" smtClean="0"/>
              <a:t> reasons that parents provided—l</a:t>
            </a:r>
            <a:r>
              <a:rPr lang="en-US" dirty="0" smtClean="0"/>
              <a:t>ack of knowledge, not needed, and not sexually</a:t>
            </a:r>
            <a:r>
              <a:rPr lang="en-US" baseline="0" dirty="0" smtClean="0"/>
              <a:t> active—all demonstrate a lack of understanding on the part of the parent, especially why it is important to vaccinate at ages 11 or 12.  Parents need to be told that HPV vaccine is cancer prevention and that it must be given prior to exposure. </a:t>
            </a:r>
          </a:p>
          <a:p>
            <a:pPr defTabSz="931399">
              <a:defRPr/>
            </a:pPr>
            <a:endParaRPr lang="en-US" baseline="0" dirty="0" smtClean="0"/>
          </a:p>
          <a:p>
            <a:pPr defTabSz="931399">
              <a:defRPr/>
            </a:pPr>
            <a:r>
              <a:rPr lang="en-US" baseline="0" dirty="0" smtClean="0"/>
              <a:t>Safety concerns can be allievated by sharing the tremendous amount of data before and after the vaccine was licensed that demonstrate that HPV vaccine is safe.</a:t>
            </a:r>
            <a:r>
              <a:rPr lang="en-US" dirty="0" smtClean="0"/>
              <a:t>                                                                                                               </a:t>
            </a:r>
          </a:p>
          <a:p>
            <a:pPr defTabSz="931399">
              <a:defRPr/>
            </a:pPr>
            <a:endParaRPr lang="en-US" b="1" dirty="0" smtClean="0"/>
          </a:p>
          <a:p>
            <a:pPr defTabSz="931399">
              <a:defRPr/>
            </a:pPr>
            <a:r>
              <a:rPr lang="en-US" b="1" dirty="0" smtClean="0"/>
              <a:t>Practice with audience on how to speak with parents:</a:t>
            </a:r>
          </a:p>
          <a:p>
            <a:pPr defTabSz="931399">
              <a:defRPr/>
            </a:pPr>
            <a:r>
              <a:rPr lang="en-US" b="1" dirty="0" smtClean="0"/>
              <a:t>Encourage </a:t>
            </a:r>
            <a:r>
              <a:rPr lang="en-US" b="1" dirty="0"/>
              <a:t>Parents To Immunize a Pre-teen or Adolescent</a:t>
            </a:r>
          </a:p>
          <a:p>
            <a:r>
              <a:rPr lang="en-US" b="1" i="1" dirty="0"/>
              <a:t>Try saying:</a:t>
            </a:r>
          </a:p>
          <a:p>
            <a:r>
              <a:rPr lang="en-US" b="1" i="1" dirty="0"/>
              <a:t>Your child needs three shots today that will prevent tetanus, diphtheria, whooping cough, and one type of meningitis and protect him/her from many cancers caused by HPV. </a:t>
            </a:r>
          </a:p>
          <a:p>
            <a:r>
              <a:rPr lang="en-US" b="1" i="1" dirty="0"/>
              <a:t>HPV vaccine produces a better immune response in preteens than it does in older teens and young women. I strongly believe in the importance of this cancer-preventing vaccine. </a:t>
            </a:r>
          </a:p>
          <a:p>
            <a:pPr defTabSz="931399">
              <a:defRPr/>
            </a:pPr>
            <a:endParaRPr lang="en-US" b="1" dirty="0">
              <a:solidFill>
                <a:srgbClr val="FF0000"/>
              </a:solidFill>
            </a:endParaRPr>
          </a:p>
        </p:txBody>
      </p:sp>
      <p:sp>
        <p:nvSpPr>
          <p:cNvPr id="6" name="Slide Number Placeholder 5"/>
          <p:cNvSpPr>
            <a:spLocks noGrp="1"/>
          </p:cNvSpPr>
          <p:nvPr>
            <p:ph type="sldNum" sz="quarter" idx="12"/>
          </p:nvPr>
        </p:nvSpPr>
        <p:spPr/>
        <p:txBody>
          <a:bodyPr/>
          <a:lstStyle/>
          <a:p>
            <a:pPr>
              <a:defRPr/>
            </a:pPr>
            <a:fld id="{97952AFA-8362-48FC-9C34-150C87379A95}" type="slidenum">
              <a:rPr lang="en-US" smtClean="0">
                <a:solidFill>
                  <a:prstClr val="black"/>
                </a:solidFill>
              </a:rPr>
              <a:pPr>
                <a:defRPr/>
              </a:pPr>
              <a:t>50</a:t>
            </a:fld>
            <a:endParaRPr lang="en-US">
              <a:solidFill>
                <a:prstClr val="black"/>
              </a:solidFill>
            </a:endParaRPr>
          </a:p>
        </p:txBody>
      </p:sp>
    </p:spTree>
    <p:extLst>
      <p:ext uri="{BB962C8B-B14F-4D97-AF65-F5344CB8AC3E}">
        <p14:creationId xmlns:p14="http://schemas.microsoft.com/office/powerpoint/2010/main" val="25976047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Rot="1" noChangeAspect="1" noChangeArrowheads="1" noTextEdit="1"/>
          </p:cNvSpPr>
          <p:nvPr>
            <p:ph type="sldImg"/>
          </p:nvPr>
        </p:nvSpPr>
        <p:spPr>
          <a:ln/>
        </p:spPr>
      </p:sp>
      <p:sp>
        <p:nvSpPr>
          <p:cNvPr id="431107" name="Rectangle 3"/>
          <p:cNvSpPr>
            <a:spLocks noGrp="1" noChangeArrowheads="1"/>
          </p:cNvSpPr>
          <p:nvPr>
            <p:ph type="body" idx="1"/>
          </p:nvPr>
        </p:nvSpPr>
        <p:spPr>
          <a:noFill/>
          <a:ln/>
        </p:spPr>
        <p:txBody>
          <a:bodyPr>
            <a:normAutofit/>
          </a:bodyPr>
          <a:lstStyle/>
          <a:p>
            <a:r>
              <a:rPr lang="en-US" dirty="0" smtClean="0"/>
              <a:t>Clinicians also need to emphasize</a:t>
            </a:r>
            <a:r>
              <a:rPr lang="en-US" baseline="0" dirty="0" smtClean="0"/>
              <a:t> the importance of immunizing preteens and teens early because of the following:</a:t>
            </a:r>
          </a:p>
          <a:p>
            <a:r>
              <a:rPr lang="en-US" baseline="0" dirty="0" smtClean="0"/>
              <a:t>-Higher antibody level attained when given to pre-teens rather than to older adolescents or women</a:t>
            </a:r>
          </a:p>
          <a:p>
            <a:r>
              <a:rPr lang="en-US" baseline="0" dirty="0" smtClean="0"/>
              <a:t>-At this age, more likely to be administered before onset of sexual activity</a:t>
            </a:r>
          </a:p>
          <a:p>
            <a:r>
              <a:rPr lang="en-US" baseline="0" dirty="0" smtClean="0"/>
              <a:t>-HPV can be transmitted by other skin-to-skin contact, not just sexual intercourse</a:t>
            </a:r>
          </a:p>
          <a:p>
            <a:r>
              <a:rPr lang="en-US" baseline="0" dirty="0" smtClean="0"/>
              <a:t>-This is an anti-cancer vaccine</a:t>
            </a:r>
          </a:p>
          <a:p>
            <a:endParaRPr lang="en-US" baseline="0" dirty="0" smtClean="0"/>
          </a:p>
          <a:p>
            <a:r>
              <a:rPr lang="en-US" dirty="0" smtClean="0"/>
              <a:t>Reference:</a:t>
            </a:r>
          </a:p>
          <a:p>
            <a:r>
              <a:rPr lang="en-US" dirty="0" smtClean="0"/>
              <a:t>1.National Immunization Survey-Teen (NIS-Teen), United States, 2014 MMWR/July 31, 2015/ Vol.64/No. 29</a:t>
            </a:r>
          </a:p>
          <a:p>
            <a:endParaRPr lang="en-US" dirty="0" smtClean="0"/>
          </a:p>
          <a:p>
            <a:endParaRPr lang="en-US" dirty="0" smtClean="0"/>
          </a:p>
        </p:txBody>
      </p:sp>
      <p:sp>
        <p:nvSpPr>
          <p:cNvPr id="6" name="Slide Number Placeholder 5"/>
          <p:cNvSpPr>
            <a:spLocks noGrp="1"/>
          </p:cNvSpPr>
          <p:nvPr>
            <p:ph type="sldNum" sz="quarter" idx="11"/>
          </p:nvPr>
        </p:nvSpPr>
        <p:spPr/>
        <p:txBody>
          <a:bodyPr/>
          <a:lstStyle/>
          <a:p>
            <a:pPr>
              <a:defRPr/>
            </a:pPr>
            <a:fld id="{97952AFA-8362-48FC-9C34-150C87379A95}" type="slidenum">
              <a:rPr lang="en-US" smtClean="0">
                <a:solidFill>
                  <a:prstClr val="black"/>
                </a:solidFill>
              </a:rPr>
              <a:pPr>
                <a:defRPr/>
              </a:pPr>
              <a:t>51</a:t>
            </a:fld>
            <a:endParaRPr lang="en-US">
              <a:solidFill>
                <a:prstClr val="black"/>
              </a:solidFill>
            </a:endParaRPr>
          </a:p>
        </p:txBody>
      </p:sp>
    </p:spTree>
    <p:extLst>
      <p:ext uri="{BB962C8B-B14F-4D97-AF65-F5344CB8AC3E}">
        <p14:creationId xmlns:p14="http://schemas.microsoft.com/office/powerpoint/2010/main" val="37322376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Rectangle 2"/>
          <p:cNvSpPr>
            <a:spLocks noGrp="1" noRot="1" noChangeAspect="1" noChangeArrowheads="1" noTextEdit="1"/>
          </p:cNvSpPr>
          <p:nvPr>
            <p:ph type="sldImg"/>
          </p:nvPr>
        </p:nvSpPr>
        <p:spPr>
          <a:ln/>
        </p:spPr>
      </p:sp>
      <p:sp>
        <p:nvSpPr>
          <p:cNvPr id="358402" name="Rectangle 3"/>
          <p:cNvSpPr>
            <a:spLocks noGrp="1" noChangeArrowheads="1"/>
          </p:cNvSpPr>
          <p:nvPr>
            <p:ph type="body" idx="1"/>
          </p:nvPr>
        </p:nvSpPr>
        <p:spPr>
          <a:xfrm>
            <a:off x="642940" y="4416425"/>
            <a:ext cx="5572125" cy="4510088"/>
          </a:xfrm>
          <a:noFill/>
          <a:ln/>
        </p:spPr>
        <p:txBody>
          <a:bodyPr lIns="91392" tIns="45696" rIns="91392" bIns="45696"/>
          <a:lstStyle/>
          <a:p>
            <a:pPr eaLnBrk="1" hangingPunct="1">
              <a:lnSpc>
                <a:spcPct val="90000"/>
              </a:lnSpc>
              <a:spcBef>
                <a:spcPct val="0"/>
              </a:spcBef>
            </a:pPr>
            <a:endParaRPr lang="en-US" sz="900" b="1">
              <a:latin typeface="Arial" charset="0"/>
            </a:endParaRPr>
          </a:p>
        </p:txBody>
      </p:sp>
    </p:spTree>
    <p:extLst>
      <p:ext uri="{BB962C8B-B14F-4D97-AF65-F5344CB8AC3E}">
        <p14:creationId xmlns:p14="http://schemas.microsoft.com/office/powerpoint/2010/main" val="34552837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54970D98-450A-418A-8BC2-BD3674E49938}" type="slidenum">
              <a:rPr lang="en-US" smtClean="0"/>
              <a:pPr/>
              <a:t>53</a:t>
            </a:fld>
            <a:endParaRPr lang="en-US" smtClean="0"/>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xfrm>
            <a:off x="935040" y="4416426"/>
            <a:ext cx="5140325" cy="4183064"/>
          </a:xfrm>
          <a:noFill/>
          <a:ln/>
        </p:spPr>
        <p:txBody>
          <a:bodyPr>
            <a:normAutofit fontScale="92500" lnSpcReduction="20000"/>
          </a:bodyPr>
          <a:lstStyle/>
          <a:p>
            <a:pPr eaLnBrk="1" hangingPunct="1">
              <a:buFont typeface="Wingdings" pitchFamily="2" charset="2"/>
              <a:buNone/>
            </a:pPr>
            <a:r>
              <a:rPr lang="en-US" sz="1400" dirty="0">
                <a:solidFill>
                  <a:schemeClr val="tx2"/>
                </a:solidFill>
              </a:rPr>
              <a:t>Post-exposure prophylaxis</a:t>
            </a:r>
            <a:r>
              <a:rPr lang="en-US" sz="1400" dirty="0" smtClean="0">
                <a:solidFill>
                  <a:schemeClr val="tx2"/>
                </a:solidFill>
              </a:rPr>
              <a:t>:</a:t>
            </a:r>
          </a:p>
          <a:p>
            <a:pPr eaLnBrk="1" hangingPunct="1">
              <a:buFont typeface="Wingdings" pitchFamily="2" charset="2"/>
              <a:buNone/>
            </a:pPr>
            <a:r>
              <a:rPr lang="en-US" sz="1400" dirty="0" smtClean="0">
                <a:solidFill>
                  <a:schemeClr val="tx2"/>
                </a:solidFill>
              </a:rPr>
              <a:t>Indicated </a:t>
            </a:r>
            <a:r>
              <a:rPr lang="en-US" sz="1400" dirty="0">
                <a:solidFill>
                  <a:schemeClr val="tx2"/>
                </a:solidFill>
              </a:rPr>
              <a:t>for persons with possible exposure to a rabid animal through a bite or contamination of open wounds, abrasions, mucous membranes, or scratches with saliva or other potentially infectious material from a rabid animal.</a:t>
            </a:r>
          </a:p>
          <a:p>
            <a:pPr eaLnBrk="1" hangingPunct="1">
              <a:buFont typeface="Wingdings" pitchFamily="2" charset="2"/>
              <a:buNone/>
            </a:pPr>
            <a:r>
              <a:rPr lang="en-US" sz="1400" dirty="0" smtClean="0">
                <a:solidFill>
                  <a:schemeClr val="tx2"/>
                </a:solidFill>
              </a:rPr>
              <a:t>Post-exposure </a:t>
            </a:r>
            <a:r>
              <a:rPr lang="en-US" sz="1400" dirty="0">
                <a:solidFill>
                  <a:schemeClr val="tx2"/>
                </a:solidFill>
              </a:rPr>
              <a:t>prophylaxis is also recommended in the case where a bat is found in a room where a person is sleeping. The Fall/Winter 2001-2002 edition of Needle Tips recommends, “When a bat is found in a dwelling, even in the absence of a known bite or scratch, the recommendation calls for aggressive use of </a:t>
            </a:r>
            <a:r>
              <a:rPr lang="en-US" sz="1400" dirty="0" smtClean="0">
                <a:solidFill>
                  <a:schemeClr val="tx2"/>
                </a:solidFill>
              </a:rPr>
              <a:t>post-exposure </a:t>
            </a:r>
            <a:r>
              <a:rPr lang="en-US" sz="1400" dirty="0">
                <a:solidFill>
                  <a:schemeClr val="tx2"/>
                </a:solidFill>
              </a:rPr>
              <a:t>prophylaxis.  If possible the bat should be safely collected and submitted for rabies diagnosis.”  </a:t>
            </a:r>
            <a:endParaRPr lang="en-US" sz="1400" dirty="0" smtClean="0">
              <a:solidFill>
                <a:schemeClr val="tx2"/>
              </a:solidFill>
            </a:endParaRPr>
          </a:p>
          <a:p>
            <a:pPr eaLnBrk="1" hangingPunct="1">
              <a:buFont typeface="Wingdings" pitchFamily="2" charset="2"/>
              <a:buNone/>
            </a:pPr>
            <a:r>
              <a:rPr lang="en-US" sz="1400" dirty="0" smtClean="0">
                <a:solidFill>
                  <a:schemeClr val="tx2"/>
                </a:solidFill>
              </a:rPr>
              <a:t>If exposed to rabies, persons who have been previously vaccinated with either the recommended pre-exposure OR post-exposure regimen should receive TWO IM doses of vaccine (1.0 mL each in the deltoid), one immediately and one 3 days later.  Administration of RIG is unnecessary and should not be administered to these persons because the administration of passive antibody might inhibit the relative strength or rapidity of an expected anamnestic (or “memory”) immune response.</a:t>
            </a:r>
          </a:p>
          <a:p>
            <a:pPr eaLnBrk="1" hangingPunct="1">
              <a:buFont typeface="Wingdings" pitchFamily="2" charset="2"/>
              <a:buNone/>
            </a:pPr>
            <a:endParaRPr lang="en-US" sz="1400" dirty="0" smtClean="0">
              <a:solidFill>
                <a:schemeClr val="tx2"/>
              </a:solidFill>
            </a:endParaRPr>
          </a:p>
          <a:p>
            <a:pPr eaLnBrk="1" hangingPunct="1">
              <a:buFont typeface="Wingdings" pitchFamily="2" charset="2"/>
              <a:buNone/>
            </a:pPr>
            <a:r>
              <a:rPr lang="en-US" sz="1400" smtClean="0">
                <a:solidFill>
                  <a:schemeClr val="tx2"/>
                </a:solidFill>
              </a:rPr>
              <a:t>Details </a:t>
            </a:r>
            <a:r>
              <a:rPr lang="en-US" sz="1400" dirty="0">
                <a:solidFill>
                  <a:schemeClr val="tx2"/>
                </a:solidFill>
              </a:rPr>
              <a:t>of these recommendations were published in the MMWR, 1998; Vol. 47, No. 1.</a:t>
            </a:r>
          </a:p>
          <a:p>
            <a:pPr eaLnBrk="1" hangingPunct="1">
              <a:buFont typeface="Wingdings" pitchFamily="2" charset="2"/>
              <a:buNone/>
            </a:pPr>
            <a:r>
              <a:rPr lang="en-US" sz="1400" dirty="0">
                <a:solidFill>
                  <a:schemeClr val="tx2"/>
                </a:solidFill>
              </a:rPr>
              <a:t>Consult your local health department regarding the need for rabies vaccine.</a:t>
            </a:r>
          </a:p>
          <a:p>
            <a:pPr eaLnBrk="1" hangingPunct="1">
              <a:buFont typeface="Wingdings" pitchFamily="2" charset="2"/>
              <a:buNone/>
            </a:pPr>
            <a:r>
              <a:rPr lang="en-US" sz="1400" dirty="0">
                <a:solidFill>
                  <a:schemeClr val="tx2"/>
                </a:solidFill>
              </a:rPr>
              <a:t>Consult your clinic or district protocol for follow-up of rabies cases and/or procuring and administering vaccine.</a:t>
            </a:r>
          </a:p>
          <a:p>
            <a:pPr eaLnBrk="1" hangingPunct="1">
              <a:buFont typeface="Wingdings" pitchFamily="2" charset="2"/>
              <a:buNone/>
            </a:pPr>
            <a:endParaRPr lang="en-US" dirty="0" smtClean="0">
              <a:solidFill>
                <a:schemeClr val="tx2"/>
              </a:solidFill>
            </a:endParaRPr>
          </a:p>
        </p:txBody>
      </p:sp>
    </p:spTree>
    <p:extLst>
      <p:ext uri="{BB962C8B-B14F-4D97-AF65-F5344CB8AC3E}">
        <p14:creationId xmlns:p14="http://schemas.microsoft.com/office/powerpoint/2010/main" val="26918961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06C2A64E-0347-44EA-8DA0-E60CF7BFA911}" type="slidenum">
              <a:rPr lang="en-US" smtClean="0"/>
              <a:pPr/>
              <a:t>54</a:t>
            </a:fld>
            <a:endParaRPr lang="en-US" dirty="0"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xfrm>
            <a:off x="935040" y="4416426"/>
            <a:ext cx="5140325" cy="4438650"/>
          </a:xfrm>
          <a:noFill/>
          <a:ln/>
        </p:spPr>
        <p:txBody>
          <a:bodyPr/>
          <a:lstStyle/>
          <a:p>
            <a:r>
              <a:rPr lang="en-US" sz="1000" dirty="0"/>
              <a:t>Yellow Fever---this is a mosquito-borne disease found in tropical climates.  Vaccine would be indicated for travel to certain countries where yellow fever is endemic or where vaccine may be required for entry.  The 1st time this vaccine is given it must be administered at least 10 days before entering the country in question, and the traveler must have the vaccination documented in the yellow international vaccination record.  For travel in subsequent years, a booster is needed every 10 years.  See package insert for dosage and administration information.</a:t>
            </a:r>
          </a:p>
          <a:p>
            <a:r>
              <a:rPr lang="en-US" sz="1000" dirty="0"/>
              <a:t>Typhoid Fever ---this is an illness caused by a particular strain of salmonella bacteria that can contaminate water sources.  There are currently 3 types of prevention available for this disease:  2 injectable vaccines, and capsules to be taken orally.  Dosage and timing information can be accessed from the package insert.</a:t>
            </a:r>
          </a:p>
          <a:p>
            <a:r>
              <a:rPr lang="en-US" sz="1000" dirty="0"/>
              <a:t>Polio---adolescents and adults who have previously been adequately immunized with either oral or inactivated polio vaccine would not generally need further boosters.  However, for adults traveling to areas of the world where polio still exists, a one time dose of injectable polio vaccine may be recommended.  To administer, give 0.5 ml subcutaneously.</a:t>
            </a:r>
          </a:p>
          <a:p>
            <a:r>
              <a:rPr lang="en-US" sz="1000" dirty="0"/>
              <a:t>Japanese Encephalitis---this is a mosquito-borne infection found in parts of the Far East, southeast Asia, and the Indian subcontinent.  In general, risk of disease is very low but depends on such factors as season, duration and location of travel, and activities.  Vaccine may be 2 or 3 doses given at intervals.  Refer to package insert for more information.</a:t>
            </a:r>
          </a:p>
          <a:p>
            <a:r>
              <a:rPr lang="en-US" sz="1000" dirty="0"/>
              <a:t>Other vaccines  mentioned in earlier portions of the presentation (Hep A, Hep  B, MMR, meningitis, etc.)  may be needed for travel to certain areas.  Travelers should consult a travel clinic or the CDC travel website for information regarding vaccinations recommended for their specific destination.</a:t>
            </a:r>
            <a:endParaRPr lang="en-US" dirty="0" smtClean="0"/>
          </a:p>
        </p:txBody>
      </p:sp>
    </p:spTree>
    <p:extLst>
      <p:ext uri="{BB962C8B-B14F-4D97-AF65-F5344CB8AC3E}">
        <p14:creationId xmlns:p14="http://schemas.microsoft.com/office/powerpoint/2010/main" val="13384446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EA20232D-92D0-4E4D-A0CC-59F6D15381F7}" type="slidenum">
              <a:rPr lang="en-US" smtClean="0"/>
              <a:pPr/>
              <a:t>55</a:t>
            </a:fld>
            <a:endParaRPr lang="en-US" dirty="0" smtClean="0"/>
          </a:p>
        </p:txBody>
      </p:sp>
      <p:sp>
        <p:nvSpPr>
          <p:cNvPr id="212995" name="Rectangle 2"/>
          <p:cNvSpPr>
            <a:spLocks noGrp="1" noRot="1" noChangeAspect="1" noChangeArrowheads="1" noTextEdit="1"/>
          </p:cNvSpPr>
          <p:nvPr>
            <p:ph type="sldImg"/>
          </p:nvPr>
        </p:nvSpPr>
        <p:spPr>
          <a:xfrm>
            <a:off x="1185863" y="698500"/>
            <a:ext cx="4643437" cy="3482975"/>
          </a:xfrm>
          <a:ln/>
        </p:spPr>
      </p:sp>
      <p:sp>
        <p:nvSpPr>
          <p:cNvPr id="212996" name="Rectangle 3"/>
          <p:cNvSpPr>
            <a:spLocks noGrp="1" noChangeArrowheads="1"/>
          </p:cNvSpPr>
          <p:nvPr>
            <p:ph type="body" idx="1"/>
          </p:nvPr>
        </p:nvSpPr>
        <p:spPr>
          <a:xfrm>
            <a:off x="935040" y="4416426"/>
            <a:ext cx="5140325" cy="4183064"/>
          </a:xfrm>
          <a:noFill/>
          <a:ln/>
        </p:spPr>
        <p:txBody>
          <a:bodyPr/>
          <a:lstStyle/>
          <a:p>
            <a:pPr eaLnBrk="1" hangingPunct="1"/>
            <a:r>
              <a:rPr lang="en-US" dirty="0" smtClean="0"/>
              <a:t>There seems to be some confusion among providers that</a:t>
            </a:r>
          </a:p>
          <a:p>
            <a:pPr lvl="1" eaLnBrk="1" hangingPunct="1">
              <a:buFontTx/>
              <a:buChar char="•"/>
            </a:pPr>
            <a:r>
              <a:rPr lang="en-US" dirty="0" smtClean="0"/>
              <a:t> if there are vaccine shortages or the supply is low because it’s a new vaccine, or</a:t>
            </a:r>
          </a:p>
          <a:p>
            <a:pPr lvl="1" eaLnBrk="1" hangingPunct="1">
              <a:buFontTx/>
              <a:buChar char="•"/>
            </a:pPr>
            <a:r>
              <a:rPr lang="en-US" dirty="0" smtClean="0"/>
              <a:t> if the patient doesn’t fit in a certain funding category, or</a:t>
            </a:r>
          </a:p>
          <a:p>
            <a:pPr lvl="1" eaLnBrk="1" hangingPunct="1">
              <a:buFontTx/>
              <a:buChar char="•"/>
            </a:pPr>
            <a:r>
              <a:rPr lang="en-US" dirty="0" smtClean="0"/>
              <a:t> if the vaccine isn’t required for school or child care: </a:t>
            </a:r>
          </a:p>
          <a:p>
            <a:pPr eaLnBrk="1" hangingPunct="1"/>
            <a:r>
              <a:rPr lang="en-US" dirty="0" smtClean="0"/>
              <a:t>then they don’t feel they need to be concerned about whether to recommend or discuss that vaccine with the client or the parent.  But the bottom line is-------the ACIP recommendation </a:t>
            </a:r>
            <a:r>
              <a:rPr lang="en-US" u="sng" dirty="0" smtClean="0"/>
              <a:t>is</a:t>
            </a:r>
            <a:r>
              <a:rPr lang="en-US" dirty="0" smtClean="0"/>
              <a:t> the most important thing!!  For instance, if a vaccine is recommended and the child is not VFC eligible, then give them your private stock of that vaccine if you have it.  If not, refer the child out to receive it, but don’t ignore the fact that according to the ACIP Recommended schedule, he should have it.</a:t>
            </a:r>
          </a:p>
          <a:p>
            <a:pPr eaLnBrk="1" hangingPunct="1"/>
            <a:r>
              <a:rPr lang="en-US" dirty="0" smtClean="0"/>
              <a:t>Please be sure to emphasize this to any groups that you are educating about the recommended schedule.</a:t>
            </a:r>
          </a:p>
          <a:p>
            <a:pPr eaLnBrk="1" hangingPunct="1"/>
            <a:endParaRPr lang="en-US" dirty="0" smtClean="0"/>
          </a:p>
        </p:txBody>
      </p:sp>
    </p:spTree>
    <p:extLst>
      <p:ext uri="{BB962C8B-B14F-4D97-AF65-F5344CB8AC3E}">
        <p14:creationId xmlns:p14="http://schemas.microsoft.com/office/powerpoint/2010/main" val="5480005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36826" indent="-283395" eaLnBrk="0" hangingPunct="0">
              <a:defRPr>
                <a:solidFill>
                  <a:schemeClr val="tx1"/>
                </a:solidFill>
                <a:latin typeface="Arial" pitchFamily="34" charset="0"/>
              </a:defRPr>
            </a:lvl2pPr>
            <a:lvl3pPr marL="1133578" indent="-226716" eaLnBrk="0" hangingPunct="0">
              <a:defRPr>
                <a:solidFill>
                  <a:schemeClr val="tx1"/>
                </a:solidFill>
                <a:latin typeface="Arial" pitchFamily="34" charset="0"/>
              </a:defRPr>
            </a:lvl3pPr>
            <a:lvl4pPr marL="1587010" indent="-226716" eaLnBrk="0" hangingPunct="0">
              <a:defRPr>
                <a:solidFill>
                  <a:schemeClr val="tx1"/>
                </a:solidFill>
                <a:latin typeface="Arial" pitchFamily="34" charset="0"/>
              </a:defRPr>
            </a:lvl4pPr>
            <a:lvl5pPr marL="2040440" indent="-226716" eaLnBrk="0" hangingPunct="0">
              <a:defRPr>
                <a:solidFill>
                  <a:schemeClr val="tx1"/>
                </a:solidFill>
                <a:latin typeface="Arial" pitchFamily="34" charset="0"/>
              </a:defRPr>
            </a:lvl5pPr>
            <a:lvl6pPr marL="2493872" indent="-226716" eaLnBrk="0" fontAlgn="base" hangingPunct="0">
              <a:spcBef>
                <a:spcPct val="0"/>
              </a:spcBef>
              <a:spcAft>
                <a:spcPct val="0"/>
              </a:spcAft>
              <a:defRPr>
                <a:solidFill>
                  <a:schemeClr val="tx1"/>
                </a:solidFill>
                <a:latin typeface="Arial" pitchFamily="34" charset="0"/>
              </a:defRPr>
            </a:lvl6pPr>
            <a:lvl7pPr marL="2947302" indent="-226716" eaLnBrk="0" fontAlgn="base" hangingPunct="0">
              <a:spcBef>
                <a:spcPct val="0"/>
              </a:spcBef>
              <a:spcAft>
                <a:spcPct val="0"/>
              </a:spcAft>
              <a:defRPr>
                <a:solidFill>
                  <a:schemeClr val="tx1"/>
                </a:solidFill>
                <a:latin typeface="Arial" pitchFamily="34" charset="0"/>
              </a:defRPr>
            </a:lvl7pPr>
            <a:lvl8pPr marL="3400734" indent="-226716" eaLnBrk="0" fontAlgn="base" hangingPunct="0">
              <a:spcBef>
                <a:spcPct val="0"/>
              </a:spcBef>
              <a:spcAft>
                <a:spcPct val="0"/>
              </a:spcAft>
              <a:defRPr>
                <a:solidFill>
                  <a:schemeClr val="tx1"/>
                </a:solidFill>
                <a:latin typeface="Arial" pitchFamily="34" charset="0"/>
              </a:defRPr>
            </a:lvl8pPr>
            <a:lvl9pPr marL="3854166" indent="-226716" eaLnBrk="0" fontAlgn="base" hangingPunct="0">
              <a:spcBef>
                <a:spcPct val="0"/>
              </a:spcBef>
              <a:spcAft>
                <a:spcPct val="0"/>
              </a:spcAft>
              <a:defRPr>
                <a:solidFill>
                  <a:schemeClr val="tx1"/>
                </a:solidFill>
                <a:latin typeface="Arial" pitchFamily="34" charset="0"/>
              </a:defRPr>
            </a:lvl9pPr>
          </a:lstStyle>
          <a:p>
            <a:pPr eaLnBrk="1" hangingPunct="1"/>
            <a:fld id="{5F6384D9-84D7-492B-A03E-1213962256BF}" type="slidenum">
              <a:rPr lang="en-US" smtClean="0"/>
              <a:pPr eaLnBrk="1" hangingPunct="1"/>
              <a:t>56</a:t>
            </a:fld>
            <a:endParaRPr lang="en-US" smtClean="0"/>
          </a:p>
        </p:txBody>
      </p:sp>
      <p:sp>
        <p:nvSpPr>
          <p:cNvPr id="198659" name="Rectangle 2"/>
          <p:cNvSpPr>
            <a:spLocks noGrp="1" noRot="1" noChangeAspect="1" noChangeArrowheads="1" noTextEdit="1"/>
          </p:cNvSpPr>
          <p:nvPr>
            <p:ph type="sldImg"/>
          </p:nvPr>
        </p:nvSpPr>
        <p:spPr bwMode="auto">
          <a:xfrm>
            <a:off x="1181100" y="696913"/>
            <a:ext cx="4649788" cy="34877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60" name="Rectangle 3"/>
          <p:cNvSpPr>
            <a:spLocks noGrp="1" noChangeArrowheads="1"/>
          </p:cNvSpPr>
          <p:nvPr>
            <p:ph type="body" idx="1"/>
          </p:nvPr>
        </p:nvSpPr>
        <p:spPr bwMode="auto">
          <a:xfrm>
            <a:off x="935665" y="4416500"/>
            <a:ext cx="5139073" cy="27551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3416037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xfrm>
            <a:off x="1184275" y="696913"/>
            <a:ext cx="4645025" cy="34845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xfrm>
            <a:off x="699783" y="4414925"/>
            <a:ext cx="5610836" cy="41847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35" tIns="46568" rIns="93135" bIns="46568" numCol="1" anchor="t" anchorCtr="0" compatLnSpc="1">
            <a:prstTxWarp prst="textNoShape">
              <a:avLst/>
            </a:prstTxWarp>
          </a:bodyPr>
          <a:lstStyle/>
          <a:p>
            <a:pPr>
              <a:spcBef>
                <a:spcPct val="0"/>
              </a:spcBef>
            </a:pPr>
            <a:endParaRPr lang="en-US" smtClean="0">
              <a:latin typeface="Arial" pitchFamily="34" charset="0"/>
            </a:endParaRPr>
          </a:p>
        </p:txBody>
      </p:sp>
      <p:sp>
        <p:nvSpPr>
          <p:cNvPr id="200708" name="Slide Number Placeholder 3"/>
          <p:cNvSpPr txBox="1">
            <a:spLocks noGrp="1"/>
          </p:cNvSpPr>
          <p:nvPr/>
        </p:nvSpPr>
        <p:spPr bwMode="auto">
          <a:xfrm>
            <a:off x="3970673" y="8828270"/>
            <a:ext cx="3038155" cy="466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35" tIns="46568" rIns="93135" bIns="46568" anchor="b"/>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algn="r" eaLnBrk="1" hangingPunct="1"/>
            <a:fld id="{52FE1B67-992D-4596-9309-83CF9BC583D5}" type="slidenum">
              <a:rPr lang="en-US" sz="1100">
                <a:solidFill>
                  <a:srgbClr val="000000"/>
                </a:solidFill>
              </a:rPr>
              <a:pPr algn="r" eaLnBrk="1" hangingPunct="1"/>
              <a:t>57</a:t>
            </a:fld>
            <a:endParaRPr lang="en-US" sz="1100">
              <a:solidFill>
                <a:srgbClr val="000000"/>
              </a:solidFill>
            </a:endParaRPr>
          </a:p>
        </p:txBody>
      </p:sp>
    </p:spTree>
    <p:extLst>
      <p:ext uri="{BB962C8B-B14F-4D97-AF65-F5344CB8AC3E}">
        <p14:creationId xmlns:p14="http://schemas.microsoft.com/office/powerpoint/2010/main" val="8912331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7" name="Slide Image Placeholder 1"/>
          <p:cNvSpPr>
            <a:spLocks noGrp="1" noRot="1" noChangeAspect="1" noTextEdit="1"/>
          </p:cNvSpPr>
          <p:nvPr>
            <p:ph type="sldImg"/>
          </p:nvPr>
        </p:nvSpPr>
        <p:spPr>
          <a:xfrm>
            <a:off x="1184275" y="698500"/>
            <a:ext cx="4645025" cy="3484563"/>
          </a:xfrm>
          <a:ln/>
        </p:spPr>
      </p:sp>
      <p:sp>
        <p:nvSpPr>
          <p:cNvPr id="577538" name="Notes Placeholder 2"/>
          <p:cNvSpPr>
            <a:spLocks noGrp="1"/>
          </p:cNvSpPr>
          <p:nvPr>
            <p:ph type="body" idx="1"/>
          </p:nvPr>
        </p:nvSpPr>
        <p:spPr>
          <a:noFill/>
          <a:ln/>
        </p:spPr>
        <p:txBody>
          <a:bodyPr lIns="93155" tIns="46578" rIns="93155" bIns="46578"/>
          <a:lstStyle/>
          <a:p>
            <a:r>
              <a:rPr lang="en-US" sz="1000" b="1" dirty="0">
                <a:latin typeface="Arial" charset="0"/>
              </a:rPr>
              <a:t>Reminders and Recall</a:t>
            </a:r>
          </a:p>
          <a:p>
            <a:r>
              <a:rPr lang="en-US" sz="1000" dirty="0">
                <a:latin typeface="Arial" charset="0"/>
              </a:rPr>
              <a:t>For providers: A reminder communicating to the health care provider that a patient needs an immunization can be as simple as a chart clip, “sticky note” on the immunization record/  patient record, or a flag on the electronic medical record</a:t>
            </a:r>
          </a:p>
          <a:p>
            <a:r>
              <a:rPr lang="en-US" sz="1000" dirty="0">
                <a:latin typeface="Arial" charset="0"/>
              </a:rPr>
              <a:t>For patients: A reminder is a message notifying a patient/parent of an upcoming appointment and/or a need for an immunization</a:t>
            </a:r>
          </a:p>
          <a:p>
            <a:r>
              <a:rPr lang="en-US" sz="1000" dirty="0">
                <a:latin typeface="Arial" charset="0"/>
              </a:rPr>
              <a:t>A recall is a message notifying a patient that they are past due for an appointment and/or immunization</a:t>
            </a:r>
          </a:p>
          <a:p>
            <a:r>
              <a:rPr lang="en-US" sz="1000" dirty="0">
                <a:latin typeface="Arial" charset="0"/>
              </a:rPr>
              <a:t>These can be automated or manual, computerized, telephonic, or written</a:t>
            </a:r>
          </a:p>
          <a:p>
            <a:r>
              <a:rPr lang="en-US" sz="1000" dirty="0">
                <a:latin typeface="Arial" charset="0"/>
              </a:rPr>
              <a:t>If one member of a family is scheduled for an appointment, be sure and check all family member records for up to date immunizations and send reminder home at that time!</a:t>
            </a:r>
          </a:p>
          <a:p>
            <a:r>
              <a:rPr lang="en-US" sz="1000" b="1" dirty="0">
                <a:latin typeface="Arial" charset="0"/>
              </a:rPr>
              <a:t>Reference:</a:t>
            </a:r>
            <a:r>
              <a:rPr lang="en-US" sz="1000" dirty="0">
                <a:latin typeface="Arial" charset="0"/>
              </a:rPr>
              <a:t> General Recommendations on Immunization, Recommendations of the Advisory Committee on Immunization Practices (ACIP). MMWR 60(RR-2); January 28, 2011  </a:t>
            </a:r>
          </a:p>
          <a:p>
            <a:endParaRPr lang="en-US" sz="1000" dirty="0">
              <a:latin typeface="Arial" charset="0"/>
            </a:endParaRPr>
          </a:p>
          <a:p>
            <a:r>
              <a:rPr lang="en-US" sz="1000" b="1" dirty="0">
                <a:latin typeface="Arial" charset="0"/>
              </a:rPr>
              <a:t>Dentists and veterinarians do a much better job with reminders and recalls than physicians </a:t>
            </a:r>
          </a:p>
          <a:p>
            <a:endParaRPr lang="en-US" dirty="0" smtClean="0">
              <a:latin typeface="Arial" charset="0"/>
            </a:endParaRPr>
          </a:p>
        </p:txBody>
      </p:sp>
      <p:sp>
        <p:nvSpPr>
          <p:cNvPr id="577539" name="Slide Number Placeholder 3"/>
          <p:cNvSpPr txBox="1">
            <a:spLocks noGrp="1"/>
          </p:cNvSpPr>
          <p:nvPr/>
        </p:nvSpPr>
        <p:spPr bwMode="auto">
          <a:xfrm>
            <a:off x="3970939" y="8829967"/>
            <a:ext cx="3037840" cy="464820"/>
          </a:xfrm>
          <a:prstGeom prst="rect">
            <a:avLst/>
          </a:prstGeom>
          <a:noFill/>
          <a:ln w="9525">
            <a:noFill/>
            <a:miter lim="800000"/>
            <a:headEnd/>
            <a:tailEnd/>
          </a:ln>
        </p:spPr>
        <p:txBody>
          <a:bodyPr lIns="93155" tIns="46578" rIns="93155" bIns="46578" anchor="b"/>
          <a:lstStyle/>
          <a:p>
            <a:pPr algn="r"/>
            <a:fld id="{CAEFEB40-E560-42D2-9486-EF823C713293}" type="slidenum">
              <a:rPr lang="en-US" sz="1200"/>
              <a:pPr algn="r"/>
              <a:t>58</a:t>
            </a:fld>
            <a:endParaRPr lang="en-US" sz="1200" dirty="0"/>
          </a:p>
        </p:txBody>
      </p:sp>
    </p:spTree>
    <p:extLst>
      <p:ext uri="{BB962C8B-B14F-4D97-AF65-F5344CB8AC3E}">
        <p14:creationId xmlns:p14="http://schemas.microsoft.com/office/powerpoint/2010/main" val="23180670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7" name="Rectangle 6"/>
          <p:cNvSpPr txBox="1">
            <a:spLocks noGrp="1" noChangeArrowheads="1"/>
          </p:cNvSpPr>
          <p:nvPr/>
        </p:nvSpPr>
        <p:spPr bwMode="auto">
          <a:xfrm>
            <a:off x="1" y="8829967"/>
            <a:ext cx="3037840" cy="464820"/>
          </a:xfrm>
          <a:prstGeom prst="rect">
            <a:avLst/>
          </a:prstGeom>
          <a:noFill/>
          <a:ln w="9525">
            <a:noFill/>
            <a:miter lim="800000"/>
            <a:headEnd/>
            <a:tailEnd/>
          </a:ln>
        </p:spPr>
        <p:txBody>
          <a:bodyPr lIns="93147" tIns="46574" rIns="93147" bIns="46574" anchor="b"/>
          <a:lstStyle/>
          <a:p>
            <a:endParaRPr lang="en-US" sz="1200" dirty="0">
              <a:solidFill>
                <a:srgbClr val="000000"/>
              </a:solidFill>
            </a:endParaRPr>
          </a:p>
        </p:txBody>
      </p:sp>
      <p:sp>
        <p:nvSpPr>
          <p:cNvPr id="557058" name="Rectangle 7"/>
          <p:cNvSpPr txBox="1">
            <a:spLocks noGrp="1" noChangeArrowheads="1"/>
          </p:cNvSpPr>
          <p:nvPr/>
        </p:nvSpPr>
        <p:spPr bwMode="auto">
          <a:xfrm>
            <a:off x="3970939" y="8829967"/>
            <a:ext cx="3037840" cy="464820"/>
          </a:xfrm>
          <a:prstGeom prst="rect">
            <a:avLst/>
          </a:prstGeom>
          <a:noFill/>
          <a:ln w="9525">
            <a:noFill/>
            <a:miter lim="800000"/>
            <a:headEnd/>
            <a:tailEnd/>
          </a:ln>
        </p:spPr>
        <p:txBody>
          <a:bodyPr lIns="93147" tIns="46574" rIns="93147" bIns="46574" anchor="b"/>
          <a:lstStyle/>
          <a:p>
            <a:pPr algn="r"/>
            <a:fld id="{8F3861B8-5096-4C28-8BDF-37B19B9C2BE9}" type="slidenum">
              <a:rPr lang="en-US" sz="1200">
                <a:solidFill>
                  <a:srgbClr val="000000"/>
                </a:solidFill>
              </a:rPr>
              <a:pPr algn="r"/>
              <a:t>59</a:t>
            </a:fld>
            <a:endParaRPr lang="en-US" sz="1200" dirty="0">
              <a:solidFill>
                <a:srgbClr val="000000"/>
              </a:solidFill>
            </a:endParaRPr>
          </a:p>
        </p:txBody>
      </p:sp>
      <p:sp>
        <p:nvSpPr>
          <p:cNvPr id="557059" name="Rectangle 2"/>
          <p:cNvSpPr>
            <a:spLocks noGrp="1" noRot="1" noChangeAspect="1" noChangeArrowheads="1" noTextEdit="1"/>
          </p:cNvSpPr>
          <p:nvPr>
            <p:ph type="sldImg"/>
          </p:nvPr>
        </p:nvSpPr>
        <p:spPr>
          <a:xfrm>
            <a:off x="1411288" y="385763"/>
            <a:ext cx="3822700" cy="2867025"/>
          </a:xfrm>
          <a:ln/>
        </p:spPr>
      </p:sp>
      <p:sp>
        <p:nvSpPr>
          <p:cNvPr id="557060" name="Rectangle 3"/>
          <p:cNvSpPr>
            <a:spLocks noGrp="1" noChangeArrowheads="1"/>
          </p:cNvSpPr>
          <p:nvPr>
            <p:ph type="body" idx="1"/>
          </p:nvPr>
        </p:nvSpPr>
        <p:spPr>
          <a:xfrm>
            <a:off x="155789" y="3460328"/>
            <a:ext cx="6533304" cy="5836073"/>
          </a:xfrm>
          <a:noFill/>
          <a:ln/>
        </p:spPr>
        <p:txBody>
          <a:bodyPr lIns="91619" tIns="45809" rIns="91619" bIns="45809"/>
          <a:lstStyle/>
          <a:p>
            <a:pPr>
              <a:spcBef>
                <a:spcPct val="0"/>
              </a:spcBef>
            </a:pPr>
            <a:r>
              <a:rPr lang="en-US" sz="900" dirty="0">
                <a:latin typeface="Arial" charset="0"/>
              </a:rPr>
              <a:t>In 2004, House Bill 1526 was passed making the Georgia Immunization Registry a birth to death registry mandating that providers of immunizations in Georgia report those immunizations into the registry database.  Immunization data may now be shared by all providers of immunizations to Georgians of any age, and to schools, daycares, colleges and universities, and long term care facilities. The patient (age 18 or older) or parent or legal guardian may OPT-OUT of the registry.</a:t>
            </a:r>
            <a:endParaRPr lang="en-US" sz="900" dirty="0">
              <a:latin typeface="Arial" charset="0"/>
              <a:cs typeface="Times New Roman" pitchFamily="18" charset="0"/>
            </a:endParaRPr>
          </a:p>
          <a:p>
            <a:pPr>
              <a:spcBef>
                <a:spcPct val="0"/>
              </a:spcBef>
            </a:pPr>
            <a:r>
              <a:rPr lang="en-US" sz="900" dirty="0">
                <a:latin typeface="Arial" charset="0"/>
                <a:cs typeface="Times New Roman" pitchFamily="18" charset="0"/>
              </a:rPr>
              <a:t>Contact GRITS to enroll: 1-888-223-8644</a:t>
            </a:r>
            <a:r>
              <a:rPr lang="en-US" sz="900" dirty="0">
                <a:latin typeface="Arial" charset="0"/>
              </a:rPr>
              <a:t> </a:t>
            </a:r>
            <a:r>
              <a:rPr lang="en-US" sz="900" dirty="0">
                <a:solidFill>
                  <a:srgbClr val="FFFFFF"/>
                </a:solidFill>
                <a:latin typeface="Arial" charset="0"/>
              </a:rPr>
              <a:t> </a:t>
            </a:r>
            <a:endParaRPr lang="en-US" sz="900" dirty="0">
              <a:latin typeface="Arial" charset="0"/>
            </a:endParaRPr>
          </a:p>
          <a:p>
            <a:pPr>
              <a:spcBef>
                <a:spcPct val="0"/>
              </a:spcBef>
            </a:pPr>
            <a:endParaRPr lang="en-US" sz="900" dirty="0">
              <a:latin typeface="Arial" charset="0"/>
            </a:endParaRPr>
          </a:p>
          <a:p>
            <a:pPr>
              <a:spcBef>
                <a:spcPct val="0"/>
              </a:spcBef>
            </a:pPr>
            <a:r>
              <a:rPr lang="en-US" sz="1000" b="1" dirty="0">
                <a:latin typeface="Arial" charset="0"/>
              </a:rPr>
              <a:t>Benefits of GRITS include:</a:t>
            </a:r>
            <a:r>
              <a:rPr lang="en-US" sz="1000" dirty="0">
                <a:latin typeface="Arial" charset="0"/>
              </a:rPr>
              <a:t> accurate immunization records, inventory tracking, reduction in missed opportunities or over-immunization, generation of school entrance forms/college immunization forms, reminder/recall notices for parents, assistance in generating reporting of immunizations to HEDIS/COCASA, and elimination of phone calls to providers for immunization records. The GRITS program is web-based.  New users to the system will have to attend a training session and receive a password.  </a:t>
            </a:r>
          </a:p>
          <a:p>
            <a:pPr>
              <a:lnSpc>
                <a:spcPct val="80000"/>
              </a:lnSpc>
              <a:spcBef>
                <a:spcPct val="0"/>
              </a:spcBef>
            </a:pPr>
            <a:endParaRPr lang="en-US" b="1" dirty="0" smtClean="0">
              <a:latin typeface="Arial" charset="0"/>
            </a:endParaRPr>
          </a:p>
          <a:p>
            <a:pPr>
              <a:lnSpc>
                <a:spcPct val="80000"/>
              </a:lnSpc>
              <a:spcBef>
                <a:spcPct val="0"/>
              </a:spcBef>
            </a:pPr>
            <a:r>
              <a:rPr lang="en-US" sz="1000" b="1" dirty="0">
                <a:latin typeface="Arial" charset="0"/>
              </a:rPr>
              <a:t>Advantages of a statewide registry are as follows:</a:t>
            </a:r>
          </a:p>
          <a:p>
            <a:pPr>
              <a:spcBef>
                <a:spcPct val="0"/>
              </a:spcBef>
            </a:pPr>
            <a:r>
              <a:rPr lang="en-US" sz="900" b="1" u="sng" dirty="0">
                <a:latin typeface="Arial" charset="0"/>
              </a:rPr>
              <a:t>Benefits to the Community</a:t>
            </a:r>
          </a:p>
          <a:p>
            <a:pPr>
              <a:spcBef>
                <a:spcPct val="0"/>
              </a:spcBef>
              <a:buFontTx/>
              <a:buChar char="•"/>
            </a:pPr>
            <a:r>
              <a:rPr lang="en-US" sz="900" dirty="0">
                <a:latin typeface="Arial" charset="0"/>
              </a:rPr>
              <a:t>Enhance the overall health status by facilitating identification of inadequately immunized segments of the population </a:t>
            </a:r>
          </a:p>
          <a:p>
            <a:pPr>
              <a:spcBef>
                <a:spcPct val="0"/>
              </a:spcBef>
              <a:buFontTx/>
              <a:buChar char="•"/>
            </a:pPr>
            <a:r>
              <a:rPr lang="en-US" sz="900" dirty="0">
                <a:latin typeface="Arial" charset="0"/>
              </a:rPr>
              <a:t>Decrease occurrence of over-immunization due to inability to locate past records</a:t>
            </a:r>
          </a:p>
          <a:p>
            <a:pPr>
              <a:spcBef>
                <a:spcPct val="0"/>
              </a:spcBef>
              <a:buFontTx/>
              <a:buChar char="•"/>
            </a:pPr>
            <a:r>
              <a:rPr lang="en-US" sz="900" dirty="0">
                <a:latin typeface="Arial" charset="0"/>
              </a:rPr>
              <a:t>Assist in issuing reminders to patients for pending and overdue immunizations</a:t>
            </a:r>
          </a:p>
          <a:p>
            <a:pPr>
              <a:spcBef>
                <a:spcPct val="0"/>
              </a:spcBef>
            </a:pPr>
            <a:r>
              <a:rPr lang="en-US" sz="900" b="1" u="sng" dirty="0">
                <a:latin typeface="Arial" charset="0"/>
              </a:rPr>
              <a:t>Benefits to Healthcare Providers</a:t>
            </a:r>
          </a:p>
          <a:p>
            <a:pPr>
              <a:spcBef>
                <a:spcPct val="0"/>
              </a:spcBef>
              <a:buFontTx/>
              <a:buChar char="•"/>
            </a:pPr>
            <a:r>
              <a:rPr lang="en-US" sz="900" dirty="0">
                <a:latin typeface="Arial" charset="0"/>
              </a:rPr>
              <a:t>Reduce staff time needed to obtain complete immunization history of patients</a:t>
            </a:r>
          </a:p>
          <a:p>
            <a:pPr>
              <a:spcBef>
                <a:spcPct val="0"/>
              </a:spcBef>
              <a:buFontTx/>
              <a:buChar char="•"/>
            </a:pPr>
            <a:r>
              <a:rPr lang="en-US" sz="900" dirty="0">
                <a:latin typeface="Arial" charset="0"/>
              </a:rPr>
              <a:t>Provide printouts of school certificates</a:t>
            </a:r>
          </a:p>
          <a:p>
            <a:pPr>
              <a:spcBef>
                <a:spcPct val="0"/>
              </a:spcBef>
              <a:buFontTx/>
              <a:buChar char="•"/>
            </a:pPr>
            <a:r>
              <a:rPr lang="en-US" sz="900" dirty="0">
                <a:latin typeface="Arial" charset="0"/>
              </a:rPr>
              <a:t>Provide vaccine information and simplify complex and dynamic immunization schedules</a:t>
            </a:r>
          </a:p>
          <a:p>
            <a:pPr>
              <a:spcBef>
                <a:spcPct val="0"/>
              </a:spcBef>
              <a:buFontTx/>
              <a:buChar char="•"/>
            </a:pPr>
            <a:r>
              <a:rPr lang="en-US" sz="900" dirty="0">
                <a:latin typeface="Arial" charset="0"/>
              </a:rPr>
              <a:t>Streamline vaccine inventory process</a:t>
            </a:r>
          </a:p>
          <a:p>
            <a:pPr>
              <a:spcBef>
                <a:spcPct val="0"/>
              </a:spcBef>
              <a:buFontTx/>
              <a:buChar char="•"/>
            </a:pPr>
            <a:r>
              <a:rPr lang="en-US" sz="900" dirty="0">
                <a:latin typeface="Arial" charset="0"/>
              </a:rPr>
              <a:t>Generate HEDIS and other reports</a:t>
            </a:r>
          </a:p>
          <a:p>
            <a:pPr>
              <a:spcBef>
                <a:spcPct val="0"/>
              </a:spcBef>
              <a:buFontTx/>
              <a:buChar char="•"/>
            </a:pPr>
            <a:r>
              <a:rPr lang="en-US" sz="900" dirty="0">
                <a:latin typeface="Arial" charset="0"/>
              </a:rPr>
              <a:t>Reinforce the concept of a medical home</a:t>
            </a:r>
          </a:p>
          <a:p>
            <a:pPr>
              <a:spcBef>
                <a:spcPct val="0"/>
              </a:spcBef>
            </a:pPr>
            <a:r>
              <a:rPr lang="en-US" sz="900" b="1" u="sng" dirty="0">
                <a:latin typeface="Arial" charset="0"/>
              </a:rPr>
              <a:t>Benefits to Public Health Officials</a:t>
            </a:r>
          </a:p>
          <a:p>
            <a:pPr>
              <a:spcBef>
                <a:spcPct val="0"/>
              </a:spcBef>
              <a:buFontTx/>
              <a:buChar char="•"/>
            </a:pPr>
            <a:r>
              <a:rPr lang="en-US" sz="900" dirty="0">
                <a:latin typeface="Arial" charset="0"/>
              </a:rPr>
              <a:t>Provide an accurate measure of immunization rates for districts, counties, and the state</a:t>
            </a:r>
          </a:p>
          <a:p>
            <a:pPr>
              <a:spcBef>
                <a:spcPct val="0"/>
              </a:spcBef>
              <a:buFontTx/>
              <a:buChar char="•"/>
            </a:pPr>
            <a:r>
              <a:rPr lang="en-US" sz="900" dirty="0">
                <a:latin typeface="Arial" charset="0"/>
              </a:rPr>
              <a:t>Allow Georgia healthcare providers to update and exchange immunization information about their patients in a confidential manner</a:t>
            </a:r>
          </a:p>
          <a:p>
            <a:pPr>
              <a:spcBef>
                <a:spcPct val="0"/>
              </a:spcBef>
              <a:buFontTx/>
              <a:buChar char="•"/>
            </a:pPr>
            <a:r>
              <a:rPr lang="en-US" sz="900" dirty="0">
                <a:latin typeface="Arial" charset="0"/>
              </a:rPr>
              <a:t>Facilitate community outreach programs</a:t>
            </a:r>
          </a:p>
          <a:p>
            <a:pPr>
              <a:spcBef>
                <a:spcPct val="0"/>
              </a:spcBef>
            </a:pPr>
            <a:r>
              <a:rPr lang="en-US" sz="900" dirty="0">
                <a:latin typeface="Arial" charset="0"/>
              </a:rPr>
              <a:t>The Georgia Code 31-12-3.1, which took affect July 1, 1996 and House Bill 1526, which took affect July 1, 2004 states: </a:t>
            </a:r>
          </a:p>
          <a:p>
            <a:pPr>
              <a:spcBef>
                <a:spcPct val="0"/>
              </a:spcBef>
            </a:pPr>
            <a:r>
              <a:rPr lang="en-US" sz="900" dirty="0">
                <a:latin typeface="Arial" charset="0"/>
              </a:rPr>
              <a:t>Any person who administers a vaccine or vaccines licensed for use by the United States Food and Drug Administration to a person shall, for each such vaccination, provide to the department such data as are deemed by the department to be necessary and appropriate for purposes of the vaccination registry established pursuant to subsection (a) of this Code section… </a:t>
            </a:r>
          </a:p>
          <a:p>
            <a:pPr>
              <a:spcBef>
                <a:spcPct val="0"/>
              </a:spcBef>
            </a:pPr>
            <a:r>
              <a:rPr lang="en-US" sz="900" dirty="0">
                <a:latin typeface="Arial" charset="0"/>
              </a:rPr>
              <a:t>At the present time the mandatory use of GRITS is not being strictly enforced but will be sometime in the future. </a:t>
            </a:r>
          </a:p>
          <a:p>
            <a:pPr>
              <a:lnSpc>
                <a:spcPct val="80000"/>
              </a:lnSpc>
              <a:spcBef>
                <a:spcPct val="0"/>
              </a:spcBef>
            </a:pPr>
            <a:endParaRPr lang="en-US" sz="900" dirty="0">
              <a:latin typeface="Arial" charset="0"/>
            </a:endParaRPr>
          </a:p>
        </p:txBody>
      </p:sp>
    </p:spTree>
    <p:extLst>
      <p:ext uri="{BB962C8B-B14F-4D97-AF65-F5344CB8AC3E}">
        <p14:creationId xmlns:p14="http://schemas.microsoft.com/office/powerpoint/2010/main" val="2038327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xfrm>
            <a:off x="1106488" y="700088"/>
            <a:ext cx="4648200" cy="3486150"/>
          </a:xfrm>
          <a:ln/>
        </p:spPr>
      </p:sp>
      <p:sp>
        <p:nvSpPr>
          <p:cNvPr id="205827" name="Rectangle 3"/>
          <p:cNvSpPr>
            <a:spLocks noGrp="1" noChangeArrowheads="1"/>
          </p:cNvSpPr>
          <p:nvPr>
            <p:ph type="body" idx="1"/>
          </p:nvPr>
        </p:nvSpPr>
        <p:spPr>
          <a:xfrm>
            <a:off x="687389" y="4414839"/>
            <a:ext cx="5483225" cy="4181475"/>
          </a:xfrm>
          <a:noFill/>
          <a:ln/>
        </p:spPr>
        <p:txBody>
          <a:bodyPr lIns="91394" tIns="45695" rIns="91394" bIns="45695">
            <a:normAutofit/>
          </a:bodyPr>
          <a:lstStyle/>
          <a:p>
            <a:r>
              <a:rPr lang="en-US" dirty="0"/>
              <a:t>Vaccines can prevent outbreaks of disease and save </a:t>
            </a:r>
            <a:r>
              <a:rPr lang="en-US" dirty="0" smtClean="0"/>
              <a:t>lives.</a:t>
            </a:r>
            <a:r>
              <a:rPr lang="en-US" baseline="0" dirty="0" smtClean="0"/>
              <a:t>  </a:t>
            </a:r>
            <a:r>
              <a:rPr lang="en-US" dirty="0" smtClean="0"/>
              <a:t>When </a:t>
            </a:r>
            <a:r>
              <a:rPr lang="en-US" dirty="0"/>
              <a:t>a critical portion of a community is immunized against a contagious disease, most members of the community are protected against that disease because there is little opportunity for an outbreak. </a:t>
            </a:r>
            <a:r>
              <a:rPr lang="en-US" dirty="0" smtClean="0"/>
              <a:t>Even </a:t>
            </a:r>
            <a:r>
              <a:rPr lang="en-US" dirty="0"/>
              <a:t>those who are not eligible for certain vaccines—such as infants, pregnant women, or immunocompromised </a:t>
            </a:r>
            <a:r>
              <a:rPr lang="en-US" dirty="0" smtClean="0"/>
              <a:t>individuals—will get </a:t>
            </a:r>
            <a:r>
              <a:rPr lang="en-US" dirty="0"/>
              <a:t>some protection because the spread of contagious disease is contained. This is known as "community or herd immunity.“ The more members of a human "herd" who are immune to a given disease, the better protected the whole populace will be from an outbreak of that disease.  </a:t>
            </a:r>
          </a:p>
          <a:p>
            <a:endParaRPr lang="en-US" dirty="0"/>
          </a:p>
          <a:p>
            <a:r>
              <a:rPr lang="en-US" dirty="0"/>
              <a:t>The microbes that cause disease all have different infectious features. Some, like measles and influenza, pass from person to person more easily than others. Some tend to have more severe consequences in specific demographic groups.</a:t>
            </a:r>
            <a:r>
              <a:rPr lang="en-US" sz="1000" dirty="0">
                <a:latin typeface="Arial" charset="0"/>
              </a:rPr>
              <a:t>  </a:t>
            </a:r>
            <a:r>
              <a:rPr lang="en-US" sz="1000" dirty="0" smtClean="0">
                <a:latin typeface="Arial" charset="0"/>
              </a:rPr>
              <a:t>The chart </a:t>
            </a:r>
            <a:r>
              <a:rPr lang="en-US" sz="1000" dirty="0">
                <a:latin typeface="Arial" charset="0"/>
              </a:rPr>
              <a:t>illustrates the vaccination rate needed for herd immunity for each of the VPDs listed. </a:t>
            </a:r>
            <a:r>
              <a:rPr lang="en-US" dirty="0"/>
              <a:t>Because measles is extremely contagious and can spread through the air, for example, the immunity threshold needed to protect a community is high, at </a:t>
            </a:r>
            <a:r>
              <a:rPr lang="en-US" dirty="0" smtClean="0"/>
              <a:t>92-94%.</a:t>
            </a:r>
            <a:endParaRPr lang="en-US" sz="1000" dirty="0">
              <a:latin typeface="Arial" charset="0"/>
            </a:endParaRPr>
          </a:p>
          <a:p>
            <a:pPr eaLnBrk="1" hangingPunct="1"/>
            <a:endParaRPr lang="en-US" sz="1000" dirty="0">
              <a:latin typeface="Arial" charset="0"/>
            </a:endParaRPr>
          </a:p>
          <a:p>
            <a:pPr eaLnBrk="1" hangingPunct="1"/>
            <a:r>
              <a:rPr lang="en-US" sz="1000" dirty="0">
                <a:latin typeface="Arial" charset="0"/>
              </a:rPr>
              <a:t>Most vaccination policies are focused on creating herd immunity. The creation of herd immunity is especially important in crowded environments which facilitate the spread of disease, like schools. It is also extremely important to receive regular boosters, as some vaccines lose their efficacy over time, leaving people vulnerable to an outbreak. Herd immunity led to the eradication of smallpox, and it explains why diseases such as polio and diphtheria are rare in developed nations with established vaccination policies. </a:t>
            </a:r>
          </a:p>
        </p:txBody>
      </p:sp>
      <p:sp>
        <p:nvSpPr>
          <p:cNvPr id="6" name="Slide Number Placeholder 5"/>
          <p:cNvSpPr>
            <a:spLocks noGrp="1"/>
          </p:cNvSpPr>
          <p:nvPr>
            <p:ph type="sldNum" sz="quarter" idx="10"/>
          </p:nvPr>
        </p:nvSpPr>
        <p:spPr/>
        <p:txBody>
          <a:bodyPr/>
          <a:lstStyle/>
          <a:p>
            <a:pPr>
              <a:defRPr/>
            </a:pPr>
            <a:fld id="{97952AFA-8362-48FC-9C34-150C87379A95}" type="slidenum">
              <a:rPr lang="en-US">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18666510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Critical Elements for immunization services include</a:t>
            </a:r>
            <a:r>
              <a:rPr lang="en-US" dirty="0" smtClean="0"/>
              <a:t>:</a:t>
            </a:r>
          </a:p>
          <a:p>
            <a:r>
              <a:rPr lang="en-US" dirty="0" smtClean="0"/>
              <a:t> Appropriate storage and handling of all vaccines.</a:t>
            </a:r>
          </a:p>
          <a:p>
            <a:r>
              <a:rPr lang="en-US" dirty="0" smtClean="0"/>
              <a:t> Correct administration of vaccines</a:t>
            </a:r>
          </a:p>
          <a:p>
            <a:r>
              <a:rPr lang="en-US" dirty="0" smtClean="0"/>
              <a:t> Education of patients and parents about vaccines</a:t>
            </a:r>
          </a:p>
          <a:p>
            <a:endParaRPr lang="en-US" dirty="0" smtClean="0"/>
          </a:p>
          <a:p>
            <a:r>
              <a:rPr lang="en-US" dirty="0" smtClean="0"/>
              <a:t>Every office and clinic needs a vaccine champion. </a:t>
            </a:r>
          </a:p>
          <a:p>
            <a:endParaRPr lang="en-US" dirty="0"/>
          </a:p>
        </p:txBody>
      </p:sp>
      <p:sp>
        <p:nvSpPr>
          <p:cNvPr id="4" name="Slide Number Placeholder 3"/>
          <p:cNvSpPr>
            <a:spLocks noGrp="1"/>
          </p:cNvSpPr>
          <p:nvPr>
            <p:ph type="sldNum" sz="quarter" idx="10"/>
          </p:nvPr>
        </p:nvSpPr>
        <p:spPr/>
        <p:txBody>
          <a:bodyPr/>
          <a:lstStyle/>
          <a:p>
            <a:fld id="{6EB42E58-0303-4EDC-B00D-35285B913ADD}" type="slidenum">
              <a:rPr lang="en-US" smtClean="0"/>
              <a:pPr/>
              <a:t>60</a:t>
            </a:fld>
            <a:endParaRPr lang="en-US"/>
          </a:p>
        </p:txBody>
      </p:sp>
    </p:spTree>
    <p:extLst>
      <p:ext uri="{BB962C8B-B14F-4D97-AF65-F5344CB8AC3E}">
        <p14:creationId xmlns:p14="http://schemas.microsoft.com/office/powerpoint/2010/main" val="37324227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7"/>
          <p:cNvSpPr txBox="1">
            <a:spLocks noGrp="1" noChangeArrowheads="1"/>
          </p:cNvSpPr>
          <p:nvPr/>
        </p:nvSpPr>
        <p:spPr bwMode="auto">
          <a:xfrm>
            <a:off x="3970943" y="8829675"/>
            <a:ext cx="3037840" cy="465138"/>
          </a:xfrm>
          <a:prstGeom prst="rect">
            <a:avLst/>
          </a:prstGeom>
          <a:noFill/>
          <a:ln w="9525">
            <a:noFill/>
            <a:miter lim="800000"/>
            <a:headEnd/>
            <a:tailEnd/>
          </a:ln>
        </p:spPr>
        <p:txBody>
          <a:bodyPr lIns="92228" tIns="46116" rIns="92228" bIns="46116" anchor="b"/>
          <a:lstStyle/>
          <a:p>
            <a:pPr algn="r"/>
            <a:fld id="{1E032B3E-7A59-406C-B464-98F0C0C863E0}" type="slidenum">
              <a:rPr lang="en-US" sz="1200">
                <a:solidFill>
                  <a:srgbClr val="000000"/>
                </a:solidFill>
                <a:cs typeface="Arial" charset="0"/>
              </a:rPr>
              <a:pPr algn="r"/>
              <a:t>61</a:t>
            </a:fld>
            <a:endParaRPr lang="en-US" sz="1200">
              <a:solidFill>
                <a:srgbClr val="000000"/>
              </a:solidFill>
              <a:cs typeface="Arial" charset="0"/>
            </a:endParaRPr>
          </a:p>
        </p:txBody>
      </p:sp>
      <p:sp>
        <p:nvSpPr>
          <p:cNvPr id="274434" name="Rectangle 6"/>
          <p:cNvSpPr txBox="1">
            <a:spLocks noGrp="1" noChangeArrowheads="1"/>
          </p:cNvSpPr>
          <p:nvPr/>
        </p:nvSpPr>
        <p:spPr bwMode="auto">
          <a:xfrm>
            <a:off x="4" y="8829675"/>
            <a:ext cx="3037840" cy="465138"/>
          </a:xfrm>
          <a:prstGeom prst="rect">
            <a:avLst/>
          </a:prstGeom>
          <a:noFill/>
          <a:ln w="9525">
            <a:noFill/>
            <a:miter lim="800000"/>
            <a:headEnd/>
            <a:tailEnd/>
          </a:ln>
        </p:spPr>
        <p:txBody>
          <a:bodyPr lIns="92228" tIns="46116" rIns="92228" bIns="46116" anchor="b"/>
          <a:lstStyle/>
          <a:p>
            <a:endParaRPr lang="en-US" sz="1200">
              <a:solidFill>
                <a:srgbClr val="000000"/>
              </a:solidFill>
              <a:cs typeface="Arial" charset="0"/>
            </a:endParaRPr>
          </a:p>
        </p:txBody>
      </p:sp>
      <p:sp>
        <p:nvSpPr>
          <p:cNvPr id="274435" name="Rectangle 7"/>
          <p:cNvSpPr txBox="1">
            <a:spLocks noGrp="1" noChangeArrowheads="1"/>
          </p:cNvSpPr>
          <p:nvPr/>
        </p:nvSpPr>
        <p:spPr bwMode="auto">
          <a:xfrm>
            <a:off x="3970943" y="8829675"/>
            <a:ext cx="3037840" cy="465138"/>
          </a:xfrm>
          <a:prstGeom prst="rect">
            <a:avLst/>
          </a:prstGeom>
          <a:noFill/>
          <a:ln w="9525">
            <a:noFill/>
            <a:miter lim="800000"/>
            <a:headEnd/>
            <a:tailEnd/>
          </a:ln>
        </p:spPr>
        <p:txBody>
          <a:bodyPr lIns="92228" tIns="46116" rIns="92228" bIns="46116" anchor="b"/>
          <a:lstStyle/>
          <a:p>
            <a:pPr algn="r"/>
            <a:fld id="{10667C2A-CFF2-4E70-9608-574B7C602780}" type="slidenum">
              <a:rPr lang="en-US" sz="1200">
                <a:solidFill>
                  <a:srgbClr val="000000"/>
                </a:solidFill>
                <a:cs typeface="Arial" charset="0"/>
              </a:rPr>
              <a:pPr algn="r"/>
              <a:t>61</a:t>
            </a:fld>
            <a:endParaRPr lang="en-US" sz="1200">
              <a:solidFill>
                <a:srgbClr val="000000"/>
              </a:solidFill>
              <a:cs typeface="Arial" charset="0"/>
            </a:endParaRPr>
          </a:p>
        </p:txBody>
      </p:sp>
      <p:sp>
        <p:nvSpPr>
          <p:cNvPr id="274436" name="Rectangle 2"/>
          <p:cNvSpPr>
            <a:spLocks noGrp="1" noRot="1" noChangeAspect="1" noChangeArrowheads="1" noTextEdit="1"/>
          </p:cNvSpPr>
          <p:nvPr>
            <p:ph type="sldImg"/>
          </p:nvPr>
        </p:nvSpPr>
        <p:spPr>
          <a:xfrm>
            <a:off x="1185863" y="700088"/>
            <a:ext cx="4641850" cy="3482975"/>
          </a:xfrm>
          <a:ln/>
        </p:spPr>
      </p:sp>
      <p:sp>
        <p:nvSpPr>
          <p:cNvPr id="274437" name="Rectangle 3"/>
          <p:cNvSpPr>
            <a:spLocks noGrp="1" noChangeArrowheads="1"/>
          </p:cNvSpPr>
          <p:nvPr>
            <p:ph type="body" idx="1"/>
          </p:nvPr>
        </p:nvSpPr>
        <p:spPr>
          <a:xfrm>
            <a:off x="934723" y="4338640"/>
            <a:ext cx="5140960" cy="4413250"/>
          </a:xfrm>
          <a:noFill/>
          <a:ln/>
        </p:spPr>
        <p:txBody>
          <a:bodyPr lIns="92228" tIns="46116" rIns="92228" bIns="46116"/>
          <a:lstStyle/>
          <a:p>
            <a:pPr eaLnBrk="1" hangingPunct="1"/>
            <a:r>
              <a:rPr lang="en-US" sz="1000" b="1" dirty="0">
                <a:latin typeface="Arial" charset="0"/>
              </a:rPr>
              <a:t>Ask your audience “Who is your vaccine champion?” and then </a:t>
            </a:r>
          </a:p>
          <a:p>
            <a:pPr eaLnBrk="1" hangingPunct="1"/>
            <a:r>
              <a:rPr lang="en-US" sz="1000" b="1" dirty="0">
                <a:latin typeface="Arial" charset="0"/>
              </a:rPr>
              <a:t>“Who is this person’s backup?”</a:t>
            </a:r>
          </a:p>
          <a:p>
            <a:pPr eaLnBrk="1" hangingPunct="1"/>
            <a:r>
              <a:rPr lang="en-US" sz="1000" b="1" u="sng" dirty="0">
                <a:latin typeface="Arial" charset="0"/>
              </a:rPr>
              <a:t>The vaccine champion will:</a:t>
            </a:r>
          </a:p>
          <a:p>
            <a:pPr>
              <a:spcBef>
                <a:spcPct val="50000"/>
              </a:spcBef>
              <a:buClr>
                <a:schemeClr val="tx1"/>
              </a:buClr>
            </a:pPr>
            <a:r>
              <a:rPr lang="en-US" sz="1000" dirty="0">
                <a:latin typeface="Arial" charset="0"/>
              </a:rPr>
              <a:t>Lead your immunization team. </a:t>
            </a:r>
          </a:p>
          <a:p>
            <a:pPr>
              <a:spcBef>
                <a:spcPct val="50000"/>
              </a:spcBef>
              <a:buClr>
                <a:schemeClr val="tx1"/>
              </a:buClr>
            </a:pPr>
            <a:r>
              <a:rPr lang="en-US" sz="1000" dirty="0">
                <a:latin typeface="Arial" charset="0"/>
              </a:rPr>
              <a:t>Educate all staff about new vaccines and recommendations.</a:t>
            </a:r>
          </a:p>
          <a:p>
            <a:pPr>
              <a:spcBef>
                <a:spcPct val="50000"/>
              </a:spcBef>
              <a:buClr>
                <a:schemeClr val="tx1"/>
              </a:buClr>
            </a:pPr>
            <a:r>
              <a:rPr lang="en-US" sz="1000" dirty="0">
                <a:latin typeface="Arial" charset="0"/>
              </a:rPr>
              <a:t>Educate new staff about vaccine storage, handling, &amp; administration.</a:t>
            </a:r>
          </a:p>
          <a:p>
            <a:pPr>
              <a:spcBef>
                <a:spcPct val="50000"/>
              </a:spcBef>
              <a:buClr>
                <a:schemeClr val="tx1"/>
              </a:buClr>
            </a:pPr>
            <a:r>
              <a:rPr lang="en-US" sz="1000" dirty="0">
                <a:latin typeface="Arial" charset="0"/>
              </a:rPr>
              <a:t>Initiate processes to improve immunization rates in your practice/facility.</a:t>
            </a:r>
          </a:p>
          <a:p>
            <a:pPr>
              <a:spcBef>
                <a:spcPct val="50000"/>
              </a:spcBef>
              <a:buClr>
                <a:schemeClr val="tx1"/>
              </a:buClr>
            </a:pPr>
            <a:r>
              <a:rPr lang="en-US" sz="1000" dirty="0">
                <a:latin typeface="Arial" charset="0"/>
              </a:rPr>
              <a:t>Assure immunizations of all staff are up-to-date. </a:t>
            </a:r>
            <a:r>
              <a:rPr lang="en-US" sz="1000" dirty="0">
                <a:solidFill>
                  <a:srgbClr val="FFC000"/>
                </a:solidFill>
                <a:latin typeface="Arial" charset="0"/>
              </a:rPr>
              <a:t>  </a:t>
            </a:r>
          </a:p>
          <a:p>
            <a:pPr eaLnBrk="1" hangingPunct="1"/>
            <a:endParaRPr lang="en-US" sz="1000" b="1" u="sng" dirty="0">
              <a:latin typeface="Arial" charset="0"/>
            </a:endParaRPr>
          </a:p>
          <a:p>
            <a:pPr eaLnBrk="1" hangingPunct="1"/>
            <a:r>
              <a:rPr lang="en-US" sz="1000" b="1" u="sng" dirty="0">
                <a:latin typeface="Arial" charset="0"/>
              </a:rPr>
              <a:t>Improving Access to immunizations</a:t>
            </a:r>
          </a:p>
          <a:p>
            <a:pPr eaLnBrk="1" hangingPunct="1"/>
            <a:r>
              <a:rPr lang="en-US" sz="1000" dirty="0">
                <a:latin typeface="Arial" charset="0"/>
              </a:rPr>
              <a:t>Immunization only visits</a:t>
            </a:r>
          </a:p>
          <a:p>
            <a:pPr eaLnBrk="1" hangingPunct="1"/>
            <a:r>
              <a:rPr lang="en-US" sz="1000" dirty="0">
                <a:latin typeface="Arial" charset="0"/>
              </a:rPr>
              <a:t>Walk-ins for immunizations</a:t>
            </a:r>
          </a:p>
          <a:p>
            <a:pPr eaLnBrk="1" hangingPunct="1"/>
            <a:r>
              <a:rPr lang="en-US" sz="1000" dirty="0">
                <a:latin typeface="Arial" charset="0"/>
              </a:rPr>
              <a:t>Implement </a:t>
            </a:r>
            <a:r>
              <a:rPr lang="en-US" sz="1000" dirty="0">
                <a:solidFill>
                  <a:srgbClr val="FF0000"/>
                </a:solidFill>
                <a:latin typeface="Arial" charset="0"/>
              </a:rPr>
              <a:t>s</a:t>
            </a:r>
            <a:r>
              <a:rPr lang="en-US" sz="1000" dirty="0">
                <a:latin typeface="Arial" charset="0"/>
              </a:rPr>
              <a:t>tanding orders</a:t>
            </a:r>
          </a:p>
          <a:p>
            <a:pPr eaLnBrk="1" hangingPunct="1"/>
            <a:r>
              <a:rPr lang="en-US" sz="1000" dirty="0">
                <a:latin typeface="Arial" charset="0"/>
              </a:rPr>
              <a:t>Early, </a:t>
            </a:r>
            <a:r>
              <a:rPr lang="en-US" sz="1000" dirty="0">
                <a:solidFill>
                  <a:srgbClr val="FF0000"/>
                </a:solidFill>
                <a:latin typeface="Arial" charset="0"/>
              </a:rPr>
              <a:t>e</a:t>
            </a:r>
            <a:r>
              <a:rPr lang="en-US" sz="1000" dirty="0">
                <a:latin typeface="Arial" charset="0"/>
              </a:rPr>
              <a:t>xtended, or </a:t>
            </a:r>
            <a:r>
              <a:rPr lang="en-US" sz="1000" dirty="0">
                <a:solidFill>
                  <a:srgbClr val="FF0000"/>
                </a:solidFill>
                <a:latin typeface="Arial" charset="0"/>
              </a:rPr>
              <a:t>w</a:t>
            </a:r>
            <a:r>
              <a:rPr lang="en-US" sz="1000" dirty="0">
                <a:latin typeface="Arial" charset="0"/>
              </a:rPr>
              <a:t>eekend hours</a:t>
            </a:r>
          </a:p>
          <a:p>
            <a:pPr eaLnBrk="1" hangingPunct="1"/>
            <a:r>
              <a:rPr lang="en-US" sz="1000" dirty="0">
                <a:latin typeface="Arial" charset="0"/>
              </a:rPr>
              <a:t>Mass vaccination clinics</a:t>
            </a:r>
          </a:p>
          <a:p>
            <a:pPr eaLnBrk="1" hangingPunct="1"/>
            <a:endParaRPr lang="en-US" sz="1000" dirty="0">
              <a:latin typeface="Arial" charset="0"/>
            </a:endParaRPr>
          </a:p>
          <a:p>
            <a:pPr eaLnBrk="1" hangingPunct="1"/>
            <a:r>
              <a:rPr lang="en-US" sz="1000" dirty="0">
                <a:latin typeface="Arial" charset="0"/>
              </a:rPr>
              <a:t>These 5 methods listed above can help patients access immunizations more readily but some of these methods may not be the right fit for some practices. The approach to improving access must be determined by individual practitioners and staff. Each practice must decide which method works best for their situation. In large practices or clinics this may be an administrative decision.  </a:t>
            </a:r>
          </a:p>
          <a:p>
            <a:pPr eaLnBrk="1" hangingPunct="1"/>
            <a:endParaRPr lang="en-US" sz="1000" dirty="0">
              <a:latin typeface="Arial" charset="0"/>
            </a:endParaRPr>
          </a:p>
        </p:txBody>
      </p:sp>
    </p:spTree>
    <p:extLst>
      <p:ext uri="{BB962C8B-B14F-4D97-AF65-F5344CB8AC3E}">
        <p14:creationId xmlns:p14="http://schemas.microsoft.com/office/powerpoint/2010/main" val="30178439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4D5E1E7B-150C-4404-82C6-A42DAC7CDE61}" type="slidenum">
              <a:rPr lang="en-US" smtClean="0"/>
              <a:pPr/>
              <a:t>62</a:t>
            </a:fld>
            <a:endParaRPr lang="en-US" smtClean="0"/>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normAutofit lnSpcReduction="10000"/>
          </a:bodyPr>
          <a:lstStyle/>
          <a:p>
            <a:pPr eaLnBrk="1" hangingPunct="1"/>
            <a:r>
              <a:rPr lang="en-US" sz="1400" dirty="0"/>
              <a:t>Following the Standards for Child, Adolescent and Adult Immunization practices involve:</a:t>
            </a:r>
          </a:p>
          <a:p>
            <a:pPr eaLnBrk="1" hangingPunct="1"/>
            <a:endParaRPr lang="en-US" sz="1400" dirty="0"/>
          </a:p>
          <a:p>
            <a:pPr eaLnBrk="1" hangingPunct="1"/>
            <a:r>
              <a:rPr lang="en-US" sz="1400" dirty="0"/>
              <a:t>Availability of vaccines</a:t>
            </a:r>
          </a:p>
          <a:p>
            <a:pPr lvl="1" eaLnBrk="1" hangingPunct="1">
              <a:buFontTx/>
              <a:buChar char="•"/>
            </a:pPr>
            <a:r>
              <a:rPr lang="en-US" sz="1400" dirty="0"/>
              <a:t>Barriers identified</a:t>
            </a:r>
          </a:p>
          <a:p>
            <a:pPr lvl="1" eaLnBrk="1" hangingPunct="1">
              <a:buFontTx/>
              <a:buChar char="•"/>
            </a:pPr>
            <a:r>
              <a:rPr lang="en-US" sz="1400" dirty="0"/>
              <a:t>Client kept in medical home as much as possible</a:t>
            </a:r>
          </a:p>
          <a:p>
            <a:pPr lvl="1" eaLnBrk="1" hangingPunct="1">
              <a:buFontTx/>
              <a:buChar char="•"/>
            </a:pPr>
            <a:r>
              <a:rPr lang="en-US" sz="1400" dirty="0"/>
              <a:t>Client costs minimized</a:t>
            </a:r>
          </a:p>
          <a:p>
            <a:pPr eaLnBrk="1" hangingPunct="1"/>
            <a:r>
              <a:rPr lang="en-US" sz="1400" dirty="0"/>
              <a:t>Assessment of client’s vaccination status</a:t>
            </a:r>
          </a:p>
          <a:p>
            <a:pPr lvl="1" eaLnBrk="1" hangingPunct="1">
              <a:buFontTx/>
              <a:buChar char="•"/>
            </a:pPr>
            <a:r>
              <a:rPr lang="en-US" sz="1400" dirty="0"/>
              <a:t>Review history each time</a:t>
            </a:r>
          </a:p>
          <a:p>
            <a:pPr lvl="1" eaLnBrk="1" hangingPunct="1">
              <a:buFontTx/>
              <a:buChar char="•"/>
            </a:pPr>
            <a:r>
              <a:rPr lang="en-US" sz="1400" dirty="0"/>
              <a:t>Assess for contraindications</a:t>
            </a:r>
          </a:p>
          <a:p>
            <a:pPr lvl="1" eaLnBrk="1" hangingPunct="1">
              <a:buFontTx/>
              <a:buChar char="•"/>
            </a:pPr>
            <a:r>
              <a:rPr lang="en-US" sz="1400" dirty="0"/>
              <a:t>Use GRITS</a:t>
            </a:r>
          </a:p>
          <a:p>
            <a:pPr eaLnBrk="1" hangingPunct="1"/>
            <a:r>
              <a:rPr lang="en-US" sz="1400" dirty="0"/>
              <a:t>Effective communication with client or parent, especially re: risks/benefits</a:t>
            </a:r>
          </a:p>
          <a:p>
            <a:pPr eaLnBrk="1" hangingPunct="1"/>
            <a:r>
              <a:rPr lang="en-US" sz="1400" dirty="0"/>
              <a:t>Proper storage and handling of vaccines</a:t>
            </a:r>
          </a:p>
          <a:p>
            <a:pPr eaLnBrk="1" hangingPunct="1"/>
            <a:r>
              <a:rPr lang="en-US" sz="1400" dirty="0"/>
              <a:t>Accurate documentation of vaccinations---use of GRITS</a:t>
            </a:r>
          </a:p>
          <a:p>
            <a:pPr eaLnBrk="1" hangingPunct="1"/>
            <a:r>
              <a:rPr lang="en-US" sz="1400" dirty="0"/>
              <a:t>Implementation of strategies to improve rates</a:t>
            </a:r>
          </a:p>
          <a:p>
            <a:pPr lvl="1" eaLnBrk="1" hangingPunct="1">
              <a:buFontTx/>
              <a:buChar char="•"/>
            </a:pPr>
            <a:r>
              <a:rPr lang="en-US" sz="1400" dirty="0"/>
              <a:t>Reminder/recall systems</a:t>
            </a:r>
          </a:p>
          <a:p>
            <a:pPr lvl="1" eaLnBrk="1" hangingPunct="1">
              <a:buFontTx/>
              <a:buChar char="•"/>
            </a:pPr>
            <a:r>
              <a:rPr lang="en-US" sz="1400" dirty="0"/>
              <a:t>Periodic assessment of practice coverage levels </a:t>
            </a:r>
          </a:p>
          <a:p>
            <a:pPr lvl="1" eaLnBrk="1" hangingPunct="1">
              <a:buFontTx/>
              <a:buChar char="•"/>
            </a:pPr>
            <a:r>
              <a:rPr lang="en-US" sz="1400" dirty="0"/>
              <a:t>Standing orders if appropriate</a:t>
            </a:r>
          </a:p>
          <a:p>
            <a:pPr eaLnBrk="1" hangingPunct="1"/>
            <a:r>
              <a:rPr lang="en-US" sz="1400" dirty="0"/>
              <a:t>Developing partnerships and community-based approaches to vaccine delivery</a:t>
            </a:r>
          </a:p>
          <a:p>
            <a:pPr eaLnBrk="1" hangingPunct="1"/>
            <a:endParaRPr lang="en-US" sz="1400" dirty="0"/>
          </a:p>
          <a:p>
            <a:pPr eaLnBrk="1" hangingPunct="1"/>
            <a:endParaRPr lang="en-US" dirty="0" smtClean="0"/>
          </a:p>
        </p:txBody>
      </p:sp>
    </p:spTree>
    <p:extLst>
      <p:ext uri="{BB962C8B-B14F-4D97-AF65-F5344CB8AC3E}">
        <p14:creationId xmlns:p14="http://schemas.microsoft.com/office/powerpoint/2010/main" val="314895382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260350"/>
            <a:ext cx="4645025" cy="3484563"/>
          </a:xfrm>
        </p:spPr>
      </p:sp>
      <p:sp>
        <p:nvSpPr>
          <p:cNvPr id="3" name="Notes Placeholder 2"/>
          <p:cNvSpPr>
            <a:spLocks noGrp="1"/>
          </p:cNvSpPr>
          <p:nvPr>
            <p:ph type="body" idx="1"/>
          </p:nvPr>
        </p:nvSpPr>
        <p:spPr>
          <a:xfrm>
            <a:off x="701675" y="3967284"/>
            <a:ext cx="5607050" cy="4632207"/>
          </a:xfrm>
        </p:spPr>
        <p:txBody>
          <a:bodyPr>
            <a:normAutofit fontScale="92500" lnSpcReduction="10000"/>
          </a:bodyPr>
          <a:lstStyle/>
          <a:p>
            <a:r>
              <a:rPr lang="en-US" dirty="0"/>
              <a:t>VAERS provides a nationwide mechanism by which adverse events following immunization may be reported, analyzed, and made available to the public.  </a:t>
            </a:r>
          </a:p>
          <a:p>
            <a:endParaRPr lang="en-US" dirty="0"/>
          </a:p>
          <a:p>
            <a:r>
              <a:rPr lang="en-US" dirty="0"/>
              <a:t>The primary objectives of VAERS are to:</a:t>
            </a:r>
          </a:p>
          <a:p>
            <a:r>
              <a:rPr lang="en-US" dirty="0"/>
              <a:t> Detect new, unusual, or rare vaccine adverse events;</a:t>
            </a:r>
          </a:p>
          <a:p>
            <a:r>
              <a:rPr lang="en-US" dirty="0"/>
              <a:t> Monitor increases in known adverse events;</a:t>
            </a:r>
          </a:p>
          <a:p>
            <a:r>
              <a:rPr lang="en-US" dirty="0"/>
              <a:t> Identify potential patient risk factors for particular types of adverse events;</a:t>
            </a:r>
          </a:p>
          <a:p>
            <a:r>
              <a:rPr lang="en-US" dirty="0"/>
              <a:t> Identify vaccine lots with increased numbers or types of reported adverse events; and</a:t>
            </a:r>
          </a:p>
          <a:p>
            <a:r>
              <a:rPr lang="en-US" dirty="0"/>
              <a:t> Assess the safety of newly licensed vaccines.</a:t>
            </a:r>
          </a:p>
          <a:p>
            <a:endParaRPr lang="en-US" dirty="0"/>
          </a:p>
          <a:p>
            <a:endParaRPr lang="en-US" dirty="0"/>
          </a:p>
          <a:p>
            <a:r>
              <a:rPr lang="en-US" dirty="0"/>
              <a:t>What Can Be Reported to VAERS? </a:t>
            </a:r>
          </a:p>
          <a:p>
            <a:r>
              <a:rPr lang="en-US" dirty="0"/>
              <a:t>VAERS encourages the reporting of any clinically significant adverse event that occurs after the administration of any vaccine licensed in the United States.</a:t>
            </a:r>
          </a:p>
          <a:p>
            <a:endParaRPr lang="en-US" dirty="0"/>
          </a:p>
          <a:p>
            <a:r>
              <a:rPr lang="en-US" dirty="0"/>
              <a:t>Who Reports to VAERS? </a:t>
            </a:r>
          </a:p>
          <a:p>
            <a:r>
              <a:rPr lang="en-US" dirty="0"/>
              <a:t>Anyone can file a VAERS report, including parents, health care providers, manufacturers, and vaccine recipients.</a:t>
            </a:r>
          </a:p>
          <a:p>
            <a:endParaRPr lang="en-US" dirty="0"/>
          </a:p>
          <a:p>
            <a:r>
              <a:rPr lang="en-US" dirty="0"/>
              <a:t>Does VAERS Provide General Vaccine Information?</a:t>
            </a:r>
          </a:p>
          <a:p>
            <a:r>
              <a:rPr lang="en-US" dirty="0"/>
              <a:t>No. VAERS only collects and analyzes adverse event reports. In another example, VAERS determined that there may be a potential for a small increase in risk for  Guillain-Barre syndrome after the meningococcal conjugate vaccine, Menactra. As a result of this finding, a history of Guillain-Barre syndrome became a contraindication to the vaccine and further controlled studies are currently underway to research this issue.</a:t>
            </a:r>
          </a:p>
          <a:p>
            <a:endParaRPr lang="en-US" dirty="0"/>
          </a:p>
          <a:p>
            <a:r>
              <a:rPr lang="en-US" dirty="0"/>
              <a:t>The VAERS website for reporting is:  http:vaers.hhs.gov/  or you can call to report at 1-800-822-7967</a:t>
            </a:r>
          </a:p>
          <a:p>
            <a:endParaRPr lang="en-US" dirty="0"/>
          </a:p>
        </p:txBody>
      </p:sp>
      <p:sp>
        <p:nvSpPr>
          <p:cNvPr id="4" name="Slide Number Placeholder 3"/>
          <p:cNvSpPr>
            <a:spLocks noGrp="1"/>
          </p:cNvSpPr>
          <p:nvPr>
            <p:ph type="sldNum" sz="quarter" idx="10"/>
          </p:nvPr>
        </p:nvSpPr>
        <p:spPr/>
        <p:txBody>
          <a:bodyPr/>
          <a:lstStyle/>
          <a:p>
            <a:fld id="{6EB42E58-0303-4EDC-B00D-35285B913ADD}" type="slidenum">
              <a:rPr lang="en-US" smtClean="0"/>
              <a:pPr/>
              <a:t>63</a:t>
            </a:fld>
            <a:endParaRPr lang="en-US" dirty="0"/>
          </a:p>
        </p:txBody>
      </p:sp>
    </p:spTree>
    <p:extLst>
      <p:ext uri="{BB962C8B-B14F-4D97-AF65-F5344CB8AC3E}">
        <p14:creationId xmlns:p14="http://schemas.microsoft.com/office/powerpoint/2010/main" val="12526959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xfrm>
            <a:off x="1108075" y="487363"/>
            <a:ext cx="4643438" cy="3484562"/>
          </a:xfrm>
          <a:ln/>
        </p:spPr>
      </p:sp>
      <p:sp>
        <p:nvSpPr>
          <p:cNvPr id="223235" name="Notes Placeholder 2"/>
          <p:cNvSpPr>
            <a:spLocks noGrp="1"/>
          </p:cNvSpPr>
          <p:nvPr>
            <p:ph type="body" idx="1"/>
          </p:nvPr>
        </p:nvSpPr>
        <p:spPr>
          <a:xfrm>
            <a:off x="701675" y="4042941"/>
            <a:ext cx="5607050" cy="4556550"/>
          </a:xfrm>
          <a:noFill/>
          <a:ln/>
        </p:spPr>
        <p:txBody>
          <a:bodyPr/>
          <a:lstStyle/>
          <a:p>
            <a:r>
              <a:rPr lang="en-US" dirty="0" smtClean="0"/>
              <a:t>On October 1, 1988, the National Childhood Vaccine Injury Act of 1986 created the National Vaccine Injury Compensation Program (VICP). The VICP was established to ensure an adequate supply of vaccines, stabilize vaccine costs, and establish and maintain an accessible and efficient forum for individuals found to be injured by certain vaccines. The VICP is a no-fault alternative to the traditional public legal system for resolving vaccine injury claims that provides compensation to people found to be injured by certain vaccines. </a:t>
            </a:r>
          </a:p>
          <a:p>
            <a:endParaRPr lang="en-US" dirty="0" smtClean="0"/>
          </a:p>
          <a:p>
            <a:r>
              <a:rPr lang="en-US" dirty="0" smtClean="0"/>
              <a:t>The National Childhood Vaccine Injury Act (NCVIA) set forth 3 basic requirements for all vaccination providers, which are: </a:t>
            </a:r>
          </a:p>
          <a:p>
            <a:pPr>
              <a:buFontTx/>
              <a:buChar char="•"/>
            </a:pPr>
            <a:r>
              <a:rPr lang="en-US" dirty="0" smtClean="0"/>
              <a:t> Providers must give the patient (or parent/legal representative of a minor) a copy of the relevant federal "Vaccine Information Statement" (VIS)        for the vaccine they are about to receive. </a:t>
            </a:r>
          </a:p>
          <a:p>
            <a:pPr>
              <a:buFontTx/>
              <a:buChar char="•"/>
            </a:pPr>
            <a:r>
              <a:rPr lang="en-US" dirty="0" smtClean="0"/>
              <a:t> Providers must record certain information about the vaccine(s) administered in the patient's medical record or a permanent office log. </a:t>
            </a:r>
          </a:p>
          <a:p>
            <a:pPr>
              <a:buFontTx/>
              <a:buChar char="•"/>
            </a:pPr>
            <a:r>
              <a:rPr lang="en-US" dirty="0" smtClean="0"/>
              <a:t> Providers must document any adverse event following the vaccination that the patient experiences and that becomes known to the provider, whether or not it is felt to be caused by the vaccine, and submit the report to the Vaccine Adverse Event Reporting System (VAERS).</a:t>
            </a:r>
          </a:p>
          <a:p>
            <a:endParaRPr lang="en-US" dirty="0" smtClean="0"/>
          </a:p>
          <a:p>
            <a:pPr eaLnBrk="1" hangingPunct="1"/>
            <a:endParaRPr lang="en-US" dirty="0" smtClean="0"/>
          </a:p>
        </p:txBody>
      </p:sp>
      <p:sp>
        <p:nvSpPr>
          <p:cNvPr id="223236" name="Slide Number Placeholder 3"/>
          <p:cNvSpPr>
            <a:spLocks noGrp="1"/>
          </p:cNvSpPr>
          <p:nvPr>
            <p:ph type="sldNum" sz="quarter" idx="5"/>
          </p:nvPr>
        </p:nvSpPr>
        <p:spPr>
          <a:noFill/>
        </p:spPr>
        <p:txBody>
          <a:bodyPr/>
          <a:lstStyle/>
          <a:p>
            <a:fld id="{B8A74DF6-6C21-4520-B241-0A826B3CA451}" type="slidenum">
              <a:rPr lang="en-US" smtClean="0"/>
              <a:pPr/>
              <a:t>64</a:t>
            </a:fld>
            <a:endParaRPr lang="en-US" smtClean="0"/>
          </a:p>
        </p:txBody>
      </p:sp>
    </p:spTree>
    <p:extLst>
      <p:ext uri="{BB962C8B-B14F-4D97-AF65-F5344CB8AC3E}">
        <p14:creationId xmlns:p14="http://schemas.microsoft.com/office/powerpoint/2010/main" val="19394534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7"/>
          <p:cNvSpPr txBox="1">
            <a:spLocks noGrp="1" noChangeArrowheads="1"/>
          </p:cNvSpPr>
          <p:nvPr/>
        </p:nvSpPr>
        <p:spPr bwMode="auto">
          <a:xfrm>
            <a:off x="3970943" y="8829675"/>
            <a:ext cx="3037840" cy="465138"/>
          </a:xfrm>
          <a:prstGeom prst="rect">
            <a:avLst/>
          </a:prstGeom>
          <a:noFill/>
          <a:ln w="9525">
            <a:noFill/>
            <a:miter lim="800000"/>
            <a:headEnd/>
            <a:tailEnd/>
          </a:ln>
        </p:spPr>
        <p:txBody>
          <a:bodyPr lIns="92228" tIns="46116" rIns="92228" bIns="46116" anchor="b"/>
          <a:lstStyle/>
          <a:p>
            <a:pPr algn="r"/>
            <a:fld id="{D46F9BAC-59A2-4468-9E87-44E0FA02ACC5}" type="slidenum">
              <a:rPr lang="en-US" sz="1200">
                <a:solidFill>
                  <a:srgbClr val="000000"/>
                </a:solidFill>
                <a:cs typeface="Arial" charset="0"/>
              </a:rPr>
              <a:pPr algn="r"/>
              <a:t>65</a:t>
            </a:fld>
            <a:endParaRPr lang="en-US" sz="1200">
              <a:solidFill>
                <a:srgbClr val="000000"/>
              </a:solidFill>
              <a:cs typeface="Arial" charset="0"/>
            </a:endParaRPr>
          </a:p>
        </p:txBody>
      </p:sp>
      <p:sp>
        <p:nvSpPr>
          <p:cNvPr id="276482" name="Rectangle 6"/>
          <p:cNvSpPr txBox="1">
            <a:spLocks noGrp="1" noChangeArrowheads="1"/>
          </p:cNvSpPr>
          <p:nvPr/>
        </p:nvSpPr>
        <p:spPr bwMode="auto">
          <a:xfrm>
            <a:off x="4" y="8829675"/>
            <a:ext cx="3037840" cy="465138"/>
          </a:xfrm>
          <a:prstGeom prst="rect">
            <a:avLst/>
          </a:prstGeom>
          <a:noFill/>
          <a:ln w="9525">
            <a:noFill/>
            <a:miter lim="800000"/>
            <a:headEnd/>
            <a:tailEnd/>
          </a:ln>
        </p:spPr>
        <p:txBody>
          <a:bodyPr lIns="92228" tIns="46116" rIns="92228" bIns="46116" anchor="b"/>
          <a:lstStyle/>
          <a:p>
            <a:endParaRPr lang="en-US" sz="1200">
              <a:solidFill>
                <a:srgbClr val="000000"/>
              </a:solidFill>
              <a:latin typeface="Calibri" pitchFamily="34" charset="0"/>
              <a:cs typeface="Arial" charset="0"/>
            </a:endParaRPr>
          </a:p>
        </p:txBody>
      </p:sp>
      <p:sp>
        <p:nvSpPr>
          <p:cNvPr id="276483" name="Rectangle 2"/>
          <p:cNvSpPr>
            <a:spLocks noGrp="1" noRot="1" noChangeAspect="1" noChangeArrowheads="1" noTextEdit="1"/>
          </p:cNvSpPr>
          <p:nvPr>
            <p:ph type="sldImg"/>
          </p:nvPr>
        </p:nvSpPr>
        <p:spPr>
          <a:xfrm>
            <a:off x="1160463" y="260350"/>
            <a:ext cx="4641850" cy="3482975"/>
          </a:xfrm>
          <a:ln/>
        </p:spPr>
      </p:sp>
      <p:sp>
        <p:nvSpPr>
          <p:cNvPr id="276484" name="Rectangle 3"/>
          <p:cNvSpPr>
            <a:spLocks noGrp="1" noChangeArrowheads="1"/>
          </p:cNvSpPr>
          <p:nvPr>
            <p:ph type="body" idx="1"/>
          </p:nvPr>
        </p:nvSpPr>
        <p:spPr>
          <a:xfrm>
            <a:off x="934723" y="3891628"/>
            <a:ext cx="5140960" cy="4707865"/>
          </a:xfrm>
          <a:noFill/>
          <a:ln/>
        </p:spPr>
        <p:txBody>
          <a:bodyPr lIns="92228" tIns="46116" rIns="92228" bIns="46116">
            <a:normAutofit fontScale="92500" lnSpcReduction="10000"/>
          </a:bodyPr>
          <a:lstStyle/>
          <a:p>
            <a:r>
              <a:rPr lang="en-US" sz="1100" dirty="0">
                <a:latin typeface="Arial" charset="0"/>
                <a:sym typeface="Symbol" pitchFamily="18" charset="2"/>
              </a:rPr>
              <a:t>Hepatitis B vaccine is recommended for health-care personnel with potential exposure to blood or body fluids.  The antibody status of these health-care personnel should be checked 1-2 months after the 3</a:t>
            </a:r>
            <a:r>
              <a:rPr lang="en-US" sz="1100" baseline="30000" dirty="0">
                <a:latin typeface="Arial" charset="0"/>
                <a:sym typeface="Symbol" pitchFamily="18" charset="2"/>
              </a:rPr>
              <a:t>rd</a:t>
            </a:r>
            <a:r>
              <a:rPr lang="en-US" sz="1100" dirty="0">
                <a:latin typeface="Arial" charset="0"/>
                <a:sym typeface="Symbol" pitchFamily="18" charset="2"/>
              </a:rPr>
              <a:t> dose. If a person fails to develop an adequate antibody titer after three doses of vaccine, follow current CDC recommendations for additional doses of hepatitis B vaccine. Some health-care providers may have received three doses of hepatitis B vaccine as children, adolescents or adults but have never had serologic testing to check for immunity. Follow the </a:t>
            </a:r>
            <a:r>
              <a:rPr lang="en-US" sz="1100" u="sng" dirty="0"/>
              <a:t>CDC Guidance for Evaluating Health-Care Personnel for Hepatitis B Virus Protection and for Administering </a:t>
            </a:r>
            <a:r>
              <a:rPr lang="en-US" sz="1100" u="sng" dirty="0" err="1"/>
              <a:t>Postexposure</a:t>
            </a:r>
            <a:r>
              <a:rPr lang="en-US" sz="1100" u="sng" dirty="0"/>
              <a:t> Management </a:t>
            </a:r>
            <a:r>
              <a:rPr lang="en-US" sz="1100" b="1" dirty="0"/>
              <a:t>(</a:t>
            </a:r>
            <a:r>
              <a:rPr lang="en-US" sz="1100" dirty="0"/>
              <a:t>Recommendations and Reports / Vol. 62 / No. 10 December 20, 2013)</a:t>
            </a:r>
            <a:endParaRPr lang="en-US" sz="1100" dirty="0">
              <a:latin typeface="Arial" charset="0"/>
              <a:sym typeface="Symbol" pitchFamily="18" charset="2"/>
            </a:endParaRPr>
          </a:p>
          <a:p>
            <a:pPr>
              <a:lnSpc>
                <a:spcPct val="80000"/>
              </a:lnSpc>
              <a:spcBef>
                <a:spcPct val="0"/>
              </a:spcBef>
            </a:pPr>
            <a:endParaRPr lang="en-US" sz="1100" dirty="0">
              <a:latin typeface="Arial" charset="0"/>
            </a:endParaRPr>
          </a:p>
          <a:p>
            <a:pPr>
              <a:lnSpc>
                <a:spcPct val="80000"/>
              </a:lnSpc>
              <a:spcBef>
                <a:spcPct val="0"/>
              </a:spcBef>
            </a:pPr>
            <a:r>
              <a:rPr lang="en-US" sz="1100" b="1" i="1" dirty="0">
                <a:latin typeface="Arial" charset="0"/>
              </a:rPr>
              <a:t>Un-immunized HCP</a:t>
            </a:r>
          </a:p>
          <a:p>
            <a:pPr>
              <a:lnSpc>
                <a:spcPct val="80000"/>
              </a:lnSpc>
              <a:spcBef>
                <a:spcPct val="0"/>
              </a:spcBef>
              <a:buClr>
                <a:srgbClr val="FFFF99"/>
              </a:buClr>
            </a:pPr>
            <a:r>
              <a:rPr lang="en-US" sz="1100" dirty="0">
                <a:latin typeface="Arial" charset="0"/>
              </a:rPr>
              <a:t>Un-immunized healthcare workers are at risk of infecting patients, family members and community contacts</a:t>
            </a:r>
          </a:p>
          <a:p>
            <a:pPr>
              <a:lnSpc>
                <a:spcPct val="80000"/>
              </a:lnSpc>
              <a:spcBef>
                <a:spcPct val="0"/>
              </a:spcBef>
            </a:pPr>
            <a:r>
              <a:rPr lang="en-US" sz="1100" b="1" i="1" dirty="0">
                <a:latin typeface="Arial" charset="0"/>
              </a:rPr>
              <a:t>Immunized HCP </a:t>
            </a:r>
          </a:p>
          <a:p>
            <a:pPr>
              <a:lnSpc>
                <a:spcPct val="80000"/>
              </a:lnSpc>
              <a:spcBef>
                <a:spcPct val="0"/>
              </a:spcBef>
            </a:pPr>
            <a:r>
              <a:rPr lang="en-US" sz="1100" dirty="0">
                <a:latin typeface="Arial" charset="0"/>
              </a:rPr>
              <a:t>Protect patients from VPD’s</a:t>
            </a:r>
          </a:p>
          <a:p>
            <a:pPr>
              <a:lnSpc>
                <a:spcPct val="80000"/>
              </a:lnSpc>
              <a:spcBef>
                <a:spcPct val="0"/>
              </a:spcBef>
            </a:pPr>
            <a:r>
              <a:rPr lang="en-US" sz="1100" dirty="0">
                <a:latin typeface="Arial" charset="0"/>
              </a:rPr>
              <a:t>Help offices avoid potential liability cases. (The practice can be liable if an unimmunized  HCP becomes infected with a vaccine preventable disease and infects a patient.)</a:t>
            </a:r>
          </a:p>
          <a:p>
            <a:pPr>
              <a:lnSpc>
                <a:spcPct val="80000"/>
              </a:lnSpc>
              <a:spcBef>
                <a:spcPct val="0"/>
              </a:spcBef>
            </a:pPr>
            <a:r>
              <a:rPr lang="en-US" sz="1100" dirty="0">
                <a:latin typeface="Arial" charset="0"/>
              </a:rPr>
              <a:t>Maintain productivity   </a:t>
            </a:r>
          </a:p>
          <a:p>
            <a:pPr>
              <a:lnSpc>
                <a:spcPct val="80000"/>
              </a:lnSpc>
              <a:spcBef>
                <a:spcPct val="0"/>
              </a:spcBef>
            </a:pPr>
            <a:r>
              <a:rPr lang="en-US" sz="1100" dirty="0">
                <a:latin typeface="Arial" charset="0"/>
              </a:rPr>
              <a:t>Reduce illness and illness-related absenteeism</a:t>
            </a:r>
          </a:p>
          <a:p>
            <a:pPr>
              <a:lnSpc>
                <a:spcPct val="80000"/>
              </a:lnSpc>
              <a:spcBef>
                <a:spcPct val="0"/>
              </a:spcBef>
            </a:pPr>
            <a:endParaRPr lang="en-US" sz="1100" dirty="0">
              <a:latin typeface="Arial" charset="0"/>
            </a:endParaRPr>
          </a:p>
          <a:p>
            <a:pPr>
              <a:lnSpc>
                <a:spcPct val="80000"/>
              </a:lnSpc>
              <a:spcBef>
                <a:spcPct val="0"/>
              </a:spcBef>
            </a:pPr>
            <a:r>
              <a:rPr lang="en-US" sz="1100" b="1" dirty="0">
                <a:latin typeface="Arial" charset="0"/>
              </a:rPr>
              <a:t>Evidence of Immunity to MMR</a:t>
            </a:r>
          </a:p>
          <a:p>
            <a:pPr>
              <a:lnSpc>
                <a:spcPct val="80000"/>
              </a:lnSpc>
              <a:spcBef>
                <a:spcPct val="0"/>
              </a:spcBef>
            </a:pPr>
            <a:r>
              <a:rPr lang="en-US" sz="1100" dirty="0">
                <a:latin typeface="Arial" charset="0"/>
              </a:rPr>
              <a:t>Documented administration of two doses of measles and mumps vaccine and one dose of rubella vaccine OR</a:t>
            </a:r>
          </a:p>
          <a:p>
            <a:pPr>
              <a:lnSpc>
                <a:spcPct val="80000"/>
              </a:lnSpc>
              <a:spcBef>
                <a:spcPct val="0"/>
              </a:spcBef>
            </a:pPr>
            <a:r>
              <a:rPr lang="en-US" sz="1100" dirty="0">
                <a:latin typeface="Arial" charset="0"/>
              </a:rPr>
              <a:t>Laboratory evidence of immunity or laboratory confirmation of disease (measles, mumps and rubella) OR</a:t>
            </a:r>
          </a:p>
          <a:p>
            <a:pPr>
              <a:lnSpc>
                <a:spcPct val="80000"/>
              </a:lnSpc>
              <a:spcBef>
                <a:spcPct val="0"/>
              </a:spcBef>
            </a:pPr>
            <a:r>
              <a:rPr lang="en-US" sz="1100" dirty="0">
                <a:latin typeface="Arial" charset="0"/>
              </a:rPr>
              <a:t>Born before 1957 (measles, mumps and rubella)</a:t>
            </a:r>
          </a:p>
          <a:p>
            <a:pPr>
              <a:lnSpc>
                <a:spcPct val="80000"/>
              </a:lnSpc>
              <a:spcBef>
                <a:spcPct val="0"/>
              </a:spcBef>
            </a:pPr>
            <a:endParaRPr lang="en-US" sz="1100" dirty="0">
              <a:latin typeface="Arial" charset="0"/>
            </a:endParaRPr>
          </a:p>
          <a:p>
            <a:pPr>
              <a:lnSpc>
                <a:spcPct val="80000"/>
              </a:lnSpc>
              <a:spcBef>
                <a:spcPct val="0"/>
              </a:spcBef>
            </a:pPr>
            <a:r>
              <a:rPr lang="en-US" sz="1100" b="1" dirty="0">
                <a:latin typeface="Arial" charset="0"/>
              </a:rPr>
              <a:t>References: </a:t>
            </a:r>
            <a:r>
              <a:rPr lang="en-US" sz="1100" dirty="0">
                <a:latin typeface="Arial" charset="0"/>
              </a:rPr>
              <a:t>1.</a:t>
            </a:r>
            <a:r>
              <a:rPr lang="en-US" sz="1100" b="1" dirty="0">
                <a:latin typeface="Arial" charset="0"/>
              </a:rPr>
              <a:t> </a:t>
            </a:r>
            <a:r>
              <a:rPr lang="en-US" sz="1100" dirty="0">
                <a:latin typeface="Arial" charset="0"/>
              </a:rPr>
              <a:t>General Recommendations on Immunization, Recommendations of the Advisory Committee on Immunization Practices (ACIP). MMWR   (RR-2); January 28, 2011</a:t>
            </a:r>
          </a:p>
          <a:p>
            <a:pPr>
              <a:spcBef>
                <a:spcPct val="0"/>
              </a:spcBef>
            </a:pPr>
            <a:r>
              <a:rPr lang="en-US" sz="1100" dirty="0">
                <a:latin typeface="Arial" charset="0"/>
              </a:rPr>
              <a:t>2. Immunization of Health-Care Personnel: Recommendations of ACIP MMWR; November 25, 2011 / 60(RR07);1-45</a:t>
            </a:r>
          </a:p>
          <a:p>
            <a:pPr defTabSz="922369">
              <a:spcBef>
                <a:spcPct val="0"/>
              </a:spcBef>
              <a:defRPr/>
            </a:pPr>
            <a:r>
              <a:rPr lang="en-US" sz="1100" dirty="0">
                <a:latin typeface="Arial" charset="0"/>
              </a:rPr>
              <a:t>3. </a:t>
            </a:r>
            <a:r>
              <a:rPr lang="en-US" sz="1100" u="sng" dirty="0"/>
              <a:t>CDC Guidance for Evaluating Health-Care Personnel for Hepatitis B Virus Protection and for Administering </a:t>
            </a:r>
            <a:r>
              <a:rPr lang="en-US" sz="1100" u="sng" dirty="0" err="1"/>
              <a:t>Postexposure</a:t>
            </a:r>
            <a:r>
              <a:rPr lang="en-US" sz="1100" u="sng" dirty="0"/>
              <a:t> Management </a:t>
            </a:r>
            <a:r>
              <a:rPr lang="en-US" sz="1100" b="1" dirty="0"/>
              <a:t>(</a:t>
            </a:r>
            <a:r>
              <a:rPr lang="en-US" sz="1100" dirty="0"/>
              <a:t>Recommendations and Reports / Vol. 62 / No. 10 December 20, 2013)</a:t>
            </a:r>
            <a:endParaRPr lang="en-US" sz="1100" dirty="0">
              <a:latin typeface="Arial" charset="0"/>
              <a:sym typeface="Symbol" pitchFamily="18" charset="2"/>
            </a:endParaRPr>
          </a:p>
          <a:p>
            <a:pPr>
              <a:spcBef>
                <a:spcPct val="0"/>
              </a:spcBef>
            </a:pPr>
            <a:endParaRPr lang="en-US" sz="1000" dirty="0">
              <a:latin typeface="Arial" charset="0"/>
            </a:endParaRPr>
          </a:p>
          <a:p>
            <a:pPr>
              <a:lnSpc>
                <a:spcPct val="80000"/>
              </a:lnSpc>
              <a:spcBef>
                <a:spcPct val="0"/>
              </a:spcBef>
            </a:pPr>
            <a:r>
              <a:rPr lang="en-US" sz="1000" dirty="0">
                <a:latin typeface="Arial" charset="0"/>
              </a:rPr>
              <a:t/>
            </a:r>
            <a:br>
              <a:rPr lang="en-US" sz="1000" dirty="0">
                <a:latin typeface="Arial" charset="0"/>
              </a:rPr>
            </a:br>
            <a:endParaRPr lang="en-US" sz="1000" dirty="0">
              <a:latin typeface="Arial" charset="0"/>
            </a:endParaRPr>
          </a:p>
          <a:p>
            <a:pPr>
              <a:lnSpc>
                <a:spcPct val="80000"/>
              </a:lnSpc>
              <a:spcBef>
                <a:spcPct val="0"/>
              </a:spcBef>
            </a:pPr>
            <a:endParaRPr lang="en-US" sz="900" dirty="0">
              <a:latin typeface="Arial" charset="0"/>
            </a:endParaRPr>
          </a:p>
          <a:p>
            <a:pPr>
              <a:lnSpc>
                <a:spcPct val="80000"/>
              </a:lnSpc>
              <a:spcBef>
                <a:spcPct val="0"/>
              </a:spcBef>
            </a:pPr>
            <a:endParaRPr lang="en-US" dirty="0" smtClean="0">
              <a:latin typeface="Arial" charset="0"/>
            </a:endParaRPr>
          </a:p>
          <a:p>
            <a:pPr>
              <a:lnSpc>
                <a:spcPct val="80000"/>
              </a:lnSpc>
              <a:spcBef>
                <a:spcPct val="0"/>
              </a:spcBef>
            </a:pPr>
            <a:endParaRPr lang="en-US" dirty="0" smtClean="0">
              <a:latin typeface="Arial" charset="0"/>
            </a:endParaRPr>
          </a:p>
        </p:txBody>
      </p:sp>
    </p:spTree>
    <p:extLst>
      <p:ext uri="{BB962C8B-B14F-4D97-AF65-F5344CB8AC3E}">
        <p14:creationId xmlns:p14="http://schemas.microsoft.com/office/powerpoint/2010/main" val="327021158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89" name="Rectangle 6"/>
          <p:cNvSpPr txBox="1">
            <a:spLocks noGrp="1" noChangeArrowheads="1"/>
          </p:cNvSpPr>
          <p:nvPr/>
        </p:nvSpPr>
        <p:spPr bwMode="auto">
          <a:xfrm>
            <a:off x="5" y="8829967"/>
            <a:ext cx="3037840" cy="464820"/>
          </a:xfrm>
          <a:prstGeom prst="rect">
            <a:avLst/>
          </a:prstGeom>
          <a:noFill/>
          <a:ln w="9525">
            <a:noFill/>
            <a:miter lim="800000"/>
            <a:headEnd/>
            <a:tailEnd/>
          </a:ln>
        </p:spPr>
        <p:txBody>
          <a:bodyPr lIns="93094" tIns="46548" rIns="93094" bIns="46548" anchor="b"/>
          <a:lstStyle/>
          <a:p>
            <a:endParaRPr lang="en-US" sz="1200" dirty="0">
              <a:solidFill>
                <a:srgbClr val="000000"/>
              </a:solidFill>
            </a:endParaRPr>
          </a:p>
        </p:txBody>
      </p:sp>
      <p:sp>
        <p:nvSpPr>
          <p:cNvPr id="575490" name="Rectangle 7"/>
          <p:cNvSpPr txBox="1">
            <a:spLocks noGrp="1" noChangeArrowheads="1"/>
          </p:cNvSpPr>
          <p:nvPr/>
        </p:nvSpPr>
        <p:spPr bwMode="auto">
          <a:xfrm>
            <a:off x="3970944" y="8829967"/>
            <a:ext cx="3037840" cy="464820"/>
          </a:xfrm>
          <a:prstGeom prst="rect">
            <a:avLst/>
          </a:prstGeom>
          <a:noFill/>
          <a:ln w="9525">
            <a:noFill/>
            <a:miter lim="800000"/>
            <a:headEnd/>
            <a:tailEnd/>
          </a:ln>
        </p:spPr>
        <p:txBody>
          <a:bodyPr lIns="93094" tIns="46548" rIns="93094" bIns="46548" anchor="b"/>
          <a:lstStyle/>
          <a:p>
            <a:pPr algn="r"/>
            <a:fld id="{FFB973F3-5FDA-4A17-8280-572E8108CCE1}" type="slidenum">
              <a:rPr lang="en-US" sz="1200">
                <a:solidFill>
                  <a:srgbClr val="000000"/>
                </a:solidFill>
              </a:rPr>
              <a:pPr algn="r"/>
              <a:t>66</a:t>
            </a:fld>
            <a:endParaRPr lang="en-US" sz="1200" dirty="0">
              <a:solidFill>
                <a:srgbClr val="000000"/>
              </a:solidFill>
            </a:endParaRPr>
          </a:p>
        </p:txBody>
      </p:sp>
      <p:sp>
        <p:nvSpPr>
          <p:cNvPr id="575491" name="Rectangle 6"/>
          <p:cNvSpPr txBox="1">
            <a:spLocks noGrp="1" noChangeArrowheads="1"/>
          </p:cNvSpPr>
          <p:nvPr/>
        </p:nvSpPr>
        <p:spPr bwMode="auto">
          <a:xfrm>
            <a:off x="5" y="8829967"/>
            <a:ext cx="3037840" cy="464820"/>
          </a:xfrm>
          <a:prstGeom prst="rect">
            <a:avLst/>
          </a:prstGeom>
          <a:noFill/>
          <a:ln w="9525">
            <a:noFill/>
            <a:miter lim="800000"/>
            <a:headEnd/>
            <a:tailEnd/>
          </a:ln>
        </p:spPr>
        <p:txBody>
          <a:bodyPr lIns="93094" tIns="46548" rIns="93094" bIns="46548" anchor="b"/>
          <a:lstStyle/>
          <a:p>
            <a:endParaRPr lang="en-US" sz="1200" dirty="0">
              <a:solidFill>
                <a:srgbClr val="000000"/>
              </a:solidFill>
            </a:endParaRPr>
          </a:p>
        </p:txBody>
      </p:sp>
      <p:sp>
        <p:nvSpPr>
          <p:cNvPr id="575492" name="Rectangle 7"/>
          <p:cNvSpPr txBox="1">
            <a:spLocks noGrp="1" noChangeArrowheads="1"/>
          </p:cNvSpPr>
          <p:nvPr/>
        </p:nvSpPr>
        <p:spPr bwMode="auto">
          <a:xfrm>
            <a:off x="3970944" y="8829967"/>
            <a:ext cx="3037840" cy="464820"/>
          </a:xfrm>
          <a:prstGeom prst="rect">
            <a:avLst/>
          </a:prstGeom>
          <a:noFill/>
          <a:ln w="9525">
            <a:noFill/>
            <a:miter lim="800000"/>
            <a:headEnd/>
            <a:tailEnd/>
          </a:ln>
        </p:spPr>
        <p:txBody>
          <a:bodyPr lIns="93094" tIns="46548" rIns="93094" bIns="46548" anchor="b"/>
          <a:lstStyle/>
          <a:p>
            <a:pPr algn="r"/>
            <a:fld id="{17E57925-BD93-429D-A488-B53A31ECD8FF}" type="slidenum">
              <a:rPr lang="en-US" sz="1200">
                <a:solidFill>
                  <a:srgbClr val="000000"/>
                </a:solidFill>
              </a:rPr>
              <a:pPr algn="r"/>
              <a:t>66</a:t>
            </a:fld>
            <a:endParaRPr lang="en-US" sz="1200" dirty="0">
              <a:solidFill>
                <a:srgbClr val="000000"/>
              </a:solidFill>
            </a:endParaRPr>
          </a:p>
        </p:txBody>
      </p:sp>
      <p:sp>
        <p:nvSpPr>
          <p:cNvPr id="575493" name="Rectangle 2"/>
          <p:cNvSpPr>
            <a:spLocks noGrp="1" noRot="1" noChangeAspect="1" noChangeArrowheads="1" noTextEdit="1"/>
          </p:cNvSpPr>
          <p:nvPr>
            <p:ph type="sldImg"/>
          </p:nvPr>
        </p:nvSpPr>
        <p:spPr>
          <a:xfrm>
            <a:off x="1185863" y="700088"/>
            <a:ext cx="4641850" cy="3482975"/>
          </a:xfrm>
          <a:ln/>
        </p:spPr>
      </p:sp>
      <p:sp>
        <p:nvSpPr>
          <p:cNvPr id="575494" name="Rectangle 3"/>
          <p:cNvSpPr>
            <a:spLocks noGrp="1" noChangeArrowheads="1"/>
          </p:cNvSpPr>
          <p:nvPr>
            <p:ph type="body" idx="1"/>
          </p:nvPr>
        </p:nvSpPr>
        <p:spPr>
          <a:xfrm>
            <a:off x="934724" y="4415793"/>
            <a:ext cx="5140960" cy="4183380"/>
          </a:xfrm>
          <a:noFill/>
          <a:ln/>
        </p:spPr>
        <p:txBody>
          <a:bodyPr lIns="93094" tIns="46548" rIns="93094" bIns="46548"/>
          <a:lstStyle/>
          <a:p>
            <a:pPr eaLnBrk="1" hangingPunct="1"/>
            <a:r>
              <a:rPr lang="en-US" sz="1000" dirty="0">
                <a:latin typeface="Arial" charset="0"/>
              </a:rPr>
              <a:t>These are sources for scientific and credible information</a:t>
            </a:r>
          </a:p>
          <a:p>
            <a:pPr eaLnBrk="1" hangingPunct="1"/>
            <a:r>
              <a:rPr lang="en-US" sz="1000" dirty="0">
                <a:latin typeface="Arial" charset="0"/>
              </a:rPr>
              <a:t>See information sheet in participant packet</a:t>
            </a:r>
          </a:p>
          <a:p>
            <a:pPr eaLnBrk="1" hangingPunct="1"/>
            <a:endParaRPr lang="en-US" sz="1000" u="sng" dirty="0">
              <a:solidFill>
                <a:srgbClr val="0000FF"/>
              </a:solidFill>
              <a:latin typeface="Arial" charset="0"/>
            </a:endParaRPr>
          </a:p>
          <a:p>
            <a:pPr eaLnBrk="1" hangingPunct="1"/>
            <a:r>
              <a:rPr lang="en-US" sz="1000" dirty="0">
                <a:latin typeface="Arial" charset="0"/>
              </a:rPr>
              <a:t>http://www.cdc.gov/vaccines/vac-gen/safety/default.htm </a:t>
            </a:r>
          </a:p>
          <a:p>
            <a:pPr eaLnBrk="1" hangingPunct="1"/>
            <a:r>
              <a:rPr lang="en-US" sz="1000" u="sng" dirty="0">
                <a:latin typeface="Arial" charset="0"/>
              </a:rPr>
              <a:t>www.idsociety.org/vaccine/index.html</a:t>
            </a:r>
            <a:endParaRPr lang="en-US" sz="1000" dirty="0">
              <a:latin typeface="Arial" charset="0"/>
            </a:endParaRPr>
          </a:p>
          <a:p>
            <a:pPr eaLnBrk="1" hangingPunct="1"/>
            <a:r>
              <a:rPr lang="en-US" sz="1000" u="sng" dirty="0">
                <a:latin typeface="Arial" charset="0"/>
              </a:rPr>
              <a:t>www.who.int</a:t>
            </a:r>
            <a:endParaRPr lang="en-US" sz="1000" dirty="0">
              <a:latin typeface="Arial" charset="0"/>
            </a:endParaRPr>
          </a:p>
          <a:p>
            <a:pPr eaLnBrk="1" hangingPunct="1"/>
            <a:r>
              <a:rPr lang="en-US" sz="1000" u="sng" dirty="0">
                <a:latin typeface="Arial" charset="0"/>
              </a:rPr>
              <a:t>www.gaaap.org </a:t>
            </a:r>
            <a:endParaRPr lang="en-US" sz="1000" dirty="0">
              <a:latin typeface="Arial" charset="0"/>
            </a:endParaRPr>
          </a:p>
          <a:p>
            <a:pPr eaLnBrk="1" hangingPunct="1"/>
            <a:r>
              <a:rPr lang="en-US" sz="1000" u="sng" dirty="0">
                <a:latin typeface="Arial" charset="0"/>
              </a:rPr>
              <a:t>www.aap.org     </a:t>
            </a:r>
            <a:endParaRPr lang="en-US" sz="1000" dirty="0">
              <a:latin typeface="Arial" charset="0"/>
            </a:endParaRPr>
          </a:p>
          <a:p>
            <a:pPr eaLnBrk="1" hangingPunct="1"/>
            <a:r>
              <a:rPr lang="en-US" sz="1000" u="sng" dirty="0">
                <a:latin typeface="Arial" charset="0"/>
              </a:rPr>
              <a:t>www.cispimmunize.org</a:t>
            </a:r>
            <a:endParaRPr lang="en-US" sz="1000" dirty="0">
              <a:latin typeface="Arial" charset="0"/>
            </a:endParaRPr>
          </a:p>
          <a:p>
            <a:pPr eaLnBrk="1" hangingPunct="1"/>
            <a:r>
              <a:rPr lang="en-US" sz="1000" u="sng" dirty="0">
                <a:latin typeface="Arial" charset="0"/>
              </a:rPr>
              <a:t>www.aafp.org</a:t>
            </a:r>
            <a:endParaRPr lang="en-US" sz="1000" dirty="0">
              <a:latin typeface="Arial" charset="0"/>
            </a:endParaRPr>
          </a:p>
          <a:p>
            <a:pPr eaLnBrk="1" hangingPunct="1"/>
            <a:r>
              <a:rPr lang="en-US" sz="1000" u="sng" dirty="0">
                <a:latin typeface="Arial" charset="0"/>
              </a:rPr>
              <a:t>www.acponline.org</a:t>
            </a:r>
            <a:endParaRPr lang="en-US" sz="1000" dirty="0">
              <a:latin typeface="Arial" charset="0"/>
            </a:endParaRPr>
          </a:p>
          <a:p>
            <a:pPr eaLnBrk="1" hangingPunct="1"/>
            <a:r>
              <a:rPr lang="en-US" sz="1000" u="sng" dirty="0">
                <a:latin typeface="Arial" charset="0"/>
              </a:rPr>
              <a:t>www.immunize.org/resources </a:t>
            </a:r>
            <a:r>
              <a:rPr lang="en-US" sz="1000" dirty="0">
                <a:latin typeface="Arial" charset="0"/>
              </a:rPr>
              <a:t>This site is a good resource for healthcare providers and for information written specifically for patient and parents.</a:t>
            </a:r>
            <a:r>
              <a:rPr lang="en-US" sz="1000" u="sng" dirty="0">
                <a:latin typeface="Arial" charset="0"/>
              </a:rPr>
              <a:t>  </a:t>
            </a:r>
          </a:p>
          <a:p>
            <a:pPr eaLnBrk="1" hangingPunct="1"/>
            <a:r>
              <a:rPr lang="en-US" sz="1000" u="sng" dirty="0">
                <a:latin typeface="Arial" charset="0"/>
              </a:rPr>
              <a:t>www.immunizationinfo.org</a:t>
            </a:r>
            <a:r>
              <a:rPr lang="en-US" sz="1000" dirty="0">
                <a:latin typeface="Arial" charset="0"/>
              </a:rPr>
              <a:t> </a:t>
            </a:r>
          </a:p>
          <a:p>
            <a:pPr eaLnBrk="1" hangingPunct="1"/>
            <a:r>
              <a:rPr lang="en-US" sz="1000" u="sng" dirty="0">
                <a:latin typeface="Arial" charset="0"/>
              </a:rPr>
              <a:t>www.pkids.org</a:t>
            </a:r>
            <a:r>
              <a:rPr lang="en-US" sz="1000" dirty="0">
                <a:latin typeface="Arial" charset="0"/>
              </a:rPr>
              <a:t> (support and counseling for children with infectious diseases)</a:t>
            </a:r>
          </a:p>
          <a:p>
            <a:pPr eaLnBrk="1" hangingPunct="1"/>
            <a:r>
              <a:rPr lang="en-US" sz="1000" u="sng" dirty="0">
                <a:latin typeface="Arial" charset="0"/>
              </a:rPr>
              <a:t>www.vaccine.org</a:t>
            </a:r>
            <a:r>
              <a:rPr lang="en-US" sz="1000" dirty="0">
                <a:solidFill>
                  <a:srgbClr val="0000FF"/>
                </a:solidFill>
                <a:latin typeface="Arial" charset="0"/>
              </a:rPr>
              <a:t>  </a:t>
            </a:r>
            <a:endParaRPr lang="en-US" sz="1000" dirty="0">
              <a:latin typeface="Arial" charset="0"/>
            </a:endParaRPr>
          </a:p>
          <a:p>
            <a:pPr eaLnBrk="1" hangingPunct="1"/>
            <a:r>
              <a:rPr lang="en-US" sz="1000" dirty="0">
                <a:latin typeface="Arial" charset="0"/>
              </a:rPr>
              <a:t> </a:t>
            </a:r>
          </a:p>
          <a:p>
            <a:pPr eaLnBrk="1" hangingPunct="1"/>
            <a:r>
              <a:rPr lang="en-US" sz="1000" dirty="0">
                <a:latin typeface="Arial" charset="0"/>
              </a:rPr>
              <a:t>The Allied Vaccine Group (AVG) (www.vaccine.org)  was formed for the purpose of making it easier for patients/parents/providers to find reliable, science-based information about vaccines and immunization on the internet.  This web site was designed to counter the many anti-vaccine web sites that are now available on the internet.</a:t>
            </a:r>
          </a:p>
        </p:txBody>
      </p:sp>
    </p:spTree>
    <p:extLst>
      <p:ext uri="{BB962C8B-B14F-4D97-AF65-F5344CB8AC3E}">
        <p14:creationId xmlns:p14="http://schemas.microsoft.com/office/powerpoint/2010/main" val="10693292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7"/>
          <p:cNvSpPr txBox="1">
            <a:spLocks noGrp="1" noChangeArrowheads="1"/>
          </p:cNvSpPr>
          <p:nvPr/>
        </p:nvSpPr>
        <p:spPr bwMode="auto">
          <a:xfrm>
            <a:off x="3970941" y="8829675"/>
            <a:ext cx="3037840" cy="465138"/>
          </a:xfrm>
          <a:prstGeom prst="rect">
            <a:avLst/>
          </a:prstGeom>
          <a:noFill/>
          <a:ln w="9525">
            <a:noFill/>
            <a:miter lim="800000"/>
            <a:headEnd/>
            <a:tailEnd/>
          </a:ln>
        </p:spPr>
        <p:txBody>
          <a:bodyPr lIns="92246" tIns="46126" rIns="92246" bIns="46126" anchor="b"/>
          <a:lstStyle/>
          <a:p>
            <a:pPr algn="r"/>
            <a:endParaRPr lang="en-US" sz="1200" dirty="0">
              <a:solidFill>
                <a:srgbClr val="000000"/>
              </a:solidFill>
            </a:endParaRPr>
          </a:p>
        </p:txBody>
      </p:sp>
      <p:sp>
        <p:nvSpPr>
          <p:cNvPr id="325634" name="Rectangle 2"/>
          <p:cNvSpPr>
            <a:spLocks noGrp="1" noRot="1" noChangeAspect="1" noChangeArrowheads="1" noTextEdit="1"/>
          </p:cNvSpPr>
          <p:nvPr>
            <p:ph type="sldImg"/>
          </p:nvPr>
        </p:nvSpPr>
        <p:spPr>
          <a:xfrm>
            <a:off x="1182688" y="696913"/>
            <a:ext cx="4648200" cy="3486150"/>
          </a:xfrm>
          <a:ln/>
        </p:spPr>
      </p:sp>
      <p:sp>
        <p:nvSpPr>
          <p:cNvPr id="325635" name="Rectangle 3"/>
          <p:cNvSpPr>
            <a:spLocks noGrp="1" noChangeArrowheads="1"/>
          </p:cNvSpPr>
          <p:nvPr>
            <p:ph type="body" idx="1"/>
          </p:nvPr>
        </p:nvSpPr>
        <p:spPr>
          <a:noFill/>
          <a:ln/>
        </p:spPr>
        <p:txBody>
          <a:bodyPr lIns="92246" tIns="46126" rIns="92246" bIns="46126"/>
          <a:lstStyle/>
          <a:p>
            <a:endParaRPr lang="en-US" smtClean="0">
              <a:latin typeface="Arial" charset="0"/>
            </a:endParaRPr>
          </a:p>
        </p:txBody>
      </p:sp>
      <p:sp>
        <p:nvSpPr>
          <p:cNvPr id="7" name="Slide Number Placeholder 6"/>
          <p:cNvSpPr>
            <a:spLocks noGrp="1"/>
          </p:cNvSpPr>
          <p:nvPr>
            <p:ph type="sldNum" sz="quarter" idx="10"/>
          </p:nvPr>
        </p:nvSpPr>
        <p:spPr/>
        <p:txBody>
          <a:bodyPr/>
          <a:lstStyle/>
          <a:p>
            <a:pPr>
              <a:defRPr/>
            </a:pPr>
            <a:fld id="{97952AFA-8362-48FC-9C34-150C87379A95}" type="slidenum">
              <a:rPr lang="en-US" smtClean="0"/>
              <a:pPr>
                <a:defRPr/>
              </a:pPr>
              <a:t>67</a:t>
            </a:fld>
            <a:endParaRPr lang="en-US"/>
          </a:p>
        </p:txBody>
      </p:sp>
    </p:spTree>
    <p:extLst>
      <p:ext uri="{BB962C8B-B14F-4D97-AF65-F5344CB8AC3E}">
        <p14:creationId xmlns:p14="http://schemas.microsoft.com/office/powerpoint/2010/main" val="9297699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fld id="{643A9CBF-0019-46C7-9FF6-2229F4FC31A8}" type="slidenum">
              <a:rPr lang="en-US" smtClean="0"/>
              <a:pPr/>
              <a:t>68</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50782786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7095FCB4-DBA9-4F5A-8485-1F55E01FF73F}" type="slidenum">
              <a:rPr lang="en-US" smtClean="0"/>
              <a:pPr/>
              <a:t>69</a:t>
            </a:fld>
            <a:endParaRPr lang="en-US" dirty="0"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dirty="0" smtClean="0"/>
              <a:t>If you need further information about the changes, or to ask questions later, please contact the GA Immunization Office</a:t>
            </a:r>
            <a:r>
              <a:rPr lang="en-US" baseline="0" dirty="0" smtClean="0"/>
              <a:t> and our partners GA AAP and GA AFP</a:t>
            </a:r>
          </a:p>
          <a:p>
            <a:pPr eaLnBrk="1" hangingPunct="1"/>
            <a:r>
              <a:rPr lang="en-US" baseline="0" dirty="0" smtClean="0"/>
              <a:t> </a:t>
            </a:r>
          </a:p>
          <a:p>
            <a:pPr eaLnBrk="1" hangingPunct="1"/>
            <a:r>
              <a:rPr lang="en-US" baseline="0" dirty="0" smtClean="0"/>
              <a:t>Your </a:t>
            </a:r>
            <a:r>
              <a:rPr lang="en-US" dirty="0" smtClean="0"/>
              <a:t>Local health department</a:t>
            </a:r>
          </a:p>
          <a:p>
            <a:pPr eaLnBrk="1" hangingPunct="1"/>
            <a:r>
              <a:rPr lang="en-US" dirty="0" smtClean="0"/>
              <a:t>District Immunization Coordinator (IPCs)</a:t>
            </a:r>
          </a:p>
          <a:p>
            <a:pPr eaLnBrk="1" hangingPunct="1"/>
            <a:r>
              <a:rPr lang="en-US" dirty="0" smtClean="0"/>
              <a:t>GA Immunization Program Office</a:t>
            </a:r>
          </a:p>
          <a:p>
            <a:pPr lvl="1" eaLnBrk="1" hangingPunct="1"/>
            <a:r>
              <a:rPr lang="en-US" dirty="0" smtClean="0"/>
              <a:t>404-657-3158</a:t>
            </a:r>
          </a:p>
          <a:p>
            <a:pPr lvl="1" eaLnBrk="1" hangingPunct="1"/>
            <a:r>
              <a:rPr lang="en-US" dirty="0" smtClean="0"/>
              <a:t>Website http://health.state.ga.us/programs/immunization</a:t>
            </a:r>
          </a:p>
          <a:p>
            <a:pPr eaLnBrk="1" hangingPunct="1"/>
            <a:r>
              <a:rPr lang="en-US" dirty="0" smtClean="0"/>
              <a:t>GA Chapter of the AAP</a:t>
            </a:r>
          </a:p>
          <a:p>
            <a:pPr eaLnBrk="1" hangingPunct="1"/>
            <a:r>
              <a:rPr lang="en-US" dirty="0" smtClean="0"/>
              <a:t>GAFP</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14291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txBox="1">
            <a:spLocks noGrp="1" noChangeArrowheads="1"/>
          </p:cNvSpPr>
          <p:nvPr/>
        </p:nvSpPr>
        <p:spPr bwMode="auto">
          <a:xfrm>
            <a:off x="3970941" y="8829675"/>
            <a:ext cx="3037840" cy="465138"/>
          </a:xfrm>
          <a:prstGeom prst="rect">
            <a:avLst/>
          </a:prstGeom>
          <a:noFill/>
          <a:ln w="9525">
            <a:noFill/>
            <a:miter lim="800000"/>
            <a:headEnd/>
            <a:tailEnd/>
          </a:ln>
        </p:spPr>
        <p:txBody>
          <a:bodyPr lIns="92243" tIns="46124" rIns="92243" bIns="46124" anchor="b"/>
          <a:lstStyle/>
          <a:p>
            <a:pPr algn="r"/>
            <a:endParaRPr lang="en-US" sz="1200" dirty="0">
              <a:solidFill>
                <a:srgbClr val="000000"/>
              </a:solidFill>
              <a:latin typeface="Calibri" pitchFamily="34" charset="0"/>
            </a:endParaRPr>
          </a:p>
        </p:txBody>
      </p:sp>
      <p:sp>
        <p:nvSpPr>
          <p:cNvPr id="203778" name="Rectangle 2"/>
          <p:cNvSpPr>
            <a:spLocks noGrp="1" noRot="1" noChangeAspect="1" noChangeArrowheads="1" noTextEdit="1"/>
          </p:cNvSpPr>
          <p:nvPr>
            <p:ph type="sldImg"/>
          </p:nvPr>
        </p:nvSpPr>
        <p:spPr>
          <a:xfrm>
            <a:off x="1158875" y="334963"/>
            <a:ext cx="4648200" cy="3486150"/>
          </a:xfrm>
          <a:ln/>
        </p:spPr>
      </p:sp>
      <p:sp>
        <p:nvSpPr>
          <p:cNvPr id="203779" name="Rectangle 3"/>
          <p:cNvSpPr>
            <a:spLocks noGrp="1" noChangeArrowheads="1"/>
          </p:cNvSpPr>
          <p:nvPr>
            <p:ph type="body" idx="1"/>
          </p:nvPr>
        </p:nvSpPr>
        <p:spPr>
          <a:xfrm>
            <a:off x="701675" y="4042943"/>
            <a:ext cx="5607050" cy="4786734"/>
          </a:xfrm>
          <a:noFill/>
          <a:ln/>
        </p:spPr>
        <p:txBody>
          <a:bodyPr>
            <a:normAutofit/>
          </a:bodyPr>
          <a:lstStyle/>
          <a:p>
            <a:pPr>
              <a:spcBef>
                <a:spcPct val="0"/>
              </a:spcBef>
            </a:pPr>
            <a:r>
              <a:rPr lang="en-US" sz="1000" dirty="0">
                <a:latin typeface="Arial" charset="0"/>
              </a:rPr>
              <a:t>The dramatic reduction of vaccine preventable diseases in the United States can be attributed to the availability of vaccines, as well as recommendations and an organized vaccine schedule developed by the Advisory Committee on Immunization Practices (ACIP).  </a:t>
            </a:r>
          </a:p>
          <a:p>
            <a:pPr>
              <a:spcBef>
                <a:spcPct val="0"/>
              </a:spcBef>
            </a:pPr>
            <a:endParaRPr lang="en-US" sz="1000" b="1" dirty="0">
              <a:latin typeface="Arial" charset="0"/>
            </a:endParaRPr>
          </a:p>
          <a:p>
            <a:pPr>
              <a:spcBef>
                <a:spcPct val="0"/>
              </a:spcBef>
            </a:pPr>
            <a:r>
              <a:rPr lang="en-US" sz="1000" b="1" dirty="0">
                <a:latin typeface="Arial" charset="0"/>
              </a:rPr>
              <a:t>Ask the audience if they are familiar with the ACIP. </a:t>
            </a:r>
            <a:r>
              <a:rPr lang="en-US" sz="1000" dirty="0">
                <a:latin typeface="Arial" charset="0"/>
              </a:rPr>
              <a:t>If they are familiar with the ACIP  the presenter can spend a minimal amount of time on this slide. </a:t>
            </a:r>
          </a:p>
          <a:p>
            <a:pPr>
              <a:spcBef>
                <a:spcPct val="0"/>
              </a:spcBef>
            </a:pPr>
            <a:endParaRPr lang="en-US" sz="1000" dirty="0">
              <a:latin typeface="Arial" charset="0"/>
            </a:endParaRPr>
          </a:p>
          <a:p>
            <a:pPr>
              <a:spcBef>
                <a:spcPct val="0"/>
              </a:spcBef>
            </a:pPr>
            <a:r>
              <a:rPr lang="en-US" sz="1000" dirty="0">
                <a:latin typeface="Arial" charset="0"/>
              </a:rPr>
              <a:t>The Advisory Committee on Immunization Practices (ACIP) consists of 15 experts in fields associated with immunization who have been selected by the Secretary of the U. S. Department of Health and Human Services to provide advice and guidance to the Secretary, the Assistant Secretary for Health, and the Centers for Disease Control and Prevention (CDC) on the most effective means to prevent vaccine-preventable diseases.</a:t>
            </a:r>
          </a:p>
          <a:p>
            <a:pPr>
              <a:spcBef>
                <a:spcPct val="0"/>
              </a:spcBef>
            </a:pPr>
            <a:r>
              <a:rPr lang="en-US" sz="1000" dirty="0">
                <a:latin typeface="Arial" charset="0"/>
              </a:rPr>
              <a:t> </a:t>
            </a:r>
          </a:p>
          <a:p>
            <a:pPr>
              <a:spcBef>
                <a:spcPct val="0"/>
              </a:spcBef>
            </a:pPr>
            <a:r>
              <a:rPr lang="en-US" sz="1000" dirty="0">
                <a:latin typeface="Arial" charset="0"/>
              </a:rPr>
              <a:t>The Committee develops written recommendations for the routine administration of vaccines to the pediatric and adult populations, along with schedules regarding the appropriate periodicity, dosage, and contraindications applicable to the vaccines. ACIP is the only entity in the federal government which makes such recommendations.</a:t>
            </a:r>
          </a:p>
          <a:p>
            <a:pPr>
              <a:spcBef>
                <a:spcPct val="0"/>
              </a:spcBef>
            </a:pPr>
            <a:r>
              <a:rPr lang="en-US" sz="1000" dirty="0">
                <a:latin typeface="Arial" charset="0"/>
              </a:rPr>
              <a:t> </a:t>
            </a:r>
          </a:p>
          <a:p>
            <a:pPr>
              <a:spcBef>
                <a:spcPct val="0"/>
              </a:spcBef>
            </a:pPr>
            <a:r>
              <a:rPr lang="en-US" sz="1000" dirty="0">
                <a:latin typeface="Arial" charset="0"/>
              </a:rPr>
              <a:t>The overall goals of the ACIP are to provide advice which will assist the Department and the Nation in reducing the incidence of vaccine preventable diseases and to increase the safe usage of vaccines and related biological products.</a:t>
            </a:r>
          </a:p>
          <a:p>
            <a:pPr>
              <a:spcBef>
                <a:spcPct val="0"/>
              </a:spcBef>
            </a:pPr>
            <a:r>
              <a:rPr lang="en-US" sz="1000" dirty="0">
                <a:latin typeface="Arial" charset="0"/>
              </a:rPr>
              <a:t> </a:t>
            </a:r>
          </a:p>
          <a:p>
            <a:pPr>
              <a:spcBef>
                <a:spcPct val="0"/>
              </a:spcBef>
            </a:pPr>
            <a:r>
              <a:rPr lang="en-US" sz="1000" dirty="0">
                <a:latin typeface="Arial" charset="0"/>
              </a:rPr>
              <a:t>For more information:  http://www.cdc.gov/vaccines/acip/index.html </a:t>
            </a:r>
          </a:p>
          <a:p>
            <a:pPr>
              <a:spcBef>
                <a:spcPct val="0"/>
              </a:spcBef>
            </a:pPr>
            <a:endParaRPr lang="en-US" sz="1000" dirty="0">
              <a:latin typeface="Arial" charset="0"/>
            </a:endParaRPr>
          </a:p>
          <a:p>
            <a:pPr>
              <a:spcBef>
                <a:spcPct val="0"/>
              </a:spcBef>
            </a:pPr>
            <a:endParaRPr lang="en-US" sz="1000" dirty="0">
              <a:latin typeface="Arial" charset="0"/>
            </a:endParaRPr>
          </a:p>
          <a:p>
            <a:pPr>
              <a:spcBef>
                <a:spcPct val="0"/>
              </a:spcBef>
            </a:pPr>
            <a:endParaRPr lang="en-US" sz="1000" dirty="0">
              <a:solidFill>
                <a:srgbClr val="FF0000"/>
              </a:solidFill>
              <a:latin typeface="Arial" charset="0"/>
            </a:endParaRPr>
          </a:p>
        </p:txBody>
      </p:sp>
      <p:sp>
        <p:nvSpPr>
          <p:cNvPr id="7" name="Slide Number Placeholder 6"/>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205511768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7"/>
          <p:cNvSpPr txBox="1">
            <a:spLocks noGrp="1" noChangeArrowheads="1"/>
          </p:cNvSpPr>
          <p:nvPr/>
        </p:nvSpPr>
        <p:spPr bwMode="auto">
          <a:xfrm>
            <a:off x="3970943" y="8829675"/>
            <a:ext cx="3037840" cy="465138"/>
          </a:xfrm>
          <a:prstGeom prst="rect">
            <a:avLst/>
          </a:prstGeom>
          <a:noFill/>
          <a:ln w="9525">
            <a:noFill/>
            <a:miter lim="800000"/>
            <a:headEnd/>
            <a:tailEnd/>
          </a:ln>
        </p:spPr>
        <p:txBody>
          <a:bodyPr lIns="92221" tIns="46113" rIns="92221" bIns="46113" anchor="b"/>
          <a:lstStyle/>
          <a:p>
            <a:pPr algn="r"/>
            <a:fld id="{EB516D9D-0927-4EBE-BBB9-723B6BF5BFF3}" type="slidenum">
              <a:rPr lang="en-US" sz="1200">
                <a:solidFill>
                  <a:prstClr val="black"/>
                </a:solidFill>
                <a:cs typeface="Arial" charset="0"/>
              </a:rPr>
              <a:pPr algn="r"/>
              <a:t>70</a:t>
            </a:fld>
            <a:endParaRPr lang="en-US" sz="1200">
              <a:solidFill>
                <a:prstClr val="black"/>
              </a:solidFill>
              <a:cs typeface="Arial" charset="0"/>
            </a:endParaRPr>
          </a:p>
        </p:txBody>
      </p:sp>
      <p:sp>
        <p:nvSpPr>
          <p:cNvPr id="327682" name="Rectangle 6"/>
          <p:cNvSpPr txBox="1">
            <a:spLocks noGrp="1" noChangeArrowheads="1"/>
          </p:cNvSpPr>
          <p:nvPr/>
        </p:nvSpPr>
        <p:spPr bwMode="auto">
          <a:xfrm>
            <a:off x="4" y="8829675"/>
            <a:ext cx="3037840" cy="465138"/>
          </a:xfrm>
          <a:prstGeom prst="rect">
            <a:avLst/>
          </a:prstGeom>
          <a:noFill/>
          <a:ln w="9525">
            <a:noFill/>
            <a:miter lim="800000"/>
            <a:headEnd/>
            <a:tailEnd/>
          </a:ln>
        </p:spPr>
        <p:txBody>
          <a:bodyPr lIns="92221" tIns="46113" rIns="92221" bIns="46113" anchor="b"/>
          <a:lstStyle/>
          <a:p>
            <a:endParaRPr lang="en-US" sz="1200">
              <a:solidFill>
                <a:prstClr val="black"/>
              </a:solidFill>
              <a:cs typeface="Arial" charset="0"/>
            </a:endParaRPr>
          </a:p>
        </p:txBody>
      </p:sp>
      <p:sp>
        <p:nvSpPr>
          <p:cNvPr id="327683" name="Rectangle 2"/>
          <p:cNvSpPr>
            <a:spLocks noGrp="1" noRot="1" noChangeAspect="1" noChangeArrowheads="1" noTextEdit="1"/>
          </p:cNvSpPr>
          <p:nvPr>
            <p:ph type="sldImg"/>
          </p:nvPr>
        </p:nvSpPr>
        <p:spPr>
          <a:xfrm>
            <a:off x="1184275" y="698500"/>
            <a:ext cx="4645025" cy="3484563"/>
          </a:xfrm>
          <a:ln/>
        </p:spPr>
      </p:sp>
      <p:sp>
        <p:nvSpPr>
          <p:cNvPr id="968710" name="Rectangle 3"/>
          <p:cNvSpPr>
            <a:spLocks noGrp="1" noChangeArrowheads="1"/>
          </p:cNvSpPr>
          <p:nvPr>
            <p:ph type="body" idx="1"/>
          </p:nvPr>
        </p:nvSpPr>
        <p:spPr>
          <a:xfrm>
            <a:off x="267759" y="4416426"/>
            <a:ext cx="6371026" cy="4414838"/>
          </a:xfrm>
          <a:ln/>
          <a:extLst/>
        </p:spPr>
        <p:txBody>
          <a:bodyPr lIns="90710" tIns="45354" rIns="90710" bIns="45354"/>
          <a:lstStyle/>
          <a:p>
            <a:pPr indent="230576">
              <a:buFontTx/>
              <a:buChar char="•"/>
              <a:defRPr/>
            </a:pPr>
            <a:r>
              <a:rPr lang="en-US" sz="1000" dirty="0">
                <a:latin typeface="Arial" charset="0"/>
              </a:rPr>
              <a:t>Remind your audience that “</a:t>
            </a:r>
            <a:r>
              <a:rPr lang="en-US" sz="1000" b="1" dirty="0">
                <a:latin typeface="Arial" charset="0"/>
              </a:rPr>
              <a:t>It is a team effort to immunize successfully”</a:t>
            </a:r>
            <a:r>
              <a:rPr lang="en-US" sz="1000" dirty="0">
                <a:latin typeface="Arial" charset="0"/>
              </a:rPr>
              <a:t>. Do not underestimate the</a:t>
            </a:r>
          </a:p>
          <a:p>
            <a:pPr eaLnBrk="1" hangingPunct="1">
              <a:defRPr/>
            </a:pPr>
            <a:r>
              <a:rPr lang="en-US" sz="1000" dirty="0">
                <a:latin typeface="Arial" charset="0"/>
              </a:rPr>
              <a:t>       office team’s ability to affect immunization rates.  It takes the physician, physician’s assistant, nurse</a:t>
            </a:r>
          </a:p>
          <a:p>
            <a:pPr eaLnBrk="1" hangingPunct="1">
              <a:defRPr/>
            </a:pPr>
            <a:r>
              <a:rPr lang="en-US" sz="1000" dirty="0">
                <a:latin typeface="Arial" charset="0"/>
              </a:rPr>
              <a:t>       practitioner, nurse</a:t>
            </a:r>
            <a:r>
              <a:rPr lang="en-US" sz="1000" dirty="0">
                <a:solidFill>
                  <a:srgbClr val="FF0000"/>
                </a:solidFill>
                <a:latin typeface="Arial" charset="0"/>
              </a:rPr>
              <a:t>, </a:t>
            </a:r>
            <a:r>
              <a:rPr lang="en-US" sz="1000" dirty="0">
                <a:latin typeface="Arial" charset="0"/>
              </a:rPr>
              <a:t>medical assistant, and clerical staff working together to improve the office practice</a:t>
            </a:r>
          </a:p>
          <a:p>
            <a:pPr eaLnBrk="1" hangingPunct="1">
              <a:defRPr/>
            </a:pPr>
            <a:r>
              <a:rPr lang="en-US" sz="1000" dirty="0">
                <a:latin typeface="Arial" charset="0"/>
              </a:rPr>
              <a:t>       and raise immunization rates. </a:t>
            </a:r>
          </a:p>
          <a:p>
            <a:pPr indent="230576">
              <a:buFontTx/>
              <a:buChar char="•"/>
              <a:defRPr/>
            </a:pPr>
            <a:r>
              <a:rPr lang="en-US" sz="1000" dirty="0">
                <a:latin typeface="Arial" charset="0"/>
              </a:rPr>
              <a:t>Take any questions from the audience.</a:t>
            </a:r>
          </a:p>
          <a:p>
            <a:pPr indent="230576">
              <a:buFontTx/>
              <a:buChar char="•"/>
              <a:defRPr/>
            </a:pPr>
            <a:r>
              <a:rPr lang="en-US" sz="1000" dirty="0">
                <a:latin typeface="Arial" charset="0"/>
              </a:rPr>
              <a:t> Ask participants how, based on the information presented, will they change the way they administer</a:t>
            </a:r>
          </a:p>
          <a:p>
            <a:pPr eaLnBrk="1" hangingPunct="1">
              <a:defRPr/>
            </a:pPr>
            <a:r>
              <a:rPr lang="en-US" sz="1000" dirty="0">
                <a:latin typeface="Arial" charset="0"/>
              </a:rPr>
              <a:t>       vaccines.</a:t>
            </a:r>
          </a:p>
          <a:p>
            <a:pPr indent="230576">
              <a:buFontTx/>
              <a:buChar char="•"/>
              <a:defRPr/>
            </a:pPr>
            <a:r>
              <a:rPr lang="en-US" sz="1000" dirty="0">
                <a:latin typeface="Arial" charset="0"/>
              </a:rPr>
              <a:t>Ask the audience what will they do to improve rates? </a:t>
            </a:r>
          </a:p>
          <a:p>
            <a:pPr indent="230576">
              <a:buFontTx/>
              <a:buChar char="•"/>
              <a:defRPr/>
            </a:pPr>
            <a:r>
              <a:rPr lang="en-US" sz="1000" dirty="0">
                <a:latin typeface="Arial" charset="0"/>
              </a:rPr>
              <a:t>Ask participants to develop a plan to improve the immunization rates in their office</a:t>
            </a:r>
          </a:p>
          <a:p>
            <a:pPr indent="230576">
              <a:buFontTx/>
              <a:buChar char="•"/>
              <a:defRPr/>
            </a:pPr>
            <a:r>
              <a:rPr lang="en-US" sz="1000" dirty="0">
                <a:latin typeface="Arial" charset="0"/>
              </a:rPr>
              <a:t>Jot down the plans the practice makes so that we can follow-up with them.</a:t>
            </a:r>
          </a:p>
          <a:p>
            <a:pPr eaLnBrk="1" hangingPunct="1">
              <a:defRPr/>
            </a:pPr>
            <a:r>
              <a:rPr lang="en-US" sz="1000" dirty="0">
                <a:latin typeface="Arial" charset="0"/>
              </a:rPr>
              <a:t>  </a:t>
            </a:r>
          </a:p>
          <a:p>
            <a:pPr eaLnBrk="1" hangingPunct="1">
              <a:defRPr/>
            </a:pPr>
            <a:r>
              <a:rPr lang="en-US" sz="1000" dirty="0">
                <a:latin typeface="Arial" charset="0"/>
              </a:rPr>
              <a:t> </a:t>
            </a:r>
          </a:p>
        </p:txBody>
      </p:sp>
    </p:spTree>
    <p:extLst>
      <p:ext uri="{BB962C8B-B14F-4D97-AF65-F5344CB8AC3E}">
        <p14:creationId xmlns:p14="http://schemas.microsoft.com/office/powerpoint/2010/main" val="2101960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7"/>
          <p:cNvSpPr txBox="1">
            <a:spLocks noGrp="1" noChangeArrowheads="1"/>
          </p:cNvSpPr>
          <p:nvPr/>
        </p:nvSpPr>
        <p:spPr bwMode="auto">
          <a:xfrm>
            <a:off x="3970943" y="8829967"/>
            <a:ext cx="3037840" cy="464820"/>
          </a:xfrm>
          <a:prstGeom prst="rect">
            <a:avLst/>
          </a:prstGeom>
          <a:noFill/>
          <a:ln w="9525">
            <a:noFill/>
            <a:miter lim="800000"/>
            <a:headEnd/>
            <a:tailEnd/>
          </a:ln>
        </p:spPr>
        <p:txBody>
          <a:bodyPr lIns="92220" tIns="46112" rIns="92220" bIns="46112" anchor="b"/>
          <a:lstStyle/>
          <a:p>
            <a:pPr algn="r"/>
            <a:fld id="{76F3CB41-8098-480C-A35F-77BCC6E5ACD7}" type="slidenum">
              <a:rPr lang="en-US" sz="1200">
                <a:solidFill>
                  <a:srgbClr val="000000"/>
                </a:solidFill>
                <a:cs typeface="Arial" charset="0"/>
              </a:rPr>
              <a:pPr algn="r"/>
              <a:t>8</a:t>
            </a:fld>
            <a:endParaRPr lang="en-US" sz="1200" dirty="0">
              <a:solidFill>
                <a:srgbClr val="000000"/>
              </a:solidFill>
              <a:cs typeface="Arial" charset="0"/>
            </a:endParaRPr>
          </a:p>
        </p:txBody>
      </p:sp>
      <p:sp>
        <p:nvSpPr>
          <p:cNvPr id="503811" name="Rectangle 7"/>
          <p:cNvSpPr txBox="1">
            <a:spLocks noGrp="1" noChangeArrowheads="1"/>
          </p:cNvSpPr>
          <p:nvPr/>
        </p:nvSpPr>
        <p:spPr bwMode="auto">
          <a:xfrm>
            <a:off x="3970943" y="8829967"/>
            <a:ext cx="3037840" cy="464820"/>
          </a:xfrm>
          <a:prstGeom prst="rect">
            <a:avLst/>
          </a:prstGeom>
          <a:noFill/>
          <a:ln w="9525">
            <a:noFill/>
            <a:miter lim="800000"/>
            <a:headEnd/>
            <a:tailEnd/>
          </a:ln>
        </p:spPr>
        <p:txBody>
          <a:bodyPr lIns="92213" tIns="46109" rIns="92213" bIns="46109" anchor="b"/>
          <a:lstStyle/>
          <a:p>
            <a:pPr algn="r" defTabSz="872661"/>
            <a:fld id="{11F8372D-8625-45D1-925A-19151E3391B8}" type="slidenum">
              <a:rPr lang="en-US" sz="1200">
                <a:solidFill>
                  <a:srgbClr val="000000"/>
                </a:solidFill>
                <a:cs typeface="Arial" charset="0"/>
              </a:rPr>
              <a:pPr algn="r" defTabSz="872661"/>
              <a:t>8</a:t>
            </a:fld>
            <a:endParaRPr lang="en-US" sz="1200" dirty="0">
              <a:solidFill>
                <a:srgbClr val="000000"/>
              </a:solidFill>
              <a:cs typeface="Arial" charset="0"/>
            </a:endParaRPr>
          </a:p>
        </p:txBody>
      </p:sp>
      <p:sp>
        <p:nvSpPr>
          <p:cNvPr id="503812" name="Rectangle 2"/>
          <p:cNvSpPr>
            <a:spLocks noGrp="1" noRot="1" noChangeAspect="1" noChangeArrowheads="1" noTextEdit="1"/>
          </p:cNvSpPr>
          <p:nvPr>
            <p:ph type="sldImg"/>
          </p:nvPr>
        </p:nvSpPr>
        <p:spPr>
          <a:xfrm>
            <a:off x="2159000" y="304800"/>
            <a:ext cx="2540000" cy="1905000"/>
          </a:xfrm>
          <a:ln/>
        </p:spPr>
      </p:sp>
      <p:sp>
        <p:nvSpPr>
          <p:cNvPr id="503813" name="Rectangle 3"/>
          <p:cNvSpPr>
            <a:spLocks noGrp="1" noChangeArrowheads="1"/>
          </p:cNvSpPr>
          <p:nvPr>
            <p:ph type="body" idx="1"/>
          </p:nvPr>
        </p:nvSpPr>
        <p:spPr>
          <a:xfrm>
            <a:off x="685800" y="2362201"/>
            <a:ext cx="5608320" cy="5943599"/>
          </a:xfrm>
          <a:noFill/>
          <a:ln/>
        </p:spPr>
        <p:txBody>
          <a:bodyPr lIns="92205" tIns="46105" rIns="92205" bIns="46105">
            <a:normAutofit/>
          </a:bodyPr>
          <a:lstStyle/>
          <a:p>
            <a:r>
              <a:rPr lang="en-US" dirty="0"/>
              <a:t>As part of its mission to promote health and prevent disease, CDC publishes written recommendations for vaccinating US children and adults. These recommendations are set to protect infants, children, adolescents, and adults against vaccine-preventable diseases.  </a:t>
            </a:r>
          </a:p>
          <a:p>
            <a:endParaRPr lang="en-US" dirty="0"/>
          </a:p>
          <a:p>
            <a:r>
              <a:rPr lang="en-US" dirty="0"/>
              <a:t>The final vaccine recommendations </a:t>
            </a:r>
            <a:r>
              <a:rPr lang="en-US" dirty="0" smtClean="0"/>
              <a:t>include: the Number </a:t>
            </a:r>
            <a:r>
              <a:rPr lang="en-US" dirty="0"/>
              <a:t>of doses of each vaccine, Timing between each </a:t>
            </a:r>
            <a:r>
              <a:rPr lang="en-US" dirty="0" smtClean="0"/>
              <a:t>dose,</a:t>
            </a:r>
            <a:r>
              <a:rPr lang="en-US" baseline="0" dirty="0" smtClean="0"/>
              <a:t> </a:t>
            </a:r>
            <a:r>
              <a:rPr lang="en-US" dirty="0" smtClean="0"/>
              <a:t>Age </a:t>
            </a:r>
            <a:r>
              <a:rPr lang="en-US" dirty="0"/>
              <a:t>when infants and children should receive the vaccine, and Precautions and contraindications (who should not receive the vaccine).</a:t>
            </a:r>
          </a:p>
          <a:p>
            <a:pPr>
              <a:lnSpc>
                <a:spcPct val="90000"/>
              </a:lnSpc>
              <a:spcBef>
                <a:spcPct val="20000"/>
              </a:spcBef>
              <a:buFontTx/>
              <a:buNone/>
            </a:pPr>
            <a:endParaRPr lang="en-US" dirty="0"/>
          </a:p>
          <a:p>
            <a:pPr>
              <a:lnSpc>
                <a:spcPct val="90000"/>
              </a:lnSpc>
              <a:spcBef>
                <a:spcPct val="20000"/>
              </a:spcBef>
              <a:buFontTx/>
              <a:buNone/>
            </a:pPr>
            <a:r>
              <a:rPr lang="en-US" dirty="0" smtClean="0">
                <a:cs typeface="Arial" charset="0"/>
              </a:rPr>
              <a:t>It is important</a:t>
            </a:r>
            <a:r>
              <a:rPr lang="en-US" baseline="0" dirty="0" smtClean="0">
                <a:cs typeface="Arial" charset="0"/>
              </a:rPr>
              <a:t> that:</a:t>
            </a:r>
          </a:p>
          <a:p>
            <a:pPr>
              <a:lnSpc>
                <a:spcPct val="90000"/>
              </a:lnSpc>
              <a:spcBef>
                <a:spcPct val="20000"/>
              </a:spcBef>
              <a:buFontTx/>
              <a:buNone/>
            </a:pPr>
            <a:r>
              <a:rPr lang="en-US" dirty="0" smtClean="0">
                <a:cs typeface="Arial" charset="0"/>
              </a:rPr>
              <a:t>All </a:t>
            </a:r>
            <a:r>
              <a:rPr lang="en-US" dirty="0">
                <a:cs typeface="Arial" charset="0"/>
              </a:rPr>
              <a:t>staff must use the </a:t>
            </a:r>
            <a:r>
              <a:rPr lang="en-US" u="sng" dirty="0">
                <a:cs typeface="Arial" charset="0"/>
              </a:rPr>
              <a:t>same</a:t>
            </a:r>
            <a:r>
              <a:rPr lang="en-US" dirty="0">
                <a:cs typeface="Arial" charset="0"/>
              </a:rPr>
              <a:t> immunization schedule</a:t>
            </a:r>
          </a:p>
          <a:p>
            <a:pPr>
              <a:lnSpc>
                <a:spcPct val="90000"/>
              </a:lnSpc>
              <a:spcBef>
                <a:spcPct val="20000"/>
              </a:spcBef>
              <a:buFontTx/>
              <a:buNone/>
            </a:pPr>
            <a:r>
              <a:rPr lang="en-US" u="sng" dirty="0">
                <a:cs typeface="Arial" charset="0"/>
              </a:rPr>
              <a:t>There are Four</a:t>
            </a:r>
            <a:r>
              <a:rPr lang="en-US" dirty="0">
                <a:cs typeface="Arial" charset="0"/>
              </a:rPr>
              <a:t> Schedules: </a:t>
            </a:r>
            <a:br>
              <a:rPr lang="en-US" dirty="0">
                <a:cs typeface="Arial" charset="0"/>
              </a:rPr>
            </a:br>
            <a:r>
              <a:rPr lang="en-US" dirty="0">
                <a:cs typeface="Arial" charset="0"/>
              </a:rPr>
              <a:t>Children &amp; Adolescents (0 through 18 years)</a:t>
            </a:r>
            <a:br>
              <a:rPr lang="en-US" dirty="0">
                <a:cs typeface="Arial" charset="0"/>
              </a:rPr>
            </a:br>
            <a:r>
              <a:rPr lang="en-US" dirty="0">
                <a:cs typeface="Arial" charset="0"/>
              </a:rPr>
              <a:t>Catch-up schedule for ages 4 months -18 years</a:t>
            </a:r>
            <a:br>
              <a:rPr lang="en-US" dirty="0">
                <a:cs typeface="Arial" charset="0"/>
              </a:rPr>
            </a:br>
            <a:r>
              <a:rPr lang="en-US" dirty="0">
                <a:cs typeface="Arial" charset="0"/>
              </a:rPr>
              <a:t>Adult  19 years and older</a:t>
            </a:r>
            <a:br>
              <a:rPr lang="en-US" dirty="0">
                <a:cs typeface="Arial" charset="0"/>
              </a:rPr>
            </a:br>
            <a:r>
              <a:rPr lang="en-US" dirty="0">
                <a:cs typeface="Arial" charset="0"/>
              </a:rPr>
              <a:t>Adult  based on medical and other indications</a:t>
            </a:r>
            <a:r>
              <a:rPr lang="en-US" b="1" dirty="0">
                <a:cs typeface="Arial" charset="0"/>
              </a:rPr>
              <a:t>   </a:t>
            </a:r>
          </a:p>
          <a:p>
            <a:pPr>
              <a:lnSpc>
                <a:spcPct val="90000"/>
              </a:lnSpc>
              <a:spcBef>
                <a:spcPct val="20000"/>
              </a:spcBef>
              <a:buFontTx/>
              <a:buNone/>
            </a:pPr>
            <a:endParaRPr lang="en-US" sz="2400" b="1" dirty="0">
              <a:cs typeface="Arial" charset="0"/>
            </a:endParaRPr>
          </a:p>
          <a:p>
            <a:pPr>
              <a:lnSpc>
                <a:spcPct val="90000"/>
              </a:lnSpc>
              <a:spcBef>
                <a:spcPct val="20000"/>
              </a:spcBef>
              <a:buFontTx/>
              <a:buNone/>
            </a:pPr>
            <a:r>
              <a:rPr lang="en-US" sz="1400" b="1" dirty="0" smtClean="0">
                <a:cs typeface="Arial" charset="0"/>
              </a:rPr>
              <a:t>Always refer to and</a:t>
            </a:r>
            <a:r>
              <a:rPr lang="en-US" sz="1400" b="1" baseline="0" dirty="0" smtClean="0">
                <a:cs typeface="Arial" charset="0"/>
              </a:rPr>
              <a:t> r</a:t>
            </a:r>
            <a:r>
              <a:rPr lang="en-US" sz="1400" b="1" dirty="0" smtClean="0">
                <a:cs typeface="Arial" charset="0"/>
              </a:rPr>
              <a:t>ead </a:t>
            </a:r>
            <a:r>
              <a:rPr lang="en-US" sz="1400" b="1" dirty="0">
                <a:cs typeface="Arial" charset="0"/>
              </a:rPr>
              <a:t>the </a:t>
            </a:r>
            <a:r>
              <a:rPr lang="en-US" sz="1400" b="1" dirty="0" smtClean="0">
                <a:cs typeface="Arial" charset="0"/>
              </a:rPr>
              <a:t>footnotes for additional guidance of the vaccines.    </a:t>
            </a:r>
            <a:endParaRPr lang="en-US" sz="1400" u="sng" dirty="0">
              <a:cs typeface="Arial" charset="0"/>
            </a:endParaRPr>
          </a:p>
          <a:p>
            <a:endParaRPr lang="en-US" sz="1400" dirty="0"/>
          </a:p>
          <a:p>
            <a:endParaRPr lang="en-US" dirty="0"/>
          </a:p>
          <a:p>
            <a:endParaRPr lang="en-US" dirty="0"/>
          </a:p>
          <a:p>
            <a:pPr>
              <a:spcBef>
                <a:spcPct val="0"/>
              </a:spcBef>
            </a:pPr>
            <a:endParaRPr lang="en-US" dirty="0" smtClean="0">
              <a:latin typeface="Arial" charset="0"/>
            </a:endParaRPr>
          </a:p>
          <a:p>
            <a:pPr>
              <a:spcBef>
                <a:spcPct val="0"/>
              </a:spcBef>
            </a:pPr>
            <a:endParaRPr lang="en-US" dirty="0" smtClean="0">
              <a:latin typeface="Arial" charset="0"/>
            </a:endParaRPr>
          </a:p>
        </p:txBody>
      </p:sp>
    </p:spTree>
    <p:extLst>
      <p:ext uri="{BB962C8B-B14F-4D97-AF65-F5344CB8AC3E}">
        <p14:creationId xmlns:p14="http://schemas.microsoft.com/office/powerpoint/2010/main" val="3298066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txBox="1">
            <a:spLocks noGrp="1" noChangeArrowheads="1"/>
          </p:cNvSpPr>
          <p:nvPr/>
        </p:nvSpPr>
        <p:spPr bwMode="auto">
          <a:xfrm>
            <a:off x="3970943" y="8829966"/>
            <a:ext cx="3037840" cy="464820"/>
          </a:xfrm>
          <a:prstGeom prst="rect">
            <a:avLst/>
          </a:prstGeom>
          <a:noFill/>
          <a:ln w="9525">
            <a:noFill/>
            <a:miter lim="800000"/>
            <a:headEnd/>
            <a:tailEnd/>
          </a:ln>
        </p:spPr>
        <p:txBody>
          <a:bodyPr lIns="93104" tIns="46552" rIns="93104" bIns="46552" anchor="b"/>
          <a:lstStyle/>
          <a:p>
            <a:pPr algn="r"/>
            <a:fld id="{686E5884-F892-4E27-B56B-5030A05B5941}" type="slidenum">
              <a:rPr lang="en-US" sz="1200">
                <a:solidFill>
                  <a:srgbClr val="000000"/>
                </a:solidFill>
              </a:rPr>
              <a:pPr algn="r"/>
              <a:t>9</a:t>
            </a:fld>
            <a:endParaRPr lang="en-US" sz="1200" dirty="0">
              <a:solidFill>
                <a:srgbClr val="000000"/>
              </a:solidFill>
            </a:endParaRPr>
          </a:p>
        </p:txBody>
      </p:sp>
      <p:sp>
        <p:nvSpPr>
          <p:cNvPr id="149507" name="Rectangle 2"/>
          <p:cNvSpPr>
            <a:spLocks noGrp="1" noRot="1" noChangeAspect="1" noChangeArrowheads="1" noTextEdit="1"/>
          </p:cNvSpPr>
          <p:nvPr>
            <p:ph type="sldImg"/>
          </p:nvPr>
        </p:nvSpPr>
        <p:spPr>
          <a:xfrm>
            <a:off x="1185863" y="700088"/>
            <a:ext cx="4641850" cy="3482975"/>
          </a:xfrm>
          <a:ln/>
        </p:spPr>
      </p:sp>
      <p:sp>
        <p:nvSpPr>
          <p:cNvPr id="149508" name="Rectangle 3"/>
          <p:cNvSpPr>
            <a:spLocks noGrp="1" noChangeArrowheads="1"/>
          </p:cNvSpPr>
          <p:nvPr>
            <p:ph type="body" idx="1"/>
          </p:nvPr>
        </p:nvSpPr>
        <p:spPr>
          <a:noFill/>
          <a:ln/>
        </p:spPr>
        <p:txBody>
          <a:bodyPr lIns="93104" tIns="46552" rIns="93104" bIns="46552">
            <a:normAutofit fontScale="92500"/>
          </a:bodyPr>
          <a:lstStyle/>
          <a:p>
            <a:r>
              <a:rPr lang="en-US" sz="1000" b="1" dirty="0" smtClean="0">
                <a:latin typeface="Arial" charset="0"/>
                <a:cs typeface="Arial" charset="0"/>
              </a:rPr>
              <a:t>Ask the audience</a:t>
            </a:r>
            <a:r>
              <a:rPr lang="en-US" sz="1000" b="1" baseline="0" dirty="0" smtClean="0">
                <a:latin typeface="Arial" charset="0"/>
                <a:cs typeface="Arial" charset="0"/>
              </a:rPr>
              <a:t> if they know the difference between an indication, recommendation and a requirement?</a:t>
            </a:r>
          </a:p>
          <a:p>
            <a:endParaRPr lang="en-US" sz="1000" b="1" baseline="0" dirty="0" smtClean="0">
              <a:latin typeface="Arial" charset="0"/>
              <a:cs typeface="Arial" charset="0"/>
            </a:endParaRPr>
          </a:p>
          <a:p>
            <a:r>
              <a:rPr lang="en-US" sz="1000" b="1" baseline="0" dirty="0" smtClean="0">
                <a:latin typeface="Arial" charset="0"/>
                <a:cs typeface="Arial" charset="0"/>
              </a:rPr>
              <a:t>It is important for clinicians to understand and explain each term.</a:t>
            </a:r>
            <a:endParaRPr lang="en-US" sz="1000" b="1" dirty="0" smtClean="0">
              <a:latin typeface="Arial" charset="0"/>
              <a:cs typeface="Arial" charset="0"/>
            </a:endParaRPr>
          </a:p>
          <a:p>
            <a:endParaRPr lang="en-US" sz="1000" b="1" dirty="0" smtClean="0">
              <a:latin typeface="Arial" charset="0"/>
              <a:cs typeface="Arial" charset="0"/>
            </a:endParaRPr>
          </a:p>
          <a:p>
            <a:r>
              <a:rPr lang="en-US" sz="1000" b="1" dirty="0" smtClean="0">
                <a:latin typeface="Arial" charset="0"/>
                <a:cs typeface="Arial" charset="0"/>
              </a:rPr>
              <a:t>An </a:t>
            </a:r>
            <a:r>
              <a:rPr lang="en-US" sz="1000" b="1" dirty="0">
                <a:latin typeface="Arial" charset="0"/>
                <a:cs typeface="Arial" charset="0"/>
              </a:rPr>
              <a:t>indication provides information about the appropriate use of the vaccines</a:t>
            </a:r>
          </a:p>
          <a:p>
            <a:r>
              <a:rPr lang="en-US" sz="1000" b="1" dirty="0" smtClean="0">
                <a:latin typeface="Arial" charset="0"/>
                <a:cs typeface="Arial" charset="0"/>
              </a:rPr>
              <a:t>EXAMPLE</a:t>
            </a:r>
            <a:r>
              <a:rPr lang="en-US" sz="1000" b="1" baseline="0" dirty="0" smtClean="0">
                <a:latin typeface="Arial" charset="0"/>
                <a:cs typeface="Arial" charset="0"/>
              </a:rPr>
              <a:t> of an indication:</a:t>
            </a:r>
            <a:endParaRPr lang="en-US" sz="1000" b="1" u="sng" dirty="0">
              <a:latin typeface="Arial" charset="0"/>
              <a:cs typeface="Arial" charset="0"/>
            </a:endParaRPr>
          </a:p>
          <a:p>
            <a:r>
              <a:rPr lang="en-US" sz="1000" b="1" u="sng" dirty="0">
                <a:latin typeface="Arial" charset="0"/>
                <a:cs typeface="Arial" charset="0"/>
              </a:rPr>
              <a:t>ADACEL</a:t>
            </a:r>
            <a:r>
              <a:rPr lang="en-US" sz="1000" dirty="0">
                <a:latin typeface="Arial" charset="0"/>
                <a:cs typeface="Arial" charset="0"/>
              </a:rPr>
              <a:t> vaccine is indicated for active booster immunization for the prevention of tetanus, diphtheria and pertussis as a single dose in persons 10 through 64 years of age.</a:t>
            </a:r>
          </a:p>
          <a:p>
            <a:r>
              <a:rPr lang="en-US" sz="1000" b="1" u="sng" dirty="0">
                <a:latin typeface="Arial" charset="0"/>
                <a:cs typeface="Arial" charset="0"/>
              </a:rPr>
              <a:t>BOOSTRIX®</a:t>
            </a:r>
            <a:r>
              <a:rPr lang="en-US" sz="1000" dirty="0">
                <a:latin typeface="Arial" charset="0"/>
                <a:cs typeface="Arial" charset="0"/>
              </a:rPr>
              <a:t> is indicated for active booster immunization against tetanus, diphtheria, and pertussis as a single dose in individuals 10 </a:t>
            </a:r>
            <a:r>
              <a:rPr lang="en-US" sz="1000" dirty="0" smtClean="0">
                <a:latin typeface="Arial" charset="0"/>
                <a:cs typeface="Arial" charset="0"/>
              </a:rPr>
              <a:t>years and older.</a:t>
            </a:r>
            <a:endParaRPr lang="en-US" sz="1000" dirty="0">
              <a:latin typeface="Arial" charset="0"/>
              <a:cs typeface="Arial" charset="0"/>
            </a:endParaRPr>
          </a:p>
          <a:p>
            <a:endParaRPr lang="en-US" sz="1000" b="1" dirty="0">
              <a:latin typeface="Arial" charset="0"/>
              <a:cs typeface="Arial" charset="0"/>
            </a:endParaRPr>
          </a:p>
          <a:p>
            <a:r>
              <a:rPr lang="en-US" sz="1000" b="1" dirty="0">
                <a:latin typeface="Arial" charset="0"/>
                <a:cs typeface="Arial" charset="0"/>
              </a:rPr>
              <a:t>The ACIP statement broadens and delineates the indication found in the </a:t>
            </a:r>
            <a:r>
              <a:rPr lang="en-US" sz="1000" b="1" dirty="0" smtClean="0">
                <a:latin typeface="Arial" charset="0"/>
                <a:cs typeface="Arial" charset="0"/>
              </a:rPr>
              <a:t>package insert</a:t>
            </a:r>
            <a:r>
              <a:rPr lang="en-US" sz="1000" b="1" baseline="0" dirty="0" smtClean="0">
                <a:latin typeface="Arial" charset="0"/>
                <a:cs typeface="Arial" charset="0"/>
              </a:rPr>
              <a:t>.</a:t>
            </a:r>
            <a:endParaRPr lang="en-US" sz="1000" b="1" dirty="0">
              <a:latin typeface="Arial" charset="0"/>
              <a:cs typeface="Arial" charset="0"/>
            </a:endParaRPr>
          </a:p>
          <a:p>
            <a:r>
              <a:rPr lang="en-US" sz="1000" b="1" dirty="0">
                <a:latin typeface="Arial" charset="0"/>
                <a:cs typeface="Arial" charset="0"/>
              </a:rPr>
              <a:t>EXAMPLE </a:t>
            </a:r>
            <a:r>
              <a:rPr lang="en-US" sz="1000" b="1" dirty="0" smtClean="0">
                <a:latin typeface="Arial" charset="0"/>
                <a:cs typeface="Arial" charset="0"/>
              </a:rPr>
              <a:t>of a recommendation: </a:t>
            </a:r>
          </a:p>
          <a:p>
            <a:r>
              <a:rPr lang="en-US" sz="1000" dirty="0" smtClean="0">
                <a:latin typeface="Arial" charset="0"/>
                <a:cs typeface="Arial" charset="0"/>
              </a:rPr>
              <a:t>ACIP makes recommendations for </a:t>
            </a:r>
            <a:r>
              <a:rPr lang="en-US" sz="1000" dirty="0">
                <a:latin typeface="Arial" charset="0"/>
                <a:cs typeface="Arial" charset="0"/>
              </a:rPr>
              <a:t>the routine administration of vaccines. </a:t>
            </a:r>
            <a:r>
              <a:rPr lang="en-US" sz="1000" dirty="0" smtClean="0">
                <a:latin typeface="Arial" charset="0"/>
                <a:cs typeface="Arial" charset="0"/>
              </a:rPr>
              <a:t>The recommendation may </a:t>
            </a:r>
            <a:r>
              <a:rPr lang="en-US" sz="1000" dirty="0">
                <a:latin typeface="Arial" charset="0"/>
                <a:cs typeface="Arial" charset="0"/>
              </a:rPr>
              <a:t>include other information and guidance on epidemiology of the disease, appropriate timing, dosage, </a:t>
            </a:r>
            <a:r>
              <a:rPr lang="en-US" sz="1000" dirty="0" smtClean="0">
                <a:latin typeface="Arial" charset="0"/>
                <a:cs typeface="Arial" charset="0"/>
              </a:rPr>
              <a:t>contraindications </a:t>
            </a:r>
            <a:r>
              <a:rPr lang="en-US" sz="1000" dirty="0">
                <a:latin typeface="Arial" charset="0"/>
                <a:cs typeface="Arial" charset="0"/>
              </a:rPr>
              <a:t>to the vaccine and guidance for use in special populations. Appears first as “provisional recommendation” but once approved, appears in the MMWR as </a:t>
            </a:r>
            <a:r>
              <a:rPr lang="en-US" sz="1000" dirty="0" smtClean="0">
                <a:latin typeface="Arial" charset="0"/>
                <a:cs typeface="Arial" charset="0"/>
              </a:rPr>
              <a:t>a full recommendation.</a:t>
            </a:r>
            <a:endParaRPr lang="en-US" sz="1000" dirty="0">
              <a:latin typeface="Arial" charset="0"/>
              <a:cs typeface="Arial" charset="0"/>
            </a:endParaRPr>
          </a:p>
          <a:p>
            <a:endParaRPr lang="en-US" b="1" dirty="0" smtClean="0">
              <a:latin typeface="Arial" charset="0"/>
              <a:cs typeface="Arial" charset="0"/>
            </a:endParaRPr>
          </a:p>
          <a:p>
            <a:r>
              <a:rPr lang="en-US" sz="1000" b="1" dirty="0">
                <a:latin typeface="Arial" charset="0"/>
                <a:cs typeface="Arial" charset="0"/>
              </a:rPr>
              <a:t>A vaccine requirement </a:t>
            </a:r>
            <a:r>
              <a:rPr lang="en-US" sz="1000" b="1" dirty="0" smtClean="0">
                <a:latin typeface="Arial" charset="0"/>
                <a:cs typeface="Arial" charset="0"/>
              </a:rPr>
              <a:t>is consistent </a:t>
            </a:r>
            <a:r>
              <a:rPr lang="en-US" sz="1000" b="1" dirty="0">
                <a:latin typeface="Arial" charset="0"/>
                <a:cs typeface="Arial" charset="0"/>
              </a:rPr>
              <a:t>with the </a:t>
            </a:r>
            <a:r>
              <a:rPr lang="en-US" sz="1000" b="1" dirty="0" smtClean="0">
                <a:latin typeface="Arial" charset="0"/>
                <a:cs typeface="Arial" charset="0"/>
              </a:rPr>
              <a:t>ACIP Recommended </a:t>
            </a:r>
            <a:r>
              <a:rPr lang="en-US" sz="1000" b="1" dirty="0">
                <a:latin typeface="Arial" charset="0"/>
                <a:cs typeface="Arial" charset="0"/>
              </a:rPr>
              <a:t>Childhood and Adolescent Immunization Schedule and is a mandate by a state that a particular vaccine must be administered and documented before entrance to </a:t>
            </a:r>
            <a:r>
              <a:rPr lang="en-US" sz="1000" b="1" dirty="0" smtClean="0">
                <a:latin typeface="Arial" charset="0"/>
                <a:cs typeface="Arial" charset="0"/>
              </a:rPr>
              <a:t>school or child care.</a:t>
            </a:r>
            <a:endParaRPr lang="en-US" sz="1000" b="1" dirty="0">
              <a:latin typeface="Arial" charset="0"/>
              <a:cs typeface="Arial" charset="0"/>
            </a:endParaRPr>
          </a:p>
          <a:p>
            <a:r>
              <a:rPr lang="en-US" sz="1000" b="1" dirty="0">
                <a:latin typeface="Arial" charset="0"/>
                <a:cs typeface="Arial" charset="0"/>
              </a:rPr>
              <a:t>EXAMPLE </a:t>
            </a:r>
            <a:r>
              <a:rPr lang="en-US" sz="1000" b="1" dirty="0" smtClean="0">
                <a:latin typeface="Arial" charset="0"/>
                <a:cs typeface="Arial" charset="0"/>
              </a:rPr>
              <a:t>of a state vaccine </a:t>
            </a:r>
            <a:r>
              <a:rPr lang="en-US" sz="1000" b="1" u="sng" dirty="0" smtClean="0">
                <a:latin typeface="Arial" charset="0"/>
                <a:cs typeface="Arial" charset="0"/>
              </a:rPr>
              <a:t>requirements:</a:t>
            </a:r>
            <a:endParaRPr lang="en-US" sz="1000" b="1" dirty="0">
              <a:latin typeface="Arial" charset="0"/>
              <a:cs typeface="Arial" charset="0"/>
            </a:endParaRPr>
          </a:p>
          <a:p>
            <a:pPr eaLnBrk="1" hangingPunct="1"/>
            <a:r>
              <a:rPr lang="en-US" sz="1000" dirty="0" smtClean="0">
                <a:latin typeface="Arial" charset="0"/>
                <a:cs typeface="Arial" charset="0"/>
              </a:rPr>
              <a:t>Requirements are consistent </a:t>
            </a:r>
            <a:r>
              <a:rPr lang="en-US" sz="1000" dirty="0">
                <a:latin typeface="Arial" charset="0"/>
                <a:cs typeface="Arial" charset="0"/>
              </a:rPr>
              <a:t>with the Recommended Childhood and Adolescent Immunization </a:t>
            </a:r>
            <a:r>
              <a:rPr lang="en-US" sz="1000" dirty="0" smtClean="0">
                <a:latin typeface="Arial" charset="0"/>
                <a:cs typeface="Arial" charset="0"/>
              </a:rPr>
              <a:t>Schedule.  GA</a:t>
            </a:r>
            <a:r>
              <a:rPr lang="en-US" sz="1000" baseline="0" dirty="0" smtClean="0">
                <a:latin typeface="Arial" charset="0"/>
                <a:cs typeface="Arial" charset="0"/>
              </a:rPr>
              <a:t> DPH rules and regulations state that c</a:t>
            </a:r>
            <a:r>
              <a:rPr lang="en-US" sz="1000" dirty="0" smtClean="0">
                <a:latin typeface="Arial" charset="0"/>
                <a:cs typeface="Arial" charset="0"/>
              </a:rPr>
              <a:t>hildren entering any</a:t>
            </a:r>
            <a:r>
              <a:rPr lang="en-US" sz="1000" baseline="0" dirty="0" smtClean="0">
                <a:latin typeface="Arial" charset="0"/>
                <a:cs typeface="Arial" charset="0"/>
              </a:rPr>
              <a:t> school or child care facility in GA must </a:t>
            </a:r>
            <a:r>
              <a:rPr lang="en-US" sz="1000" dirty="0" smtClean="0">
                <a:latin typeface="Arial" charset="0"/>
                <a:cs typeface="Arial" charset="0"/>
              </a:rPr>
              <a:t>be </a:t>
            </a:r>
            <a:r>
              <a:rPr lang="en-US" sz="1000" dirty="0">
                <a:latin typeface="Arial" charset="0"/>
                <a:cs typeface="Arial" charset="0"/>
              </a:rPr>
              <a:t>age appropriately immunized against each of these diseases: Hepatitis B, Diphtheria, Tetanus, Pertussis, Polio, Hib, Pneumococcus, Measles, Mumps, Rubella, Varicella, Hepatitis </a:t>
            </a:r>
            <a:r>
              <a:rPr lang="en-US" sz="1000" dirty="0" smtClean="0">
                <a:latin typeface="Arial" charset="0"/>
                <a:cs typeface="Arial" charset="0"/>
              </a:rPr>
              <a:t>A and Meningococcal.</a:t>
            </a:r>
            <a:r>
              <a:rPr lang="en-US" sz="1000" baseline="0" dirty="0" smtClean="0">
                <a:latin typeface="Arial" charset="0"/>
                <a:cs typeface="Arial" charset="0"/>
              </a:rPr>
              <a:t>  </a:t>
            </a:r>
            <a:r>
              <a:rPr lang="en-US" sz="1000" dirty="0">
                <a:latin typeface="Arial" charset="0"/>
                <a:cs typeface="Arial" charset="0"/>
              </a:rPr>
              <a:t>					 		</a:t>
            </a:r>
          </a:p>
          <a:p>
            <a:endParaRPr lang="en-US" dirty="0" smtClean="0">
              <a:latin typeface="Arial" charset="0"/>
            </a:endParaRPr>
          </a:p>
        </p:txBody>
      </p:sp>
    </p:spTree>
    <p:extLst>
      <p:ext uri="{BB962C8B-B14F-4D97-AF65-F5344CB8AC3E}">
        <p14:creationId xmlns:p14="http://schemas.microsoft.com/office/powerpoint/2010/main" val="17729326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E1324572-11D9-453F-A41B-7C09992D24C9}" type="datetimeFigureOut">
              <a:rPr lang="en-US" smtClean="0"/>
              <a:pPr>
                <a:defRPr/>
              </a:pPr>
              <a:t>3/21/2016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3ED69AF-1843-4120-837B-363FCF10EB93}" type="slidenum">
              <a:rPr lang="en-US" smtClean="0"/>
              <a:pPr>
                <a:defRPr/>
              </a:pPr>
              <a:t>‹#›</a:t>
            </a:fld>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0" y="-133350"/>
            <a:ext cx="9144000" cy="710565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C8251B7-2DA2-46D2-9F8B-14EDC82EE9DD}" type="datetimeFigureOut">
              <a:rPr lang="en-US" smtClean="0"/>
              <a:pPr>
                <a:defRPr/>
              </a:pPr>
              <a:t>3/21/2016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70DC63-F8D0-4EEB-B927-01BFB549473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BF56D3A-1E2E-4601-BC7A-5BCF31507D40}" type="datetime1">
              <a:rPr lang="en-US">
                <a:solidFill>
                  <a:srgbClr val="FFFFFF"/>
                </a:solidFill>
              </a:rPr>
              <a:pPr>
                <a:defRPr/>
              </a:pPr>
              <a:t>3/21/2016</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97A4C7B-FDE2-4B78-AA1E-0773B7D7BB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60611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8D4D829-C99E-4EDA-BF96-208465AB2EFB}" type="datetime1">
              <a:rPr lang="en-US">
                <a:solidFill>
                  <a:srgbClr val="FFFFFF"/>
                </a:solidFill>
              </a:rPr>
              <a:pPr>
                <a:defRPr/>
              </a:pPr>
              <a:t>3/21/2016</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49F6E42-B0F2-4B1C-A65A-B97119B812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74179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1E0E43-24C4-4723-A378-4392657176EC}" type="datetime1">
              <a:rPr lang="en-US">
                <a:solidFill>
                  <a:srgbClr val="FFFFFF"/>
                </a:solidFill>
              </a:rPr>
              <a:pPr>
                <a:defRPr/>
              </a:pPr>
              <a:t>3/21/2016</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C90F4F1-BEA8-4746-8CD4-DDBEFCD24AD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94418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75DD334-B762-483E-817A-33B0A62D1819}" type="datetime1">
              <a:rPr lang="en-US">
                <a:solidFill>
                  <a:srgbClr val="FFFFFF"/>
                </a:solidFill>
              </a:rPr>
              <a:pPr>
                <a:defRPr/>
              </a:pPr>
              <a:t>3/21/2016</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4BE4599-006F-4923-A3BB-4DA338C6DB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58747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6602806-C816-4EA7-9CB1-AB3174B4C89D}" type="datetime1">
              <a:rPr lang="en-US">
                <a:solidFill>
                  <a:srgbClr val="FFFFFF"/>
                </a:solidFill>
              </a:rPr>
              <a:pPr>
                <a:defRPr/>
              </a:pPr>
              <a:t>3/21/2016</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A7B6925-4B89-4BF2-94EE-0578BACB5E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44138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0676F9D-8033-4A43-A3D1-F9B499E38830}" type="datetime1">
              <a:rPr lang="en-US">
                <a:solidFill>
                  <a:srgbClr val="FFFFFF"/>
                </a:solidFill>
              </a:rPr>
              <a:pPr>
                <a:defRPr/>
              </a:pPr>
              <a:t>3/21/2016</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E6103C6C-BC83-4DBF-9EE9-4E0F35BB33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837747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E88A93-C9E1-4C77-8B62-B4C43A078930}" type="datetime1">
              <a:rPr lang="en-US">
                <a:solidFill>
                  <a:srgbClr val="FFFFFF"/>
                </a:solidFill>
              </a:rPr>
              <a:pPr>
                <a:defRPr/>
              </a:pPr>
              <a:t>3/21/2016</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7E3F7F2-197F-44A0-BFF4-28B4FF8DFA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14625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6DA0E3-AC30-4624-AD8C-67722EFDE870}" type="datetime1">
              <a:rPr lang="en-US">
                <a:solidFill>
                  <a:srgbClr val="FFFFFF"/>
                </a:solidFill>
              </a:rPr>
              <a:pPr>
                <a:defRPr/>
              </a:pPr>
              <a:t>3/21/2016</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6B5D38-4E05-47E1-93D3-3CD26B2ED3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20076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4CA12F5-1842-446C-A6AF-3603314DDAFF}" type="datetimeFigureOut">
              <a:rPr lang="en-US" smtClean="0"/>
              <a:pPr>
                <a:defRPr/>
              </a:pPr>
              <a:t>3/21/2016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E982C2C-9DF9-4754-AE96-6ADF06652896}"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82AE36-C849-4512-952B-2DA3ED5E2DB8}" type="datetime1">
              <a:rPr lang="en-US">
                <a:solidFill>
                  <a:srgbClr val="FFFFFF"/>
                </a:solidFill>
              </a:rPr>
              <a:pPr>
                <a:defRPr/>
              </a:pPr>
              <a:t>3/21/2016</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7200406C-5ADD-42FE-82C2-F789FB0245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46193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D5D9B5E-0013-4C32-B04F-E3EB7E90E187}" type="datetime1">
              <a:rPr lang="en-US">
                <a:solidFill>
                  <a:srgbClr val="FFFFFF"/>
                </a:solidFill>
              </a:rPr>
              <a:pPr>
                <a:defRPr/>
              </a:pPr>
              <a:t>3/21/2016</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D0BE736-E07A-428E-ADB8-0D592F4FE6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56086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D96DD47-3AE6-4309-9F0D-5C36A3C330C2}" type="datetime1">
              <a:rPr lang="en-US">
                <a:solidFill>
                  <a:srgbClr val="FFFFFF"/>
                </a:solidFill>
              </a:rPr>
              <a:pPr>
                <a:defRPr/>
              </a:pPr>
              <a:t>3/21/2016</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7E27066-087A-42BA-A85E-7F711789E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521916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smtClean="0"/>
              <a:t>Click to edit Master title style</a:t>
            </a:r>
            <a:endParaRPr lang="en-US" dirty="0"/>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z="1100" b="0">
                <a:solidFill>
                  <a:schemeClr val="tx1"/>
                </a:solidFill>
                <a:latin typeface="Myriad Pro"/>
                <a:cs typeface="+mn-cs"/>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xfrm>
            <a:off x="3124200" y="6245225"/>
            <a:ext cx="2895600" cy="476250"/>
          </a:xfrm>
        </p:spPr>
        <p:txBody>
          <a:bodyPr/>
          <a:lstStyle>
            <a:lvl1pPr fontAlgn="base">
              <a:spcBef>
                <a:spcPct val="0"/>
              </a:spcBef>
              <a:spcAft>
                <a:spcPct val="0"/>
              </a:spcAft>
              <a:defRPr sz="1100" b="0">
                <a:solidFill>
                  <a:schemeClr val="tx1"/>
                </a:solidFill>
                <a:latin typeface="Myriad Pro"/>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lgn="l" fontAlgn="auto">
              <a:spcBef>
                <a:spcPts val="0"/>
              </a:spcBef>
              <a:spcAft>
                <a:spcPts val="0"/>
              </a:spcAft>
              <a:defRPr sz="1200">
                <a:solidFill>
                  <a:schemeClr val="tx1"/>
                </a:solidFill>
                <a:latin typeface="Myriad Pro"/>
                <a:cs typeface="+mn-cs"/>
              </a:defRPr>
            </a:lvl1pPr>
          </a:lstStyle>
          <a:p>
            <a:pPr>
              <a:defRPr/>
            </a:pPr>
            <a:fld id="{71469B1D-FA0F-48FB-B14E-E0B158D84764}"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770655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E1324572-11D9-453F-A41B-7C09992D24C9}" type="datetimeFigureOut">
              <a:rPr lang="en-US" smtClean="0">
                <a:solidFill>
                  <a:prstClr val="black">
                    <a:tint val="75000"/>
                  </a:prstClr>
                </a:solidFill>
              </a:rPr>
              <a:pPr>
                <a:defRPr/>
              </a:pPr>
              <a:t>3/21/2016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3ED69AF-1843-4120-837B-363FCF10EB93}" type="slidenum">
              <a:rPr lang="en-US" smtClean="0">
                <a:solidFill>
                  <a:prstClr val="black">
                    <a:tint val="75000"/>
                  </a:prstClr>
                </a:solidFill>
              </a:rPr>
              <a:pPr>
                <a:defRPr/>
              </a:pPr>
              <a:t>‹#›</a:t>
            </a:fld>
            <a:endParaRPr lang="en-US">
              <a:solidFill>
                <a:prstClr val="black">
                  <a:tint val="75000"/>
                </a:prstClr>
              </a:solidFill>
            </a:endParaRPr>
          </a:p>
        </p:txBody>
      </p:sp>
      <p:pic>
        <p:nvPicPr>
          <p:cNvPr id="8" name="Picture 2"/>
          <p:cNvPicPr>
            <a:picLocks noChangeAspect="1" noChangeArrowheads="1"/>
          </p:cNvPicPr>
          <p:nvPr userDrawn="1"/>
        </p:nvPicPr>
        <p:blipFill>
          <a:blip r:embed="rId2" cstate="print"/>
          <a:srcRect/>
          <a:stretch>
            <a:fillRect/>
          </a:stretch>
        </p:blipFill>
        <p:spPr bwMode="auto">
          <a:xfrm>
            <a:off x="0" y="-133350"/>
            <a:ext cx="9144000" cy="7105650"/>
          </a:xfrm>
          <a:prstGeom prst="rect">
            <a:avLst/>
          </a:prstGeom>
          <a:noFill/>
          <a:ln w="9525">
            <a:noFill/>
            <a:miter lim="800000"/>
            <a:headEnd/>
            <a:tailEnd/>
          </a:ln>
        </p:spPr>
      </p:pic>
    </p:spTree>
    <p:extLst>
      <p:ext uri="{BB962C8B-B14F-4D97-AF65-F5344CB8AC3E}">
        <p14:creationId xmlns:p14="http://schemas.microsoft.com/office/powerpoint/2010/main" val="42240107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4CA12F5-1842-446C-A6AF-3603314DDAFF}" type="datetimeFigureOut">
              <a:rPr lang="en-US" smtClean="0">
                <a:solidFill>
                  <a:prstClr val="black">
                    <a:tint val="75000"/>
                  </a:prstClr>
                </a:solidFill>
              </a:rPr>
              <a:pPr>
                <a:defRPr/>
              </a:pPr>
              <a:t>3/21/2016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E982C2C-9DF9-4754-AE96-6ADF0665289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228789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solidFill>
                  <a:prstClr val="black">
                    <a:tint val="75000"/>
                  </a:prstClr>
                </a:solidFill>
              </a:rPr>
              <a:pPr>
                <a:defRPr/>
              </a:pPr>
              <a:t>3/21/2016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679806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A520BB3B-0441-4DA8-AF71-550B9019B22C}" type="datetimeFigureOut">
              <a:rPr lang="en-US" smtClean="0">
                <a:solidFill>
                  <a:prstClr val="black">
                    <a:tint val="75000"/>
                  </a:prstClr>
                </a:solidFill>
              </a:rPr>
              <a:pPr>
                <a:defRPr/>
              </a:pPr>
              <a:t>3/21/2016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4C82FB86-571C-4FB7-A2C9-92265AC0F51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172420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BF56162-CCBD-495A-B1FD-D4AA44F3F3A6}" type="datetimeFigureOut">
              <a:rPr lang="en-US" smtClean="0">
                <a:solidFill>
                  <a:prstClr val="black">
                    <a:tint val="75000"/>
                  </a:prstClr>
                </a:solidFill>
              </a:rPr>
              <a:pPr>
                <a:defRPr/>
              </a:pPr>
              <a:t>3/21/2016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F57CBFF0-3E49-4BB0-8140-B8AEDF30F9E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606872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CAB5045-7FC0-41C3-978D-5F9400957537}" type="datetimeFigureOut">
              <a:rPr lang="en-US" smtClean="0">
                <a:solidFill>
                  <a:prstClr val="black">
                    <a:tint val="75000"/>
                  </a:prstClr>
                </a:solidFill>
              </a:rPr>
              <a:pPr>
                <a:defRPr/>
              </a:pPr>
              <a:t>3/21/2016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86994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pPr>
                <a:defRPr/>
              </a:pPr>
              <a:t>3/21/2016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415753F-3E5B-4571-871E-5A1C54717063}" type="datetimeFigureOut">
              <a:rPr lang="en-US" smtClean="0">
                <a:solidFill>
                  <a:prstClr val="black">
                    <a:tint val="75000"/>
                  </a:prstClr>
                </a:solidFill>
              </a:rPr>
              <a:pPr>
                <a:defRPr/>
              </a:pPr>
              <a:t>3/21/2016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2DCCDE6-747B-4FE3-834F-3BCCE07ED4E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42856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5681098-4C0E-41BF-8522-F71BCF98CB52}" type="datetimeFigureOut">
              <a:rPr lang="en-US" smtClean="0">
                <a:solidFill>
                  <a:prstClr val="black">
                    <a:tint val="75000"/>
                  </a:prstClr>
                </a:solidFill>
              </a:rPr>
              <a:pPr>
                <a:defRPr/>
              </a:pPr>
              <a:t>3/21/2016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5FBE0E10-6F68-4C21-9F71-063DE455386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067890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B6D1026-17F7-40D6-AF78-CA9618840B55}" type="datetimeFigureOut">
              <a:rPr lang="en-US" smtClean="0">
                <a:solidFill>
                  <a:prstClr val="black">
                    <a:tint val="75000"/>
                  </a:prstClr>
                </a:solidFill>
              </a:rPr>
              <a:pPr>
                <a:defRPr/>
              </a:pPr>
              <a:t>3/21/2016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00545A8-5FE0-417D-9A11-E54C6869CFC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118891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C8251B7-2DA2-46D2-9F8B-14EDC82EE9DD}" type="datetimeFigureOut">
              <a:rPr lang="en-US" smtClean="0">
                <a:solidFill>
                  <a:prstClr val="black">
                    <a:tint val="75000"/>
                  </a:prstClr>
                </a:solidFill>
              </a:rPr>
              <a:pPr>
                <a:defRPr/>
              </a:pPr>
              <a:t>3/21/2016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270DC63-F8D0-4EEB-B927-01BFB549473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95789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66723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smtClean="0"/>
              <a:t>Click to edit Master title style</a:t>
            </a:r>
            <a:endParaRPr lang="en-US" dirty="0"/>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z="1100" b="0">
                <a:solidFill>
                  <a:schemeClr val="tx1"/>
                </a:solidFill>
                <a:latin typeface="Myriad Pro"/>
                <a:cs typeface="+mn-cs"/>
              </a:defRPr>
            </a:lvl1pPr>
          </a:lstStyle>
          <a:p>
            <a:pPr>
              <a:defRPr/>
            </a:pPr>
            <a:endParaRPr lang="en-US" dirty="0">
              <a:solidFill>
                <a:prstClr val="black"/>
              </a:solidFill>
            </a:endParaRPr>
          </a:p>
        </p:txBody>
      </p:sp>
      <p:sp>
        <p:nvSpPr>
          <p:cNvPr id="5" name="Rectangle 5"/>
          <p:cNvSpPr>
            <a:spLocks noGrp="1" noChangeArrowheads="1"/>
          </p:cNvSpPr>
          <p:nvPr>
            <p:ph type="ftr" sz="quarter" idx="11"/>
          </p:nvPr>
        </p:nvSpPr>
        <p:spPr>
          <a:xfrm>
            <a:off x="3124200" y="6245225"/>
            <a:ext cx="2895600" cy="476250"/>
          </a:xfrm>
        </p:spPr>
        <p:txBody>
          <a:bodyPr/>
          <a:lstStyle>
            <a:lvl1pPr fontAlgn="base">
              <a:spcBef>
                <a:spcPct val="0"/>
              </a:spcBef>
              <a:spcAft>
                <a:spcPct val="0"/>
              </a:spcAft>
              <a:defRPr sz="1100" b="0">
                <a:solidFill>
                  <a:schemeClr val="tx1"/>
                </a:solidFill>
                <a:latin typeface="Myriad Pro"/>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lgn="l" fontAlgn="auto">
              <a:spcBef>
                <a:spcPts val="0"/>
              </a:spcBef>
              <a:spcAft>
                <a:spcPts val="0"/>
              </a:spcAft>
              <a:defRPr sz="1200">
                <a:solidFill>
                  <a:schemeClr val="tx1"/>
                </a:solidFill>
                <a:latin typeface="Myriad Pro"/>
                <a:cs typeface="+mn-cs"/>
              </a:defRPr>
            </a:lvl1pPr>
          </a:lstStyle>
          <a:p>
            <a:pPr>
              <a:defRPr/>
            </a:pPr>
            <a:fld id="{71469B1D-FA0F-48FB-B14E-E0B158D84764}"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176696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A520BB3B-0441-4DA8-AF71-550B9019B22C}" type="datetimeFigureOut">
              <a:rPr lang="en-US" smtClean="0"/>
              <a:pPr>
                <a:defRPr/>
              </a:pPr>
              <a:t>3/21/2016</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C82FB86-571C-4FB7-A2C9-92265AC0F51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BF56162-CCBD-495A-B1FD-D4AA44F3F3A6}" type="datetimeFigureOut">
              <a:rPr lang="en-US" smtClean="0"/>
              <a:pPr>
                <a:defRPr/>
              </a:pPr>
              <a:t>3/21/2016</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57CBFF0-3E49-4BB0-8140-B8AEDF30F9E6}"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CAB5045-7FC0-41C3-978D-5F9400957537}" type="datetimeFigureOut">
              <a:rPr lang="en-US" smtClean="0"/>
              <a:pPr>
                <a:defRPr/>
              </a:pPr>
              <a:t>3/21/2016</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415753F-3E5B-4571-871E-5A1C54717063}" type="datetimeFigureOut">
              <a:rPr lang="en-US" smtClean="0"/>
              <a:pPr>
                <a:defRPr/>
              </a:pPr>
              <a:t>3/21/2016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2DCCDE6-747B-4FE3-834F-3BCCE07ED4E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5681098-4C0E-41BF-8522-F71BCF98CB52}" type="datetimeFigureOut">
              <a:rPr lang="en-US" smtClean="0"/>
              <a:pPr>
                <a:defRPr/>
              </a:pPr>
              <a:t>3/21/2016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BE0E10-6F68-4C21-9F71-063DE4553860}"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B6D1026-17F7-40D6-AF78-CA9618840B55}" type="datetimeFigureOut">
              <a:rPr lang="en-US" smtClean="0"/>
              <a:pPr>
                <a:defRPr/>
              </a:pPr>
              <a:t>3/21/2016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0545A8-5FE0-417D-9A11-E54C6869CFCB}"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457200"/>
            <a:ext cx="8839200" cy="990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tabLst/>
              <a:defRPr/>
            </a:pPr>
            <a:r>
              <a:rPr kumimoji="0" lang="en-US" sz="4400" b="1" i="0" u="none" strike="noStrike" kern="1200" cap="none" spc="0" normalizeH="0" baseline="0" noProof="0" dirty="0" smtClean="0">
                <a:ln>
                  <a:noFill/>
                </a:ln>
                <a:solidFill>
                  <a:schemeClr val="tx1">
                    <a:lumMod val="50000"/>
                    <a:lumOff val="50000"/>
                  </a:schemeClr>
                </a:solidFill>
                <a:effectLst/>
                <a:uLnTx/>
                <a:uFillTx/>
                <a:latin typeface="Segoe UI" pitchFamily="34" charset="0"/>
                <a:ea typeface="+mj-ea"/>
                <a:cs typeface="Segoe UI" pitchFamily="34" charset="0"/>
              </a:rPr>
              <a:t>Use of bullets when you have text</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932AF1-9B09-493D-A42B-8BC1590F1A8C}" type="datetimeFigureOut">
              <a:rPr lang="en-US" smtClean="0"/>
              <a:pPr>
                <a:defRPr/>
              </a:pPr>
              <a:t>3/21/2016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E25EFF0-A14D-4684-8537-67F24F51B08C}" type="slidenum">
              <a:rPr lang="en-US" smtClean="0"/>
              <a:pPr>
                <a:defRPr/>
              </a:pPr>
              <a:t>‹#›</a:t>
            </a:fld>
            <a:endParaRPr lang="en-US"/>
          </a:p>
        </p:txBody>
      </p:sp>
      <p:pic>
        <p:nvPicPr>
          <p:cNvPr id="7" name="Picture 4" descr="DPH_PPT2.jpg"/>
          <p:cNvPicPr>
            <a:picLocks noChangeAspect="1"/>
          </p:cNvPicPr>
          <p:nvPr/>
        </p:nvPicPr>
        <p:blipFill>
          <a:blip r:embed="rId13" cstate="print"/>
          <a:srcRect/>
          <a:stretch>
            <a:fillRect/>
          </a:stretch>
        </p:blipFill>
        <p:spPr bwMode="auto">
          <a:xfrm>
            <a:off x="0" y="-103188"/>
            <a:ext cx="9144000" cy="706437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3"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a:defRPr/>
            </a:pPr>
            <a:fld id="{7D418D12-7EF3-4A28-A603-6BDCFB60FF7A}" type="datetime1">
              <a:rPr lang="en-US">
                <a:solidFill>
                  <a:srgbClr val="FFFFFF"/>
                </a:solidFill>
              </a:rPr>
              <a:pPr>
                <a:defRPr/>
              </a:pPr>
              <a:t>3/21/2016</a:t>
            </a:fld>
            <a:endParaRPr lang="en-US">
              <a:solidFill>
                <a:srgbClr val="FFFFFF"/>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r>
              <a:rPr lang="en-US">
                <a:solidFill>
                  <a:srgbClr val="FFFFFF"/>
                </a:solidFill>
              </a:rPr>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1615E576-9084-4A88-9263-21BC75F74E6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41915434"/>
      </p:ext>
    </p:extLst>
  </p:cSld>
  <p:clrMap bg1="dk2" tx1="lt1" bg2="dk1" tx2="lt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fontAlgn="base">
        <a:spcBef>
          <a:spcPct val="0"/>
        </a:spcBef>
        <a:spcAft>
          <a:spcPct val="0"/>
        </a:spcAft>
        <a:defRPr sz="4400">
          <a:solidFill>
            <a:srgbClr val="FFFFCC"/>
          </a:solidFill>
          <a:latin typeface="Calibri" pitchFamily="34" charset="0"/>
        </a:defRPr>
      </a:lvl6pPr>
      <a:lvl7pPr marL="914400" algn="ctr" rtl="0" fontAlgn="base">
        <a:spcBef>
          <a:spcPct val="0"/>
        </a:spcBef>
        <a:spcAft>
          <a:spcPct val="0"/>
        </a:spcAft>
        <a:defRPr sz="4400">
          <a:solidFill>
            <a:srgbClr val="FFFFCC"/>
          </a:solidFill>
          <a:latin typeface="Calibri" pitchFamily="34" charset="0"/>
        </a:defRPr>
      </a:lvl7pPr>
      <a:lvl8pPr marL="1371600" algn="ctr" rtl="0" fontAlgn="base">
        <a:spcBef>
          <a:spcPct val="0"/>
        </a:spcBef>
        <a:spcAft>
          <a:spcPct val="0"/>
        </a:spcAft>
        <a:defRPr sz="4400">
          <a:solidFill>
            <a:srgbClr val="FFFFCC"/>
          </a:solidFill>
          <a:latin typeface="Calibri" pitchFamily="34" charset="0"/>
        </a:defRPr>
      </a:lvl8pPr>
      <a:lvl9pPr marL="1828800" algn="ctr" rtl="0" fontAlgn="base">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457200"/>
            <a:ext cx="8839200" cy="990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tabLst/>
              <a:defRPr/>
            </a:pPr>
            <a:r>
              <a:rPr kumimoji="0" lang="en-US" sz="4400" b="1" i="0" u="none" strike="noStrike" kern="1200" cap="none" spc="0" normalizeH="0" baseline="0" noProof="0" dirty="0" smtClean="0">
                <a:ln>
                  <a:noFill/>
                </a:ln>
                <a:solidFill>
                  <a:schemeClr val="tx1">
                    <a:lumMod val="50000"/>
                    <a:lumOff val="50000"/>
                  </a:schemeClr>
                </a:solidFill>
                <a:effectLst/>
                <a:uLnTx/>
                <a:uFillTx/>
                <a:latin typeface="Segoe UI" pitchFamily="34" charset="0"/>
                <a:ea typeface="+mj-ea"/>
                <a:cs typeface="Segoe UI" pitchFamily="34" charset="0"/>
              </a:rPr>
              <a:t>Use of bullets when you have text</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932AF1-9B09-493D-A42B-8BC1590F1A8C}" type="datetimeFigureOut">
              <a:rPr lang="en-US" smtClean="0">
                <a:solidFill>
                  <a:prstClr val="black">
                    <a:tint val="75000"/>
                  </a:prstClr>
                </a:solidFill>
              </a:rPr>
              <a:pPr>
                <a:defRPr/>
              </a:pPr>
              <a:t>3/21/2016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E25EFF0-A14D-4684-8537-67F24F51B08C}" type="slidenum">
              <a:rPr lang="en-US" smtClean="0">
                <a:solidFill>
                  <a:prstClr val="black">
                    <a:tint val="75000"/>
                  </a:prstClr>
                </a:solidFill>
              </a:rPr>
              <a:pPr>
                <a:defRPr/>
              </a:pPr>
              <a:t>‹#›</a:t>
            </a:fld>
            <a:endParaRPr lang="en-US">
              <a:solidFill>
                <a:prstClr val="black">
                  <a:tint val="75000"/>
                </a:prstClr>
              </a:solidFill>
            </a:endParaRPr>
          </a:p>
        </p:txBody>
      </p:sp>
      <p:pic>
        <p:nvPicPr>
          <p:cNvPr id="7" name="Picture 4" descr="DPH_PPT2.jpg"/>
          <p:cNvPicPr>
            <a:picLocks noChangeAspect="1"/>
          </p:cNvPicPr>
          <p:nvPr/>
        </p:nvPicPr>
        <p:blipFill>
          <a:blip r:embed="rId14" cstate="print"/>
          <a:srcRect/>
          <a:stretch>
            <a:fillRect/>
          </a:stretch>
        </p:blipFill>
        <p:spPr bwMode="auto">
          <a:xfrm>
            <a:off x="0" y="-103188"/>
            <a:ext cx="9144000" cy="7064376"/>
          </a:xfrm>
          <a:prstGeom prst="rect">
            <a:avLst/>
          </a:prstGeom>
          <a:noFill/>
          <a:ln w="9525">
            <a:noFill/>
            <a:miter lim="800000"/>
            <a:headEnd/>
            <a:tailEnd/>
          </a:ln>
        </p:spPr>
      </p:pic>
    </p:spTree>
    <p:extLst>
      <p:ext uri="{BB962C8B-B14F-4D97-AF65-F5344CB8AC3E}">
        <p14:creationId xmlns:p14="http://schemas.microsoft.com/office/powerpoint/2010/main" val="4209618751"/>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txStyles>
    <p:title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wmf"/><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hyperlink" Target="http://pediatrics.aappublications.org/misc/Permissions.dtl" TargetMode="External"/><Relationship Id="rId4" Type="http://schemas.openxmlformats.org/officeDocument/2006/relationships/image" Target="../media/image33.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0.xml"/><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53.xml"/><Relationship Id="rId1" Type="http://schemas.openxmlformats.org/officeDocument/2006/relationships/slideLayout" Target="../slideLayouts/slideLayout11.xml"/><Relationship Id="rId4" Type="http://schemas.openxmlformats.org/officeDocument/2006/relationships/image" Target="../media/image42.wmf"/></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4.wmf"/><Relationship Id="rId4" Type="http://schemas.openxmlformats.org/officeDocument/2006/relationships/image" Target="../media/image3.w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6.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5.png"/><Relationship Id="rId2" Type="http://schemas.openxmlformats.org/officeDocument/2006/relationships/notesSlide" Target="../notesSlides/notesSlide66.xml"/><Relationship Id="rId1" Type="http://schemas.openxmlformats.org/officeDocument/2006/relationships/slideLayout" Target="../slideLayouts/slideLayout6.xml"/><Relationship Id="rId6" Type="http://schemas.openxmlformats.org/officeDocument/2006/relationships/image" Target="../media/image51.png"/><Relationship Id="rId11" Type="http://schemas.openxmlformats.org/officeDocument/2006/relationships/hyperlink" Target="http://health.state.ga.us/index.asp" TargetMode="External"/><Relationship Id="rId5" Type="http://schemas.openxmlformats.org/officeDocument/2006/relationships/image" Target="../media/image50.jpeg"/><Relationship Id="rId15" Type="http://schemas.openxmlformats.org/officeDocument/2006/relationships/image" Target="../media/image57.png"/><Relationship Id="rId10" Type="http://schemas.openxmlformats.org/officeDocument/2006/relationships/image" Target="../media/image54.png"/><Relationship Id="rId4" Type="http://schemas.openxmlformats.org/officeDocument/2006/relationships/image" Target="../media/image49.png"/><Relationship Id="rId9" Type="http://schemas.openxmlformats.org/officeDocument/2006/relationships/hyperlink" Target="http://www.immunize.org/images/kidart/batrob5.gif" TargetMode="External"/><Relationship Id="rId14" Type="http://schemas.openxmlformats.org/officeDocument/2006/relationships/image" Target="../media/image5.png"/></Relationships>
</file>

<file path=ppt/slides/_rels/slide67.xml.rels><?xml version="1.0" encoding="UTF-8" standalone="yes"?>
<Relationships xmlns="http://schemas.openxmlformats.org/package/2006/relationships"><Relationship Id="rId3" Type="http://schemas.openxmlformats.org/officeDocument/2006/relationships/hyperlink" Target="http://www.immunize.org/resources/emailnews.asp" TargetMode="External"/><Relationship Id="rId2" Type="http://schemas.openxmlformats.org/officeDocument/2006/relationships/notesSlide" Target="../notesSlides/notesSlide67.xml"/><Relationship Id="rId1" Type="http://schemas.openxmlformats.org/officeDocument/2006/relationships/slideLayout" Target="../slideLayouts/slideLayout6.xml"/><Relationship Id="rId4" Type="http://schemas.openxmlformats.org/officeDocument/2006/relationships/image" Target="../media/image58.jpeg"/></Relationships>
</file>

<file path=ppt/slides/_rels/slide6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9.xml"/><Relationship Id="rId1" Type="http://schemas.openxmlformats.org/officeDocument/2006/relationships/slideLayout" Target="../slideLayouts/slideLayout11.xml"/><Relationship Id="rId5" Type="http://schemas.openxmlformats.org/officeDocument/2006/relationships/image" Target="../media/image62.wmf"/><Relationship Id="rId4" Type="http://schemas.openxmlformats.org/officeDocument/2006/relationships/image" Target="../media/image61.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8"/>
          <p:cNvSpPr>
            <a:spLocks noChangeArrowheads="1"/>
          </p:cNvSpPr>
          <p:nvPr/>
        </p:nvSpPr>
        <p:spPr bwMode="auto">
          <a:xfrm>
            <a:off x="-47625" y="1516063"/>
            <a:ext cx="9191625" cy="1905000"/>
          </a:xfrm>
          <a:prstGeom prst="rect">
            <a:avLst/>
          </a:prstGeom>
          <a:noFill/>
          <a:ln w="38100">
            <a:noFill/>
            <a:miter lim="800000"/>
            <a:headEnd/>
            <a:tailEnd/>
          </a:ln>
        </p:spPr>
        <p:txBody>
          <a:bodyPr anchor="ctr"/>
          <a:lstStyle/>
          <a:p>
            <a:pPr algn="ctr">
              <a:spcAft>
                <a:spcPct val="25000"/>
              </a:spcAft>
              <a:defRPr/>
            </a:pPr>
            <a:r>
              <a:rPr lang="en-US" sz="3600" dirty="0" smtClean="0">
                <a:solidFill>
                  <a:schemeClr val="tx1">
                    <a:lumMod val="65000"/>
                    <a:lumOff val="35000"/>
                  </a:schemeClr>
                </a:solidFill>
                <a:latin typeface="Segoe UI" pitchFamily="34" charset="0"/>
                <a:cs typeface="Segoe UI" pitchFamily="34" charset="0"/>
              </a:rPr>
              <a:t>Adolescent and Adult Immunization Update</a:t>
            </a:r>
            <a:endParaRPr lang="en-US" sz="3600" dirty="0">
              <a:solidFill>
                <a:schemeClr val="tx1">
                  <a:lumMod val="65000"/>
                  <a:lumOff val="35000"/>
                </a:schemeClr>
              </a:solidFill>
              <a:latin typeface="Segoe UI" pitchFamily="34" charset="0"/>
              <a:cs typeface="Segoe UI" pitchFamily="34" charset="0"/>
            </a:endParaRPr>
          </a:p>
        </p:txBody>
      </p:sp>
      <p:sp>
        <p:nvSpPr>
          <p:cNvPr id="5" name="Rectangle 90"/>
          <p:cNvSpPr>
            <a:spLocks noChangeArrowheads="1"/>
          </p:cNvSpPr>
          <p:nvPr/>
        </p:nvSpPr>
        <p:spPr bwMode="auto">
          <a:xfrm>
            <a:off x="2782888" y="3675063"/>
            <a:ext cx="6172200" cy="1219200"/>
          </a:xfrm>
          <a:prstGeom prst="rect">
            <a:avLst/>
          </a:prstGeom>
          <a:noFill/>
          <a:ln w="9525">
            <a:noFill/>
            <a:miter lim="800000"/>
            <a:headEnd/>
            <a:tailEnd/>
          </a:ln>
        </p:spPr>
        <p:txBody>
          <a:bodyPr/>
          <a:lstStyle/>
          <a:p>
            <a:pPr>
              <a:lnSpc>
                <a:spcPct val="80000"/>
              </a:lnSpc>
              <a:spcBef>
                <a:spcPct val="20000"/>
              </a:spcBef>
              <a:spcAft>
                <a:spcPct val="30000"/>
              </a:spcAft>
              <a:defRPr/>
            </a:pPr>
            <a:r>
              <a:rPr lang="en-US" sz="2000" dirty="0" smtClean="0">
                <a:solidFill>
                  <a:schemeClr val="tx1">
                    <a:lumMod val="65000"/>
                    <a:lumOff val="35000"/>
                  </a:schemeClr>
                </a:solidFill>
                <a:latin typeface="Segoe UI" pitchFamily="34" charset="0"/>
                <a:cs typeface="Segoe UI" pitchFamily="34" charset="0"/>
              </a:rPr>
              <a:t>Presentation to: </a:t>
            </a:r>
          </a:p>
          <a:p>
            <a:pPr>
              <a:lnSpc>
                <a:spcPct val="80000"/>
              </a:lnSpc>
              <a:spcBef>
                <a:spcPct val="20000"/>
              </a:spcBef>
              <a:spcAft>
                <a:spcPct val="30000"/>
              </a:spcAft>
              <a:defRPr/>
            </a:pPr>
            <a:r>
              <a:rPr lang="en-US" sz="2000" dirty="0" smtClean="0">
                <a:solidFill>
                  <a:schemeClr val="tx1">
                    <a:lumMod val="65000"/>
                    <a:lumOff val="35000"/>
                  </a:schemeClr>
                </a:solidFill>
                <a:latin typeface="Segoe UI" pitchFamily="34" charset="0"/>
                <a:cs typeface="Segoe UI" pitchFamily="34" charset="0"/>
              </a:rPr>
              <a:t>Presented by:</a:t>
            </a:r>
          </a:p>
          <a:p>
            <a:pPr>
              <a:lnSpc>
                <a:spcPct val="80000"/>
              </a:lnSpc>
              <a:spcBef>
                <a:spcPct val="20000"/>
              </a:spcBef>
              <a:spcAft>
                <a:spcPct val="30000"/>
              </a:spcAft>
              <a:defRPr/>
            </a:pPr>
            <a:r>
              <a:rPr lang="en-US" sz="2000" dirty="0" smtClean="0">
                <a:solidFill>
                  <a:schemeClr val="tx1">
                    <a:lumMod val="65000"/>
                    <a:lumOff val="35000"/>
                  </a:schemeClr>
                </a:solidFill>
                <a:latin typeface="Segoe UI" pitchFamily="34" charset="0"/>
                <a:cs typeface="Segoe UI" pitchFamily="34" charset="0"/>
              </a:rPr>
              <a:t>Date:</a:t>
            </a:r>
          </a:p>
          <a:p>
            <a:pPr>
              <a:lnSpc>
                <a:spcPct val="80000"/>
              </a:lnSpc>
              <a:spcBef>
                <a:spcPct val="20000"/>
              </a:spcBef>
              <a:defRPr/>
            </a:pPr>
            <a:endParaRPr lang="en-US" dirty="0">
              <a:solidFill>
                <a:srgbClr val="006699"/>
              </a:solidFill>
              <a:latin typeface="Arial Narrow"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2"/>
          <p:cNvSpPr>
            <a:spLocks noGrp="1" noChangeArrowheads="1"/>
          </p:cNvSpPr>
          <p:nvPr>
            <p:ph type="title" idx="4294967295"/>
          </p:nvPr>
        </p:nvSpPr>
        <p:spPr>
          <a:xfrm>
            <a:off x="266700" y="-76200"/>
            <a:ext cx="8534400" cy="838200"/>
          </a:xfrm>
        </p:spPr>
        <p:txBody>
          <a:bodyPr>
            <a:normAutofit/>
          </a:bodyPr>
          <a:lstStyle/>
          <a:p>
            <a:r>
              <a:rPr lang="en-US" dirty="0" smtClean="0"/>
              <a:t>Observe the Guidelines</a:t>
            </a:r>
          </a:p>
        </p:txBody>
      </p:sp>
      <p:sp>
        <p:nvSpPr>
          <p:cNvPr id="287746" name="Rectangle 3"/>
          <p:cNvSpPr>
            <a:spLocks noGrp="1" noChangeArrowheads="1"/>
          </p:cNvSpPr>
          <p:nvPr>
            <p:ph type="body" idx="4294967295"/>
          </p:nvPr>
        </p:nvSpPr>
        <p:spPr>
          <a:xfrm>
            <a:off x="2209800" y="762000"/>
            <a:ext cx="4648200" cy="2667000"/>
          </a:xfrm>
        </p:spPr>
        <p:txBody>
          <a:bodyPr>
            <a:normAutofit fontScale="92500"/>
          </a:bodyPr>
          <a:lstStyle/>
          <a:p>
            <a:pPr>
              <a:spcBef>
                <a:spcPct val="50000"/>
              </a:spcBef>
            </a:pPr>
            <a:r>
              <a:rPr lang="en-US" sz="2400" dirty="0" smtClean="0"/>
              <a:t>Route of administration</a:t>
            </a:r>
          </a:p>
          <a:p>
            <a:pPr>
              <a:spcBef>
                <a:spcPct val="50000"/>
              </a:spcBef>
            </a:pPr>
            <a:r>
              <a:rPr lang="en-US" sz="2400" dirty="0" smtClean="0"/>
              <a:t>Number of vaccines administered</a:t>
            </a:r>
          </a:p>
          <a:p>
            <a:pPr>
              <a:spcBef>
                <a:spcPct val="50000"/>
              </a:spcBef>
            </a:pPr>
            <a:r>
              <a:rPr lang="en-US" sz="2400" dirty="0" smtClean="0"/>
              <a:t>4-day grace period </a:t>
            </a:r>
          </a:p>
          <a:p>
            <a:pPr>
              <a:spcBef>
                <a:spcPct val="50000"/>
              </a:spcBef>
            </a:pPr>
            <a:r>
              <a:rPr lang="en-US" sz="2400" dirty="0" smtClean="0"/>
              <a:t>Minimal age for immunization</a:t>
            </a:r>
          </a:p>
          <a:p>
            <a:pPr>
              <a:spcBef>
                <a:spcPct val="50000"/>
              </a:spcBef>
            </a:pPr>
            <a:r>
              <a:rPr lang="en-US" sz="2400" dirty="0" smtClean="0"/>
              <a:t>Minimal interval between doses</a:t>
            </a:r>
          </a:p>
        </p:txBody>
      </p:sp>
      <p:pic>
        <p:nvPicPr>
          <p:cNvPr id="5" name="Picture 5" descr="Pages from rr6002"/>
          <p:cNvPicPr>
            <a:picLocks noChangeAspect="1" noChangeArrowheads="1"/>
          </p:cNvPicPr>
          <p:nvPr/>
        </p:nvPicPr>
        <p:blipFill>
          <a:blip r:embed="rId3" cstate="print"/>
          <a:srcRect/>
          <a:stretch>
            <a:fillRect/>
          </a:stretch>
        </p:blipFill>
        <p:spPr bwMode="auto">
          <a:xfrm>
            <a:off x="2286000" y="3330893"/>
            <a:ext cx="4287520" cy="3025934"/>
          </a:xfrm>
          <a:prstGeom prst="rect">
            <a:avLst/>
          </a:prstGeom>
          <a:noFill/>
          <a:ln w="28575">
            <a:solidFill>
              <a:schemeClr val="tx1"/>
            </a:solidFill>
            <a:miter lim="800000"/>
            <a:headEnd/>
            <a:tailEnd/>
          </a:ln>
        </p:spPr>
      </p:pic>
    </p:spTree>
    <p:extLst>
      <p:ext uri="{BB962C8B-B14F-4D97-AF65-F5344CB8AC3E}">
        <p14:creationId xmlns:p14="http://schemas.microsoft.com/office/powerpoint/2010/main" val="1467189111"/>
      </p:ext>
    </p:extLst>
  </p:cSld>
  <p:clrMapOvr>
    <a:masterClrMapping/>
  </p:clrMapOvr>
  <mc:AlternateContent xmlns:mc="http://schemas.openxmlformats.org/markup-compatibility/2006" xmlns:p14="http://schemas.microsoft.com/office/powerpoint/2010/main">
    <mc:Choice Requires="p14">
      <p:transition spd="slow" p14:dur="2000" advTm="103150"/>
    </mc:Choice>
    <mc:Fallback xmlns="">
      <p:transition spd="slow" advTm="10315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90600"/>
          </a:xfrm>
        </p:spPr>
        <p:txBody>
          <a:bodyPr/>
          <a:lstStyle/>
          <a:p>
            <a:r>
              <a:rPr lang="en-US" dirty="0" smtClean="0"/>
              <a:t>General Recommendations</a:t>
            </a:r>
            <a:endParaRPr lang="en-US" dirty="0"/>
          </a:p>
        </p:txBody>
      </p:sp>
      <p:sp>
        <p:nvSpPr>
          <p:cNvPr id="4" name="Content Placeholder 3"/>
          <p:cNvSpPr>
            <a:spLocks noGrp="1"/>
          </p:cNvSpPr>
          <p:nvPr>
            <p:ph sz="half" idx="2"/>
          </p:nvPr>
        </p:nvSpPr>
        <p:spPr>
          <a:xfrm>
            <a:off x="457200" y="1447800"/>
            <a:ext cx="4040188" cy="4144963"/>
          </a:xfrm>
        </p:spPr>
        <p:txBody>
          <a:bodyPr/>
          <a:lstStyle/>
          <a:p>
            <a:r>
              <a:rPr lang="en-US" dirty="0" smtClean="0"/>
              <a:t>Simultaneous Administration</a:t>
            </a:r>
          </a:p>
          <a:p>
            <a:r>
              <a:rPr lang="en-US" dirty="0" smtClean="0"/>
              <a:t>Non-Simultaneous Administration</a:t>
            </a:r>
          </a:p>
          <a:p>
            <a:r>
              <a:rPr lang="en-US" dirty="0" smtClean="0"/>
              <a:t>Two live-vaccines</a:t>
            </a:r>
          </a:p>
          <a:p>
            <a:r>
              <a:rPr lang="en-US" dirty="0" smtClean="0"/>
              <a:t>Violation of minimal time interval for live vaccines</a:t>
            </a:r>
          </a:p>
          <a:p>
            <a:r>
              <a:rPr lang="en-US" dirty="0" smtClean="0"/>
              <a:t>Minimum time and age intervals</a:t>
            </a:r>
            <a:endParaRPr lang="en-US" dirty="0"/>
          </a:p>
        </p:txBody>
      </p:sp>
      <p:sp>
        <p:nvSpPr>
          <p:cNvPr id="6" name="Content Placeholder 5"/>
          <p:cNvSpPr>
            <a:spLocks noGrp="1"/>
          </p:cNvSpPr>
          <p:nvPr>
            <p:ph sz="quarter" idx="4"/>
          </p:nvPr>
        </p:nvSpPr>
        <p:spPr>
          <a:xfrm>
            <a:off x="4648200" y="1524000"/>
            <a:ext cx="4041775" cy="4144963"/>
          </a:xfrm>
        </p:spPr>
        <p:txBody>
          <a:bodyPr>
            <a:normAutofit fontScale="92500" lnSpcReduction="10000"/>
          </a:bodyPr>
          <a:lstStyle/>
          <a:p>
            <a:r>
              <a:rPr lang="en-US" dirty="0" smtClean="0"/>
              <a:t>Violation of minimum time and age intervals/grace period</a:t>
            </a:r>
          </a:p>
          <a:p>
            <a:r>
              <a:rPr lang="en-US" dirty="0" smtClean="0"/>
              <a:t>Administration of vaccines later than recommended schedule</a:t>
            </a:r>
          </a:p>
          <a:p>
            <a:r>
              <a:rPr lang="en-US" dirty="0" smtClean="0"/>
              <a:t>Vaccine Administration principles</a:t>
            </a:r>
          </a:p>
          <a:p>
            <a:r>
              <a:rPr lang="en-US" dirty="0" smtClean="0"/>
              <a:t>Administering combination vaccines</a:t>
            </a:r>
          </a:p>
          <a:p>
            <a:r>
              <a:rPr lang="en-US" dirty="0" smtClean="0"/>
              <a:t>Contraindications and Precautions</a:t>
            </a:r>
            <a:endParaRPr lang="en-US" dirty="0"/>
          </a:p>
        </p:txBody>
      </p:sp>
    </p:spTree>
    <p:extLst>
      <p:ext uri="{BB962C8B-B14F-4D97-AF65-F5344CB8AC3E}">
        <p14:creationId xmlns:p14="http://schemas.microsoft.com/office/powerpoint/2010/main" val="3674889904"/>
      </p:ext>
    </p:extLst>
  </p:cSld>
  <p:clrMapOvr>
    <a:masterClrMapping/>
  </p:clrMapOvr>
  <mc:AlternateContent xmlns:mc="http://schemas.openxmlformats.org/markup-compatibility/2006" xmlns:p14="http://schemas.microsoft.com/office/powerpoint/2010/main">
    <mc:Choice Requires="p14">
      <p:transition spd="slow" p14:dur="2000" advTm="63267"/>
    </mc:Choice>
    <mc:Fallback xmlns="">
      <p:transition spd="slow" advTm="63267"/>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04800" y="0"/>
            <a:ext cx="8534400" cy="1143000"/>
          </a:xfrm>
        </p:spPr>
        <p:txBody>
          <a:bodyPr/>
          <a:lstStyle/>
          <a:p>
            <a:pPr eaLnBrk="1" hangingPunct="1"/>
            <a:r>
              <a:rPr lang="en-US" dirty="0" smtClean="0"/>
              <a:t>Frequently Asked Question?</a:t>
            </a:r>
          </a:p>
        </p:txBody>
      </p:sp>
      <p:sp>
        <p:nvSpPr>
          <p:cNvPr id="84995" name="Rectangle 3"/>
          <p:cNvSpPr>
            <a:spLocks noGrp="1" noChangeArrowheads="1"/>
          </p:cNvSpPr>
          <p:nvPr>
            <p:ph type="body" idx="1"/>
          </p:nvPr>
        </p:nvSpPr>
        <p:spPr>
          <a:xfrm>
            <a:off x="304800" y="1066800"/>
            <a:ext cx="8610600" cy="5105400"/>
          </a:xfrm>
        </p:spPr>
        <p:txBody>
          <a:bodyPr>
            <a:normAutofit/>
          </a:bodyPr>
          <a:lstStyle/>
          <a:p>
            <a:pPr eaLnBrk="1" hangingPunct="1"/>
            <a:r>
              <a:rPr lang="en-US" sz="2800" b="1" dirty="0" smtClean="0"/>
              <a:t>Why do ACIP recommendations not always agree with vaccine package inserts?</a:t>
            </a:r>
            <a:r>
              <a:rPr lang="en-US" sz="3000" dirty="0" smtClean="0"/>
              <a:t/>
            </a:r>
            <a:br>
              <a:rPr lang="en-US" sz="3000" dirty="0" smtClean="0"/>
            </a:br>
            <a:r>
              <a:rPr lang="en-US" sz="3000" dirty="0" smtClean="0"/>
              <a:t/>
            </a:r>
            <a:br>
              <a:rPr lang="en-US" sz="3000" dirty="0" smtClean="0"/>
            </a:br>
            <a:r>
              <a:rPr lang="en-US" sz="1800" dirty="0" smtClean="0"/>
              <a:t>There is usually very close agreement between vaccine package inserts and ACIP statements. The Food and Drug Administration (FDA) must approve the package insert, and requires documentation for all claims and recommendations made in the insert. Occasionally, ACIP may use different data to formulate its recommendations, or try to add flexibility to its recommendations, which results in wording different than on the package insert. ACIP sometimes makes recommendations based on expert opinion and public health considerations. Published recommendations of national advisory groups (such as ACIP or AAP's Committee on Infectious Diseases) should be considered equally as authoritative as those on the package insert. </a:t>
            </a:r>
          </a:p>
        </p:txBody>
      </p:sp>
      <p:sp>
        <p:nvSpPr>
          <p:cNvPr id="84996" name="Text Box 4"/>
          <p:cNvSpPr txBox="1">
            <a:spLocks noChangeArrowheads="1"/>
          </p:cNvSpPr>
          <p:nvPr/>
        </p:nvSpPr>
        <p:spPr bwMode="auto">
          <a:xfrm>
            <a:off x="685800" y="5638800"/>
            <a:ext cx="5454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t>Source: IAC’s Ask the Experts</a:t>
            </a:r>
          </a:p>
          <a:p>
            <a:pPr eaLnBrk="1" hangingPunct="1"/>
            <a:r>
              <a:rPr lang="en-US" dirty="0"/>
              <a:t>www.immunize.org/askexperts/experts_general.asp</a:t>
            </a:r>
          </a:p>
        </p:txBody>
      </p:sp>
    </p:spTree>
    <p:extLst>
      <p:ext uri="{BB962C8B-B14F-4D97-AF65-F5344CB8AC3E}">
        <p14:creationId xmlns:p14="http://schemas.microsoft.com/office/powerpoint/2010/main" val="819672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09673" y="-11723"/>
            <a:ext cx="8951912" cy="838200"/>
          </a:xfrm>
        </p:spPr>
        <p:txBody>
          <a:bodyPr/>
          <a:lstStyle/>
          <a:p>
            <a:pPr eaLnBrk="1" hangingPunct="1"/>
            <a:r>
              <a:rPr lang="en-US" sz="4800" dirty="0" smtClean="0">
                <a:cs typeface="Arial" pitchFamily="34" charset="0"/>
              </a:rPr>
              <a:t>Vaccines</a:t>
            </a:r>
          </a:p>
        </p:txBody>
      </p:sp>
      <p:sp>
        <p:nvSpPr>
          <p:cNvPr id="76803" name="Rectangle 3"/>
          <p:cNvSpPr>
            <a:spLocks noGrp="1" noChangeArrowheads="1"/>
          </p:cNvSpPr>
          <p:nvPr>
            <p:ph type="body" sz="half" idx="1"/>
          </p:nvPr>
        </p:nvSpPr>
        <p:spPr>
          <a:xfrm>
            <a:off x="381000" y="2438400"/>
            <a:ext cx="3810000" cy="3733800"/>
          </a:xfrm>
        </p:spPr>
        <p:txBody>
          <a:bodyPr/>
          <a:lstStyle/>
          <a:p>
            <a:pPr algn="ctr" eaLnBrk="1" hangingPunct="1">
              <a:spcBef>
                <a:spcPct val="50000"/>
              </a:spcBef>
              <a:buClr>
                <a:srgbClr val="FFFF99"/>
              </a:buClr>
              <a:buFont typeface="Wingdings" pitchFamily="2" charset="2"/>
              <a:buNone/>
            </a:pPr>
            <a:r>
              <a:rPr lang="en-US" sz="2000" b="1" u="sng" dirty="0" err="1" smtClean="0">
                <a:solidFill>
                  <a:srgbClr val="C00000"/>
                </a:solidFill>
              </a:rPr>
              <a:t>Live,Attenuated</a:t>
            </a:r>
            <a:r>
              <a:rPr lang="en-US" sz="2000" b="1" dirty="0" smtClean="0">
                <a:solidFill>
                  <a:srgbClr val="C00000"/>
                </a:solidFill>
              </a:rPr>
              <a:t> </a:t>
            </a:r>
          </a:p>
          <a:p>
            <a:pPr lvl="1" eaLnBrk="1" hangingPunct="1">
              <a:spcBef>
                <a:spcPct val="50000"/>
              </a:spcBef>
              <a:buClr>
                <a:schemeClr val="tx1"/>
              </a:buClr>
              <a:buFontTx/>
              <a:buChar char="•"/>
            </a:pPr>
            <a:r>
              <a:rPr lang="en-US" sz="2000" dirty="0" err="1" smtClean="0"/>
              <a:t>Measles,Mumps</a:t>
            </a:r>
            <a:r>
              <a:rPr lang="en-US" sz="2000" dirty="0" smtClean="0"/>
              <a:t> &amp; Rubella (MMR)</a:t>
            </a:r>
          </a:p>
          <a:p>
            <a:pPr lvl="1" eaLnBrk="1" hangingPunct="1">
              <a:spcBef>
                <a:spcPct val="50000"/>
              </a:spcBef>
              <a:buClr>
                <a:schemeClr val="tx1"/>
              </a:buClr>
              <a:buFontTx/>
              <a:buChar char="•"/>
            </a:pPr>
            <a:r>
              <a:rPr lang="en-US" sz="2000" dirty="0" smtClean="0"/>
              <a:t>Varicella</a:t>
            </a:r>
          </a:p>
          <a:p>
            <a:pPr lvl="1" eaLnBrk="1" hangingPunct="1">
              <a:spcBef>
                <a:spcPct val="50000"/>
              </a:spcBef>
              <a:buClr>
                <a:schemeClr val="tx1"/>
              </a:buClr>
              <a:buFontTx/>
              <a:buChar char="•"/>
            </a:pPr>
            <a:r>
              <a:rPr lang="en-US" sz="2000" dirty="0" smtClean="0"/>
              <a:t>LAIV- (Nasal Spray flu) </a:t>
            </a:r>
          </a:p>
          <a:p>
            <a:pPr lvl="1" eaLnBrk="1" hangingPunct="1">
              <a:spcBef>
                <a:spcPct val="50000"/>
              </a:spcBef>
              <a:buClr>
                <a:schemeClr val="tx1"/>
              </a:buClr>
              <a:buFontTx/>
              <a:buChar char="•"/>
            </a:pPr>
            <a:r>
              <a:rPr lang="en-US" sz="2000" dirty="0" smtClean="0"/>
              <a:t>Rotavirus</a:t>
            </a:r>
          </a:p>
          <a:p>
            <a:pPr lvl="1" eaLnBrk="1" hangingPunct="1">
              <a:spcBef>
                <a:spcPct val="50000"/>
              </a:spcBef>
              <a:buClr>
                <a:schemeClr val="tx1"/>
              </a:buClr>
              <a:buFontTx/>
              <a:buChar char="•"/>
            </a:pPr>
            <a:r>
              <a:rPr lang="en-US" sz="2000" dirty="0" smtClean="0"/>
              <a:t>Herpes Zoster/Shingles</a:t>
            </a:r>
          </a:p>
          <a:p>
            <a:pPr eaLnBrk="1" hangingPunct="1"/>
            <a:endParaRPr lang="en-US" sz="2000" dirty="0" smtClean="0"/>
          </a:p>
        </p:txBody>
      </p:sp>
      <p:sp>
        <p:nvSpPr>
          <p:cNvPr id="558084" name="Rectangle 4"/>
          <p:cNvSpPr>
            <a:spLocks noGrp="1" noChangeArrowheads="1"/>
          </p:cNvSpPr>
          <p:nvPr>
            <p:ph type="body" sz="half" idx="2"/>
          </p:nvPr>
        </p:nvSpPr>
        <p:spPr>
          <a:xfrm>
            <a:off x="3657600" y="2438400"/>
            <a:ext cx="5257800" cy="4953000"/>
          </a:xfrm>
        </p:spPr>
        <p:txBody>
          <a:bodyPr/>
          <a:lstStyle/>
          <a:p>
            <a:pPr lvl="1" algn="ctr" eaLnBrk="1" hangingPunct="1">
              <a:spcBef>
                <a:spcPct val="50000"/>
              </a:spcBef>
              <a:buClr>
                <a:srgbClr val="FFFF99"/>
              </a:buClr>
              <a:buFont typeface="Wingdings" pitchFamily="2" charset="2"/>
              <a:buNone/>
              <a:defRPr/>
            </a:pPr>
            <a:r>
              <a:rPr lang="en-US" sz="2000" b="1" u="sng" dirty="0" smtClean="0">
                <a:solidFill>
                  <a:srgbClr val="C00000"/>
                </a:solidFill>
              </a:rPr>
              <a:t>Inactivated</a:t>
            </a:r>
            <a:endParaRPr lang="en-US" sz="2000" b="1" dirty="0" smtClean="0">
              <a:solidFill>
                <a:srgbClr val="C00000"/>
              </a:solidFill>
            </a:endParaRPr>
          </a:p>
          <a:p>
            <a:pPr lvl="2" eaLnBrk="1" hangingPunct="1">
              <a:lnSpc>
                <a:spcPct val="90000"/>
              </a:lnSpc>
              <a:spcBef>
                <a:spcPct val="50000"/>
              </a:spcBef>
              <a:buClr>
                <a:schemeClr val="tx1"/>
              </a:buClr>
              <a:defRPr/>
            </a:pPr>
            <a:r>
              <a:rPr lang="en-US" sz="1800" dirty="0" err="1" smtClean="0"/>
              <a:t>Toxoids</a:t>
            </a:r>
            <a:r>
              <a:rPr lang="en-US" sz="1800" dirty="0" smtClean="0"/>
              <a:t> (tetanus, diphtheria)</a:t>
            </a:r>
          </a:p>
          <a:p>
            <a:pPr lvl="2" eaLnBrk="1" hangingPunct="1">
              <a:lnSpc>
                <a:spcPct val="90000"/>
              </a:lnSpc>
              <a:spcBef>
                <a:spcPct val="50000"/>
              </a:spcBef>
              <a:buClr>
                <a:schemeClr val="tx1"/>
              </a:buClr>
              <a:defRPr/>
            </a:pPr>
            <a:r>
              <a:rPr lang="en-US" sz="1800" dirty="0" smtClean="0"/>
              <a:t>Whole (Hepatitis A, polio)</a:t>
            </a:r>
          </a:p>
          <a:p>
            <a:pPr lvl="2" eaLnBrk="1" hangingPunct="1">
              <a:lnSpc>
                <a:spcPct val="90000"/>
              </a:lnSpc>
              <a:spcBef>
                <a:spcPct val="50000"/>
              </a:spcBef>
              <a:buClr>
                <a:schemeClr val="tx1"/>
              </a:buClr>
              <a:defRPr/>
            </a:pPr>
            <a:r>
              <a:rPr lang="en-US" sz="1800" dirty="0" smtClean="0"/>
              <a:t>Fractional subunits- (Influenza, </a:t>
            </a:r>
            <a:r>
              <a:rPr lang="en-US" sz="1800" dirty="0" err="1" smtClean="0"/>
              <a:t>acellular</a:t>
            </a:r>
            <a:r>
              <a:rPr lang="en-US" sz="1800" dirty="0" smtClean="0"/>
              <a:t> pertussis)</a:t>
            </a:r>
          </a:p>
          <a:p>
            <a:pPr lvl="2" eaLnBrk="1" hangingPunct="1">
              <a:lnSpc>
                <a:spcPct val="90000"/>
              </a:lnSpc>
              <a:spcBef>
                <a:spcPct val="50000"/>
              </a:spcBef>
              <a:buClr>
                <a:schemeClr val="tx1"/>
              </a:buClr>
              <a:defRPr/>
            </a:pPr>
            <a:r>
              <a:rPr lang="en-US" sz="1800" dirty="0" smtClean="0"/>
              <a:t>Recombinant vaccines (Hepatitis B, HPV)</a:t>
            </a:r>
          </a:p>
          <a:p>
            <a:pPr lvl="2" eaLnBrk="1" hangingPunct="1">
              <a:lnSpc>
                <a:spcPct val="90000"/>
              </a:lnSpc>
              <a:spcBef>
                <a:spcPct val="50000"/>
              </a:spcBef>
              <a:buClr>
                <a:schemeClr val="tx1"/>
              </a:buClr>
              <a:defRPr/>
            </a:pPr>
            <a:r>
              <a:rPr lang="en-US" sz="1800" dirty="0" smtClean="0"/>
              <a:t>Polysaccharide vaccines   (PPSV23, MPSV4)</a:t>
            </a:r>
          </a:p>
          <a:p>
            <a:pPr lvl="2" eaLnBrk="1" hangingPunct="1">
              <a:lnSpc>
                <a:spcPct val="90000"/>
              </a:lnSpc>
              <a:spcBef>
                <a:spcPct val="50000"/>
              </a:spcBef>
              <a:buClr>
                <a:schemeClr val="tx1"/>
              </a:buClr>
              <a:defRPr/>
            </a:pPr>
            <a:r>
              <a:rPr lang="en-US" sz="1800" dirty="0" smtClean="0"/>
              <a:t>Conjugated vaccines (</a:t>
            </a:r>
            <a:r>
              <a:rPr lang="en-US" sz="1800" dirty="0" err="1" smtClean="0"/>
              <a:t>Hib</a:t>
            </a:r>
            <a:r>
              <a:rPr lang="en-US" sz="1800" dirty="0" smtClean="0"/>
              <a:t>, PCV13, MCV4)</a:t>
            </a:r>
          </a:p>
        </p:txBody>
      </p:sp>
      <p:sp>
        <p:nvSpPr>
          <p:cNvPr id="76805" name="Text Box 5"/>
          <p:cNvSpPr txBox="1">
            <a:spLocks noChangeArrowheads="1"/>
          </p:cNvSpPr>
          <p:nvPr/>
        </p:nvSpPr>
        <p:spPr bwMode="auto">
          <a:xfrm>
            <a:off x="638908" y="762000"/>
            <a:ext cx="76200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u="sng" dirty="0">
                <a:latin typeface="+mn-lt"/>
              </a:rPr>
              <a:t>Vaccine </a:t>
            </a:r>
            <a:r>
              <a:rPr lang="en-US" sz="2400" dirty="0">
                <a:latin typeface="+mn-lt"/>
              </a:rPr>
              <a:t>- A product that interacts with the immune system to produce active immunity against a disease without the risk of the disease and its potential complications.</a:t>
            </a:r>
          </a:p>
          <a:p>
            <a:pPr eaLnBrk="1" hangingPunct="1">
              <a:spcBef>
                <a:spcPct val="50000"/>
              </a:spcBef>
            </a:pPr>
            <a:endParaRPr lang="en-US" sz="2000" dirty="0"/>
          </a:p>
        </p:txBody>
      </p:sp>
    </p:spTree>
    <p:extLst>
      <p:ext uri="{BB962C8B-B14F-4D97-AF65-F5344CB8AC3E}">
        <p14:creationId xmlns:p14="http://schemas.microsoft.com/office/powerpoint/2010/main" val="36619414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lstStyle/>
          <a:p>
            <a:r>
              <a:rPr lang="en-US" dirty="0" smtClean="0"/>
              <a:t>“It’s The Law”</a:t>
            </a:r>
            <a:endParaRPr lang="en-US" dirty="0"/>
          </a:p>
        </p:txBody>
      </p:sp>
      <p:pic>
        <p:nvPicPr>
          <p:cNvPr id="3" name="Picture 2"/>
          <p:cNvPicPr>
            <a:picLocks noChangeAspect="1"/>
          </p:cNvPicPr>
          <p:nvPr/>
        </p:nvPicPr>
        <p:blipFill>
          <a:blip r:embed="rId3"/>
          <a:stretch>
            <a:fillRect/>
          </a:stretch>
        </p:blipFill>
        <p:spPr>
          <a:xfrm>
            <a:off x="304800" y="762000"/>
            <a:ext cx="8686800" cy="5390745"/>
          </a:xfrm>
          <a:prstGeom prst="rect">
            <a:avLst/>
          </a:prstGeom>
          <a:ln w="28575">
            <a:solidFill>
              <a:schemeClr val="tx1"/>
            </a:solidFill>
          </a:ln>
        </p:spPr>
      </p:pic>
    </p:spTree>
    <p:extLst>
      <p:ext uri="{BB962C8B-B14F-4D97-AF65-F5344CB8AC3E}">
        <p14:creationId xmlns:p14="http://schemas.microsoft.com/office/powerpoint/2010/main" val="838821971"/>
      </p:ext>
    </p:extLst>
  </p:cSld>
  <p:clrMapOvr>
    <a:masterClrMapping/>
  </p:clrMapOvr>
  <mc:AlternateContent xmlns:mc="http://schemas.openxmlformats.org/markup-compatibility/2006" xmlns:p14="http://schemas.microsoft.com/office/powerpoint/2010/main">
    <mc:Choice Requires="p14">
      <p:transition spd="slow" p14:dur="2000" advTm="127799"/>
    </mc:Choice>
    <mc:Fallback xmlns="">
      <p:transition spd="slow" advTm="127799"/>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400386" name="Rectangle 2"/>
          <p:cNvSpPr>
            <a:spLocks noGrp="1" noChangeArrowheads="1"/>
          </p:cNvSpPr>
          <p:nvPr>
            <p:ph type="title" idx="4294967295"/>
          </p:nvPr>
        </p:nvSpPr>
        <p:spPr>
          <a:xfrm>
            <a:off x="914400" y="414338"/>
            <a:ext cx="7772400" cy="838200"/>
          </a:xfrm>
        </p:spPr>
        <p:txBody>
          <a:bodyPr/>
          <a:lstStyle/>
          <a:p>
            <a:pPr algn="l"/>
            <a:r>
              <a:rPr lang="en-US" sz="4800" b="1" i="1" smtClean="0">
                <a:solidFill>
                  <a:srgbClr val="FFFF99"/>
                </a:solidFill>
              </a:rPr>
              <a:t>Test Your Knowledge!</a:t>
            </a:r>
          </a:p>
        </p:txBody>
      </p:sp>
      <p:sp>
        <p:nvSpPr>
          <p:cNvPr id="400387" name="Rectangle 3"/>
          <p:cNvSpPr>
            <a:spLocks noGrp="1" noChangeArrowheads="1"/>
          </p:cNvSpPr>
          <p:nvPr>
            <p:ph type="body" idx="4294967295"/>
          </p:nvPr>
        </p:nvSpPr>
        <p:spPr>
          <a:xfrm>
            <a:off x="914400" y="1600200"/>
            <a:ext cx="7315200" cy="2057400"/>
          </a:xfrm>
        </p:spPr>
        <p:txBody>
          <a:bodyPr/>
          <a:lstStyle/>
          <a:p>
            <a:pPr marL="0" indent="0">
              <a:lnSpc>
                <a:spcPct val="80000"/>
              </a:lnSpc>
              <a:buFontTx/>
              <a:buNone/>
            </a:pPr>
            <a:r>
              <a:rPr lang="en-US" sz="2400" dirty="0" err="1" smtClean="0"/>
              <a:t>Varicella</a:t>
            </a:r>
            <a:r>
              <a:rPr lang="en-US" sz="2400" dirty="0" smtClean="0"/>
              <a:t> vaccine and MMR vaccine were administered to a 12 month old child. Before the child left the office the nurse noticed that the MMR vaccine expired at the end of the previous month (2 days ago).</a:t>
            </a:r>
          </a:p>
          <a:p>
            <a:pPr marL="0" indent="0">
              <a:lnSpc>
                <a:spcPct val="80000"/>
              </a:lnSpc>
              <a:buFontTx/>
              <a:buNone/>
            </a:pPr>
            <a:endParaRPr lang="en-US" sz="2400" dirty="0" smtClean="0"/>
          </a:p>
          <a:p>
            <a:pPr marL="0" indent="0">
              <a:lnSpc>
                <a:spcPct val="80000"/>
              </a:lnSpc>
              <a:buFontTx/>
              <a:buNone/>
            </a:pPr>
            <a:r>
              <a:rPr lang="en-US" sz="2400" b="1" dirty="0" smtClean="0">
                <a:solidFill>
                  <a:srgbClr val="FFFF99"/>
                </a:solidFill>
              </a:rPr>
              <a:t>What action should you take?</a:t>
            </a:r>
            <a:r>
              <a:rPr lang="en-US" sz="2400" b="1" dirty="0" smtClean="0"/>
              <a:t>   </a:t>
            </a:r>
          </a:p>
        </p:txBody>
      </p:sp>
      <p:sp>
        <p:nvSpPr>
          <p:cNvPr id="400388" name="Text Box 4"/>
          <p:cNvSpPr txBox="1">
            <a:spLocks noChangeArrowheads="1"/>
          </p:cNvSpPr>
          <p:nvPr/>
        </p:nvSpPr>
        <p:spPr bwMode="auto">
          <a:xfrm>
            <a:off x="914400" y="3657600"/>
            <a:ext cx="7315200" cy="1938338"/>
          </a:xfrm>
          <a:prstGeom prst="rect">
            <a:avLst/>
          </a:prstGeom>
          <a:noFill/>
          <a:ln w="9525">
            <a:noFill/>
            <a:miter lim="800000"/>
            <a:headEnd/>
            <a:tailEnd/>
          </a:ln>
        </p:spPr>
        <p:txBody>
          <a:bodyPr>
            <a:spAutoFit/>
          </a:bodyPr>
          <a:lstStyle/>
          <a:p>
            <a:pPr>
              <a:spcBef>
                <a:spcPts val="600"/>
              </a:spcBef>
            </a:pPr>
            <a:r>
              <a:rPr lang="en-US" sz="2400" dirty="0">
                <a:solidFill>
                  <a:srgbClr val="FFFFFF"/>
                </a:solidFill>
                <a:latin typeface="Calibri"/>
                <a:cs typeface="Arial" charset="0"/>
              </a:rPr>
              <a:t>The dose must be repeated. Because MMR is a live virus vaccine </a:t>
            </a:r>
            <a:r>
              <a:rPr lang="en-US" sz="2400" u="sng" dirty="0">
                <a:solidFill>
                  <a:srgbClr val="FFFFFF"/>
                </a:solidFill>
                <a:latin typeface="Calibri"/>
                <a:cs typeface="Arial" charset="0"/>
              </a:rPr>
              <a:t>you must wait at least 4 weeks after the expired dose</a:t>
            </a:r>
            <a:r>
              <a:rPr lang="en-US" sz="2400" dirty="0">
                <a:solidFill>
                  <a:srgbClr val="FFFFFF"/>
                </a:solidFill>
                <a:latin typeface="Calibri"/>
                <a:cs typeface="Arial" charset="0"/>
              </a:rPr>
              <a:t> was given before repeating the vaccine. If the expired dose was an inactivated vaccine, the dose should be repeated as soon as possible. </a:t>
            </a:r>
          </a:p>
        </p:txBody>
      </p:sp>
      <p:sp>
        <p:nvSpPr>
          <p:cNvPr id="474117" name="Text Box 5"/>
          <p:cNvSpPr txBox="1">
            <a:spLocks noChangeArrowheads="1"/>
          </p:cNvSpPr>
          <p:nvPr/>
        </p:nvSpPr>
        <p:spPr bwMode="auto">
          <a:xfrm>
            <a:off x="914400" y="6096000"/>
            <a:ext cx="7772400" cy="307777"/>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1400" b="1" dirty="0">
                <a:solidFill>
                  <a:srgbClr val="FFFFFF"/>
                </a:solidFill>
                <a:latin typeface="Calibri"/>
                <a:cs typeface="Arial" charset="0"/>
              </a:rPr>
              <a:t>Ref: Immunization Action Coalition - Ask the Experts IAC Express - Issue number 789: April 6, 2009</a:t>
            </a:r>
          </a:p>
        </p:txBody>
      </p:sp>
    </p:spTree>
    <p:custDataLst>
      <p:tags r:id="rId1"/>
    </p:custDataLst>
    <p:extLst>
      <p:ext uri="{BB962C8B-B14F-4D97-AF65-F5344CB8AC3E}">
        <p14:creationId xmlns:p14="http://schemas.microsoft.com/office/powerpoint/2010/main" val="282601413"/>
      </p:ext>
    </p:extLst>
  </p:cSld>
  <p:clrMapOvr>
    <a:masterClrMapping/>
  </p:clrMapOvr>
  <mc:AlternateContent xmlns:mc="http://schemas.openxmlformats.org/markup-compatibility/2006" xmlns:p14="http://schemas.microsoft.com/office/powerpoint/2010/main">
    <mc:Choice Requires="p14">
      <p:transition spd="slow" p14:dur="2000" advTm="60006"/>
    </mc:Choice>
    <mc:Fallback xmlns="">
      <p:transition spd="slow" advTm="600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0388">
                                            <p:txEl>
                                              <p:pRg st="0" end="0"/>
                                            </p:txEl>
                                          </p:spTgt>
                                        </p:tgtEl>
                                        <p:attrNameLst>
                                          <p:attrName>style.visibility</p:attrName>
                                        </p:attrNameLst>
                                      </p:cBhvr>
                                      <p:to>
                                        <p:strVal val="visible"/>
                                      </p:to>
                                    </p:set>
                                    <p:anim calcmode="lin" valueType="num">
                                      <p:cBhvr additive="base">
                                        <p:cTn id="7" dur="500" fill="hold"/>
                                        <p:tgtEl>
                                          <p:spTgt spid="4003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038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915400" cy="1200329"/>
          </a:xfrm>
          <a:prstGeom prst="rect">
            <a:avLst/>
          </a:prstGeom>
        </p:spPr>
        <p:txBody>
          <a:bodyPr wrap="square">
            <a:spAutoFit/>
          </a:bodyPr>
          <a:lstStyle/>
          <a:p>
            <a:pPr algn="ctr"/>
            <a:r>
              <a:rPr lang="en-US" sz="3600" kern="0" dirty="0">
                <a:solidFill>
                  <a:prstClr val="black"/>
                </a:solidFill>
                <a:latin typeface="Calibri"/>
              </a:rPr>
              <a:t>FDA Recommended Influenza Antigens </a:t>
            </a:r>
            <a:br>
              <a:rPr lang="en-US" sz="3600" kern="0" dirty="0">
                <a:solidFill>
                  <a:prstClr val="black"/>
                </a:solidFill>
                <a:latin typeface="Calibri"/>
              </a:rPr>
            </a:br>
            <a:r>
              <a:rPr lang="en-US" sz="3600" kern="0" dirty="0">
                <a:solidFill>
                  <a:prstClr val="black"/>
                </a:solidFill>
                <a:latin typeface="Calibri"/>
              </a:rPr>
              <a:t>for 2015-2016 Season in the U.S.</a:t>
            </a:r>
            <a:endParaRPr lang="en-US" dirty="0">
              <a:solidFill>
                <a:prstClr val="black"/>
              </a:solidFill>
            </a:endParaRPr>
          </a:p>
        </p:txBody>
      </p:sp>
      <p:pic>
        <p:nvPicPr>
          <p:cNvPr id="3" name="Picture 2"/>
          <p:cNvPicPr>
            <a:picLocks noChangeAspect="1"/>
          </p:cNvPicPr>
          <p:nvPr/>
        </p:nvPicPr>
        <p:blipFill>
          <a:blip r:embed="rId3" cstate="print"/>
          <a:stretch>
            <a:fillRect/>
          </a:stretch>
        </p:blipFill>
        <p:spPr>
          <a:xfrm>
            <a:off x="5486400" y="2945622"/>
            <a:ext cx="3577835" cy="3104768"/>
          </a:xfrm>
          <a:prstGeom prst="rect">
            <a:avLst/>
          </a:prstGeom>
        </p:spPr>
      </p:pic>
      <p:sp>
        <p:nvSpPr>
          <p:cNvPr id="4" name="Rectangle 3"/>
          <p:cNvSpPr/>
          <p:nvPr/>
        </p:nvSpPr>
        <p:spPr>
          <a:xfrm>
            <a:off x="228600" y="1127219"/>
            <a:ext cx="8305800" cy="1852815"/>
          </a:xfrm>
          <a:prstGeom prst="rect">
            <a:avLst/>
          </a:prstGeom>
        </p:spPr>
        <p:txBody>
          <a:bodyPr wrap="square">
            <a:spAutoFit/>
          </a:bodyPr>
          <a:lstStyle/>
          <a:p>
            <a:pPr>
              <a:spcBef>
                <a:spcPct val="20000"/>
              </a:spcBef>
              <a:defRPr/>
            </a:pPr>
            <a:r>
              <a:rPr lang="en-US" sz="2800" dirty="0">
                <a:solidFill>
                  <a:prstClr val="black"/>
                </a:solidFill>
              </a:rPr>
              <a:t> </a:t>
            </a:r>
            <a:r>
              <a:rPr lang="en-US" sz="2400" u="sng" dirty="0">
                <a:solidFill>
                  <a:prstClr val="black"/>
                </a:solidFill>
                <a:latin typeface="Calibri"/>
              </a:rPr>
              <a:t>Trivalent Vaccines (IIV3):  </a:t>
            </a:r>
          </a:p>
          <a:p>
            <a:pPr lvl="1">
              <a:spcBef>
                <a:spcPct val="20000"/>
              </a:spcBef>
              <a:defRPr/>
            </a:pPr>
            <a:r>
              <a:rPr lang="en-US" sz="2400" dirty="0">
                <a:solidFill>
                  <a:prstClr val="black"/>
                </a:solidFill>
                <a:latin typeface="Calibri"/>
              </a:rPr>
              <a:t>A/California/7/2009 (H1N1)-like virus</a:t>
            </a:r>
          </a:p>
          <a:p>
            <a:pPr marL="396875" lvl="1">
              <a:spcBef>
                <a:spcPct val="20000"/>
              </a:spcBef>
              <a:defRPr/>
            </a:pPr>
            <a:r>
              <a:rPr lang="en-US" sz="2400" dirty="0">
                <a:solidFill>
                  <a:prstClr val="black"/>
                </a:solidFill>
                <a:latin typeface="Calibri"/>
              </a:rPr>
              <a:t> A/Switzerland/9715293/2013 (H3N2)-like virus </a:t>
            </a:r>
          </a:p>
          <a:p>
            <a:pPr marL="396875" lvl="1">
              <a:spcBef>
                <a:spcPct val="20000"/>
              </a:spcBef>
              <a:defRPr/>
            </a:pPr>
            <a:r>
              <a:rPr lang="en-US" sz="2400" dirty="0">
                <a:solidFill>
                  <a:prstClr val="black"/>
                </a:solidFill>
                <a:latin typeface="Calibri"/>
              </a:rPr>
              <a:t> B/Phuket/3073/2013-like virus</a:t>
            </a:r>
            <a:endParaRPr lang="en-US" dirty="0">
              <a:solidFill>
                <a:prstClr val="black"/>
              </a:solidFill>
            </a:endParaRPr>
          </a:p>
        </p:txBody>
      </p:sp>
      <p:sp>
        <p:nvSpPr>
          <p:cNvPr id="5" name="TextBox 4"/>
          <p:cNvSpPr txBox="1"/>
          <p:nvPr/>
        </p:nvSpPr>
        <p:spPr>
          <a:xfrm>
            <a:off x="0" y="3072348"/>
            <a:ext cx="5638800" cy="3139321"/>
          </a:xfrm>
          <a:prstGeom prst="rect">
            <a:avLst/>
          </a:prstGeom>
          <a:noFill/>
        </p:spPr>
        <p:txBody>
          <a:bodyPr wrap="square">
            <a:spAutoFit/>
          </a:bodyPr>
          <a:lstStyle/>
          <a:p>
            <a:pPr>
              <a:defRPr/>
            </a:pPr>
            <a:r>
              <a:rPr lang="en-US" sz="2400" dirty="0">
                <a:solidFill>
                  <a:prstClr val="black"/>
                </a:solidFill>
                <a:latin typeface="Calibri"/>
              </a:rPr>
              <a:t>  </a:t>
            </a:r>
            <a:r>
              <a:rPr lang="en-US" sz="2400" u="sng" dirty="0" smtClean="0">
                <a:solidFill>
                  <a:prstClr val="black"/>
                </a:solidFill>
                <a:latin typeface="Calibri"/>
              </a:rPr>
              <a:t>Quadrivalent </a:t>
            </a:r>
            <a:r>
              <a:rPr lang="en-US" sz="2400" u="sng" dirty="0">
                <a:solidFill>
                  <a:prstClr val="black"/>
                </a:solidFill>
                <a:latin typeface="Calibri"/>
              </a:rPr>
              <a:t>Vaccines </a:t>
            </a:r>
            <a:r>
              <a:rPr lang="en-US" sz="2400" u="sng" dirty="0" smtClean="0">
                <a:solidFill>
                  <a:prstClr val="black"/>
                </a:solidFill>
                <a:latin typeface="Calibri"/>
              </a:rPr>
              <a:t>(IIV4) will   </a:t>
            </a:r>
          </a:p>
          <a:p>
            <a:pPr>
              <a:defRPr/>
            </a:pPr>
            <a:r>
              <a:rPr lang="en-US" sz="2400" dirty="0" smtClean="0">
                <a:solidFill>
                  <a:prstClr val="black"/>
                </a:solidFill>
                <a:latin typeface="Calibri"/>
              </a:rPr>
              <a:t>  </a:t>
            </a:r>
            <a:r>
              <a:rPr lang="en-US" sz="2400" u="sng" dirty="0" smtClean="0">
                <a:solidFill>
                  <a:prstClr val="black"/>
                </a:solidFill>
                <a:latin typeface="Calibri"/>
              </a:rPr>
              <a:t>also </a:t>
            </a:r>
            <a:r>
              <a:rPr lang="en-US" sz="2400" u="sng" dirty="0">
                <a:solidFill>
                  <a:prstClr val="black"/>
                </a:solidFill>
                <a:latin typeface="Calibri"/>
              </a:rPr>
              <a:t>include</a:t>
            </a:r>
            <a:r>
              <a:rPr lang="en-US" sz="2400" dirty="0">
                <a:solidFill>
                  <a:prstClr val="black"/>
                </a:solidFill>
                <a:latin typeface="Calibri"/>
              </a:rPr>
              <a:t>:  </a:t>
            </a:r>
          </a:p>
          <a:p>
            <a:pPr>
              <a:tabLst>
                <a:tab pos="511175" algn="l"/>
              </a:tabLst>
              <a:defRPr/>
            </a:pPr>
            <a:r>
              <a:rPr lang="en-US" sz="2400" dirty="0">
                <a:solidFill>
                  <a:prstClr val="black"/>
                </a:solidFill>
                <a:latin typeface="Calibri"/>
              </a:rPr>
              <a:t>      B/Brisbane/60/2008-like </a:t>
            </a:r>
            <a:r>
              <a:rPr lang="en-US" sz="2400" dirty="0" smtClean="0">
                <a:solidFill>
                  <a:prstClr val="black"/>
                </a:solidFill>
                <a:latin typeface="Calibri"/>
              </a:rPr>
              <a:t>     	(</a:t>
            </a:r>
            <a:r>
              <a:rPr lang="en-US" sz="2400" dirty="0">
                <a:solidFill>
                  <a:prstClr val="black"/>
                </a:solidFill>
                <a:latin typeface="Calibri"/>
              </a:rPr>
              <a:t>Victoria lineage) </a:t>
            </a:r>
            <a:r>
              <a:rPr lang="en-US" sz="2400" dirty="0" smtClean="0">
                <a:solidFill>
                  <a:prstClr val="black"/>
                </a:solidFill>
                <a:latin typeface="Calibri"/>
              </a:rPr>
              <a:t>virus</a:t>
            </a:r>
          </a:p>
          <a:p>
            <a:pPr>
              <a:tabLst>
                <a:tab pos="511175" algn="l"/>
              </a:tabLst>
              <a:defRPr/>
            </a:pPr>
            <a:r>
              <a:rPr lang="en-US" sz="2400" dirty="0" smtClean="0">
                <a:solidFill>
                  <a:prstClr val="black"/>
                </a:solidFill>
                <a:latin typeface="Calibri"/>
              </a:rPr>
              <a:t/>
            </a:r>
            <a:br>
              <a:rPr lang="en-US" sz="2400" dirty="0" smtClean="0">
                <a:solidFill>
                  <a:prstClr val="black"/>
                </a:solidFill>
                <a:latin typeface="Calibri"/>
              </a:rPr>
            </a:br>
            <a:r>
              <a:rPr lang="en-US" b="1" kern="0" dirty="0" smtClean="0">
                <a:solidFill>
                  <a:prstClr val="black"/>
                </a:solidFill>
                <a:latin typeface="Segoe UI"/>
              </a:rPr>
              <a:t>ACIP </a:t>
            </a:r>
            <a:r>
              <a:rPr lang="en-US" b="1" kern="0" dirty="0">
                <a:solidFill>
                  <a:prstClr val="black"/>
                </a:solidFill>
                <a:latin typeface="Segoe UI"/>
              </a:rPr>
              <a:t>recommends annual </a:t>
            </a:r>
            <a:r>
              <a:rPr lang="en-US" b="1" kern="0" dirty="0" smtClean="0">
                <a:solidFill>
                  <a:prstClr val="black"/>
                </a:solidFill>
                <a:latin typeface="Segoe UI"/>
              </a:rPr>
              <a:t>influenza vaccine </a:t>
            </a:r>
            <a:r>
              <a:rPr lang="en-US" b="1" kern="0" dirty="0">
                <a:solidFill>
                  <a:prstClr val="black"/>
                </a:solidFill>
                <a:latin typeface="Segoe UI"/>
              </a:rPr>
              <a:t>for all persons </a:t>
            </a:r>
            <a:r>
              <a:rPr lang="en-US" b="1" kern="0" dirty="0" smtClean="0">
                <a:solidFill>
                  <a:prstClr val="black"/>
                </a:solidFill>
                <a:latin typeface="Segoe UI"/>
              </a:rPr>
              <a:t>6 </a:t>
            </a:r>
            <a:r>
              <a:rPr lang="en-US" b="1" kern="0" dirty="0">
                <a:solidFill>
                  <a:prstClr val="black"/>
                </a:solidFill>
                <a:latin typeface="Segoe UI"/>
              </a:rPr>
              <a:t>months of age and older who do not have contraindications.</a:t>
            </a:r>
          </a:p>
          <a:p>
            <a:pPr>
              <a:defRPr/>
            </a:pPr>
            <a:endParaRPr lang="en-US" sz="2400" b="1" dirty="0">
              <a:solidFill>
                <a:srgbClr val="FFFFFF"/>
              </a:solidFill>
              <a:latin typeface="Calibri"/>
            </a:endParaRPr>
          </a:p>
        </p:txBody>
      </p:sp>
      <p:sp>
        <p:nvSpPr>
          <p:cNvPr id="6" name="TextBox 5"/>
          <p:cNvSpPr txBox="1"/>
          <p:nvPr/>
        </p:nvSpPr>
        <p:spPr>
          <a:xfrm>
            <a:off x="5042200" y="2668623"/>
            <a:ext cx="3962400" cy="276999"/>
          </a:xfrm>
          <a:prstGeom prst="rect">
            <a:avLst/>
          </a:prstGeom>
          <a:noFill/>
        </p:spPr>
        <p:txBody>
          <a:bodyPr wrap="square" rtlCol="0">
            <a:spAutoFit/>
          </a:bodyPr>
          <a:lstStyle/>
          <a:p>
            <a:pPr algn="ctr"/>
            <a:r>
              <a:rPr lang="en-US" sz="1200" b="1" dirty="0" smtClean="0">
                <a:solidFill>
                  <a:prstClr val="black"/>
                </a:solidFill>
              </a:rPr>
              <a:t>Algorithm for Children 6 months through 8 years </a:t>
            </a:r>
            <a:endParaRPr lang="en-US" sz="1200" b="1" dirty="0">
              <a:solidFill>
                <a:prstClr val="black"/>
              </a:solidFill>
            </a:endParaRPr>
          </a:p>
        </p:txBody>
      </p:sp>
    </p:spTree>
    <p:extLst>
      <p:ext uri="{BB962C8B-B14F-4D97-AF65-F5344CB8AC3E}">
        <p14:creationId xmlns:p14="http://schemas.microsoft.com/office/powerpoint/2010/main" val="30755735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152400" y="152400"/>
            <a:ext cx="8839200" cy="762000"/>
          </a:xfrm>
        </p:spPr>
        <p:txBody>
          <a:bodyPr/>
          <a:lstStyle/>
          <a:p>
            <a:pPr eaLnBrk="1" hangingPunct="1">
              <a:lnSpc>
                <a:spcPct val="75000"/>
              </a:lnSpc>
            </a:pPr>
            <a:r>
              <a:rPr lang="en-US" sz="3600" dirty="0" smtClean="0"/>
              <a:t>Inactivated Influenza Vaccines (IIV)</a:t>
            </a:r>
            <a:endParaRPr lang="en-US" sz="3600" u="sng" dirty="0" smtClean="0"/>
          </a:p>
        </p:txBody>
      </p:sp>
      <p:sp>
        <p:nvSpPr>
          <p:cNvPr id="63491" name="Rectangle 3"/>
          <p:cNvSpPr>
            <a:spLocks noGrp="1" noChangeArrowheads="1"/>
          </p:cNvSpPr>
          <p:nvPr>
            <p:ph type="body" idx="4294967295"/>
          </p:nvPr>
        </p:nvSpPr>
        <p:spPr>
          <a:xfrm>
            <a:off x="304800" y="800100"/>
            <a:ext cx="8534400" cy="381000"/>
          </a:xfrm>
        </p:spPr>
        <p:txBody>
          <a:bodyPr>
            <a:normAutofit lnSpcReduction="10000"/>
          </a:bodyPr>
          <a:lstStyle/>
          <a:p>
            <a:pPr marL="0" indent="0" eaLnBrk="1" hangingPunct="1">
              <a:lnSpc>
                <a:spcPct val="80000"/>
              </a:lnSpc>
              <a:spcBef>
                <a:spcPct val="50000"/>
              </a:spcBef>
              <a:buFontTx/>
              <a:buNone/>
            </a:pPr>
            <a:r>
              <a:rPr lang="en-US" sz="1700" b="1" dirty="0" smtClean="0">
                <a:solidFill>
                  <a:srgbClr val="FFFF66"/>
                </a:solidFill>
              </a:rPr>
              <a:t> </a:t>
            </a:r>
            <a:r>
              <a:rPr lang="en-US" sz="2400" b="1" u="sng" dirty="0" smtClean="0">
                <a:latin typeface="+mj-lt"/>
              </a:rPr>
              <a:t>Administer by Injection:</a:t>
            </a:r>
            <a:endParaRPr lang="en-US" sz="2400" b="1" dirty="0" smtClean="0">
              <a:latin typeface="+mj-lt"/>
            </a:endParaRPr>
          </a:p>
        </p:txBody>
      </p:sp>
      <p:sp>
        <p:nvSpPr>
          <p:cNvPr id="142342" name="Text Box 6"/>
          <p:cNvSpPr txBox="1">
            <a:spLocks noChangeArrowheads="1"/>
          </p:cNvSpPr>
          <p:nvPr/>
        </p:nvSpPr>
        <p:spPr bwMode="auto">
          <a:xfrm>
            <a:off x="304800" y="5257800"/>
            <a:ext cx="8686800" cy="923330"/>
          </a:xfrm>
          <a:prstGeom prst="rect">
            <a:avLst/>
          </a:prstGeom>
          <a:noFill/>
          <a:ln w="9525">
            <a:noFill/>
            <a:miter lim="800000"/>
            <a:headEnd/>
            <a:tailEnd/>
          </a:ln>
        </p:spPr>
        <p:txBody>
          <a:bodyPr>
            <a:spAutoFit/>
          </a:bodyPr>
          <a:lstStyle/>
          <a:p>
            <a:pPr marL="114300" lvl="1" indent="61913" fontAlgn="auto">
              <a:lnSpc>
                <a:spcPct val="150000"/>
              </a:lnSpc>
              <a:spcBef>
                <a:spcPts val="0"/>
              </a:spcBef>
              <a:spcAft>
                <a:spcPts val="0"/>
              </a:spcAft>
              <a:defRPr/>
            </a:pPr>
            <a:r>
              <a:rPr lang="en-US" sz="2400" b="1" dirty="0">
                <a:solidFill>
                  <a:srgbClr val="00B0F0"/>
                </a:solidFill>
                <a:latin typeface="Calibri"/>
              </a:rPr>
              <a:t> </a:t>
            </a:r>
            <a:endParaRPr lang="en-US" sz="2400" b="1" u="sng" dirty="0">
              <a:solidFill>
                <a:srgbClr val="00B0F0"/>
              </a:solidFill>
              <a:latin typeface="Calibri"/>
            </a:endParaRPr>
          </a:p>
          <a:p>
            <a:pPr marL="114300" lvl="1" indent="61913" fontAlgn="auto">
              <a:spcBef>
                <a:spcPts val="0"/>
              </a:spcBef>
              <a:spcAft>
                <a:spcPts val="0"/>
              </a:spcAft>
              <a:defRPr/>
            </a:pPr>
            <a:r>
              <a:rPr lang="en-US" b="1" dirty="0">
                <a:solidFill>
                  <a:srgbClr val="FFFF99"/>
                </a:solidFill>
                <a:latin typeface="Calibri"/>
              </a:rPr>
              <a:t>                    </a:t>
            </a:r>
            <a:endParaRPr lang="en-US" b="1" dirty="0">
              <a:solidFill>
                <a:srgbClr val="FFFFFF"/>
              </a:solidFill>
              <a:latin typeface="Calibri"/>
            </a:endParaRPr>
          </a:p>
        </p:txBody>
      </p:sp>
      <p:sp>
        <p:nvSpPr>
          <p:cNvPr id="7" name="Rectangle 6"/>
          <p:cNvSpPr/>
          <p:nvPr/>
        </p:nvSpPr>
        <p:spPr>
          <a:xfrm>
            <a:off x="1237818" y="1134964"/>
            <a:ext cx="7543800" cy="4662815"/>
          </a:xfrm>
          <a:prstGeom prst="rect">
            <a:avLst/>
          </a:prstGeom>
        </p:spPr>
        <p:txBody>
          <a:bodyPr wrap="square">
            <a:spAutoFit/>
          </a:bodyPr>
          <a:lstStyle/>
          <a:p>
            <a:pPr fontAlgn="auto">
              <a:lnSpc>
                <a:spcPct val="150000"/>
              </a:lnSpc>
              <a:spcBef>
                <a:spcPts val="0"/>
              </a:spcBef>
              <a:spcAft>
                <a:spcPts val="0"/>
              </a:spcAft>
              <a:defRPr/>
            </a:pPr>
            <a:r>
              <a:rPr lang="en-US" b="1" dirty="0" err="1" smtClean="0">
                <a:solidFill>
                  <a:prstClr val="black"/>
                </a:solidFill>
                <a:latin typeface="Calibri"/>
              </a:rPr>
              <a:t>Fluzone</a:t>
            </a:r>
            <a:r>
              <a:rPr lang="en-US" b="1" dirty="0" smtClean="0">
                <a:solidFill>
                  <a:prstClr val="black"/>
                </a:solidFill>
                <a:latin typeface="Calibri"/>
              </a:rPr>
              <a:t> </a:t>
            </a:r>
            <a:r>
              <a:rPr lang="en-US" b="1" dirty="0" err="1" smtClean="0">
                <a:solidFill>
                  <a:prstClr val="black"/>
                </a:solidFill>
                <a:latin typeface="Calibri"/>
              </a:rPr>
              <a:t>Quadrivalent</a:t>
            </a:r>
            <a:r>
              <a:rPr lang="en-US" b="1" baseline="30000" dirty="0" smtClean="0">
                <a:solidFill>
                  <a:prstClr val="black"/>
                </a:solidFill>
                <a:latin typeface="Calibri"/>
              </a:rPr>
              <a:t> </a:t>
            </a:r>
            <a:r>
              <a:rPr lang="en-US" dirty="0" smtClean="0">
                <a:solidFill>
                  <a:prstClr val="black"/>
                </a:solidFill>
                <a:latin typeface="Calibri"/>
              </a:rPr>
              <a:t> </a:t>
            </a:r>
            <a:r>
              <a:rPr lang="en-US" b="1" dirty="0" smtClean="0">
                <a:solidFill>
                  <a:prstClr val="black"/>
                </a:solidFill>
                <a:latin typeface="Calibri"/>
              </a:rPr>
              <a:t>Sanofi-Pasteur </a:t>
            </a:r>
            <a:r>
              <a:rPr lang="en-US" b="1" dirty="0">
                <a:solidFill>
                  <a:prstClr val="black"/>
                </a:solidFill>
                <a:latin typeface="Calibri"/>
              </a:rPr>
              <a:t>- 6 months of age and older </a:t>
            </a:r>
            <a:r>
              <a:rPr lang="en-US" b="1" dirty="0" smtClean="0">
                <a:solidFill>
                  <a:prstClr val="black"/>
                </a:solidFill>
                <a:latin typeface="Calibri"/>
              </a:rPr>
              <a:t>(IIV4)</a:t>
            </a:r>
          </a:p>
          <a:p>
            <a:pPr fontAlgn="auto">
              <a:lnSpc>
                <a:spcPct val="150000"/>
              </a:lnSpc>
              <a:spcBef>
                <a:spcPts val="0"/>
              </a:spcBef>
              <a:spcAft>
                <a:spcPts val="0"/>
              </a:spcAft>
              <a:defRPr/>
            </a:pPr>
            <a:r>
              <a:rPr lang="en-US" b="1" dirty="0" err="1" smtClean="0">
                <a:solidFill>
                  <a:prstClr val="black"/>
                </a:solidFill>
                <a:latin typeface="Calibri"/>
              </a:rPr>
              <a:t>Fluzone</a:t>
            </a:r>
            <a:r>
              <a:rPr lang="en-US" b="1" dirty="0" smtClean="0">
                <a:solidFill>
                  <a:prstClr val="black"/>
                </a:solidFill>
                <a:latin typeface="Calibri"/>
              </a:rPr>
              <a:t>  Sanofi-Pasteur – (</a:t>
            </a:r>
            <a:r>
              <a:rPr lang="en-US" b="1" dirty="0" err="1" smtClean="0">
                <a:solidFill>
                  <a:prstClr val="black"/>
                </a:solidFill>
                <a:latin typeface="Calibri"/>
              </a:rPr>
              <a:t>Multidose</a:t>
            </a:r>
            <a:r>
              <a:rPr lang="en-US" b="1" dirty="0" smtClean="0">
                <a:solidFill>
                  <a:prstClr val="black"/>
                </a:solidFill>
                <a:latin typeface="Calibri"/>
              </a:rPr>
              <a:t> vial) 6 months of age and older (IIV3)</a:t>
            </a:r>
            <a:endParaRPr lang="en-US" b="1" dirty="0">
              <a:solidFill>
                <a:prstClr val="black"/>
              </a:solidFill>
              <a:latin typeface="Calibri"/>
            </a:endParaRPr>
          </a:p>
          <a:p>
            <a:pPr marL="0" lvl="1" fontAlgn="auto">
              <a:lnSpc>
                <a:spcPct val="150000"/>
              </a:lnSpc>
              <a:spcBef>
                <a:spcPts val="0"/>
              </a:spcBef>
              <a:spcAft>
                <a:spcPts val="0"/>
              </a:spcAft>
              <a:defRPr/>
            </a:pPr>
            <a:r>
              <a:rPr lang="en-US" b="1" dirty="0" err="1" smtClean="0">
                <a:solidFill>
                  <a:prstClr val="black"/>
                </a:solidFill>
                <a:latin typeface="Calibri"/>
              </a:rPr>
              <a:t>Fluarix</a:t>
            </a:r>
            <a:r>
              <a:rPr lang="en-US" b="1" dirty="0" smtClean="0">
                <a:solidFill>
                  <a:prstClr val="black"/>
                </a:solidFill>
                <a:latin typeface="Calibri"/>
              </a:rPr>
              <a:t> </a:t>
            </a:r>
            <a:r>
              <a:rPr lang="en-US" b="1" dirty="0" err="1" smtClean="0">
                <a:solidFill>
                  <a:prstClr val="black"/>
                </a:solidFill>
                <a:latin typeface="Calibri"/>
              </a:rPr>
              <a:t>Quadrivalent</a:t>
            </a:r>
            <a:r>
              <a:rPr lang="en-US" b="1" dirty="0" smtClean="0">
                <a:solidFill>
                  <a:prstClr val="black"/>
                </a:solidFill>
                <a:latin typeface="Calibri"/>
              </a:rPr>
              <a:t> </a:t>
            </a:r>
            <a:r>
              <a:rPr lang="en-US" b="1" dirty="0">
                <a:solidFill>
                  <a:prstClr val="black"/>
                </a:solidFill>
                <a:latin typeface="Calibri"/>
              </a:rPr>
              <a:t>GSK - 3 years of age and older </a:t>
            </a:r>
            <a:r>
              <a:rPr lang="en-US" b="1" dirty="0" smtClean="0">
                <a:solidFill>
                  <a:prstClr val="black"/>
                </a:solidFill>
                <a:latin typeface="Calibri"/>
              </a:rPr>
              <a:t>(IIV4)</a:t>
            </a:r>
            <a:endParaRPr lang="en-US" b="1" dirty="0">
              <a:solidFill>
                <a:prstClr val="black"/>
              </a:solidFill>
              <a:latin typeface="Calibri"/>
            </a:endParaRPr>
          </a:p>
          <a:p>
            <a:pPr marL="0" lvl="1" fontAlgn="auto">
              <a:lnSpc>
                <a:spcPct val="150000"/>
              </a:lnSpc>
              <a:spcBef>
                <a:spcPts val="0"/>
              </a:spcBef>
              <a:spcAft>
                <a:spcPts val="0"/>
              </a:spcAft>
              <a:defRPr/>
            </a:pPr>
            <a:r>
              <a:rPr lang="en-US" b="1" dirty="0" smtClean="0">
                <a:solidFill>
                  <a:prstClr val="black"/>
                </a:solidFill>
                <a:latin typeface="Calibri"/>
              </a:rPr>
              <a:t>FluLaval </a:t>
            </a:r>
            <a:r>
              <a:rPr lang="en-US" b="1" dirty="0" err="1" smtClean="0">
                <a:solidFill>
                  <a:prstClr val="black"/>
                </a:solidFill>
                <a:latin typeface="Calibri"/>
              </a:rPr>
              <a:t>Quadrivalent</a:t>
            </a:r>
            <a:r>
              <a:rPr lang="en-US" b="1" baseline="30000" dirty="0" smtClean="0">
                <a:solidFill>
                  <a:prstClr val="black"/>
                </a:solidFill>
                <a:latin typeface="Calibri"/>
              </a:rPr>
              <a:t> </a:t>
            </a:r>
            <a:r>
              <a:rPr lang="en-US" b="1" dirty="0" smtClean="0">
                <a:solidFill>
                  <a:prstClr val="black"/>
                </a:solidFill>
                <a:latin typeface="Calibri"/>
              </a:rPr>
              <a:t> GSK </a:t>
            </a:r>
            <a:r>
              <a:rPr lang="en-US" b="1" dirty="0">
                <a:solidFill>
                  <a:prstClr val="black"/>
                </a:solidFill>
                <a:latin typeface="Calibri"/>
              </a:rPr>
              <a:t>- 3 years of age and older  </a:t>
            </a:r>
            <a:r>
              <a:rPr lang="en-US" b="1" dirty="0" smtClean="0">
                <a:solidFill>
                  <a:prstClr val="black"/>
                </a:solidFill>
                <a:latin typeface="Calibri"/>
              </a:rPr>
              <a:t>(IIV4)</a:t>
            </a:r>
            <a:endParaRPr lang="en-US" b="1" baseline="30000" dirty="0">
              <a:solidFill>
                <a:prstClr val="black"/>
              </a:solidFill>
              <a:latin typeface="Calibri"/>
            </a:endParaRPr>
          </a:p>
          <a:p>
            <a:pPr marL="0" lvl="1" fontAlgn="auto">
              <a:lnSpc>
                <a:spcPct val="150000"/>
              </a:lnSpc>
              <a:spcBef>
                <a:spcPts val="0"/>
              </a:spcBef>
              <a:spcAft>
                <a:spcPts val="0"/>
              </a:spcAft>
              <a:defRPr/>
            </a:pPr>
            <a:r>
              <a:rPr lang="en-US" b="1" dirty="0" smtClean="0">
                <a:solidFill>
                  <a:prstClr val="black"/>
                </a:solidFill>
                <a:latin typeface="Calibri"/>
              </a:rPr>
              <a:t>Fluvirin</a:t>
            </a:r>
            <a:r>
              <a:rPr lang="en-US" b="1" baseline="30000" dirty="0" smtClean="0">
                <a:solidFill>
                  <a:prstClr val="black"/>
                </a:solidFill>
                <a:latin typeface="Calibri"/>
              </a:rPr>
              <a:t> </a:t>
            </a:r>
            <a:r>
              <a:rPr lang="en-US" b="1" dirty="0">
                <a:solidFill>
                  <a:prstClr val="black"/>
                </a:solidFill>
                <a:latin typeface="Calibri"/>
              </a:rPr>
              <a:t>Novartis - 4 years of age and older </a:t>
            </a:r>
            <a:r>
              <a:rPr lang="en-US" b="1" dirty="0" smtClean="0">
                <a:solidFill>
                  <a:prstClr val="black"/>
                </a:solidFill>
                <a:latin typeface="Calibri"/>
              </a:rPr>
              <a:t>(IIV3)</a:t>
            </a:r>
            <a:endParaRPr lang="en-US" b="1" dirty="0">
              <a:solidFill>
                <a:prstClr val="black"/>
              </a:solidFill>
              <a:latin typeface="Calibri"/>
            </a:endParaRPr>
          </a:p>
          <a:p>
            <a:pPr marL="0" lvl="1" fontAlgn="auto">
              <a:lnSpc>
                <a:spcPct val="150000"/>
              </a:lnSpc>
              <a:spcBef>
                <a:spcPts val="0"/>
              </a:spcBef>
              <a:spcAft>
                <a:spcPts val="0"/>
              </a:spcAft>
              <a:defRPr/>
            </a:pPr>
            <a:r>
              <a:rPr lang="en-US" b="1" dirty="0" smtClean="0">
                <a:solidFill>
                  <a:prstClr val="black"/>
                </a:solidFill>
                <a:latin typeface="Calibri"/>
              </a:rPr>
              <a:t>Afluria</a:t>
            </a:r>
            <a:r>
              <a:rPr lang="en-US" b="1" baseline="30000" dirty="0">
                <a:solidFill>
                  <a:prstClr val="black"/>
                </a:solidFill>
                <a:latin typeface="Calibri"/>
                <a:cs typeface="Arial" pitchFamily="34" charset="0"/>
              </a:rPr>
              <a:t> </a:t>
            </a:r>
            <a:r>
              <a:rPr lang="en-US" b="1" dirty="0" smtClean="0">
                <a:solidFill>
                  <a:prstClr val="black"/>
                </a:solidFill>
                <a:latin typeface="Calibri"/>
              </a:rPr>
              <a:t> bioCSL </a:t>
            </a:r>
            <a:r>
              <a:rPr lang="en-US" b="1" dirty="0">
                <a:solidFill>
                  <a:prstClr val="black"/>
                </a:solidFill>
                <a:latin typeface="Calibri"/>
              </a:rPr>
              <a:t>- 9 years of age and older </a:t>
            </a:r>
            <a:r>
              <a:rPr lang="en-US" b="1" dirty="0" smtClean="0">
                <a:solidFill>
                  <a:prstClr val="black"/>
                </a:solidFill>
                <a:latin typeface="Calibri"/>
              </a:rPr>
              <a:t>(IIV3)</a:t>
            </a:r>
            <a:endParaRPr lang="en-US" b="1" dirty="0">
              <a:solidFill>
                <a:prstClr val="black"/>
              </a:solidFill>
              <a:latin typeface="Calibri"/>
            </a:endParaRPr>
          </a:p>
          <a:p>
            <a:pPr marL="0" lvl="1" fontAlgn="auto">
              <a:lnSpc>
                <a:spcPct val="150000"/>
              </a:lnSpc>
              <a:spcBef>
                <a:spcPts val="0"/>
              </a:spcBef>
              <a:spcAft>
                <a:spcPts val="0"/>
              </a:spcAft>
              <a:defRPr/>
            </a:pPr>
            <a:r>
              <a:rPr lang="en-US" b="1" dirty="0" err="1" smtClean="0">
                <a:solidFill>
                  <a:prstClr val="black"/>
                </a:solidFill>
                <a:latin typeface="Calibri"/>
              </a:rPr>
              <a:t>Flucelvax</a:t>
            </a:r>
            <a:r>
              <a:rPr lang="en-US" b="1" dirty="0" smtClean="0">
                <a:solidFill>
                  <a:prstClr val="black"/>
                </a:solidFill>
                <a:latin typeface="Calibri"/>
              </a:rPr>
              <a:t>  </a:t>
            </a:r>
            <a:r>
              <a:rPr lang="en-US" b="1" dirty="0">
                <a:solidFill>
                  <a:prstClr val="black"/>
                </a:solidFill>
                <a:latin typeface="Calibri"/>
              </a:rPr>
              <a:t>Novartis - 18 years of age and older (ccIIV3)*</a:t>
            </a:r>
          </a:p>
          <a:p>
            <a:pPr marL="0" lvl="1" fontAlgn="auto">
              <a:lnSpc>
                <a:spcPct val="150000"/>
              </a:lnSpc>
              <a:spcBef>
                <a:spcPts val="0"/>
              </a:spcBef>
              <a:spcAft>
                <a:spcPts val="0"/>
              </a:spcAft>
              <a:defRPr/>
            </a:pPr>
            <a:r>
              <a:rPr lang="en-US" b="1" dirty="0" err="1">
                <a:solidFill>
                  <a:prstClr val="black"/>
                </a:solidFill>
                <a:latin typeface="Calibri"/>
              </a:rPr>
              <a:t>FluBlok</a:t>
            </a:r>
            <a:r>
              <a:rPr lang="en-US" b="1" baseline="30000" dirty="0">
                <a:solidFill>
                  <a:prstClr val="black"/>
                </a:solidFill>
                <a:latin typeface="Calibri"/>
              </a:rPr>
              <a:t> </a:t>
            </a:r>
            <a:r>
              <a:rPr lang="en-US" b="1" dirty="0" smtClean="0">
                <a:solidFill>
                  <a:prstClr val="black"/>
                </a:solidFill>
                <a:latin typeface="Calibri"/>
              </a:rPr>
              <a:t>  </a:t>
            </a:r>
            <a:r>
              <a:rPr lang="en-US" b="1" dirty="0">
                <a:solidFill>
                  <a:prstClr val="black"/>
                </a:solidFill>
                <a:latin typeface="Calibri"/>
              </a:rPr>
              <a:t>Protein Sciences -  18 </a:t>
            </a:r>
            <a:r>
              <a:rPr lang="en-US" b="1" dirty="0" smtClean="0">
                <a:solidFill>
                  <a:prstClr val="black"/>
                </a:solidFill>
                <a:latin typeface="Calibri"/>
              </a:rPr>
              <a:t>years of age and older </a:t>
            </a:r>
            <a:r>
              <a:rPr lang="en-US" b="1" dirty="0">
                <a:solidFill>
                  <a:prstClr val="black"/>
                </a:solidFill>
                <a:latin typeface="Calibri"/>
              </a:rPr>
              <a:t>(RIV3)**</a:t>
            </a:r>
          </a:p>
          <a:p>
            <a:pPr marL="0" lvl="1" fontAlgn="auto">
              <a:lnSpc>
                <a:spcPct val="150000"/>
              </a:lnSpc>
              <a:spcBef>
                <a:spcPts val="0"/>
              </a:spcBef>
              <a:spcAft>
                <a:spcPts val="0"/>
              </a:spcAft>
              <a:defRPr/>
            </a:pPr>
            <a:r>
              <a:rPr lang="en-US" b="1" dirty="0" err="1" smtClean="0">
                <a:solidFill>
                  <a:prstClr val="black"/>
                </a:solidFill>
                <a:latin typeface="Calibri"/>
              </a:rPr>
              <a:t>Fluzone</a:t>
            </a:r>
            <a:r>
              <a:rPr lang="en-US" b="1" dirty="0" smtClean="0">
                <a:solidFill>
                  <a:prstClr val="black"/>
                </a:solidFill>
                <a:latin typeface="Calibri"/>
              </a:rPr>
              <a:t> Intradermal</a:t>
            </a:r>
            <a:r>
              <a:rPr lang="en-US" dirty="0" smtClean="0">
                <a:solidFill>
                  <a:prstClr val="black"/>
                </a:solidFill>
                <a:latin typeface="Calibri"/>
              </a:rPr>
              <a:t> </a:t>
            </a:r>
            <a:r>
              <a:rPr lang="en-US" b="1" dirty="0" err="1" smtClean="0">
                <a:solidFill>
                  <a:prstClr val="black"/>
                </a:solidFill>
                <a:latin typeface="Calibri"/>
              </a:rPr>
              <a:t>Quadrivalent</a:t>
            </a:r>
            <a:r>
              <a:rPr lang="en-US" b="1" dirty="0" smtClean="0">
                <a:solidFill>
                  <a:prstClr val="black"/>
                </a:solidFill>
                <a:latin typeface="Calibri"/>
              </a:rPr>
              <a:t>  Sanofi-Pasteur </a:t>
            </a:r>
            <a:r>
              <a:rPr lang="en-US" b="1" dirty="0">
                <a:solidFill>
                  <a:prstClr val="black"/>
                </a:solidFill>
                <a:latin typeface="Calibri"/>
              </a:rPr>
              <a:t>- 18 through 64 </a:t>
            </a:r>
            <a:r>
              <a:rPr lang="en-US" b="1" dirty="0" smtClean="0">
                <a:solidFill>
                  <a:prstClr val="black"/>
                </a:solidFill>
                <a:latin typeface="Calibri"/>
              </a:rPr>
              <a:t>years (IIV4)</a:t>
            </a:r>
          </a:p>
          <a:p>
            <a:pPr marL="0" lvl="1" fontAlgn="auto">
              <a:lnSpc>
                <a:spcPct val="150000"/>
              </a:lnSpc>
              <a:spcBef>
                <a:spcPts val="0"/>
              </a:spcBef>
              <a:spcAft>
                <a:spcPts val="0"/>
              </a:spcAft>
              <a:defRPr/>
            </a:pPr>
            <a:r>
              <a:rPr lang="en-US" b="1" dirty="0" err="1" smtClean="0">
                <a:solidFill>
                  <a:prstClr val="black"/>
                </a:solidFill>
                <a:latin typeface="Calibri"/>
              </a:rPr>
              <a:t>Fluzone</a:t>
            </a:r>
            <a:r>
              <a:rPr lang="en-US" b="1" baseline="30000" dirty="0" smtClean="0">
                <a:solidFill>
                  <a:prstClr val="black"/>
                </a:solidFill>
                <a:latin typeface="Calibri"/>
              </a:rPr>
              <a:t>  </a:t>
            </a:r>
            <a:r>
              <a:rPr lang="en-US" b="1" dirty="0" smtClean="0">
                <a:solidFill>
                  <a:prstClr val="black"/>
                </a:solidFill>
                <a:latin typeface="Calibri"/>
              </a:rPr>
              <a:t>High-Dose Sanofi-Pasteur </a:t>
            </a:r>
            <a:r>
              <a:rPr lang="en-US" b="1" dirty="0">
                <a:solidFill>
                  <a:prstClr val="black"/>
                </a:solidFill>
                <a:latin typeface="Calibri"/>
              </a:rPr>
              <a:t>- 65 years and older </a:t>
            </a:r>
            <a:r>
              <a:rPr lang="en-US" b="1" dirty="0" smtClean="0">
                <a:solidFill>
                  <a:prstClr val="black"/>
                </a:solidFill>
                <a:latin typeface="Calibri"/>
              </a:rPr>
              <a:t>(IIV3)</a:t>
            </a:r>
          </a:p>
          <a:p>
            <a:pPr marL="0" lvl="1" fontAlgn="auto">
              <a:lnSpc>
                <a:spcPct val="150000"/>
              </a:lnSpc>
              <a:spcBef>
                <a:spcPts val="0"/>
              </a:spcBef>
              <a:spcAft>
                <a:spcPts val="0"/>
              </a:spcAft>
              <a:defRPr/>
            </a:pPr>
            <a:r>
              <a:rPr lang="en-US" b="1" dirty="0" err="1" smtClean="0">
                <a:solidFill>
                  <a:prstClr val="black"/>
                </a:solidFill>
                <a:latin typeface="Calibri"/>
              </a:rPr>
              <a:t>Fluad</a:t>
            </a:r>
            <a:r>
              <a:rPr lang="en-US" b="1" dirty="0" smtClean="0">
                <a:solidFill>
                  <a:prstClr val="black"/>
                </a:solidFill>
                <a:latin typeface="Calibri"/>
              </a:rPr>
              <a:t> Novartis – 65 years and older (IIV3)</a:t>
            </a:r>
            <a:endParaRPr lang="en-US" dirty="0">
              <a:solidFill>
                <a:prstClr val="black"/>
              </a:solidFill>
              <a:latin typeface="Calibri"/>
            </a:endParaRPr>
          </a:p>
        </p:txBody>
      </p:sp>
      <p:sp>
        <p:nvSpPr>
          <p:cNvPr id="8" name="Oval 7"/>
          <p:cNvSpPr/>
          <p:nvPr/>
        </p:nvSpPr>
        <p:spPr>
          <a:xfrm>
            <a:off x="7162800" y="92413"/>
            <a:ext cx="9906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11" name="TextBox 10"/>
          <p:cNvSpPr txBox="1"/>
          <p:nvPr/>
        </p:nvSpPr>
        <p:spPr>
          <a:xfrm>
            <a:off x="1645920" y="5695891"/>
            <a:ext cx="5334000" cy="523220"/>
          </a:xfrm>
          <a:prstGeom prst="rect">
            <a:avLst/>
          </a:prstGeom>
          <a:noFill/>
        </p:spPr>
        <p:txBody>
          <a:bodyPr wrap="square" rtlCol="0">
            <a:spAutoFit/>
          </a:bodyPr>
          <a:lstStyle/>
          <a:p>
            <a:pPr fontAlgn="auto">
              <a:spcBef>
                <a:spcPts val="0"/>
              </a:spcBef>
              <a:spcAft>
                <a:spcPts val="0"/>
              </a:spcAft>
            </a:pPr>
            <a:r>
              <a:rPr lang="en-US" sz="1400" dirty="0">
                <a:solidFill>
                  <a:prstClr val="black"/>
                </a:solidFill>
                <a:latin typeface="Calibri"/>
              </a:rPr>
              <a:t>*ccIIV3 = cell culture based trivalent inactivated influenza vaccine     </a:t>
            </a:r>
          </a:p>
          <a:p>
            <a:pPr fontAlgn="auto">
              <a:spcBef>
                <a:spcPts val="0"/>
              </a:spcBef>
              <a:spcAft>
                <a:spcPts val="0"/>
              </a:spcAft>
            </a:pPr>
            <a:r>
              <a:rPr lang="en-US" sz="1400" dirty="0">
                <a:solidFill>
                  <a:prstClr val="black"/>
                </a:solidFill>
                <a:latin typeface="Calibri"/>
              </a:rPr>
              <a:t>**RIV3 = recombinant </a:t>
            </a:r>
            <a:r>
              <a:rPr lang="en-US" sz="1400" dirty="0" err="1">
                <a:solidFill>
                  <a:prstClr val="black"/>
                </a:solidFill>
                <a:latin typeface="Calibri"/>
              </a:rPr>
              <a:t>hemagglutinin</a:t>
            </a:r>
            <a:r>
              <a:rPr lang="en-US" sz="1400" dirty="0">
                <a:solidFill>
                  <a:prstClr val="black"/>
                </a:solidFill>
                <a:latin typeface="Calibri"/>
              </a:rPr>
              <a:t> influenza vaccine </a:t>
            </a:r>
          </a:p>
        </p:txBody>
      </p:sp>
      <p:sp>
        <p:nvSpPr>
          <p:cNvPr id="9" name="Rectangle 8"/>
          <p:cNvSpPr/>
          <p:nvPr/>
        </p:nvSpPr>
        <p:spPr>
          <a:xfrm>
            <a:off x="1237818" y="6257091"/>
            <a:ext cx="3548664" cy="307777"/>
          </a:xfrm>
          <a:prstGeom prst="rect">
            <a:avLst/>
          </a:prstGeom>
        </p:spPr>
        <p:txBody>
          <a:bodyPr wrap="none">
            <a:spAutoFit/>
          </a:bodyPr>
          <a:lstStyle/>
          <a:p>
            <a:pPr fontAlgn="auto">
              <a:spcBef>
                <a:spcPts val="0"/>
              </a:spcBef>
              <a:spcAft>
                <a:spcPts val="0"/>
              </a:spcAft>
            </a:pPr>
            <a:r>
              <a:rPr lang="en-US" sz="1400" b="1" dirty="0">
                <a:solidFill>
                  <a:prstClr val="black"/>
                </a:solidFill>
                <a:latin typeface="Calibri"/>
              </a:rPr>
              <a:t>MMWR; August </a:t>
            </a:r>
            <a:r>
              <a:rPr lang="en-US" sz="1400" b="1" dirty="0" smtClean="0">
                <a:solidFill>
                  <a:prstClr val="black"/>
                </a:solidFill>
                <a:latin typeface="Calibri"/>
              </a:rPr>
              <a:t>7, 2015 </a:t>
            </a:r>
            <a:r>
              <a:rPr lang="en-US" sz="1400" b="1" dirty="0">
                <a:solidFill>
                  <a:prstClr val="black"/>
                </a:solidFill>
                <a:latin typeface="Calibri"/>
              </a:rPr>
              <a:t>, </a:t>
            </a:r>
            <a:r>
              <a:rPr lang="en-US" sz="1400" b="1" dirty="0" err="1">
                <a:solidFill>
                  <a:prstClr val="black"/>
                </a:solidFill>
                <a:latin typeface="Calibri"/>
              </a:rPr>
              <a:t>Vol</a:t>
            </a:r>
            <a:r>
              <a:rPr lang="en-US" sz="1400" b="1" dirty="0">
                <a:solidFill>
                  <a:prstClr val="black"/>
                </a:solidFill>
                <a:latin typeface="Calibri"/>
              </a:rPr>
              <a:t> </a:t>
            </a:r>
            <a:r>
              <a:rPr lang="en-US" sz="1400" b="1" dirty="0" smtClean="0">
                <a:solidFill>
                  <a:prstClr val="black"/>
                </a:solidFill>
                <a:latin typeface="Calibri"/>
              </a:rPr>
              <a:t>64 </a:t>
            </a:r>
            <a:r>
              <a:rPr lang="en-US" sz="1400" b="1" dirty="0">
                <a:solidFill>
                  <a:prstClr val="black"/>
                </a:solidFill>
                <a:latin typeface="Calibri"/>
              </a:rPr>
              <a:t>#</a:t>
            </a:r>
            <a:r>
              <a:rPr lang="en-US" sz="1400" b="1" dirty="0" smtClean="0">
                <a:solidFill>
                  <a:prstClr val="black"/>
                </a:solidFill>
                <a:latin typeface="Calibri"/>
              </a:rPr>
              <a:t>30; 818-825</a:t>
            </a:r>
            <a:endParaRPr lang="en-US" sz="1400" b="1" dirty="0">
              <a:solidFill>
                <a:prstClr val="black"/>
              </a:solidFill>
              <a:latin typeface="Calibri"/>
            </a:endParaRPr>
          </a:p>
        </p:txBody>
      </p:sp>
    </p:spTree>
    <p:extLst>
      <p:ext uri="{BB962C8B-B14F-4D97-AF65-F5344CB8AC3E}">
        <p14:creationId xmlns:p14="http://schemas.microsoft.com/office/powerpoint/2010/main" val="13317708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2"/>
          <p:cNvSpPr>
            <a:spLocks noGrp="1" noChangeArrowheads="1"/>
          </p:cNvSpPr>
          <p:nvPr>
            <p:ph type="title" idx="4294967295"/>
          </p:nvPr>
        </p:nvSpPr>
        <p:spPr>
          <a:xfrm>
            <a:off x="152400" y="152400"/>
            <a:ext cx="8839200" cy="838200"/>
          </a:xfrm>
        </p:spPr>
        <p:txBody>
          <a:bodyPr/>
          <a:lstStyle/>
          <a:p>
            <a:pPr eaLnBrk="1" hangingPunct="1">
              <a:lnSpc>
                <a:spcPct val="75000"/>
              </a:lnSpc>
            </a:pPr>
            <a:r>
              <a:rPr lang="en-US" sz="3600" dirty="0" smtClean="0"/>
              <a:t>Live, Attenuated Influenza Vaccine (LAIV4)</a:t>
            </a:r>
            <a:endParaRPr lang="en-US" sz="3600" u="sng" dirty="0" smtClean="0"/>
          </a:p>
        </p:txBody>
      </p:sp>
      <p:sp>
        <p:nvSpPr>
          <p:cNvPr id="248834" name="Rectangle 3"/>
          <p:cNvSpPr>
            <a:spLocks noGrp="1" noChangeArrowheads="1"/>
          </p:cNvSpPr>
          <p:nvPr>
            <p:ph type="body" idx="4294967295"/>
          </p:nvPr>
        </p:nvSpPr>
        <p:spPr>
          <a:xfrm>
            <a:off x="304800" y="1066800"/>
            <a:ext cx="8534400" cy="381000"/>
          </a:xfrm>
        </p:spPr>
        <p:txBody>
          <a:bodyPr/>
          <a:lstStyle/>
          <a:p>
            <a:pPr marL="0" indent="0" eaLnBrk="1" hangingPunct="1">
              <a:lnSpc>
                <a:spcPct val="80000"/>
              </a:lnSpc>
              <a:spcBef>
                <a:spcPct val="50000"/>
              </a:spcBef>
              <a:buFontTx/>
              <a:buNone/>
            </a:pPr>
            <a:r>
              <a:rPr lang="en-US" sz="1700" b="1" smtClean="0">
                <a:solidFill>
                  <a:srgbClr val="FFFF66"/>
                </a:solidFill>
              </a:rPr>
              <a:t> </a:t>
            </a:r>
            <a:endParaRPr lang="en-US" sz="2400" b="1" smtClean="0">
              <a:solidFill>
                <a:srgbClr val="FFFF66"/>
              </a:solidFill>
            </a:endParaRPr>
          </a:p>
        </p:txBody>
      </p:sp>
      <p:sp>
        <p:nvSpPr>
          <p:cNvPr id="142342" name="Text Box 6"/>
          <p:cNvSpPr txBox="1">
            <a:spLocks noChangeArrowheads="1"/>
          </p:cNvSpPr>
          <p:nvPr/>
        </p:nvSpPr>
        <p:spPr bwMode="auto">
          <a:xfrm>
            <a:off x="152400" y="816858"/>
            <a:ext cx="8839200" cy="954107"/>
          </a:xfrm>
          <a:prstGeom prst="rect">
            <a:avLst/>
          </a:prstGeom>
          <a:noFill/>
          <a:ln w="9525">
            <a:noFill/>
            <a:miter lim="800000"/>
            <a:headEnd/>
            <a:tailEnd/>
          </a:ln>
        </p:spPr>
        <p:txBody>
          <a:bodyPr wrap="square">
            <a:spAutoFit/>
          </a:bodyPr>
          <a:lstStyle/>
          <a:p>
            <a:pPr marL="114300" lvl="1" indent="61913">
              <a:lnSpc>
                <a:spcPct val="150000"/>
              </a:lnSpc>
              <a:defRPr/>
            </a:pPr>
            <a:r>
              <a:rPr lang="en-US" sz="2400" b="1" dirty="0">
                <a:solidFill>
                  <a:prstClr val="black"/>
                </a:solidFill>
                <a:latin typeface="Calibri"/>
              </a:rPr>
              <a:t> </a:t>
            </a:r>
            <a:r>
              <a:rPr lang="en-US" sz="2400" b="1" u="sng" dirty="0">
                <a:solidFill>
                  <a:prstClr val="black"/>
                </a:solidFill>
                <a:latin typeface="Calibri"/>
              </a:rPr>
              <a:t>Administer by Nasal spray:</a:t>
            </a:r>
          </a:p>
          <a:p>
            <a:pPr marL="114300" lvl="1" indent="61913">
              <a:defRPr/>
            </a:pPr>
            <a:r>
              <a:rPr lang="en-US" sz="2000" b="1" dirty="0">
                <a:solidFill>
                  <a:prstClr val="black"/>
                </a:solidFill>
              </a:rPr>
              <a:t>      </a:t>
            </a:r>
            <a:r>
              <a:rPr lang="en-US" sz="2000" b="1" dirty="0">
                <a:solidFill>
                  <a:prstClr val="black"/>
                </a:solidFill>
                <a:latin typeface="Calibri"/>
              </a:rPr>
              <a:t>FluMist® </a:t>
            </a:r>
            <a:r>
              <a:rPr lang="en-US" sz="2000" b="1" dirty="0" err="1" smtClean="0">
                <a:solidFill>
                  <a:prstClr val="black"/>
                </a:solidFill>
                <a:latin typeface="Calibri"/>
              </a:rPr>
              <a:t>MedImmune</a:t>
            </a:r>
            <a:r>
              <a:rPr lang="en-US" sz="2000" b="1" dirty="0" smtClean="0">
                <a:solidFill>
                  <a:prstClr val="black"/>
                </a:solidFill>
                <a:latin typeface="Calibri"/>
              </a:rPr>
              <a:t> </a:t>
            </a:r>
            <a:r>
              <a:rPr lang="en-US" sz="2000" dirty="0" smtClean="0">
                <a:solidFill>
                  <a:prstClr val="black"/>
                </a:solidFill>
                <a:latin typeface="Calibri"/>
              </a:rPr>
              <a:t> </a:t>
            </a:r>
            <a:r>
              <a:rPr lang="en-US" sz="2000" b="1" dirty="0">
                <a:solidFill>
                  <a:prstClr val="black"/>
                </a:solidFill>
                <a:latin typeface="Calibri"/>
              </a:rPr>
              <a:t>- for healthy persons 2 through 49 years of </a:t>
            </a:r>
            <a:r>
              <a:rPr lang="en-US" sz="2000" b="1" dirty="0" smtClean="0">
                <a:solidFill>
                  <a:prstClr val="black"/>
                </a:solidFill>
                <a:latin typeface="Calibri"/>
              </a:rPr>
              <a:t>age</a:t>
            </a:r>
            <a:endParaRPr lang="en-US" sz="2000" b="1" dirty="0">
              <a:solidFill>
                <a:prstClr val="black"/>
              </a:solidFill>
              <a:latin typeface="Calibri"/>
            </a:endParaRPr>
          </a:p>
        </p:txBody>
      </p:sp>
      <p:sp>
        <p:nvSpPr>
          <p:cNvPr id="10" name="TextBox 9"/>
          <p:cNvSpPr txBox="1"/>
          <p:nvPr/>
        </p:nvSpPr>
        <p:spPr>
          <a:xfrm>
            <a:off x="914400" y="1981200"/>
            <a:ext cx="7315200" cy="2923877"/>
          </a:xfrm>
          <a:prstGeom prst="rect">
            <a:avLst/>
          </a:prstGeom>
          <a:noFill/>
        </p:spPr>
        <p:txBody>
          <a:bodyPr wrap="square" rtlCol="0">
            <a:spAutoFit/>
          </a:bodyPr>
          <a:lstStyle/>
          <a:p>
            <a:r>
              <a:rPr lang="en-US" sz="2400" dirty="0" smtClean="0">
                <a:solidFill>
                  <a:prstClr val="black"/>
                </a:solidFill>
                <a:latin typeface="Calibri"/>
              </a:rPr>
              <a:t>LAIV4 should not be used for the following:</a:t>
            </a:r>
          </a:p>
          <a:p>
            <a:pPr indent="341313">
              <a:buFont typeface="Arial" pitchFamily="34" charset="0"/>
              <a:buChar char="•"/>
            </a:pPr>
            <a:r>
              <a:rPr lang="en-US" sz="2000" dirty="0" smtClean="0">
                <a:solidFill>
                  <a:prstClr val="black"/>
                </a:solidFill>
                <a:latin typeface="Calibri"/>
              </a:rPr>
              <a:t>Persons who have experienced severe allergic reactions to</a:t>
            </a:r>
          </a:p>
          <a:p>
            <a:pPr indent="341313"/>
            <a:r>
              <a:rPr lang="en-US" sz="2000" dirty="0" smtClean="0">
                <a:solidFill>
                  <a:prstClr val="black"/>
                </a:solidFill>
                <a:latin typeface="Calibri"/>
              </a:rPr>
              <a:t>previous doses of the vaccine </a:t>
            </a:r>
          </a:p>
          <a:p>
            <a:pPr indent="341313">
              <a:buFont typeface="Arial" pitchFamily="34" charset="0"/>
              <a:buChar char="•"/>
            </a:pPr>
            <a:r>
              <a:rPr lang="en-US" sz="2000" dirty="0" smtClean="0">
                <a:solidFill>
                  <a:prstClr val="black"/>
                </a:solidFill>
                <a:latin typeface="Calibri"/>
              </a:rPr>
              <a:t>Pregnant women</a:t>
            </a:r>
          </a:p>
          <a:p>
            <a:pPr indent="341313">
              <a:buFont typeface="Arial" pitchFamily="34" charset="0"/>
              <a:buChar char="•"/>
            </a:pPr>
            <a:r>
              <a:rPr lang="en-US" sz="2000" dirty="0" smtClean="0">
                <a:solidFill>
                  <a:prstClr val="black"/>
                </a:solidFill>
                <a:latin typeface="Calibri"/>
              </a:rPr>
              <a:t>Immunocompromised persons</a:t>
            </a:r>
          </a:p>
          <a:p>
            <a:pPr indent="341313">
              <a:buFont typeface="Arial" pitchFamily="34" charset="0"/>
              <a:buChar char="•"/>
            </a:pPr>
            <a:r>
              <a:rPr lang="en-US" sz="2000" dirty="0" smtClean="0">
                <a:solidFill>
                  <a:prstClr val="black"/>
                </a:solidFill>
                <a:latin typeface="Calibri"/>
              </a:rPr>
              <a:t>Persons with egg allergy</a:t>
            </a:r>
          </a:p>
          <a:p>
            <a:pPr indent="341313">
              <a:buFont typeface="Arial" pitchFamily="34" charset="0"/>
              <a:buChar char="•"/>
            </a:pPr>
            <a:r>
              <a:rPr lang="en-US" sz="2000" dirty="0" smtClean="0">
                <a:solidFill>
                  <a:prstClr val="black"/>
                </a:solidFill>
                <a:latin typeface="Calibri"/>
              </a:rPr>
              <a:t>Children 2 through 4 years who have asthma or who have had a</a:t>
            </a:r>
          </a:p>
          <a:p>
            <a:pPr indent="341313"/>
            <a:r>
              <a:rPr lang="en-US" sz="2000" dirty="0" smtClean="0">
                <a:solidFill>
                  <a:prstClr val="black"/>
                </a:solidFill>
                <a:latin typeface="Calibri"/>
              </a:rPr>
              <a:t> wheezing episode within past 12 months</a:t>
            </a:r>
          </a:p>
          <a:p>
            <a:pPr indent="341313">
              <a:buFont typeface="Arial" pitchFamily="34" charset="0"/>
              <a:buChar char="•"/>
            </a:pPr>
            <a:r>
              <a:rPr lang="en-US" sz="2000" dirty="0" smtClean="0">
                <a:solidFill>
                  <a:prstClr val="black"/>
                </a:solidFill>
                <a:latin typeface="Calibri"/>
              </a:rPr>
              <a:t>Children 2 through 17 years who are receiving aspirin </a:t>
            </a:r>
            <a:endParaRPr lang="en-US" sz="2000" dirty="0">
              <a:solidFill>
                <a:prstClr val="black"/>
              </a:solidFill>
              <a:latin typeface="Calibri"/>
            </a:endParaRPr>
          </a:p>
        </p:txBody>
      </p:sp>
      <p:sp>
        <p:nvSpPr>
          <p:cNvPr id="6" name="Rectangle 5"/>
          <p:cNvSpPr/>
          <p:nvPr/>
        </p:nvSpPr>
        <p:spPr>
          <a:xfrm>
            <a:off x="1447800" y="6172200"/>
            <a:ext cx="3548664" cy="307777"/>
          </a:xfrm>
          <a:prstGeom prst="rect">
            <a:avLst/>
          </a:prstGeom>
        </p:spPr>
        <p:txBody>
          <a:bodyPr wrap="none">
            <a:spAutoFit/>
          </a:bodyPr>
          <a:lstStyle/>
          <a:p>
            <a:pPr fontAlgn="auto">
              <a:spcBef>
                <a:spcPts val="0"/>
              </a:spcBef>
              <a:spcAft>
                <a:spcPts val="0"/>
              </a:spcAft>
            </a:pPr>
            <a:r>
              <a:rPr lang="en-US" sz="1400" b="1" dirty="0" smtClean="0">
                <a:solidFill>
                  <a:prstClr val="black"/>
                </a:solidFill>
                <a:latin typeface="Calibri"/>
              </a:rPr>
              <a:t>MMWR; August 7, 2015 , </a:t>
            </a:r>
            <a:r>
              <a:rPr lang="en-US" sz="1400" b="1" dirty="0" err="1" smtClean="0">
                <a:solidFill>
                  <a:prstClr val="black"/>
                </a:solidFill>
                <a:latin typeface="Calibri"/>
              </a:rPr>
              <a:t>Vol</a:t>
            </a:r>
            <a:r>
              <a:rPr lang="en-US" sz="1400" b="1" dirty="0" smtClean="0">
                <a:solidFill>
                  <a:prstClr val="black"/>
                </a:solidFill>
                <a:latin typeface="Calibri"/>
              </a:rPr>
              <a:t> 64 #30; 818-825</a:t>
            </a:r>
            <a:endParaRPr lang="en-US" sz="1400" dirty="0">
              <a:solidFill>
                <a:prstClr val="black"/>
              </a:solidFill>
              <a:latin typeface="Calibri"/>
            </a:endParaRPr>
          </a:p>
        </p:txBody>
      </p:sp>
      <p:sp>
        <p:nvSpPr>
          <p:cNvPr id="8" name="TextBox 7"/>
          <p:cNvSpPr txBox="1"/>
          <p:nvPr/>
        </p:nvSpPr>
        <p:spPr>
          <a:xfrm>
            <a:off x="304800" y="5029200"/>
            <a:ext cx="7924800" cy="707886"/>
          </a:xfrm>
          <a:prstGeom prst="rect">
            <a:avLst/>
          </a:prstGeom>
          <a:noFill/>
        </p:spPr>
        <p:txBody>
          <a:bodyPr wrap="square" rtlCol="0">
            <a:spAutoFit/>
          </a:bodyPr>
          <a:lstStyle/>
          <a:p>
            <a:pPr fontAlgn="auto">
              <a:spcBef>
                <a:spcPts val="0"/>
              </a:spcBef>
              <a:spcAft>
                <a:spcPts val="0"/>
              </a:spcAft>
            </a:pPr>
            <a:r>
              <a:rPr lang="en-US" sz="2000" dirty="0" smtClean="0">
                <a:solidFill>
                  <a:prstClr val="black"/>
                </a:solidFill>
                <a:latin typeface="Calibri"/>
              </a:rPr>
              <a:t>Persons of any age with asthma might be at increased risk for wheezing after administration of LAIV4.</a:t>
            </a:r>
            <a:endParaRPr lang="en-US" sz="2000" dirty="0">
              <a:solidFill>
                <a:prstClr val="black"/>
              </a:solidFill>
              <a:latin typeface="Calibri"/>
            </a:endParaRPr>
          </a:p>
        </p:txBody>
      </p:sp>
    </p:spTree>
    <p:extLst>
      <p:ext uri="{BB962C8B-B14F-4D97-AF65-F5344CB8AC3E}">
        <p14:creationId xmlns:p14="http://schemas.microsoft.com/office/powerpoint/2010/main" val="41934893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0" y="152400"/>
            <a:ext cx="9144000" cy="990600"/>
          </a:xfrm>
        </p:spPr>
        <p:txBody>
          <a:bodyPr>
            <a:normAutofit/>
          </a:bodyPr>
          <a:lstStyle/>
          <a:p>
            <a:pPr eaLnBrk="1" hangingPunct="1"/>
            <a:r>
              <a:rPr lang="en-US" sz="3600" dirty="0" smtClean="0"/>
              <a:t>I got the flu shot and still got the flu…</a:t>
            </a:r>
          </a:p>
        </p:txBody>
      </p:sp>
      <p:sp>
        <p:nvSpPr>
          <p:cNvPr id="102403" name="Rectangle 3"/>
          <p:cNvSpPr>
            <a:spLocks noGrp="1" noChangeArrowheads="1"/>
          </p:cNvSpPr>
          <p:nvPr>
            <p:ph type="body" idx="1"/>
          </p:nvPr>
        </p:nvSpPr>
        <p:spPr>
          <a:xfrm>
            <a:off x="457200" y="1600201"/>
            <a:ext cx="8229600" cy="3352800"/>
          </a:xfrm>
        </p:spPr>
        <p:txBody>
          <a:bodyPr>
            <a:normAutofit/>
          </a:bodyPr>
          <a:lstStyle/>
          <a:p>
            <a:pPr eaLnBrk="1" hangingPunct="1"/>
            <a:r>
              <a:rPr lang="en-US" sz="2400" dirty="0" smtClean="0"/>
              <a:t>For healthy persons takes about 2 weeks after the shot before your body makes enough antibodies to be protected</a:t>
            </a:r>
          </a:p>
          <a:p>
            <a:pPr eaLnBrk="1" hangingPunct="1"/>
            <a:r>
              <a:rPr lang="en-US" sz="2400" dirty="0" smtClean="0"/>
              <a:t>You are vulnerable to flu infection during this time</a:t>
            </a:r>
          </a:p>
          <a:p>
            <a:pPr eaLnBrk="1" hangingPunct="1"/>
            <a:r>
              <a:rPr lang="en-US" sz="2400" dirty="0" smtClean="0"/>
              <a:t>Flu vaccination does not protect you from colds, sinus infections, and other respiratory illnesses that also circulate during flu season</a:t>
            </a:r>
          </a:p>
          <a:p>
            <a:pPr eaLnBrk="1" hangingPunct="1"/>
            <a:endParaRPr lang="en-US" dirty="0" smtClean="0"/>
          </a:p>
        </p:txBody>
      </p:sp>
    </p:spTree>
    <p:extLst>
      <p:ext uri="{BB962C8B-B14F-4D97-AF65-F5344CB8AC3E}">
        <p14:creationId xmlns:p14="http://schemas.microsoft.com/office/powerpoint/2010/main" val="3110900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274638"/>
            <a:ext cx="9144000" cy="868362"/>
          </a:xfrm>
        </p:spPr>
        <p:txBody>
          <a:bodyPr/>
          <a:lstStyle/>
          <a:p>
            <a:pPr eaLnBrk="1" hangingPunct="1"/>
            <a:r>
              <a:rPr lang="en-US" dirty="0" smtClean="0"/>
              <a:t>Disclosure Statements</a:t>
            </a:r>
          </a:p>
        </p:txBody>
      </p:sp>
      <p:sp>
        <p:nvSpPr>
          <p:cNvPr id="15363" name="Rectangle 3"/>
          <p:cNvSpPr>
            <a:spLocks noGrp="1" noChangeArrowheads="1"/>
          </p:cNvSpPr>
          <p:nvPr>
            <p:ph type="body" idx="1"/>
          </p:nvPr>
        </p:nvSpPr>
        <p:spPr>
          <a:xfrm>
            <a:off x="457200" y="1219200"/>
            <a:ext cx="8229600" cy="4906963"/>
          </a:xfrm>
        </p:spPr>
        <p:txBody>
          <a:bodyPr>
            <a:normAutofit lnSpcReduction="10000"/>
          </a:bodyPr>
          <a:lstStyle/>
          <a:p>
            <a:pPr eaLnBrk="1" hangingPunct="1"/>
            <a:r>
              <a:rPr lang="en-US" sz="2000" dirty="0" smtClean="0"/>
              <a:t>To obtain nursing contact hours for this session, you must be present for the entire presentation and complete an evaluation.</a:t>
            </a:r>
          </a:p>
          <a:p>
            <a:pPr eaLnBrk="1" hangingPunct="1"/>
            <a:r>
              <a:rPr lang="en-US" sz="2000" dirty="0" smtClean="0"/>
              <a:t>Neither the planners of this session nor I have any financial relationship with pharmaceutical companies, biomedical device manufacturers, or corporations whose products and services are related to the vaccines we discuss.</a:t>
            </a:r>
          </a:p>
          <a:p>
            <a:pPr eaLnBrk="1" hangingPunct="1"/>
            <a:r>
              <a:rPr lang="en-US" sz="2000" dirty="0" smtClean="0"/>
              <a:t>There is no commercial support being received for this event.</a:t>
            </a:r>
          </a:p>
          <a:p>
            <a:pPr eaLnBrk="1" hangingPunct="1"/>
            <a:r>
              <a:rPr lang="en-US" sz="2000" dirty="0" smtClean="0"/>
              <a:t>The mention of specific brands of vaccines in this presentation is for the purpose of providing education and does not constitute endorsement.</a:t>
            </a:r>
          </a:p>
          <a:p>
            <a:pPr eaLnBrk="1" hangingPunct="1"/>
            <a:r>
              <a:rPr lang="en-US" sz="2000" dirty="0" smtClean="0"/>
              <a:t>The GA Immunization Office utilizes ACIP recommendations as the basis for this presentation and for our guidelines, policies, and recommendations. </a:t>
            </a:r>
          </a:p>
          <a:p>
            <a:pPr eaLnBrk="1" hangingPunct="1"/>
            <a:r>
              <a:rPr lang="en-US" sz="2000" dirty="0" smtClean="0"/>
              <a:t> For certain vaccines this may represent a slight departure from or off-label use of the vaccine package insert guidelines.</a:t>
            </a:r>
          </a:p>
          <a:p>
            <a:pPr lvl="4" eaLnBrk="1" hangingPunct="1">
              <a:buFontTx/>
              <a:buNone/>
            </a:pPr>
            <a:endParaRPr lang="en-US" sz="1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2400" y="0"/>
            <a:ext cx="8839200" cy="990600"/>
          </a:xfrm>
        </p:spPr>
        <p:txBody>
          <a:bodyPr/>
          <a:lstStyle/>
          <a:p>
            <a:pPr eaLnBrk="1" hangingPunct="1"/>
            <a:r>
              <a:rPr lang="en-US" dirty="0" smtClean="0"/>
              <a:t>Frequently Asked Questions</a:t>
            </a:r>
          </a:p>
        </p:txBody>
      </p:sp>
      <p:sp>
        <p:nvSpPr>
          <p:cNvPr id="24579" name="Rectangle 3"/>
          <p:cNvSpPr>
            <a:spLocks noGrp="1" noChangeArrowheads="1"/>
          </p:cNvSpPr>
          <p:nvPr>
            <p:ph type="body" idx="1"/>
          </p:nvPr>
        </p:nvSpPr>
        <p:spPr>
          <a:xfrm>
            <a:off x="457200" y="1143000"/>
            <a:ext cx="8229600" cy="4525963"/>
          </a:xfrm>
        </p:spPr>
        <p:txBody>
          <a:bodyPr>
            <a:normAutofit fontScale="85000" lnSpcReduction="10000"/>
          </a:bodyPr>
          <a:lstStyle/>
          <a:p>
            <a:pPr eaLnBrk="1" hangingPunct="1">
              <a:lnSpc>
                <a:spcPct val="110000"/>
              </a:lnSpc>
            </a:pPr>
            <a:r>
              <a:rPr lang="en-US" sz="2800" dirty="0" smtClean="0"/>
              <a:t>Some of my patients refuse influenza vaccination because they insist they "got the flu" after receiving the injectable vaccine in the past. What can I tell them?</a:t>
            </a:r>
            <a:br>
              <a:rPr lang="en-US" sz="2800" dirty="0" smtClean="0"/>
            </a:br>
            <a:endParaRPr lang="en-US" sz="2800" dirty="0" smtClean="0"/>
          </a:p>
          <a:p>
            <a:pPr eaLnBrk="1" hangingPunct="1">
              <a:lnSpc>
                <a:spcPct val="110000"/>
              </a:lnSpc>
            </a:pPr>
            <a:r>
              <a:rPr lang="en-US" sz="2800" dirty="0" smtClean="0"/>
              <a:t>How long does immunity from influenza last?</a:t>
            </a:r>
          </a:p>
          <a:p>
            <a:pPr eaLnBrk="1" hangingPunct="1">
              <a:lnSpc>
                <a:spcPct val="110000"/>
              </a:lnSpc>
            </a:pPr>
            <a:endParaRPr lang="en-US" sz="2800" dirty="0" smtClean="0"/>
          </a:p>
          <a:p>
            <a:pPr eaLnBrk="1" hangingPunct="1">
              <a:lnSpc>
                <a:spcPct val="110000"/>
              </a:lnSpc>
            </a:pPr>
            <a:r>
              <a:rPr lang="en-US" sz="2800" dirty="0" smtClean="0"/>
              <a:t>In which month is it too late to receive influenza vaccine?</a:t>
            </a:r>
          </a:p>
          <a:p>
            <a:pPr eaLnBrk="1" hangingPunct="1">
              <a:lnSpc>
                <a:spcPct val="110000"/>
              </a:lnSpc>
            </a:pPr>
            <a:endParaRPr lang="en-US" sz="2800" dirty="0" smtClean="0"/>
          </a:p>
          <a:p>
            <a:pPr eaLnBrk="1" hangingPunct="1">
              <a:lnSpc>
                <a:spcPct val="110000"/>
              </a:lnSpc>
            </a:pPr>
            <a:r>
              <a:rPr lang="en-US" sz="2800" dirty="0" smtClean="0"/>
              <a:t>My patient came in last February and asked for a “flu” shot.  Should I have given it to her?</a:t>
            </a:r>
          </a:p>
          <a:p>
            <a:pPr eaLnBrk="1" hangingPunct="1">
              <a:lnSpc>
                <a:spcPct val="80000"/>
              </a:lnSpc>
            </a:pPr>
            <a:endParaRPr lang="en-US" sz="20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6"/>
          <p:cNvSpPr txBox="1">
            <a:spLocks noChangeArrowheads="1"/>
          </p:cNvSpPr>
          <p:nvPr/>
        </p:nvSpPr>
        <p:spPr bwMode="auto">
          <a:xfrm>
            <a:off x="381000" y="6119813"/>
            <a:ext cx="8763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000000"/>
                </a:solidFill>
              </a:rPr>
              <a:t>*Data Source: Behavioral Risk Factor Surveillance Survey (BRFSS)</a:t>
            </a:r>
          </a:p>
          <a:p>
            <a:pPr eaLnBrk="1" hangingPunct="1"/>
            <a:r>
              <a:rPr lang="en-US" altLang="en-US" sz="1200">
                <a:solidFill>
                  <a:srgbClr val="000000"/>
                </a:solidFill>
              </a:rPr>
              <a:t>Individuals may have been vaccinated at physician offices, public health clinics, hospitals, retail pharmacies, or place of employment</a:t>
            </a:r>
          </a:p>
        </p:txBody>
      </p:sp>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04800"/>
            <a:ext cx="6934200" cy="581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54126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2" name="Rectangle 4"/>
          <p:cNvSpPr>
            <a:spLocks noGrp="1" noChangeArrowheads="1"/>
          </p:cNvSpPr>
          <p:nvPr>
            <p:ph type="title"/>
          </p:nvPr>
        </p:nvSpPr>
        <p:spPr>
          <a:xfrm>
            <a:off x="685800" y="19587"/>
            <a:ext cx="7772400" cy="1143000"/>
          </a:xfrm>
        </p:spPr>
        <p:txBody>
          <a:bodyPr>
            <a:normAutofit fontScale="90000"/>
          </a:bodyPr>
          <a:lstStyle/>
          <a:p>
            <a:r>
              <a:rPr lang="en-US" sz="3600" dirty="0" smtClean="0"/>
              <a:t>Pneumococcal Conjugate Vaccine for Adults (PCV13)</a:t>
            </a:r>
          </a:p>
        </p:txBody>
      </p:sp>
      <p:sp>
        <p:nvSpPr>
          <p:cNvPr id="421893" name="Text Box 5"/>
          <p:cNvSpPr txBox="1">
            <a:spLocks noChangeArrowheads="1"/>
          </p:cNvSpPr>
          <p:nvPr/>
        </p:nvSpPr>
        <p:spPr bwMode="auto">
          <a:xfrm>
            <a:off x="312906" y="1294178"/>
            <a:ext cx="8382000" cy="3600986"/>
          </a:xfrm>
          <a:prstGeom prst="rect">
            <a:avLst/>
          </a:prstGeom>
          <a:noFill/>
          <a:ln w="9525">
            <a:noFill/>
            <a:miter lim="800000"/>
            <a:headEnd/>
            <a:tailEnd/>
          </a:ln>
          <a:effectLst/>
        </p:spPr>
        <p:txBody>
          <a:bodyPr>
            <a:spAutoFit/>
          </a:bodyPr>
          <a:lstStyle/>
          <a:p>
            <a:pPr>
              <a:spcBef>
                <a:spcPct val="50000"/>
              </a:spcBef>
            </a:pPr>
            <a:r>
              <a:rPr lang="en-US" sz="2800" dirty="0">
                <a:latin typeface="Calibri"/>
              </a:rPr>
              <a:t>ACIP </a:t>
            </a:r>
            <a:r>
              <a:rPr lang="en-US" sz="2800" dirty="0" smtClean="0">
                <a:latin typeface="Calibri"/>
              </a:rPr>
              <a:t>recommends 1 </a:t>
            </a:r>
            <a:r>
              <a:rPr lang="en-US" sz="2800" dirty="0">
                <a:latin typeface="Calibri"/>
              </a:rPr>
              <a:t>dose </a:t>
            </a:r>
            <a:r>
              <a:rPr lang="en-US" sz="2800" dirty="0" smtClean="0">
                <a:latin typeface="Calibri"/>
              </a:rPr>
              <a:t>of PCV13 for:</a:t>
            </a:r>
          </a:p>
          <a:p>
            <a:pPr indent="398463">
              <a:spcBef>
                <a:spcPct val="50000"/>
              </a:spcBef>
              <a:buFont typeface="Arial" pitchFamily="34" charset="0"/>
              <a:buChar char="•"/>
            </a:pPr>
            <a:r>
              <a:rPr lang="en-US" sz="2400" dirty="0" smtClean="0">
                <a:latin typeface="Calibri"/>
              </a:rPr>
              <a:t>Adults </a:t>
            </a:r>
            <a:r>
              <a:rPr lang="en-US" sz="2400" dirty="0">
                <a:latin typeface="Calibri"/>
              </a:rPr>
              <a:t>19 years and older </a:t>
            </a:r>
            <a:r>
              <a:rPr lang="en-US" sz="2400" dirty="0" smtClean="0">
                <a:latin typeface="Calibri"/>
              </a:rPr>
              <a:t>with the following:</a:t>
            </a:r>
            <a:endParaRPr lang="en-US" sz="2400" dirty="0">
              <a:latin typeface="Calibri"/>
            </a:endParaRPr>
          </a:p>
          <a:p>
            <a:pPr marL="569913">
              <a:spcBef>
                <a:spcPts val="0"/>
              </a:spcBef>
              <a:buFont typeface="Wingdings" pitchFamily="2" charset="2"/>
              <a:buChar char="§"/>
            </a:pPr>
            <a:r>
              <a:rPr lang="en-US" sz="2400" dirty="0" smtClean="0">
                <a:latin typeface="Calibri"/>
              </a:rPr>
              <a:t>	Immunocompromising conditions </a:t>
            </a:r>
          </a:p>
          <a:p>
            <a:pPr marL="569913">
              <a:spcBef>
                <a:spcPts val="0"/>
              </a:spcBef>
              <a:buFont typeface="Wingdings" pitchFamily="2" charset="2"/>
              <a:buChar char="§"/>
            </a:pPr>
            <a:r>
              <a:rPr lang="en-US" sz="2400" dirty="0" smtClean="0">
                <a:latin typeface="Calibri"/>
              </a:rPr>
              <a:t>	Functional </a:t>
            </a:r>
            <a:r>
              <a:rPr lang="en-US" sz="2400" dirty="0">
                <a:latin typeface="Calibri"/>
              </a:rPr>
              <a:t>or anatomic </a:t>
            </a:r>
            <a:r>
              <a:rPr lang="en-US" sz="2400" dirty="0" smtClean="0">
                <a:latin typeface="Calibri"/>
              </a:rPr>
              <a:t>asplenia</a:t>
            </a:r>
            <a:r>
              <a:rPr lang="en-US" sz="2400" dirty="0">
                <a:latin typeface="Calibri"/>
              </a:rPr>
              <a:t> </a:t>
            </a:r>
            <a:endParaRPr lang="en-US" sz="2400" dirty="0" smtClean="0">
              <a:latin typeface="Calibri"/>
            </a:endParaRPr>
          </a:p>
          <a:p>
            <a:pPr marL="569913">
              <a:spcBef>
                <a:spcPts val="0"/>
              </a:spcBef>
              <a:buFont typeface="Wingdings" pitchFamily="2" charset="2"/>
              <a:buChar char="§"/>
            </a:pPr>
            <a:r>
              <a:rPr lang="en-US" sz="2400" dirty="0" smtClean="0">
                <a:latin typeface="Calibri"/>
              </a:rPr>
              <a:t>	Sickle cell disease </a:t>
            </a:r>
          </a:p>
          <a:p>
            <a:pPr marL="569913">
              <a:spcBef>
                <a:spcPts val="0"/>
              </a:spcBef>
              <a:buFont typeface="Wingdings" pitchFamily="2" charset="2"/>
              <a:buChar char="§"/>
            </a:pPr>
            <a:r>
              <a:rPr lang="en-US" sz="2400" dirty="0" smtClean="0">
                <a:latin typeface="Calibri"/>
              </a:rPr>
              <a:t>	CSF leaks</a:t>
            </a:r>
          </a:p>
          <a:p>
            <a:pPr marL="569913">
              <a:spcBef>
                <a:spcPts val="0"/>
              </a:spcBef>
              <a:buFont typeface="Wingdings" pitchFamily="2" charset="2"/>
              <a:buChar char="§"/>
            </a:pPr>
            <a:r>
              <a:rPr lang="en-US" sz="2400" dirty="0" smtClean="0">
                <a:latin typeface="Calibri"/>
              </a:rPr>
              <a:t>	Cochlear </a:t>
            </a:r>
            <a:r>
              <a:rPr lang="en-US" sz="2400" dirty="0">
                <a:latin typeface="Calibri"/>
              </a:rPr>
              <a:t>implants</a:t>
            </a:r>
          </a:p>
          <a:p>
            <a:pPr indent="398463">
              <a:spcBef>
                <a:spcPts val="600"/>
              </a:spcBef>
              <a:buFont typeface="Arial" pitchFamily="34" charset="0"/>
              <a:buChar char="•"/>
            </a:pPr>
            <a:r>
              <a:rPr lang="en-US" sz="2400" dirty="0" smtClean="0">
                <a:latin typeface="Calibri"/>
              </a:rPr>
              <a:t>Adults </a:t>
            </a:r>
            <a:r>
              <a:rPr lang="en-US" sz="2400" dirty="0">
                <a:latin typeface="Calibri"/>
              </a:rPr>
              <a:t>65 years and </a:t>
            </a:r>
            <a:r>
              <a:rPr lang="en-US" sz="2400" dirty="0" smtClean="0">
                <a:latin typeface="Calibri"/>
              </a:rPr>
              <a:t>older</a:t>
            </a:r>
          </a:p>
          <a:p>
            <a:pPr indent="398463">
              <a:spcBef>
                <a:spcPts val="600"/>
              </a:spcBef>
            </a:pPr>
            <a:endParaRPr lang="en-US" sz="1000" dirty="0" smtClean="0">
              <a:latin typeface="Calibri"/>
            </a:endParaRPr>
          </a:p>
        </p:txBody>
      </p:sp>
      <p:sp>
        <p:nvSpPr>
          <p:cNvPr id="7" name="Rectangle 6"/>
          <p:cNvSpPr/>
          <p:nvPr/>
        </p:nvSpPr>
        <p:spPr>
          <a:xfrm>
            <a:off x="4343400" y="6172200"/>
            <a:ext cx="3886200" cy="307777"/>
          </a:xfrm>
          <a:prstGeom prst="rect">
            <a:avLst/>
          </a:prstGeom>
        </p:spPr>
        <p:txBody>
          <a:bodyPr wrap="square">
            <a:spAutoFit/>
          </a:bodyPr>
          <a:lstStyle/>
          <a:p>
            <a:endParaRPr lang="en-US" sz="1400" b="1" dirty="0">
              <a:solidFill>
                <a:srgbClr val="FFFFFF"/>
              </a:solidFill>
              <a:latin typeface="Calibri"/>
            </a:endParaRPr>
          </a:p>
        </p:txBody>
      </p:sp>
      <p:sp>
        <p:nvSpPr>
          <p:cNvPr id="8" name="Rectangle 7"/>
          <p:cNvSpPr/>
          <p:nvPr/>
        </p:nvSpPr>
        <p:spPr>
          <a:xfrm>
            <a:off x="312906" y="5960210"/>
            <a:ext cx="5334000" cy="307777"/>
          </a:xfrm>
          <a:prstGeom prst="rect">
            <a:avLst/>
          </a:prstGeom>
        </p:spPr>
        <p:txBody>
          <a:bodyPr wrap="square">
            <a:spAutoFit/>
          </a:bodyPr>
          <a:lstStyle/>
          <a:p>
            <a:pPr algn="ctr"/>
            <a:r>
              <a:rPr lang="en-US" sz="1400" b="1" dirty="0" smtClean="0">
                <a:latin typeface="Calibri"/>
              </a:rPr>
              <a:t>MMWR  2014;Vol. 63 #37:822-5     MMWR,  2015 , Vol. 64, #34:944-7</a:t>
            </a:r>
            <a:endParaRPr lang="en-US" sz="1400" dirty="0">
              <a:latin typeface="Calibri"/>
            </a:endParaRPr>
          </a:p>
        </p:txBody>
      </p:sp>
      <p:pic>
        <p:nvPicPr>
          <p:cNvPr id="9" name="Picture 2"/>
          <p:cNvPicPr>
            <a:picLocks noChangeAspect="1" noChangeArrowheads="1"/>
          </p:cNvPicPr>
          <p:nvPr/>
        </p:nvPicPr>
        <p:blipFill>
          <a:blip r:embed="rId3" cstate="print"/>
          <a:srcRect/>
          <a:stretch>
            <a:fillRect/>
          </a:stretch>
        </p:blipFill>
        <p:spPr bwMode="auto">
          <a:xfrm>
            <a:off x="5646906" y="3037177"/>
            <a:ext cx="3409561" cy="3230810"/>
          </a:xfrm>
          <a:prstGeom prst="rect">
            <a:avLst/>
          </a:prstGeom>
          <a:noFill/>
          <a:ln w="9525">
            <a:noFill/>
            <a:miter lim="800000"/>
            <a:headEnd/>
            <a:tailEnd/>
          </a:ln>
        </p:spPr>
      </p:pic>
      <p:sp>
        <p:nvSpPr>
          <p:cNvPr id="10" name="Rectangle 9"/>
          <p:cNvSpPr/>
          <p:nvPr/>
        </p:nvSpPr>
        <p:spPr>
          <a:xfrm>
            <a:off x="6251864" y="2278039"/>
            <a:ext cx="2804603" cy="646331"/>
          </a:xfrm>
          <a:prstGeom prst="rect">
            <a:avLst/>
          </a:prstGeom>
        </p:spPr>
        <p:txBody>
          <a:bodyPr wrap="square">
            <a:spAutoFit/>
          </a:bodyPr>
          <a:lstStyle/>
          <a:p>
            <a:pPr algn="ctr"/>
            <a:r>
              <a:rPr lang="en-US" sz="1200" b="1" dirty="0" smtClean="0">
                <a:latin typeface="Calibri"/>
              </a:rPr>
              <a:t>PCV13 – PPSV23 spacing and timing of doses</a:t>
            </a:r>
          </a:p>
          <a:p>
            <a:pPr algn="ctr"/>
            <a:r>
              <a:rPr lang="en-US" sz="1200" b="1" dirty="0" smtClean="0">
                <a:latin typeface="Calibri"/>
              </a:rPr>
              <a:t>65 years and older</a:t>
            </a:r>
            <a:endParaRPr lang="en-US" sz="1200" b="1" dirty="0"/>
          </a:p>
        </p:txBody>
      </p:sp>
    </p:spTree>
    <p:extLst>
      <p:ext uri="{BB962C8B-B14F-4D97-AF65-F5344CB8AC3E}">
        <p14:creationId xmlns:p14="http://schemas.microsoft.com/office/powerpoint/2010/main" val="27740153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838200" y="622756"/>
            <a:ext cx="7239000" cy="5438607"/>
          </a:xfrm>
          <a:prstGeom prst="rect">
            <a:avLst/>
          </a:prstGeom>
          <a:noFill/>
          <a:ln w="9525">
            <a:noFill/>
            <a:miter lim="800000"/>
            <a:headEnd/>
            <a:tailEnd/>
          </a:ln>
        </p:spPr>
      </p:pic>
      <p:sp>
        <p:nvSpPr>
          <p:cNvPr id="5" name="Rectangle 4"/>
          <p:cNvSpPr/>
          <p:nvPr/>
        </p:nvSpPr>
        <p:spPr>
          <a:xfrm>
            <a:off x="28575" y="85725"/>
            <a:ext cx="9144000" cy="400110"/>
          </a:xfrm>
          <a:prstGeom prst="rect">
            <a:avLst/>
          </a:prstGeom>
        </p:spPr>
        <p:txBody>
          <a:bodyPr wrap="square">
            <a:spAutoFit/>
          </a:bodyPr>
          <a:lstStyle/>
          <a:p>
            <a:pPr algn="ctr"/>
            <a:r>
              <a:rPr lang="en-US" sz="2000" b="1" dirty="0">
                <a:latin typeface="+mj-lt"/>
              </a:rPr>
              <a:t>PCV13 – PPSV23 spacing and timing of doses 65 years and older</a:t>
            </a:r>
          </a:p>
        </p:txBody>
      </p:sp>
      <p:sp>
        <p:nvSpPr>
          <p:cNvPr id="6" name="Rectangle 5"/>
          <p:cNvSpPr/>
          <p:nvPr/>
        </p:nvSpPr>
        <p:spPr>
          <a:xfrm>
            <a:off x="3147104" y="6400800"/>
            <a:ext cx="2720296" cy="307777"/>
          </a:xfrm>
          <a:prstGeom prst="rect">
            <a:avLst/>
          </a:prstGeom>
        </p:spPr>
        <p:txBody>
          <a:bodyPr wrap="none">
            <a:spAutoFit/>
          </a:bodyPr>
          <a:lstStyle/>
          <a:p>
            <a:pPr algn="ctr"/>
            <a:r>
              <a:rPr lang="en-US" sz="1400" b="1" dirty="0">
                <a:solidFill>
                  <a:srgbClr val="FFFFFF"/>
                </a:solidFill>
                <a:latin typeface="Calibri"/>
              </a:rPr>
              <a:t>MMWR,  2015 , Vol. 64, #34:944-7</a:t>
            </a:r>
            <a:endParaRPr lang="en-US" sz="1400" dirty="0">
              <a:solidFill>
                <a:srgbClr val="FFFFFF"/>
              </a:solidFill>
              <a:latin typeface="Calibri"/>
            </a:endParaRPr>
          </a:p>
        </p:txBody>
      </p:sp>
    </p:spTree>
    <p:extLst>
      <p:ext uri="{BB962C8B-B14F-4D97-AF65-F5344CB8AC3E}">
        <p14:creationId xmlns:p14="http://schemas.microsoft.com/office/powerpoint/2010/main" val="38516729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Grp="1" noChangeArrowheads="1"/>
          </p:cNvSpPr>
          <p:nvPr>
            <p:ph type="title" idx="4294967295"/>
          </p:nvPr>
        </p:nvSpPr>
        <p:spPr>
          <a:xfrm>
            <a:off x="-32426" y="0"/>
            <a:ext cx="9144000" cy="1143000"/>
          </a:xfrm>
        </p:spPr>
        <p:txBody>
          <a:bodyPr>
            <a:normAutofit fontScale="90000"/>
          </a:bodyPr>
          <a:lstStyle/>
          <a:p>
            <a:r>
              <a:rPr lang="en-US" sz="3600" dirty="0" smtClean="0"/>
              <a:t>Pneumococcal Polysaccharide Vaccine </a:t>
            </a:r>
            <a:br>
              <a:rPr lang="en-US" sz="3600" dirty="0" smtClean="0"/>
            </a:br>
            <a:r>
              <a:rPr lang="en-US" sz="3600" dirty="0" smtClean="0"/>
              <a:t>for Adults (PPSV23)</a:t>
            </a:r>
            <a:endParaRPr lang="en-US" sz="3600" i="1" dirty="0" smtClean="0"/>
          </a:p>
        </p:txBody>
      </p:sp>
      <p:sp>
        <p:nvSpPr>
          <p:cNvPr id="228354" name="Rectangle 3"/>
          <p:cNvSpPr>
            <a:spLocks noGrp="1" noChangeArrowheads="1"/>
          </p:cNvSpPr>
          <p:nvPr>
            <p:ph type="body" idx="4294967295"/>
          </p:nvPr>
        </p:nvSpPr>
        <p:spPr>
          <a:xfrm>
            <a:off x="304800" y="1371600"/>
            <a:ext cx="8610600" cy="3048000"/>
          </a:xfrm>
        </p:spPr>
        <p:txBody>
          <a:bodyPr>
            <a:normAutofit lnSpcReduction="10000"/>
          </a:bodyPr>
          <a:lstStyle/>
          <a:p>
            <a:pPr>
              <a:lnSpc>
                <a:spcPct val="80000"/>
              </a:lnSpc>
              <a:buFontTx/>
              <a:buNone/>
            </a:pPr>
            <a:r>
              <a:rPr lang="en-US" sz="2400" dirty="0" smtClean="0"/>
              <a:t>ACIP recommends 1 dose of PPSV23 for:</a:t>
            </a:r>
          </a:p>
          <a:p>
            <a:pPr lvl="1">
              <a:lnSpc>
                <a:spcPct val="110000"/>
              </a:lnSpc>
              <a:buFont typeface="Arial" pitchFamily="34" charset="0"/>
              <a:buChar char="•"/>
            </a:pPr>
            <a:r>
              <a:rPr lang="en-US" sz="2200" dirty="0" smtClean="0"/>
              <a:t>Adults 65 years and older</a:t>
            </a:r>
          </a:p>
          <a:p>
            <a:pPr lvl="1">
              <a:lnSpc>
                <a:spcPct val="110000"/>
              </a:lnSpc>
              <a:buFont typeface="Arial" pitchFamily="34" charset="0"/>
              <a:buChar char="•"/>
            </a:pPr>
            <a:r>
              <a:rPr lang="en-US" sz="2200" dirty="0" smtClean="0"/>
              <a:t>Persons aged 2 through 64 years with medical conditions that increase their risk for pneumococcal infection </a:t>
            </a:r>
          </a:p>
          <a:p>
            <a:pPr lvl="1">
              <a:lnSpc>
                <a:spcPct val="110000"/>
              </a:lnSpc>
              <a:buFont typeface="Arial" pitchFamily="34" charset="0"/>
              <a:buChar char="•"/>
            </a:pPr>
            <a:r>
              <a:rPr lang="en-US" sz="2200" dirty="0" smtClean="0"/>
              <a:t>Persons 19 through 64 years with asthma </a:t>
            </a:r>
          </a:p>
          <a:p>
            <a:pPr lvl="1">
              <a:lnSpc>
                <a:spcPct val="110000"/>
              </a:lnSpc>
              <a:buFont typeface="Arial" pitchFamily="34" charset="0"/>
              <a:buChar char="•"/>
            </a:pPr>
            <a:r>
              <a:rPr lang="en-US" sz="2200" dirty="0" smtClean="0"/>
              <a:t>Cigarette smokers 19 years of age and older</a:t>
            </a:r>
          </a:p>
          <a:p>
            <a:pPr lvl="1">
              <a:lnSpc>
                <a:spcPct val="110000"/>
              </a:lnSpc>
              <a:buFont typeface="Arial" pitchFamily="34" charset="0"/>
              <a:buChar char="•"/>
            </a:pPr>
            <a:r>
              <a:rPr lang="en-US" sz="2200" dirty="0" smtClean="0"/>
              <a:t>Revaccination not recommended for most persons until they reach age 65</a:t>
            </a:r>
          </a:p>
          <a:p>
            <a:pPr lvl="1">
              <a:lnSpc>
                <a:spcPct val="80000"/>
              </a:lnSpc>
              <a:buFont typeface="Arial" pitchFamily="34" charset="0"/>
              <a:buChar char="•"/>
            </a:pPr>
            <a:endParaRPr lang="en-US" sz="2400" dirty="0" smtClean="0"/>
          </a:p>
        </p:txBody>
      </p:sp>
      <p:sp>
        <p:nvSpPr>
          <p:cNvPr id="1205253" name="Text Box 5"/>
          <p:cNvSpPr txBox="1">
            <a:spLocks noChangeArrowheads="1"/>
          </p:cNvSpPr>
          <p:nvPr/>
        </p:nvSpPr>
        <p:spPr bwMode="auto">
          <a:xfrm>
            <a:off x="0" y="4446439"/>
            <a:ext cx="8686800" cy="1384995"/>
          </a:xfrm>
          <a:prstGeom prst="rect">
            <a:avLst/>
          </a:prstGeom>
          <a:noFill/>
          <a:ln w="9525">
            <a:noFill/>
            <a:miter lim="800000"/>
            <a:headEnd/>
            <a:tailEnd/>
          </a:ln>
        </p:spPr>
        <p:txBody>
          <a:bodyPr wrap="square">
            <a:spAutoFit/>
          </a:bodyPr>
          <a:lstStyle/>
          <a:p>
            <a:pPr marL="341313" indent="-341313">
              <a:spcBef>
                <a:spcPct val="20000"/>
              </a:spcBef>
            </a:pPr>
            <a:r>
              <a:rPr lang="en-US" sz="2400" dirty="0" smtClean="0">
                <a:latin typeface="Calibri" pitchFamily="34" charset="0"/>
              </a:rPr>
              <a:t>     </a:t>
            </a:r>
            <a:r>
              <a:rPr lang="en-US" sz="2000" dirty="0" smtClean="0">
                <a:latin typeface="+mn-lt"/>
              </a:rPr>
              <a:t>Persons </a:t>
            </a:r>
            <a:r>
              <a:rPr lang="en-US" sz="2000" dirty="0">
                <a:latin typeface="+mn-lt"/>
              </a:rPr>
              <a:t>at highest risk, such as those with immunocompromising conditions, and/or functional or anatomic asplenia, who received a dose before age 65, should receive a 2</a:t>
            </a:r>
            <a:r>
              <a:rPr lang="en-US" sz="2000" baseline="30000" dirty="0">
                <a:latin typeface="+mn-lt"/>
              </a:rPr>
              <a:t>nd</a:t>
            </a:r>
            <a:r>
              <a:rPr lang="en-US" sz="2000" dirty="0">
                <a:latin typeface="+mn-lt"/>
              </a:rPr>
              <a:t> dose 5 years after </a:t>
            </a:r>
            <a:r>
              <a:rPr lang="en-US" sz="2000" dirty="0" smtClean="0">
                <a:latin typeface="+mn-lt"/>
              </a:rPr>
              <a:t>  dose </a:t>
            </a:r>
            <a:r>
              <a:rPr lang="en-US" sz="2000" dirty="0">
                <a:latin typeface="+mn-lt"/>
              </a:rPr>
              <a:t>1, and a 3</a:t>
            </a:r>
            <a:r>
              <a:rPr lang="en-US" sz="2000" baseline="30000" dirty="0">
                <a:latin typeface="+mn-lt"/>
              </a:rPr>
              <a:t>rd</a:t>
            </a:r>
            <a:r>
              <a:rPr lang="en-US" sz="2000" dirty="0">
                <a:latin typeface="+mn-lt"/>
              </a:rPr>
              <a:t> dose at age 65.</a:t>
            </a:r>
          </a:p>
        </p:txBody>
      </p:sp>
      <p:sp>
        <p:nvSpPr>
          <p:cNvPr id="228357" name="Text Box 6"/>
          <p:cNvSpPr txBox="1">
            <a:spLocks noChangeArrowheads="1"/>
          </p:cNvSpPr>
          <p:nvPr/>
        </p:nvSpPr>
        <p:spPr bwMode="auto">
          <a:xfrm>
            <a:off x="8153400" y="6019800"/>
            <a:ext cx="762000" cy="366713"/>
          </a:xfrm>
          <a:prstGeom prst="rect">
            <a:avLst/>
          </a:prstGeom>
          <a:noFill/>
          <a:ln w="9525">
            <a:noFill/>
            <a:miter lim="800000"/>
            <a:headEnd/>
            <a:tailEnd/>
          </a:ln>
        </p:spPr>
        <p:txBody>
          <a:bodyPr>
            <a:spAutoFit/>
          </a:bodyPr>
          <a:lstStyle/>
          <a:p>
            <a:pPr>
              <a:spcBef>
                <a:spcPct val="50000"/>
              </a:spcBef>
            </a:pPr>
            <a:endParaRPr lang="en-US" b="1">
              <a:solidFill>
                <a:schemeClr val="accent1"/>
              </a:solidFill>
            </a:endParaRPr>
          </a:p>
        </p:txBody>
      </p:sp>
      <p:sp>
        <p:nvSpPr>
          <p:cNvPr id="228358" name="TextBox 6"/>
          <p:cNvSpPr txBox="1">
            <a:spLocks noChangeArrowheads="1"/>
          </p:cNvSpPr>
          <p:nvPr/>
        </p:nvSpPr>
        <p:spPr bwMode="auto">
          <a:xfrm>
            <a:off x="8153400" y="6172200"/>
            <a:ext cx="838200" cy="369888"/>
          </a:xfrm>
          <a:prstGeom prst="rect">
            <a:avLst/>
          </a:prstGeom>
          <a:noFill/>
          <a:ln w="9525">
            <a:noFill/>
            <a:miter lim="800000"/>
            <a:headEnd/>
            <a:tailEnd/>
          </a:ln>
        </p:spPr>
        <p:txBody>
          <a:bodyPr>
            <a:spAutoFit/>
          </a:bodyPr>
          <a:lstStyle/>
          <a:p>
            <a:endParaRPr lang="en-US" b="1">
              <a:solidFill>
                <a:srgbClr val="FFC000"/>
              </a:solidFill>
            </a:endParaRPr>
          </a:p>
        </p:txBody>
      </p:sp>
      <p:sp>
        <p:nvSpPr>
          <p:cNvPr id="8" name="Rectangle 7"/>
          <p:cNvSpPr/>
          <p:nvPr/>
        </p:nvSpPr>
        <p:spPr>
          <a:xfrm>
            <a:off x="876300" y="6049267"/>
            <a:ext cx="7467600" cy="307777"/>
          </a:xfrm>
          <a:prstGeom prst="rect">
            <a:avLst/>
          </a:prstGeom>
        </p:spPr>
        <p:txBody>
          <a:bodyPr wrap="square">
            <a:spAutoFit/>
          </a:bodyPr>
          <a:lstStyle/>
          <a:p>
            <a:r>
              <a:rPr lang="en-US" sz="1400" b="1" dirty="0" smtClean="0">
                <a:latin typeface="+mn-lt"/>
              </a:rPr>
              <a:t>MMWR, September 3, 2010, </a:t>
            </a:r>
            <a:r>
              <a:rPr lang="en-US" sz="1400" b="1" dirty="0" err="1" smtClean="0">
                <a:latin typeface="+mn-lt"/>
              </a:rPr>
              <a:t>Vol</a:t>
            </a:r>
            <a:r>
              <a:rPr lang="en-US" sz="1400" b="1" dirty="0" smtClean="0">
                <a:latin typeface="+mn-lt"/>
              </a:rPr>
              <a:t> 59, #34        MMWR, October 12,2012, </a:t>
            </a:r>
            <a:r>
              <a:rPr lang="en-US" sz="1400" b="1" dirty="0" err="1" smtClean="0">
                <a:latin typeface="+mn-lt"/>
              </a:rPr>
              <a:t>Vol</a:t>
            </a:r>
            <a:r>
              <a:rPr lang="en-US" sz="1400" b="1" dirty="0" smtClean="0">
                <a:latin typeface="+mn-lt"/>
              </a:rPr>
              <a:t> 61 #40</a:t>
            </a:r>
            <a:endParaRPr lang="en-US" sz="1400" b="1" dirty="0">
              <a:latin typeface="+mn-lt"/>
            </a:endParaRPr>
          </a:p>
        </p:txBody>
      </p:sp>
    </p:spTree>
    <p:extLst>
      <p:ext uri="{BB962C8B-B14F-4D97-AF65-F5344CB8AC3E}">
        <p14:creationId xmlns:p14="http://schemas.microsoft.com/office/powerpoint/2010/main" val="38389737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6"/>
          <p:cNvSpPr txBox="1">
            <a:spLocks noChangeArrowheads="1"/>
          </p:cNvSpPr>
          <p:nvPr/>
        </p:nvSpPr>
        <p:spPr bwMode="auto">
          <a:xfrm>
            <a:off x="381000" y="6119813"/>
            <a:ext cx="8763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000000"/>
                </a:solidFill>
              </a:rPr>
              <a:t>*Data Source: Behavioral Risk Factor Surveillance Survey (BRFSS)</a:t>
            </a:r>
          </a:p>
          <a:p>
            <a:pPr eaLnBrk="1" hangingPunct="1"/>
            <a:r>
              <a:rPr lang="en-US" altLang="en-US" sz="1200">
                <a:solidFill>
                  <a:srgbClr val="000000"/>
                </a:solidFill>
              </a:rPr>
              <a:t>Individuals may have been vaccinated at physician offices, public health clinics, hospitals, retail pharmacies, or place of employment</a:t>
            </a:r>
          </a:p>
        </p:txBody>
      </p:sp>
      <p:pic>
        <p:nvPicPr>
          <p:cNvPr id="409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50825"/>
            <a:ext cx="6934200" cy="586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51403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2"/>
          <p:cNvSpPr>
            <a:spLocks noGrp="1" noChangeArrowheads="1"/>
          </p:cNvSpPr>
          <p:nvPr>
            <p:ph type="title"/>
          </p:nvPr>
        </p:nvSpPr>
        <p:spPr>
          <a:xfrm>
            <a:off x="685800" y="0"/>
            <a:ext cx="7772400" cy="990600"/>
          </a:xfrm>
        </p:spPr>
        <p:txBody>
          <a:bodyPr/>
          <a:lstStyle/>
          <a:p>
            <a:pPr eaLnBrk="1" hangingPunct="1"/>
            <a:r>
              <a:rPr lang="en-US" sz="4000" dirty="0" smtClean="0"/>
              <a:t>Cocooning Strategy</a:t>
            </a:r>
          </a:p>
        </p:txBody>
      </p:sp>
      <p:pic>
        <p:nvPicPr>
          <p:cNvPr id="215042" name="Picture 4"/>
          <p:cNvPicPr>
            <a:picLocks noGrp="1" noChangeAspect="1" noChangeArrowheads="1"/>
          </p:cNvPicPr>
          <p:nvPr>
            <p:ph type="body" idx="1"/>
          </p:nvPr>
        </p:nvPicPr>
        <p:blipFill>
          <a:blip r:embed="rId3" cstate="print"/>
          <a:srcRect/>
          <a:stretch>
            <a:fillRect/>
          </a:stretch>
        </p:blipFill>
        <p:spPr>
          <a:xfrm>
            <a:off x="3733800" y="3475038"/>
            <a:ext cx="1835150" cy="2011362"/>
          </a:xfrm>
        </p:spPr>
      </p:pic>
      <p:pic>
        <p:nvPicPr>
          <p:cNvPr id="215043" name="Picture 5"/>
          <p:cNvPicPr>
            <a:picLocks noChangeAspect="1" noChangeArrowheads="1"/>
          </p:cNvPicPr>
          <p:nvPr/>
        </p:nvPicPr>
        <p:blipFill>
          <a:blip r:embed="rId4" cstate="print"/>
          <a:srcRect/>
          <a:stretch>
            <a:fillRect/>
          </a:stretch>
        </p:blipFill>
        <p:spPr bwMode="auto">
          <a:xfrm>
            <a:off x="6553200" y="1676400"/>
            <a:ext cx="2189163" cy="1768475"/>
          </a:xfrm>
          <a:prstGeom prst="rect">
            <a:avLst/>
          </a:prstGeom>
          <a:noFill/>
          <a:ln w="9525">
            <a:noFill/>
            <a:miter lim="800000"/>
            <a:headEnd/>
            <a:tailEnd/>
          </a:ln>
        </p:spPr>
      </p:pic>
      <p:pic>
        <p:nvPicPr>
          <p:cNvPr id="215044" name="Picture 6"/>
          <p:cNvPicPr>
            <a:picLocks noChangeAspect="1" noChangeArrowheads="1"/>
          </p:cNvPicPr>
          <p:nvPr/>
        </p:nvPicPr>
        <p:blipFill>
          <a:blip r:embed="rId5" cstate="print"/>
          <a:srcRect/>
          <a:stretch>
            <a:fillRect/>
          </a:stretch>
        </p:blipFill>
        <p:spPr bwMode="auto">
          <a:xfrm>
            <a:off x="3810000" y="1143000"/>
            <a:ext cx="1865313" cy="1579563"/>
          </a:xfrm>
          <a:prstGeom prst="rect">
            <a:avLst/>
          </a:prstGeom>
          <a:noFill/>
          <a:ln w="9525">
            <a:noFill/>
            <a:miter lim="800000"/>
            <a:headEnd/>
            <a:tailEnd/>
          </a:ln>
        </p:spPr>
      </p:pic>
      <p:pic>
        <p:nvPicPr>
          <p:cNvPr id="215045" name="Picture 7"/>
          <p:cNvPicPr>
            <a:picLocks noChangeAspect="1" noChangeArrowheads="1"/>
          </p:cNvPicPr>
          <p:nvPr/>
        </p:nvPicPr>
        <p:blipFill>
          <a:blip r:embed="rId6" cstate="print"/>
          <a:srcRect/>
          <a:stretch>
            <a:fillRect/>
          </a:stretch>
        </p:blipFill>
        <p:spPr bwMode="auto">
          <a:xfrm>
            <a:off x="762000" y="1752600"/>
            <a:ext cx="2298700" cy="2066925"/>
          </a:xfrm>
          <a:prstGeom prst="rect">
            <a:avLst/>
          </a:prstGeom>
          <a:noFill/>
          <a:ln w="9525">
            <a:noFill/>
            <a:miter lim="800000"/>
            <a:headEnd/>
            <a:tailEnd/>
          </a:ln>
        </p:spPr>
      </p:pic>
      <p:pic>
        <p:nvPicPr>
          <p:cNvPr id="215046" name="Picture 8"/>
          <p:cNvPicPr>
            <a:picLocks noChangeAspect="1" noChangeArrowheads="1"/>
          </p:cNvPicPr>
          <p:nvPr/>
        </p:nvPicPr>
        <p:blipFill>
          <a:blip r:embed="rId7" cstate="print"/>
          <a:srcRect/>
          <a:stretch>
            <a:fillRect/>
          </a:stretch>
        </p:blipFill>
        <p:spPr bwMode="auto">
          <a:xfrm>
            <a:off x="1371600" y="4343400"/>
            <a:ext cx="1079500" cy="1828800"/>
          </a:xfrm>
          <a:prstGeom prst="rect">
            <a:avLst/>
          </a:prstGeom>
          <a:noFill/>
          <a:ln w="9525">
            <a:noFill/>
            <a:miter lim="800000"/>
            <a:headEnd/>
            <a:tailEnd/>
          </a:ln>
        </p:spPr>
      </p:pic>
      <p:pic>
        <p:nvPicPr>
          <p:cNvPr id="215047" name="Picture 9"/>
          <p:cNvPicPr>
            <a:picLocks noChangeAspect="1" noChangeArrowheads="1"/>
          </p:cNvPicPr>
          <p:nvPr/>
        </p:nvPicPr>
        <p:blipFill>
          <a:blip r:embed="rId8" cstate="print"/>
          <a:srcRect/>
          <a:stretch>
            <a:fillRect/>
          </a:stretch>
        </p:blipFill>
        <p:spPr bwMode="auto">
          <a:xfrm>
            <a:off x="6553200" y="4114800"/>
            <a:ext cx="1841500" cy="2066925"/>
          </a:xfrm>
          <a:prstGeom prst="rect">
            <a:avLst/>
          </a:prstGeom>
          <a:noFill/>
          <a:ln w="9525">
            <a:noFill/>
            <a:miter lim="800000"/>
            <a:headEnd/>
            <a:tailEnd/>
          </a:ln>
        </p:spPr>
      </p:pic>
      <p:pic>
        <p:nvPicPr>
          <p:cNvPr id="215048" name="Picture 11"/>
          <p:cNvPicPr>
            <a:picLocks noChangeAspect="1" noChangeArrowheads="1"/>
          </p:cNvPicPr>
          <p:nvPr/>
        </p:nvPicPr>
        <p:blipFill>
          <a:blip r:embed="rId9" cstate="print"/>
          <a:srcRect/>
          <a:stretch>
            <a:fillRect/>
          </a:stretch>
        </p:blipFill>
        <p:spPr bwMode="auto">
          <a:xfrm>
            <a:off x="8458200" y="1905000"/>
            <a:ext cx="469900" cy="628650"/>
          </a:xfrm>
          <a:prstGeom prst="rect">
            <a:avLst/>
          </a:prstGeom>
          <a:noFill/>
          <a:ln w="9525">
            <a:noFill/>
            <a:miter lim="800000"/>
            <a:headEnd/>
            <a:tailEnd/>
          </a:ln>
        </p:spPr>
      </p:pic>
      <p:pic>
        <p:nvPicPr>
          <p:cNvPr id="215049" name="Picture 12"/>
          <p:cNvPicPr>
            <a:picLocks noChangeAspect="1" noChangeArrowheads="1"/>
          </p:cNvPicPr>
          <p:nvPr/>
        </p:nvPicPr>
        <p:blipFill>
          <a:blip r:embed="rId9" cstate="print"/>
          <a:srcRect/>
          <a:stretch>
            <a:fillRect/>
          </a:stretch>
        </p:blipFill>
        <p:spPr bwMode="auto">
          <a:xfrm>
            <a:off x="8077200" y="4572000"/>
            <a:ext cx="381000" cy="628650"/>
          </a:xfrm>
          <a:prstGeom prst="rect">
            <a:avLst/>
          </a:prstGeom>
          <a:noFill/>
          <a:ln w="9525">
            <a:noFill/>
            <a:miter lim="800000"/>
            <a:headEnd/>
            <a:tailEnd/>
          </a:ln>
        </p:spPr>
      </p:pic>
      <p:pic>
        <p:nvPicPr>
          <p:cNvPr id="215050" name="Picture 13"/>
          <p:cNvPicPr>
            <a:picLocks noChangeAspect="1" noChangeArrowheads="1"/>
          </p:cNvPicPr>
          <p:nvPr/>
        </p:nvPicPr>
        <p:blipFill>
          <a:blip r:embed="rId9" cstate="print"/>
          <a:srcRect/>
          <a:stretch>
            <a:fillRect/>
          </a:stretch>
        </p:blipFill>
        <p:spPr bwMode="auto">
          <a:xfrm>
            <a:off x="5181600" y="1524000"/>
            <a:ext cx="469900" cy="628650"/>
          </a:xfrm>
          <a:prstGeom prst="rect">
            <a:avLst/>
          </a:prstGeom>
          <a:noFill/>
          <a:ln w="9525">
            <a:noFill/>
            <a:miter lim="800000"/>
            <a:headEnd/>
            <a:tailEnd/>
          </a:ln>
        </p:spPr>
      </p:pic>
      <p:pic>
        <p:nvPicPr>
          <p:cNvPr id="215051" name="Picture 15"/>
          <p:cNvPicPr>
            <a:picLocks noChangeAspect="1" noChangeArrowheads="1"/>
          </p:cNvPicPr>
          <p:nvPr/>
        </p:nvPicPr>
        <p:blipFill>
          <a:blip r:embed="rId9" cstate="print"/>
          <a:srcRect/>
          <a:stretch>
            <a:fillRect/>
          </a:stretch>
        </p:blipFill>
        <p:spPr bwMode="auto">
          <a:xfrm rot="-3706320">
            <a:off x="457200" y="2327275"/>
            <a:ext cx="469900" cy="628650"/>
          </a:xfrm>
          <a:prstGeom prst="rect">
            <a:avLst/>
          </a:prstGeom>
          <a:noFill/>
          <a:ln w="9525">
            <a:noFill/>
            <a:miter lim="800000"/>
            <a:headEnd/>
            <a:tailEnd/>
          </a:ln>
        </p:spPr>
      </p:pic>
      <p:pic>
        <p:nvPicPr>
          <p:cNvPr id="215052" name="Picture 16"/>
          <p:cNvPicPr>
            <a:picLocks noChangeAspect="1" noChangeArrowheads="1"/>
          </p:cNvPicPr>
          <p:nvPr/>
        </p:nvPicPr>
        <p:blipFill>
          <a:blip r:embed="rId9" cstate="print"/>
          <a:srcRect/>
          <a:stretch>
            <a:fillRect/>
          </a:stretch>
        </p:blipFill>
        <p:spPr bwMode="auto">
          <a:xfrm>
            <a:off x="2209800" y="4572000"/>
            <a:ext cx="469900" cy="628650"/>
          </a:xfrm>
          <a:prstGeom prst="rect">
            <a:avLst/>
          </a:prstGeom>
          <a:noFill/>
          <a:ln w="9525">
            <a:noFill/>
            <a:miter lim="800000"/>
            <a:headEnd/>
            <a:tailEnd/>
          </a:ln>
        </p:spPr>
      </p:pic>
      <p:sp>
        <p:nvSpPr>
          <p:cNvPr id="215053" name="Rectangle 18"/>
          <p:cNvSpPr>
            <a:spLocks noChangeArrowheads="1"/>
          </p:cNvSpPr>
          <p:nvPr/>
        </p:nvSpPr>
        <p:spPr bwMode="auto">
          <a:xfrm>
            <a:off x="7162800" y="3581400"/>
            <a:ext cx="984250" cy="366713"/>
          </a:xfrm>
          <a:prstGeom prst="rect">
            <a:avLst/>
          </a:prstGeom>
          <a:noFill/>
          <a:ln w="9525">
            <a:noFill/>
            <a:miter lim="800000"/>
            <a:headEnd/>
            <a:tailEnd/>
          </a:ln>
        </p:spPr>
        <p:txBody>
          <a:bodyPr wrap="none" anchor="ctr">
            <a:spAutoFit/>
          </a:bodyPr>
          <a:lstStyle/>
          <a:p>
            <a:pPr algn="ctr"/>
            <a:r>
              <a:rPr lang="en-US">
                <a:solidFill>
                  <a:srgbClr val="FFFFFF"/>
                </a:solidFill>
              </a:rPr>
              <a:t>Siblings</a:t>
            </a:r>
          </a:p>
        </p:txBody>
      </p:sp>
      <p:sp>
        <p:nvSpPr>
          <p:cNvPr id="215054" name="Rectangle 20"/>
          <p:cNvSpPr>
            <a:spLocks noChangeArrowheads="1"/>
          </p:cNvSpPr>
          <p:nvPr/>
        </p:nvSpPr>
        <p:spPr bwMode="auto">
          <a:xfrm>
            <a:off x="914400" y="3810000"/>
            <a:ext cx="2178050" cy="366713"/>
          </a:xfrm>
          <a:prstGeom prst="rect">
            <a:avLst/>
          </a:prstGeom>
          <a:noFill/>
          <a:ln w="9525">
            <a:noFill/>
            <a:miter lim="800000"/>
            <a:headEnd/>
            <a:tailEnd/>
          </a:ln>
        </p:spPr>
        <p:txBody>
          <a:bodyPr wrap="none" anchor="ctr">
            <a:spAutoFit/>
          </a:bodyPr>
          <a:lstStyle/>
          <a:p>
            <a:pPr algn="ctr"/>
            <a:r>
              <a:rPr lang="en-US">
                <a:solidFill>
                  <a:srgbClr val="FFFFFF"/>
                </a:solidFill>
              </a:rPr>
              <a:t>Child Care Provider</a:t>
            </a:r>
          </a:p>
        </p:txBody>
      </p:sp>
      <p:sp>
        <p:nvSpPr>
          <p:cNvPr id="215055" name="Rectangle 21"/>
          <p:cNvSpPr>
            <a:spLocks noChangeArrowheads="1"/>
          </p:cNvSpPr>
          <p:nvPr/>
        </p:nvSpPr>
        <p:spPr bwMode="auto">
          <a:xfrm>
            <a:off x="990600" y="6248400"/>
            <a:ext cx="2089150" cy="366713"/>
          </a:xfrm>
          <a:prstGeom prst="rect">
            <a:avLst/>
          </a:prstGeom>
          <a:noFill/>
          <a:ln w="9525">
            <a:noFill/>
            <a:miter lim="800000"/>
            <a:headEnd/>
            <a:tailEnd/>
          </a:ln>
        </p:spPr>
        <p:txBody>
          <a:bodyPr wrap="none" anchor="ctr">
            <a:spAutoFit/>
          </a:bodyPr>
          <a:lstStyle/>
          <a:p>
            <a:pPr algn="ctr"/>
            <a:r>
              <a:rPr lang="en-US">
                <a:solidFill>
                  <a:srgbClr val="FFFFFF"/>
                </a:solidFill>
              </a:rPr>
              <a:t>Healthcare Worker</a:t>
            </a:r>
          </a:p>
        </p:txBody>
      </p:sp>
      <p:sp>
        <p:nvSpPr>
          <p:cNvPr id="215056" name="Rectangle 22"/>
          <p:cNvSpPr>
            <a:spLocks noChangeArrowheads="1"/>
          </p:cNvSpPr>
          <p:nvPr/>
        </p:nvSpPr>
        <p:spPr bwMode="auto">
          <a:xfrm>
            <a:off x="6705600" y="6248400"/>
            <a:ext cx="1581150" cy="366713"/>
          </a:xfrm>
          <a:prstGeom prst="rect">
            <a:avLst/>
          </a:prstGeom>
          <a:noFill/>
          <a:ln w="9525">
            <a:noFill/>
            <a:miter lim="800000"/>
            <a:headEnd/>
            <a:tailEnd/>
          </a:ln>
        </p:spPr>
        <p:txBody>
          <a:bodyPr wrap="none" anchor="ctr">
            <a:spAutoFit/>
          </a:bodyPr>
          <a:lstStyle/>
          <a:p>
            <a:pPr algn="ctr"/>
            <a:r>
              <a:rPr lang="en-US">
                <a:solidFill>
                  <a:srgbClr val="FFFFFF"/>
                </a:solidFill>
              </a:rPr>
              <a:t>Grandparents</a:t>
            </a:r>
          </a:p>
        </p:txBody>
      </p:sp>
      <p:sp>
        <p:nvSpPr>
          <p:cNvPr id="215057" name="Rectangle 23"/>
          <p:cNvSpPr>
            <a:spLocks noChangeArrowheads="1"/>
          </p:cNvSpPr>
          <p:nvPr/>
        </p:nvSpPr>
        <p:spPr bwMode="auto">
          <a:xfrm>
            <a:off x="4038600" y="2819400"/>
            <a:ext cx="971550" cy="366713"/>
          </a:xfrm>
          <a:prstGeom prst="rect">
            <a:avLst/>
          </a:prstGeom>
          <a:noFill/>
          <a:ln w="9525">
            <a:noFill/>
            <a:miter lim="800000"/>
            <a:headEnd/>
            <a:tailEnd/>
          </a:ln>
        </p:spPr>
        <p:txBody>
          <a:bodyPr wrap="none" anchor="ctr">
            <a:spAutoFit/>
          </a:bodyPr>
          <a:lstStyle/>
          <a:p>
            <a:pPr algn="ctr"/>
            <a:r>
              <a:rPr lang="en-US" dirty="0">
                <a:solidFill>
                  <a:srgbClr val="FFFFFF"/>
                </a:solidFill>
              </a:rPr>
              <a:t>Parents</a:t>
            </a:r>
          </a:p>
        </p:txBody>
      </p:sp>
      <p:pic>
        <p:nvPicPr>
          <p:cNvPr id="215058" name="Picture 11"/>
          <p:cNvPicPr>
            <a:picLocks noChangeAspect="1" noChangeArrowheads="1"/>
          </p:cNvPicPr>
          <p:nvPr/>
        </p:nvPicPr>
        <p:blipFill>
          <a:blip r:embed="rId9" cstate="print"/>
          <a:srcRect/>
          <a:stretch>
            <a:fillRect/>
          </a:stretch>
        </p:blipFill>
        <p:spPr bwMode="auto">
          <a:xfrm rot="-4439115">
            <a:off x="6456363" y="1827213"/>
            <a:ext cx="469900" cy="628650"/>
          </a:xfrm>
          <a:prstGeom prst="rect">
            <a:avLst/>
          </a:prstGeom>
          <a:noFill/>
          <a:ln w="9525">
            <a:noFill/>
            <a:miter lim="800000"/>
            <a:headEnd/>
            <a:tailEnd/>
          </a:ln>
        </p:spPr>
      </p:pic>
      <p:pic>
        <p:nvPicPr>
          <p:cNvPr id="215059" name="Picture 11"/>
          <p:cNvPicPr>
            <a:picLocks noChangeAspect="1" noChangeArrowheads="1"/>
          </p:cNvPicPr>
          <p:nvPr/>
        </p:nvPicPr>
        <p:blipFill>
          <a:blip r:embed="rId9" cstate="print"/>
          <a:srcRect/>
          <a:stretch>
            <a:fillRect/>
          </a:stretch>
        </p:blipFill>
        <p:spPr bwMode="auto">
          <a:xfrm rot="8840842" flipV="1">
            <a:off x="3536950" y="1433513"/>
            <a:ext cx="498475" cy="728662"/>
          </a:xfrm>
          <a:prstGeom prst="rect">
            <a:avLst/>
          </a:prstGeom>
          <a:noFill/>
          <a:ln w="9525">
            <a:noFill/>
            <a:miter lim="800000"/>
            <a:headEnd/>
            <a:tailEnd/>
          </a:ln>
        </p:spPr>
      </p:pic>
      <p:sp>
        <p:nvSpPr>
          <p:cNvPr id="23" name="Oval 22"/>
          <p:cNvSpPr/>
          <p:nvPr/>
        </p:nvSpPr>
        <p:spPr>
          <a:xfrm>
            <a:off x="3352800" y="3352800"/>
            <a:ext cx="2590800" cy="2286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00153032"/>
      </p:ext>
    </p:extLst>
  </p:cSld>
  <p:clrMapOvr>
    <a:masterClrMapping/>
  </p:clrMapOvr>
  <mc:AlternateContent xmlns:mc="http://schemas.openxmlformats.org/markup-compatibility/2006" xmlns:p14="http://schemas.microsoft.com/office/powerpoint/2010/main">
    <mc:Choice Requires="p14">
      <p:transition spd="slow" p14:dur="2000" advTm="55920"/>
    </mc:Choice>
    <mc:Fallback xmlns="">
      <p:transition spd="slow" advTm="5592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p:cNvSpPr>
            <a:spLocks noGrp="1" noChangeArrowheads="1"/>
          </p:cNvSpPr>
          <p:nvPr>
            <p:ph type="title" idx="4294967295"/>
          </p:nvPr>
        </p:nvSpPr>
        <p:spPr>
          <a:xfrm>
            <a:off x="228600" y="-7495"/>
            <a:ext cx="8839200" cy="1143000"/>
          </a:xfrm>
        </p:spPr>
        <p:txBody>
          <a:bodyPr>
            <a:normAutofit fontScale="90000"/>
          </a:bodyPr>
          <a:lstStyle/>
          <a:p>
            <a:pPr eaLnBrk="1" hangingPunct="1"/>
            <a:r>
              <a:rPr lang="en-US" sz="3600" dirty="0" smtClean="0"/>
              <a:t>Diphtheria, Tetanus and Pertussis Vaccines </a:t>
            </a:r>
            <a:br>
              <a:rPr lang="en-US" sz="3600" dirty="0" smtClean="0"/>
            </a:br>
            <a:r>
              <a:rPr lang="en-US" sz="3600" dirty="0" smtClean="0"/>
              <a:t>for Adolescents and Adults</a:t>
            </a:r>
          </a:p>
        </p:txBody>
      </p:sp>
      <p:sp>
        <p:nvSpPr>
          <p:cNvPr id="196610" name="Rectangle 4"/>
          <p:cNvSpPr>
            <a:spLocks noGrp="1" noChangeArrowheads="1"/>
          </p:cNvSpPr>
          <p:nvPr>
            <p:ph type="body" idx="4294967295"/>
          </p:nvPr>
        </p:nvSpPr>
        <p:spPr>
          <a:xfrm>
            <a:off x="457200" y="1229352"/>
            <a:ext cx="8382000" cy="2710961"/>
          </a:xfrm>
        </p:spPr>
        <p:txBody>
          <a:bodyPr>
            <a:normAutofit/>
          </a:bodyPr>
          <a:lstStyle/>
          <a:p>
            <a:pPr eaLnBrk="1" hangingPunct="1">
              <a:buFontTx/>
              <a:buNone/>
            </a:pPr>
            <a:r>
              <a:rPr lang="en-US" sz="2400" u="sng" dirty="0" smtClean="0"/>
              <a:t>ACIP recommends:</a:t>
            </a:r>
          </a:p>
          <a:p>
            <a:pPr lvl="1" eaLnBrk="1" hangingPunct="1">
              <a:buClr>
                <a:srgbClr val="FFFFCC"/>
              </a:buClr>
              <a:buFontTx/>
              <a:buNone/>
            </a:pPr>
            <a:endParaRPr lang="en-US" sz="2000" dirty="0" smtClean="0"/>
          </a:p>
        </p:txBody>
      </p:sp>
      <p:sp>
        <p:nvSpPr>
          <p:cNvPr id="265221" name="Text Box 5"/>
          <p:cNvSpPr txBox="1">
            <a:spLocks noChangeArrowheads="1"/>
          </p:cNvSpPr>
          <p:nvPr/>
        </p:nvSpPr>
        <p:spPr bwMode="auto">
          <a:xfrm>
            <a:off x="495300" y="1753796"/>
            <a:ext cx="8305800" cy="1384995"/>
          </a:xfrm>
          <a:prstGeom prst="rect">
            <a:avLst/>
          </a:prstGeom>
          <a:noFill/>
          <a:ln w="9525">
            <a:noFill/>
            <a:miter lim="800000"/>
            <a:headEnd/>
            <a:tailEnd/>
          </a:ln>
        </p:spPr>
        <p:txBody>
          <a:bodyPr>
            <a:spAutoFit/>
          </a:bodyPr>
          <a:lstStyle/>
          <a:p>
            <a:pPr>
              <a:spcBef>
                <a:spcPts val="1200"/>
              </a:spcBef>
            </a:pPr>
            <a:r>
              <a:rPr lang="en-US" sz="2400" u="sng" dirty="0" smtClean="0">
                <a:latin typeface="Calibri" pitchFamily="34" charset="0"/>
              </a:rPr>
              <a:t>one</a:t>
            </a:r>
            <a:r>
              <a:rPr lang="en-US" sz="2400" dirty="0" smtClean="0">
                <a:latin typeface="Calibri" pitchFamily="34" charset="0"/>
              </a:rPr>
              <a:t> dose </a:t>
            </a:r>
            <a:r>
              <a:rPr lang="en-US" sz="2400" dirty="0">
                <a:latin typeface="Calibri" pitchFamily="34" charset="0"/>
              </a:rPr>
              <a:t>of </a:t>
            </a:r>
            <a:r>
              <a:rPr lang="en-US" sz="2400" b="1" dirty="0" smtClean="0">
                <a:latin typeface="Calibri" pitchFamily="34" charset="0"/>
              </a:rPr>
              <a:t>Tdap:</a:t>
            </a:r>
            <a:endParaRPr lang="en-US" sz="2400" dirty="0">
              <a:latin typeface="Calibri" pitchFamily="34" charset="0"/>
            </a:endParaRPr>
          </a:p>
          <a:p>
            <a:pPr lvl="1">
              <a:spcBef>
                <a:spcPts val="1200"/>
              </a:spcBef>
              <a:buClr>
                <a:srgbClr val="FFFFCC"/>
              </a:buClr>
            </a:pPr>
            <a:r>
              <a:rPr lang="en-US" sz="2000" dirty="0" smtClean="0">
                <a:latin typeface="Calibri" pitchFamily="34" charset="0"/>
              </a:rPr>
              <a:t>For children and adolescents starting at 11 </a:t>
            </a:r>
            <a:r>
              <a:rPr lang="en-US" sz="2000" dirty="0">
                <a:latin typeface="Calibri" pitchFamily="34" charset="0"/>
              </a:rPr>
              <a:t>or 12 years of </a:t>
            </a:r>
            <a:r>
              <a:rPr lang="en-US" sz="2000" dirty="0" smtClean="0">
                <a:latin typeface="Calibri" pitchFamily="34" charset="0"/>
              </a:rPr>
              <a:t>age </a:t>
            </a:r>
          </a:p>
          <a:p>
            <a:pPr lvl="1">
              <a:spcBef>
                <a:spcPts val="1200"/>
              </a:spcBef>
              <a:buClr>
                <a:srgbClr val="FFFFCC"/>
              </a:buClr>
            </a:pPr>
            <a:r>
              <a:rPr lang="en-US" sz="2000" dirty="0" smtClean="0">
                <a:latin typeface="Calibri" pitchFamily="34" charset="0"/>
              </a:rPr>
              <a:t>For all </a:t>
            </a:r>
            <a:r>
              <a:rPr lang="en-US" sz="2000" dirty="0">
                <a:latin typeface="Calibri" pitchFamily="34" charset="0"/>
              </a:rPr>
              <a:t>adults aged 19 years and </a:t>
            </a:r>
            <a:r>
              <a:rPr lang="en-US" sz="2000" dirty="0" smtClean="0">
                <a:latin typeface="Calibri" pitchFamily="34" charset="0"/>
              </a:rPr>
              <a:t>older who have not had Tdap previously</a:t>
            </a:r>
            <a:endParaRPr lang="en-US" sz="2000" b="1" dirty="0">
              <a:latin typeface="Calibri" pitchFamily="34" charset="0"/>
            </a:endParaRPr>
          </a:p>
        </p:txBody>
      </p:sp>
      <p:sp>
        <p:nvSpPr>
          <p:cNvPr id="7" name="Rectangle 6"/>
          <p:cNvSpPr/>
          <p:nvPr/>
        </p:nvSpPr>
        <p:spPr>
          <a:xfrm>
            <a:off x="723900" y="3615717"/>
            <a:ext cx="7620000" cy="769441"/>
          </a:xfrm>
          <a:prstGeom prst="rect">
            <a:avLst/>
          </a:prstGeom>
        </p:spPr>
        <p:txBody>
          <a:bodyPr wrap="square">
            <a:spAutoFit/>
          </a:bodyPr>
          <a:lstStyle/>
          <a:p>
            <a:pPr marL="342900" indent="-342900" algn="ctr" eaLnBrk="0" hangingPunct="0">
              <a:spcBef>
                <a:spcPct val="20000"/>
              </a:spcBef>
            </a:pPr>
            <a:r>
              <a:rPr lang="en-US" sz="2000" dirty="0" smtClean="0">
                <a:latin typeface="Calibri" pitchFamily="34" charset="0"/>
              </a:rPr>
              <a:t>Boostrix is licensed for persons 10 </a:t>
            </a:r>
            <a:r>
              <a:rPr lang="en-US" sz="2000" dirty="0">
                <a:latin typeface="Calibri" pitchFamily="34" charset="0"/>
              </a:rPr>
              <a:t>years and </a:t>
            </a:r>
            <a:r>
              <a:rPr lang="en-US" sz="2000" dirty="0" smtClean="0">
                <a:latin typeface="Calibri" pitchFamily="34" charset="0"/>
              </a:rPr>
              <a:t>older                  </a:t>
            </a:r>
          </a:p>
          <a:p>
            <a:pPr marL="342900" indent="-342900" algn="ctr" eaLnBrk="0" hangingPunct="0">
              <a:spcBef>
                <a:spcPct val="20000"/>
              </a:spcBef>
            </a:pPr>
            <a:r>
              <a:rPr lang="en-US" sz="2000" dirty="0" smtClean="0">
                <a:latin typeface="Calibri" pitchFamily="34" charset="0"/>
              </a:rPr>
              <a:t> Adacel is licensed for persons 10 </a:t>
            </a:r>
            <a:r>
              <a:rPr lang="en-US" sz="2000" dirty="0">
                <a:latin typeface="Calibri" pitchFamily="34" charset="0"/>
              </a:rPr>
              <a:t>through 64 </a:t>
            </a:r>
            <a:r>
              <a:rPr lang="en-US" sz="2000" dirty="0" smtClean="0">
                <a:latin typeface="Calibri" pitchFamily="34" charset="0"/>
              </a:rPr>
              <a:t>years</a:t>
            </a:r>
            <a:endParaRPr lang="en-US" sz="2000" dirty="0">
              <a:latin typeface="Calibri" pitchFamily="34" charset="0"/>
            </a:endParaRPr>
          </a:p>
        </p:txBody>
      </p:sp>
      <p:sp>
        <p:nvSpPr>
          <p:cNvPr id="9" name="Rectangle 8"/>
          <p:cNvSpPr>
            <a:spLocks noChangeArrowheads="1"/>
          </p:cNvSpPr>
          <p:nvPr/>
        </p:nvSpPr>
        <p:spPr bwMode="auto">
          <a:xfrm>
            <a:off x="114300" y="5376539"/>
            <a:ext cx="8839200" cy="457200"/>
          </a:xfrm>
          <a:prstGeom prst="rect">
            <a:avLst/>
          </a:prstGeom>
          <a:noFill/>
          <a:ln w="9525">
            <a:noFill/>
            <a:miter lim="800000"/>
            <a:headEnd/>
            <a:tailEnd/>
          </a:ln>
        </p:spPr>
        <p:txBody>
          <a:bodyPr wrap="square">
            <a:spAutoFit/>
          </a:bodyPr>
          <a:lstStyle/>
          <a:p>
            <a:pPr marL="0" lvl="1" algn="ctr">
              <a:spcBef>
                <a:spcPct val="50000"/>
              </a:spcBef>
              <a:buClr>
                <a:srgbClr val="FFFFCC"/>
              </a:buClr>
            </a:pPr>
            <a:r>
              <a:rPr lang="en-US" sz="2400" u="sng" dirty="0">
                <a:latin typeface="Calibri" pitchFamily="34" charset="0"/>
              </a:rPr>
              <a:t>There is no minimal interval between the last dose of Td and </a:t>
            </a:r>
            <a:r>
              <a:rPr lang="en-US" sz="2400" u="sng" dirty="0" err="1">
                <a:latin typeface="Calibri" pitchFamily="34" charset="0"/>
              </a:rPr>
              <a:t>Tdap</a:t>
            </a:r>
            <a:r>
              <a:rPr lang="en-US" sz="2400" u="sng" dirty="0">
                <a:latin typeface="Calibri" pitchFamily="34" charset="0"/>
              </a:rPr>
              <a:t>. </a:t>
            </a:r>
          </a:p>
        </p:txBody>
      </p:sp>
      <p:sp>
        <p:nvSpPr>
          <p:cNvPr id="10" name="TextBox 9"/>
          <p:cNvSpPr txBox="1"/>
          <p:nvPr/>
        </p:nvSpPr>
        <p:spPr>
          <a:xfrm>
            <a:off x="381000" y="4743033"/>
            <a:ext cx="8305800" cy="707886"/>
          </a:xfrm>
          <a:prstGeom prst="rect">
            <a:avLst/>
          </a:prstGeom>
          <a:noFill/>
        </p:spPr>
        <p:txBody>
          <a:bodyPr wrap="square" rtlCol="0">
            <a:spAutoFit/>
          </a:bodyPr>
          <a:lstStyle/>
          <a:p>
            <a:pPr algn="ctr"/>
            <a:r>
              <a:rPr lang="en-US" sz="2000" dirty="0" smtClean="0">
                <a:latin typeface="Calibri" pitchFamily="34" charset="0"/>
              </a:rPr>
              <a:t>For adults 65 years and older Boostrix should be used, when feasible;</a:t>
            </a:r>
          </a:p>
          <a:p>
            <a:pPr algn="ctr"/>
            <a:r>
              <a:rPr lang="en-US" sz="2000" dirty="0" smtClean="0">
                <a:latin typeface="Calibri" pitchFamily="34" charset="0"/>
              </a:rPr>
              <a:t>however, either vaccine product provides protection and is considered valid</a:t>
            </a:r>
            <a:r>
              <a:rPr lang="en-US" dirty="0" smtClean="0">
                <a:latin typeface="Calibri" pitchFamily="34" charset="0"/>
              </a:rPr>
              <a:t>.</a:t>
            </a:r>
            <a:endParaRPr lang="en-US" dirty="0"/>
          </a:p>
        </p:txBody>
      </p:sp>
      <p:sp>
        <p:nvSpPr>
          <p:cNvPr id="11" name="Rectangle 10"/>
          <p:cNvSpPr/>
          <p:nvPr/>
        </p:nvSpPr>
        <p:spPr bwMode="auto">
          <a:xfrm>
            <a:off x="1219200" y="3495472"/>
            <a:ext cx="6324600" cy="96928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2" name="Rectangle 11"/>
          <p:cNvSpPr/>
          <p:nvPr/>
        </p:nvSpPr>
        <p:spPr>
          <a:xfrm>
            <a:off x="495300" y="6028972"/>
            <a:ext cx="8839200" cy="261610"/>
          </a:xfrm>
          <a:prstGeom prst="rect">
            <a:avLst/>
          </a:prstGeom>
        </p:spPr>
        <p:txBody>
          <a:bodyPr wrap="square">
            <a:spAutoFit/>
          </a:bodyPr>
          <a:lstStyle/>
          <a:p>
            <a:r>
              <a:rPr lang="en-US" sz="1100" b="1" dirty="0" smtClean="0">
                <a:latin typeface="+mn-lt"/>
                <a:cs typeface="Arial" pitchFamily="34" charset="0"/>
              </a:rPr>
              <a:t>MMWR, September 23, 2011, </a:t>
            </a:r>
            <a:r>
              <a:rPr lang="en-US" sz="1100" b="1" dirty="0" err="1" smtClean="0">
                <a:latin typeface="+mn-lt"/>
                <a:cs typeface="Arial" pitchFamily="34" charset="0"/>
              </a:rPr>
              <a:t>Vol</a:t>
            </a:r>
            <a:r>
              <a:rPr lang="en-US" sz="1100" b="1" dirty="0" smtClean="0">
                <a:latin typeface="+mn-lt"/>
                <a:cs typeface="Arial" pitchFamily="34" charset="0"/>
              </a:rPr>
              <a:t> 60, #37         MMWR,  January 14, 2011, </a:t>
            </a:r>
            <a:r>
              <a:rPr lang="en-US" sz="1100" b="1" dirty="0" err="1" smtClean="0">
                <a:latin typeface="+mn-lt"/>
                <a:cs typeface="Arial" pitchFamily="34" charset="0"/>
              </a:rPr>
              <a:t>Vol</a:t>
            </a:r>
            <a:r>
              <a:rPr lang="en-US" sz="1100" b="1" dirty="0" smtClean="0">
                <a:latin typeface="+mn-lt"/>
                <a:cs typeface="Arial" pitchFamily="34" charset="0"/>
              </a:rPr>
              <a:t> 60, #01             MMWR, June 29, 2012 </a:t>
            </a:r>
            <a:r>
              <a:rPr lang="en-US" sz="1100" b="1" dirty="0" err="1" smtClean="0">
                <a:latin typeface="+mn-lt"/>
                <a:cs typeface="Arial" pitchFamily="34" charset="0"/>
              </a:rPr>
              <a:t>Vol</a:t>
            </a:r>
            <a:r>
              <a:rPr lang="en-US" sz="1100" b="1" dirty="0" smtClean="0">
                <a:latin typeface="+mn-lt"/>
                <a:cs typeface="Arial" pitchFamily="34" charset="0"/>
              </a:rPr>
              <a:t> 61, #25</a:t>
            </a:r>
          </a:p>
        </p:txBody>
      </p:sp>
    </p:spTree>
    <p:extLst>
      <p:ext uri="{BB962C8B-B14F-4D97-AF65-F5344CB8AC3E}">
        <p14:creationId xmlns:p14="http://schemas.microsoft.com/office/powerpoint/2010/main" val="2749032465"/>
      </p:ext>
    </p:extLst>
  </p:cSld>
  <p:clrMapOvr>
    <a:masterClrMapping/>
  </p:clrMapOvr>
  <p:transition advTm="57419"/>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Title 1"/>
          <p:cNvSpPr>
            <a:spLocks noGrp="1"/>
          </p:cNvSpPr>
          <p:nvPr>
            <p:ph type="title" idx="4294967295"/>
          </p:nvPr>
        </p:nvSpPr>
        <p:spPr>
          <a:xfrm>
            <a:off x="381000" y="76200"/>
            <a:ext cx="8305800" cy="762000"/>
          </a:xfrm>
        </p:spPr>
        <p:txBody>
          <a:bodyPr/>
          <a:lstStyle/>
          <a:p>
            <a:r>
              <a:rPr lang="en-US" sz="3200" dirty="0" err="1" smtClean="0"/>
              <a:t>Tdap</a:t>
            </a:r>
            <a:r>
              <a:rPr lang="en-US" sz="3200" dirty="0" smtClean="0"/>
              <a:t> for Pregnant Women</a:t>
            </a:r>
          </a:p>
        </p:txBody>
      </p:sp>
      <p:sp>
        <p:nvSpPr>
          <p:cNvPr id="5" name="TextBox 4"/>
          <p:cNvSpPr txBox="1"/>
          <p:nvPr/>
        </p:nvSpPr>
        <p:spPr>
          <a:xfrm>
            <a:off x="533400" y="914400"/>
            <a:ext cx="8001000" cy="3785652"/>
          </a:xfrm>
          <a:prstGeom prst="rect">
            <a:avLst/>
          </a:prstGeom>
          <a:noFill/>
        </p:spPr>
        <p:txBody>
          <a:bodyPr wrap="square">
            <a:spAutoFit/>
          </a:bodyPr>
          <a:lstStyle/>
          <a:p>
            <a:r>
              <a:rPr lang="en-US" sz="2400" dirty="0" smtClean="0">
                <a:latin typeface="Calibri" pitchFamily="34" charset="0"/>
              </a:rPr>
              <a:t>ACIP recommends:</a:t>
            </a:r>
          </a:p>
          <a:p>
            <a:r>
              <a:rPr lang="en-US" sz="2400" dirty="0" smtClean="0">
                <a:latin typeface="Calibri" pitchFamily="34" charset="0"/>
              </a:rPr>
              <a:t>One </a:t>
            </a:r>
            <a:r>
              <a:rPr lang="en-US" sz="2400" dirty="0">
                <a:latin typeface="Calibri" pitchFamily="34" charset="0"/>
              </a:rPr>
              <a:t>dose of </a:t>
            </a:r>
            <a:r>
              <a:rPr lang="en-US" sz="2400" dirty="0" err="1">
                <a:latin typeface="Calibri" pitchFamily="34" charset="0"/>
              </a:rPr>
              <a:t>Tdap</a:t>
            </a:r>
            <a:r>
              <a:rPr lang="en-US" sz="2400" dirty="0">
                <a:latin typeface="Calibri" pitchFamily="34" charset="0"/>
              </a:rPr>
              <a:t> </a:t>
            </a:r>
            <a:r>
              <a:rPr lang="en-US" sz="2400" dirty="0" smtClean="0">
                <a:latin typeface="Calibri" pitchFamily="34" charset="0"/>
              </a:rPr>
              <a:t>during </a:t>
            </a:r>
            <a:r>
              <a:rPr lang="en-US" sz="2400" u="sng" dirty="0">
                <a:latin typeface="Calibri" pitchFamily="34" charset="0"/>
              </a:rPr>
              <a:t>each</a:t>
            </a:r>
            <a:r>
              <a:rPr lang="en-US" sz="2400" dirty="0">
                <a:latin typeface="Calibri" pitchFamily="34" charset="0"/>
              </a:rPr>
              <a:t> pregnancy,  irrespective of a prior history of receiving </a:t>
            </a:r>
            <a:r>
              <a:rPr lang="en-US" sz="2400" dirty="0" err="1">
                <a:latin typeface="Calibri" pitchFamily="34" charset="0"/>
              </a:rPr>
              <a:t>Tdap</a:t>
            </a:r>
            <a:r>
              <a:rPr lang="en-US" sz="2400" dirty="0">
                <a:latin typeface="Calibri" pitchFamily="34" charset="0"/>
              </a:rPr>
              <a:t>. </a:t>
            </a:r>
          </a:p>
          <a:p>
            <a:endParaRPr lang="en-US" sz="2400" dirty="0">
              <a:latin typeface="Calibri" pitchFamily="34" charset="0"/>
            </a:endParaRPr>
          </a:p>
          <a:p>
            <a:r>
              <a:rPr lang="en-US" sz="2400" dirty="0">
                <a:latin typeface="Calibri" pitchFamily="34" charset="0"/>
              </a:rPr>
              <a:t>To maximize the maternal antibody response and passive antibody transfer to the infant, optimal timing for </a:t>
            </a:r>
            <a:r>
              <a:rPr lang="en-US" sz="2400" dirty="0" err="1">
                <a:latin typeface="Calibri" pitchFamily="34" charset="0"/>
              </a:rPr>
              <a:t>Tdap</a:t>
            </a:r>
            <a:r>
              <a:rPr lang="en-US" sz="2400" dirty="0">
                <a:latin typeface="Calibri" pitchFamily="34" charset="0"/>
              </a:rPr>
              <a:t> administration is between 27 and 36 weeks gestation.</a:t>
            </a:r>
          </a:p>
          <a:p>
            <a:endParaRPr lang="en-US" sz="2400" dirty="0">
              <a:latin typeface="Calibri" pitchFamily="34" charset="0"/>
            </a:endParaRPr>
          </a:p>
          <a:p>
            <a:r>
              <a:rPr lang="en-US" sz="2400" dirty="0">
                <a:latin typeface="Calibri" pitchFamily="34" charset="0"/>
              </a:rPr>
              <a:t> If </a:t>
            </a:r>
            <a:r>
              <a:rPr lang="en-US" sz="2400" dirty="0" err="1">
                <a:latin typeface="Calibri" pitchFamily="34" charset="0"/>
              </a:rPr>
              <a:t>Tdap</a:t>
            </a:r>
            <a:r>
              <a:rPr lang="en-US" sz="2400" dirty="0">
                <a:latin typeface="Calibri" pitchFamily="34" charset="0"/>
              </a:rPr>
              <a:t> is not given during pregnancy, and has not been given previously, administer </a:t>
            </a:r>
            <a:r>
              <a:rPr lang="en-US" sz="2400" dirty="0" err="1">
                <a:latin typeface="Calibri" pitchFamily="34" charset="0"/>
              </a:rPr>
              <a:t>Tdap</a:t>
            </a:r>
            <a:r>
              <a:rPr lang="en-US" sz="2400" dirty="0">
                <a:latin typeface="Calibri" pitchFamily="34" charset="0"/>
              </a:rPr>
              <a:t> immediately </a:t>
            </a:r>
            <a:r>
              <a:rPr lang="en-US" sz="2400" dirty="0" smtClean="0">
                <a:latin typeface="Calibri" pitchFamily="34" charset="0"/>
              </a:rPr>
              <a:t>postpartum.</a:t>
            </a:r>
            <a:r>
              <a:rPr lang="en-US" sz="2000" dirty="0" smtClean="0">
                <a:latin typeface="Calibri" pitchFamily="34" charset="0"/>
              </a:rPr>
              <a:t>  </a:t>
            </a:r>
            <a:endParaRPr lang="en-US" sz="2000" dirty="0">
              <a:latin typeface="Calibri" pitchFamily="34" charset="0"/>
            </a:endParaRPr>
          </a:p>
        </p:txBody>
      </p:sp>
      <p:sp>
        <p:nvSpPr>
          <p:cNvPr id="9" name="Rectangle 8"/>
          <p:cNvSpPr/>
          <p:nvPr/>
        </p:nvSpPr>
        <p:spPr>
          <a:xfrm>
            <a:off x="381000" y="4787975"/>
            <a:ext cx="8305800" cy="722955"/>
          </a:xfrm>
          <a:prstGeom prst="rect">
            <a:avLst/>
          </a:prstGeom>
        </p:spPr>
        <p:txBody>
          <a:bodyPr wrap="square">
            <a:spAutoFit/>
          </a:bodyPr>
          <a:lstStyle/>
          <a:p>
            <a:pPr algn="ctr">
              <a:lnSpc>
                <a:spcPct val="85000"/>
              </a:lnSpc>
              <a:spcBef>
                <a:spcPct val="30000"/>
              </a:spcBef>
              <a:buClr>
                <a:schemeClr val="tx1"/>
              </a:buClr>
            </a:pPr>
            <a:r>
              <a:rPr lang="en-US" sz="2400" b="1" dirty="0">
                <a:latin typeface="Calibri" pitchFamily="34" charset="0"/>
              </a:rPr>
              <a:t>With the exception for pregnant women, ACIP does not recommend a second dose of </a:t>
            </a:r>
            <a:r>
              <a:rPr lang="en-US" sz="2400" b="1" dirty="0" err="1">
                <a:latin typeface="Calibri" pitchFamily="34" charset="0"/>
              </a:rPr>
              <a:t>Tdap</a:t>
            </a:r>
            <a:r>
              <a:rPr lang="en-US" sz="2400" b="1" dirty="0">
                <a:latin typeface="Calibri" pitchFamily="34" charset="0"/>
              </a:rPr>
              <a:t> for adolescents and adults. </a:t>
            </a:r>
          </a:p>
        </p:txBody>
      </p:sp>
      <p:sp>
        <p:nvSpPr>
          <p:cNvPr id="6" name="Rectangle 5"/>
          <p:cNvSpPr/>
          <p:nvPr/>
        </p:nvSpPr>
        <p:spPr>
          <a:xfrm>
            <a:off x="914400" y="5791200"/>
            <a:ext cx="4572000" cy="307777"/>
          </a:xfrm>
          <a:prstGeom prst="rect">
            <a:avLst/>
          </a:prstGeom>
        </p:spPr>
        <p:txBody>
          <a:bodyPr wrap="square">
            <a:spAutoFit/>
          </a:bodyPr>
          <a:lstStyle/>
          <a:p>
            <a:r>
              <a:rPr lang="en-US" sz="1400" b="1" dirty="0" smtClean="0">
                <a:latin typeface="+mn-lt"/>
              </a:rPr>
              <a:t> MMWR February 22, 2013, </a:t>
            </a:r>
            <a:r>
              <a:rPr lang="en-US" sz="1400" b="1" dirty="0" err="1" smtClean="0">
                <a:latin typeface="+mn-lt"/>
              </a:rPr>
              <a:t>Vol</a:t>
            </a:r>
            <a:r>
              <a:rPr lang="en-US" sz="1400" b="1" dirty="0" smtClean="0">
                <a:latin typeface="+mn-lt"/>
              </a:rPr>
              <a:t> 60 #7 131-135</a:t>
            </a:r>
            <a:endParaRPr lang="en-US" sz="1400" b="1" dirty="0">
              <a:latin typeface="+mn-lt"/>
            </a:endParaRPr>
          </a:p>
        </p:txBody>
      </p:sp>
    </p:spTree>
    <p:extLst>
      <p:ext uri="{BB962C8B-B14F-4D97-AF65-F5344CB8AC3E}">
        <p14:creationId xmlns:p14="http://schemas.microsoft.com/office/powerpoint/2010/main" val="3922739505"/>
      </p:ext>
    </p:extLst>
  </p:cSld>
  <p:clrMapOvr>
    <a:masterClrMapping/>
  </p:clrMapOvr>
  <mc:AlternateContent xmlns:mc="http://schemas.openxmlformats.org/markup-compatibility/2006" xmlns:p14="http://schemas.microsoft.com/office/powerpoint/2010/main">
    <mc:Choice Requires="p14">
      <p:transition spd="slow" p14:dur="2000" advTm="40073"/>
    </mc:Choice>
    <mc:Fallback xmlns="">
      <p:transition spd="slow" advTm="40073"/>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2"/>
          <p:cNvSpPr>
            <a:spLocks noGrp="1" noChangeArrowheads="1"/>
          </p:cNvSpPr>
          <p:nvPr>
            <p:ph type="title" idx="4294967295"/>
          </p:nvPr>
        </p:nvSpPr>
        <p:spPr>
          <a:xfrm>
            <a:off x="381000" y="152400"/>
            <a:ext cx="8153400" cy="685800"/>
          </a:xfrm>
        </p:spPr>
        <p:txBody>
          <a:bodyPr/>
          <a:lstStyle/>
          <a:p>
            <a:pPr eaLnBrk="1" hangingPunct="1"/>
            <a:r>
              <a:rPr lang="en-US" sz="3600" dirty="0" smtClean="0"/>
              <a:t>Hepatitis A Vaccine for Adults</a:t>
            </a:r>
          </a:p>
        </p:txBody>
      </p:sp>
      <p:sp>
        <p:nvSpPr>
          <p:cNvPr id="292867" name="Rectangle 3"/>
          <p:cNvSpPr>
            <a:spLocks noGrp="1" noChangeArrowheads="1"/>
          </p:cNvSpPr>
          <p:nvPr>
            <p:ph type="body" idx="4294967295"/>
          </p:nvPr>
        </p:nvSpPr>
        <p:spPr>
          <a:xfrm>
            <a:off x="381000" y="914400"/>
            <a:ext cx="8547100" cy="5334000"/>
          </a:xfrm>
        </p:spPr>
        <p:txBody>
          <a:bodyPr/>
          <a:lstStyle/>
          <a:p>
            <a:pPr marL="0" indent="0" eaLnBrk="1" hangingPunct="1">
              <a:buClr>
                <a:srgbClr val="66CCFF"/>
              </a:buClr>
              <a:buFontTx/>
              <a:buNone/>
            </a:pPr>
            <a:r>
              <a:rPr lang="en-US" sz="2800" dirty="0" smtClean="0"/>
              <a:t>ACIP recommends hepatitis A vaccine for adults  who are at high-risk of acquiring hepatitis A infection:</a:t>
            </a:r>
          </a:p>
          <a:p>
            <a:pPr marL="627063" lvl="3" indent="-280988" eaLnBrk="1" hangingPunct="1">
              <a:spcBef>
                <a:spcPts val="0"/>
              </a:spcBef>
              <a:buClr>
                <a:schemeClr val="tx1"/>
              </a:buClr>
              <a:buFontTx/>
              <a:buChar char="•"/>
            </a:pPr>
            <a:r>
              <a:rPr lang="en-US" sz="2400" dirty="0" smtClean="0"/>
              <a:t>Those traveling or working in countries with high or intermediate endemicity of infection</a:t>
            </a:r>
          </a:p>
          <a:p>
            <a:pPr marL="627063" lvl="3" indent="-280988" eaLnBrk="1" hangingPunct="1">
              <a:spcBef>
                <a:spcPts val="0"/>
              </a:spcBef>
              <a:buClr>
                <a:schemeClr val="tx1"/>
              </a:buClr>
              <a:buFontTx/>
              <a:buChar char="•"/>
            </a:pPr>
            <a:r>
              <a:rPr lang="en-US" sz="2400" dirty="0" smtClean="0"/>
              <a:t>Men who have sex with men</a:t>
            </a:r>
          </a:p>
          <a:p>
            <a:pPr marL="627063" lvl="3" indent="-280988" eaLnBrk="1" hangingPunct="1">
              <a:spcBef>
                <a:spcPts val="0"/>
              </a:spcBef>
              <a:buClr>
                <a:schemeClr val="tx1"/>
              </a:buClr>
              <a:buFontTx/>
              <a:buChar char="•"/>
            </a:pPr>
            <a:r>
              <a:rPr lang="en-US" sz="2400" dirty="0" smtClean="0"/>
              <a:t>Users of injecting and non-injecting drugs</a:t>
            </a:r>
          </a:p>
          <a:p>
            <a:pPr marL="627063" lvl="3" indent="-280988" eaLnBrk="1" hangingPunct="1">
              <a:spcBef>
                <a:spcPts val="0"/>
              </a:spcBef>
              <a:buClr>
                <a:schemeClr val="tx1"/>
              </a:buClr>
              <a:buFontTx/>
              <a:buChar char="•"/>
            </a:pPr>
            <a:r>
              <a:rPr lang="en-US" sz="2400" dirty="0" smtClean="0"/>
              <a:t>Persons working with HAV positive primates or with HAV in research laboratory settings</a:t>
            </a:r>
          </a:p>
          <a:p>
            <a:pPr marL="627063" lvl="3" indent="-280988" eaLnBrk="1" hangingPunct="1">
              <a:spcBef>
                <a:spcPts val="0"/>
              </a:spcBef>
              <a:buClr>
                <a:schemeClr val="tx1"/>
              </a:buClr>
              <a:buFontTx/>
              <a:buChar char="•"/>
            </a:pPr>
            <a:r>
              <a:rPr lang="en-US" sz="2400" dirty="0" smtClean="0"/>
              <a:t>Contact with adoptees from countries with high rates of hepatitis A if contact will be within 60 days of arrival in U.S. </a:t>
            </a:r>
            <a:r>
              <a:rPr lang="en-US" sz="2400" u="sng" dirty="0" smtClean="0"/>
              <a:t>The first dose of the 2-dose series should be given as soon as adoption is planned.</a:t>
            </a:r>
          </a:p>
        </p:txBody>
      </p:sp>
      <p:sp>
        <p:nvSpPr>
          <p:cNvPr id="4" name="Rectangle 3"/>
          <p:cNvSpPr/>
          <p:nvPr/>
        </p:nvSpPr>
        <p:spPr>
          <a:xfrm>
            <a:off x="1159408" y="6097077"/>
            <a:ext cx="7222592" cy="307777"/>
          </a:xfrm>
          <a:prstGeom prst="rect">
            <a:avLst/>
          </a:prstGeom>
        </p:spPr>
        <p:txBody>
          <a:bodyPr wrap="square">
            <a:spAutoFit/>
          </a:bodyPr>
          <a:lstStyle/>
          <a:p>
            <a:r>
              <a:rPr lang="en-US" sz="1400" b="1" dirty="0" smtClean="0">
                <a:latin typeface="+mn-lt"/>
              </a:rPr>
              <a:t>MMWR, May 19, 2006, </a:t>
            </a:r>
            <a:r>
              <a:rPr lang="en-US" sz="1400" b="1" dirty="0" err="1" smtClean="0">
                <a:latin typeface="+mn-lt"/>
              </a:rPr>
              <a:t>Vol</a:t>
            </a:r>
            <a:r>
              <a:rPr lang="en-US" sz="1400" b="1" dirty="0" smtClean="0">
                <a:latin typeface="+mn-lt"/>
              </a:rPr>
              <a:t> 55, #RR-07        MMWR, September 18, 2009, </a:t>
            </a:r>
            <a:r>
              <a:rPr lang="en-US" sz="1400" b="1" dirty="0" err="1" smtClean="0">
                <a:latin typeface="+mn-lt"/>
              </a:rPr>
              <a:t>Vol</a:t>
            </a:r>
            <a:r>
              <a:rPr lang="en-US" sz="1400" b="1" dirty="0" smtClean="0">
                <a:latin typeface="+mn-lt"/>
              </a:rPr>
              <a:t> 58 #36</a:t>
            </a:r>
            <a:endParaRPr lang="en-US" sz="1400" b="1" dirty="0">
              <a:latin typeface="+mn-lt"/>
            </a:endParaRPr>
          </a:p>
        </p:txBody>
      </p:sp>
    </p:spTree>
    <p:extLst>
      <p:ext uri="{BB962C8B-B14F-4D97-AF65-F5344CB8AC3E}">
        <p14:creationId xmlns:p14="http://schemas.microsoft.com/office/powerpoint/2010/main" val="1845283824"/>
      </p:ext>
    </p:extLst>
  </p:cSld>
  <p:clrMapOvr>
    <a:masterClrMapping/>
  </p:clrMapOvr>
  <p:transition spd="slow" advTm="54449"/>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295400"/>
          </a:xfrm>
        </p:spPr>
        <p:txBody>
          <a:bodyPr>
            <a:normAutofit/>
          </a:bodyPr>
          <a:lstStyle/>
          <a:p>
            <a:pPr algn="ctr">
              <a:defRPr/>
            </a:pPr>
            <a:r>
              <a:rPr lang="en-US" kern="1200" dirty="0" smtClean="0"/>
              <a:t>Disclosure Statements</a:t>
            </a:r>
            <a:endParaRPr lang="en-US" dirty="0"/>
          </a:p>
        </p:txBody>
      </p:sp>
      <p:sp>
        <p:nvSpPr>
          <p:cNvPr id="7171" name="Content Placeholder 2"/>
          <p:cNvSpPr>
            <a:spLocks noGrp="1"/>
          </p:cNvSpPr>
          <p:nvPr>
            <p:ph idx="1"/>
          </p:nvPr>
        </p:nvSpPr>
        <p:spPr>
          <a:xfrm>
            <a:off x="381000" y="1600200"/>
            <a:ext cx="8458200" cy="4525963"/>
          </a:xfrm>
        </p:spPr>
        <p:txBody>
          <a:bodyPr/>
          <a:lstStyle/>
          <a:p>
            <a:pPr marL="0" indent="0">
              <a:lnSpc>
                <a:spcPct val="150000"/>
              </a:lnSpc>
              <a:buNone/>
            </a:pPr>
            <a:r>
              <a:rPr lang="en-US" sz="2800" dirty="0" smtClean="0"/>
              <a:t>To obtain nursing contact hours for this session, you must be present for the entire hour and complete an evaluation.  </a:t>
            </a:r>
            <a:endParaRPr lang="en-US" dirty="0" smtClean="0"/>
          </a:p>
        </p:txBody>
      </p:sp>
    </p:spTree>
    <p:extLst>
      <p:ext uri="{BB962C8B-B14F-4D97-AF65-F5344CB8AC3E}">
        <p14:creationId xmlns:p14="http://schemas.microsoft.com/office/powerpoint/2010/main" val="39878319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18"/>
          <p:cNvSpPr txBox="1">
            <a:spLocks noChangeArrowheads="1"/>
          </p:cNvSpPr>
          <p:nvPr/>
        </p:nvSpPr>
        <p:spPr bwMode="auto">
          <a:xfrm>
            <a:off x="5486400" y="1600200"/>
            <a:ext cx="33305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400">
                <a:latin typeface="Times New Roman" pitchFamily="18" charset="0"/>
              </a:rPr>
              <a:t>United States- Not yet published </a:t>
            </a:r>
          </a:p>
          <a:p>
            <a:pPr algn="ctr" eaLnBrk="1" hangingPunct="1"/>
            <a:endParaRPr lang="en-US" sz="2400">
              <a:latin typeface="Times New Roman" pitchFamily="18" charset="0"/>
            </a:endParaRPr>
          </a:p>
          <a:p>
            <a:pPr algn="ctr" eaLnBrk="1" hangingPunct="1"/>
            <a:r>
              <a:rPr lang="en-US" sz="2400">
                <a:latin typeface="Times New Roman" pitchFamily="18" charset="0"/>
              </a:rPr>
              <a:t> Georgia 0.5</a:t>
            </a:r>
          </a:p>
          <a:p>
            <a:pPr algn="ctr" eaLnBrk="1" hangingPunct="1"/>
            <a:endParaRPr lang="en-US" sz="2400">
              <a:latin typeface="Times New Roman" pitchFamily="18" charset="0"/>
            </a:endParaRPr>
          </a:p>
          <a:p>
            <a:pPr algn="ctr" eaLnBrk="1" hangingPunct="1"/>
            <a:endParaRPr lang="en-US" sz="2400">
              <a:latin typeface="Times New Roman" pitchFamily="18" charset="0"/>
            </a:endParaRPr>
          </a:p>
        </p:txBody>
      </p:sp>
      <p:sp>
        <p:nvSpPr>
          <p:cNvPr id="136195" name="Text Box 215"/>
          <p:cNvSpPr txBox="1">
            <a:spLocks noChangeArrowheads="1"/>
          </p:cNvSpPr>
          <p:nvPr/>
        </p:nvSpPr>
        <p:spPr bwMode="auto">
          <a:xfrm>
            <a:off x="5527675" y="3306763"/>
            <a:ext cx="3289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latin typeface="Times New Roman" pitchFamily="18" charset="0"/>
                <a:cs typeface="Times New Roman" pitchFamily="18" charset="0"/>
              </a:rPr>
              <a:t>*Per 100,000 population      </a:t>
            </a:r>
          </a:p>
        </p:txBody>
      </p:sp>
      <p:sp>
        <p:nvSpPr>
          <p:cNvPr id="3076" name="Rectangle 221"/>
          <p:cNvSpPr>
            <a:spLocks noChangeArrowheads="1"/>
          </p:cNvSpPr>
          <p:nvPr/>
        </p:nvSpPr>
        <p:spPr bwMode="auto">
          <a:xfrm>
            <a:off x="6604000" y="3803650"/>
            <a:ext cx="806450" cy="304800"/>
          </a:xfrm>
          <a:prstGeom prst="rect">
            <a:avLst/>
          </a:prstGeom>
          <a:solidFill>
            <a:srgbClr val="66FFFF"/>
          </a:solidFill>
          <a:ln w="9525">
            <a:solidFill>
              <a:schemeClr val="accent1">
                <a:lumMod val="75000"/>
              </a:schemeClr>
            </a:solidFill>
            <a:miter lim="800000"/>
            <a:headEnd/>
            <a:tailEnd/>
          </a:ln>
        </p:spPr>
        <p:txBody>
          <a:bodyPr wrap="none" anchor="ctr"/>
          <a:lstStyle/>
          <a:p>
            <a:pPr algn="ctr">
              <a:defRPr/>
            </a:pPr>
            <a:r>
              <a:rPr lang="en-US" b="1" dirty="0">
                <a:latin typeface="Times New Roman" pitchFamily="18" charset="0"/>
              </a:rPr>
              <a:t>&lt;1</a:t>
            </a:r>
          </a:p>
        </p:txBody>
      </p:sp>
      <p:sp>
        <p:nvSpPr>
          <p:cNvPr id="136197" name="Rectangle 220"/>
          <p:cNvSpPr>
            <a:spLocks noChangeArrowheads="1"/>
          </p:cNvSpPr>
          <p:nvPr/>
        </p:nvSpPr>
        <p:spPr bwMode="auto">
          <a:xfrm>
            <a:off x="6654800" y="4240213"/>
            <a:ext cx="714375" cy="331787"/>
          </a:xfrm>
          <a:prstGeom prst="rect">
            <a:avLst/>
          </a:prstGeom>
          <a:solidFill>
            <a:srgbClr val="FFFF00"/>
          </a:solidFill>
          <a:ln w="9525">
            <a:solidFill>
              <a:schemeClr val="tx1"/>
            </a:solidFill>
            <a:miter lim="800000"/>
            <a:headEnd/>
            <a:tailEnd/>
          </a:ln>
        </p:spPr>
        <p:txBody>
          <a:bodyPr wrap="none" anchor="ctr"/>
          <a:lstStyle/>
          <a:p>
            <a:pPr algn="ctr"/>
            <a:r>
              <a:rPr lang="en-US" b="1">
                <a:latin typeface="Times New Roman" pitchFamily="18" charset="0"/>
              </a:rPr>
              <a:t>1-4</a:t>
            </a:r>
          </a:p>
        </p:txBody>
      </p:sp>
      <p:sp>
        <p:nvSpPr>
          <p:cNvPr id="136198" name="Rectangle 216"/>
          <p:cNvSpPr>
            <a:spLocks noChangeArrowheads="1"/>
          </p:cNvSpPr>
          <p:nvPr/>
        </p:nvSpPr>
        <p:spPr bwMode="auto">
          <a:xfrm>
            <a:off x="6646863" y="4786313"/>
            <a:ext cx="736600" cy="317500"/>
          </a:xfrm>
          <a:prstGeom prst="rect">
            <a:avLst/>
          </a:prstGeom>
          <a:solidFill>
            <a:srgbClr val="FF9900"/>
          </a:solidFill>
          <a:ln w="9525">
            <a:solidFill>
              <a:schemeClr val="tx1"/>
            </a:solidFill>
            <a:miter lim="800000"/>
            <a:headEnd/>
            <a:tailEnd/>
          </a:ln>
        </p:spPr>
        <p:txBody>
          <a:bodyPr wrap="none" anchor="ctr"/>
          <a:lstStyle/>
          <a:p>
            <a:pPr algn="ctr"/>
            <a:r>
              <a:rPr lang="en-US" b="1">
                <a:latin typeface="Times New Roman" pitchFamily="18" charset="0"/>
              </a:rPr>
              <a:t>5-9</a:t>
            </a:r>
          </a:p>
        </p:txBody>
      </p:sp>
      <p:sp>
        <p:nvSpPr>
          <p:cNvPr id="136199" name="Rectangle 217"/>
          <p:cNvSpPr>
            <a:spLocks noChangeArrowheads="1"/>
          </p:cNvSpPr>
          <p:nvPr/>
        </p:nvSpPr>
        <p:spPr bwMode="auto">
          <a:xfrm>
            <a:off x="6659563" y="5318125"/>
            <a:ext cx="765175" cy="304800"/>
          </a:xfrm>
          <a:prstGeom prst="rect">
            <a:avLst/>
          </a:prstGeom>
          <a:solidFill>
            <a:srgbClr val="FF0000"/>
          </a:solidFill>
          <a:ln w="9525">
            <a:solidFill>
              <a:schemeClr val="tx1"/>
            </a:solidFill>
            <a:miter lim="800000"/>
            <a:headEnd/>
            <a:tailEnd/>
          </a:ln>
        </p:spPr>
        <p:txBody>
          <a:bodyPr wrap="none" anchor="ctr"/>
          <a:lstStyle/>
          <a:p>
            <a:pPr algn="ctr"/>
            <a:r>
              <a:rPr lang="en-US" b="1" u="sng">
                <a:latin typeface="Times New Roman" pitchFamily="18" charset="0"/>
              </a:rPr>
              <a:t>&gt;</a:t>
            </a:r>
            <a:r>
              <a:rPr lang="en-US" b="1">
                <a:latin typeface="Times New Roman" pitchFamily="18" charset="0"/>
              </a:rPr>
              <a:t>10</a:t>
            </a:r>
          </a:p>
        </p:txBody>
      </p:sp>
      <p:sp>
        <p:nvSpPr>
          <p:cNvPr id="136200" name="Text Box 214"/>
          <p:cNvSpPr txBox="1">
            <a:spLocks noChangeArrowheads="1"/>
          </p:cNvSpPr>
          <p:nvPr/>
        </p:nvSpPr>
        <p:spPr bwMode="auto">
          <a:xfrm>
            <a:off x="228600" y="250825"/>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4000" dirty="0" smtClean="0">
                <a:latin typeface="+mj-lt"/>
                <a:cs typeface="Arial" pitchFamily="34" charset="0"/>
              </a:rPr>
              <a:t> 2012 </a:t>
            </a:r>
            <a:r>
              <a:rPr lang="en-US" sz="4000" dirty="0">
                <a:latin typeface="+mj-lt"/>
                <a:cs typeface="Arial" pitchFamily="34" charset="0"/>
              </a:rPr>
              <a:t>Incidence* of acute hepatitis A</a:t>
            </a:r>
          </a:p>
        </p:txBody>
      </p:sp>
      <p:pic>
        <p:nvPicPr>
          <p:cNvPr id="13620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469900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1681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idx="4294967295"/>
          </p:nvPr>
        </p:nvSpPr>
        <p:spPr>
          <a:xfrm>
            <a:off x="3124200" y="123825"/>
            <a:ext cx="2971800" cy="790575"/>
          </a:xfrm>
        </p:spPr>
        <p:txBody>
          <a:bodyPr/>
          <a:lstStyle/>
          <a:p>
            <a:pPr eaLnBrk="1" hangingPunct="1"/>
            <a:r>
              <a:rPr lang="en-US" sz="3600" dirty="0" smtClean="0"/>
              <a:t>Hepatitis B</a:t>
            </a:r>
          </a:p>
        </p:txBody>
      </p:sp>
      <p:sp>
        <p:nvSpPr>
          <p:cNvPr id="802819" name="Text Box 3"/>
          <p:cNvSpPr txBox="1">
            <a:spLocks noChangeArrowheads="1"/>
          </p:cNvSpPr>
          <p:nvPr/>
        </p:nvSpPr>
        <p:spPr bwMode="auto">
          <a:xfrm>
            <a:off x="457200" y="2133600"/>
            <a:ext cx="8458200" cy="1840504"/>
          </a:xfrm>
          <a:prstGeom prst="rect">
            <a:avLst/>
          </a:prstGeom>
          <a:noFill/>
          <a:ln w="9525">
            <a:noFill/>
            <a:miter lim="800000"/>
            <a:headEnd/>
            <a:tailEnd/>
          </a:ln>
        </p:spPr>
        <p:txBody>
          <a:bodyPr wrap="square">
            <a:spAutoFit/>
          </a:bodyPr>
          <a:lstStyle/>
          <a:p>
            <a:pPr marL="287338" indent="-287338">
              <a:lnSpc>
                <a:spcPct val="140000"/>
              </a:lnSpc>
              <a:spcBef>
                <a:spcPct val="50000"/>
              </a:spcBef>
            </a:pPr>
            <a:r>
              <a:rPr lang="en-US" sz="2400" b="1" dirty="0">
                <a:latin typeface="+mn-lt"/>
              </a:rPr>
              <a:t>ACIP </a:t>
            </a:r>
            <a:r>
              <a:rPr lang="en-US" sz="2400" b="1" dirty="0" smtClean="0">
                <a:latin typeface="+mn-lt"/>
              </a:rPr>
              <a:t>recommends hepatitis B vaccine for:</a:t>
            </a:r>
            <a:r>
              <a:rPr lang="en-US" sz="2400" b="1" dirty="0" smtClean="0">
                <a:solidFill>
                  <a:srgbClr val="FFFFCC"/>
                </a:solidFill>
                <a:latin typeface="+mn-lt"/>
              </a:rPr>
              <a:t> </a:t>
            </a:r>
            <a:endParaRPr lang="en-US" sz="2400" b="1" dirty="0">
              <a:solidFill>
                <a:srgbClr val="FFFFCC"/>
              </a:solidFill>
              <a:latin typeface="+mn-lt"/>
            </a:endParaRPr>
          </a:p>
          <a:p>
            <a:pPr marL="287338" indent="-287338">
              <a:spcBef>
                <a:spcPts val="0"/>
              </a:spcBef>
              <a:buFontTx/>
              <a:buChar char="•"/>
            </a:pPr>
            <a:r>
              <a:rPr lang="en-US" sz="2000" dirty="0" smtClean="0">
                <a:latin typeface="+mn-lt"/>
              </a:rPr>
              <a:t>All </a:t>
            </a:r>
            <a:r>
              <a:rPr lang="en-US" sz="2000" dirty="0">
                <a:latin typeface="+mn-lt"/>
              </a:rPr>
              <a:t>newborns before discharge from the </a:t>
            </a:r>
            <a:r>
              <a:rPr lang="en-US" sz="2000" dirty="0" smtClean="0">
                <a:latin typeface="+mn-lt"/>
              </a:rPr>
              <a:t>nursery using </a:t>
            </a:r>
            <a:r>
              <a:rPr lang="en-US" sz="2000" u="sng" dirty="0" smtClean="0">
                <a:latin typeface="+mn-lt"/>
              </a:rPr>
              <a:t>single</a:t>
            </a:r>
            <a:r>
              <a:rPr lang="en-US" sz="2000" dirty="0" smtClean="0">
                <a:latin typeface="+mn-lt"/>
              </a:rPr>
              <a:t>    antigen  vaccine and  completion of </a:t>
            </a:r>
            <a:r>
              <a:rPr lang="en-US" sz="2000" dirty="0">
                <a:latin typeface="+mn-lt"/>
              </a:rPr>
              <a:t>the series per schedule.</a:t>
            </a:r>
          </a:p>
          <a:p>
            <a:pPr marL="287338" indent="-287338">
              <a:spcBef>
                <a:spcPts val="0"/>
              </a:spcBef>
              <a:buFontTx/>
              <a:buChar char="•"/>
            </a:pPr>
            <a:r>
              <a:rPr lang="en-US" sz="2000" dirty="0" smtClean="0">
                <a:latin typeface="+mn-lt"/>
              </a:rPr>
              <a:t>All </a:t>
            </a:r>
            <a:r>
              <a:rPr lang="en-US" sz="2000" dirty="0">
                <a:latin typeface="+mn-lt"/>
              </a:rPr>
              <a:t>children and adolescents less than 19 years of </a:t>
            </a:r>
            <a:r>
              <a:rPr lang="en-US" sz="2000" dirty="0" smtClean="0">
                <a:latin typeface="+mn-lt"/>
              </a:rPr>
              <a:t> age who did not complete the series as an infant.</a:t>
            </a:r>
            <a:endParaRPr lang="en-US" sz="2000" dirty="0">
              <a:latin typeface="+mn-lt"/>
            </a:endParaRPr>
          </a:p>
        </p:txBody>
      </p:sp>
      <p:sp>
        <p:nvSpPr>
          <p:cNvPr id="802823" name="Text Box 7"/>
          <p:cNvSpPr txBox="1">
            <a:spLocks noChangeArrowheads="1"/>
          </p:cNvSpPr>
          <p:nvPr/>
        </p:nvSpPr>
        <p:spPr bwMode="auto">
          <a:xfrm>
            <a:off x="412531" y="3867486"/>
            <a:ext cx="8686800" cy="1323439"/>
          </a:xfrm>
          <a:prstGeom prst="rect">
            <a:avLst/>
          </a:prstGeom>
          <a:noFill/>
          <a:ln w="9525">
            <a:noFill/>
            <a:miter lim="800000"/>
            <a:headEnd/>
            <a:tailEnd/>
          </a:ln>
        </p:spPr>
        <p:txBody>
          <a:bodyPr>
            <a:spAutoFit/>
          </a:bodyPr>
          <a:lstStyle/>
          <a:p>
            <a:pPr marL="287338" indent="-287338">
              <a:spcBef>
                <a:spcPts val="0"/>
              </a:spcBef>
              <a:buFontTx/>
              <a:buChar char="•"/>
            </a:pPr>
            <a:r>
              <a:rPr lang="en-US" sz="2000" dirty="0" smtClean="0">
                <a:latin typeface="+mn-lt"/>
              </a:rPr>
              <a:t>All </a:t>
            </a:r>
            <a:r>
              <a:rPr lang="en-US" sz="2000" dirty="0">
                <a:latin typeface="+mn-lt"/>
              </a:rPr>
              <a:t>adults at risk for hepatitis B infection, including those aged  19 through 59 years with diabetes mellitus </a:t>
            </a:r>
          </a:p>
          <a:p>
            <a:pPr marL="287338" indent="-287338">
              <a:spcBef>
                <a:spcPts val="0"/>
              </a:spcBef>
              <a:buFontTx/>
              <a:buChar char="•"/>
            </a:pPr>
            <a:r>
              <a:rPr lang="en-US" sz="2000" dirty="0">
                <a:latin typeface="+mn-lt"/>
              </a:rPr>
              <a:t>Persons of any age at risk for infection by sexual exposure</a:t>
            </a:r>
          </a:p>
          <a:p>
            <a:pPr marL="287338" indent="-287338">
              <a:spcBef>
                <a:spcPts val="0"/>
              </a:spcBef>
              <a:buFontTx/>
              <a:buChar char="•"/>
            </a:pPr>
            <a:r>
              <a:rPr lang="en-US" sz="2000" dirty="0">
                <a:latin typeface="+mn-lt"/>
              </a:rPr>
              <a:t>All </a:t>
            </a:r>
            <a:r>
              <a:rPr lang="en-US" sz="2000" dirty="0" smtClean="0">
                <a:latin typeface="+mn-lt"/>
              </a:rPr>
              <a:t>other adults </a:t>
            </a:r>
            <a:r>
              <a:rPr lang="en-US" sz="2000" dirty="0">
                <a:latin typeface="+mn-lt"/>
              </a:rPr>
              <a:t>seeking protection from HBV </a:t>
            </a:r>
            <a:r>
              <a:rPr lang="en-US" sz="2000" dirty="0" smtClean="0">
                <a:latin typeface="+mn-lt"/>
              </a:rPr>
              <a:t>infection.</a:t>
            </a:r>
            <a:endParaRPr lang="en-US" sz="2000" dirty="0">
              <a:latin typeface="+mn-lt"/>
            </a:endParaRPr>
          </a:p>
        </p:txBody>
      </p:sp>
      <p:sp>
        <p:nvSpPr>
          <p:cNvPr id="242693" name="Text Box 6"/>
          <p:cNvSpPr txBox="1">
            <a:spLocks noChangeArrowheads="1"/>
          </p:cNvSpPr>
          <p:nvPr/>
        </p:nvSpPr>
        <p:spPr bwMode="auto">
          <a:xfrm>
            <a:off x="457200" y="762000"/>
            <a:ext cx="8305800" cy="1391150"/>
          </a:xfrm>
          <a:prstGeom prst="rect">
            <a:avLst/>
          </a:prstGeom>
          <a:noFill/>
          <a:ln w="9525">
            <a:noFill/>
            <a:miter lim="800000"/>
            <a:headEnd/>
            <a:tailEnd/>
          </a:ln>
        </p:spPr>
        <p:txBody>
          <a:bodyPr>
            <a:spAutoFit/>
          </a:bodyPr>
          <a:lstStyle/>
          <a:p>
            <a:pPr>
              <a:lnSpc>
                <a:spcPct val="70000"/>
              </a:lnSpc>
              <a:spcBef>
                <a:spcPct val="35000"/>
              </a:spcBef>
            </a:pPr>
            <a:r>
              <a:rPr lang="en-US" sz="2400" b="1" dirty="0">
                <a:latin typeface="+mn-lt"/>
              </a:rPr>
              <a:t>Transmission: </a:t>
            </a:r>
          </a:p>
          <a:p>
            <a:pPr>
              <a:lnSpc>
                <a:spcPct val="80000"/>
              </a:lnSpc>
              <a:spcBef>
                <a:spcPct val="35000"/>
              </a:spcBef>
            </a:pPr>
            <a:r>
              <a:rPr lang="en-US" sz="2400" dirty="0">
                <a:latin typeface="Calibri" pitchFamily="34" charset="0"/>
              </a:rPr>
              <a:t>1</a:t>
            </a:r>
            <a:r>
              <a:rPr lang="en-US" sz="2000" dirty="0">
                <a:latin typeface="+mn-lt"/>
              </a:rPr>
              <a:t>. </a:t>
            </a:r>
            <a:r>
              <a:rPr lang="en-US" sz="2000" dirty="0" err="1">
                <a:latin typeface="+mn-lt"/>
              </a:rPr>
              <a:t>Percutaneous</a:t>
            </a:r>
            <a:r>
              <a:rPr lang="en-US" sz="2000" dirty="0">
                <a:latin typeface="+mn-lt"/>
              </a:rPr>
              <a:t> or mucosal exposure to  blood or body fluids including contaminated surfaces, or exposure by sexual contact</a:t>
            </a:r>
          </a:p>
          <a:p>
            <a:pPr>
              <a:lnSpc>
                <a:spcPct val="85000"/>
              </a:lnSpc>
              <a:spcBef>
                <a:spcPct val="35000"/>
              </a:spcBef>
            </a:pPr>
            <a:r>
              <a:rPr lang="en-US" sz="2000" dirty="0">
                <a:latin typeface="+mn-lt"/>
              </a:rPr>
              <a:t>2. </a:t>
            </a:r>
            <a:r>
              <a:rPr lang="en-US" sz="2000" dirty="0" err="1">
                <a:latin typeface="+mn-lt"/>
              </a:rPr>
              <a:t>Perinatal</a:t>
            </a:r>
            <a:r>
              <a:rPr lang="en-US" sz="2000" dirty="0">
                <a:latin typeface="+mn-lt"/>
              </a:rPr>
              <a:t> infection from </a:t>
            </a:r>
            <a:r>
              <a:rPr lang="en-US" sz="2000" dirty="0" err="1">
                <a:latin typeface="+mn-lt"/>
              </a:rPr>
              <a:t>HBsAg</a:t>
            </a:r>
            <a:r>
              <a:rPr lang="en-US" sz="2000" dirty="0">
                <a:latin typeface="+mn-lt"/>
              </a:rPr>
              <a:t> + mother</a:t>
            </a:r>
          </a:p>
        </p:txBody>
      </p:sp>
      <p:sp>
        <p:nvSpPr>
          <p:cNvPr id="6" name="Rectangle 5"/>
          <p:cNvSpPr/>
          <p:nvPr/>
        </p:nvSpPr>
        <p:spPr>
          <a:xfrm>
            <a:off x="457200" y="5980672"/>
            <a:ext cx="8655269" cy="261610"/>
          </a:xfrm>
          <a:prstGeom prst="rect">
            <a:avLst/>
          </a:prstGeom>
        </p:spPr>
        <p:txBody>
          <a:bodyPr wrap="square">
            <a:spAutoFit/>
          </a:bodyPr>
          <a:lstStyle/>
          <a:p>
            <a:r>
              <a:rPr lang="en-US" sz="1100" b="1" dirty="0" smtClean="0">
                <a:latin typeface="+mn-lt"/>
              </a:rPr>
              <a:t>MMWR, December 23, 2005, </a:t>
            </a:r>
            <a:r>
              <a:rPr lang="en-US" sz="1100" b="1" dirty="0" err="1" smtClean="0">
                <a:latin typeface="+mn-lt"/>
              </a:rPr>
              <a:t>Vol</a:t>
            </a:r>
            <a:r>
              <a:rPr lang="en-US" sz="1100" b="1" dirty="0" smtClean="0">
                <a:latin typeface="+mn-lt"/>
              </a:rPr>
              <a:t> 54, #RR16    MMWR, December 8, 2006, </a:t>
            </a:r>
            <a:r>
              <a:rPr lang="en-US" sz="1100" b="1" dirty="0" err="1" smtClean="0">
                <a:latin typeface="+mn-lt"/>
              </a:rPr>
              <a:t>Vol</a:t>
            </a:r>
            <a:r>
              <a:rPr lang="en-US" sz="1100" b="1" dirty="0" smtClean="0">
                <a:latin typeface="+mn-lt"/>
              </a:rPr>
              <a:t> 55, #RR16  MMWR, December 22, 2011 </a:t>
            </a:r>
            <a:r>
              <a:rPr lang="en-US" sz="1100" b="1" dirty="0" err="1" smtClean="0">
                <a:latin typeface="+mn-lt"/>
              </a:rPr>
              <a:t>Vol</a:t>
            </a:r>
            <a:r>
              <a:rPr lang="en-US" sz="1100" b="1" dirty="0" smtClean="0">
                <a:latin typeface="+mn-lt"/>
              </a:rPr>
              <a:t> 60 #50 </a:t>
            </a:r>
          </a:p>
        </p:txBody>
      </p:sp>
    </p:spTree>
    <p:extLst>
      <p:ext uri="{BB962C8B-B14F-4D97-AF65-F5344CB8AC3E}">
        <p14:creationId xmlns:p14="http://schemas.microsoft.com/office/powerpoint/2010/main" val="12655493"/>
      </p:ext>
    </p:extLst>
  </p:cSld>
  <p:clrMapOvr>
    <a:masterClrMapping/>
  </p:clrMapOvr>
  <p:transition advTm="453636"/>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18"/>
          <p:cNvSpPr txBox="1">
            <a:spLocks noChangeArrowheads="1"/>
          </p:cNvSpPr>
          <p:nvPr/>
        </p:nvSpPr>
        <p:spPr bwMode="auto">
          <a:xfrm>
            <a:off x="5486400" y="1600200"/>
            <a:ext cx="33305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400">
                <a:latin typeface="Times New Roman" pitchFamily="18" charset="0"/>
              </a:rPr>
              <a:t>United States- Not yet published </a:t>
            </a:r>
          </a:p>
          <a:p>
            <a:pPr algn="ctr" eaLnBrk="1" hangingPunct="1"/>
            <a:endParaRPr lang="en-US" sz="2400">
              <a:latin typeface="Times New Roman" pitchFamily="18" charset="0"/>
            </a:endParaRPr>
          </a:p>
          <a:p>
            <a:pPr algn="ctr" eaLnBrk="1" hangingPunct="1"/>
            <a:r>
              <a:rPr lang="en-US" sz="2400">
                <a:latin typeface="Times New Roman" pitchFamily="18" charset="0"/>
              </a:rPr>
              <a:t> Georgia 1.1</a:t>
            </a:r>
          </a:p>
          <a:p>
            <a:pPr algn="ctr" eaLnBrk="1" hangingPunct="1"/>
            <a:endParaRPr lang="en-US" sz="2400">
              <a:latin typeface="Times New Roman" pitchFamily="18" charset="0"/>
            </a:endParaRPr>
          </a:p>
          <a:p>
            <a:pPr algn="ctr" eaLnBrk="1" hangingPunct="1"/>
            <a:endParaRPr lang="en-US" sz="2400">
              <a:latin typeface="Times New Roman" pitchFamily="18" charset="0"/>
            </a:endParaRPr>
          </a:p>
        </p:txBody>
      </p:sp>
      <p:sp>
        <p:nvSpPr>
          <p:cNvPr id="131075" name="Text Box 215"/>
          <p:cNvSpPr txBox="1">
            <a:spLocks noChangeArrowheads="1"/>
          </p:cNvSpPr>
          <p:nvPr/>
        </p:nvSpPr>
        <p:spPr bwMode="auto">
          <a:xfrm>
            <a:off x="5527675" y="3306763"/>
            <a:ext cx="3289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latin typeface="Times New Roman" pitchFamily="18" charset="0"/>
                <a:cs typeface="Times New Roman" pitchFamily="18" charset="0"/>
              </a:rPr>
              <a:t>*Per 100,000 population      </a:t>
            </a:r>
          </a:p>
        </p:txBody>
      </p:sp>
      <p:sp>
        <p:nvSpPr>
          <p:cNvPr id="5125" name="Rectangle 221"/>
          <p:cNvSpPr>
            <a:spLocks noChangeArrowheads="1"/>
          </p:cNvSpPr>
          <p:nvPr/>
        </p:nvSpPr>
        <p:spPr bwMode="auto">
          <a:xfrm>
            <a:off x="6604000" y="3803650"/>
            <a:ext cx="806450" cy="304800"/>
          </a:xfrm>
          <a:prstGeom prst="rect">
            <a:avLst/>
          </a:prstGeom>
          <a:solidFill>
            <a:schemeClr val="accent5">
              <a:lumMod val="60000"/>
              <a:lumOff val="40000"/>
            </a:schemeClr>
          </a:solidFill>
          <a:ln w="9525">
            <a:solidFill>
              <a:schemeClr val="tx1"/>
            </a:solidFill>
            <a:miter lim="800000"/>
            <a:headEnd/>
            <a:tailEnd/>
          </a:ln>
        </p:spPr>
        <p:txBody>
          <a:bodyPr wrap="none" anchor="ctr"/>
          <a:lstStyle/>
          <a:p>
            <a:pPr algn="ctr">
              <a:defRPr/>
            </a:pPr>
            <a:r>
              <a:rPr lang="en-US" b="1">
                <a:latin typeface="Times New Roman" pitchFamily="18" charset="0"/>
              </a:rPr>
              <a:t>&lt;1</a:t>
            </a:r>
          </a:p>
        </p:txBody>
      </p:sp>
      <p:sp>
        <p:nvSpPr>
          <p:cNvPr id="131077" name="Rectangle 220"/>
          <p:cNvSpPr>
            <a:spLocks noChangeArrowheads="1"/>
          </p:cNvSpPr>
          <p:nvPr/>
        </p:nvSpPr>
        <p:spPr bwMode="auto">
          <a:xfrm>
            <a:off x="6654800" y="4240213"/>
            <a:ext cx="714375" cy="331787"/>
          </a:xfrm>
          <a:prstGeom prst="rect">
            <a:avLst/>
          </a:prstGeom>
          <a:solidFill>
            <a:srgbClr val="FFFF00"/>
          </a:solidFill>
          <a:ln w="9525">
            <a:solidFill>
              <a:schemeClr val="tx1"/>
            </a:solidFill>
            <a:miter lim="800000"/>
            <a:headEnd/>
            <a:tailEnd/>
          </a:ln>
        </p:spPr>
        <p:txBody>
          <a:bodyPr wrap="none" anchor="ctr"/>
          <a:lstStyle/>
          <a:p>
            <a:pPr algn="ctr"/>
            <a:r>
              <a:rPr lang="en-US" b="1">
                <a:latin typeface="Times New Roman" pitchFamily="18" charset="0"/>
              </a:rPr>
              <a:t>1-4</a:t>
            </a:r>
          </a:p>
        </p:txBody>
      </p:sp>
      <p:sp>
        <p:nvSpPr>
          <p:cNvPr id="131078" name="Rectangle 216"/>
          <p:cNvSpPr>
            <a:spLocks noChangeArrowheads="1"/>
          </p:cNvSpPr>
          <p:nvPr/>
        </p:nvSpPr>
        <p:spPr bwMode="auto">
          <a:xfrm>
            <a:off x="6646863" y="4786313"/>
            <a:ext cx="736600" cy="317500"/>
          </a:xfrm>
          <a:prstGeom prst="rect">
            <a:avLst/>
          </a:prstGeom>
          <a:solidFill>
            <a:srgbClr val="FF9900"/>
          </a:solidFill>
          <a:ln w="9525">
            <a:solidFill>
              <a:schemeClr val="tx1"/>
            </a:solidFill>
            <a:miter lim="800000"/>
            <a:headEnd/>
            <a:tailEnd/>
          </a:ln>
        </p:spPr>
        <p:txBody>
          <a:bodyPr wrap="none" anchor="ctr"/>
          <a:lstStyle/>
          <a:p>
            <a:pPr algn="ctr"/>
            <a:r>
              <a:rPr lang="en-US" b="1">
                <a:latin typeface="Times New Roman" pitchFamily="18" charset="0"/>
              </a:rPr>
              <a:t>5-9</a:t>
            </a:r>
          </a:p>
        </p:txBody>
      </p:sp>
      <p:sp>
        <p:nvSpPr>
          <p:cNvPr id="131079" name="Rectangle 217"/>
          <p:cNvSpPr>
            <a:spLocks noChangeArrowheads="1"/>
          </p:cNvSpPr>
          <p:nvPr/>
        </p:nvSpPr>
        <p:spPr bwMode="auto">
          <a:xfrm>
            <a:off x="6659563" y="5318125"/>
            <a:ext cx="765175" cy="304800"/>
          </a:xfrm>
          <a:prstGeom prst="rect">
            <a:avLst/>
          </a:prstGeom>
          <a:solidFill>
            <a:srgbClr val="FF0000"/>
          </a:solidFill>
          <a:ln w="9525">
            <a:solidFill>
              <a:schemeClr val="tx1"/>
            </a:solidFill>
            <a:miter lim="800000"/>
            <a:headEnd/>
            <a:tailEnd/>
          </a:ln>
        </p:spPr>
        <p:txBody>
          <a:bodyPr wrap="none" anchor="ctr"/>
          <a:lstStyle/>
          <a:p>
            <a:pPr algn="ctr"/>
            <a:r>
              <a:rPr lang="en-US" b="1" u="sng">
                <a:latin typeface="Times New Roman" pitchFamily="18" charset="0"/>
              </a:rPr>
              <a:t>&gt;</a:t>
            </a:r>
            <a:r>
              <a:rPr lang="en-US" b="1">
                <a:latin typeface="Times New Roman" pitchFamily="18" charset="0"/>
              </a:rPr>
              <a:t>10</a:t>
            </a:r>
          </a:p>
        </p:txBody>
      </p:sp>
      <p:sp>
        <p:nvSpPr>
          <p:cNvPr id="131080" name="Text Box 214"/>
          <p:cNvSpPr txBox="1">
            <a:spLocks noChangeArrowheads="1"/>
          </p:cNvSpPr>
          <p:nvPr/>
        </p:nvSpPr>
        <p:spPr bwMode="auto">
          <a:xfrm>
            <a:off x="152401" y="250825"/>
            <a:ext cx="89915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4000" dirty="0">
                <a:latin typeface="+mj-lt"/>
                <a:cs typeface="Arial" pitchFamily="34" charset="0"/>
              </a:rPr>
              <a:t>2012 Incidence* of acute hepatitis B</a:t>
            </a:r>
          </a:p>
        </p:txBody>
      </p:sp>
      <p:pic>
        <p:nvPicPr>
          <p:cNvPr id="1310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4618038"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0796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6"/>
          <p:cNvSpPr>
            <a:spLocks noGrp="1" noChangeArrowheads="1"/>
          </p:cNvSpPr>
          <p:nvPr>
            <p:ph type="title"/>
          </p:nvPr>
        </p:nvSpPr>
        <p:spPr>
          <a:xfrm>
            <a:off x="0" y="228600"/>
            <a:ext cx="9067800" cy="1143000"/>
          </a:xfrm>
        </p:spPr>
        <p:txBody>
          <a:bodyPr>
            <a:normAutofit fontScale="90000"/>
          </a:bodyPr>
          <a:lstStyle/>
          <a:p>
            <a:r>
              <a:rPr lang="en-US" sz="4000" dirty="0" smtClean="0">
                <a:cs typeface="Arial" pitchFamily="34" charset="0"/>
              </a:rPr>
              <a:t>Hepatitis B vaccination and testing guidelines for Healthcare workers</a:t>
            </a:r>
          </a:p>
        </p:txBody>
      </p:sp>
      <p:sp>
        <p:nvSpPr>
          <p:cNvPr id="134147" name="Text Box 4"/>
          <p:cNvSpPr txBox="1">
            <a:spLocks noChangeArrowheads="1"/>
          </p:cNvSpPr>
          <p:nvPr/>
        </p:nvSpPr>
        <p:spPr bwMode="auto">
          <a:xfrm>
            <a:off x="838200" y="5410200"/>
            <a:ext cx="617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endParaRPr lang="en-US">
              <a:solidFill>
                <a:srgbClr val="000000"/>
              </a:solidFill>
            </a:endParaRPr>
          </a:p>
        </p:txBody>
      </p:sp>
      <p:sp>
        <p:nvSpPr>
          <p:cNvPr id="134148" name="Text Box 5"/>
          <p:cNvSpPr txBox="1">
            <a:spLocks noChangeArrowheads="1"/>
          </p:cNvSpPr>
          <p:nvPr/>
        </p:nvSpPr>
        <p:spPr bwMode="auto">
          <a:xfrm>
            <a:off x="1046163" y="5513388"/>
            <a:ext cx="678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b="1">
                <a:solidFill>
                  <a:srgbClr val="000000"/>
                </a:solidFill>
              </a:rPr>
              <a:t> </a:t>
            </a:r>
            <a:endParaRPr lang="en-US" b="1">
              <a:solidFill>
                <a:srgbClr val="000000"/>
              </a:solidFill>
            </a:endParaRPr>
          </a:p>
        </p:txBody>
      </p:sp>
      <p:pic>
        <p:nvPicPr>
          <p:cNvPr id="13414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49425"/>
            <a:ext cx="8101013" cy="422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027372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61"/>
          <p:cNvSpPr txBox="1">
            <a:spLocks noChangeArrowheads="1"/>
          </p:cNvSpPr>
          <p:nvPr/>
        </p:nvSpPr>
        <p:spPr bwMode="auto">
          <a:xfrm>
            <a:off x="5165725" y="3922713"/>
            <a:ext cx="184150" cy="366712"/>
          </a:xfrm>
          <a:prstGeom prst="rect">
            <a:avLst/>
          </a:prstGeom>
          <a:noFill/>
          <a:ln w="9525">
            <a:noFill/>
            <a:miter lim="800000"/>
            <a:headEnd/>
            <a:tailEnd/>
          </a:ln>
        </p:spPr>
        <p:txBody>
          <a:bodyPr wrap="none">
            <a:spAutoFit/>
          </a:bodyPr>
          <a:lstStyle/>
          <a:p>
            <a:endParaRPr lang="en-US">
              <a:solidFill>
                <a:srgbClr val="000000"/>
              </a:solidFill>
              <a:cs typeface="Arial" charset="0"/>
            </a:endParaRPr>
          </a:p>
        </p:txBody>
      </p:sp>
      <p:sp>
        <p:nvSpPr>
          <p:cNvPr id="4099" name="Text Box 466"/>
          <p:cNvSpPr txBox="1">
            <a:spLocks noChangeArrowheads="1"/>
          </p:cNvSpPr>
          <p:nvPr/>
        </p:nvSpPr>
        <p:spPr bwMode="auto">
          <a:xfrm>
            <a:off x="1806575" y="1219200"/>
            <a:ext cx="5453063" cy="307975"/>
          </a:xfrm>
          <a:prstGeom prst="rect">
            <a:avLst/>
          </a:prstGeom>
          <a:noFill/>
          <a:ln w="12700">
            <a:solidFill>
              <a:srgbClr val="FFFFFF"/>
            </a:solidFill>
            <a:miter lim="800000"/>
            <a:headEnd/>
            <a:tailEnd/>
          </a:ln>
        </p:spPr>
        <p:txBody>
          <a:bodyPr>
            <a:spAutoFit/>
          </a:bodyPr>
          <a:lstStyle/>
          <a:p>
            <a:pPr algn="ctr">
              <a:spcBef>
                <a:spcPct val="50000"/>
              </a:spcBef>
            </a:pPr>
            <a:r>
              <a:rPr lang="en-US" sz="1400" b="1">
                <a:solidFill>
                  <a:srgbClr val="FFC000"/>
                </a:solidFill>
                <a:latin typeface="Calibri" pitchFamily="34" charset="0"/>
                <a:cs typeface="Arial" charset="0"/>
              </a:rPr>
              <a:t>Measure antibody to hepatitis B surface antigen (anti-HBs</a:t>
            </a:r>
            <a:r>
              <a:rPr lang="en-US" sz="1400">
                <a:solidFill>
                  <a:srgbClr val="FFC000"/>
                </a:solidFill>
                <a:latin typeface="Calibri" pitchFamily="34" charset="0"/>
                <a:cs typeface="Arial" charset="0"/>
              </a:rPr>
              <a:t>)</a:t>
            </a:r>
          </a:p>
        </p:txBody>
      </p:sp>
      <p:sp>
        <p:nvSpPr>
          <p:cNvPr id="4100" name="Text Box 467"/>
          <p:cNvSpPr txBox="1">
            <a:spLocks noChangeArrowheads="1"/>
          </p:cNvSpPr>
          <p:nvPr/>
        </p:nvSpPr>
        <p:spPr bwMode="auto">
          <a:xfrm>
            <a:off x="923925" y="1752600"/>
            <a:ext cx="3225800" cy="304800"/>
          </a:xfrm>
          <a:prstGeom prst="rect">
            <a:avLst/>
          </a:prstGeom>
          <a:noFill/>
          <a:ln w="12700">
            <a:solidFill>
              <a:srgbClr val="FFFFFF"/>
            </a:solidFill>
            <a:miter lim="800000"/>
            <a:headEnd/>
            <a:tailEnd/>
          </a:ln>
        </p:spPr>
        <p:txBody>
          <a:bodyPr>
            <a:spAutoFit/>
          </a:bodyPr>
          <a:lstStyle/>
          <a:p>
            <a:pPr algn="ctr">
              <a:spcBef>
                <a:spcPct val="50000"/>
              </a:spcBef>
            </a:pPr>
            <a:r>
              <a:rPr lang="en-US" sz="1400" b="1" dirty="0" smtClean="0">
                <a:solidFill>
                  <a:srgbClr val="FFFFFF"/>
                </a:solidFill>
                <a:latin typeface="Calibri" pitchFamily="34" charset="0"/>
                <a:cs typeface="Arial" charset="0"/>
              </a:rPr>
              <a:t>anti-HBs </a:t>
            </a:r>
            <a:r>
              <a:rPr lang="en-US" sz="1400" b="1" dirty="0">
                <a:solidFill>
                  <a:srgbClr val="FFFFFF"/>
                </a:solidFill>
                <a:latin typeface="Calibri" pitchFamily="34" charset="0"/>
                <a:cs typeface="Arial" charset="0"/>
              </a:rPr>
              <a:t>&lt;10 </a:t>
            </a:r>
            <a:r>
              <a:rPr lang="en-US" sz="1400" b="1" dirty="0" err="1">
                <a:solidFill>
                  <a:srgbClr val="FFFFFF"/>
                </a:solidFill>
                <a:latin typeface="Calibri" pitchFamily="34" charset="0"/>
                <a:cs typeface="Arial" charset="0"/>
              </a:rPr>
              <a:t>mIU</a:t>
            </a:r>
            <a:r>
              <a:rPr lang="en-US" sz="1400" b="1" dirty="0">
                <a:solidFill>
                  <a:srgbClr val="FFFFFF"/>
                </a:solidFill>
                <a:latin typeface="Calibri" pitchFamily="34" charset="0"/>
                <a:cs typeface="Arial" charset="0"/>
              </a:rPr>
              <a:t>/</a:t>
            </a:r>
            <a:r>
              <a:rPr lang="en-US" sz="1400" b="1" dirty="0" err="1">
                <a:solidFill>
                  <a:srgbClr val="FFFFFF"/>
                </a:solidFill>
                <a:latin typeface="Calibri" pitchFamily="34" charset="0"/>
                <a:cs typeface="Arial" charset="0"/>
              </a:rPr>
              <a:t>mL</a:t>
            </a:r>
            <a:endParaRPr lang="en-US" sz="1400" b="1" dirty="0">
              <a:solidFill>
                <a:srgbClr val="FFFFFF"/>
              </a:solidFill>
              <a:latin typeface="Calibri" pitchFamily="34" charset="0"/>
              <a:cs typeface="Arial" charset="0"/>
            </a:endParaRPr>
          </a:p>
        </p:txBody>
      </p:sp>
      <p:sp>
        <p:nvSpPr>
          <p:cNvPr id="4101" name="Text Box 468"/>
          <p:cNvSpPr txBox="1">
            <a:spLocks noChangeArrowheads="1"/>
          </p:cNvSpPr>
          <p:nvPr/>
        </p:nvSpPr>
        <p:spPr bwMode="auto">
          <a:xfrm>
            <a:off x="885825" y="2447925"/>
            <a:ext cx="3263900" cy="523875"/>
          </a:xfrm>
          <a:prstGeom prst="rect">
            <a:avLst/>
          </a:prstGeom>
          <a:noFill/>
          <a:ln w="12700">
            <a:solidFill>
              <a:srgbClr val="FFFFFF"/>
            </a:solidFill>
            <a:miter lim="800000"/>
            <a:headEnd/>
            <a:tailEnd/>
          </a:ln>
        </p:spPr>
        <p:txBody>
          <a:bodyPr>
            <a:spAutoFit/>
          </a:bodyPr>
          <a:lstStyle/>
          <a:p>
            <a:pPr algn="ctr"/>
            <a:r>
              <a:rPr lang="en-US" sz="1400" b="1">
                <a:solidFill>
                  <a:srgbClr val="FFFFFF"/>
                </a:solidFill>
                <a:latin typeface="Calibri" pitchFamily="34" charset="0"/>
                <a:cs typeface="Arial" charset="0"/>
              </a:rPr>
              <a:t>Administer 1 dose of HepB vaccine,</a:t>
            </a:r>
          </a:p>
          <a:p>
            <a:pPr algn="ctr"/>
            <a:r>
              <a:rPr lang="en-US" sz="1400" b="1">
                <a:solidFill>
                  <a:srgbClr val="FFFFFF"/>
                </a:solidFill>
                <a:latin typeface="Calibri" pitchFamily="34" charset="0"/>
                <a:cs typeface="Arial" charset="0"/>
              </a:rPr>
              <a:t>postvaccination serologic testing</a:t>
            </a:r>
          </a:p>
        </p:txBody>
      </p:sp>
      <p:sp>
        <p:nvSpPr>
          <p:cNvPr id="4102" name="Text Box 469"/>
          <p:cNvSpPr txBox="1">
            <a:spLocks noChangeArrowheads="1"/>
          </p:cNvSpPr>
          <p:nvPr/>
        </p:nvSpPr>
        <p:spPr bwMode="auto">
          <a:xfrm>
            <a:off x="885825" y="3363912"/>
            <a:ext cx="1228725" cy="522288"/>
          </a:xfrm>
          <a:prstGeom prst="rect">
            <a:avLst/>
          </a:prstGeom>
          <a:noFill/>
          <a:ln w="19050">
            <a:solidFill>
              <a:srgbClr val="FFFFFF"/>
            </a:solidFill>
            <a:miter lim="800000"/>
            <a:headEnd/>
            <a:tailEnd/>
          </a:ln>
        </p:spPr>
        <p:txBody>
          <a:bodyPr>
            <a:spAutoFit/>
          </a:bodyPr>
          <a:lstStyle/>
          <a:p>
            <a:pPr algn="ctr">
              <a:spcBef>
                <a:spcPct val="50000"/>
              </a:spcBef>
            </a:pPr>
            <a:r>
              <a:rPr lang="en-US" sz="1400" b="1">
                <a:solidFill>
                  <a:srgbClr val="FFFFFF"/>
                </a:solidFill>
                <a:latin typeface="Calibri" pitchFamily="34" charset="0"/>
                <a:cs typeface="Arial" charset="0"/>
              </a:rPr>
              <a:t>anti-HBs      &lt;10 mIU/mL</a:t>
            </a:r>
          </a:p>
        </p:txBody>
      </p:sp>
      <p:sp>
        <p:nvSpPr>
          <p:cNvPr id="4103" name="Text Box 470"/>
          <p:cNvSpPr txBox="1">
            <a:spLocks noChangeArrowheads="1"/>
          </p:cNvSpPr>
          <p:nvPr/>
        </p:nvSpPr>
        <p:spPr bwMode="auto">
          <a:xfrm>
            <a:off x="846138" y="4267200"/>
            <a:ext cx="3341687" cy="738188"/>
          </a:xfrm>
          <a:prstGeom prst="rect">
            <a:avLst/>
          </a:prstGeom>
          <a:noFill/>
          <a:ln w="12700">
            <a:solidFill>
              <a:srgbClr val="FFFFFF"/>
            </a:solidFill>
            <a:miter lim="800000"/>
            <a:headEnd/>
            <a:tailEnd/>
          </a:ln>
        </p:spPr>
        <p:txBody>
          <a:bodyPr>
            <a:spAutoFit/>
          </a:bodyPr>
          <a:lstStyle/>
          <a:p>
            <a:pPr algn="ctr"/>
            <a:r>
              <a:rPr lang="en-US" sz="1400" b="1">
                <a:solidFill>
                  <a:srgbClr val="FFFFFF"/>
                </a:solidFill>
                <a:latin typeface="Calibri" pitchFamily="34" charset="0"/>
                <a:cs typeface="Arial" charset="0"/>
              </a:rPr>
              <a:t>Administer 2 more doses of </a:t>
            </a:r>
          </a:p>
          <a:p>
            <a:pPr algn="ctr"/>
            <a:r>
              <a:rPr lang="en-US" sz="1400" b="1">
                <a:solidFill>
                  <a:srgbClr val="FFFFFF"/>
                </a:solidFill>
                <a:latin typeface="Calibri" pitchFamily="34" charset="0"/>
                <a:cs typeface="Arial" charset="0"/>
              </a:rPr>
              <a:t>       HepB vaccine,</a:t>
            </a:r>
          </a:p>
          <a:p>
            <a:pPr algn="ctr"/>
            <a:r>
              <a:rPr lang="en-US" sz="1400" b="1">
                <a:solidFill>
                  <a:srgbClr val="FFFFFF"/>
                </a:solidFill>
                <a:latin typeface="Calibri" pitchFamily="34" charset="0"/>
                <a:cs typeface="Arial" charset="0"/>
              </a:rPr>
              <a:t>postvaccination serologic testing</a:t>
            </a:r>
            <a:r>
              <a:rPr lang="en-US" sz="1400">
                <a:solidFill>
                  <a:srgbClr val="FFFFFF"/>
                </a:solidFill>
                <a:cs typeface="Arial" charset="0"/>
              </a:rPr>
              <a:t> </a:t>
            </a:r>
          </a:p>
        </p:txBody>
      </p:sp>
      <p:sp>
        <p:nvSpPr>
          <p:cNvPr id="4104" name="Text Box 471"/>
          <p:cNvSpPr txBox="1">
            <a:spLocks noChangeArrowheads="1"/>
          </p:cNvSpPr>
          <p:nvPr/>
        </p:nvSpPr>
        <p:spPr bwMode="auto">
          <a:xfrm>
            <a:off x="885825" y="5345113"/>
            <a:ext cx="1190625" cy="522287"/>
          </a:xfrm>
          <a:prstGeom prst="rect">
            <a:avLst/>
          </a:prstGeom>
          <a:noFill/>
          <a:ln w="12700">
            <a:solidFill>
              <a:srgbClr val="FFFFFF"/>
            </a:solidFill>
            <a:miter lim="800000"/>
            <a:headEnd/>
            <a:tailEnd/>
          </a:ln>
        </p:spPr>
        <p:txBody>
          <a:bodyPr>
            <a:spAutoFit/>
          </a:bodyPr>
          <a:lstStyle/>
          <a:p>
            <a:pPr algn="ctr">
              <a:spcBef>
                <a:spcPct val="50000"/>
              </a:spcBef>
            </a:pPr>
            <a:r>
              <a:rPr lang="en-US" sz="1400" b="1">
                <a:solidFill>
                  <a:srgbClr val="FFFFFF"/>
                </a:solidFill>
                <a:latin typeface="Calibri" pitchFamily="34" charset="0"/>
                <a:cs typeface="Arial" charset="0"/>
              </a:rPr>
              <a:t>anti-HBs     &lt;10 mIU/mL</a:t>
            </a:r>
          </a:p>
        </p:txBody>
      </p:sp>
      <p:sp>
        <p:nvSpPr>
          <p:cNvPr id="4105" name="Text Box 472"/>
          <p:cNvSpPr txBox="1">
            <a:spLocks noChangeArrowheads="1"/>
          </p:cNvSpPr>
          <p:nvPr/>
        </p:nvSpPr>
        <p:spPr bwMode="auto">
          <a:xfrm>
            <a:off x="885825" y="6092825"/>
            <a:ext cx="2495550" cy="523875"/>
          </a:xfrm>
          <a:prstGeom prst="rect">
            <a:avLst/>
          </a:prstGeom>
          <a:noFill/>
          <a:ln w="12700">
            <a:solidFill>
              <a:srgbClr val="FFFFFF"/>
            </a:solidFill>
            <a:miter lim="800000"/>
            <a:headEnd/>
            <a:tailEnd/>
          </a:ln>
        </p:spPr>
        <p:txBody>
          <a:bodyPr>
            <a:spAutoFit/>
          </a:bodyPr>
          <a:lstStyle/>
          <a:p>
            <a:pPr>
              <a:spcBef>
                <a:spcPct val="50000"/>
              </a:spcBef>
            </a:pPr>
            <a:r>
              <a:rPr lang="en-US" sz="1400" b="1">
                <a:solidFill>
                  <a:srgbClr val="FFFFFF"/>
                </a:solidFill>
                <a:latin typeface="Calibri" pitchFamily="34" charset="0"/>
                <a:cs typeface="Arial" charset="0"/>
              </a:rPr>
              <a:t>HCP need to receive hepatitis B evaluation for all exposures</a:t>
            </a:r>
          </a:p>
        </p:txBody>
      </p:sp>
      <p:sp>
        <p:nvSpPr>
          <p:cNvPr id="4106" name="Text Box 473"/>
          <p:cNvSpPr txBox="1">
            <a:spLocks noChangeArrowheads="1"/>
          </p:cNvSpPr>
          <p:nvPr/>
        </p:nvSpPr>
        <p:spPr bwMode="auto">
          <a:xfrm>
            <a:off x="5494338" y="1752600"/>
            <a:ext cx="2725737" cy="304800"/>
          </a:xfrm>
          <a:prstGeom prst="rect">
            <a:avLst/>
          </a:prstGeom>
          <a:noFill/>
          <a:ln w="12700">
            <a:solidFill>
              <a:srgbClr val="FFFFFF"/>
            </a:solidFill>
            <a:miter lim="800000"/>
            <a:headEnd/>
            <a:tailEnd/>
          </a:ln>
        </p:spPr>
        <p:txBody>
          <a:bodyPr>
            <a:spAutoFit/>
          </a:bodyPr>
          <a:lstStyle/>
          <a:p>
            <a:pPr>
              <a:spcBef>
                <a:spcPct val="50000"/>
              </a:spcBef>
            </a:pPr>
            <a:r>
              <a:rPr lang="en-US" sz="1400" b="1">
                <a:solidFill>
                  <a:srgbClr val="FFFFFF"/>
                </a:solidFill>
                <a:latin typeface="Calibri" pitchFamily="34" charset="0"/>
                <a:cs typeface="Arial" charset="0"/>
              </a:rPr>
              <a:t>anti-HBs ≥10mIU/mL</a:t>
            </a:r>
          </a:p>
        </p:txBody>
      </p:sp>
      <p:sp>
        <p:nvSpPr>
          <p:cNvPr id="4107" name="Text Box 474"/>
          <p:cNvSpPr txBox="1">
            <a:spLocks noChangeArrowheads="1"/>
          </p:cNvSpPr>
          <p:nvPr/>
        </p:nvSpPr>
        <p:spPr bwMode="auto">
          <a:xfrm>
            <a:off x="5262563" y="3048000"/>
            <a:ext cx="3071812" cy="2570162"/>
          </a:xfrm>
          <a:prstGeom prst="rect">
            <a:avLst/>
          </a:prstGeom>
          <a:noFill/>
          <a:ln w="12700">
            <a:solidFill>
              <a:srgbClr val="FFFFFF"/>
            </a:solidFill>
            <a:miter lim="800000"/>
            <a:headEnd/>
            <a:tailEnd/>
          </a:ln>
        </p:spPr>
        <p:txBody>
          <a:bodyPr>
            <a:spAutoFit/>
          </a:bodyPr>
          <a:lstStyle/>
          <a:p>
            <a:pPr algn="ctr">
              <a:spcBef>
                <a:spcPct val="50000"/>
              </a:spcBef>
            </a:pPr>
            <a:endParaRPr lang="en-US" sz="1400">
              <a:solidFill>
                <a:srgbClr val="FFFFFF"/>
              </a:solidFill>
              <a:latin typeface="Calibri" pitchFamily="34" charset="0"/>
              <a:cs typeface="Arial" charset="0"/>
            </a:endParaRPr>
          </a:p>
          <a:p>
            <a:pPr algn="ctr">
              <a:spcBef>
                <a:spcPct val="50000"/>
              </a:spcBef>
            </a:pPr>
            <a:endParaRPr lang="en-US" sz="1400">
              <a:solidFill>
                <a:srgbClr val="FFFFFF"/>
              </a:solidFill>
              <a:latin typeface="Calibri" pitchFamily="34" charset="0"/>
              <a:cs typeface="Arial" charset="0"/>
            </a:endParaRPr>
          </a:p>
          <a:p>
            <a:pPr algn="ctr"/>
            <a:r>
              <a:rPr lang="en-US" sz="1400" b="1" u="sng">
                <a:solidFill>
                  <a:srgbClr val="FFFFFF"/>
                </a:solidFill>
                <a:latin typeface="Calibri" pitchFamily="34" charset="0"/>
                <a:cs typeface="Arial" charset="0"/>
              </a:rPr>
              <a:t>No Action for</a:t>
            </a:r>
          </a:p>
          <a:p>
            <a:pPr algn="ctr"/>
            <a:r>
              <a:rPr lang="en-US" sz="1400" b="1" u="sng">
                <a:solidFill>
                  <a:srgbClr val="FFFFFF"/>
                </a:solidFill>
                <a:latin typeface="Calibri" pitchFamily="34" charset="0"/>
                <a:cs typeface="Arial" charset="0"/>
              </a:rPr>
              <a:t>Hepatitis B prophylaxis</a:t>
            </a:r>
          </a:p>
          <a:p>
            <a:pPr algn="ctr">
              <a:spcBef>
                <a:spcPct val="50000"/>
              </a:spcBef>
            </a:pPr>
            <a:r>
              <a:rPr lang="en-US" sz="1400" b="1">
                <a:solidFill>
                  <a:srgbClr val="FFFFFF"/>
                </a:solidFill>
                <a:latin typeface="Calibri" pitchFamily="34" charset="0"/>
                <a:cs typeface="Arial" charset="0"/>
              </a:rPr>
              <a:t>(regardless of source patient hepatitis B surface antigen status)</a:t>
            </a:r>
          </a:p>
          <a:p>
            <a:pPr algn="ctr">
              <a:spcBef>
                <a:spcPct val="50000"/>
              </a:spcBef>
            </a:pPr>
            <a:endParaRPr lang="en-US" sz="1400">
              <a:solidFill>
                <a:srgbClr val="FFFFFF"/>
              </a:solidFill>
              <a:latin typeface="Calibri" pitchFamily="34" charset="0"/>
              <a:cs typeface="Arial" charset="0"/>
            </a:endParaRPr>
          </a:p>
          <a:p>
            <a:pPr algn="ctr">
              <a:spcBef>
                <a:spcPct val="50000"/>
              </a:spcBef>
            </a:pPr>
            <a:endParaRPr lang="en-US" sz="1400">
              <a:solidFill>
                <a:srgbClr val="FFFFFF"/>
              </a:solidFill>
              <a:latin typeface="Calibri" pitchFamily="34" charset="0"/>
              <a:cs typeface="Arial" charset="0"/>
            </a:endParaRPr>
          </a:p>
          <a:p>
            <a:pPr algn="ctr">
              <a:spcBef>
                <a:spcPct val="50000"/>
              </a:spcBef>
            </a:pPr>
            <a:endParaRPr lang="en-US" sz="1400">
              <a:solidFill>
                <a:srgbClr val="FFFFFF"/>
              </a:solidFill>
              <a:latin typeface="Calibri" pitchFamily="34" charset="0"/>
              <a:cs typeface="Arial" charset="0"/>
            </a:endParaRPr>
          </a:p>
        </p:txBody>
      </p:sp>
      <p:sp>
        <p:nvSpPr>
          <p:cNvPr id="4108" name="Text Box 475"/>
          <p:cNvSpPr txBox="1">
            <a:spLocks noChangeArrowheads="1"/>
          </p:cNvSpPr>
          <p:nvPr/>
        </p:nvSpPr>
        <p:spPr bwMode="auto">
          <a:xfrm>
            <a:off x="152400" y="152400"/>
            <a:ext cx="8762999" cy="1015663"/>
          </a:xfrm>
          <a:prstGeom prst="rect">
            <a:avLst/>
          </a:prstGeom>
          <a:noFill/>
          <a:ln w="9525">
            <a:noFill/>
            <a:miter lim="800000"/>
            <a:headEnd/>
            <a:tailEnd/>
          </a:ln>
        </p:spPr>
        <p:txBody>
          <a:bodyPr wrap="square">
            <a:spAutoFit/>
          </a:bodyPr>
          <a:lstStyle/>
          <a:p>
            <a:pPr algn="ctr"/>
            <a:r>
              <a:rPr lang="en-US" sz="2000" b="1" dirty="0" smtClean="0">
                <a:solidFill>
                  <a:srgbClr val="FFFF99"/>
                </a:solidFill>
                <a:latin typeface="Calibri" pitchFamily="34" charset="0"/>
                <a:cs typeface="Arial" charset="0"/>
              </a:rPr>
              <a:t>PRE-EXPOSURE </a:t>
            </a:r>
            <a:r>
              <a:rPr lang="en-US" sz="2000" b="1" dirty="0">
                <a:solidFill>
                  <a:srgbClr val="FFFF99"/>
                </a:solidFill>
                <a:latin typeface="Calibri" pitchFamily="34" charset="0"/>
                <a:cs typeface="Arial" charset="0"/>
              </a:rPr>
              <a:t>EVALUATION </a:t>
            </a:r>
            <a:r>
              <a:rPr lang="en-US" sz="2000" b="1" dirty="0" smtClean="0">
                <a:solidFill>
                  <a:srgbClr val="FFFF99"/>
                </a:solidFill>
                <a:latin typeface="Calibri" pitchFamily="34" charset="0"/>
                <a:cs typeface="Arial" charset="0"/>
              </a:rPr>
              <a:t>FOR </a:t>
            </a:r>
            <a:r>
              <a:rPr lang="en-US" sz="2000" b="1" dirty="0">
                <a:solidFill>
                  <a:srgbClr val="FFFF99"/>
                </a:solidFill>
                <a:latin typeface="Calibri" pitchFamily="34" charset="0"/>
                <a:cs typeface="Arial" charset="0"/>
              </a:rPr>
              <a:t>HEALTH-CARE PERSONNEL </a:t>
            </a:r>
          </a:p>
          <a:p>
            <a:pPr algn="ctr"/>
            <a:r>
              <a:rPr lang="en-US" sz="2000" b="1" dirty="0" smtClean="0">
                <a:solidFill>
                  <a:srgbClr val="FFFF99"/>
                </a:solidFill>
                <a:latin typeface="Calibri" pitchFamily="34" charset="0"/>
                <a:cs typeface="Arial" charset="0"/>
              </a:rPr>
              <a:t>PREVIOUSLY VACCINATED WITH COMPLETE, </a:t>
            </a:r>
            <a:r>
              <a:rPr lang="en-US" sz="2000" b="1" dirty="0">
                <a:solidFill>
                  <a:srgbClr val="FFFF99"/>
                </a:solidFill>
                <a:latin typeface="Calibri" pitchFamily="34" charset="0"/>
                <a:cs typeface="Arial" charset="0"/>
              </a:rPr>
              <a:t>≥3-DOSES OF HEP B </a:t>
            </a:r>
            <a:r>
              <a:rPr lang="en-US" sz="2000" b="1" dirty="0" smtClean="0">
                <a:solidFill>
                  <a:srgbClr val="FFFF99"/>
                </a:solidFill>
                <a:latin typeface="Calibri" pitchFamily="34" charset="0"/>
                <a:cs typeface="Arial" charset="0"/>
              </a:rPr>
              <a:t>VACCINE</a:t>
            </a:r>
          </a:p>
          <a:p>
            <a:pPr algn="ctr"/>
            <a:r>
              <a:rPr lang="en-US" sz="2000" b="1" dirty="0" smtClean="0">
                <a:solidFill>
                  <a:srgbClr val="FFFF99"/>
                </a:solidFill>
                <a:latin typeface="Calibri" pitchFamily="34" charset="0"/>
                <a:cs typeface="Arial" charset="0"/>
              </a:rPr>
              <a:t> SERIES WHO HAVE </a:t>
            </a:r>
            <a:r>
              <a:rPr lang="en-US" sz="2000" b="1" u="sng" dirty="0" smtClean="0">
                <a:solidFill>
                  <a:srgbClr val="FFFF99"/>
                </a:solidFill>
                <a:latin typeface="Calibri" pitchFamily="34" charset="0"/>
                <a:cs typeface="Arial" charset="0"/>
              </a:rPr>
              <a:t>NOT</a:t>
            </a:r>
            <a:r>
              <a:rPr lang="en-US" sz="2000" b="1" dirty="0" smtClean="0">
                <a:solidFill>
                  <a:srgbClr val="FFFF99"/>
                </a:solidFill>
                <a:latin typeface="Calibri" pitchFamily="34" charset="0"/>
                <a:cs typeface="Arial" charset="0"/>
              </a:rPr>
              <a:t> HAD POSTVACCINATION </a:t>
            </a:r>
            <a:r>
              <a:rPr lang="en-US" sz="2000" b="1" dirty="0">
                <a:solidFill>
                  <a:srgbClr val="FFFF99"/>
                </a:solidFill>
                <a:latin typeface="Calibri" pitchFamily="34" charset="0"/>
                <a:cs typeface="Arial" charset="0"/>
              </a:rPr>
              <a:t>SEROLOGIC TESTING </a:t>
            </a:r>
          </a:p>
        </p:txBody>
      </p:sp>
      <p:sp>
        <p:nvSpPr>
          <p:cNvPr id="4109" name="TextBox 15"/>
          <p:cNvSpPr txBox="1">
            <a:spLocks noChangeArrowheads="1"/>
          </p:cNvSpPr>
          <p:nvPr/>
        </p:nvSpPr>
        <p:spPr bwMode="auto">
          <a:xfrm>
            <a:off x="2728913" y="3363912"/>
            <a:ext cx="1458912" cy="522288"/>
          </a:xfrm>
          <a:prstGeom prst="rect">
            <a:avLst/>
          </a:prstGeom>
          <a:noFill/>
          <a:ln w="12700">
            <a:solidFill>
              <a:srgbClr val="FFFFFF"/>
            </a:solidFill>
            <a:miter lim="800000"/>
            <a:headEnd/>
            <a:tailEnd/>
          </a:ln>
        </p:spPr>
        <p:txBody>
          <a:bodyPr>
            <a:spAutoFit/>
          </a:bodyPr>
          <a:lstStyle/>
          <a:p>
            <a:pPr algn="ctr"/>
            <a:r>
              <a:rPr lang="en-US" sz="1400" b="1">
                <a:solidFill>
                  <a:srgbClr val="FFFFFF"/>
                </a:solidFill>
                <a:latin typeface="Calibri" pitchFamily="34" charset="0"/>
                <a:cs typeface="Arial" charset="0"/>
              </a:rPr>
              <a:t>anti-HBs               ≥ 10 mIU/mL</a:t>
            </a:r>
          </a:p>
        </p:txBody>
      </p:sp>
      <p:sp>
        <p:nvSpPr>
          <p:cNvPr id="4110" name="TextBox 16"/>
          <p:cNvSpPr txBox="1">
            <a:spLocks noChangeArrowheads="1"/>
          </p:cNvSpPr>
          <p:nvPr/>
        </p:nvSpPr>
        <p:spPr bwMode="auto">
          <a:xfrm>
            <a:off x="2882900" y="5345113"/>
            <a:ext cx="1304925" cy="522287"/>
          </a:xfrm>
          <a:prstGeom prst="rect">
            <a:avLst/>
          </a:prstGeom>
          <a:noFill/>
          <a:ln w="12700">
            <a:solidFill>
              <a:srgbClr val="FFFFFF"/>
            </a:solidFill>
            <a:miter lim="800000"/>
            <a:headEnd/>
            <a:tailEnd/>
          </a:ln>
        </p:spPr>
        <p:txBody>
          <a:bodyPr>
            <a:spAutoFit/>
          </a:bodyPr>
          <a:lstStyle/>
          <a:p>
            <a:pPr algn="ctr"/>
            <a:r>
              <a:rPr lang="en-US" sz="1400" b="1">
                <a:solidFill>
                  <a:srgbClr val="FFFFFF"/>
                </a:solidFill>
                <a:latin typeface="Calibri" pitchFamily="34" charset="0"/>
                <a:cs typeface="Arial" charset="0"/>
              </a:rPr>
              <a:t>anti-HBs ≥ 10mIU/mL</a:t>
            </a:r>
          </a:p>
        </p:txBody>
      </p:sp>
      <p:cxnSp>
        <p:nvCxnSpPr>
          <p:cNvPr id="22" name="Straight Arrow Connector 21"/>
          <p:cNvCxnSpPr/>
          <p:nvPr/>
        </p:nvCxnSpPr>
        <p:spPr>
          <a:xfrm>
            <a:off x="2498725" y="2051050"/>
            <a:ext cx="0" cy="387350"/>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460500" y="2965450"/>
            <a:ext cx="0" cy="387350"/>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352800" y="2965450"/>
            <a:ext cx="0" cy="387350"/>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422400" y="3881437"/>
            <a:ext cx="0" cy="385763"/>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497263" y="4986338"/>
            <a:ext cx="0" cy="347662"/>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447800" y="5867400"/>
            <a:ext cx="0" cy="234950"/>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645275" y="2057400"/>
            <a:ext cx="0" cy="998538"/>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4109" idx="3"/>
          </p:cNvCxnSpPr>
          <p:nvPr/>
        </p:nvCxnSpPr>
        <p:spPr>
          <a:xfrm>
            <a:off x="4187825" y="3625850"/>
            <a:ext cx="1074738" cy="6350"/>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187825" y="5380038"/>
            <a:ext cx="1074738" cy="7937"/>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1460500" y="4986338"/>
            <a:ext cx="0" cy="347662"/>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sp>
        <p:nvSpPr>
          <p:cNvPr id="4123" name="TextBox 60"/>
          <p:cNvSpPr txBox="1">
            <a:spLocks noChangeArrowheads="1"/>
          </p:cNvSpPr>
          <p:nvPr/>
        </p:nvSpPr>
        <p:spPr bwMode="auto">
          <a:xfrm>
            <a:off x="4953000" y="6200001"/>
            <a:ext cx="3733800" cy="307777"/>
          </a:xfrm>
          <a:prstGeom prst="rect">
            <a:avLst/>
          </a:prstGeom>
          <a:noFill/>
          <a:ln w="9525">
            <a:noFill/>
            <a:miter lim="800000"/>
            <a:headEnd/>
            <a:tailEnd/>
          </a:ln>
        </p:spPr>
        <p:txBody>
          <a:bodyPr wrap="square">
            <a:spAutoFit/>
          </a:bodyPr>
          <a:lstStyle/>
          <a:p>
            <a:r>
              <a:rPr lang="en-US" sz="1400" b="1" dirty="0" smtClean="0">
                <a:solidFill>
                  <a:srgbClr val="FFFFFF"/>
                </a:solidFill>
                <a:latin typeface="Calibri" pitchFamily="34" charset="0"/>
                <a:cs typeface="Arial" charset="0"/>
              </a:rPr>
              <a:t>MMWR, December 20, 2013, </a:t>
            </a:r>
            <a:r>
              <a:rPr lang="en-US" sz="1400" b="1" dirty="0" err="1" smtClean="0">
                <a:solidFill>
                  <a:srgbClr val="FFFFFF"/>
                </a:solidFill>
                <a:latin typeface="Calibri" pitchFamily="34" charset="0"/>
                <a:cs typeface="Arial" charset="0"/>
              </a:rPr>
              <a:t>Vol</a:t>
            </a:r>
            <a:r>
              <a:rPr lang="en-US" sz="1400" b="1" dirty="0" smtClean="0">
                <a:solidFill>
                  <a:srgbClr val="FFFFFF"/>
                </a:solidFill>
                <a:latin typeface="Calibri" pitchFamily="34" charset="0"/>
                <a:cs typeface="Arial" charset="0"/>
              </a:rPr>
              <a:t> 62. RR # 10 </a:t>
            </a:r>
            <a:endParaRPr lang="en-US" sz="1400" b="1" dirty="0">
              <a:solidFill>
                <a:srgbClr val="FFFFFF"/>
              </a:solidFill>
              <a:latin typeface="Calibri" pitchFamily="34" charset="0"/>
              <a:cs typeface="Arial" charset="0"/>
            </a:endParaRPr>
          </a:p>
        </p:txBody>
      </p:sp>
      <p:cxnSp>
        <p:nvCxnSpPr>
          <p:cNvPr id="47" name="Straight Arrow Connector 46"/>
          <p:cNvCxnSpPr/>
          <p:nvPr/>
        </p:nvCxnSpPr>
        <p:spPr>
          <a:xfrm>
            <a:off x="2743200" y="1524000"/>
            <a:ext cx="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6248400" y="1524000"/>
            <a:ext cx="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2051219"/>
      </p:ext>
    </p:extLst>
  </p:cSld>
  <p:clrMapOvr>
    <a:masterClrMapping/>
  </p:clrMapOvr>
  <mc:AlternateContent xmlns:mc="http://schemas.openxmlformats.org/markup-compatibility/2006" xmlns:p14="http://schemas.microsoft.com/office/powerpoint/2010/main">
    <mc:Choice Requires="p14">
      <p:transition spd="slow" p14:dur="2000" advTm="380"/>
    </mc:Choice>
    <mc:Fallback xmlns="">
      <p:transition spd="slow" advTm="38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2"/>
          <p:cNvSpPr>
            <a:spLocks noChangeArrowheads="1"/>
          </p:cNvSpPr>
          <p:nvPr/>
        </p:nvSpPr>
        <p:spPr bwMode="auto">
          <a:xfrm>
            <a:off x="501650" y="1033463"/>
            <a:ext cx="2717800" cy="579437"/>
          </a:xfrm>
          <a:prstGeom prst="rect">
            <a:avLst/>
          </a:prstGeom>
          <a:noFill/>
          <a:ln w="9525">
            <a:noFill/>
            <a:miter lim="800000"/>
            <a:headEnd/>
            <a:tailEnd/>
          </a:ln>
        </p:spPr>
        <p:txBody>
          <a:bodyPr>
            <a:spAutoFit/>
          </a:bodyPr>
          <a:lstStyle/>
          <a:p>
            <a:pPr eaLnBrk="0" hangingPunct="0"/>
            <a:r>
              <a:rPr lang="en-US" sz="3200" dirty="0">
                <a:latin typeface="Calibri" pitchFamily="34" charset="0"/>
                <a:cs typeface="Arial" charset="0"/>
              </a:rPr>
              <a:t>Measles (M)</a:t>
            </a:r>
          </a:p>
        </p:txBody>
      </p:sp>
      <p:pic>
        <p:nvPicPr>
          <p:cNvPr id="222210" name="Picture 3" descr="measiac004"/>
          <p:cNvPicPr>
            <a:picLocks noChangeAspect="1" noChangeArrowheads="1"/>
          </p:cNvPicPr>
          <p:nvPr/>
        </p:nvPicPr>
        <p:blipFill>
          <a:blip r:embed="rId3" cstate="print"/>
          <a:srcRect/>
          <a:stretch>
            <a:fillRect/>
          </a:stretch>
        </p:blipFill>
        <p:spPr bwMode="auto">
          <a:xfrm>
            <a:off x="457200" y="1600200"/>
            <a:ext cx="1701800" cy="2554288"/>
          </a:xfrm>
          <a:prstGeom prst="rect">
            <a:avLst/>
          </a:prstGeom>
          <a:noFill/>
          <a:ln w="9525">
            <a:noFill/>
            <a:miter lim="800000"/>
            <a:headEnd/>
            <a:tailEnd/>
          </a:ln>
        </p:spPr>
      </p:pic>
      <p:sp>
        <p:nvSpPr>
          <p:cNvPr id="222211" name="Text Box 4"/>
          <p:cNvSpPr txBox="1">
            <a:spLocks noChangeArrowheads="1"/>
          </p:cNvSpPr>
          <p:nvPr/>
        </p:nvSpPr>
        <p:spPr bwMode="auto">
          <a:xfrm>
            <a:off x="5624513" y="1565275"/>
            <a:ext cx="2079625" cy="366713"/>
          </a:xfrm>
          <a:prstGeom prst="rect">
            <a:avLst/>
          </a:prstGeom>
          <a:noFill/>
          <a:ln w="9525">
            <a:noFill/>
            <a:miter lim="800000"/>
            <a:headEnd/>
            <a:tailEnd/>
          </a:ln>
        </p:spPr>
        <p:txBody>
          <a:bodyPr>
            <a:spAutoFit/>
          </a:bodyPr>
          <a:lstStyle/>
          <a:p>
            <a:pPr>
              <a:spcBef>
                <a:spcPct val="50000"/>
              </a:spcBef>
            </a:pPr>
            <a:endParaRPr lang="en-US" b="1">
              <a:solidFill>
                <a:srgbClr val="FFFFFF"/>
              </a:solidFill>
              <a:cs typeface="Arial" charset="0"/>
            </a:endParaRPr>
          </a:p>
        </p:txBody>
      </p:sp>
      <p:sp>
        <p:nvSpPr>
          <p:cNvPr id="222212" name="Text Box 5"/>
          <p:cNvSpPr txBox="1">
            <a:spLocks noChangeArrowheads="1"/>
          </p:cNvSpPr>
          <p:nvPr/>
        </p:nvSpPr>
        <p:spPr bwMode="auto">
          <a:xfrm>
            <a:off x="5448300" y="2016125"/>
            <a:ext cx="2355850" cy="366713"/>
          </a:xfrm>
          <a:prstGeom prst="rect">
            <a:avLst/>
          </a:prstGeom>
          <a:noFill/>
          <a:ln w="9525">
            <a:noFill/>
            <a:miter lim="800000"/>
            <a:headEnd/>
            <a:tailEnd/>
          </a:ln>
        </p:spPr>
        <p:txBody>
          <a:bodyPr>
            <a:spAutoFit/>
          </a:bodyPr>
          <a:lstStyle/>
          <a:p>
            <a:pPr>
              <a:spcBef>
                <a:spcPct val="50000"/>
              </a:spcBef>
            </a:pPr>
            <a:endParaRPr lang="en-US" b="1">
              <a:solidFill>
                <a:srgbClr val="FFFFFF"/>
              </a:solidFill>
              <a:cs typeface="Arial" charset="0"/>
            </a:endParaRPr>
          </a:p>
        </p:txBody>
      </p:sp>
      <p:sp>
        <p:nvSpPr>
          <p:cNvPr id="222213" name="Text Box 7"/>
          <p:cNvSpPr txBox="1">
            <a:spLocks noChangeArrowheads="1"/>
          </p:cNvSpPr>
          <p:nvPr/>
        </p:nvSpPr>
        <p:spPr bwMode="auto">
          <a:xfrm>
            <a:off x="6148655" y="3781425"/>
            <a:ext cx="2208212" cy="579437"/>
          </a:xfrm>
          <a:prstGeom prst="rect">
            <a:avLst/>
          </a:prstGeom>
          <a:noFill/>
          <a:ln w="9525">
            <a:noFill/>
            <a:miter lim="800000"/>
            <a:headEnd/>
            <a:tailEnd/>
          </a:ln>
        </p:spPr>
        <p:txBody>
          <a:bodyPr>
            <a:spAutoFit/>
          </a:bodyPr>
          <a:lstStyle/>
          <a:p>
            <a:pPr>
              <a:spcBef>
                <a:spcPct val="50000"/>
              </a:spcBef>
            </a:pPr>
            <a:r>
              <a:rPr lang="en-US" sz="3200" dirty="0">
                <a:latin typeface="Calibri" pitchFamily="34" charset="0"/>
                <a:cs typeface="Arial" charset="0"/>
              </a:rPr>
              <a:t>Mumps (M)</a:t>
            </a:r>
          </a:p>
        </p:txBody>
      </p:sp>
      <p:sp>
        <p:nvSpPr>
          <p:cNvPr id="222214" name="Text Box 8"/>
          <p:cNvSpPr txBox="1">
            <a:spLocks noChangeArrowheads="1"/>
          </p:cNvSpPr>
          <p:nvPr/>
        </p:nvSpPr>
        <p:spPr bwMode="auto">
          <a:xfrm>
            <a:off x="1704975" y="3368675"/>
            <a:ext cx="2366963" cy="366713"/>
          </a:xfrm>
          <a:prstGeom prst="rect">
            <a:avLst/>
          </a:prstGeom>
          <a:noFill/>
          <a:ln w="9525">
            <a:noFill/>
            <a:miter lim="800000"/>
            <a:headEnd/>
            <a:tailEnd/>
          </a:ln>
        </p:spPr>
        <p:txBody>
          <a:bodyPr>
            <a:spAutoFit/>
          </a:bodyPr>
          <a:lstStyle/>
          <a:p>
            <a:pPr>
              <a:spcBef>
                <a:spcPct val="50000"/>
              </a:spcBef>
            </a:pPr>
            <a:endParaRPr lang="en-US" b="1">
              <a:solidFill>
                <a:srgbClr val="FFFFFF"/>
              </a:solidFill>
              <a:cs typeface="Arial" charset="0"/>
            </a:endParaRPr>
          </a:p>
        </p:txBody>
      </p:sp>
      <p:pic>
        <p:nvPicPr>
          <p:cNvPr id="1188873" name="Picture 9" descr="img0018"/>
          <p:cNvPicPr>
            <a:picLocks noChangeAspect="1" noChangeArrowheads="1"/>
          </p:cNvPicPr>
          <p:nvPr/>
        </p:nvPicPr>
        <p:blipFill>
          <a:blip r:embed="rId4" cstate="print"/>
          <a:srcRect/>
          <a:stretch>
            <a:fillRect/>
          </a:stretch>
        </p:blipFill>
        <p:spPr bwMode="auto">
          <a:xfrm>
            <a:off x="5715000" y="4572000"/>
            <a:ext cx="2795588" cy="1470025"/>
          </a:xfrm>
          <a:prstGeom prst="rect">
            <a:avLst/>
          </a:prstGeom>
          <a:noFill/>
          <a:ln w="9525">
            <a:noFill/>
            <a:miter lim="800000"/>
            <a:headEnd/>
            <a:tailEnd/>
          </a:ln>
        </p:spPr>
      </p:pic>
      <p:sp>
        <p:nvSpPr>
          <p:cNvPr id="222216" name="Text Box 10"/>
          <p:cNvSpPr txBox="1">
            <a:spLocks noChangeArrowheads="1"/>
          </p:cNvSpPr>
          <p:nvPr/>
        </p:nvSpPr>
        <p:spPr bwMode="auto">
          <a:xfrm>
            <a:off x="1916113" y="5035550"/>
            <a:ext cx="3419475" cy="366713"/>
          </a:xfrm>
          <a:prstGeom prst="rect">
            <a:avLst/>
          </a:prstGeom>
          <a:noFill/>
          <a:ln w="9525">
            <a:noFill/>
            <a:miter lim="800000"/>
            <a:headEnd/>
            <a:tailEnd/>
          </a:ln>
        </p:spPr>
        <p:txBody>
          <a:bodyPr>
            <a:spAutoFit/>
          </a:bodyPr>
          <a:lstStyle/>
          <a:p>
            <a:pPr>
              <a:spcBef>
                <a:spcPct val="50000"/>
              </a:spcBef>
            </a:pPr>
            <a:endParaRPr lang="en-US" b="1">
              <a:solidFill>
                <a:srgbClr val="FFFFFF"/>
              </a:solidFill>
              <a:cs typeface="Arial" charset="0"/>
            </a:endParaRPr>
          </a:p>
        </p:txBody>
      </p:sp>
      <p:sp>
        <p:nvSpPr>
          <p:cNvPr id="222217" name="Text Box 11"/>
          <p:cNvSpPr txBox="1">
            <a:spLocks noChangeArrowheads="1"/>
          </p:cNvSpPr>
          <p:nvPr/>
        </p:nvSpPr>
        <p:spPr bwMode="auto">
          <a:xfrm>
            <a:off x="152400" y="4191000"/>
            <a:ext cx="2362200" cy="584775"/>
          </a:xfrm>
          <a:prstGeom prst="rect">
            <a:avLst/>
          </a:prstGeom>
          <a:noFill/>
          <a:ln w="9525">
            <a:noFill/>
            <a:miter lim="800000"/>
            <a:headEnd/>
            <a:tailEnd/>
          </a:ln>
        </p:spPr>
        <p:txBody>
          <a:bodyPr wrap="square">
            <a:spAutoFit/>
          </a:bodyPr>
          <a:lstStyle/>
          <a:p>
            <a:pPr>
              <a:spcBef>
                <a:spcPct val="50000"/>
              </a:spcBef>
            </a:pPr>
            <a:r>
              <a:rPr lang="en-US" sz="3200" dirty="0">
                <a:latin typeface="Calibri" pitchFamily="34" charset="0"/>
                <a:cs typeface="Arial" charset="0"/>
              </a:rPr>
              <a:t>Rubella (R)</a:t>
            </a:r>
          </a:p>
        </p:txBody>
      </p:sp>
      <p:sp>
        <p:nvSpPr>
          <p:cNvPr id="1188876" name="Rectangle 12"/>
          <p:cNvSpPr>
            <a:spLocks noChangeArrowheads="1"/>
          </p:cNvSpPr>
          <p:nvPr/>
        </p:nvSpPr>
        <p:spPr bwMode="auto">
          <a:xfrm>
            <a:off x="4876800" y="6030913"/>
            <a:ext cx="4267200" cy="523220"/>
          </a:xfrm>
          <a:prstGeom prst="rect">
            <a:avLst/>
          </a:prstGeom>
          <a:noFill/>
          <a:ln w="9525">
            <a:noFill/>
            <a:miter lim="800000"/>
            <a:headEnd/>
            <a:tailEnd/>
          </a:ln>
        </p:spPr>
        <p:txBody>
          <a:bodyPr wrap="square">
            <a:spAutoFit/>
          </a:bodyPr>
          <a:lstStyle/>
          <a:p>
            <a:r>
              <a:rPr lang="en-US" sz="2800" dirty="0">
                <a:latin typeface="+mn-lt"/>
                <a:cs typeface="Arial" charset="0"/>
              </a:rPr>
              <a:t>Congenital Rubella (R)</a:t>
            </a:r>
          </a:p>
        </p:txBody>
      </p:sp>
      <p:sp>
        <p:nvSpPr>
          <p:cNvPr id="222219" name="Text Box 13"/>
          <p:cNvSpPr txBox="1">
            <a:spLocks noChangeArrowheads="1"/>
          </p:cNvSpPr>
          <p:nvPr/>
        </p:nvSpPr>
        <p:spPr bwMode="auto">
          <a:xfrm>
            <a:off x="1371600" y="304800"/>
            <a:ext cx="6673850" cy="769441"/>
          </a:xfrm>
          <a:prstGeom prst="rect">
            <a:avLst/>
          </a:prstGeom>
          <a:noFill/>
          <a:ln w="9525">
            <a:noFill/>
            <a:miter lim="800000"/>
            <a:headEnd/>
            <a:tailEnd/>
          </a:ln>
        </p:spPr>
        <p:txBody>
          <a:bodyPr>
            <a:spAutoFit/>
          </a:bodyPr>
          <a:lstStyle/>
          <a:p>
            <a:pPr algn="ctr">
              <a:spcBef>
                <a:spcPct val="50000"/>
              </a:spcBef>
            </a:pPr>
            <a:r>
              <a:rPr lang="en-US" sz="4400" dirty="0">
                <a:latin typeface="+mj-lt"/>
                <a:cs typeface="Arial" charset="0"/>
              </a:rPr>
              <a:t>Measles, Mumps, Rubella</a:t>
            </a:r>
          </a:p>
        </p:txBody>
      </p:sp>
      <p:pic>
        <p:nvPicPr>
          <p:cNvPr id="222220" name="Picture 16"/>
          <p:cNvPicPr>
            <a:picLocks noChangeAspect="1" noChangeArrowheads="1"/>
          </p:cNvPicPr>
          <p:nvPr/>
        </p:nvPicPr>
        <p:blipFill>
          <a:blip r:embed="rId5" cstate="print"/>
          <a:srcRect/>
          <a:stretch>
            <a:fillRect/>
          </a:stretch>
        </p:blipFill>
        <p:spPr bwMode="auto">
          <a:xfrm>
            <a:off x="501650" y="4772025"/>
            <a:ext cx="2286000" cy="1562100"/>
          </a:xfrm>
          <a:prstGeom prst="rect">
            <a:avLst/>
          </a:prstGeom>
          <a:noFill/>
          <a:ln w="9525">
            <a:noFill/>
            <a:miter lim="800000"/>
            <a:headEnd/>
            <a:tailEnd/>
          </a:ln>
        </p:spPr>
      </p:pic>
      <p:pic>
        <p:nvPicPr>
          <p:cNvPr id="222221" name="Picture 17" descr="rubecdc002a"/>
          <p:cNvPicPr>
            <a:picLocks noChangeAspect="1" noChangeArrowheads="1"/>
          </p:cNvPicPr>
          <p:nvPr/>
        </p:nvPicPr>
        <p:blipFill>
          <a:blip r:embed="rId6" cstate="print"/>
          <a:srcRect/>
          <a:stretch>
            <a:fillRect/>
          </a:stretch>
        </p:blipFill>
        <p:spPr bwMode="auto">
          <a:xfrm>
            <a:off x="3489325" y="4619625"/>
            <a:ext cx="1219200" cy="1866900"/>
          </a:xfrm>
          <a:prstGeom prst="rect">
            <a:avLst/>
          </a:prstGeom>
          <a:noFill/>
          <a:ln w="9525">
            <a:noFill/>
            <a:miter lim="800000"/>
            <a:headEnd/>
            <a:tailEnd/>
          </a:ln>
        </p:spPr>
      </p:pic>
      <p:pic>
        <p:nvPicPr>
          <p:cNvPr id="222222" name="Picture 5" descr="Mumps image"/>
          <p:cNvPicPr>
            <a:picLocks noChangeAspect="1" noChangeArrowheads="1"/>
          </p:cNvPicPr>
          <p:nvPr/>
        </p:nvPicPr>
        <p:blipFill>
          <a:blip r:embed="rId7" cstate="print"/>
          <a:srcRect/>
          <a:stretch>
            <a:fillRect/>
          </a:stretch>
        </p:blipFill>
        <p:spPr bwMode="auto">
          <a:xfrm>
            <a:off x="6279184" y="1218570"/>
            <a:ext cx="2362200" cy="2206625"/>
          </a:xfrm>
          <a:prstGeom prst="rect">
            <a:avLst/>
          </a:prstGeom>
          <a:noFill/>
          <a:ln w="9525">
            <a:noFill/>
            <a:miter lim="800000"/>
            <a:headEnd/>
            <a:tailEnd/>
          </a:ln>
        </p:spPr>
      </p:pic>
      <p:pic>
        <p:nvPicPr>
          <p:cNvPr id="222223" name="Picture 50"/>
          <p:cNvPicPr>
            <a:picLocks noChangeAspect="1" noChangeArrowheads="1"/>
          </p:cNvPicPr>
          <p:nvPr/>
        </p:nvPicPr>
        <p:blipFill>
          <a:blip r:embed="rId8" cstate="print"/>
          <a:srcRect/>
          <a:stretch>
            <a:fillRect/>
          </a:stretch>
        </p:blipFill>
        <p:spPr bwMode="auto">
          <a:xfrm>
            <a:off x="3375999" y="1438275"/>
            <a:ext cx="2057400" cy="2297113"/>
          </a:xfrm>
          <a:prstGeom prst="rect">
            <a:avLst/>
          </a:prstGeom>
          <a:noFill/>
          <a:ln w="9525">
            <a:noFill/>
            <a:miter lim="800000"/>
            <a:headEnd/>
            <a:tailEnd/>
          </a:ln>
        </p:spPr>
      </p:pic>
      <p:sp>
        <p:nvSpPr>
          <p:cNvPr id="17" name="Rectangle 16"/>
          <p:cNvSpPr/>
          <p:nvPr/>
        </p:nvSpPr>
        <p:spPr>
          <a:xfrm>
            <a:off x="6583984" y="3657600"/>
            <a:ext cx="1752600" cy="230188"/>
          </a:xfrm>
          <a:prstGeom prst="rect">
            <a:avLst/>
          </a:prstGeom>
        </p:spPr>
        <p:txBody>
          <a:bodyPr>
            <a:spAutoFit/>
          </a:bodyPr>
          <a:lstStyle/>
          <a:p>
            <a:pPr>
              <a:spcBef>
                <a:spcPct val="50000"/>
              </a:spcBef>
              <a:defRPr/>
            </a:pPr>
            <a:r>
              <a:rPr lang="en-US" sz="900" dirty="0">
                <a:latin typeface="Calibri"/>
                <a:cs typeface="Arial" charset="0"/>
              </a:rPr>
              <a:t>Source: Creative Commons</a:t>
            </a:r>
          </a:p>
        </p:txBody>
      </p:sp>
      <p:sp>
        <p:nvSpPr>
          <p:cNvPr id="222225" name="Rectangle 18"/>
          <p:cNvSpPr>
            <a:spLocks noChangeArrowheads="1"/>
          </p:cNvSpPr>
          <p:nvPr/>
        </p:nvSpPr>
        <p:spPr bwMode="auto">
          <a:xfrm>
            <a:off x="3319732" y="3886200"/>
            <a:ext cx="2286000" cy="369888"/>
          </a:xfrm>
          <a:prstGeom prst="rect">
            <a:avLst/>
          </a:prstGeom>
          <a:noFill/>
          <a:ln w="9525">
            <a:noFill/>
            <a:miter lim="800000"/>
            <a:headEnd/>
            <a:tailEnd/>
          </a:ln>
        </p:spPr>
        <p:txBody>
          <a:bodyPr>
            <a:spAutoFit/>
          </a:bodyPr>
          <a:lstStyle/>
          <a:p>
            <a:pPr algn="ctr"/>
            <a:r>
              <a:rPr lang="en-US" sz="900" dirty="0">
                <a:latin typeface="Calibri" pitchFamily="34" charset="0"/>
                <a:cs typeface="Arial" charset="0"/>
              </a:rPr>
              <a:t>Source: American Academy of Pediatrics </a:t>
            </a:r>
          </a:p>
          <a:p>
            <a:pPr algn="ctr"/>
            <a:r>
              <a:rPr lang="en-US" sz="900" dirty="0">
                <a:latin typeface="Calibri" pitchFamily="34" charset="0"/>
                <a:cs typeface="Arial" charset="0"/>
              </a:rPr>
              <a:t>Red Book  On Line Visual Library</a:t>
            </a:r>
          </a:p>
        </p:txBody>
      </p:sp>
    </p:spTree>
    <p:extLst>
      <p:ext uri="{BB962C8B-B14F-4D97-AF65-F5344CB8AC3E}">
        <p14:creationId xmlns:p14="http://schemas.microsoft.com/office/powerpoint/2010/main" val="527622755"/>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ChangeArrowheads="1"/>
          </p:cNvSpPr>
          <p:nvPr>
            <p:ph type="title" idx="4294967295"/>
          </p:nvPr>
        </p:nvSpPr>
        <p:spPr>
          <a:xfrm>
            <a:off x="159544" y="-134566"/>
            <a:ext cx="8763000" cy="838200"/>
          </a:xfrm>
        </p:spPr>
        <p:txBody>
          <a:bodyPr/>
          <a:lstStyle/>
          <a:p>
            <a:r>
              <a:rPr lang="en-US" sz="3600" dirty="0" smtClean="0"/>
              <a:t>MMR Vaccine</a:t>
            </a:r>
          </a:p>
        </p:txBody>
      </p:sp>
      <p:sp>
        <p:nvSpPr>
          <p:cNvPr id="214018" name="Rectangle 3"/>
          <p:cNvSpPr>
            <a:spLocks noGrp="1" noChangeArrowheads="1"/>
          </p:cNvSpPr>
          <p:nvPr>
            <p:ph type="body" sz="half" idx="4294967295"/>
          </p:nvPr>
        </p:nvSpPr>
        <p:spPr>
          <a:xfrm>
            <a:off x="484103" y="627247"/>
            <a:ext cx="8167688" cy="1731963"/>
          </a:xfrm>
        </p:spPr>
        <p:txBody>
          <a:bodyPr>
            <a:normAutofit fontScale="92500" lnSpcReduction="20000"/>
          </a:bodyPr>
          <a:lstStyle/>
          <a:p>
            <a:pPr>
              <a:lnSpc>
                <a:spcPct val="90000"/>
              </a:lnSpc>
              <a:buFontTx/>
              <a:buNone/>
            </a:pPr>
            <a:r>
              <a:rPr lang="en-US" sz="2400" dirty="0" smtClean="0">
                <a:cs typeface="Arial" pitchFamily="34" charset="0"/>
              </a:rPr>
              <a:t>ACIP recommends 2 doses of  MMR:</a:t>
            </a:r>
          </a:p>
          <a:p>
            <a:pPr lvl="1">
              <a:lnSpc>
                <a:spcPct val="90000"/>
              </a:lnSpc>
            </a:pPr>
            <a:r>
              <a:rPr lang="en-US" sz="2400" dirty="0" smtClean="0">
                <a:cs typeface="Arial" pitchFamily="34" charset="0"/>
              </a:rPr>
              <a:t>Dose 1 @ 12 through 15 months of age</a:t>
            </a:r>
          </a:p>
          <a:p>
            <a:pPr lvl="1">
              <a:lnSpc>
                <a:spcPct val="90000"/>
              </a:lnSpc>
            </a:pPr>
            <a:r>
              <a:rPr lang="en-US" sz="2400" dirty="0" smtClean="0">
                <a:cs typeface="Arial" pitchFamily="34" charset="0"/>
              </a:rPr>
              <a:t>Dose 2 @ 4 through 6 years of age</a:t>
            </a:r>
          </a:p>
          <a:p>
            <a:pPr lvl="1">
              <a:lnSpc>
                <a:spcPct val="90000"/>
              </a:lnSpc>
            </a:pPr>
            <a:r>
              <a:rPr lang="en-US" sz="2400" dirty="0" smtClean="0"/>
              <a:t>Second dose can be administered at an earlier age  provided the  interval between the first and  second dose is at least 28 days</a:t>
            </a:r>
          </a:p>
        </p:txBody>
      </p:sp>
      <p:sp>
        <p:nvSpPr>
          <p:cNvPr id="924676" name="Text Box 4"/>
          <p:cNvSpPr txBox="1">
            <a:spLocks noChangeArrowheads="1"/>
          </p:cNvSpPr>
          <p:nvPr/>
        </p:nvSpPr>
        <p:spPr bwMode="auto">
          <a:xfrm>
            <a:off x="159544" y="2657721"/>
            <a:ext cx="8984456" cy="2884892"/>
          </a:xfrm>
          <a:prstGeom prst="rect">
            <a:avLst/>
          </a:prstGeom>
          <a:noFill/>
          <a:ln w="9525">
            <a:noFill/>
            <a:miter lim="800000"/>
            <a:headEnd/>
            <a:tailEnd/>
          </a:ln>
        </p:spPr>
        <p:txBody>
          <a:bodyPr wrap="square">
            <a:spAutoFit/>
          </a:bodyPr>
          <a:lstStyle/>
          <a:p>
            <a:pPr>
              <a:lnSpc>
                <a:spcPct val="90000"/>
              </a:lnSpc>
              <a:spcBef>
                <a:spcPct val="50000"/>
              </a:spcBef>
              <a:defRPr/>
            </a:pPr>
            <a:r>
              <a:rPr lang="en-US" sz="2800" dirty="0">
                <a:latin typeface="+mn-lt"/>
                <a:cs typeface="Arial" charset="0"/>
              </a:rPr>
              <a:t>Acceptable presumptive evidence of MMR </a:t>
            </a:r>
            <a:r>
              <a:rPr lang="en-US" sz="2800" dirty="0" smtClean="0">
                <a:latin typeface="+mn-lt"/>
                <a:cs typeface="Arial" charset="0"/>
              </a:rPr>
              <a:t>immunity     </a:t>
            </a:r>
            <a:endParaRPr lang="en-US" sz="2800" dirty="0">
              <a:latin typeface="+mn-lt"/>
              <a:cs typeface="Arial" charset="0"/>
            </a:endParaRPr>
          </a:p>
          <a:p>
            <a:pPr>
              <a:lnSpc>
                <a:spcPct val="90000"/>
              </a:lnSpc>
              <a:spcBef>
                <a:spcPct val="50000"/>
              </a:spcBef>
              <a:buFontTx/>
              <a:buChar char="•"/>
              <a:defRPr/>
            </a:pPr>
            <a:r>
              <a:rPr lang="en-US" sz="2400" dirty="0">
                <a:latin typeface="+mn-lt"/>
                <a:cs typeface="Arial" charset="0"/>
              </a:rPr>
              <a:t>  </a:t>
            </a:r>
            <a:r>
              <a:rPr lang="en-US" sz="2000" dirty="0">
                <a:latin typeface="+mn-lt"/>
                <a:cs typeface="Arial" charset="0"/>
              </a:rPr>
              <a:t>Documentation of age appropriate vaccination with MMR vaccine </a:t>
            </a:r>
          </a:p>
          <a:p>
            <a:pPr>
              <a:lnSpc>
                <a:spcPct val="90000"/>
              </a:lnSpc>
              <a:spcBef>
                <a:spcPct val="50000"/>
              </a:spcBef>
              <a:buFontTx/>
              <a:buChar char="•"/>
              <a:defRPr/>
            </a:pPr>
            <a:r>
              <a:rPr lang="en-US" sz="2000" dirty="0">
                <a:latin typeface="+mn-lt"/>
                <a:cs typeface="Arial" charset="0"/>
              </a:rPr>
              <a:t>  Laboratory evidence of immunity</a:t>
            </a:r>
          </a:p>
          <a:p>
            <a:pPr>
              <a:lnSpc>
                <a:spcPct val="90000"/>
              </a:lnSpc>
              <a:spcBef>
                <a:spcPct val="50000"/>
              </a:spcBef>
              <a:buFontTx/>
              <a:buChar char="•"/>
              <a:defRPr/>
            </a:pPr>
            <a:r>
              <a:rPr lang="en-US" sz="2000" dirty="0">
                <a:latin typeface="+mn-lt"/>
                <a:cs typeface="Arial" charset="0"/>
              </a:rPr>
              <a:t>  Laboratory confirmation of disease </a:t>
            </a:r>
          </a:p>
          <a:p>
            <a:pPr>
              <a:spcBef>
                <a:spcPts val="800"/>
              </a:spcBef>
              <a:buFontTx/>
              <a:buChar char="•"/>
              <a:defRPr/>
            </a:pPr>
            <a:r>
              <a:rPr lang="en-US" sz="2000" dirty="0">
                <a:latin typeface="+mn-lt"/>
                <a:cs typeface="Arial" charset="0"/>
              </a:rPr>
              <a:t>  Birth before 1957  </a:t>
            </a:r>
          </a:p>
          <a:p>
            <a:pPr>
              <a:spcBef>
                <a:spcPts val="0"/>
              </a:spcBef>
              <a:defRPr/>
            </a:pPr>
            <a:r>
              <a:rPr lang="en-US" sz="2000" dirty="0">
                <a:latin typeface="+mn-lt"/>
                <a:cs typeface="Arial" charset="0"/>
              </a:rPr>
              <a:t> </a:t>
            </a:r>
            <a:r>
              <a:rPr lang="en-US" sz="2000" dirty="0" smtClean="0">
                <a:latin typeface="+mn-lt"/>
                <a:cs typeface="Arial" charset="0"/>
              </a:rPr>
              <a:t>  	Birth </a:t>
            </a:r>
            <a:r>
              <a:rPr lang="en-US" sz="2000" dirty="0">
                <a:latin typeface="+mn-lt"/>
                <a:cs typeface="Arial" charset="0"/>
              </a:rPr>
              <a:t>date not acceptable evidence of rubella </a:t>
            </a:r>
            <a:r>
              <a:rPr lang="en-US" sz="2000" dirty="0" smtClean="0">
                <a:latin typeface="+mn-lt"/>
                <a:cs typeface="Arial" charset="0"/>
              </a:rPr>
              <a:t>immunity for women  	who could </a:t>
            </a:r>
            <a:r>
              <a:rPr lang="en-US" sz="2000" dirty="0">
                <a:latin typeface="+mn-lt"/>
                <a:cs typeface="Arial" charset="0"/>
              </a:rPr>
              <a:t>become pregnant       </a:t>
            </a:r>
          </a:p>
        </p:txBody>
      </p:sp>
      <p:sp>
        <p:nvSpPr>
          <p:cNvPr id="214020" name="Text Box 6"/>
          <p:cNvSpPr txBox="1">
            <a:spLocks noChangeArrowheads="1"/>
          </p:cNvSpPr>
          <p:nvPr/>
        </p:nvSpPr>
        <p:spPr bwMode="auto">
          <a:xfrm>
            <a:off x="7543800" y="6096000"/>
            <a:ext cx="1066800" cy="366713"/>
          </a:xfrm>
          <a:prstGeom prst="rect">
            <a:avLst/>
          </a:prstGeom>
          <a:noFill/>
          <a:ln w="9525">
            <a:noFill/>
            <a:miter lim="800000"/>
            <a:headEnd/>
            <a:tailEnd/>
          </a:ln>
        </p:spPr>
        <p:txBody>
          <a:bodyPr>
            <a:spAutoFit/>
          </a:bodyPr>
          <a:lstStyle/>
          <a:p>
            <a:pPr>
              <a:spcBef>
                <a:spcPct val="50000"/>
              </a:spcBef>
            </a:pPr>
            <a:endParaRPr lang="en-US" b="1">
              <a:solidFill>
                <a:srgbClr val="FF9900"/>
              </a:solidFill>
            </a:endParaRPr>
          </a:p>
        </p:txBody>
      </p:sp>
      <p:sp>
        <p:nvSpPr>
          <p:cNvPr id="8" name="Rectangle 7"/>
          <p:cNvSpPr/>
          <p:nvPr/>
        </p:nvSpPr>
        <p:spPr>
          <a:xfrm>
            <a:off x="1295400" y="6324600"/>
            <a:ext cx="3029676" cy="307777"/>
          </a:xfrm>
          <a:prstGeom prst="rect">
            <a:avLst/>
          </a:prstGeom>
        </p:spPr>
        <p:txBody>
          <a:bodyPr wrap="none">
            <a:spAutoFit/>
          </a:bodyPr>
          <a:lstStyle/>
          <a:p>
            <a:r>
              <a:rPr lang="en-US" sz="1400" b="1" dirty="0" smtClean="0">
                <a:latin typeface="+mn-lt"/>
              </a:rPr>
              <a:t>MMWR, June 14, 2013, </a:t>
            </a:r>
            <a:r>
              <a:rPr lang="en-US" sz="1400" b="1" dirty="0" err="1" smtClean="0">
                <a:latin typeface="+mn-lt"/>
              </a:rPr>
              <a:t>Vol</a:t>
            </a:r>
            <a:r>
              <a:rPr lang="en-US" sz="1400" b="1" dirty="0" smtClean="0">
                <a:latin typeface="+mn-lt"/>
              </a:rPr>
              <a:t> 62, #RR-04</a:t>
            </a:r>
            <a:endParaRPr lang="en-US" sz="1400" b="1" dirty="0">
              <a:latin typeface="+mn-lt"/>
            </a:endParaRPr>
          </a:p>
        </p:txBody>
      </p:sp>
    </p:spTree>
    <p:extLst>
      <p:ext uri="{BB962C8B-B14F-4D97-AF65-F5344CB8AC3E}">
        <p14:creationId xmlns:p14="http://schemas.microsoft.com/office/powerpoint/2010/main" val="341084521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Grp="1" noChangeArrowheads="1"/>
          </p:cNvSpPr>
          <p:nvPr>
            <p:ph type="title" idx="4294967295"/>
          </p:nvPr>
        </p:nvSpPr>
        <p:spPr>
          <a:xfrm>
            <a:off x="3429000" y="685800"/>
            <a:ext cx="2667000" cy="952500"/>
          </a:xfrm>
        </p:spPr>
        <p:txBody>
          <a:bodyPr>
            <a:normAutofit fontScale="90000"/>
          </a:bodyPr>
          <a:lstStyle/>
          <a:p>
            <a:pPr eaLnBrk="1" hangingPunct="1"/>
            <a:r>
              <a:rPr lang="en-US" sz="3600" dirty="0" smtClean="0"/>
              <a:t>Varicella</a:t>
            </a:r>
            <a:br>
              <a:rPr lang="en-US" sz="3600" dirty="0" smtClean="0"/>
            </a:br>
            <a:r>
              <a:rPr lang="en-US" sz="2400" dirty="0" smtClean="0"/>
              <a:t>(Chickenpox)</a:t>
            </a:r>
          </a:p>
        </p:txBody>
      </p:sp>
      <p:sp>
        <p:nvSpPr>
          <p:cNvPr id="1192964" name="Text Box 4"/>
          <p:cNvSpPr txBox="1">
            <a:spLocks noChangeArrowheads="1"/>
          </p:cNvSpPr>
          <p:nvPr/>
        </p:nvSpPr>
        <p:spPr bwMode="auto">
          <a:xfrm>
            <a:off x="685800" y="2895600"/>
            <a:ext cx="7848600" cy="523220"/>
          </a:xfrm>
          <a:prstGeom prst="rect">
            <a:avLst/>
          </a:prstGeom>
          <a:noFill/>
          <a:ln w="9525">
            <a:noFill/>
            <a:miter lim="800000"/>
            <a:headEnd/>
            <a:tailEnd/>
          </a:ln>
        </p:spPr>
        <p:txBody>
          <a:bodyPr>
            <a:spAutoFit/>
          </a:bodyPr>
          <a:lstStyle/>
          <a:p>
            <a:pPr>
              <a:spcBef>
                <a:spcPct val="50000"/>
              </a:spcBef>
            </a:pPr>
            <a:r>
              <a:rPr lang="en-US" sz="2800" dirty="0">
                <a:latin typeface="+mn-lt"/>
              </a:rPr>
              <a:t>ACIP </a:t>
            </a:r>
            <a:r>
              <a:rPr lang="en-US" sz="2800" dirty="0" smtClean="0">
                <a:latin typeface="+mn-lt"/>
              </a:rPr>
              <a:t>recommends 2 doses of </a:t>
            </a:r>
            <a:r>
              <a:rPr lang="en-US" sz="2800" dirty="0" err="1" smtClean="0">
                <a:latin typeface="+mn-lt"/>
              </a:rPr>
              <a:t>Varicella</a:t>
            </a:r>
            <a:r>
              <a:rPr lang="en-US" sz="2800" dirty="0" smtClean="0">
                <a:latin typeface="+mn-lt"/>
              </a:rPr>
              <a:t> </a:t>
            </a:r>
            <a:r>
              <a:rPr lang="en-US" sz="2800" dirty="0">
                <a:latin typeface="+mn-lt"/>
              </a:rPr>
              <a:t>Vacc</a:t>
            </a:r>
            <a:r>
              <a:rPr lang="en-US" sz="2800" dirty="0"/>
              <a:t>ine</a:t>
            </a:r>
          </a:p>
        </p:txBody>
      </p:sp>
      <p:sp>
        <p:nvSpPr>
          <p:cNvPr id="1192965" name="Text Box 5"/>
          <p:cNvSpPr txBox="1">
            <a:spLocks noChangeArrowheads="1"/>
          </p:cNvSpPr>
          <p:nvPr/>
        </p:nvSpPr>
        <p:spPr bwMode="auto">
          <a:xfrm>
            <a:off x="546538" y="3352800"/>
            <a:ext cx="8382000" cy="2231380"/>
          </a:xfrm>
          <a:prstGeom prst="rect">
            <a:avLst/>
          </a:prstGeom>
          <a:noFill/>
          <a:ln w="9525">
            <a:noFill/>
            <a:miter lim="800000"/>
            <a:headEnd/>
            <a:tailEnd/>
          </a:ln>
        </p:spPr>
        <p:txBody>
          <a:bodyPr wrap="square">
            <a:spAutoFit/>
          </a:bodyPr>
          <a:lstStyle/>
          <a:p>
            <a:pPr marL="509588" indent="-331788">
              <a:spcBef>
                <a:spcPct val="50000"/>
              </a:spcBef>
              <a:buClr>
                <a:schemeClr val="tx1"/>
              </a:buClr>
              <a:buFontTx/>
              <a:buChar char="•"/>
            </a:pPr>
            <a:r>
              <a:rPr lang="en-US" sz="2000" dirty="0">
                <a:latin typeface="+mn-lt"/>
                <a:cs typeface="Times New Roman" pitchFamily="18" charset="0"/>
              </a:rPr>
              <a:t>Dose 1 @ 12 months through 15 months of age </a:t>
            </a:r>
          </a:p>
          <a:p>
            <a:pPr marL="509588" indent="-331788">
              <a:lnSpc>
                <a:spcPct val="105000"/>
              </a:lnSpc>
              <a:spcBef>
                <a:spcPct val="50000"/>
              </a:spcBef>
              <a:buClr>
                <a:schemeClr val="tx1"/>
              </a:buClr>
              <a:buFontTx/>
              <a:buChar char="•"/>
            </a:pPr>
            <a:r>
              <a:rPr lang="en-US" sz="2000" dirty="0">
                <a:latin typeface="+mn-lt"/>
                <a:cs typeface="Times New Roman" pitchFamily="18" charset="0"/>
              </a:rPr>
              <a:t>Dose 2 @ 4 through 6 years of </a:t>
            </a:r>
            <a:r>
              <a:rPr lang="en-US" sz="2000" dirty="0" smtClean="0">
                <a:latin typeface="+mn-lt"/>
                <a:cs typeface="Times New Roman" pitchFamily="18" charset="0"/>
              </a:rPr>
              <a:t>age*</a:t>
            </a:r>
            <a:endParaRPr lang="en-US" sz="2000" dirty="0">
              <a:latin typeface="+mn-lt"/>
              <a:cs typeface="Times New Roman" pitchFamily="18" charset="0"/>
            </a:endParaRPr>
          </a:p>
          <a:p>
            <a:pPr marL="509588" indent="-331788">
              <a:lnSpc>
                <a:spcPct val="105000"/>
              </a:lnSpc>
              <a:spcBef>
                <a:spcPct val="30000"/>
              </a:spcBef>
              <a:buClr>
                <a:schemeClr val="tx1"/>
              </a:buClr>
              <a:buFontTx/>
              <a:buChar char="•"/>
            </a:pPr>
            <a:r>
              <a:rPr lang="en-US" sz="2000" dirty="0">
                <a:latin typeface="+mn-lt"/>
                <a:cs typeface="Times New Roman" pitchFamily="18" charset="0"/>
              </a:rPr>
              <a:t>Those 13 years of age or older without evidence of immunity should receive 2 doses separated by 4 to 8 weeks.</a:t>
            </a:r>
          </a:p>
          <a:p>
            <a:pPr marL="509588" indent="-331788">
              <a:spcBef>
                <a:spcPct val="50000"/>
              </a:spcBef>
              <a:buClr>
                <a:srgbClr val="FFFFCC"/>
              </a:buClr>
            </a:pPr>
            <a:r>
              <a:rPr lang="en-US" sz="1600" dirty="0">
                <a:latin typeface="Calibri" pitchFamily="34" charset="0"/>
              </a:rPr>
              <a:t>*Second dose can be administered at an earlier age  provided the  interval between the first and  second dose is at least 3 months.</a:t>
            </a:r>
          </a:p>
        </p:txBody>
      </p:sp>
      <p:pic>
        <p:nvPicPr>
          <p:cNvPr id="1192967" name="Picture 7" descr="img0031"/>
          <p:cNvPicPr>
            <a:picLocks noChangeAspect="1" noChangeArrowheads="1"/>
          </p:cNvPicPr>
          <p:nvPr/>
        </p:nvPicPr>
        <p:blipFill>
          <a:blip r:embed="rId3" cstate="print"/>
          <a:srcRect/>
          <a:stretch>
            <a:fillRect/>
          </a:stretch>
        </p:blipFill>
        <p:spPr bwMode="auto">
          <a:xfrm>
            <a:off x="6400800" y="228600"/>
            <a:ext cx="2193925" cy="2743200"/>
          </a:xfrm>
          <a:prstGeom prst="rect">
            <a:avLst/>
          </a:prstGeom>
          <a:noFill/>
          <a:ln w="9525">
            <a:noFill/>
            <a:miter lim="800000"/>
            <a:headEnd/>
            <a:tailEnd/>
          </a:ln>
        </p:spPr>
      </p:pic>
      <p:pic>
        <p:nvPicPr>
          <p:cNvPr id="216069" name="Picture 41" descr="Chickenpox image"/>
          <p:cNvPicPr>
            <a:picLocks noChangeAspect="1" noChangeArrowheads="1"/>
          </p:cNvPicPr>
          <p:nvPr/>
        </p:nvPicPr>
        <p:blipFill>
          <a:blip r:embed="rId4" cstate="print"/>
          <a:srcRect/>
          <a:stretch>
            <a:fillRect/>
          </a:stretch>
        </p:blipFill>
        <p:spPr bwMode="auto">
          <a:xfrm>
            <a:off x="142875" y="304800"/>
            <a:ext cx="3467100" cy="2286000"/>
          </a:xfrm>
          <a:prstGeom prst="rect">
            <a:avLst/>
          </a:prstGeom>
          <a:noFill/>
          <a:ln w="9525">
            <a:noFill/>
            <a:miter lim="800000"/>
            <a:headEnd/>
            <a:tailEnd/>
          </a:ln>
        </p:spPr>
      </p:pic>
      <p:sp>
        <p:nvSpPr>
          <p:cNvPr id="8" name="Rectangle 7"/>
          <p:cNvSpPr/>
          <p:nvPr/>
        </p:nvSpPr>
        <p:spPr>
          <a:xfrm>
            <a:off x="762000" y="2589213"/>
            <a:ext cx="2438400" cy="230187"/>
          </a:xfrm>
          <a:prstGeom prst="rect">
            <a:avLst/>
          </a:prstGeom>
        </p:spPr>
        <p:txBody>
          <a:bodyPr>
            <a:spAutoFit/>
          </a:bodyPr>
          <a:lstStyle/>
          <a:p>
            <a:pPr>
              <a:defRPr/>
            </a:pPr>
            <a:r>
              <a:rPr lang="en-US" sz="900" b="1" dirty="0">
                <a:latin typeface="+mn-lt"/>
                <a:cs typeface="Arial" charset="0"/>
                <a:hlinkClick r:id="rId5"/>
              </a:rPr>
              <a:t>© Copyright American Academy of Pediatrics</a:t>
            </a:r>
            <a:endParaRPr lang="en-US" sz="900" b="1" dirty="0">
              <a:latin typeface="+mn-lt"/>
              <a:cs typeface="Arial" charset="0"/>
            </a:endParaRPr>
          </a:p>
        </p:txBody>
      </p:sp>
      <p:sp>
        <p:nvSpPr>
          <p:cNvPr id="9" name="Rectangle 8"/>
          <p:cNvSpPr/>
          <p:nvPr/>
        </p:nvSpPr>
        <p:spPr>
          <a:xfrm>
            <a:off x="1219200" y="6280059"/>
            <a:ext cx="4191000" cy="307777"/>
          </a:xfrm>
          <a:prstGeom prst="rect">
            <a:avLst/>
          </a:prstGeom>
        </p:spPr>
        <p:txBody>
          <a:bodyPr wrap="square">
            <a:spAutoFit/>
          </a:bodyPr>
          <a:lstStyle/>
          <a:p>
            <a:r>
              <a:rPr lang="en-US" sz="1400" b="1" dirty="0" smtClean="0">
                <a:latin typeface="+mn-lt"/>
              </a:rPr>
              <a:t>MMWR, June 22, 2007, </a:t>
            </a:r>
            <a:r>
              <a:rPr lang="en-US" sz="1400" b="1" dirty="0" err="1" smtClean="0">
                <a:latin typeface="+mn-lt"/>
              </a:rPr>
              <a:t>Vol</a:t>
            </a:r>
            <a:r>
              <a:rPr lang="en-US" sz="1400" b="1" dirty="0" smtClean="0">
                <a:latin typeface="+mn-lt"/>
              </a:rPr>
              <a:t> 56, #RR-04</a:t>
            </a:r>
            <a:endParaRPr lang="en-US" sz="1400" b="1" dirty="0">
              <a:latin typeface="+mn-lt"/>
            </a:endParaRPr>
          </a:p>
        </p:txBody>
      </p:sp>
    </p:spTree>
    <p:extLst>
      <p:ext uri="{BB962C8B-B14F-4D97-AF65-F5344CB8AC3E}">
        <p14:creationId xmlns:p14="http://schemas.microsoft.com/office/powerpoint/2010/main" val="402182656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864"/>
            <a:ext cx="8839200" cy="1143000"/>
          </a:xfrm>
        </p:spPr>
        <p:txBody>
          <a:bodyPr>
            <a:normAutofit fontScale="90000"/>
          </a:bodyPr>
          <a:lstStyle/>
          <a:p>
            <a:r>
              <a:rPr lang="en-US" dirty="0"/>
              <a:t>Acceptable Evidence of</a:t>
            </a:r>
            <a:br>
              <a:rPr lang="en-US" dirty="0"/>
            </a:br>
            <a:r>
              <a:rPr lang="en-US" dirty="0"/>
              <a:t> Varicella Immunity</a:t>
            </a:r>
          </a:p>
        </p:txBody>
      </p:sp>
      <p:sp>
        <p:nvSpPr>
          <p:cNvPr id="3" name="Content Placeholder 2"/>
          <p:cNvSpPr>
            <a:spLocks noGrp="1"/>
          </p:cNvSpPr>
          <p:nvPr>
            <p:ph idx="1"/>
          </p:nvPr>
        </p:nvSpPr>
        <p:spPr>
          <a:xfrm>
            <a:off x="457200" y="1371600"/>
            <a:ext cx="8229600" cy="4724400"/>
          </a:xfrm>
        </p:spPr>
        <p:txBody>
          <a:bodyPr>
            <a:normAutofit fontScale="92500" lnSpcReduction="10000"/>
          </a:bodyPr>
          <a:lstStyle/>
          <a:p>
            <a:r>
              <a:rPr lang="en-US" sz="2800" dirty="0"/>
              <a:t>Written documentation of age-appropriate vaccination</a:t>
            </a:r>
          </a:p>
          <a:p>
            <a:r>
              <a:rPr lang="en-US" sz="2800" dirty="0"/>
              <a:t>Laboratory evidence of immunity or laboratory confirmation of varicella disease</a:t>
            </a:r>
          </a:p>
          <a:p>
            <a:r>
              <a:rPr lang="en-US" sz="2800" dirty="0"/>
              <a:t>U.S.-born before 1980*</a:t>
            </a:r>
          </a:p>
          <a:p>
            <a:r>
              <a:rPr lang="en-US" sz="2800" dirty="0"/>
              <a:t>Healthcare provider diagnosis or verification of varicella disease</a:t>
            </a:r>
          </a:p>
          <a:p>
            <a:r>
              <a:rPr lang="en-US" sz="2800" dirty="0"/>
              <a:t>History of herpes zoster based on healthcare provider diagnosis</a:t>
            </a:r>
            <a:r>
              <a:rPr lang="en-US" sz="2800" dirty="0" smtClean="0"/>
              <a:t>.</a:t>
            </a:r>
            <a:endParaRPr lang="en-US" sz="2800" dirty="0"/>
          </a:p>
          <a:p>
            <a:pPr marL="0" indent="0">
              <a:buNone/>
            </a:pPr>
            <a:r>
              <a:rPr lang="en-US" sz="2800" dirty="0" smtClean="0"/>
              <a:t>	* </a:t>
            </a:r>
            <a:r>
              <a:rPr lang="en-US" sz="2800" dirty="0"/>
              <a:t>Birth year immunity criterion does not apply to </a:t>
            </a:r>
            <a:r>
              <a:rPr lang="en-US" sz="2800" dirty="0" smtClean="0"/>
              <a:t>	healthcare </a:t>
            </a:r>
            <a:r>
              <a:rPr lang="en-US" sz="2800" dirty="0"/>
              <a:t>personnel or pregnant women</a:t>
            </a:r>
          </a:p>
          <a:p>
            <a:pPr marL="0" indent="0">
              <a:buNone/>
            </a:pPr>
            <a:endParaRPr lang="en-US" dirty="0"/>
          </a:p>
        </p:txBody>
      </p:sp>
      <p:sp>
        <p:nvSpPr>
          <p:cNvPr id="4" name="Rectangle 3"/>
          <p:cNvSpPr/>
          <p:nvPr/>
        </p:nvSpPr>
        <p:spPr>
          <a:xfrm>
            <a:off x="1371600" y="6096000"/>
            <a:ext cx="2371162" cy="307777"/>
          </a:xfrm>
          <a:prstGeom prst="rect">
            <a:avLst/>
          </a:prstGeom>
        </p:spPr>
        <p:txBody>
          <a:bodyPr wrap="none">
            <a:spAutoFit/>
          </a:bodyPr>
          <a:lstStyle/>
          <a:p>
            <a:r>
              <a:rPr lang="en-US" sz="1400" b="1" i="1" dirty="0" smtClean="0">
                <a:latin typeface="+mn-lt"/>
              </a:rPr>
              <a:t>MMWR</a:t>
            </a:r>
            <a:r>
              <a:rPr lang="en-US" sz="1400" b="1" dirty="0" smtClean="0">
                <a:latin typeface="+mn-lt"/>
              </a:rPr>
              <a:t> 2007;56(RR-4); 16-17</a:t>
            </a:r>
            <a:endParaRPr lang="en-US" sz="1400" b="1" dirty="0">
              <a:latin typeface="+mn-lt"/>
            </a:endParaRPr>
          </a:p>
        </p:txBody>
      </p:sp>
    </p:spTree>
    <p:extLst>
      <p:ext uri="{BB962C8B-B14F-4D97-AF65-F5344CB8AC3E}">
        <p14:creationId xmlns:p14="http://schemas.microsoft.com/office/powerpoint/2010/main" val="3913540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2"/>
          <p:cNvSpPr>
            <a:spLocks noGrp="1" noChangeArrowheads="1"/>
          </p:cNvSpPr>
          <p:nvPr>
            <p:ph type="title" idx="4294967295"/>
          </p:nvPr>
        </p:nvSpPr>
        <p:spPr>
          <a:xfrm>
            <a:off x="685800" y="76200"/>
            <a:ext cx="7772400" cy="914400"/>
          </a:xfrm>
        </p:spPr>
        <p:txBody>
          <a:bodyPr/>
          <a:lstStyle/>
          <a:p>
            <a:pPr eaLnBrk="1" hangingPunct="1"/>
            <a:r>
              <a:rPr lang="en-US" sz="3600" dirty="0" smtClean="0"/>
              <a:t>Herpes Zoster </a:t>
            </a:r>
          </a:p>
        </p:txBody>
      </p:sp>
      <p:sp>
        <p:nvSpPr>
          <p:cNvPr id="230402" name="Rectangle 3"/>
          <p:cNvSpPr>
            <a:spLocks noGrp="1" noChangeArrowheads="1"/>
          </p:cNvSpPr>
          <p:nvPr>
            <p:ph type="body" idx="4294967295"/>
          </p:nvPr>
        </p:nvSpPr>
        <p:spPr>
          <a:xfrm>
            <a:off x="228600" y="1066800"/>
            <a:ext cx="8763000" cy="2819400"/>
          </a:xfrm>
        </p:spPr>
        <p:txBody>
          <a:bodyPr>
            <a:normAutofit fontScale="92500"/>
          </a:bodyPr>
          <a:lstStyle/>
          <a:p>
            <a:pPr eaLnBrk="1" hangingPunct="1">
              <a:buFont typeface="Arial" pitchFamily="34" charset="0"/>
              <a:buChar char="•"/>
            </a:pPr>
            <a:r>
              <a:rPr lang="en-US" sz="2400" dirty="0" smtClean="0"/>
              <a:t>Herpes zoster (HZ), or shingles, occurs through reactivation of latent </a:t>
            </a:r>
            <a:r>
              <a:rPr lang="en-US" sz="2400" dirty="0" err="1" smtClean="0"/>
              <a:t>varicella</a:t>
            </a:r>
            <a:r>
              <a:rPr lang="en-US" sz="2400" dirty="0" smtClean="0"/>
              <a:t>-zoster virus</a:t>
            </a:r>
          </a:p>
          <a:p>
            <a:pPr eaLnBrk="1" hangingPunct="1">
              <a:buFont typeface="Arial" pitchFamily="34" charset="0"/>
              <a:buChar char="•"/>
            </a:pPr>
            <a:r>
              <a:rPr lang="en-US" sz="2400" dirty="0" smtClean="0"/>
              <a:t>Typically characterized by </a:t>
            </a:r>
            <a:r>
              <a:rPr lang="en-US" sz="2400" dirty="0" err="1" smtClean="0"/>
              <a:t>prodromal</a:t>
            </a:r>
            <a:r>
              <a:rPr lang="en-US" sz="2400" dirty="0" smtClean="0"/>
              <a:t> pain and  an acute vesicular eruption (rash) accompanied by moderate to severe pain</a:t>
            </a:r>
          </a:p>
          <a:p>
            <a:pPr eaLnBrk="1" hangingPunct="1">
              <a:buFont typeface="Arial" pitchFamily="34" charset="0"/>
              <a:buChar char="•"/>
            </a:pPr>
            <a:r>
              <a:rPr lang="en-US" sz="2400" dirty="0" smtClean="0"/>
              <a:t>One in three persons will develop zoster during their lifetime</a:t>
            </a:r>
          </a:p>
          <a:p>
            <a:pPr eaLnBrk="1" hangingPunct="1">
              <a:buFont typeface="Arial" pitchFamily="34" charset="0"/>
              <a:buChar char="•"/>
            </a:pPr>
            <a:r>
              <a:rPr lang="en-US" sz="2400" dirty="0" err="1" smtClean="0"/>
              <a:t>Postherpetic</a:t>
            </a:r>
            <a:r>
              <a:rPr lang="en-US" sz="2400" dirty="0" smtClean="0"/>
              <a:t> neuralgia (PHN)is a common consequence of zoster</a:t>
            </a:r>
          </a:p>
          <a:p>
            <a:pPr eaLnBrk="1" hangingPunct="1">
              <a:buFont typeface="Arial" pitchFamily="34" charset="0"/>
              <a:buChar char="•"/>
            </a:pPr>
            <a:r>
              <a:rPr lang="en-US" sz="2400" dirty="0" smtClean="0"/>
              <a:t>Risk for zoster and PHN increases with age </a:t>
            </a:r>
          </a:p>
        </p:txBody>
      </p:sp>
      <p:sp>
        <p:nvSpPr>
          <p:cNvPr id="230403" name="Text Box 5"/>
          <p:cNvSpPr txBox="1">
            <a:spLocks noChangeArrowheads="1"/>
          </p:cNvSpPr>
          <p:nvPr/>
        </p:nvSpPr>
        <p:spPr bwMode="auto">
          <a:xfrm>
            <a:off x="228600" y="4445984"/>
            <a:ext cx="6629400" cy="396875"/>
          </a:xfrm>
          <a:prstGeom prst="rect">
            <a:avLst/>
          </a:prstGeom>
          <a:noFill/>
          <a:ln w="9525">
            <a:noFill/>
            <a:miter lim="800000"/>
            <a:headEnd/>
            <a:tailEnd/>
          </a:ln>
        </p:spPr>
        <p:txBody>
          <a:bodyPr>
            <a:spAutoFit/>
          </a:bodyPr>
          <a:lstStyle/>
          <a:p>
            <a:pPr>
              <a:spcBef>
                <a:spcPct val="50000"/>
              </a:spcBef>
            </a:pPr>
            <a:endParaRPr lang="en-US" sz="2000" b="1">
              <a:solidFill>
                <a:srgbClr val="FFFFCC"/>
              </a:solidFill>
            </a:endParaRPr>
          </a:p>
        </p:txBody>
      </p:sp>
      <p:sp>
        <p:nvSpPr>
          <p:cNvPr id="8" name="Rectangle 7"/>
          <p:cNvSpPr/>
          <p:nvPr/>
        </p:nvSpPr>
        <p:spPr>
          <a:xfrm>
            <a:off x="5715000" y="6504801"/>
            <a:ext cx="2425985" cy="276999"/>
          </a:xfrm>
          <a:prstGeom prst="rect">
            <a:avLst/>
          </a:prstGeom>
        </p:spPr>
        <p:txBody>
          <a:bodyPr wrap="none">
            <a:spAutoFit/>
          </a:bodyPr>
          <a:lstStyle/>
          <a:p>
            <a:r>
              <a:rPr lang="en-US" sz="1200" i="1" dirty="0" smtClean="0">
                <a:latin typeface="+mn-lt"/>
              </a:rPr>
              <a:t>Photo courtesy of </a:t>
            </a:r>
            <a:r>
              <a:rPr lang="en-US" sz="1200" i="1" dirty="0" err="1" smtClean="0">
                <a:latin typeface="+mn-lt"/>
              </a:rPr>
              <a:t>www.webmd.com</a:t>
            </a:r>
            <a:endParaRPr lang="en-US" sz="1200" dirty="0">
              <a:latin typeface="+mn-lt"/>
            </a:endParaRPr>
          </a:p>
        </p:txBody>
      </p:sp>
      <p:pic>
        <p:nvPicPr>
          <p:cNvPr id="11" name="Picture 4"/>
          <p:cNvPicPr>
            <a:picLocks noChangeAspect="1" noChangeArrowheads="1"/>
          </p:cNvPicPr>
          <p:nvPr/>
        </p:nvPicPr>
        <p:blipFill>
          <a:blip r:embed="rId3" cstate="print"/>
          <a:srcRect/>
          <a:stretch>
            <a:fillRect/>
          </a:stretch>
        </p:blipFill>
        <p:spPr bwMode="auto">
          <a:xfrm>
            <a:off x="5715000" y="3962400"/>
            <a:ext cx="2590800" cy="2114939"/>
          </a:xfrm>
          <a:prstGeom prst="rect">
            <a:avLst/>
          </a:prstGeom>
          <a:noFill/>
          <a:ln w="9525">
            <a:noFill/>
            <a:miter lim="800000"/>
            <a:headEnd/>
            <a:tailEnd/>
          </a:ln>
        </p:spPr>
      </p:pic>
      <p:pic>
        <p:nvPicPr>
          <p:cNvPr id="12" name="Picture 7"/>
          <p:cNvPicPr>
            <a:picLocks noChangeAspect="1" noChangeArrowheads="1"/>
          </p:cNvPicPr>
          <p:nvPr/>
        </p:nvPicPr>
        <p:blipFill>
          <a:blip r:embed="rId4" cstate="print"/>
          <a:srcRect/>
          <a:stretch>
            <a:fillRect/>
          </a:stretch>
        </p:blipFill>
        <p:spPr bwMode="auto">
          <a:xfrm>
            <a:off x="769532" y="4008376"/>
            <a:ext cx="2776396" cy="2133601"/>
          </a:xfrm>
          <a:prstGeom prst="rect">
            <a:avLst/>
          </a:prstGeom>
          <a:noFill/>
          <a:ln w="9525">
            <a:noFill/>
            <a:miter lim="800000"/>
            <a:headEnd/>
            <a:tailEnd/>
          </a:ln>
        </p:spPr>
      </p:pic>
    </p:spTree>
    <p:extLst>
      <p:ext uri="{BB962C8B-B14F-4D97-AF65-F5344CB8AC3E}">
        <p14:creationId xmlns:p14="http://schemas.microsoft.com/office/powerpoint/2010/main" val="3678149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81000" y="0"/>
            <a:ext cx="8305800" cy="685800"/>
          </a:xfrm>
        </p:spPr>
        <p:txBody>
          <a:bodyPr>
            <a:noAutofit/>
          </a:bodyPr>
          <a:lstStyle/>
          <a:p>
            <a:pPr eaLnBrk="1" hangingPunct="1"/>
            <a:r>
              <a:rPr lang="en-US" sz="4000" dirty="0" smtClean="0"/>
              <a:t>Objectives</a:t>
            </a:r>
          </a:p>
        </p:txBody>
      </p:sp>
      <p:sp>
        <p:nvSpPr>
          <p:cNvPr id="259074" name="Rectangle 3"/>
          <p:cNvSpPr>
            <a:spLocks noGrp="1" noChangeArrowheads="1"/>
          </p:cNvSpPr>
          <p:nvPr>
            <p:ph type="body" idx="1"/>
          </p:nvPr>
        </p:nvSpPr>
        <p:spPr>
          <a:xfrm>
            <a:off x="474133" y="1032933"/>
            <a:ext cx="8229600" cy="5715000"/>
          </a:xfrm>
        </p:spPr>
        <p:txBody>
          <a:bodyPr>
            <a:normAutofit fontScale="32500" lnSpcReduction="20000"/>
          </a:bodyPr>
          <a:lstStyle/>
          <a:p>
            <a:pPr eaLnBrk="1" hangingPunct="1">
              <a:lnSpc>
                <a:spcPct val="120000"/>
              </a:lnSpc>
              <a:buFontTx/>
              <a:buNone/>
            </a:pPr>
            <a:r>
              <a:rPr lang="en-US" sz="9600" dirty="0" smtClean="0"/>
              <a:t>At the end of this presentation, participants</a:t>
            </a:r>
          </a:p>
          <a:p>
            <a:pPr eaLnBrk="1" hangingPunct="1">
              <a:lnSpc>
                <a:spcPct val="120000"/>
              </a:lnSpc>
              <a:buFontTx/>
              <a:buNone/>
            </a:pPr>
            <a:r>
              <a:rPr lang="en-US" sz="9600" dirty="0" smtClean="0"/>
              <a:t>will be able to:</a:t>
            </a:r>
          </a:p>
          <a:p>
            <a:pPr>
              <a:lnSpc>
                <a:spcPct val="120000"/>
              </a:lnSpc>
            </a:pPr>
            <a:r>
              <a:rPr lang="en-US" sz="7400" dirty="0"/>
              <a:t>Recall the role vaccines have played in preventing diseases</a:t>
            </a:r>
          </a:p>
          <a:p>
            <a:pPr>
              <a:lnSpc>
                <a:spcPct val="120000"/>
              </a:lnSpc>
            </a:pPr>
            <a:r>
              <a:rPr lang="en-US" sz="7400" dirty="0"/>
              <a:t>Discuss the importance of vaccines for children, adolescents and adults</a:t>
            </a:r>
          </a:p>
          <a:p>
            <a:pPr>
              <a:lnSpc>
                <a:spcPct val="120000"/>
              </a:lnSpc>
            </a:pPr>
            <a:r>
              <a:rPr lang="en-US" sz="7400" dirty="0" smtClean="0"/>
              <a:t>Discuss </a:t>
            </a:r>
            <a:r>
              <a:rPr lang="en-US" sz="7400" dirty="0"/>
              <a:t>the role of a vaccine champion</a:t>
            </a:r>
          </a:p>
          <a:p>
            <a:pPr>
              <a:lnSpc>
                <a:spcPct val="120000"/>
              </a:lnSpc>
            </a:pPr>
            <a:r>
              <a:rPr lang="en-US" sz="7400" dirty="0"/>
              <a:t>List at least two reliable sources for immunization information </a:t>
            </a:r>
          </a:p>
          <a:p>
            <a:pPr eaLnBrk="1" hangingPunct="1">
              <a:buFontTx/>
              <a:buNone/>
            </a:pPr>
            <a:endParaRPr lang="en-US" sz="2800" dirty="0" smtClean="0"/>
          </a:p>
          <a:p>
            <a:pPr eaLnBrk="1" hangingPunct="1">
              <a:buFontTx/>
              <a:buNone/>
            </a:pPr>
            <a:endParaRPr lang="en-US" sz="2800" dirty="0" smtClean="0"/>
          </a:p>
          <a:p>
            <a:pPr eaLnBrk="1" hangingPunct="1">
              <a:buFontTx/>
              <a:buNone/>
            </a:pPr>
            <a:r>
              <a:rPr lang="en-US" sz="2800" dirty="0" smtClean="0"/>
              <a:t> </a:t>
            </a:r>
          </a:p>
          <a:p>
            <a:pPr eaLnBrk="1" hangingPunct="1">
              <a:buFontTx/>
              <a:buNone/>
            </a:pPr>
            <a:endParaRPr lang="en-US" sz="2800" dirty="0" smtClean="0"/>
          </a:p>
        </p:txBody>
      </p:sp>
    </p:spTree>
    <p:extLst>
      <p:ext uri="{BB962C8B-B14F-4D97-AF65-F5344CB8AC3E}">
        <p14:creationId xmlns:p14="http://schemas.microsoft.com/office/powerpoint/2010/main" val="676031535"/>
      </p:ext>
    </p:extLst>
  </p:cSld>
  <p:clrMapOvr>
    <a:masterClrMapping/>
  </p:clrMapOvr>
  <mc:AlternateContent xmlns:mc="http://schemas.openxmlformats.org/markup-compatibility/2006" xmlns:p14="http://schemas.microsoft.com/office/powerpoint/2010/main">
    <mc:Choice Requires="p14">
      <p:transition spd="slow" p14:dur="2000" advTm="28212"/>
    </mc:Choice>
    <mc:Fallback xmlns="">
      <p:transition spd="slow" advTm="28212"/>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ChangeArrowheads="1"/>
          </p:cNvSpPr>
          <p:nvPr>
            <p:ph type="title" idx="4294967295"/>
          </p:nvPr>
        </p:nvSpPr>
        <p:spPr>
          <a:xfrm>
            <a:off x="804765" y="-24659"/>
            <a:ext cx="7772400" cy="685800"/>
          </a:xfrm>
        </p:spPr>
        <p:txBody>
          <a:bodyPr/>
          <a:lstStyle/>
          <a:p>
            <a:r>
              <a:rPr lang="en-US" sz="3600" dirty="0" err="1" smtClean="0"/>
              <a:t>Zostavax</a:t>
            </a:r>
            <a:r>
              <a:rPr lang="en-US" sz="3600" b="1" baseline="30000" dirty="0" smtClean="0"/>
              <a:t>®</a:t>
            </a:r>
            <a:endParaRPr lang="en-US" sz="3600" b="1" dirty="0" smtClean="0"/>
          </a:p>
        </p:txBody>
      </p:sp>
      <p:sp>
        <p:nvSpPr>
          <p:cNvPr id="232450" name="Text Box 4"/>
          <p:cNvSpPr txBox="1">
            <a:spLocks noChangeArrowheads="1"/>
          </p:cNvSpPr>
          <p:nvPr/>
        </p:nvSpPr>
        <p:spPr bwMode="auto">
          <a:xfrm>
            <a:off x="0" y="3711796"/>
            <a:ext cx="8943447" cy="1754326"/>
          </a:xfrm>
          <a:prstGeom prst="rect">
            <a:avLst/>
          </a:prstGeom>
          <a:noFill/>
          <a:ln w="9525">
            <a:noFill/>
            <a:miter lim="800000"/>
            <a:headEnd/>
            <a:tailEnd/>
          </a:ln>
        </p:spPr>
        <p:txBody>
          <a:bodyPr wrap="square">
            <a:spAutoFit/>
          </a:bodyPr>
          <a:lstStyle/>
          <a:p>
            <a:pPr fontAlgn="base">
              <a:spcAft>
                <a:spcPct val="0"/>
              </a:spcAft>
            </a:pPr>
            <a:r>
              <a:rPr lang="en-US" sz="2800" dirty="0" smtClean="0">
                <a:latin typeface="+mn-lt"/>
                <a:cs typeface="Arial" charset="0"/>
              </a:rPr>
              <a:t>    </a:t>
            </a:r>
            <a:r>
              <a:rPr lang="en-US" sz="2000" dirty="0" smtClean="0">
                <a:latin typeface="+mn-lt"/>
                <a:cs typeface="Arial" charset="0"/>
              </a:rPr>
              <a:t>ACIP </a:t>
            </a:r>
            <a:r>
              <a:rPr lang="en-US" sz="2000" dirty="0">
                <a:latin typeface="+mn-lt"/>
                <a:cs typeface="Arial" charset="0"/>
              </a:rPr>
              <a:t>recommends one dose for adults 60 years and </a:t>
            </a:r>
            <a:r>
              <a:rPr lang="en-US" sz="2000" dirty="0" smtClean="0">
                <a:latin typeface="+mn-lt"/>
                <a:cs typeface="Arial" charset="0"/>
              </a:rPr>
              <a:t>older, including </a:t>
            </a:r>
            <a:r>
              <a:rPr lang="en-US" sz="2000" dirty="0">
                <a:latin typeface="+mn-lt"/>
                <a:cs typeface="Arial" charset="0"/>
              </a:rPr>
              <a:t>those </a:t>
            </a:r>
            <a:r>
              <a:rPr lang="en-US" sz="2000" dirty="0" smtClean="0">
                <a:latin typeface="+mn-lt"/>
                <a:cs typeface="Arial" charset="0"/>
              </a:rPr>
              <a:t>   	who </a:t>
            </a:r>
            <a:r>
              <a:rPr lang="en-US" sz="2000" dirty="0">
                <a:latin typeface="+mn-lt"/>
                <a:cs typeface="Arial" charset="0"/>
              </a:rPr>
              <a:t>have experienced </a:t>
            </a:r>
            <a:r>
              <a:rPr lang="en-US" sz="2000" dirty="0" smtClean="0">
                <a:latin typeface="+mn-lt"/>
                <a:cs typeface="Arial" charset="0"/>
              </a:rPr>
              <a:t>previous episodes </a:t>
            </a:r>
            <a:r>
              <a:rPr lang="en-US" sz="2000" dirty="0">
                <a:latin typeface="+mn-lt"/>
                <a:cs typeface="Arial" charset="0"/>
              </a:rPr>
              <a:t>of </a:t>
            </a:r>
            <a:r>
              <a:rPr lang="en-US" sz="2000" dirty="0" smtClean="0">
                <a:latin typeface="+mn-lt"/>
                <a:cs typeface="Arial" charset="0"/>
              </a:rPr>
              <a:t>shingles.</a:t>
            </a:r>
          </a:p>
          <a:p>
            <a:pPr algn="ctr" fontAlgn="base">
              <a:spcAft>
                <a:spcPct val="0"/>
              </a:spcAft>
            </a:pPr>
            <a:endParaRPr lang="en-US" sz="2000" dirty="0" smtClean="0">
              <a:latin typeface="+mn-lt"/>
              <a:cs typeface="Arial" charset="0"/>
            </a:endParaRPr>
          </a:p>
          <a:p>
            <a:pPr algn="ctr"/>
            <a:r>
              <a:rPr lang="en-US" sz="2000" dirty="0" smtClean="0">
                <a:latin typeface="+mn-lt"/>
              </a:rPr>
              <a:t>     It is not necessary to ask patient about a history of varicella or to do </a:t>
            </a:r>
            <a:r>
              <a:rPr lang="en-US" sz="2000" dirty="0">
                <a:latin typeface="+mn-lt"/>
                <a:cs typeface="Arial" charset="0"/>
              </a:rPr>
              <a:t>serologic testing for immunity.</a:t>
            </a:r>
          </a:p>
        </p:txBody>
      </p:sp>
      <p:sp>
        <p:nvSpPr>
          <p:cNvPr id="232451" name="Text Box 5"/>
          <p:cNvSpPr txBox="1">
            <a:spLocks noChangeArrowheads="1"/>
          </p:cNvSpPr>
          <p:nvPr/>
        </p:nvSpPr>
        <p:spPr bwMode="auto">
          <a:xfrm>
            <a:off x="317081" y="1273910"/>
            <a:ext cx="8610600" cy="2062103"/>
          </a:xfrm>
          <a:prstGeom prst="rect">
            <a:avLst/>
          </a:prstGeom>
          <a:noFill/>
          <a:ln w="9525">
            <a:noFill/>
            <a:miter lim="800000"/>
            <a:headEnd/>
            <a:tailEnd/>
          </a:ln>
        </p:spPr>
        <p:txBody>
          <a:bodyPr>
            <a:spAutoFit/>
          </a:bodyPr>
          <a:lstStyle/>
          <a:p>
            <a:pPr marL="574675" indent="-574675" algn="ctr" fontAlgn="base">
              <a:spcBef>
                <a:spcPct val="50000"/>
              </a:spcBef>
              <a:spcAft>
                <a:spcPct val="0"/>
              </a:spcAft>
            </a:pPr>
            <a:r>
              <a:rPr lang="en-US" sz="3200" dirty="0">
                <a:latin typeface="+mn-lt"/>
                <a:cs typeface="Arial" charset="0"/>
              </a:rPr>
              <a:t>Overall Efficacy</a:t>
            </a:r>
            <a:endParaRPr lang="en-US" sz="3200" b="1" dirty="0">
              <a:latin typeface="+mn-lt"/>
              <a:cs typeface="Arial" charset="0"/>
            </a:endParaRPr>
          </a:p>
          <a:p>
            <a:pPr marL="574675" indent="-574675" fontAlgn="base">
              <a:spcBef>
                <a:spcPct val="0"/>
              </a:spcBef>
              <a:spcAft>
                <a:spcPct val="0"/>
              </a:spcAft>
              <a:buFont typeface="Arial" charset="0"/>
              <a:buChar char="•"/>
            </a:pPr>
            <a:r>
              <a:rPr lang="en-US" sz="2400" dirty="0">
                <a:latin typeface="+mn-lt"/>
                <a:cs typeface="Arial" charset="0"/>
              </a:rPr>
              <a:t>51% fewer episodes of zoster and less severe disease</a:t>
            </a:r>
          </a:p>
          <a:p>
            <a:pPr marL="574675" indent="-574675" fontAlgn="base">
              <a:spcBef>
                <a:spcPct val="0"/>
              </a:spcBef>
              <a:spcAft>
                <a:spcPct val="0"/>
              </a:spcAft>
              <a:buFont typeface="Arial" charset="0"/>
              <a:buChar char="•"/>
            </a:pPr>
            <a:r>
              <a:rPr lang="en-US" sz="2400" dirty="0">
                <a:latin typeface="+mn-lt"/>
                <a:cs typeface="Arial" charset="0"/>
              </a:rPr>
              <a:t>66% less </a:t>
            </a:r>
            <a:r>
              <a:rPr lang="en-US" sz="2400" dirty="0" err="1">
                <a:latin typeface="+mn-lt"/>
                <a:cs typeface="Arial" charset="0"/>
              </a:rPr>
              <a:t>postherpetic</a:t>
            </a:r>
            <a:r>
              <a:rPr lang="en-US" sz="2400" dirty="0">
                <a:latin typeface="+mn-lt"/>
                <a:cs typeface="Arial" charset="0"/>
              </a:rPr>
              <a:t> </a:t>
            </a:r>
            <a:r>
              <a:rPr lang="en-US" sz="2400" dirty="0" smtClean="0">
                <a:latin typeface="+mn-lt"/>
                <a:cs typeface="Arial" charset="0"/>
              </a:rPr>
              <a:t>neuralgia</a:t>
            </a:r>
          </a:p>
          <a:p>
            <a:pPr marL="574675" indent="-574675" fontAlgn="base">
              <a:spcBef>
                <a:spcPct val="0"/>
              </a:spcBef>
              <a:spcAft>
                <a:spcPct val="0"/>
              </a:spcAft>
              <a:buFont typeface="Arial" charset="0"/>
              <a:buChar char="•"/>
            </a:pPr>
            <a:r>
              <a:rPr lang="en-US" sz="2400" dirty="0" smtClean="0">
                <a:latin typeface="+mn-lt"/>
                <a:cs typeface="Arial" charset="0"/>
              </a:rPr>
              <a:t>Protection wanes within the first 5 years and duration of protection beyond 5 years is uncertain</a:t>
            </a:r>
            <a:endParaRPr lang="en-US" sz="2400" dirty="0">
              <a:latin typeface="+mn-lt"/>
              <a:cs typeface="Arial" charset="0"/>
            </a:endParaRPr>
          </a:p>
        </p:txBody>
      </p:sp>
      <p:sp>
        <p:nvSpPr>
          <p:cNvPr id="534533" name="Text Box 5"/>
          <p:cNvSpPr txBox="1">
            <a:spLocks noChangeArrowheads="1"/>
          </p:cNvSpPr>
          <p:nvPr/>
        </p:nvSpPr>
        <p:spPr bwMode="auto">
          <a:xfrm>
            <a:off x="59578" y="738990"/>
            <a:ext cx="8839200" cy="461665"/>
          </a:xfrm>
          <a:prstGeom prst="rect">
            <a:avLst/>
          </a:prstGeom>
          <a:noFill/>
          <a:ln w="9525">
            <a:noFill/>
            <a:miter lim="800000"/>
            <a:headEnd/>
            <a:tailEnd/>
          </a:ln>
        </p:spPr>
        <p:txBody>
          <a:bodyPr wrap="square">
            <a:spAutoFit/>
          </a:bodyPr>
          <a:lstStyle/>
          <a:p>
            <a:pPr algn="ctr" fontAlgn="base">
              <a:spcAft>
                <a:spcPct val="0"/>
              </a:spcAft>
            </a:pPr>
            <a:r>
              <a:rPr lang="en-US" sz="2400" dirty="0" smtClean="0">
                <a:latin typeface="+mn-lt"/>
                <a:cs typeface="Arial" charset="0"/>
              </a:rPr>
              <a:t>Zostavax is licensed for use </a:t>
            </a:r>
            <a:r>
              <a:rPr lang="en-US" sz="2400" dirty="0">
                <a:latin typeface="+mn-lt"/>
                <a:cs typeface="Arial" charset="0"/>
              </a:rPr>
              <a:t>in </a:t>
            </a:r>
            <a:r>
              <a:rPr lang="en-US" sz="2400" dirty="0" smtClean="0">
                <a:latin typeface="+mn-lt"/>
                <a:cs typeface="Arial" charset="0"/>
              </a:rPr>
              <a:t>persons 50 years and older</a:t>
            </a:r>
          </a:p>
        </p:txBody>
      </p:sp>
      <p:sp>
        <p:nvSpPr>
          <p:cNvPr id="232454" name="Text Box 7"/>
          <p:cNvSpPr txBox="1">
            <a:spLocks noChangeArrowheads="1"/>
          </p:cNvSpPr>
          <p:nvPr/>
        </p:nvSpPr>
        <p:spPr bwMode="auto">
          <a:xfrm>
            <a:off x="7784681" y="6090744"/>
            <a:ext cx="914400" cy="366713"/>
          </a:xfrm>
          <a:prstGeom prst="rect">
            <a:avLst/>
          </a:prstGeom>
          <a:noFill/>
          <a:ln w="9525">
            <a:noFill/>
            <a:miter lim="800000"/>
            <a:headEnd/>
            <a:tailEnd/>
          </a:ln>
        </p:spPr>
        <p:txBody>
          <a:bodyPr>
            <a:spAutoFit/>
          </a:bodyPr>
          <a:lstStyle/>
          <a:p>
            <a:pPr fontAlgn="base">
              <a:spcBef>
                <a:spcPct val="50000"/>
              </a:spcBef>
              <a:spcAft>
                <a:spcPct val="0"/>
              </a:spcAft>
            </a:pPr>
            <a:endParaRPr lang="en-US" b="1">
              <a:solidFill>
                <a:srgbClr val="FF9900"/>
              </a:solidFill>
              <a:latin typeface="Arial" charset="0"/>
              <a:cs typeface="Arial" charset="0"/>
            </a:endParaRPr>
          </a:p>
        </p:txBody>
      </p:sp>
      <p:sp>
        <p:nvSpPr>
          <p:cNvPr id="8" name="Rectangle 7"/>
          <p:cNvSpPr/>
          <p:nvPr/>
        </p:nvSpPr>
        <p:spPr>
          <a:xfrm>
            <a:off x="1002881" y="5688016"/>
            <a:ext cx="7239000" cy="307777"/>
          </a:xfrm>
          <a:prstGeom prst="rect">
            <a:avLst/>
          </a:prstGeom>
        </p:spPr>
        <p:txBody>
          <a:bodyPr wrap="square">
            <a:spAutoFit/>
          </a:bodyPr>
          <a:lstStyle/>
          <a:p>
            <a:r>
              <a:rPr lang="en-US" sz="1400" b="1" dirty="0" smtClean="0">
                <a:latin typeface="+mn-lt"/>
              </a:rPr>
              <a:t>MMWR, August 22, 2014, Vol 63, #33       MMWR (RR) June 6, 2008, Vol 57 #05; 1-30</a:t>
            </a:r>
            <a:endParaRPr lang="en-US" sz="1400" b="1" dirty="0">
              <a:latin typeface="+mn-lt"/>
            </a:endParaRPr>
          </a:p>
        </p:txBody>
      </p:sp>
    </p:spTree>
    <p:extLst>
      <p:ext uri="{BB962C8B-B14F-4D97-AF65-F5344CB8AC3E}">
        <p14:creationId xmlns:p14="http://schemas.microsoft.com/office/powerpoint/2010/main" val="42221516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304800" y="-105103"/>
            <a:ext cx="8839200" cy="1295400"/>
          </a:xfrm>
        </p:spPr>
        <p:txBody>
          <a:bodyPr>
            <a:normAutofit/>
          </a:bodyPr>
          <a:lstStyle/>
          <a:p>
            <a:pPr eaLnBrk="1" hangingPunct="1"/>
            <a:r>
              <a:rPr lang="en-US" sz="4000" dirty="0" smtClean="0"/>
              <a:t>Is Shingles Contagious?</a:t>
            </a:r>
          </a:p>
        </p:txBody>
      </p:sp>
      <p:sp>
        <p:nvSpPr>
          <p:cNvPr id="121859" name="Rectangle 3"/>
          <p:cNvSpPr>
            <a:spLocks noGrp="1" noChangeArrowheads="1"/>
          </p:cNvSpPr>
          <p:nvPr>
            <p:ph type="body" idx="1"/>
          </p:nvPr>
        </p:nvSpPr>
        <p:spPr>
          <a:xfrm>
            <a:off x="609600" y="1143000"/>
            <a:ext cx="7834313" cy="4552950"/>
          </a:xfrm>
        </p:spPr>
        <p:txBody>
          <a:bodyPr>
            <a:normAutofit fontScale="92500"/>
          </a:bodyPr>
          <a:lstStyle/>
          <a:p>
            <a:pPr eaLnBrk="1" hangingPunct="1">
              <a:lnSpc>
                <a:spcPct val="110000"/>
              </a:lnSpc>
            </a:pPr>
            <a:r>
              <a:rPr lang="en-US" sz="2800" dirty="0" smtClean="0">
                <a:cs typeface="Arial" pitchFamily="34" charset="0"/>
              </a:rPr>
              <a:t>Shingles cannot be passed from one person to another.</a:t>
            </a:r>
          </a:p>
          <a:p>
            <a:pPr eaLnBrk="1" hangingPunct="1">
              <a:lnSpc>
                <a:spcPct val="110000"/>
              </a:lnSpc>
              <a:buNone/>
            </a:pPr>
            <a:endParaRPr lang="en-US" sz="2800" dirty="0" smtClean="0">
              <a:cs typeface="Arial" pitchFamily="34" charset="0"/>
            </a:endParaRPr>
          </a:p>
          <a:p>
            <a:pPr eaLnBrk="1" hangingPunct="1">
              <a:lnSpc>
                <a:spcPct val="110000"/>
              </a:lnSpc>
            </a:pPr>
            <a:r>
              <a:rPr lang="en-US" sz="2800" dirty="0" smtClean="0">
                <a:cs typeface="Arial" pitchFamily="34" charset="0"/>
              </a:rPr>
              <a:t>However, a person with shingles can spread the virus to a person who has never had chickenpox.</a:t>
            </a:r>
          </a:p>
          <a:p>
            <a:pPr eaLnBrk="1" hangingPunct="1">
              <a:lnSpc>
                <a:spcPct val="110000"/>
              </a:lnSpc>
              <a:buNone/>
            </a:pPr>
            <a:endParaRPr lang="en-US" sz="2800" dirty="0" smtClean="0">
              <a:cs typeface="Arial" pitchFamily="34" charset="0"/>
            </a:endParaRPr>
          </a:p>
          <a:p>
            <a:pPr eaLnBrk="1" hangingPunct="1">
              <a:lnSpc>
                <a:spcPct val="110000"/>
              </a:lnSpc>
            </a:pPr>
            <a:r>
              <a:rPr lang="en-US" sz="2800" dirty="0" smtClean="0">
                <a:cs typeface="Arial" pitchFamily="34" charset="0"/>
              </a:rPr>
              <a:t>If the person who has never had chickenpox becomes infected with the virus, he or she will develop chickenpox, not shingles.  </a:t>
            </a:r>
          </a:p>
        </p:txBody>
      </p:sp>
      <p:sp>
        <p:nvSpPr>
          <p:cNvPr id="121860" name="Text Box 4"/>
          <p:cNvSpPr txBox="1">
            <a:spLocks noChangeArrowheads="1"/>
          </p:cNvSpPr>
          <p:nvPr/>
        </p:nvSpPr>
        <p:spPr bwMode="auto">
          <a:xfrm>
            <a:off x="712788" y="1716088"/>
            <a:ext cx="8134350" cy="4673600"/>
          </a:xfrm>
          <a:prstGeom prst="rect">
            <a:avLst/>
          </a:prstGeom>
          <a:noFill/>
          <a:ln w="9525">
            <a:noFill/>
            <a:miter lim="800000"/>
            <a:headEnd/>
            <a:tailEnd/>
          </a:ln>
        </p:spPr>
        <p:txBody>
          <a:bodyPr lIns="0" tIns="0" rIns="0" bIns="0"/>
          <a:lstStyle/>
          <a:p>
            <a:pPr marL="150813" indent="-150813" defTabSz="331788">
              <a:buClr>
                <a:srgbClr val="000000"/>
              </a:buClr>
              <a:buSzPct val="46000"/>
              <a:buFont typeface="Monotype Sorts" pitchFamily="2" charset="2"/>
              <a:buChar char="l"/>
            </a:pPr>
            <a:endParaRPr lang="en-US" sz="2200">
              <a:latin typeface="Times New Roman" pitchFamily="18" charset="0"/>
            </a:endParaRPr>
          </a:p>
        </p:txBody>
      </p:sp>
    </p:spTree>
    <p:extLst>
      <p:ext uri="{BB962C8B-B14F-4D97-AF65-F5344CB8AC3E}">
        <p14:creationId xmlns:p14="http://schemas.microsoft.com/office/powerpoint/2010/main" val="80043358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77858" name="Rectangle 2"/>
          <p:cNvSpPr>
            <a:spLocks noGrp="1" noChangeArrowheads="1"/>
          </p:cNvSpPr>
          <p:nvPr>
            <p:ph type="ctrTitle" idx="4294967295"/>
          </p:nvPr>
        </p:nvSpPr>
        <p:spPr>
          <a:xfrm>
            <a:off x="914400" y="381000"/>
            <a:ext cx="7772400" cy="914400"/>
          </a:xfrm>
        </p:spPr>
        <p:txBody>
          <a:bodyPr/>
          <a:lstStyle/>
          <a:p>
            <a:pPr algn="l" eaLnBrk="1" hangingPunct="1"/>
            <a:r>
              <a:rPr lang="en-US" sz="4800" b="1" i="1" smtClean="0">
                <a:solidFill>
                  <a:srgbClr val="FFFF99"/>
                </a:solidFill>
              </a:rPr>
              <a:t>Test Your Knowledge!</a:t>
            </a:r>
          </a:p>
        </p:txBody>
      </p:sp>
      <p:sp>
        <p:nvSpPr>
          <p:cNvPr id="377859" name="Rectangle 3"/>
          <p:cNvSpPr>
            <a:spLocks noGrp="1" noChangeArrowheads="1"/>
          </p:cNvSpPr>
          <p:nvPr>
            <p:ph type="subTitle" idx="4294967295"/>
          </p:nvPr>
        </p:nvSpPr>
        <p:spPr>
          <a:xfrm>
            <a:off x="914400" y="1600200"/>
            <a:ext cx="7315200" cy="2209800"/>
          </a:xfrm>
        </p:spPr>
        <p:txBody>
          <a:bodyPr/>
          <a:lstStyle/>
          <a:p>
            <a:pPr marL="0" indent="0" eaLnBrk="1" hangingPunct="1">
              <a:lnSpc>
                <a:spcPct val="90000"/>
              </a:lnSpc>
              <a:buFontTx/>
              <a:buNone/>
            </a:pPr>
            <a:r>
              <a:rPr lang="en-US" sz="2400" dirty="0" smtClean="0"/>
              <a:t>Hazel is 61 years old. She had major surgery one month ago requiring a blood transfusion. During her visit to your office today she tells you she would like to get the shingles vaccine.</a:t>
            </a:r>
          </a:p>
          <a:p>
            <a:pPr marL="0" indent="0" eaLnBrk="1" hangingPunct="1">
              <a:lnSpc>
                <a:spcPct val="90000"/>
              </a:lnSpc>
              <a:buFontTx/>
              <a:buNone/>
            </a:pPr>
            <a:endParaRPr lang="en-US" sz="2400" b="1" dirty="0" smtClean="0">
              <a:solidFill>
                <a:srgbClr val="FFFF99"/>
              </a:solidFill>
              <a:cs typeface="Arial" charset="0"/>
            </a:endParaRPr>
          </a:p>
          <a:p>
            <a:pPr marL="0" indent="0" eaLnBrk="1" hangingPunct="1">
              <a:lnSpc>
                <a:spcPct val="90000"/>
              </a:lnSpc>
              <a:buFontTx/>
              <a:buNone/>
            </a:pPr>
            <a:r>
              <a:rPr lang="en-US" sz="2400" b="1" dirty="0" smtClean="0">
                <a:solidFill>
                  <a:srgbClr val="FFFF99"/>
                </a:solidFill>
                <a:cs typeface="Arial" charset="0"/>
              </a:rPr>
              <a:t>How would you respond to her request?</a:t>
            </a:r>
          </a:p>
          <a:p>
            <a:pPr marL="0" indent="0" eaLnBrk="1" hangingPunct="1">
              <a:lnSpc>
                <a:spcPct val="90000"/>
              </a:lnSpc>
              <a:buFontTx/>
              <a:buNone/>
            </a:pPr>
            <a:r>
              <a:rPr lang="en-US" sz="2400" dirty="0" smtClean="0"/>
              <a:t> </a:t>
            </a:r>
          </a:p>
          <a:p>
            <a:pPr marL="0" indent="0" eaLnBrk="1" hangingPunct="1">
              <a:lnSpc>
                <a:spcPct val="90000"/>
              </a:lnSpc>
              <a:buFontTx/>
              <a:buNone/>
            </a:pPr>
            <a:r>
              <a:rPr lang="en-US" sz="2400" dirty="0" smtClean="0"/>
              <a:t>  </a:t>
            </a:r>
          </a:p>
        </p:txBody>
      </p:sp>
      <p:sp>
        <p:nvSpPr>
          <p:cNvPr id="2" name="TextBox 1"/>
          <p:cNvSpPr txBox="1"/>
          <p:nvPr/>
        </p:nvSpPr>
        <p:spPr>
          <a:xfrm>
            <a:off x="1066800" y="4343400"/>
            <a:ext cx="6705600" cy="1219200"/>
          </a:xfrm>
          <a:prstGeom prst="rect">
            <a:avLst/>
          </a:prstGeom>
          <a:noFill/>
        </p:spPr>
        <p:txBody>
          <a:bodyPr wrap="square" rtlCol="0">
            <a:spAutoFit/>
          </a:bodyPr>
          <a:lstStyle/>
          <a:p>
            <a:r>
              <a:rPr lang="en-US">
                <a:solidFill>
                  <a:srgbClr val="FFFFFF"/>
                </a:solidFill>
              </a:rPr>
              <a:t>Zoster vaccine can be given to persons who have recently received blood products. The amount of antigen in zoster vaccine is so substantial that it overpowers any antibody to herpes zoster that may be in the blood product.</a:t>
            </a:r>
            <a:endParaRPr lang="en-US" dirty="0">
              <a:solidFill>
                <a:srgbClr val="FFFFFF"/>
              </a:solidFill>
            </a:endParaRPr>
          </a:p>
        </p:txBody>
      </p:sp>
      <p:sp>
        <p:nvSpPr>
          <p:cNvPr id="4" name="Rectangle 3"/>
          <p:cNvSpPr/>
          <p:nvPr/>
        </p:nvSpPr>
        <p:spPr>
          <a:xfrm>
            <a:off x="920838" y="5943600"/>
            <a:ext cx="6241961" cy="307777"/>
          </a:xfrm>
          <a:prstGeom prst="rect">
            <a:avLst/>
          </a:prstGeom>
        </p:spPr>
        <p:txBody>
          <a:bodyPr wrap="square">
            <a:spAutoFit/>
          </a:bodyPr>
          <a:lstStyle/>
          <a:p>
            <a:r>
              <a:rPr lang="en-US" sz="1400" b="1" dirty="0">
                <a:solidFill>
                  <a:srgbClr val="FFFFFF"/>
                </a:solidFill>
                <a:latin typeface="Calibri"/>
                <a:cs typeface="Arial" charset="0"/>
              </a:rPr>
              <a:t>Ref: Immunization Action Coalition - Ask the Experts – September 2011 </a:t>
            </a:r>
          </a:p>
        </p:txBody>
      </p:sp>
    </p:spTree>
    <p:extLst>
      <p:ext uri="{BB962C8B-B14F-4D97-AF65-F5344CB8AC3E}">
        <p14:creationId xmlns:p14="http://schemas.microsoft.com/office/powerpoint/2010/main" val="270135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81954" name="Rectangle 2"/>
          <p:cNvSpPr>
            <a:spLocks noGrp="1" noChangeArrowheads="1"/>
          </p:cNvSpPr>
          <p:nvPr>
            <p:ph type="ctrTitle" idx="4294967295"/>
          </p:nvPr>
        </p:nvSpPr>
        <p:spPr>
          <a:xfrm>
            <a:off x="914400" y="304800"/>
            <a:ext cx="7772400" cy="1066800"/>
          </a:xfrm>
        </p:spPr>
        <p:txBody>
          <a:bodyPr/>
          <a:lstStyle/>
          <a:p>
            <a:pPr algn="l" eaLnBrk="1" hangingPunct="1"/>
            <a:r>
              <a:rPr lang="en-US" sz="4800" b="1" i="1" smtClean="0">
                <a:solidFill>
                  <a:srgbClr val="FFFF99"/>
                </a:solidFill>
              </a:rPr>
              <a:t>Test Your Knowledge!</a:t>
            </a:r>
          </a:p>
        </p:txBody>
      </p:sp>
      <p:sp>
        <p:nvSpPr>
          <p:cNvPr id="381955" name="Rectangle 3"/>
          <p:cNvSpPr>
            <a:spLocks noGrp="1" noChangeArrowheads="1"/>
          </p:cNvSpPr>
          <p:nvPr>
            <p:ph type="subTitle" idx="4294967295"/>
          </p:nvPr>
        </p:nvSpPr>
        <p:spPr>
          <a:xfrm>
            <a:off x="914400" y="1600200"/>
            <a:ext cx="7315200" cy="1905000"/>
          </a:xfrm>
        </p:spPr>
        <p:txBody>
          <a:bodyPr/>
          <a:lstStyle/>
          <a:p>
            <a:pPr marL="0" indent="0" eaLnBrk="1" hangingPunct="1">
              <a:lnSpc>
                <a:spcPct val="90000"/>
              </a:lnSpc>
              <a:buFontTx/>
              <a:buNone/>
            </a:pPr>
            <a:r>
              <a:rPr lang="en-US" sz="2400" smtClean="0"/>
              <a:t>Sixty five year old Nadine requests the shingles vaccine. In addition, she needs pneumococcal and influenza vaccine.  </a:t>
            </a:r>
            <a:endParaRPr lang="en-US" sz="2400" b="1" smtClean="0">
              <a:solidFill>
                <a:srgbClr val="FFFF99"/>
              </a:solidFill>
            </a:endParaRPr>
          </a:p>
          <a:p>
            <a:pPr marL="0" indent="0" eaLnBrk="1" hangingPunct="1">
              <a:lnSpc>
                <a:spcPct val="90000"/>
              </a:lnSpc>
              <a:buFontTx/>
              <a:buNone/>
            </a:pPr>
            <a:endParaRPr lang="en-US" sz="2400" b="1" smtClean="0">
              <a:solidFill>
                <a:srgbClr val="FFFF99"/>
              </a:solidFill>
            </a:endParaRPr>
          </a:p>
          <a:p>
            <a:pPr marL="0" indent="0" eaLnBrk="1" hangingPunct="1">
              <a:lnSpc>
                <a:spcPct val="90000"/>
              </a:lnSpc>
              <a:buFontTx/>
              <a:buNone/>
            </a:pPr>
            <a:r>
              <a:rPr lang="en-US" sz="2400" b="1" smtClean="0">
                <a:solidFill>
                  <a:srgbClr val="FFFF99"/>
                </a:solidFill>
              </a:rPr>
              <a:t>Should she receive all 3 vaccines on the same day?  </a:t>
            </a:r>
          </a:p>
        </p:txBody>
      </p:sp>
      <p:sp>
        <p:nvSpPr>
          <p:cNvPr id="381956" name="Rectangle 1"/>
          <p:cNvSpPr>
            <a:spLocks noChangeArrowheads="1"/>
          </p:cNvSpPr>
          <p:nvPr/>
        </p:nvSpPr>
        <p:spPr bwMode="auto">
          <a:xfrm>
            <a:off x="7239000" y="533400"/>
            <a:ext cx="184150" cy="519113"/>
          </a:xfrm>
          <a:prstGeom prst="rect">
            <a:avLst/>
          </a:prstGeom>
          <a:noFill/>
          <a:ln w="9525">
            <a:noFill/>
            <a:miter lim="800000"/>
            <a:headEnd/>
            <a:tailEnd/>
          </a:ln>
        </p:spPr>
        <p:txBody>
          <a:bodyPr wrap="none">
            <a:spAutoFit/>
          </a:bodyPr>
          <a:lstStyle/>
          <a:p>
            <a:endParaRPr lang="en-US" sz="2800" b="1">
              <a:solidFill>
                <a:srgbClr val="FFC000"/>
              </a:solidFill>
              <a:latin typeface="Calibri"/>
              <a:cs typeface="Arial" charset="0"/>
            </a:endParaRPr>
          </a:p>
        </p:txBody>
      </p:sp>
      <p:sp>
        <p:nvSpPr>
          <p:cNvPr id="3" name="TextBox 2"/>
          <p:cNvSpPr txBox="1"/>
          <p:nvPr/>
        </p:nvSpPr>
        <p:spPr>
          <a:xfrm>
            <a:off x="1066800" y="4038600"/>
            <a:ext cx="7467600" cy="1477328"/>
          </a:xfrm>
          <a:prstGeom prst="rect">
            <a:avLst/>
          </a:prstGeom>
          <a:noFill/>
        </p:spPr>
        <p:txBody>
          <a:bodyPr wrap="square" rtlCol="0">
            <a:spAutoFit/>
          </a:bodyPr>
          <a:lstStyle/>
          <a:p>
            <a:r>
              <a:rPr lang="en-US" dirty="0">
                <a:solidFill>
                  <a:srgbClr val="FFFFFF"/>
                </a:solidFill>
              </a:rPr>
              <a:t>Yes.</a:t>
            </a:r>
          </a:p>
          <a:p>
            <a:r>
              <a:rPr lang="en-US" dirty="0">
                <a:solidFill>
                  <a:srgbClr val="FFFFFF"/>
                </a:solidFill>
              </a:rPr>
              <a:t>Although Merck reports one study showing a reduced immune response to Zostavax when administered at the same time as Pneumovax compared to administration </a:t>
            </a:r>
            <a:r>
              <a:rPr lang="en-US" dirty="0" smtClean="0">
                <a:solidFill>
                  <a:srgbClr val="FFFFFF"/>
                </a:solidFill>
              </a:rPr>
              <a:t>4 </a:t>
            </a:r>
            <a:r>
              <a:rPr lang="en-US" dirty="0">
                <a:solidFill>
                  <a:srgbClr val="FFFFFF"/>
                </a:solidFill>
              </a:rPr>
              <a:t>weeks apart, ACIP has not made this recommendation. </a:t>
            </a:r>
          </a:p>
        </p:txBody>
      </p:sp>
      <p:pic>
        <p:nvPicPr>
          <p:cNvPr id="4" name="Picture 3"/>
          <p:cNvPicPr>
            <a:picLocks noChangeAspect="1"/>
          </p:cNvPicPr>
          <p:nvPr/>
        </p:nvPicPr>
        <p:blipFill>
          <a:blip r:embed="rId3"/>
          <a:stretch>
            <a:fillRect/>
          </a:stretch>
        </p:blipFill>
        <p:spPr>
          <a:xfrm>
            <a:off x="914400" y="5876518"/>
            <a:ext cx="6705600" cy="591363"/>
          </a:xfrm>
          <a:prstGeom prst="rect">
            <a:avLst/>
          </a:prstGeom>
        </p:spPr>
      </p:pic>
    </p:spTree>
    <p:extLst>
      <p:ext uri="{BB962C8B-B14F-4D97-AF65-F5344CB8AC3E}">
        <p14:creationId xmlns:p14="http://schemas.microsoft.com/office/powerpoint/2010/main" val="213129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idx="4294967295"/>
          </p:nvPr>
        </p:nvSpPr>
        <p:spPr>
          <a:xfrm>
            <a:off x="304800" y="152400"/>
            <a:ext cx="8534400" cy="1066800"/>
          </a:xfrm>
        </p:spPr>
        <p:txBody>
          <a:bodyPr/>
          <a:lstStyle/>
          <a:p>
            <a:pPr eaLnBrk="1" hangingPunct="1"/>
            <a:r>
              <a:rPr lang="en-US" sz="3600" dirty="0" smtClean="0"/>
              <a:t>Meningococcal Disease</a:t>
            </a:r>
            <a:br>
              <a:rPr lang="en-US" sz="3600" dirty="0" smtClean="0"/>
            </a:br>
            <a:r>
              <a:rPr lang="en-US" sz="2800" dirty="0" smtClean="0"/>
              <a:t>(caused by N. </a:t>
            </a:r>
            <a:r>
              <a:rPr lang="en-US" sz="2800" dirty="0" err="1" smtClean="0"/>
              <a:t>meningitidis</a:t>
            </a:r>
            <a:r>
              <a:rPr lang="en-US" sz="2800" dirty="0" smtClean="0"/>
              <a:t>)</a:t>
            </a:r>
            <a:endParaRPr lang="en-US" sz="3600" dirty="0" smtClean="0"/>
          </a:p>
        </p:txBody>
      </p:sp>
      <p:sp>
        <p:nvSpPr>
          <p:cNvPr id="257027" name="Rectangle 3"/>
          <p:cNvSpPr>
            <a:spLocks noChangeArrowheads="1"/>
          </p:cNvSpPr>
          <p:nvPr/>
        </p:nvSpPr>
        <p:spPr bwMode="auto">
          <a:xfrm>
            <a:off x="304800" y="1219200"/>
            <a:ext cx="6096000" cy="914400"/>
          </a:xfrm>
          <a:prstGeom prst="rect">
            <a:avLst/>
          </a:prstGeom>
          <a:noFill/>
          <a:ln w="9525">
            <a:noFill/>
            <a:miter lim="800000"/>
            <a:headEnd/>
            <a:tailEnd/>
          </a:ln>
        </p:spPr>
        <p:txBody>
          <a:bodyPr/>
          <a:lstStyle/>
          <a:p>
            <a:pPr marL="342900" indent="-342900" algn="ctr">
              <a:lnSpc>
                <a:spcPct val="90000"/>
              </a:lnSpc>
              <a:spcBef>
                <a:spcPct val="20000"/>
              </a:spcBef>
            </a:pPr>
            <a:r>
              <a:rPr lang="en-US" sz="2400" b="1" u="sng" dirty="0">
                <a:latin typeface="+mn-lt"/>
              </a:rPr>
              <a:t>Meningitis</a:t>
            </a:r>
            <a:endParaRPr lang="en-US" sz="2400" dirty="0">
              <a:latin typeface="+mn-lt"/>
            </a:endParaRPr>
          </a:p>
          <a:p>
            <a:pPr marL="342900" indent="-342900" algn="ctr">
              <a:lnSpc>
                <a:spcPct val="90000"/>
              </a:lnSpc>
              <a:spcBef>
                <a:spcPct val="20000"/>
              </a:spcBef>
            </a:pPr>
            <a:r>
              <a:rPr lang="en-US" sz="2400" b="1" dirty="0">
                <a:latin typeface="+mn-lt"/>
              </a:rPr>
              <a:t>	~50% of cases 	9-10% fatality rate     </a:t>
            </a:r>
            <a:r>
              <a:rPr lang="en-US" sz="2400" b="1" dirty="0"/>
              <a:t>  </a:t>
            </a:r>
          </a:p>
        </p:txBody>
      </p:sp>
      <p:sp>
        <p:nvSpPr>
          <p:cNvPr id="421892" name="Rectangle 4"/>
          <p:cNvSpPr>
            <a:spLocks noChangeArrowheads="1"/>
          </p:cNvSpPr>
          <p:nvPr/>
        </p:nvSpPr>
        <p:spPr bwMode="auto">
          <a:xfrm>
            <a:off x="457200" y="2286000"/>
            <a:ext cx="6019800" cy="3048000"/>
          </a:xfrm>
          <a:prstGeom prst="rect">
            <a:avLst/>
          </a:prstGeom>
          <a:noFill/>
          <a:ln w="9525">
            <a:noFill/>
            <a:miter lim="800000"/>
            <a:headEnd/>
            <a:tailEnd/>
          </a:ln>
        </p:spPr>
        <p:txBody>
          <a:bodyPr/>
          <a:lstStyle/>
          <a:p>
            <a:pPr marL="411163" indent="-411163" algn="ctr">
              <a:lnSpc>
                <a:spcPct val="80000"/>
              </a:lnSpc>
              <a:spcBef>
                <a:spcPct val="20000"/>
              </a:spcBef>
              <a:defRPr/>
            </a:pPr>
            <a:r>
              <a:rPr lang="en-US" sz="2400" b="1" u="sng" dirty="0">
                <a:latin typeface="+mn-lt"/>
              </a:rPr>
              <a:t>Meningococcemia</a:t>
            </a:r>
          </a:p>
          <a:p>
            <a:pPr marL="411163" indent="-411163" algn="ctr">
              <a:lnSpc>
                <a:spcPct val="80000"/>
              </a:lnSpc>
              <a:spcBef>
                <a:spcPct val="20000"/>
              </a:spcBef>
              <a:defRPr/>
            </a:pPr>
            <a:r>
              <a:rPr lang="en-US" sz="2400" b="1" dirty="0">
                <a:latin typeface="+mn-lt"/>
              </a:rPr>
              <a:t>5%-20% of cases 	Up to 40% fatality rate</a:t>
            </a:r>
            <a:endParaRPr lang="en-US" sz="2400" b="1" u="sng" dirty="0">
              <a:latin typeface="+mn-lt"/>
            </a:endParaRPr>
          </a:p>
          <a:p>
            <a:pPr marL="288925" indent="-288925">
              <a:lnSpc>
                <a:spcPct val="80000"/>
              </a:lnSpc>
              <a:spcBef>
                <a:spcPct val="20000"/>
              </a:spcBef>
              <a:buFontTx/>
              <a:buChar char="•"/>
              <a:defRPr/>
            </a:pPr>
            <a:r>
              <a:rPr lang="en-US" sz="2400" dirty="0">
                <a:latin typeface="+mn-lt"/>
              </a:rPr>
              <a:t>Rash</a:t>
            </a:r>
          </a:p>
          <a:p>
            <a:pPr marL="288925" indent="-288925">
              <a:lnSpc>
                <a:spcPct val="80000"/>
              </a:lnSpc>
              <a:spcBef>
                <a:spcPct val="20000"/>
              </a:spcBef>
              <a:buFontTx/>
              <a:buChar char="•"/>
              <a:defRPr/>
            </a:pPr>
            <a:r>
              <a:rPr lang="en-US" sz="2400" dirty="0">
                <a:latin typeface="+mn-lt"/>
              </a:rPr>
              <a:t>Vascular damage</a:t>
            </a:r>
          </a:p>
          <a:p>
            <a:pPr marL="288925" indent="-288925">
              <a:lnSpc>
                <a:spcPct val="80000"/>
              </a:lnSpc>
              <a:spcBef>
                <a:spcPct val="20000"/>
              </a:spcBef>
              <a:buFontTx/>
              <a:buChar char="•"/>
              <a:defRPr/>
            </a:pPr>
            <a:r>
              <a:rPr lang="en-US" sz="2400" dirty="0">
                <a:latin typeface="+mn-lt"/>
              </a:rPr>
              <a:t>Disseminated intravascular coagulation</a:t>
            </a:r>
          </a:p>
          <a:p>
            <a:pPr marL="288925" indent="-288925">
              <a:lnSpc>
                <a:spcPct val="80000"/>
              </a:lnSpc>
              <a:spcBef>
                <a:spcPct val="20000"/>
              </a:spcBef>
              <a:buFontTx/>
              <a:buChar char="•"/>
              <a:defRPr/>
            </a:pPr>
            <a:r>
              <a:rPr lang="en-US" sz="2400" dirty="0">
                <a:latin typeface="+mn-lt"/>
              </a:rPr>
              <a:t>Multi-organ failure</a:t>
            </a:r>
          </a:p>
          <a:p>
            <a:pPr marL="288925" indent="-288925">
              <a:lnSpc>
                <a:spcPct val="80000"/>
              </a:lnSpc>
              <a:spcBef>
                <a:spcPct val="20000"/>
              </a:spcBef>
              <a:buFontTx/>
              <a:buChar char="•"/>
              <a:defRPr/>
            </a:pPr>
            <a:r>
              <a:rPr lang="en-US" sz="2400" dirty="0">
                <a:latin typeface="+mn-lt"/>
              </a:rPr>
              <a:t>Shock</a:t>
            </a:r>
          </a:p>
          <a:p>
            <a:pPr marL="288925" indent="-288925">
              <a:lnSpc>
                <a:spcPct val="80000"/>
              </a:lnSpc>
              <a:spcBef>
                <a:spcPct val="20000"/>
              </a:spcBef>
              <a:buFontTx/>
              <a:buChar char="•"/>
              <a:defRPr/>
            </a:pPr>
            <a:r>
              <a:rPr lang="en-US" sz="2400" dirty="0">
                <a:latin typeface="+mn-lt"/>
              </a:rPr>
              <a:t>Death can occur in 24 hours</a:t>
            </a:r>
          </a:p>
        </p:txBody>
      </p:sp>
      <p:sp>
        <p:nvSpPr>
          <p:cNvPr id="257029" name="Text Box 6"/>
          <p:cNvSpPr txBox="1">
            <a:spLocks noChangeArrowheads="1"/>
          </p:cNvSpPr>
          <p:nvPr/>
        </p:nvSpPr>
        <p:spPr bwMode="auto">
          <a:xfrm>
            <a:off x="457200" y="5943600"/>
            <a:ext cx="8686800" cy="523220"/>
          </a:xfrm>
          <a:prstGeom prst="rect">
            <a:avLst/>
          </a:prstGeom>
          <a:noFill/>
          <a:ln w="9525">
            <a:noFill/>
            <a:miter lim="800000"/>
            <a:headEnd/>
            <a:tailEnd/>
          </a:ln>
        </p:spPr>
        <p:txBody>
          <a:bodyPr wrap="square">
            <a:spAutoFit/>
          </a:bodyPr>
          <a:lstStyle/>
          <a:p>
            <a:r>
              <a:rPr lang="en-US" sz="1400" b="1" dirty="0">
                <a:latin typeface="Calibri" pitchFamily="34" charset="0"/>
              </a:rPr>
              <a:t>Ref: 1. Epidemiology and Prevention of Vaccine-Preventable Diseases. </a:t>
            </a:r>
            <a:r>
              <a:rPr lang="en-US" sz="1400" b="1" dirty="0" smtClean="0">
                <a:latin typeface="Calibri" pitchFamily="34" charset="0"/>
              </a:rPr>
              <a:t>13th </a:t>
            </a:r>
            <a:r>
              <a:rPr lang="en-US" sz="1400" b="1" dirty="0">
                <a:latin typeface="Calibri" pitchFamily="34" charset="0"/>
              </a:rPr>
              <a:t>Edition, </a:t>
            </a:r>
            <a:r>
              <a:rPr lang="en-US" sz="1400" b="1" dirty="0" smtClean="0">
                <a:latin typeface="Calibri" pitchFamily="34" charset="0"/>
              </a:rPr>
              <a:t>2015. </a:t>
            </a:r>
          </a:p>
          <a:p>
            <a:r>
              <a:rPr lang="en-US" sz="1400" b="1" dirty="0" smtClean="0">
                <a:latin typeface="Calibri" pitchFamily="34" charset="0"/>
              </a:rPr>
              <a:t>         2</a:t>
            </a:r>
            <a:r>
              <a:rPr lang="en-US" sz="1400" b="1" dirty="0">
                <a:latin typeface="Calibri" pitchFamily="34" charset="0"/>
              </a:rPr>
              <a:t>. AAP Red Book </a:t>
            </a:r>
            <a:r>
              <a:rPr lang="en-US" sz="1400" b="1" dirty="0" smtClean="0">
                <a:latin typeface="Calibri" pitchFamily="34" charset="0"/>
              </a:rPr>
              <a:t>2015</a:t>
            </a:r>
            <a:endParaRPr lang="en-US" sz="1400" b="1" i="1" dirty="0">
              <a:latin typeface="Calibri" pitchFamily="34" charset="0"/>
            </a:endParaRPr>
          </a:p>
        </p:txBody>
      </p:sp>
      <p:pic>
        <p:nvPicPr>
          <p:cNvPr id="421895" name="Picture 7" descr="meniaap002"/>
          <p:cNvPicPr>
            <a:picLocks noChangeAspect="1" noChangeArrowheads="1"/>
          </p:cNvPicPr>
          <p:nvPr/>
        </p:nvPicPr>
        <p:blipFill>
          <a:blip r:embed="rId3" cstate="print"/>
          <a:srcRect/>
          <a:stretch>
            <a:fillRect/>
          </a:stretch>
        </p:blipFill>
        <p:spPr bwMode="auto">
          <a:xfrm>
            <a:off x="7048500" y="1526229"/>
            <a:ext cx="1447800" cy="1367367"/>
          </a:xfrm>
          <a:prstGeom prst="rect">
            <a:avLst/>
          </a:prstGeom>
          <a:noFill/>
          <a:ln w="9525">
            <a:noFill/>
            <a:miter lim="800000"/>
            <a:headEnd/>
            <a:tailEnd/>
          </a:ln>
        </p:spPr>
      </p:pic>
      <p:sp>
        <p:nvSpPr>
          <p:cNvPr id="421896" name="Text Box 8"/>
          <p:cNvSpPr txBox="1">
            <a:spLocks noChangeArrowheads="1"/>
          </p:cNvSpPr>
          <p:nvPr/>
        </p:nvSpPr>
        <p:spPr bwMode="auto">
          <a:xfrm>
            <a:off x="6629400" y="2953693"/>
            <a:ext cx="2286000" cy="304800"/>
          </a:xfrm>
          <a:prstGeom prst="rect">
            <a:avLst/>
          </a:prstGeom>
          <a:noFill/>
          <a:ln w="9525">
            <a:noFill/>
            <a:miter lim="800000"/>
            <a:headEnd/>
            <a:tailEnd/>
          </a:ln>
          <a:effectLst/>
        </p:spPr>
        <p:txBody>
          <a:bodyPr>
            <a:spAutoFit/>
          </a:bodyPr>
          <a:lstStyle/>
          <a:p>
            <a:pPr>
              <a:spcBef>
                <a:spcPct val="50000"/>
              </a:spcBef>
              <a:defRPr/>
            </a:pPr>
            <a:r>
              <a:rPr lang="en-US" sz="900" dirty="0">
                <a:effectLst>
                  <a:outerShdw blurRad="38100" dist="38100" dir="2700000" algn="tl">
                    <a:srgbClr val="000000"/>
                  </a:outerShdw>
                </a:effectLst>
                <a:latin typeface="Calibri"/>
              </a:rPr>
              <a:t>Photo courtesy CDC: Dr. Brodsky &amp; Mr. Gust</a:t>
            </a:r>
            <a:r>
              <a:rPr lang="en-US" sz="1400" dirty="0">
                <a:effectLst>
                  <a:outerShdw blurRad="38100" dist="38100" dir="2700000" algn="tl">
                    <a:srgbClr val="000000"/>
                  </a:outerShdw>
                </a:effectLst>
                <a:latin typeface="Calibri"/>
              </a:rPr>
              <a:t> </a:t>
            </a:r>
            <a:endParaRPr lang="en-US" sz="1400" dirty="0">
              <a:latin typeface="Calibri"/>
            </a:endParaRPr>
          </a:p>
        </p:txBody>
      </p:sp>
      <p:sp>
        <p:nvSpPr>
          <p:cNvPr id="221193" name="Text Box 9"/>
          <p:cNvSpPr txBox="1">
            <a:spLocks noChangeArrowheads="1"/>
          </p:cNvSpPr>
          <p:nvPr/>
        </p:nvSpPr>
        <p:spPr bwMode="auto">
          <a:xfrm>
            <a:off x="457200" y="5491655"/>
            <a:ext cx="6172200" cy="457200"/>
          </a:xfrm>
          <a:prstGeom prst="rect">
            <a:avLst/>
          </a:prstGeom>
          <a:noFill/>
          <a:ln w="9525">
            <a:noFill/>
            <a:miter lim="800000"/>
            <a:headEnd/>
            <a:tailEnd/>
          </a:ln>
        </p:spPr>
        <p:txBody>
          <a:bodyPr>
            <a:spAutoFit/>
          </a:bodyPr>
          <a:lstStyle/>
          <a:p>
            <a:pPr>
              <a:spcBef>
                <a:spcPct val="50000"/>
              </a:spcBef>
            </a:pPr>
            <a:r>
              <a:rPr lang="en-US" sz="2400" b="1" dirty="0">
                <a:latin typeface="Calibri" pitchFamily="34" charset="0"/>
              </a:rPr>
              <a:t>11-19% of survivors have permanent </a:t>
            </a:r>
            <a:r>
              <a:rPr lang="en-US" sz="2400" b="1" dirty="0" err="1">
                <a:latin typeface="Calibri" pitchFamily="34" charset="0"/>
              </a:rPr>
              <a:t>sequelae</a:t>
            </a:r>
            <a:endParaRPr lang="en-US" sz="2400" b="1" dirty="0">
              <a:latin typeface="Calibri" pitchFamily="34" charset="0"/>
            </a:endParaRPr>
          </a:p>
        </p:txBody>
      </p:sp>
      <p:pic>
        <p:nvPicPr>
          <p:cNvPr id="9" name="Picture 2"/>
          <p:cNvPicPr>
            <a:picLocks noChangeAspect="1" noChangeArrowheads="1"/>
          </p:cNvPicPr>
          <p:nvPr/>
        </p:nvPicPr>
        <p:blipFill>
          <a:blip r:embed="rId4" cstate="print"/>
          <a:srcRect/>
          <a:stretch>
            <a:fillRect/>
          </a:stretch>
        </p:blipFill>
        <p:spPr bwMode="auto">
          <a:xfrm>
            <a:off x="6400800" y="3506436"/>
            <a:ext cx="2514600" cy="1637714"/>
          </a:xfrm>
          <a:prstGeom prst="rect">
            <a:avLst/>
          </a:prstGeom>
          <a:noFill/>
          <a:ln w="9525">
            <a:noFill/>
            <a:miter lim="800000"/>
            <a:headEnd/>
            <a:tailEnd/>
          </a:ln>
        </p:spPr>
      </p:pic>
    </p:spTree>
    <p:extLst>
      <p:ext uri="{BB962C8B-B14F-4D97-AF65-F5344CB8AC3E}">
        <p14:creationId xmlns:p14="http://schemas.microsoft.com/office/powerpoint/2010/main" val="38621265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idx="4294967295"/>
          </p:nvPr>
        </p:nvSpPr>
        <p:spPr>
          <a:xfrm>
            <a:off x="0" y="76200"/>
            <a:ext cx="9144000" cy="1143000"/>
          </a:xfrm>
        </p:spPr>
        <p:txBody>
          <a:bodyPr/>
          <a:lstStyle/>
          <a:p>
            <a:r>
              <a:rPr lang="en-US" sz="3600" dirty="0" smtClean="0"/>
              <a:t>Meningococcal Conjugate Vaccine (MCV4)</a:t>
            </a:r>
            <a:br>
              <a:rPr lang="en-US" sz="3600" dirty="0" smtClean="0"/>
            </a:br>
            <a:r>
              <a:rPr lang="en-US" sz="2400" dirty="0" smtClean="0"/>
              <a:t>(Men A,C,Y, W-135)</a:t>
            </a:r>
            <a:endParaRPr lang="en-US" sz="2400" dirty="0" smtClean="0">
              <a:sym typeface="Symbol" pitchFamily="18" charset="2"/>
            </a:endParaRPr>
          </a:p>
        </p:txBody>
      </p:sp>
      <p:sp>
        <p:nvSpPr>
          <p:cNvPr id="259075" name="Rectangle 3"/>
          <p:cNvSpPr>
            <a:spLocks noGrp="1" noChangeArrowheads="1"/>
          </p:cNvSpPr>
          <p:nvPr>
            <p:ph type="body" idx="4294967295"/>
          </p:nvPr>
        </p:nvSpPr>
        <p:spPr>
          <a:xfrm>
            <a:off x="0" y="1219200"/>
            <a:ext cx="9144000" cy="1524000"/>
          </a:xfrm>
        </p:spPr>
        <p:txBody>
          <a:bodyPr/>
          <a:lstStyle/>
          <a:p>
            <a:pPr algn="ctr">
              <a:lnSpc>
                <a:spcPct val="80000"/>
              </a:lnSpc>
              <a:spcBef>
                <a:spcPct val="35000"/>
              </a:spcBef>
              <a:buClr>
                <a:srgbClr val="FFFFCC"/>
              </a:buClr>
              <a:buFontTx/>
              <a:buNone/>
            </a:pPr>
            <a:r>
              <a:rPr lang="en-US" sz="2800" dirty="0" err="1" smtClean="0"/>
              <a:t>Menactra</a:t>
            </a:r>
            <a:r>
              <a:rPr lang="en-US" sz="2800" b="1" baseline="30000" dirty="0" smtClean="0">
                <a:sym typeface="Symbol" pitchFamily="18" charset="2"/>
              </a:rPr>
              <a:t></a:t>
            </a:r>
            <a:r>
              <a:rPr lang="en-US" sz="2800" b="1" dirty="0" smtClean="0"/>
              <a:t> </a:t>
            </a:r>
            <a:r>
              <a:rPr lang="en-US" sz="2800" dirty="0" smtClean="0"/>
              <a:t>licensed for 9 mos.</a:t>
            </a:r>
            <a:r>
              <a:rPr lang="en-US" sz="2800" dirty="0" smtClean="0">
                <a:solidFill>
                  <a:schemeClr val="accent1"/>
                </a:solidFill>
              </a:rPr>
              <a:t> </a:t>
            </a:r>
            <a:r>
              <a:rPr lang="en-US" sz="2800" dirty="0" smtClean="0"/>
              <a:t>through 55 years</a:t>
            </a:r>
          </a:p>
          <a:p>
            <a:pPr algn="ctr">
              <a:lnSpc>
                <a:spcPct val="80000"/>
              </a:lnSpc>
              <a:spcBef>
                <a:spcPct val="35000"/>
              </a:spcBef>
              <a:buClr>
                <a:srgbClr val="FFFFCC"/>
              </a:buClr>
              <a:buFontTx/>
              <a:buNone/>
            </a:pPr>
            <a:r>
              <a:rPr lang="en-US" sz="2800" dirty="0" err="1" smtClean="0"/>
              <a:t>Menveo</a:t>
            </a:r>
            <a:r>
              <a:rPr lang="en-US" sz="2800" dirty="0" smtClean="0">
                <a:sym typeface="Symbol" pitchFamily="18" charset="2"/>
              </a:rPr>
              <a:t>®</a:t>
            </a:r>
            <a:r>
              <a:rPr lang="en-US" sz="2800" dirty="0" smtClean="0"/>
              <a:t> licensed for ages 2 mos. through 55 years</a:t>
            </a:r>
          </a:p>
        </p:txBody>
      </p:sp>
      <p:sp>
        <p:nvSpPr>
          <p:cNvPr id="332804" name="Text Box 4"/>
          <p:cNvSpPr txBox="1">
            <a:spLocks noChangeArrowheads="1"/>
          </p:cNvSpPr>
          <p:nvPr/>
        </p:nvSpPr>
        <p:spPr bwMode="auto">
          <a:xfrm>
            <a:off x="152400" y="2209800"/>
            <a:ext cx="8839200" cy="2677656"/>
          </a:xfrm>
          <a:prstGeom prst="rect">
            <a:avLst/>
          </a:prstGeom>
          <a:noFill/>
          <a:ln w="9525">
            <a:noFill/>
            <a:miter lim="800000"/>
            <a:headEnd/>
            <a:tailEnd/>
          </a:ln>
        </p:spPr>
        <p:txBody>
          <a:bodyPr wrap="square">
            <a:spAutoFit/>
          </a:bodyPr>
          <a:lstStyle/>
          <a:p>
            <a:pPr fontAlgn="auto">
              <a:spcBef>
                <a:spcPts val="0"/>
              </a:spcBef>
              <a:spcAft>
                <a:spcPts val="0"/>
              </a:spcAft>
            </a:pPr>
            <a:r>
              <a:rPr lang="en-US" sz="2800" b="1" dirty="0">
                <a:latin typeface="Calibri"/>
              </a:rPr>
              <a:t>ACIP recommends:</a:t>
            </a:r>
            <a:endParaRPr lang="en-US" sz="2800" dirty="0">
              <a:latin typeface="Calibri"/>
            </a:endParaRPr>
          </a:p>
          <a:p>
            <a:pPr marL="463550" lvl="1" indent="-285750" fontAlgn="auto">
              <a:spcBef>
                <a:spcPts val="0"/>
              </a:spcBef>
              <a:spcAft>
                <a:spcPts val="0"/>
              </a:spcAft>
              <a:buFontTx/>
              <a:buChar char="•"/>
            </a:pPr>
            <a:r>
              <a:rPr lang="en-US" sz="2000" dirty="0" smtClean="0">
                <a:latin typeface="+mn-lt"/>
              </a:rPr>
              <a:t>First dose </a:t>
            </a:r>
            <a:r>
              <a:rPr lang="en-US" sz="2000" dirty="0">
                <a:latin typeface="+mn-lt"/>
              </a:rPr>
              <a:t>at </a:t>
            </a:r>
            <a:r>
              <a:rPr lang="en-US" sz="2000" dirty="0" smtClean="0">
                <a:latin typeface="+mn-lt"/>
              </a:rPr>
              <a:t>age 11 </a:t>
            </a:r>
            <a:r>
              <a:rPr lang="en-US" sz="2000" dirty="0">
                <a:latin typeface="+mn-lt"/>
              </a:rPr>
              <a:t>or 12 years </a:t>
            </a:r>
            <a:r>
              <a:rPr lang="en-US" sz="2000" dirty="0" smtClean="0">
                <a:latin typeface="+mn-lt"/>
              </a:rPr>
              <a:t>and </a:t>
            </a:r>
            <a:r>
              <a:rPr lang="en-US" sz="2000" dirty="0">
                <a:latin typeface="+mn-lt"/>
              </a:rPr>
              <a:t>a booster dose at 16 </a:t>
            </a:r>
            <a:r>
              <a:rPr lang="en-US" sz="2000" dirty="0" smtClean="0">
                <a:latin typeface="+mn-lt"/>
              </a:rPr>
              <a:t>years</a:t>
            </a:r>
            <a:r>
              <a:rPr lang="en-US" sz="2000" dirty="0">
                <a:latin typeface="+mn-lt"/>
              </a:rPr>
              <a:t>. </a:t>
            </a:r>
          </a:p>
          <a:p>
            <a:pPr marL="463550" lvl="1" indent="-285750" fontAlgn="auto">
              <a:spcBef>
                <a:spcPts val="0"/>
              </a:spcBef>
              <a:spcAft>
                <a:spcPts val="0"/>
              </a:spcAft>
              <a:buFontTx/>
              <a:buChar char="•"/>
            </a:pPr>
            <a:r>
              <a:rPr lang="en-US" sz="2000" dirty="0">
                <a:latin typeface="+mn-lt"/>
              </a:rPr>
              <a:t>If first dose is at 13-15 years, </a:t>
            </a:r>
            <a:r>
              <a:rPr lang="en-US" sz="2000" dirty="0" smtClean="0">
                <a:latin typeface="+mn-lt"/>
              </a:rPr>
              <a:t>give booster </a:t>
            </a:r>
            <a:r>
              <a:rPr lang="en-US" sz="2000" dirty="0">
                <a:latin typeface="+mn-lt"/>
              </a:rPr>
              <a:t>dose </a:t>
            </a:r>
            <a:r>
              <a:rPr lang="en-US" sz="2000" dirty="0" smtClean="0">
                <a:latin typeface="+mn-lt"/>
              </a:rPr>
              <a:t>5 </a:t>
            </a:r>
            <a:r>
              <a:rPr lang="en-US" sz="2000" dirty="0">
                <a:latin typeface="+mn-lt"/>
              </a:rPr>
              <a:t>years </a:t>
            </a:r>
            <a:r>
              <a:rPr lang="en-US" sz="2000" dirty="0" smtClean="0">
                <a:latin typeface="+mn-lt"/>
              </a:rPr>
              <a:t>after </a:t>
            </a:r>
            <a:r>
              <a:rPr lang="en-US" sz="2000" dirty="0">
                <a:latin typeface="+mn-lt"/>
              </a:rPr>
              <a:t>the first dose or sooner if entering college or technical </a:t>
            </a:r>
            <a:r>
              <a:rPr lang="en-US" sz="2000" dirty="0" smtClean="0">
                <a:latin typeface="+mn-lt"/>
              </a:rPr>
              <a:t>school.   </a:t>
            </a:r>
            <a:endParaRPr lang="en-US" sz="2000" dirty="0">
              <a:latin typeface="+mn-lt"/>
            </a:endParaRPr>
          </a:p>
          <a:p>
            <a:pPr marL="463550" lvl="1" indent="-285750" fontAlgn="auto">
              <a:spcBef>
                <a:spcPts val="0"/>
              </a:spcBef>
              <a:spcAft>
                <a:spcPts val="0"/>
              </a:spcAft>
              <a:buFontTx/>
              <a:buChar char="•"/>
            </a:pPr>
            <a:r>
              <a:rPr lang="en-US" sz="2000" dirty="0">
                <a:latin typeface="+mn-lt"/>
              </a:rPr>
              <a:t>If first dose </a:t>
            </a:r>
            <a:r>
              <a:rPr lang="en-US" sz="2000" dirty="0" smtClean="0">
                <a:latin typeface="+mn-lt"/>
              </a:rPr>
              <a:t>is received </a:t>
            </a:r>
            <a:r>
              <a:rPr lang="en-US" sz="2000" dirty="0">
                <a:latin typeface="+mn-lt"/>
              </a:rPr>
              <a:t>≥ 16 years of age, a 2</a:t>
            </a:r>
            <a:r>
              <a:rPr lang="en-US" sz="2000" baseline="30000" dirty="0">
                <a:latin typeface="+mn-lt"/>
              </a:rPr>
              <a:t>nd</a:t>
            </a:r>
            <a:r>
              <a:rPr lang="en-US" sz="2000" dirty="0">
                <a:latin typeface="+mn-lt"/>
              </a:rPr>
              <a:t> dose is not </a:t>
            </a:r>
            <a:r>
              <a:rPr lang="en-US" sz="2000" dirty="0" smtClean="0">
                <a:latin typeface="+mn-lt"/>
              </a:rPr>
              <a:t>needed.</a:t>
            </a:r>
            <a:endParaRPr lang="en-US" sz="2000" dirty="0">
              <a:latin typeface="+mn-lt"/>
            </a:endParaRPr>
          </a:p>
          <a:p>
            <a:pPr marL="463550" lvl="1" indent="-285750" fontAlgn="auto">
              <a:spcBef>
                <a:spcPts val="0"/>
              </a:spcBef>
              <a:spcAft>
                <a:spcPts val="0"/>
              </a:spcAft>
              <a:buFontTx/>
              <a:buChar char="•"/>
            </a:pPr>
            <a:r>
              <a:rPr lang="en-US" sz="2000" dirty="0">
                <a:latin typeface="+mn-lt"/>
              </a:rPr>
              <a:t>Persons aged 21 years or younger attending school or college should have documentation of one dose of MVC4 not more than 5 years before enrollment. </a:t>
            </a:r>
          </a:p>
        </p:txBody>
      </p:sp>
      <p:sp>
        <p:nvSpPr>
          <p:cNvPr id="259078" name="Text Box 7"/>
          <p:cNvSpPr txBox="1">
            <a:spLocks noChangeArrowheads="1"/>
          </p:cNvSpPr>
          <p:nvPr/>
        </p:nvSpPr>
        <p:spPr bwMode="auto">
          <a:xfrm>
            <a:off x="7985125" y="3465513"/>
            <a:ext cx="184150" cy="366712"/>
          </a:xfrm>
          <a:prstGeom prst="rect">
            <a:avLst/>
          </a:prstGeom>
          <a:noFill/>
          <a:ln w="9525">
            <a:noFill/>
            <a:miter lim="800000"/>
            <a:headEnd/>
            <a:tailEnd/>
          </a:ln>
        </p:spPr>
        <p:txBody>
          <a:bodyPr wrap="none">
            <a:spAutoFit/>
          </a:bodyPr>
          <a:lstStyle/>
          <a:p>
            <a:pPr fontAlgn="auto">
              <a:spcBef>
                <a:spcPts val="0"/>
              </a:spcBef>
              <a:spcAft>
                <a:spcPts val="0"/>
              </a:spcAft>
            </a:pPr>
            <a:endParaRPr lang="en-US">
              <a:solidFill>
                <a:srgbClr val="FFFFFF"/>
              </a:solidFill>
              <a:latin typeface="Calibri"/>
            </a:endParaRPr>
          </a:p>
        </p:txBody>
      </p:sp>
      <p:sp>
        <p:nvSpPr>
          <p:cNvPr id="259079" name="TextBox 6"/>
          <p:cNvSpPr txBox="1">
            <a:spLocks noChangeArrowheads="1"/>
          </p:cNvSpPr>
          <p:nvPr/>
        </p:nvSpPr>
        <p:spPr bwMode="auto">
          <a:xfrm>
            <a:off x="8001000" y="5638800"/>
            <a:ext cx="533400" cy="366713"/>
          </a:xfrm>
          <a:prstGeom prst="rect">
            <a:avLst/>
          </a:prstGeom>
          <a:noFill/>
          <a:ln w="9525">
            <a:noFill/>
            <a:miter lim="800000"/>
            <a:headEnd/>
            <a:tailEnd/>
          </a:ln>
        </p:spPr>
        <p:txBody>
          <a:bodyPr>
            <a:spAutoFit/>
          </a:bodyPr>
          <a:lstStyle/>
          <a:p>
            <a:pPr fontAlgn="auto">
              <a:spcBef>
                <a:spcPts val="0"/>
              </a:spcBef>
              <a:spcAft>
                <a:spcPts val="0"/>
              </a:spcAft>
            </a:pPr>
            <a:endParaRPr lang="en-US" b="1">
              <a:solidFill>
                <a:srgbClr val="FFC000"/>
              </a:solidFill>
              <a:latin typeface="Calibri"/>
            </a:endParaRPr>
          </a:p>
        </p:txBody>
      </p:sp>
      <p:sp>
        <p:nvSpPr>
          <p:cNvPr id="9" name="TextBox 8"/>
          <p:cNvSpPr txBox="1"/>
          <p:nvPr/>
        </p:nvSpPr>
        <p:spPr>
          <a:xfrm>
            <a:off x="266700" y="4945052"/>
            <a:ext cx="8610600" cy="677108"/>
          </a:xfrm>
          <a:prstGeom prst="rect">
            <a:avLst/>
          </a:prstGeom>
          <a:noFill/>
        </p:spPr>
        <p:txBody>
          <a:bodyPr wrap="square">
            <a:spAutoFit/>
          </a:bodyPr>
          <a:lstStyle/>
          <a:p>
            <a:pPr algn="ctr" fontAlgn="auto">
              <a:spcBef>
                <a:spcPts val="0"/>
              </a:spcBef>
              <a:spcAft>
                <a:spcPts val="0"/>
              </a:spcAft>
              <a:defRPr/>
            </a:pPr>
            <a:r>
              <a:rPr lang="en-US" b="1" dirty="0">
                <a:latin typeface="+mn-lt"/>
              </a:rPr>
              <a:t>For persons 56 years and older who need meningococcal vaccine, use MPSV4.</a:t>
            </a:r>
          </a:p>
          <a:p>
            <a:pPr algn="ctr" fontAlgn="auto">
              <a:spcBef>
                <a:spcPts val="0"/>
              </a:spcBef>
              <a:spcAft>
                <a:spcPts val="0"/>
              </a:spcAft>
              <a:defRPr/>
            </a:pPr>
            <a:r>
              <a:rPr lang="en-US" b="1" dirty="0">
                <a:latin typeface="+mn-lt"/>
              </a:rPr>
              <a:t>If MCV4 has been given previously and a booster is needed MCV4 is preferred</a:t>
            </a:r>
            <a:r>
              <a:rPr lang="en-US" sz="2000" b="1" dirty="0">
                <a:latin typeface="Calibri"/>
              </a:rPr>
              <a:t>. </a:t>
            </a:r>
          </a:p>
        </p:txBody>
      </p:sp>
      <p:sp>
        <p:nvSpPr>
          <p:cNvPr id="8" name="Rectangle 7"/>
          <p:cNvSpPr/>
          <p:nvPr/>
        </p:nvSpPr>
        <p:spPr>
          <a:xfrm>
            <a:off x="2057400" y="6352908"/>
            <a:ext cx="3112070" cy="307777"/>
          </a:xfrm>
          <a:prstGeom prst="rect">
            <a:avLst/>
          </a:prstGeom>
        </p:spPr>
        <p:txBody>
          <a:bodyPr wrap="none">
            <a:spAutoFit/>
          </a:bodyPr>
          <a:lstStyle/>
          <a:p>
            <a:r>
              <a:rPr lang="en-US" sz="1400" b="1" dirty="0">
                <a:latin typeface="Calibri"/>
              </a:rPr>
              <a:t>MMWR, March 22, 2013, </a:t>
            </a:r>
            <a:r>
              <a:rPr lang="en-US" sz="1400" b="1" dirty="0" err="1">
                <a:latin typeface="Calibri"/>
              </a:rPr>
              <a:t>Vol</a:t>
            </a:r>
            <a:r>
              <a:rPr lang="en-US" sz="1400" b="1" dirty="0">
                <a:latin typeface="Calibri"/>
              </a:rPr>
              <a:t> 62, #RR02</a:t>
            </a:r>
          </a:p>
        </p:txBody>
      </p:sp>
      <p:sp>
        <p:nvSpPr>
          <p:cNvPr id="2" name="Rectangle 1"/>
          <p:cNvSpPr/>
          <p:nvPr/>
        </p:nvSpPr>
        <p:spPr>
          <a:xfrm>
            <a:off x="685800" y="5802868"/>
            <a:ext cx="6705600" cy="369332"/>
          </a:xfrm>
          <a:prstGeom prst="rect">
            <a:avLst/>
          </a:prstGeom>
        </p:spPr>
        <p:txBody>
          <a:bodyPr wrap="square">
            <a:spAutoFit/>
          </a:bodyPr>
          <a:lstStyle/>
          <a:p>
            <a:pPr eaLnBrk="0" hangingPunct="0">
              <a:spcBef>
                <a:spcPct val="50000"/>
              </a:spcBef>
            </a:pPr>
            <a:r>
              <a:rPr kumimoji="1" lang="en-US" b="1" dirty="0">
                <a:solidFill>
                  <a:prstClr val="black"/>
                </a:solidFill>
              </a:rPr>
              <a:t>Required for school </a:t>
            </a:r>
            <a:r>
              <a:rPr kumimoji="1" lang="en-US" b="1" dirty="0" smtClean="0">
                <a:solidFill>
                  <a:prstClr val="black"/>
                </a:solidFill>
              </a:rPr>
              <a:t>attendance</a:t>
            </a:r>
            <a:endParaRPr kumimoji="1" lang="en-US" b="1" dirty="0">
              <a:solidFill>
                <a:prstClr val="black"/>
              </a:solidFill>
            </a:endParaRPr>
          </a:p>
        </p:txBody>
      </p:sp>
    </p:spTree>
    <p:extLst>
      <p:ext uri="{BB962C8B-B14F-4D97-AF65-F5344CB8AC3E}">
        <p14:creationId xmlns:p14="http://schemas.microsoft.com/office/powerpoint/2010/main" val="3117932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idx="4294967295"/>
          </p:nvPr>
        </p:nvSpPr>
        <p:spPr>
          <a:xfrm>
            <a:off x="0" y="-154554"/>
            <a:ext cx="9144000" cy="1043147"/>
          </a:xfrm>
        </p:spPr>
        <p:txBody>
          <a:bodyPr/>
          <a:lstStyle/>
          <a:p>
            <a:r>
              <a:rPr lang="en-US" sz="3600" dirty="0" err="1" smtClean="0"/>
              <a:t>Serogroup</a:t>
            </a:r>
            <a:r>
              <a:rPr lang="en-US" sz="3600" dirty="0" smtClean="0"/>
              <a:t> B Meningococcal Vaccine</a:t>
            </a:r>
            <a:endParaRPr lang="en-US" sz="2400" dirty="0" smtClean="0">
              <a:sym typeface="Symbol" pitchFamily="18" charset="2"/>
            </a:endParaRPr>
          </a:p>
        </p:txBody>
      </p:sp>
      <p:sp>
        <p:nvSpPr>
          <p:cNvPr id="259075" name="Rectangle 3"/>
          <p:cNvSpPr>
            <a:spLocks noGrp="1" noChangeArrowheads="1"/>
          </p:cNvSpPr>
          <p:nvPr>
            <p:ph type="body" idx="4294967295"/>
          </p:nvPr>
        </p:nvSpPr>
        <p:spPr>
          <a:xfrm>
            <a:off x="0" y="758011"/>
            <a:ext cx="9144000" cy="914400"/>
          </a:xfrm>
        </p:spPr>
        <p:txBody>
          <a:bodyPr>
            <a:normAutofit/>
          </a:bodyPr>
          <a:lstStyle/>
          <a:p>
            <a:pPr algn="ctr">
              <a:lnSpc>
                <a:spcPct val="80000"/>
              </a:lnSpc>
              <a:spcBef>
                <a:spcPct val="35000"/>
              </a:spcBef>
              <a:buClr>
                <a:srgbClr val="FFFFCC"/>
              </a:buClr>
              <a:buFontTx/>
              <a:buNone/>
            </a:pPr>
            <a:r>
              <a:rPr lang="en-US" sz="2000" dirty="0" smtClean="0"/>
              <a:t>Bexsero</a:t>
            </a:r>
            <a:r>
              <a:rPr lang="en-US" sz="2000" dirty="0" smtClean="0">
                <a:sym typeface="Symbol" pitchFamily="18" charset="2"/>
              </a:rPr>
              <a:t>®</a:t>
            </a:r>
            <a:r>
              <a:rPr lang="en-US" sz="2000" b="1" dirty="0" smtClean="0"/>
              <a:t> </a:t>
            </a:r>
            <a:r>
              <a:rPr lang="en-US" sz="2000" dirty="0" smtClean="0"/>
              <a:t>licensed for ages 10 through 25 years (2 dose)</a:t>
            </a:r>
          </a:p>
          <a:p>
            <a:pPr algn="ctr">
              <a:lnSpc>
                <a:spcPct val="80000"/>
              </a:lnSpc>
              <a:spcBef>
                <a:spcPct val="35000"/>
              </a:spcBef>
              <a:buClr>
                <a:srgbClr val="FFFFCC"/>
              </a:buClr>
              <a:buFontTx/>
              <a:buNone/>
            </a:pPr>
            <a:r>
              <a:rPr lang="en-US" sz="2000" dirty="0" err="1" smtClean="0">
                <a:sym typeface="Symbol" pitchFamily="18" charset="2"/>
              </a:rPr>
              <a:t>Trumenba</a:t>
            </a:r>
            <a:r>
              <a:rPr lang="en-US" sz="2000" dirty="0" smtClean="0">
                <a:sym typeface="Symbol" pitchFamily="18" charset="2"/>
              </a:rPr>
              <a:t>®</a:t>
            </a:r>
            <a:r>
              <a:rPr lang="en-US" sz="2000" dirty="0" smtClean="0"/>
              <a:t> licensed for ages 10 through 25 years (3 dose)</a:t>
            </a:r>
          </a:p>
        </p:txBody>
      </p:sp>
      <p:sp>
        <p:nvSpPr>
          <p:cNvPr id="332804" name="Text Box 4"/>
          <p:cNvSpPr txBox="1">
            <a:spLocks noChangeArrowheads="1"/>
          </p:cNvSpPr>
          <p:nvPr/>
        </p:nvSpPr>
        <p:spPr bwMode="auto">
          <a:xfrm>
            <a:off x="228600" y="1524000"/>
            <a:ext cx="8763000" cy="2308324"/>
          </a:xfrm>
          <a:prstGeom prst="rect">
            <a:avLst/>
          </a:prstGeom>
          <a:noFill/>
          <a:ln w="9525">
            <a:noFill/>
            <a:miter lim="800000"/>
            <a:headEnd/>
            <a:tailEnd/>
          </a:ln>
        </p:spPr>
        <p:txBody>
          <a:bodyPr wrap="square">
            <a:spAutoFit/>
          </a:bodyPr>
          <a:lstStyle/>
          <a:p>
            <a:pPr marL="228600" indent="-228600" fontAlgn="auto">
              <a:spcBef>
                <a:spcPts val="0"/>
              </a:spcBef>
              <a:spcAft>
                <a:spcPts val="0"/>
              </a:spcAft>
            </a:pPr>
            <a:r>
              <a:rPr lang="en-US" sz="2400" dirty="0">
                <a:solidFill>
                  <a:prstClr val="black"/>
                </a:solidFill>
                <a:latin typeface="Calibri"/>
              </a:rPr>
              <a:t>ACIP recommends  </a:t>
            </a:r>
            <a:r>
              <a:rPr lang="en-US" sz="2400" dirty="0" err="1">
                <a:solidFill>
                  <a:prstClr val="black"/>
                </a:solidFill>
                <a:latin typeface="Calibri"/>
              </a:rPr>
              <a:t>serogroup</a:t>
            </a:r>
            <a:r>
              <a:rPr lang="en-US" sz="2400" dirty="0">
                <a:solidFill>
                  <a:prstClr val="black"/>
                </a:solidFill>
                <a:latin typeface="Calibri"/>
              </a:rPr>
              <a:t> B meningococcal vaccine for:</a:t>
            </a:r>
          </a:p>
          <a:p>
            <a:pPr marL="400050" indent="-400050">
              <a:buFont typeface="Arial" pitchFamily="34" charset="0"/>
              <a:buChar char="•"/>
            </a:pPr>
            <a:r>
              <a:rPr lang="en-US" sz="2000" dirty="0">
                <a:solidFill>
                  <a:prstClr val="black"/>
                </a:solidFill>
                <a:latin typeface="Segoe UI"/>
              </a:rPr>
              <a:t>Persons with persistent complement component deficiencies </a:t>
            </a:r>
          </a:p>
          <a:p>
            <a:pPr marL="400050" indent="-400050">
              <a:buFont typeface="Arial" pitchFamily="34" charset="0"/>
              <a:buChar char="•"/>
            </a:pPr>
            <a:r>
              <a:rPr lang="en-US" sz="2000" dirty="0">
                <a:solidFill>
                  <a:prstClr val="black"/>
                </a:solidFill>
                <a:latin typeface="Segoe UI"/>
              </a:rPr>
              <a:t>Persons with anatomic or functional </a:t>
            </a:r>
            <a:r>
              <a:rPr lang="en-US" sz="2000" dirty="0" err="1">
                <a:solidFill>
                  <a:prstClr val="black"/>
                </a:solidFill>
                <a:latin typeface="Segoe UI"/>
              </a:rPr>
              <a:t>asplenia</a:t>
            </a:r>
            <a:r>
              <a:rPr lang="en-US" sz="2000" dirty="0">
                <a:solidFill>
                  <a:prstClr val="black"/>
                </a:solidFill>
                <a:latin typeface="Segoe UI"/>
              </a:rPr>
              <a:t> </a:t>
            </a:r>
          </a:p>
          <a:p>
            <a:pPr marL="400050" indent="-400050">
              <a:buFont typeface="Arial" pitchFamily="34" charset="0"/>
              <a:buChar char="•"/>
            </a:pPr>
            <a:r>
              <a:rPr lang="en-US" sz="2000" dirty="0">
                <a:solidFill>
                  <a:prstClr val="black"/>
                </a:solidFill>
                <a:latin typeface="Segoe UI"/>
              </a:rPr>
              <a:t>Microbiologists routinely exposed to isolates of </a:t>
            </a:r>
            <a:r>
              <a:rPr lang="en-US" sz="2000" i="1" dirty="0" err="1">
                <a:solidFill>
                  <a:prstClr val="black"/>
                </a:solidFill>
                <a:latin typeface="Segoe UI"/>
              </a:rPr>
              <a:t>Neisseria</a:t>
            </a:r>
            <a:r>
              <a:rPr lang="en-US" sz="2000" i="1" dirty="0">
                <a:solidFill>
                  <a:prstClr val="black"/>
                </a:solidFill>
                <a:latin typeface="Segoe UI"/>
              </a:rPr>
              <a:t> </a:t>
            </a:r>
            <a:r>
              <a:rPr lang="en-US" sz="2000" i="1" dirty="0" err="1">
                <a:solidFill>
                  <a:prstClr val="black"/>
                </a:solidFill>
                <a:latin typeface="Segoe UI"/>
              </a:rPr>
              <a:t>meningitidis</a:t>
            </a:r>
            <a:r>
              <a:rPr lang="en-US" sz="2000" dirty="0">
                <a:solidFill>
                  <a:prstClr val="black"/>
                </a:solidFill>
                <a:latin typeface="Segoe UI"/>
              </a:rPr>
              <a:t> </a:t>
            </a:r>
          </a:p>
          <a:p>
            <a:pPr marL="400050" indent="-400050">
              <a:buFont typeface="Arial" pitchFamily="34" charset="0"/>
              <a:buChar char="•"/>
            </a:pPr>
            <a:r>
              <a:rPr lang="en-US" sz="2000" dirty="0">
                <a:solidFill>
                  <a:prstClr val="black"/>
                </a:solidFill>
                <a:latin typeface="Segoe UI"/>
              </a:rPr>
              <a:t>Persons identified to be at increased risk because of a serogroup B meningococcal disease outbreak </a:t>
            </a:r>
            <a:endParaRPr lang="en-US" sz="2000" dirty="0" smtClean="0">
              <a:solidFill>
                <a:prstClr val="black"/>
              </a:solidFill>
              <a:latin typeface="Segoe UI"/>
            </a:endParaRPr>
          </a:p>
          <a:p>
            <a:pPr marL="400050" indent="-400050">
              <a:buFont typeface="Arial" pitchFamily="34" charset="0"/>
              <a:buChar char="•"/>
            </a:pPr>
            <a:r>
              <a:rPr lang="en-US" sz="2000" dirty="0" smtClean="0">
                <a:solidFill>
                  <a:prstClr val="black"/>
                </a:solidFill>
                <a:latin typeface="Segoe UI"/>
              </a:rPr>
              <a:t>The 2 vaccine products are not interchangeable.</a:t>
            </a:r>
            <a:endParaRPr lang="en-US" sz="2000" dirty="0">
              <a:solidFill>
                <a:prstClr val="black"/>
              </a:solidFill>
              <a:latin typeface="Segoe UI"/>
            </a:endParaRPr>
          </a:p>
        </p:txBody>
      </p:sp>
      <p:sp>
        <p:nvSpPr>
          <p:cNvPr id="259078" name="Text Box 7"/>
          <p:cNvSpPr txBox="1">
            <a:spLocks noChangeArrowheads="1"/>
          </p:cNvSpPr>
          <p:nvPr/>
        </p:nvSpPr>
        <p:spPr bwMode="auto">
          <a:xfrm>
            <a:off x="7985125" y="3465513"/>
            <a:ext cx="184150" cy="366712"/>
          </a:xfrm>
          <a:prstGeom prst="rect">
            <a:avLst/>
          </a:prstGeom>
          <a:noFill/>
          <a:ln w="9525">
            <a:noFill/>
            <a:miter lim="800000"/>
            <a:headEnd/>
            <a:tailEnd/>
          </a:ln>
        </p:spPr>
        <p:txBody>
          <a:bodyPr wrap="none">
            <a:spAutoFit/>
          </a:bodyPr>
          <a:lstStyle/>
          <a:p>
            <a:pPr fontAlgn="auto">
              <a:spcBef>
                <a:spcPts val="0"/>
              </a:spcBef>
              <a:spcAft>
                <a:spcPts val="0"/>
              </a:spcAft>
            </a:pPr>
            <a:endParaRPr lang="en-US">
              <a:solidFill>
                <a:srgbClr val="FFFFFF"/>
              </a:solidFill>
              <a:latin typeface="Calibri"/>
            </a:endParaRPr>
          </a:p>
        </p:txBody>
      </p:sp>
      <p:sp>
        <p:nvSpPr>
          <p:cNvPr id="259079" name="TextBox 6"/>
          <p:cNvSpPr txBox="1">
            <a:spLocks noChangeArrowheads="1"/>
          </p:cNvSpPr>
          <p:nvPr/>
        </p:nvSpPr>
        <p:spPr bwMode="auto">
          <a:xfrm>
            <a:off x="8001000" y="5638800"/>
            <a:ext cx="533400" cy="366713"/>
          </a:xfrm>
          <a:prstGeom prst="rect">
            <a:avLst/>
          </a:prstGeom>
          <a:noFill/>
          <a:ln w="9525">
            <a:noFill/>
            <a:miter lim="800000"/>
            <a:headEnd/>
            <a:tailEnd/>
          </a:ln>
        </p:spPr>
        <p:txBody>
          <a:bodyPr>
            <a:spAutoFit/>
          </a:bodyPr>
          <a:lstStyle/>
          <a:p>
            <a:pPr fontAlgn="auto">
              <a:spcBef>
                <a:spcPts val="0"/>
              </a:spcBef>
              <a:spcAft>
                <a:spcPts val="0"/>
              </a:spcAft>
            </a:pPr>
            <a:endParaRPr lang="en-US" b="1">
              <a:solidFill>
                <a:srgbClr val="FFC000"/>
              </a:solidFill>
              <a:latin typeface="Calibri"/>
            </a:endParaRPr>
          </a:p>
        </p:txBody>
      </p:sp>
      <p:sp>
        <p:nvSpPr>
          <p:cNvPr id="10" name="TextBox 9"/>
          <p:cNvSpPr txBox="1"/>
          <p:nvPr/>
        </p:nvSpPr>
        <p:spPr>
          <a:xfrm>
            <a:off x="726057" y="5991181"/>
            <a:ext cx="3810000" cy="307777"/>
          </a:xfrm>
          <a:prstGeom prst="rect">
            <a:avLst/>
          </a:prstGeom>
          <a:noFill/>
        </p:spPr>
        <p:txBody>
          <a:bodyPr wrap="square" rtlCol="0">
            <a:spAutoFit/>
          </a:bodyPr>
          <a:lstStyle/>
          <a:p>
            <a:r>
              <a:rPr lang="en-US" sz="1400" b="1" dirty="0">
                <a:solidFill>
                  <a:prstClr val="black"/>
                </a:solidFill>
                <a:latin typeface="Calibri"/>
              </a:rPr>
              <a:t>MMWR; June 12, 2015 ,Vol. 64 #22; 608-611</a:t>
            </a:r>
          </a:p>
        </p:txBody>
      </p:sp>
      <p:sp>
        <p:nvSpPr>
          <p:cNvPr id="8" name="TextBox 7"/>
          <p:cNvSpPr txBox="1"/>
          <p:nvPr/>
        </p:nvSpPr>
        <p:spPr>
          <a:xfrm>
            <a:off x="76200" y="4085510"/>
            <a:ext cx="8915400" cy="1938992"/>
          </a:xfrm>
          <a:prstGeom prst="rect">
            <a:avLst/>
          </a:prstGeom>
          <a:noFill/>
        </p:spPr>
        <p:txBody>
          <a:bodyPr wrap="square" rtlCol="0">
            <a:spAutoFit/>
          </a:bodyPr>
          <a:lstStyle/>
          <a:p>
            <a:pPr algn="ctr"/>
            <a:r>
              <a:rPr lang="en-US" sz="2400" dirty="0">
                <a:solidFill>
                  <a:prstClr val="black"/>
                </a:solidFill>
                <a:latin typeface="Calibri"/>
              </a:rPr>
              <a:t>(Category B – Permissive recommendation</a:t>
            </a:r>
            <a:r>
              <a:rPr lang="en-US" sz="2400" dirty="0" smtClean="0">
                <a:solidFill>
                  <a:prstClr val="black"/>
                </a:solidFill>
                <a:latin typeface="Calibri"/>
              </a:rPr>
              <a:t>)</a:t>
            </a:r>
            <a:r>
              <a:rPr lang="en-US" sz="2400" baseline="30000" dirty="0" smtClean="0">
                <a:solidFill>
                  <a:prstClr val="black"/>
                </a:solidFill>
                <a:latin typeface="Calibri"/>
              </a:rPr>
              <a:t>#</a:t>
            </a:r>
          </a:p>
          <a:p>
            <a:pPr algn="ctr"/>
            <a:r>
              <a:rPr lang="en-US" sz="2400" dirty="0" smtClean="0">
                <a:solidFill>
                  <a:prstClr val="black"/>
                </a:solidFill>
                <a:latin typeface="Calibri"/>
              </a:rPr>
              <a:t>A Men B vaccine series </a:t>
            </a:r>
            <a:r>
              <a:rPr lang="en-US" sz="2400" b="1" u="sng" dirty="0" smtClean="0">
                <a:solidFill>
                  <a:prstClr val="black"/>
                </a:solidFill>
                <a:latin typeface="Calibri"/>
              </a:rPr>
              <a:t>may</a:t>
            </a:r>
            <a:r>
              <a:rPr lang="en-US" sz="2400" dirty="0" smtClean="0">
                <a:solidFill>
                  <a:prstClr val="black"/>
                </a:solidFill>
                <a:latin typeface="Calibri"/>
              </a:rPr>
              <a:t> be administered to adolescents and young adults 16 through 23 years of age to provide short-term protection against most strains of Men B. Preferred age is 16-18 years. 	</a:t>
            </a:r>
            <a:endParaRPr lang="en-US" sz="2400" baseline="30000" dirty="0">
              <a:solidFill>
                <a:prstClr val="black"/>
              </a:solidFill>
              <a:latin typeface="Calibri"/>
            </a:endParaRPr>
          </a:p>
        </p:txBody>
      </p:sp>
      <p:sp>
        <p:nvSpPr>
          <p:cNvPr id="9" name="TextBox 8"/>
          <p:cNvSpPr txBox="1"/>
          <p:nvPr/>
        </p:nvSpPr>
        <p:spPr>
          <a:xfrm>
            <a:off x="4528868" y="5991182"/>
            <a:ext cx="4038600" cy="307777"/>
          </a:xfrm>
          <a:prstGeom prst="rect">
            <a:avLst/>
          </a:prstGeom>
          <a:noFill/>
        </p:spPr>
        <p:txBody>
          <a:bodyPr wrap="square" rtlCol="0">
            <a:spAutoFit/>
          </a:bodyPr>
          <a:lstStyle/>
          <a:p>
            <a:r>
              <a:rPr lang="en-US" sz="1400" baseline="30000" dirty="0">
                <a:solidFill>
                  <a:prstClr val="black"/>
                </a:solidFill>
                <a:latin typeface="Calibri"/>
              </a:rPr>
              <a:t>#</a:t>
            </a:r>
            <a:r>
              <a:rPr lang="en-US" sz="1400" dirty="0">
                <a:solidFill>
                  <a:prstClr val="black"/>
                </a:solidFill>
                <a:latin typeface="Calibri"/>
              </a:rPr>
              <a:t> </a:t>
            </a:r>
            <a:r>
              <a:rPr lang="en-US" sz="1400" b="1" dirty="0">
                <a:solidFill>
                  <a:prstClr val="black"/>
                </a:solidFill>
                <a:latin typeface="Calibri"/>
              </a:rPr>
              <a:t>MMWR; October 23, 2015, </a:t>
            </a:r>
            <a:r>
              <a:rPr lang="en-US" sz="1400" b="1" dirty="0" err="1">
                <a:solidFill>
                  <a:prstClr val="black"/>
                </a:solidFill>
                <a:latin typeface="Calibri"/>
              </a:rPr>
              <a:t>Vol</a:t>
            </a:r>
            <a:r>
              <a:rPr lang="en-US" sz="1400" b="1" dirty="0">
                <a:solidFill>
                  <a:prstClr val="black"/>
                </a:solidFill>
                <a:latin typeface="Calibri"/>
              </a:rPr>
              <a:t> .64 #41; 1171-1176  </a:t>
            </a:r>
          </a:p>
        </p:txBody>
      </p:sp>
    </p:spTree>
    <p:extLst>
      <p:ext uri="{BB962C8B-B14F-4D97-AF65-F5344CB8AC3E}">
        <p14:creationId xmlns:p14="http://schemas.microsoft.com/office/powerpoint/2010/main" val="8806466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75810" name="Text Box 2"/>
          <p:cNvSpPr txBox="1">
            <a:spLocks noChangeArrowheads="1"/>
          </p:cNvSpPr>
          <p:nvPr/>
        </p:nvSpPr>
        <p:spPr bwMode="auto">
          <a:xfrm>
            <a:off x="914400" y="1587500"/>
            <a:ext cx="7315200" cy="1015663"/>
          </a:xfrm>
          <a:prstGeom prst="rect">
            <a:avLst/>
          </a:prstGeom>
          <a:noFill/>
          <a:ln w="9525">
            <a:noFill/>
            <a:miter lim="800000"/>
            <a:headEnd/>
            <a:tailEnd/>
          </a:ln>
        </p:spPr>
        <p:txBody>
          <a:bodyPr>
            <a:spAutoFit/>
          </a:bodyPr>
          <a:lstStyle/>
          <a:p>
            <a:pPr>
              <a:spcBef>
                <a:spcPct val="50000"/>
              </a:spcBef>
            </a:pPr>
            <a:endParaRPr lang="en-US" sz="2400" dirty="0">
              <a:solidFill>
                <a:srgbClr val="FFFFFF"/>
              </a:solidFill>
              <a:latin typeface="Calibri"/>
              <a:cs typeface="Arial" charset="0"/>
            </a:endParaRPr>
          </a:p>
          <a:p>
            <a:pPr>
              <a:spcBef>
                <a:spcPct val="50000"/>
              </a:spcBef>
            </a:pPr>
            <a:endParaRPr lang="en-US" sz="2400" dirty="0">
              <a:solidFill>
                <a:srgbClr val="FFFFFF"/>
              </a:solidFill>
              <a:latin typeface="Calibri"/>
              <a:cs typeface="Arial" charset="0"/>
            </a:endParaRPr>
          </a:p>
        </p:txBody>
      </p:sp>
      <p:sp>
        <p:nvSpPr>
          <p:cNvPr id="449541" name="Text Box 5"/>
          <p:cNvSpPr txBox="1">
            <a:spLocks noChangeArrowheads="1"/>
          </p:cNvSpPr>
          <p:nvPr/>
        </p:nvSpPr>
        <p:spPr bwMode="auto">
          <a:xfrm>
            <a:off x="914400" y="420688"/>
            <a:ext cx="7696200" cy="823912"/>
          </a:xfrm>
          <a:prstGeom prst="rect">
            <a:avLst/>
          </a:prstGeom>
          <a:noFill/>
          <a:ln w="9525">
            <a:noFill/>
            <a:miter lim="800000"/>
            <a:headEnd/>
            <a:tailEnd/>
          </a:ln>
        </p:spPr>
        <p:txBody>
          <a:bodyPr>
            <a:spAutoFit/>
          </a:bodyPr>
          <a:lstStyle/>
          <a:p>
            <a:pPr>
              <a:spcBef>
                <a:spcPct val="50000"/>
              </a:spcBef>
              <a:defRPr/>
            </a:pPr>
            <a:r>
              <a:rPr lang="en-US" sz="4800" b="1" i="1" kern="0" dirty="0">
                <a:solidFill>
                  <a:srgbClr val="FFFF99"/>
                </a:solidFill>
                <a:latin typeface="Calibri"/>
                <a:cs typeface="Arial" charset="0"/>
              </a:rPr>
              <a:t>Test Your Knowledge!</a:t>
            </a:r>
          </a:p>
        </p:txBody>
      </p:sp>
      <p:sp>
        <p:nvSpPr>
          <p:cNvPr id="4" name="Title 3"/>
          <p:cNvSpPr>
            <a:spLocks noGrp="1"/>
          </p:cNvSpPr>
          <p:nvPr>
            <p:ph type="ctrTitle"/>
          </p:nvPr>
        </p:nvSpPr>
        <p:spPr>
          <a:xfrm>
            <a:off x="914400" y="1676401"/>
            <a:ext cx="7467600" cy="1752600"/>
          </a:xfrm>
        </p:spPr>
        <p:txBody>
          <a:bodyPr/>
          <a:lstStyle/>
          <a:p>
            <a:pPr algn="l"/>
            <a:r>
              <a:rPr lang="en-US" sz="2400" dirty="0" smtClean="0">
                <a:solidFill>
                  <a:schemeClr val="tx1"/>
                </a:solidFill>
                <a:latin typeface="+mn-lt"/>
              </a:rPr>
              <a:t>Simon received MPSV4 at 5 years of age for international travel and a dose of MCV4 at age 11. </a:t>
            </a:r>
            <a:r>
              <a:rPr lang="en-US" sz="2400" dirty="0" smtClean="0"/>
              <a:t/>
            </a:r>
            <a:br>
              <a:rPr lang="en-US" sz="2400" dirty="0" smtClean="0"/>
            </a:br>
            <a:r>
              <a:rPr lang="en-US" sz="2400" dirty="0" smtClean="0"/>
              <a:t> </a:t>
            </a:r>
            <a:br>
              <a:rPr lang="en-US" sz="2400" dirty="0" smtClean="0"/>
            </a:br>
            <a:r>
              <a:rPr lang="en-US" sz="2400" b="1" dirty="0" smtClean="0"/>
              <a:t>Does</a:t>
            </a:r>
            <a:r>
              <a:rPr lang="en-US" sz="2400" b="1" dirty="0" smtClean="0">
                <a:solidFill>
                  <a:schemeClr val="tx2">
                    <a:lumMod val="40000"/>
                    <a:lumOff val="60000"/>
                  </a:schemeClr>
                </a:solidFill>
                <a:latin typeface="+mn-lt"/>
              </a:rPr>
              <a:t> he need a booster dose of MCV4 vaccine at age 16? </a:t>
            </a:r>
            <a:endParaRPr lang="en-US" sz="2400" b="1" dirty="0">
              <a:solidFill>
                <a:schemeClr val="tx2">
                  <a:lumMod val="40000"/>
                  <a:lumOff val="60000"/>
                </a:schemeClr>
              </a:solidFill>
              <a:latin typeface="+mn-lt"/>
            </a:endParaRPr>
          </a:p>
        </p:txBody>
      </p:sp>
      <p:sp>
        <p:nvSpPr>
          <p:cNvPr id="2" name="TextBox 1"/>
          <p:cNvSpPr txBox="1"/>
          <p:nvPr/>
        </p:nvSpPr>
        <p:spPr>
          <a:xfrm>
            <a:off x="1066800" y="4114800"/>
            <a:ext cx="6934200" cy="923330"/>
          </a:xfrm>
          <a:prstGeom prst="rect">
            <a:avLst/>
          </a:prstGeom>
          <a:noFill/>
        </p:spPr>
        <p:txBody>
          <a:bodyPr wrap="square" rtlCol="0">
            <a:spAutoFit/>
          </a:bodyPr>
          <a:lstStyle/>
          <a:p>
            <a:r>
              <a:rPr lang="en-US">
                <a:solidFill>
                  <a:srgbClr val="FFFFFF"/>
                </a:solidFill>
              </a:rPr>
              <a:t>Yes. Any meningococcal vaccination given prior to the tenth birthday (either with MCV4 or MPSV4) does NOT count toward routinely recommended doses.</a:t>
            </a:r>
            <a:endParaRPr lang="en-US" dirty="0">
              <a:solidFill>
                <a:srgbClr val="FFFFFF"/>
              </a:solidFill>
            </a:endParaRPr>
          </a:p>
        </p:txBody>
      </p:sp>
      <p:sp>
        <p:nvSpPr>
          <p:cNvPr id="3" name="Rectangle 2"/>
          <p:cNvSpPr/>
          <p:nvPr/>
        </p:nvSpPr>
        <p:spPr>
          <a:xfrm>
            <a:off x="1093631" y="5943600"/>
            <a:ext cx="3785395" cy="307777"/>
          </a:xfrm>
          <a:prstGeom prst="rect">
            <a:avLst/>
          </a:prstGeom>
        </p:spPr>
        <p:txBody>
          <a:bodyPr wrap="none">
            <a:spAutoFit/>
          </a:bodyPr>
          <a:lstStyle/>
          <a:p>
            <a:pPr fontAlgn="auto">
              <a:spcBef>
                <a:spcPts val="0"/>
              </a:spcBef>
              <a:spcAft>
                <a:spcPts val="0"/>
              </a:spcAft>
            </a:pPr>
            <a:r>
              <a:rPr lang="en-US" sz="1400" b="1" dirty="0">
                <a:solidFill>
                  <a:srgbClr val="FFFFFF"/>
                </a:solidFill>
                <a:latin typeface="Calibri"/>
                <a:cs typeface="Arial" charset="0"/>
              </a:rPr>
              <a:t>IAC Ask the Experts - Reviewed  September 2013</a:t>
            </a:r>
            <a:endParaRPr lang="en-US" sz="1400" dirty="0">
              <a:solidFill>
                <a:srgbClr val="FFFFFF"/>
              </a:solidFill>
              <a:latin typeface="Calibri"/>
              <a:cs typeface="Arial" charset="0"/>
            </a:endParaRPr>
          </a:p>
        </p:txBody>
      </p:sp>
    </p:spTree>
    <p:extLst>
      <p:ext uri="{BB962C8B-B14F-4D97-AF65-F5344CB8AC3E}">
        <p14:creationId xmlns:p14="http://schemas.microsoft.com/office/powerpoint/2010/main" val="39747101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Arrow Connector 20"/>
          <p:cNvCxnSpPr/>
          <p:nvPr/>
        </p:nvCxnSpPr>
        <p:spPr bwMode="auto">
          <a:xfrm flipH="1">
            <a:off x="1905000" y="2286000"/>
            <a:ext cx="609600" cy="15240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 name="TextBox 1"/>
          <p:cNvSpPr txBox="1"/>
          <p:nvPr/>
        </p:nvSpPr>
        <p:spPr>
          <a:xfrm>
            <a:off x="609600" y="152400"/>
            <a:ext cx="7924800" cy="1200329"/>
          </a:xfrm>
          <a:prstGeom prst="rect">
            <a:avLst/>
          </a:prstGeom>
          <a:noFill/>
        </p:spPr>
        <p:txBody>
          <a:bodyPr wrap="square" rtlCol="0">
            <a:spAutoFit/>
          </a:bodyPr>
          <a:lstStyle/>
          <a:p>
            <a:pPr algn="ctr"/>
            <a:r>
              <a:rPr lang="en-US" sz="3600" dirty="0">
                <a:solidFill>
                  <a:prstClr val="black"/>
                </a:solidFill>
                <a:latin typeface="Segoe UI"/>
                <a:cs typeface="Arial" charset="0"/>
              </a:rPr>
              <a:t>Types of Human </a:t>
            </a:r>
            <a:r>
              <a:rPr lang="en-US" sz="3600" dirty="0" err="1">
                <a:solidFill>
                  <a:prstClr val="black"/>
                </a:solidFill>
                <a:latin typeface="Segoe UI"/>
                <a:cs typeface="Arial" charset="0"/>
              </a:rPr>
              <a:t>Papilloma</a:t>
            </a:r>
            <a:r>
              <a:rPr lang="en-US" sz="3600" dirty="0">
                <a:solidFill>
                  <a:prstClr val="black"/>
                </a:solidFill>
                <a:latin typeface="Segoe UI"/>
                <a:cs typeface="Arial" charset="0"/>
              </a:rPr>
              <a:t> Virus (HPV)  </a:t>
            </a:r>
          </a:p>
        </p:txBody>
      </p:sp>
      <p:sp>
        <p:nvSpPr>
          <p:cNvPr id="6" name="Rounded Rectangle 5"/>
          <p:cNvSpPr/>
          <p:nvPr/>
        </p:nvSpPr>
        <p:spPr bwMode="auto">
          <a:xfrm>
            <a:off x="1752600" y="1447800"/>
            <a:ext cx="1828800" cy="838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dirty="0">
                <a:solidFill>
                  <a:srgbClr val="000066"/>
                </a:solidFill>
                <a:cs typeface="Arial" charset="0"/>
              </a:rPr>
              <a:t>Mucosal/Genital</a:t>
            </a:r>
          </a:p>
          <a:p>
            <a:pPr algn="ctr"/>
            <a:r>
              <a:rPr lang="en-US" sz="1600" dirty="0">
                <a:solidFill>
                  <a:srgbClr val="000066"/>
                </a:solidFill>
                <a:cs typeface="Arial" charset="0"/>
              </a:rPr>
              <a:t>~40 types</a:t>
            </a:r>
          </a:p>
        </p:txBody>
      </p:sp>
      <p:sp>
        <p:nvSpPr>
          <p:cNvPr id="8" name="Rounded Rectangle 7"/>
          <p:cNvSpPr/>
          <p:nvPr/>
        </p:nvSpPr>
        <p:spPr bwMode="auto">
          <a:xfrm>
            <a:off x="5486400" y="1447800"/>
            <a:ext cx="1828800" cy="838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dirty="0" err="1">
                <a:solidFill>
                  <a:srgbClr val="000066"/>
                </a:solidFill>
                <a:cs typeface="Arial" charset="0"/>
              </a:rPr>
              <a:t>Cutaneous</a:t>
            </a:r>
            <a:endParaRPr lang="en-US" sz="1600" dirty="0">
              <a:solidFill>
                <a:srgbClr val="000066"/>
              </a:solidFill>
              <a:cs typeface="Arial" charset="0"/>
            </a:endParaRPr>
          </a:p>
          <a:p>
            <a:pPr algn="ctr"/>
            <a:r>
              <a:rPr lang="en-US" sz="1600" dirty="0">
                <a:solidFill>
                  <a:srgbClr val="000066"/>
                </a:solidFill>
                <a:cs typeface="Arial" charset="0"/>
              </a:rPr>
              <a:t>~60 types</a:t>
            </a:r>
          </a:p>
        </p:txBody>
      </p:sp>
      <p:sp>
        <p:nvSpPr>
          <p:cNvPr id="12" name="Rounded Rectangle 11"/>
          <p:cNvSpPr/>
          <p:nvPr/>
        </p:nvSpPr>
        <p:spPr bwMode="auto">
          <a:xfrm>
            <a:off x="533400" y="3809999"/>
            <a:ext cx="2971800" cy="1792307"/>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dirty="0">
                <a:solidFill>
                  <a:srgbClr val="000066"/>
                </a:solidFill>
                <a:cs typeface="Arial" charset="0"/>
              </a:rPr>
              <a:t>Cervical cancer</a:t>
            </a:r>
          </a:p>
          <a:p>
            <a:pPr algn="ctr"/>
            <a:r>
              <a:rPr lang="en-US" sz="1600" dirty="0" err="1">
                <a:solidFill>
                  <a:srgbClr val="000066"/>
                </a:solidFill>
                <a:cs typeface="Arial" charset="0"/>
              </a:rPr>
              <a:t>Anogenital</a:t>
            </a:r>
            <a:r>
              <a:rPr lang="en-US" sz="1600" dirty="0">
                <a:solidFill>
                  <a:srgbClr val="000066"/>
                </a:solidFill>
                <a:cs typeface="Arial" charset="0"/>
              </a:rPr>
              <a:t> cancer</a:t>
            </a:r>
          </a:p>
          <a:p>
            <a:pPr algn="ctr"/>
            <a:r>
              <a:rPr lang="en-US" sz="1600" dirty="0" err="1">
                <a:solidFill>
                  <a:srgbClr val="000066"/>
                </a:solidFill>
                <a:cs typeface="Arial" charset="0"/>
              </a:rPr>
              <a:t>Oropharyngeal</a:t>
            </a:r>
            <a:r>
              <a:rPr lang="en-US" sz="1600" dirty="0">
                <a:solidFill>
                  <a:srgbClr val="000066"/>
                </a:solidFill>
                <a:cs typeface="Arial" charset="0"/>
              </a:rPr>
              <a:t> Cancer</a:t>
            </a:r>
          </a:p>
          <a:p>
            <a:pPr algn="ctr"/>
            <a:r>
              <a:rPr lang="en-US" sz="1600" dirty="0">
                <a:solidFill>
                  <a:srgbClr val="000066"/>
                </a:solidFill>
                <a:cs typeface="Arial" charset="0"/>
              </a:rPr>
              <a:t>Cancer precursors</a:t>
            </a:r>
          </a:p>
          <a:p>
            <a:pPr algn="ctr"/>
            <a:r>
              <a:rPr lang="en-US" sz="1600" dirty="0">
                <a:solidFill>
                  <a:srgbClr val="000066"/>
                </a:solidFill>
                <a:cs typeface="Arial" charset="0"/>
              </a:rPr>
              <a:t>Low grade cervical disease</a:t>
            </a:r>
          </a:p>
        </p:txBody>
      </p:sp>
      <p:sp>
        <p:nvSpPr>
          <p:cNvPr id="14" name="Rounded Rectangle 13"/>
          <p:cNvSpPr/>
          <p:nvPr/>
        </p:nvSpPr>
        <p:spPr bwMode="auto">
          <a:xfrm>
            <a:off x="3733800" y="3886200"/>
            <a:ext cx="2743200" cy="1371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dirty="0">
                <a:solidFill>
                  <a:srgbClr val="000000"/>
                </a:solidFill>
                <a:cs typeface="Arial" charset="0"/>
              </a:rPr>
              <a:t>Genital Warts</a:t>
            </a:r>
          </a:p>
          <a:p>
            <a:pPr algn="ctr"/>
            <a:r>
              <a:rPr lang="en-US" sz="1600" dirty="0">
                <a:solidFill>
                  <a:srgbClr val="000000"/>
                </a:solidFill>
                <a:cs typeface="Arial" charset="0"/>
              </a:rPr>
              <a:t>Laryngeal </a:t>
            </a:r>
            <a:r>
              <a:rPr lang="en-US" sz="1600" dirty="0" err="1">
                <a:solidFill>
                  <a:srgbClr val="000000"/>
                </a:solidFill>
                <a:cs typeface="Arial" charset="0"/>
              </a:rPr>
              <a:t>Papillomas</a:t>
            </a:r>
            <a:endParaRPr lang="en-US" sz="1600" dirty="0">
              <a:solidFill>
                <a:srgbClr val="000000"/>
              </a:solidFill>
              <a:cs typeface="Arial" charset="0"/>
            </a:endParaRPr>
          </a:p>
          <a:p>
            <a:pPr algn="ctr"/>
            <a:r>
              <a:rPr lang="en-US" sz="1600" dirty="0">
                <a:solidFill>
                  <a:srgbClr val="000000"/>
                </a:solidFill>
                <a:cs typeface="Arial" charset="0"/>
              </a:rPr>
              <a:t>Low grade cervical disease</a:t>
            </a:r>
          </a:p>
        </p:txBody>
      </p:sp>
      <p:sp>
        <p:nvSpPr>
          <p:cNvPr id="17" name="Rounded Rectangle 16"/>
          <p:cNvSpPr/>
          <p:nvPr/>
        </p:nvSpPr>
        <p:spPr bwMode="auto">
          <a:xfrm>
            <a:off x="6705600" y="3962399"/>
            <a:ext cx="1981200" cy="1047929"/>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dirty="0">
                <a:solidFill>
                  <a:srgbClr val="000066"/>
                </a:solidFill>
                <a:cs typeface="Arial" charset="0"/>
              </a:rPr>
              <a:t>Skin warts</a:t>
            </a:r>
          </a:p>
          <a:p>
            <a:pPr algn="ctr"/>
            <a:r>
              <a:rPr lang="en-US" sz="1600" dirty="0">
                <a:solidFill>
                  <a:srgbClr val="000066"/>
                </a:solidFill>
                <a:cs typeface="Arial" charset="0"/>
              </a:rPr>
              <a:t>Hands and Feet</a:t>
            </a:r>
          </a:p>
        </p:txBody>
      </p:sp>
      <p:cxnSp>
        <p:nvCxnSpPr>
          <p:cNvPr id="28" name="Straight Arrow Connector 27"/>
          <p:cNvCxnSpPr>
            <a:stCxn id="8" idx="2"/>
            <a:endCxn id="17" idx="0"/>
          </p:cNvCxnSpPr>
          <p:nvPr/>
        </p:nvCxnSpPr>
        <p:spPr bwMode="auto">
          <a:xfrm>
            <a:off x="6400800" y="2286000"/>
            <a:ext cx="1295400" cy="1676399"/>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31" name="Rectangle 30"/>
          <p:cNvSpPr/>
          <p:nvPr/>
        </p:nvSpPr>
        <p:spPr>
          <a:xfrm>
            <a:off x="533400" y="2590800"/>
            <a:ext cx="1752600" cy="954107"/>
          </a:xfrm>
          <a:prstGeom prst="rect">
            <a:avLst/>
          </a:prstGeom>
        </p:spPr>
        <p:txBody>
          <a:bodyPr wrap="square">
            <a:spAutoFit/>
          </a:bodyPr>
          <a:lstStyle/>
          <a:p>
            <a:pPr algn="ctr"/>
            <a:r>
              <a:rPr lang="en-US" sz="1400" b="1" dirty="0">
                <a:solidFill>
                  <a:srgbClr val="FFFFFF"/>
                </a:solidFill>
                <a:cs typeface="Arial" charset="0"/>
              </a:rPr>
              <a:t>High risk types </a:t>
            </a:r>
          </a:p>
          <a:p>
            <a:pPr algn="ctr"/>
            <a:r>
              <a:rPr lang="en-US" sz="1400" b="1" dirty="0">
                <a:solidFill>
                  <a:srgbClr val="FFFFFF"/>
                </a:solidFill>
                <a:cs typeface="Arial" charset="0"/>
              </a:rPr>
              <a:t>16, 18, 31, </a:t>
            </a:r>
            <a:r>
              <a:rPr lang="en-US" sz="1400" b="1" dirty="0" smtClean="0">
                <a:solidFill>
                  <a:srgbClr val="FFFFFF"/>
                </a:solidFill>
                <a:cs typeface="Arial" charset="0"/>
              </a:rPr>
              <a:t>33, 45, 52, 58</a:t>
            </a:r>
            <a:endParaRPr lang="en-US" sz="1400" b="1" dirty="0">
              <a:solidFill>
                <a:srgbClr val="FFFFFF"/>
              </a:solidFill>
              <a:cs typeface="Arial" charset="0"/>
            </a:endParaRPr>
          </a:p>
          <a:p>
            <a:pPr algn="ctr"/>
            <a:r>
              <a:rPr lang="en-US" sz="1400" b="1" dirty="0">
                <a:solidFill>
                  <a:srgbClr val="FFFFFF"/>
                </a:solidFill>
                <a:cs typeface="Arial" charset="0"/>
              </a:rPr>
              <a:t>(and others)</a:t>
            </a:r>
          </a:p>
        </p:txBody>
      </p:sp>
      <p:sp>
        <p:nvSpPr>
          <p:cNvPr id="24" name="TextBox 23"/>
          <p:cNvSpPr txBox="1"/>
          <p:nvPr/>
        </p:nvSpPr>
        <p:spPr>
          <a:xfrm>
            <a:off x="3581400" y="2600980"/>
            <a:ext cx="1600200" cy="523220"/>
          </a:xfrm>
          <a:prstGeom prst="rect">
            <a:avLst/>
          </a:prstGeom>
          <a:noFill/>
        </p:spPr>
        <p:txBody>
          <a:bodyPr wrap="square" rtlCol="0">
            <a:spAutoFit/>
          </a:bodyPr>
          <a:lstStyle/>
          <a:p>
            <a:pPr algn="ctr"/>
            <a:r>
              <a:rPr lang="en-US" sz="1400" b="1" dirty="0">
                <a:solidFill>
                  <a:srgbClr val="FFFFFF"/>
                </a:solidFill>
                <a:cs typeface="Arial" charset="0"/>
              </a:rPr>
              <a:t>Low risk types</a:t>
            </a:r>
          </a:p>
          <a:p>
            <a:pPr algn="ctr"/>
            <a:r>
              <a:rPr lang="en-US" sz="1400" b="1" dirty="0">
                <a:solidFill>
                  <a:srgbClr val="FFFFFF"/>
                </a:solidFill>
                <a:cs typeface="Arial" charset="0"/>
              </a:rPr>
              <a:t>6, 11 and others</a:t>
            </a:r>
          </a:p>
        </p:txBody>
      </p:sp>
      <p:sp>
        <p:nvSpPr>
          <p:cNvPr id="20" name="TextBox 19"/>
          <p:cNvSpPr txBox="1"/>
          <p:nvPr/>
        </p:nvSpPr>
        <p:spPr>
          <a:xfrm>
            <a:off x="1143000" y="5943600"/>
            <a:ext cx="7696200" cy="523220"/>
          </a:xfrm>
          <a:prstGeom prst="rect">
            <a:avLst/>
          </a:prstGeom>
          <a:noFill/>
        </p:spPr>
        <p:txBody>
          <a:bodyPr wrap="square" rtlCol="0">
            <a:spAutoFit/>
          </a:bodyPr>
          <a:lstStyle/>
          <a:p>
            <a:r>
              <a:rPr lang="en-US" sz="1400" b="1" dirty="0">
                <a:solidFill>
                  <a:prstClr val="black"/>
                </a:solidFill>
                <a:latin typeface="Segoe UI"/>
                <a:cs typeface="Arial" charset="0"/>
              </a:rPr>
              <a:t>Ref: 1.Epidemiology and Prevention of Vaccine Preventable Diseases </a:t>
            </a:r>
            <a:r>
              <a:rPr lang="en-US" sz="1400" b="1" dirty="0" smtClean="0">
                <a:solidFill>
                  <a:prstClr val="black"/>
                </a:solidFill>
                <a:latin typeface="Segoe UI"/>
                <a:cs typeface="Arial" charset="0"/>
              </a:rPr>
              <a:t>13</a:t>
            </a:r>
            <a:r>
              <a:rPr lang="en-US" sz="1400" b="1" baseline="30000" dirty="0" smtClean="0">
                <a:solidFill>
                  <a:prstClr val="black"/>
                </a:solidFill>
                <a:latin typeface="Segoe UI"/>
                <a:cs typeface="Arial" charset="0"/>
              </a:rPr>
              <a:t>th</a:t>
            </a:r>
            <a:r>
              <a:rPr lang="en-US" sz="1400" b="1" dirty="0" smtClean="0">
                <a:solidFill>
                  <a:prstClr val="black"/>
                </a:solidFill>
                <a:latin typeface="Segoe UI"/>
                <a:cs typeface="Arial" charset="0"/>
              </a:rPr>
              <a:t> </a:t>
            </a:r>
            <a:r>
              <a:rPr lang="en-US" sz="1400" b="1" dirty="0">
                <a:solidFill>
                  <a:prstClr val="black"/>
                </a:solidFill>
                <a:latin typeface="Segoe UI"/>
                <a:cs typeface="Arial" charset="0"/>
              </a:rPr>
              <a:t>Edition, </a:t>
            </a:r>
            <a:r>
              <a:rPr lang="en-US" sz="1400" b="1" dirty="0" smtClean="0">
                <a:solidFill>
                  <a:prstClr val="black"/>
                </a:solidFill>
                <a:latin typeface="Segoe UI"/>
                <a:cs typeface="Arial" charset="0"/>
              </a:rPr>
              <a:t> 2015</a:t>
            </a:r>
            <a:endParaRPr lang="en-US" sz="1400" b="1" dirty="0">
              <a:solidFill>
                <a:prstClr val="black"/>
              </a:solidFill>
              <a:latin typeface="Segoe UI"/>
              <a:cs typeface="Arial" charset="0"/>
            </a:endParaRPr>
          </a:p>
          <a:p>
            <a:r>
              <a:rPr lang="en-US" sz="1400" b="1" dirty="0">
                <a:solidFill>
                  <a:srgbClr val="FFFFFF"/>
                </a:solidFill>
                <a:latin typeface="Segoe UI"/>
                <a:cs typeface="Arial" charset="0"/>
              </a:rPr>
              <a:t>        2. Red Book – AAP </a:t>
            </a:r>
            <a:r>
              <a:rPr lang="en-US" sz="1400" b="1" dirty="0" smtClean="0">
                <a:solidFill>
                  <a:srgbClr val="FFFFFF"/>
                </a:solidFill>
                <a:latin typeface="Segoe UI"/>
                <a:cs typeface="Arial" charset="0"/>
              </a:rPr>
              <a:t>2015 </a:t>
            </a:r>
            <a:r>
              <a:rPr lang="en-US" sz="1400" b="1" dirty="0">
                <a:solidFill>
                  <a:srgbClr val="FFFFFF"/>
                </a:solidFill>
                <a:latin typeface="Segoe UI"/>
                <a:cs typeface="Arial" charset="0"/>
              </a:rPr>
              <a:t>Report of the Committee on Infectious Diseases </a:t>
            </a:r>
          </a:p>
        </p:txBody>
      </p:sp>
      <p:cxnSp>
        <p:nvCxnSpPr>
          <p:cNvPr id="23" name="Straight Arrow Connector 22"/>
          <p:cNvCxnSpPr/>
          <p:nvPr/>
        </p:nvCxnSpPr>
        <p:spPr bwMode="auto">
          <a:xfrm>
            <a:off x="2514600" y="2286000"/>
            <a:ext cx="2438400" cy="16002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8757260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2"/>
          <p:cNvSpPr>
            <a:spLocks noGrp="1" noChangeArrowheads="1"/>
          </p:cNvSpPr>
          <p:nvPr>
            <p:ph type="title" idx="4294967295"/>
          </p:nvPr>
        </p:nvSpPr>
        <p:spPr>
          <a:xfrm>
            <a:off x="381000" y="-69851"/>
            <a:ext cx="8458200" cy="838200"/>
          </a:xfrm>
        </p:spPr>
        <p:txBody>
          <a:bodyPr lIns="91429" tIns="45714" rIns="91429" bIns="45714"/>
          <a:lstStyle/>
          <a:p>
            <a:pPr eaLnBrk="1" hangingPunct="1"/>
            <a:r>
              <a:rPr lang="en-US" sz="3600" dirty="0" smtClean="0"/>
              <a:t>HPV Vaccines</a:t>
            </a:r>
          </a:p>
        </p:txBody>
      </p:sp>
      <p:sp>
        <p:nvSpPr>
          <p:cNvPr id="75781" name="Text Box 5"/>
          <p:cNvSpPr txBox="1">
            <a:spLocks noChangeArrowheads="1"/>
          </p:cNvSpPr>
          <p:nvPr/>
        </p:nvSpPr>
        <p:spPr bwMode="auto">
          <a:xfrm>
            <a:off x="228600" y="733991"/>
            <a:ext cx="8686800" cy="3293209"/>
          </a:xfrm>
          <a:prstGeom prst="rect">
            <a:avLst/>
          </a:prstGeom>
          <a:noFill/>
          <a:ln w="9525">
            <a:noFill/>
            <a:miter lim="800000"/>
            <a:headEnd/>
            <a:tailEnd/>
          </a:ln>
        </p:spPr>
        <p:txBody>
          <a:bodyPr wrap="square">
            <a:spAutoFit/>
          </a:bodyPr>
          <a:lstStyle/>
          <a:p>
            <a:pPr algn="ctr" fontAlgn="auto">
              <a:spcBef>
                <a:spcPts val="600"/>
              </a:spcBef>
              <a:spcAft>
                <a:spcPts val="0"/>
              </a:spcAft>
            </a:pPr>
            <a:r>
              <a:rPr lang="en-US" sz="2400" dirty="0">
                <a:solidFill>
                  <a:prstClr val="black"/>
                </a:solidFill>
                <a:latin typeface="Calibri"/>
              </a:rPr>
              <a:t>Cervarix®  (HPV2)  </a:t>
            </a:r>
            <a:r>
              <a:rPr lang="en-US" sz="2400" u="sng" dirty="0">
                <a:solidFill>
                  <a:prstClr val="black"/>
                </a:solidFill>
                <a:latin typeface="Calibri"/>
              </a:rPr>
              <a:t>HPV types 16 &amp; 18</a:t>
            </a:r>
            <a:endParaRPr lang="en-US" sz="2400" dirty="0">
              <a:solidFill>
                <a:prstClr val="black"/>
              </a:solidFill>
              <a:latin typeface="Calibri"/>
            </a:endParaRPr>
          </a:p>
          <a:p>
            <a:pPr algn="ctr" fontAlgn="auto">
              <a:spcBef>
                <a:spcPts val="0"/>
              </a:spcBef>
              <a:spcAft>
                <a:spcPts val="0"/>
              </a:spcAft>
            </a:pPr>
            <a:r>
              <a:rPr lang="en-US" sz="2400" dirty="0">
                <a:solidFill>
                  <a:prstClr val="black"/>
                </a:solidFill>
                <a:latin typeface="Calibri"/>
              </a:rPr>
              <a:t>Gardasil</a:t>
            </a:r>
            <a:r>
              <a:rPr lang="en-US" sz="2400" baseline="30000" dirty="0">
                <a:solidFill>
                  <a:prstClr val="black"/>
                </a:solidFill>
                <a:latin typeface="Calibri"/>
              </a:rPr>
              <a:t>® </a:t>
            </a:r>
            <a:r>
              <a:rPr lang="en-US" sz="2400" dirty="0">
                <a:solidFill>
                  <a:prstClr val="black"/>
                </a:solidFill>
                <a:latin typeface="Calibri"/>
              </a:rPr>
              <a:t>(HPV4) </a:t>
            </a:r>
            <a:r>
              <a:rPr lang="en-US" sz="2400" u="sng" dirty="0">
                <a:solidFill>
                  <a:prstClr val="black"/>
                </a:solidFill>
                <a:latin typeface="Calibri"/>
              </a:rPr>
              <a:t>HPV types 6, 11, 16, 18</a:t>
            </a:r>
            <a:endParaRPr lang="en-US" sz="2400" dirty="0">
              <a:solidFill>
                <a:prstClr val="black"/>
              </a:solidFill>
              <a:latin typeface="Calibri"/>
            </a:endParaRPr>
          </a:p>
          <a:p>
            <a:pPr algn="ctr" fontAlgn="auto">
              <a:spcBef>
                <a:spcPts val="0"/>
              </a:spcBef>
              <a:spcAft>
                <a:spcPts val="0"/>
              </a:spcAft>
            </a:pPr>
            <a:r>
              <a:rPr lang="en-US" sz="2400" dirty="0">
                <a:solidFill>
                  <a:prstClr val="black"/>
                </a:solidFill>
                <a:latin typeface="Calibri"/>
              </a:rPr>
              <a:t>Gardasil 9</a:t>
            </a:r>
            <a:r>
              <a:rPr lang="en-US" sz="2400" baseline="30000" dirty="0">
                <a:solidFill>
                  <a:prstClr val="black"/>
                </a:solidFill>
                <a:latin typeface="Calibri"/>
              </a:rPr>
              <a:t>® </a:t>
            </a:r>
            <a:r>
              <a:rPr lang="en-US" sz="2400" dirty="0">
                <a:solidFill>
                  <a:prstClr val="black"/>
                </a:solidFill>
                <a:latin typeface="Calibri"/>
              </a:rPr>
              <a:t>(HPV9) </a:t>
            </a:r>
            <a:r>
              <a:rPr lang="en-US" sz="2400" u="sng" dirty="0">
                <a:solidFill>
                  <a:prstClr val="black"/>
                </a:solidFill>
                <a:latin typeface="Calibri"/>
              </a:rPr>
              <a:t>HPV types 6, 11, 16, 18, 31, 33, 45, 52, 58</a:t>
            </a:r>
            <a:endParaRPr lang="en-US" sz="2400" dirty="0">
              <a:solidFill>
                <a:prstClr val="black"/>
              </a:solidFill>
              <a:latin typeface="Calibri"/>
            </a:endParaRPr>
          </a:p>
          <a:p>
            <a:pPr fontAlgn="auto">
              <a:spcBef>
                <a:spcPts val="0"/>
              </a:spcBef>
              <a:spcAft>
                <a:spcPts val="0"/>
              </a:spcAft>
            </a:pPr>
            <a:endParaRPr lang="en-US" sz="800" dirty="0">
              <a:solidFill>
                <a:prstClr val="black"/>
              </a:solidFill>
              <a:latin typeface="Calibri"/>
            </a:endParaRPr>
          </a:p>
          <a:p>
            <a:pPr fontAlgn="auto">
              <a:spcBef>
                <a:spcPts val="0"/>
              </a:spcBef>
              <a:spcAft>
                <a:spcPts val="0"/>
              </a:spcAft>
            </a:pPr>
            <a:r>
              <a:rPr lang="en-US" sz="2000" dirty="0">
                <a:solidFill>
                  <a:prstClr val="black"/>
                </a:solidFill>
                <a:latin typeface="Segoe UI"/>
              </a:rPr>
              <a:t>ACIP recommends HPV vaccine starting at age 11 or 12 years for:</a:t>
            </a:r>
          </a:p>
          <a:p>
            <a:pPr fontAlgn="auto">
              <a:spcBef>
                <a:spcPts val="0"/>
              </a:spcBef>
              <a:spcAft>
                <a:spcPts val="0"/>
              </a:spcAft>
            </a:pPr>
            <a:r>
              <a:rPr lang="en-US" sz="2000" dirty="0">
                <a:solidFill>
                  <a:prstClr val="black"/>
                </a:solidFill>
                <a:latin typeface="Segoe UI"/>
              </a:rPr>
              <a:t>  </a:t>
            </a:r>
            <a:r>
              <a:rPr lang="en-US" sz="2000" dirty="0" smtClean="0">
                <a:solidFill>
                  <a:prstClr val="black"/>
                </a:solidFill>
                <a:latin typeface="Segoe UI"/>
              </a:rPr>
              <a:t>-All </a:t>
            </a:r>
            <a:r>
              <a:rPr lang="en-US" sz="2000" dirty="0">
                <a:solidFill>
                  <a:prstClr val="black"/>
                </a:solidFill>
                <a:latin typeface="Segoe UI"/>
              </a:rPr>
              <a:t>females through 26 years of age using HPV2, HPV4 or HPV 9. </a:t>
            </a:r>
          </a:p>
          <a:p>
            <a:pPr fontAlgn="auto">
              <a:spcBef>
                <a:spcPts val="0"/>
              </a:spcBef>
              <a:spcAft>
                <a:spcPts val="0"/>
              </a:spcAft>
            </a:pPr>
            <a:r>
              <a:rPr lang="en-US" sz="2000" dirty="0">
                <a:solidFill>
                  <a:prstClr val="black"/>
                </a:solidFill>
                <a:latin typeface="Segoe UI"/>
              </a:rPr>
              <a:t>  </a:t>
            </a:r>
            <a:r>
              <a:rPr lang="en-US" sz="2000" dirty="0" smtClean="0">
                <a:solidFill>
                  <a:prstClr val="black"/>
                </a:solidFill>
                <a:latin typeface="Segoe UI"/>
              </a:rPr>
              <a:t>-All </a:t>
            </a:r>
            <a:r>
              <a:rPr lang="en-US" sz="2000" dirty="0">
                <a:solidFill>
                  <a:prstClr val="black"/>
                </a:solidFill>
                <a:latin typeface="Segoe UI"/>
              </a:rPr>
              <a:t>males through </a:t>
            </a:r>
            <a:r>
              <a:rPr lang="en-US" sz="2000" dirty="0" smtClean="0">
                <a:solidFill>
                  <a:prstClr val="black"/>
                </a:solidFill>
                <a:latin typeface="Segoe UI"/>
              </a:rPr>
              <a:t>26 </a:t>
            </a:r>
            <a:r>
              <a:rPr lang="en-US" sz="2000" dirty="0">
                <a:solidFill>
                  <a:prstClr val="black"/>
                </a:solidFill>
                <a:latin typeface="Segoe UI"/>
              </a:rPr>
              <a:t>years of age </a:t>
            </a:r>
            <a:r>
              <a:rPr lang="en-US" sz="2000" dirty="0" smtClean="0">
                <a:solidFill>
                  <a:prstClr val="black"/>
                </a:solidFill>
                <a:latin typeface="Segoe UI"/>
              </a:rPr>
              <a:t>using </a:t>
            </a:r>
            <a:r>
              <a:rPr lang="en-US" sz="2000" dirty="0">
                <a:solidFill>
                  <a:prstClr val="black"/>
                </a:solidFill>
                <a:latin typeface="Segoe UI"/>
              </a:rPr>
              <a:t>HPV4 or HPV9. </a:t>
            </a:r>
            <a:r>
              <a:rPr lang="en-US" sz="2000" dirty="0" smtClean="0">
                <a:solidFill>
                  <a:prstClr val="black"/>
                </a:solidFill>
                <a:latin typeface="Segoe UI"/>
              </a:rPr>
              <a:t> </a:t>
            </a:r>
            <a:endParaRPr lang="en-US" sz="2000" dirty="0">
              <a:solidFill>
                <a:prstClr val="black"/>
              </a:solidFill>
              <a:latin typeface="Segoe UI"/>
            </a:endParaRPr>
          </a:p>
          <a:p>
            <a:pPr fontAlgn="auto">
              <a:spcBef>
                <a:spcPts val="0"/>
              </a:spcBef>
              <a:spcAft>
                <a:spcPts val="0"/>
              </a:spcAft>
            </a:pPr>
            <a:endParaRPr lang="en-US" sz="2000" dirty="0">
              <a:solidFill>
                <a:prstClr val="black"/>
              </a:solidFill>
              <a:latin typeface="Segoe UI"/>
            </a:endParaRPr>
          </a:p>
          <a:p>
            <a:pPr fontAlgn="auto">
              <a:spcBef>
                <a:spcPts val="0"/>
              </a:spcBef>
              <a:spcAft>
                <a:spcPts val="0"/>
              </a:spcAft>
            </a:pPr>
            <a:r>
              <a:rPr lang="en-US" sz="2400" dirty="0" smtClean="0">
                <a:solidFill>
                  <a:prstClr val="black"/>
                </a:solidFill>
                <a:latin typeface="Calibri"/>
              </a:rPr>
              <a:t>HPV </a:t>
            </a:r>
            <a:r>
              <a:rPr lang="en-US" sz="2400" dirty="0">
                <a:solidFill>
                  <a:prstClr val="black"/>
                </a:solidFill>
                <a:latin typeface="Calibri"/>
              </a:rPr>
              <a:t>9 may be used to complete the 3 dose series that was started with HPV2 or HPV4</a:t>
            </a:r>
          </a:p>
        </p:txBody>
      </p:sp>
      <p:sp>
        <p:nvSpPr>
          <p:cNvPr id="7" name="Rectangle 6"/>
          <p:cNvSpPr/>
          <p:nvPr/>
        </p:nvSpPr>
        <p:spPr>
          <a:xfrm>
            <a:off x="685800" y="5320540"/>
            <a:ext cx="3169778" cy="307777"/>
          </a:xfrm>
          <a:prstGeom prst="rect">
            <a:avLst/>
          </a:prstGeom>
        </p:spPr>
        <p:txBody>
          <a:bodyPr wrap="none">
            <a:spAutoFit/>
          </a:bodyPr>
          <a:lstStyle/>
          <a:p>
            <a:pPr fontAlgn="auto">
              <a:spcBef>
                <a:spcPts val="0"/>
              </a:spcBef>
              <a:spcAft>
                <a:spcPts val="0"/>
              </a:spcAft>
            </a:pPr>
            <a:r>
              <a:rPr lang="en-US" sz="1400" b="1" dirty="0">
                <a:solidFill>
                  <a:prstClr val="black"/>
                </a:solidFill>
                <a:latin typeface="Calibri"/>
              </a:rPr>
              <a:t>MMWR, March 27, 2015, Vo1 64, No. 11</a:t>
            </a:r>
          </a:p>
        </p:txBody>
      </p:sp>
      <p:sp>
        <p:nvSpPr>
          <p:cNvPr id="6" name="TextBox 5"/>
          <p:cNvSpPr txBox="1"/>
          <p:nvPr/>
        </p:nvSpPr>
        <p:spPr>
          <a:xfrm>
            <a:off x="228600" y="4174665"/>
            <a:ext cx="8686800" cy="1015663"/>
          </a:xfrm>
          <a:prstGeom prst="rect">
            <a:avLst/>
          </a:prstGeom>
          <a:noFill/>
        </p:spPr>
        <p:txBody>
          <a:bodyPr wrap="square" rtlCol="0">
            <a:spAutoFit/>
          </a:bodyPr>
          <a:lstStyle/>
          <a:p>
            <a:pPr fontAlgn="auto">
              <a:spcBef>
                <a:spcPts val="0"/>
              </a:spcBef>
              <a:spcAft>
                <a:spcPts val="0"/>
              </a:spcAft>
            </a:pPr>
            <a:r>
              <a:rPr lang="en-US" sz="2000" dirty="0">
                <a:solidFill>
                  <a:prstClr val="black"/>
                </a:solidFill>
                <a:latin typeface="Calibri"/>
              </a:rPr>
              <a:t>Dose 2 should be given at least 1 to 2 months after first dose (1 month minimum)</a:t>
            </a:r>
          </a:p>
          <a:p>
            <a:pPr algn="ctr" fontAlgn="auto">
              <a:spcBef>
                <a:spcPts val="0"/>
              </a:spcBef>
              <a:spcAft>
                <a:spcPts val="0"/>
              </a:spcAft>
            </a:pPr>
            <a:r>
              <a:rPr lang="en-US" sz="2000" dirty="0">
                <a:solidFill>
                  <a:prstClr val="black"/>
                </a:solidFill>
                <a:latin typeface="Calibri"/>
              </a:rPr>
              <a:t>Dose 3 should be given at least 6 months after the first dose </a:t>
            </a:r>
          </a:p>
          <a:p>
            <a:pPr algn="ctr" fontAlgn="auto">
              <a:spcBef>
                <a:spcPts val="0"/>
              </a:spcBef>
              <a:spcAft>
                <a:spcPts val="0"/>
              </a:spcAft>
            </a:pPr>
            <a:r>
              <a:rPr lang="en-US" sz="2000" dirty="0">
                <a:solidFill>
                  <a:prstClr val="black"/>
                </a:solidFill>
                <a:latin typeface="Calibri"/>
              </a:rPr>
              <a:t>    (minimum of 3 months between dose 2 and 3)</a:t>
            </a:r>
          </a:p>
        </p:txBody>
      </p:sp>
      <p:sp>
        <p:nvSpPr>
          <p:cNvPr id="9" name="TextBox 8"/>
          <p:cNvSpPr txBox="1"/>
          <p:nvPr/>
        </p:nvSpPr>
        <p:spPr>
          <a:xfrm>
            <a:off x="304800" y="5758529"/>
            <a:ext cx="8610600" cy="338554"/>
          </a:xfrm>
          <a:prstGeom prst="rect">
            <a:avLst/>
          </a:prstGeom>
          <a:noFill/>
        </p:spPr>
        <p:txBody>
          <a:bodyPr wrap="square" rtlCol="0">
            <a:spAutoFit/>
          </a:bodyPr>
          <a:lstStyle/>
          <a:p>
            <a:pPr algn="ctr" fontAlgn="auto">
              <a:spcBef>
                <a:spcPts val="0"/>
              </a:spcBef>
              <a:spcAft>
                <a:spcPts val="0"/>
              </a:spcAft>
            </a:pPr>
            <a:r>
              <a:rPr lang="en-US" sz="1600" dirty="0" smtClean="0">
                <a:solidFill>
                  <a:prstClr val="black"/>
                </a:solidFill>
                <a:latin typeface="Calibri"/>
              </a:rPr>
              <a:t>Recommendation for  routine use of HPV9 in males age 21 through 26 years is pending ACIP approval.</a:t>
            </a:r>
            <a:endParaRPr lang="en-US" sz="1600" dirty="0">
              <a:solidFill>
                <a:prstClr val="black"/>
              </a:solidFill>
              <a:latin typeface="Calibri"/>
            </a:endParaRPr>
          </a:p>
        </p:txBody>
      </p:sp>
    </p:spTree>
    <p:extLst>
      <p:ext uri="{BB962C8B-B14F-4D97-AF65-F5344CB8AC3E}">
        <p14:creationId xmlns:p14="http://schemas.microsoft.com/office/powerpoint/2010/main" val="12184358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9538" name="Group 2"/>
          <p:cNvGraphicFramePr>
            <a:graphicFrameLocks noGrp="1"/>
          </p:cNvGraphicFramePr>
          <p:nvPr>
            <p:extLst/>
          </p:nvPr>
        </p:nvGraphicFramePr>
        <p:xfrm>
          <a:off x="754911" y="647216"/>
          <a:ext cx="7839225" cy="5601184"/>
        </p:xfrm>
        <a:graphic>
          <a:graphicData uri="http://schemas.openxmlformats.org/drawingml/2006/table">
            <a:tbl>
              <a:tblPr>
                <a:tableStyleId>{3C2FFA5D-87B4-456A-9821-1D502468CF0F}</a:tableStyleId>
              </a:tblPr>
              <a:tblGrid>
                <a:gridCol w="2090460"/>
                <a:gridCol w="2165119"/>
                <a:gridCol w="1791823"/>
                <a:gridCol w="1791823"/>
              </a:tblGrid>
              <a:tr h="97383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u="none" strike="noStrike" cap="none" normalizeH="0" baseline="0" dirty="0" smtClean="0">
                          <a:ln>
                            <a:noFill/>
                          </a:ln>
                          <a:effectLst/>
                        </a:rPr>
                        <a:t>Disease</a:t>
                      </a:r>
                      <a:endParaRPr kumimoji="0" lang="en-US" sz="1800" b="0" i="0" u="none" strike="noStrike" cap="none" normalizeH="0" baseline="0" dirty="0" smtClean="0">
                        <a:ln>
                          <a:noFill/>
                        </a:ln>
                        <a:solidFill>
                          <a:srgbClr val="C00000"/>
                        </a:solidFill>
                        <a:effectLst/>
                        <a:latin typeface="Calibri" pitchFamily="34" charset="0"/>
                      </a:endParaRPr>
                    </a:p>
                  </a:txBody>
                  <a:tcPr marL="0" marR="0" marT="0" marB="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u="none" strike="noStrike" cap="none" normalizeH="0" baseline="0" dirty="0" smtClean="0">
                          <a:ln>
                            <a:noFill/>
                          </a:ln>
                          <a:effectLst/>
                        </a:rPr>
                        <a:t>Average Annual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u="none" strike="noStrike" cap="none" normalizeH="0" baseline="0" dirty="0" smtClean="0">
                          <a:ln>
                            <a:noFill/>
                          </a:ln>
                          <a:effectLst/>
                        </a:rPr>
                        <a:t>Reported Cases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u="none" strike="noStrike" cap="none" normalizeH="0" baseline="0" dirty="0" smtClean="0">
                          <a:ln>
                            <a:noFill/>
                          </a:ln>
                          <a:effectLst/>
                        </a:rPr>
                        <a:t>Pre-vaccine*</a:t>
                      </a:r>
                      <a:endParaRPr kumimoji="0" lang="en-US" sz="18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u="none" strike="noStrike" cap="none" normalizeH="0" baseline="0" dirty="0" smtClean="0">
                          <a:ln>
                            <a:noFill/>
                          </a:ln>
                          <a:effectLst/>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u="none" strike="noStrike" cap="none" normalizeH="0" baseline="0" dirty="0" smtClean="0">
                          <a:ln>
                            <a:noFill/>
                          </a:ln>
                          <a:effectLst/>
                        </a:rPr>
                        <a:t>Cases in 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u="none" strike="noStrike" cap="none" normalizeH="0" baseline="0" dirty="0" smtClean="0">
                          <a:ln>
                            <a:noFill/>
                          </a:ln>
                          <a:effectLst/>
                        </a:rPr>
                        <a:t> 2014**</a:t>
                      </a:r>
                      <a:endParaRPr kumimoji="0" lang="en-US" sz="18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u="none" strike="noStrike" cap="none" normalizeH="0" baseline="0" dirty="0" smtClean="0">
                          <a:ln>
                            <a:noFill/>
                          </a:ln>
                          <a:effectLst/>
                        </a:rPr>
                        <a:t>% Reduction</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u="none" strike="noStrike" cap="none" normalizeH="0" baseline="0" dirty="0" smtClean="0">
                          <a:ln>
                            <a:noFill/>
                          </a:ln>
                          <a:effectLst/>
                        </a:rPr>
                        <a:t>In U.S. 2013</a:t>
                      </a:r>
                      <a:endParaRPr kumimoji="0" lang="en-US" sz="1800" b="0" i="0" u="none" strike="noStrike" cap="none" normalizeH="0" baseline="0" dirty="0" smtClean="0">
                        <a:ln>
                          <a:noFill/>
                        </a:ln>
                        <a:solidFill>
                          <a:srgbClr val="C00000"/>
                        </a:solidFill>
                        <a:effectLst/>
                        <a:latin typeface="Calibri" pitchFamily="34" charset="0"/>
                      </a:endParaRPr>
                    </a:p>
                  </a:txBody>
                  <a:tcPr marL="0" marR="0" marT="0" marB="0" horzOverflow="overflow"/>
                </a:tc>
              </a:tr>
              <a:tr h="34607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u="none" strike="noStrike" cap="none" normalizeH="0" baseline="0" dirty="0" smtClean="0">
                          <a:ln>
                            <a:noFill/>
                          </a:ln>
                          <a:effectLst/>
                        </a:rPr>
                        <a:t>Smallpox</a:t>
                      </a:r>
                      <a:endParaRPr kumimoji="0" lang="en-US" sz="2000" b="1"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48,164</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Eradicated worldwide in 1980</a:t>
                      </a:r>
                      <a:endParaRPr kumimoji="0" lang="en-US" sz="2000" b="0" i="0" u="none" strike="noStrike" cap="none" normalizeH="0" baseline="30000" dirty="0" smtClean="0">
                        <a:ln>
                          <a:noFill/>
                        </a:ln>
                        <a:solidFill>
                          <a:srgbClr val="C00000"/>
                        </a:solidFill>
                        <a:effectLst/>
                        <a:latin typeface="Calibri" pitchFamily="34" charset="0"/>
                      </a:endParaRPr>
                    </a:p>
                  </a:txBody>
                  <a:tcPr marL="0" marR="0" marT="0" marB="0" horzOverflow="overflow"/>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endParaRP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r>
              <a:tr h="31724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u="none" strike="noStrike" cap="none" normalizeH="0" baseline="0" dirty="0" smtClean="0">
                          <a:ln>
                            <a:noFill/>
                          </a:ln>
                          <a:effectLst/>
                        </a:rPr>
                        <a:t>Diphtheria</a:t>
                      </a:r>
                      <a:endParaRPr kumimoji="0" lang="en-US" sz="2000" b="1"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175,885</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1</a:t>
                      </a: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99.9%</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r>
              <a:tr h="3986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u="none" strike="noStrike" cap="none" normalizeH="0" baseline="0" dirty="0" smtClean="0">
                          <a:ln>
                            <a:noFill/>
                          </a:ln>
                          <a:effectLst/>
                        </a:rPr>
                        <a:t>Measles</a:t>
                      </a:r>
                      <a:endParaRPr kumimoji="0" lang="en-US" sz="2000" b="1"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503,282</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667</a:t>
                      </a: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99.8%</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r>
              <a:tr h="35112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u="none" strike="noStrike" cap="none" normalizeH="0" baseline="0" dirty="0" smtClean="0">
                          <a:ln>
                            <a:noFill/>
                          </a:ln>
                          <a:effectLst/>
                        </a:rPr>
                        <a:t>Mumps</a:t>
                      </a:r>
                      <a:endParaRPr kumimoji="0" lang="en-US" sz="2000" b="1"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152,209</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1,223</a:t>
                      </a: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99.6%</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r>
              <a:tr h="37635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u="none" strike="noStrike" cap="none" normalizeH="0" baseline="0" dirty="0" smtClean="0">
                          <a:ln>
                            <a:noFill/>
                          </a:ln>
                          <a:effectLst/>
                        </a:rPr>
                        <a:t>Pertussis</a:t>
                      </a:r>
                      <a:endParaRPr kumimoji="0" lang="en-US" sz="2000" b="1"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147,271</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C00000"/>
                          </a:solidFill>
                          <a:effectLst/>
                          <a:latin typeface="Calibri" pitchFamily="34" charset="0"/>
                        </a:rPr>
                        <a:t>32,971</a:t>
                      </a: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77.6%</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r>
              <a:tr h="35054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u="none" strike="noStrike" cap="none" normalizeH="0" baseline="0" dirty="0" smtClean="0">
                          <a:ln>
                            <a:noFill/>
                          </a:ln>
                          <a:effectLst/>
                        </a:rPr>
                        <a:t>Polio (paralytic)</a:t>
                      </a:r>
                      <a:endParaRPr kumimoji="0" lang="en-US" sz="2000" b="1"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16,316</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C00000"/>
                          </a:solidFill>
                          <a:effectLst/>
                          <a:latin typeface="Calibri" pitchFamily="34" charset="0"/>
                        </a:rPr>
                        <a:t>0</a:t>
                      </a: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100%</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r>
              <a:tr h="34756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u="none" strike="noStrike" cap="none" normalizeH="0" baseline="0" dirty="0" smtClean="0">
                          <a:ln>
                            <a:noFill/>
                          </a:ln>
                          <a:effectLst/>
                        </a:rPr>
                        <a:t>Rubella</a:t>
                      </a:r>
                      <a:endParaRPr kumimoji="0" lang="en-US" sz="2000" b="1"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47,745</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C00000"/>
                          </a:solidFill>
                          <a:effectLst/>
                          <a:latin typeface="Calibri" pitchFamily="34" charset="0"/>
                        </a:rPr>
                        <a:t>6</a:t>
                      </a: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99.9%</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r>
              <a:tr h="89471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u="none" strike="noStrike" cap="none" normalizeH="0" baseline="0" dirty="0" smtClean="0">
                          <a:ln>
                            <a:noFill/>
                          </a:ln>
                          <a:effectLst/>
                        </a:rPr>
                        <a:t>Congenital Rubella Syndrome</a:t>
                      </a:r>
                      <a:endParaRPr kumimoji="0" lang="en-US" sz="2000" b="1"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823</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C00000"/>
                          </a:solidFill>
                          <a:effectLst/>
                          <a:latin typeface="Calibri" pitchFamily="34" charset="0"/>
                        </a:rPr>
                        <a:t>1</a:t>
                      </a: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99.8%</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r>
              <a:tr h="34756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u="none" strike="noStrike" cap="none" normalizeH="0" baseline="0" dirty="0" smtClean="0">
                          <a:ln>
                            <a:noFill/>
                          </a:ln>
                          <a:effectLst/>
                        </a:rPr>
                        <a:t>Tetanus</a:t>
                      </a:r>
                      <a:endParaRPr kumimoji="0" lang="en-US" sz="2000" b="1"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1,314</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C00000"/>
                          </a:solidFill>
                          <a:effectLst/>
                          <a:latin typeface="Calibri" pitchFamily="34" charset="0"/>
                        </a:rPr>
                        <a:t>25</a:t>
                      </a: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98.0%</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r>
              <a:tr h="8589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u="none" strike="noStrike" cap="none" normalizeH="0" baseline="0" dirty="0" smtClean="0">
                          <a:ln>
                            <a:noFill/>
                          </a:ln>
                          <a:effectLst/>
                        </a:rPr>
                        <a:t>H. Influenzae Type b</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u="none" strike="noStrike" cap="none" normalizeH="0" baseline="0" dirty="0" smtClean="0">
                          <a:ln>
                            <a:noFill/>
                          </a:ln>
                          <a:effectLst/>
                        </a:rPr>
                        <a:t>Age&lt;5 years</a:t>
                      </a:r>
                      <a:endParaRPr kumimoji="0" lang="en-US" sz="1800" b="1"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20,000</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C00000"/>
                          </a:solidFill>
                          <a:effectLst/>
                          <a:latin typeface="Calibri" pitchFamily="34" charset="0"/>
                        </a:rPr>
                        <a:t>40</a:t>
                      </a: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99.8%</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r>
            </a:tbl>
          </a:graphicData>
        </a:graphic>
      </p:graphicFrame>
      <p:sp>
        <p:nvSpPr>
          <p:cNvPr id="44102" name="Text Box 65"/>
          <p:cNvSpPr txBox="1">
            <a:spLocks noChangeArrowheads="1"/>
          </p:cNvSpPr>
          <p:nvPr/>
        </p:nvSpPr>
        <p:spPr bwMode="auto">
          <a:xfrm>
            <a:off x="1016923" y="0"/>
            <a:ext cx="7315200" cy="646331"/>
          </a:xfrm>
          <a:prstGeom prst="rect">
            <a:avLst/>
          </a:prstGeom>
          <a:noFill/>
          <a:ln w="9525">
            <a:noFill/>
            <a:miter lim="800000"/>
            <a:headEnd/>
            <a:tailEnd/>
          </a:ln>
        </p:spPr>
        <p:txBody>
          <a:bodyPr>
            <a:spAutoFit/>
          </a:bodyPr>
          <a:lstStyle/>
          <a:p>
            <a:pPr algn="ctr" fontAlgn="auto">
              <a:spcBef>
                <a:spcPct val="50000"/>
              </a:spcBef>
              <a:spcAft>
                <a:spcPts val="0"/>
              </a:spcAft>
            </a:pPr>
            <a:r>
              <a:rPr lang="en-US" sz="3600" b="1" dirty="0">
                <a:solidFill>
                  <a:prstClr val="black"/>
                </a:solidFill>
                <a:latin typeface="Segoe UI"/>
                <a:cs typeface="Arial" charset="0"/>
              </a:rPr>
              <a:t>The Impact of Vaccines </a:t>
            </a:r>
          </a:p>
        </p:txBody>
      </p:sp>
      <p:sp>
        <p:nvSpPr>
          <p:cNvPr id="9" name="Rectangle 8"/>
          <p:cNvSpPr/>
          <p:nvPr/>
        </p:nvSpPr>
        <p:spPr>
          <a:xfrm>
            <a:off x="2362200" y="6248400"/>
            <a:ext cx="7391400" cy="553998"/>
          </a:xfrm>
          <a:prstGeom prst="rect">
            <a:avLst/>
          </a:prstGeom>
        </p:spPr>
        <p:txBody>
          <a:bodyPr wrap="square">
            <a:spAutoFit/>
          </a:bodyPr>
          <a:lstStyle/>
          <a:p>
            <a:pPr fontAlgn="auto">
              <a:spcBef>
                <a:spcPts val="0"/>
              </a:spcBef>
              <a:spcAft>
                <a:spcPts val="0"/>
              </a:spcAft>
            </a:pPr>
            <a:r>
              <a:rPr lang="en-US" dirty="0">
                <a:solidFill>
                  <a:prstClr val="black"/>
                </a:solidFill>
                <a:latin typeface="Calibri"/>
                <a:cs typeface="Arial" charset="0"/>
              </a:rPr>
              <a:t>  </a:t>
            </a:r>
            <a:r>
              <a:rPr lang="en-US" sz="1200" dirty="0">
                <a:solidFill>
                  <a:prstClr val="black"/>
                </a:solidFill>
                <a:latin typeface="Calibri"/>
                <a:cs typeface="Arial" charset="0"/>
              </a:rPr>
              <a:t>*MMWR 48(12);243-248 April 2, 1999</a:t>
            </a:r>
          </a:p>
          <a:p>
            <a:pPr fontAlgn="auto">
              <a:spcBef>
                <a:spcPts val="0"/>
              </a:spcBef>
              <a:spcAft>
                <a:spcPts val="0"/>
              </a:spcAft>
            </a:pPr>
            <a:r>
              <a:rPr lang="en-US" sz="1200" dirty="0">
                <a:solidFill>
                  <a:prstClr val="black"/>
                </a:solidFill>
                <a:latin typeface="Calibri"/>
                <a:cs typeface="Arial" charset="0"/>
              </a:rPr>
              <a:t> ** MMWR </a:t>
            </a:r>
            <a:r>
              <a:rPr lang="en-US" sz="1200" dirty="0" smtClean="0">
                <a:solidFill>
                  <a:prstClr val="black"/>
                </a:solidFill>
                <a:latin typeface="Calibri"/>
                <a:cs typeface="Arial" charset="0"/>
              </a:rPr>
              <a:t>64(36);1019-1033 September 18, 2015 </a:t>
            </a:r>
            <a:endParaRPr lang="en-US" sz="1200" dirty="0">
              <a:solidFill>
                <a:prstClr val="black"/>
              </a:solidFill>
              <a:latin typeface="Calibri"/>
              <a:cs typeface="Arial" charset="0"/>
            </a:endParaRPr>
          </a:p>
        </p:txBody>
      </p:sp>
    </p:spTree>
    <p:extLst>
      <p:ext uri="{BB962C8B-B14F-4D97-AF65-F5344CB8AC3E}">
        <p14:creationId xmlns:p14="http://schemas.microsoft.com/office/powerpoint/2010/main" val="3445949088"/>
      </p:ext>
    </p:extLst>
  </p:cSld>
  <p:clrMapOvr>
    <a:masterClrMapping/>
  </p:clrMapOvr>
  <mc:AlternateContent xmlns:mc="http://schemas.openxmlformats.org/markup-compatibility/2006" xmlns:p14="http://schemas.microsoft.com/office/powerpoint/2010/main">
    <mc:Choice Requires="p14">
      <p:transition spd="slow" p14:dur="2000" advTm="82848"/>
    </mc:Choice>
    <mc:Fallback xmlns="">
      <p:transition spd="slow" advTm="82848"/>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91440" tIns="45720" rIns="91440" bIns="45720" rtlCol="0" anchor="ctr">
            <a:noAutofit/>
          </a:bodyPr>
          <a:lstStyle/>
          <a:p>
            <a:r>
              <a:rPr lang="en-US" sz="2800" dirty="0"/>
              <a:t>Top 5 reasons for not vaccinating daughter, among parents with no intention to vaccinate in the next 12 months, NIS-Teen 2012</a:t>
            </a:r>
          </a:p>
        </p:txBody>
      </p:sp>
      <p:graphicFrame>
        <p:nvGraphicFramePr>
          <p:cNvPr id="8" name="Content Placeholder 3" descr="Bar graph depicting Top 5 reasons for not vaccinating daughter, among parents with no intention to vaccinate in the next 12 months, NIS-Teen 2012."/>
          <p:cNvGraphicFramePr>
            <a:graphicFrameLocks noGrp="1"/>
          </p:cNvGraphicFramePr>
          <p:nvPr>
            <p:ph type="chart" idx="1"/>
            <p:extLst/>
          </p:nvPr>
        </p:nvGraphicFramePr>
        <p:xfrm>
          <a:off x="152400" y="1600200"/>
          <a:ext cx="85344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5"/>
          <p:cNvSpPr>
            <a:spLocks noGrp="1"/>
          </p:cNvSpPr>
          <p:nvPr>
            <p:ph type="body" sz="quarter" idx="4294967295"/>
          </p:nvPr>
        </p:nvSpPr>
        <p:spPr>
          <a:xfrm>
            <a:off x="152400" y="5638800"/>
            <a:ext cx="3200400" cy="457200"/>
          </a:xfrm>
        </p:spPr>
        <p:txBody>
          <a:bodyPr>
            <a:normAutofit fontScale="85000" lnSpcReduction="10000"/>
          </a:bodyPr>
          <a:lstStyle/>
          <a:p>
            <a:pPr marL="0" indent="0">
              <a:buNone/>
            </a:pPr>
            <a:r>
              <a:rPr lang="en-US" sz="1200" b="1" dirty="0" smtClean="0"/>
              <a:t>* Not mutually exclusive.</a:t>
            </a:r>
          </a:p>
          <a:p>
            <a:pPr marL="0" indent="0">
              <a:buNone/>
            </a:pPr>
            <a:r>
              <a:rPr lang="en-US" sz="1200" b="1" dirty="0" smtClean="0"/>
              <a:t>** Did not know much about HPV or HPV vaccine</a:t>
            </a:r>
            <a:r>
              <a:rPr lang="en-US" sz="1100" b="1" dirty="0" smtClean="0"/>
              <a:t>.</a:t>
            </a:r>
          </a:p>
        </p:txBody>
      </p:sp>
      <p:sp>
        <p:nvSpPr>
          <p:cNvPr id="6" name="Rectangle 5"/>
          <p:cNvSpPr/>
          <p:nvPr/>
        </p:nvSpPr>
        <p:spPr>
          <a:xfrm>
            <a:off x="1333499" y="6126163"/>
            <a:ext cx="7353301" cy="307777"/>
          </a:xfrm>
          <a:prstGeom prst="rect">
            <a:avLst/>
          </a:prstGeom>
        </p:spPr>
        <p:txBody>
          <a:bodyPr wrap="square">
            <a:spAutoFit/>
          </a:bodyPr>
          <a:lstStyle/>
          <a:p>
            <a:r>
              <a:rPr lang="en-US" sz="1400" b="1" dirty="0" smtClean="0">
                <a:solidFill>
                  <a:prstClr val="black"/>
                </a:solidFill>
                <a:latin typeface="Segoe UI"/>
              </a:rPr>
              <a:t>www.cdc.gov/vaccines/who/teens/for-hcp/downloads/HPV-provider-tip-sheet.pdf</a:t>
            </a:r>
            <a:endParaRPr lang="en-US" sz="1400" b="1" dirty="0">
              <a:solidFill>
                <a:prstClr val="black"/>
              </a:solidFill>
              <a:latin typeface="Segoe UI"/>
            </a:endParaRPr>
          </a:p>
        </p:txBody>
      </p:sp>
      <p:sp>
        <p:nvSpPr>
          <p:cNvPr id="7" name="TextBox 6"/>
          <p:cNvSpPr txBox="1"/>
          <p:nvPr/>
        </p:nvSpPr>
        <p:spPr>
          <a:xfrm>
            <a:off x="8001000" y="3962400"/>
            <a:ext cx="184731" cy="646331"/>
          </a:xfrm>
          <a:prstGeom prst="rect">
            <a:avLst/>
          </a:prstGeom>
          <a:noFill/>
        </p:spPr>
        <p:txBody>
          <a:bodyPr wrap="none" rtlCol="0">
            <a:spAutoFit/>
          </a:bodyPr>
          <a:lstStyle/>
          <a:p>
            <a:endParaRPr lang="en-US" sz="3600" b="1" dirty="0">
              <a:solidFill>
                <a:srgbClr val="FFC000"/>
              </a:solidFill>
            </a:endParaRPr>
          </a:p>
        </p:txBody>
      </p:sp>
      <p:sp>
        <p:nvSpPr>
          <p:cNvPr id="10" name="Oval 9"/>
          <p:cNvSpPr/>
          <p:nvPr/>
        </p:nvSpPr>
        <p:spPr>
          <a:xfrm>
            <a:off x="152400" y="3657600"/>
            <a:ext cx="3021106" cy="8382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44590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a:xfrm>
            <a:off x="685800" y="228600"/>
            <a:ext cx="7772400" cy="1143000"/>
          </a:xfrm>
        </p:spPr>
        <p:txBody>
          <a:bodyPr>
            <a:noAutofit/>
          </a:bodyPr>
          <a:lstStyle/>
          <a:p>
            <a:r>
              <a:rPr lang="en-US" sz="3600" dirty="0" smtClean="0"/>
              <a:t>Reasons to Immunize Against HPV </a:t>
            </a:r>
            <a:br>
              <a:rPr lang="en-US" sz="3600" dirty="0" smtClean="0"/>
            </a:br>
            <a:r>
              <a:rPr lang="en-US" sz="3600" dirty="0" smtClean="0"/>
              <a:t>at 11-12 Years of Age</a:t>
            </a:r>
          </a:p>
        </p:txBody>
      </p:sp>
      <p:sp>
        <p:nvSpPr>
          <p:cNvPr id="424963" name="Rectangle 3"/>
          <p:cNvSpPr>
            <a:spLocks noGrp="1" noChangeArrowheads="1"/>
          </p:cNvSpPr>
          <p:nvPr>
            <p:ph type="body" idx="1"/>
          </p:nvPr>
        </p:nvSpPr>
        <p:spPr>
          <a:xfrm>
            <a:off x="609600" y="1752600"/>
            <a:ext cx="7772400" cy="3276600"/>
          </a:xfrm>
        </p:spPr>
        <p:txBody>
          <a:bodyPr>
            <a:normAutofit/>
          </a:bodyPr>
          <a:lstStyle/>
          <a:p>
            <a:pPr>
              <a:lnSpc>
                <a:spcPct val="90000"/>
              </a:lnSpc>
            </a:pPr>
            <a:r>
              <a:rPr lang="en-US" sz="2400" dirty="0" smtClean="0"/>
              <a:t>Higher antibody level attained when given to pre-teens rather than to older adolescents or women</a:t>
            </a:r>
          </a:p>
          <a:p>
            <a:pPr>
              <a:lnSpc>
                <a:spcPct val="90000"/>
              </a:lnSpc>
            </a:pPr>
            <a:r>
              <a:rPr lang="en-US" sz="2400" dirty="0" smtClean="0"/>
              <a:t>At this age, more likely to be administered before onset of sexual activity</a:t>
            </a:r>
          </a:p>
          <a:p>
            <a:pPr>
              <a:lnSpc>
                <a:spcPct val="90000"/>
              </a:lnSpc>
            </a:pPr>
            <a:r>
              <a:rPr lang="en-US" sz="2400" dirty="0" smtClean="0"/>
              <a:t>HPV can be transmitted by other skin-to-skin contact, not just sexual intercourse</a:t>
            </a:r>
          </a:p>
          <a:p>
            <a:pPr>
              <a:lnSpc>
                <a:spcPct val="90000"/>
              </a:lnSpc>
            </a:pPr>
            <a:r>
              <a:rPr lang="en-US" sz="2400" dirty="0" smtClean="0"/>
              <a:t>This is an anti-cancer vaccine</a:t>
            </a:r>
          </a:p>
        </p:txBody>
      </p:sp>
      <p:sp>
        <p:nvSpPr>
          <p:cNvPr id="424964" name="Text Box 4"/>
          <p:cNvSpPr txBox="1">
            <a:spLocks noChangeArrowheads="1"/>
          </p:cNvSpPr>
          <p:nvPr/>
        </p:nvSpPr>
        <p:spPr bwMode="auto">
          <a:xfrm>
            <a:off x="685800" y="5410200"/>
            <a:ext cx="7772400" cy="738664"/>
          </a:xfrm>
          <a:prstGeom prst="rect">
            <a:avLst/>
          </a:prstGeom>
          <a:noFill/>
          <a:ln w="9525">
            <a:noFill/>
            <a:miter lim="800000"/>
            <a:headEnd/>
            <a:tailEnd/>
          </a:ln>
          <a:effectLst/>
        </p:spPr>
        <p:txBody>
          <a:bodyPr wrap="square">
            <a:spAutoFit/>
          </a:bodyPr>
          <a:lstStyle/>
          <a:p>
            <a:pPr>
              <a:spcBef>
                <a:spcPct val="50000"/>
              </a:spcBef>
            </a:pPr>
            <a:r>
              <a:rPr lang="en-US" sz="1400" b="1" dirty="0">
                <a:solidFill>
                  <a:prstClr val="black"/>
                </a:solidFill>
                <a:latin typeface="Calibri" pitchFamily="34" charset="0"/>
              </a:rPr>
              <a:t>Presentation by Anne </a:t>
            </a:r>
            <a:r>
              <a:rPr lang="en-US" sz="1400" b="1" dirty="0" err="1">
                <a:solidFill>
                  <a:prstClr val="black"/>
                </a:solidFill>
                <a:latin typeface="Calibri" pitchFamily="34" charset="0"/>
              </a:rPr>
              <a:t>Schuchat</a:t>
            </a:r>
            <a:r>
              <a:rPr lang="en-US" sz="1400" b="1" dirty="0">
                <a:solidFill>
                  <a:prstClr val="black"/>
                </a:solidFill>
                <a:latin typeface="Calibri" pitchFamily="34" charset="0"/>
              </a:rPr>
              <a:t>, MD, RADM US Public Health Service, Assistant Surgeon General, Director National Center for Immunization and Respiratory Diseases at Immunize Georgia Conference, Atlanta, GA  September 11, 2014</a:t>
            </a:r>
          </a:p>
        </p:txBody>
      </p:sp>
    </p:spTree>
    <p:extLst>
      <p:ext uri="{BB962C8B-B14F-4D97-AF65-F5344CB8AC3E}">
        <p14:creationId xmlns:p14="http://schemas.microsoft.com/office/powerpoint/2010/main" val="6438662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ctrTitle" idx="4294967295"/>
          </p:nvPr>
        </p:nvSpPr>
        <p:spPr>
          <a:xfrm>
            <a:off x="914400" y="304800"/>
            <a:ext cx="7772400" cy="1066800"/>
          </a:xfrm>
        </p:spPr>
        <p:txBody>
          <a:bodyPr/>
          <a:lstStyle/>
          <a:p>
            <a:pPr algn="l"/>
            <a:r>
              <a:rPr lang="en-US" sz="4800" b="1" i="1" smtClean="0">
                <a:solidFill>
                  <a:srgbClr val="FFFF99"/>
                </a:solidFill>
              </a:rPr>
              <a:t>Test Your Knowledge!</a:t>
            </a:r>
          </a:p>
        </p:txBody>
      </p:sp>
      <p:sp>
        <p:nvSpPr>
          <p:cNvPr id="437251" name="Rectangle 3"/>
          <p:cNvSpPr>
            <a:spLocks noGrp="1" noChangeArrowheads="1"/>
          </p:cNvSpPr>
          <p:nvPr>
            <p:ph type="subTitle" idx="4294967295"/>
          </p:nvPr>
        </p:nvSpPr>
        <p:spPr>
          <a:xfrm>
            <a:off x="914400" y="1600200"/>
            <a:ext cx="7315200" cy="2438400"/>
          </a:xfrm>
        </p:spPr>
        <p:txBody>
          <a:bodyPr/>
          <a:lstStyle/>
          <a:p>
            <a:pPr marL="0" indent="0">
              <a:lnSpc>
                <a:spcPct val="80000"/>
              </a:lnSpc>
              <a:buFontTx/>
              <a:buNone/>
              <a:defRPr/>
            </a:pPr>
            <a:r>
              <a:rPr lang="en-US" sz="2400" dirty="0" smtClean="0">
                <a:cs typeface="Arial" charset="0"/>
              </a:rPr>
              <a:t>Dakota is an 18 year girl who will be starting her first year of college in August. She had her first dose of HPV vaccine on April 5 and her second dose on May 8. She will not be coming home again until late November. </a:t>
            </a:r>
          </a:p>
          <a:p>
            <a:pPr marL="0" indent="0">
              <a:lnSpc>
                <a:spcPct val="80000"/>
              </a:lnSpc>
              <a:buFontTx/>
              <a:buNone/>
              <a:defRPr/>
            </a:pPr>
            <a:endParaRPr lang="en-US" sz="1200" dirty="0" smtClean="0">
              <a:cs typeface="Arial" charset="0"/>
            </a:endParaRPr>
          </a:p>
          <a:p>
            <a:pPr marL="0" indent="0">
              <a:lnSpc>
                <a:spcPct val="80000"/>
              </a:lnSpc>
              <a:buFontTx/>
              <a:buNone/>
              <a:defRPr/>
            </a:pPr>
            <a:r>
              <a:rPr lang="en-US" sz="2400" b="1" dirty="0" smtClean="0">
                <a:solidFill>
                  <a:schemeClr val="tx2">
                    <a:lumMod val="40000"/>
                    <a:lumOff val="60000"/>
                  </a:schemeClr>
                </a:solidFill>
                <a:cs typeface="Arial" charset="0"/>
              </a:rPr>
              <a:t>Should you give her the third dose of HPV vaccine before she leaves home in mid August?</a:t>
            </a:r>
            <a:r>
              <a:rPr lang="en-US" sz="2400" dirty="0" smtClean="0">
                <a:cs typeface="Arial" charset="0"/>
              </a:rPr>
              <a:t>    </a:t>
            </a:r>
          </a:p>
          <a:p>
            <a:pPr marL="0" indent="0">
              <a:lnSpc>
                <a:spcPct val="80000"/>
              </a:lnSpc>
              <a:buFontTx/>
              <a:buNone/>
              <a:defRPr/>
            </a:pPr>
            <a:r>
              <a:rPr lang="en-US" sz="2400" dirty="0" smtClean="0"/>
              <a:t> </a:t>
            </a:r>
          </a:p>
        </p:txBody>
      </p:sp>
      <p:sp>
        <p:nvSpPr>
          <p:cNvPr id="2" name="TextBox 1"/>
          <p:cNvSpPr txBox="1"/>
          <p:nvPr/>
        </p:nvSpPr>
        <p:spPr>
          <a:xfrm>
            <a:off x="1143000" y="4343400"/>
            <a:ext cx="6705600" cy="923330"/>
          </a:xfrm>
          <a:prstGeom prst="rect">
            <a:avLst/>
          </a:prstGeom>
          <a:noFill/>
        </p:spPr>
        <p:txBody>
          <a:bodyPr wrap="square" rtlCol="0">
            <a:spAutoFit/>
          </a:bodyPr>
          <a:lstStyle/>
          <a:p>
            <a:r>
              <a:rPr lang="en-US">
                <a:solidFill>
                  <a:srgbClr val="FFFFFF"/>
                </a:solidFill>
              </a:rPr>
              <a:t>No! The minimum interval between the second and third doses of vaccine is 12 weeks. The minimum interval between the first and third doses is 24 weeks.</a:t>
            </a:r>
            <a:endParaRPr lang="en-US" dirty="0">
              <a:solidFill>
                <a:srgbClr val="FFFFFF"/>
              </a:solidFill>
            </a:endParaRPr>
          </a:p>
        </p:txBody>
      </p:sp>
      <p:pic>
        <p:nvPicPr>
          <p:cNvPr id="3" name="Picture 2"/>
          <p:cNvPicPr>
            <a:picLocks noChangeAspect="1"/>
          </p:cNvPicPr>
          <p:nvPr/>
        </p:nvPicPr>
        <p:blipFill>
          <a:blip r:embed="rId3"/>
          <a:stretch>
            <a:fillRect/>
          </a:stretch>
        </p:blipFill>
        <p:spPr>
          <a:xfrm>
            <a:off x="1120462" y="6019800"/>
            <a:ext cx="4791871" cy="377985"/>
          </a:xfrm>
          <a:prstGeom prst="rect">
            <a:avLst/>
          </a:prstGeom>
        </p:spPr>
      </p:pic>
    </p:spTree>
    <p:extLst>
      <p:ext uri="{BB962C8B-B14F-4D97-AF65-F5344CB8AC3E}">
        <p14:creationId xmlns:p14="http://schemas.microsoft.com/office/powerpoint/2010/main" val="422061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0" y="381000"/>
            <a:ext cx="9144000" cy="838200"/>
          </a:xfrm>
        </p:spPr>
        <p:txBody>
          <a:bodyPr/>
          <a:lstStyle/>
          <a:p>
            <a:pPr eaLnBrk="1" hangingPunct="1"/>
            <a:r>
              <a:rPr lang="en-US" dirty="0" smtClean="0"/>
              <a:t>Rabies Vaccine Recommendations</a:t>
            </a:r>
          </a:p>
        </p:txBody>
      </p:sp>
      <p:sp>
        <p:nvSpPr>
          <p:cNvPr id="87043" name="Rectangle 3"/>
          <p:cNvSpPr>
            <a:spLocks noGrp="1" noChangeArrowheads="1"/>
          </p:cNvSpPr>
          <p:nvPr>
            <p:ph type="body" idx="1"/>
          </p:nvPr>
        </p:nvSpPr>
        <p:spPr>
          <a:xfrm>
            <a:off x="457200" y="1752600"/>
            <a:ext cx="8178800" cy="4305300"/>
          </a:xfrm>
        </p:spPr>
        <p:txBody>
          <a:bodyPr/>
          <a:lstStyle/>
          <a:p>
            <a:pPr eaLnBrk="1" hangingPunct="1">
              <a:buSzPct val="50000"/>
              <a:buFont typeface="Wingdings" pitchFamily="2" charset="2"/>
              <a:buNone/>
            </a:pPr>
            <a:r>
              <a:rPr lang="en-US" dirty="0" smtClean="0"/>
              <a:t>Post-exposure prophylaxis</a:t>
            </a:r>
          </a:p>
          <a:p>
            <a:pPr eaLnBrk="1" hangingPunct="1">
              <a:buSzPct val="50000"/>
              <a:buFont typeface="Wingdings" pitchFamily="2" charset="2"/>
              <a:buChar char="l"/>
            </a:pPr>
            <a:r>
              <a:rPr lang="en-US" sz="2400" dirty="0" smtClean="0"/>
              <a:t>…can be considered for persons who were in the same room as the bat and who might be unaware that a bite or direct contact had occurred (e.g., a sleeping person awakens to find a bat in the room or an adult witnesses a bat in the room with a previously unattended child, mentally disabled person, or intoxicated person) and rabies cannot be ruled out by testing the bat. Post-exposure prophylaxis would not be warranted for other household members</a:t>
            </a:r>
            <a:r>
              <a:rPr lang="en-US" sz="2400" dirty="0" smtClean="0">
                <a:solidFill>
                  <a:schemeClr val="tx2"/>
                </a:solidFill>
                <a:latin typeface="Arial" charset="0"/>
              </a:rPr>
              <a:t>.</a:t>
            </a:r>
            <a:r>
              <a:rPr lang="en-US" sz="2800" dirty="0" smtClean="0">
                <a:solidFill>
                  <a:schemeClr val="tx2"/>
                </a:solidFill>
                <a:latin typeface="Arial" charset="0"/>
              </a:rPr>
              <a:t> </a:t>
            </a:r>
          </a:p>
          <a:p>
            <a:pPr eaLnBrk="1" hangingPunct="1">
              <a:buSzPct val="50000"/>
              <a:buFont typeface="Wingdings" pitchFamily="2" charset="2"/>
              <a:buChar char="l"/>
            </a:pPr>
            <a:endParaRPr lang="en-US" sz="2800" dirty="0" smtClean="0">
              <a:solidFill>
                <a:schemeClr val="tx2"/>
              </a:solidFill>
              <a:latin typeface="Arial" charset="0"/>
            </a:endParaRPr>
          </a:p>
        </p:txBody>
      </p:sp>
      <p:sp>
        <p:nvSpPr>
          <p:cNvPr id="87044" name="Text Box 4"/>
          <p:cNvSpPr txBox="1">
            <a:spLocks noChangeArrowheads="1"/>
          </p:cNvSpPr>
          <p:nvPr/>
        </p:nvSpPr>
        <p:spPr bwMode="auto">
          <a:xfrm>
            <a:off x="3032125" y="5672138"/>
            <a:ext cx="184150" cy="274637"/>
          </a:xfrm>
          <a:prstGeom prst="rect">
            <a:avLst/>
          </a:prstGeom>
          <a:noFill/>
          <a:ln w="12700" cap="sq">
            <a:noFill/>
            <a:miter lim="800000"/>
            <a:headEnd type="none" w="sm" len="sm"/>
            <a:tailEnd type="none" w="sm" len="sm"/>
          </a:ln>
        </p:spPr>
        <p:txBody>
          <a:bodyPr wrap="none">
            <a:spAutoFit/>
          </a:bodyPr>
          <a:lstStyle/>
          <a:p>
            <a:pPr algn="ctr" eaLnBrk="0" hangingPunct="0"/>
            <a:endParaRPr lang="en-US" sz="1200">
              <a:solidFill>
                <a:srgbClr val="FFFFFF"/>
              </a:solidFill>
            </a:endParaRPr>
          </a:p>
        </p:txBody>
      </p:sp>
      <p:pic>
        <p:nvPicPr>
          <p:cNvPr id="87045" name="Picture 5" descr="AG00409_"/>
          <p:cNvPicPr>
            <a:picLocks noChangeAspect="1" noChangeArrowheads="1" noCrop="1"/>
          </p:cNvPicPr>
          <p:nvPr/>
        </p:nvPicPr>
        <p:blipFill>
          <a:blip r:embed="rId3" cstate="print"/>
          <a:srcRect/>
          <a:stretch>
            <a:fillRect/>
          </a:stretch>
        </p:blipFill>
        <p:spPr bwMode="auto">
          <a:xfrm>
            <a:off x="6858000" y="1371600"/>
            <a:ext cx="1600200" cy="990600"/>
          </a:xfrm>
          <a:prstGeom prst="rect">
            <a:avLst/>
          </a:prstGeom>
          <a:noFill/>
          <a:ln w="9525">
            <a:noFill/>
            <a:miter lim="800000"/>
            <a:headEnd/>
            <a:tailEnd/>
          </a:ln>
        </p:spPr>
      </p:pic>
      <p:pic>
        <p:nvPicPr>
          <p:cNvPr id="87046" name="Picture 6" descr="j0229885"/>
          <p:cNvPicPr>
            <a:picLocks noChangeAspect="1" noChangeArrowheads="1"/>
          </p:cNvPicPr>
          <p:nvPr/>
        </p:nvPicPr>
        <p:blipFill>
          <a:blip r:embed="rId4" cstate="print"/>
          <a:srcRect/>
          <a:stretch>
            <a:fillRect/>
          </a:stretch>
        </p:blipFill>
        <p:spPr bwMode="auto">
          <a:xfrm>
            <a:off x="5181600" y="5441950"/>
            <a:ext cx="1819275" cy="1416050"/>
          </a:xfrm>
          <a:prstGeom prst="rect">
            <a:avLst/>
          </a:prstGeom>
          <a:noFill/>
          <a:ln w="9525">
            <a:noFill/>
            <a:miter lim="800000"/>
            <a:headEnd/>
            <a:tailEnd/>
          </a:ln>
        </p:spPr>
      </p:pic>
    </p:spTree>
    <p:extLst>
      <p:ext uri="{BB962C8B-B14F-4D97-AF65-F5344CB8AC3E}">
        <p14:creationId xmlns:p14="http://schemas.microsoft.com/office/powerpoint/2010/main" val="288623337"/>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0" y="0"/>
            <a:ext cx="9144000" cy="990600"/>
          </a:xfrm>
        </p:spPr>
        <p:txBody>
          <a:bodyPr/>
          <a:lstStyle/>
          <a:p>
            <a:r>
              <a:rPr lang="en-US" dirty="0" smtClean="0"/>
              <a:t>www.cdc.gov/travel</a:t>
            </a:r>
          </a:p>
        </p:txBody>
      </p:sp>
      <p:sp>
        <p:nvSpPr>
          <p:cNvPr id="97283" name="Rectangle 3"/>
          <p:cNvSpPr>
            <a:spLocks noGrp="1" noChangeArrowheads="1"/>
          </p:cNvSpPr>
          <p:nvPr>
            <p:ph type="body" idx="1"/>
          </p:nvPr>
        </p:nvSpPr>
        <p:spPr>
          <a:xfrm>
            <a:off x="4267200" y="1828800"/>
            <a:ext cx="4572000" cy="4419600"/>
          </a:xfrm>
        </p:spPr>
        <p:txBody>
          <a:bodyPr/>
          <a:lstStyle/>
          <a:p>
            <a:pPr>
              <a:buSzPct val="50000"/>
              <a:buFont typeface="Wingdings" pitchFamily="2" charset="2"/>
              <a:buChar char="l"/>
            </a:pPr>
            <a:r>
              <a:rPr lang="en-US" dirty="0" smtClean="0">
                <a:solidFill>
                  <a:schemeClr val="tx2"/>
                </a:solidFill>
                <a:latin typeface="Arial" charset="0"/>
              </a:rPr>
              <a:t>Yellow Fever</a:t>
            </a:r>
          </a:p>
          <a:p>
            <a:pPr>
              <a:buSzPct val="50000"/>
              <a:buFont typeface="Wingdings" pitchFamily="2" charset="2"/>
              <a:buChar char="l"/>
            </a:pPr>
            <a:endParaRPr lang="en-US" dirty="0" smtClean="0">
              <a:solidFill>
                <a:schemeClr val="tx2"/>
              </a:solidFill>
              <a:latin typeface="Arial" charset="0"/>
            </a:endParaRPr>
          </a:p>
          <a:p>
            <a:pPr>
              <a:buSzPct val="50000"/>
              <a:buFont typeface="Wingdings" pitchFamily="2" charset="2"/>
              <a:buChar char="l"/>
            </a:pPr>
            <a:r>
              <a:rPr lang="en-US" dirty="0" smtClean="0">
                <a:solidFill>
                  <a:schemeClr val="tx2"/>
                </a:solidFill>
                <a:latin typeface="Arial" charset="0"/>
              </a:rPr>
              <a:t>Typhoid</a:t>
            </a:r>
          </a:p>
          <a:p>
            <a:pPr>
              <a:buSzPct val="50000"/>
              <a:buFont typeface="Wingdings" pitchFamily="2" charset="2"/>
              <a:buChar char="l"/>
            </a:pPr>
            <a:endParaRPr lang="en-US" dirty="0" smtClean="0">
              <a:solidFill>
                <a:schemeClr val="tx2"/>
              </a:solidFill>
              <a:latin typeface="Arial" charset="0"/>
            </a:endParaRPr>
          </a:p>
          <a:p>
            <a:pPr>
              <a:buSzPct val="50000"/>
              <a:buFont typeface="Wingdings" pitchFamily="2" charset="2"/>
              <a:buChar char="l"/>
            </a:pPr>
            <a:r>
              <a:rPr lang="en-US" dirty="0" smtClean="0">
                <a:solidFill>
                  <a:schemeClr val="tx2"/>
                </a:solidFill>
                <a:latin typeface="Arial" charset="0"/>
              </a:rPr>
              <a:t>Polio</a:t>
            </a:r>
          </a:p>
          <a:p>
            <a:pPr>
              <a:buSzPct val="50000"/>
              <a:buFont typeface="Wingdings" pitchFamily="2" charset="2"/>
              <a:buChar char="l"/>
            </a:pPr>
            <a:endParaRPr lang="en-US" dirty="0" smtClean="0">
              <a:solidFill>
                <a:schemeClr val="tx2"/>
              </a:solidFill>
              <a:latin typeface="Arial" charset="0"/>
            </a:endParaRPr>
          </a:p>
          <a:p>
            <a:endParaRPr lang="en-US" dirty="0" smtClean="0">
              <a:solidFill>
                <a:schemeClr val="tx2"/>
              </a:solidFill>
              <a:latin typeface="Arial" charset="0"/>
            </a:endParaRPr>
          </a:p>
        </p:txBody>
      </p:sp>
      <p:pic>
        <p:nvPicPr>
          <p:cNvPr id="97284" name="Picture 4"/>
          <p:cNvPicPr>
            <a:picLocks noChangeAspect="1" noChangeArrowheads="1"/>
          </p:cNvPicPr>
          <p:nvPr/>
        </p:nvPicPr>
        <p:blipFill>
          <a:blip r:embed="rId3" cstate="print"/>
          <a:srcRect/>
          <a:stretch>
            <a:fillRect/>
          </a:stretch>
        </p:blipFill>
        <p:spPr bwMode="auto">
          <a:xfrm>
            <a:off x="457200" y="838200"/>
            <a:ext cx="8001000" cy="5486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0" y="228600"/>
            <a:ext cx="9144000" cy="914400"/>
          </a:xfrm>
        </p:spPr>
        <p:txBody>
          <a:bodyPr/>
          <a:lstStyle/>
          <a:p>
            <a:pPr eaLnBrk="1" hangingPunct="1"/>
            <a:r>
              <a:rPr lang="en-US" dirty="0" smtClean="0"/>
              <a:t>Just as a reminder……</a:t>
            </a:r>
          </a:p>
        </p:txBody>
      </p:sp>
      <p:sp>
        <p:nvSpPr>
          <p:cNvPr id="96259" name="Rectangle 3"/>
          <p:cNvSpPr>
            <a:spLocks noGrp="1" noChangeArrowheads="1"/>
          </p:cNvSpPr>
          <p:nvPr>
            <p:ph type="body" idx="1"/>
          </p:nvPr>
        </p:nvSpPr>
        <p:spPr>
          <a:xfrm>
            <a:off x="457200" y="1295400"/>
            <a:ext cx="8178800" cy="3352800"/>
          </a:xfrm>
        </p:spPr>
        <p:txBody>
          <a:bodyPr/>
          <a:lstStyle/>
          <a:p>
            <a:pPr eaLnBrk="1" hangingPunct="1"/>
            <a:r>
              <a:rPr lang="en-US" dirty="0" smtClean="0"/>
              <a:t>Regardless of: </a:t>
            </a:r>
          </a:p>
          <a:p>
            <a:pPr lvl="1" eaLnBrk="1" hangingPunct="1"/>
            <a:r>
              <a:rPr lang="en-US" dirty="0" smtClean="0"/>
              <a:t>the availability of vaccine</a:t>
            </a:r>
          </a:p>
          <a:p>
            <a:pPr lvl="1" eaLnBrk="1" hangingPunct="1"/>
            <a:r>
              <a:rPr lang="en-US" dirty="0" smtClean="0"/>
              <a:t>the funding of the vaccine (VFC, state-supplied, or private stock)</a:t>
            </a:r>
          </a:p>
          <a:p>
            <a:pPr lvl="1" eaLnBrk="1" hangingPunct="1"/>
            <a:r>
              <a:rPr lang="en-US" dirty="0" smtClean="0"/>
              <a:t>whether the vaccine is required for school or child care or not……….</a:t>
            </a:r>
          </a:p>
        </p:txBody>
      </p:sp>
      <p:sp>
        <p:nvSpPr>
          <p:cNvPr id="586756" name="Text Box 4"/>
          <p:cNvSpPr txBox="1">
            <a:spLocks noChangeArrowheads="1"/>
          </p:cNvSpPr>
          <p:nvPr/>
        </p:nvSpPr>
        <p:spPr bwMode="auto">
          <a:xfrm>
            <a:off x="381000" y="4648200"/>
            <a:ext cx="8534400" cy="1398588"/>
          </a:xfrm>
          <a:prstGeom prst="rect">
            <a:avLst/>
          </a:prstGeom>
          <a:noFill/>
          <a:ln w="9525">
            <a:noFill/>
            <a:miter lim="800000"/>
            <a:headEnd/>
            <a:tailEnd/>
          </a:ln>
        </p:spPr>
        <p:txBody>
          <a:bodyPr>
            <a:spAutoFit/>
          </a:bodyPr>
          <a:lstStyle/>
          <a:p>
            <a:pPr algn="ctr" eaLnBrk="0" hangingPunct="0">
              <a:lnSpc>
                <a:spcPct val="70000"/>
              </a:lnSpc>
              <a:spcBef>
                <a:spcPct val="50000"/>
              </a:spcBef>
            </a:pPr>
            <a:r>
              <a:rPr kumimoji="1" lang="en-US" sz="6000" b="1" dirty="0">
                <a:solidFill>
                  <a:srgbClr val="C00000"/>
                </a:solidFill>
                <a:latin typeface="+mn-lt"/>
              </a:rPr>
              <a:t>FOLLOW ACIP Recommendations!!!</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158750" y="141288"/>
            <a:ext cx="9144000" cy="1143000"/>
          </a:xfrm>
        </p:spPr>
        <p:txBody>
          <a:bodyPr/>
          <a:lstStyle/>
          <a:p>
            <a:pPr eaLnBrk="1" hangingPunct="1"/>
            <a:r>
              <a:rPr lang="en-US" sz="4000" dirty="0" smtClean="0"/>
              <a:t>Challenges to Adult Vaccination</a:t>
            </a:r>
          </a:p>
        </p:txBody>
      </p:sp>
      <p:sp>
        <p:nvSpPr>
          <p:cNvPr id="138243" name="Text Box 3"/>
          <p:cNvSpPr txBox="1">
            <a:spLocks noChangeArrowheads="1"/>
          </p:cNvSpPr>
          <p:nvPr/>
        </p:nvSpPr>
        <p:spPr bwMode="auto">
          <a:xfrm>
            <a:off x="685800" y="5943600"/>
            <a:ext cx="5130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200"/>
              <a:t>Ref: Johnson DR, et al. Am J Med. 2008;121 (7 Suppl 2):S28-S35.</a:t>
            </a:r>
          </a:p>
        </p:txBody>
      </p:sp>
      <p:sp>
        <p:nvSpPr>
          <p:cNvPr id="138244" name="Text Box 4"/>
          <p:cNvSpPr txBox="1">
            <a:spLocks noChangeArrowheads="1"/>
          </p:cNvSpPr>
          <p:nvPr/>
        </p:nvSpPr>
        <p:spPr bwMode="auto">
          <a:xfrm>
            <a:off x="304800" y="1828800"/>
            <a:ext cx="8686800" cy="2743200"/>
          </a:xfrm>
          <a:prstGeom prst="rect">
            <a:avLst/>
          </a:prstGeom>
          <a:solidFill>
            <a:schemeClr val="accent1"/>
          </a:solid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kumimoji="1" lang="en-US" sz="3600" dirty="0"/>
              <a:t>Most patients indicate that they are likely to </a:t>
            </a:r>
            <a:r>
              <a:rPr kumimoji="1" lang="en-US" sz="3600" dirty="0" smtClean="0"/>
              <a:t>receive a </a:t>
            </a:r>
            <a:r>
              <a:rPr kumimoji="1" lang="en-US" sz="3600" dirty="0"/>
              <a:t>vaccination if their healthcare provider (</a:t>
            </a:r>
            <a:r>
              <a:rPr kumimoji="1" lang="en-US" sz="3600" dirty="0" smtClean="0"/>
              <a:t>you) recommends it.</a:t>
            </a:r>
            <a:endParaRPr kumimoji="1" lang="en-US" sz="3600" dirty="0"/>
          </a:p>
        </p:txBody>
      </p:sp>
    </p:spTree>
    <p:extLst>
      <p:ext uri="{BB962C8B-B14F-4D97-AF65-F5344CB8AC3E}">
        <p14:creationId xmlns:p14="http://schemas.microsoft.com/office/powerpoint/2010/main" val="4088159808"/>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idx="4294967295"/>
          </p:nvPr>
        </p:nvSpPr>
        <p:spPr>
          <a:xfrm>
            <a:off x="152400" y="0"/>
            <a:ext cx="8839200" cy="1219200"/>
          </a:xfrm>
        </p:spPr>
        <p:txBody>
          <a:bodyPr>
            <a:normAutofit/>
          </a:bodyPr>
          <a:lstStyle/>
          <a:p>
            <a:pPr>
              <a:defRPr/>
            </a:pPr>
            <a:r>
              <a:rPr lang="en-US" sz="4000" dirty="0" smtClean="0">
                <a:cs typeface="Times New Roman" pitchFamily="18" charset="0"/>
              </a:rPr>
              <a:t>Talking with Patients about Vaccines</a:t>
            </a:r>
          </a:p>
        </p:txBody>
      </p:sp>
      <p:sp>
        <p:nvSpPr>
          <p:cNvPr id="140291" name="Content Placeholder 2"/>
          <p:cNvSpPr>
            <a:spLocks noGrp="1"/>
          </p:cNvSpPr>
          <p:nvPr>
            <p:ph sz="half" idx="4294967295"/>
          </p:nvPr>
        </p:nvSpPr>
        <p:spPr>
          <a:xfrm>
            <a:off x="381000" y="1295401"/>
            <a:ext cx="8534400" cy="3733800"/>
          </a:xfrm>
        </p:spPr>
        <p:txBody>
          <a:bodyPr>
            <a:normAutofit/>
          </a:bodyPr>
          <a:lstStyle/>
          <a:p>
            <a:pPr>
              <a:lnSpc>
                <a:spcPct val="110000"/>
              </a:lnSpc>
              <a:spcBef>
                <a:spcPct val="0"/>
              </a:spcBef>
            </a:pPr>
            <a:r>
              <a:rPr lang="en-US" sz="2400" dirty="0" smtClean="0">
                <a:cs typeface="Times New Roman" pitchFamily="18" charset="0"/>
              </a:rPr>
              <a:t>Inform that more vaccines are now available for adults</a:t>
            </a:r>
          </a:p>
          <a:p>
            <a:pPr>
              <a:lnSpc>
                <a:spcPct val="110000"/>
              </a:lnSpc>
              <a:spcBef>
                <a:spcPct val="0"/>
              </a:spcBef>
            </a:pPr>
            <a:r>
              <a:rPr lang="en-US" sz="2400" dirty="0" smtClean="0">
                <a:cs typeface="Times New Roman" pitchFamily="18" charset="0"/>
              </a:rPr>
              <a:t>Make your recommendation about vaccines</a:t>
            </a:r>
          </a:p>
          <a:p>
            <a:pPr>
              <a:lnSpc>
                <a:spcPct val="110000"/>
              </a:lnSpc>
              <a:spcBef>
                <a:spcPct val="0"/>
              </a:spcBef>
            </a:pPr>
            <a:r>
              <a:rPr lang="en-US" sz="2400" dirty="0" smtClean="0">
                <a:cs typeface="Times New Roman" pitchFamily="18" charset="0"/>
              </a:rPr>
              <a:t>Use language patients can understand </a:t>
            </a:r>
          </a:p>
          <a:p>
            <a:pPr>
              <a:lnSpc>
                <a:spcPct val="110000"/>
              </a:lnSpc>
              <a:spcBef>
                <a:spcPct val="0"/>
              </a:spcBef>
            </a:pPr>
            <a:r>
              <a:rPr lang="en-US" sz="2400" dirty="0" smtClean="0">
                <a:cs typeface="Times New Roman" pitchFamily="18" charset="0"/>
              </a:rPr>
              <a:t>Give Vaccine Information Statement (VIS) prior to administering a vaccine</a:t>
            </a:r>
          </a:p>
          <a:p>
            <a:pPr>
              <a:lnSpc>
                <a:spcPct val="110000"/>
              </a:lnSpc>
              <a:spcBef>
                <a:spcPct val="0"/>
              </a:spcBef>
            </a:pPr>
            <a:r>
              <a:rPr lang="en-US" sz="2400" dirty="0" smtClean="0">
                <a:cs typeface="Times New Roman" pitchFamily="18" charset="0"/>
              </a:rPr>
              <a:t>Solicit and welcome questions</a:t>
            </a:r>
          </a:p>
          <a:p>
            <a:pPr>
              <a:lnSpc>
                <a:spcPct val="110000"/>
              </a:lnSpc>
              <a:spcBef>
                <a:spcPct val="0"/>
              </a:spcBef>
            </a:pPr>
            <a:r>
              <a:rPr lang="en-US" sz="2400" dirty="0" smtClean="0">
                <a:cs typeface="Times New Roman" pitchFamily="18" charset="0"/>
              </a:rPr>
              <a:t>Draw upon your experience as a health care provider for those who are hesitant about receiving a vaccine</a:t>
            </a:r>
          </a:p>
        </p:txBody>
      </p:sp>
      <p:sp>
        <p:nvSpPr>
          <p:cNvPr id="140292" name="TextBox 3"/>
          <p:cNvSpPr txBox="1">
            <a:spLocks noChangeArrowheads="1"/>
          </p:cNvSpPr>
          <p:nvPr/>
        </p:nvSpPr>
        <p:spPr bwMode="auto">
          <a:xfrm>
            <a:off x="838200" y="6172200"/>
            <a:ext cx="3200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a:solidFill>
                  <a:srgbClr val="FFFFFF"/>
                </a:solidFill>
                <a:latin typeface="Calibri" pitchFamily="34" charset="0"/>
              </a:rPr>
              <a:t>Adapted  from Glen  Nowak, PhD.  CDC</a:t>
            </a:r>
          </a:p>
        </p:txBody>
      </p:sp>
      <p:sp>
        <p:nvSpPr>
          <p:cNvPr id="140293" name="TextBox 4"/>
          <p:cNvSpPr txBox="1">
            <a:spLocks noChangeArrowheads="1"/>
          </p:cNvSpPr>
          <p:nvPr/>
        </p:nvSpPr>
        <p:spPr bwMode="auto">
          <a:xfrm>
            <a:off x="7772400" y="60198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b="1">
              <a:solidFill>
                <a:srgbClr val="FFC000"/>
              </a:solidFill>
              <a:latin typeface="Calibri" pitchFamily="34" charset="0"/>
            </a:endParaRPr>
          </a:p>
        </p:txBody>
      </p:sp>
    </p:spTree>
    <p:extLst>
      <p:ext uri="{BB962C8B-B14F-4D97-AF65-F5344CB8AC3E}">
        <p14:creationId xmlns:p14="http://schemas.microsoft.com/office/powerpoint/2010/main" val="2703894010"/>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3" name="Rectangle 2"/>
          <p:cNvSpPr>
            <a:spLocks noChangeArrowheads="1"/>
          </p:cNvSpPr>
          <p:nvPr/>
        </p:nvSpPr>
        <p:spPr bwMode="auto">
          <a:xfrm>
            <a:off x="838200" y="1447800"/>
            <a:ext cx="8001000" cy="1815882"/>
          </a:xfrm>
          <a:prstGeom prst="rect">
            <a:avLst/>
          </a:prstGeom>
          <a:noFill/>
          <a:ln w="9525">
            <a:noFill/>
            <a:miter lim="800000"/>
            <a:headEnd/>
            <a:tailEnd/>
          </a:ln>
        </p:spPr>
        <p:txBody>
          <a:bodyPr>
            <a:spAutoFit/>
          </a:bodyPr>
          <a:lstStyle/>
          <a:p>
            <a:pPr eaLnBrk="0" hangingPunct="0">
              <a:spcBef>
                <a:spcPct val="50000"/>
              </a:spcBef>
              <a:buClr>
                <a:srgbClr val="FF9900"/>
              </a:buClr>
              <a:defRPr/>
            </a:pPr>
            <a:r>
              <a:rPr lang="en-US" sz="2800" b="1" u="sng" dirty="0">
                <a:latin typeface="+mn-lt"/>
              </a:rPr>
              <a:t>Use Reminders</a:t>
            </a:r>
          </a:p>
          <a:p>
            <a:pPr eaLnBrk="0" hangingPunct="0">
              <a:spcBef>
                <a:spcPct val="50000"/>
              </a:spcBef>
              <a:buClr>
                <a:srgbClr val="FFFFFF"/>
              </a:buClr>
              <a:buSzPct val="105000"/>
              <a:defRPr/>
            </a:pPr>
            <a:r>
              <a:rPr lang="en-US" sz="2800" dirty="0" smtClean="0">
                <a:latin typeface="Calibri"/>
              </a:rPr>
              <a:t>    Electronic </a:t>
            </a:r>
            <a:r>
              <a:rPr lang="en-US" sz="2800" dirty="0">
                <a:latin typeface="Calibri"/>
              </a:rPr>
              <a:t>health record pop-ups or chart reminders</a:t>
            </a:r>
          </a:p>
          <a:p>
            <a:pPr eaLnBrk="0" hangingPunct="0">
              <a:spcBef>
                <a:spcPct val="50000"/>
              </a:spcBef>
              <a:buClr>
                <a:srgbClr val="FFFFFF"/>
              </a:buClr>
              <a:buSzPct val="105000"/>
              <a:buFont typeface="Arial" pitchFamily="34" charset="0"/>
              <a:buChar char="•"/>
              <a:defRPr/>
            </a:pPr>
            <a:r>
              <a:rPr lang="en-US" sz="2800" dirty="0">
                <a:latin typeface="Calibri" pitchFamily="34" charset="0"/>
              </a:rPr>
              <a:t>  Send patient reminders</a:t>
            </a:r>
          </a:p>
        </p:txBody>
      </p:sp>
      <p:sp>
        <p:nvSpPr>
          <p:cNvPr id="396291" name="Rectangle 3"/>
          <p:cNvSpPr>
            <a:spLocks noChangeArrowheads="1"/>
          </p:cNvSpPr>
          <p:nvPr/>
        </p:nvSpPr>
        <p:spPr bwMode="auto">
          <a:xfrm>
            <a:off x="838200" y="3581400"/>
            <a:ext cx="7543800" cy="2246313"/>
          </a:xfrm>
          <a:prstGeom prst="rect">
            <a:avLst/>
          </a:prstGeom>
          <a:noFill/>
          <a:ln>
            <a:noFill/>
          </a:ln>
          <a:extLst/>
        </p:spPr>
        <p:txBody>
          <a:bodyPr>
            <a:spAutoFit/>
          </a:bodyPr>
          <a:lstStyle/>
          <a:p>
            <a:pPr marL="287338" indent="-287338" eaLnBrk="0" hangingPunct="0">
              <a:spcBef>
                <a:spcPct val="50000"/>
              </a:spcBef>
              <a:buClr>
                <a:srgbClr val="FF3300"/>
              </a:buClr>
              <a:defRPr/>
            </a:pPr>
            <a:r>
              <a:rPr lang="en-US" sz="2800" b="1" u="sng" dirty="0">
                <a:latin typeface="+mn-lt"/>
              </a:rPr>
              <a:t>Recall</a:t>
            </a:r>
          </a:p>
          <a:p>
            <a:pPr marL="287338" indent="-287338" eaLnBrk="0" hangingPunct="0">
              <a:spcBef>
                <a:spcPct val="50000"/>
              </a:spcBef>
              <a:buClr>
                <a:srgbClr val="FFFFFF"/>
              </a:buClr>
              <a:buFont typeface="Arial" charset="0"/>
              <a:buChar char="•"/>
              <a:defRPr/>
            </a:pPr>
            <a:r>
              <a:rPr lang="en-US" sz="2800" dirty="0">
                <a:latin typeface="Calibri" pitchFamily="34" charset="0"/>
              </a:rPr>
              <a:t>Recall for routine immunizations </a:t>
            </a:r>
          </a:p>
          <a:p>
            <a:pPr marL="287338" indent="-287338" eaLnBrk="0" hangingPunct="0">
              <a:spcBef>
                <a:spcPct val="50000"/>
              </a:spcBef>
              <a:buClr>
                <a:srgbClr val="FFFFFF"/>
              </a:buClr>
              <a:buFont typeface="Arial" charset="0"/>
              <a:buChar char="•"/>
              <a:defRPr/>
            </a:pPr>
            <a:r>
              <a:rPr lang="en-US" sz="2800" dirty="0">
                <a:latin typeface="Calibri" pitchFamily="34" charset="0"/>
              </a:rPr>
              <a:t>Recall when vaccine is available after a vaccine shortage        </a:t>
            </a:r>
          </a:p>
        </p:txBody>
      </p:sp>
      <p:sp>
        <p:nvSpPr>
          <p:cNvPr id="576515" name="Rectangle 4"/>
          <p:cNvSpPr>
            <a:spLocks noChangeArrowheads="1"/>
          </p:cNvSpPr>
          <p:nvPr/>
        </p:nvSpPr>
        <p:spPr bwMode="auto">
          <a:xfrm>
            <a:off x="1495967" y="457200"/>
            <a:ext cx="6059992" cy="707886"/>
          </a:xfrm>
          <a:prstGeom prst="rect">
            <a:avLst/>
          </a:prstGeom>
          <a:noFill/>
          <a:ln w="9525">
            <a:noFill/>
            <a:miter lim="800000"/>
            <a:headEnd/>
            <a:tailEnd/>
          </a:ln>
        </p:spPr>
        <p:txBody>
          <a:bodyPr wrap="none">
            <a:spAutoFit/>
          </a:bodyPr>
          <a:lstStyle/>
          <a:p>
            <a:pPr algn="ctr"/>
            <a:r>
              <a:rPr lang="en-US" sz="4000" dirty="0">
                <a:latin typeface="+mj-lt"/>
              </a:rPr>
              <a:t>Important Office Practices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Text Box 2"/>
          <p:cNvSpPr txBox="1">
            <a:spLocks noChangeArrowheads="1"/>
          </p:cNvSpPr>
          <p:nvPr/>
        </p:nvSpPr>
        <p:spPr bwMode="auto">
          <a:xfrm>
            <a:off x="263769" y="1447800"/>
            <a:ext cx="8763000" cy="7294305"/>
          </a:xfrm>
          <a:prstGeom prst="rect">
            <a:avLst/>
          </a:prstGeom>
          <a:noFill/>
          <a:ln w="9525">
            <a:noFill/>
            <a:miter lim="800000"/>
            <a:headEnd/>
            <a:tailEnd/>
          </a:ln>
        </p:spPr>
        <p:txBody>
          <a:bodyPr wrap="square">
            <a:spAutoFit/>
          </a:bodyPr>
          <a:lstStyle/>
          <a:p>
            <a:pPr algn="ctr" eaLnBrk="0" hangingPunct="0">
              <a:spcBef>
                <a:spcPct val="50000"/>
              </a:spcBef>
              <a:defRPr/>
            </a:pPr>
            <a:r>
              <a:rPr lang="en-US" sz="2400" b="1" dirty="0">
                <a:latin typeface="+mn-lt"/>
              </a:rPr>
              <a:t>A </a:t>
            </a:r>
            <a:r>
              <a:rPr lang="en-US" sz="2400" b="1" dirty="0" smtClean="0">
                <a:latin typeface="+mn-lt"/>
              </a:rPr>
              <a:t>“Birth </a:t>
            </a:r>
            <a:r>
              <a:rPr lang="en-US" sz="2400" b="1" dirty="0">
                <a:latin typeface="+mn-lt"/>
              </a:rPr>
              <a:t>to </a:t>
            </a:r>
            <a:r>
              <a:rPr lang="en-US" sz="2400" b="1" dirty="0" smtClean="0">
                <a:latin typeface="+mn-lt"/>
              </a:rPr>
              <a:t>Death” </a:t>
            </a:r>
            <a:r>
              <a:rPr lang="en-US" sz="2400" b="1" dirty="0">
                <a:latin typeface="+mn-lt"/>
              </a:rPr>
              <a:t>Immunization </a:t>
            </a:r>
            <a:r>
              <a:rPr lang="en-US" sz="2400" b="1" dirty="0" smtClean="0">
                <a:latin typeface="+mn-lt"/>
              </a:rPr>
              <a:t>Registry</a:t>
            </a:r>
          </a:p>
          <a:p>
            <a:pPr marL="342900" indent="-342900" eaLnBrk="0" hangingPunct="0">
              <a:spcBef>
                <a:spcPct val="50000"/>
              </a:spcBef>
              <a:buFont typeface="Arial" panose="020B0604020202020204" pitchFamily="34" charset="0"/>
              <a:buChar char="•"/>
              <a:defRPr/>
            </a:pPr>
            <a:r>
              <a:rPr lang="en-US" sz="2400" dirty="0">
                <a:latin typeface="+mn-lt"/>
              </a:rPr>
              <a:t>Providers administering vaccines in Georgia must provide appropriate information to GRITS</a:t>
            </a:r>
            <a:r>
              <a:rPr lang="en-US" sz="2400" dirty="0" smtClean="0">
                <a:latin typeface="+mn-lt"/>
              </a:rPr>
              <a:t>.</a:t>
            </a:r>
          </a:p>
          <a:p>
            <a:pPr marL="342900" indent="-342900" eaLnBrk="0" hangingPunct="0">
              <a:spcBef>
                <a:spcPct val="50000"/>
              </a:spcBef>
              <a:buFont typeface="Arial" panose="020B0604020202020204" pitchFamily="34" charset="0"/>
              <a:buChar char="•"/>
              <a:defRPr/>
            </a:pPr>
            <a:r>
              <a:rPr lang="en-US" sz="2400" dirty="0" smtClean="0">
                <a:latin typeface="+mn-lt"/>
              </a:rPr>
              <a:t>Create </a:t>
            </a:r>
            <a:r>
              <a:rPr lang="en-US" sz="2400" dirty="0">
                <a:latin typeface="+mn-lt"/>
              </a:rPr>
              <a:t>an </a:t>
            </a:r>
            <a:r>
              <a:rPr lang="en-US" sz="2400" dirty="0" smtClean="0">
                <a:latin typeface="+mn-lt"/>
              </a:rPr>
              <a:t>interface between </a:t>
            </a:r>
            <a:r>
              <a:rPr lang="en-US" sz="2400" dirty="0">
                <a:latin typeface="+mn-lt"/>
              </a:rPr>
              <a:t>your system and GRITS that will drastically decrease data entry </a:t>
            </a:r>
            <a:endParaRPr lang="en-US" sz="2400" dirty="0" smtClean="0">
              <a:latin typeface="+mn-lt"/>
            </a:endParaRPr>
          </a:p>
          <a:p>
            <a:pPr marL="342900" indent="-342900" eaLnBrk="0" hangingPunct="0">
              <a:spcBef>
                <a:spcPct val="50000"/>
              </a:spcBef>
              <a:buFont typeface="Arial" panose="020B0604020202020204" pitchFamily="34" charset="0"/>
              <a:buChar char="•"/>
              <a:defRPr/>
            </a:pPr>
            <a:r>
              <a:rPr lang="en-US" sz="2400" dirty="0">
                <a:latin typeface="+mn-lt"/>
              </a:rPr>
              <a:t>Reduced missed opportunities to vaccinate at risk </a:t>
            </a:r>
            <a:r>
              <a:rPr lang="en-US" sz="2400" dirty="0" smtClean="0">
                <a:latin typeface="+mn-lt"/>
              </a:rPr>
              <a:t>individuals</a:t>
            </a:r>
          </a:p>
          <a:p>
            <a:pPr marL="342900" indent="-342900" eaLnBrk="0" hangingPunct="0">
              <a:spcBef>
                <a:spcPct val="50000"/>
              </a:spcBef>
              <a:buFont typeface="Arial" panose="020B0604020202020204" pitchFamily="34" charset="0"/>
              <a:buChar char="•"/>
              <a:defRPr/>
            </a:pPr>
            <a:r>
              <a:rPr lang="en-US" sz="2400" dirty="0">
                <a:latin typeface="+mn-lt"/>
              </a:rPr>
              <a:t>Reduction of over immunization of </a:t>
            </a:r>
            <a:r>
              <a:rPr lang="en-US" sz="2400" dirty="0" smtClean="0">
                <a:latin typeface="+mn-lt"/>
              </a:rPr>
              <a:t>individuals</a:t>
            </a:r>
          </a:p>
          <a:p>
            <a:pPr marL="342900" indent="-342900" eaLnBrk="0" hangingPunct="0">
              <a:spcBef>
                <a:spcPct val="50000"/>
              </a:spcBef>
              <a:buFont typeface="Arial" panose="020B0604020202020204" pitchFamily="34" charset="0"/>
              <a:buChar char="•"/>
              <a:defRPr/>
            </a:pPr>
            <a:r>
              <a:rPr lang="en-US" sz="2400" dirty="0">
                <a:latin typeface="+mn-lt"/>
              </a:rPr>
              <a:t>Accurate Vaccine Inventory Tracking by Lot # for privately and public funded </a:t>
            </a:r>
            <a:r>
              <a:rPr lang="en-US" sz="2400" dirty="0" smtClean="0">
                <a:latin typeface="+mn-lt"/>
              </a:rPr>
              <a:t>vaccine</a:t>
            </a:r>
          </a:p>
          <a:p>
            <a:pPr marL="342900" indent="-342900" eaLnBrk="0" hangingPunct="0">
              <a:spcBef>
                <a:spcPct val="50000"/>
              </a:spcBef>
              <a:buFont typeface="Arial" panose="020B0604020202020204" pitchFamily="34" charset="0"/>
              <a:buChar char="•"/>
              <a:defRPr/>
            </a:pPr>
            <a:r>
              <a:rPr lang="en-US" sz="2400" dirty="0" smtClean="0">
                <a:latin typeface="+mn-lt"/>
              </a:rPr>
              <a:t>Reminder/recall </a:t>
            </a:r>
            <a:r>
              <a:rPr lang="en-US" sz="2400" dirty="0">
                <a:latin typeface="+mn-lt"/>
              </a:rPr>
              <a:t>notices for parents</a:t>
            </a:r>
          </a:p>
          <a:p>
            <a:pPr eaLnBrk="0" hangingPunct="0">
              <a:spcBef>
                <a:spcPct val="50000"/>
              </a:spcBef>
              <a:defRPr/>
            </a:pPr>
            <a:endParaRPr lang="en-US" sz="2400" dirty="0">
              <a:latin typeface="+mn-lt"/>
            </a:endParaRPr>
          </a:p>
          <a:p>
            <a:pPr marL="342900" indent="-342900" eaLnBrk="0" hangingPunct="0">
              <a:spcBef>
                <a:spcPct val="50000"/>
              </a:spcBef>
              <a:buFont typeface="Arial" panose="020B0604020202020204" pitchFamily="34" charset="0"/>
              <a:buChar char="•"/>
              <a:defRPr/>
            </a:pPr>
            <a:endParaRPr lang="en-US" sz="2400" dirty="0">
              <a:latin typeface="+mn-lt"/>
            </a:endParaRPr>
          </a:p>
          <a:p>
            <a:pPr marL="342900" indent="-342900" eaLnBrk="0" hangingPunct="0">
              <a:spcBef>
                <a:spcPct val="50000"/>
              </a:spcBef>
              <a:buFont typeface="Arial" panose="020B0604020202020204" pitchFamily="34" charset="0"/>
              <a:buChar char="•"/>
              <a:defRPr/>
            </a:pPr>
            <a:endParaRPr lang="en-US" sz="2400" dirty="0" smtClean="0">
              <a:latin typeface="+mn-lt"/>
            </a:endParaRPr>
          </a:p>
          <a:p>
            <a:pPr algn="ctr" eaLnBrk="0" hangingPunct="0">
              <a:spcBef>
                <a:spcPct val="50000"/>
              </a:spcBef>
              <a:defRPr/>
            </a:pPr>
            <a:endParaRPr lang="en-US" sz="1600" dirty="0">
              <a:solidFill>
                <a:srgbClr val="FFFFFF"/>
              </a:solidFill>
              <a:latin typeface="+mn-lt"/>
            </a:endParaRPr>
          </a:p>
          <a:p>
            <a:pPr algn="ctr" eaLnBrk="0" hangingPunct="0">
              <a:spcBef>
                <a:spcPct val="50000"/>
              </a:spcBef>
              <a:defRPr/>
            </a:pPr>
            <a:endParaRPr lang="en-US" sz="1600" dirty="0">
              <a:solidFill>
                <a:srgbClr val="FFFFFF"/>
              </a:solidFill>
              <a:latin typeface="+mn-lt"/>
            </a:endParaRPr>
          </a:p>
        </p:txBody>
      </p:sp>
      <p:pic>
        <p:nvPicPr>
          <p:cNvPr id="556034" name="Picture 3"/>
          <p:cNvPicPr>
            <a:picLocks noChangeAspect="1" noChangeArrowheads="1"/>
          </p:cNvPicPr>
          <p:nvPr/>
        </p:nvPicPr>
        <p:blipFill>
          <a:blip r:embed="rId3" cstate="print"/>
          <a:srcRect/>
          <a:stretch>
            <a:fillRect/>
          </a:stretch>
        </p:blipFill>
        <p:spPr bwMode="auto">
          <a:xfrm>
            <a:off x="1940169" y="-17585"/>
            <a:ext cx="5410200" cy="1465385"/>
          </a:xfrm>
          <a:prstGeom prst="rect">
            <a:avLst/>
          </a:prstGeom>
          <a:noFill/>
          <a:ln w="9525">
            <a:noFill/>
            <a:miter lim="800000"/>
            <a:headEnd/>
            <a:tailEnd/>
          </a:ln>
        </p:spPr>
      </p:pic>
      <p:sp>
        <p:nvSpPr>
          <p:cNvPr id="556035" name="Rectangle 5"/>
          <p:cNvSpPr>
            <a:spLocks noChangeArrowheads="1"/>
          </p:cNvSpPr>
          <p:nvPr/>
        </p:nvSpPr>
        <p:spPr bwMode="auto">
          <a:xfrm>
            <a:off x="1600200" y="6276975"/>
            <a:ext cx="9144000" cy="336550"/>
          </a:xfrm>
          <a:prstGeom prst="rect">
            <a:avLst/>
          </a:prstGeom>
          <a:noFill/>
          <a:ln w="9525">
            <a:noFill/>
            <a:miter lim="800000"/>
            <a:headEnd/>
            <a:tailEnd/>
          </a:ln>
        </p:spPr>
        <p:txBody>
          <a:bodyPr anchor="ctr">
            <a:spAutoFit/>
          </a:bodyPr>
          <a:lstStyle/>
          <a:p>
            <a:r>
              <a:rPr lang="en-US" sz="1600" dirty="0">
                <a:solidFill>
                  <a:srgbClr val="FFFFFF"/>
                </a:solidFill>
              </a:rPr>
              <a:t>	</a:t>
            </a:r>
          </a:p>
        </p:txBody>
      </p:sp>
      <p:sp>
        <p:nvSpPr>
          <p:cNvPr id="556036" name="TextBox 4"/>
          <p:cNvSpPr txBox="1">
            <a:spLocks noChangeArrowheads="1"/>
          </p:cNvSpPr>
          <p:nvPr/>
        </p:nvSpPr>
        <p:spPr bwMode="auto">
          <a:xfrm>
            <a:off x="8001000" y="6248400"/>
            <a:ext cx="609600" cy="366713"/>
          </a:xfrm>
          <a:prstGeom prst="rect">
            <a:avLst/>
          </a:prstGeom>
          <a:noFill/>
          <a:ln w="9525">
            <a:noFill/>
            <a:miter lim="800000"/>
            <a:headEnd/>
            <a:tailEnd/>
          </a:ln>
        </p:spPr>
        <p:txBody>
          <a:bodyPr>
            <a:spAutoFit/>
          </a:bodyPr>
          <a:lstStyle/>
          <a:p>
            <a:endParaRPr lang="en-US" b="1" dirty="0">
              <a:solidFill>
                <a:srgbClr val="FFC000"/>
              </a:solidFill>
              <a:latin typeface="Calibri" pitchFamily="34" charset="0"/>
            </a:endParaRPr>
          </a:p>
        </p:txBody>
      </p:sp>
    </p:spTree>
    <p:extLst>
      <p:ext uri="{BB962C8B-B14F-4D97-AF65-F5344CB8AC3E}">
        <p14:creationId xmlns:p14="http://schemas.microsoft.com/office/powerpoint/2010/main" val="4044264109"/>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83" name="Text Box 28"/>
          <p:cNvSpPr txBox="1">
            <a:spLocks noChangeArrowheads="1"/>
          </p:cNvSpPr>
          <p:nvPr/>
        </p:nvSpPr>
        <p:spPr bwMode="auto">
          <a:xfrm>
            <a:off x="2428875" y="6354762"/>
            <a:ext cx="1676400" cy="274638"/>
          </a:xfrm>
          <a:prstGeom prst="rect">
            <a:avLst/>
          </a:prstGeom>
          <a:solidFill>
            <a:schemeClr val="tx1"/>
          </a:solidFill>
          <a:ln w="9525">
            <a:noFill/>
            <a:miter lim="800000"/>
            <a:headEnd/>
            <a:tailEnd/>
          </a:ln>
        </p:spPr>
        <p:txBody>
          <a:bodyPr wrap="square">
            <a:spAutoFit/>
          </a:bodyPr>
          <a:lstStyle/>
          <a:p>
            <a:pPr algn="ctr" fontAlgn="auto">
              <a:spcBef>
                <a:spcPct val="50000"/>
              </a:spcBef>
              <a:spcAft>
                <a:spcPts val="0"/>
              </a:spcAft>
              <a:defRPr/>
            </a:pPr>
            <a:r>
              <a:rPr lang="en-US" sz="1200" dirty="0">
                <a:solidFill>
                  <a:schemeClr val="bg1"/>
                </a:solidFill>
                <a:latin typeface="Calibri"/>
              </a:rPr>
              <a:t>= IMMUNIZED</a:t>
            </a:r>
          </a:p>
        </p:txBody>
      </p:sp>
      <p:pic>
        <p:nvPicPr>
          <p:cNvPr id="204805" name="Picture 6" descr="MCAN04299_0000[1]"/>
          <p:cNvPicPr>
            <a:picLocks noChangeAspect="1" noChangeArrowheads="1"/>
          </p:cNvPicPr>
          <p:nvPr/>
        </p:nvPicPr>
        <p:blipFill>
          <a:blip r:embed="rId4" cstate="print"/>
          <a:srcRect/>
          <a:stretch>
            <a:fillRect/>
          </a:stretch>
        </p:blipFill>
        <p:spPr bwMode="auto">
          <a:xfrm>
            <a:off x="3752850" y="3711575"/>
            <a:ext cx="1809750" cy="1012825"/>
          </a:xfrm>
          <a:prstGeom prst="rect">
            <a:avLst/>
          </a:prstGeom>
          <a:noFill/>
          <a:ln w="9525">
            <a:noFill/>
            <a:miter lim="800000"/>
            <a:headEnd/>
            <a:tailEnd/>
          </a:ln>
        </p:spPr>
      </p:pic>
      <p:pic>
        <p:nvPicPr>
          <p:cNvPr id="204806" name="Picture 7" descr="MCAN04299_0000[1]"/>
          <p:cNvPicPr>
            <a:picLocks noChangeAspect="1" noChangeArrowheads="1"/>
          </p:cNvPicPr>
          <p:nvPr/>
        </p:nvPicPr>
        <p:blipFill>
          <a:blip r:embed="rId4" cstate="print"/>
          <a:srcRect/>
          <a:stretch>
            <a:fillRect/>
          </a:stretch>
        </p:blipFill>
        <p:spPr bwMode="auto">
          <a:xfrm>
            <a:off x="3200400" y="2667000"/>
            <a:ext cx="1809750" cy="1012825"/>
          </a:xfrm>
          <a:prstGeom prst="rect">
            <a:avLst/>
          </a:prstGeom>
          <a:noFill/>
          <a:ln w="9525">
            <a:noFill/>
            <a:miter lim="800000"/>
            <a:headEnd/>
            <a:tailEnd/>
          </a:ln>
        </p:spPr>
      </p:pic>
      <p:pic>
        <p:nvPicPr>
          <p:cNvPr id="204807" name="Picture 8" descr="MCAN04299_0000[1]"/>
          <p:cNvPicPr>
            <a:picLocks noChangeAspect="1" noChangeArrowheads="1"/>
          </p:cNvPicPr>
          <p:nvPr/>
        </p:nvPicPr>
        <p:blipFill>
          <a:blip r:embed="rId4" cstate="print"/>
          <a:srcRect/>
          <a:stretch>
            <a:fillRect/>
          </a:stretch>
        </p:blipFill>
        <p:spPr bwMode="auto">
          <a:xfrm>
            <a:off x="304800" y="5257800"/>
            <a:ext cx="1809750" cy="1012825"/>
          </a:xfrm>
          <a:prstGeom prst="rect">
            <a:avLst/>
          </a:prstGeom>
          <a:noFill/>
          <a:ln w="9525">
            <a:noFill/>
            <a:miter lim="800000"/>
            <a:headEnd/>
            <a:tailEnd/>
          </a:ln>
        </p:spPr>
      </p:pic>
      <p:pic>
        <p:nvPicPr>
          <p:cNvPr id="204808" name="Picture 9" descr="MCAN04299_0000[1]"/>
          <p:cNvPicPr>
            <a:picLocks noChangeAspect="1" noChangeArrowheads="1"/>
          </p:cNvPicPr>
          <p:nvPr/>
        </p:nvPicPr>
        <p:blipFill>
          <a:blip r:embed="rId4" cstate="print"/>
          <a:srcRect/>
          <a:stretch>
            <a:fillRect/>
          </a:stretch>
        </p:blipFill>
        <p:spPr bwMode="auto">
          <a:xfrm>
            <a:off x="304800" y="2362200"/>
            <a:ext cx="1809750" cy="1012825"/>
          </a:xfrm>
          <a:prstGeom prst="rect">
            <a:avLst/>
          </a:prstGeom>
          <a:noFill/>
          <a:ln w="9525">
            <a:noFill/>
            <a:miter lim="800000"/>
            <a:headEnd/>
            <a:tailEnd/>
          </a:ln>
        </p:spPr>
      </p:pic>
      <p:pic>
        <p:nvPicPr>
          <p:cNvPr id="204809" name="Picture 10" descr="MCAN04299_0000[1]"/>
          <p:cNvPicPr>
            <a:picLocks noChangeAspect="1" noChangeArrowheads="1"/>
          </p:cNvPicPr>
          <p:nvPr/>
        </p:nvPicPr>
        <p:blipFill>
          <a:blip r:embed="rId4" cstate="print"/>
          <a:srcRect/>
          <a:stretch>
            <a:fillRect/>
          </a:stretch>
        </p:blipFill>
        <p:spPr bwMode="auto">
          <a:xfrm>
            <a:off x="1943100" y="1243013"/>
            <a:ext cx="1809750" cy="1012825"/>
          </a:xfrm>
          <a:prstGeom prst="rect">
            <a:avLst/>
          </a:prstGeom>
          <a:noFill/>
          <a:ln w="9525">
            <a:noFill/>
            <a:miter lim="800000"/>
            <a:headEnd/>
            <a:tailEnd/>
          </a:ln>
        </p:spPr>
      </p:pic>
      <p:pic>
        <p:nvPicPr>
          <p:cNvPr id="204810" name="Picture 11" descr="MCAN04299_0000[1]"/>
          <p:cNvPicPr>
            <a:picLocks noChangeAspect="1" noChangeArrowheads="1"/>
          </p:cNvPicPr>
          <p:nvPr/>
        </p:nvPicPr>
        <p:blipFill>
          <a:blip r:embed="rId4" cstate="print"/>
          <a:srcRect/>
          <a:stretch>
            <a:fillRect/>
          </a:stretch>
        </p:blipFill>
        <p:spPr bwMode="auto">
          <a:xfrm>
            <a:off x="2362200" y="3505200"/>
            <a:ext cx="1066800" cy="596900"/>
          </a:xfrm>
          <a:prstGeom prst="rect">
            <a:avLst/>
          </a:prstGeom>
          <a:noFill/>
          <a:ln w="9525">
            <a:noFill/>
            <a:miter lim="800000"/>
            <a:headEnd/>
            <a:tailEnd/>
          </a:ln>
        </p:spPr>
      </p:pic>
      <p:pic>
        <p:nvPicPr>
          <p:cNvPr id="204811" name="Picture 12" descr="MCAN04299_0000[1]"/>
          <p:cNvPicPr>
            <a:picLocks noChangeAspect="1" noChangeArrowheads="1"/>
          </p:cNvPicPr>
          <p:nvPr/>
        </p:nvPicPr>
        <p:blipFill>
          <a:blip r:embed="rId4" cstate="print"/>
          <a:srcRect/>
          <a:stretch>
            <a:fillRect/>
          </a:stretch>
        </p:blipFill>
        <p:spPr bwMode="auto">
          <a:xfrm>
            <a:off x="133350" y="3787775"/>
            <a:ext cx="1809750" cy="1012825"/>
          </a:xfrm>
          <a:prstGeom prst="rect">
            <a:avLst/>
          </a:prstGeom>
          <a:noFill/>
          <a:ln w="9525">
            <a:noFill/>
            <a:miter lim="800000"/>
            <a:headEnd/>
            <a:tailEnd/>
          </a:ln>
        </p:spPr>
      </p:pic>
      <p:pic>
        <p:nvPicPr>
          <p:cNvPr id="204812" name="Picture 13" descr="MCAN04299_0000[1]"/>
          <p:cNvPicPr>
            <a:picLocks noChangeAspect="1" noChangeArrowheads="1"/>
          </p:cNvPicPr>
          <p:nvPr/>
        </p:nvPicPr>
        <p:blipFill>
          <a:blip r:embed="rId4" cstate="print"/>
          <a:srcRect/>
          <a:stretch>
            <a:fillRect/>
          </a:stretch>
        </p:blipFill>
        <p:spPr bwMode="auto">
          <a:xfrm>
            <a:off x="2257425" y="4929187"/>
            <a:ext cx="1809750" cy="1012825"/>
          </a:xfrm>
          <a:prstGeom prst="rect">
            <a:avLst/>
          </a:prstGeom>
          <a:noFill/>
          <a:ln w="9525">
            <a:noFill/>
            <a:miter lim="800000"/>
            <a:headEnd/>
            <a:tailEnd/>
          </a:ln>
        </p:spPr>
      </p:pic>
      <p:sp>
        <p:nvSpPr>
          <p:cNvPr id="45070" name="Line 18"/>
          <p:cNvSpPr>
            <a:spLocks noChangeShapeType="1"/>
          </p:cNvSpPr>
          <p:nvPr/>
        </p:nvSpPr>
        <p:spPr bwMode="auto">
          <a:xfrm>
            <a:off x="5105400" y="4822825"/>
            <a:ext cx="457200" cy="685800"/>
          </a:xfrm>
          <a:prstGeom prst="line">
            <a:avLst/>
          </a:prstGeom>
          <a:noFill/>
          <a:ln w="9525">
            <a:noFill/>
            <a:round/>
            <a:headEnd/>
            <a:tailEnd type="triangle" w="med" len="med"/>
          </a:ln>
        </p:spPr>
        <p:txBody>
          <a:bodyPr anchor="ctr"/>
          <a:lstStyle/>
          <a:p>
            <a:pPr fontAlgn="auto">
              <a:spcBef>
                <a:spcPts val="0"/>
              </a:spcBef>
              <a:spcAft>
                <a:spcPts val="0"/>
              </a:spcAft>
              <a:defRPr/>
            </a:pPr>
            <a:endParaRPr lang="en-US">
              <a:solidFill>
                <a:srgbClr val="FFFFFF"/>
              </a:solidFill>
              <a:latin typeface="Calibri"/>
            </a:endParaRPr>
          </a:p>
        </p:txBody>
      </p:sp>
      <p:sp>
        <p:nvSpPr>
          <p:cNvPr id="45071" name="Line 19"/>
          <p:cNvSpPr>
            <a:spLocks noChangeShapeType="1"/>
          </p:cNvSpPr>
          <p:nvPr/>
        </p:nvSpPr>
        <p:spPr bwMode="auto">
          <a:xfrm>
            <a:off x="5943600" y="4518025"/>
            <a:ext cx="609600" cy="76200"/>
          </a:xfrm>
          <a:prstGeom prst="line">
            <a:avLst/>
          </a:prstGeom>
          <a:noFill/>
          <a:ln w="9525">
            <a:noFill/>
            <a:round/>
            <a:headEnd/>
            <a:tailEnd type="triangle" w="med" len="med"/>
          </a:ln>
        </p:spPr>
        <p:txBody>
          <a:bodyPr anchor="ctr"/>
          <a:lstStyle/>
          <a:p>
            <a:pPr fontAlgn="auto">
              <a:spcBef>
                <a:spcPts val="0"/>
              </a:spcBef>
              <a:spcAft>
                <a:spcPts val="0"/>
              </a:spcAft>
              <a:defRPr/>
            </a:pPr>
            <a:endParaRPr lang="en-US">
              <a:solidFill>
                <a:srgbClr val="FFFFFF"/>
              </a:solidFill>
              <a:latin typeface="Calibri"/>
            </a:endParaRPr>
          </a:p>
        </p:txBody>
      </p:sp>
      <p:sp>
        <p:nvSpPr>
          <p:cNvPr id="45074" name="Text Box 37"/>
          <p:cNvSpPr txBox="1">
            <a:spLocks noChangeArrowheads="1"/>
          </p:cNvSpPr>
          <p:nvPr/>
        </p:nvSpPr>
        <p:spPr bwMode="auto">
          <a:xfrm>
            <a:off x="381000" y="849313"/>
            <a:ext cx="8305800" cy="369887"/>
          </a:xfrm>
          <a:prstGeom prst="rect">
            <a:avLst/>
          </a:prstGeom>
          <a:noFill/>
          <a:ln w="9525" algn="ctr">
            <a:noFill/>
            <a:miter lim="800000"/>
            <a:headEnd/>
            <a:tailEnd/>
          </a:ln>
        </p:spPr>
        <p:txBody>
          <a:bodyPr>
            <a:spAutoFit/>
          </a:bodyPr>
          <a:lstStyle/>
          <a:p>
            <a:pPr algn="ctr" eaLnBrk="0" fontAlgn="auto" hangingPunct="0">
              <a:spcBef>
                <a:spcPts val="0"/>
              </a:spcBef>
              <a:spcAft>
                <a:spcPts val="0"/>
              </a:spcAft>
              <a:defRPr/>
            </a:pPr>
            <a:r>
              <a:rPr lang="en-US" dirty="0">
                <a:solidFill>
                  <a:srgbClr val="FFFFFF"/>
                </a:solidFill>
                <a:latin typeface="Calibri"/>
              </a:rPr>
              <a:t>Immunized individuals block infection from reaching those who are unimmunized</a:t>
            </a:r>
          </a:p>
        </p:txBody>
      </p:sp>
      <p:sp>
        <p:nvSpPr>
          <p:cNvPr id="45075" name="Text Box 38"/>
          <p:cNvSpPr txBox="1">
            <a:spLocks noChangeArrowheads="1"/>
          </p:cNvSpPr>
          <p:nvPr/>
        </p:nvSpPr>
        <p:spPr bwMode="auto">
          <a:xfrm>
            <a:off x="16181" y="6577511"/>
            <a:ext cx="1562992" cy="307777"/>
          </a:xfrm>
          <a:prstGeom prst="rect">
            <a:avLst/>
          </a:prstGeom>
          <a:noFill/>
          <a:ln w="9525" algn="ctr">
            <a:noFill/>
            <a:miter lim="800000"/>
            <a:headEnd/>
            <a:tailEnd/>
          </a:ln>
        </p:spPr>
        <p:txBody>
          <a:bodyPr wrap="none">
            <a:spAutoFit/>
          </a:bodyPr>
          <a:lstStyle/>
          <a:p>
            <a:pPr eaLnBrk="0" fontAlgn="auto" hangingPunct="0">
              <a:spcBef>
                <a:spcPct val="50000"/>
              </a:spcBef>
              <a:spcAft>
                <a:spcPts val="0"/>
              </a:spcAft>
              <a:defRPr/>
            </a:pPr>
            <a:r>
              <a:rPr lang="en-US" sz="1400" b="1" dirty="0">
                <a:latin typeface="Calibri"/>
              </a:rPr>
              <a:t>Adapted from CDC</a:t>
            </a:r>
          </a:p>
        </p:txBody>
      </p:sp>
      <p:sp>
        <p:nvSpPr>
          <p:cNvPr id="45081" name="Text Box 26"/>
          <p:cNvSpPr txBox="1">
            <a:spLocks noChangeArrowheads="1"/>
          </p:cNvSpPr>
          <p:nvPr/>
        </p:nvSpPr>
        <p:spPr bwMode="auto">
          <a:xfrm>
            <a:off x="2514600" y="4191000"/>
            <a:ext cx="990600" cy="215900"/>
          </a:xfrm>
          <a:prstGeom prst="rect">
            <a:avLst/>
          </a:prstGeom>
          <a:solidFill>
            <a:schemeClr val="tx2">
              <a:lumMod val="60000"/>
              <a:lumOff val="40000"/>
            </a:schemeClr>
          </a:solidFill>
          <a:ln w="9525">
            <a:noFill/>
            <a:miter lim="800000"/>
            <a:headEnd/>
            <a:tailEnd/>
          </a:ln>
        </p:spPr>
        <p:txBody>
          <a:bodyPr>
            <a:spAutoFit/>
          </a:bodyPr>
          <a:lstStyle/>
          <a:p>
            <a:pPr algn="ctr" fontAlgn="auto">
              <a:spcBef>
                <a:spcPct val="50000"/>
              </a:spcBef>
              <a:spcAft>
                <a:spcPts val="0"/>
              </a:spcAft>
              <a:defRPr/>
            </a:pPr>
            <a:r>
              <a:rPr lang="en-US" sz="800" dirty="0">
                <a:solidFill>
                  <a:srgbClr val="000000"/>
                </a:solidFill>
                <a:latin typeface="Calibri"/>
              </a:rPr>
              <a:t>UNIMMUNIZED</a:t>
            </a:r>
          </a:p>
        </p:txBody>
      </p:sp>
      <p:pic>
        <p:nvPicPr>
          <p:cNvPr id="204826" name="Picture 28" descr="MCHM00173_0000[1]"/>
          <p:cNvPicPr>
            <a:picLocks noChangeAspect="1" noChangeArrowheads="1"/>
          </p:cNvPicPr>
          <p:nvPr/>
        </p:nvPicPr>
        <p:blipFill>
          <a:blip r:embed="rId5" cstate="print"/>
          <a:srcRect/>
          <a:stretch>
            <a:fillRect/>
          </a:stretch>
        </p:blipFill>
        <p:spPr bwMode="auto">
          <a:xfrm flipH="1">
            <a:off x="2565288" y="6361943"/>
            <a:ext cx="177912" cy="267457"/>
          </a:xfrm>
          <a:prstGeom prst="rect">
            <a:avLst/>
          </a:prstGeom>
          <a:noFill/>
          <a:ln w="9525">
            <a:noFill/>
            <a:miter lim="800000"/>
            <a:headEnd/>
            <a:tailEnd/>
          </a:ln>
        </p:spPr>
      </p:pic>
      <p:pic>
        <p:nvPicPr>
          <p:cNvPr id="204832" name="Picture 9" descr="MCAN04299_0000[1]"/>
          <p:cNvPicPr>
            <a:picLocks noChangeAspect="1" noChangeArrowheads="1"/>
          </p:cNvPicPr>
          <p:nvPr/>
        </p:nvPicPr>
        <p:blipFill>
          <a:blip r:embed="rId4" cstate="print"/>
          <a:srcRect/>
          <a:stretch>
            <a:fillRect/>
          </a:stretch>
        </p:blipFill>
        <p:spPr bwMode="auto">
          <a:xfrm>
            <a:off x="4148570" y="1343371"/>
            <a:ext cx="1633105" cy="914400"/>
          </a:xfrm>
          <a:prstGeom prst="rect">
            <a:avLst/>
          </a:prstGeom>
          <a:noFill/>
          <a:ln w="9525">
            <a:noFill/>
            <a:miter lim="800000"/>
            <a:headEnd/>
            <a:tailEnd/>
          </a:ln>
        </p:spPr>
      </p:pic>
      <p:sp>
        <p:nvSpPr>
          <p:cNvPr id="45089" name="Text Box 37"/>
          <p:cNvSpPr txBox="1">
            <a:spLocks noChangeArrowheads="1"/>
          </p:cNvSpPr>
          <p:nvPr/>
        </p:nvSpPr>
        <p:spPr bwMode="auto">
          <a:xfrm>
            <a:off x="2514600" y="0"/>
            <a:ext cx="4283075" cy="579438"/>
          </a:xfrm>
          <a:prstGeom prst="rect">
            <a:avLst/>
          </a:prstGeom>
          <a:noFill/>
          <a:ln w="9525">
            <a:noFill/>
            <a:miter lim="800000"/>
            <a:headEnd/>
            <a:tailEnd/>
          </a:ln>
        </p:spPr>
        <p:txBody>
          <a:bodyPr>
            <a:spAutoFit/>
          </a:bodyPr>
          <a:lstStyle/>
          <a:p>
            <a:pPr algn="ctr" fontAlgn="auto">
              <a:spcBef>
                <a:spcPct val="50000"/>
              </a:spcBef>
              <a:spcAft>
                <a:spcPts val="0"/>
              </a:spcAft>
              <a:defRPr/>
            </a:pPr>
            <a:endParaRPr lang="en-US" sz="3200">
              <a:solidFill>
                <a:srgbClr val="FFFFFF"/>
              </a:solidFill>
              <a:latin typeface="Calibri"/>
            </a:endParaRPr>
          </a:p>
        </p:txBody>
      </p:sp>
      <p:sp>
        <p:nvSpPr>
          <p:cNvPr id="45090" name="Text Box 38"/>
          <p:cNvSpPr txBox="1">
            <a:spLocks noChangeArrowheads="1"/>
          </p:cNvSpPr>
          <p:nvPr/>
        </p:nvSpPr>
        <p:spPr bwMode="auto">
          <a:xfrm>
            <a:off x="2362200" y="152400"/>
            <a:ext cx="4435475" cy="769441"/>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4400" dirty="0">
                <a:latin typeface="+mj-lt"/>
              </a:rPr>
              <a:t>Herd Immunity</a:t>
            </a:r>
          </a:p>
        </p:txBody>
      </p:sp>
      <p:sp>
        <p:nvSpPr>
          <p:cNvPr id="45092" name="Oval 25"/>
          <p:cNvSpPr>
            <a:spLocks noChangeArrowheads="1"/>
          </p:cNvSpPr>
          <p:nvPr/>
        </p:nvSpPr>
        <p:spPr bwMode="auto">
          <a:xfrm>
            <a:off x="4719917" y="1507659"/>
            <a:ext cx="770965" cy="270668"/>
          </a:xfrm>
          <a:prstGeom prst="ellipse">
            <a:avLst/>
          </a:prstGeom>
          <a:solidFill>
            <a:schemeClr val="accent1"/>
          </a:solidFill>
          <a:ln w="9525">
            <a:solidFill>
              <a:schemeClr val="tx1"/>
            </a:solidFill>
            <a:round/>
            <a:headEnd/>
            <a:tailEnd/>
          </a:ln>
        </p:spPr>
        <p:txBody>
          <a:bodyPr wrap="none" anchor="ctr"/>
          <a:lstStyle/>
          <a:p>
            <a:pPr algn="ctr" fontAlgn="auto">
              <a:spcBef>
                <a:spcPts val="0"/>
              </a:spcBef>
              <a:spcAft>
                <a:spcPts val="0"/>
              </a:spcAft>
              <a:defRPr/>
            </a:pPr>
            <a:r>
              <a:rPr lang="en-US" sz="900" dirty="0">
                <a:solidFill>
                  <a:srgbClr val="000000"/>
                </a:solidFill>
                <a:latin typeface="Calibri"/>
              </a:rPr>
              <a:t>INFECTED</a:t>
            </a:r>
          </a:p>
        </p:txBody>
      </p:sp>
      <p:pic>
        <p:nvPicPr>
          <p:cNvPr id="37" name="Picture 28" descr="MCHM00173_0000[1]"/>
          <p:cNvPicPr>
            <a:picLocks noChangeAspect="1" noChangeArrowheads="1"/>
          </p:cNvPicPr>
          <p:nvPr/>
        </p:nvPicPr>
        <p:blipFill>
          <a:blip r:embed="rId5" cstate="print"/>
          <a:srcRect/>
          <a:stretch>
            <a:fillRect/>
          </a:stretch>
        </p:blipFill>
        <p:spPr bwMode="auto">
          <a:xfrm flipH="1">
            <a:off x="3612572" y="839140"/>
            <a:ext cx="304800" cy="458209"/>
          </a:xfrm>
          <a:prstGeom prst="rect">
            <a:avLst/>
          </a:prstGeom>
          <a:noFill/>
          <a:ln w="9525">
            <a:noFill/>
            <a:miter lim="800000"/>
            <a:headEnd/>
            <a:tailEnd/>
          </a:ln>
        </p:spPr>
      </p:pic>
      <p:pic>
        <p:nvPicPr>
          <p:cNvPr id="38" name="Picture 28" descr="MCHM00173_0000[1]"/>
          <p:cNvPicPr>
            <a:picLocks noChangeAspect="1" noChangeArrowheads="1"/>
          </p:cNvPicPr>
          <p:nvPr/>
        </p:nvPicPr>
        <p:blipFill>
          <a:blip r:embed="rId5" cstate="print"/>
          <a:srcRect/>
          <a:stretch>
            <a:fillRect/>
          </a:stretch>
        </p:blipFill>
        <p:spPr bwMode="auto">
          <a:xfrm flipH="1">
            <a:off x="1752600" y="3505200"/>
            <a:ext cx="304800" cy="458209"/>
          </a:xfrm>
          <a:prstGeom prst="rect">
            <a:avLst/>
          </a:prstGeom>
          <a:noFill/>
          <a:ln w="9525">
            <a:noFill/>
            <a:miter lim="800000"/>
            <a:headEnd/>
            <a:tailEnd/>
          </a:ln>
        </p:spPr>
      </p:pic>
      <p:pic>
        <p:nvPicPr>
          <p:cNvPr id="40" name="Picture 28" descr="MCHM00173_0000[1]"/>
          <p:cNvPicPr>
            <a:picLocks noChangeAspect="1" noChangeArrowheads="1"/>
          </p:cNvPicPr>
          <p:nvPr/>
        </p:nvPicPr>
        <p:blipFill>
          <a:blip r:embed="rId5" cstate="print"/>
          <a:srcRect/>
          <a:stretch>
            <a:fillRect/>
          </a:stretch>
        </p:blipFill>
        <p:spPr bwMode="auto">
          <a:xfrm flipH="1">
            <a:off x="1905000" y="4953000"/>
            <a:ext cx="304800" cy="458209"/>
          </a:xfrm>
          <a:prstGeom prst="rect">
            <a:avLst/>
          </a:prstGeom>
          <a:noFill/>
          <a:ln w="9525">
            <a:noFill/>
            <a:miter lim="800000"/>
            <a:headEnd/>
            <a:tailEnd/>
          </a:ln>
        </p:spPr>
      </p:pic>
      <p:pic>
        <p:nvPicPr>
          <p:cNvPr id="41" name="Picture 28" descr="MCHM00173_0000[1]"/>
          <p:cNvPicPr>
            <a:picLocks noChangeAspect="1" noChangeArrowheads="1"/>
          </p:cNvPicPr>
          <p:nvPr/>
        </p:nvPicPr>
        <p:blipFill>
          <a:blip r:embed="rId5" cstate="print"/>
          <a:srcRect/>
          <a:stretch>
            <a:fillRect/>
          </a:stretch>
        </p:blipFill>
        <p:spPr bwMode="auto">
          <a:xfrm flipH="1">
            <a:off x="3802592" y="4494791"/>
            <a:ext cx="304800" cy="458209"/>
          </a:xfrm>
          <a:prstGeom prst="rect">
            <a:avLst/>
          </a:prstGeom>
          <a:noFill/>
          <a:ln w="9525">
            <a:noFill/>
            <a:miter lim="800000"/>
            <a:headEnd/>
            <a:tailEnd/>
          </a:ln>
        </p:spPr>
      </p:pic>
      <p:pic>
        <p:nvPicPr>
          <p:cNvPr id="43" name="Picture 28" descr="MCHM00173_0000[1]"/>
          <p:cNvPicPr>
            <a:picLocks noChangeAspect="1" noChangeArrowheads="1"/>
          </p:cNvPicPr>
          <p:nvPr/>
        </p:nvPicPr>
        <p:blipFill>
          <a:blip r:embed="rId5" cstate="print"/>
          <a:srcRect/>
          <a:stretch>
            <a:fillRect/>
          </a:stretch>
        </p:blipFill>
        <p:spPr bwMode="auto">
          <a:xfrm flipH="1">
            <a:off x="4953000" y="2362200"/>
            <a:ext cx="304800" cy="458209"/>
          </a:xfrm>
          <a:prstGeom prst="rect">
            <a:avLst/>
          </a:prstGeom>
          <a:noFill/>
          <a:ln w="9525">
            <a:noFill/>
            <a:miter lim="800000"/>
            <a:headEnd/>
            <a:tailEnd/>
          </a:ln>
        </p:spPr>
      </p:pic>
      <p:pic>
        <p:nvPicPr>
          <p:cNvPr id="44" name="Picture 28" descr="MCHM00173_0000[1]"/>
          <p:cNvPicPr>
            <a:picLocks noChangeAspect="1" noChangeArrowheads="1"/>
          </p:cNvPicPr>
          <p:nvPr/>
        </p:nvPicPr>
        <p:blipFill>
          <a:blip r:embed="rId5" cstate="print"/>
          <a:srcRect/>
          <a:stretch>
            <a:fillRect/>
          </a:stretch>
        </p:blipFill>
        <p:spPr bwMode="auto">
          <a:xfrm flipH="1">
            <a:off x="5334000" y="3429000"/>
            <a:ext cx="304800" cy="458209"/>
          </a:xfrm>
          <a:prstGeom prst="rect">
            <a:avLst/>
          </a:prstGeom>
          <a:noFill/>
          <a:ln w="9525">
            <a:noFill/>
            <a:miter lim="800000"/>
            <a:headEnd/>
            <a:tailEnd/>
          </a:ln>
        </p:spPr>
      </p:pic>
      <p:pic>
        <p:nvPicPr>
          <p:cNvPr id="45" name="Picture 28" descr="MCHM00173_0000[1]"/>
          <p:cNvPicPr>
            <a:picLocks noChangeAspect="1" noChangeArrowheads="1"/>
          </p:cNvPicPr>
          <p:nvPr/>
        </p:nvPicPr>
        <p:blipFill>
          <a:blip r:embed="rId5" cstate="print"/>
          <a:srcRect/>
          <a:stretch>
            <a:fillRect/>
          </a:stretch>
        </p:blipFill>
        <p:spPr bwMode="auto">
          <a:xfrm flipH="1">
            <a:off x="1905000" y="2057400"/>
            <a:ext cx="304800" cy="458209"/>
          </a:xfrm>
          <a:prstGeom prst="rect">
            <a:avLst/>
          </a:prstGeom>
          <a:noFill/>
          <a:ln w="9525">
            <a:noFill/>
            <a:miter lim="800000"/>
            <a:headEnd/>
            <a:tailEnd/>
          </a:ln>
        </p:spPr>
      </p:pic>
      <p:graphicFrame>
        <p:nvGraphicFramePr>
          <p:cNvPr id="46" name="Table 45"/>
          <p:cNvGraphicFramePr>
            <a:graphicFrameLocks noGrp="1"/>
          </p:cNvGraphicFramePr>
          <p:nvPr>
            <p:extLst/>
          </p:nvPr>
        </p:nvGraphicFramePr>
        <p:xfrm>
          <a:off x="5926667" y="1343370"/>
          <a:ext cx="2931583" cy="4317894"/>
        </p:xfrm>
        <a:graphic>
          <a:graphicData uri="http://schemas.openxmlformats.org/drawingml/2006/table">
            <a:tbl>
              <a:tblPr firstRow="1" bandRow="1">
                <a:tableStyleId>{5C22544A-7EE6-4342-B048-85BDC9FD1C3A}</a:tableStyleId>
              </a:tblPr>
              <a:tblGrid>
                <a:gridCol w="1154866"/>
                <a:gridCol w="1776717"/>
              </a:tblGrid>
              <a:tr h="939899">
                <a:tc>
                  <a:txBody>
                    <a:bodyPr/>
                    <a:lstStyle/>
                    <a:p>
                      <a:endParaRPr lang="en-US" dirty="0"/>
                    </a:p>
                  </a:txBody>
                  <a:tcPr>
                    <a:solidFill>
                      <a:schemeClr val="tx1"/>
                    </a:solidFill>
                  </a:tcPr>
                </a:tc>
                <a:tc>
                  <a:txBody>
                    <a:bodyPr/>
                    <a:lstStyle/>
                    <a:p>
                      <a:pPr algn="ctr"/>
                      <a:r>
                        <a:rPr lang="en-US" sz="1200" dirty="0" smtClean="0"/>
                        <a:t>Vaccination Rate</a:t>
                      </a:r>
                    </a:p>
                    <a:p>
                      <a:pPr algn="ctr"/>
                      <a:r>
                        <a:rPr lang="en-US" sz="1200" dirty="0" smtClean="0"/>
                        <a:t>Needed for </a:t>
                      </a:r>
                    </a:p>
                    <a:p>
                      <a:pPr algn="ctr"/>
                      <a:r>
                        <a:rPr lang="en-US" sz="1200" dirty="0" smtClean="0"/>
                        <a:t>Herd Immunity</a:t>
                      </a:r>
                    </a:p>
                  </a:txBody>
                  <a:tcPr>
                    <a:solidFill>
                      <a:schemeClr val="tx1"/>
                    </a:solidFill>
                  </a:tcPr>
                </a:tc>
              </a:tr>
              <a:tr h="523425">
                <a:tc>
                  <a:txBody>
                    <a:bodyPr/>
                    <a:lstStyle/>
                    <a:p>
                      <a:r>
                        <a:rPr lang="en-US" sz="1400" b="1" dirty="0" smtClean="0">
                          <a:solidFill>
                            <a:schemeClr val="tx2">
                              <a:lumMod val="40000"/>
                              <a:lumOff val="60000"/>
                            </a:schemeClr>
                          </a:solidFill>
                        </a:rPr>
                        <a:t>Measles</a:t>
                      </a:r>
                      <a:endParaRPr lang="en-US" sz="1400" b="1" dirty="0">
                        <a:solidFill>
                          <a:schemeClr val="tx2">
                            <a:lumMod val="40000"/>
                            <a:lumOff val="60000"/>
                          </a:schemeClr>
                        </a:solidFill>
                      </a:endParaRPr>
                    </a:p>
                  </a:txBody>
                  <a:tcPr>
                    <a:solidFill>
                      <a:schemeClr val="tx1"/>
                    </a:solidFill>
                  </a:tcPr>
                </a:tc>
                <a:tc>
                  <a:txBody>
                    <a:bodyPr/>
                    <a:lstStyle/>
                    <a:p>
                      <a:pPr algn="ctr"/>
                      <a:r>
                        <a:rPr lang="en-US" sz="1400" b="1" dirty="0" smtClean="0">
                          <a:solidFill>
                            <a:schemeClr val="tx2">
                              <a:lumMod val="40000"/>
                              <a:lumOff val="60000"/>
                            </a:schemeClr>
                          </a:solidFill>
                        </a:rPr>
                        <a:t>92-94%</a:t>
                      </a:r>
                      <a:endParaRPr lang="en-US" sz="1400" b="1" dirty="0">
                        <a:solidFill>
                          <a:schemeClr val="tx2">
                            <a:lumMod val="40000"/>
                            <a:lumOff val="60000"/>
                          </a:schemeClr>
                        </a:solidFill>
                      </a:endParaRPr>
                    </a:p>
                  </a:txBody>
                  <a:tcPr>
                    <a:solidFill>
                      <a:schemeClr val="tx1"/>
                    </a:solidFill>
                  </a:tcPr>
                </a:tc>
              </a:tr>
              <a:tr h="523425">
                <a:tc>
                  <a:txBody>
                    <a:bodyPr/>
                    <a:lstStyle/>
                    <a:p>
                      <a:r>
                        <a:rPr lang="en-US" sz="1400" b="1" dirty="0" err="1" smtClean="0">
                          <a:solidFill>
                            <a:schemeClr val="tx2">
                              <a:lumMod val="40000"/>
                              <a:lumOff val="60000"/>
                            </a:schemeClr>
                          </a:solidFill>
                        </a:rPr>
                        <a:t>Pertussis</a:t>
                      </a:r>
                      <a:endParaRPr lang="en-US" sz="1400" b="1" dirty="0">
                        <a:solidFill>
                          <a:schemeClr val="tx2">
                            <a:lumMod val="40000"/>
                            <a:lumOff val="60000"/>
                          </a:schemeClr>
                        </a:solidFill>
                      </a:endParaRPr>
                    </a:p>
                  </a:txBody>
                  <a:tcPr>
                    <a:solidFill>
                      <a:schemeClr val="tx1"/>
                    </a:solidFill>
                  </a:tcPr>
                </a:tc>
                <a:tc>
                  <a:txBody>
                    <a:bodyPr/>
                    <a:lstStyle/>
                    <a:p>
                      <a:pPr algn="ctr"/>
                      <a:r>
                        <a:rPr lang="en-US" sz="1400" b="1" dirty="0" smtClean="0">
                          <a:solidFill>
                            <a:schemeClr val="tx2">
                              <a:lumMod val="40000"/>
                              <a:lumOff val="60000"/>
                            </a:schemeClr>
                          </a:solidFill>
                        </a:rPr>
                        <a:t>92-94%</a:t>
                      </a:r>
                      <a:endParaRPr lang="en-US" sz="1400" b="1" dirty="0">
                        <a:solidFill>
                          <a:schemeClr val="tx2">
                            <a:lumMod val="40000"/>
                            <a:lumOff val="60000"/>
                          </a:schemeClr>
                        </a:solidFill>
                      </a:endParaRPr>
                    </a:p>
                  </a:txBody>
                  <a:tcPr>
                    <a:solidFill>
                      <a:schemeClr val="tx1"/>
                    </a:solidFill>
                  </a:tcPr>
                </a:tc>
              </a:tr>
              <a:tr h="760870">
                <a:tc>
                  <a:txBody>
                    <a:bodyPr/>
                    <a:lstStyle/>
                    <a:p>
                      <a:r>
                        <a:rPr lang="en-US" sz="1400" b="1" dirty="0" smtClean="0">
                          <a:solidFill>
                            <a:schemeClr val="tx2">
                              <a:lumMod val="40000"/>
                              <a:lumOff val="60000"/>
                            </a:schemeClr>
                          </a:solidFill>
                        </a:rPr>
                        <a:t>Diphtheria</a:t>
                      </a:r>
                      <a:endParaRPr lang="en-US" sz="1400" b="1" dirty="0">
                        <a:solidFill>
                          <a:schemeClr val="tx2">
                            <a:lumMod val="40000"/>
                            <a:lumOff val="60000"/>
                          </a:schemeClr>
                        </a:solidFill>
                      </a:endParaRPr>
                    </a:p>
                  </a:txBody>
                  <a:tcPr>
                    <a:solidFill>
                      <a:schemeClr val="tx1"/>
                    </a:solidFill>
                  </a:tcPr>
                </a:tc>
                <a:tc>
                  <a:txBody>
                    <a:bodyPr/>
                    <a:lstStyle/>
                    <a:p>
                      <a:pPr algn="ctr"/>
                      <a:r>
                        <a:rPr lang="en-US" sz="1400" b="1" dirty="0" smtClean="0">
                          <a:solidFill>
                            <a:schemeClr val="tx2">
                              <a:lumMod val="40000"/>
                              <a:lumOff val="60000"/>
                            </a:schemeClr>
                          </a:solidFill>
                        </a:rPr>
                        <a:t>83-85%</a:t>
                      </a:r>
                      <a:endParaRPr lang="en-US" sz="1400" b="1" dirty="0">
                        <a:solidFill>
                          <a:schemeClr val="tx2">
                            <a:lumMod val="40000"/>
                            <a:lumOff val="60000"/>
                          </a:schemeClr>
                        </a:solidFill>
                      </a:endParaRPr>
                    </a:p>
                  </a:txBody>
                  <a:tcPr>
                    <a:solidFill>
                      <a:schemeClr val="tx1"/>
                    </a:solidFill>
                  </a:tcPr>
                </a:tc>
              </a:tr>
              <a:tr h="523425">
                <a:tc>
                  <a:txBody>
                    <a:bodyPr/>
                    <a:lstStyle/>
                    <a:p>
                      <a:r>
                        <a:rPr lang="en-US" sz="1400" b="1" dirty="0" smtClean="0">
                          <a:solidFill>
                            <a:schemeClr val="tx2">
                              <a:lumMod val="40000"/>
                              <a:lumOff val="60000"/>
                            </a:schemeClr>
                          </a:solidFill>
                        </a:rPr>
                        <a:t>Rubella</a:t>
                      </a:r>
                      <a:endParaRPr lang="en-US" sz="1400" b="1" dirty="0">
                        <a:solidFill>
                          <a:schemeClr val="tx2">
                            <a:lumMod val="40000"/>
                            <a:lumOff val="60000"/>
                          </a:schemeClr>
                        </a:solidFill>
                      </a:endParaRPr>
                    </a:p>
                  </a:txBody>
                  <a:tcPr>
                    <a:solidFill>
                      <a:schemeClr val="tx1"/>
                    </a:solidFill>
                  </a:tcPr>
                </a:tc>
                <a:tc>
                  <a:txBody>
                    <a:bodyPr/>
                    <a:lstStyle/>
                    <a:p>
                      <a:pPr algn="ctr"/>
                      <a:r>
                        <a:rPr lang="en-US" sz="1400" b="1" dirty="0" smtClean="0">
                          <a:solidFill>
                            <a:schemeClr val="tx2">
                              <a:lumMod val="40000"/>
                              <a:lumOff val="60000"/>
                            </a:schemeClr>
                          </a:solidFill>
                        </a:rPr>
                        <a:t>83-85%</a:t>
                      </a:r>
                      <a:endParaRPr lang="en-US" sz="1400" b="1" dirty="0">
                        <a:solidFill>
                          <a:schemeClr val="tx2">
                            <a:lumMod val="40000"/>
                            <a:lumOff val="60000"/>
                          </a:schemeClr>
                        </a:solidFill>
                      </a:endParaRPr>
                    </a:p>
                  </a:txBody>
                  <a:tcPr>
                    <a:solidFill>
                      <a:schemeClr val="tx1"/>
                    </a:solidFill>
                  </a:tcPr>
                </a:tc>
              </a:tr>
              <a:tr h="523425">
                <a:tc>
                  <a:txBody>
                    <a:bodyPr/>
                    <a:lstStyle/>
                    <a:p>
                      <a:r>
                        <a:rPr lang="en-US" sz="1400" b="1" dirty="0" smtClean="0">
                          <a:solidFill>
                            <a:schemeClr val="tx2">
                              <a:lumMod val="40000"/>
                              <a:lumOff val="60000"/>
                            </a:schemeClr>
                          </a:solidFill>
                        </a:rPr>
                        <a:t>Mumps</a:t>
                      </a:r>
                      <a:endParaRPr lang="en-US" sz="1400" b="1" dirty="0">
                        <a:solidFill>
                          <a:schemeClr val="tx2">
                            <a:lumMod val="40000"/>
                            <a:lumOff val="60000"/>
                          </a:schemeClr>
                        </a:solidFill>
                      </a:endParaRPr>
                    </a:p>
                  </a:txBody>
                  <a:tcPr>
                    <a:solidFill>
                      <a:schemeClr val="tx1"/>
                    </a:solidFill>
                  </a:tcPr>
                </a:tc>
                <a:tc>
                  <a:txBody>
                    <a:bodyPr/>
                    <a:lstStyle/>
                    <a:p>
                      <a:pPr algn="ctr"/>
                      <a:r>
                        <a:rPr lang="en-US" sz="1400" b="1" dirty="0" smtClean="0">
                          <a:solidFill>
                            <a:schemeClr val="tx2">
                              <a:lumMod val="40000"/>
                              <a:lumOff val="60000"/>
                            </a:schemeClr>
                          </a:solidFill>
                        </a:rPr>
                        <a:t>75-86%</a:t>
                      </a:r>
                      <a:endParaRPr lang="en-US" sz="1400" b="1" dirty="0">
                        <a:solidFill>
                          <a:schemeClr val="tx2">
                            <a:lumMod val="40000"/>
                            <a:lumOff val="60000"/>
                          </a:schemeClr>
                        </a:solidFill>
                      </a:endParaRPr>
                    </a:p>
                  </a:txBody>
                  <a:tcPr>
                    <a:solidFill>
                      <a:schemeClr val="tx1"/>
                    </a:solidFill>
                  </a:tcPr>
                </a:tc>
              </a:tr>
              <a:tr h="523425">
                <a:tc>
                  <a:txBody>
                    <a:bodyPr/>
                    <a:lstStyle/>
                    <a:p>
                      <a:r>
                        <a:rPr lang="en-US" sz="1400" b="1" dirty="0" smtClean="0">
                          <a:solidFill>
                            <a:schemeClr val="tx2">
                              <a:lumMod val="40000"/>
                              <a:lumOff val="60000"/>
                            </a:schemeClr>
                          </a:solidFill>
                        </a:rPr>
                        <a:t>Influenza</a:t>
                      </a:r>
                      <a:endParaRPr lang="en-US" sz="1400" b="1" dirty="0">
                        <a:solidFill>
                          <a:schemeClr val="tx2">
                            <a:lumMod val="40000"/>
                            <a:lumOff val="60000"/>
                          </a:schemeClr>
                        </a:solidFill>
                      </a:endParaRPr>
                    </a:p>
                  </a:txBody>
                  <a:tcPr>
                    <a:solidFill>
                      <a:schemeClr val="tx1"/>
                    </a:solidFill>
                  </a:tcPr>
                </a:tc>
                <a:tc>
                  <a:txBody>
                    <a:bodyPr/>
                    <a:lstStyle/>
                    <a:p>
                      <a:pPr algn="ctr"/>
                      <a:r>
                        <a:rPr lang="en-US" sz="1400" b="1" dirty="0" smtClean="0">
                          <a:solidFill>
                            <a:schemeClr val="tx2">
                              <a:lumMod val="40000"/>
                              <a:lumOff val="60000"/>
                            </a:schemeClr>
                          </a:solidFill>
                        </a:rPr>
                        <a:t>30-75%</a:t>
                      </a:r>
                      <a:endParaRPr lang="en-US" sz="1400" b="1" dirty="0">
                        <a:solidFill>
                          <a:schemeClr val="tx2">
                            <a:lumMod val="40000"/>
                            <a:lumOff val="60000"/>
                          </a:schemeClr>
                        </a:solidFill>
                      </a:endParaRPr>
                    </a:p>
                  </a:txBody>
                  <a:tcPr>
                    <a:solidFill>
                      <a:schemeClr val="tx1"/>
                    </a:solidFill>
                  </a:tcPr>
                </a:tc>
              </a:tr>
            </a:tbl>
          </a:graphicData>
        </a:graphic>
      </p:graphicFrame>
      <p:sp>
        <p:nvSpPr>
          <p:cNvPr id="47" name="TextBox 46"/>
          <p:cNvSpPr txBox="1"/>
          <p:nvPr/>
        </p:nvSpPr>
        <p:spPr>
          <a:xfrm>
            <a:off x="6096000" y="5808960"/>
            <a:ext cx="2743200" cy="461665"/>
          </a:xfrm>
          <a:prstGeom prst="rect">
            <a:avLst/>
          </a:prstGeom>
          <a:noFill/>
        </p:spPr>
        <p:txBody>
          <a:bodyPr wrap="square" rtlCol="0">
            <a:spAutoFit/>
          </a:bodyPr>
          <a:lstStyle/>
          <a:p>
            <a:pPr fontAlgn="auto">
              <a:spcBef>
                <a:spcPts val="0"/>
              </a:spcBef>
              <a:spcAft>
                <a:spcPts val="0"/>
              </a:spcAft>
            </a:pPr>
            <a:r>
              <a:rPr lang="en-US" sz="1200" b="1" dirty="0" smtClean="0">
                <a:solidFill>
                  <a:srgbClr val="FFFFFF"/>
                </a:solidFill>
                <a:latin typeface="Calibri"/>
                <a:cs typeface="+mn-cs"/>
              </a:rPr>
              <a:t>Ref</a:t>
            </a:r>
            <a:r>
              <a:rPr lang="en-US" sz="1200" b="1" dirty="0" smtClean="0">
                <a:latin typeface="Calibri"/>
                <a:cs typeface="+mn-cs"/>
              </a:rPr>
              <a:t>: </a:t>
            </a:r>
            <a:r>
              <a:rPr lang="en-US" sz="1200" b="1" dirty="0" err="1" smtClean="0">
                <a:latin typeface="Calibri"/>
                <a:cs typeface="+mn-cs"/>
              </a:rPr>
              <a:t>Plotkin,SA</a:t>
            </a:r>
            <a:r>
              <a:rPr lang="en-US" sz="1200" b="1" dirty="0" smtClean="0">
                <a:latin typeface="Calibri"/>
                <a:cs typeface="+mn-cs"/>
              </a:rPr>
              <a:t>, Orenstein, WA, </a:t>
            </a:r>
            <a:r>
              <a:rPr lang="en-US" sz="1200" b="1" dirty="0" err="1" smtClean="0">
                <a:latin typeface="Calibri"/>
                <a:cs typeface="+mn-cs"/>
              </a:rPr>
              <a:t>Offit</a:t>
            </a:r>
            <a:r>
              <a:rPr lang="en-US" sz="1200" b="1" dirty="0" smtClean="0">
                <a:latin typeface="Calibri"/>
                <a:cs typeface="+mn-cs"/>
              </a:rPr>
              <a:t>, PA</a:t>
            </a:r>
          </a:p>
          <a:p>
            <a:pPr fontAlgn="auto">
              <a:spcBef>
                <a:spcPts val="0"/>
              </a:spcBef>
              <a:spcAft>
                <a:spcPts val="0"/>
              </a:spcAft>
            </a:pPr>
            <a:r>
              <a:rPr lang="en-US" sz="1200" b="1" i="1" dirty="0" smtClean="0">
                <a:latin typeface="Calibri"/>
                <a:cs typeface="+mn-cs"/>
              </a:rPr>
              <a:t>Vaccines. </a:t>
            </a:r>
            <a:r>
              <a:rPr lang="en-US" sz="1200" b="1" dirty="0" smtClean="0">
                <a:latin typeface="Calibri"/>
                <a:cs typeface="+mn-cs"/>
              </a:rPr>
              <a:t>6</a:t>
            </a:r>
            <a:r>
              <a:rPr lang="en-US" sz="1200" b="1" baseline="30000" dirty="0" smtClean="0">
                <a:latin typeface="Calibri"/>
                <a:cs typeface="+mn-cs"/>
              </a:rPr>
              <a:t>th</a:t>
            </a:r>
            <a:r>
              <a:rPr lang="en-US" sz="1200" b="1" dirty="0" smtClean="0">
                <a:latin typeface="Calibri"/>
                <a:cs typeface="+mn-cs"/>
              </a:rPr>
              <a:t> ed. WB Saunders Co. 2013</a:t>
            </a:r>
            <a:endParaRPr lang="en-US" sz="1200" b="1" i="1" dirty="0" smtClean="0">
              <a:latin typeface="Calibri"/>
              <a:cs typeface="+mn-cs"/>
            </a:endParaRPr>
          </a:p>
        </p:txBody>
      </p:sp>
    </p:spTree>
    <p:custDataLst>
      <p:tags r:id="rId1"/>
    </p:custDataLst>
    <p:extLst>
      <p:ext uri="{BB962C8B-B14F-4D97-AF65-F5344CB8AC3E}">
        <p14:creationId xmlns:p14="http://schemas.microsoft.com/office/powerpoint/2010/main" val="3850641852"/>
      </p:ext>
    </p:extLst>
  </p:cSld>
  <p:clrMapOvr>
    <a:masterClrMapping/>
  </p:clrMapOvr>
  <p:transition spd="med" advTm="116266">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74838"/>
            <a:ext cx="8763000" cy="175432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i="0" u="none" strike="noStrike" kern="0" cap="none" spc="0" normalizeH="0" baseline="0" noProof="0" dirty="0" smtClean="0">
                <a:ln>
                  <a:noFill/>
                </a:ln>
                <a:effectLst/>
                <a:uLnTx/>
                <a:uFillTx/>
                <a:latin typeface="+mj-lt"/>
              </a:rPr>
              <a:t>Critical Elements for Immunization Services</a:t>
            </a:r>
          </a:p>
        </p:txBody>
      </p:sp>
    </p:spTree>
    <p:extLst>
      <p:ext uri="{BB962C8B-B14F-4D97-AF65-F5344CB8AC3E}">
        <p14:creationId xmlns:p14="http://schemas.microsoft.com/office/powerpoint/2010/main" val="21423352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2"/>
          <p:cNvSpPr>
            <a:spLocks noGrp="1" noChangeArrowheads="1"/>
          </p:cNvSpPr>
          <p:nvPr>
            <p:ph type="title" idx="4294967295"/>
          </p:nvPr>
        </p:nvSpPr>
        <p:spPr>
          <a:xfrm>
            <a:off x="0" y="228600"/>
            <a:ext cx="8915400" cy="1143000"/>
          </a:xfrm>
        </p:spPr>
        <p:txBody>
          <a:bodyPr>
            <a:noAutofit/>
          </a:bodyPr>
          <a:lstStyle/>
          <a:p>
            <a:pPr eaLnBrk="1" hangingPunct="1"/>
            <a:r>
              <a:rPr lang="en-US" dirty="0" smtClean="0"/>
              <a:t>Every Office and Clinic Needs </a:t>
            </a:r>
            <a:br>
              <a:rPr lang="en-US" dirty="0" smtClean="0"/>
            </a:br>
            <a:r>
              <a:rPr lang="en-US" dirty="0" smtClean="0"/>
              <a:t>A Vaccine Champion!</a:t>
            </a:r>
          </a:p>
        </p:txBody>
      </p:sp>
      <p:sp>
        <p:nvSpPr>
          <p:cNvPr id="273410" name="Rectangle 3"/>
          <p:cNvSpPr>
            <a:spLocks noGrp="1" noChangeArrowheads="1"/>
          </p:cNvSpPr>
          <p:nvPr>
            <p:ph type="body" idx="4294967295"/>
          </p:nvPr>
        </p:nvSpPr>
        <p:spPr>
          <a:xfrm>
            <a:off x="685800" y="1752600"/>
            <a:ext cx="8458200" cy="4495800"/>
          </a:xfrm>
        </p:spPr>
        <p:txBody>
          <a:bodyPr/>
          <a:lstStyle/>
          <a:p>
            <a:pPr>
              <a:spcBef>
                <a:spcPct val="50000"/>
              </a:spcBef>
              <a:buClr>
                <a:schemeClr val="tx1"/>
              </a:buClr>
            </a:pPr>
            <a:r>
              <a:rPr lang="en-US" sz="2800" dirty="0" smtClean="0"/>
              <a:t>Lead your immunization team. </a:t>
            </a:r>
          </a:p>
          <a:p>
            <a:pPr>
              <a:spcBef>
                <a:spcPct val="50000"/>
              </a:spcBef>
              <a:buClr>
                <a:schemeClr val="tx1"/>
              </a:buClr>
            </a:pPr>
            <a:r>
              <a:rPr lang="en-US" sz="2800" dirty="0" smtClean="0"/>
              <a:t>Educate all staff about new vaccines and recommendations.</a:t>
            </a:r>
          </a:p>
          <a:p>
            <a:pPr>
              <a:spcBef>
                <a:spcPct val="50000"/>
              </a:spcBef>
              <a:buClr>
                <a:schemeClr val="tx1"/>
              </a:buClr>
            </a:pPr>
            <a:r>
              <a:rPr lang="en-US" sz="2800" dirty="0" smtClean="0"/>
              <a:t>Teach new staff about vaccine storage, handling, &amp; administration.</a:t>
            </a:r>
          </a:p>
          <a:p>
            <a:pPr>
              <a:spcBef>
                <a:spcPct val="50000"/>
              </a:spcBef>
              <a:buClr>
                <a:schemeClr val="tx1"/>
              </a:buClr>
            </a:pPr>
            <a:r>
              <a:rPr lang="en-US" sz="2800" dirty="0" smtClean="0"/>
              <a:t>Initiate processes to improve immunization rates in your practice/facility.</a:t>
            </a:r>
          </a:p>
          <a:p>
            <a:pPr>
              <a:spcBef>
                <a:spcPct val="50000"/>
              </a:spcBef>
              <a:buClr>
                <a:schemeClr val="tx1"/>
              </a:buClr>
            </a:pPr>
            <a:r>
              <a:rPr lang="en-US" sz="2800" dirty="0" smtClean="0"/>
              <a:t>Assure immunizations of all staff are up-to-date.   </a:t>
            </a:r>
          </a:p>
        </p:txBody>
      </p:sp>
      <p:sp>
        <p:nvSpPr>
          <p:cNvPr id="273411" name="Rectangle 5"/>
          <p:cNvSpPr>
            <a:spLocks noChangeArrowheads="1"/>
          </p:cNvSpPr>
          <p:nvPr/>
        </p:nvSpPr>
        <p:spPr bwMode="auto">
          <a:xfrm>
            <a:off x="3505200" y="4114800"/>
            <a:ext cx="5410200" cy="420688"/>
          </a:xfrm>
          <a:prstGeom prst="rect">
            <a:avLst/>
          </a:prstGeom>
          <a:noFill/>
          <a:ln w="9525">
            <a:noFill/>
            <a:miter lim="800000"/>
            <a:headEnd/>
            <a:tailEnd/>
          </a:ln>
        </p:spPr>
        <p:txBody>
          <a:bodyPr>
            <a:spAutoFit/>
          </a:bodyPr>
          <a:lstStyle/>
          <a:p>
            <a:pPr marL="287338" indent="-287338">
              <a:lnSpc>
                <a:spcPct val="90000"/>
              </a:lnSpc>
              <a:spcBef>
                <a:spcPct val="50000"/>
              </a:spcBef>
              <a:buClr>
                <a:srgbClr val="FFFFFF"/>
              </a:buClr>
              <a:buFontTx/>
              <a:buChar char="•"/>
            </a:pPr>
            <a:endParaRPr lang="en-US" sz="2400">
              <a:solidFill>
                <a:srgbClr val="FFFFFF"/>
              </a:solidFill>
              <a:latin typeface="Calibri" pitchFamily="34" charset="0"/>
              <a:cs typeface="Arial" charset="0"/>
            </a:endParaRPr>
          </a:p>
        </p:txBody>
      </p:sp>
      <p:pic>
        <p:nvPicPr>
          <p:cNvPr id="273412" name="Picture 7" descr="SO00285_"/>
          <p:cNvPicPr>
            <a:picLocks noChangeAspect="1" noChangeArrowheads="1"/>
          </p:cNvPicPr>
          <p:nvPr/>
        </p:nvPicPr>
        <p:blipFill>
          <a:blip r:embed="rId3" cstate="print"/>
          <a:srcRect/>
          <a:stretch>
            <a:fillRect/>
          </a:stretch>
        </p:blipFill>
        <p:spPr bwMode="auto">
          <a:xfrm>
            <a:off x="7467600" y="1054100"/>
            <a:ext cx="1371600" cy="1308100"/>
          </a:xfrm>
          <a:prstGeom prst="rect">
            <a:avLst/>
          </a:prstGeom>
          <a:noFill/>
          <a:ln w="9525">
            <a:noFill/>
            <a:miter lim="800000"/>
            <a:headEnd/>
            <a:tailEnd/>
          </a:ln>
        </p:spPr>
      </p:pic>
    </p:spTree>
    <p:extLst>
      <p:ext uri="{BB962C8B-B14F-4D97-AF65-F5344CB8AC3E}">
        <p14:creationId xmlns:p14="http://schemas.microsoft.com/office/powerpoint/2010/main" val="40461585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52400" y="0"/>
            <a:ext cx="8839200" cy="1447800"/>
          </a:xfrm>
        </p:spPr>
        <p:txBody>
          <a:bodyPr>
            <a:normAutofit/>
          </a:bodyPr>
          <a:lstStyle/>
          <a:p>
            <a:pPr eaLnBrk="1" hangingPunct="1"/>
            <a:r>
              <a:rPr lang="en-US" sz="3600" dirty="0" smtClean="0"/>
              <a:t>Standards for Child, Adolescent, and Adult Immunization Practices</a:t>
            </a:r>
          </a:p>
        </p:txBody>
      </p:sp>
      <p:sp>
        <p:nvSpPr>
          <p:cNvPr id="130051" name="Rectangle 3"/>
          <p:cNvSpPr>
            <a:spLocks noGrp="1" noChangeArrowheads="1"/>
          </p:cNvSpPr>
          <p:nvPr>
            <p:ph type="body" idx="1"/>
          </p:nvPr>
        </p:nvSpPr>
        <p:spPr/>
        <p:txBody>
          <a:bodyPr/>
          <a:lstStyle/>
          <a:p>
            <a:pPr eaLnBrk="1" hangingPunct="1"/>
            <a:r>
              <a:rPr lang="en-US" sz="2800" dirty="0" smtClean="0"/>
              <a:t>Availability of vaccines</a:t>
            </a:r>
          </a:p>
          <a:p>
            <a:pPr eaLnBrk="1" hangingPunct="1"/>
            <a:r>
              <a:rPr lang="en-US" sz="2800" dirty="0" smtClean="0"/>
              <a:t>Assessment of client’s vaccination status</a:t>
            </a:r>
          </a:p>
          <a:p>
            <a:pPr eaLnBrk="1" hangingPunct="1"/>
            <a:r>
              <a:rPr lang="en-US" sz="2800" dirty="0" smtClean="0"/>
              <a:t>Effective communication with client or parent</a:t>
            </a:r>
          </a:p>
          <a:p>
            <a:pPr eaLnBrk="1" hangingPunct="1"/>
            <a:r>
              <a:rPr lang="en-US" sz="2800" dirty="0" smtClean="0"/>
              <a:t>Proper storage and handling of vaccines</a:t>
            </a:r>
          </a:p>
          <a:p>
            <a:pPr eaLnBrk="1" hangingPunct="1"/>
            <a:r>
              <a:rPr lang="en-US" sz="2800" dirty="0" smtClean="0"/>
              <a:t>Accurate documentation of vaccinations</a:t>
            </a:r>
          </a:p>
          <a:p>
            <a:pPr eaLnBrk="1" hangingPunct="1"/>
            <a:r>
              <a:rPr lang="en-US" sz="2800" dirty="0" smtClean="0"/>
              <a:t>Implementation of strategies to improve rates</a:t>
            </a:r>
          </a:p>
          <a:p>
            <a:pPr eaLnBrk="1" hangingPunct="1"/>
            <a:r>
              <a:rPr lang="en-US" sz="2800" dirty="0" smtClean="0"/>
              <a:t>Developing partnerships and community-based approaches to vaccine delivery</a:t>
            </a:r>
          </a:p>
          <a:p>
            <a:pPr eaLnBrk="1" hangingPunct="1"/>
            <a:endParaRPr lang="en-US" sz="2800" dirty="0" smtClean="0"/>
          </a:p>
        </p:txBody>
      </p:sp>
    </p:spTree>
    <p:extLst>
      <p:ext uri="{BB962C8B-B14F-4D97-AF65-F5344CB8AC3E}">
        <p14:creationId xmlns:p14="http://schemas.microsoft.com/office/powerpoint/2010/main" val="1057663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15" y="0"/>
            <a:ext cx="8839200" cy="762000"/>
          </a:xfrm>
        </p:spPr>
        <p:txBody>
          <a:bodyPr/>
          <a:lstStyle/>
          <a:p>
            <a:r>
              <a:rPr lang="en-US" dirty="0" smtClean="0"/>
              <a:t>VAERS</a:t>
            </a:r>
            <a:endParaRPr lang="en-US" dirty="0"/>
          </a:p>
        </p:txBody>
      </p:sp>
      <p:pic>
        <p:nvPicPr>
          <p:cNvPr id="5068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62000"/>
            <a:ext cx="83058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05917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457200" y="0"/>
            <a:ext cx="8229600" cy="838200"/>
          </a:xfrm>
        </p:spPr>
        <p:txBody>
          <a:bodyPr>
            <a:noAutofit/>
          </a:bodyPr>
          <a:lstStyle/>
          <a:p>
            <a:pPr algn="ctr" eaLnBrk="1" hangingPunct="1"/>
            <a:r>
              <a:rPr lang="en-US" sz="2800" b="1" dirty="0" smtClean="0"/>
              <a:t>Vaccine Injury Compensation Program (VICP)</a:t>
            </a:r>
          </a:p>
        </p:txBody>
      </p:sp>
      <p:sp>
        <p:nvSpPr>
          <p:cNvPr id="109571" name="Content Placeholder 2"/>
          <p:cNvSpPr>
            <a:spLocks noGrp="1"/>
          </p:cNvSpPr>
          <p:nvPr>
            <p:ph idx="1"/>
          </p:nvPr>
        </p:nvSpPr>
        <p:spPr>
          <a:xfrm>
            <a:off x="304800" y="838200"/>
            <a:ext cx="8610600" cy="5668963"/>
          </a:xfrm>
        </p:spPr>
        <p:txBody>
          <a:bodyPr>
            <a:normAutofit/>
          </a:bodyPr>
          <a:lstStyle/>
          <a:p>
            <a:pPr marL="0" indent="0" eaLnBrk="1" hangingPunct="1">
              <a:buNone/>
            </a:pPr>
            <a:r>
              <a:rPr lang="en-US" sz="2400" dirty="0" smtClean="0"/>
              <a:t>National Vaccine Injury Compensation Program </a:t>
            </a:r>
            <a:br>
              <a:rPr lang="en-US" sz="2400" dirty="0" smtClean="0"/>
            </a:br>
            <a:r>
              <a:rPr lang="en-US" sz="2400" dirty="0" smtClean="0"/>
              <a:t>provides compensation to individuals found  to be injured by or have died from certain childhood  vaccines.</a:t>
            </a:r>
          </a:p>
          <a:p>
            <a:pPr marL="0" indent="0" eaLnBrk="1" hangingPunct="1">
              <a:buNone/>
            </a:pPr>
            <a:endParaRPr lang="en-US" sz="2400" dirty="0" smtClean="0"/>
          </a:p>
          <a:p>
            <a:pPr lvl="1" eaLnBrk="1" hangingPunct="1"/>
            <a:r>
              <a:rPr lang="en-US" sz="2400" dirty="0" smtClean="0"/>
              <a:t>Established in 1988 by NCVIA</a:t>
            </a:r>
          </a:p>
          <a:p>
            <a:pPr lvl="1" eaLnBrk="1" hangingPunct="1"/>
            <a:r>
              <a:rPr lang="en-US" sz="2400" dirty="0" smtClean="0"/>
              <a:t>Federal “no fault” system to compensate those injured</a:t>
            </a:r>
          </a:p>
          <a:p>
            <a:pPr lvl="1" eaLnBrk="1" hangingPunct="1"/>
            <a:r>
              <a:rPr lang="en-US" sz="2400" dirty="0" smtClean="0"/>
              <a:t>Claim must be filed by individual, parent or guardian</a:t>
            </a:r>
          </a:p>
          <a:p>
            <a:pPr lvl="1" eaLnBrk="1" hangingPunct="1"/>
            <a:r>
              <a:rPr lang="en-US" sz="2400" dirty="0" smtClean="0"/>
              <a:t>Must show that injury is on “Vaccine Injury Table”</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5715716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2"/>
          <p:cNvSpPr>
            <a:spLocks noGrp="1" noChangeArrowheads="1"/>
          </p:cNvSpPr>
          <p:nvPr>
            <p:ph type="title" idx="4294967295"/>
          </p:nvPr>
        </p:nvSpPr>
        <p:spPr>
          <a:xfrm>
            <a:off x="0" y="228600"/>
            <a:ext cx="8839200" cy="1143000"/>
          </a:xfrm>
        </p:spPr>
        <p:txBody>
          <a:bodyPr>
            <a:noAutofit/>
          </a:bodyPr>
          <a:lstStyle/>
          <a:p>
            <a:pPr eaLnBrk="1" hangingPunct="1"/>
            <a:r>
              <a:rPr lang="en-US" dirty="0" smtClean="0"/>
              <a:t>Healthcare Personnel (HCP) Need These Immunizations:  </a:t>
            </a:r>
          </a:p>
        </p:txBody>
      </p:sp>
      <p:sp>
        <p:nvSpPr>
          <p:cNvPr id="1093635" name="Rectangle 3"/>
          <p:cNvSpPr>
            <a:spLocks noGrp="1" noChangeArrowheads="1"/>
          </p:cNvSpPr>
          <p:nvPr>
            <p:ph type="body" idx="4294967295"/>
          </p:nvPr>
        </p:nvSpPr>
        <p:spPr>
          <a:xfrm>
            <a:off x="914400" y="1600200"/>
            <a:ext cx="8229600" cy="3810000"/>
          </a:xfrm>
        </p:spPr>
        <p:txBody>
          <a:bodyPr/>
          <a:lstStyle/>
          <a:p>
            <a:pPr>
              <a:lnSpc>
                <a:spcPct val="80000"/>
              </a:lnSpc>
              <a:spcBef>
                <a:spcPct val="50000"/>
              </a:spcBef>
              <a:buClr>
                <a:schemeClr val="tx1"/>
              </a:buClr>
              <a:defRPr/>
            </a:pPr>
            <a:r>
              <a:rPr lang="en-US" sz="2800" dirty="0" smtClean="0"/>
              <a:t>Annual influenza vaccine</a:t>
            </a:r>
            <a:r>
              <a:rPr lang="en-US" sz="2800" dirty="0" smtClean="0">
                <a:effectLst>
                  <a:outerShdw blurRad="38100" dist="38100" dir="2700000" algn="tl">
                    <a:srgbClr val="000000"/>
                  </a:outerShdw>
                </a:effectLst>
              </a:rPr>
              <a:t> </a:t>
            </a:r>
            <a:endParaRPr lang="en-US" sz="2800" dirty="0" smtClean="0"/>
          </a:p>
          <a:p>
            <a:pPr>
              <a:lnSpc>
                <a:spcPct val="80000"/>
              </a:lnSpc>
              <a:spcBef>
                <a:spcPts val="1920"/>
              </a:spcBef>
              <a:buClr>
                <a:schemeClr val="tx1"/>
              </a:buClr>
              <a:defRPr/>
            </a:pPr>
            <a:r>
              <a:rPr lang="en-US" sz="2800" dirty="0" smtClean="0"/>
              <a:t> </a:t>
            </a:r>
            <a:r>
              <a:rPr lang="en-US" sz="2800" dirty="0" err="1" smtClean="0"/>
              <a:t>Tdap</a:t>
            </a:r>
            <a:r>
              <a:rPr lang="en-US" sz="2800" dirty="0" smtClean="0"/>
              <a:t> or Td</a:t>
            </a:r>
          </a:p>
          <a:p>
            <a:pPr>
              <a:lnSpc>
                <a:spcPct val="80000"/>
              </a:lnSpc>
              <a:spcBef>
                <a:spcPts val="1920"/>
              </a:spcBef>
              <a:buClr>
                <a:schemeClr val="tx1"/>
              </a:buClr>
              <a:defRPr/>
            </a:pPr>
            <a:r>
              <a:rPr lang="en-US" sz="2800" dirty="0" smtClean="0"/>
              <a:t> Hepatitis B (exposure risk) </a:t>
            </a:r>
            <a:r>
              <a:rPr lang="en-US" sz="2800" i="1" dirty="0" smtClean="0"/>
              <a:t>Check immunity  </a:t>
            </a:r>
            <a:endParaRPr lang="en-US" sz="2800" b="1" i="1" dirty="0" smtClean="0"/>
          </a:p>
          <a:p>
            <a:pPr>
              <a:lnSpc>
                <a:spcPct val="80000"/>
              </a:lnSpc>
              <a:spcBef>
                <a:spcPct val="50000"/>
              </a:spcBef>
              <a:buClr>
                <a:srgbClr val="FFFF99"/>
              </a:buClr>
              <a:buFontTx/>
              <a:buNone/>
              <a:defRPr/>
            </a:pPr>
            <a:r>
              <a:rPr lang="en-US" b="1" dirty="0" smtClean="0"/>
              <a:t>Validate immune status of:</a:t>
            </a:r>
          </a:p>
          <a:p>
            <a:pPr>
              <a:lnSpc>
                <a:spcPct val="80000"/>
              </a:lnSpc>
              <a:spcBef>
                <a:spcPct val="50000"/>
              </a:spcBef>
              <a:buClr>
                <a:schemeClr val="tx1"/>
              </a:buClr>
              <a:defRPr/>
            </a:pPr>
            <a:r>
              <a:rPr lang="en-US" sz="2800" dirty="0" err="1" smtClean="0"/>
              <a:t>Varicella</a:t>
            </a:r>
            <a:endParaRPr lang="en-US" sz="2800" dirty="0" smtClean="0"/>
          </a:p>
          <a:p>
            <a:pPr>
              <a:lnSpc>
                <a:spcPct val="80000"/>
              </a:lnSpc>
              <a:spcBef>
                <a:spcPct val="50000"/>
              </a:spcBef>
              <a:buClr>
                <a:schemeClr val="tx1"/>
              </a:buClr>
              <a:defRPr/>
            </a:pPr>
            <a:r>
              <a:rPr lang="en-US" sz="2800" dirty="0" smtClean="0"/>
              <a:t>Measles, Mumps &amp; Rubella(MMR)</a:t>
            </a:r>
          </a:p>
        </p:txBody>
      </p:sp>
      <p:sp>
        <p:nvSpPr>
          <p:cNvPr id="351236" name="Text Box 4"/>
          <p:cNvSpPr txBox="1">
            <a:spLocks noChangeArrowheads="1"/>
          </p:cNvSpPr>
          <p:nvPr/>
        </p:nvSpPr>
        <p:spPr bwMode="auto">
          <a:xfrm>
            <a:off x="1277815" y="5491161"/>
            <a:ext cx="5181600" cy="708025"/>
          </a:xfrm>
          <a:prstGeom prst="rect">
            <a:avLst/>
          </a:prstGeom>
          <a:noFill/>
          <a:ln w="9525">
            <a:noFill/>
            <a:miter lim="800000"/>
            <a:headEnd/>
            <a:tailEnd/>
          </a:ln>
        </p:spPr>
        <p:txBody>
          <a:bodyPr>
            <a:spAutoFit/>
          </a:bodyPr>
          <a:lstStyle/>
          <a:p>
            <a:pPr>
              <a:spcBef>
                <a:spcPct val="50000"/>
              </a:spcBef>
            </a:pPr>
            <a:r>
              <a:rPr lang="en-US" sz="4000" b="1" i="1" dirty="0">
                <a:latin typeface="Arial Narrow" pitchFamily="34" charset="0"/>
                <a:cs typeface="Arial" charset="0"/>
              </a:rPr>
              <a:t>Are </a:t>
            </a:r>
            <a:r>
              <a:rPr lang="en-US" sz="4000" b="1" i="1" u="sng" dirty="0">
                <a:solidFill>
                  <a:srgbClr val="C00000"/>
                </a:solidFill>
                <a:latin typeface="Arial Narrow" pitchFamily="34" charset="0"/>
                <a:cs typeface="Arial" charset="0"/>
              </a:rPr>
              <a:t>YOU</a:t>
            </a:r>
            <a:r>
              <a:rPr lang="en-US" sz="4000" b="1" i="1" dirty="0">
                <a:latin typeface="Arial Narrow" pitchFamily="34" charset="0"/>
                <a:cs typeface="Arial" charset="0"/>
              </a:rPr>
              <a:t> up to date?</a:t>
            </a:r>
          </a:p>
        </p:txBody>
      </p:sp>
      <p:pic>
        <p:nvPicPr>
          <p:cNvPr id="275460" name="Picture 5" descr="j0386204"/>
          <p:cNvPicPr>
            <a:picLocks noChangeAspect="1" noChangeArrowheads="1"/>
          </p:cNvPicPr>
          <p:nvPr/>
        </p:nvPicPr>
        <p:blipFill>
          <a:blip r:embed="rId3" cstate="print"/>
          <a:srcRect/>
          <a:stretch>
            <a:fillRect/>
          </a:stretch>
        </p:blipFill>
        <p:spPr bwMode="auto">
          <a:xfrm>
            <a:off x="7162800" y="3503611"/>
            <a:ext cx="1676400" cy="2695575"/>
          </a:xfrm>
          <a:prstGeom prst="rect">
            <a:avLst/>
          </a:prstGeom>
          <a:noFill/>
          <a:ln w="9525">
            <a:noFill/>
            <a:miter lim="800000"/>
            <a:headEnd/>
            <a:tailEnd/>
          </a:ln>
        </p:spPr>
      </p:pic>
    </p:spTree>
    <p:extLst>
      <p:ext uri="{BB962C8B-B14F-4D97-AF65-F5344CB8AC3E}">
        <p14:creationId xmlns:p14="http://schemas.microsoft.com/office/powerpoint/2010/main" val="896375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123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5" name="Rectangle 2"/>
          <p:cNvSpPr>
            <a:spLocks noGrp="1" noChangeArrowheads="1"/>
          </p:cNvSpPr>
          <p:nvPr>
            <p:ph type="title" idx="4294967295"/>
          </p:nvPr>
        </p:nvSpPr>
        <p:spPr>
          <a:xfrm>
            <a:off x="152400" y="0"/>
            <a:ext cx="8763000" cy="1524000"/>
          </a:xfrm>
        </p:spPr>
        <p:txBody>
          <a:bodyPr>
            <a:noAutofit/>
          </a:bodyPr>
          <a:lstStyle/>
          <a:p>
            <a:pPr eaLnBrk="1" hangingPunct="1"/>
            <a:r>
              <a:rPr lang="en-US" dirty="0" smtClean="0"/>
              <a:t>Resources for Factual &amp; Responsible Vaccine Information</a:t>
            </a:r>
          </a:p>
        </p:txBody>
      </p:sp>
      <p:pic>
        <p:nvPicPr>
          <p:cNvPr id="574466" name="Picture 3"/>
          <p:cNvPicPr>
            <a:picLocks noChangeAspect="1" noChangeArrowheads="1"/>
          </p:cNvPicPr>
          <p:nvPr/>
        </p:nvPicPr>
        <p:blipFill>
          <a:blip r:embed="rId3" cstate="print"/>
          <a:srcRect/>
          <a:stretch>
            <a:fillRect/>
          </a:stretch>
        </p:blipFill>
        <p:spPr bwMode="auto">
          <a:xfrm>
            <a:off x="533400" y="1828800"/>
            <a:ext cx="6629400" cy="1006475"/>
          </a:xfrm>
          <a:prstGeom prst="rect">
            <a:avLst/>
          </a:prstGeom>
          <a:noFill/>
          <a:ln w="9525">
            <a:solidFill>
              <a:srgbClr val="99CCFF"/>
            </a:solidFill>
            <a:miter lim="800000"/>
            <a:headEnd/>
            <a:tailEnd/>
          </a:ln>
        </p:spPr>
      </p:pic>
      <p:pic>
        <p:nvPicPr>
          <p:cNvPr id="574467" name="Picture 4" descr="ACP-ASIM Online - American College of Physicians-American Society of Internal Medicine"/>
          <p:cNvPicPr>
            <a:picLocks noChangeAspect="1" noChangeArrowheads="1"/>
          </p:cNvPicPr>
          <p:nvPr/>
        </p:nvPicPr>
        <p:blipFill>
          <a:blip r:embed="rId4" cstate="print"/>
          <a:srcRect/>
          <a:stretch>
            <a:fillRect/>
          </a:stretch>
        </p:blipFill>
        <p:spPr bwMode="auto">
          <a:xfrm>
            <a:off x="381000" y="3276600"/>
            <a:ext cx="4033838" cy="690563"/>
          </a:xfrm>
          <a:prstGeom prst="rect">
            <a:avLst/>
          </a:prstGeom>
          <a:noFill/>
          <a:ln w="9525">
            <a:solidFill>
              <a:schemeClr val="bg1"/>
            </a:solidFill>
            <a:miter lim="800000"/>
            <a:headEnd/>
            <a:tailEnd/>
          </a:ln>
        </p:spPr>
      </p:pic>
      <p:pic>
        <p:nvPicPr>
          <p:cNvPr id="574468" name="Picture 5" descr="homepage_header"/>
          <p:cNvPicPr>
            <a:picLocks noChangeAspect="1" noChangeArrowheads="1"/>
          </p:cNvPicPr>
          <p:nvPr/>
        </p:nvPicPr>
        <p:blipFill>
          <a:blip r:embed="rId5" cstate="print"/>
          <a:srcRect/>
          <a:stretch>
            <a:fillRect/>
          </a:stretch>
        </p:blipFill>
        <p:spPr bwMode="auto">
          <a:xfrm>
            <a:off x="5105400" y="3276600"/>
            <a:ext cx="3514725" cy="654050"/>
          </a:xfrm>
          <a:prstGeom prst="rect">
            <a:avLst/>
          </a:prstGeom>
          <a:noFill/>
          <a:ln w="9525">
            <a:solidFill>
              <a:schemeClr val="bg1"/>
            </a:solidFill>
            <a:miter lim="800000"/>
            <a:headEnd/>
            <a:tailEnd/>
          </a:ln>
        </p:spPr>
      </p:pic>
      <p:pic>
        <p:nvPicPr>
          <p:cNvPr id="574469" name="Picture 6"/>
          <p:cNvPicPr>
            <a:picLocks noChangeAspect="1" noChangeArrowheads="1"/>
          </p:cNvPicPr>
          <p:nvPr/>
        </p:nvPicPr>
        <p:blipFill>
          <a:blip r:embed="rId6" cstate="print"/>
          <a:srcRect/>
          <a:stretch>
            <a:fillRect/>
          </a:stretch>
        </p:blipFill>
        <p:spPr bwMode="auto">
          <a:xfrm>
            <a:off x="1371600" y="4114800"/>
            <a:ext cx="2133600" cy="857250"/>
          </a:xfrm>
          <a:prstGeom prst="rect">
            <a:avLst/>
          </a:prstGeom>
          <a:solidFill>
            <a:schemeClr val="accent2"/>
          </a:solidFill>
          <a:ln w="9525">
            <a:solidFill>
              <a:srgbClr val="3366FF"/>
            </a:solidFill>
            <a:miter lim="800000"/>
            <a:headEnd/>
            <a:tailEnd/>
          </a:ln>
        </p:spPr>
      </p:pic>
      <p:pic>
        <p:nvPicPr>
          <p:cNvPr id="574470" name="Picture 7" descr="mast_logo_green"/>
          <p:cNvPicPr>
            <a:picLocks noChangeAspect="1" noChangeArrowheads="1"/>
          </p:cNvPicPr>
          <p:nvPr/>
        </p:nvPicPr>
        <p:blipFill>
          <a:blip r:embed="rId7" cstate="print"/>
          <a:srcRect/>
          <a:stretch>
            <a:fillRect/>
          </a:stretch>
        </p:blipFill>
        <p:spPr bwMode="auto">
          <a:xfrm>
            <a:off x="4191000" y="4114800"/>
            <a:ext cx="2209800" cy="1143000"/>
          </a:xfrm>
          <a:prstGeom prst="rect">
            <a:avLst/>
          </a:prstGeom>
          <a:noFill/>
          <a:ln w="9525">
            <a:solidFill>
              <a:schemeClr val="bg1"/>
            </a:solidFill>
            <a:miter lim="800000"/>
            <a:headEnd/>
            <a:tailEnd/>
          </a:ln>
        </p:spPr>
      </p:pic>
      <p:pic>
        <p:nvPicPr>
          <p:cNvPr id="574471" name="Picture 8" descr="The Global Alliance for Vaccines and Immunization"/>
          <p:cNvPicPr>
            <a:picLocks noChangeAspect="1" noChangeArrowheads="1"/>
          </p:cNvPicPr>
          <p:nvPr/>
        </p:nvPicPr>
        <p:blipFill>
          <a:blip r:embed="rId8" cstate="print"/>
          <a:srcRect/>
          <a:stretch>
            <a:fillRect/>
          </a:stretch>
        </p:blipFill>
        <p:spPr bwMode="auto">
          <a:xfrm>
            <a:off x="6781800" y="4191000"/>
            <a:ext cx="1636713" cy="985838"/>
          </a:xfrm>
          <a:prstGeom prst="rect">
            <a:avLst/>
          </a:prstGeom>
          <a:noFill/>
          <a:ln w="12700">
            <a:solidFill>
              <a:schemeClr val="tx1"/>
            </a:solidFill>
            <a:miter lim="800000"/>
            <a:headEnd/>
            <a:tailEnd/>
          </a:ln>
        </p:spPr>
      </p:pic>
      <p:pic>
        <p:nvPicPr>
          <p:cNvPr id="574472" name="Picture 9" descr="batrob5t">
            <a:hlinkClick r:id="rId9"/>
          </p:cNvPr>
          <p:cNvPicPr>
            <a:picLocks noChangeAspect="1" noChangeArrowheads="1"/>
          </p:cNvPicPr>
          <p:nvPr/>
        </p:nvPicPr>
        <p:blipFill>
          <a:blip r:embed="rId10" cstate="print"/>
          <a:srcRect/>
          <a:stretch>
            <a:fillRect/>
          </a:stretch>
        </p:blipFill>
        <p:spPr bwMode="auto">
          <a:xfrm>
            <a:off x="533400" y="5029200"/>
            <a:ext cx="1535113" cy="1243013"/>
          </a:xfrm>
          <a:prstGeom prst="rect">
            <a:avLst/>
          </a:prstGeom>
          <a:noFill/>
          <a:ln w="15875">
            <a:solidFill>
              <a:srgbClr val="000000"/>
            </a:solidFill>
            <a:miter lim="800000"/>
            <a:headEnd/>
            <a:tailEnd/>
          </a:ln>
        </p:spPr>
      </p:pic>
      <p:pic>
        <p:nvPicPr>
          <p:cNvPr id="574473" name="Picture 10" descr="Link to Public Health Home Page">
            <a:hlinkClick r:id="rId11"/>
          </p:cNvPr>
          <p:cNvPicPr>
            <a:picLocks noChangeAspect="1" noChangeArrowheads="1"/>
          </p:cNvPicPr>
          <p:nvPr/>
        </p:nvPicPr>
        <p:blipFill>
          <a:blip r:embed="rId12" cstate="print"/>
          <a:srcRect/>
          <a:stretch>
            <a:fillRect/>
          </a:stretch>
        </p:blipFill>
        <p:spPr bwMode="auto">
          <a:xfrm>
            <a:off x="2209800" y="5105400"/>
            <a:ext cx="1863725" cy="1325563"/>
          </a:xfrm>
          <a:prstGeom prst="rect">
            <a:avLst/>
          </a:prstGeom>
          <a:noFill/>
          <a:ln w="9525">
            <a:solidFill>
              <a:schemeClr val="bg1"/>
            </a:solidFill>
            <a:miter lim="800000"/>
            <a:headEnd/>
            <a:tailEnd/>
          </a:ln>
        </p:spPr>
      </p:pic>
      <p:pic>
        <p:nvPicPr>
          <p:cNvPr id="574474" name="Picture 11" descr="avglogo2"/>
          <p:cNvPicPr>
            <a:picLocks noChangeAspect="1" noChangeArrowheads="1"/>
          </p:cNvPicPr>
          <p:nvPr/>
        </p:nvPicPr>
        <p:blipFill>
          <a:blip r:embed="rId13" cstate="print"/>
          <a:srcRect/>
          <a:stretch>
            <a:fillRect/>
          </a:stretch>
        </p:blipFill>
        <p:spPr bwMode="auto">
          <a:xfrm>
            <a:off x="4267200" y="5410200"/>
            <a:ext cx="2055813" cy="822325"/>
          </a:xfrm>
          <a:prstGeom prst="rect">
            <a:avLst/>
          </a:prstGeom>
          <a:noFill/>
          <a:ln w="9525">
            <a:solidFill>
              <a:srgbClr val="000000"/>
            </a:solidFill>
            <a:miter lim="800000"/>
            <a:headEnd/>
            <a:tailEnd/>
          </a:ln>
        </p:spPr>
      </p:pic>
      <p:pic>
        <p:nvPicPr>
          <p:cNvPr id="574475" name="Picture 12" descr="cdc logo"/>
          <p:cNvPicPr>
            <a:picLocks noChangeAspect="1" noChangeArrowheads="1"/>
          </p:cNvPicPr>
          <p:nvPr/>
        </p:nvPicPr>
        <p:blipFill>
          <a:blip r:embed="rId14" cstate="print"/>
          <a:srcRect/>
          <a:stretch>
            <a:fillRect/>
          </a:stretch>
        </p:blipFill>
        <p:spPr bwMode="auto">
          <a:xfrm>
            <a:off x="6477000" y="5410200"/>
            <a:ext cx="2362200" cy="1012825"/>
          </a:xfrm>
          <a:prstGeom prst="rect">
            <a:avLst/>
          </a:prstGeom>
          <a:noFill/>
          <a:ln w="9525">
            <a:solidFill>
              <a:schemeClr val="bg1"/>
            </a:solidFill>
            <a:miter lim="800000"/>
            <a:headEnd/>
            <a:tailEnd/>
          </a:ln>
        </p:spPr>
      </p:pic>
      <p:sp>
        <p:nvSpPr>
          <p:cNvPr id="75789" name="Rectangle 13"/>
          <p:cNvSpPr>
            <a:spLocks noChangeArrowheads="1"/>
          </p:cNvSpPr>
          <p:nvPr/>
        </p:nvSpPr>
        <p:spPr bwMode="auto">
          <a:xfrm>
            <a:off x="381000" y="4953000"/>
            <a:ext cx="1752600" cy="1447800"/>
          </a:xfrm>
          <a:prstGeom prst="rect">
            <a:avLst/>
          </a:prstGeom>
          <a:noFill/>
          <a:ln w="38100">
            <a:noFill/>
            <a:miter lim="800000"/>
            <a:headEnd/>
            <a:tailEnd/>
          </a:ln>
        </p:spPr>
        <p:txBody>
          <a:bodyPr wrap="none" anchor="ctr"/>
          <a:lstStyle/>
          <a:p>
            <a:endParaRPr lang="en-US" sz="1600" b="1">
              <a:solidFill>
                <a:srgbClr val="FFFFFF"/>
              </a:solidFill>
            </a:endParaRPr>
          </a:p>
        </p:txBody>
      </p:sp>
      <p:sp>
        <p:nvSpPr>
          <p:cNvPr id="75790" name="Text Box 14"/>
          <p:cNvSpPr txBox="1">
            <a:spLocks noChangeArrowheads="1"/>
          </p:cNvSpPr>
          <p:nvPr/>
        </p:nvSpPr>
        <p:spPr bwMode="auto">
          <a:xfrm>
            <a:off x="304800" y="6430963"/>
            <a:ext cx="1905000" cy="336550"/>
          </a:xfrm>
          <a:prstGeom prst="rect">
            <a:avLst/>
          </a:prstGeom>
          <a:noFill/>
          <a:ln w="9525">
            <a:noFill/>
            <a:miter lim="800000"/>
            <a:headEnd/>
            <a:tailEnd/>
          </a:ln>
        </p:spPr>
        <p:txBody>
          <a:bodyPr>
            <a:spAutoFit/>
          </a:bodyPr>
          <a:lstStyle/>
          <a:p>
            <a:pPr>
              <a:spcBef>
                <a:spcPct val="50000"/>
              </a:spcBef>
            </a:pPr>
            <a:r>
              <a:rPr lang="en-US" sz="1600" b="1" i="1" dirty="0">
                <a:latin typeface="Calibri" pitchFamily="34" charset="0"/>
              </a:rPr>
              <a:t>www.immunize.org</a:t>
            </a:r>
          </a:p>
        </p:txBody>
      </p:sp>
      <p:pic>
        <p:nvPicPr>
          <p:cNvPr id="574478" name="Picture 15" descr="ACOGlogo70"/>
          <p:cNvPicPr>
            <a:picLocks noChangeAspect="1" noChangeArrowheads="1"/>
          </p:cNvPicPr>
          <p:nvPr/>
        </p:nvPicPr>
        <p:blipFill>
          <a:blip r:embed="rId15" cstate="print"/>
          <a:srcRect/>
          <a:stretch>
            <a:fillRect/>
          </a:stretch>
        </p:blipFill>
        <p:spPr bwMode="auto">
          <a:xfrm>
            <a:off x="7696200" y="1828800"/>
            <a:ext cx="976313" cy="990600"/>
          </a:xfrm>
          <a:prstGeom prst="rect">
            <a:avLst/>
          </a:prstGeom>
          <a:noFill/>
          <a:ln w="9525">
            <a:noFill/>
            <a:miter lim="800000"/>
            <a:headEnd/>
            <a:tailEnd/>
          </a:ln>
        </p:spPr>
      </p:pic>
    </p:spTree>
    <p:extLst>
      <p:ext uri="{BB962C8B-B14F-4D97-AF65-F5344CB8AC3E}">
        <p14:creationId xmlns:p14="http://schemas.microsoft.com/office/powerpoint/2010/main" val="17845225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57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2"/>
          <p:cNvSpPr>
            <a:spLocks noGrp="1" noChangeArrowheads="1"/>
          </p:cNvSpPr>
          <p:nvPr>
            <p:ph type="title" idx="4294967295"/>
          </p:nvPr>
        </p:nvSpPr>
        <p:spPr>
          <a:xfrm>
            <a:off x="609600" y="304800"/>
            <a:ext cx="5105400" cy="1143000"/>
          </a:xfrm>
        </p:spPr>
        <p:txBody>
          <a:bodyPr>
            <a:normAutofit/>
          </a:bodyPr>
          <a:lstStyle/>
          <a:p>
            <a:pPr eaLnBrk="1" hangingPunct="1"/>
            <a:r>
              <a:rPr lang="en-US" dirty="0" smtClean="0"/>
              <a:t>Stay Current!</a:t>
            </a:r>
          </a:p>
        </p:txBody>
      </p:sp>
      <p:sp>
        <p:nvSpPr>
          <p:cNvPr id="324610" name="Rectangle 3"/>
          <p:cNvSpPr>
            <a:spLocks noGrp="1" noChangeArrowheads="1"/>
          </p:cNvSpPr>
          <p:nvPr>
            <p:ph type="body" idx="4294967295"/>
          </p:nvPr>
        </p:nvSpPr>
        <p:spPr>
          <a:xfrm>
            <a:off x="228600" y="2057400"/>
            <a:ext cx="8763000" cy="4525963"/>
          </a:xfrm>
        </p:spPr>
        <p:txBody>
          <a:bodyPr/>
          <a:lstStyle/>
          <a:p>
            <a:pPr eaLnBrk="1" hangingPunct="1"/>
            <a:r>
              <a:rPr lang="en-US" sz="2800" dirty="0" smtClean="0"/>
              <a:t>Sign up for listserv sites which provide timely information pertinent to your practice  </a:t>
            </a:r>
            <a:r>
              <a:rPr lang="en-US" sz="2800" dirty="0" err="1" smtClean="0">
                <a:hlinkClick r:id="rId3"/>
              </a:rPr>
              <a:t>www.immunize.org/resources/emailnews.asp</a:t>
            </a:r>
            <a:endParaRPr lang="en-US" sz="2800" dirty="0" smtClean="0"/>
          </a:p>
          <a:p>
            <a:pPr lvl="1" eaLnBrk="1" hangingPunct="1"/>
            <a:r>
              <a:rPr lang="en-US" dirty="0" smtClean="0"/>
              <a:t>AAP Newsletter</a:t>
            </a:r>
          </a:p>
          <a:p>
            <a:pPr lvl="1" eaLnBrk="1" hangingPunct="1"/>
            <a:r>
              <a:rPr lang="en-US" dirty="0" smtClean="0"/>
              <a:t>CDC immunization websites (32 in all)</a:t>
            </a:r>
          </a:p>
          <a:p>
            <a:pPr lvl="1" eaLnBrk="1" hangingPunct="1"/>
            <a:r>
              <a:rPr lang="en-US" dirty="0" smtClean="0"/>
              <a:t>CHOP Parents Pack Newsletter</a:t>
            </a:r>
          </a:p>
          <a:p>
            <a:pPr lvl="1" eaLnBrk="1" hangingPunct="1"/>
            <a:r>
              <a:rPr lang="en-US" dirty="0" smtClean="0"/>
              <a:t>IAC Express</a:t>
            </a:r>
          </a:p>
          <a:p>
            <a:pPr lvl="1" eaLnBrk="1" hangingPunct="1"/>
            <a:r>
              <a:rPr lang="en-US" dirty="0" smtClean="0"/>
              <a:t>Websites specific to particular vaccines</a:t>
            </a:r>
          </a:p>
        </p:txBody>
      </p:sp>
      <p:pic>
        <p:nvPicPr>
          <p:cNvPr id="324611" name="Picture 4" descr="MC900439350[1]"/>
          <p:cNvPicPr>
            <a:picLocks noChangeAspect="1" noChangeArrowheads="1"/>
          </p:cNvPicPr>
          <p:nvPr/>
        </p:nvPicPr>
        <p:blipFill>
          <a:blip r:embed="rId4" cstate="print"/>
          <a:srcRect/>
          <a:stretch>
            <a:fillRect/>
          </a:stretch>
        </p:blipFill>
        <p:spPr bwMode="auto">
          <a:xfrm rot="1044087">
            <a:off x="6679664" y="268940"/>
            <a:ext cx="1600200" cy="1600200"/>
          </a:xfrm>
          <a:prstGeom prst="rect">
            <a:avLst/>
          </a:prstGeom>
          <a:noFill/>
          <a:ln w="9525">
            <a:noFill/>
            <a:miter lim="800000"/>
            <a:headEnd/>
            <a:tailEnd/>
          </a:ln>
        </p:spPr>
      </p:pic>
    </p:spTree>
    <p:extLst>
      <p:ext uri="{BB962C8B-B14F-4D97-AF65-F5344CB8AC3E}">
        <p14:creationId xmlns:p14="http://schemas.microsoft.com/office/powerpoint/2010/main" val="20591636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52400" y="0"/>
            <a:ext cx="8839200" cy="1447800"/>
          </a:xfrm>
        </p:spPr>
        <p:txBody>
          <a:bodyPr>
            <a:normAutofit/>
          </a:bodyPr>
          <a:lstStyle/>
          <a:p>
            <a:pPr eaLnBrk="1" hangingPunct="1"/>
            <a:r>
              <a:rPr lang="en-US" dirty="0" smtClean="0">
                <a:cs typeface="Arial" charset="0"/>
              </a:rPr>
              <a:t>Internet Resources</a:t>
            </a:r>
          </a:p>
        </p:txBody>
      </p:sp>
      <p:sp>
        <p:nvSpPr>
          <p:cNvPr id="114691" name="Rectangle 3"/>
          <p:cNvSpPr>
            <a:spLocks noGrp="1" noChangeArrowheads="1"/>
          </p:cNvSpPr>
          <p:nvPr>
            <p:ph type="body" idx="1"/>
          </p:nvPr>
        </p:nvSpPr>
        <p:spPr>
          <a:xfrm>
            <a:off x="17721" y="1371600"/>
            <a:ext cx="8842375" cy="4525963"/>
          </a:xfrm>
        </p:spPr>
        <p:txBody>
          <a:bodyPr/>
          <a:lstStyle/>
          <a:p>
            <a:pPr eaLnBrk="1" hangingPunct="1">
              <a:buClr>
                <a:srgbClr val="FF0000"/>
              </a:buClr>
              <a:buSzPct val="65000"/>
              <a:buFont typeface="Wingdings" pitchFamily="2" charset="2"/>
              <a:buNone/>
            </a:pPr>
            <a:r>
              <a:rPr lang="en-US" sz="2400" dirty="0" smtClean="0">
                <a:solidFill>
                  <a:srgbClr val="C00000"/>
                </a:solidFill>
                <a:cs typeface="Arial" charset="0"/>
              </a:rPr>
              <a:t>Georgia Department of Public Health</a:t>
            </a:r>
          </a:p>
          <a:p>
            <a:pPr lvl="1">
              <a:lnSpc>
                <a:spcPct val="80000"/>
              </a:lnSpc>
              <a:buClr>
                <a:srgbClr val="FF0000"/>
              </a:buClr>
              <a:buSzPct val="65000"/>
              <a:buFont typeface="Wingdings" pitchFamily="2" charset="2"/>
              <a:buChar char="l"/>
            </a:pPr>
            <a:r>
              <a:rPr lang="en-US" sz="2400" dirty="0">
                <a:cs typeface="Arial" charset="0"/>
              </a:rPr>
              <a:t>http://dph.georgia.gov/immunization-section</a:t>
            </a:r>
            <a:endParaRPr lang="en-US" sz="2400" dirty="0" smtClean="0">
              <a:cs typeface="Arial" charset="0"/>
            </a:endParaRPr>
          </a:p>
          <a:p>
            <a:pPr lvl="1" eaLnBrk="1" hangingPunct="1">
              <a:lnSpc>
                <a:spcPct val="60000"/>
              </a:lnSpc>
              <a:buClr>
                <a:srgbClr val="FF0000"/>
              </a:buClr>
              <a:buSzPct val="65000"/>
              <a:buFont typeface="Wingdings" pitchFamily="2" charset="2"/>
              <a:buNone/>
            </a:pPr>
            <a:endParaRPr lang="en-US" sz="2400" dirty="0" smtClean="0">
              <a:solidFill>
                <a:schemeClr val="tx2"/>
              </a:solidFill>
              <a:cs typeface="Arial" charset="0"/>
            </a:endParaRPr>
          </a:p>
          <a:p>
            <a:pPr eaLnBrk="1" hangingPunct="1">
              <a:buClr>
                <a:srgbClr val="FF0000"/>
              </a:buClr>
              <a:buSzPct val="65000"/>
              <a:buFont typeface="Wingdings" pitchFamily="2" charset="2"/>
              <a:buNone/>
            </a:pPr>
            <a:r>
              <a:rPr lang="en-US" sz="2400" dirty="0" smtClean="0">
                <a:solidFill>
                  <a:srgbClr val="C00000"/>
                </a:solidFill>
                <a:cs typeface="Arial" charset="0"/>
              </a:rPr>
              <a:t>CDC Immunization information</a:t>
            </a:r>
          </a:p>
          <a:p>
            <a:pPr lvl="1" eaLnBrk="1" hangingPunct="1">
              <a:buClr>
                <a:srgbClr val="FF0000"/>
              </a:buClr>
              <a:buSzPct val="65000"/>
              <a:buFont typeface="Wingdings" pitchFamily="2" charset="2"/>
              <a:buChar char="l"/>
            </a:pPr>
            <a:r>
              <a:rPr lang="en-US" sz="2000" dirty="0" smtClean="0">
                <a:solidFill>
                  <a:schemeClr val="tx2"/>
                </a:solidFill>
                <a:cs typeface="Arial" charset="0"/>
              </a:rPr>
              <a:t>	</a:t>
            </a:r>
            <a:r>
              <a:rPr lang="en-US" sz="2400" dirty="0" smtClean="0">
                <a:cs typeface="Arial" charset="0"/>
              </a:rPr>
              <a:t>http://www.cdc.gov/vaccines/</a:t>
            </a:r>
            <a:r>
              <a:rPr lang="en-US" sz="2000" dirty="0" smtClean="0">
                <a:solidFill>
                  <a:schemeClr val="tx2"/>
                </a:solidFill>
                <a:cs typeface="Arial" charset="0"/>
              </a:rPr>
              <a:t>	</a:t>
            </a:r>
          </a:p>
          <a:p>
            <a:pPr eaLnBrk="1" hangingPunct="1">
              <a:lnSpc>
                <a:spcPct val="60000"/>
              </a:lnSpc>
              <a:buClr>
                <a:srgbClr val="FF0000"/>
              </a:buClr>
              <a:buSzPct val="65000"/>
              <a:buFont typeface="Wingdings" pitchFamily="2" charset="2"/>
              <a:buNone/>
            </a:pPr>
            <a:endParaRPr lang="en-US" sz="2400" dirty="0" smtClean="0">
              <a:solidFill>
                <a:schemeClr val="tx2"/>
              </a:solidFill>
              <a:cs typeface="Arial" charset="0"/>
            </a:endParaRPr>
          </a:p>
          <a:p>
            <a:pPr eaLnBrk="1" hangingPunct="1">
              <a:buClr>
                <a:srgbClr val="FF0000"/>
              </a:buClr>
              <a:buSzPct val="65000"/>
              <a:buFont typeface="Wingdings" pitchFamily="2" charset="2"/>
              <a:buNone/>
            </a:pPr>
            <a:r>
              <a:rPr lang="en-US" sz="2400" dirty="0" smtClean="0">
                <a:solidFill>
                  <a:srgbClr val="C00000"/>
                </a:solidFill>
                <a:cs typeface="Arial" charset="0"/>
              </a:rPr>
              <a:t>CDC Flu information</a:t>
            </a:r>
          </a:p>
          <a:p>
            <a:pPr lvl="1" eaLnBrk="1" hangingPunct="1">
              <a:buClr>
                <a:srgbClr val="FF0000"/>
              </a:buClr>
              <a:buSzPct val="65000"/>
              <a:buFont typeface="Wingdings" pitchFamily="2" charset="2"/>
              <a:buChar char="l"/>
            </a:pPr>
            <a:r>
              <a:rPr lang="en-US" sz="2400" dirty="0" smtClean="0">
                <a:cs typeface="Arial" charset="0"/>
              </a:rPr>
              <a:t>http://www.cdc.gov/flu/</a:t>
            </a:r>
            <a:endParaRPr lang="en-US" sz="2400" dirty="0" smtClean="0">
              <a:solidFill>
                <a:schemeClr val="tx2"/>
              </a:solidFill>
              <a:cs typeface="Arial" charset="0"/>
            </a:endParaRPr>
          </a:p>
          <a:p>
            <a:pPr lvl="1" eaLnBrk="1" hangingPunct="1">
              <a:lnSpc>
                <a:spcPct val="40000"/>
              </a:lnSpc>
              <a:buClr>
                <a:srgbClr val="FF0000"/>
              </a:buClr>
              <a:buSzPct val="65000"/>
              <a:buFont typeface="Wingdings" pitchFamily="2" charset="2"/>
              <a:buNone/>
            </a:pPr>
            <a:endParaRPr lang="en-US" sz="2400" dirty="0" smtClean="0">
              <a:solidFill>
                <a:schemeClr val="tx2"/>
              </a:solidFill>
              <a:cs typeface="Arial" charset="0"/>
            </a:endParaRPr>
          </a:p>
          <a:p>
            <a:pPr eaLnBrk="1" hangingPunct="1">
              <a:buClr>
                <a:srgbClr val="FF0000"/>
              </a:buClr>
              <a:buSzPct val="65000"/>
              <a:buFont typeface="Wingdings" pitchFamily="2" charset="2"/>
              <a:buNone/>
            </a:pPr>
            <a:r>
              <a:rPr lang="en-US" sz="2400" dirty="0" smtClean="0">
                <a:solidFill>
                  <a:srgbClr val="C00000"/>
                </a:solidFill>
                <a:cs typeface="Arial" charset="0"/>
              </a:rPr>
              <a:t>Immunization Action Coalition</a:t>
            </a:r>
          </a:p>
          <a:p>
            <a:pPr lvl="1" eaLnBrk="1" hangingPunct="1">
              <a:lnSpc>
                <a:spcPct val="70000"/>
              </a:lnSpc>
              <a:buClr>
                <a:srgbClr val="FF0000"/>
              </a:buClr>
              <a:buSzPct val="65000"/>
              <a:buFont typeface="Wingdings" pitchFamily="2" charset="2"/>
              <a:buChar char="l"/>
            </a:pPr>
            <a:r>
              <a:rPr lang="en-US" sz="2400" dirty="0" smtClean="0">
                <a:cs typeface="Arial" charset="0"/>
              </a:rPr>
              <a:t>www.immunize.org</a:t>
            </a:r>
          </a:p>
          <a:p>
            <a:pPr eaLnBrk="1" hangingPunct="1"/>
            <a:endParaRPr lang="en-US" sz="2800" dirty="0" smtClean="0"/>
          </a:p>
        </p:txBody>
      </p:sp>
      <p:pic>
        <p:nvPicPr>
          <p:cNvPr id="114692" name="Picture 4" descr="computer"/>
          <p:cNvPicPr>
            <a:picLocks noChangeAspect="1" noChangeArrowheads="1"/>
          </p:cNvPicPr>
          <p:nvPr/>
        </p:nvPicPr>
        <p:blipFill>
          <a:blip r:embed="rId3" cstate="print"/>
          <a:srcRect/>
          <a:stretch>
            <a:fillRect/>
          </a:stretch>
        </p:blipFill>
        <p:spPr bwMode="auto">
          <a:xfrm>
            <a:off x="6172200" y="3124200"/>
            <a:ext cx="2019300" cy="2133600"/>
          </a:xfrm>
          <a:prstGeom prst="rect">
            <a:avLst/>
          </a:prstGeom>
          <a:noFill/>
          <a:ln w="9525">
            <a:noFill/>
            <a:miter lim="800000"/>
            <a:headEnd/>
            <a:tailEnd/>
          </a:ln>
        </p:spPr>
      </p:pic>
    </p:spTree>
    <p:extLst>
      <p:ext uri="{BB962C8B-B14F-4D97-AF65-F5344CB8AC3E}">
        <p14:creationId xmlns:p14="http://schemas.microsoft.com/office/powerpoint/2010/main" val="327224350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0"/>
            <a:ext cx="8229600" cy="1066800"/>
          </a:xfrm>
        </p:spPr>
        <p:txBody>
          <a:bodyPr/>
          <a:lstStyle/>
          <a:p>
            <a:pPr algn="ctr" eaLnBrk="1" hangingPunct="1"/>
            <a:r>
              <a:rPr lang="en-US" dirty="0" smtClean="0"/>
              <a:t>Resources</a:t>
            </a:r>
          </a:p>
        </p:txBody>
      </p:sp>
      <p:sp>
        <p:nvSpPr>
          <p:cNvPr id="61443" name="Rectangle 3"/>
          <p:cNvSpPr>
            <a:spLocks noGrp="1" noChangeArrowheads="1"/>
          </p:cNvSpPr>
          <p:nvPr>
            <p:ph idx="1"/>
          </p:nvPr>
        </p:nvSpPr>
        <p:spPr>
          <a:xfrm>
            <a:off x="457200" y="1253125"/>
            <a:ext cx="8305800" cy="4724400"/>
          </a:xfrm>
        </p:spPr>
        <p:txBody>
          <a:bodyPr>
            <a:normAutofit/>
          </a:bodyPr>
          <a:lstStyle/>
          <a:p>
            <a:pPr eaLnBrk="1" hangingPunct="1">
              <a:lnSpc>
                <a:spcPct val="90000"/>
              </a:lnSpc>
            </a:pPr>
            <a:r>
              <a:rPr lang="en-US" sz="2000" dirty="0" smtClean="0"/>
              <a:t>Local health department</a:t>
            </a:r>
          </a:p>
          <a:p>
            <a:pPr eaLnBrk="1" hangingPunct="1">
              <a:lnSpc>
                <a:spcPct val="90000"/>
              </a:lnSpc>
            </a:pPr>
            <a:r>
              <a:rPr lang="en-US" sz="2000" dirty="0" smtClean="0"/>
              <a:t>District Immunization Coordinator</a:t>
            </a:r>
          </a:p>
          <a:p>
            <a:pPr eaLnBrk="1" hangingPunct="1">
              <a:lnSpc>
                <a:spcPct val="90000"/>
              </a:lnSpc>
            </a:pPr>
            <a:r>
              <a:rPr lang="en-US" sz="2000" dirty="0" smtClean="0"/>
              <a:t>GA Immunization Program Office</a:t>
            </a:r>
          </a:p>
          <a:p>
            <a:pPr lvl="1" eaLnBrk="1" hangingPunct="1">
              <a:lnSpc>
                <a:spcPct val="90000"/>
              </a:lnSpc>
            </a:pPr>
            <a:r>
              <a:rPr lang="en-US" sz="2000" dirty="0" smtClean="0"/>
              <a:t>On call Help line: 404-657-3158</a:t>
            </a:r>
          </a:p>
          <a:p>
            <a:pPr lvl="1" eaLnBrk="1" hangingPunct="1">
              <a:lnSpc>
                <a:spcPct val="90000"/>
              </a:lnSpc>
            </a:pPr>
            <a:r>
              <a:rPr lang="en-US" sz="2000" dirty="0" smtClean="0"/>
              <a:t>GRITS Help Line:1-866-483-2958</a:t>
            </a:r>
          </a:p>
          <a:p>
            <a:pPr lvl="1" eaLnBrk="1" hangingPunct="1">
              <a:lnSpc>
                <a:spcPct val="90000"/>
              </a:lnSpc>
            </a:pPr>
            <a:r>
              <a:rPr lang="en-US" sz="2000" dirty="0" smtClean="0"/>
              <a:t>VFC Help Line:1-800-848-3868</a:t>
            </a:r>
          </a:p>
          <a:p>
            <a:pPr lvl="1" eaLnBrk="1" hangingPunct="1">
              <a:lnSpc>
                <a:spcPct val="90000"/>
              </a:lnSpc>
            </a:pPr>
            <a:r>
              <a:rPr lang="en-US" sz="2000" dirty="0" smtClean="0"/>
              <a:t>Website http://</a:t>
            </a:r>
            <a:r>
              <a:rPr lang="en-US" sz="2000" dirty="0" smtClean="0">
                <a:solidFill>
                  <a:schemeClr val="tx2"/>
                </a:solidFill>
              </a:rPr>
              <a:t>dph.georgia.gov/immunization-section</a:t>
            </a:r>
          </a:p>
          <a:p>
            <a:pPr lvl="1" eaLnBrk="1" hangingPunct="1">
              <a:lnSpc>
                <a:spcPct val="90000"/>
              </a:lnSpc>
            </a:pPr>
            <a:r>
              <a:rPr lang="en-US" sz="2000" dirty="0" smtClean="0"/>
              <a:t>Your local Immunization Program Consultant (IPC)</a:t>
            </a:r>
          </a:p>
          <a:p>
            <a:pPr lvl="1" eaLnBrk="1" hangingPunct="1">
              <a:lnSpc>
                <a:spcPct val="90000"/>
              </a:lnSpc>
            </a:pPr>
            <a:r>
              <a:rPr lang="en-US" sz="2000" dirty="0" smtClean="0"/>
              <a:t>Epidemiology: 1-866-782-4584 </a:t>
            </a:r>
          </a:p>
          <a:p>
            <a:pPr eaLnBrk="1" hangingPunct="1">
              <a:lnSpc>
                <a:spcPct val="90000"/>
              </a:lnSpc>
            </a:pPr>
            <a:r>
              <a:rPr lang="en-US" sz="2000" dirty="0" smtClean="0"/>
              <a:t>GA Chapter of the AAP</a:t>
            </a:r>
          </a:p>
          <a:p>
            <a:pPr eaLnBrk="1" hangingPunct="1">
              <a:lnSpc>
                <a:spcPct val="90000"/>
              </a:lnSpc>
            </a:pPr>
            <a:r>
              <a:rPr lang="en-US" sz="2000" dirty="0" smtClean="0"/>
              <a:t>GA Academy of Family Physicians</a:t>
            </a:r>
          </a:p>
          <a:p>
            <a:pPr marL="0" indent="0" eaLnBrk="1" hangingPunct="1">
              <a:lnSpc>
                <a:spcPct val="90000"/>
              </a:lnSpc>
              <a:buNone/>
            </a:pPr>
            <a:endParaRPr lang="en-US" sz="2400" dirty="0" smtClean="0"/>
          </a:p>
          <a:p>
            <a:pPr eaLnBrk="1" hangingPunct="1">
              <a:lnSpc>
                <a:spcPct val="90000"/>
              </a:lnSpc>
            </a:pPr>
            <a:endParaRPr lang="en-US" sz="2400" dirty="0" smtClean="0"/>
          </a:p>
        </p:txBody>
      </p:sp>
      <p:pic>
        <p:nvPicPr>
          <p:cNvPr id="61444" name="Picture 4" descr="j0382574"/>
          <p:cNvPicPr>
            <a:picLocks noChangeAspect="1" noChangeArrowheads="1"/>
          </p:cNvPicPr>
          <p:nvPr/>
        </p:nvPicPr>
        <p:blipFill>
          <a:blip r:embed="rId3" cstate="print"/>
          <a:srcRect/>
          <a:stretch>
            <a:fillRect/>
          </a:stretch>
        </p:blipFill>
        <p:spPr bwMode="auto">
          <a:xfrm>
            <a:off x="7162800" y="381000"/>
            <a:ext cx="1600200" cy="1600200"/>
          </a:xfrm>
          <a:prstGeom prst="rect">
            <a:avLst/>
          </a:prstGeom>
          <a:noFill/>
          <a:ln w="25400">
            <a:solidFill>
              <a:srgbClr val="FF0000"/>
            </a:solidFill>
            <a:miter lim="800000"/>
            <a:headEnd/>
            <a:tailEnd/>
          </a:ln>
        </p:spPr>
      </p:pic>
      <p:pic>
        <p:nvPicPr>
          <p:cNvPr id="61445" name="Picture 5" descr="j0402147"/>
          <p:cNvPicPr>
            <a:picLocks noChangeAspect="1" noChangeArrowheads="1"/>
          </p:cNvPicPr>
          <p:nvPr/>
        </p:nvPicPr>
        <p:blipFill>
          <a:blip r:embed="rId4" cstate="print"/>
          <a:srcRect/>
          <a:stretch>
            <a:fillRect/>
          </a:stretch>
        </p:blipFill>
        <p:spPr bwMode="auto">
          <a:xfrm>
            <a:off x="5943600" y="1124102"/>
            <a:ext cx="1371600" cy="1347788"/>
          </a:xfrm>
          <a:prstGeom prst="rect">
            <a:avLst/>
          </a:prstGeom>
          <a:noFill/>
          <a:ln w="25400">
            <a:solidFill>
              <a:srgbClr val="FF0000"/>
            </a:solidFill>
            <a:miter lim="800000"/>
            <a:headEnd/>
            <a:tailEnd/>
          </a:ln>
        </p:spPr>
      </p:pic>
      <p:pic>
        <p:nvPicPr>
          <p:cNvPr id="61446" name="Picture 6" descr="j0410515"/>
          <p:cNvPicPr>
            <a:picLocks noChangeAspect="1" noChangeArrowheads="1"/>
          </p:cNvPicPr>
          <p:nvPr/>
        </p:nvPicPr>
        <p:blipFill>
          <a:blip r:embed="rId5" cstate="print"/>
          <a:srcRect/>
          <a:stretch>
            <a:fillRect/>
          </a:stretch>
        </p:blipFill>
        <p:spPr bwMode="auto">
          <a:xfrm>
            <a:off x="7277100" y="1824190"/>
            <a:ext cx="1371600" cy="1295400"/>
          </a:xfrm>
          <a:prstGeom prst="rect">
            <a:avLst/>
          </a:prstGeom>
          <a:noFill/>
          <a:ln w="25400">
            <a:solidFill>
              <a:srgbClr val="FF0000"/>
            </a:solidFill>
            <a:miter lim="800000"/>
            <a:headEnd/>
            <a:tailEnd/>
          </a:ln>
        </p:spPr>
      </p:pic>
    </p:spTree>
    <p:extLst>
      <p:ext uri="{BB962C8B-B14F-4D97-AF65-F5344CB8AC3E}">
        <p14:creationId xmlns:p14="http://schemas.microsoft.com/office/powerpoint/2010/main" val="3864739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noChangeArrowheads="1"/>
          </p:cNvSpPr>
          <p:nvPr>
            <p:ph type="title" idx="4294967295"/>
          </p:nvPr>
        </p:nvSpPr>
        <p:spPr>
          <a:xfrm>
            <a:off x="685800" y="0"/>
            <a:ext cx="7772400" cy="1371600"/>
          </a:xfrm>
        </p:spPr>
        <p:txBody>
          <a:bodyPr>
            <a:normAutofit/>
          </a:bodyPr>
          <a:lstStyle/>
          <a:p>
            <a:r>
              <a:rPr lang="en-US" sz="4000" dirty="0" smtClean="0"/>
              <a:t>Advisory Committee on Immunization Practices (ACIP)</a:t>
            </a:r>
          </a:p>
        </p:txBody>
      </p:sp>
      <p:sp>
        <p:nvSpPr>
          <p:cNvPr id="21508" name="Rectangle 4"/>
          <p:cNvSpPr>
            <a:spLocks noGrp="1" noChangeArrowheads="1"/>
          </p:cNvSpPr>
          <p:nvPr>
            <p:ph type="body" idx="4294967295"/>
          </p:nvPr>
        </p:nvSpPr>
        <p:spPr>
          <a:xfrm>
            <a:off x="533400" y="1524000"/>
            <a:ext cx="8001000" cy="4419600"/>
          </a:xfrm>
        </p:spPr>
        <p:txBody>
          <a:bodyPr>
            <a:normAutofit/>
          </a:bodyPr>
          <a:lstStyle/>
          <a:p>
            <a:pPr>
              <a:buFont typeface="Arial" pitchFamily="34" charset="0"/>
              <a:buChar char="•"/>
              <a:defRPr/>
            </a:pPr>
            <a:r>
              <a:rPr lang="en-US" sz="2000" dirty="0" smtClean="0"/>
              <a:t>15 voting members with expertise in one or more of the following:</a:t>
            </a:r>
          </a:p>
          <a:p>
            <a:pPr marL="685800" indent="457200">
              <a:buFont typeface="Wingdings" pitchFamily="2" charset="2"/>
              <a:buChar char="Ø"/>
              <a:defRPr/>
            </a:pPr>
            <a:r>
              <a:rPr lang="en-US" sz="2000" dirty="0" smtClean="0"/>
              <a:t>Vaccinology</a:t>
            </a:r>
          </a:p>
          <a:p>
            <a:pPr marL="685800" indent="457200">
              <a:buFont typeface="Wingdings" pitchFamily="2" charset="2"/>
              <a:buChar char="Ø"/>
              <a:defRPr/>
            </a:pPr>
            <a:r>
              <a:rPr lang="en-US" sz="2000" dirty="0" smtClean="0"/>
              <a:t>Immunology</a:t>
            </a:r>
          </a:p>
          <a:p>
            <a:pPr marL="685800" indent="457200">
              <a:buFont typeface="Wingdings" pitchFamily="2" charset="2"/>
              <a:buChar char="Ø"/>
              <a:defRPr/>
            </a:pPr>
            <a:r>
              <a:rPr lang="en-US" sz="2000" dirty="0" smtClean="0"/>
              <a:t> Infectious diseases </a:t>
            </a:r>
            <a:r>
              <a:rPr lang="en-US" sz="2000" dirty="0"/>
              <a:t>	</a:t>
            </a:r>
            <a:r>
              <a:rPr lang="en-US" sz="2000" dirty="0" smtClean="0"/>
              <a:t>	</a:t>
            </a:r>
          </a:p>
          <a:p>
            <a:pPr marL="685800" indent="457200">
              <a:buFont typeface="Wingdings" pitchFamily="2" charset="2"/>
              <a:buChar char="Ø"/>
              <a:defRPr/>
            </a:pPr>
            <a:r>
              <a:rPr lang="en-US" sz="2000" dirty="0" smtClean="0"/>
              <a:t>Pediatrics</a:t>
            </a:r>
          </a:p>
          <a:p>
            <a:pPr marL="685800" indent="457200">
              <a:buFont typeface="Wingdings" pitchFamily="2" charset="2"/>
              <a:buChar char="Ø"/>
              <a:defRPr/>
            </a:pPr>
            <a:r>
              <a:rPr lang="en-US" sz="2000" dirty="0" smtClean="0"/>
              <a:t>Internal Medicine</a:t>
            </a:r>
          </a:p>
          <a:p>
            <a:pPr marL="685800" indent="457200">
              <a:buFont typeface="Wingdings" pitchFamily="2" charset="2"/>
              <a:buChar char="Ø"/>
              <a:defRPr/>
            </a:pPr>
            <a:r>
              <a:rPr lang="en-US" sz="2000" dirty="0" smtClean="0"/>
              <a:t>Preventive medicine</a:t>
            </a:r>
          </a:p>
          <a:p>
            <a:pPr marL="685800" indent="457200">
              <a:buFont typeface="Wingdings" pitchFamily="2" charset="2"/>
              <a:buChar char="Ø"/>
              <a:defRPr/>
            </a:pPr>
            <a:r>
              <a:rPr lang="en-US" sz="2000" dirty="0" smtClean="0"/>
              <a:t>Public health</a:t>
            </a:r>
          </a:p>
          <a:p>
            <a:pPr marL="685800" indent="457200">
              <a:buFont typeface="Wingdings" pitchFamily="2" charset="2"/>
              <a:buChar char="Ø"/>
              <a:defRPr/>
            </a:pPr>
            <a:r>
              <a:rPr lang="en-US" sz="2000" dirty="0" smtClean="0"/>
              <a:t>Consumer perspectives and/or social and community  		    aspects of immunization programs </a:t>
            </a:r>
            <a:endParaRPr lang="en-US" sz="1200" dirty="0" smtClean="0"/>
          </a:p>
          <a:p>
            <a:pPr marL="55563" indent="346075">
              <a:spcBef>
                <a:spcPts val="0"/>
              </a:spcBef>
              <a:buFont typeface="Arial" pitchFamily="34" charset="0"/>
              <a:buChar char="•"/>
              <a:defRPr/>
            </a:pPr>
            <a:r>
              <a:rPr lang="en-US" sz="2000" dirty="0" smtClean="0"/>
              <a:t>ACIP develops recommendations and schedules for the use of</a:t>
            </a:r>
          </a:p>
          <a:p>
            <a:pPr marL="55563" indent="346075">
              <a:spcBef>
                <a:spcPts val="0"/>
              </a:spcBef>
              <a:buFontTx/>
              <a:buNone/>
              <a:defRPr/>
            </a:pPr>
            <a:r>
              <a:rPr lang="en-US" sz="2000" dirty="0" smtClean="0"/>
              <a:t>     licensed vaccines</a:t>
            </a:r>
          </a:p>
        </p:txBody>
      </p:sp>
      <p:pic>
        <p:nvPicPr>
          <p:cNvPr id="202755" name="Picture 5" descr="cdc logo"/>
          <p:cNvPicPr>
            <a:picLocks noChangeAspect="1" noChangeArrowheads="1"/>
          </p:cNvPicPr>
          <p:nvPr/>
        </p:nvPicPr>
        <p:blipFill>
          <a:blip r:embed="rId3" cstate="print"/>
          <a:srcRect/>
          <a:stretch>
            <a:fillRect/>
          </a:stretch>
        </p:blipFill>
        <p:spPr bwMode="auto">
          <a:xfrm>
            <a:off x="6858000" y="5867400"/>
            <a:ext cx="1524000" cy="653382"/>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1594799613"/>
      </p:ext>
    </p:extLst>
  </p:cSld>
  <p:clrMapOvr>
    <a:masterClrMapping/>
  </p:clrMapOvr>
  <mc:AlternateContent xmlns:mc="http://schemas.openxmlformats.org/markup-compatibility/2006" xmlns:p14="http://schemas.microsoft.com/office/powerpoint/2010/main">
    <mc:Choice Requires="p14">
      <p:transition spd="slow" p14:dur="2000" advTm="110383"/>
    </mc:Choice>
    <mc:Fallback xmlns="">
      <p:transition spd="slow" advTm="110383"/>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Text Box 2"/>
          <p:cNvSpPr txBox="1">
            <a:spLocks noChangeArrowheads="1"/>
          </p:cNvSpPr>
          <p:nvPr/>
        </p:nvSpPr>
        <p:spPr bwMode="auto">
          <a:xfrm>
            <a:off x="1905000" y="43766"/>
            <a:ext cx="5638800" cy="769441"/>
          </a:xfrm>
          <a:prstGeom prst="rect">
            <a:avLst/>
          </a:prstGeom>
          <a:noFill/>
          <a:ln w="9525">
            <a:noFill/>
            <a:miter lim="800000"/>
            <a:headEnd/>
            <a:tailEnd/>
          </a:ln>
        </p:spPr>
        <p:txBody>
          <a:bodyPr>
            <a:spAutoFit/>
          </a:bodyPr>
          <a:lstStyle/>
          <a:p>
            <a:pPr algn="ctr">
              <a:spcBef>
                <a:spcPct val="50000"/>
              </a:spcBef>
            </a:pPr>
            <a:r>
              <a:rPr lang="en-US" sz="4400" dirty="0">
                <a:latin typeface="+mj-lt"/>
                <a:cs typeface="Arial" charset="0"/>
              </a:rPr>
              <a:t>It’s a Team Effort! </a:t>
            </a:r>
          </a:p>
        </p:txBody>
      </p:sp>
      <p:sp>
        <p:nvSpPr>
          <p:cNvPr id="326658" name="Text Box 3"/>
          <p:cNvSpPr txBox="1">
            <a:spLocks noChangeArrowheads="1"/>
          </p:cNvSpPr>
          <p:nvPr/>
        </p:nvSpPr>
        <p:spPr bwMode="auto">
          <a:xfrm>
            <a:off x="0" y="685800"/>
            <a:ext cx="9143999" cy="1066800"/>
          </a:xfrm>
          <a:prstGeom prst="rect">
            <a:avLst/>
          </a:prstGeom>
          <a:noFill/>
          <a:ln w="9525">
            <a:noFill/>
            <a:miter lim="800000"/>
            <a:headEnd/>
            <a:tailEnd/>
          </a:ln>
        </p:spPr>
        <p:txBody>
          <a:bodyPr wrap="square">
            <a:spAutoFit/>
          </a:bodyPr>
          <a:lstStyle/>
          <a:p>
            <a:pPr algn="ctr">
              <a:spcBef>
                <a:spcPct val="50000"/>
              </a:spcBef>
            </a:pPr>
            <a:r>
              <a:rPr lang="en-US" sz="3200" dirty="0">
                <a:solidFill>
                  <a:srgbClr val="C00000"/>
                </a:solidFill>
                <a:latin typeface="+mn-lt"/>
                <a:cs typeface="Arial" charset="0"/>
              </a:rPr>
              <a:t>High Immunization rates begin with a team designed plan! </a:t>
            </a:r>
          </a:p>
        </p:txBody>
      </p:sp>
      <p:sp>
        <p:nvSpPr>
          <p:cNvPr id="326662" name="Rectangle 7"/>
          <p:cNvSpPr>
            <a:spLocks noChangeArrowheads="1"/>
          </p:cNvSpPr>
          <p:nvPr/>
        </p:nvSpPr>
        <p:spPr bwMode="auto">
          <a:xfrm>
            <a:off x="228600" y="5275616"/>
            <a:ext cx="9144000" cy="579438"/>
          </a:xfrm>
          <a:prstGeom prst="rect">
            <a:avLst/>
          </a:prstGeom>
          <a:noFill/>
          <a:ln w="9525">
            <a:noFill/>
            <a:miter lim="800000"/>
            <a:headEnd/>
            <a:tailEnd/>
          </a:ln>
        </p:spPr>
        <p:txBody>
          <a:bodyPr>
            <a:spAutoFit/>
          </a:bodyPr>
          <a:lstStyle/>
          <a:p>
            <a:pPr algn="ctr"/>
            <a:r>
              <a:rPr lang="en-US" sz="3200" dirty="0">
                <a:solidFill>
                  <a:srgbClr val="C00000"/>
                </a:solidFill>
                <a:latin typeface="+mn-lt"/>
                <a:cs typeface="Arial" charset="0"/>
              </a:rPr>
              <a:t>What can your team do to improve rates?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767273"/>
            <a:ext cx="5867399" cy="3550840"/>
          </a:xfrm>
          <a:prstGeom prst="rect">
            <a:avLst/>
          </a:prstGeom>
        </p:spPr>
      </p:pic>
    </p:spTree>
    <p:extLst>
      <p:ext uri="{BB962C8B-B14F-4D97-AF65-F5344CB8AC3E}">
        <p14:creationId xmlns:p14="http://schemas.microsoft.com/office/powerpoint/2010/main" val="2570013456"/>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9" name="Rectangle 4"/>
          <p:cNvSpPr>
            <a:spLocks noGrp="1" noChangeArrowheads="1"/>
          </p:cNvSpPr>
          <p:nvPr>
            <p:ph type="title" idx="4294967295"/>
          </p:nvPr>
        </p:nvSpPr>
        <p:spPr>
          <a:xfrm>
            <a:off x="1333500" y="152400"/>
            <a:ext cx="7239000" cy="838200"/>
          </a:xfrm>
        </p:spPr>
        <p:txBody>
          <a:bodyPr>
            <a:normAutofit/>
          </a:bodyPr>
          <a:lstStyle/>
          <a:p>
            <a:r>
              <a:rPr lang="en-US" dirty="0" smtClean="0"/>
              <a:t>Immunization Schedules</a:t>
            </a:r>
          </a:p>
        </p:txBody>
      </p:sp>
      <p:sp>
        <p:nvSpPr>
          <p:cNvPr id="502790" name="Rectangle 16"/>
          <p:cNvSpPr>
            <a:spLocks noChangeArrowheads="1"/>
          </p:cNvSpPr>
          <p:nvPr/>
        </p:nvSpPr>
        <p:spPr bwMode="auto">
          <a:xfrm>
            <a:off x="381000" y="1273175"/>
            <a:ext cx="4572000" cy="4007251"/>
          </a:xfrm>
          <a:prstGeom prst="rect">
            <a:avLst/>
          </a:prstGeom>
          <a:noFill/>
          <a:ln w="9525">
            <a:noFill/>
            <a:miter lim="800000"/>
            <a:headEnd/>
            <a:tailEnd/>
          </a:ln>
        </p:spPr>
        <p:txBody>
          <a:bodyPr>
            <a:spAutoFit/>
          </a:bodyPr>
          <a:lstStyle/>
          <a:p>
            <a:pPr>
              <a:lnSpc>
                <a:spcPct val="90000"/>
              </a:lnSpc>
              <a:spcBef>
                <a:spcPct val="20000"/>
              </a:spcBef>
              <a:buFontTx/>
              <a:buChar char="•"/>
            </a:pPr>
            <a:r>
              <a:rPr lang="en-US" sz="2400" dirty="0">
                <a:latin typeface="Calibri"/>
                <a:cs typeface="Arial" charset="0"/>
              </a:rPr>
              <a:t>All staff must use the </a:t>
            </a:r>
            <a:r>
              <a:rPr lang="en-US" sz="2400" u="sng" dirty="0">
                <a:latin typeface="Calibri"/>
                <a:cs typeface="Arial" charset="0"/>
              </a:rPr>
              <a:t>same</a:t>
            </a:r>
            <a:r>
              <a:rPr lang="en-US" sz="2400" dirty="0">
                <a:latin typeface="Calibri"/>
                <a:cs typeface="Arial" charset="0"/>
              </a:rPr>
              <a:t> immunization schedule</a:t>
            </a:r>
          </a:p>
          <a:p>
            <a:pPr>
              <a:lnSpc>
                <a:spcPct val="90000"/>
              </a:lnSpc>
              <a:spcBef>
                <a:spcPct val="20000"/>
              </a:spcBef>
              <a:buFontTx/>
              <a:buChar char="•"/>
            </a:pPr>
            <a:r>
              <a:rPr lang="en-US" sz="2400" u="sng" dirty="0">
                <a:latin typeface="Calibri"/>
                <a:cs typeface="Arial" charset="0"/>
              </a:rPr>
              <a:t>Four</a:t>
            </a:r>
            <a:r>
              <a:rPr lang="en-US" sz="2400" dirty="0">
                <a:latin typeface="Calibri"/>
                <a:cs typeface="Arial" charset="0"/>
              </a:rPr>
              <a:t> Schedules: </a:t>
            </a:r>
          </a:p>
          <a:p>
            <a:pPr marL="800100" lvl="1" indent="-342900">
              <a:lnSpc>
                <a:spcPct val="90000"/>
              </a:lnSpc>
              <a:spcBef>
                <a:spcPct val="20000"/>
              </a:spcBef>
              <a:buFont typeface="Wingdings" pitchFamily="2" charset="2"/>
              <a:buChar char="§"/>
            </a:pPr>
            <a:r>
              <a:rPr lang="en-US" sz="2400" dirty="0">
                <a:latin typeface="Calibri"/>
                <a:cs typeface="Arial" charset="0"/>
              </a:rPr>
              <a:t>Children &amp; Adolescents</a:t>
            </a:r>
          </a:p>
          <a:p>
            <a:pPr lvl="1">
              <a:lnSpc>
                <a:spcPct val="90000"/>
              </a:lnSpc>
              <a:spcBef>
                <a:spcPct val="20000"/>
              </a:spcBef>
            </a:pPr>
            <a:r>
              <a:rPr lang="en-US" sz="2400" dirty="0">
                <a:latin typeface="Calibri"/>
                <a:cs typeface="Arial" charset="0"/>
              </a:rPr>
              <a:t>     0 through 18 years</a:t>
            </a:r>
          </a:p>
          <a:p>
            <a:pPr marL="800100" lvl="1" indent="-342900">
              <a:lnSpc>
                <a:spcPct val="90000"/>
              </a:lnSpc>
              <a:spcBef>
                <a:spcPct val="20000"/>
              </a:spcBef>
              <a:buFont typeface="Wingdings" pitchFamily="2" charset="2"/>
              <a:buChar char="§"/>
            </a:pPr>
            <a:r>
              <a:rPr lang="en-US" sz="2400" dirty="0">
                <a:latin typeface="Calibri"/>
                <a:cs typeface="Arial" charset="0"/>
              </a:rPr>
              <a:t>Catch-up schedule for </a:t>
            </a:r>
          </a:p>
          <a:p>
            <a:pPr lvl="1">
              <a:lnSpc>
                <a:spcPct val="90000"/>
              </a:lnSpc>
              <a:spcBef>
                <a:spcPct val="20000"/>
              </a:spcBef>
            </a:pPr>
            <a:r>
              <a:rPr lang="en-US" sz="2400" dirty="0">
                <a:latin typeface="Calibri"/>
                <a:cs typeface="Arial" charset="0"/>
              </a:rPr>
              <a:t>     ages 4 months -18 years</a:t>
            </a:r>
          </a:p>
          <a:p>
            <a:pPr marL="800100" lvl="1" indent="-342900">
              <a:lnSpc>
                <a:spcPct val="90000"/>
              </a:lnSpc>
              <a:spcBef>
                <a:spcPct val="20000"/>
              </a:spcBef>
              <a:buFont typeface="Wingdings" pitchFamily="2" charset="2"/>
              <a:buChar char="§"/>
            </a:pPr>
            <a:r>
              <a:rPr lang="en-US" sz="2400" dirty="0">
                <a:latin typeface="Calibri"/>
                <a:cs typeface="Arial" charset="0"/>
              </a:rPr>
              <a:t>Adult  19 years and older</a:t>
            </a:r>
          </a:p>
          <a:p>
            <a:pPr marL="800100" lvl="1" indent="-342900">
              <a:lnSpc>
                <a:spcPct val="90000"/>
              </a:lnSpc>
              <a:spcBef>
                <a:spcPct val="20000"/>
              </a:spcBef>
              <a:buFont typeface="Wingdings" pitchFamily="2" charset="2"/>
              <a:buChar char="§"/>
            </a:pPr>
            <a:r>
              <a:rPr lang="en-US" sz="2400" dirty="0">
                <a:latin typeface="Calibri"/>
                <a:cs typeface="Arial" charset="0"/>
              </a:rPr>
              <a:t>Adult  based on medical </a:t>
            </a:r>
          </a:p>
          <a:p>
            <a:pPr lvl="1">
              <a:lnSpc>
                <a:spcPct val="90000"/>
              </a:lnSpc>
              <a:spcBef>
                <a:spcPct val="20000"/>
              </a:spcBef>
            </a:pPr>
            <a:r>
              <a:rPr lang="en-US" sz="2400" dirty="0">
                <a:latin typeface="Calibri"/>
                <a:cs typeface="Arial" charset="0"/>
              </a:rPr>
              <a:t>     and other </a:t>
            </a:r>
            <a:r>
              <a:rPr lang="en-US" sz="2400" dirty="0" smtClean="0">
                <a:latin typeface="Calibri"/>
                <a:cs typeface="Arial" charset="0"/>
              </a:rPr>
              <a:t>indications</a:t>
            </a:r>
            <a:r>
              <a:rPr lang="en-US" sz="2400" b="1" dirty="0" smtClean="0">
                <a:latin typeface="Calibri"/>
                <a:cs typeface="Arial" charset="0"/>
              </a:rPr>
              <a:t>      </a:t>
            </a:r>
            <a:endParaRPr lang="en-US" sz="2400" u="sng" dirty="0">
              <a:latin typeface="Calibri"/>
              <a:cs typeface="Arial" charset="0"/>
            </a:endParaRPr>
          </a:p>
        </p:txBody>
      </p:sp>
      <p:pic>
        <p:nvPicPr>
          <p:cNvPr id="13" name="Picture 2"/>
          <p:cNvPicPr>
            <a:picLocks noChangeAspect="1" noChangeArrowheads="1"/>
          </p:cNvPicPr>
          <p:nvPr/>
        </p:nvPicPr>
        <p:blipFill>
          <a:blip r:embed="rId3" cstate="print"/>
          <a:srcRect/>
          <a:stretch>
            <a:fillRect/>
          </a:stretch>
        </p:blipFill>
        <p:spPr bwMode="auto">
          <a:xfrm>
            <a:off x="4321365" y="1113070"/>
            <a:ext cx="2235485" cy="1656670"/>
          </a:xfrm>
          <a:prstGeom prst="rect">
            <a:avLst/>
          </a:prstGeom>
          <a:noFill/>
          <a:ln w="9525">
            <a:noFill/>
            <a:miter lim="800000"/>
            <a:headEnd/>
            <a:tailEnd/>
          </a:ln>
        </p:spPr>
      </p:pic>
      <p:pic>
        <p:nvPicPr>
          <p:cNvPr id="14" name="Picture 2"/>
          <p:cNvPicPr>
            <a:picLocks noChangeAspect="1" noChangeArrowheads="1"/>
          </p:cNvPicPr>
          <p:nvPr/>
        </p:nvPicPr>
        <p:blipFill>
          <a:blip r:embed="rId4" cstate="print"/>
          <a:srcRect/>
          <a:stretch>
            <a:fillRect/>
          </a:stretch>
        </p:blipFill>
        <p:spPr bwMode="auto">
          <a:xfrm>
            <a:off x="6623323" y="1093340"/>
            <a:ext cx="2346568" cy="1676400"/>
          </a:xfrm>
          <a:prstGeom prst="rect">
            <a:avLst/>
          </a:prstGeom>
          <a:noFill/>
          <a:ln w="9525">
            <a:noFill/>
            <a:miter lim="800000"/>
            <a:headEnd/>
            <a:tailEnd/>
          </a:ln>
        </p:spPr>
      </p:pic>
      <p:sp>
        <p:nvSpPr>
          <p:cNvPr id="15" name="Rectangle 14"/>
          <p:cNvSpPr/>
          <p:nvPr/>
        </p:nvSpPr>
        <p:spPr>
          <a:xfrm>
            <a:off x="838200" y="5257800"/>
            <a:ext cx="3018840" cy="461665"/>
          </a:xfrm>
          <a:prstGeom prst="rect">
            <a:avLst/>
          </a:prstGeom>
        </p:spPr>
        <p:txBody>
          <a:bodyPr wrap="none">
            <a:spAutoFit/>
          </a:bodyPr>
          <a:lstStyle/>
          <a:p>
            <a:r>
              <a:rPr lang="en-US" sz="2400" dirty="0" smtClean="0">
                <a:solidFill>
                  <a:srgbClr val="C00000"/>
                </a:solidFill>
                <a:latin typeface="Calibri"/>
                <a:cs typeface="Arial" charset="0"/>
              </a:rPr>
              <a:t>READ THE FOOTNOTES</a:t>
            </a:r>
            <a:endParaRPr lang="en-US" sz="2400" dirty="0">
              <a:solidFill>
                <a:srgbClr val="C00000"/>
              </a:solidFill>
              <a:latin typeface="Calibri"/>
              <a:cs typeface="Arial" charset="0"/>
            </a:endParaRPr>
          </a:p>
        </p:txBody>
      </p:sp>
      <p:sp>
        <p:nvSpPr>
          <p:cNvPr id="16" name="Rectangle 15"/>
          <p:cNvSpPr/>
          <p:nvPr/>
        </p:nvSpPr>
        <p:spPr>
          <a:xfrm>
            <a:off x="381000" y="5701546"/>
            <a:ext cx="4572000" cy="276999"/>
          </a:xfrm>
          <a:prstGeom prst="rect">
            <a:avLst/>
          </a:prstGeom>
        </p:spPr>
        <p:txBody>
          <a:bodyPr>
            <a:spAutoFit/>
          </a:bodyPr>
          <a:lstStyle/>
          <a:p>
            <a:r>
              <a:rPr lang="en-US" sz="1200" b="1" dirty="0" smtClean="0">
                <a:latin typeface="Calibri"/>
                <a:cs typeface="Arial" charset="0"/>
              </a:rPr>
              <a:t>http://www.cdc.gov/vaccines/schedules/hcp/child-adolescent.html</a:t>
            </a:r>
          </a:p>
        </p:txBody>
      </p:sp>
      <p:pic>
        <p:nvPicPr>
          <p:cNvPr id="12" name="Picture 2"/>
          <p:cNvPicPr>
            <a:picLocks noChangeAspect="1" noChangeArrowheads="1"/>
          </p:cNvPicPr>
          <p:nvPr/>
        </p:nvPicPr>
        <p:blipFill>
          <a:blip r:embed="rId5" cstate="print"/>
          <a:srcRect/>
          <a:stretch>
            <a:fillRect/>
          </a:stretch>
        </p:blipFill>
        <p:spPr bwMode="auto">
          <a:xfrm>
            <a:off x="5149174" y="2787574"/>
            <a:ext cx="2815352" cy="3649100"/>
          </a:xfrm>
          <a:prstGeom prst="rect">
            <a:avLst/>
          </a:prstGeom>
          <a:noFill/>
          <a:ln w="9525">
            <a:noFill/>
            <a:miter lim="800000"/>
            <a:headEnd/>
            <a:tailEnd/>
          </a:ln>
        </p:spPr>
      </p:pic>
      <p:sp>
        <p:nvSpPr>
          <p:cNvPr id="17" name="Rectangle 16"/>
          <p:cNvSpPr/>
          <p:nvPr/>
        </p:nvSpPr>
        <p:spPr>
          <a:xfrm>
            <a:off x="396240" y="6018460"/>
            <a:ext cx="4572000" cy="276999"/>
          </a:xfrm>
          <a:prstGeom prst="rect">
            <a:avLst/>
          </a:prstGeom>
        </p:spPr>
        <p:txBody>
          <a:bodyPr>
            <a:spAutoFit/>
          </a:bodyPr>
          <a:lstStyle/>
          <a:p>
            <a:r>
              <a:rPr lang="en-US" sz="1200" b="1" dirty="0" smtClean="0">
                <a:latin typeface="Calibri"/>
                <a:cs typeface="Arial" charset="0"/>
              </a:rPr>
              <a:t>http://www.cdc.gov/vaccines/schedules/hcp/adult.html</a:t>
            </a:r>
            <a:endParaRPr lang="en-US" sz="1200" b="1" dirty="0">
              <a:latin typeface="Calibri"/>
              <a:cs typeface="Arial" charset="0"/>
            </a:endParaRPr>
          </a:p>
        </p:txBody>
      </p:sp>
    </p:spTree>
    <p:extLst>
      <p:ext uri="{BB962C8B-B14F-4D97-AF65-F5344CB8AC3E}">
        <p14:creationId xmlns:p14="http://schemas.microsoft.com/office/powerpoint/2010/main" val="3490559937"/>
      </p:ext>
    </p:extLst>
  </p:cSld>
  <p:clrMapOvr>
    <a:masterClrMapping/>
  </p:clrMapOvr>
  <mc:AlternateContent xmlns:mc="http://schemas.openxmlformats.org/markup-compatibility/2006" xmlns:p14="http://schemas.microsoft.com/office/powerpoint/2010/main">
    <mc:Choice Requires="p14">
      <p:transition spd="slow" p14:dur="2000" advTm="75311"/>
    </mc:Choice>
    <mc:Fallback xmlns="">
      <p:transition spd="slow" advTm="7531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title" idx="4294967295"/>
          </p:nvPr>
        </p:nvSpPr>
        <p:spPr>
          <a:xfrm>
            <a:off x="304800" y="304800"/>
            <a:ext cx="6070600" cy="1828800"/>
          </a:xfrm>
        </p:spPr>
        <p:txBody>
          <a:bodyPr>
            <a:normAutofit/>
          </a:bodyPr>
          <a:lstStyle/>
          <a:p>
            <a:pPr algn="l" eaLnBrk="1" hangingPunct="1"/>
            <a:r>
              <a:rPr lang="en-US" sz="3600" dirty="0" smtClean="0"/>
              <a:t>Indication</a:t>
            </a:r>
            <a:br>
              <a:rPr lang="en-US" sz="3600" dirty="0" smtClean="0"/>
            </a:br>
            <a:r>
              <a:rPr lang="en-US" sz="3600" dirty="0" smtClean="0"/>
              <a:t>       Recommendation </a:t>
            </a:r>
            <a:br>
              <a:rPr lang="en-US" sz="3600" dirty="0" smtClean="0"/>
            </a:br>
            <a:r>
              <a:rPr lang="en-US" sz="3600" dirty="0" smtClean="0"/>
              <a:t>                    Requirement</a:t>
            </a:r>
          </a:p>
        </p:txBody>
      </p:sp>
      <p:sp>
        <p:nvSpPr>
          <p:cNvPr id="346117" name="Text Box 5"/>
          <p:cNvSpPr txBox="1">
            <a:spLocks noChangeArrowheads="1"/>
          </p:cNvSpPr>
          <p:nvPr/>
        </p:nvSpPr>
        <p:spPr bwMode="auto">
          <a:xfrm>
            <a:off x="533400" y="2133600"/>
            <a:ext cx="8153400" cy="4278094"/>
          </a:xfrm>
          <a:prstGeom prst="rect">
            <a:avLst/>
          </a:prstGeom>
          <a:noFill/>
          <a:ln w="9525">
            <a:noFill/>
            <a:miter lim="800000"/>
            <a:headEnd/>
            <a:tailEnd/>
          </a:ln>
          <a:effectLst/>
        </p:spPr>
        <p:txBody>
          <a:bodyPr>
            <a:spAutoFit/>
          </a:bodyPr>
          <a:lstStyle/>
          <a:p>
            <a:pPr>
              <a:spcBef>
                <a:spcPct val="20000"/>
              </a:spcBef>
              <a:buClr>
                <a:srgbClr val="FFFFFF"/>
              </a:buClr>
              <a:buSzPct val="70000"/>
              <a:defRPr/>
            </a:pPr>
            <a:r>
              <a:rPr lang="en-US" sz="2400" b="1" dirty="0" smtClean="0">
                <a:latin typeface="+mn-lt"/>
              </a:rPr>
              <a:t>Indication</a:t>
            </a:r>
            <a:endParaRPr lang="en-US" sz="2400" b="1" dirty="0">
              <a:latin typeface="+mn-lt"/>
            </a:endParaRPr>
          </a:p>
          <a:p>
            <a:pPr marL="800100" lvl="1" indent="-342900">
              <a:spcBef>
                <a:spcPct val="20000"/>
              </a:spcBef>
              <a:buClr>
                <a:srgbClr val="FFFFFF"/>
              </a:buClr>
              <a:buSzPct val="70000"/>
              <a:buFont typeface="Arial" panose="020B0604020202020204" pitchFamily="34" charset="0"/>
              <a:buChar char="•"/>
              <a:defRPr/>
            </a:pPr>
            <a:r>
              <a:rPr lang="en-US" sz="2400" dirty="0" smtClean="0">
                <a:latin typeface="+mn-lt"/>
              </a:rPr>
              <a:t>-</a:t>
            </a:r>
            <a:r>
              <a:rPr lang="en-US" sz="2000" dirty="0" smtClean="0">
                <a:latin typeface="+mn-lt"/>
              </a:rPr>
              <a:t>Information </a:t>
            </a:r>
            <a:r>
              <a:rPr lang="en-US" sz="2000" dirty="0">
                <a:latin typeface="+mn-lt"/>
              </a:rPr>
              <a:t>about the appropriate use of the </a:t>
            </a:r>
            <a:r>
              <a:rPr lang="en-US" sz="2000" dirty="0" smtClean="0">
                <a:latin typeface="+mn-lt"/>
              </a:rPr>
              <a:t> 		vaccine</a:t>
            </a:r>
            <a:endParaRPr lang="en-US" sz="2000" dirty="0">
              <a:latin typeface="+mn-lt"/>
            </a:endParaRPr>
          </a:p>
          <a:p>
            <a:pPr>
              <a:spcBef>
                <a:spcPct val="20000"/>
              </a:spcBef>
              <a:buClr>
                <a:srgbClr val="FFFFFF"/>
              </a:buClr>
              <a:buSzPct val="70000"/>
              <a:defRPr/>
            </a:pPr>
            <a:r>
              <a:rPr lang="en-US" sz="2400" b="1" dirty="0" smtClean="0">
                <a:latin typeface="+mn-lt"/>
              </a:rPr>
              <a:t>Recommendation</a:t>
            </a:r>
          </a:p>
          <a:p>
            <a:pPr marL="738188" lvl="1" indent="-280988">
              <a:spcBef>
                <a:spcPct val="20000"/>
              </a:spcBef>
              <a:buClr>
                <a:srgbClr val="FFFFFF"/>
              </a:buClr>
              <a:buSzPct val="70000"/>
              <a:buFontTx/>
              <a:buChar char="•"/>
              <a:defRPr/>
            </a:pPr>
            <a:r>
              <a:rPr lang="en-US" sz="2400" dirty="0" smtClean="0">
                <a:latin typeface="+mn-lt"/>
              </a:rPr>
              <a:t>-</a:t>
            </a:r>
            <a:r>
              <a:rPr lang="en-US" sz="2000" dirty="0" smtClean="0">
                <a:latin typeface="+mn-lt"/>
              </a:rPr>
              <a:t>ACIP statement that broadens and further delineates the  	Indication found in the package insert</a:t>
            </a:r>
          </a:p>
          <a:p>
            <a:pPr marL="738188" lvl="1" indent="-280988">
              <a:spcBef>
                <a:spcPct val="20000"/>
              </a:spcBef>
              <a:buClr>
                <a:srgbClr val="FFFFFF"/>
              </a:buClr>
              <a:buSzPct val="70000"/>
              <a:buFontTx/>
              <a:buChar char="•"/>
              <a:defRPr/>
            </a:pPr>
            <a:r>
              <a:rPr lang="en-US" sz="2000" dirty="0" smtClean="0">
                <a:latin typeface="+mn-lt"/>
              </a:rPr>
              <a:t>-Basis for standards for best practice</a:t>
            </a:r>
          </a:p>
          <a:p>
            <a:pPr>
              <a:spcBef>
                <a:spcPct val="20000"/>
              </a:spcBef>
              <a:buClr>
                <a:srgbClr val="FFFFFF"/>
              </a:buClr>
              <a:buSzPct val="70000"/>
              <a:defRPr/>
            </a:pPr>
            <a:r>
              <a:rPr lang="en-US" sz="2400" b="1" dirty="0" smtClean="0">
                <a:latin typeface="+mn-lt"/>
              </a:rPr>
              <a:t>Requirement</a:t>
            </a:r>
            <a:endParaRPr lang="en-US" sz="2400" b="1" dirty="0">
              <a:latin typeface="+mn-lt"/>
            </a:endParaRPr>
          </a:p>
          <a:p>
            <a:pPr marL="738188" lvl="1" indent="-280988">
              <a:spcBef>
                <a:spcPct val="20000"/>
              </a:spcBef>
              <a:buClr>
                <a:srgbClr val="FFFFFF"/>
              </a:buClr>
              <a:buSzPct val="70000"/>
              <a:buFontTx/>
              <a:buChar char="•"/>
              <a:defRPr/>
            </a:pPr>
            <a:r>
              <a:rPr lang="en-US" sz="2400" dirty="0" smtClean="0">
                <a:latin typeface="+mn-lt"/>
              </a:rPr>
              <a:t>-</a:t>
            </a:r>
            <a:r>
              <a:rPr lang="en-US" sz="2000" dirty="0" smtClean="0">
                <a:latin typeface="+mn-lt"/>
              </a:rPr>
              <a:t>Mandate </a:t>
            </a:r>
            <a:r>
              <a:rPr lang="en-US" sz="2000" dirty="0">
                <a:latin typeface="+mn-lt"/>
              </a:rPr>
              <a:t>by a state that a particular vaccine must be </a:t>
            </a:r>
            <a:r>
              <a:rPr lang="en-US" sz="2000" dirty="0" smtClean="0">
                <a:latin typeface="+mn-lt"/>
              </a:rPr>
              <a:t>	administered </a:t>
            </a:r>
            <a:r>
              <a:rPr lang="en-US" sz="2000" dirty="0">
                <a:latin typeface="+mn-lt"/>
              </a:rPr>
              <a:t>and documented before entrance to </a:t>
            </a:r>
            <a:r>
              <a:rPr lang="en-US" sz="2000" dirty="0" smtClean="0">
                <a:latin typeface="+mn-lt"/>
              </a:rPr>
              <a:t>child </a:t>
            </a:r>
            <a:r>
              <a:rPr lang="en-US" sz="2000" dirty="0">
                <a:latin typeface="+mn-lt"/>
              </a:rPr>
              <a:t>care </a:t>
            </a:r>
            <a:r>
              <a:rPr lang="en-US" sz="2000" dirty="0" smtClean="0">
                <a:latin typeface="+mn-lt"/>
              </a:rPr>
              <a:t>	and/or </a:t>
            </a:r>
            <a:r>
              <a:rPr lang="en-US" sz="2000" dirty="0">
                <a:latin typeface="+mn-lt"/>
              </a:rPr>
              <a:t>school</a:t>
            </a:r>
          </a:p>
        </p:txBody>
      </p:sp>
      <p:pic>
        <p:nvPicPr>
          <p:cNvPr id="78852" name="Picture 6" descr="MC900434411[1]"/>
          <p:cNvPicPr>
            <a:picLocks noChangeAspect="1" noChangeArrowheads="1"/>
          </p:cNvPicPr>
          <p:nvPr/>
        </p:nvPicPr>
        <p:blipFill>
          <a:blip r:embed="rId3" cstate="print"/>
          <a:srcRect/>
          <a:stretch>
            <a:fillRect/>
          </a:stretch>
        </p:blipFill>
        <p:spPr bwMode="auto">
          <a:xfrm>
            <a:off x="6019800" y="0"/>
            <a:ext cx="2514600" cy="2133600"/>
          </a:xfrm>
          <a:prstGeom prst="rect">
            <a:avLst/>
          </a:prstGeom>
          <a:noFill/>
          <a:ln w="9525">
            <a:noFill/>
            <a:miter lim="800000"/>
            <a:headEnd/>
            <a:tailEnd/>
          </a:ln>
        </p:spPr>
      </p:pic>
    </p:spTree>
    <p:extLst>
      <p:ext uri="{BB962C8B-B14F-4D97-AF65-F5344CB8AC3E}">
        <p14:creationId xmlns:p14="http://schemas.microsoft.com/office/powerpoint/2010/main" val="733770932"/>
      </p:ext>
    </p:extLst>
  </p:cSld>
  <p:clrMapOvr>
    <a:masterClrMapping/>
  </p:clrMapOvr>
  <mc:AlternateContent xmlns:mc="http://schemas.openxmlformats.org/markup-compatibility/2006" xmlns:p14="http://schemas.microsoft.com/office/powerpoint/2010/main">
    <mc:Choice Requires="p14">
      <p:transition spd="slow" p14:dur="2000" advTm="203196"/>
    </mc:Choice>
    <mc:Fallback xmlns="">
      <p:transition spd="slow" advTm="203196"/>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4.3"/>
</p:tagLst>
</file>

<file path=ppt/tags/tag2.xml><?xml version="1.0" encoding="utf-8"?>
<p:tagLst xmlns:a="http://schemas.openxmlformats.org/drawingml/2006/main" xmlns:r="http://schemas.openxmlformats.org/officeDocument/2006/relationships" xmlns:p="http://schemas.openxmlformats.org/presentationml/2006/main">
  <p:tag name="TIMING" val="|28.6"/>
</p:tagLst>
</file>

<file path=ppt/theme/theme1.xml><?xml version="1.0" encoding="utf-8"?>
<a:theme xmlns:a="http://schemas.openxmlformats.org/drawingml/2006/main" name="template USE M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8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emplate USE M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USE ME 2</Template>
  <TotalTime>4682</TotalTime>
  <Words>14472</Words>
  <Application>Microsoft Office PowerPoint</Application>
  <PresentationFormat>On-screen Show (4:3)</PresentationFormat>
  <Paragraphs>1331</Paragraphs>
  <Slides>70</Slides>
  <Notes>70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70</vt:i4>
      </vt:variant>
    </vt:vector>
  </HeadingPairs>
  <TitlesOfParts>
    <vt:vector size="83" baseType="lpstr">
      <vt:lpstr>Arial</vt:lpstr>
      <vt:lpstr>Arial Narrow</vt:lpstr>
      <vt:lpstr>Calibri</vt:lpstr>
      <vt:lpstr>Monotype Sorts</vt:lpstr>
      <vt:lpstr>Myriad Pro</vt:lpstr>
      <vt:lpstr>Segoe UI</vt:lpstr>
      <vt:lpstr>Symbol</vt:lpstr>
      <vt:lpstr>Times New Roman</vt:lpstr>
      <vt:lpstr>Webdings</vt:lpstr>
      <vt:lpstr>Wingdings</vt:lpstr>
      <vt:lpstr>template USE ME 2</vt:lpstr>
      <vt:lpstr>38_Default Design</vt:lpstr>
      <vt:lpstr>1_template USE ME 2</vt:lpstr>
      <vt:lpstr>PowerPoint Presentation</vt:lpstr>
      <vt:lpstr>Disclosure Statements</vt:lpstr>
      <vt:lpstr>Disclosure Statements</vt:lpstr>
      <vt:lpstr>Objectives</vt:lpstr>
      <vt:lpstr>PowerPoint Presentation</vt:lpstr>
      <vt:lpstr>PowerPoint Presentation</vt:lpstr>
      <vt:lpstr>Advisory Committee on Immunization Practices (ACIP)</vt:lpstr>
      <vt:lpstr>Immunization Schedules</vt:lpstr>
      <vt:lpstr>Indication        Recommendation                      Requirement</vt:lpstr>
      <vt:lpstr>Observe the Guidelines</vt:lpstr>
      <vt:lpstr>General Recommendations</vt:lpstr>
      <vt:lpstr>Frequently Asked Question?</vt:lpstr>
      <vt:lpstr>Vaccines</vt:lpstr>
      <vt:lpstr>“It’s The Law”</vt:lpstr>
      <vt:lpstr>Test Your Knowledge!</vt:lpstr>
      <vt:lpstr>PowerPoint Presentation</vt:lpstr>
      <vt:lpstr>Inactivated Influenza Vaccines (IIV)</vt:lpstr>
      <vt:lpstr>Live, Attenuated Influenza Vaccine (LAIV4)</vt:lpstr>
      <vt:lpstr>I got the flu shot and still got the flu…</vt:lpstr>
      <vt:lpstr>Frequently Asked Questions</vt:lpstr>
      <vt:lpstr>PowerPoint Presentation</vt:lpstr>
      <vt:lpstr>Pneumococcal Conjugate Vaccine for Adults (PCV13)</vt:lpstr>
      <vt:lpstr>PowerPoint Presentation</vt:lpstr>
      <vt:lpstr>Pneumococcal Polysaccharide Vaccine  for Adults (PPSV23)</vt:lpstr>
      <vt:lpstr>PowerPoint Presentation</vt:lpstr>
      <vt:lpstr>Cocooning Strategy</vt:lpstr>
      <vt:lpstr>Diphtheria, Tetanus and Pertussis Vaccines  for Adolescents and Adults</vt:lpstr>
      <vt:lpstr>Tdap for Pregnant Women</vt:lpstr>
      <vt:lpstr>Hepatitis A Vaccine for Adults</vt:lpstr>
      <vt:lpstr>PowerPoint Presentation</vt:lpstr>
      <vt:lpstr>Hepatitis B</vt:lpstr>
      <vt:lpstr>PowerPoint Presentation</vt:lpstr>
      <vt:lpstr>Hepatitis B vaccination and testing guidelines for Healthcare workers</vt:lpstr>
      <vt:lpstr>PowerPoint Presentation</vt:lpstr>
      <vt:lpstr>PowerPoint Presentation</vt:lpstr>
      <vt:lpstr>MMR Vaccine</vt:lpstr>
      <vt:lpstr>Varicella (Chickenpox)</vt:lpstr>
      <vt:lpstr>Acceptable Evidence of  Varicella Immunity</vt:lpstr>
      <vt:lpstr>Herpes Zoster </vt:lpstr>
      <vt:lpstr>Zostavax®</vt:lpstr>
      <vt:lpstr>Is Shingles Contagious?</vt:lpstr>
      <vt:lpstr>Test Your Knowledge!</vt:lpstr>
      <vt:lpstr>Test Your Knowledge!</vt:lpstr>
      <vt:lpstr>Meningococcal Disease (caused by N. meningitidis)</vt:lpstr>
      <vt:lpstr>Meningococcal Conjugate Vaccine (MCV4) (Men A,C,Y, W-135)</vt:lpstr>
      <vt:lpstr>Serogroup B Meningococcal Vaccine</vt:lpstr>
      <vt:lpstr>Simon received MPSV4 at 5 years of age for international travel and a dose of MCV4 at age 11.    Does he need a booster dose of MCV4 vaccine at age 16? </vt:lpstr>
      <vt:lpstr>PowerPoint Presentation</vt:lpstr>
      <vt:lpstr>HPV Vaccines</vt:lpstr>
      <vt:lpstr>Top 5 reasons for not vaccinating daughter, among parents with no intention to vaccinate in the next 12 months, NIS-Teen 2012</vt:lpstr>
      <vt:lpstr>Reasons to Immunize Against HPV  at 11-12 Years of Age</vt:lpstr>
      <vt:lpstr>Test Your Knowledge!</vt:lpstr>
      <vt:lpstr>Rabies Vaccine Recommendations</vt:lpstr>
      <vt:lpstr>www.cdc.gov/travel</vt:lpstr>
      <vt:lpstr>Just as a reminder……</vt:lpstr>
      <vt:lpstr>Challenges to Adult Vaccination</vt:lpstr>
      <vt:lpstr>Talking with Patients about Vaccines</vt:lpstr>
      <vt:lpstr>PowerPoint Presentation</vt:lpstr>
      <vt:lpstr>PowerPoint Presentation</vt:lpstr>
      <vt:lpstr>PowerPoint Presentation</vt:lpstr>
      <vt:lpstr>Every Office and Clinic Needs  A Vaccine Champion!</vt:lpstr>
      <vt:lpstr>Standards for Child, Adolescent, and Adult Immunization Practices</vt:lpstr>
      <vt:lpstr>VAERS</vt:lpstr>
      <vt:lpstr>Vaccine Injury Compensation Program (VICP)</vt:lpstr>
      <vt:lpstr>Healthcare Personnel (HCP) Need These Immunizations:  </vt:lpstr>
      <vt:lpstr>Resources for Factual &amp; Responsible Vaccine Information</vt:lpstr>
      <vt:lpstr>Stay Current!</vt:lpstr>
      <vt:lpstr>Internet Resources</vt:lpstr>
      <vt:lpstr>Resources</vt:lpstr>
      <vt:lpstr>PowerPoint Presentation</vt:lpstr>
    </vt:vector>
  </TitlesOfParts>
  <Company>Georgia Dept of Community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kastringer</dc:creator>
  <cp:lastModifiedBy>jpmcgruder</cp:lastModifiedBy>
  <cp:revision>275</cp:revision>
  <cp:lastPrinted>2014-09-24T17:21:29Z</cp:lastPrinted>
  <dcterms:created xsi:type="dcterms:W3CDTF">2012-06-14T17:04:19Z</dcterms:created>
  <dcterms:modified xsi:type="dcterms:W3CDTF">2016-03-21T14:33:30Z</dcterms:modified>
</cp:coreProperties>
</file>