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4"/>
  </p:notesMasterIdLst>
  <p:sldIdLst>
    <p:sldId id="469" r:id="rId2"/>
    <p:sldId id="262" r:id="rId3"/>
    <p:sldId id="470" r:id="rId4"/>
    <p:sldId id="471" r:id="rId5"/>
    <p:sldId id="430" r:id="rId6"/>
    <p:sldId id="446" r:id="rId7"/>
    <p:sldId id="447" r:id="rId8"/>
    <p:sldId id="460" r:id="rId9"/>
    <p:sldId id="461" r:id="rId10"/>
    <p:sldId id="462" r:id="rId11"/>
    <p:sldId id="463" r:id="rId12"/>
    <p:sldId id="464" r:id="rId13"/>
    <p:sldId id="465" r:id="rId14"/>
    <p:sldId id="466" r:id="rId15"/>
    <p:sldId id="472" r:id="rId16"/>
    <p:sldId id="473" r:id="rId17"/>
    <p:sldId id="474" r:id="rId18"/>
    <p:sldId id="429" r:id="rId19"/>
    <p:sldId id="445" r:id="rId20"/>
    <p:sldId id="427" r:id="rId21"/>
    <p:sldId id="398" r:id="rId22"/>
    <p:sldId id="467" r:id="rId23"/>
    <p:sldId id="268" r:id="rId24"/>
    <p:sldId id="266" r:id="rId25"/>
    <p:sldId id="267" r:id="rId26"/>
    <p:sldId id="394" r:id="rId27"/>
    <p:sldId id="454" r:id="rId28"/>
    <p:sldId id="433" r:id="rId29"/>
    <p:sldId id="475" r:id="rId30"/>
    <p:sldId id="456" r:id="rId31"/>
    <p:sldId id="476" r:id="rId32"/>
    <p:sldId id="47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2283" autoAdjust="0"/>
  </p:normalViewPr>
  <p:slideViewPr>
    <p:cSldViewPr>
      <p:cViewPr varScale="1">
        <p:scale>
          <a:sx n="38" d="100"/>
          <a:sy n="38" d="100"/>
        </p:scale>
        <p:origin x="117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64"/>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AA6893F-2B22-424C-8287-B20B79782927}" type="datetimeFigureOut">
              <a:rPr lang="en-US" smtClean="0"/>
              <a:pPr/>
              <a:t>4/13/2017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C0E6B32-B9D3-4A32-9AA5-0003211928A3}" type="slidenum">
              <a:rPr lang="en-US" smtClean="0"/>
              <a:pPr/>
              <a:t>‹#›</a:t>
            </a:fld>
            <a:endParaRPr lang="en-US"/>
          </a:p>
        </p:txBody>
      </p:sp>
    </p:spTree>
    <p:extLst>
      <p:ext uri="{BB962C8B-B14F-4D97-AF65-F5344CB8AC3E}">
        <p14:creationId xmlns:p14="http://schemas.microsoft.com/office/powerpoint/2010/main" val="338294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presentation is used to train WIC and clerical staff on childhood immunization updates, VFC program and GA school and child care immunization requirements.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36579B-CB2F-44D1-BEC0-CBC37294ED3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9604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8" tIns="46625" rIns="93248" bIns="46625" anchor="b"/>
          <a:lstStyle/>
          <a:p>
            <a:pPr algn="r"/>
            <a:fld id="{71472419-05C6-41C6-9498-DA6AE79EB022}" type="slidenum">
              <a:rPr lang="en-US" sz="1200">
                <a:solidFill>
                  <a:srgbClr val="000000"/>
                </a:solidFill>
                <a:latin typeface="Calibri" pitchFamily="34" charset="0"/>
              </a:rPr>
              <a:pPr algn="r"/>
              <a:t>10</a:t>
            </a:fld>
            <a:endParaRPr lang="en-US" sz="1200" dirty="0">
              <a:solidFill>
                <a:srgbClr val="000000"/>
              </a:solidFill>
              <a:latin typeface="Calibri" pitchFamily="34" charset="0"/>
            </a:endParaRPr>
          </a:p>
        </p:txBody>
      </p:sp>
      <p:sp>
        <p:nvSpPr>
          <p:cNvPr id="121859" name="Rectangle 6"/>
          <p:cNvSpPr txBox="1">
            <a:spLocks noGrp="1" noChangeArrowheads="1"/>
          </p:cNvSpPr>
          <p:nvPr/>
        </p:nvSpPr>
        <p:spPr bwMode="auto">
          <a:xfrm>
            <a:off x="4" y="8842031"/>
            <a:ext cx="3043343" cy="465455"/>
          </a:xfrm>
          <a:prstGeom prst="rect">
            <a:avLst/>
          </a:prstGeom>
          <a:noFill/>
          <a:ln w="9525">
            <a:noFill/>
            <a:miter lim="800000"/>
            <a:headEnd/>
            <a:tailEnd/>
          </a:ln>
        </p:spPr>
        <p:txBody>
          <a:bodyPr lIns="93241" tIns="46621" rIns="93241" bIns="46621" anchor="b"/>
          <a:lstStyle/>
          <a:p>
            <a:endParaRPr lang="en-US" sz="1200" dirty="0">
              <a:solidFill>
                <a:srgbClr val="000000"/>
              </a:solidFill>
            </a:endParaRPr>
          </a:p>
        </p:txBody>
      </p:sp>
      <p:sp>
        <p:nvSpPr>
          <p:cNvPr id="121860"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1" tIns="46621" rIns="93241" bIns="46621" anchor="b"/>
          <a:lstStyle/>
          <a:p>
            <a:pPr algn="r"/>
            <a:fld id="{3DDDBEDE-1F38-4678-806F-4429D1769123}" type="slidenum">
              <a:rPr lang="en-US" sz="1200">
                <a:solidFill>
                  <a:srgbClr val="000000"/>
                </a:solidFill>
              </a:rPr>
              <a:pPr algn="r"/>
              <a:t>10</a:t>
            </a:fld>
            <a:endParaRPr lang="en-US" sz="1200" dirty="0">
              <a:solidFill>
                <a:srgbClr val="000000"/>
              </a:solidFill>
            </a:endParaRPr>
          </a:p>
        </p:txBody>
      </p:sp>
      <p:sp>
        <p:nvSpPr>
          <p:cNvPr id="121861" name="Rectangle 6"/>
          <p:cNvSpPr txBox="1">
            <a:spLocks noGrp="1" noChangeArrowheads="1"/>
          </p:cNvSpPr>
          <p:nvPr/>
        </p:nvSpPr>
        <p:spPr bwMode="auto">
          <a:xfrm>
            <a:off x="4" y="8842031"/>
            <a:ext cx="3043343" cy="465455"/>
          </a:xfrm>
          <a:prstGeom prst="rect">
            <a:avLst/>
          </a:prstGeom>
          <a:noFill/>
          <a:ln w="9525">
            <a:noFill/>
            <a:miter lim="800000"/>
            <a:headEnd/>
            <a:tailEnd/>
          </a:ln>
        </p:spPr>
        <p:txBody>
          <a:bodyPr lIns="93241" tIns="46621" rIns="93241" bIns="46621" anchor="b"/>
          <a:lstStyle/>
          <a:p>
            <a:endParaRPr lang="en-US" sz="1200" dirty="0">
              <a:solidFill>
                <a:srgbClr val="000000"/>
              </a:solidFill>
              <a:latin typeface="Calibri" pitchFamily="34" charset="0"/>
            </a:endParaRPr>
          </a:p>
        </p:txBody>
      </p:sp>
      <p:sp>
        <p:nvSpPr>
          <p:cNvPr id="121862"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1" tIns="46621" rIns="93241" bIns="46621" anchor="b"/>
          <a:lstStyle/>
          <a:p>
            <a:pPr algn="r"/>
            <a:fld id="{F1196358-992A-486A-B65A-68300C90CC18}" type="slidenum">
              <a:rPr lang="en-US" sz="1200">
                <a:solidFill>
                  <a:srgbClr val="000000"/>
                </a:solidFill>
                <a:latin typeface="Calibri" pitchFamily="34" charset="0"/>
              </a:rPr>
              <a:pPr algn="r"/>
              <a:t>10</a:t>
            </a:fld>
            <a:endParaRPr lang="en-US" sz="1200" dirty="0">
              <a:solidFill>
                <a:srgbClr val="000000"/>
              </a:solidFill>
              <a:latin typeface="Calibri" pitchFamily="34" charset="0"/>
            </a:endParaRPr>
          </a:p>
        </p:txBody>
      </p:sp>
      <p:sp>
        <p:nvSpPr>
          <p:cNvPr id="121863" name="Rectangle 2"/>
          <p:cNvSpPr>
            <a:spLocks noGrp="1" noRot="1" noChangeAspect="1" noChangeArrowheads="1" noTextEdit="1"/>
          </p:cNvSpPr>
          <p:nvPr>
            <p:ph type="sldImg"/>
          </p:nvPr>
        </p:nvSpPr>
        <p:spPr>
          <a:xfrm>
            <a:off x="1087438" y="260350"/>
            <a:ext cx="4652962" cy="3489325"/>
          </a:xfrm>
          <a:ln/>
        </p:spPr>
      </p:sp>
      <p:sp>
        <p:nvSpPr>
          <p:cNvPr id="121864" name="Rectangle 3"/>
          <p:cNvSpPr>
            <a:spLocks noGrp="1" noChangeArrowheads="1"/>
          </p:cNvSpPr>
          <p:nvPr>
            <p:ph type="body" idx="1"/>
          </p:nvPr>
        </p:nvSpPr>
        <p:spPr>
          <a:xfrm>
            <a:off x="638035" y="4048465"/>
            <a:ext cx="5935493" cy="4793567"/>
          </a:xfrm>
          <a:noFill/>
          <a:ln/>
        </p:spPr>
        <p:txBody>
          <a:bodyPr lIns="93241" tIns="46621" rIns="93241" bIns="46621">
            <a:normAutofit fontScale="85000" lnSpcReduction="10000"/>
          </a:bodyPr>
          <a:lstStyle/>
          <a:p>
            <a:pPr eaLnBrk="1" hangingPunct="1">
              <a:buFontTx/>
              <a:buNone/>
            </a:pPr>
            <a:r>
              <a:rPr lang="en-US" sz="1500" dirty="0" smtClean="0"/>
              <a:t>Discuss pictures on the slide.  Pictures show a child in an iron lung due to weak respiratory muscles (common in polio era) and a child with muscle weakness, as a result of polio, requiring the assistance of braces and crutches in order to walk.</a:t>
            </a:r>
          </a:p>
          <a:p>
            <a:pPr eaLnBrk="1" hangingPunct="1">
              <a:buFontTx/>
              <a:buNone/>
            </a:pPr>
            <a:endParaRPr lang="en-US" sz="1500" dirty="0" smtClean="0"/>
          </a:p>
          <a:p>
            <a:pPr eaLnBrk="1" hangingPunct="1">
              <a:buFontTx/>
              <a:buNone/>
            </a:pPr>
            <a:r>
              <a:rPr lang="en-US" sz="1500" dirty="0" smtClean="0"/>
              <a:t>Polio, also called poliomyelitis and infantile paralysis is caused by an Enterovirus (Serotypes 1,2,3)</a:t>
            </a:r>
          </a:p>
          <a:p>
            <a:pPr eaLnBrk="1" hangingPunct="1">
              <a:buFontTx/>
              <a:buNone/>
            </a:pPr>
            <a:r>
              <a:rPr lang="en-US" sz="1500" dirty="0" smtClean="0"/>
              <a:t>Infection acquired through mouth, virus replicates in pharynx and GI tract, then spreads to lymphatics and other tissues.</a:t>
            </a:r>
          </a:p>
          <a:p>
            <a:pPr eaLnBrk="1" hangingPunct="1">
              <a:buFontTx/>
              <a:buNone/>
            </a:pPr>
            <a:r>
              <a:rPr lang="en-US" sz="1500" dirty="0" smtClean="0"/>
              <a:t>Attacks motor neurons in spinal cord &amp; brain stem</a:t>
            </a:r>
          </a:p>
          <a:p>
            <a:pPr eaLnBrk="1" hangingPunct="1">
              <a:buFontTx/>
              <a:buNone/>
            </a:pPr>
            <a:r>
              <a:rPr lang="en-US" sz="1500" dirty="0" smtClean="0"/>
              <a:t>in 2015, Nigeria was removed from the list of polio-endemic countries.  The only 2 polio endemic countries now are Pakistan and Afghanistan.  Remind staff to evaluate travelers for the need of polio vaccine if traveling to endemic countries.</a:t>
            </a:r>
          </a:p>
          <a:p>
            <a:pPr eaLnBrk="1" hangingPunct="1">
              <a:buFontTx/>
              <a:buNone/>
            </a:pPr>
            <a:endParaRPr lang="en-US" sz="1500" dirty="0" smtClean="0"/>
          </a:p>
          <a:p>
            <a:pPr eaLnBrk="1" hangingPunct="1">
              <a:buFontTx/>
              <a:buNone/>
            </a:pPr>
            <a:r>
              <a:rPr lang="en-US" sz="1500" dirty="0" smtClean="0"/>
              <a:t>ACIP recommends:</a:t>
            </a:r>
          </a:p>
          <a:p>
            <a:pPr eaLnBrk="1" hangingPunct="1">
              <a:buFontTx/>
              <a:buNone/>
            </a:pPr>
            <a:r>
              <a:rPr lang="en-US" sz="1500" dirty="0" smtClean="0"/>
              <a:t>Four dose series of IPV at : 2, 4, 6 through 18 months</a:t>
            </a:r>
          </a:p>
          <a:p>
            <a:pPr eaLnBrk="1" hangingPunct="1">
              <a:buFontTx/>
              <a:buNone/>
            </a:pPr>
            <a:r>
              <a:rPr lang="en-US" sz="1500" dirty="0" smtClean="0"/>
              <a:t>    and  4 through 6 years of age.  </a:t>
            </a:r>
          </a:p>
          <a:p>
            <a:pPr eaLnBrk="1" hangingPunct="1">
              <a:buFontTx/>
              <a:buNone/>
            </a:pPr>
            <a:r>
              <a:rPr lang="en-US" sz="1500" dirty="0" smtClean="0"/>
              <a:t>Minimum interval from dose 3 to dose 4 </a:t>
            </a:r>
          </a:p>
          <a:p>
            <a:pPr eaLnBrk="1" hangingPunct="1">
              <a:buFontTx/>
              <a:buNone/>
            </a:pPr>
            <a:r>
              <a:rPr lang="en-US" sz="1500" dirty="0" smtClean="0"/>
              <a:t>      is six months</a:t>
            </a:r>
          </a:p>
          <a:p>
            <a:pPr eaLnBrk="1" hangingPunct="1">
              <a:buFontTx/>
              <a:buNone/>
            </a:pPr>
            <a:r>
              <a:rPr lang="en-US" sz="1500" dirty="0" smtClean="0"/>
              <a:t>Final dose at 4 years of  age or older regardless of the number of previous doses</a:t>
            </a:r>
          </a:p>
          <a:p>
            <a:pPr eaLnBrk="1" hangingPunct="1">
              <a:buFontTx/>
              <a:buNone/>
            </a:pPr>
            <a:r>
              <a:rPr lang="en-US" sz="1500" dirty="0" smtClean="0"/>
              <a:t>A booster dose may be recommended, depending on length of stay and the timing of the last dose of polio vaccine, for persons traveling to countries experiencing polio outbreaks.  </a:t>
            </a:r>
          </a:p>
          <a:p>
            <a:pPr eaLnBrk="1" hangingPunct="1">
              <a:buFontTx/>
              <a:buNone/>
            </a:pPr>
            <a:endParaRPr lang="en-US" sz="1500" dirty="0" smtClean="0"/>
          </a:p>
          <a:p>
            <a:pPr eaLnBrk="1" hangingPunct="1">
              <a:buFontTx/>
              <a:buNone/>
            </a:pPr>
            <a:r>
              <a:rPr lang="en-US" sz="1500" dirty="0" smtClean="0"/>
              <a:t>For additional  information about polio refer to: Epidemiology and Prevention of Vaccine-Preventable Diseases, 13th edition  2015.  HHS, CDC. </a:t>
            </a:r>
          </a:p>
          <a:p>
            <a:pPr eaLnBrk="1" hangingPunct="1">
              <a:buFontTx/>
              <a:buNone/>
            </a:pPr>
            <a:endParaRPr lang="en-US" sz="1500" dirty="0"/>
          </a:p>
          <a:p>
            <a:pPr lvl="1" eaLnBrk="1" hangingPunct="1">
              <a:buFontTx/>
              <a:buNone/>
            </a:pPr>
            <a:endParaRPr lang="en-US" dirty="0" smtClean="0"/>
          </a:p>
          <a:p>
            <a:pPr>
              <a:lnSpc>
                <a:spcPct val="90000"/>
              </a:lnSpc>
              <a:spcBef>
                <a:spcPct val="0"/>
              </a:spcBef>
            </a:pPr>
            <a:endParaRPr lang="en-US" sz="1000" dirty="0">
              <a:latin typeface="Arial" charset="0"/>
            </a:endParaRPr>
          </a:p>
          <a:p>
            <a:pPr>
              <a:lnSpc>
                <a:spcPct val="90000"/>
              </a:lnSpc>
              <a:spcBef>
                <a:spcPct val="0"/>
              </a:spcBef>
              <a:buFontTx/>
              <a:buChar char="•"/>
            </a:pPr>
            <a:endParaRPr lang="en-US" sz="1000" dirty="0">
              <a:latin typeface="Arial" charset="0"/>
            </a:endParaRPr>
          </a:p>
        </p:txBody>
      </p:sp>
    </p:spTree>
    <p:extLst>
      <p:ext uri="{BB962C8B-B14F-4D97-AF65-F5344CB8AC3E}">
        <p14:creationId xmlns:p14="http://schemas.microsoft.com/office/powerpoint/2010/main" val="2228080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FDF4FA5F-A652-484D-AF44-B1CA1A65E09E}" type="slidenum">
              <a:rPr lang="en-US" smtClean="0">
                <a:solidFill>
                  <a:prstClr val="black"/>
                </a:solidFill>
              </a:rPr>
              <a:pPr/>
              <a:t>11</a:t>
            </a:fld>
            <a:endParaRPr lang="en-US" smtClean="0">
              <a:solidFill>
                <a:prstClr val="black"/>
              </a:solidFill>
            </a:endParaRPr>
          </a:p>
        </p:txBody>
      </p:sp>
      <p:sp>
        <p:nvSpPr>
          <p:cNvPr id="223234" name="Rectangle 6"/>
          <p:cNvSpPr txBox="1">
            <a:spLocks noGrp="1" noChangeArrowheads="1"/>
          </p:cNvSpPr>
          <p:nvPr/>
        </p:nvSpPr>
        <p:spPr bwMode="auto">
          <a:xfrm>
            <a:off x="4" y="8841738"/>
            <a:ext cx="3043343" cy="465773"/>
          </a:xfrm>
          <a:prstGeom prst="rect">
            <a:avLst/>
          </a:prstGeom>
          <a:noFill/>
          <a:ln w="9525">
            <a:noFill/>
            <a:miter lim="800000"/>
            <a:headEnd/>
            <a:tailEnd/>
          </a:ln>
        </p:spPr>
        <p:txBody>
          <a:bodyPr lIns="92378" tIns="46190" rIns="92378" bIns="46190" anchor="b"/>
          <a:lstStyle/>
          <a:p>
            <a:endParaRPr lang="en-US" sz="1200">
              <a:solidFill>
                <a:prstClr val="black"/>
              </a:solidFill>
              <a:cs typeface="Arial" charset="0"/>
            </a:endParaRPr>
          </a:p>
        </p:txBody>
      </p:sp>
      <p:sp>
        <p:nvSpPr>
          <p:cNvPr id="223235" name="Rectangle 7"/>
          <p:cNvSpPr txBox="1">
            <a:spLocks noGrp="1" noChangeArrowheads="1"/>
          </p:cNvSpPr>
          <p:nvPr/>
        </p:nvSpPr>
        <p:spPr bwMode="auto">
          <a:xfrm>
            <a:off x="3978137" y="8841738"/>
            <a:ext cx="3043343" cy="465773"/>
          </a:xfrm>
          <a:prstGeom prst="rect">
            <a:avLst/>
          </a:prstGeom>
          <a:noFill/>
          <a:ln w="9525">
            <a:noFill/>
            <a:miter lim="800000"/>
            <a:headEnd/>
            <a:tailEnd/>
          </a:ln>
        </p:spPr>
        <p:txBody>
          <a:bodyPr lIns="92378" tIns="46190" rIns="92378" bIns="46190" anchor="b"/>
          <a:lstStyle/>
          <a:p>
            <a:pPr algn="r"/>
            <a:fld id="{476529F1-0D49-43CF-BC22-39D230751FD1}" type="slidenum">
              <a:rPr lang="en-US" sz="1200">
                <a:solidFill>
                  <a:prstClr val="black"/>
                </a:solidFill>
                <a:cs typeface="Arial" charset="0"/>
              </a:rPr>
              <a:pPr algn="r"/>
              <a:t>11</a:t>
            </a:fld>
            <a:endParaRPr lang="en-US" sz="1200">
              <a:solidFill>
                <a:prstClr val="black"/>
              </a:solidFill>
              <a:cs typeface="Arial" charset="0"/>
            </a:endParaRPr>
          </a:p>
        </p:txBody>
      </p:sp>
      <p:sp>
        <p:nvSpPr>
          <p:cNvPr id="223236" name="Rectangle 6"/>
          <p:cNvSpPr txBox="1">
            <a:spLocks noGrp="1" noChangeArrowheads="1"/>
          </p:cNvSpPr>
          <p:nvPr/>
        </p:nvSpPr>
        <p:spPr bwMode="auto">
          <a:xfrm>
            <a:off x="4" y="8841738"/>
            <a:ext cx="3043343" cy="465773"/>
          </a:xfrm>
          <a:prstGeom prst="rect">
            <a:avLst/>
          </a:prstGeom>
          <a:noFill/>
          <a:ln w="9525">
            <a:noFill/>
            <a:miter lim="800000"/>
            <a:headEnd/>
            <a:tailEnd/>
          </a:ln>
        </p:spPr>
        <p:txBody>
          <a:bodyPr lIns="92378" tIns="46190" rIns="92378" bIns="46190" anchor="b"/>
          <a:lstStyle/>
          <a:p>
            <a:endParaRPr lang="en-US" sz="1200">
              <a:solidFill>
                <a:prstClr val="black"/>
              </a:solidFill>
              <a:cs typeface="Arial" charset="0"/>
            </a:endParaRPr>
          </a:p>
        </p:txBody>
      </p:sp>
      <p:sp>
        <p:nvSpPr>
          <p:cNvPr id="223237" name="Rectangle 7"/>
          <p:cNvSpPr txBox="1">
            <a:spLocks noGrp="1" noChangeArrowheads="1"/>
          </p:cNvSpPr>
          <p:nvPr/>
        </p:nvSpPr>
        <p:spPr bwMode="auto">
          <a:xfrm>
            <a:off x="3978137" y="8841738"/>
            <a:ext cx="3043343" cy="465773"/>
          </a:xfrm>
          <a:prstGeom prst="rect">
            <a:avLst/>
          </a:prstGeom>
          <a:noFill/>
          <a:ln w="9525">
            <a:noFill/>
            <a:miter lim="800000"/>
            <a:headEnd/>
            <a:tailEnd/>
          </a:ln>
        </p:spPr>
        <p:txBody>
          <a:bodyPr lIns="92378" tIns="46190" rIns="92378" bIns="46190" anchor="b"/>
          <a:lstStyle/>
          <a:p>
            <a:pPr algn="r"/>
            <a:fld id="{A24662CE-1636-4BF5-8DB6-6A4C0DCB6249}" type="slidenum">
              <a:rPr lang="en-US" sz="1200">
                <a:solidFill>
                  <a:prstClr val="black"/>
                </a:solidFill>
                <a:cs typeface="Arial" charset="0"/>
              </a:rPr>
              <a:pPr algn="r"/>
              <a:t>11</a:t>
            </a:fld>
            <a:endParaRPr lang="en-US" sz="1200">
              <a:solidFill>
                <a:prstClr val="black"/>
              </a:solidFill>
              <a:cs typeface="Arial" charset="0"/>
            </a:endParaRPr>
          </a:p>
        </p:txBody>
      </p:sp>
      <p:sp>
        <p:nvSpPr>
          <p:cNvPr id="223238" name="Rectangle 2"/>
          <p:cNvSpPr>
            <a:spLocks noGrp="1" noRot="1" noChangeAspect="1" noChangeArrowheads="1" noTextEdit="1"/>
          </p:cNvSpPr>
          <p:nvPr>
            <p:ph type="sldImg"/>
          </p:nvPr>
        </p:nvSpPr>
        <p:spPr>
          <a:xfrm>
            <a:off x="1187450" y="701675"/>
            <a:ext cx="4651375" cy="3487738"/>
          </a:xfrm>
          <a:ln/>
        </p:spPr>
      </p:sp>
      <p:sp>
        <p:nvSpPr>
          <p:cNvPr id="223239" name="Rectangle 3"/>
          <p:cNvSpPr>
            <a:spLocks noGrp="1" noChangeArrowheads="1"/>
          </p:cNvSpPr>
          <p:nvPr>
            <p:ph type="body" idx="1"/>
          </p:nvPr>
        </p:nvSpPr>
        <p:spPr>
          <a:xfrm>
            <a:off x="312139" y="4427270"/>
            <a:ext cx="6298032" cy="4881834"/>
          </a:xfrm>
          <a:noFill/>
          <a:ln/>
        </p:spPr>
        <p:txBody>
          <a:bodyPr lIns="90864" tIns="45432" rIns="90864" bIns="45432"/>
          <a:lstStyle/>
          <a:p>
            <a:pPr eaLnBrk="1" hangingPunct="1">
              <a:lnSpc>
                <a:spcPct val="80000"/>
              </a:lnSpc>
            </a:pPr>
            <a:r>
              <a:rPr lang="en-US" sz="1000" b="1" dirty="0" smtClean="0">
                <a:latin typeface="Arial" charset="0"/>
              </a:rPr>
              <a:t>MEASLES </a:t>
            </a:r>
            <a:r>
              <a:rPr lang="en-US" sz="1000" dirty="0" smtClean="0">
                <a:latin typeface="Arial" charset="0"/>
              </a:rPr>
              <a:t>(caused by paramyxovirus)</a:t>
            </a:r>
          </a:p>
          <a:p>
            <a:pPr eaLnBrk="1" hangingPunct="1">
              <a:lnSpc>
                <a:spcPct val="80000"/>
              </a:lnSpc>
            </a:pPr>
            <a:r>
              <a:rPr lang="en-US" sz="1000" dirty="0" smtClean="0">
                <a:latin typeface="Arial" charset="0"/>
              </a:rPr>
              <a:t>Slide shows two children with typical measles rash and conjunctivitis in younger child</a:t>
            </a:r>
          </a:p>
          <a:p>
            <a:pPr eaLnBrk="1" hangingPunct="1">
              <a:lnSpc>
                <a:spcPct val="80000"/>
              </a:lnSpc>
            </a:pPr>
            <a:r>
              <a:rPr lang="en-US" sz="1000" b="1" dirty="0" smtClean="0">
                <a:latin typeface="Arial" charset="0"/>
              </a:rPr>
              <a:t>MUMPS</a:t>
            </a:r>
            <a:r>
              <a:rPr lang="en-US" sz="1000" dirty="0" smtClean="0">
                <a:latin typeface="Arial" charset="0"/>
              </a:rPr>
              <a:t> (caused by paramyxovirus) </a:t>
            </a:r>
          </a:p>
          <a:p>
            <a:pPr eaLnBrk="1" hangingPunct="1">
              <a:lnSpc>
                <a:spcPct val="80000"/>
              </a:lnSpc>
            </a:pPr>
            <a:r>
              <a:rPr lang="en-US" sz="1000" dirty="0" smtClean="0">
                <a:latin typeface="Arial" charset="0"/>
              </a:rPr>
              <a:t>Slide shows an adolescent with </a:t>
            </a:r>
            <a:r>
              <a:rPr lang="en-US" sz="1000" dirty="0" err="1" smtClean="0">
                <a:latin typeface="Arial" charset="0"/>
              </a:rPr>
              <a:t>parotitis</a:t>
            </a:r>
            <a:r>
              <a:rPr lang="en-US" sz="1000" dirty="0" smtClean="0">
                <a:latin typeface="Arial" charset="0"/>
              </a:rPr>
              <a:t> due to mumps</a:t>
            </a:r>
          </a:p>
          <a:p>
            <a:pPr eaLnBrk="1" hangingPunct="1">
              <a:lnSpc>
                <a:spcPct val="80000"/>
              </a:lnSpc>
            </a:pPr>
            <a:r>
              <a:rPr lang="en-US" sz="1000" dirty="0" err="1" smtClean="0">
                <a:latin typeface="Arial" charset="0"/>
              </a:rPr>
              <a:t>Parotitis</a:t>
            </a:r>
            <a:r>
              <a:rPr lang="en-US" sz="1000" dirty="0" smtClean="0">
                <a:latin typeface="Arial" charset="0"/>
              </a:rPr>
              <a:t> (inflammation of parotid gland) occurs in 30-40% of infected persons, 40-50% have only nonspecific or respiratory symptoms; Complications include aseptic meningitis, &amp; deafness; Post pubertal individuals may have </a:t>
            </a:r>
            <a:r>
              <a:rPr lang="en-US" sz="1000" dirty="0" err="1" smtClean="0">
                <a:latin typeface="Arial" charset="0"/>
              </a:rPr>
              <a:t>orchitis</a:t>
            </a:r>
            <a:r>
              <a:rPr lang="en-US" sz="1000" dirty="0" smtClean="0">
                <a:latin typeface="Arial" charset="0"/>
              </a:rPr>
              <a:t> (inflammation of testicles), ovarian inflammation, &amp; pancreatitis</a:t>
            </a:r>
          </a:p>
          <a:p>
            <a:pPr eaLnBrk="1" hangingPunct="1">
              <a:lnSpc>
                <a:spcPct val="80000"/>
              </a:lnSpc>
            </a:pPr>
            <a:r>
              <a:rPr lang="en-US" sz="1000" b="1" dirty="0" smtClean="0">
                <a:latin typeface="Arial" charset="0"/>
              </a:rPr>
              <a:t>RUBELLA</a:t>
            </a:r>
            <a:r>
              <a:rPr lang="en-US" sz="1000" dirty="0" smtClean="0">
                <a:latin typeface="Arial" charset="0"/>
              </a:rPr>
              <a:t> (Caused by rubella virus and spread from person to person {</a:t>
            </a:r>
            <a:r>
              <a:rPr lang="en-US" sz="1000" dirty="0" err="1" smtClean="0">
                <a:latin typeface="Arial" charset="0"/>
              </a:rPr>
              <a:t>togavirus</a:t>
            </a:r>
            <a:r>
              <a:rPr lang="en-US" sz="1000" dirty="0" smtClean="0">
                <a:latin typeface="Arial" charset="0"/>
              </a:rPr>
              <a:t>})</a:t>
            </a:r>
          </a:p>
          <a:p>
            <a:pPr eaLnBrk="1" hangingPunct="1">
              <a:lnSpc>
                <a:spcPct val="80000"/>
              </a:lnSpc>
            </a:pPr>
            <a:r>
              <a:rPr lang="en-US" sz="1000" dirty="0" smtClean="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80000"/>
              </a:lnSpc>
            </a:pPr>
            <a:r>
              <a:rPr lang="en-US" sz="1000" dirty="0" smtClean="0">
                <a:latin typeface="Arial" charset="0"/>
              </a:rPr>
              <a:t>Rubella is no longer endemic in the U.S. However, it is still present in other countries and can be imported   </a:t>
            </a:r>
          </a:p>
          <a:p>
            <a:pPr eaLnBrk="1" hangingPunct="1">
              <a:lnSpc>
                <a:spcPct val="80000"/>
              </a:lnSpc>
            </a:pPr>
            <a:r>
              <a:rPr lang="en-US" sz="1000" b="1" dirty="0" smtClean="0">
                <a:latin typeface="Arial" charset="0"/>
              </a:rPr>
              <a:t>CONGENITAL RUBELLA  </a:t>
            </a:r>
          </a:p>
          <a:p>
            <a:pPr eaLnBrk="1" hangingPunct="1">
              <a:lnSpc>
                <a:spcPct val="80000"/>
              </a:lnSpc>
            </a:pPr>
            <a:r>
              <a:rPr lang="en-US" sz="1000" dirty="0" smtClean="0">
                <a:latin typeface="Arial" charset="0"/>
              </a:rPr>
              <a:t>Slide shows an adult and child with a typical rash from rubella and an infant with congenital rubella syndrome Infant was infected in utero  and has “blueberry muffin spots” on skin due to petechial lesions, cataracts, hearing loss and congenital heart lesion and will most likely be developmentally delayed.</a:t>
            </a:r>
          </a:p>
          <a:p>
            <a:pPr eaLnBrk="1" hangingPunct="1">
              <a:lnSpc>
                <a:spcPct val="80000"/>
              </a:lnSpc>
            </a:pPr>
            <a:r>
              <a:rPr lang="en-US" sz="1000" dirty="0" smtClean="0">
                <a:latin typeface="Arial" charset="0"/>
              </a:rPr>
              <a:t>All woman of child bearing age should be certain they are immune to rubella.</a:t>
            </a:r>
          </a:p>
          <a:p>
            <a:pPr eaLnBrk="1" hangingPunct="1">
              <a:lnSpc>
                <a:spcPct val="80000"/>
              </a:lnSpc>
            </a:pPr>
            <a:endParaRPr lang="en-US" sz="1000" dirty="0" smtClean="0">
              <a:latin typeface="Arial" charset="0"/>
            </a:endParaRPr>
          </a:p>
          <a:p>
            <a:pPr eaLnBrk="1" hangingPunct="1">
              <a:lnSpc>
                <a:spcPct val="80000"/>
              </a:lnSpc>
            </a:pPr>
            <a:r>
              <a:rPr lang="en-US" sz="1000" dirty="0" smtClean="0">
                <a:latin typeface="Arial" charset="0"/>
              </a:rPr>
              <a:t>For additional information refer to: Epidemiology and Prevention of Vaccine-Preventable Diseases, 12th edition  May 2012.  HHS, CDC. </a:t>
            </a:r>
            <a:endParaRPr lang="en-US" sz="1000" dirty="0">
              <a:latin typeface="Arial" charset="0"/>
            </a:endParaRPr>
          </a:p>
        </p:txBody>
      </p:sp>
    </p:spTree>
    <p:extLst>
      <p:ext uri="{BB962C8B-B14F-4D97-AF65-F5344CB8AC3E}">
        <p14:creationId xmlns:p14="http://schemas.microsoft.com/office/powerpoint/2010/main" val="372221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806071"/>
            <a:ext cx="5617208" cy="3805167"/>
          </a:xfrm>
        </p:spPr>
        <p:txBody>
          <a:bodyPr>
            <a:normAutofit fontScale="92500" lnSpcReduction="20000"/>
          </a:bodyPr>
          <a:lstStyle/>
          <a:p>
            <a:r>
              <a:rPr lang="en-US" dirty="0" smtClean="0"/>
              <a:t>Chicken pox is an illness caused by the varicella zoster virus.  It was one an almost universal childhood experience.  Now it’s much less common in the U.S. owing to widespread vaccination.</a:t>
            </a:r>
          </a:p>
          <a:p>
            <a:endParaRPr lang="en-US" dirty="0" smtClean="0"/>
          </a:p>
          <a:p>
            <a:r>
              <a:rPr lang="en-US" dirty="0" smtClean="0"/>
              <a:t>Why get vaccinated?</a:t>
            </a:r>
          </a:p>
          <a:p>
            <a:r>
              <a:rPr lang="en-US" dirty="0" smtClean="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dirty="0" smtClean="0"/>
          </a:p>
          <a:p>
            <a:r>
              <a:rPr lang="en-US" dirty="0" smtClean="0"/>
              <a:t>ACIP recommends: </a:t>
            </a:r>
          </a:p>
          <a:p>
            <a:r>
              <a:rPr lang="en-US" dirty="0" smtClean="0"/>
              <a:t>Children who have never had chickenpox should get 2 doses of chickenpox vaccine at these ages:</a:t>
            </a:r>
          </a:p>
          <a:p>
            <a:r>
              <a:rPr lang="en-US" dirty="0" smtClean="0"/>
              <a:t>1st Dose: 12–15 months of age</a:t>
            </a:r>
          </a:p>
          <a:p>
            <a:r>
              <a:rPr lang="en-US" dirty="0" smtClean="0"/>
              <a:t>2nd Dose: 4–6 years of age (may be given earlier, if at least 3 months after the 1st dose)</a:t>
            </a:r>
          </a:p>
          <a:p>
            <a:r>
              <a:rPr lang="en-US" dirty="0" smtClean="0"/>
              <a:t>People 13 years of age and older (who have never had chickenpox or received chickenpox vaccine) should get two doses at least 28 days apart.</a:t>
            </a:r>
          </a:p>
          <a:p>
            <a:r>
              <a:rPr lang="en-US" dirty="0" smtClean="0"/>
              <a:t>Catch-up</a:t>
            </a:r>
          </a:p>
          <a:p>
            <a:r>
              <a:rPr lang="en-US" dirty="0" smtClean="0"/>
              <a:t>Anyone who is not fully vaccinated, and never had chickenpox, should receive one or two doses of</a:t>
            </a:r>
          </a:p>
          <a:p>
            <a:r>
              <a:rPr lang="en-US" dirty="0" smtClean="0"/>
              <a:t>chickenpox vaccine. The timing of these doses depends on the person’s age. Chickenpox vaccine may be given at the same time as other vaccines.</a:t>
            </a:r>
          </a:p>
          <a:p>
            <a:r>
              <a:rPr lang="en-US" dirty="0" smtClean="0"/>
              <a:t>	 </a:t>
            </a:r>
          </a:p>
          <a:p>
            <a:r>
              <a:rPr lang="en-US" dirty="0" smtClean="0"/>
              <a:t>Reference: Prevention of Varicella - Recommendations of the Advisory Committee on Immunization </a:t>
            </a:r>
          </a:p>
          <a:p>
            <a:r>
              <a:rPr lang="en-US" dirty="0" smtClean="0"/>
              <a:t>Practices (ACIP) MMWR (2007);56(No. RR-4):23</a:t>
            </a:r>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752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981A0F4-5FB3-4FFD-993A-A2A5D0889C5A}" type="slidenum">
              <a:rPr lang="en-US" smtClean="0">
                <a:solidFill>
                  <a:prstClr val="black"/>
                </a:solidFill>
              </a:rPr>
              <a:pPr/>
              <a:t>13</a:t>
            </a:fld>
            <a:endParaRPr lang="en-US" smtClean="0">
              <a:solidFill>
                <a:prstClr val="black"/>
              </a:solidFill>
            </a:endParaRPr>
          </a:p>
        </p:txBody>
      </p:sp>
      <p:sp>
        <p:nvSpPr>
          <p:cNvPr id="177155" name="Rectangle 2"/>
          <p:cNvSpPr>
            <a:spLocks noGrp="1" noRot="1" noChangeAspect="1" noChangeArrowheads="1" noTextEdit="1"/>
          </p:cNvSpPr>
          <p:nvPr>
            <p:ph type="sldImg"/>
          </p:nvPr>
        </p:nvSpPr>
        <p:spPr>
          <a:xfrm>
            <a:off x="1447800" y="387350"/>
            <a:ext cx="4375150" cy="3281363"/>
          </a:xfrm>
          <a:ln/>
        </p:spPr>
      </p:sp>
      <p:sp>
        <p:nvSpPr>
          <p:cNvPr id="177156" name="Rectangle 3"/>
          <p:cNvSpPr>
            <a:spLocks noGrp="1" noChangeArrowheads="1"/>
          </p:cNvSpPr>
          <p:nvPr>
            <p:ph type="body" idx="1"/>
          </p:nvPr>
        </p:nvSpPr>
        <p:spPr>
          <a:xfrm>
            <a:off x="335560" y="3972704"/>
            <a:ext cx="6321745" cy="4242601"/>
          </a:xfrm>
          <a:noFill/>
          <a:ln/>
        </p:spPr>
        <p:txBody>
          <a:bodyPr>
            <a:normAutofit/>
          </a:bodyPr>
          <a:lstStyle/>
          <a:p>
            <a:pPr eaLnBrk="1" hangingPunct="1"/>
            <a:r>
              <a:rPr lang="en-US" dirty="0" smtClean="0">
                <a:latin typeface="Arial" charset="0"/>
              </a:rPr>
              <a:t>Pneumococcal disease is caused by a bacterium, Streptococcus </a:t>
            </a:r>
            <a:r>
              <a:rPr lang="en-US" dirty="0" err="1" smtClean="0">
                <a:latin typeface="Arial" charset="0"/>
              </a:rPr>
              <a:t>pneumoniae</a:t>
            </a:r>
            <a:r>
              <a:rPr lang="en-US" dirty="0" smtClean="0">
                <a:latin typeface="Arial" charset="0"/>
              </a:rPr>
              <a:t>, also called pneumococcus  (about 90 known serotypes);</a:t>
            </a:r>
            <a:r>
              <a:rPr lang="en-US" baseline="0" dirty="0" smtClean="0">
                <a:latin typeface="Arial" charset="0"/>
              </a:rPr>
              <a:t> </a:t>
            </a:r>
            <a:r>
              <a:rPr lang="en-US" dirty="0" smtClean="0">
                <a:latin typeface="Arial" charset="0"/>
              </a:rPr>
              <a:t>Causes pneumonia, bacteremia, meningitis and otitis media;</a:t>
            </a:r>
            <a:r>
              <a:rPr lang="en-US" baseline="0" dirty="0" smtClean="0">
                <a:latin typeface="Arial" charset="0"/>
              </a:rPr>
              <a:t> </a:t>
            </a:r>
            <a:r>
              <a:rPr lang="en-US" dirty="0" smtClean="0">
                <a:latin typeface="Arial" charset="0"/>
              </a:rPr>
              <a:t>Highest rate of invasive disease is in children less than 2 years.</a:t>
            </a:r>
            <a:r>
              <a:rPr lang="en-US" baseline="0" dirty="0" smtClean="0">
                <a:latin typeface="Arial" charset="0"/>
              </a:rPr>
              <a:t> </a:t>
            </a:r>
            <a:r>
              <a:rPr lang="en-US" dirty="0" smtClean="0">
                <a:latin typeface="Arial" charset="0"/>
              </a:rPr>
              <a:t>Increased risk of infection in children with HIV infection, sickle cell disease, asplenia, day care attendees and in certain ethnic groups (African Americans, Alaskan natives and Native Americans).</a:t>
            </a:r>
            <a:r>
              <a:rPr lang="en-US" baseline="0" dirty="0" smtClean="0">
                <a:latin typeface="Arial" charset="0"/>
              </a:rPr>
              <a:t> </a:t>
            </a:r>
            <a:r>
              <a:rPr lang="en-US" dirty="0" smtClean="0">
                <a:latin typeface="Arial" charset="0"/>
              </a:rPr>
              <a:t>Increased risk in children &amp; adults with cardiovascular disease, pulmonary disease, diabetes, alcoholism, cirrhosis, immunocompromising conditions;</a:t>
            </a:r>
            <a:r>
              <a:rPr lang="en-US" baseline="0" dirty="0" smtClean="0">
                <a:latin typeface="Arial" charset="0"/>
              </a:rPr>
              <a:t> </a:t>
            </a:r>
            <a:r>
              <a:rPr lang="en-US" dirty="0" smtClean="0">
                <a:latin typeface="Arial" charset="0"/>
              </a:rPr>
              <a:t>Individuals who have asthma and those who smoke cigarettes are also at increased risk.  Estimated cases in the US each year are more than any other vaccine-preventable disease. Some serotypes of pneumococcus have become resistant to antibiotics</a:t>
            </a:r>
            <a:r>
              <a:rPr lang="en-US" dirty="0" smtClean="0">
                <a:solidFill>
                  <a:schemeClr val="tx2"/>
                </a:solidFill>
                <a:latin typeface="+mn-lt"/>
              </a:rPr>
              <a:t>.</a:t>
            </a:r>
          </a:p>
          <a:p>
            <a:pPr eaLnBrk="1" hangingPunct="1"/>
            <a:endParaRPr lang="en-US" b="1" dirty="0" smtClean="0">
              <a:solidFill>
                <a:schemeClr val="tx2"/>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PCV13</a:t>
            </a:r>
            <a:r>
              <a:rPr lang="en-US" dirty="0" smtClean="0"/>
              <a:t> is routinely given to children at 2, 4, 6, and</a:t>
            </a:r>
            <a:r>
              <a:rPr lang="en-US" baseline="0" dirty="0" smtClean="0"/>
              <a:t> </a:t>
            </a:r>
            <a:r>
              <a:rPr lang="en-US" dirty="0" smtClean="0"/>
              <a:t>12–15 months of age. Children in this age range</a:t>
            </a:r>
            <a:r>
              <a:rPr lang="en-US" baseline="0" dirty="0" smtClean="0"/>
              <a:t> </a:t>
            </a:r>
            <a:r>
              <a:rPr lang="en-US" dirty="0" smtClean="0"/>
              <a:t>are at greatest risk for serious diseases caused by</a:t>
            </a:r>
            <a:r>
              <a:rPr lang="en-US" baseline="0" dirty="0" smtClean="0"/>
              <a:t> </a:t>
            </a:r>
            <a:r>
              <a:rPr lang="en-US" dirty="0" smtClean="0"/>
              <a:t>pneumococcal infection.</a:t>
            </a:r>
          </a:p>
          <a:p>
            <a:pPr eaLnBrk="1" hangingPunct="1"/>
            <a:endParaRPr lang="en-US" b="1" dirty="0" smtClean="0">
              <a:cs typeface="Arial" pitchFamily="34" charset="0"/>
            </a:endParaRPr>
          </a:p>
          <a:p>
            <a:pPr eaLnBrk="1" hangingPunct="1">
              <a:buSzPct val="65000"/>
              <a:buFont typeface="Wingdings 2" pitchFamily="18" charset="2"/>
              <a:buChar char="¢"/>
            </a:pPr>
            <a:endParaRPr lang="en-US" b="1" dirty="0" smtClean="0">
              <a:cs typeface="Arial" pitchFamily="34" charset="0"/>
            </a:endParaRPr>
          </a:p>
          <a:p>
            <a:pPr eaLnBrk="1" hangingPunct="1">
              <a:buSzPct val="65000"/>
              <a:buFont typeface="Wingdings 2" pitchFamily="18" charset="2"/>
              <a:buChar char="¢"/>
            </a:pPr>
            <a:r>
              <a:rPr lang="en-US" dirty="0" smtClean="0"/>
              <a:t>This vaccine is a requirement for pre-K and childcare attendance.</a:t>
            </a:r>
          </a:p>
          <a:p>
            <a:pPr eaLnBrk="1" hangingPunct="1">
              <a:buSzPct val="65000"/>
              <a:buFont typeface="Wingdings 2" pitchFamily="18" charset="2"/>
              <a:buNone/>
            </a:pPr>
            <a:endParaRPr lang="en-US" dirty="0" smtClean="0">
              <a:solidFill>
                <a:schemeClr val="tx2"/>
              </a:solidFill>
            </a:endParaRPr>
          </a:p>
        </p:txBody>
      </p:sp>
    </p:spTree>
    <p:extLst>
      <p:ext uri="{BB962C8B-B14F-4D97-AF65-F5344CB8AC3E}">
        <p14:creationId xmlns:p14="http://schemas.microsoft.com/office/powerpoint/2010/main" val="340170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D9C52AD8-66E4-4C6A-BCDE-5A6D4399D4CC}" type="slidenum">
              <a:rPr lang="en-US" smtClean="0">
                <a:solidFill>
                  <a:prstClr val="black"/>
                </a:solidFill>
              </a:rPr>
              <a:pPr/>
              <a:t>14</a:t>
            </a:fld>
            <a:endParaRPr lang="en-US" smtClean="0">
              <a:solidFill>
                <a:prstClr val="black"/>
              </a:solidFill>
            </a:endParaRPr>
          </a:p>
        </p:txBody>
      </p:sp>
      <p:sp>
        <p:nvSpPr>
          <p:cNvPr id="190467" name="Rectangle 2"/>
          <p:cNvSpPr>
            <a:spLocks noGrp="1" noRot="1" noChangeAspect="1" noChangeArrowheads="1" noTextEdit="1"/>
          </p:cNvSpPr>
          <p:nvPr>
            <p:ph type="sldImg"/>
          </p:nvPr>
        </p:nvSpPr>
        <p:spPr>
          <a:xfrm>
            <a:off x="1160463" y="411163"/>
            <a:ext cx="4640262" cy="3481387"/>
          </a:xfrm>
          <a:ln/>
        </p:spPr>
      </p:sp>
      <p:sp>
        <p:nvSpPr>
          <p:cNvPr id="190468" name="Rectangle 3"/>
          <p:cNvSpPr>
            <a:spLocks noGrp="1" noChangeArrowheads="1"/>
          </p:cNvSpPr>
          <p:nvPr>
            <p:ph type="body" idx="1"/>
          </p:nvPr>
        </p:nvSpPr>
        <p:spPr>
          <a:xfrm>
            <a:off x="410435" y="4118601"/>
            <a:ext cx="6189532" cy="4480892"/>
          </a:xfrm>
          <a:noFill/>
          <a:ln/>
        </p:spPr>
        <p:txBody>
          <a:bodyPr/>
          <a:lstStyle/>
          <a:p>
            <a:pPr eaLnBrk="1" hangingPunct="1"/>
            <a:r>
              <a:rPr lang="en-US" dirty="0" smtClean="0"/>
              <a:t>These very graphic photos show the possible results of a meningococcal infection becoming systemic and then infecting bodily tissues.</a:t>
            </a:r>
          </a:p>
          <a:p>
            <a:pPr eaLnBrk="1" hangingPunct="1"/>
            <a:r>
              <a:rPr lang="en-US" dirty="0" smtClean="0"/>
              <a:t>The 4 month old on the left has gangrene of the hands and lower extremities due to meningococcemia.</a:t>
            </a:r>
          </a:p>
          <a:p>
            <a:pPr eaLnBrk="1" hangingPunct="1"/>
            <a:r>
              <a:rPr lang="en-US" dirty="0" smtClean="0"/>
              <a:t>The picture on the right shows similar though not as severe tissue damage in an older child.</a:t>
            </a:r>
          </a:p>
          <a:p>
            <a:pPr eaLnBrk="1" hangingPunct="1"/>
            <a:endParaRPr lang="en-US" dirty="0" smtClean="0"/>
          </a:p>
          <a:p>
            <a:pPr eaLnBrk="1" hangingPunct="1"/>
            <a:r>
              <a:rPr lang="en-US" dirty="0" smtClean="0"/>
              <a:t>Meningitis</a:t>
            </a:r>
            <a:r>
              <a:rPr lang="en-US" baseline="0" dirty="0" smtClean="0"/>
              <a:t> </a:t>
            </a:r>
            <a:r>
              <a:rPr lang="en-US" dirty="0" smtClean="0"/>
              <a:t>~50% of cases 	9-10% fatality rate </a:t>
            </a:r>
          </a:p>
          <a:p>
            <a:pPr eaLnBrk="1" hangingPunct="1"/>
            <a:endParaRPr lang="en-US" dirty="0" smtClean="0"/>
          </a:p>
          <a:p>
            <a:pPr eaLnBrk="1" hangingPunct="1"/>
            <a:r>
              <a:rPr lang="en-US" dirty="0" smtClean="0"/>
              <a:t>Meningococcemia</a:t>
            </a:r>
            <a:r>
              <a:rPr lang="en-US" baseline="0" dirty="0" smtClean="0"/>
              <a:t>- </a:t>
            </a:r>
            <a:r>
              <a:rPr lang="en-US" dirty="0" smtClean="0"/>
              <a:t>5%-20% of cases;</a:t>
            </a:r>
            <a:r>
              <a:rPr lang="en-US" baseline="0" dirty="0" smtClean="0"/>
              <a:t> </a:t>
            </a:r>
            <a:r>
              <a:rPr lang="en-US" dirty="0" smtClean="0"/>
              <a:t>Up to 40% fatality rate</a:t>
            </a:r>
          </a:p>
          <a:p>
            <a:pPr eaLnBrk="1" hangingPunct="1"/>
            <a:r>
              <a:rPr lang="en-US" dirty="0" smtClean="0"/>
              <a:t>(Rash,</a:t>
            </a:r>
            <a:r>
              <a:rPr lang="en-US" baseline="0" dirty="0" smtClean="0"/>
              <a:t> </a:t>
            </a:r>
            <a:r>
              <a:rPr lang="en-US" dirty="0" smtClean="0"/>
              <a:t>Vascular damage,</a:t>
            </a:r>
            <a:r>
              <a:rPr lang="en-US" baseline="0" dirty="0" smtClean="0"/>
              <a:t> </a:t>
            </a:r>
            <a:r>
              <a:rPr lang="en-US" dirty="0" smtClean="0"/>
              <a:t>Disseminated intravascular coagulation,</a:t>
            </a:r>
            <a:r>
              <a:rPr lang="en-US" baseline="0" dirty="0" smtClean="0"/>
              <a:t> </a:t>
            </a:r>
            <a:r>
              <a:rPr lang="en-US" dirty="0" smtClean="0"/>
              <a:t>Multi-organ failure,</a:t>
            </a:r>
            <a:r>
              <a:rPr lang="en-US" baseline="0" dirty="0" smtClean="0"/>
              <a:t> </a:t>
            </a:r>
            <a:r>
              <a:rPr lang="en-US" dirty="0" smtClean="0"/>
              <a:t>Shock,</a:t>
            </a:r>
            <a:r>
              <a:rPr lang="en-US" baseline="0" dirty="0" smtClean="0"/>
              <a:t> </a:t>
            </a:r>
            <a:r>
              <a:rPr lang="en-US" dirty="0" smtClean="0"/>
              <a:t>Death can occur in 24 hours)</a:t>
            </a:r>
          </a:p>
          <a:p>
            <a:pPr eaLnBrk="1" hangingPunct="1"/>
            <a:r>
              <a:rPr lang="en-US" dirty="0" smtClean="0"/>
              <a:t>11-19% of survivors have permanent </a:t>
            </a:r>
            <a:r>
              <a:rPr lang="en-US" dirty="0" err="1" smtClean="0"/>
              <a:t>sequelae</a:t>
            </a:r>
            <a:r>
              <a:rPr lang="en-US" dirty="0" smtClean="0"/>
              <a:t> (an abnormal condition resulting from a previous disease)</a:t>
            </a:r>
          </a:p>
          <a:p>
            <a:pPr eaLnBrk="1" hangingPunct="1"/>
            <a:endParaRPr lang="en-US" dirty="0" smtClean="0"/>
          </a:p>
          <a:p>
            <a:pPr eaLnBrk="1" hangingPunct="1"/>
            <a:r>
              <a:rPr lang="en-US" dirty="0" smtClean="0"/>
              <a:t>Ref: 1. Epidemiology and Prevention of Vaccine-Preventable Diseases. 12th Edition, May 2012. </a:t>
            </a:r>
          </a:p>
          <a:p>
            <a:pPr eaLnBrk="1" hangingPunct="1"/>
            <a:r>
              <a:rPr lang="en-US" dirty="0" smtClean="0"/>
              <a:t>        2. AAP Red Book 2012</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36720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39" tIns="46122" rIns="92239" bIns="46122"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58875" y="334963"/>
            <a:ext cx="4648200" cy="3486150"/>
          </a:xfrm>
          <a:ln/>
        </p:spPr>
      </p:sp>
      <p:sp>
        <p:nvSpPr>
          <p:cNvPr id="203779" name="Rectangle 3"/>
          <p:cNvSpPr>
            <a:spLocks noGrp="1" noChangeArrowheads="1"/>
          </p:cNvSpPr>
          <p:nvPr>
            <p:ph type="body" idx="1"/>
          </p:nvPr>
        </p:nvSpPr>
        <p:spPr>
          <a:xfrm>
            <a:off x="701675" y="4042943"/>
            <a:ext cx="5607050" cy="4786734"/>
          </a:xfrm>
          <a:noFill/>
          <a:ln/>
        </p:spPr>
        <p:txBody>
          <a:bodyPr>
            <a:normAutofit/>
          </a:bodyPr>
          <a:lstStyle/>
          <a:p>
            <a:pPr>
              <a:spcBef>
                <a:spcPct val="0"/>
              </a:spcBef>
            </a:pPr>
            <a:r>
              <a:rPr lang="en-US" sz="1000" b="1" dirty="0">
                <a:latin typeface="Arial" charset="0"/>
              </a:rPr>
              <a:t>Ask the audience if they are familiar with the ACIP</a:t>
            </a:r>
            <a:r>
              <a:rPr lang="en-US" sz="1000" dirty="0">
                <a:latin typeface="Arial" charset="0"/>
              </a:rPr>
              <a:t>. 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5602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3" y="8829968"/>
            <a:ext cx="3037840" cy="464820"/>
          </a:xfrm>
          <a:prstGeom prst="rect">
            <a:avLst/>
          </a:prstGeom>
          <a:noFill/>
          <a:ln w="9525">
            <a:noFill/>
            <a:miter lim="800000"/>
            <a:headEnd/>
            <a:tailEnd/>
          </a:ln>
        </p:spPr>
        <p:txBody>
          <a:bodyPr lIns="92216" tIns="46110" rIns="92216" bIns="46110" anchor="b"/>
          <a:lstStyle/>
          <a:p>
            <a:pPr algn="r"/>
            <a:fld id="{76F3CB41-8098-480C-A35F-77BCC6E5ACD7}" type="slidenum">
              <a:rPr lang="en-US" sz="1200">
                <a:solidFill>
                  <a:srgbClr val="000000"/>
                </a:solidFill>
                <a:cs typeface="Arial" charset="0"/>
              </a:rPr>
              <a:pPr algn="r"/>
              <a:t>16</a:t>
            </a:fld>
            <a:endParaRPr lang="en-US" sz="1200" dirty="0">
              <a:solidFill>
                <a:srgbClr val="000000"/>
              </a:solidFill>
              <a:cs typeface="Arial" charset="0"/>
            </a:endParaRPr>
          </a:p>
        </p:txBody>
      </p:sp>
      <p:sp>
        <p:nvSpPr>
          <p:cNvPr id="503811" name="Rectangle 7"/>
          <p:cNvSpPr txBox="1">
            <a:spLocks noGrp="1" noChangeArrowheads="1"/>
          </p:cNvSpPr>
          <p:nvPr/>
        </p:nvSpPr>
        <p:spPr bwMode="auto">
          <a:xfrm>
            <a:off x="3970943" y="8829968"/>
            <a:ext cx="3037840" cy="464820"/>
          </a:xfrm>
          <a:prstGeom prst="rect">
            <a:avLst/>
          </a:prstGeom>
          <a:noFill/>
          <a:ln w="9525">
            <a:noFill/>
            <a:miter lim="800000"/>
            <a:headEnd/>
            <a:tailEnd/>
          </a:ln>
        </p:spPr>
        <p:txBody>
          <a:bodyPr lIns="92209" tIns="46107" rIns="92209" bIns="46107" anchor="b"/>
          <a:lstStyle/>
          <a:p>
            <a:pPr algn="r" defTabSz="872623"/>
            <a:fld id="{11F8372D-8625-45D1-925A-19151E3391B8}" type="slidenum">
              <a:rPr lang="en-US" sz="1200">
                <a:solidFill>
                  <a:srgbClr val="000000"/>
                </a:solidFill>
                <a:cs typeface="Arial" charset="0"/>
              </a:rPr>
              <a:pPr algn="r" defTabSz="872623"/>
              <a:t>16</a:t>
            </a:fld>
            <a:endParaRPr lang="en-US" sz="1200" dirty="0">
              <a:solidFill>
                <a:srgbClr val="000000"/>
              </a:solidFill>
              <a:cs typeface="Arial" charset="0"/>
            </a:endParaRPr>
          </a:p>
        </p:txBody>
      </p:sp>
      <p:sp>
        <p:nvSpPr>
          <p:cNvPr id="503812" name="Rectangle 2"/>
          <p:cNvSpPr>
            <a:spLocks noGrp="1" noRot="1" noChangeAspect="1" noChangeArrowheads="1" noTextEdit="1"/>
          </p:cNvSpPr>
          <p:nvPr>
            <p:ph type="sldImg"/>
          </p:nvPr>
        </p:nvSpPr>
        <p:spPr>
          <a:xfrm>
            <a:off x="2139950" y="615950"/>
            <a:ext cx="2540000" cy="1905000"/>
          </a:xfrm>
          <a:ln/>
        </p:spPr>
      </p:sp>
      <p:sp>
        <p:nvSpPr>
          <p:cNvPr id="503813" name="Rectangle 3"/>
          <p:cNvSpPr>
            <a:spLocks noGrp="1" noChangeArrowheads="1"/>
          </p:cNvSpPr>
          <p:nvPr>
            <p:ph type="body" idx="1"/>
          </p:nvPr>
        </p:nvSpPr>
        <p:spPr>
          <a:xfrm>
            <a:off x="768350" y="3118779"/>
            <a:ext cx="5608320" cy="5943599"/>
          </a:xfrm>
          <a:noFill/>
          <a:ln/>
        </p:spPr>
        <p:txBody>
          <a:bodyPr lIns="92201" tIns="46103" rIns="92201" bIns="46103">
            <a:normAutofit/>
          </a:bodyPr>
          <a:lstStyle/>
          <a:p>
            <a:r>
              <a:rPr lang="en-US" dirty="0" smtClean="0"/>
              <a:t>In October 2016,</a:t>
            </a:r>
            <a:r>
              <a:rPr lang="en-US" baseline="0" dirty="0" smtClean="0"/>
              <a:t> ACIP approved the 2017 Immunization Schedule for Children and Adolescents birth through 18 years, which became effective February 1, 2017.</a:t>
            </a:r>
            <a:endParaRPr lang="en-US" dirty="0"/>
          </a:p>
          <a:p>
            <a:pPr>
              <a:lnSpc>
                <a:spcPct val="90000"/>
              </a:lnSpc>
              <a:spcBef>
                <a:spcPct val="20000"/>
              </a:spcBef>
              <a:buFontTx/>
              <a:buNone/>
            </a:pPr>
            <a:endParaRPr lang="en-US" dirty="0"/>
          </a:p>
          <a:p>
            <a:pPr>
              <a:lnSpc>
                <a:spcPct val="90000"/>
              </a:lnSpc>
              <a:spcBef>
                <a:spcPct val="20000"/>
              </a:spcBef>
              <a:buFontTx/>
              <a:buNone/>
            </a:pPr>
            <a:r>
              <a:rPr lang="en-US" dirty="0" smtClean="0">
                <a:cs typeface="Arial" charset="0"/>
              </a:rPr>
              <a:t>It is important</a:t>
            </a:r>
            <a:r>
              <a:rPr lang="en-US" baseline="0" dirty="0" smtClean="0">
                <a:cs typeface="Arial" charset="0"/>
              </a:rPr>
              <a:t> to remember that:</a:t>
            </a:r>
          </a:p>
          <a:p>
            <a:pPr>
              <a:lnSpc>
                <a:spcPct val="90000"/>
              </a:lnSpc>
              <a:spcBef>
                <a:spcPct val="20000"/>
              </a:spcBef>
              <a:buFontTx/>
              <a:buNone/>
            </a:pPr>
            <a:r>
              <a:rPr lang="en-US" dirty="0" smtClean="0">
                <a:cs typeface="Arial" charset="0"/>
              </a:rPr>
              <a:t>-All </a:t>
            </a:r>
            <a:r>
              <a:rPr lang="en-US" dirty="0">
                <a:cs typeface="Arial" charset="0"/>
              </a:rPr>
              <a:t>staff </a:t>
            </a:r>
            <a:r>
              <a:rPr lang="en-US" dirty="0" smtClean="0">
                <a:cs typeface="Arial" charset="0"/>
              </a:rPr>
              <a:t>and providers should use the </a:t>
            </a:r>
            <a:r>
              <a:rPr lang="en-US" u="sng" dirty="0">
                <a:cs typeface="Arial" charset="0"/>
              </a:rPr>
              <a:t>same</a:t>
            </a:r>
            <a:r>
              <a:rPr lang="en-US" dirty="0">
                <a:cs typeface="Arial" charset="0"/>
              </a:rPr>
              <a:t> immunization schedule</a:t>
            </a:r>
          </a:p>
          <a:p>
            <a:pPr>
              <a:lnSpc>
                <a:spcPct val="90000"/>
              </a:lnSpc>
              <a:spcBef>
                <a:spcPct val="20000"/>
              </a:spcBef>
              <a:buFontTx/>
              <a:buNone/>
            </a:pPr>
            <a:endParaRPr lang="en-US" u="sng" dirty="0" smtClean="0">
              <a:cs typeface="Arial" charset="0"/>
            </a:endParaRPr>
          </a:p>
          <a:p>
            <a:pPr>
              <a:lnSpc>
                <a:spcPct val="90000"/>
              </a:lnSpc>
              <a:spcBef>
                <a:spcPct val="20000"/>
              </a:spcBef>
              <a:buFontTx/>
              <a:buNone/>
            </a:pPr>
            <a:r>
              <a:rPr lang="en-US" dirty="0" smtClean="0">
                <a:cs typeface="Arial" charset="0"/>
              </a:rPr>
              <a:t>Schedules</a:t>
            </a:r>
            <a:r>
              <a:rPr lang="en-US" dirty="0">
                <a:cs typeface="Arial" charset="0"/>
              </a:rPr>
              <a:t>: </a:t>
            </a:r>
            <a:br>
              <a:rPr lang="en-US" dirty="0">
                <a:cs typeface="Arial" charset="0"/>
              </a:rPr>
            </a:br>
            <a:r>
              <a:rPr lang="en-US" dirty="0" smtClean="0">
                <a:cs typeface="Arial" charset="0"/>
              </a:rPr>
              <a:t>-Children </a:t>
            </a:r>
            <a:r>
              <a:rPr lang="en-US" dirty="0">
                <a:cs typeface="Arial" charset="0"/>
              </a:rPr>
              <a:t>&amp; Adolescents </a:t>
            </a:r>
            <a:r>
              <a:rPr lang="en-US" dirty="0" smtClean="0">
                <a:cs typeface="Arial" charset="0"/>
              </a:rPr>
              <a:t>aged 18 years or younger</a:t>
            </a:r>
          </a:p>
          <a:p>
            <a:pPr>
              <a:lnSpc>
                <a:spcPct val="90000"/>
              </a:lnSpc>
              <a:spcBef>
                <a:spcPct val="20000"/>
              </a:spcBef>
              <a:buFontTx/>
              <a:buNone/>
            </a:pPr>
            <a:r>
              <a:rPr lang="en-US" dirty="0" smtClean="0">
                <a:cs typeface="Arial" charset="0"/>
              </a:rPr>
              <a:t>-Catch-up </a:t>
            </a:r>
            <a:r>
              <a:rPr lang="en-US" dirty="0">
                <a:cs typeface="Arial" charset="0"/>
              </a:rPr>
              <a:t>schedule for ages 4 months -18 </a:t>
            </a:r>
            <a:r>
              <a:rPr lang="en-US" dirty="0" smtClean="0">
                <a:cs typeface="Arial" charset="0"/>
              </a:rPr>
              <a:t>years</a:t>
            </a:r>
          </a:p>
          <a:p>
            <a:pPr>
              <a:lnSpc>
                <a:spcPct val="90000"/>
              </a:lnSpc>
              <a:spcBef>
                <a:spcPct val="20000"/>
              </a:spcBef>
              <a:buFontTx/>
              <a:buNone/>
            </a:pPr>
            <a:r>
              <a:rPr lang="en-US" dirty="0" smtClean="0">
                <a:cs typeface="Arial" charset="0"/>
              </a:rPr>
              <a:t>-Children and adolescents 18 years or younger based on medical indications (added in 2017)***</a:t>
            </a:r>
            <a:r>
              <a:rPr lang="en-US" dirty="0">
                <a:cs typeface="Arial" charset="0"/>
              </a:rPr>
              <a:t/>
            </a:r>
            <a:br>
              <a:rPr lang="en-US" dirty="0">
                <a:cs typeface="Arial" charset="0"/>
              </a:rPr>
            </a:br>
            <a:r>
              <a:rPr lang="en-US" dirty="0" smtClean="0">
                <a:cs typeface="Arial" charset="0"/>
              </a:rPr>
              <a:t>-Adult  </a:t>
            </a:r>
            <a:r>
              <a:rPr lang="en-US" dirty="0">
                <a:cs typeface="Arial" charset="0"/>
              </a:rPr>
              <a:t>19 years and older</a:t>
            </a:r>
            <a:br>
              <a:rPr lang="en-US" dirty="0">
                <a:cs typeface="Arial" charset="0"/>
              </a:rPr>
            </a:br>
            <a:r>
              <a:rPr lang="en-US" dirty="0" smtClean="0">
                <a:cs typeface="Arial" charset="0"/>
              </a:rPr>
              <a:t>-Adult  </a:t>
            </a:r>
            <a:r>
              <a:rPr lang="en-US" dirty="0">
                <a:cs typeface="Arial" charset="0"/>
              </a:rPr>
              <a:t>based on medical and other indications</a:t>
            </a:r>
            <a:r>
              <a:rPr lang="en-US" b="1" dirty="0">
                <a:cs typeface="Arial" charset="0"/>
              </a:rPr>
              <a:t>   </a:t>
            </a:r>
          </a:p>
          <a:p>
            <a:pPr>
              <a:lnSpc>
                <a:spcPct val="90000"/>
              </a:lnSpc>
              <a:spcBef>
                <a:spcPct val="20000"/>
              </a:spcBef>
              <a:buFontTx/>
              <a:buNone/>
            </a:pPr>
            <a:endParaRPr lang="en-US" sz="2400" b="1" dirty="0">
              <a:cs typeface="Arial" charset="0"/>
            </a:endParaRPr>
          </a:p>
          <a:p>
            <a:pPr>
              <a:lnSpc>
                <a:spcPct val="90000"/>
              </a:lnSpc>
              <a:spcBef>
                <a:spcPct val="20000"/>
              </a:spcBef>
              <a:buFontTx/>
              <a:buNone/>
            </a:pPr>
            <a:r>
              <a:rPr lang="en-US" sz="1400" b="1" dirty="0">
                <a:cs typeface="Arial" charset="0"/>
              </a:rPr>
              <a:t>Always refer to and read the footnotes for additional guidance of the vaccines.    </a:t>
            </a:r>
            <a:endParaRPr lang="en-US" sz="1400" u="sng" dirty="0">
              <a:cs typeface="Arial" charset="0"/>
            </a:endParaRPr>
          </a:p>
          <a:p>
            <a:endParaRPr lang="en-US" sz="1400" dirty="0"/>
          </a:p>
          <a:p>
            <a:endParaRPr lang="en-US" dirty="0"/>
          </a:p>
          <a:p>
            <a:endParaRPr lang="en-US" dirty="0"/>
          </a:p>
          <a:p>
            <a:pPr>
              <a:spcBef>
                <a:spcPct val="0"/>
              </a:spcBef>
            </a:pPr>
            <a:endParaRPr lang="en-US" dirty="0" smtClean="0">
              <a:latin typeface="Arial" charset="0"/>
            </a:endParaRPr>
          </a:p>
          <a:p>
            <a:pPr>
              <a:spcBef>
                <a:spcPct val="0"/>
              </a:spcBef>
            </a:pPr>
            <a:endParaRPr lang="en-US" dirty="0" smtClean="0">
              <a:latin typeface="Arial" charset="0"/>
            </a:endParaRPr>
          </a:p>
        </p:txBody>
      </p:sp>
    </p:spTree>
    <p:extLst>
      <p:ext uri="{BB962C8B-B14F-4D97-AF65-F5344CB8AC3E}">
        <p14:creationId xmlns:p14="http://schemas.microsoft.com/office/powerpoint/2010/main" val="413412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3" y="8829967"/>
            <a:ext cx="3037840" cy="464820"/>
          </a:xfrm>
          <a:prstGeom prst="rect">
            <a:avLst/>
          </a:prstGeom>
          <a:noFill/>
          <a:ln w="9525">
            <a:noFill/>
            <a:miter lim="800000"/>
            <a:headEnd/>
            <a:tailEnd/>
          </a:ln>
        </p:spPr>
        <p:txBody>
          <a:bodyPr lIns="93099" tIns="46550" rIns="93099" bIns="46550" anchor="b"/>
          <a:lstStyle/>
          <a:p>
            <a:pPr algn="r"/>
            <a:fld id="{686E5884-F892-4E27-B56B-5030A05B5941}" type="slidenum">
              <a:rPr lang="en-US" sz="1200">
                <a:solidFill>
                  <a:srgbClr val="000000"/>
                </a:solidFill>
              </a:rPr>
              <a:pPr algn="r"/>
              <a:t>17</a:t>
            </a:fld>
            <a:endParaRPr lang="en-US" sz="1200" dirty="0">
              <a:solidFill>
                <a:srgbClr val="000000"/>
              </a:solidFill>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099" tIns="46550" rIns="93099" bIns="46550">
            <a:normAutofit lnSpcReduction="10000"/>
          </a:bodyPr>
          <a:lstStyle/>
          <a:p>
            <a:r>
              <a:rPr lang="en-US" sz="1000" b="1" dirty="0" smtClean="0">
                <a:latin typeface="Arial" charset="0"/>
                <a:cs typeface="Arial" charset="0"/>
              </a:rPr>
              <a:t>It is important that providers understand</a:t>
            </a:r>
            <a:r>
              <a:rPr lang="en-US" sz="1000" b="1" baseline="0" dirty="0" smtClean="0">
                <a:latin typeface="Arial" charset="0"/>
                <a:cs typeface="Arial" charset="0"/>
              </a:rPr>
              <a:t> </a:t>
            </a:r>
            <a:r>
              <a:rPr lang="en-US" sz="1000" b="1" dirty="0" smtClean="0">
                <a:latin typeface="Arial" charset="0"/>
                <a:cs typeface="Arial" charset="0"/>
              </a:rPr>
              <a:t>the </a:t>
            </a:r>
            <a:r>
              <a:rPr lang="en-US" sz="1000" b="1" dirty="0">
                <a:latin typeface="Arial" charset="0"/>
                <a:cs typeface="Arial" charset="0"/>
              </a:rPr>
              <a:t>difference between an indication, recommendation and a </a:t>
            </a:r>
            <a:r>
              <a:rPr lang="en-US" sz="1000" b="1" dirty="0" smtClean="0">
                <a:latin typeface="Arial" charset="0"/>
                <a:cs typeface="Arial" charset="0"/>
              </a:rPr>
              <a:t>requirement when assessing immunization need.</a:t>
            </a:r>
            <a:endParaRPr lang="en-US" sz="1000" b="1" dirty="0">
              <a:latin typeface="Arial" charset="0"/>
              <a:cs typeface="Arial" charset="0"/>
            </a:endParaRPr>
          </a:p>
          <a:p>
            <a:endParaRPr lang="en-US" sz="1000" b="1" dirty="0">
              <a:latin typeface="Arial" charset="0"/>
              <a:cs typeface="Arial" charset="0"/>
            </a:endParaRPr>
          </a:p>
          <a:p>
            <a:r>
              <a:rPr lang="en-US" sz="1000" b="1" dirty="0" smtClean="0">
                <a:latin typeface="Arial" charset="0"/>
                <a:cs typeface="Arial" charset="0"/>
              </a:rPr>
              <a:t>An </a:t>
            </a:r>
            <a:r>
              <a:rPr lang="en-US" sz="1000" b="1" dirty="0">
                <a:latin typeface="Arial" charset="0"/>
                <a:cs typeface="Arial" charset="0"/>
              </a:rPr>
              <a:t>indication provides information about the appropriate use of the vaccines</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ACIP statement broadens and delineates the indication found in the package insert.</a:t>
            </a:r>
          </a:p>
          <a:p>
            <a:r>
              <a:rPr lang="en-US" sz="1000" b="1" dirty="0" smtClean="0">
                <a:latin typeface="Arial" charset="0"/>
                <a:cs typeface="Arial" charset="0"/>
              </a:rPr>
              <a:t>So an EXAMPLE </a:t>
            </a:r>
            <a:r>
              <a:rPr lang="en-US" sz="1000" b="1" dirty="0">
                <a:latin typeface="Arial" charset="0"/>
                <a:cs typeface="Arial" charset="0"/>
              </a:rPr>
              <a:t>of a recommendation: </a:t>
            </a:r>
          </a:p>
          <a:p>
            <a:r>
              <a:rPr lang="en-US" sz="1000" dirty="0" smtClean="0">
                <a:latin typeface="Arial" charset="0"/>
                <a:cs typeface="Arial" charset="0"/>
              </a:rPr>
              <a:t>The ACIP recommendation</a:t>
            </a:r>
            <a:r>
              <a:rPr lang="en-US" sz="1000" baseline="0" dirty="0" smtClean="0">
                <a:latin typeface="Arial" charset="0"/>
                <a:cs typeface="Arial" charset="0"/>
              </a:rPr>
              <a:t> for Tdap</a:t>
            </a:r>
            <a:r>
              <a:rPr lang="en-US" sz="1000" dirty="0" smtClean="0">
                <a:latin typeface="Arial" charset="0"/>
                <a:cs typeface="Arial" charset="0"/>
              </a:rPr>
              <a:t> would be,</a:t>
            </a:r>
            <a:r>
              <a:rPr lang="en-US" sz="1000" baseline="0" dirty="0" smtClean="0">
                <a:latin typeface="Arial" charset="0"/>
                <a:cs typeface="Arial" charset="0"/>
              </a:rPr>
              <a:t> “Administer 1 dose of Tdap vaccine to all adolescents aged 11 through 12 years.”</a:t>
            </a:r>
            <a:r>
              <a:rPr lang="en-US" sz="1000" dirty="0" smtClean="0">
                <a:latin typeface="Arial" charset="0"/>
                <a:cs typeface="Arial" charset="0"/>
              </a:rPr>
              <a:t>  The </a:t>
            </a:r>
            <a:r>
              <a:rPr lang="en-US" sz="1000" dirty="0">
                <a:latin typeface="Arial" charset="0"/>
                <a:cs typeface="Arial" charset="0"/>
              </a:rPr>
              <a:t>recommendation may include other information and guidance on epidemiology of the disease, appropriate timing, dosage, contraindications to the vaccine and guidance for use in special populations. </a:t>
            </a:r>
            <a:r>
              <a:rPr lang="en-US" sz="1000" dirty="0" smtClean="0">
                <a:latin typeface="Arial" charset="0"/>
                <a:cs typeface="Arial" charset="0"/>
              </a:rPr>
              <a:t>The recommendation appears </a:t>
            </a:r>
            <a:r>
              <a:rPr lang="en-US" sz="1000" dirty="0">
                <a:latin typeface="Arial" charset="0"/>
                <a:cs typeface="Arial" charset="0"/>
              </a:rPr>
              <a:t>first as “provisional recommendation” but once approved, </a:t>
            </a:r>
            <a:r>
              <a:rPr lang="en-US" sz="1000" dirty="0" smtClean="0">
                <a:latin typeface="Arial" charset="0"/>
                <a:cs typeface="Arial" charset="0"/>
              </a:rPr>
              <a:t>it appears </a:t>
            </a:r>
            <a:r>
              <a:rPr lang="en-US" sz="1000" dirty="0">
                <a:latin typeface="Arial" charset="0"/>
                <a:cs typeface="Arial" charset="0"/>
              </a:rPr>
              <a:t>in the MMWR as a full recommendation.</a:t>
            </a:r>
          </a:p>
          <a:p>
            <a:endParaRPr lang="en-US" b="1" dirty="0" smtClean="0">
              <a:latin typeface="Arial" charset="0"/>
              <a:cs typeface="Arial" charset="0"/>
            </a:endParaRPr>
          </a:p>
          <a:p>
            <a:r>
              <a:rPr lang="en-US" sz="1000" b="1" dirty="0" smtClean="0">
                <a:latin typeface="Arial" charset="0"/>
                <a:cs typeface="Arial" charset="0"/>
              </a:rPr>
              <a:t>Finally, a </a:t>
            </a:r>
            <a:r>
              <a:rPr lang="en-US" sz="1000" b="1" dirty="0">
                <a:latin typeface="Arial" charset="0"/>
                <a:cs typeface="Arial" charset="0"/>
              </a:rPr>
              <a:t>vaccine requirement is consistent with the ACIP Recommended Childhood and Adolescent Immunization Schedule and is a mandate by a state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endParaRPr lang="en-US" dirty="0" smtClean="0">
              <a:latin typeface="Arial" charset="0"/>
            </a:endParaRPr>
          </a:p>
        </p:txBody>
      </p:sp>
    </p:spTree>
    <p:extLst>
      <p:ext uri="{BB962C8B-B14F-4D97-AF65-F5344CB8AC3E}">
        <p14:creationId xmlns:p14="http://schemas.microsoft.com/office/powerpoint/2010/main" val="1134657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D37551F-F95E-4DE9-BE23-BC8DDECA9C88}" type="slidenum">
              <a:rPr lang="en-US" smtClean="0">
                <a:solidFill>
                  <a:prstClr val="black"/>
                </a:solidFill>
              </a:rPr>
              <a:pPr/>
              <a:t>18</a:t>
            </a:fld>
            <a:endParaRPr lang="en-US" smtClean="0">
              <a:solidFill>
                <a:prstClr val="black"/>
              </a:solidFill>
            </a:endParaRPr>
          </a:p>
        </p:txBody>
      </p:sp>
      <p:sp>
        <p:nvSpPr>
          <p:cNvPr id="144387" name="Rectangle 2"/>
          <p:cNvSpPr>
            <a:spLocks noGrp="1" noRot="1" noChangeAspect="1" noChangeArrowheads="1" noTextEdit="1"/>
          </p:cNvSpPr>
          <p:nvPr>
            <p:ph type="sldImg"/>
          </p:nvPr>
        </p:nvSpPr>
        <p:spPr>
          <a:xfrm>
            <a:off x="1185863" y="696913"/>
            <a:ext cx="4643437" cy="3484562"/>
          </a:xfrm>
          <a:ln/>
        </p:spPr>
      </p:sp>
      <p:sp>
        <p:nvSpPr>
          <p:cNvPr id="144388" name="Rectangle 3"/>
          <p:cNvSpPr>
            <a:spLocks noGrp="1" noChangeArrowheads="1"/>
          </p:cNvSpPr>
          <p:nvPr>
            <p:ph type="body" idx="1"/>
          </p:nvPr>
        </p:nvSpPr>
        <p:spPr>
          <a:xfrm>
            <a:off x="935039" y="4319588"/>
            <a:ext cx="5062537" cy="4381500"/>
          </a:xfrm>
          <a:noFill/>
          <a:ln/>
        </p:spPr>
        <p:txBody>
          <a:bodyPr/>
          <a:lstStyle/>
          <a:p>
            <a:pPr eaLnBrk="1" hangingPunct="1"/>
            <a:r>
              <a:rPr lang="en-US" b="1" dirty="0" smtClean="0"/>
              <a:t>Presenter may</a:t>
            </a:r>
            <a:r>
              <a:rPr lang="en-US" b="1" baseline="0" dirty="0" smtClean="0"/>
              <a:t> have copies of schedule for demonstration.</a:t>
            </a:r>
            <a:endParaRPr lang="en-US" b="1" dirty="0" smtClean="0"/>
          </a:p>
          <a:p>
            <a:pPr eaLnBrk="1" hangingPunct="1"/>
            <a:endParaRPr lang="en-US" dirty="0" smtClean="0"/>
          </a:p>
          <a:p>
            <a:pPr eaLnBrk="1" hangingPunct="1"/>
            <a:r>
              <a:rPr lang="en-US" dirty="0" smtClean="0"/>
              <a:t>(Encourage participants to look at the schedule.) </a:t>
            </a:r>
          </a:p>
          <a:p>
            <a:pPr eaLnBrk="1" hangingPunct="1">
              <a:buSzPct val="65000"/>
              <a:buFont typeface="Wingdings 2" pitchFamily="18" charset="2"/>
              <a:buChar char="¢"/>
            </a:pPr>
            <a:r>
              <a:rPr lang="en-US" dirty="0" smtClean="0"/>
              <a:t>As we review the schedule for each vaccine, a good way to determine what immunizations are due for a child at a particular age is to hold a piece of paper at the end of the year that displays the child’s current age.</a:t>
            </a:r>
          </a:p>
          <a:p>
            <a:pPr eaLnBrk="1" hangingPunct="1"/>
            <a:endParaRPr lang="en-US" dirty="0" smtClean="0"/>
          </a:p>
          <a:p>
            <a:pPr eaLnBrk="1" hangingPunct="1">
              <a:buSzPct val="65000"/>
              <a:buFont typeface="Wingdings 2" pitchFamily="18" charset="2"/>
              <a:buChar char="¢"/>
            </a:pPr>
            <a:r>
              <a:rPr lang="en-US" dirty="0" smtClean="0"/>
              <a:t>For example, in this slide this child is 7 months of age.  To determine what he should have already been given, hold the piece of paper at the 6 month line.  Whatever vaccines are completely to the left of the line (gray area) should have been administered ( Hepatitis B-2doses, rotavirus 3 doses, DTaP –3 doses, Hib- 2-3 </a:t>
            </a:r>
            <a:r>
              <a:rPr lang="en-US" dirty="0" err="1" smtClean="0"/>
              <a:t>doses,depending</a:t>
            </a:r>
            <a:r>
              <a:rPr lang="en-US" dirty="0" smtClean="0"/>
              <a:t> upon the brand , PCV- 3 doses, IPV- 2 doses, and possibly influenza).   If not, those vaccines should be administered to begin to catch him up.</a:t>
            </a:r>
          </a:p>
          <a:p>
            <a:pPr eaLnBrk="1" hangingPunct="1"/>
            <a:endParaRPr lang="en-US" dirty="0" smtClean="0"/>
          </a:p>
          <a:p>
            <a:pPr eaLnBrk="1" hangingPunct="1">
              <a:buSzPct val="65000"/>
              <a:buFont typeface="Wingdings 2" pitchFamily="18" charset="2"/>
              <a:buChar char="¢"/>
            </a:pPr>
            <a:r>
              <a:rPr lang="en-US" dirty="0" smtClean="0"/>
              <a:t>You will note that some vaccines, like the 3</a:t>
            </a:r>
            <a:r>
              <a:rPr lang="en-US" baseline="30000" dirty="0" smtClean="0"/>
              <a:t>rd</a:t>
            </a:r>
            <a:r>
              <a:rPr lang="en-US" dirty="0" smtClean="0"/>
              <a:t> dose of hepatitis B and IPV are not completely to the left.  This means that the 3</a:t>
            </a:r>
            <a:r>
              <a:rPr lang="en-US" baseline="30000" dirty="0" smtClean="0"/>
              <a:t>rd</a:t>
            </a:r>
            <a:r>
              <a:rPr lang="en-US" dirty="0" smtClean="0"/>
              <a:t> dose of </a:t>
            </a:r>
            <a:r>
              <a:rPr lang="en-US" dirty="0" err="1" smtClean="0"/>
              <a:t>Hep</a:t>
            </a:r>
            <a:r>
              <a:rPr lang="en-US" dirty="0" smtClean="0"/>
              <a:t> B and IPV are recommended to be given by 18 months of age.  The exact age at which the provider chooses to give these 3</a:t>
            </a:r>
            <a:r>
              <a:rPr lang="en-US" baseline="30000" dirty="0" smtClean="0"/>
              <a:t>rd</a:t>
            </a:r>
            <a:r>
              <a:rPr lang="en-US" dirty="0" smtClean="0"/>
              <a:t> doses depends upon the child’s health status and other conditions, such as mother’s Hepatitis B surface antigen status or requirements for child care attendance.  But in any situation the 3</a:t>
            </a:r>
            <a:r>
              <a:rPr lang="en-US" baseline="30000" dirty="0" smtClean="0"/>
              <a:t>rd</a:t>
            </a:r>
            <a:r>
              <a:rPr lang="en-US" dirty="0" smtClean="0"/>
              <a:t> doses should be administered by 18 months. Influenza  vaccination would be dependent upon the time of year.</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646017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Ask the audience</a:t>
            </a:r>
            <a:r>
              <a:rPr lang="en-US" b="1" baseline="0" dirty="0" smtClean="0"/>
              <a:t> when should the VIS be given to a patient and to see how many different responses you receive.  Explain process.</a:t>
            </a:r>
            <a:endParaRPr lang="en-US" b="1" dirty="0" smtClean="0"/>
          </a:p>
          <a:p>
            <a:endParaRPr lang="en-US" dirty="0" smtClean="0"/>
          </a:p>
          <a:p>
            <a:r>
              <a:rPr lang="en-US" dirty="0" smtClean="0"/>
              <a:t>After a provider has</a:t>
            </a:r>
            <a:r>
              <a:rPr lang="en-US" baseline="0" dirty="0" smtClean="0"/>
              <a:t> determined the vaccines recommended for a patient the next step is to provide the patient with a Vaccine Information Statement.</a:t>
            </a:r>
          </a:p>
          <a:p>
            <a:endParaRPr lang="en-US" baseline="0" dirty="0" smtClean="0"/>
          </a:p>
          <a:p>
            <a:r>
              <a:rPr lang="en-US" baseline="0" dirty="0" smtClean="0"/>
              <a:t>As required under the National Childhood Vaccine Injury Act, all health care providers in the US who administer to any child or adult, any of the following vaccines diphtheria, tetanus, pertussis, measles, mumps, rubella, polio, hepatitis A &amp; B, HIB, influenza, pneumococcal, meningococcal, rotavirus, HPV and varicella shall, prior to administration of each dose of the vaccine, provide a copy to keep of the relevant current edition vaccine information materials that have been produced by the CDC.</a:t>
            </a:r>
          </a:p>
          <a:p>
            <a:endParaRPr lang="en-US" baseline="0" dirty="0" smtClean="0"/>
          </a:p>
          <a:p>
            <a:r>
              <a:rPr lang="en-US" b="1" baseline="0" dirty="0" smtClean="0"/>
              <a:t>Presenter may include a copy of the handout for the Top 10 facts about the VIS to review with staff.</a:t>
            </a:r>
          </a:p>
          <a:p>
            <a:r>
              <a:rPr lang="en-US" baseline="0" dirty="0" smtClean="0"/>
              <a:t>The top 10 facts about VIS are:</a:t>
            </a:r>
          </a:p>
          <a:p>
            <a:r>
              <a:rPr lang="en-US" baseline="0" dirty="0" smtClean="0"/>
              <a:t>-It’s federal law, VIS are required for both public and private sectors, VIS must be provided before vaccine administered, must provide current VIS for each dose of vaccine, must provide VISs for combination vaccines too, VISs are available in other formats, including 30 languages (you may use laminated copies of VISs for patients and parents to read and return before leaving the clinic, but you must also offer the patient/parent a printed copy of the VIS to take home.  If they prefer to download the VIS onto a mobile device, direct them to CDC’s VIS mobile Downloads web page:  http://m.cdc.gov/VIS.  Federal law does not require signed consent in order for a person to be vaccinated.  To verify that a VIS was given, providers must record in the patient’s chart the published date of VIS, date the VIS was given, name, address and title of the person who administers vaccine, date vaccine administered, and vaccine manufacturer and lot number of each dose administered.  VISs should not be altered.  Provide VISs to all patients.</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19</a:t>
            </a:fld>
            <a:endParaRPr lang="en-US"/>
          </a:p>
        </p:txBody>
      </p:sp>
    </p:spTree>
    <p:extLst>
      <p:ext uri="{BB962C8B-B14F-4D97-AF65-F5344CB8AC3E}">
        <p14:creationId xmlns:p14="http://schemas.microsoft.com/office/powerpoint/2010/main" val="299564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DB9A2-FF91-4EED-A5BE-9BC5793352BB}" type="slidenum">
              <a:rPr lang="en-US"/>
              <a:pPr/>
              <a:t>2</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n-US" b="1" dirty="0"/>
              <a:t>Overview of topics to be discussed</a:t>
            </a:r>
            <a:r>
              <a:rPr lang="en-US" b="1" dirty="0" smtClean="0"/>
              <a:t>:</a:t>
            </a:r>
          </a:p>
          <a:p>
            <a:endParaRPr lang="en-US" b="1" dirty="0" smtClean="0"/>
          </a:p>
          <a:p>
            <a:r>
              <a:rPr lang="en-US" b="1" dirty="0" smtClean="0"/>
              <a:t>Recall the role vaccines have played in preventing diseases</a:t>
            </a:r>
          </a:p>
          <a:p>
            <a:r>
              <a:rPr lang="en-US" b="1" dirty="0" smtClean="0"/>
              <a:t>Review of the Recommended Childhood and Adolescent Immunization Schedule</a:t>
            </a:r>
          </a:p>
          <a:p>
            <a:r>
              <a:rPr lang="en-US" b="1" dirty="0" smtClean="0"/>
              <a:t>Discuss the Vaccines for Children Program</a:t>
            </a:r>
          </a:p>
          <a:p>
            <a:r>
              <a:rPr lang="en-US" b="1" dirty="0" smtClean="0"/>
              <a:t>Review documentation of historical vaccines</a:t>
            </a:r>
          </a:p>
          <a:p>
            <a:r>
              <a:rPr lang="en-US" b="1" dirty="0" smtClean="0"/>
              <a:t>Discuss the Georgia requirements for child care and school attendance</a:t>
            </a:r>
          </a:p>
          <a:p>
            <a:endParaRPr lang="en-US" b="1" dirty="0"/>
          </a:p>
          <a:p>
            <a:endParaRPr lang="en-US" b="1" dirty="0"/>
          </a:p>
          <a:p>
            <a:endParaRPr lang="en-US" dirty="0"/>
          </a:p>
        </p:txBody>
      </p:sp>
    </p:spTree>
    <p:extLst>
      <p:ext uri="{BB962C8B-B14F-4D97-AF65-F5344CB8AC3E}">
        <p14:creationId xmlns:p14="http://schemas.microsoft.com/office/powerpoint/2010/main" val="3190150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3"/>
            <a:ext cx="4648200" cy="3486150"/>
          </a:xfrm>
        </p:spPr>
      </p:sp>
      <p:sp>
        <p:nvSpPr>
          <p:cNvPr id="3" name="Notes Placeholder 2"/>
          <p:cNvSpPr>
            <a:spLocks noGrp="1"/>
          </p:cNvSpPr>
          <p:nvPr>
            <p:ph type="body" idx="1"/>
          </p:nvPr>
        </p:nvSpPr>
        <p:spPr>
          <a:xfrm>
            <a:off x="701675" y="4118601"/>
            <a:ext cx="5607050" cy="4480891"/>
          </a:xfrm>
        </p:spPr>
        <p:txBody>
          <a:bodyPr>
            <a:normAutofit/>
          </a:bodyPr>
          <a:lstStyle/>
          <a:p>
            <a:r>
              <a:rPr lang="en-US" b="1" dirty="0" smtClean="0"/>
              <a:t>What If Parents Refuse to Vaccinate?</a:t>
            </a:r>
          </a:p>
          <a:p>
            <a:r>
              <a:rPr lang="en-US" dirty="0" smtClean="0"/>
              <a:t>Excluding children from your practice when their parents decline immunizations is not recommended. It can put the child at risk of many different health problems—not just vaccine-preventable diseases. Remember, unvaccinated infants did not decide for themselves to remain unvaccinated. They need your care. Make sure that parents are fully informed about clinical presentations of vaccine-preventable diseases, including early symptoms. Diseases like pertussis and measles are highly contagious and may present early as a non-specific respiratory illness. Parents who refuse vaccines should be reminded at every visit to call before bringing the child into the office, clinic, or emergency department when the child is ill so appropriate measures can be taken to protect others.</a:t>
            </a:r>
          </a:p>
          <a:p>
            <a:endParaRPr lang="en-US" dirty="0" smtClean="0"/>
          </a:p>
          <a:p>
            <a:r>
              <a:rPr lang="en-US" dirty="0" smtClean="0"/>
              <a:t>If a parent refuses to vaccinate, you can share the fact sheet</a:t>
            </a:r>
          </a:p>
          <a:p>
            <a:r>
              <a:rPr lang="en-US" dirty="0" smtClean="0"/>
              <a:t>If You Choose Not to Vaccinate Your Child, Understand the Risks and Responsibilities (http://www.cdc.gov/vaccines/conversations),</a:t>
            </a:r>
          </a:p>
          <a:p>
            <a:r>
              <a:rPr lang="en-US" dirty="0" smtClean="0"/>
              <a:t>which explains the risks involved with this decision including risks to other members of their community, and the additional responsibilities for parents, including the fact that, when their child is ill, they should always alert health care personnel to their child’s vaccination status to prevent the possible spread of vaccine-preventable diseases. You may wish to have them sign DPH’s Refusal to Vaccinate form in English or Spanish (https://dph.georgia.gov/sites/dph.georgia.gov/files/Immunizations/Health-Care-Professionals-Refusal-to-Vaccinate-Form-English_1.pdf) each time a vaccine is refused so that you have a record of their refusal in their child’s medical file.</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pPr/>
              <a:t>20</a:t>
            </a:fld>
            <a:endParaRPr lang="en-US"/>
          </a:p>
        </p:txBody>
      </p:sp>
    </p:spTree>
    <p:extLst>
      <p:ext uri="{BB962C8B-B14F-4D97-AF65-F5344CB8AC3E}">
        <p14:creationId xmlns:p14="http://schemas.microsoft.com/office/powerpoint/2010/main" val="2318141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B7382-DECA-4E64-B3D5-3E062E599296}" type="slidenum">
              <a:rPr lang="en-US">
                <a:solidFill>
                  <a:prstClr val="black"/>
                </a:solidFill>
              </a:rPr>
              <a:pPr/>
              <a:t>21</a:t>
            </a:fld>
            <a:endParaRPr lang="en-US">
              <a:solidFill>
                <a:prstClr val="black"/>
              </a:solidFill>
            </a:endParaRPr>
          </a:p>
        </p:txBody>
      </p:sp>
      <p:sp>
        <p:nvSpPr>
          <p:cNvPr id="625666" name="Rectangle 2"/>
          <p:cNvSpPr>
            <a:spLocks noGrp="1" noRot="1" noChangeAspect="1" noChangeArrowheads="1" noTextEdit="1"/>
          </p:cNvSpPr>
          <p:nvPr>
            <p:ph type="sldImg"/>
          </p:nvPr>
        </p:nvSpPr>
        <p:spPr>
          <a:xfrm>
            <a:off x="1608138" y="465138"/>
            <a:ext cx="3405187" cy="2555875"/>
          </a:xfrm>
          <a:ln/>
        </p:spPr>
      </p:sp>
      <p:sp>
        <p:nvSpPr>
          <p:cNvPr id="625667" name="Rectangle 3"/>
          <p:cNvSpPr>
            <a:spLocks noGrp="1" noChangeArrowheads="1"/>
          </p:cNvSpPr>
          <p:nvPr>
            <p:ph type="body" idx="1"/>
          </p:nvPr>
        </p:nvSpPr>
        <p:spPr>
          <a:xfrm>
            <a:off x="155858" y="3099331"/>
            <a:ext cx="6698685" cy="5499839"/>
          </a:xfrm>
        </p:spPr>
        <p:txBody>
          <a:bodyPr lIns="91708" tIns="45854" rIns="91708" bIns="45854"/>
          <a:lstStyle/>
          <a:p>
            <a:r>
              <a:rPr lang="en-US" b="0" dirty="0" smtClean="0"/>
              <a:t>The Vaccines For Children (VFC) program is a federally funded program that provides vaccines at no cost to children who might not otherwise be vaccinated because of inability to pay. CDC buys vaccines at a discount and distributes them to grantees—i.e., state health departments and certain local and territorial public health agencies—which in turn distribute them at no charge to those private physicians' offices and public health clinics registered as VFC providers. Children who are eligible* for VFC vaccines are entitled to receive those vaccines recommended by the Advisory Committee on Immunization Practices (ACIP). </a:t>
            </a:r>
          </a:p>
          <a:p>
            <a:endParaRPr lang="en-US" b="0" dirty="0" smtClean="0"/>
          </a:p>
          <a:p>
            <a:r>
              <a:rPr lang="en-US" b="1" dirty="0" smtClean="0"/>
              <a:t>All </a:t>
            </a:r>
            <a:r>
              <a:rPr lang="en-US" b="1" dirty="0"/>
              <a:t>children who are VFC Eligible can </a:t>
            </a:r>
            <a:r>
              <a:rPr lang="en-US" b="1" dirty="0" smtClean="0"/>
              <a:t>receive</a:t>
            </a:r>
            <a:r>
              <a:rPr lang="en-US" b="1" baseline="0" dirty="0" smtClean="0"/>
              <a:t> </a:t>
            </a:r>
            <a:r>
              <a:rPr lang="en-US" b="1" dirty="0" smtClean="0"/>
              <a:t>required </a:t>
            </a:r>
            <a:r>
              <a:rPr lang="en-US" b="1" dirty="0"/>
              <a:t>vaccines  through the VFC program </a:t>
            </a:r>
          </a:p>
          <a:p>
            <a:r>
              <a:rPr lang="en-US" dirty="0">
                <a:solidFill>
                  <a:schemeClr val="tx2"/>
                </a:solidFill>
              </a:rPr>
              <a:t>This includes </a:t>
            </a:r>
            <a:r>
              <a:rPr lang="en-US" dirty="0" smtClean="0">
                <a:solidFill>
                  <a:schemeClr val="tx2"/>
                </a:solidFill>
              </a:rPr>
              <a:t>all </a:t>
            </a:r>
            <a:r>
              <a:rPr lang="en-US" dirty="0">
                <a:solidFill>
                  <a:schemeClr val="tx2"/>
                </a:solidFill>
              </a:rPr>
              <a:t>children 0 through 18 years of age who are :</a:t>
            </a:r>
          </a:p>
          <a:p>
            <a:r>
              <a:rPr lang="en-US" dirty="0">
                <a:solidFill>
                  <a:schemeClr val="tx2"/>
                </a:solidFill>
              </a:rPr>
              <a:t>Medicaid eligible or American Indian or Alaska Native or Uninsured (no health insurance)or underinsured (have insurance but </a:t>
            </a:r>
            <a:r>
              <a:rPr lang="en-US" dirty="0" smtClean="0">
                <a:solidFill>
                  <a:schemeClr val="tx2"/>
                </a:solidFill>
              </a:rPr>
              <a:t>vaccines</a:t>
            </a:r>
            <a:r>
              <a:rPr lang="en-US" baseline="0" dirty="0" smtClean="0">
                <a:solidFill>
                  <a:schemeClr val="tx2"/>
                </a:solidFill>
              </a:rPr>
              <a:t> </a:t>
            </a:r>
            <a:r>
              <a:rPr lang="en-US" dirty="0" smtClean="0">
                <a:solidFill>
                  <a:schemeClr val="tx2"/>
                </a:solidFill>
              </a:rPr>
              <a:t>are</a:t>
            </a:r>
            <a:r>
              <a:rPr lang="en-US" baseline="0" dirty="0" smtClean="0">
                <a:solidFill>
                  <a:schemeClr val="tx2"/>
                </a:solidFill>
              </a:rPr>
              <a:t> </a:t>
            </a:r>
            <a:r>
              <a:rPr lang="en-US" dirty="0" smtClean="0">
                <a:solidFill>
                  <a:schemeClr val="tx2"/>
                </a:solidFill>
              </a:rPr>
              <a:t>not </a:t>
            </a:r>
            <a:r>
              <a:rPr lang="en-US" dirty="0">
                <a:solidFill>
                  <a:schemeClr val="tx2"/>
                </a:solidFill>
              </a:rPr>
              <a:t>a covered benefit) or are enrolled in </a:t>
            </a:r>
            <a:r>
              <a:rPr lang="en-US" dirty="0" smtClean="0">
                <a:solidFill>
                  <a:schemeClr val="tx2"/>
                </a:solidFill>
              </a:rPr>
              <a:t>PeachCare</a:t>
            </a:r>
            <a:r>
              <a:rPr lang="en-US" dirty="0">
                <a:solidFill>
                  <a:schemeClr val="tx2"/>
                </a:solidFill>
              </a:rPr>
              <a:t>.</a:t>
            </a:r>
            <a:endParaRPr lang="en-US" b="1" dirty="0"/>
          </a:p>
        </p:txBody>
      </p:sp>
    </p:spTree>
    <p:extLst>
      <p:ext uri="{BB962C8B-B14F-4D97-AF65-F5344CB8AC3E}">
        <p14:creationId xmlns:p14="http://schemas.microsoft.com/office/powerpoint/2010/main" val="2200123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Children through 18 years of age (under 19)</a:t>
            </a:r>
            <a:r>
              <a:rPr lang="en-US" baseline="0" dirty="0" smtClean="0"/>
              <a:t> who meet at least one of the following criteria are eligible to receive VFC vaccine:</a:t>
            </a:r>
          </a:p>
          <a:p>
            <a:endParaRPr lang="en-US" baseline="0" dirty="0" smtClean="0"/>
          </a:p>
          <a:p>
            <a:r>
              <a:rPr lang="en-US" baseline="0" dirty="0" smtClean="0"/>
              <a:t>Medicaid eligible- a child who is eligible for the Medicaid program.</a:t>
            </a:r>
          </a:p>
          <a:p>
            <a:r>
              <a:rPr lang="en-US" baseline="0" dirty="0" smtClean="0"/>
              <a:t>Uninsured- A child who has no health insurance</a:t>
            </a:r>
          </a:p>
          <a:p>
            <a:r>
              <a:rPr lang="en-US" baseline="0" dirty="0" smtClean="0"/>
              <a:t>American Indian or Alaska Native (AI/AN)- As defined by the Indian Health Care Improvement Act</a:t>
            </a:r>
          </a:p>
          <a:p>
            <a:r>
              <a:rPr lang="en-US" baseline="0" dirty="0" smtClean="0"/>
              <a:t>Underinsured- a child who has health insurance, but the coverage does not include vaccines, or a child whose insurance does not cover all Advisory Committee on Immunization Practices (ACIP) recommended vaccines.  The child would be eligible to receive those vaccines not covered by the insurance.</a:t>
            </a:r>
          </a:p>
          <a:p>
            <a:endParaRPr lang="en-US" baseline="0" dirty="0" smtClean="0"/>
          </a:p>
          <a:p>
            <a:r>
              <a:rPr lang="en-US" b="1" baseline="0" dirty="0" smtClean="0"/>
              <a:t>Very Important to inform staff:</a:t>
            </a:r>
          </a:p>
          <a:p>
            <a:r>
              <a:rPr lang="en-US" b="0" baseline="0" dirty="0" smtClean="0"/>
              <a:t>All VFC providers must possess a working knowledge of all VFC eligibility criteria and use those criteria to screen children prior to administering VFC vaccines.  VFC Providers must adhere to proper billing practices for vaccine administration fees and clearly understand that VFC vaccine is provided at no cost to both the VFC Provider and eligible children.  At no time should billing occur for the cost of VFC vaccine.  When administering VFC vaccine, Providers should </a:t>
            </a:r>
            <a:r>
              <a:rPr lang="en-US" b="1" baseline="0" dirty="0" smtClean="0"/>
              <a:t>NEVER </a:t>
            </a:r>
            <a:r>
              <a:rPr lang="en-US" b="0" baseline="0" dirty="0" smtClean="0"/>
              <a:t>bill two different “payers” for the same vaccine administration fee amount.  The parent would be responsible for the administration fee for any VFC vaccine administered to their child, but patients cannot be turned away or reported to collections for inability to pay the administration fee.  This also prohibits withholding immunization records/certificates.</a:t>
            </a:r>
          </a:p>
          <a:p>
            <a:endParaRPr lang="en-US" b="0" baseline="0" dirty="0" smtClean="0"/>
          </a:p>
          <a:p>
            <a:r>
              <a:rPr lang="en-US" b="0" baseline="0" dirty="0" smtClean="0"/>
              <a:t>Please refer to Vaccines for Children Requirements</a:t>
            </a:r>
            <a:endParaRPr lang="en-US" b="0" dirty="0"/>
          </a:p>
        </p:txBody>
      </p:sp>
      <p:sp>
        <p:nvSpPr>
          <p:cNvPr id="4" name="Slide Number Placeholder 3"/>
          <p:cNvSpPr>
            <a:spLocks noGrp="1"/>
          </p:cNvSpPr>
          <p:nvPr>
            <p:ph type="sldNum" sz="quarter" idx="10"/>
          </p:nvPr>
        </p:nvSpPr>
        <p:spPr/>
        <p:txBody>
          <a:bodyPr/>
          <a:lstStyle/>
          <a:p>
            <a:fld id="{9C0E6B32-B9D3-4A32-9AA5-0003211928A3}" type="slidenum">
              <a:rPr lang="en-US" smtClean="0"/>
              <a:pPr/>
              <a:t>22</a:t>
            </a:fld>
            <a:endParaRPr lang="en-US"/>
          </a:p>
        </p:txBody>
      </p:sp>
    </p:spTree>
    <p:extLst>
      <p:ext uri="{BB962C8B-B14F-4D97-AF65-F5344CB8AC3E}">
        <p14:creationId xmlns:p14="http://schemas.microsoft.com/office/powerpoint/2010/main" val="145052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8F60E-D057-4227-8BDB-1628856342DC}" type="slidenum">
              <a:rPr lang="en-US"/>
              <a:pPr/>
              <a:t>23</a:t>
            </a:fld>
            <a:endParaRPr lang="en-US"/>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pPr>
              <a:buSzPct val="65000"/>
              <a:buFont typeface="Wingdings 2" pitchFamily="18" charset="2"/>
              <a:buNone/>
            </a:pPr>
            <a:r>
              <a:rPr lang="en-US" dirty="0" smtClean="0"/>
              <a:t>Presenter will review with staff how to document immunization histories in GRITS.</a:t>
            </a:r>
            <a:r>
              <a:rPr lang="en-US" baseline="0" dirty="0" smtClean="0"/>
              <a:t>  Consult with healthcare provider is there are any questionable records.</a:t>
            </a:r>
            <a:endParaRPr lang="en-US" dirty="0" smtClean="0"/>
          </a:p>
          <a:p>
            <a:pPr>
              <a:buSzPct val="65000"/>
              <a:buFont typeface="Wingdings 2" pitchFamily="18" charset="2"/>
              <a:buChar char="¢"/>
            </a:pPr>
            <a:endParaRPr lang="en-US" dirty="0" smtClean="0"/>
          </a:p>
          <a:p>
            <a:pPr>
              <a:buSzPct val="65000"/>
              <a:buFont typeface="Wingdings 2" pitchFamily="18" charset="2"/>
              <a:buChar char="¢"/>
            </a:pPr>
            <a:endParaRPr lang="en-US" dirty="0" smtClean="0"/>
          </a:p>
          <a:p>
            <a:pPr>
              <a:buSzPct val="65000"/>
              <a:buFont typeface="Wingdings 2" pitchFamily="18" charset="2"/>
              <a:buChar char="¢"/>
            </a:pPr>
            <a:r>
              <a:rPr lang="en-US" dirty="0" smtClean="0"/>
              <a:t>If </a:t>
            </a:r>
            <a:r>
              <a:rPr lang="en-US" dirty="0"/>
              <a:t>the child’s personal record shows more current immunizations than the clinic’s record, be sure to update the clinic record and the GRITS history, and vice versa.</a:t>
            </a:r>
          </a:p>
          <a:p>
            <a:pPr>
              <a:buSzPct val="65000"/>
              <a:buFont typeface="Wingdings 2" pitchFamily="18" charset="2"/>
              <a:buChar char="¢"/>
            </a:pPr>
            <a:r>
              <a:rPr lang="en-US" dirty="0"/>
              <a:t> Complete WIC documentation forms as needed.</a:t>
            </a:r>
          </a:p>
          <a:p>
            <a:pPr>
              <a:buSzPct val="65000"/>
              <a:buFont typeface="Wingdings 2" pitchFamily="18" charset="2"/>
              <a:buChar char="¢"/>
            </a:pPr>
            <a:r>
              <a:rPr lang="en-US" dirty="0"/>
              <a:t> Provide client with other referral information as needed (DFCS, PeachCare, health dept. information, etc.)</a:t>
            </a:r>
          </a:p>
          <a:p>
            <a:endParaRPr lang="en-US" dirty="0"/>
          </a:p>
        </p:txBody>
      </p:sp>
    </p:spTree>
    <p:extLst>
      <p:ext uri="{BB962C8B-B14F-4D97-AF65-F5344CB8AC3E}">
        <p14:creationId xmlns:p14="http://schemas.microsoft.com/office/powerpoint/2010/main" val="46583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F69F2-A426-4DD0-B7F0-2B8124D9E01F}" type="slidenum">
              <a:rPr lang="en-US"/>
              <a:pPr/>
              <a:t>24</a:t>
            </a:fld>
            <a:endParaRPr lang="en-US"/>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pPr>
              <a:buSzPct val="65000"/>
              <a:buFont typeface="Wingdings 2" pitchFamily="18" charset="2"/>
              <a:buChar char="¢"/>
            </a:pPr>
            <a:r>
              <a:rPr lang="en-US" dirty="0"/>
              <a:t>With the increase in immigrant and refugee populations, plus the migrant workers who may access WIC clinics, it is important to be familiar with some of the guidelines for evaluating vaccines received outside the U.S.</a:t>
            </a:r>
          </a:p>
          <a:p>
            <a:pPr lvl="1">
              <a:buSzPct val="65000"/>
              <a:buFont typeface="Wingdings 2" pitchFamily="18" charset="2"/>
              <a:buChar char="¢"/>
            </a:pPr>
            <a:r>
              <a:rPr lang="en-US" dirty="0"/>
              <a:t>  Accept doses if:</a:t>
            </a:r>
          </a:p>
          <a:p>
            <a:pPr lvl="2">
              <a:buSzPct val="65000"/>
              <a:buFont typeface="Wingdings 2" pitchFamily="18" charset="2"/>
              <a:buChar char="¢"/>
            </a:pPr>
            <a:r>
              <a:rPr lang="en-US" dirty="0"/>
              <a:t>  there is a written, dated record</a:t>
            </a:r>
          </a:p>
          <a:p>
            <a:pPr lvl="2">
              <a:buSzPct val="65000"/>
              <a:buFont typeface="Wingdings 2" pitchFamily="18" charset="2"/>
              <a:buChar char="¢"/>
            </a:pPr>
            <a:r>
              <a:rPr lang="en-US" dirty="0"/>
              <a:t>  the age at vaccine administration, the spacing, and the timing of vaccination is comparable with that recommended in the U.S.</a:t>
            </a:r>
          </a:p>
          <a:p>
            <a:pPr lvl="1">
              <a:buSzPct val="65000"/>
              <a:buFont typeface="Wingdings 2" pitchFamily="18" charset="2"/>
              <a:buChar char="¢"/>
            </a:pPr>
            <a:r>
              <a:rPr lang="en-US" dirty="0"/>
              <a:t>  Special consideration needs to be made in evaluating immunization records from children who were adopted from overseas orphanages</a:t>
            </a:r>
          </a:p>
          <a:p>
            <a:pPr lvl="1">
              <a:buSzPct val="65000"/>
              <a:buFont typeface="Wingdings 2" pitchFamily="18" charset="2"/>
              <a:buChar char="¢"/>
            </a:pPr>
            <a:r>
              <a:rPr lang="en-US" dirty="0">
                <a:solidFill>
                  <a:schemeClr val="tx2"/>
                </a:solidFill>
              </a:rPr>
              <a:t>Table 12 in the General Recommendations ACIP Statement gives approaches to the evaluation and vaccination of internationally adopted children with no or questionable vaccination records.</a:t>
            </a:r>
          </a:p>
          <a:p>
            <a:pPr lvl="1">
              <a:buSzPct val="65000"/>
              <a:buFont typeface="Wingdings 2" pitchFamily="18" charset="2"/>
              <a:buChar char="¢"/>
            </a:pPr>
            <a:r>
              <a:rPr lang="en-US" dirty="0"/>
              <a:t> If there is any question about the child’s record or vaccines received, refer him to his medical provider or the health department.</a:t>
            </a:r>
          </a:p>
          <a:p>
            <a:endParaRPr lang="en-US" dirty="0"/>
          </a:p>
        </p:txBody>
      </p:sp>
    </p:spTree>
    <p:extLst>
      <p:ext uri="{BB962C8B-B14F-4D97-AF65-F5344CB8AC3E}">
        <p14:creationId xmlns:p14="http://schemas.microsoft.com/office/powerpoint/2010/main" val="927316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1F90C-50C5-4B9E-81D7-A70A10D5A043}" type="slidenum">
              <a:rPr lang="en-US"/>
              <a:pPr/>
              <a:t>25</a:t>
            </a:fld>
            <a:endParaRPr lang="en-US"/>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pPr>
              <a:buSzPct val="65000"/>
              <a:buFont typeface="Wingdings 2" pitchFamily="18" charset="2"/>
              <a:buNone/>
            </a:pPr>
            <a:r>
              <a:rPr lang="en-US" dirty="0" smtClean="0"/>
              <a:t>Presenter</a:t>
            </a:r>
            <a:r>
              <a:rPr lang="en-US" baseline="0" dirty="0" smtClean="0"/>
              <a:t> should inform staff that if patients are international adoptees that they will evaluated by their healthcare provider to determine their immunization needs.</a:t>
            </a:r>
          </a:p>
          <a:p>
            <a:pPr>
              <a:buSzPct val="65000"/>
              <a:buFont typeface="Wingdings 2" pitchFamily="18" charset="2"/>
              <a:buNone/>
            </a:pPr>
            <a:endParaRPr lang="en-US" dirty="0" smtClean="0"/>
          </a:p>
          <a:p>
            <a:pPr>
              <a:buSzPct val="65000"/>
              <a:buFont typeface="Wingdings 2" pitchFamily="18" charset="2"/>
              <a:buChar char="¢"/>
            </a:pPr>
            <a:r>
              <a:rPr lang="en-US" dirty="0" smtClean="0"/>
              <a:t>If </a:t>
            </a:r>
            <a:r>
              <a:rPr lang="en-US" dirty="0"/>
              <a:t>there is any doubt about the validity of the vaccination record or of any of the vaccines given, the child may need to be revaccinated.</a:t>
            </a:r>
          </a:p>
          <a:p>
            <a:pPr>
              <a:buSzPct val="65000"/>
              <a:buFont typeface="Wingdings 2" pitchFamily="18" charset="2"/>
              <a:buChar char="¢"/>
            </a:pPr>
            <a:r>
              <a:rPr lang="en-US" dirty="0"/>
              <a:t>  </a:t>
            </a:r>
            <a:r>
              <a:rPr lang="en-US" dirty="0" smtClean="0"/>
              <a:t>If you are unsure as to whether or not your child was vaccinated, the doctor can have their blood tested for antibodies to determine their immunity to certain diseases. However, these tests may not always be accurate, so the doctor may not be sure your child is truly protected. In some cases, doctors may prefer to revaccinate your child anyway for best protection.</a:t>
            </a:r>
            <a:endParaRPr lang="en-US" dirty="0"/>
          </a:p>
          <a:p>
            <a:pPr>
              <a:buSzPct val="65000"/>
              <a:buFont typeface="Wingdings 2" pitchFamily="18" charset="2"/>
              <a:buNone/>
            </a:pPr>
            <a:r>
              <a:rPr lang="en-US" dirty="0"/>
              <a:t>* General Recommendations on Immunization, </a:t>
            </a:r>
            <a:r>
              <a:rPr lang="en-US" i="1" dirty="0"/>
              <a:t>MMWR</a:t>
            </a:r>
            <a:r>
              <a:rPr lang="en-US" dirty="0"/>
              <a:t>, December 1, 2006, Vol. 55, No. RR-15, pg. 33/35.</a:t>
            </a:r>
          </a:p>
          <a:p>
            <a:endParaRPr lang="en-US" dirty="0"/>
          </a:p>
          <a:p>
            <a:endParaRPr lang="en-US" dirty="0"/>
          </a:p>
        </p:txBody>
      </p:sp>
    </p:spTree>
    <p:extLst>
      <p:ext uri="{BB962C8B-B14F-4D97-AF65-F5344CB8AC3E}">
        <p14:creationId xmlns:p14="http://schemas.microsoft.com/office/powerpoint/2010/main" val="1482919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7C8DC74-3344-4463-BC7E-A879F85442C1}" type="slidenum">
              <a:rPr lang="en-US" smtClean="0">
                <a:solidFill>
                  <a:prstClr val="black"/>
                </a:solidFill>
              </a:rPr>
              <a:pPr/>
              <a:t>26</a:t>
            </a:fld>
            <a:endParaRPr lang="en-US" smtClean="0">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dirty="0" smtClean="0">
                <a:solidFill>
                  <a:schemeClr val="tx2"/>
                </a:solidFill>
              </a:rPr>
              <a:t>Explain to audience that some of the new vaccines previously discussed are </a:t>
            </a:r>
            <a:r>
              <a:rPr lang="en-US" b="1" dirty="0" smtClean="0">
                <a:solidFill>
                  <a:schemeClr val="tx2"/>
                </a:solidFill>
              </a:rPr>
              <a:t>RECOMMENDED</a:t>
            </a:r>
            <a:r>
              <a:rPr lang="en-US" dirty="0" smtClean="0">
                <a:solidFill>
                  <a:schemeClr val="tx2"/>
                </a:solidFill>
              </a:rPr>
              <a:t> for a particular age group, but MAY NOT BE </a:t>
            </a:r>
            <a:r>
              <a:rPr lang="en-US" b="1" dirty="0" smtClean="0">
                <a:solidFill>
                  <a:schemeClr val="tx2"/>
                </a:solidFill>
              </a:rPr>
              <a:t>REQUIRED</a:t>
            </a:r>
            <a:r>
              <a:rPr lang="en-US" dirty="0" smtClean="0">
                <a:solidFill>
                  <a:schemeClr val="tx2"/>
                </a:solidFill>
              </a:rPr>
              <a:t> (i.e.…..HPV, Influenza, Rotavirus) for school or child care attendance.</a:t>
            </a:r>
          </a:p>
          <a:p>
            <a:pPr eaLnBrk="1" hangingPunct="1"/>
            <a:endParaRPr lang="en-US" dirty="0" smtClean="0">
              <a:solidFill>
                <a:schemeClr val="tx2"/>
              </a:solidFill>
            </a:endParaRPr>
          </a:p>
          <a:p>
            <a:pPr eaLnBrk="1" hangingPunct="1"/>
            <a:r>
              <a:rPr lang="en-US" dirty="0" smtClean="0">
                <a:solidFill>
                  <a:schemeClr val="tx2"/>
                </a:solidFill>
              </a:rPr>
              <a:t>Remember, GRITS:</a:t>
            </a:r>
            <a:br>
              <a:rPr lang="en-US" dirty="0" smtClean="0">
                <a:solidFill>
                  <a:schemeClr val="tx2"/>
                </a:solidFill>
              </a:rPr>
            </a:br>
            <a:r>
              <a:rPr lang="en-US" b="1" dirty="0" smtClean="0">
                <a:solidFill>
                  <a:schemeClr val="tx2"/>
                </a:solidFill>
              </a:rPr>
              <a:t>Calculates validity based on </a:t>
            </a:r>
            <a:r>
              <a:rPr lang="en-US" b="1" u="sng" dirty="0" smtClean="0">
                <a:solidFill>
                  <a:schemeClr val="tx2"/>
                </a:solidFill>
              </a:rPr>
              <a:t>recommendations</a:t>
            </a:r>
            <a:br>
              <a:rPr lang="en-US" b="1" u="sng" dirty="0" smtClean="0">
                <a:solidFill>
                  <a:schemeClr val="tx2"/>
                </a:solidFill>
              </a:rPr>
            </a:br>
            <a:r>
              <a:rPr lang="en-US" b="1" dirty="0" smtClean="0">
                <a:solidFill>
                  <a:schemeClr val="tx2"/>
                </a:solidFill>
              </a:rPr>
              <a:t>Prints certificates based on </a:t>
            </a:r>
            <a:r>
              <a:rPr lang="en-US" b="1" u="sng" dirty="0" smtClean="0">
                <a:solidFill>
                  <a:schemeClr val="tx2"/>
                </a:solidFill>
              </a:rPr>
              <a:t>requirements</a:t>
            </a:r>
            <a:r>
              <a:rPr lang="en-US" b="1" dirty="0" smtClean="0">
                <a:solidFill>
                  <a:schemeClr val="tx2"/>
                </a:solidFill>
              </a:rPr>
              <a:t>, which are first based on the recommendations.</a:t>
            </a:r>
          </a:p>
          <a:p>
            <a:pPr lvl="1" eaLnBrk="1" hangingPunct="1"/>
            <a:endParaRPr lang="en-US" b="1" dirty="0" smtClean="0">
              <a:solidFill>
                <a:schemeClr val="tx2"/>
              </a:solidFill>
            </a:endParaRPr>
          </a:p>
          <a:p>
            <a:pPr eaLnBrk="1" hangingPunct="1"/>
            <a:r>
              <a:rPr lang="en-US" dirty="0" smtClean="0"/>
              <a:t>Inform parents</a:t>
            </a:r>
            <a:r>
              <a:rPr lang="en-US" baseline="0" dirty="0" smtClean="0"/>
              <a:t> that the nurse will review his or her child’s record prior to vaccine administration.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56545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Presenter will review form 3231 with audience while discussing slide.</a:t>
            </a:r>
          </a:p>
          <a:p>
            <a:endParaRPr lang="en-US" dirty="0" smtClean="0"/>
          </a:p>
          <a:p>
            <a:r>
              <a:rPr lang="en-US" dirty="0" smtClean="0"/>
              <a:t>The Immunization certificate was revised July 1, 2014 for new immunization requirements for 7</a:t>
            </a:r>
            <a:r>
              <a:rPr lang="en-US" baseline="30000" dirty="0" smtClean="0"/>
              <a:t>th</a:t>
            </a:r>
            <a:r>
              <a:rPr lang="en-US" dirty="0" smtClean="0"/>
              <a:t> grade.  </a:t>
            </a:r>
            <a:endParaRPr lang="en-US" baseline="0" dirty="0" smtClean="0"/>
          </a:p>
          <a:p>
            <a:endParaRPr lang="en-US" dirty="0" smtClean="0"/>
          </a:p>
          <a:p>
            <a:r>
              <a:rPr lang="en-US" baseline="0" dirty="0" smtClean="0"/>
              <a:t>The t</a:t>
            </a:r>
            <a:r>
              <a:rPr lang="en-US" dirty="0" smtClean="0"/>
              <a:t>wo boxes in the right upper corner; the top box is labeled</a:t>
            </a:r>
            <a:r>
              <a:rPr lang="en-US" baseline="0" dirty="0" smtClean="0"/>
              <a:t> </a:t>
            </a:r>
            <a:r>
              <a:rPr lang="en-US" dirty="0" smtClean="0"/>
              <a:t>“Complete For K through 6th Grade” and the bottom box is “Complete for 7th Grade or higher”. The instructions on how these</a:t>
            </a:r>
            <a:r>
              <a:rPr lang="en-US" baseline="0" dirty="0" smtClean="0"/>
              <a:t> two boxes are completed will are outlined on the </a:t>
            </a:r>
            <a:r>
              <a:rPr lang="en-US" dirty="0" smtClean="0"/>
              <a:t>3231 INS.</a:t>
            </a:r>
          </a:p>
          <a:p>
            <a:endParaRPr lang="en-US" dirty="0" smtClean="0"/>
          </a:p>
          <a:p>
            <a:r>
              <a:rPr lang="en-US" dirty="0" smtClean="0"/>
              <a:t>Additional updates</a:t>
            </a:r>
            <a:r>
              <a:rPr lang="en-US" baseline="0" dirty="0" smtClean="0"/>
              <a:t> include:</a:t>
            </a:r>
            <a:endParaRPr lang="en-US" dirty="0" smtClean="0"/>
          </a:p>
          <a:p>
            <a:r>
              <a:rPr lang="en-US" dirty="0" smtClean="0"/>
              <a:t>-”Td” has been added to the first line with the DTP, DTaP, DT section; Td will</a:t>
            </a:r>
            <a:r>
              <a:rPr lang="en-US" baseline="0" dirty="0" smtClean="0"/>
              <a:t> be designated with a (++) symbol and the Td explanation text will appear in the bottom left corner of the form when printed</a:t>
            </a:r>
          </a:p>
          <a:p>
            <a:endParaRPr lang="en-US" dirty="0" smtClean="0"/>
          </a:p>
          <a:p>
            <a:r>
              <a:rPr lang="en-US" dirty="0" smtClean="0"/>
              <a:t>-”Polio” is now</a:t>
            </a:r>
            <a:r>
              <a:rPr lang="en-US" baseline="0" dirty="0" smtClean="0"/>
              <a:t> on one line; no separate line for “IPV”/”OPV”; OPV is designated with (^^) symbol, the polio explanation text “**unspecified polio dose/OPV dose appears in the bottom left corner of the form when printed</a:t>
            </a:r>
          </a:p>
          <a:p>
            <a:endParaRPr lang="en-US" baseline="0" dirty="0" smtClean="0"/>
          </a:p>
          <a:p>
            <a:r>
              <a:rPr lang="en-US" baseline="0" dirty="0" smtClean="0"/>
              <a:t>-“Tdap” and “MCV4” are listed on their own  separate lines; MCV4 row was moved up to the required section; only Menactra, Menveo and MCV4 unspecified doses will display; Menomune, MenB and Meningococcal unspecified do not display.</a:t>
            </a:r>
          </a:p>
          <a:p>
            <a:endParaRPr lang="en-US" baseline="0" dirty="0" smtClean="0"/>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0874601-7A99-44FA-94D7-84CD44CC84E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93583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lstStyle/>
          <a:p>
            <a:r>
              <a:rPr lang="en-US" dirty="0" smtClean="0"/>
              <a:t>Vaccine safety</a:t>
            </a:r>
            <a:r>
              <a:rPr lang="en-US" baseline="0" dirty="0" smtClean="0"/>
              <a:t> is very important and the Vaccine Injury Compensation Program was established to provide compensation to individuals found to be injured or have died from certain childhood vaccines.</a:t>
            </a:r>
            <a:endParaRPr lang="en-US" dirty="0" smtClean="0"/>
          </a:p>
          <a:p>
            <a:endParaRPr lang="en-US" dirty="0" smtClean="0"/>
          </a:p>
          <a:p>
            <a:r>
              <a:rPr lang="en-US" dirty="0" smtClean="0"/>
              <a:t>On October 1, 1988, the National Childhood Vaccine Injury Act of 1986 created the National Vaccine Injury Compensation Program (VICP). The VICP was established to ensure an adequate supply of vaccines, stabilize vaccine costs, and establish and maintain an accessible and efficient forum for individuals found to be injured by certain vaccines. The VICP is a no-fault alternative to the traditional public legal system for resolving vaccine injury claims that provides compensation to people found to be injured by certain vaccines. </a:t>
            </a:r>
          </a:p>
          <a:p>
            <a:endParaRPr lang="en-US" dirty="0" smtClean="0"/>
          </a:p>
          <a:p>
            <a:r>
              <a:rPr lang="en-US" dirty="0" smtClean="0"/>
              <a:t>The National Childhood Vaccine Injury Act (NCVIA) set forth 3 basic requirements for all vaccination providers, which are: </a:t>
            </a:r>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r>
              <a:rPr lang="en-US" dirty="0" smtClean="0"/>
              <a:t> Providers must record certain information about the vaccine(s) administered in the patient's medical record or a permanent office log. </a:t>
            </a:r>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pPr/>
              <a:t>28</a:t>
            </a:fld>
            <a:endParaRPr lang="en-US" smtClean="0"/>
          </a:p>
        </p:txBody>
      </p:sp>
    </p:spTree>
    <p:extLst>
      <p:ext uri="{BB962C8B-B14F-4D97-AF65-F5344CB8AC3E}">
        <p14:creationId xmlns:p14="http://schemas.microsoft.com/office/powerpoint/2010/main" val="307315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600" dirty="0" smtClean="0"/>
              <a:t>The Vaccine Adverse Event Reporting System (VAERS) is a national vaccine safety surveillance program co-sponsored by the Centers for Disease Control and Prevention (CDC) and the Food and Drug Administration (FDA). VAERS is a post-marketing safety surveillance program, collecting information about adverse events (possible side effects) that occur after the administration of vaccines licensed for use in the United States.  VAERS is also standard #11 for the Standards for child, adolescent and adult immunization practices.</a:t>
            </a:r>
          </a:p>
          <a:p>
            <a:endParaRPr lang="en-US" sz="1600" dirty="0" smtClean="0"/>
          </a:p>
          <a:p>
            <a:r>
              <a:rPr lang="en-US" sz="1600" dirty="0" smtClean="0"/>
              <a:t>VAERS has demonstrated its public health importance by providing health scientists with signals about possible adverse events following immunization. In one instance, VAERS detected reports for intussusception over that what would be expected to occur by chance alone after the </a:t>
            </a:r>
            <a:r>
              <a:rPr lang="en-US" sz="1600" dirty="0" err="1" smtClean="0"/>
              <a:t>RotaShield</a:t>
            </a:r>
            <a:r>
              <a:rPr lang="en-US" sz="1600" dirty="0" smtClean="0"/>
              <a:t> rotavirus vaccine in 1999. Epidemiologic studies confirmed an increased risk, and these data contributed to the product's removal from the US market. In another example, VAERS determined that there may be a potential for a small increase in risk for  Guillain-Barre' syndrome (GBS) after the meningococcal conjugate vaccine, Menactra. As a result of this finding, a history of GBS became a contraindication to the vaccine and further controlled studies are currently underway to research this issue.</a:t>
            </a:r>
          </a:p>
          <a:p>
            <a:endParaRPr lang="en-US" sz="1600" dirty="0" smtClean="0"/>
          </a:p>
          <a:p>
            <a:r>
              <a:rPr lang="en-US" sz="1600" b="1" dirty="0" smtClean="0"/>
              <a:t>The primary objectives of VAERS are to:</a:t>
            </a:r>
          </a:p>
          <a:p>
            <a:r>
              <a:rPr lang="en-US" sz="1600" dirty="0" smtClean="0"/>
              <a:t> Detect new, unusual, or rare vaccine adverse events;</a:t>
            </a:r>
          </a:p>
          <a:p>
            <a:r>
              <a:rPr lang="en-US" sz="1600" dirty="0" smtClean="0"/>
              <a:t> Monitor increases in known adverse events;</a:t>
            </a:r>
          </a:p>
          <a:p>
            <a:r>
              <a:rPr lang="en-US" sz="1600" dirty="0" smtClean="0"/>
              <a:t> Identify potential patient risk factors for particular types of adverse events;</a:t>
            </a:r>
          </a:p>
          <a:p>
            <a:r>
              <a:rPr lang="en-US" sz="1600" dirty="0" smtClean="0"/>
              <a:t> Identify vaccine lots with increased numbers or types of reported adverse events; and</a:t>
            </a:r>
          </a:p>
          <a:p>
            <a:r>
              <a:rPr lang="en-US" sz="1600" dirty="0" smtClean="0"/>
              <a:t> Assess the safety of newly licensed vaccines.</a:t>
            </a:r>
          </a:p>
          <a:p>
            <a:endParaRPr lang="en-US" sz="1600" dirty="0" smtClean="0"/>
          </a:p>
          <a:p>
            <a:r>
              <a:rPr lang="en-US" sz="1600" b="1" dirty="0" smtClean="0"/>
              <a:t>What Can Be Reported to VAERS? </a:t>
            </a:r>
          </a:p>
          <a:p>
            <a:r>
              <a:rPr lang="en-US" sz="1600" dirty="0" smtClean="0"/>
              <a:t>VAERS encourages the reporting of any clinically significant adverse event that occurs after the administration of any vaccine licensed in the United States.</a:t>
            </a:r>
          </a:p>
          <a:p>
            <a:endParaRPr lang="en-US" sz="1600" dirty="0" smtClean="0"/>
          </a:p>
          <a:p>
            <a:r>
              <a:rPr lang="en-US" sz="1600" b="1" dirty="0" smtClean="0"/>
              <a:t>Who Reports to VAERS? </a:t>
            </a:r>
          </a:p>
          <a:p>
            <a:r>
              <a:rPr lang="en-US" sz="1600" dirty="0" smtClean="0"/>
              <a:t>Anyone can file a VAERS report, including parents, health care providers, manufacturers, and vaccine recipients.</a:t>
            </a:r>
          </a:p>
          <a:p>
            <a:endParaRPr lang="en-US" sz="1600" dirty="0" smtClean="0"/>
          </a:p>
          <a:p>
            <a:r>
              <a:rPr lang="en-US" sz="1600" b="1" dirty="0" smtClean="0"/>
              <a:t>Does VAERS Provide General Vaccine Information?</a:t>
            </a:r>
          </a:p>
          <a:p>
            <a:r>
              <a:rPr lang="en-US" sz="1600" dirty="0" smtClean="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58999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1" y="8628855"/>
            <a:ext cx="3011699" cy="454233"/>
          </a:xfrm>
          <a:prstGeom prst="rect">
            <a:avLst/>
          </a:prstGeom>
          <a:noFill/>
          <a:ln w="9525">
            <a:noFill/>
            <a:miter lim="800000"/>
            <a:headEnd/>
            <a:tailEnd/>
          </a:ln>
        </p:spPr>
        <p:txBody>
          <a:bodyPr lIns="91397" tIns="45699" rIns="91397" bIns="45699" anchor="b"/>
          <a:lstStyle/>
          <a:p>
            <a:endParaRPr lang="en-US" sz="1200" dirty="0">
              <a:solidFill>
                <a:srgbClr val="000000"/>
              </a:solidFill>
              <a:cs typeface="Arial" charset="0"/>
            </a:endParaRPr>
          </a:p>
        </p:txBody>
      </p:sp>
      <p:sp>
        <p:nvSpPr>
          <p:cNvPr id="113668" name="Rectangle 7"/>
          <p:cNvSpPr txBox="1">
            <a:spLocks noGrp="1" noChangeArrowheads="1"/>
          </p:cNvSpPr>
          <p:nvPr/>
        </p:nvSpPr>
        <p:spPr bwMode="auto">
          <a:xfrm>
            <a:off x="3936769" y="8628855"/>
            <a:ext cx="3011699" cy="454233"/>
          </a:xfrm>
          <a:prstGeom prst="rect">
            <a:avLst/>
          </a:prstGeom>
          <a:noFill/>
          <a:ln w="9525">
            <a:noFill/>
            <a:miter lim="800000"/>
            <a:headEnd/>
            <a:tailEnd/>
          </a:ln>
        </p:spPr>
        <p:txBody>
          <a:bodyPr lIns="91397" tIns="45699" rIns="91397" bIns="45699" anchor="b"/>
          <a:lstStyle/>
          <a:p>
            <a:pPr algn="r"/>
            <a:endParaRPr lang="en-US" sz="1200" dirty="0">
              <a:solidFill>
                <a:srgbClr val="000000"/>
              </a:solidFill>
              <a:cs typeface="Arial" charset="0"/>
            </a:endParaRPr>
          </a:p>
        </p:txBody>
      </p:sp>
      <p:sp>
        <p:nvSpPr>
          <p:cNvPr id="113669" name="Rectangle 2"/>
          <p:cNvSpPr>
            <a:spLocks noGrp="1" noRot="1" noChangeAspect="1" noChangeArrowheads="1" noTextEdit="1"/>
          </p:cNvSpPr>
          <p:nvPr>
            <p:ph type="sldImg"/>
          </p:nvPr>
        </p:nvSpPr>
        <p:spPr>
          <a:xfrm>
            <a:off x="1204913" y="682625"/>
            <a:ext cx="4541837" cy="3406775"/>
          </a:xfrm>
          <a:ln/>
        </p:spPr>
      </p:sp>
      <p:sp>
        <p:nvSpPr>
          <p:cNvPr id="113670" name="Rectangle 3"/>
          <p:cNvSpPr>
            <a:spLocks noGrp="1" noChangeArrowheads="1"/>
          </p:cNvSpPr>
          <p:nvPr>
            <p:ph type="body" idx="1"/>
          </p:nvPr>
        </p:nvSpPr>
        <p:spPr>
          <a:xfrm>
            <a:off x="926681" y="4315216"/>
            <a:ext cx="5096723" cy="4088099"/>
          </a:xfrm>
          <a:noFill/>
          <a:ln/>
        </p:spPr>
        <p:txBody>
          <a:bodyPr lIns="91405" tIns="45702" rIns="91405" bIns="45702">
            <a:normAutofit/>
          </a:bodyPr>
          <a:lstStyle/>
          <a:p>
            <a:pPr>
              <a:spcBef>
                <a:spcPct val="0"/>
              </a:spcBef>
            </a:pPr>
            <a:r>
              <a:rPr lang="en-US" sz="1000" dirty="0" smtClean="0">
                <a:latin typeface="Arial" charset="0"/>
              </a:rPr>
              <a:t>This </a:t>
            </a:r>
            <a:r>
              <a:rPr lang="en-US" sz="1000" dirty="0">
                <a:latin typeface="Arial" charset="0"/>
              </a:rPr>
              <a:t>table shows the impact of vaccines on the annual reported cases of some vaccine preventable diseases </a:t>
            </a:r>
            <a:r>
              <a:rPr lang="en-US" sz="1000" u="sng" dirty="0">
                <a:latin typeface="Arial" charset="0"/>
              </a:rPr>
              <a:t>in the United States</a:t>
            </a:r>
            <a:r>
              <a:rPr lang="en-US" sz="1000" dirty="0">
                <a:latin typeface="Arial" charset="0"/>
              </a:rPr>
              <a:t>.  </a:t>
            </a:r>
            <a:endParaRPr lang="en-US" sz="1000" dirty="0" smtClean="0">
              <a:latin typeface="Arial" charset="0"/>
            </a:endParaRPr>
          </a:p>
          <a:p>
            <a:pPr>
              <a:spcBef>
                <a:spcPct val="0"/>
              </a:spcBef>
            </a:pPr>
            <a:endParaRPr lang="en-US" sz="1000" dirty="0">
              <a:latin typeface="Arial" charset="0"/>
            </a:endParaRPr>
          </a:p>
          <a:p>
            <a:pPr>
              <a:spcBef>
                <a:spcPct val="0"/>
              </a:spcBef>
            </a:pPr>
            <a:r>
              <a:rPr lang="en-US" sz="1000" dirty="0">
                <a:latin typeface="Arial" charset="0"/>
              </a:rPr>
              <a:t>Column 2 shows the average number of reported cases of a specific disease prior to the licensure of the vaccine. </a:t>
            </a:r>
            <a:endParaRPr lang="en-US" sz="1000" dirty="0" smtClean="0">
              <a:latin typeface="Arial" charset="0"/>
            </a:endParaRPr>
          </a:p>
          <a:p>
            <a:pPr>
              <a:spcBef>
                <a:spcPct val="0"/>
              </a:spcBef>
            </a:pPr>
            <a:r>
              <a:rPr lang="en-US" sz="1000" dirty="0" smtClean="0">
                <a:latin typeface="Arial" charset="0"/>
              </a:rPr>
              <a:t>Column </a:t>
            </a:r>
            <a:r>
              <a:rPr lang="en-US" sz="1000" dirty="0">
                <a:latin typeface="Arial" charset="0"/>
              </a:rPr>
              <a:t>3 shows the number of reported cases in the United States in 2014. </a:t>
            </a:r>
          </a:p>
          <a:p>
            <a:pPr>
              <a:spcBef>
                <a:spcPct val="0"/>
              </a:spcBef>
            </a:pPr>
            <a:r>
              <a:rPr lang="en-US" sz="1000" dirty="0">
                <a:latin typeface="Arial" charset="0"/>
              </a:rPr>
              <a:t>Column 4 shows the provisional number of reported cases in the U.S in 2015.</a:t>
            </a:r>
          </a:p>
          <a:p>
            <a:pPr>
              <a:spcBef>
                <a:spcPct val="0"/>
              </a:spcBef>
            </a:pPr>
            <a:r>
              <a:rPr lang="en-US" sz="1000" dirty="0">
                <a:latin typeface="Arial" charset="0"/>
              </a:rPr>
              <a:t>Column 5 shows the percentage decrease in reported cases in the United States based on the provisional number of  reported cases in 2015 compared with the pre-vaccine years.   </a:t>
            </a:r>
            <a:endParaRPr lang="en-US" sz="1000" dirty="0" smtClean="0">
              <a:latin typeface="Arial" charset="0"/>
            </a:endParaRPr>
          </a:p>
          <a:p>
            <a:pPr>
              <a:spcBef>
                <a:spcPct val="0"/>
              </a:spcBef>
            </a:pPr>
            <a:endParaRPr lang="en-US" sz="1000" dirty="0" smtClean="0">
              <a:latin typeface="Arial" charset="0"/>
            </a:endParaRPr>
          </a:p>
          <a:p>
            <a:pPr>
              <a:spcBef>
                <a:spcPct val="0"/>
              </a:spcBef>
            </a:pPr>
            <a:r>
              <a:rPr lang="en-US" sz="1000" dirty="0" smtClean="0">
                <a:latin typeface="Arial" charset="0"/>
              </a:rPr>
              <a:t>*** If we look at the highlighted rows, over the past couple of years we have seen</a:t>
            </a:r>
            <a:r>
              <a:rPr lang="en-US" sz="1000" baseline="0" dirty="0" smtClean="0">
                <a:latin typeface="Arial" charset="0"/>
              </a:rPr>
              <a:t> a spike in measles and mumps cases in the U.S.  </a:t>
            </a:r>
            <a:r>
              <a:rPr lang="en-US" sz="1000" dirty="0" smtClean="0">
                <a:latin typeface="Arial" charset="0"/>
              </a:rPr>
              <a:t>On January 10, 2017, </a:t>
            </a:r>
            <a:r>
              <a:rPr lang="en-US" sz="1000" baseline="0" dirty="0" smtClean="0">
                <a:latin typeface="Arial" charset="0"/>
              </a:rPr>
              <a:t> DPH released a mumps advisory for colleges and universities signed by Dr. Fitzgerald outlining the high number of mumps cases reported to the CDC in 2016 (5, 311), noting the highest number of cases since 2006.  Many cases were associated with outbreaks in college/university settings.  At this time, a small number of mumps cases have been identified on college/university campuses in Georgia. </a:t>
            </a:r>
            <a:endParaRPr lang="en-US" sz="1000" dirty="0">
              <a:latin typeface="Arial" charset="0"/>
            </a:endParaRPr>
          </a:p>
          <a:p>
            <a:pPr>
              <a:spcBef>
                <a:spcPct val="0"/>
              </a:spcBef>
            </a:pPr>
            <a:endParaRPr lang="en-US" sz="1000" dirty="0">
              <a:latin typeface="Arial" charset="0"/>
            </a:endParaRPr>
          </a:p>
          <a:p>
            <a:pPr>
              <a:spcBef>
                <a:spcPct val="0"/>
              </a:spcBef>
            </a:pPr>
            <a:r>
              <a:rPr lang="en-US" sz="1000" b="1" dirty="0">
                <a:latin typeface="Arial" charset="0"/>
              </a:rPr>
              <a:t>Reference:</a:t>
            </a:r>
          </a:p>
          <a:p>
            <a:pPr marL="228590" indent="-228590">
              <a:spcBef>
                <a:spcPct val="0"/>
              </a:spcBef>
              <a:buAutoNum type="arabicPeriod"/>
            </a:pPr>
            <a:r>
              <a:rPr lang="en-US" sz="1000" dirty="0">
                <a:latin typeface="Arial" charset="0"/>
              </a:rPr>
              <a:t>Achievements in Public Health, 1900-1999 Impact of Vaccines Universally Recommended for Children - United States, 1990-1998 MMWR April 02, 1999 / 48(12);243-248</a:t>
            </a:r>
            <a:endParaRPr lang="en-US" sz="1000" dirty="0">
              <a:latin typeface="Arial" charset="0"/>
              <a:cs typeface="Times New Roman" pitchFamily="18" charset="0"/>
            </a:endParaRPr>
          </a:p>
          <a:p>
            <a:pPr marL="228590" indent="-228590" defTabSz="914360">
              <a:spcBef>
                <a:spcPct val="0"/>
              </a:spcBef>
              <a:buFontTx/>
              <a:buAutoNum type="arabicPeriod"/>
              <a:defRPr/>
            </a:pPr>
            <a:r>
              <a:rPr lang="en-US" sz="1000" dirty="0">
                <a:latin typeface="Arial" pitchFamily="34" charset="0"/>
              </a:rPr>
              <a:t>MMWR 63(53);733-746, January 9, 2015</a:t>
            </a:r>
          </a:p>
          <a:p>
            <a:pPr marL="228590" indent="-228590" defTabSz="914360">
              <a:spcBef>
                <a:spcPct val="0"/>
              </a:spcBef>
              <a:buFontTx/>
              <a:buAutoNum type="arabicPeriod"/>
              <a:defRPr/>
            </a:pPr>
            <a:r>
              <a:rPr lang="en-US" sz="1000" dirty="0">
                <a:latin typeface="Arial" pitchFamily="34" charset="0"/>
              </a:rPr>
              <a:t>MMWR 64(52);ND-923-ND-940, January 8, 2016</a:t>
            </a:r>
            <a:endParaRPr lang="en-US" sz="1000" dirty="0">
              <a:cs typeface="Arial" charset="0"/>
            </a:endParaRPr>
          </a:p>
          <a:p>
            <a:pPr marL="228590" indent="-228590">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177250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D46F9BAC-59A2-4468-9E87-44E0FA02ACC5}" type="slidenum">
              <a:rPr lang="en-US" sz="1200">
                <a:solidFill>
                  <a:srgbClr val="000000"/>
                </a:solidFill>
                <a:cs typeface="Arial" charset="0"/>
              </a:rPr>
              <a:pPr algn="r"/>
              <a:t>30</a:t>
            </a:fld>
            <a:endParaRPr lang="en-US" sz="1200">
              <a:solidFill>
                <a:srgbClr val="000000"/>
              </a:solidFill>
              <a:cs typeface="Arial" charset="0"/>
            </a:endParaRPr>
          </a:p>
        </p:txBody>
      </p:sp>
      <p:sp>
        <p:nvSpPr>
          <p:cNvPr id="2764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latin typeface="Calibri" pitchFamily="34" charset="0"/>
              <a:cs typeface="Arial" charset="0"/>
            </a:endParaRPr>
          </a:p>
        </p:txBody>
      </p:sp>
      <p:sp>
        <p:nvSpPr>
          <p:cNvPr id="276483" name="Rectangle 2"/>
          <p:cNvSpPr>
            <a:spLocks noGrp="1" noRot="1" noChangeAspect="1" noChangeArrowheads="1" noTextEdit="1"/>
          </p:cNvSpPr>
          <p:nvPr>
            <p:ph type="sldImg"/>
          </p:nvPr>
        </p:nvSpPr>
        <p:spPr>
          <a:xfrm>
            <a:off x="1160463" y="260350"/>
            <a:ext cx="4641850" cy="3482975"/>
          </a:xfrm>
          <a:ln/>
        </p:spPr>
      </p:sp>
      <p:sp>
        <p:nvSpPr>
          <p:cNvPr id="276484" name="Rectangle 3"/>
          <p:cNvSpPr>
            <a:spLocks noGrp="1" noChangeArrowheads="1"/>
          </p:cNvSpPr>
          <p:nvPr>
            <p:ph type="body" idx="1"/>
          </p:nvPr>
        </p:nvSpPr>
        <p:spPr>
          <a:xfrm>
            <a:off x="934723" y="3891628"/>
            <a:ext cx="5140960" cy="4707865"/>
          </a:xfrm>
          <a:noFill/>
          <a:ln/>
        </p:spPr>
        <p:txBody>
          <a:bodyPr lIns="92228" tIns="46116" rIns="92228" bIns="46116">
            <a:normAutofit/>
          </a:bodyPr>
          <a:lstStyle/>
          <a:p>
            <a:r>
              <a:rPr lang="en-US" sz="1100" b="1" dirty="0" smtClean="0">
                <a:latin typeface="Arial" charset="0"/>
                <a:sym typeface="Symbol" pitchFamily="18" charset="2"/>
              </a:rPr>
              <a:t>Review with audience the vaccines recommended for HCP and</a:t>
            </a:r>
            <a:r>
              <a:rPr lang="en-US" sz="1100" b="1" baseline="0" dirty="0" smtClean="0">
                <a:latin typeface="Arial" charset="0"/>
                <a:sym typeface="Symbol" pitchFamily="18" charset="2"/>
              </a:rPr>
              <a:t> other adults.  </a:t>
            </a:r>
            <a:endParaRPr lang="en-US" sz="1100" b="1" dirty="0" smtClean="0">
              <a:latin typeface="Arial" charset="0"/>
              <a:sym typeface="Symbol" pitchFamily="18" charset="2"/>
            </a:endParaRPr>
          </a:p>
          <a:p>
            <a:pPr>
              <a:lnSpc>
                <a:spcPct val="80000"/>
              </a:lnSpc>
              <a:spcBef>
                <a:spcPct val="0"/>
              </a:spcBef>
            </a:pPr>
            <a:endParaRPr lang="en-US" sz="1100" dirty="0">
              <a:latin typeface="Arial" charset="0"/>
            </a:endParaRPr>
          </a:p>
          <a:p>
            <a:pPr>
              <a:lnSpc>
                <a:spcPct val="80000"/>
              </a:lnSpc>
              <a:spcBef>
                <a:spcPct val="0"/>
              </a:spcBef>
            </a:pPr>
            <a:r>
              <a:rPr lang="en-US" sz="1100" b="1" i="1" dirty="0">
                <a:latin typeface="Arial" charset="0"/>
              </a:rPr>
              <a:t>Un-immunized HCP</a:t>
            </a:r>
          </a:p>
          <a:p>
            <a:pPr>
              <a:lnSpc>
                <a:spcPct val="80000"/>
              </a:lnSpc>
              <a:spcBef>
                <a:spcPct val="0"/>
              </a:spcBef>
              <a:buClr>
                <a:srgbClr val="FFFF99"/>
              </a:buClr>
            </a:pPr>
            <a:r>
              <a:rPr lang="en-US" sz="1100" dirty="0">
                <a:latin typeface="Arial" charset="0"/>
              </a:rPr>
              <a:t>Un-immunized healthcare workers are at risk of infecting patients, family members and community contacts</a:t>
            </a:r>
          </a:p>
          <a:p>
            <a:pPr>
              <a:lnSpc>
                <a:spcPct val="80000"/>
              </a:lnSpc>
              <a:spcBef>
                <a:spcPct val="0"/>
              </a:spcBef>
            </a:pPr>
            <a:r>
              <a:rPr lang="en-US" sz="1100" b="1" i="1" dirty="0">
                <a:latin typeface="Arial" charset="0"/>
              </a:rPr>
              <a:t>Immunized HCP </a:t>
            </a:r>
          </a:p>
          <a:p>
            <a:pPr>
              <a:lnSpc>
                <a:spcPct val="80000"/>
              </a:lnSpc>
              <a:spcBef>
                <a:spcPct val="0"/>
              </a:spcBef>
            </a:pPr>
            <a:r>
              <a:rPr lang="en-US" sz="1100" dirty="0">
                <a:latin typeface="Arial" charset="0"/>
              </a:rPr>
              <a:t>Protect patients from VPD’s</a:t>
            </a:r>
          </a:p>
          <a:p>
            <a:pPr>
              <a:lnSpc>
                <a:spcPct val="80000"/>
              </a:lnSpc>
              <a:spcBef>
                <a:spcPct val="0"/>
              </a:spcBef>
            </a:pPr>
            <a:r>
              <a:rPr lang="en-US" sz="11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100" dirty="0">
                <a:latin typeface="Arial" charset="0"/>
              </a:rPr>
              <a:t>Maintain productivity   </a:t>
            </a:r>
          </a:p>
          <a:p>
            <a:pPr>
              <a:lnSpc>
                <a:spcPct val="80000"/>
              </a:lnSpc>
              <a:spcBef>
                <a:spcPct val="0"/>
              </a:spcBef>
            </a:pPr>
            <a:r>
              <a:rPr lang="en-US" sz="1100" dirty="0">
                <a:latin typeface="Arial" charset="0"/>
              </a:rPr>
              <a:t>Reduce illness and illness-related absenteeism</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Evidence of Immunity to MMR</a:t>
            </a:r>
          </a:p>
          <a:p>
            <a:pPr>
              <a:lnSpc>
                <a:spcPct val="80000"/>
              </a:lnSpc>
              <a:spcBef>
                <a:spcPct val="0"/>
              </a:spcBef>
            </a:pPr>
            <a:r>
              <a:rPr lang="en-US" sz="1100" dirty="0">
                <a:latin typeface="Arial" charset="0"/>
              </a:rPr>
              <a:t>Documented administration of two doses of measles and mumps vaccine and one dose of rubella vaccine OR</a:t>
            </a:r>
          </a:p>
          <a:p>
            <a:pPr>
              <a:lnSpc>
                <a:spcPct val="80000"/>
              </a:lnSpc>
              <a:spcBef>
                <a:spcPct val="0"/>
              </a:spcBef>
            </a:pPr>
            <a:r>
              <a:rPr lang="en-US" sz="1100" dirty="0">
                <a:latin typeface="Arial" charset="0"/>
              </a:rPr>
              <a:t>Laboratory evidence of immunity or laboratory confirmation of disease (measles, mumps and rubella) OR</a:t>
            </a:r>
          </a:p>
          <a:p>
            <a:pPr>
              <a:lnSpc>
                <a:spcPct val="80000"/>
              </a:lnSpc>
              <a:spcBef>
                <a:spcPct val="0"/>
              </a:spcBef>
            </a:pPr>
            <a:r>
              <a:rPr lang="en-US" sz="1100" dirty="0">
                <a:latin typeface="Arial" charset="0"/>
              </a:rPr>
              <a:t>Born before 1957 (measles, mumps and rubella)</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References: </a:t>
            </a:r>
            <a:r>
              <a:rPr lang="en-US" sz="1100" dirty="0">
                <a:latin typeface="Arial" charset="0"/>
              </a:rPr>
              <a:t>1.</a:t>
            </a:r>
            <a:r>
              <a:rPr lang="en-US" sz="1100" b="1" dirty="0">
                <a:latin typeface="Arial" charset="0"/>
              </a:rPr>
              <a:t> </a:t>
            </a:r>
            <a:r>
              <a:rPr lang="en-US" sz="1100" dirty="0">
                <a:latin typeface="Arial" charset="0"/>
              </a:rPr>
              <a:t>General Recommendations on Immunization, Recommendations of the Advisory Committee on Immunization Practices (ACIP). MMWR   (RR-2); January 28, 2011</a:t>
            </a:r>
          </a:p>
          <a:p>
            <a:pPr>
              <a:spcBef>
                <a:spcPct val="0"/>
              </a:spcBef>
            </a:pPr>
            <a:r>
              <a:rPr lang="en-US" sz="1100" dirty="0">
                <a:latin typeface="Arial" charset="0"/>
              </a:rPr>
              <a:t>2. Immunization of Health-Care Personnel: Recommendations of ACIP MMWR; November 25, 2011 / 60(RR07);1-45</a:t>
            </a:r>
          </a:p>
          <a:p>
            <a:pPr defTabSz="922369">
              <a:spcBef>
                <a:spcPct val="0"/>
              </a:spcBef>
              <a:defRPr/>
            </a:pPr>
            <a:r>
              <a:rPr lang="en-US" sz="1100" dirty="0">
                <a:latin typeface="Arial" charset="0"/>
              </a:rPr>
              <a:t>3.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r>
              <a:rPr lang="en-US" sz="1000" dirty="0">
                <a:latin typeface="Arial" charset="0"/>
              </a:rPr>
              <a:t/>
            </a: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smtClean="0">
              <a:latin typeface="Arial" charset="0"/>
            </a:endParaRPr>
          </a:p>
          <a:p>
            <a:pPr>
              <a:lnSpc>
                <a:spcPct val="80000"/>
              </a:lnSpc>
              <a:spcBef>
                <a:spcPct val="0"/>
              </a:spcBef>
            </a:pPr>
            <a:endParaRPr lang="en-US" dirty="0" smtClean="0">
              <a:latin typeface="Arial" charset="0"/>
            </a:endParaRPr>
          </a:p>
        </p:txBody>
      </p:sp>
    </p:spTree>
    <p:extLst>
      <p:ext uri="{BB962C8B-B14F-4D97-AF65-F5344CB8AC3E}">
        <p14:creationId xmlns:p14="http://schemas.microsoft.com/office/powerpoint/2010/main" val="2002615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solidFill>
                  <a:prstClr val="black"/>
                </a:solidFill>
              </a:rPr>
              <a:pPr/>
              <a:t>31</a:t>
            </a:fld>
            <a:endParaRPr lang="en-US" dirty="0" smtClean="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094164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17" tIns="46111" rIns="92217" bIns="46111" anchor="b"/>
          <a:lstStyle/>
          <a:p>
            <a:pPr algn="r"/>
            <a:fld id="{EB516D9D-0927-4EBE-BBB9-723B6BF5BFF3}" type="slidenum">
              <a:rPr lang="en-US" sz="1200">
                <a:solidFill>
                  <a:prstClr val="black"/>
                </a:solidFill>
                <a:cs typeface="Arial" charset="0"/>
              </a:rPr>
              <a:pPr algn="r"/>
              <a:t>32</a:t>
            </a:fld>
            <a:endParaRPr lang="en-US" sz="1200">
              <a:solidFill>
                <a:prstClr val="black"/>
              </a:solidFill>
              <a:cs typeface="Arial" charset="0"/>
            </a:endParaRPr>
          </a:p>
        </p:txBody>
      </p:sp>
      <p:sp>
        <p:nvSpPr>
          <p:cNvPr id="327682" name="Rectangle 6"/>
          <p:cNvSpPr txBox="1">
            <a:spLocks noGrp="1" noChangeArrowheads="1"/>
          </p:cNvSpPr>
          <p:nvPr/>
        </p:nvSpPr>
        <p:spPr bwMode="auto">
          <a:xfrm>
            <a:off x="5" y="8829675"/>
            <a:ext cx="3037840" cy="465138"/>
          </a:xfrm>
          <a:prstGeom prst="rect">
            <a:avLst/>
          </a:prstGeom>
          <a:noFill/>
          <a:ln w="9525">
            <a:noFill/>
            <a:miter lim="800000"/>
            <a:headEnd/>
            <a:tailEnd/>
          </a:ln>
        </p:spPr>
        <p:txBody>
          <a:bodyPr lIns="92217" tIns="46111" rIns="92217" bIns="46111"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06" tIns="45352" rIns="90706" bIns="45352"/>
          <a:lstStyle/>
          <a:p>
            <a:pPr indent="23056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66">
              <a:buFontTx/>
              <a:buChar char="•"/>
              <a:defRPr/>
            </a:pPr>
            <a:r>
              <a:rPr lang="en-US" sz="1000" dirty="0">
                <a:latin typeface="Arial" charset="0"/>
              </a:rPr>
              <a:t>Take any questions from the audience.</a:t>
            </a:r>
          </a:p>
          <a:p>
            <a:pPr indent="23056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66">
              <a:buFontTx/>
              <a:buChar char="•"/>
              <a:defRPr/>
            </a:pPr>
            <a:r>
              <a:rPr lang="en-US" sz="1000" dirty="0">
                <a:latin typeface="Arial" charset="0"/>
              </a:rPr>
              <a:t>Ask the audience what will they do to improve rates? </a:t>
            </a:r>
          </a:p>
          <a:p>
            <a:pPr indent="230566">
              <a:buFontTx/>
              <a:buChar char="•"/>
              <a:defRPr/>
            </a:pPr>
            <a:r>
              <a:rPr lang="en-US" sz="1000" dirty="0">
                <a:latin typeface="Arial" charset="0"/>
              </a:rPr>
              <a:t>Ask participants to develop a plan to improve the immunization rates in their office</a:t>
            </a:r>
          </a:p>
          <a:p>
            <a:pPr indent="23056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160739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We know</a:t>
            </a:r>
            <a:r>
              <a:rPr lang="en-US" baseline="0" dirty="0" smtClean="0"/>
              <a:t> that i</a:t>
            </a:r>
            <a:r>
              <a:rPr lang="en-US" dirty="0" smtClean="0"/>
              <a:t>t is probably unrealistic to believe we can immunize everyone appropriately. We also know that there will always be young infants who have not received all recommended vaccines because of their age and a significant number of adults who are not adequately immunized. 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For example, because measles is extremely contagious and can spread through the air, the immunity threshold needed to protect a community is high.  The vaccination rate needed for measles is around 92-94%.</a:t>
            </a:r>
          </a:p>
          <a:p>
            <a:endParaRPr lang="en-US" dirty="0" smtClean="0"/>
          </a:p>
          <a:p>
            <a:r>
              <a:rPr lang="en-US" dirty="0" smtClean="0"/>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smtClean="0"/>
          </a:p>
          <a:p>
            <a:r>
              <a:rPr lang="en-US" dirty="0" smtClean="0"/>
              <a:t>According</a:t>
            </a:r>
            <a:r>
              <a:rPr lang="en-US" baseline="0" dirty="0" smtClean="0"/>
              <a:t> </a:t>
            </a:r>
            <a:r>
              <a:rPr lang="en-US" dirty="0" smtClean="0"/>
              <a:t>to the 2015 National Immunization Study, coverage for childhood vaccines remains high. </a:t>
            </a:r>
          </a:p>
          <a:p>
            <a:r>
              <a:rPr lang="en-US" dirty="0" smtClean="0"/>
              <a:t>-The majority of parents are vaccinating their young children against potentially serious diseases.</a:t>
            </a:r>
          </a:p>
          <a:p>
            <a:r>
              <a:rPr lang="en-US" dirty="0" smtClean="0"/>
              <a:t>-The percentage of children who receive no vaccinations remains low, less than 1% (0.8%). </a:t>
            </a:r>
          </a:p>
          <a:p>
            <a:r>
              <a:rPr lang="en-US" dirty="0" smtClean="0"/>
              <a:t>-Nationally, there were no significant changes in vaccination coverage among children 19-35 months of age for routinely recommended childhood vaccinations in 2015.*</a:t>
            </a:r>
          </a:p>
          <a:p>
            <a:r>
              <a:rPr lang="en-US" dirty="0" smtClean="0"/>
              <a:t>-Vaccination coverage remained over 90% for measles, mumps, rubella (MMR), poliovirus, hepatitis B, and varicella. </a:t>
            </a:r>
          </a:p>
          <a:p>
            <a:endParaRPr lang="en-US" dirty="0" smtClean="0"/>
          </a:p>
          <a:p>
            <a:r>
              <a:rPr lang="en-US" dirty="0" smtClean="0"/>
              <a:t>If we look at the coverage rate for children 19-35 months for:</a:t>
            </a:r>
          </a:p>
          <a:p>
            <a:r>
              <a:rPr lang="en-US" dirty="0" smtClean="0"/>
              <a:t>•Measles, mumps and rubella vaccine (MMR) (1 or more doses) was 92%;  and specifically</a:t>
            </a:r>
            <a:r>
              <a:rPr lang="en-US" baseline="0" dirty="0" smtClean="0"/>
              <a:t> </a:t>
            </a:r>
            <a:r>
              <a:rPr lang="en-US" dirty="0" smtClean="0"/>
              <a:t>for Georgia the rate is at 94.2%</a:t>
            </a:r>
          </a:p>
          <a:p>
            <a:r>
              <a:rPr lang="en-US" dirty="0" smtClean="0"/>
              <a:t>•Polio vaccine series (3 or more doses) was 94% </a:t>
            </a:r>
          </a:p>
          <a:p>
            <a:r>
              <a:rPr lang="en-US" dirty="0" smtClean="0"/>
              <a:t>•Hepatitis B vaccine series (3 or more doses) was 93%</a:t>
            </a:r>
          </a:p>
          <a:p>
            <a:r>
              <a:rPr lang="en-US" dirty="0" smtClean="0"/>
              <a:t>•Varicella vaccine ( 1 or more doses) was 92%</a:t>
            </a:r>
          </a:p>
          <a:p>
            <a:endParaRPr lang="en-US" dirty="0" smtClean="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8331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4A5B73C-499B-4A5B-BF73-A3D65DC4E378}" type="slidenum">
              <a:rPr lang="en-US" smtClean="0">
                <a:solidFill>
                  <a:prstClr val="black"/>
                </a:solidFill>
                <a:cs typeface="Arial" charset="0"/>
              </a:rPr>
              <a:pPr/>
              <a:t>5</a:t>
            </a:fld>
            <a:endParaRPr lang="en-US" smtClean="0">
              <a:solidFill>
                <a:prstClr val="black"/>
              </a:solidFill>
              <a:cs typeface="Arial" charset="0"/>
            </a:endParaRPr>
          </a:p>
        </p:txBody>
      </p:sp>
      <p:sp>
        <p:nvSpPr>
          <p:cNvPr id="115715" name="Rectangle 6"/>
          <p:cNvSpPr txBox="1">
            <a:spLocks noGrp="1" noChangeArrowheads="1"/>
          </p:cNvSpPr>
          <p:nvPr/>
        </p:nvSpPr>
        <p:spPr bwMode="auto">
          <a:xfrm>
            <a:off x="0" y="8829969"/>
            <a:ext cx="3037840" cy="464820"/>
          </a:xfrm>
          <a:prstGeom prst="rect">
            <a:avLst/>
          </a:prstGeom>
          <a:noFill/>
          <a:ln w="9525">
            <a:noFill/>
            <a:miter lim="800000"/>
            <a:headEnd/>
            <a:tailEnd/>
          </a:ln>
        </p:spPr>
        <p:txBody>
          <a:bodyPr lIns="93151" tIns="46575" rIns="93151" bIns="46575" anchor="b"/>
          <a:lstStyle/>
          <a:p>
            <a:endParaRPr lang="en-US" sz="1200" dirty="0">
              <a:solidFill>
                <a:prstClr val="black"/>
              </a:solidFill>
            </a:endParaRPr>
          </a:p>
        </p:txBody>
      </p:sp>
      <p:sp>
        <p:nvSpPr>
          <p:cNvPr id="115716" name="Rectangle 7"/>
          <p:cNvSpPr txBox="1">
            <a:spLocks noGrp="1" noChangeArrowheads="1"/>
          </p:cNvSpPr>
          <p:nvPr/>
        </p:nvSpPr>
        <p:spPr bwMode="auto">
          <a:xfrm>
            <a:off x="3970940" y="8829969"/>
            <a:ext cx="3037840" cy="464820"/>
          </a:xfrm>
          <a:prstGeom prst="rect">
            <a:avLst/>
          </a:prstGeom>
          <a:noFill/>
          <a:ln w="9525">
            <a:noFill/>
            <a:miter lim="800000"/>
            <a:headEnd/>
            <a:tailEnd/>
          </a:ln>
        </p:spPr>
        <p:txBody>
          <a:bodyPr lIns="93151" tIns="46575" rIns="93151" bIns="46575" anchor="b"/>
          <a:lstStyle/>
          <a:p>
            <a:pPr algn="r"/>
            <a:fld id="{D79293B6-E880-47F8-A1B8-40EB76A00D8A}" type="slidenum">
              <a:rPr lang="en-US" sz="1200">
                <a:solidFill>
                  <a:prstClr val="black"/>
                </a:solidFill>
              </a:rPr>
              <a:pPr algn="r"/>
              <a:t>5</a:t>
            </a:fld>
            <a:endParaRPr lang="en-US" sz="1200" dirty="0">
              <a:solidFill>
                <a:prstClr val="black"/>
              </a:solidFill>
            </a:endParaRPr>
          </a:p>
        </p:txBody>
      </p:sp>
      <p:sp>
        <p:nvSpPr>
          <p:cNvPr id="115717" name="Rectangle 2"/>
          <p:cNvSpPr>
            <a:spLocks noGrp="1" noRot="1" noChangeAspect="1" noChangeArrowheads="1" noTextEdit="1"/>
          </p:cNvSpPr>
          <p:nvPr>
            <p:ph type="sldImg"/>
          </p:nvPr>
        </p:nvSpPr>
        <p:spPr>
          <a:xfrm>
            <a:off x="1182688" y="696913"/>
            <a:ext cx="4648200" cy="3486150"/>
          </a:xfrm>
          <a:ln/>
        </p:spPr>
      </p:sp>
      <p:sp>
        <p:nvSpPr>
          <p:cNvPr id="115718" name="Rectangle 3"/>
          <p:cNvSpPr>
            <a:spLocks noGrp="1" noChangeArrowheads="1"/>
          </p:cNvSpPr>
          <p:nvPr>
            <p:ph type="body" idx="1"/>
          </p:nvPr>
        </p:nvSpPr>
        <p:spPr>
          <a:noFill/>
          <a:ln/>
        </p:spPr>
        <p:txBody>
          <a:bodyPr lIns="93151" tIns="46575" rIns="93151" bIns="46575"/>
          <a:lstStyle/>
          <a:p>
            <a:pPr eaLnBrk="1" hangingPunct="1"/>
            <a:r>
              <a:rPr lang="en-US" sz="1000" dirty="0">
                <a:latin typeface="Arial" charset="0"/>
              </a:rPr>
              <a:t>Many healthcare workers, patients and parents of young children and adolescents have grown up in the vaccine era. They are not familiar with the world we lived in before the availability of vaccines when most children were infected with whooping cough, measles, mumps, and chicken pox during their preschool or school years. These diseases were called “childhood diseases” because most children had these diseases during their childhood years. Most children were sick for a short period of time and recovered. Some children developed complications and some were left with permanent physical and/or mental disabilities. Some died as a result of these diseases.</a:t>
            </a:r>
          </a:p>
          <a:p>
            <a:pPr eaLnBrk="1" hangingPunct="1"/>
            <a:endParaRPr lang="en-US" sz="1000" dirty="0">
              <a:latin typeface="Arial" charset="0"/>
            </a:endParaRPr>
          </a:p>
          <a:p>
            <a:pPr eaLnBrk="1" hangingPunct="1"/>
            <a:endParaRPr lang="en-US" sz="1000" dirty="0">
              <a:latin typeface="Arial" charset="0"/>
            </a:endParaRPr>
          </a:p>
          <a:p>
            <a:pPr eaLnBrk="1" hangingPunct="1"/>
            <a:r>
              <a:rPr lang="en-US" sz="1000" b="1" dirty="0">
                <a:latin typeface="Arial" charset="0"/>
              </a:rPr>
              <a:t>Patients and parents may ask about these diseases. Therefore, it is important for healthcare providers to be familiar with the symptoms of these vaccine preventable diseases. </a:t>
            </a:r>
            <a:r>
              <a:rPr lang="en-US" sz="1000" b="1" dirty="0" smtClean="0">
                <a:latin typeface="Arial" charset="0"/>
              </a:rPr>
              <a:t/>
            </a:r>
            <a:br>
              <a:rPr lang="en-US" sz="1000" b="1" dirty="0" smtClean="0">
                <a:latin typeface="Arial" charset="0"/>
              </a:rPr>
            </a:br>
            <a:r>
              <a:rPr lang="en-US" sz="1000" b="1" u="sng" dirty="0" smtClean="0">
                <a:latin typeface="Arial" charset="0"/>
              </a:rPr>
              <a:t>YOU </a:t>
            </a:r>
            <a:r>
              <a:rPr lang="en-US" sz="1000" b="1" u="sng" dirty="0">
                <a:latin typeface="Arial" charset="0"/>
              </a:rPr>
              <a:t>MUST KNOW ABOUT THESE  DISEASES TO BE A </a:t>
            </a:r>
            <a:r>
              <a:rPr lang="en-US" sz="1000" b="1" u="sng" dirty="0" smtClean="0">
                <a:latin typeface="Arial" charset="0"/>
              </a:rPr>
              <a:t>BETTER  </a:t>
            </a:r>
            <a:r>
              <a:rPr lang="en-US" sz="1000" b="1" u="sng" dirty="0">
                <a:latin typeface="Arial" charset="0"/>
              </a:rPr>
              <a:t>ADVOCATE  FOR IMMUNIZATIONS </a:t>
            </a:r>
          </a:p>
          <a:p>
            <a:pPr algn="ctr" eaLnBrk="1" hangingPunct="1"/>
            <a:r>
              <a:rPr lang="en-US" sz="1000" b="1" u="sng" dirty="0">
                <a:latin typeface="Arial" charset="0"/>
              </a:rPr>
              <a:t> </a:t>
            </a: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137211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1E856DF-D89F-4E96-BAF6-5AFD112D195B}" type="slidenum">
              <a:rPr lang="en-US" smtClean="0">
                <a:solidFill>
                  <a:prstClr val="black"/>
                </a:solidFill>
              </a:rPr>
              <a:pPr/>
              <a:t>6</a:t>
            </a:fld>
            <a:endParaRPr lang="en-US" dirty="0" smtClean="0">
              <a:solidFill>
                <a:prstClr val="black"/>
              </a:solidFill>
            </a:endParaRPr>
          </a:p>
        </p:txBody>
      </p:sp>
      <p:sp>
        <p:nvSpPr>
          <p:cNvPr id="146435" name="Rectangle 2"/>
          <p:cNvSpPr>
            <a:spLocks noGrp="1" noRot="1" noChangeAspect="1" noChangeArrowheads="1" noTextEdit="1"/>
          </p:cNvSpPr>
          <p:nvPr>
            <p:ph type="sldImg"/>
          </p:nvPr>
        </p:nvSpPr>
        <p:spPr>
          <a:xfrm>
            <a:off x="1287463" y="334963"/>
            <a:ext cx="4133850" cy="3101975"/>
          </a:xfrm>
          <a:ln/>
        </p:spPr>
      </p:sp>
      <p:sp>
        <p:nvSpPr>
          <p:cNvPr id="146436" name="Rectangle 3"/>
          <p:cNvSpPr>
            <a:spLocks noGrp="1" noChangeArrowheads="1"/>
          </p:cNvSpPr>
          <p:nvPr>
            <p:ph type="body" idx="1"/>
          </p:nvPr>
        </p:nvSpPr>
        <p:spPr>
          <a:xfrm>
            <a:off x="155578" y="3664654"/>
            <a:ext cx="6699248" cy="4974524"/>
          </a:xfrm>
          <a:noFill/>
          <a:ln/>
        </p:spPr>
        <p:txBody>
          <a:bodyPr>
            <a:normAutofit/>
          </a:bodyPr>
          <a:lstStyle/>
          <a:p>
            <a:pPr eaLnBrk="1" hangingPunct="1">
              <a:lnSpc>
                <a:spcPct val="90000"/>
              </a:lnSpc>
            </a:pPr>
            <a:r>
              <a:rPr lang="en-US" sz="1100" b="1" dirty="0"/>
              <a:t>Ask participants what are: </a:t>
            </a:r>
            <a:r>
              <a:rPr lang="en-US" sz="1100" dirty="0"/>
              <a:t>Diphtheria, tetanus and pertussis? </a:t>
            </a:r>
            <a:br>
              <a:rPr lang="en-US" sz="1100" dirty="0"/>
            </a:br>
            <a:r>
              <a:rPr lang="en-US" sz="1100" dirty="0"/>
              <a:t>Whooping cough (pertussis), tetanus, and diphtheria are serious diseases caused by bacteria.</a:t>
            </a:r>
          </a:p>
          <a:p>
            <a:pPr eaLnBrk="1" hangingPunct="1">
              <a:lnSpc>
                <a:spcPct val="90000"/>
              </a:lnSpc>
            </a:pPr>
            <a:r>
              <a:rPr lang="en-US" sz="1100" dirty="0"/>
              <a:t>Whooping cough and diphtheria are spread person-to-person through the air. Tetanus gets into the body through cuts or wounds.</a:t>
            </a:r>
          </a:p>
          <a:p>
            <a:pPr eaLnBrk="1" hangingPunct="1">
              <a:lnSpc>
                <a:spcPct val="90000"/>
              </a:lnSpc>
            </a:pPr>
            <a:r>
              <a:rPr lang="en-US" sz="1100" dirty="0"/>
              <a:t>Whooping cough can trigger such bad coughing that babies can’t breathe. Babies are </a:t>
            </a:r>
            <a:r>
              <a:rPr lang="en-US" sz="1100" dirty="0" smtClean="0"/>
              <a:t>most </a:t>
            </a:r>
            <a:r>
              <a:rPr lang="en-US" sz="1100" dirty="0"/>
              <a:t>likely to die from whooping cough and can have complications such as seizures and brain damage. Tetanus can cause extremely painful muscle cramps all over the body. Diphtheria can lead to severe breathing problems, heart problems, and paralysis. All these diseases can be deadly</a:t>
            </a:r>
            <a:r>
              <a:rPr lang="en-US" sz="1100" dirty="0" smtClean="0"/>
              <a:t>.</a:t>
            </a:r>
          </a:p>
          <a:p>
            <a:pPr eaLnBrk="1" hangingPunct="1">
              <a:lnSpc>
                <a:spcPct val="90000"/>
              </a:lnSpc>
            </a:pPr>
            <a:endParaRPr lang="en-US" sz="1100" dirty="0" smtClean="0"/>
          </a:p>
          <a:p>
            <a:pPr eaLnBrk="1" hangingPunct="1">
              <a:lnSpc>
                <a:spcPct val="90000"/>
              </a:lnSpc>
            </a:pPr>
            <a:r>
              <a:rPr lang="en-US" sz="1100" dirty="0" smtClean="0"/>
              <a:t>ACIP recommends:</a:t>
            </a:r>
          </a:p>
          <a:p>
            <a:pPr eaLnBrk="1" hangingPunct="1">
              <a:lnSpc>
                <a:spcPct val="90000"/>
              </a:lnSpc>
            </a:pPr>
            <a:r>
              <a:rPr lang="en-US" sz="1100" dirty="0" smtClean="0"/>
              <a:t>A 5 dose series of DTaP: Administered at 2, 4, 6, 15-18 months and 4-6 years (Do not administer after age 6)</a:t>
            </a:r>
          </a:p>
          <a:p>
            <a:pPr eaLnBrk="1" hangingPunct="1">
              <a:lnSpc>
                <a:spcPct val="90000"/>
              </a:lnSpc>
            </a:pPr>
            <a:endParaRPr lang="en-US" sz="1100" dirty="0" smtClean="0"/>
          </a:p>
          <a:p>
            <a:pPr eaLnBrk="1" hangingPunct="1">
              <a:lnSpc>
                <a:spcPct val="90000"/>
              </a:lnSpc>
            </a:pPr>
            <a:r>
              <a:rPr lang="en-US" sz="1100" b="1" dirty="0" smtClean="0"/>
              <a:t>Optional Information:</a:t>
            </a:r>
            <a:endParaRPr lang="en-US" sz="1100" b="1" dirty="0"/>
          </a:p>
          <a:p>
            <a:pPr eaLnBrk="1" hangingPunct="1">
              <a:lnSpc>
                <a:spcPct val="90000"/>
              </a:lnSpc>
              <a:buFont typeface="Wingdings" pitchFamily="2" charset="2"/>
              <a:buNone/>
            </a:pPr>
            <a:r>
              <a:rPr lang="en-US" sz="1100" b="1" dirty="0" smtClean="0"/>
              <a:t>Diphtheria</a:t>
            </a:r>
            <a:r>
              <a:rPr lang="en-US" sz="1100" b="1" dirty="0"/>
              <a:t>, tetanus, and pertussis are illustrated on this slide</a:t>
            </a:r>
          </a:p>
          <a:p>
            <a:pPr lvl="1" eaLnBrk="1" hangingPunct="1">
              <a:lnSpc>
                <a:spcPct val="90000"/>
              </a:lnSpc>
              <a:buFont typeface="Wingdings" pitchFamily="2" charset="2"/>
              <a:buChar char="§"/>
            </a:pPr>
            <a:r>
              <a:rPr lang="en-US" sz="1100" dirty="0"/>
              <a:t> The top left picture is of a throat of a child who has diphtheria.  You can see the thick gray coating over the back of the throat.  This coating can eventually expand down through the airway, and if not treated, a person could die from suffocation, or suffer other complications such as paralysis, heart failure, or coma.</a:t>
            </a:r>
          </a:p>
          <a:p>
            <a:pPr lvl="1" eaLnBrk="1" hangingPunct="1">
              <a:lnSpc>
                <a:spcPct val="90000"/>
              </a:lnSpc>
              <a:buFont typeface="Wingdings" pitchFamily="2" charset="2"/>
              <a:buChar char="§"/>
            </a:pPr>
            <a:r>
              <a:rPr lang="en-US" sz="1100" dirty="0"/>
              <a:t>In the top right picture, this child is experiencing painful muscle spasms from tetanus. It is nearly impossible for him to move or control the muscles in his body.  He cannot eat because the muscles in his mouth have become so tight and it is difficult for him to swallow.  Other possible complications are broken bones from muscle spasms, breathing problems, and death.</a:t>
            </a:r>
          </a:p>
          <a:p>
            <a:pPr lvl="1" eaLnBrk="1" hangingPunct="1">
              <a:lnSpc>
                <a:spcPct val="90000"/>
              </a:lnSpc>
              <a:buFont typeface="Wingdings" pitchFamily="2" charset="2"/>
              <a:buChar char="§"/>
            </a:pPr>
            <a:r>
              <a:rPr lang="en-US" sz="1100" dirty="0"/>
              <a:t>The bottom picture shows a child who is suffering from pertussis, commonly know as “whooping cough”. He is experiencing coughing spasms, which produce a “whooping” sound. The sound occurs because the child is trying to catch his breath before the next round of coughing.  Often children have difficulty breathing and experience vomiting and exhaustion from the severe coughing.</a:t>
            </a:r>
          </a:p>
        </p:txBody>
      </p:sp>
    </p:spTree>
    <p:extLst>
      <p:ext uri="{BB962C8B-B14F-4D97-AF65-F5344CB8AC3E}">
        <p14:creationId xmlns:p14="http://schemas.microsoft.com/office/powerpoint/2010/main" val="48903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06600">
              <a:lnSpc>
                <a:spcPct val="90000"/>
              </a:lnSpc>
              <a:buSzPct val="65000"/>
              <a:defRPr/>
            </a:pPr>
            <a:r>
              <a:rPr lang="en-US" b="1" dirty="0" smtClean="0">
                <a:solidFill>
                  <a:prstClr val="black"/>
                </a:solidFill>
              </a:rPr>
              <a:t>Review Hepatitis</a:t>
            </a:r>
            <a:r>
              <a:rPr lang="en-US" b="1" baseline="0" dirty="0" smtClean="0">
                <a:solidFill>
                  <a:prstClr val="black"/>
                </a:solidFill>
              </a:rPr>
              <a:t> B virus:</a:t>
            </a:r>
            <a:endParaRPr lang="en-US" b="1" dirty="0" smtClean="0">
              <a:solidFill>
                <a:prstClr val="black"/>
              </a:solidFill>
            </a:endParaRPr>
          </a:p>
          <a:p>
            <a:pPr defTabSz="906600">
              <a:lnSpc>
                <a:spcPct val="90000"/>
              </a:lnSpc>
              <a:buSzPct val="65000"/>
              <a:defRPr/>
            </a:pPr>
            <a:r>
              <a:rPr lang="en-US" dirty="0" smtClean="0">
                <a:solidFill>
                  <a:prstClr val="black"/>
                </a:solidFill>
              </a:rPr>
              <a:t>Hepatitis </a:t>
            </a:r>
            <a:r>
              <a:rPr lang="en-US" dirty="0">
                <a:solidFill>
                  <a:prstClr val="black"/>
                </a:solidFill>
              </a:rPr>
              <a:t>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pPr defTabSz="906600">
              <a:lnSpc>
                <a:spcPct val="90000"/>
              </a:lnSpc>
              <a:buSzPct val="65000"/>
              <a:defRPr/>
            </a:pPr>
            <a:endParaRPr lang="en-US" dirty="0" smtClean="0">
              <a:solidFill>
                <a:prstClr val="black"/>
              </a:solidFill>
            </a:endParaRPr>
          </a:p>
          <a:p>
            <a:pPr defTabSz="906600">
              <a:lnSpc>
                <a:spcPct val="90000"/>
              </a:lnSpc>
              <a:buSzPct val="65000"/>
              <a:defRPr/>
            </a:pPr>
            <a:r>
              <a:rPr lang="en-US" b="1" u="none" dirty="0" smtClean="0">
                <a:solidFill>
                  <a:prstClr val="black"/>
                </a:solidFill>
              </a:rPr>
              <a:t>Presenter may</a:t>
            </a:r>
            <a:r>
              <a:rPr lang="en-US" b="1" u="none" baseline="0" dirty="0" smtClean="0">
                <a:solidFill>
                  <a:prstClr val="black"/>
                </a:solidFill>
              </a:rPr>
              <a:t> want to use Hepatitis one-pager to discuss vaccine usage during slide. </a:t>
            </a:r>
            <a:br>
              <a:rPr lang="en-US" b="1" u="none" baseline="0" dirty="0" smtClean="0">
                <a:solidFill>
                  <a:prstClr val="black"/>
                </a:solidFill>
              </a:rPr>
            </a:br>
            <a:r>
              <a:rPr lang="en-US" b="1" u="sng" dirty="0" smtClean="0">
                <a:solidFill>
                  <a:prstClr val="black"/>
                </a:solidFill>
              </a:rPr>
              <a:t>Children and adolescents</a:t>
            </a:r>
          </a:p>
          <a:p>
            <a:pPr defTabSz="906600">
              <a:lnSpc>
                <a:spcPct val="90000"/>
              </a:lnSpc>
              <a:buSzPct val="65000"/>
              <a:defRPr/>
            </a:pPr>
            <a:r>
              <a:rPr lang="en-US" dirty="0" smtClean="0">
                <a:solidFill>
                  <a:prstClr val="black"/>
                </a:solidFill>
              </a:rPr>
              <a:t>Babies normally get 3 doses of hepatitis B vaccine:</a:t>
            </a:r>
          </a:p>
          <a:p>
            <a:pPr defTabSz="906600">
              <a:lnSpc>
                <a:spcPct val="90000"/>
              </a:lnSpc>
              <a:buSzPct val="65000"/>
              <a:defRPr/>
            </a:pPr>
            <a:r>
              <a:rPr lang="en-US" dirty="0" smtClean="0">
                <a:solidFill>
                  <a:prstClr val="black"/>
                </a:solidFill>
              </a:rPr>
              <a:t>1st Dose: Birth, 2nd Dose: 1-2 months of age, 3rd Dose: 6-18 months of age. Some babies might get 4 doses, for example, if a combination vaccine containing hepatitis B is used. (This is a single shot containing several vaccines.) The extra dose is not harmful. The final (third or fourth) dose in the HepB vaccine series should be administered no earlier than age 24 weeks. Administration of a total of 4 doses of HepB vaccine is permitted when a combination vaccine containing HepB is administered after the birth dose. </a:t>
            </a:r>
            <a:r>
              <a:rPr lang="en-US" baseline="0" dirty="0" smtClean="0">
                <a:solidFill>
                  <a:prstClr val="black"/>
                </a:solidFill>
              </a:rPr>
              <a:t>  </a:t>
            </a:r>
            <a:r>
              <a:rPr lang="en-US" dirty="0" smtClean="0">
                <a:solidFill>
                  <a:prstClr val="black"/>
                </a:solidFill>
              </a:rPr>
              <a:t>Anyone through 18 years of age who didn’t get the vaccine when they were younger should also be vaccinated.</a:t>
            </a:r>
          </a:p>
          <a:p>
            <a:pPr defTabSz="906600">
              <a:lnSpc>
                <a:spcPct val="90000"/>
              </a:lnSpc>
              <a:buSzPct val="65000"/>
              <a:defRPr/>
            </a:pPr>
            <a:endParaRPr lang="en-US" dirty="0" smtClean="0">
              <a:solidFill>
                <a:prstClr val="black"/>
              </a:solidFill>
            </a:endParaRPr>
          </a:p>
          <a:p>
            <a:pPr defTabSz="906600">
              <a:lnSpc>
                <a:spcPct val="90000"/>
              </a:lnSpc>
              <a:buSzPct val="65000"/>
              <a:defRPr/>
            </a:pPr>
            <a:r>
              <a:rPr lang="en-US" b="1" u="sng" dirty="0" smtClean="0">
                <a:solidFill>
                  <a:prstClr val="black"/>
                </a:solidFill>
              </a:rPr>
              <a:t>Adults</a:t>
            </a:r>
          </a:p>
          <a:p>
            <a:pPr defTabSz="906600">
              <a:lnSpc>
                <a:spcPct val="90000"/>
              </a:lnSpc>
              <a:buSzPct val="65000"/>
              <a:defRPr/>
            </a:pPr>
            <a:r>
              <a:rPr lang="en-US" dirty="0" smtClean="0">
                <a:solidFill>
                  <a:prstClr val="black"/>
                </a:solidFill>
              </a:rPr>
              <a:t>All unvaccinated adults at risk for hepatitis B infection should be vaccinated.  This includes: sex partners of people infected with hepatitis B, men who have sex with men, people who inject street drugs, people with more than one sex partner, People with chronic liver or kidney disease, people under 60 years of age with diabetes, people with jobs that expose them to human blood or other body fluids, household contacts of people infected with hepatitis B, residents and staff in institutions for the developmentally disabled, Kidney dialysis patients, people who travel to countries where hepatitis B is common, people with HIV infection.</a:t>
            </a:r>
            <a:r>
              <a:rPr lang="en-US" baseline="0" dirty="0" smtClean="0">
                <a:solidFill>
                  <a:prstClr val="black"/>
                </a:solidFill>
              </a:rPr>
              <a:t>  </a:t>
            </a:r>
            <a:r>
              <a:rPr lang="en-US" dirty="0" smtClean="0">
                <a:solidFill>
                  <a:prstClr val="black"/>
                </a:solidFill>
              </a:rPr>
              <a:t>Other people may be encouraged by their doctor to get hepatitis B vaccine; for example, adults 60 and older with</a:t>
            </a:r>
            <a:r>
              <a:rPr lang="en-US" baseline="0" dirty="0" smtClean="0">
                <a:solidFill>
                  <a:prstClr val="black"/>
                </a:solidFill>
              </a:rPr>
              <a:t> </a:t>
            </a:r>
            <a:r>
              <a:rPr lang="en-US" dirty="0" smtClean="0">
                <a:solidFill>
                  <a:prstClr val="black"/>
                </a:solidFill>
              </a:rPr>
              <a:t>diabetes. Anyone else who wants to be protected from hepatitis B infection may get the vaccine.</a:t>
            </a:r>
            <a:r>
              <a:rPr lang="en-US" baseline="0" dirty="0" smtClean="0">
                <a:solidFill>
                  <a:prstClr val="black"/>
                </a:solidFill>
              </a:rPr>
              <a:t> </a:t>
            </a:r>
            <a:r>
              <a:rPr lang="en-US" dirty="0" smtClean="0">
                <a:solidFill>
                  <a:prstClr val="black"/>
                </a:solidFill>
              </a:rPr>
              <a:t>Pregnant women who are at risk for one of the reasons stated previously should be vaccinated. Other pregnant</a:t>
            </a:r>
            <a:r>
              <a:rPr lang="en-US" baseline="0" dirty="0" smtClean="0">
                <a:solidFill>
                  <a:prstClr val="black"/>
                </a:solidFill>
              </a:rPr>
              <a:t> </a:t>
            </a:r>
            <a:r>
              <a:rPr lang="en-US" dirty="0" smtClean="0">
                <a:solidFill>
                  <a:prstClr val="black"/>
                </a:solidFill>
              </a:rPr>
              <a:t>women who want protection may be vaccinated.</a:t>
            </a:r>
            <a:r>
              <a:rPr lang="en-US" baseline="0" dirty="0" smtClean="0">
                <a:solidFill>
                  <a:prstClr val="black"/>
                </a:solidFill>
              </a:rPr>
              <a:t>  </a:t>
            </a:r>
            <a:r>
              <a:rPr lang="en-US" dirty="0" smtClean="0">
                <a:solidFill>
                  <a:prstClr val="black"/>
                </a:solidFill>
              </a:rPr>
              <a:t>Adults getting hepatitis B vaccine should get 3 doses—with the second dose given 4 weeks after the first and the third dose 5 months after the second. Your doctor can tell you about other dosing schedules that might be used in certain circumstances.</a:t>
            </a:r>
          </a:p>
          <a:p>
            <a:pPr defTabSz="906600">
              <a:lnSpc>
                <a:spcPct val="90000"/>
              </a:lnSpc>
              <a:buSzPct val="65000"/>
              <a:defRPr/>
            </a:pPr>
            <a:endParaRPr lang="en-US" dirty="0" smtClean="0">
              <a:solidFill>
                <a:prstClr val="black"/>
              </a:solidFill>
            </a:endParaRPr>
          </a:p>
          <a:p>
            <a:pPr defTabSz="906600">
              <a:lnSpc>
                <a:spcPct val="90000"/>
              </a:lnSpc>
              <a:buSzPct val="65000"/>
              <a:defRPr/>
            </a:pPr>
            <a:r>
              <a:rPr lang="en-US" dirty="0" smtClean="0">
                <a:solidFill>
                  <a:prstClr val="black"/>
                </a:solidFill>
              </a:rPr>
              <a:t>Staff should work with other programs to make sure there are standing orders to vaccinate</a:t>
            </a:r>
            <a:r>
              <a:rPr lang="en-US" baseline="0" dirty="0" smtClean="0">
                <a:solidFill>
                  <a:prstClr val="black"/>
                </a:solidFill>
              </a:rPr>
              <a:t> these vulnerable populations.</a:t>
            </a:r>
            <a:endParaRPr lang="en-US" dirty="0" smtClean="0">
              <a:solidFill>
                <a:prstClr val="black"/>
              </a:solidFill>
            </a:endParaRPr>
          </a:p>
          <a:p>
            <a:pPr defTabSz="906600">
              <a:lnSpc>
                <a:spcPct val="90000"/>
              </a:lnSpc>
              <a:buSzPct val="65000"/>
              <a:defRPr/>
            </a:pPr>
            <a:endParaRPr lang="en-US" dirty="0" smtClean="0">
              <a:solidFill>
                <a:prstClr val="black"/>
              </a:solidFill>
            </a:endParaRPr>
          </a:p>
          <a:p>
            <a:pPr defTabSz="906600">
              <a:lnSpc>
                <a:spcPct val="90000"/>
              </a:lnSpc>
              <a:buSzPct val="65000"/>
              <a:defRPr/>
            </a:pPr>
            <a:endParaRPr lang="en-US" dirty="0" smtClean="0">
              <a:solidFill>
                <a:prstClr val="black"/>
              </a:solidFill>
            </a:endParaRPr>
          </a:p>
          <a:p>
            <a:pPr defTabSz="906600">
              <a:lnSpc>
                <a:spcPct val="90000"/>
              </a:lnSpc>
              <a:buSzPct val="65000"/>
              <a:defRPr/>
            </a:pPr>
            <a:endParaRPr lang="en-US" dirty="0" smtClean="0">
              <a:solidFill>
                <a:prstClr val="black"/>
              </a:solidFill>
            </a:endParaRPr>
          </a:p>
          <a:p>
            <a:pPr defTabSz="906600">
              <a:lnSpc>
                <a:spcPct val="90000"/>
              </a:lnSpc>
              <a:buSzPct val="65000"/>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7</a:t>
            </a:fld>
            <a:endParaRPr lang="en-US"/>
          </a:p>
        </p:txBody>
      </p:sp>
    </p:spTree>
    <p:extLst>
      <p:ext uri="{BB962C8B-B14F-4D97-AF65-F5344CB8AC3E}">
        <p14:creationId xmlns:p14="http://schemas.microsoft.com/office/powerpoint/2010/main" val="240626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616548C-FBB2-4184-8665-414776448E7E}" type="slidenum">
              <a:rPr lang="en-US" smtClean="0">
                <a:solidFill>
                  <a:prstClr val="black"/>
                </a:solidFill>
              </a:rPr>
              <a:pPr/>
              <a:t>8</a:t>
            </a:fld>
            <a:endParaRPr lang="en-US" smtClean="0">
              <a:solidFill>
                <a:prstClr val="black"/>
              </a:solidFill>
            </a:endParaRPr>
          </a:p>
        </p:txBody>
      </p:sp>
      <p:sp>
        <p:nvSpPr>
          <p:cNvPr id="182275" name="Rectangle 2"/>
          <p:cNvSpPr>
            <a:spLocks noGrp="1" noRot="1" noChangeAspect="1" noChangeArrowheads="1" noTextEdit="1"/>
          </p:cNvSpPr>
          <p:nvPr>
            <p:ph type="sldImg"/>
          </p:nvPr>
        </p:nvSpPr>
        <p:spPr>
          <a:xfrm>
            <a:off x="1574800" y="465138"/>
            <a:ext cx="4030663" cy="3024187"/>
          </a:xfrm>
          <a:ln/>
        </p:spPr>
      </p:sp>
      <p:sp>
        <p:nvSpPr>
          <p:cNvPr id="182276" name="Rectangle 3"/>
          <p:cNvSpPr>
            <a:spLocks noGrp="1" noChangeArrowheads="1"/>
          </p:cNvSpPr>
          <p:nvPr>
            <p:ph type="body" idx="1"/>
          </p:nvPr>
        </p:nvSpPr>
        <p:spPr>
          <a:xfrm>
            <a:off x="936740" y="3646705"/>
            <a:ext cx="5149637" cy="4964536"/>
          </a:xfrm>
          <a:noFill/>
          <a:ln/>
        </p:spPr>
        <p:txBody>
          <a:bodyPr/>
          <a:lstStyle/>
          <a:p>
            <a:pPr eaLnBrk="1" hangingPunct="1"/>
            <a:r>
              <a:rPr lang="en-US" dirty="0" smtClean="0"/>
              <a:t>Hepatitis A is a serious liver disease caused by a virus. The virus</a:t>
            </a:r>
            <a:r>
              <a:rPr lang="en-US" baseline="0" dirty="0" smtClean="0"/>
              <a:t> </a:t>
            </a:r>
            <a:r>
              <a:rPr lang="en-US" dirty="0" smtClean="0"/>
              <a:t>is found in the feces (poop) of infected people. The hepatitis A virus is spread when invisible particles of feces</a:t>
            </a:r>
            <a:r>
              <a:rPr lang="en-US" baseline="0" dirty="0" smtClean="0"/>
              <a:t> </a:t>
            </a:r>
            <a:r>
              <a:rPr lang="en-US" dirty="0" smtClean="0"/>
              <a:t>(poop) get into a person’s mouth. You can get hepatitis</a:t>
            </a:r>
            <a:r>
              <a:rPr lang="en-US" baseline="0" dirty="0" smtClean="0"/>
              <a:t> </a:t>
            </a:r>
            <a:r>
              <a:rPr lang="en-US" dirty="0" smtClean="0"/>
              <a:t>A by eating contaminated food or</a:t>
            </a:r>
            <a:r>
              <a:rPr lang="en-US" baseline="0" dirty="0" smtClean="0"/>
              <a:t> </a:t>
            </a:r>
            <a:r>
              <a:rPr lang="en-US" dirty="0" smtClean="0"/>
              <a:t>drinking contaminated water, during sex, or just</a:t>
            </a:r>
            <a:r>
              <a:rPr lang="en-US" baseline="0" dirty="0" smtClean="0"/>
              <a:t> </a:t>
            </a:r>
            <a:r>
              <a:rPr lang="en-US" dirty="0" smtClean="0"/>
              <a:t>by living with an infected person. Hepatitis A can your skin and eyes turn yellow. You can get very sick for weeks, need to</a:t>
            </a:r>
            <a:r>
              <a:rPr lang="en-US" baseline="0" dirty="0" smtClean="0"/>
              <a:t> </a:t>
            </a:r>
            <a:r>
              <a:rPr lang="en-US" dirty="0" smtClean="0"/>
              <a:t>be hospitalized, and even die. Some</a:t>
            </a:r>
            <a:r>
              <a:rPr lang="en-US" baseline="0" dirty="0" smtClean="0"/>
              <a:t> </a:t>
            </a:r>
            <a:r>
              <a:rPr lang="en-US" dirty="0" smtClean="0"/>
              <a:t>people don’t look or feel sick, but they</a:t>
            </a:r>
            <a:r>
              <a:rPr lang="en-US" baseline="0" dirty="0" smtClean="0"/>
              <a:t> </a:t>
            </a:r>
            <a:r>
              <a:rPr lang="en-US" dirty="0" smtClean="0"/>
              <a:t>can still spread hepatitis</a:t>
            </a:r>
            <a:r>
              <a:rPr lang="en-US" baseline="0" dirty="0" smtClean="0"/>
              <a:t> </a:t>
            </a:r>
            <a:r>
              <a:rPr lang="en-US" dirty="0" smtClean="0"/>
              <a:t>A to others. Everyone is at some risk for getting infected with hepatitis A.</a:t>
            </a:r>
            <a:r>
              <a:rPr lang="en-US" baseline="0" dirty="0" smtClean="0"/>
              <a:t> </a:t>
            </a:r>
            <a:r>
              <a:rPr lang="en-US" dirty="0" smtClean="0"/>
              <a:t>People who travel outside the U.S. have an increased chance</a:t>
            </a:r>
            <a:r>
              <a:rPr lang="en-US" baseline="0" dirty="0" smtClean="0"/>
              <a:t> </a:t>
            </a:r>
            <a:r>
              <a:rPr lang="en-US" dirty="0" smtClean="0"/>
              <a:t>of getting infected.</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 children</a:t>
            </a:r>
            <a:r>
              <a:rPr lang="en-US" dirty="0" smtClean="0"/>
              <a:t>, the first dose should be given at 12</a:t>
            </a:r>
            <a:r>
              <a:rPr lang="en-US" baseline="0" dirty="0" smtClean="0"/>
              <a:t> </a:t>
            </a:r>
            <a:r>
              <a:rPr lang="en-US" dirty="0" smtClean="0"/>
              <a:t>through 23 months of age. Children who are not</a:t>
            </a:r>
            <a:r>
              <a:rPr lang="en-US" baseline="0" dirty="0" smtClean="0"/>
              <a:t> </a:t>
            </a:r>
            <a:r>
              <a:rPr lang="en-US" dirty="0" smtClean="0"/>
              <a:t>vaccinated by 2 years of age can be vaccinated at later</a:t>
            </a:r>
            <a:r>
              <a:rPr lang="en-US" baseline="0" dirty="0" smtClean="0"/>
              <a:t> </a:t>
            </a:r>
            <a:r>
              <a:rPr lang="en-US" dirty="0" smtClean="0"/>
              <a:t>visits.</a:t>
            </a:r>
          </a:p>
          <a:p>
            <a:pPr eaLnBrk="1" hangingPunct="1"/>
            <a:r>
              <a:rPr lang="en-US" dirty="0" smtClean="0"/>
              <a:t>The persons on this slide have hepatitis A . Note the jaundice of the skin and the sclera of the eye.</a:t>
            </a:r>
          </a:p>
          <a:p>
            <a:pPr eaLnBrk="1" hangingPunct="1"/>
            <a:r>
              <a:rPr lang="en-US" dirty="0" smtClean="0"/>
              <a:t> Optional information:</a:t>
            </a:r>
          </a:p>
          <a:p>
            <a:pPr lvl="1" eaLnBrk="1" hangingPunct="1">
              <a:buSzPct val="65000"/>
              <a:buFont typeface="Wingdings 2" pitchFamily="18" charset="2"/>
              <a:buChar char="¢"/>
            </a:pPr>
            <a:r>
              <a:rPr lang="en-US" dirty="0" smtClean="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90770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7938D40-1B93-4A98-9102-50C700326C24}" type="slidenum">
              <a:rPr lang="en-US" smtClean="0">
                <a:solidFill>
                  <a:prstClr val="black"/>
                </a:solidFill>
              </a:rPr>
              <a:pPr/>
              <a:t>9</a:t>
            </a:fld>
            <a:endParaRPr lang="en-US" smtClean="0">
              <a:solidFill>
                <a:prstClr val="black"/>
              </a:solidFill>
            </a:endParaRPr>
          </a:p>
        </p:txBody>
      </p:sp>
      <p:sp>
        <p:nvSpPr>
          <p:cNvPr id="158723" name="Rectangle 2"/>
          <p:cNvSpPr>
            <a:spLocks noGrp="1" noRot="1" noChangeAspect="1" noChangeArrowheads="1" noTextEdit="1"/>
          </p:cNvSpPr>
          <p:nvPr>
            <p:ph type="sldImg"/>
          </p:nvPr>
        </p:nvSpPr>
        <p:spPr>
          <a:xfrm>
            <a:off x="1649413" y="260350"/>
            <a:ext cx="3724275" cy="2792413"/>
          </a:xfrm>
          <a:ln/>
        </p:spPr>
      </p:sp>
      <p:sp>
        <p:nvSpPr>
          <p:cNvPr id="158724" name="Rectangle 3"/>
          <p:cNvSpPr>
            <a:spLocks noGrp="1" noChangeArrowheads="1"/>
          </p:cNvSpPr>
          <p:nvPr>
            <p:ph type="body" idx="1"/>
          </p:nvPr>
        </p:nvSpPr>
        <p:spPr>
          <a:xfrm>
            <a:off x="562415" y="3281077"/>
            <a:ext cx="6165888" cy="5312292"/>
          </a:xfrm>
          <a:noFill/>
          <a:ln/>
        </p:spPr>
        <p:txBody>
          <a:bodyPr>
            <a:normAutofit/>
          </a:bodyPr>
          <a:lstStyle/>
          <a:p>
            <a:pPr eaLnBrk="1" hangingPunct="1">
              <a:buSzPct val="65000"/>
              <a:buFont typeface="Wingdings 2" pitchFamily="18" charset="2"/>
              <a:buNone/>
            </a:pPr>
            <a:r>
              <a:rPr lang="en-US" dirty="0" smtClean="0"/>
              <a:t>What causes Hib disease? Hib disease is caused by a bacterium, Haemophilus influenzae type b. There are six different types of these bacteria (a through f). Type b organisms account for 95% of all strains that cause invasive disease, and this is the type against which the Hib vaccine</a:t>
            </a:r>
          </a:p>
          <a:p>
            <a:pPr eaLnBrk="1" hangingPunct="1">
              <a:buSzPct val="65000"/>
              <a:buFont typeface="Wingdings 2" pitchFamily="18" charset="2"/>
              <a:buNone/>
            </a:pPr>
            <a:r>
              <a:rPr lang="en-US" dirty="0" smtClean="0"/>
              <a:t>protects.</a:t>
            </a:r>
          </a:p>
          <a:p>
            <a:pPr eaLnBrk="1" hangingPunct="1">
              <a:buSzPct val="65000"/>
              <a:buFont typeface="Wingdings 2" pitchFamily="18" charset="2"/>
              <a:buNone/>
            </a:pPr>
            <a:r>
              <a:rPr lang="en-US" dirty="0" smtClean="0"/>
              <a:t>How does Hib disease spread? Hib disease is spread person-to-person by direct contact or through respiratory droplets. Usually the organisms</a:t>
            </a:r>
          </a:p>
          <a:p>
            <a:pPr eaLnBrk="1" hangingPunct="1">
              <a:buSzPct val="65000"/>
              <a:buFont typeface="Wingdings 2" pitchFamily="18" charset="2"/>
              <a:buNone/>
            </a:pPr>
            <a:r>
              <a:rPr lang="en-US" dirty="0" smtClean="0"/>
              <a:t>remain in the nose and throat, but occasionally the bacteria spread to the lungs or bloodstream and cause a serious infection in the individual.</a:t>
            </a:r>
          </a:p>
          <a:p>
            <a:pPr eaLnBrk="1" hangingPunct="1">
              <a:buSzPct val="65000"/>
              <a:buFont typeface="Wingdings 2" pitchFamily="18" charset="2"/>
              <a:buNone/>
            </a:pPr>
            <a:r>
              <a:rPr lang="en-US" dirty="0" smtClean="0"/>
              <a:t>How serious is Hib disease? Hib disease can be very serious. The most common type of invasive Hib disease is meningitis, an infection of the membranes covering the brain (50%–65% of cases).</a:t>
            </a:r>
          </a:p>
          <a:p>
            <a:pPr eaLnBrk="1" hangingPunct="1">
              <a:buSzPct val="65000"/>
              <a:buFont typeface="Wingdings 2" pitchFamily="18" charset="2"/>
              <a:buNone/>
            </a:pPr>
            <a:endParaRPr lang="en-US" dirty="0" smtClean="0"/>
          </a:p>
          <a:p>
            <a:pPr eaLnBrk="1" hangingPunct="1">
              <a:buSzPct val="65000"/>
              <a:buFont typeface="Wingdings 2" pitchFamily="18" charset="2"/>
              <a:buNone/>
            </a:pPr>
            <a:r>
              <a:rPr lang="en-US" dirty="0" smtClean="0"/>
              <a:t>ACIP recommends: </a:t>
            </a:r>
          </a:p>
          <a:p>
            <a:pPr eaLnBrk="1" hangingPunct="1">
              <a:buSzPct val="65000"/>
              <a:buFont typeface="Wingdings 2" pitchFamily="18" charset="2"/>
              <a:buNone/>
            </a:pPr>
            <a:r>
              <a:rPr lang="en-US" dirty="0" smtClean="0"/>
              <a:t>3-4 doses of Hib (depending on brand)</a:t>
            </a:r>
          </a:p>
          <a:p>
            <a:pPr eaLnBrk="1" hangingPunct="1">
              <a:buSzPct val="65000"/>
              <a:buFont typeface="Wingdings 2" pitchFamily="18" charset="2"/>
              <a:buNone/>
            </a:pPr>
            <a:r>
              <a:rPr lang="en-US" dirty="0" smtClean="0"/>
              <a:t>     Dose 1 @ 2 months of age</a:t>
            </a:r>
          </a:p>
          <a:p>
            <a:pPr eaLnBrk="1" hangingPunct="1">
              <a:buSzPct val="65000"/>
              <a:buFont typeface="Wingdings 2" pitchFamily="18" charset="2"/>
              <a:buNone/>
            </a:pPr>
            <a:r>
              <a:rPr lang="en-US" dirty="0" smtClean="0"/>
              <a:t>     Dose 2 @ 4 months of age</a:t>
            </a:r>
          </a:p>
          <a:p>
            <a:pPr eaLnBrk="1" hangingPunct="1">
              <a:buSzPct val="65000"/>
              <a:buFont typeface="Wingdings 2" pitchFamily="18" charset="2"/>
              <a:buNone/>
            </a:pPr>
            <a:r>
              <a:rPr lang="en-US" dirty="0" smtClean="0"/>
              <a:t>     Dose 3 @ 6 months of age </a:t>
            </a:r>
          </a:p>
          <a:p>
            <a:pPr eaLnBrk="1" hangingPunct="1">
              <a:buSzPct val="65000"/>
              <a:buFont typeface="Wingdings 2" pitchFamily="18" charset="2"/>
              <a:buNone/>
            </a:pPr>
            <a:r>
              <a:rPr lang="en-US" dirty="0" smtClean="0"/>
              <a:t>(Not required if </a:t>
            </a:r>
            <a:r>
              <a:rPr lang="en-US" dirty="0" err="1" smtClean="0"/>
              <a:t>Pedvax</a:t>
            </a:r>
            <a:r>
              <a:rPr lang="en-US" dirty="0" smtClean="0"/>
              <a:t> HIB® is administered at 2 and 4 months of age)</a:t>
            </a:r>
          </a:p>
          <a:p>
            <a:pPr eaLnBrk="1" hangingPunct="1">
              <a:buSzPct val="65000"/>
              <a:buFont typeface="Wingdings 2" pitchFamily="18" charset="2"/>
              <a:buNone/>
            </a:pPr>
            <a:r>
              <a:rPr lang="en-US" dirty="0" smtClean="0"/>
              <a:t> </a:t>
            </a:r>
          </a:p>
          <a:p>
            <a:pPr eaLnBrk="1" hangingPunct="1">
              <a:buSzPct val="65000"/>
              <a:buFont typeface="Wingdings 2" pitchFamily="18" charset="2"/>
              <a:buNone/>
            </a:pPr>
            <a:r>
              <a:rPr lang="en-US" dirty="0" smtClean="0"/>
              <a:t>Booster dose @ 12 through 15 months of age </a:t>
            </a:r>
          </a:p>
          <a:p>
            <a:pPr eaLnBrk="1" hangingPunct="1">
              <a:buSzPct val="65000"/>
              <a:buFont typeface="Wingdings 2" pitchFamily="18" charset="2"/>
              <a:buNone/>
            </a:pPr>
            <a:endParaRPr lang="en-US" dirty="0" smtClean="0"/>
          </a:p>
          <a:p>
            <a:pPr eaLnBrk="1" hangingPunct="1">
              <a:buSzPct val="65000"/>
              <a:buFont typeface="Wingdings 2" pitchFamily="18" charset="2"/>
              <a:buNone/>
            </a:pPr>
            <a:r>
              <a:rPr lang="en-US" dirty="0" smtClean="0"/>
              <a:t>One dose of Hib may be given to adults with immunocompromising conditions.</a:t>
            </a:r>
          </a:p>
        </p:txBody>
      </p:sp>
    </p:spTree>
    <p:extLst>
      <p:ext uri="{BB962C8B-B14F-4D97-AF65-F5344CB8AC3E}">
        <p14:creationId xmlns:p14="http://schemas.microsoft.com/office/powerpoint/2010/main" val="1463754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4/13/2017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4/13/2017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4/13/2017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4/13/2017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oleObject" Target="../embeddings/oleObject5.bin"/><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pediatrics.aappublications.org/misc/Permissions.dtl"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2.png"/><Relationship Id="rId5" Type="http://schemas.openxmlformats.org/officeDocument/2006/relationships/oleObject" Target="../embeddings/oleObject6.bin"/><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9.wmf"/><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image" Target="../media/image3.png"/><Relationship Id="rId2" Type="http://schemas.microsoft.com/office/2007/relationships/media" Target="../media/media1.WAV"/><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png"/><Relationship Id="rId5" Type="http://schemas.openxmlformats.org/officeDocument/2006/relationships/notesSlide" Target="../notesSlides/notesSlide6.xml"/><Relationship Id="rId10" Type="http://schemas.openxmlformats.org/officeDocument/2006/relationships/oleObject" Target="../embeddings/oleObject2.bin"/><Relationship Id="rId4" Type="http://schemas.openxmlformats.org/officeDocument/2006/relationships/slideLayout" Target="../slideLayouts/slideLayout6.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hyperlink" Target="http://images.google.com/imgres?imgurl=http://i.esmas.com/image/0/000/003/834/hepatitis_nt.jpg&amp;imgrefurl=http://www.esmas.com/salud/enfermedades/infecciosas/402160.html&amp;h=200&amp;w=220&amp;sz=8&amp;hl=en&amp;start=14&amp;tbnid=Gl2w25MJbqtUJM:&amp;tbnh=97&amp;tbnw=107&amp;prev=/images?q=hepatitis+&amp;svnum=10&amp;hl=en&amp;lr="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4400" dirty="0" smtClean="0">
                <a:solidFill>
                  <a:prstClr val="black">
                    <a:lumMod val="65000"/>
                    <a:lumOff val="35000"/>
                  </a:prstClr>
                </a:solidFill>
                <a:latin typeface="Segoe UI" pitchFamily="34" charset="0"/>
                <a:cs typeface="Segoe UI" pitchFamily="34" charset="0"/>
              </a:rPr>
              <a:t>Childhood Immunization Update for WIC and Clerical Personnel</a:t>
            </a:r>
            <a:endParaRPr lang="en-US" sz="4400" dirty="0">
              <a:solidFill>
                <a:prstClr val="black">
                  <a:lumMod val="65000"/>
                  <a:lumOff val="35000"/>
                </a:prstClr>
              </a:solidFill>
              <a:latin typeface="Segoe UI" pitchFamily="34" charset="0"/>
              <a:cs typeface="Segoe UI" pitchFamily="34" charset="0"/>
            </a:endParaRPr>
          </a:p>
        </p:txBody>
      </p:sp>
      <p:sp>
        <p:nvSpPr>
          <p:cNvPr id="5" name="Rectangle 90"/>
          <p:cNvSpPr>
            <a:spLocks noChangeArrowheads="1"/>
          </p:cNvSpPr>
          <p:nvPr/>
        </p:nvSpPr>
        <p:spPr bwMode="auto">
          <a:xfrm>
            <a:off x="1295400" y="3581400"/>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Date:</a:t>
            </a:r>
            <a:endParaRPr lang="en-US" dirty="0">
              <a:solidFill>
                <a:srgbClr val="006699"/>
              </a:solidFill>
              <a:latin typeface="Arial Narrow" pitchFamily="34" charset="0"/>
            </a:endParaRPr>
          </a:p>
        </p:txBody>
      </p:sp>
    </p:spTree>
    <p:extLst>
      <p:ext uri="{BB962C8B-B14F-4D97-AF65-F5344CB8AC3E}">
        <p14:creationId xmlns:p14="http://schemas.microsoft.com/office/powerpoint/2010/main" val="8982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5250" y="9525"/>
            <a:ext cx="6191250" cy="676275"/>
          </a:xfrm>
        </p:spPr>
        <p:txBody>
          <a:bodyPr>
            <a:normAutofit fontScale="90000"/>
          </a:bodyPr>
          <a:lstStyle/>
          <a:p>
            <a:pPr eaLnBrk="1" hangingPunct="1"/>
            <a:r>
              <a:rPr lang="en-US" sz="3600" b="1" dirty="0" smtClean="0">
                <a:solidFill>
                  <a:srgbClr val="FFFF99"/>
                </a:solidFill>
              </a:rPr>
              <a:t/>
            </a:r>
            <a:br>
              <a:rPr lang="en-US" sz="3600" b="1" dirty="0" smtClean="0">
                <a:solidFill>
                  <a:srgbClr val="FFFF99"/>
                </a:solidFill>
              </a:rPr>
            </a:br>
            <a:endParaRPr lang="en-US" sz="2800" b="1" dirty="0" smtClean="0">
              <a:solidFill>
                <a:srgbClr val="FFFF99"/>
              </a:solidFill>
            </a:endParaRPr>
          </a:p>
        </p:txBody>
      </p:sp>
      <p:sp>
        <p:nvSpPr>
          <p:cNvPr id="52227" name="Text Box 3"/>
          <p:cNvSpPr txBox="1">
            <a:spLocks noChangeArrowheads="1"/>
          </p:cNvSpPr>
          <p:nvPr/>
        </p:nvSpPr>
        <p:spPr bwMode="auto">
          <a:xfrm>
            <a:off x="4924425" y="5556250"/>
            <a:ext cx="3024188" cy="366713"/>
          </a:xfrm>
          <a:prstGeom prst="rect">
            <a:avLst/>
          </a:prstGeom>
          <a:noFill/>
          <a:ln w="9525">
            <a:noFill/>
            <a:miter lim="800000"/>
            <a:headEnd/>
            <a:tailEnd/>
          </a:ln>
        </p:spPr>
        <p:txBody>
          <a:bodyPr>
            <a:spAutoFit/>
          </a:bodyPr>
          <a:lstStyle/>
          <a:p>
            <a:pPr>
              <a:spcBef>
                <a:spcPct val="50000"/>
              </a:spcBef>
            </a:pPr>
            <a:endParaRPr lang="en-US">
              <a:solidFill>
                <a:srgbClr val="FFFFFF"/>
              </a:solidFill>
            </a:endParaRPr>
          </a:p>
        </p:txBody>
      </p:sp>
      <p:pic>
        <p:nvPicPr>
          <p:cNvPr id="52228" name="Picture 4" descr="pik04"/>
          <p:cNvPicPr>
            <a:picLocks noChangeAspect="1" noChangeArrowheads="1"/>
          </p:cNvPicPr>
          <p:nvPr/>
        </p:nvPicPr>
        <p:blipFill>
          <a:blip r:embed="rId4" cstate="print"/>
          <a:srcRect/>
          <a:stretch>
            <a:fillRect/>
          </a:stretch>
        </p:blipFill>
        <p:spPr bwMode="auto">
          <a:xfrm>
            <a:off x="381000" y="1432718"/>
            <a:ext cx="3809999" cy="3139282"/>
          </a:xfrm>
          <a:prstGeom prst="rect">
            <a:avLst/>
          </a:prstGeom>
          <a:noFill/>
          <a:ln w="9525">
            <a:solidFill>
              <a:schemeClr val="bg1"/>
            </a:solidFill>
            <a:miter lim="800000"/>
            <a:headEnd/>
            <a:tailEnd/>
          </a:ln>
        </p:spPr>
      </p:pic>
      <p:sp>
        <p:nvSpPr>
          <p:cNvPr id="52231" name="Rectangle 7"/>
          <p:cNvSpPr>
            <a:spLocks noChangeArrowheads="1"/>
          </p:cNvSpPr>
          <p:nvPr/>
        </p:nvSpPr>
        <p:spPr bwMode="auto">
          <a:xfrm>
            <a:off x="1400174" y="381000"/>
            <a:ext cx="6191250" cy="762000"/>
          </a:xfrm>
          <a:prstGeom prst="rect">
            <a:avLst/>
          </a:prstGeom>
          <a:noFill/>
          <a:ln w="9525">
            <a:noFill/>
            <a:miter lim="800000"/>
            <a:headEnd/>
            <a:tailEnd/>
          </a:ln>
        </p:spPr>
        <p:txBody>
          <a:bodyPr anchor="ctr"/>
          <a:lstStyle/>
          <a:p>
            <a:pPr algn="ctr"/>
            <a:r>
              <a:rPr lang="en-US" sz="4400" dirty="0">
                <a:solidFill>
                  <a:prstClr val="black"/>
                </a:solidFill>
                <a:latin typeface="Segoe UI"/>
              </a:rPr>
              <a:t>Polio </a:t>
            </a:r>
          </a:p>
        </p:txBody>
      </p:sp>
      <p:sp>
        <p:nvSpPr>
          <p:cNvPr id="74761" name="Text Box 9"/>
          <p:cNvSpPr txBox="1">
            <a:spLocks noChangeArrowheads="1"/>
          </p:cNvSpPr>
          <p:nvPr/>
        </p:nvSpPr>
        <p:spPr bwMode="auto">
          <a:xfrm>
            <a:off x="685800" y="6022777"/>
            <a:ext cx="4419600" cy="307777"/>
          </a:xfrm>
          <a:prstGeom prst="rect">
            <a:avLst/>
          </a:prstGeom>
          <a:noFill/>
          <a:ln w="9525">
            <a:noFill/>
            <a:miter lim="800000"/>
            <a:headEnd/>
            <a:tailEnd/>
          </a:ln>
        </p:spPr>
        <p:txBody>
          <a:bodyPr wrap="square">
            <a:spAutoFit/>
          </a:bodyPr>
          <a:lstStyle/>
          <a:p>
            <a:r>
              <a:rPr lang="en-US" sz="1400" b="1" dirty="0">
                <a:solidFill>
                  <a:prstClr val="black"/>
                </a:solidFill>
                <a:latin typeface="Calibri" pitchFamily="34" charset="0"/>
              </a:rPr>
              <a:t>Ref. MMWR 2009; 58 (30);829-830 (August 7, 2009)</a:t>
            </a:r>
            <a:endParaRPr lang="en-US" sz="1400" b="1" dirty="0">
              <a:solidFill>
                <a:prstClr val="black"/>
              </a:solidFill>
            </a:endParaRPr>
          </a:p>
        </p:txBody>
      </p:sp>
      <p:sp>
        <p:nvSpPr>
          <p:cNvPr id="13" name="Rectangle 12"/>
          <p:cNvSpPr>
            <a:spLocks noChangeArrowheads="1"/>
          </p:cNvSpPr>
          <p:nvPr/>
        </p:nvSpPr>
        <p:spPr bwMode="auto">
          <a:xfrm>
            <a:off x="4495800" y="6400800"/>
            <a:ext cx="1981200" cy="230188"/>
          </a:xfrm>
          <a:prstGeom prst="rect">
            <a:avLst/>
          </a:prstGeom>
          <a:noFill/>
          <a:ln w="9525">
            <a:noFill/>
            <a:miter lim="800000"/>
            <a:headEnd/>
            <a:tailEnd/>
          </a:ln>
        </p:spPr>
        <p:txBody>
          <a:bodyPr>
            <a:spAutoFit/>
          </a:bodyPr>
          <a:lstStyle/>
          <a:p>
            <a:pPr>
              <a:spcBef>
                <a:spcPct val="50000"/>
              </a:spcBef>
            </a:pPr>
            <a:r>
              <a:rPr lang="en-US" sz="900">
                <a:solidFill>
                  <a:srgbClr val="FFFFFF"/>
                </a:solidFill>
              </a:rPr>
              <a:t>Source: World Health Organization</a:t>
            </a:r>
          </a:p>
        </p:txBody>
      </p:sp>
      <p:graphicFrame>
        <p:nvGraphicFramePr>
          <p:cNvPr id="233474" name="Object 2"/>
          <p:cNvGraphicFramePr>
            <a:graphicFrameLocks noChangeAspect="1"/>
          </p:cNvGraphicFramePr>
          <p:nvPr>
            <p:extLst/>
          </p:nvPr>
        </p:nvGraphicFramePr>
        <p:xfrm>
          <a:off x="5105400" y="1436012"/>
          <a:ext cx="3581400" cy="3135988"/>
        </p:xfrm>
        <a:graphic>
          <a:graphicData uri="http://schemas.openxmlformats.org/presentationml/2006/ole">
            <mc:AlternateContent xmlns:mc="http://schemas.openxmlformats.org/markup-compatibility/2006">
              <mc:Choice xmlns:v="urn:schemas-microsoft-com:vml" Requires="v">
                <p:oleObj spid="_x0000_s37899" name="PHOTO-PAINT Image" r:id="rId5" imgW="947850" imgH="1731267" progId="">
                  <p:embed/>
                </p:oleObj>
              </mc:Choice>
              <mc:Fallback>
                <p:oleObj name="PHOTO-PAINT Image" r:id="rId5" imgW="947850" imgH="173126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436012"/>
                        <a:ext cx="3581400" cy="3135988"/>
                      </a:xfrm>
                      <a:prstGeom prst="rect">
                        <a:avLst/>
                      </a:prstGeom>
                      <a:noFill/>
                      <a:ln>
                        <a:noFill/>
                      </a:ln>
                      <a:effectLst/>
                      <a:extLst/>
                    </p:spPr>
                  </p:pic>
                </p:oleObj>
              </mc:Fallback>
            </mc:AlternateContent>
          </a:graphicData>
        </a:graphic>
      </p:graphicFrame>
      <p:sp>
        <p:nvSpPr>
          <p:cNvPr id="3" name="TextBox 2"/>
          <p:cNvSpPr txBox="1"/>
          <p:nvPr/>
        </p:nvSpPr>
        <p:spPr>
          <a:xfrm>
            <a:off x="1090128" y="5086032"/>
            <a:ext cx="6811352" cy="461665"/>
          </a:xfrm>
          <a:prstGeom prst="rect">
            <a:avLst/>
          </a:prstGeom>
          <a:noFill/>
        </p:spPr>
        <p:txBody>
          <a:bodyPr wrap="none" rtlCol="0">
            <a:spAutoFit/>
          </a:bodyPr>
          <a:lstStyle/>
          <a:p>
            <a:pPr algn="ctr"/>
            <a:r>
              <a:rPr lang="en-US" sz="2400" b="1" dirty="0" smtClean="0">
                <a:solidFill>
                  <a:prstClr val="black"/>
                </a:solidFill>
                <a:latin typeface="+mn-lt"/>
              </a:rPr>
              <a:t>Required for child care and school attendance</a:t>
            </a:r>
            <a:endParaRPr lang="en-US" sz="2400" b="1" dirty="0">
              <a:solidFill>
                <a:prstClr val="black"/>
              </a:solidFill>
              <a:latin typeface="+mn-lt"/>
            </a:endParaRPr>
          </a:p>
        </p:txBody>
      </p:sp>
    </p:spTree>
    <p:extLst>
      <p:ext uri="{BB962C8B-B14F-4D97-AF65-F5344CB8AC3E}">
        <p14:creationId xmlns:p14="http://schemas.microsoft.com/office/powerpoint/2010/main" val="27362376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285750" y="655281"/>
            <a:ext cx="2717800" cy="579437"/>
          </a:xfrm>
          <a:prstGeom prst="rect">
            <a:avLst/>
          </a:prstGeom>
          <a:noFill/>
          <a:ln w="9525">
            <a:noFill/>
            <a:miter lim="800000"/>
            <a:headEnd/>
            <a:tailEnd/>
          </a:ln>
        </p:spPr>
        <p:txBody>
          <a:bodyPr>
            <a:spAutoFit/>
          </a:bodyPr>
          <a:lstStyle/>
          <a:p>
            <a:pPr eaLnBrk="0" hangingPunct="0"/>
            <a:r>
              <a:rPr lang="en-US" sz="3200" dirty="0">
                <a:solidFill>
                  <a:prstClr val="black"/>
                </a:solidFill>
                <a:latin typeface="Calibri" pitchFamily="34" charset="0"/>
                <a:cs typeface="Arial"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01777" y="1197401"/>
            <a:ext cx="1514336" cy="2272917"/>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3" name="Text Box 7"/>
          <p:cNvSpPr txBox="1">
            <a:spLocks noChangeArrowheads="1"/>
          </p:cNvSpPr>
          <p:nvPr/>
        </p:nvSpPr>
        <p:spPr bwMode="auto">
          <a:xfrm>
            <a:off x="6596156" y="3164354"/>
            <a:ext cx="2208212" cy="579437"/>
          </a:xfrm>
          <a:prstGeom prst="rect">
            <a:avLst/>
          </a:prstGeom>
          <a:noFill/>
          <a:ln w="9525">
            <a:noFill/>
            <a:miter lim="800000"/>
            <a:headEnd/>
            <a:tailEnd/>
          </a:ln>
        </p:spPr>
        <p:txBody>
          <a:bodyPr>
            <a:spAutoFit/>
          </a:bodyPr>
          <a:lstStyle/>
          <a:p>
            <a:pPr>
              <a:spcBef>
                <a:spcPct val="50000"/>
              </a:spcBef>
            </a:pPr>
            <a:r>
              <a:rPr lang="en-US" sz="3200" dirty="0">
                <a:solidFill>
                  <a:prstClr val="black"/>
                </a:solidFill>
                <a:latin typeface="Calibri" pitchFamily="34" charset="0"/>
                <a:cs typeface="Arial"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pic>
        <p:nvPicPr>
          <p:cNvPr id="1188873" name="Picture 9" descr="img0018"/>
          <p:cNvPicPr>
            <a:picLocks noChangeAspect="1" noChangeArrowheads="1"/>
          </p:cNvPicPr>
          <p:nvPr/>
        </p:nvPicPr>
        <p:blipFill>
          <a:blip r:embed="rId4" cstate="print"/>
          <a:srcRect/>
          <a:stretch>
            <a:fillRect/>
          </a:stretch>
        </p:blipFill>
        <p:spPr bwMode="auto">
          <a:xfrm>
            <a:off x="6107906" y="44323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7" name="Text Box 11"/>
          <p:cNvSpPr txBox="1">
            <a:spLocks noChangeArrowheads="1"/>
          </p:cNvSpPr>
          <p:nvPr/>
        </p:nvSpPr>
        <p:spPr bwMode="auto">
          <a:xfrm>
            <a:off x="152400" y="4191000"/>
            <a:ext cx="2362200" cy="584775"/>
          </a:xfrm>
          <a:prstGeom prst="rect">
            <a:avLst/>
          </a:prstGeom>
          <a:noFill/>
          <a:ln w="9525">
            <a:noFill/>
            <a:miter lim="800000"/>
            <a:headEnd/>
            <a:tailEnd/>
          </a:ln>
        </p:spPr>
        <p:txBody>
          <a:bodyPr wrap="square">
            <a:spAutoFit/>
          </a:bodyPr>
          <a:lstStyle/>
          <a:p>
            <a:pPr>
              <a:spcBef>
                <a:spcPct val="50000"/>
              </a:spcBef>
            </a:pPr>
            <a:r>
              <a:rPr lang="en-US" sz="3200" dirty="0">
                <a:solidFill>
                  <a:prstClr val="black"/>
                </a:solidFill>
                <a:latin typeface="Calibri" pitchFamily="34" charset="0"/>
                <a:cs typeface="Arial" charset="0"/>
              </a:rPr>
              <a:t>Rubella (R)</a:t>
            </a:r>
          </a:p>
        </p:txBody>
      </p:sp>
      <p:sp>
        <p:nvSpPr>
          <p:cNvPr id="1188876" name="Rectangle 12"/>
          <p:cNvSpPr>
            <a:spLocks noChangeArrowheads="1"/>
          </p:cNvSpPr>
          <p:nvPr/>
        </p:nvSpPr>
        <p:spPr bwMode="auto">
          <a:xfrm>
            <a:off x="5530476" y="5902325"/>
            <a:ext cx="4267200" cy="523220"/>
          </a:xfrm>
          <a:prstGeom prst="rect">
            <a:avLst/>
          </a:prstGeom>
          <a:noFill/>
          <a:ln w="9525">
            <a:noFill/>
            <a:miter lim="800000"/>
            <a:headEnd/>
            <a:tailEnd/>
          </a:ln>
        </p:spPr>
        <p:txBody>
          <a:bodyPr wrap="square">
            <a:spAutoFit/>
          </a:bodyPr>
          <a:lstStyle/>
          <a:p>
            <a:r>
              <a:rPr lang="en-US" sz="2800" dirty="0">
                <a:solidFill>
                  <a:prstClr val="black"/>
                </a:solidFill>
                <a:latin typeface="Segoe UI"/>
                <a:cs typeface="Arial" charset="0"/>
              </a:rPr>
              <a:t>Congenital Rubella (R)</a:t>
            </a:r>
          </a:p>
        </p:txBody>
      </p:sp>
      <p:sp>
        <p:nvSpPr>
          <p:cNvPr id="222219" name="Text Box 13"/>
          <p:cNvSpPr txBox="1">
            <a:spLocks noChangeArrowheads="1"/>
          </p:cNvSpPr>
          <p:nvPr/>
        </p:nvSpPr>
        <p:spPr bwMode="auto">
          <a:xfrm>
            <a:off x="1371600" y="-98013"/>
            <a:ext cx="667385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197959" y="4837112"/>
            <a:ext cx="2228850" cy="1130301"/>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990391" y="46196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6324600" y="757237"/>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3402634" y="757237"/>
            <a:ext cx="2057400" cy="2297113"/>
          </a:xfrm>
          <a:prstGeom prst="rect">
            <a:avLst/>
          </a:prstGeom>
          <a:noFill/>
          <a:ln w="9525">
            <a:noFill/>
            <a:miter lim="800000"/>
            <a:headEnd/>
            <a:tailEnd/>
          </a:ln>
        </p:spPr>
      </p:pic>
      <p:sp>
        <p:nvSpPr>
          <p:cNvPr id="17" name="Rectangle 16"/>
          <p:cNvSpPr/>
          <p:nvPr/>
        </p:nvSpPr>
        <p:spPr>
          <a:xfrm>
            <a:off x="6870513" y="2960688"/>
            <a:ext cx="1752600" cy="230188"/>
          </a:xfrm>
          <a:prstGeom prst="rect">
            <a:avLst/>
          </a:prstGeom>
        </p:spPr>
        <p:txBody>
          <a:bodyPr>
            <a:spAutoFit/>
          </a:bodyPr>
          <a:lstStyle/>
          <a:p>
            <a:pPr>
              <a:spcBef>
                <a:spcPct val="50000"/>
              </a:spcBef>
              <a:defRPr/>
            </a:pPr>
            <a:r>
              <a:rPr lang="en-US" sz="900" dirty="0">
                <a:solidFill>
                  <a:prstClr val="black"/>
                </a:solidFill>
                <a:latin typeface="Calibri"/>
                <a:cs typeface="Arial" charset="0"/>
              </a:rPr>
              <a:t>Source: Creative Commons</a:t>
            </a:r>
          </a:p>
        </p:txBody>
      </p:sp>
      <p:sp>
        <p:nvSpPr>
          <p:cNvPr id="222225" name="Rectangle 18"/>
          <p:cNvSpPr>
            <a:spLocks noChangeArrowheads="1"/>
          </p:cNvSpPr>
          <p:nvPr/>
        </p:nvSpPr>
        <p:spPr bwMode="auto">
          <a:xfrm>
            <a:off x="3384456" y="3132931"/>
            <a:ext cx="2286000" cy="369888"/>
          </a:xfrm>
          <a:prstGeom prst="rect">
            <a:avLst/>
          </a:prstGeom>
          <a:noFill/>
          <a:ln w="9525">
            <a:noFill/>
            <a:miter lim="800000"/>
            <a:headEnd/>
            <a:tailEnd/>
          </a:ln>
        </p:spPr>
        <p:txBody>
          <a:bodyPr>
            <a:spAutoFit/>
          </a:bodyPr>
          <a:lstStyle/>
          <a:p>
            <a:pPr algn="ctr"/>
            <a:r>
              <a:rPr lang="en-US" sz="900" dirty="0">
                <a:solidFill>
                  <a:prstClr val="black"/>
                </a:solidFill>
                <a:latin typeface="Calibri" pitchFamily="34" charset="0"/>
                <a:cs typeface="Arial" charset="0"/>
              </a:rPr>
              <a:t>Source: American Academy of Pediatrics </a:t>
            </a:r>
          </a:p>
          <a:p>
            <a:pPr algn="ctr"/>
            <a:r>
              <a:rPr lang="en-US" sz="900" dirty="0">
                <a:solidFill>
                  <a:prstClr val="black"/>
                </a:solidFill>
                <a:latin typeface="Calibri" pitchFamily="34" charset="0"/>
                <a:cs typeface="Arial" charset="0"/>
              </a:rPr>
              <a:t>Red Book  On Line Visual Library</a:t>
            </a:r>
          </a:p>
        </p:txBody>
      </p:sp>
      <p:sp>
        <p:nvSpPr>
          <p:cNvPr id="2" name="Rectangle 1"/>
          <p:cNvSpPr/>
          <p:nvPr/>
        </p:nvSpPr>
        <p:spPr>
          <a:xfrm>
            <a:off x="1790700" y="3779480"/>
            <a:ext cx="6438900" cy="400110"/>
          </a:xfrm>
          <a:prstGeom prst="rect">
            <a:avLst/>
          </a:prstGeom>
        </p:spPr>
        <p:txBody>
          <a:bodyPr wrap="square">
            <a:spAutoFit/>
          </a:bodyPr>
          <a:lstStyle/>
          <a:p>
            <a:r>
              <a:rPr lang="en-US" sz="2000" b="1" dirty="0">
                <a:latin typeface="+mn-lt"/>
              </a:rPr>
              <a:t> Required for child care and </a:t>
            </a:r>
            <a:r>
              <a:rPr lang="en-US" sz="2000" b="1" dirty="0" smtClean="0">
                <a:latin typeface="+mn-lt"/>
              </a:rPr>
              <a:t>school </a:t>
            </a:r>
            <a:r>
              <a:rPr lang="en-US" sz="2000" b="1" dirty="0">
                <a:latin typeface="+mn-lt"/>
              </a:rPr>
              <a:t>attendance </a:t>
            </a:r>
          </a:p>
        </p:txBody>
      </p:sp>
    </p:spTree>
    <p:extLst>
      <p:ext uri="{BB962C8B-B14F-4D97-AF65-F5344CB8AC3E}">
        <p14:creationId xmlns:p14="http://schemas.microsoft.com/office/powerpoint/2010/main" val="422023007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fontScale="90000"/>
          </a:bodyPr>
          <a:lstStyle/>
          <a:p>
            <a:r>
              <a:rPr lang="en-US" dirty="0" smtClean="0"/>
              <a:t/>
            </a:r>
            <a:br>
              <a:rPr lang="en-US" dirty="0" smtClean="0"/>
            </a:br>
            <a:r>
              <a:rPr lang="en-US" sz="4900" dirty="0" smtClean="0"/>
              <a:t>Varicella</a:t>
            </a:r>
            <a:r>
              <a:rPr lang="en-US" sz="4900" dirty="0"/>
              <a:t/>
            </a:r>
            <a:br>
              <a:rPr lang="en-US" sz="4900" dirty="0"/>
            </a:br>
            <a:r>
              <a:rPr lang="en-US" sz="4900" dirty="0"/>
              <a:t>(Chickenpox)</a:t>
            </a:r>
            <a:br>
              <a:rPr lang="en-US" sz="4900" dirty="0"/>
            </a:br>
            <a:endParaRPr lang="en-US" sz="4900" dirty="0"/>
          </a:p>
        </p:txBody>
      </p:sp>
      <p:pic>
        <p:nvPicPr>
          <p:cNvPr id="3" name="Picture 41" descr="Chickenpox image"/>
          <p:cNvPicPr>
            <a:picLocks noChangeAspect="1" noChangeArrowheads="1"/>
          </p:cNvPicPr>
          <p:nvPr/>
        </p:nvPicPr>
        <p:blipFill>
          <a:blip r:embed="rId3" cstate="print"/>
          <a:srcRect/>
          <a:stretch>
            <a:fillRect/>
          </a:stretch>
        </p:blipFill>
        <p:spPr bwMode="auto">
          <a:xfrm>
            <a:off x="304800" y="2133600"/>
            <a:ext cx="3467100" cy="2819400"/>
          </a:xfrm>
          <a:prstGeom prst="rect">
            <a:avLst/>
          </a:prstGeom>
          <a:noFill/>
          <a:ln w="9525">
            <a:noFill/>
            <a:miter lim="800000"/>
            <a:headEnd/>
            <a:tailEnd/>
          </a:ln>
        </p:spPr>
      </p:pic>
      <p:pic>
        <p:nvPicPr>
          <p:cNvPr id="4" name="Picture 7" descr="img0031"/>
          <p:cNvPicPr>
            <a:picLocks noChangeAspect="1" noChangeArrowheads="1"/>
          </p:cNvPicPr>
          <p:nvPr/>
        </p:nvPicPr>
        <p:blipFill>
          <a:blip r:embed="rId4" cstate="print"/>
          <a:srcRect/>
          <a:stretch>
            <a:fillRect/>
          </a:stretch>
        </p:blipFill>
        <p:spPr bwMode="auto">
          <a:xfrm>
            <a:off x="5486400" y="2133600"/>
            <a:ext cx="3336925" cy="2819400"/>
          </a:xfrm>
          <a:prstGeom prst="rect">
            <a:avLst/>
          </a:prstGeom>
          <a:noFill/>
          <a:ln w="9525">
            <a:noFill/>
            <a:miter lim="800000"/>
            <a:headEnd/>
            <a:tailEnd/>
          </a:ln>
        </p:spPr>
      </p:pic>
      <p:sp>
        <p:nvSpPr>
          <p:cNvPr id="5" name="Rectangle 4"/>
          <p:cNvSpPr/>
          <p:nvPr/>
        </p:nvSpPr>
        <p:spPr>
          <a:xfrm>
            <a:off x="2667736" y="6241703"/>
            <a:ext cx="4487126" cy="369332"/>
          </a:xfrm>
          <a:prstGeom prst="rect">
            <a:avLst/>
          </a:prstGeom>
        </p:spPr>
        <p:txBody>
          <a:bodyPr wrap="none">
            <a:spAutoFit/>
          </a:bodyPr>
          <a:lstStyle/>
          <a:p>
            <a:pPr>
              <a:defRPr/>
            </a:pPr>
            <a:r>
              <a:rPr lang="en-US" b="1" dirty="0">
                <a:solidFill>
                  <a:prstClr val="black"/>
                </a:solidFill>
                <a:latin typeface="Calibri"/>
                <a:cs typeface="Arial" charset="0"/>
                <a:hlinkClick r:id="rId5"/>
              </a:rPr>
              <a:t>© Copyright American Academy of Pediatrics</a:t>
            </a:r>
            <a:endParaRPr lang="en-US" b="1" dirty="0">
              <a:solidFill>
                <a:prstClr val="black"/>
              </a:solidFill>
              <a:latin typeface="Calibri"/>
              <a:cs typeface="Arial" charset="0"/>
            </a:endParaRPr>
          </a:p>
        </p:txBody>
      </p:sp>
      <p:sp>
        <p:nvSpPr>
          <p:cNvPr id="6" name="Rectangle 5"/>
          <p:cNvSpPr/>
          <p:nvPr/>
        </p:nvSpPr>
        <p:spPr>
          <a:xfrm>
            <a:off x="750607" y="5366519"/>
            <a:ext cx="8077200" cy="461665"/>
          </a:xfrm>
          <a:prstGeom prst="rect">
            <a:avLst/>
          </a:prstGeom>
        </p:spPr>
        <p:txBody>
          <a:bodyPr wrap="square">
            <a:spAutoFit/>
          </a:bodyPr>
          <a:lstStyle/>
          <a:p>
            <a:pPr algn="ctr"/>
            <a:r>
              <a:rPr lang="en-US" dirty="0"/>
              <a:t> </a:t>
            </a:r>
            <a:r>
              <a:rPr lang="en-US" sz="2400" b="1" dirty="0">
                <a:latin typeface="+mn-lt"/>
              </a:rPr>
              <a:t>Required for child care and </a:t>
            </a:r>
            <a:r>
              <a:rPr lang="en-US" sz="2400" b="1" dirty="0" smtClean="0">
                <a:latin typeface="+mn-lt"/>
              </a:rPr>
              <a:t>school attendance </a:t>
            </a:r>
            <a:endParaRPr lang="en-US" sz="2400" b="1" dirty="0">
              <a:latin typeface="+mn-lt"/>
            </a:endParaRPr>
          </a:p>
        </p:txBody>
      </p:sp>
    </p:spTree>
    <p:extLst>
      <p:ext uri="{BB962C8B-B14F-4D97-AF65-F5344CB8AC3E}">
        <p14:creationId xmlns:p14="http://schemas.microsoft.com/office/powerpoint/2010/main" val="2109111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359a"/>
          <p:cNvPicPr>
            <a:picLocks noChangeAspect="1" noChangeArrowheads="1"/>
          </p:cNvPicPr>
          <p:nvPr/>
        </p:nvPicPr>
        <p:blipFill>
          <a:blip r:embed="rId4" cstate="print"/>
          <a:srcRect/>
          <a:stretch>
            <a:fillRect/>
          </a:stretch>
        </p:blipFill>
        <p:spPr bwMode="auto">
          <a:xfrm>
            <a:off x="533401" y="533400"/>
            <a:ext cx="3302000" cy="3505200"/>
          </a:xfrm>
          <a:prstGeom prst="rect">
            <a:avLst/>
          </a:prstGeom>
          <a:noFill/>
          <a:ln w="9525">
            <a:solidFill>
              <a:schemeClr val="bg1"/>
            </a:solidFill>
            <a:miter lim="800000"/>
            <a:headEnd/>
            <a:tailEnd/>
          </a:ln>
        </p:spPr>
      </p:pic>
      <p:graphicFrame>
        <p:nvGraphicFramePr>
          <p:cNvPr id="21506" name="Object 3"/>
          <p:cNvGraphicFramePr>
            <a:graphicFrameLocks noChangeAspect="1"/>
          </p:cNvGraphicFramePr>
          <p:nvPr>
            <p:extLst/>
          </p:nvPr>
        </p:nvGraphicFramePr>
        <p:xfrm>
          <a:off x="4724400" y="914400"/>
          <a:ext cx="3657600" cy="2971799"/>
        </p:xfrm>
        <a:graphic>
          <a:graphicData uri="http://schemas.openxmlformats.org/presentationml/2006/ole">
            <mc:AlternateContent xmlns:mc="http://schemas.openxmlformats.org/markup-compatibility/2006">
              <mc:Choice xmlns:v="urn:schemas-microsoft-com:vml" Requires="v">
                <p:oleObj spid="_x0000_s38923" name="Clip" r:id="rId5" imgW="952129" imgH="666667" progId="">
                  <p:embed/>
                </p:oleObj>
              </mc:Choice>
              <mc:Fallback>
                <p:oleObj name="Clip" r:id="rId5" imgW="952129" imgH="66666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14400"/>
                        <a:ext cx="3657600" cy="2971799"/>
                      </a:xfrm>
                      <a:prstGeom prst="rect">
                        <a:avLst/>
                      </a:prstGeom>
                      <a:noFill/>
                      <a:ln w="9525">
                        <a:solidFill>
                          <a:schemeClr val="bg1"/>
                        </a:solidFill>
                        <a:miter lim="800000"/>
                        <a:headEnd/>
                        <a:tailEnd/>
                      </a:ln>
                      <a:effectLst/>
                      <a:extLst/>
                    </p:spPr>
                  </p:pic>
                </p:oleObj>
              </mc:Fallback>
            </mc:AlternateContent>
          </a:graphicData>
        </a:graphic>
      </p:graphicFrame>
      <p:sp>
        <p:nvSpPr>
          <p:cNvPr id="21508" name="Text Box 4"/>
          <p:cNvSpPr txBox="1">
            <a:spLocks noChangeArrowheads="1"/>
          </p:cNvSpPr>
          <p:nvPr/>
        </p:nvSpPr>
        <p:spPr bwMode="auto">
          <a:xfrm>
            <a:off x="914400" y="4267200"/>
            <a:ext cx="7620000" cy="769441"/>
          </a:xfrm>
          <a:prstGeom prst="rect">
            <a:avLst/>
          </a:prstGeom>
          <a:noFill/>
          <a:ln w="9525">
            <a:noFill/>
            <a:miter lim="800000"/>
            <a:headEnd/>
            <a:tailEnd/>
          </a:ln>
        </p:spPr>
        <p:txBody>
          <a:bodyPr wrap="square">
            <a:spAutoFit/>
          </a:bodyPr>
          <a:lstStyle/>
          <a:p>
            <a:pPr algn="ctr" eaLnBrk="0" hangingPunct="0">
              <a:spcBef>
                <a:spcPct val="50000"/>
              </a:spcBef>
            </a:pPr>
            <a:r>
              <a:rPr kumimoji="1" lang="en-US" sz="4400" dirty="0">
                <a:solidFill>
                  <a:prstClr val="black"/>
                </a:solidFill>
                <a:latin typeface="Segoe UI"/>
              </a:rPr>
              <a:t>Pneumococcal Disease</a:t>
            </a:r>
          </a:p>
        </p:txBody>
      </p:sp>
      <p:sp>
        <p:nvSpPr>
          <p:cNvPr id="21509" name="Text Box 5"/>
          <p:cNvSpPr txBox="1">
            <a:spLocks noChangeArrowheads="1"/>
          </p:cNvSpPr>
          <p:nvPr/>
        </p:nvSpPr>
        <p:spPr bwMode="auto">
          <a:xfrm>
            <a:off x="838200" y="5410200"/>
            <a:ext cx="7315200" cy="461665"/>
          </a:xfrm>
          <a:prstGeom prst="rect">
            <a:avLst/>
          </a:prstGeom>
          <a:noFill/>
          <a:ln w="12700" cap="sq">
            <a:noFill/>
            <a:miter lim="800000"/>
            <a:headEnd/>
            <a:tailEnd/>
          </a:ln>
        </p:spPr>
        <p:txBody>
          <a:bodyPr>
            <a:spAutoFit/>
          </a:bodyPr>
          <a:lstStyle/>
          <a:p>
            <a:pPr eaLnBrk="0" hangingPunct="0">
              <a:spcBef>
                <a:spcPct val="50000"/>
              </a:spcBef>
            </a:pPr>
            <a:r>
              <a:rPr kumimoji="1" lang="en-US" sz="2400" b="1" dirty="0" smtClean="0">
                <a:solidFill>
                  <a:prstClr val="black"/>
                </a:solidFill>
                <a:latin typeface="Segoe UI"/>
              </a:rPr>
              <a:t>     Required </a:t>
            </a:r>
            <a:r>
              <a:rPr kumimoji="1" lang="en-US" sz="2400" b="1" dirty="0">
                <a:solidFill>
                  <a:prstClr val="black"/>
                </a:solidFill>
                <a:latin typeface="Segoe UI"/>
              </a:rPr>
              <a:t>for child care and pre-K attendance</a:t>
            </a:r>
            <a:r>
              <a:rPr kumimoji="1" lang="en-US" sz="2400" b="1" dirty="0">
                <a:solidFill>
                  <a:srgbClr val="99FF33"/>
                </a:solidFill>
                <a:latin typeface="Segoe UI"/>
              </a:rPr>
              <a:t> </a:t>
            </a:r>
          </a:p>
        </p:txBody>
      </p:sp>
    </p:spTree>
    <p:extLst>
      <p:ext uri="{BB962C8B-B14F-4D97-AF65-F5344CB8AC3E}">
        <p14:creationId xmlns:p14="http://schemas.microsoft.com/office/powerpoint/2010/main" val="173915759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685800"/>
          </a:xfrm>
        </p:spPr>
        <p:txBody>
          <a:bodyPr>
            <a:noAutofit/>
          </a:bodyPr>
          <a:lstStyle/>
          <a:p>
            <a:pPr eaLnBrk="1" hangingPunct="1"/>
            <a:r>
              <a:rPr lang="en-US" dirty="0" smtClean="0"/>
              <a:t>Meningococcal Disease</a:t>
            </a:r>
          </a:p>
        </p:txBody>
      </p:sp>
      <p:pic>
        <p:nvPicPr>
          <p:cNvPr id="81923" name="Picture 3" descr="menicdc001"/>
          <p:cNvPicPr>
            <a:picLocks noChangeAspect="1" noChangeArrowheads="1"/>
          </p:cNvPicPr>
          <p:nvPr/>
        </p:nvPicPr>
        <p:blipFill>
          <a:blip r:embed="rId3" cstate="print"/>
          <a:srcRect/>
          <a:stretch>
            <a:fillRect/>
          </a:stretch>
        </p:blipFill>
        <p:spPr bwMode="auto">
          <a:xfrm>
            <a:off x="304800" y="1973997"/>
            <a:ext cx="3657600" cy="3133725"/>
          </a:xfrm>
          <a:prstGeom prst="rect">
            <a:avLst/>
          </a:prstGeom>
          <a:noFill/>
          <a:ln w="25400">
            <a:solidFill>
              <a:schemeClr val="tx2"/>
            </a:solidFill>
            <a:miter lim="800000"/>
            <a:headEnd/>
            <a:tailEnd/>
          </a:ln>
        </p:spPr>
      </p:pic>
      <p:pic>
        <p:nvPicPr>
          <p:cNvPr id="81924" name="Picture 4" descr="meni_mt002"/>
          <p:cNvPicPr>
            <a:picLocks noChangeAspect="1" noChangeArrowheads="1"/>
          </p:cNvPicPr>
          <p:nvPr/>
        </p:nvPicPr>
        <p:blipFill>
          <a:blip r:embed="rId4" cstate="print"/>
          <a:srcRect/>
          <a:stretch>
            <a:fillRect/>
          </a:stretch>
        </p:blipFill>
        <p:spPr bwMode="auto">
          <a:xfrm>
            <a:off x="4654781" y="1973996"/>
            <a:ext cx="4171950" cy="3133725"/>
          </a:xfrm>
          <a:prstGeom prst="rect">
            <a:avLst/>
          </a:prstGeom>
          <a:noFill/>
          <a:ln w="28575">
            <a:solidFill>
              <a:schemeClr val="tx2"/>
            </a:solidFill>
            <a:miter lim="800000"/>
            <a:headEnd/>
            <a:tailEnd/>
          </a:ln>
        </p:spPr>
      </p:pic>
      <p:sp>
        <p:nvSpPr>
          <p:cNvPr id="2" name="TextBox 1"/>
          <p:cNvSpPr txBox="1"/>
          <p:nvPr/>
        </p:nvSpPr>
        <p:spPr>
          <a:xfrm>
            <a:off x="0" y="1143000"/>
            <a:ext cx="9067800" cy="461665"/>
          </a:xfrm>
          <a:prstGeom prst="rect">
            <a:avLst/>
          </a:prstGeom>
          <a:noFill/>
        </p:spPr>
        <p:txBody>
          <a:bodyPr wrap="square" rtlCol="0">
            <a:spAutoFit/>
          </a:bodyPr>
          <a:lstStyle/>
          <a:p>
            <a:pPr algn="ctr"/>
            <a:r>
              <a:rPr lang="en-US" sz="2400" b="1" dirty="0" smtClean="0">
                <a:solidFill>
                  <a:prstClr val="black"/>
                </a:solidFill>
                <a:latin typeface="Segoe UI"/>
              </a:rPr>
              <a:t>New 7</a:t>
            </a:r>
            <a:r>
              <a:rPr lang="en-US" sz="2400" b="1" baseline="30000" dirty="0" smtClean="0">
                <a:solidFill>
                  <a:prstClr val="black"/>
                </a:solidFill>
                <a:latin typeface="Segoe UI"/>
              </a:rPr>
              <a:t>th</a:t>
            </a:r>
            <a:r>
              <a:rPr lang="en-US" sz="2400" b="1" dirty="0" smtClean="0">
                <a:solidFill>
                  <a:prstClr val="black"/>
                </a:solidFill>
                <a:latin typeface="Segoe UI"/>
              </a:rPr>
              <a:t> Grade School Requirement</a:t>
            </a:r>
            <a:endParaRPr lang="en-US" sz="2400" b="1" dirty="0">
              <a:solidFill>
                <a:prstClr val="black"/>
              </a:solidFill>
              <a:latin typeface="Segoe UI"/>
            </a:endParaRPr>
          </a:p>
        </p:txBody>
      </p:sp>
    </p:spTree>
    <p:extLst>
      <p:ext uri="{BB962C8B-B14F-4D97-AF65-F5344CB8AC3E}">
        <p14:creationId xmlns:p14="http://schemas.microsoft.com/office/powerpoint/2010/main" val="1107546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smtClean="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smtClean="0"/>
              <a:t>15 voting members with expertise in one or more of the following:</a:t>
            </a:r>
          </a:p>
          <a:p>
            <a:pPr marL="685800" indent="457200">
              <a:buFont typeface="Wingdings" pitchFamily="2" charset="2"/>
              <a:buChar char="Ø"/>
              <a:defRPr/>
            </a:pPr>
            <a:r>
              <a:rPr lang="en-US" sz="2000" dirty="0" smtClean="0"/>
              <a:t>Vaccinology</a:t>
            </a:r>
          </a:p>
          <a:p>
            <a:pPr marL="685800" indent="457200">
              <a:buFont typeface="Wingdings" pitchFamily="2" charset="2"/>
              <a:buChar char="Ø"/>
              <a:defRPr/>
            </a:pPr>
            <a:r>
              <a:rPr lang="en-US" sz="2000" dirty="0" smtClean="0"/>
              <a:t>Immunology</a:t>
            </a:r>
          </a:p>
          <a:p>
            <a:pPr marL="685800" indent="457200">
              <a:buFont typeface="Wingdings" pitchFamily="2" charset="2"/>
              <a:buChar char="Ø"/>
              <a:defRPr/>
            </a:pPr>
            <a:r>
              <a:rPr lang="en-US" sz="2000" dirty="0" smtClean="0"/>
              <a:t> Infectious diseases </a:t>
            </a:r>
            <a:r>
              <a:rPr lang="en-US" sz="2000" dirty="0"/>
              <a:t>	</a:t>
            </a:r>
            <a:r>
              <a:rPr lang="en-US" sz="2000" dirty="0" smtClean="0"/>
              <a:t>	</a:t>
            </a:r>
          </a:p>
          <a:p>
            <a:pPr marL="685800" indent="457200">
              <a:buFont typeface="Wingdings" pitchFamily="2" charset="2"/>
              <a:buChar char="Ø"/>
              <a:defRPr/>
            </a:pPr>
            <a:r>
              <a:rPr lang="en-US" sz="2000" dirty="0" smtClean="0"/>
              <a:t>Pediatrics</a:t>
            </a:r>
          </a:p>
          <a:p>
            <a:pPr marL="685800" indent="457200">
              <a:buFont typeface="Wingdings" pitchFamily="2" charset="2"/>
              <a:buChar char="Ø"/>
              <a:defRPr/>
            </a:pPr>
            <a:r>
              <a:rPr lang="en-US" sz="2000" dirty="0" smtClean="0"/>
              <a:t>Internal Medicine</a:t>
            </a:r>
          </a:p>
          <a:p>
            <a:pPr marL="685800" indent="457200">
              <a:buFont typeface="Wingdings" pitchFamily="2" charset="2"/>
              <a:buChar char="Ø"/>
              <a:defRPr/>
            </a:pPr>
            <a:r>
              <a:rPr lang="en-US" sz="2000" dirty="0" smtClean="0"/>
              <a:t>Preventive medicine</a:t>
            </a:r>
          </a:p>
          <a:p>
            <a:pPr marL="685800" indent="457200">
              <a:buFont typeface="Wingdings" pitchFamily="2" charset="2"/>
              <a:buChar char="Ø"/>
              <a:defRPr/>
            </a:pPr>
            <a:r>
              <a:rPr lang="en-US" sz="2000" dirty="0" smtClean="0"/>
              <a:t>Public health</a:t>
            </a:r>
          </a:p>
          <a:p>
            <a:pPr marL="685800" indent="457200">
              <a:buFont typeface="Wingdings" pitchFamily="2" charset="2"/>
              <a:buChar char="Ø"/>
              <a:defRPr/>
            </a:pPr>
            <a:r>
              <a:rPr lang="en-US" sz="2000" dirty="0" smtClean="0"/>
              <a:t>Consumer perspectives and/or social and community  		    aspects of immunization programs </a:t>
            </a:r>
            <a:endParaRPr lang="en-US" sz="1200" dirty="0" smtClean="0"/>
          </a:p>
          <a:p>
            <a:pPr marL="55563" indent="346075">
              <a:spcBef>
                <a:spcPts val="0"/>
              </a:spcBef>
              <a:buFont typeface="Arial" pitchFamily="34" charset="0"/>
              <a:buChar char="•"/>
              <a:defRPr/>
            </a:pPr>
            <a:r>
              <a:rPr lang="en-US" sz="2000" dirty="0" smtClean="0"/>
              <a:t>ACIP develops recommendations and schedules for the use of</a:t>
            </a:r>
          </a:p>
          <a:p>
            <a:pPr marL="55563" indent="346075">
              <a:spcBef>
                <a:spcPts val="0"/>
              </a:spcBef>
              <a:buFontTx/>
              <a:buNone/>
              <a:defRPr/>
            </a:pPr>
            <a:r>
              <a:rPr lang="en-US" sz="2000" dirty="0" smtClean="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397403872"/>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838200" y="152400"/>
            <a:ext cx="7734300" cy="838200"/>
          </a:xfrm>
        </p:spPr>
        <p:txBody>
          <a:bodyPr>
            <a:normAutofit fontScale="90000"/>
          </a:bodyPr>
          <a:lstStyle/>
          <a:p>
            <a:r>
              <a:rPr lang="en-US" dirty="0" smtClean="0"/>
              <a:t>Immunization Schedule Updates</a:t>
            </a:r>
          </a:p>
        </p:txBody>
      </p:sp>
      <p:sp>
        <p:nvSpPr>
          <p:cNvPr id="502790" name="Rectangle 16"/>
          <p:cNvSpPr>
            <a:spLocks noChangeArrowheads="1"/>
          </p:cNvSpPr>
          <p:nvPr/>
        </p:nvSpPr>
        <p:spPr bwMode="auto">
          <a:xfrm>
            <a:off x="270508" y="1090793"/>
            <a:ext cx="4343400" cy="5152180"/>
          </a:xfrm>
          <a:prstGeom prst="rect">
            <a:avLst/>
          </a:prstGeom>
          <a:noFill/>
          <a:ln w="9525">
            <a:noFill/>
            <a:miter lim="800000"/>
            <a:headEnd/>
            <a:tailEnd/>
          </a:ln>
        </p:spPr>
        <p:txBody>
          <a:bodyPr wrap="square">
            <a:spAutoFit/>
          </a:bodyPr>
          <a:lstStyle/>
          <a:p>
            <a:pPr>
              <a:lnSpc>
                <a:spcPct val="90000"/>
              </a:lnSpc>
              <a:spcBef>
                <a:spcPct val="20000"/>
              </a:spcBef>
              <a:buFontTx/>
              <a:buChar char="•"/>
            </a:pPr>
            <a:r>
              <a:rPr lang="en-US" sz="2400" dirty="0">
                <a:solidFill>
                  <a:prstClr val="black"/>
                </a:solidFill>
                <a:latin typeface="Calibri"/>
                <a:cs typeface="Arial" charset="0"/>
              </a:rPr>
              <a:t>All staff must use the </a:t>
            </a:r>
            <a:r>
              <a:rPr lang="en-US" sz="2400" u="sng" dirty="0">
                <a:solidFill>
                  <a:prstClr val="black"/>
                </a:solidFill>
                <a:latin typeface="Calibri"/>
                <a:cs typeface="Arial" charset="0"/>
              </a:rPr>
              <a:t>same</a:t>
            </a:r>
            <a:r>
              <a:rPr lang="en-US" sz="2400" dirty="0">
                <a:solidFill>
                  <a:prstClr val="black"/>
                </a:solidFill>
                <a:latin typeface="Calibri"/>
                <a:cs typeface="Arial" charset="0"/>
              </a:rPr>
              <a:t> </a:t>
            </a:r>
          </a:p>
          <a:p>
            <a:pPr>
              <a:lnSpc>
                <a:spcPct val="90000"/>
              </a:lnSpc>
              <a:spcBef>
                <a:spcPct val="20000"/>
              </a:spcBef>
            </a:pPr>
            <a:r>
              <a:rPr lang="en-US" sz="2400" dirty="0" smtClean="0">
                <a:solidFill>
                  <a:prstClr val="black"/>
                </a:solidFill>
                <a:latin typeface="Calibri"/>
                <a:cs typeface="Arial" charset="0"/>
              </a:rPr>
              <a:t>   immunization </a:t>
            </a:r>
            <a:r>
              <a:rPr lang="en-US" sz="2400" dirty="0">
                <a:solidFill>
                  <a:prstClr val="black"/>
                </a:solidFill>
                <a:latin typeface="Calibri"/>
                <a:cs typeface="Arial" charset="0"/>
              </a:rPr>
              <a:t>schedule</a:t>
            </a:r>
          </a:p>
          <a:p>
            <a:pPr>
              <a:lnSpc>
                <a:spcPct val="90000"/>
              </a:lnSpc>
              <a:spcBef>
                <a:spcPct val="20000"/>
              </a:spcBef>
              <a:buFontTx/>
              <a:buChar char="•"/>
            </a:pPr>
            <a:r>
              <a:rPr lang="en-US" sz="2400" dirty="0" smtClean="0">
                <a:solidFill>
                  <a:prstClr val="black"/>
                </a:solidFill>
                <a:latin typeface="Calibri"/>
                <a:cs typeface="Arial" charset="0"/>
              </a:rPr>
              <a:t>Schedules</a:t>
            </a:r>
            <a:r>
              <a:rPr lang="en-US" sz="2400" dirty="0">
                <a:solidFill>
                  <a:prstClr val="black"/>
                </a:solidFill>
                <a:latin typeface="Calibri"/>
                <a:cs typeface="Arial" charset="0"/>
              </a:rPr>
              <a:t>: </a:t>
            </a:r>
          </a:p>
          <a:p>
            <a:pPr marL="800100" lvl="1" indent="-342900">
              <a:lnSpc>
                <a:spcPct val="90000"/>
              </a:lnSpc>
              <a:spcBef>
                <a:spcPct val="20000"/>
              </a:spcBef>
              <a:buFont typeface="Wingdings" pitchFamily="2" charset="2"/>
              <a:buChar char="§"/>
            </a:pPr>
            <a:r>
              <a:rPr lang="en-US" sz="2400" dirty="0">
                <a:solidFill>
                  <a:prstClr val="black"/>
                </a:solidFill>
                <a:latin typeface="Calibri"/>
                <a:cs typeface="Arial" charset="0"/>
              </a:rPr>
              <a:t>Children &amp; Adolescents</a:t>
            </a:r>
          </a:p>
          <a:p>
            <a:pPr lvl="1">
              <a:lnSpc>
                <a:spcPct val="90000"/>
              </a:lnSpc>
              <a:spcBef>
                <a:spcPct val="20000"/>
              </a:spcBef>
            </a:pPr>
            <a:r>
              <a:rPr lang="en-US" sz="2400" dirty="0">
                <a:solidFill>
                  <a:prstClr val="black"/>
                </a:solidFill>
                <a:latin typeface="Calibri"/>
                <a:cs typeface="Arial" charset="0"/>
              </a:rPr>
              <a:t>     0 through 18 </a:t>
            </a:r>
            <a:r>
              <a:rPr lang="en-US" sz="2400" dirty="0" smtClean="0">
                <a:solidFill>
                  <a:prstClr val="black"/>
                </a:solidFill>
                <a:latin typeface="Calibri"/>
                <a:cs typeface="Arial" charset="0"/>
              </a:rPr>
              <a:t>years</a:t>
            </a:r>
            <a:endParaRPr lang="en-US" sz="2400" dirty="0">
              <a:solidFill>
                <a:prstClr val="black"/>
              </a:solidFill>
              <a:latin typeface="Calibri"/>
              <a:cs typeface="Arial" charset="0"/>
            </a:endParaRPr>
          </a:p>
          <a:p>
            <a:pPr marL="800100" lvl="1" indent="-342900">
              <a:lnSpc>
                <a:spcPct val="90000"/>
              </a:lnSpc>
              <a:spcBef>
                <a:spcPct val="20000"/>
              </a:spcBef>
              <a:buFont typeface="Wingdings" pitchFamily="2" charset="2"/>
              <a:buChar char="§"/>
            </a:pPr>
            <a:r>
              <a:rPr lang="en-US" sz="2400" dirty="0">
                <a:solidFill>
                  <a:prstClr val="black"/>
                </a:solidFill>
                <a:latin typeface="Calibri"/>
                <a:cs typeface="Arial" charset="0"/>
              </a:rPr>
              <a:t>Catch-up schedule for </a:t>
            </a:r>
          </a:p>
          <a:p>
            <a:pPr lvl="1">
              <a:lnSpc>
                <a:spcPct val="90000"/>
              </a:lnSpc>
              <a:spcBef>
                <a:spcPct val="20000"/>
              </a:spcBef>
            </a:pPr>
            <a:r>
              <a:rPr lang="en-US" sz="2400" dirty="0">
                <a:solidFill>
                  <a:prstClr val="black"/>
                </a:solidFill>
                <a:latin typeface="Calibri"/>
                <a:cs typeface="Arial" charset="0"/>
              </a:rPr>
              <a:t>     ages 4 months -18 </a:t>
            </a:r>
            <a:r>
              <a:rPr lang="en-US" sz="2400" dirty="0" smtClean="0">
                <a:solidFill>
                  <a:prstClr val="black"/>
                </a:solidFill>
                <a:latin typeface="Calibri"/>
                <a:cs typeface="Arial" charset="0"/>
              </a:rPr>
              <a:t>years</a:t>
            </a:r>
            <a:endParaRPr lang="en-US" sz="2400" dirty="0">
              <a:solidFill>
                <a:prstClr val="black"/>
              </a:solidFill>
              <a:latin typeface="Calibri"/>
              <a:cs typeface="Arial" charset="0"/>
            </a:endParaRPr>
          </a:p>
          <a:p>
            <a:pPr marL="800100" lvl="1" indent="-342900">
              <a:lnSpc>
                <a:spcPct val="90000"/>
              </a:lnSpc>
              <a:spcBef>
                <a:spcPct val="20000"/>
              </a:spcBef>
              <a:buFont typeface="Wingdings" pitchFamily="2" charset="2"/>
              <a:buChar char="§"/>
            </a:pPr>
            <a:r>
              <a:rPr lang="en-US" sz="2400" dirty="0" smtClean="0">
                <a:solidFill>
                  <a:prstClr val="black"/>
                </a:solidFill>
                <a:latin typeface="Calibri"/>
                <a:cs typeface="Arial" charset="0"/>
              </a:rPr>
              <a:t>Children and Adolescents 18 years or younger based on medical indications</a:t>
            </a:r>
          </a:p>
          <a:p>
            <a:pPr marL="800100" lvl="1" indent="-342900">
              <a:lnSpc>
                <a:spcPct val="90000"/>
              </a:lnSpc>
              <a:spcBef>
                <a:spcPct val="20000"/>
              </a:spcBef>
              <a:buFont typeface="Wingdings" pitchFamily="2" charset="2"/>
              <a:buChar char="§"/>
            </a:pPr>
            <a:r>
              <a:rPr lang="en-US" sz="2400" dirty="0" smtClean="0">
                <a:solidFill>
                  <a:prstClr val="black"/>
                </a:solidFill>
                <a:latin typeface="Calibri"/>
                <a:cs typeface="Arial" charset="0"/>
              </a:rPr>
              <a:t>Adult  </a:t>
            </a:r>
            <a:r>
              <a:rPr lang="en-US" sz="2400" dirty="0">
                <a:solidFill>
                  <a:prstClr val="black"/>
                </a:solidFill>
                <a:latin typeface="Calibri"/>
                <a:cs typeface="Arial" charset="0"/>
              </a:rPr>
              <a:t>19 years and older</a:t>
            </a:r>
          </a:p>
          <a:p>
            <a:pPr marL="800100" lvl="1" indent="-342900">
              <a:lnSpc>
                <a:spcPct val="90000"/>
              </a:lnSpc>
              <a:spcBef>
                <a:spcPct val="20000"/>
              </a:spcBef>
              <a:buFont typeface="Wingdings" pitchFamily="2" charset="2"/>
              <a:buChar char="§"/>
            </a:pPr>
            <a:r>
              <a:rPr lang="en-US" sz="2400" dirty="0">
                <a:solidFill>
                  <a:prstClr val="black"/>
                </a:solidFill>
                <a:latin typeface="Calibri"/>
                <a:cs typeface="Arial" charset="0"/>
              </a:rPr>
              <a:t>Adult  based on medical </a:t>
            </a:r>
          </a:p>
          <a:p>
            <a:pPr lvl="1">
              <a:lnSpc>
                <a:spcPct val="90000"/>
              </a:lnSpc>
              <a:spcBef>
                <a:spcPct val="20000"/>
              </a:spcBef>
            </a:pPr>
            <a:r>
              <a:rPr lang="en-US" sz="2400" dirty="0">
                <a:solidFill>
                  <a:prstClr val="black"/>
                </a:solidFill>
                <a:latin typeface="Calibri"/>
                <a:cs typeface="Arial" charset="0"/>
              </a:rPr>
              <a:t>     and other </a:t>
            </a:r>
            <a:r>
              <a:rPr lang="en-US" sz="2400" dirty="0" smtClean="0">
                <a:solidFill>
                  <a:prstClr val="black"/>
                </a:solidFill>
                <a:latin typeface="Calibri"/>
                <a:cs typeface="Arial" charset="0"/>
              </a:rPr>
              <a:t>indications</a:t>
            </a:r>
            <a:r>
              <a:rPr lang="en-US" sz="2400" b="1" dirty="0" smtClean="0">
                <a:solidFill>
                  <a:prstClr val="black"/>
                </a:solidFill>
                <a:latin typeface="Calibri"/>
                <a:cs typeface="Arial" charset="0"/>
              </a:rPr>
              <a:t>      </a:t>
            </a:r>
            <a:endParaRPr lang="en-US" sz="2400" u="sng" dirty="0">
              <a:solidFill>
                <a:prstClr val="black"/>
              </a:solidFill>
              <a:latin typeface="Calibri"/>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534719" y="948317"/>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6250" y="908267"/>
            <a:ext cx="2346568" cy="1676400"/>
          </a:xfrm>
          <a:prstGeom prst="rect">
            <a:avLst/>
          </a:prstGeom>
          <a:noFill/>
          <a:ln w="9525">
            <a:noFill/>
            <a:miter lim="800000"/>
            <a:headEnd/>
            <a:tailEnd/>
          </a:ln>
        </p:spPr>
      </p:pic>
      <p:sp>
        <p:nvSpPr>
          <p:cNvPr id="15" name="Rectangle 14"/>
          <p:cNvSpPr/>
          <p:nvPr/>
        </p:nvSpPr>
        <p:spPr>
          <a:xfrm>
            <a:off x="5518579" y="4769505"/>
            <a:ext cx="3018840" cy="461665"/>
          </a:xfrm>
          <a:prstGeom prst="rect">
            <a:avLst/>
          </a:prstGeom>
        </p:spPr>
        <p:txBody>
          <a:bodyPr wrap="none">
            <a:spAutoFit/>
          </a:bodyPr>
          <a:lstStyle/>
          <a:p>
            <a:r>
              <a:rPr lang="en-US" sz="2400" dirty="0" smtClean="0">
                <a:solidFill>
                  <a:srgbClr val="C00000"/>
                </a:solidFill>
                <a:latin typeface="Calibri"/>
                <a:cs typeface="Arial" charset="0"/>
              </a:rPr>
              <a:t>READ THE FOOTNOTES</a:t>
            </a:r>
            <a:endParaRPr lang="en-US" sz="2400" dirty="0">
              <a:solidFill>
                <a:srgbClr val="C00000"/>
              </a:solidFill>
              <a:latin typeface="Calibri"/>
              <a:cs typeface="Arial" charset="0"/>
            </a:endParaRPr>
          </a:p>
        </p:txBody>
      </p:sp>
      <p:sp>
        <p:nvSpPr>
          <p:cNvPr id="16" name="Rectangle 15"/>
          <p:cNvSpPr/>
          <p:nvPr/>
        </p:nvSpPr>
        <p:spPr>
          <a:xfrm>
            <a:off x="4441451" y="5331363"/>
            <a:ext cx="4572000" cy="276999"/>
          </a:xfrm>
          <a:prstGeom prst="rect">
            <a:avLst/>
          </a:prstGeom>
        </p:spPr>
        <p:txBody>
          <a:bodyPr>
            <a:spAutoFit/>
          </a:bodyPr>
          <a:lstStyle/>
          <a:p>
            <a:r>
              <a:rPr lang="en-US" sz="1200" b="1" dirty="0" smtClean="0">
                <a:solidFill>
                  <a:prstClr val="black"/>
                </a:solidFill>
                <a:latin typeface="Calibri"/>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4534719" y="2539502"/>
            <a:ext cx="2284551" cy="1939347"/>
          </a:xfrm>
          <a:prstGeom prst="rect">
            <a:avLst/>
          </a:prstGeom>
          <a:noFill/>
          <a:ln w="9525">
            <a:noFill/>
            <a:miter lim="800000"/>
            <a:headEnd/>
            <a:tailEnd/>
          </a:ln>
        </p:spPr>
      </p:pic>
      <p:sp>
        <p:nvSpPr>
          <p:cNvPr id="17" name="Rectangle 16"/>
          <p:cNvSpPr/>
          <p:nvPr/>
        </p:nvSpPr>
        <p:spPr>
          <a:xfrm>
            <a:off x="4790436" y="5615641"/>
            <a:ext cx="4572000" cy="276999"/>
          </a:xfrm>
          <a:prstGeom prst="rect">
            <a:avLst/>
          </a:prstGeom>
        </p:spPr>
        <p:txBody>
          <a:bodyPr>
            <a:spAutoFit/>
          </a:bodyPr>
          <a:lstStyle/>
          <a:p>
            <a:r>
              <a:rPr lang="en-US" sz="1200" b="1" dirty="0" smtClean="0">
                <a:solidFill>
                  <a:prstClr val="black"/>
                </a:solidFill>
                <a:latin typeface="Calibri"/>
                <a:cs typeface="Arial" charset="0"/>
              </a:rPr>
              <a:t>http://www.cdc.gov/vaccines/schedules/hcp/adult.html</a:t>
            </a:r>
            <a:endParaRPr lang="en-US" sz="1200" b="1" dirty="0">
              <a:solidFill>
                <a:prstClr val="black"/>
              </a:solidFill>
              <a:latin typeface="Calibri"/>
              <a:cs typeface="Arial" charset="0"/>
            </a:endParaRPr>
          </a:p>
        </p:txBody>
      </p:sp>
      <p:pic>
        <p:nvPicPr>
          <p:cNvPr id="2" name="Picture 1"/>
          <p:cNvPicPr>
            <a:picLocks noChangeAspect="1"/>
          </p:cNvPicPr>
          <p:nvPr/>
        </p:nvPicPr>
        <p:blipFill>
          <a:blip r:embed="rId6"/>
          <a:stretch>
            <a:fillRect/>
          </a:stretch>
        </p:blipFill>
        <p:spPr>
          <a:xfrm>
            <a:off x="6628331" y="2660277"/>
            <a:ext cx="2515669" cy="1781773"/>
          </a:xfrm>
          <a:prstGeom prst="rect">
            <a:avLst/>
          </a:prstGeom>
        </p:spPr>
      </p:pic>
    </p:spTree>
    <p:extLst>
      <p:ext uri="{BB962C8B-B14F-4D97-AF65-F5344CB8AC3E}">
        <p14:creationId xmlns:p14="http://schemas.microsoft.com/office/powerpoint/2010/main" val="2051336784"/>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304800"/>
            <a:ext cx="6070600" cy="1828800"/>
          </a:xfrm>
        </p:spPr>
        <p:txBody>
          <a:bodyPr>
            <a:normAutofit/>
          </a:bodyPr>
          <a:lstStyle/>
          <a:p>
            <a:pPr algn="l" eaLnBrk="1" hangingPunct="1"/>
            <a:r>
              <a:rPr lang="en-US" sz="3600" dirty="0" smtClean="0"/>
              <a:t>Indication</a:t>
            </a:r>
            <a:br>
              <a:rPr lang="en-US" sz="3600" dirty="0" smtClean="0"/>
            </a:br>
            <a:r>
              <a:rPr lang="en-US" sz="3600" dirty="0" smtClean="0"/>
              <a:t>       Recommendation </a:t>
            </a:r>
            <a:br>
              <a:rPr lang="en-US" sz="3600" dirty="0" smtClean="0"/>
            </a:br>
            <a:r>
              <a:rPr lang="en-US" sz="3600" dirty="0" smtClean="0"/>
              <a:t>                    Requirement</a:t>
            </a:r>
          </a:p>
        </p:txBody>
      </p:sp>
      <p:sp>
        <p:nvSpPr>
          <p:cNvPr id="346117" name="Text Box 5"/>
          <p:cNvSpPr txBox="1">
            <a:spLocks noChangeArrowheads="1"/>
          </p:cNvSpPr>
          <p:nvPr/>
        </p:nvSpPr>
        <p:spPr bwMode="auto">
          <a:xfrm>
            <a:off x="533400" y="2133600"/>
            <a:ext cx="8153400" cy="4278094"/>
          </a:xfrm>
          <a:prstGeom prst="rect">
            <a:avLst/>
          </a:prstGeom>
          <a:noFill/>
          <a:ln w="9525">
            <a:noFill/>
            <a:miter lim="800000"/>
            <a:headEnd/>
            <a:tailEnd/>
          </a:ln>
          <a:effectLst/>
        </p:spPr>
        <p:txBody>
          <a:bodyPr>
            <a:spAutoFit/>
          </a:bodyPr>
          <a:lstStyle/>
          <a:p>
            <a:pPr>
              <a:spcBef>
                <a:spcPct val="20000"/>
              </a:spcBef>
              <a:buClr>
                <a:srgbClr val="FFFFFF"/>
              </a:buClr>
              <a:buSzPct val="70000"/>
              <a:defRPr/>
            </a:pPr>
            <a:r>
              <a:rPr lang="en-US" sz="2400" b="1" dirty="0" smtClean="0">
                <a:solidFill>
                  <a:prstClr val="black"/>
                </a:solidFill>
                <a:latin typeface="Segoe UI"/>
              </a:rPr>
              <a:t>Indication</a:t>
            </a:r>
            <a:endParaRPr lang="en-US" sz="2400" b="1" dirty="0">
              <a:solidFill>
                <a:prstClr val="black"/>
              </a:solidFill>
              <a:latin typeface="Segoe UI"/>
            </a:endParaRPr>
          </a:p>
          <a:p>
            <a:pPr marL="800100" lvl="1" indent="-342900">
              <a:spcBef>
                <a:spcPct val="20000"/>
              </a:spcBef>
              <a:buClr>
                <a:srgbClr val="FFFFFF"/>
              </a:buClr>
              <a:buSzPct val="70000"/>
              <a:buFont typeface="Arial" panose="020B0604020202020204" pitchFamily="34" charset="0"/>
              <a:buChar char="•"/>
              <a:defRPr/>
            </a:pPr>
            <a:r>
              <a:rPr lang="en-US" sz="2400" dirty="0" smtClean="0">
                <a:solidFill>
                  <a:prstClr val="black"/>
                </a:solidFill>
                <a:latin typeface="Segoe UI"/>
              </a:rPr>
              <a:t>-</a:t>
            </a:r>
            <a:r>
              <a:rPr lang="en-US" sz="2000" dirty="0" smtClean="0">
                <a:solidFill>
                  <a:prstClr val="black"/>
                </a:solidFill>
                <a:latin typeface="Segoe UI"/>
              </a:rPr>
              <a:t>Information </a:t>
            </a:r>
            <a:r>
              <a:rPr lang="en-US" sz="2000" dirty="0">
                <a:solidFill>
                  <a:prstClr val="black"/>
                </a:solidFill>
                <a:latin typeface="Segoe UI"/>
              </a:rPr>
              <a:t>about the appropriate use of the </a:t>
            </a:r>
            <a:r>
              <a:rPr lang="en-US" sz="2000" dirty="0" smtClean="0">
                <a:solidFill>
                  <a:prstClr val="black"/>
                </a:solidFill>
                <a:latin typeface="Segoe UI"/>
              </a:rPr>
              <a:t> 		vaccine</a:t>
            </a:r>
            <a:endParaRPr lang="en-US" sz="2000" dirty="0">
              <a:solidFill>
                <a:prstClr val="black"/>
              </a:solidFill>
              <a:latin typeface="Segoe UI"/>
            </a:endParaRPr>
          </a:p>
          <a:p>
            <a:pPr>
              <a:spcBef>
                <a:spcPct val="20000"/>
              </a:spcBef>
              <a:buClr>
                <a:srgbClr val="FFFFFF"/>
              </a:buClr>
              <a:buSzPct val="70000"/>
              <a:defRPr/>
            </a:pPr>
            <a:r>
              <a:rPr lang="en-US" sz="2400" b="1" dirty="0" smtClean="0">
                <a:solidFill>
                  <a:prstClr val="black"/>
                </a:solidFill>
                <a:latin typeface="Segoe UI"/>
              </a:rPr>
              <a:t>Recommendation</a:t>
            </a:r>
          </a:p>
          <a:p>
            <a:pPr marL="738188" lvl="1" indent="-280988">
              <a:spcBef>
                <a:spcPct val="20000"/>
              </a:spcBef>
              <a:buClr>
                <a:srgbClr val="FFFFFF"/>
              </a:buClr>
              <a:buSzPct val="70000"/>
              <a:buFontTx/>
              <a:buChar char="•"/>
              <a:defRPr/>
            </a:pPr>
            <a:r>
              <a:rPr lang="en-US" sz="2400" dirty="0" smtClean="0">
                <a:solidFill>
                  <a:prstClr val="black"/>
                </a:solidFill>
                <a:latin typeface="Segoe UI"/>
              </a:rPr>
              <a:t>-</a:t>
            </a:r>
            <a:r>
              <a:rPr lang="en-US" sz="2000" dirty="0" smtClean="0">
                <a:solidFill>
                  <a:prstClr val="black"/>
                </a:solidFill>
                <a:latin typeface="Segoe UI"/>
              </a:rPr>
              <a:t>ACIP statement that broadens and further delineates the  	Indication found in the package insert</a:t>
            </a:r>
          </a:p>
          <a:p>
            <a:pPr marL="738188" lvl="1" indent="-280988">
              <a:spcBef>
                <a:spcPct val="20000"/>
              </a:spcBef>
              <a:buClr>
                <a:srgbClr val="FFFFFF"/>
              </a:buClr>
              <a:buSzPct val="70000"/>
              <a:buFontTx/>
              <a:buChar char="•"/>
              <a:defRPr/>
            </a:pPr>
            <a:r>
              <a:rPr lang="en-US" sz="2000" dirty="0" smtClean="0">
                <a:solidFill>
                  <a:prstClr val="black"/>
                </a:solidFill>
                <a:latin typeface="Segoe UI"/>
              </a:rPr>
              <a:t>-Basis for standards for best practice</a:t>
            </a:r>
          </a:p>
          <a:p>
            <a:pPr>
              <a:spcBef>
                <a:spcPct val="20000"/>
              </a:spcBef>
              <a:buClr>
                <a:srgbClr val="FFFFFF"/>
              </a:buClr>
              <a:buSzPct val="70000"/>
              <a:defRPr/>
            </a:pPr>
            <a:r>
              <a:rPr lang="en-US" sz="2400" b="1" dirty="0" smtClean="0">
                <a:solidFill>
                  <a:prstClr val="black"/>
                </a:solidFill>
                <a:latin typeface="Segoe UI"/>
              </a:rPr>
              <a:t>Requirement</a:t>
            </a:r>
            <a:endParaRPr lang="en-US" sz="2400" b="1" dirty="0">
              <a:solidFill>
                <a:prstClr val="black"/>
              </a:solidFill>
              <a:latin typeface="Segoe UI"/>
            </a:endParaRPr>
          </a:p>
          <a:p>
            <a:pPr marL="738188" lvl="1" indent="-280988">
              <a:spcBef>
                <a:spcPct val="20000"/>
              </a:spcBef>
              <a:buClr>
                <a:srgbClr val="FFFFFF"/>
              </a:buClr>
              <a:buSzPct val="70000"/>
              <a:buFontTx/>
              <a:buChar char="•"/>
              <a:defRPr/>
            </a:pPr>
            <a:r>
              <a:rPr lang="en-US" sz="2400" dirty="0" smtClean="0">
                <a:solidFill>
                  <a:prstClr val="black"/>
                </a:solidFill>
                <a:latin typeface="Segoe UI"/>
              </a:rPr>
              <a:t>-</a:t>
            </a:r>
            <a:r>
              <a:rPr lang="en-US" sz="2000" dirty="0" smtClean="0">
                <a:solidFill>
                  <a:prstClr val="black"/>
                </a:solidFill>
                <a:latin typeface="Segoe UI"/>
              </a:rPr>
              <a:t>Mandate </a:t>
            </a:r>
            <a:r>
              <a:rPr lang="en-US" sz="2000" dirty="0">
                <a:solidFill>
                  <a:prstClr val="black"/>
                </a:solidFill>
                <a:latin typeface="Segoe UI"/>
              </a:rPr>
              <a:t>by a state that a particular vaccine must be </a:t>
            </a:r>
            <a:r>
              <a:rPr lang="en-US" sz="2000" dirty="0" smtClean="0">
                <a:solidFill>
                  <a:prstClr val="black"/>
                </a:solidFill>
                <a:latin typeface="Segoe UI"/>
              </a:rPr>
              <a:t>	administered </a:t>
            </a:r>
            <a:r>
              <a:rPr lang="en-US" sz="2000" dirty="0">
                <a:solidFill>
                  <a:prstClr val="black"/>
                </a:solidFill>
                <a:latin typeface="Segoe UI"/>
              </a:rPr>
              <a:t>and documented before entrance to </a:t>
            </a:r>
            <a:r>
              <a:rPr lang="en-US" sz="2000" dirty="0" smtClean="0">
                <a:solidFill>
                  <a:prstClr val="black"/>
                </a:solidFill>
                <a:latin typeface="Segoe UI"/>
              </a:rPr>
              <a:t>child </a:t>
            </a:r>
            <a:r>
              <a:rPr lang="en-US" sz="2000" dirty="0">
                <a:solidFill>
                  <a:prstClr val="black"/>
                </a:solidFill>
                <a:latin typeface="Segoe UI"/>
              </a:rPr>
              <a:t>care </a:t>
            </a:r>
            <a:r>
              <a:rPr lang="en-US" sz="2000" dirty="0" smtClean="0">
                <a:solidFill>
                  <a:prstClr val="black"/>
                </a:solidFill>
                <a:latin typeface="Segoe UI"/>
              </a:rPr>
              <a:t>	and/or </a:t>
            </a:r>
            <a:r>
              <a:rPr lang="en-US" sz="2000" dirty="0">
                <a:solidFill>
                  <a:prstClr val="black"/>
                </a:solidFill>
                <a:latin typeface="Segoe UI"/>
              </a:rPr>
              <a:t>school</a:t>
            </a:r>
          </a:p>
        </p:txBody>
      </p:sp>
    </p:spTree>
    <p:extLst>
      <p:ext uri="{BB962C8B-B14F-4D97-AF65-F5344CB8AC3E}">
        <p14:creationId xmlns:p14="http://schemas.microsoft.com/office/powerpoint/2010/main" val="3895289171"/>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4419600" y="304800"/>
            <a:ext cx="457200" cy="533400"/>
          </a:xfrm>
          <a:prstGeom prst="downArrow">
            <a:avLst>
              <a:gd name="adj1" fmla="val 0"/>
              <a:gd name="adj2" fmla="val 116667"/>
            </a:avLst>
          </a:prstGeom>
          <a:noFill/>
          <a:ln w="12700" cap="sq">
            <a:noFill/>
            <a:miter lim="800000"/>
            <a:headEnd/>
            <a:tailEnd/>
          </a:ln>
        </p:spPr>
        <p:txBody>
          <a:bodyPr wrap="none" anchor="ctr"/>
          <a:lstStyle/>
          <a:p>
            <a:endParaRPr lang="en-US">
              <a:solidFill>
                <a:prstClr val="black"/>
              </a:solidFill>
            </a:endParaRPr>
          </a:p>
        </p:txBody>
      </p:sp>
      <p:sp>
        <p:nvSpPr>
          <p:cNvPr id="46083" name="Text Box 5"/>
          <p:cNvSpPr txBox="1">
            <a:spLocks noChangeArrowheads="1"/>
          </p:cNvSpPr>
          <p:nvPr/>
        </p:nvSpPr>
        <p:spPr bwMode="auto">
          <a:xfrm>
            <a:off x="4648200" y="990600"/>
            <a:ext cx="3886200" cy="366713"/>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46084" name="Text Box 6"/>
          <p:cNvSpPr txBox="1">
            <a:spLocks noChangeArrowheads="1"/>
          </p:cNvSpPr>
          <p:nvPr/>
        </p:nvSpPr>
        <p:spPr bwMode="auto">
          <a:xfrm>
            <a:off x="5105400" y="914400"/>
            <a:ext cx="2438400" cy="1189038"/>
          </a:xfrm>
          <a:prstGeom prst="rect">
            <a:avLst/>
          </a:prstGeom>
          <a:noFill/>
          <a:ln w="9525">
            <a:noFill/>
            <a:miter lim="800000"/>
            <a:headEnd/>
            <a:tailEnd/>
          </a:ln>
        </p:spPr>
        <p:txBody>
          <a:bodyPr>
            <a:spAutoFit/>
          </a:bodyPr>
          <a:lstStyle/>
          <a:p>
            <a:pPr>
              <a:spcBef>
                <a:spcPct val="50000"/>
              </a:spcBef>
            </a:pPr>
            <a:endParaRPr lang="en-US" sz="7200">
              <a:solidFill>
                <a:prstClr val="black"/>
              </a:solidFill>
            </a:endParaRPr>
          </a:p>
        </p:txBody>
      </p:sp>
      <p:sp>
        <p:nvSpPr>
          <p:cNvPr id="46086" name="AutoShape 4"/>
          <p:cNvSpPr>
            <a:spLocks noChangeArrowheads="1"/>
          </p:cNvSpPr>
          <p:nvPr/>
        </p:nvSpPr>
        <p:spPr bwMode="auto">
          <a:xfrm>
            <a:off x="3962400" y="0"/>
            <a:ext cx="685800" cy="6096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solidFill>
                <a:prstClr val="black"/>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08" y="743247"/>
            <a:ext cx="8305800" cy="563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7" name="Text Box 7"/>
          <p:cNvSpPr txBox="1">
            <a:spLocks noChangeArrowheads="1"/>
          </p:cNvSpPr>
          <p:nvPr/>
        </p:nvSpPr>
        <p:spPr bwMode="auto">
          <a:xfrm>
            <a:off x="3962400" y="1352847"/>
            <a:ext cx="4572000" cy="5029200"/>
          </a:xfrm>
          <a:prstGeom prst="rect">
            <a:avLst/>
          </a:prstGeom>
          <a:solidFill>
            <a:schemeClr val="bg1">
              <a:lumMod val="65000"/>
              <a:alpha val="59999"/>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a:p>
            <a:pPr>
              <a:spcBef>
                <a:spcPct val="50000"/>
              </a:spcBef>
            </a:pPr>
            <a:endParaRPr lang="en-US" sz="1200">
              <a:solidFill>
                <a:prstClr val="black"/>
              </a:solidFill>
            </a:endParaRPr>
          </a:p>
        </p:txBody>
      </p:sp>
    </p:spTree>
    <p:extLst>
      <p:ext uri="{BB962C8B-B14F-4D97-AF65-F5344CB8AC3E}">
        <p14:creationId xmlns:p14="http://schemas.microsoft.com/office/powerpoint/2010/main" val="33792088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“It’s The Law”</a:t>
            </a:r>
            <a:endParaRPr lang="en-US" dirty="0"/>
          </a:p>
        </p:txBody>
      </p:sp>
      <p:pic>
        <p:nvPicPr>
          <p:cNvPr id="3" name="Picture 2"/>
          <p:cNvPicPr>
            <a:picLocks noChangeAspect="1"/>
          </p:cNvPicPr>
          <p:nvPr/>
        </p:nvPicPr>
        <p:blipFill>
          <a:blip r:embed="rId3"/>
          <a:stretch>
            <a:fillRect/>
          </a:stretch>
        </p:blipFill>
        <p:spPr>
          <a:xfrm>
            <a:off x="304800" y="762000"/>
            <a:ext cx="8686800" cy="5390745"/>
          </a:xfrm>
          <a:prstGeom prst="rect">
            <a:avLst/>
          </a:prstGeom>
          <a:ln w="28575">
            <a:solidFill>
              <a:schemeClr val="tx1"/>
            </a:solidFill>
          </a:ln>
        </p:spPr>
      </p:pic>
    </p:spTree>
    <p:extLst>
      <p:ext uri="{BB962C8B-B14F-4D97-AF65-F5344CB8AC3E}">
        <p14:creationId xmlns:p14="http://schemas.microsoft.com/office/powerpoint/2010/main" val="1359095096"/>
      </p:ext>
    </p:extLst>
  </p:cSld>
  <p:clrMapOvr>
    <a:masterClrMapping/>
  </p:clrMapOvr>
  <mc:AlternateContent xmlns:mc="http://schemas.openxmlformats.org/markup-compatibility/2006" xmlns:p14="http://schemas.microsoft.com/office/powerpoint/2010/main">
    <mc:Choice Requires="p14">
      <p:transition spd="slow" p14:dur="2000" advTm="127799"/>
    </mc:Choice>
    <mc:Fallback xmlns="">
      <p:transition spd="slow" advTm="12779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0" y="457200"/>
            <a:ext cx="8839200" cy="990600"/>
          </a:xfrm>
          <a:ln/>
        </p:spPr>
        <p:txBody>
          <a:bodyPr/>
          <a:lstStyle/>
          <a:p>
            <a:r>
              <a:rPr lang="en-US" b="0" dirty="0" smtClean="0"/>
              <a:t>Overview of Topics</a:t>
            </a:r>
            <a:endParaRPr lang="en-US" b="0" dirty="0"/>
          </a:p>
        </p:txBody>
      </p:sp>
      <p:sp>
        <p:nvSpPr>
          <p:cNvPr id="478211" name="Rectangle 3"/>
          <p:cNvSpPr>
            <a:spLocks noGrp="1" noChangeArrowheads="1"/>
          </p:cNvSpPr>
          <p:nvPr>
            <p:ph type="body" idx="1"/>
          </p:nvPr>
        </p:nvSpPr>
        <p:spPr>
          <a:xfrm>
            <a:off x="457200" y="1600200"/>
            <a:ext cx="8382000" cy="4525963"/>
          </a:xfrm>
        </p:spPr>
        <p:txBody>
          <a:bodyPr>
            <a:normAutofit/>
          </a:bodyPr>
          <a:lstStyle/>
          <a:p>
            <a:r>
              <a:rPr lang="en-US" sz="2800" dirty="0"/>
              <a:t>Recall the role vaccines have played in preventing diseases</a:t>
            </a:r>
          </a:p>
          <a:p>
            <a:r>
              <a:rPr lang="en-US" sz="2800" dirty="0" smtClean="0"/>
              <a:t>Review </a:t>
            </a:r>
            <a:r>
              <a:rPr lang="en-US" sz="2800" dirty="0"/>
              <a:t>of </a:t>
            </a:r>
            <a:r>
              <a:rPr lang="en-US" sz="2800" dirty="0" smtClean="0"/>
              <a:t>the </a:t>
            </a:r>
            <a:r>
              <a:rPr lang="en-US" sz="2800" dirty="0"/>
              <a:t>Recommended </a:t>
            </a:r>
            <a:r>
              <a:rPr lang="en-US" sz="2800" dirty="0" smtClean="0"/>
              <a:t>Childhood </a:t>
            </a:r>
            <a:r>
              <a:rPr lang="en-US" sz="2800" dirty="0"/>
              <a:t>and Adolescent </a:t>
            </a:r>
            <a:r>
              <a:rPr lang="en-US" sz="2800" dirty="0" smtClean="0"/>
              <a:t>Immunization Schedule</a:t>
            </a:r>
            <a:endParaRPr lang="en-US" sz="2800" dirty="0"/>
          </a:p>
          <a:p>
            <a:r>
              <a:rPr lang="en-US" sz="2800" dirty="0" smtClean="0"/>
              <a:t>Discuss the Vaccines for Children Program</a:t>
            </a:r>
          </a:p>
          <a:p>
            <a:r>
              <a:rPr lang="en-US" sz="2800" dirty="0" smtClean="0"/>
              <a:t>Review documentation of historical vaccines</a:t>
            </a:r>
          </a:p>
          <a:p>
            <a:r>
              <a:rPr lang="en-US" sz="2800" dirty="0" smtClean="0"/>
              <a:t>Discuss the </a:t>
            </a:r>
            <a:r>
              <a:rPr lang="en-US" sz="2800" dirty="0"/>
              <a:t>Georgia requirements for child care and school </a:t>
            </a:r>
            <a:r>
              <a:rPr lang="en-US" sz="2800" dirty="0" smtClean="0"/>
              <a:t>attendance</a:t>
            </a:r>
            <a:endParaRPr lang="en-US" sz="2800" dirty="0"/>
          </a:p>
          <a:p>
            <a:pPr marL="0" indent="0">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290"/>
            <a:ext cx="8001000" cy="594569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617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0" y="0"/>
            <a:ext cx="9144000" cy="1447800"/>
          </a:xfrm>
          <a:ln/>
        </p:spPr>
        <p:txBody>
          <a:bodyPr>
            <a:normAutofit/>
          </a:bodyPr>
          <a:lstStyle/>
          <a:p>
            <a:pPr algn="ctr">
              <a:lnSpc>
                <a:spcPct val="80000"/>
              </a:lnSpc>
            </a:pPr>
            <a:r>
              <a:rPr lang="en-US" b="0" dirty="0" smtClean="0"/>
              <a:t>VFC </a:t>
            </a:r>
            <a:r>
              <a:rPr lang="en-US" b="0" dirty="0"/>
              <a:t>Program</a:t>
            </a:r>
          </a:p>
        </p:txBody>
      </p:sp>
      <p:sp>
        <p:nvSpPr>
          <p:cNvPr id="624643" name="Rectangle 3"/>
          <p:cNvSpPr>
            <a:spLocks noGrp="1" noChangeArrowheads="1"/>
          </p:cNvSpPr>
          <p:nvPr>
            <p:ph type="body" idx="1"/>
          </p:nvPr>
        </p:nvSpPr>
        <p:spPr>
          <a:xfrm>
            <a:off x="0" y="1295400"/>
            <a:ext cx="9144000" cy="4095750"/>
          </a:xfrm>
        </p:spPr>
        <p:txBody>
          <a:bodyPr>
            <a:normAutofit/>
          </a:bodyPr>
          <a:lstStyle/>
          <a:p>
            <a:pPr>
              <a:buNone/>
            </a:pPr>
            <a:r>
              <a:rPr lang="en-US" sz="3000" dirty="0" smtClean="0"/>
              <a:t>   The </a:t>
            </a:r>
            <a:r>
              <a:rPr lang="en-US" sz="3000" dirty="0"/>
              <a:t>Vaccines For Children (VFC) program </a:t>
            </a:r>
            <a:r>
              <a:rPr lang="en-US" sz="3000" dirty="0" smtClean="0"/>
              <a:t>is a federally </a:t>
            </a:r>
            <a:r>
              <a:rPr lang="en-US" sz="3000" dirty="0"/>
              <a:t>funded program that provides vaccines at no cost to children who might not otherwise be vaccinated because of inability to pay.   </a:t>
            </a:r>
            <a:endParaRPr lang="en-US" sz="3000" dirty="0" smtClean="0"/>
          </a:p>
          <a:p>
            <a:pPr>
              <a:buNone/>
            </a:pPr>
            <a:endParaRPr lang="en-US" sz="3000" dirty="0"/>
          </a:p>
          <a:p>
            <a:pPr algn="ctr">
              <a:buNone/>
            </a:pPr>
            <a:r>
              <a:rPr lang="en-US" sz="2400" dirty="0" smtClean="0"/>
              <a:t>All ACIP routinely recommended vaccines are </a:t>
            </a:r>
            <a:r>
              <a:rPr lang="en-US" sz="2400" dirty="0"/>
              <a:t>available through the GA VFC Program for VFC eligible children.</a:t>
            </a:r>
          </a:p>
          <a:p>
            <a:pPr>
              <a:buFontTx/>
              <a:buNone/>
            </a:pPr>
            <a:endParaRPr lang="en-US" sz="2400" dirty="0">
              <a:solidFill>
                <a:schemeClr val="tx2"/>
              </a:solidFill>
              <a:latin typeface="Arial" charset="0"/>
            </a:endParaRPr>
          </a:p>
        </p:txBody>
      </p:sp>
    </p:spTree>
    <p:extLst>
      <p:ext uri="{BB962C8B-B14F-4D97-AF65-F5344CB8AC3E}">
        <p14:creationId xmlns:p14="http://schemas.microsoft.com/office/powerpoint/2010/main" val="113387229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VFC Eligibility Requirement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Medicaid-eligible</a:t>
            </a:r>
          </a:p>
          <a:p>
            <a:r>
              <a:rPr lang="en-US" dirty="0" smtClean="0"/>
              <a:t>Uninsured</a:t>
            </a:r>
          </a:p>
          <a:p>
            <a:r>
              <a:rPr lang="en-US" dirty="0" smtClean="0"/>
              <a:t>AI/AN, uninsured, underinsured if receiving a FQHC or RHC, or on Medicaid</a:t>
            </a:r>
          </a:p>
          <a:p>
            <a:r>
              <a:rPr lang="en-US" dirty="0"/>
              <a:t>Underinsured</a:t>
            </a:r>
          </a:p>
          <a:p>
            <a:endParaRPr lang="en-US" dirty="0" smtClean="0"/>
          </a:p>
          <a:p>
            <a:pPr marL="0" indent="0">
              <a:buNone/>
            </a:pPr>
            <a:r>
              <a:rPr lang="en-US" dirty="0" smtClean="0"/>
              <a:t>Note:  The parent would be responsible for the administration fee for any VFC vaccine administered to their child, but the administration fee must be waived if the parent cannot afford to pay it.</a:t>
            </a:r>
            <a:endParaRPr lang="en-US" dirty="0"/>
          </a:p>
        </p:txBody>
      </p:sp>
    </p:spTree>
    <p:extLst>
      <p:ext uri="{BB962C8B-B14F-4D97-AF65-F5344CB8AC3E}">
        <p14:creationId xmlns:p14="http://schemas.microsoft.com/office/powerpoint/2010/main" val="177566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52400" y="0"/>
            <a:ext cx="8839200" cy="1143000"/>
          </a:xfrm>
          <a:ln/>
        </p:spPr>
        <p:txBody>
          <a:bodyPr/>
          <a:lstStyle/>
          <a:p>
            <a:pPr algn="ctr"/>
            <a:r>
              <a:rPr lang="en-US" b="0" dirty="0"/>
              <a:t>DOCUMENTATION</a:t>
            </a:r>
          </a:p>
        </p:txBody>
      </p:sp>
      <p:sp>
        <p:nvSpPr>
          <p:cNvPr id="569347" name="Rectangle 3"/>
          <p:cNvSpPr>
            <a:spLocks noGrp="1" noChangeArrowheads="1"/>
          </p:cNvSpPr>
          <p:nvPr>
            <p:ph type="body" idx="1"/>
          </p:nvPr>
        </p:nvSpPr>
        <p:spPr>
          <a:xfrm>
            <a:off x="457200" y="914400"/>
            <a:ext cx="8229600" cy="5410200"/>
          </a:xfrm>
        </p:spPr>
        <p:txBody>
          <a:bodyPr>
            <a:normAutofit fontScale="47500" lnSpcReduction="20000"/>
          </a:bodyPr>
          <a:lstStyle/>
          <a:p>
            <a:pPr>
              <a:lnSpc>
                <a:spcPct val="160000"/>
              </a:lnSpc>
            </a:pPr>
            <a:r>
              <a:rPr lang="en-US" sz="5100" dirty="0"/>
              <a:t>Update the clinic immunization record and GRITS history from the child’s personal record as needed, and vice </a:t>
            </a:r>
            <a:r>
              <a:rPr lang="en-US" sz="5100" dirty="0" smtClean="0"/>
              <a:t>versa</a:t>
            </a:r>
            <a:endParaRPr lang="en-US" sz="4400" dirty="0"/>
          </a:p>
          <a:p>
            <a:pPr>
              <a:lnSpc>
                <a:spcPct val="160000"/>
              </a:lnSpc>
            </a:pPr>
            <a:r>
              <a:rPr lang="en-US" sz="5100" dirty="0"/>
              <a:t>Complete necessary WIC forms showing request for record, review of record, and/or referral for </a:t>
            </a:r>
            <a:r>
              <a:rPr lang="en-US" sz="5100" dirty="0" smtClean="0"/>
              <a:t>immunizations</a:t>
            </a:r>
            <a:endParaRPr lang="en-US" sz="4400" dirty="0"/>
          </a:p>
          <a:p>
            <a:pPr>
              <a:lnSpc>
                <a:spcPct val="160000"/>
              </a:lnSpc>
            </a:pPr>
            <a:r>
              <a:rPr lang="en-US" sz="5100" dirty="0"/>
              <a:t>Provide other referral information for client as needed (i.e., DFCS, </a:t>
            </a:r>
            <a:r>
              <a:rPr lang="en-US" sz="5100" dirty="0" smtClean="0"/>
              <a:t>PeachCare</a:t>
            </a:r>
            <a:r>
              <a:rPr lang="en-US" sz="5100" dirty="0"/>
              <a:t>, local health department, etc.)</a:t>
            </a:r>
          </a:p>
          <a:p>
            <a:pPr marL="0" indent="0">
              <a:lnSpc>
                <a:spcPct val="90000"/>
              </a:lnSpc>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152400" y="0"/>
            <a:ext cx="8839200" cy="1447800"/>
          </a:xfrm>
          <a:ln/>
        </p:spPr>
        <p:txBody>
          <a:bodyPr>
            <a:normAutofit/>
          </a:bodyPr>
          <a:lstStyle/>
          <a:p>
            <a:pPr algn="ctr"/>
            <a:r>
              <a:rPr lang="en-US" b="0" dirty="0"/>
              <a:t>Vaccines Received Outside the U.S.</a:t>
            </a:r>
          </a:p>
        </p:txBody>
      </p:sp>
      <p:sp>
        <p:nvSpPr>
          <p:cNvPr id="565251" name="Rectangle 3"/>
          <p:cNvSpPr>
            <a:spLocks noGrp="1" noChangeArrowheads="1"/>
          </p:cNvSpPr>
          <p:nvPr>
            <p:ph type="body" idx="1"/>
          </p:nvPr>
        </p:nvSpPr>
        <p:spPr>
          <a:xfrm>
            <a:off x="457200" y="1310640"/>
            <a:ext cx="8229600" cy="4525963"/>
          </a:xfrm>
        </p:spPr>
        <p:txBody>
          <a:bodyPr>
            <a:normAutofit/>
          </a:bodyPr>
          <a:lstStyle/>
          <a:p>
            <a:pPr>
              <a:lnSpc>
                <a:spcPct val="90000"/>
              </a:lnSpc>
            </a:pPr>
            <a:r>
              <a:rPr lang="en-US" sz="2800" dirty="0"/>
              <a:t>Accept doses if:</a:t>
            </a:r>
          </a:p>
          <a:p>
            <a:pPr lvl="1">
              <a:lnSpc>
                <a:spcPct val="90000"/>
              </a:lnSpc>
            </a:pPr>
            <a:r>
              <a:rPr lang="en-US" sz="2400" dirty="0" smtClean="0"/>
              <a:t>there is a written</a:t>
            </a:r>
            <a:r>
              <a:rPr lang="en-US" sz="2400" dirty="0"/>
              <a:t>, dated record</a:t>
            </a:r>
          </a:p>
          <a:p>
            <a:pPr lvl="1">
              <a:lnSpc>
                <a:spcPct val="90000"/>
              </a:lnSpc>
            </a:pPr>
            <a:r>
              <a:rPr lang="en-US" sz="2400" dirty="0"/>
              <a:t>age, spacing, and timing comparable with that </a:t>
            </a:r>
            <a:r>
              <a:rPr lang="en-US" sz="2400" dirty="0" smtClean="0"/>
              <a:t>recommended </a:t>
            </a:r>
            <a:r>
              <a:rPr lang="en-US" sz="2400" dirty="0"/>
              <a:t>in the U.S</a:t>
            </a:r>
            <a:r>
              <a:rPr lang="en-US" sz="2400" dirty="0" smtClean="0"/>
              <a:t>.</a:t>
            </a:r>
            <a:endParaRPr lang="en-US" sz="2500" dirty="0"/>
          </a:p>
          <a:p>
            <a:pPr>
              <a:lnSpc>
                <a:spcPct val="90000"/>
              </a:lnSpc>
            </a:pPr>
            <a:r>
              <a:rPr lang="en-US" sz="2800" dirty="0"/>
              <a:t>Special consideration for children adopted from </a:t>
            </a:r>
            <a:r>
              <a:rPr lang="en-US" sz="2800" dirty="0" smtClean="0"/>
              <a:t>orphanages</a:t>
            </a:r>
            <a:endParaRPr lang="en-US" sz="2800" dirty="0"/>
          </a:p>
          <a:p>
            <a:pPr>
              <a:lnSpc>
                <a:spcPct val="90000"/>
              </a:lnSpc>
            </a:pPr>
            <a:r>
              <a:rPr lang="en-US" sz="2800" dirty="0" smtClean="0"/>
              <a:t>Refer to Table </a:t>
            </a:r>
            <a:r>
              <a:rPr lang="en-US" sz="2800" dirty="0"/>
              <a:t>12 in the General Recommendations ACIP </a:t>
            </a:r>
            <a:r>
              <a:rPr lang="en-US" sz="2800" dirty="0" smtClean="0"/>
              <a:t>Statement</a:t>
            </a:r>
          </a:p>
          <a:p>
            <a:pPr marL="0" indent="0">
              <a:lnSpc>
                <a:spcPct val="90000"/>
              </a:lnSpc>
              <a:buNone/>
            </a:pPr>
            <a:endParaRPr lang="en-US" sz="3000" dirty="0"/>
          </a:p>
          <a:p>
            <a:pPr marL="0" indent="0">
              <a:lnSpc>
                <a:spcPct val="90000"/>
              </a:lnSpc>
              <a:buNone/>
            </a:pPr>
            <a:r>
              <a:rPr lang="en-US" sz="1800" b="1" dirty="0"/>
              <a:t>If there is any question about the child’s record or vaccines received, refer him to his medical provider or the health department.</a:t>
            </a:r>
          </a:p>
          <a:p>
            <a:pPr marL="0" indent="0">
              <a:lnSpc>
                <a:spcPct val="90000"/>
              </a:lnSpc>
              <a:buNone/>
            </a:pPr>
            <a:endParaRPr lang="en-US" sz="2800" dirty="0"/>
          </a:p>
          <a:p>
            <a:pPr marL="0" indent="0">
              <a:lnSpc>
                <a:spcPct val="90000"/>
              </a:lnSpc>
              <a:buNone/>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152400" y="0"/>
            <a:ext cx="8839200" cy="1295400"/>
          </a:xfrm>
          <a:ln/>
        </p:spPr>
        <p:txBody>
          <a:bodyPr>
            <a:normAutofit fontScale="90000"/>
          </a:bodyPr>
          <a:lstStyle/>
          <a:p>
            <a:pPr algn="ctr"/>
            <a:r>
              <a:rPr lang="en-US" b="0" dirty="0"/>
              <a:t>Vaccination of International Adoptees</a:t>
            </a:r>
          </a:p>
        </p:txBody>
      </p:sp>
      <p:sp>
        <p:nvSpPr>
          <p:cNvPr id="567299" name="Rectangle 3"/>
          <p:cNvSpPr>
            <a:spLocks noGrp="1" noChangeArrowheads="1"/>
          </p:cNvSpPr>
          <p:nvPr>
            <p:ph type="body" idx="1"/>
          </p:nvPr>
        </p:nvSpPr>
        <p:spPr>
          <a:xfrm>
            <a:off x="457200" y="1600200"/>
            <a:ext cx="8229600" cy="4906963"/>
          </a:xfrm>
        </p:spPr>
        <p:txBody>
          <a:bodyPr/>
          <a:lstStyle/>
          <a:p>
            <a:r>
              <a:rPr lang="en-US" sz="2800" dirty="0"/>
              <a:t>Revaccination generally recommended if there is any doubt about the validity of vaccination </a:t>
            </a:r>
            <a:r>
              <a:rPr lang="en-US" sz="2800" dirty="0" smtClean="0"/>
              <a:t>record</a:t>
            </a:r>
            <a:endParaRPr lang="en-US" sz="2800" dirty="0"/>
          </a:p>
          <a:p>
            <a:r>
              <a:rPr lang="en-US" sz="2800" dirty="0"/>
              <a:t>Serologic testing </a:t>
            </a:r>
            <a:r>
              <a:rPr lang="en-US" sz="2800" dirty="0" smtClean="0"/>
              <a:t>for antibodies can </a:t>
            </a:r>
            <a:r>
              <a:rPr lang="en-US" sz="2800" dirty="0"/>
              <a:t>be </a:t>
            </a:r>
            <a:r>
              <a:rPr lang="en-US" sz="2800" dirty="0" smtClean="0"/>
              <a:t>considered to determine their immunity to certain disease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0"/>
            <a:ext cx="8839200" cy="914400"/>
          </a:xfrm>
        </p:spPr>
        <p:txBody>
          <a:bodyPr>
            <a:normAutofit/>
          </a:bodyPr>
          <a:lstStyle/>
          <a:p>
            <a:pPr algn="ctr" eaLnBrk="1" hangingPunct="1"/>
            <a:r>
              <a:rPr lang="en-US" dirty="0" smtClean="0"/>
              <a:t>School &amp; Child Care Requirements</a:t>
            </a:r>
          </a:p>
        </p:txBody>
      </p:sp>
      <p:sp>
        <p:nvSpPr>
          <p:cNvPr id="56323" name="Rectangle 3"/>
          <p:cNvSpPr>
            <a:spLocks noGrp="1" noChangeArrowheads="1"/>
          </p:cNvSpPr>
          <p:nvPr>
            <p:ph type="body" idx="1"/>
          </p:nvPr>
        </p:nvSpPr>
        <p:spPr>
          <a:xfrm>
            <a:off x="457200" y="1066800"/>
            <a:ext cx="8229600" cy="5059363"/>
          </a:xfrm>
        </p:spPr>
        <p:txBody>
          <a:bodyPr/>
          <a:lstStyle/>
          <a:p>
            <a:pPr eaLnBrk="1" hangingPunct="1"/>
            <a:r>
              <a:rPr lang="en-US" sz="2400" dirty="0" smtClean="0"/>
              <a:t>Some of the new vaccines that are </a:t>
            </a:r>
            <a:r>
              <a:rPr lang="en-US" sz="2400" b="1" dirty="0" smtClean="0"/>
              <a:t>RECOMMENDED</a:t>
            </a:r>
            <a:r>
              <a:rPr lang="en-US" sz="2400" dirty="0" smtClean="0"/>
              <a:t> for particular age groups, may NOT BE </a:t>
            </a:r>
            <a:r>
              <a:rPr lang="en-US" sz="2400" b="1" dirty="0" smtClean="0"/>
              <a:t>REQUIRED</a:t>
            </a:r>
            <a:r>
              <a:rPr lang="en-US" sz="2400" dirty="0" smtClean="0"/>
              <a:t> for school or child care attendance.</a:t>
            </a:r>
          </a:p>
          <a:p>
            <a:pPr marL="0" indent="0" eaLnBrk="1" hangingPunct="1">
              <a:buNone/>
            </a:pPr>
            <a:endParaRPr lang="en-US" sz="2400" dirty="0" smtClean="0"/>
          </a:p>
          <a:p>
            <a:pPr eaLnBrk="1" hangingPunct="1"/>
            <a:r>
              <a:rPr lang="en-US" sz="2400" dirty="0" smtClean="0"/>
              <a:t>Remember, GRITS</a:t>
            </a:r>
          </a:p>
          <a:p>
            <a:pPr lvl="1" eaLnBrk="1" hangingPunct="1"/>
            <a:r>
              <a:rPr lang="en-US" sz="2400" dirty="0" smtClean="0"/>
              <a:t>Calculates validity based on recommendations</a:t>
            </a:r>
          </a:p>
          <a:p>
            <a:pPr lvl="1" eaLnBrk="1" hangingPunct="1"/>
            <a:r>
              <a:rPr lang="en-US" sz="2400" dirty="0" smtClean="0"/>
              <a:t>Prints certificates based on requirements</a:t>
            </a:r>
          </a:p>
          <a:p>
            <a:pPr marL="0" indent="0" eaLnBrk="1" hangingPunct="1">
              <a:buNone/>
            </a:pPr>
            <a:endParaRPr lang="en-US" dirty="0" smtClean="0"/>
          </a:p>
        </p:txBody>
      </p:sp>
    </p:spTree>
    <p:extLst>
      <p:ext uri="{BB962C8B-B14F-4D97-AF65-F5344CB8AC3E}">
        <p14:creationId xmlns:p14="http://schemas.microsoft.com/office/powerpoint/2010/main" val="2532649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8208"/>
          </a:xfrm>
        </p:spPr>
        <p:txBody>
          <a:bodyPr>
            <a:noAutofit/>
          </a:bodyPr>
          <a:lstStyle/>
          <a:p>
            <a:r>
              <a:rPr lang="en-US" dirty="0" smtClean="0"/>
              <a:t>Form 3231</a:t>
            </a:r>
            <a:endParaRPr lang="en-US"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37" y="914400"/>
            <a:ext cx="8458200" cy="518159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142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457200"/>
            <a:ext cx="8229600" cy="838200"/>
          </a:xfrm>
        </p:spPr>
        <p:txBody>
          <a:bodyPr>
            <a:noAutofit/>
          </a:bodyPr>
          <a:lstStyle/>
          <a:p>
            <a:pPr algn="ctr" eaLnBrk="1" hangingPunct="1"/>
            <a:r>
              <a:rPr lang="en-US" b="1" dirty="0" smtClean="0"/>
              <a:t>Vaccine Injury Compensation Program (VICP)</a:t>
            </a:r>
          </a:p>
        </p:txBody>
      </p:sp>
      <p:sp>
        <p:nvSpPr>
          <p:cNvPr id="109571" name="Content Placeholder 2"/>
          <p:cNvSpPr>
            <a:spLocks noGrp="1"/>
          </p:cNvSpPr>
          <p:nvPr>
            <p:ph idx="1"/>
          </p:nvPr>
        </p:nvSpPr>
        <p:spPr>
          <a:xfrm>
            <a:off x="266700" y="1905000"/>
            <a:ext cx="8610600" cy="5668963"/>
          </a:xfrm>
        </p:spPr>
        <p:txBody>
          <a:bodyPr>
            <a:normAutofit/>
          </a:bodyPr>
          <a:lstStyle/>
          <a:p>
            <a:pPr marL="0" indent="0" eaLnBrk="1" hangingPunct="1">
              <a:buNone/>
            </a:pPr>
            <a:r>
              <a:rPr lang="en-US" sz="2400" dirty="0" smtClean="0"/>
              <a:t>National Vaccine Injury Compensation Program </a:t>
            </a:r>
            <a:br>
              <a:rPr lang="en-US" sz="2400" dirty="0" smtClean="0"/>
            </a:br>
            <a:r>
              <a:rPr lang="en-US" sz="2400" dirty="0" smtClean="0"/>
              <a:t>provides compensation to individuals found  to be injured by or have died from certain childhood  vaccines.</a:t>
            </a:r>
          </a:p>
          <a:p>
            <a:pPr marL="0" indent="0" eaLnBrk="1" hangingPunct="1">
              <a:buNone/>
            </a:pPr>
            <a:endParaRPr lang="en-US" sz="2400" dirty="0" smtClean="0"/>
          </a:p>
          <a:p>
            <a:pPr lvl="1" eaLnBrk="1" hangingPunct="1"/>
            <a:r>
              <a:rPr lang="en-US" sz="2400" dirty="0" smtClean="0"/>
              <a:t>Established in 1988 by NCVIA</a:t>
            </a:r>
          </a:p>
          <a:p>
            <a:pPr lvl="1" eaLnBrk="1" hangingPunct="1"/>
            <a:r>
              <a:rPr lang="en-US" sz="2400" dirty="0" smtClean="0"/>
              <a:t>Federal “no fault” system to compensate those injured</a:t>
            </a:r>
          </a:p>
          <a:p>
            <a:pPr lvl="1" eaLnBrk="1" hangingPunct="1"/>
            <a:r>
              <a:rPr lang="en-US" sz="2400" dirty="0" smtClean="0"/>
              <a:t>Claim must be filed by individual, parent or guardian</a:t>
            </a:r>
          </a:p>
          <a:p>
            <a:pPr lvl="1" eaLnBrk="1" hangingPunct="1"/>
            <a:r>
              <a:rPr lang="en-US" sz="2400" dirty="0" smtClean="0"/>
              <a:t>Must show that injury is on “Vaccine Injury Table”</a:t>
            </a:r>
          </a:p>
          <a:p>
            <a:pPr marL="0" indent="0" eaLnBrk="1" hangingPunct="1">
              <a:buNone/>
            </a:pPr>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751728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smtClean="0"/>
              <a:t>VAERS</a:t>
            </a:r>
            <a:endParaRPr lang="en-US" dirty="0"/>
          </a:p>
        </p:txBody>
      </p:sp>
      <p:pic>
        <p:nvPicPr>
          <p:cNvPr id="4" name="Content Placeholder 3"/>
          <p:cNvPicPr>
            <a:picLocks noGrp="1" noChangeAspect="1"/>
          </p:cNvPicPr>
          <p:nvPr>
            <p:ph idx="1"/>
          </p:nvPr>
        </p:nvPicPr>
        <p:blipFill>
          <a:blip r:embed="rId3"/>
          <a:stretch>
            <a:fillRect/>
          </a:stretch>
        </p:blipFill>
        <p:spPr>
          <a:xfrm>
            <a:off x="304800" y="1219200"/>
            <a:ext cx="4343400" cy="4830763"/>
          </a:xfrm>
          <a:prstGeom prst="rect">
            <a:avLst/>
          </a:prstGeom>
        </p:spPr>
      </p:pic>
      <p:sp>
        <p:nvSpPr>
          <p:cNvPr id="6" name="Rectangle 5"/>
          <p:cNvSpPr/>
          <p:nvPr/>
        </p:nvSpPr>
        <p:spPr>
          <a:xfrm>
            <a:off x="4947330" y="1219200"/>
            <a:ext cx="3891870" cy="4339650"/>
          </a:xfrm>
          <a:prstGeom prst="rect">
            <a:avLst/>
          </a:prstGeom>
        </p:spPr>
        <p:txBody>
          <a:bodyPr wrap="square">
            <a:spAutoFit/>
          </a:bodyPr>
          <a:lstStyle/>
          <a:p>
            <a:pPr marL="342900" indent="-342900" fontAlgn="auto">
              <a:spcBef>
                <a:spcPts val="0"/>
              </a:spcBef>
              <a:spcAft>
                <a:spcPts val="0"/>
              </a:spcAft>
              <a:buFont typeface="Arial" panose="020B0604020202020204" pitchFamily="34" charset="0"/>
              <a:buChar char="•"/>
            </a:pPr>
            <a:r>
              <a:rPr lang="en-US" sz="2800" dirty="0" smtClean="0">
                <a:solidFill>
                  <a:prstClr val="black"/>
                </a:solidFill>
                <a:latin typeface="Segoe UI"/>
              </a:rPr>
              <a:t>What can be reported </a:t>
            </a:r>
            <a:r>
              <a:rPr lang="en-US" sz="2800" dirty="0">
                <a:solidFill>
                  <a:prstClr val="black"/>
                </a:solidFill>
                <a:latin typeface="Segoe UI"/>
              </a:rPr>
              <a:t>to </a:t>
            </a:r>
            <a:r>
              <a:rPr lang="en-US" sz="2800" dirty="0" smtClean="0">
                <a:solidFill>
                  <a:prstClr val="black"/>
                </a:solidFill>
                <a:latin typeface="Segoe UI"/>
              </a:rPr>
              <a:t>VAERS</a:t>
            </a:r>
            <a:r>
              <a:rPr lang="en-US" sz="2800" dirty="0">
                <a:solidFill>
                  <a:prstClr val="black"/>
                </a:solidFill>
                <a:latin typeface="Segoe UI"/>
              </a:rPr>
              <a:t>? </a:t>
            </a:r>
            <a:endParaRPr lang="en-US" sz="2800" dirty="0" smtClean="0">
              <a:solidFill>
                <a:prstClr val="black"/>
              </a:solidFill>
              <a:latin typeface="Segoe UI"/>
            </a:endParaRPr>
          </a:p>
          <a:p>
            <a:pPr marL="342900" indent="-342900" fontAlgn="auto">
              <a:spcBef>
                <a:spcPts val="0"/>
              </a:spcBef>
              <a:spcAft>
                <a:spcPts val="0"/>
              </a:spcAft>
              <a:buFont typeface="Arial" panose="020B0604020202020204" pitchFamily="34" charset="0"/>
              <a:buChar char="•"/>
            </a:pPr>
            <a:r>
              <a:rPr lang="en-US" sz="2800" dirty="0">
                <a:solidFill>
                  <a:prstClr val="black"/>
                </a:solidFill>
                <a:latin typeface="Segoe UI"/>
              </a:rPr>
              <a:t>Who </a:t>
            </a:r>
            <a:r>
              <a:rPr lang="en-US" sz="2800" dirty="0" smtClean="0">
                <a:solidFill>
                  <a:prstClr val="black"/>
                </a:solidFill>
                <a:latin typeface="Segoe UI"/>
              </a:rPr>
              <a:t>reports </a:t>
            </a:r>
            <a:r>
              <a:rPr lang="en-US" sz="2800" dirty="0">
                <a:solidFill>
                  <a:prstClr val="black"/>
                </a:solidFill>
                <a:latin typeface="Segoe UI"/>
              </a:rPr>
              <a:t>to VAERS? </a:t>
            </a:r>
            <a:endParaRPr lang="en-US" sz="2800" dirty="0" smtClean="0">
              <a:solidFill>
                <a:prstClr val="black"/>
              </a:solidFill>
              <a:latin typeface="Segoe UI"/>
            </a:endParaRPr>
          </a:p>
          <a:p>
            <a:pPr marL="342900" indent="-342900" fontAlgn="auto">
              <a:spcBef>
                <a:spcPts val="0"/>
              </a:spcBef>
              <a:spcAft>
                <a:spcPts val="0"/>
              </a:spcAft>
              <a:buFont typeface="Arial" panose="020B0604020202020204" pitchFamily="34" charset="0"/>
              <a:buChar char="•"/>
            </a:pPr>
            <a:r>
              <a:rPr lang="en-US" sz="2800" dirty="0">
                <a:solidFill>
                  <a:prstClr val="black"/>
                </a:solidFill>
                <a:latin typeface="Segoe UI"/>
              </a:rPr>
              <a:t>Does VAERS </a:t>
            </a:r>
            <a:r>
              <a:rPr lang="en-US" sz="2800" dirty="0" smtClean="0">
                <a:solidFill>
                  <a:prstClr val="black"/>
                </a:solidFill>
                <a:latin typeface="Segoe UI"/>
              </a:rPr>
              <a:t>provide general vaccine information</a:t>
            </a:r>
            <a:r>
              <a:rPr lang="en-US" sz="2800" dirty="0">
                <a:solidFill>
                  <a:prstClr val="black"/>
                </a:solidFill>
                <a:latin typeface="Segoe UI"/>
              </a:rPr>
              <a:t>?</a:t>
            </a:r>
          </a:p>
          <a:p>
            <a:pPr fontAlgn="auto">
              <a:spcBef>
                <a:spcPts val="0"/>
              </a:spcBef>
              <a:spcAft>
                <a:spcPts val="0"/>
              </a:spcAft>
            </a:pPr>
            <a:endParaRPr lang="en-US" sz="2000" dirty="0">
              <a:solidFill>
                <a:prstClr val="black"/>
              </a:solidFill>
              <a:latin typeface="Segoe UI"/>
            </a:endParaRPr>
          </a:p>
          <a:p>
            <a:pPr marL="342900" indent="-342900" fontAlgn="auto">
              <a:spcBef>
                <a:spcPts val="0"/>
              </a:spcBef>
              <a:spcAft>
                <a:spcPts val="0"/>
              </a:spcAft>
              <a:buFont typeface="Arial" panose="020B0604020202020204" pitchFamily="34" charset="0"/>
              <a:buChar char="•"/>
            </a:pPr>
            <a:endParaRPr lang="en-US" sz="2000" dirty="0" smtClean="0">
              <a:solidFill>
                <a:prstClr val="black"/>
              </a:solidFill>
              <a:latin typeface="Segoe UI"/>
            </a:endParaRPr>
          </a:p>
          <a:p>
            <a:pPr fontAlgn="auto">
              <a:spcBef>
                <a:spcPts val="0"/>
              </a:spcBef>
              <a:spcAft>
                <a:spcPts val="0"/>
              </a:spcAft>
            </a:pPr>
            <a:endParaRPr lang="en-US" sz="2000" dirty="0">
              <a:solidFill>
                <a:prstClr val="black"/>
              </a:solidFill>
              <a:latin typeface="Segoe UI"/>
            </a:endParaRPr>
          </a:p>
          <a:p>
            <a:pPr fontAlgn="auto">
              <a:spcBef>
                <a:spcPts val="0"/>
              </a:spcBef>
              <a:spcAft>
                <a:spcPts val="0"/>
              </a:spcAft>
            </a:pPr>
            <a:endParaRPr lang="en-US" sz="2000" dirty="0">
              <a:solidFill>
                <a:prstClr val="black"/>
              </a:solidFill>
              <a:latin typeface="Segoe UI"/>
            </a:endParaRPr>
          </a:p>
        </p:txBody>
      </p:sp>
    </p:spTree>
    <p:extLst>
      <p:ext uri="{BB962C8B-B14F-4D97-AF65-F5344CB8AC3E}">
        <p14:creationId xmlns:p14="http://schemas.microsoft.com/office/powerpoint/2010/main" val="2405995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0" y="723333"/>
          <a:ext cx="8839200" cy="5262625"/>
        </p:xfrm>
        <a:graphic>
          <a:graphicData uri="http://schemas.openxmlformats.org/drawingml/2006/table">
            <a:tbl>
              <a:tblPr/>
              <a:tblGrid>
                <a:gridCol w="21336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295400">
                  <a:extLst>
                    <a:ext uri="{9D8B030D-6E8A-4147-A177-3AD203B41FA5}">
                      <a16:colId xmlns="" xmlns:a16="http://schemas.microsoft.com/office/drawing/2014/main" val="20003"/>
                    </a:ext>
                  </a:extLst>
                </a:gridCol>
                <a:gridCol w="1828800">
                  <a:extLst>
                    <a:ext uri="{9D8B030D-6E8A-4147-A177-3AD203B41FA5}">
                      <a16:colId xmlns="" xmlns:a16="http://schemas.microsoft.com/office/drawing/2014/main"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667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1,196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1,057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32,118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18,166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87.7%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7"/>
                  </a:ext>
                </a:extLst>
              </a:tr>
              <a:tr h="511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 40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r>
              <a:rPr lang="en-US" b="1" dirty="0">
                <a:solidFill>
                  <a:srgbClr val="FFFFFF"/>
                </a:solidFill>
                <a:latin typeface="Calibri"/>
                <a:cs typeface="Arial" charset="0"/>
              </a:rPr>
              <a:t>  </a:t>
            </a:r>
            <a:r>
              <a:rPr lang="en-US" sz="1400" b="1" dirty="0">
                <a:solidFill>
                  <a:prstClr val="black"/>
                </a:solidFill>
                <a:latin typeface="Calibri"/>
                <a:cs typeface="Arial" charset="0"/>
              </a:rPr>
              <a:t>*MMWR 48(12);243-248 April 2, 1999</a:t>
            </a:r>
          </a:p>
          <a:p>
            <a:r>
              <a:rPr lang="en-US" sz="1400" b="1" dirty="0">
                <a:solidFill>
                  <a:prstClr val="black"/>
                </a:solidFill>
                <a:latin typeface="Calibri"/>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r>
              <a:rPr lang="en-US" sz="1400" b="1" dirty="0">
                <a:solidFill>
                  <a:prstClr val="black"/>
                </a:solidFill>
                <a:latin typeface="Calibri"/>
                <a:cs typeface="Arial" charset="0"/>
              </a:rPr>
              <a:t>**MMWR 64(52), ND-923-ND-940, January 8, 2016</a:t>
            </a:r>
          </a:p>
        </p:txBody>
      </p:sp>
      <p:sp>
        <p:nvSpPr>
          <p:cNvPr id="6" name="TextBox 5"/>
          <p:cNvSpPr txBox="1"/>
          <p:nvPr/>
        </p:nvSpPr>
        <p:spPr>
          <a:xfrm>
            <a:off x="7086600" y="228600"/>
            <a:ext cx="1752600" cy="338554"/>
          </a:xfrm>
          <a:prstGeom prst="rect">
            <a:avLst/>
          </a:prstGeom>
          <a:noFill/>
        </p:spPr>
        <p:txBody>
          <a:bodyPr wrap="square" rtlCol="0">
            <a:spAutoFit/>
          </a:bodyPr>
          <a:lstStyle/>
          <a:p>
            <a:r>
              <a:rPr lang="en-US" sz="1600" b="1" dirty="0">
                <a:solidFill>
                  <a:srgbClr val="FF0000"/>
                </a:solidFill>
                <a:latin typeface="Calibri"/>
                <a:cs typeface="Arial" charset="0"/>
              </a:rPr>
              <a:t> </a:t>
            </a:r>
          </a:p>
        </p:txBody>
      </p:sp>
    </p:spTree>
    <p:extLst>
      <p:ext uri="{BB962C8B-B14F-4D97-AF65-F5344CB8AC3E}">
        <p14:creationId xmlns:p14="http://schemas.microsoft.com/office/powerpoint/2010/main" val="214679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Autofit/>
          </a:bodyPr>
          <a:lstStyle/>
          <a:p>
            <a:pPr eaLnBrk="1" hangingPunct="1"/>
            <a:r>
              <a:rPr lang="en-US" sz="4000" dirty="0" smtClean="0"/>
              <a:t>Healthcare Personnel (HCP) and Other Adults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smtClean="0"/>
              <a:t>Annual influenza vaccine</a:t>
            </a:r>
            <a:r>
              <a:rPr lang="en-US" sz="2800" dirty="0" smtClean="0">
                <a:effectLst>
                  <a:outerShdw blurRad="38100" dist="38100" dir="2700000" algn="tl">
                    <a:srgbClr val="000000"/>
                  </a:outerShdw>
                </a:effectLst>
              </a:rPr>
              <a:t> </a:t>
            </a:r>
            <a:endParaRPr lang="en-US" sz="2800" dirty="0" smtClean="0"/>
          </a:p>
          <a:p>
            <a:pPr>
              <a:lnSpc>
                <a:spcPct val="80000"/>
              </a:lnSpc>
              <a:spcBef>
                <a:spcPts val="1920"/>
              </a:spcBef>
              <a:buClr>
                <a:schemeClr val="tx1"/>
              </a:buClr>
              <a:defRPr/>
            </a:pPr>
            <a:r>
              <a:rPr lang="en-US" sz="2800" dirty="0" smtClean="0"/>
              <a:t> </a:t>
            </a:r>
            <a:r>
              <a:rPr lang="en-US" sz="2800" dirty="0" err="1" smtClean="0"/>
              <a:t>Tdap</a:t>
            </a:r>
            <a:r>
              <a:rPr lang="en-US" sz="2800" dirty="0" smtClean="0"/>
              <a:t> or Td</a:t>
            </a:r>
          </a:p>
          <a:p>
            <a:pPr>
              <a:lnSpc>
                <a:spcPct val="80000"/>
              </a:lnSpc>
              <a:spcBef>
                <a:spcPts val="1920"/>
              </a:spcBef>
              <a:buClr>
                <a:schemeClr val="tx1"/>
              </a:buClr>
              <a:defRPr/>
            </a:pPr>
            <a:r>
              <a:rPr lang="en-US" sz="2800" dirty="0" smtClean="0"/>
              <a:t> Hepatitis B (exposure risk) </a:t>
            </a:r>
            <a:r>
              <a:rPr lang="en-US" sz="2800" i="1" dirty="0" smtClean="0"/>
              <a:t>Check immunity  </a:t>
            </a:r>
            <a:endParaRPr lang="en-US" sz="2800" b="1" i="1" dirty="0" smtClean="0"/>
          </a:p>
          <a:p>
            <a:pPr>
              <a:lnSpc>
                <a:spcPct val="80000"/>
              </a:lnSpc>
              <a:spcBef>
                <a:spcPct val="50000"/>
              </a:spcBef>
              <a:buClr>
                <a:srgbClr val="FFFF99"/>
              </a:buClr>
              <a:buFontTx/>
              <a:buNone/>
              <a:defRPr/>
            </a:pPr>
            <a:r>
              <a:rPr lang="en-US" b="1" dirty="0" smtClean="0"/>
              <a:t>Validate immune status of:</a:t>
            </a:r>
          </a:p>
          <a:p>
            <a:pPr>
              <a:lnSpc>
                <a:spcPct val="80000"/>
              </a:lnSpc>
              <a:spcBef>
                <a:spcPct val="50000"/>
              </a:spcBef>
              <a:buClr>
                <a:schemeClr val="tx1"/>
              </a:buClr>
              <a:defRPr/>
            </a:pPr>
            <a:r>
              <a:rPr lang="en-US" sz="2800" dirty="0" err="1" smtClean="0"/>
              <a:t>Varicella</a:t>
            </a:r>
            <a:endParaRPr lang="en-US" sz="2800" dirty="0" smtClean="0"/>
          </a:p>
          <a:p>
            <a:pPr>
              <a:lnSpc>
                <a:spcPct val="80000"/>
              </a:lnSpc>
              <a:spcBef>
                <a:spcPct val="50000"/>
              </a:spcBef>
              <a:buClr>
                <a:schemeClr val="tx1"/>
              </a:buClr>
              <a:defRPr/>
            </a:pPr>
            <a:r>
              <a:rPr lang="en-US" sz="2800" dirty="0" smtClean="0"/>
              <a:t>Measles, Mumps &amp; Rubella(MMR)</a:t>
            </a:r>
          </a:p>
        </p:txBody>
      </p:sp>
      <p:sp>
        <p:nvSpPr>
          <p:cNvPr id="351236" name="Text Box 4"/>
          <p:cNvSpPr txBox="1">
            <a:spLocks noChangeArrowheads="1"/>
          </p:cNvSpPr>
          <p:nvPr/>
        </p:nvSpPr>
        <p:spPr bwMode="auto">
          <a:xfrm>
            <a:off x="1277815" y="5491161"/>
            <a:ext cx="5181600" cy="708025"/>
          </a:xfrm>
          <a:prstGeom prst="rect">
            <a:avLst/>
          </a:prstGeom>
          <a:noFill/>
          <a:ln w="9525">
            <a:noFill/>
            <a:miter lim="800000"/>
            <a:headEnd/>
            <a:tailEnd/>
          </a:ln>
        </p:spPr>
        <p:txBody>
          <a:bodyPr>
            <a:spAutoFit/>
          </a:bodyPr>
          <a:lstStyle/>
          <a:p>
            <a:pPr>
              <a:spcBef>
                <a:spcPct val="50000"/>
              </a:spcBef>
            </a:pPr>
            <a:r>
              <a:rPr lang="en-US" sz="4000" b="1" i="1" dirty="0">
                <a:latin typeface="Arial Narrow" pitchFamily="34" charset="0"/>
                <a:cs typeface="Arial" charset="0"/>
              </a:rPr>
              <a:t>Are </a:t>
            </a:r>
            <a:r>
              <a:rPr lang="en-US" sz="4000" b="1" i="1" u="sng" dirty="0">
                <a:solidFill>
                  <a:srgbClr val="C00000"/>
                </a:solidFill>
                <a:latin typeface="Arial Narrow" pitchFamily="34" charset="0"/>
                <a:cs typeface="Arial" charset="0"/>
              </a:rPr>
              <a:t>YOU</a:t>
            </a:r>
            <a:r>
              <a:rPr lang="en-US" sz="4000" b="1" i="1" dirty="0">
                <a:latin typeface="Arial Narrow" pitchFamily="34" charset="0"/>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786096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smtClean="0"/>
              <a:t>State 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smtClean="0"/>
              <a:t>Local health department</a:t>
            </a:r>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lvl="1" eaLnBrk="1" hangingPunct="1">
              <a:lnSpc>
                <a:spcPct val="90000"/>
              </a:lnSpc>
            </a:pPr>
            <a:r>
              <a:rPr lang="en-US" sz="2000" dirty="0" smtClean="0"/>
              <a:t>On call Help line: 404-657-3158</a:t>
            </a:r>
          </a:p>
          <a:p>
            <a:pPr lvl="1" eaLnBrk="1" hangingPunct="1">
              <a:lnSpc>
                <a:spcPct val="90000"/>
              </a:lnSpc>
            </a:pPr>
            <a:r>
              <a:rPr lang="en-US" sz="2000" dirty="0" smtClean="0"/>
              <a:t>GRITS Help Line:1-866-483-2958</a:t>
            </a:r>
          </a:p>
          <a:p>
            <a:pPr lvl="1" eaLnBrk="1" hangingPunct="1">
              <a:lnSpc>
                <a:spcPct val="90000"/>
              </a:lnSpc>
            </a:pPr>
            <a:r>
              <a:rPr lang="en-US" sz="2000" dirty="0" smtClean="0"/>
              <a:t>VFC Help Line:1-800-848-3868</a:t>
            </a:r>
          </a:p>
          <a:p>
            <a:pPr lvl="1" eaLnBrk="1" hangingPunct="1">
              <a:lnSpc>
                <a:spcPct val="90000"/>
              </a:lnSpc>
            </a:pPr>
            <a:r>
              <a:rPr lang="en-US" sz="2000" dirty="0" smtClean="0"/>
              <a:t>Website http://</a:t>
            </a:r>
            <a:r>
              <a:rPr lang="en-US" sz="2000" dirty="0" smtClean="0">
                <a:solidFill>
                  <a:schemeClr val="tx2"/>
                </a:solidFill>
              </a:rPr>
              <a:t>dph.georgia.gov/immunization-section</a:t>
            </a:r>
          </a:p>
          <a:p>
            <a:pPr lvl="1" eaLnBrk="1" hangingPunct="1">
              <a:lnSpc>
                <a:spcPct val="90000"/>
              </a:lnSpc>
            </a:pPr>
            <a:r>
              <a:rPr lang="en-US" sz="2000" dirty="0" smtClean="0"/>
              <a:t>Your local Immunization Regional Program Consultant (IRC)</a:t>
            </a:r>
          </a:p>
          <a:p>
            <a:pPr lvl="1" eaLnBrk="1" hangingPunct="1">
              <a:lnSpc>
                <a:spcPct val="90000"/>
              </a:lnSpc>
            </a:pPr>
            <a:r>
              <a:rPr lang="en-US" sz="2000" dirty="0" smtClean="0"/>
              <a:t>Epidemiology: 1-866-782-4584 </a:t>
            </a:r>
          </a:p>
          <a:p>
            <a:pPr eaLnBrk="1" hangingPunct="1">
              <a:lnSpc>
                <a:spcPct val="90000"/>
              </a:lnSpc>
            </a:pPr>
            <a:r>
              <a:rPr lang="en-US" sz="2000" dirty="0" smtClean="0"/>
              <a:t>GA Chapter of the AAP</a:t>
            </a:r>
          </a:p>
          <a:p>
            <a:pPr eaLnBrk="1" hangingPunct="1">
              <a:lnSpc>
                <a:spcPct val="90000"/>
              </a:lnSpc>
            </a:pPr>
            <a:r>
              <a:rPr lang="en-US" sz="2000" dirty="0" smtClean="0"/>
              <a:t>GA Academy of Family Physicians</a:t>
            </a:r>
          </a:p>
          <a:p>
            <a:pPr marL="0" indent="0" eaLnBrk="1" hangingPunct="1">
              <a:lnSpc>
                <a:spcPct val="90000"/>
              </a:lnSpc>
              <a:buNone/>
            </a:pPr>
            <a:endParaRPr lang="en-US" sz="2400" dirty="0" smtClean="0"/>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2238407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It’s a Team Effort! </a:t>
            </a:r>
          </a:p>
        </p:txBody>
      </p:sp>
      <p:sp>
        <p:nvSpPr>
          <p:cNvPr id="326658" name="Text Box 3"/>
          <p:cNvSpPr txBox="1">
            <a:spLocks noChangeArrowheads="1"/>
          </p:cNvSpPr>
          <p:nvPr/>
        </p:nvSpPr>
        <p:spPr bwMode="auto">
          <a:xfrm>
            <a:off x="38099" y="696932"/>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Segoe UI"/>
                <a:cs typeface="Arial" charset="0"/>
              </a:rPr>
              <a:t>High Immunization rates begin with a team designed plan! </a:t>
            </a:r>
          </a:p>
        </p:txBody>
      </p:sp>
      <p:sp>
        <p:nvSpPr>
          <p:cNvPr id="326662" name="Rectangle 7"/>
          <p:cNvSpPr>
            <a:spLocks noChangeArrowheads="1"/>
          </p:cNvSpPr>
          <p:nvPr/>
        </p:nvSpPr>
        <p:spPr bwMode="auto">
          <a:xfrm>
            <a:off x="152400" y="5319947"/>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Segoe UI"/>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197894930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90600" y="533400"/>
          <a:ext cx="7543800" cy="5638798"/>
        </p:xfrm>
        <a:graphic>
          <a:graphicData uri="http://schemas.openxmlformats.org/drawingml/2006/table">
            <a:tbl>
              <a:tblPr firstRow="1" bandRow="1">
                <a:tableStyleId>{5C22544A-7EE6-4342-B048-85BDC9FD1C3A}</a:tableStyleId>
              </a:tblPr>
              <a:tblGrid>
                <a:gridCol w="2971800"/>
                <a:gridCol w="4572000"/>
              </a:tblGrid>
              <a:tr h="1189790">
                <a:tc>
                  <a:txBody>
                    <a:bodyPr/>
                    <a:lstStyle/>
                    <a:p>
                      <a:r>
                        <a:rPr lang="en-US" sz="2400" dirty="0" smtClean="0"/>
                        <a:t>VPD</a:t>
                      </a:r>
                      <a:endParaRPr lang="en-US" sz="2400" dirty="0"/>
                    </a:p>
                  </a:txBody>
                  <a:tcPr>
                    <a:solidFill>
                      <a:schemeClr val="tx1"/>
                    </a:solidFill>
                  </a:tcPr>
                </a:tc>
                <a:tc>
                  <a:txBody>
                    <a:bodyPr/>
                    <a:lstStyle/>
                    <a:p>
                      <a:pPr algn="ctr"/>
                      <a:r>
                        <a:rPr lang="en-US" sz="2400" dirty="0" smtClean="0"/>
                        <a:t>Vaccination Rate</a:t>
                      </a:r>
                    </a:p>
                    <a:p>
                      <a:pPr algn="ctr"/>
                      <a:r>
                        <a:rPr lang="en-US" sz="2400" dirty="0" smtClean="0"/>
                        <a:t>Needed for </a:t>
                      </a:r>
                    </a:p>
                    <a:p>
                      <a:pPr algn="ctr"/>
                      <a:r>
                        <a:rPr lang="en-US" sz="2400" dirty="0" smtClean="0"/>
                        <a:t>Herd Immunity</a:t>
                      </a:r>
                    </a:p>
                  </a:txBody>
                  <a:tcPr>
                    <a:solidFill>
                      <a:schemeClr val="tx1"/>
                    </a:solidFill>
                  </a:tcPr>
                </a:tc>
              </a:tr>
              <a:tr h="662588">
                <a:tc>
                  <a:txBody>
                    <a:bodyPr/>
                    <a:lstStyle/>
                    <a:p>
                      <a:r>
                        <a:rPr lang="en-US" sz="1800" b="1" dirty="0" smtClean="0">
                          <a:solidFill>
                            <a:schemeClr val="tx2">
                              <a:lumMod val="40000"/>
                              <a:lumOff val="60000"/>
                            </a:schemeClr>
                          </a:solidFill>
                        </a:rPr>
                        <a:t>Measles</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92-94%</a:t>
                      </a:r>
                      <a:endParaRPr lang="en-US" sz="1800" b="1" dirty="0">
                        <a:solidFill>
                          <a:schemeClr val="tx2">
                            <a:lumMod val="40000"/>
                            <a:lumOff val="60000"/>
                          </a:schemeClr>
                        </a:solidFill>
                      </a:endParaRPr>
                    </a:p>
                  </a:txBody>
                  <a:tcPr>
                    <a:solidFill>
                      <a:schemeClr val="tx1"/>
                    </a:solidFill>
                  </a:tcPr>
                </a:tc>
              </a:tr>
              <a:tr h="835493">
                <a:tc>
                  <a:txBody>
                    <a:bodyPr/>
                    <a:lstStyle/>
                    <a:p>
                      <a:r>
                        <a:rPr lang="en-US" sz="1800" b="1" dirty="0" err="1" smtClean="0">
                          <a:solidFill>
                            <a:schemeClr val="tx2">
                              <a:lumMod val="40000"/>
                              <a:lumOff val="60000"/>
                            </a:schemeClr>
                          </a:solidFill>
                        </a:rPr>
                        <a:t>Pertussis</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92-94%</a:t>
                      </a:r>
                      <a:endParaRPr lang="en-US" sz="1800" b="1" dirty="0">
                        <a:solidFill>
                          <a:schemeClr val="tx2">
                            <a:lumMod val="40000"/>
                            <a:lumOff val="60000"/>
                          </a:schemeClr>
                        </a:solidFill>
                      </a:endParaRPr>
                    </a:p>
                  </a:txBody>
                  <a:tcPr>
                    <a:solidFill>
                      <a:schemeClr val="tx1"/>
                    </a:solidFill>
                  </a:tcPr>
                </a:tc>
              </a:tr>
              <a:tr h="963163">
                <a:tc>
                  <a:txBody>
                    <a:bodyPr/>
                    <a:lstStyle/>
                    <a:p>
                      <a:r>
                        <a:rPr lang="en-US" sz="1800" b="1" dirty="0" smtClean="0">
                          <a:solidFill>
                            <a:schemeClr val="tx2">
                              <a:lumMod val="40000"/>
                              <a:lumOff val="60000"/>
                            </a:schemeClr>
                          </a:solidFill>
                        </a:rPr>
                        <a:t>Diphtheria</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83-85%</a:t>
                      </a:r>
                      <a:endParaRPr lang="en-US" sz="1800" b="1" dirty="0">
                        <a:solidFill>
                          <a:schemeClr val="tx2">
                            <a:lumMod val="40000"/>
                            <a:lumOff val="60000"/>
                          </a:schemeClr>
                        </a:solidFill>
                      </a:endParaRPr>
                    </a:p>
                  </a:txBody>
                  <a:tcPr>
                    <a:solidFill>
                      <a:schemeClr val="tx1"/>
                    </a:solidFill>
                  </a:tcPr>
                </a:tc>
              </a:tr>
              <a:tr h="662588">
                <a:tc>
                  <a:txBody>
                    <a:bodyPr/>
                    <a:lstStyle/>
                    <a:p>
                      <a:r>
                        <a:rPr lang="en-US" sz="1800" b="1" dirty="0" smtClean="0">
                          <a:solidFill>
                            <a:schemeClr val="tx2">
                              <a:lumMod val="40000"/>
                              <a:lumOff val="60000"/>
                            </a:schemeClr>
                          </a:solidFill>
                        </a:rPr>
                        <a:t>Rubella</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83-85%</a:t>
                      </a:r>
                      <a:endParaRPr lang="en-US" sz="1800" b="1" dirty="0">
                        <a:solidFill>
                          <a:schemeClr val="tx2">
                            <a:lumMod val="40000"/>
                            <a:lumOff val="60000"/>
                          </a:schemeClr>
                        </a:solidFill>
                      </a:endParaRPr>
                    </a:p>
                  </a:txBody>
                  <a:tcPr>
                    <a:solidFill>
                      <a:schemeClr val="tx1"/>
                    </a:solidFill>
                  </a:tcPr>
                </a:tc>
              </a:tr>
              <a:tr h="662588">
                <a:tc>
                  <a:txBody>
                    <a:bodyPr/>
                    <a:lstStyle/>
                    <a:p>
                      <a:r>
                        <a:rPr lang="en-US" sz="1800" b="1" dirty="0" smtClean="0">
                          <a:solidFill>
                            <a:schemeClr val="tx2">
                              <a:lumMod val="40000"/>
                              <a:lumOff val="60000"/>
                            </a:schemeClr>
                          </a:solidFill>
                        </a:rPr>
                        <a:t>Mumps</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75-86%</a:t>
                      </a:r>
                      <a:endParaRPr lang="en-US" sz="1800" b="1" dirty="0">
                        <a:solidFill>
                          <a:schemeClr val="tx2">
                            <a:lumMod val="40000"/>
                            <a:lumOff val="60000"/>
                          </a:schemeClr>
                        </a:solidFill>
                      </a:endParaRPr>
                    </a:p>
                  </a:txBody>
                  <a:tcPr>
                    <a:solidFill>
                      <a:schemeClr val="tx1"/>
                    </a:solidFill>
                  </a:tcPr>
                </a:tc>
              </a:tr>
              <a:tr h="662588">
                <a:tc>
                  <a:txBody>
                    <a:bodyPr/>
                    <a:lstStyle/>
                    <a:p>
                      <a:r>
                        <a:rPr lang="en-US" sz="1800" b="1" dirty="0" smtClean="0">
                          <a:solidFill>
                            <a:schemeClr val="tx2">
                              <a:lumMod val="40000"/>
                              <a:lumOff val="60000"/>
                            </a:schemeClr>
                          </a:solidFill>
                        </a:rPr>
                        <a:t>Influenza</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30-75%</a:t>
                      </a:r>
                      <a:endParaRPr lang="en-US" sz="1800" b="1" dirty="0">
                        <a:solidFill>
                          <a:schemeClr val="tx2">
                            <a:lumMod val="40000"/>
                            <a:lumOff val="60000"/>
                          </a:schemeClr>
                        </a:solidFill>
                      </a:endParaRPr>
                    </a:p>
                  </a:txBody>
                  <a:tcPr>
                    <a:solidFill>
                      <a:schemeClr val="tx1"/>
                    </a:solidFill>
                  </a:tcPr>
                </a:tc>
              </a:tr>
            </a:tbl>
          </a:graphicData>
        </a:graphic>
      </p:graphicFrame>
    </p:spTree>
    <p:extLst>
      <p:ext uri="{BB962C8B-B14F-4D97-AF65-F5344CB8AC3E}">
        <p14:creationId xmlns:p14="http://schemas.microsoft.com/office/powerpoint/2010/main" val="111846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0" y="838200"/>
            <a:ext cx="8763000" cy="3657600"/>
          </a:xfrm>
        </p:spPr>
        <p:txBody>
          <a:bodyPr>
            <a:noAutofit/>
          </a:bodyPr>
          <a:lstStyle/>
          <a:p>
            <a:pPr eaLnBrk="1" hangingPunct="1"/>
            <a:r>
              <a:rPr lang="en-US" sz="5400" dirty="0" smtClean="0"/>
              <a:t>What You Need To Know About</a:t>
            </a:r>
            <a:br>
              <a:rPr lang="en-US" sz="5400" dirty="0" smtClean="0"/>
            </a:br>
            <a:r>
              <a:rPr lang="en-US" sz="5400" b="1" dirty="0" smtClean="0"/>
              <a:t>V</a:t>
            </a:r>
            <a:r>
              <a:rPr lang="en-US" sz="5400" dirty="0" smtClean="0"/>
              <a:t>accine </a:t>
            </a:r>
            <a:r>
              <a:rPr lang="en-US" sz="5400" b="1" dirty="0" smtClean="0"/>
              <a:t>P</a:t>
            </a:r>
            <a:r>
              <a:rPr lang="en-US" sz="5400" dirty="0" smtClean="0"/>
              <a:t>reventable </a:t>
            </a:r>
            <a:r>
              <a:rPr lang="en-US" sz="5400" b="1" dirty="0" smtClean="0"/>
              <a:t>D</a:t>
            </a:r>
            <a:r>
              <a:rPr lang="en-US" sz="5400" dirty="0" smtClean="0"/>
              <a:t>iseases</a:t>
            </a:r>
          </a:p>
        </p:txBody>
      </p:sp>
    </p:spTree>
    <p:extLst>
      <p:ext uri="{BB962C8B-B14F-4D97-AF65-F5344CB8AC3E}">
        <p14:creationId xmlns:p14="http://schemas.microsoft.com/office/powerpoint/2010/main" val="2360292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nvPr>
        </p:nvGraphicFramePr>
        <p:xfrm>
          <a:off x="4558740" y="3764697"/>
          <a:ext cx="2030413" cy="2667000"/>
        </p:xfrm>
        <a:graphic>
          <a:graphicData uri="http://schemas.openxmlformats.org/presentationml/2006/ole">
            <mc:AlternateContent xmlns:mc="http://schemas.openxmlformats.org/markup-compatibility/2006">
              <mc:Choice xmlns:v="urn:schemas-microsoft-com:vml" Requires="v">
                <p:oleObj spid="_x0000_s31764" name="PHOTO-PAINT Image" r:id="rId6" imgW="1234129" imgH="1621402" progId="">
                  <p:embed/>
                </p:oleObj>
              </mc:Choice>
              <mc:Fallback>
                <p:oleObj name="PHOTO-PAINT Image" r:id="rId6" imgW="1234129" imgH="162140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740" y="3764697"/>
                        <a:ext cx="20304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3"/>
          <p:cNvSpPr txBox="1">
            <a:spLocks noChangeArrowheads="1"/>
          </p:cNvSpPr>
          <p:nvPr/>
        </p:nvSpPr>
        <p:spPr bwMode="auto">
          <a:xfrm>
            <a:off x="516233" y="287931"/>
            <a:ext cx="2945037" cy="769441"/>
          </a:xfrm>
          <a:prstGeom prst="rect">
            <a:avLst/>
          </a:prstGeom>
          <a:noFill/>
          <a:ln w="12700" cap="sq">
            <a:noFill/>
            <a:miter lim="800000"/>
            <a:headEnd/>
            <a:tailEnd/>
          </a:ln>
        </p:spPr>
        <p:txBody>
          <a:bodyPr wrap="none">
            <a:spAutoFit/>
          </a:bodyPr>
          <a:lstStyle/>
          <a:p>
            <a:pPr eaLnBrk="0" hangingPunct="0">
              <a:spcBef>
                <a:spcPct val="30000"/>
              </a:spcBef>
            </a:pPr>
            <a:r>
              <a:rPr kumimoji="1" lang="en-US" sz="4400" dirty="0">
                <a:latin typeface="Segoe UI"/>
              </a:rPr>
              <a:t>Diphtheria</a:t>
            </a:r>
            <a:r>
              <a:rPr kumimoji="1" lang="en-US" sz="4400" dirty="0">
                <a:solidFill>
                  <a:srgbClr val="C00000"/>
                </a:solidFill>
                <a:latin typeface="Segoe UI"/>
              </a:rPr>
              <a:t> </a:t>
            </a:r>
          </a:p>
        </p:txBody>
      </p:sp>
      <p:sp>
        <p:nvSpPr>
          <p:cNvPr id="9221" name="Text Box 4"/>
          <p:cNvSpPr txBox="1">
            <a:spLocks noChangeArrowheads="1"/>
          </p:cNvSpPr>
          <p:nvPr/>
        </p:nvSpPr>
        <p:spPr bwMode="auto">
          <a:xfrm>
            <a:off x="6620529" y="4512369"/>
            <a:ext cx="2514600" cy="769441"/>
          </a:xfrm>
          <a:prstGeom prst="rect">
            <a:avLst/>
          </a:prstGeom>
          <a:noFill/>
          <a:ln w="12700" cap="sq">
            <a:noFill/>
            <a:miter lim="800000"/>
            <a:headEnd/>
            <a:tailEnd/>
          </a:ln>
        </p:spPr>
        <p:txBody>
          <a:bodyPr wrap="square">
            <a:spAutoFit/>
          </a:bodyPr>
          <a:lstStyle/>
          <a:p>
            <a:pPr eaLnBrk="0" hangingPunct="0">
              <a:spcBef>
                <a:spcPct val="30000"/>
              </a:spcBef>
            </a:pPr>
            <a:r>
              <a:rPr kumimoji="1" lang="en-US" sz="4400" dirty="0">
                <a:latin typeface="Segoe UI"/>
              </a:rPr>
              <a:t>Pertussis</a:t>
            </a:r>
          </a:p>
        </p:txBody>
      </p:sp>
      <p:pic>
        <p:nvPicPr>
          <p:cNvPr id="9222" name="Picture 5">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8" cstate="print"/>
          <a:srcRect/>
          <a:stretch>
            <a:fillRect/>
          </a:stretch>
        </p:blipFill>
        <p:spPr bwMode="auto">
          <a:xfrm>
            <a:off x="7639704" y="5353528"/>
            <a:ext cx="238125" cy="304800"/>
          </a:xfrm>
          <a:prstGeom prst="rect">
            <a:avLst/>
          </a:prstGeom>
          <a:noFill/>
          <a:ln w="9525">
            <a:noFill/>
            <a:miter lim="800000"/>
            <a:headEnd/>
            <a:tailEnd/>
          </a:ln>
        </p:spPr>
      </p:pic>
      <p:pic>
        <p:nvPicPr>
          <p:cNvPr id="9223" name="Picture 6" descr="img0003"/>
          <p:cNvPicPr>
            <a:picLocks noChangeAspect="1" noChangeArrowheads="1"/>
          </p:cNvPicPr>
          <p:nvPr/>
        </p:nvPicPr>
        <p:blipFill>
          <a:blip r:embed="rId9" cstate="print"/>
          <a:srcRect/>
          <a:stretch>
            <a:fillRect/>
          </a:stretch>
        </p:blipFill>
        <p:spPr bwMode="auto">
          <a:xfrm>
            <a:off x="4495800" y="990600"/>
            <a:ext cx="3657600" cy="2438400"/>
          </a:xfrm>
          <a:prstGeom prst="rect">
            <a:avLst/>
          </a:prstGeom>
          <a:noFill/>
          <a:ln w="9525">
            <a:noFill/>
            <a:miter lim="800000"/>
            <a:headEnd/>
            <a:tailEnd/>
          </a:ln>
        </p:spPr>
      </p:pic>
      <p:sp>
        <p:nvSpPr>
          <p:cNvPr id="9224" name="Rectangle 7"/>
          <p:cNvSpPr>
            <a:spLocks noChangeArrowheads="1"/>
          </p:cNvSpPr>
          <p:nvPr/>
        </p:nvSpPr>
        <p:spPr bwMode="auto">
          <a:xfrm>
            <a:off x="5378062" y="202109"/>
            <a:ext cx="2070952" cy="769441"/>
          </a:xfrm>
          <a:prstGeom prst="rect">
            <a:avLst/>
          </a:prstGeom>
          <a:noFill/>
          <a:ln w="9525">
            <a:noFill/>
            <a:miter lim="800000"/>
            <a:headEnd/>
            <a:tailEnd/>
          </a:ln>
        </p:spPr>
        <p:txBody>
          <a:bodyPr wrap="none">
            <a:spAutoFit/>
          </a:bodyPr>
          <a:lstStyle/>
          <a:p>
            <a:pPr eaLnBrk="0" hangingPunct="0">
              <a:spcBef>
                <a:spcPct val="30000"/>
              </a:spcBef>
            </a:pPr>
            <a:r>
              <a:rPr kumimoji="1" lang="en-US" sz="4400" dirty="0">
                <a:latin typeface="Segoe UI"/>
              </a:rPr>
              <a:t>Tetanus</a:t>
            </a:r>
          </a:p>
        </p:txBody>
      </p:sp>
      <p:sp>
        <p:nvSpPr>
          <p:cNvPr id="9225" name="Text Box 8"/>
          <p:cNvSpPr txBox="1">
            <a:spLocks noChangeArrowheads="1"/>
          </p:cNvSpPr>
          <p:nvPr/>
        </p:nvSpPr>
        <p:spPr bwMode="auto">
          <a:xfrm>
            <a:off x="152399" y="4267200"/>
            <a:ext cx="3810001" cy="830997"/>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mn-lt"/>
              </a:rPr>
              <a:t>Required for </a:t>
            </a:r>
            <a:r>
              <a:rPr kumimoji="1" lang="en-US" sz="2400" b="1" dirty="0" smtClean="0">
                <a:solidFill>
                  <a:prstClr val="black"/>
                </a:solidFill>
                <a:latin typeface="+mn-lt"/>
              </a:rPr>
              <a:t>child </a:t>
            </a:r>
            <a:r>
              <a:rPr kumimoji="1" lang="en-US" sz="2400" b="1" dirty="0">
                <a:solidFill>
                  <a:prstClr val="black"/>
                </a:solidFill>
                <a:latin typeface="+mn-lt"/>
              </a:rPr>
              <a:t>care </a:t>
            </a:r>
            <a:r>
              <a:rPr kumimoji="1" lang="en-US" sz="2400" b="1" dirty="0" smtClean="0">
                <a:solidFill>
                  <a:prstClr val="black"/>
                </a:solidFill>
                <a:latin typeface="+mn-lt"/>
              </a:rPr>
              <a:t>and school attendance</a:t>
            </a:r>
            <a:endParaRPr kumimoji="1" lang="en-US" sz="2400" b="1" dirty="0">
              <a:solidFill>
                <a:prstClr val="black"/>
              </a:solidFill>
              <a:latin typeface="+mn-lt"/>
            </a:endParaRPr>
          </a:p>
        </p:txBody>
      </p:sp>
      <p:graphicFrame>
        <p:nvGraphicFramePr>
          <p:cNvPr id="9219" name="Object 9"/>
          <p:cNvGraphicFramePr>
            <a:graphicFrameLocks noChangeAspect="1"/>
          </p:cNvGraphicFramePr>
          <p:nvPr/>
        </p:nvGraphicFramePr>
        <p:xfrm>
          <a:off x="685800" y="1295400"/>
          <a:ext cx="2362200" cy="2362200"/>
        </p:xfrm>
        <a:graphic>
          <a:graphicData uri="http://schemas.openxmlformats.org/presentationml/2006/ole">
            <mc:AlternateContent xmlns:mc="http://schemas.openxmlformats.org/markup-compatibility/2006">
              <mc:Choice xmlns:v="urn:schemas-microsoft-com:vml" Requires="v">
                <p:oleObj spid="_x0000_s31765" name="Photo Editor Photo" r:id="rId10" imgW="1419048" imgH="952633" progId="">
                  <p:embed/>
                </p:oleObj>
              </mc:Choice>
              <mc:Fallback>
                <p:oleObj name="Photo Editor Photo" r:id="rId10" imgW="1419048" imgH="95263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1295400"/>
                        <a:ext cx="23622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0452038"/>
      </p:ext>
    </p:extLst>
  </p:cSld>
  <p:clrMapOvr>
    <a:masterClrMapping/>
  </p:clrMapOvr>
  <p:transition advTm="955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18"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remove" display="0">
                  <p:stCondLst>
                    <p:cond delay="indefinite"/>
                  </p:stCondLst>
                  <p:endCondLst>
                    <p:cond evt="onStopAudio" delay="0">
                      <p:tgtEl>
                        <p:sldTgt/>
                      </p:tgtEl>
                    </p:cond>
                  </p:endCondLst>
                </p:cTn>
                <p:tgtEl>
                  <p:spTgt spid="9222"/>
                </p:tgtEl>
              </p:cMediaNode>
            </p:audio>
          </p:childTnLst>
        </p:cTn>
      </p:par>
    </p:tnLst>
  </p:timing>
  <p:extLst mod="1">
    <p:ext uri="{E180D4A7-C9FB-4DFB-919C-405C955672EB}">
      <p14:showEvtLst xmlns:p14="http://schemas.microsoft.com/office/powerpoint/2010/main">
        <p14:playEvt time="1" objId="9222"/>
        <p14:stopEvt time="22818" objId="922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7736"/>
            <a:ext cx="8839200" cy="990600"/>
          </a:xfrm>
        </p:spPr>
        <p:txBody>
          <a:bodyPr/>
          <a:lstStyle/>
          <a:p>
            <a:r>
              <a:rPr lang="en-US" dirty="0" smtClean="0"/>
              <a:t>Hepatitis B</a:t>
            </a:r>
            <a:endParaRPr lang="en-US" dirty="0"/>
          </a:p>
        </p:txBody>
      </p:sp>
      <p:graphicFrame>
        <p:nvGraphicFramePr>
          <p:cNvPr id="3" name="Object 2"/>
          <p:cNvGraphicFramePr>
            <a:graphicFrameLocks noChangeAspect="1"/>
          </p:cNvGraphicFramePr>
          <p:nvPr>
            <p:extLst/>
          </p:nvPr>
        </p:nvGraphicFramePr>
        <p:xfrm>
          <a:off x="1981200" y="1416424"/>
          <a:ext cx="5181600" cy="3886200"/>
        </p:xfrm>
        <a:graphic>
          <a:graphicData uri="http://schemas.openxmlformats.org/presentationml/2006/ole">
            <mc:AlternateContent xmlns:mc="http://schemas.openxmlformats.org/markup-compatibility/2006">
              <mc:Choice xmlns:v="urn:schemas-microsoft-com:vml" Requires="v">
                <p:oleObj spid="_x0000_s32779" name="Photo Editor Photo" r:id="rId4" imgW="4877481" imgH="7314286" progId="">
                  <p:embed/>
                </p:oleObj>
              </mc:Choice>
              <mc:Fallback>
                <p:oleObj name="Photo Editor Photo" r:id="rId4" imgW="4877481" imgH="73142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416424"/>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1295400" y="5638800"/>
            <a:ext cx="7848600" cy="461665"/>
          </a:xfrm>
          <a:prstGeom prst="rect">
            <a:avLst/>
          </a:prstGeom>
        </p:spPr>
        <p:txBody>
          <a:bodyPr wrap="square">
            <a:spAutoFit/>
          </a:bodyPr>
          <a:lstStyle/>
          <a:p>
            <a:r>
              <a:rPr lang="en-US" sz="2400" b="1" dirty="0">
                <a:latin typeface="+mn-lt"/>
              </a:rPr>
              <a:t>Required for child care and school attendance </a:t>
            </a:r>
            <a:r>
              <a:rPr lang="en-US" sz="2400" dirty="0" smtClean="0"/>
              <a:t> </a:t>
            </a:r>
            <a:endParaRPr lang="en-US" sz="2400" b="1" dirty="0">
              <a:latin typeface="+mn-lt"/>
            </a:endParaRPr>
          </a:p>
        </p:txBody>
      </p:sp>
    </p:spTree>
    <p:extLst>
      <p:ext uri="{BB962C8B-B14F-4D97-AF65-F5344CB8AC3E}">
        <p14:creationId xmlns:p14="http://schemas.microsoft.com/office/powerpoint/2010/main" val="137946979"/>
      </p:ext>
    </p:extLst>
  </p:cSld>
  <p:clrMapOvr>
    <a:masterClrMapping/>
  </p:clrMapOvr>
  <mc:AlternateContent xmlns:mc="http://schemas.openxmlformats.org/markup-compatibility/2006" xmlns:p14="http://schemas.microsoft.com/office/powerpoint/2010/main">
    <mc:Choice Requires="p14">
      <p:transition spd="slow" p14:dur="2000" advTm="55438"/>
    </mc:Choice>
    <mc:Fallback xmlns="">
      <p:transition spd="slow" advTm="5543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72479"/>
            <a:ext cx="8959596" cy="769441"/>
          </a:xfrm>
          <a:prstGeom prst="rect">
            <a:avLst/>
          </a:prstGeom>
          <a:noFill/>
          <a:ln w="12700" cap="sq">
            <a:noFill/>
            <a:miter lim="800000"/>
            <a:headEnd/>
            <a:tailEnd/>
          </a:ln>
        </p:spPr>
        <p:txBody>
          <a:bodyPr wrap="square">
            <a:spAutoFit/>
          </a:bodyPr>
          <a:lstStyle/>
          <a:p>
            <a:pPr algn="ctr" eaLnBrk="0" hangingPunct="0">
              <a:spcBef>
                <a:spcPct val="30000"/>
              </a:spcBef>
            </a:pPr>
            <a:r>
              <a:rPr kumimoji="1" lang="en-US" sz="4400" dirty="0">
                <a:solidFill>
                  <a:prstClr val="black"/>
                </a:solidFill>
                <a:latin typeface="Segoe UI"/>
              </a:rPr>
              <a:t>Hepatitis A</a:t>
            </a:r>
          </a:p>
        </p:txBody>
      </p:sp>
      <p:sp>
        <p:nvSpPr>
          <p:cNvPr id="70659" name="Text Box 3"/>
          <p:cNvSpPr txBox="1">
            <a:spLocks noChangeArrowheads="1"/>
          </p:cNvSpPr>
          <p:nvPr/>
        </p:nvSpPr>
        <p:spPr bwMode="auto">
          <a:xfrm>
            <a:off x="533400" y="5039271"/>
            <a:ext cx="8426196" cy="830997"/>
          </a:xfrm>
          <a:prstGeom prst="rect">
            <a:avLst/>
          </a:prstGeom>
          <a:noFill/>
          <a:ln w="12700" cap="sq">
            <a:noFill/>
            <a:miter lim="800000"/>
            <a:headEnd/>
            <a:tailEnd/>
          </a:ln>
        </p:spPr>
        <p:txBody>
          <a:bodyPr wrap="square">
            <a:spAutoFit/>
          </a:bodyPr>
          <a:lstStyle/>
          <a:p>
            <a:pPr algn="ctr" eaLnBrk="0" hangingPunct="0">
              <a:spcBef>
                <a:spcPct val="50000"/>
              </a:spcBef>
            </a:pPr>
            <a:r>
              <a:rPr kumimoji="1" lang="en-US" sz="2400" b="1" dirty="0">
                <a:solidFill>
                  <a:prstClr val="black"/>
                </a:solidFill>
                <a:latin typeface="Segoe UI"/>
              </a:rPr>
              <a:t>Required for school or child care attendance for children born on or after 1-1-06</a:t>
            </a:r>
          </a:p>
        </p:txBody>
      </p:sp>
      <p:pic>
        <p:nvPicPr>
          <p:cNvPr id="70660" name="Picture 4" descr="hepapmh001"/>
          <p:cNvPicPr>
            <a:picLocks noChangeAspect="1" noChangeArrowheads="1"/>
          </p:cNvPicPr>
          <p:nvPr/>
        </p:nvPicPr>
        <p:blipFill>
          <a:blip r:embed="rId3" cstate="print"/>
          <a:srcRect/>
          <a:stretch>
            <a:fillRect/>
          </a:stretch>
        </p:blipFill>
        <p:spPr bwMode="auto">
          <a:xfrm>
            <a:off x="914400" y="1371600"/>
            <a:ext cx="3048000" cy="3352800"/>
          </a:xfrm>
          <a:prstGeom prst="rect">
            <a:avLst/>
          </a:prstGeom>
          <a:noFill/>
          <a:ln w="9525">
            <a:noFill/>
            <a:miter lim="800000"/>
            <a:headEnd/>
            <a:tailEnd/>
          </a:ln>
        </p:spPr>
      </p:pic>
      <p:pic>
        <p:nvPicPr>
          <p:cNvPr id="70661" name="Picture 5" descr="hepatitis_nt">
            <a:hlinkClick r:id="rId4"/>
          </p:cNvPr>
          <p:cNvPicPr>
            <a:picLocks noChangeAspect="1" noChangeArrowheads="1"/>
          </p:cNvPicPr>
          <p:nvPr/>
        </p:nvPicPr>
        <p:blipFill>
          <a:blip r:embed="rId5" cstate="print"/>
          <a:srcRect/>
          <a:stretch>
            <a:fillRect/>
          </a:stretch>
        </p:blipFill>
        <p:spPr bwMode="auto">
          <a:xfrm>
            <a:off x="5105400" y="1371600"/>
            <a:ext cx="3276600" cy="3352800"/>
          </a:xfrm>
          <a:prstGeom prst="rect">
            <a:avLst/>
          </a:prstGeom>
          <a:noFill/>
          <a:ln w="9525">
            <a:noFill/>
            <a:miter lim="800000"/>
            <a:headEnd/>
            <a:tailEnd/>
          </a:ln>
        </p:spPr>
      </p:pic>
    </p:spTree>
    <p:extLst>
      <p:ext uri="{BB962C8B-B14F-4D97-AF65-F5344CB8AC3E}">
        <p14:creationId xmlns:p14="http://schemas.microsoft.com/office/powerpoint/2010/main" val="83312375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nvPr>
        </p:nvGraphicFramePr>
        <p:xfrm>
          <a:off x="3962400" y="1713706"/>
          <a:ext cx="4876800" cy="3309938"/>
        </p:xfrm>
        <a:graphic>
          <a:graphicData uri="http://schemas.openxmlformats.org/presentationml/2006/ole">
            <mc:AlternateContent xmlns:mc="http://schemas.openxmlformats.org/markup-compatibility/2006">
              <mc:Choice xmlns:v="urn:schemas-microsoft-com:vml" Requires="v">
                <p:oleObj spid="_x0000_s36875" name="PHOTO-PAINT Image" r:id="rId4" imgW="1910938" imgH="1298121" progId="">
                  <p:embed/>
                </p:oleObj>
              </mc:Choice>
              <mc:Fallback>
                <p:oleObj name="PHOTO-PAINT Image" r:id="rId4" imgW="1910938" imgH="129812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713706"/>
                        <a:ext cx="4876800"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p:cNvSpPr txBox="1">
            <a:spLocks noChangeArrowheads="1"/>
          </p:cNvSpPr>
          <p:nvPr/>
        </p:nvSpPr>
        <p:spPr bwMode="auto">
          <a:xfrm>
            <a:off x="538111" y="488148"/>
            <a:ext cx="8162544" cy="1175706"/>
          </a:xfrm>
          <a:prstGeom prst="rect">
            <a:avLst/>
          </a:prstGeom>
          <a:noFill/>
          <a:ln w="12700" cap="sq">
            <a:noFill/>
            <a:miter lim="800000"/>
            <a:headEnd/>
            <a:tailEnd/>
          </a:ln>
        </p:spPr>
        <p:txBody>
          <a:bodyPr wrap="square">
            <a:spAutoFit/>
          </a:bodyPr>
          <a:lstStyle/>
          <a:p>
            <a:pPr algn="ctr" eaLnBrk="0" hangingPunct="0">
              <a:lnSpc>
                <a:spcPct val="80000"/>
              </a:lnSpc>
              <a:spcBef>
                <a:spcPct val="30000"/>
              </a:spcBef>
            </a:pPr>
            <a:r>
              <a:rPr kumimoji="1" lang="en-US" sz="4400" i="1" dirty="0">
                <a:solidFill>
                  <a:prstClr val="black"/>
                </a:solidFill>
                <a:latin typeface="Segoe UI"/>
              </a:rPr>
              <a:t>Haemophilus </a:t>
            </a:r>
            <a:r>
              <a:rPr kumimoji="1" lang="en-US" sz="4400" i="1" dirty="0" smtClean="0">
                <a:solidFill>
                  <a:prstClr val="black"/>
                </a:solidFill>
                <a:latin typeface="Segoe UI"/>
              </a:rPr>
              <a:t>influenzae </a:t>
            </a:r>
            <a:r>
              <a:rPr kumimoji="1" lang="en-US" sz="4400" dirty="0" smtClean="0">
                <a:solidFill>
                  <a:prstClr val="black"/>
                </a:solidFill>
                <a:latin typeface="Segoe UI"/>
              </a:rPr>
              <a:t>Type </a:t>
            </a:r>
            <a:r>
              <a:rPr kumimoji="1" lang="en-US" sz="4400" dirty="0">
                <a:solidFill>
                  <a:prstClr val="black"/>
                </a:solidFill>
                <a:latin typeface="Segoe UI"/>
              </a:rPr>
              <a:t>b (Hib)</a:t>
            </a:r>
          </a:p>
        </p:txBody>
      </p:sp>
      <p:sp>
        <p:nvSpPr>
          <p:cNvPr id="13316" name="Text Box 4"/>
          <p:cNvSpPr txBox="1">
            <a:spLocks noChangeArrowheads="1"/>
          </p:cNvSpPr>
          <p:nvPr/>
        </p:nvSpPr>
        <p:spPr bwMode="auto">
          <a:xfrm>
            <a:off x="685800" y="5405733"/>
            <a:ext cx="8077200" cy="461665"/>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Segoe UI"/>
              </a:rPr>
              <a:t>Required only for child care and pre-K attendance</a:t>
            </a:r>
          </a:p>
        </p:txBody>
      </p:sp>
      <p:pic>
        <p:nvPicPr>
          <p:cNvPr id="13317" name="Picture 5" descr="hibinfant"/>
          <p:cNvPicPr>
            <a:picLocks noChangeAspect="1" noChangeArrowheads="1"/>
          </p:cNvPicPr>
          <p:nvPr/>
        </p:nvPicPr>
        <p:blipFill>
          <a:blip r:embed="rId6" cstate="print"/>
          <a:srcRect/>
          <a:stretch>
            <a:fillRect/>
          </a:stretch>
        </p:blipFill>
        <p:spPr bwMode="auto">
          <a:xfrm>
            <a:off x="685800" y="1981200"/>
            <a:ext cx="2743200" cy="277495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47713050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593</TotalTime>
  <Words>6959</Words>
  <Application>Microsoft Office PowerPoint</Application>
  <PresentationFormat>On-screen Show (4:3)</PresentationFormat>
  <Paragraphs>632</Paragraphs>
  <Slides>32</Slides>
  <Notes>32</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4" baseType="lpstr">
      <vt:lpstr>Arial</vt:lpstr>
      <vt:lpstr>Arial Narrow</vt:lpstr>
      <vt:lpstr>Calibri</vt:lpstr>
      <vt:lpstr>Segoe UI</vt:lpstr>
      <vt:lpstr>Symbol</vt:lpstr>
      <vt:lpstr>Times New Roman</vt:lpstr>
      <vt:lpstr>Wingdings</vt:lpstr>
      <vt:lpstr>Wingdings 2</vt:lpstr>
      <vt:lpstr>template USE ME 2</vt:lpstr>
      <vt:lpstr>PHOTO-PAINT Image</vt:lpstr>
      <vt:lpstr>Photo Editor Photo</vt:lpstr>
      <vt:lpstr>Clip</vt:lpstr>
      <vt:lpstr>PowerPoint Presentation</vt:lpstr>
      <vt:lpstr>Overview of Topics</vt:lpstr>
      <vt:lpstr>PowerPoint Presentation</vt:lpstr>
      <vt:lpstr>PowerPoint Presentation</vt:lpstr>
      <vt:lpstr>What You Need To Know About Vaccine Preventable Diseases</vt:lpstr>
      <vt:lpstr>PowerPoint Presentation</vt:lpstr>
      <vt:lpstr>Hepatitis B</vt:lpstr>
      <vt:lpstr>PowerPoint Presentation</vt:lpstr>
      <vt:lpstr>PowerPoint Presentation</vt:lpstr>
      <vt:lpstr> </vt:lpstr>
      <vt:lpstr>PowerPoint Presentation</vt:lpstr>
      <vt:lpstr> Varicella (Chickenpox) </vt:lpstr>
      <vt:lpstr>PowerPoint Presentation</vt:lpstr>
      <vt:lpstr>Meningococcal Disease</vt:lpstr>
      <vt:lpstr>Advisory Committee on Immunization Practices (ACIP)</vt:lpstr>
      <vt:lpstr>Immunization Schedule Updates</vt:lpstr>
      <vt:lpstr>Indication        Recommendation                      Requirement</vt:lpstr>
      <vt:lpstr>PowerPoint Presentation</vt:lpstr>
      <vt:lpstr>“It’s The Law”</vt:lpstr>
      <vt:lpstr>PowerPoint Presentation</vt:lpstr>
      <vt:lpstr>VFC Program</vt:lpstr>
      <vt:lpstr>VFC Eligibility Requirement</vt:lpstr>
      <vt:lpstr>DOCUMENTATION</vt:lpstr>
      <vt:lpstr>Vaccines Received Outside the U.S.</vt:lpstr>
      <vt:lpstr>Vaccination of International Adoptees</vt:lpstr>
      <vt:lpstr>School &amp; Child Care Requirements</vt:lpstr>
      <vt:lpstr>Form 3231</vt:lpstr>
      <vt:lpstr>Vaccine Injury Compensation Program (VICP)</vt:lpstr>
      <vt:lpstr>VAERS</vt:lpstr>
      <vt:lpstr>Healthcare Personnel (HCP) and Other Adults Need These Immunizations:  </vt:lpstr>
      <vt:lpstr>State Resources</vt:lpstr>
      <vt:lpstr>PowerPoint Presentation</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57</cp:revision>
  <dcterms:created xsi:type="dcterms:W3CDTF">2012-06-14T17:04:19Z</dcterms:created>
  <dcterms:modified xsi:type="dcterms:W3CDTF">2017-04-13T16:40:35Z</dcterms:modified>
</cp:coreProperties>
</file>