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9.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1.xml" ContentType="application/vnd.openxmlformats-officedocument.drawingml.chart+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 id="2147483855" r:id="rId2"/>
    <p:sldMasterId id="2147483869" r:id="rId3"/>
    <p:sldMasterId id="2147483883" r:id="rId4"/>
    <p:sldMasterId id="2147483897" r:id="rId5"/>
    <p:sldMasterId id="2147483911" r:id="rId6"/>
    <p:sldMasterId id="2147483925" r:id="rId7"/>
    <p:sldMasterId id="2147483939" r:id="rId8"/>
    <p:sldMasterId id="2147483953" r:id="rId9"/>
    <p:sldMasterId id="2147483967" r:id="rId10"/>
  </p:sldMasterIdLst>
  <p:notesMasterIdLst>
    <p:notesMasterId r:id="rId82"/>
  </p:notesMasterIdLst>
  <p:handoutMasterIdLst>
    <p:handoutMasterId r:id="rId83"/>
  </p:handoutMasterIdLst>
  <p:sldIdLst>
    <p:sldId id="256" r:id="rId11"/>
    <p:sldId id="726" r:id="rId12"/>
    <p:sldId id="815" r:id="rId13"/>
    <p:sldId id="505" r:id="rId14"/>
    <p:sldId id="813" r:id="rId15"/>
    <p:sldId id="729" r:id="rId16"/>
    <p:sldId id="657" r:id="rId17"/>
    <p:sldId id="522" r:id="rId18"/>
    <p:sldId id="525" r:id="rId19"/>
    <p:sldId id="652" r:id="rId20"/>
    <p:sldId id="662" r:id="rId21"/>
    <p:sldId id="808" r:id="rId22"/>
    <p:sldId id="790" r:id="rId23"/>
    <p:sldId id="534" r:id="rId24"/>
    <p:sldId id="748" r:id="rId25"/>
    <p:sldId id="799" r:id="rId26"/>
    <p:sldId id="750" r:id="rId27"/>
    <p:sldId id="751" r:id="rId28"/>
    <p:sldId id="785" r:id="rId29"/>
    <p:sldId id="783" r:id="rId30"/>
    <p:sldId id="663" r:id="rId31"/>
    <p:sldId id="752" r:id="rId32"/>
    <p:sldId id="798" r:id="rId33"/>
    <p:sldId id="801" r:id="rId34"/>
    <p:sldId id="754" r:id="rId35"/>
    <p:sldId id="802" r:id="rId36"/>
    <p:sldId id="803" r:id="rId37"/>
    <p:sldId id="544" r:id="rId38"/>
    <p:sldId id="804" r:id="rId39"/>
    <p:sldId id="805" r:id="rId40"/>
    <p:sldId id="760" r:id="rId41"/>
    <p:sldId id="761" r:id="rId42"/>
    <p:sldId id="447" r:id="rId43"/>
    <p:sldId id="784" r:id="rId44"/>
    <p:sldId id="806" r:id="rId45"/>
    <p:sldId id="763" r:id="rId46"/>
    <p:sldId id="764" r:id="rId47"/>
    <p:sldId id="800" r:id="rId48"/>
    <p:sldId id="765" r:id="rId49"/>
    <p:sldId id="766" r:id="rId50"/>
    <p:sldId id="767" r:id="rId51"/>
    <p:sldId id="814" r:id="rId52"/>
    <p:sldId id="769" r:id="rId53"/>
    <p:sldId id="807" r:id="rId54"/>
    <p:sldId id="771" r:id="rId55"/>
    <p:sldId id="772" r:id="rId56"/>
    <p:sldId id="786" r:id="rId57"/>
    <p:sldId id="773" r:id="rId58"/>
    <p:sldId id="774" r:id="rId59"/>
    <p:sldId id="776" r:id="rId60"/>
    <p:sldId id="777" r:id="rId61"/>
    <p:sldId id="779" r:id="rId62"/>
    <p:sldId id="787" r:id="rId63"/>
    <p:sldId id="780" r:id="rId64"/>
    <p:sldId id="781" r:id="rId65"/>
    <p:sldId id="788" r:id="rId66"/>
    <p:sldId id="789" r:id="rId67"/>
    <p:sldId id="528" r:id="rId68"/>
    <p:sldId id="381" r:id="rId69"/>
    <p:sldId id="651" r:id="rId70"/>
    <p:sldId id="570" r:id="rId71"/>
    <p:sldId id="385" r:id="rId72"/>
    <p:sldId id="612" r:id="rId73"/>
    <p:sldId id="569" r:id="rId74"/>
    <p:sldId id="613" r:id="rId75"/>
    <p:sldId id="567" r:id="rId76"/>
    <p:sldId id="616" r:id="rId77"/>
    <p:sldId id="653" r:id="rId78"/>
    <p:sldId id="617" r:id="rId79"/>
    <p:sldId id="618" r:id="rId80"/>
    <p:sldId id="732" r:id="rId8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76" autoAdjust="0"/>
    <p:restoredTop sz="68478" autoAdjust="0"/>
  </p:normalViewPr>
  <p:slideViewPr>
    <p:cSldViewPr>
      <p:cViewPr varScale="1">
        <p:scale>
          <a:sx n="50" d="100"/>
          <a:sy n="50" d="100"/>
        </p:scale>
        <p:origin x="1002" y="36"/>
      </p:cViewPr>
      <p:guideLst>
        <p:guide orient="horz" pos="2160"/>
        <p:guide pos="2880"/>
      </p:guideLst>
    </p:cSldViewPr>
  </p:slideViewPr>
  <p:notesTextViewPr>
    <p:cViewPr>
      <p:scale>
        <a:sx n="100" d="100"/>
        <a:sy n="100" d="100"/>
      </p:scale>
      <p:origin x="0" y="0"/>
    </p:cViewPr>
  </p:notesTextViewPr>
  <p:sorterViewPr>
    <p:cViewPr>
      <p:scale>
        <a:sx n="90" d="100"/>
        <a:sy n="90" d="100"/>
      </p:scale>
      <p:origin x="0" y="17634"/>
    </p:cViewPr>
  </p:sorterViewPr>
  <p:notesViewPr>
    <p:cSldViewPr>
      <p:cViewPr varScale="1">
        <p:scale>
          <a:sx n="55" d="100"/>
          <a:sy n="55" d="100"/>
        </p:scale>
        <p:origin x="236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notesMaster" Target="notesMasters/notesMaster1.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plotArea>
      <c:layout>
        <c:manualLayout>
          <c:layoutTarget val="inner"/>
          <c:xMode val="edge"/>
          <c:yMode val="edge"/>
          <c:x val="0.3321354622338909"/>
          <c:y val="1.8181818181818479E-2"/>
          <c:w val="0.63837379702537933"/>
          <c:h val="0.77055523741351761"/>
        </c:manualLayout>
      </c:layout>
      <c:barChart>
        <c:barDir val="bar"/>
        <c:grouping val="clustered"/>
        <c:varyColors val="0"/>
        <c:ser>
          <c:idx val="0"/>
          <c:order val="0"/>
          <c:tx>
            <c:strRef>
              <c:f>Sheet1!$B$1</c:f>
              <c:strCache>
                <c:ptCount val="1"/>
                <c:pt idx="0">
                  <c:v>Column2</c:v>
                </c:pt>
              </c:strCache>
            </c:strRef>
          </c:tx>
          <c:invertIfNegative val="0"/>
          <c:dPt>
            <c:idx val="0"/>
            <c:invertIfNegative val="0"/>
            <c:bubble3D val="0"/>
            <c:spPr>
              <a:solidFill>
                <a:srgbClr val="92D050"/>
              </a:solidFill>
            </c:spPr>
          </c:dPt>
          <c:dPt>
            <c:idx val="1"/>
            <c:invertIfNegative val="0"/>
            <c:bubble3D val="0"/>
            <c:spPr>
              <a:solidFill>
                <a:srgbClr val="FFFF00"/>
              </a:solidFill>
            </c:spPr>
          </c:dPt>
          <c:dPt>
            <c:idx val="2"/>
            <c:invertIfNegative val="0"/>
            <c:bubble3D val="0"/>
            <c:spPr>
              <a:solidFill>
                <a:srgbClr val="FF9933"/>
              </a:solidFill>
            </c:spPr>
          </c:dPt>
          <c:dPt>
            <c:idx val="3"/>
            <c:invertIfNegative val="0"/>
            <c:bubble3D val="0"/>
            <c:spPr>
              <a:solidFill>
                <a:srgbClr val="0070C0"/>
              </a:solidFill>
            </c:spPr>
          </c:dPt>
          <c:dPt>
            <c:idx val="4"/>
            <c:invertIfNegative val="0"/>
            <c:bubble3D val="0"/>
            <c:spPr>
              <a:solidFill>
                <a:srgbClr val="53B0C9"/>
              </a:solidFill>
            </c:spPr>
          </c:dPt>
          <c:cat>
            <c:strRef>
              <c:f>Sheet1!$A$2:$A$6</c:f>
              <c:strCache>
                <c:ptCount val="5"/>
                <c:pt idx="0">
                  <c:v>Not needed or necessary**</c:v>
                </c:pt>
                <c:pt idx="1">
                  <c:v>Not recommended by provider</c:v>
                </c:pt>
                <c:pt idx="2">
                  <c:v>Safety concerns/side effects</c:v>
                </c:pt>
                <c:pt idx="3">
                  <c:v>Lack of knowledge</c:v>
                </c:pt>
                <c:pt idx="4">
                  <c:v>Not sexually active</c:v>
                </c:pt>
              </c:strCache>
            </c:strRef>
          </c:cat>
          <c:val>
            <c:numRef>
              <c:f>Sheet1!$B$2:$B$6</c:f>
              <c:numCache>
                <c:formatCode>General</c:formatCode>
                <c:ptCount val="5"/>
                <c:pt idx="0">
                  <c:v>19.100000000000001</c:v>
                </c:pt>
                <c:pt idx="1">
                  <c:v>14.2</c:v>
                </c:pt>
                <c:pt idx="2">
                  <c:v>13.3</c:v>
                </c:pt>
                <c:pt idx="3">
                  <c:v>12.6</c:v>
                </c:pt>
                <c:pt idx="4">
                  <c:v>10.1</c:v>
                </c:pt>
              </c:numCache>
            </c:numRef>
          </c:val>
        </c:ser>
        <c:dLbls>
          <c:showLegendKey val="0"/>
          <c:showVal val="0"/>
          <c:showCatName val="0"/>
          <c:showSerName val="0"/>
          <c:showPercent val="0"/>
          <c:showBubbleSize val="0"/>
        </c:dLbls>
        <c:gapWidth val="150"/>
        <c:axId val="330468600"/>
        <c:axId val="330464288"/>
      </c:barChart>
      <c:catAx>
        <c:axId val="330468600"/>
        <c:scaling>
          <c:orientation val="minMax"/>
        </c:scaling>
        <c:delete val="0"/>
        <c:axPos val="l"/>
        <c:numFmt formatCode="General" sourceLinked="1"/>
        <c:majorTickMark val="out"/>
        <c:minorTickMark val="none"/>
        <c:tickLblPos val="nextTo"/>
        <c:txPr>
          <a:bodyPr/>
          <a:lstStyle/>
          <a:p>
            <a:pPr>
              <a:defRPr>
                <a:solidFill>
                  <a:schemeClr val="accent1">
                    <a:lumMod val="50000"/>
                  </a:schemeClr>
                </a:solidFill>
              </a:defRPr>
            </a:pPr>
            <a:endParaRPr lang="en-US"/>
          </a:p>
        </c:txPr>
        <c:crossAx val="330464288"/>
        <c:crosses val="autoZero"/>
        <c:auto val="1"/>
        <c:lblAlgn val="ctr"/>
        <c:lblOffset val="100"/>
        <c:noMultiLvlLbl val="0"/>
      </c:catAx>
      <c:valAx>
        <c:axId val="330464288"/>
        <c:scaling>
          <c:orientation val="minMax"/>
          <c:max val="25"/>
          <c:min val="0"/>
        </c:scaling>
        <c:delete val="0"/>
        <c:axPos val="b"/>
        <c:title>
          <c:tx>
            <c:rich>
              <a:bodyPr rot="0" vert="horz"/>
              <a:lstStyle/>
              <a:p>
                <a:pPr>
                  <a:defRPr>
                    <a:solidFill>
                      <a:schemeClr val="accent1">
                        <a:lumMod val="50000"/>
                      </a:schemeClr>
                    </a:solidFill>
                  </a:defRPr>
                </a:pPr>
                <a:r>
                  <a:rPr lang="en-US">
                    <a:solidFill>
                      <a:schemeClr val="accent1">
                        <a:lumMod val="50000"/>
                      </a:schemeClr>
                    </a:solidFill>
                  </a:rPr>
                  <a:t>Percent</a:t>
                </a:r>
              </a:p>
            </c:rich>
          </c:tx>
          <c:overlay val="0"/>
        </c:title>
        <c:numFmt formatCode="General" sourceLinked="1"/>
        <c:majorTickMark val="none"/>
        <c:minorTickMark val="none"/>
        <c:tickLblPos val="nextTo"/>
        <c:txPr>
          <a:bodyPr/>
          <a:lstStyle/>
          <a:p>
            <a:pPr>
              <a:defRPr>
                <a:solidFill>
                  <a:schemeClr val="accent1">
                    <a:lumMod val="50000"/>
                  </a:schemeClr>
                </a:solidFill>
              </a:defRPr>
            </a:pPr>
            <a:endParaRPr lang="en-US"/>
          </a:p>
        </c:txPr>
        <c:crossAx val="330468600"/>
        <c:crosses val="autoZero"/>
        <c:crossBetween val="between"/>
        <c:majorUnit val="5"/>
      </c:valAx>
    </c:plotArea>
    <c:plotVisOnly val="1"/>
    <c:dispBlanksAs val="gap"/>
    <c:showDLblsOverMax val="0"/>
  </c:chart>
  <c:txPr>
    <a:bodyPr/>
    <a:lstStyle/>
    <a:p>
      <a:pPr>
        <a:defRPr sz="1800" baseline="0">
          <a:solidFill>
            <a:schemeClr val="tx2">
              <a:lumMod val="20000"/>
              <a:lumOff val="80000"/>
            </a:schemeClr>
          </a:solidFil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8474" cy="465138"/>
          </a:xfrm>
          <a:prstGeom prst="rect">
            <a:avLst/>
          </a:prstGeom>
        </p:spPr>
        <p:txBody>
          <a:bodyPr vert="horz" lIns="91382" tIns="45692" rIns="91382" bIns="45692" rtlCol="0"/>
          <a:lstStyle>
            <a:lvl1pPr algn="l">
              <a:defRPr sz="1200"/>
            </a:lvl1pPr>
          </a:lstStyle>
          <a:p>
            <a:endParaRPr lang="en-US"/>
          </a:p>
        </p:txBody>
      </p:sp>
      <p:sp>
        <p:nvSpPr>
          <p:cNvPr id="3" name="Date Placeholder 2"/>
          <p:cNvSpPr>
            <a:spLocks noGrp="1"/>
          </p:cNvSpPr>
          <p:nvPr>
            <p:ph type="dt" sz="quarter" idx="1"/>
          </p:nvPr>
        </p:nvSpPr>
        <p:spPr>
          <a:xfrm>
            <a:off x="3970340" y="0"/>
            <a:ext cx="3038474" cy="465138"/>
          </a:xfrm>
          <a:prstGeom prst="rect">
            <a:avLst/>
          </a:prstGeom>
        </p:spPr>
        <p:txBody>
          <a:bodyPr vert="horz" lIns="91382" tIns="45692" rIns="91382" bIns="45692" rtlCol="0"/>
          <a:lstStyle>
            <a:lvl1pPr algn="r">
              <a:defRPr sz="1200"/>
            </a:lvl1pPr>
          </a:lstStyle>
          <a:p>
            <a:fld id="{E66D4A8E-BC05-4E7F-9F98-E2AE6D7F92F1}" type="datetimeFigureOut">
              <a:rPr lang="en-US" smtClean="0"/>
              <a:pPr/>
              <a:t>1/5/2017</a:t>
            </a:fld>
            <a:endParaRPr lang="en-US"/>
          </a:p>
        </p:txBody>
      </p:sp>
      <p:sp>
        <p:nvSpPr>
          <p:cNvPr id="4" name="Footer Placeholder 3"/>
          <p:cNvSpPr>
            <a:spLocks noGrp="1"/>
          </p:cNvSpPr>
          <p:nvPr>
            <p:ph type="ftr" sz="quarter" idx="2"/>
          </p:nvPr>
        </p:nvSpPr>
        <p:spPr>
          <a:xfrm>
            <a:off x="6" y="8829675"/>
            <a:ext cx="3038474" cy="465138"/>
          </a:xfrm>
          <a:prstGeom prst="rect">
            <a:avLst/>
          </a:prstGeom>
        </p:spPr>
        <p:txBody>
          <a:bodyPr vert="horz" lIns="91382" tIns="45692" rIns="91382" bIns="45692"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675"/>
            <a:ext cx="3038474" cy="465138"/>
          </a:xfrm>
          <a:prstGeom prst="rect">
            <a:avLst/>
          </a:prstGeom>
        </p:spPr>
        <p:txBody>
          <a:bodyPr vert="horz" lIns="91382" tIns="45692" rIns="91382" bIns="45692" rtlCol="0" anchor="b"/>
          <a:lstStyle>
            <a:lvl1pPr algn="r">
              <a:defRPr sz="1200"/>
            </a:lvl1pPr>
          </a:lstStyle>
          <a:p>
            <a:fld id="{1E6FE146-E2F3-4A60-8223-27F215113B24}" type="slidenum">
              <a:rPr lang="en-US" smtClean="0"/>
              <a:pPr/>
              <a:t>‹#›</a:t>
            </a:fld>
            <a:endParaRPr lang="en-US"/>
          </a:p>
        </p:txBody>
      </p:sp>
    </p:spTree>
    <p:extLst>
      <p:ext uri="{BB962C8B-B14F-4D97-AF65-F5344CB8AC3E}">
        <p14:creationId xmlns:p14="http://schemas.microsoft.com/office/powerpoint/2010/main" val="15519787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8474" cy="465138"/>
          </a:xfrm>
          <a:prstGeom prst="rect">
            <a:avLst/>
          </a:prstGeom>
        </p:spPr>
        <p:txBody>
          <a:bodyPr vert="horz" lIns="91382" tIns="45692" rIns="91382" bIns="45692" rtlCol="0"/>
          <a:lstStyle>
            <a:lvl1pPr algn="l">
              <a:defRPr sz="1200"/>
            </a:lvl1pPr>
          </a:lstStyle>
          <a:p>
            <a:endParaRPr lang="en-US"/>
          </a:p>
        </p:txBody>
      </p:sp>
      <p:sp>
        <p:nvSpPr>
          <p:cNvPr id="3" name="Date Placeholder 2"/>
          <p:cNvSpPr>
            <a:spLocks noGrp="1"/>
          </p:cNvSpPr>
          <p:nvPr>
            <p:ph type="dt" idx="1"/>
          </p:nvPr>
        </p:nvSpPr>
        <p:spPr>
          <a:xfrm>
            <a:off x="3970340" y="0"/>
            <a:ext cx="3038474" cy="465138"/>
          </a:xfrm>
          <a:prstGeom prst="rect">
            <a:avLst/>
          </a:prstGeom>
        </p:spPr>
        <p:txBody>
          <a:bodyPr vert="horz" lIns="91382" tIns="45692" rIns="91382" bIns="45692" rtlCol="0"/>
          <a:lstStyle>
            <a:lvl1pPr algn="r">
              <a:defRPr sz="1200"/>
            </a:lvl1pPr>
          </a:lstStyle>
          <a:p>
            <a:fld id="{62B602AC-09AF-48A5-9C75-FA68144BAEAC}" type="datetimeFigureOut">
              <a:rPr lang="en-US" smtClean="0"/>
              <a:pPr/>
              <a:t>1/5/2017</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1382" tIns="45692" rIns="91382" bIns="45692" rtlCol="0" anchor="ctr"/>
          <a:lstStyle/>
          <a:p>
            <a:endParaRPr lang="en-US"/>
          </a:p>
        </p:txBody>
      </p:sp>
      <p:sp>
        <p:nvSpPr>
          <p:cNvPr id="5" name="Notes Placeholder 4"/>
          <p:cNvSpPr>
            <a:spLocks noGrp="1"/>
          </p:cNvSpPr>
          <p:nvPr>
            <p:ph type="body" sz="quarter" idx="3"/>
          </p:nvPr>
        </p:nvSpPr>
        <p:spPr>
          <a:xfrm>
            <a:off x="701675" y="4416427"/>
            <a:ext cx="5607050" cy="4183064"/>
          </a:xfrm>
          <a:prstGeom prst="rect">
            <a:avLst/>
          </a:prstGeom>
        </p:spPr>
        <p:txBody>
          <a:bodyPr vert="horz" lIns="91382" tIns="45692" rIns="91382" bIns="4569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6" y="8829675"/>
            <a:ext cx="3038474" cy="465138"/>
          </a:xfrm>
          <a:prstGeom prst="rect">
            <a:avLst/>
          </a:prstGeom>
        </p:spPr>
        <p:txBody>
          <a:bodyPr vert="horz" lIns="91382" tIns="45692" rIns="91382" bIns="45692" rtlCol="0" anchor="b"/>
          <a:lstStyle>
            <a:lvl1pPr algn="l">
              <a:defRPr sz="1200"/>
            </a:lvl1pPr>
          </a:lstStyle>
          <a:p>
            <a:endParaRPr lang="en-US"/>
          </a:p>
        </p:txBody>
      </p:sp>
      <p:sp>
        <p:nvSpPr>
          <p:cNvPr id="7" name="Slide Number Placeholder 6"/>
          <p:cNvSpPr>
            <a:spLocks noGrp="1"/>
          </p:cNvSpPr>
          <p:nvPr>
            <p:ph type="sldNum" sz="quarter" idx="5"/>
          </p:nvPr>
        </p:nvSpPr>
        <p:spPr>
          <a:xfrm>
            <a:off x="3970340" y="8829675"/>
            <a:ext cx="3038474" cy="465138"/>
          </a:xfrm>
          <a:prstGeom prst="rect">
            <a:avLst/>
          </a:prstGeom>
        </p:spPr>
        <p:txBody>
          <a:bodyPr vert="horz" lIns="91382" tIns="45692" rIns="91382" bIns="45692" rtlCol="0" anchor="b"/>
          <a:lstStyle>
            <a:lvl1pPr algn="r">
              <a:defRPr sz="1200"/>
            </a:lvl1pPr>
          </a:lstStyle>
          <a:p>
            <a:fld id="{6EB42E58-0303-4EDC-B00D-35285B913ADD}" type="slidenum">
              <a:rPr lang="en-US" smtClean="0"/>
              <a:pPr/>
              <a:t>‹#›</a:t>
            </a:fld>
            <a:endParaRPr lang="en-US"/>
          </a:p>
        </p:txBody>
      </p:sp>
    </p:spTree>
    <p:extLst>
      <p:ext uri="{BB962C8B-B14F-4D97-AF65-F5344CB8AC3E}">
        <p14:creationId xmlns:p14="http://schemas.microsoft.com/office/powerpoint/2010/main" val="39291582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Presenter will use this presentation to train clinicians on the ACIP Recommended Immunization Schedule for children, adolescents </a:t>
            </a:r>
            <a:r>
              <a:rPr lang="en-US" baseline="0" smtClean="0"/>
              <a:t>and adults.</a:t>
            </a:r>
            <a:endParaRPr lang="en-US" baseline="0" dirty="0" smtClean="0"/>
          </a:p>
        </p:txBody>
      </p:sp>
      <p:sp>
        <p:nvSpPr>
          <p:cNvPr id="4" name="Slide Number Placeholder 3"/>
          <p:cNvSpPr>
            <a:spLocks noGrp="1"/>
          </p:cNvSpPr>
          <p:nvPr>
            <p:ph type="sldNum" sz="quarter" idx="10"/>
          </p:nvPr>
        </p:nvSpPr>
        <p:spPr/>
        <p:txBody>
          <a:bodyPr/>
          <a:lstStyle/>
          <a:p>
            <a:fld id="{6EB42E58-0303-4EDC-B00D-35285B913ADD}" type="slidenum">
              <a:rPr lang="en-US" smtClean="0"/>
              <a:pPr/>
              <a:t>1</a:t>
            </a:fld>
            <a:endParaRPr lang="en-US"/>
          </a:p>
        </p:txBody>
      </p:sp>
    </p:spTree>
    <p:extLst>
      <p:ext uri="{BB962C8B-B14F-4D97-AF65-F5344CB8AC3E}">
        <p14:creationId xmlns:p14="http://schemas.microsoft.com/office/powerpoint/2010/main" val="3941258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5" name="Rectangle 7"/>
          <p:cNvSpPr txBox="1">
            <a:spLocks noGrp="1" noChangeArrowheads="1"/>
          </p:cNvSpPr>
          <p:nvPr/>
        </p:nvSpPr>
        <p:spPr bwMode="auto">
          <a:xfrm>
            <a:off x="3970941" y="8829675"/>
            <a:ext cx="3037840" cy="465138"/>
          </a:xfrm>
          <a:prstGeom prst="rect">
            <a:avLst/>
          </a:prstGeom>
          <a:noFill/>
          <a:ln w="9525">
            <a:noFill/>
            <a:miter lim="800000"/>
            <a:headEnd/>
            <a:tailEnd/>
          </a:ln>
        </p:spPr>
        <p:txBody>
          <a:bodyPr lIns="92246" tIns="46126" rIns="92246" bIns="46126" anchor="b"/>
          <a:lstStyle/>
          <a:p>
            <a:pPr algn="r" fontAlgn="auto">
              <a:spcBef>
                <a:spcPts val="0"/>
              </a:spcBef>
              <a:spcAft>
                <a:spcPts val="0"/>
              </a:spcAft>
              <a:defRPr/>
            </a:pPr>
            <a:endParaRPr lang="en-US" sz="1200" dirty="0">
              <a:solidFill>
                <a:srgbClr val="000000"/>
              </a:solidFill>
              <a:latin typeface="Calibri"/>
            </a:endParaRPr>
          </a:p>
        </p:txBody>
      </p:sp>
      <p:sp>
        <p:nvSpPr>
          <p:cNvPr id="548866" name="Rectangle 6"/>
          <p:cNvSpPr txBox="1">
            <a:spLocks noGrp="1" noChangeArrowheads="1"/>
          </p:cNvSpPr>
          <p:nvPr/>
        </p:nvSpPr>
        <p:spPr bwMode="auto">
          <a:xfrm>
            <a:off x="3" y="8829675"/>
            <a:ext cx="3037840" cy="465138"/>
          </a:xfrm>
          <a:prstGeom prst="rect">
            <a:avLst/>
          </a:prstGeom>
          <a:noFill/>
          <a:ln w="9525">
            <a:noFill/>
            <a:miter lim="800000"/>
            <a:headEnd/>
            <a:tailEnd/>
          </a:ln>
        </p:spPr>
        <p:txBody>
          <a:bodyPr lIns="92238" tIns="46122" rIns="92238" bIns="46122" anchor="b"/>
          <a:lstStyle/>
          <a:p>
            <a:pPr fontAlgn="auto">
              <a:spcBef>
                <a:spcPts val="0"/>
              </a:spcBef>
              <a:spcAft>
                <a:spcPts val="0"/>
              </a:spcAft>
              <a:defRPr/>
            </a:pPr>
            <a:endParaRPr lang="en-US" sz="1200" dirty="0">
              <a:solidFill>
                <a:srgbClr val="000000"/>
              </a:solidFill>
              <a:latin typeface="Calibri"/>
            </a:endParaRPr>
          </a:p>
        </p:txBody>
      </p:sp>
      <p:sp>
        <p:nvSpPr>
          <p:cNvPr id="548867" name="Rectangle 7"/>
          <p:cNvSpPr txBox="1">
            <a:spLocks noGrp="1" noChangeArrowheads="1"/>
          </p:cNvSpPr>
          <p:nvPr/>
        </p:nvSpPr>
        <p:spPr bwMode="auto">
          <a:xfrm>
            <a:off x="3970941" y="8829675"/>
            <a:ext cx="3037840" cy="465138"/>
          </a:xfrm>
          <a:prstGeom prst="rect">
            <a:avLst/>
          </a:prstGeom>
          <a:noFill/>
          <a:ln w="9525">
            <a:noFill/>
            <a:miter lim="800000"/>
            <a:headEnd/>
            <a:tailEnd/>
          </a:ln>
        </p:spPr>
        <p:txBody>
          <a:bodyPr lIns="92238" tIns="46122" rIns="92238" bIns="46122" anchor="b"/>
          <a:lstStyle/>
          <a:p>
            <a:pPr algn="r" fontAlgn="auto">
              <a:spcBef>
                <a:spcPts val="0"/>
              </a:spcBef>
              <a:spcAft>
                <a:spcPts val="0"/>
              </a:spcAft>
              <a:defRPr/>
            </a:pPr>
            <a:endParaRPr lang="en-US" sz="1200" dirty="0">
              <a:solidFill>
                <a:srgbClr val="000000"/>
              </a:solidFill>
              <a:latin typeface="Calibri"/>
            </a:endParaRPr>
          </a:p>
        </p:txBody>
      </p:sp>
      <p:sp>
        <p:nvSpPr>
          <p:cNvPr id="288772" name="Rectangle 2"/>
          <p:cNvSpPr>
            <a:spLocks noGrp="1" noRot="1" noChangeAspect="1" noChangeArrowheads="1" noTextEdit="1"/>
          </p:cNvSpPr>
          <p:nvPr>
            <p:ph type="sldImg"/>
          </p:nvPr>
        </p:nvSpPr>
        <p:spPr>
          <a:xfrm>
            <a:off x="1182688" y="696913"/>
            <a:ext cx="4648200" cy="3486150"/>
          </a:xfrm>
          <a:ln/>
        </p:spPr>
      </p:sp>
      <p:sp>
        <p:nvSpPr>
          <p:cNvPr id="288773" name="Rectangle 3"/>
          <p:cNvSpPr>
            <a:spLocks noGrp="1" noChangeArrowheads="1"/>
          </p:cNvSpPr>
          <p:nvPr>
            <p:ph type="body" idx="1"/>
          </p:nvPr>
        </p:nvSpPr>
        <p:spPr>
          <a:xfrm>
            <a:off x="934720" y="4416428"/>
            <a:ext cx="5140960" cy="4183063"/>
          </a:xfrm>
          <a:noFill/>
          <a:ln/>
        </p:spPr>
        <p:txBody>
          <a:bodyPr lIns="92238" tIns="46122" rIns="92238" bIns="46122"/>
          <a:lstStyle/>
          <a:p>
            <a:r>
              <a:rPr lang="en-US" sz="1000" b="1" dirty="0" smtClean="0">
                <a:latin typeface="Arial" charset="0"/>
              </a:rPr>
              <a:t>Before</a:t>
            </a:r>
            <a:r>
              <a:rPr lang="en-US" sz="1000" b="1" baseline="0" dirty="0" smtClean="0">
                <a:latin typeface="Arial" charset="0"/>
              </a:rPr>
              <a:t> Vaccines are administered, clinicians should be familiar with the General Recommendations on Immunization Practices.</a:t>
            </a:r>
          </a:p>
          <a:p>
            <a:r>
              <a:rPr lang="en-US" sz="1000" dirty="0" smtClean="0"/>
              <a:t>The </a:t>
            </a:r>
            <a:r>
              <a:rPr lang="en-US" sz="1000" dirty="0"/>
              <a:t>General Recommendations provide information for clinicians and other </a:t>
            </a:r>
            <a:r>
              <a:rPr lang="en-US" sz="1000" dirty="0" smtClean="0"/>
              <a:t>health</a:t>
            </a:r>
            <a:r>
              <a:rPr lang="en-US" sz="1000" baseline="0" dirty="0" smtClean="0"/>
              <a:t> </a:t>
            </a:r>
            <a:r>
              <a:rPr lang="en-US" sz="1000" dirty="0" smtClean="0"/>
              <a:t>care </a:t>
            </a:r>
            <a:r>
              <a:rPr lang="en-US" sz="1000" dirty="0"/>
              <a:t>providers about concerns that commonly arise when vaccinating persons of various ages. Providers and patients encounter numerous issues, such as, </a:t>
            </a:r>
            <a:r>
              <a:rPr lang="en-US" sz="1000" dirty="0" smtClean="0"/>
              <a:t>using</a:t>
            </a:r>
            <a:r>
              <a:rPr lang="en-US" sz="1000" baseline="0" dirty="0" smtClean="0"/>
              <a:t> the correct </a:t>
            </a:r>
            <a:r>
              <a:rPr lang="en-US" sz="1000" dirty="0" smtClean="0"/>
              <a:t>route </a:t>
            </a:r>
            <a:r>
              <a:rPr lang="en-US" sz="1000" dirty="0"/>
              <a:t>of administration, the number of vaccines </a:t>
            </a:r>
            <a:r>
              <a:rPr lang="en-US" sz="1000" dirty="0" smtClean="0"/>
              <a:t>administered (simultaneous administration), when to use</a:t>
            </a:r>
            <a:r>
              <a:rPr lang="en-US" sz="1000" baseline="0" dirty="0" smtClean="0"/>
              <a:t> the </a:t>
            </a:r>
            <a:r>
              <a:rPr lang="en-US" sz="1000" dirty="0" smtClean="0"/>
              <a:t>4-day </a:t>
            </a:r>
            <a:r>
              <a:rPr lang="en-US" sz="1000" dirty="0"/>
              <a:t>grace period, </a:t>
            </a:r>
            <a:r>
              <a:rPr lang="en-US" sz="1000" dirty="0" smtClean="0"/>
              <a:t>minimal age for immunization, the </a:t>
            </a:r>
            <a:r>
              <a:rPr lang="en-US" sz="1000" dirty="0"/>
              <a:t>timing and interval of each dose, screening for contraindications and precautions, the educational needs of patients and parents, and interpreting and responding to adverse events</a:t>
            </a:r>
            <a:r>
              <a:rPr lang="en-US" sz="1000" dirty="0" smtClean="0"/>
              <a:t>.  </a:t>
            </a:r>
            <a:endParaRPr lang="en-US" sz="1000" b="1" dirty="0">
              <a:latin typeface="Arial" charset="0"/>
            </a:endParaRPr>
          </a:p>
          <a:p>
            <a:endParaRPr lang="en-US" sz="1000" b="1" dirty="0" smtClean="0">
              <a:latin typeface="Arial" charset="0"/>
            </a:endParaRPr>
          </a:p>
          <a:p>
            <a:r>
              <a:rPr lang="en-US" sz="1000" b="1" dirty="0" smtClean="0">
                <a:latin typeface="Arial" charset="0"/>
              </a:rPr>
              <a:t>Staff should be able to access General Recs online</a:t>
            </a:r>
            <a:r>
              <a:rPr lang="en-US" sz="1000" b="1" baseline="0" dirty="0" smtClean="0">
                <a:latin typeface="Arial" charset="0"/>
              </a:rPr>
              <a:t> to use as a reference if needed.</a:t>
            </a:r>
            <a:endParaRPr lang="en-US" sz="1000" b="1" dirty="0">
              <a:latin typeface="Arial" charset="0"/>
            </a:endParaRPr>
          </a:p>
          <a:p>
            <a:endParaRPr lang="en-US" sz="1000" dirty="0">
              <a:latin typeface="Arial" charset="0"/>
            </a:endParaRPr>
          </a:p>
          <a:p>
            <a:r>
              <a:rPr lang="en-US" sz="1000" dirty="0">
                <a:latin typeface="Arial" charset="0"/>
              </a:rPr>
              <a:t>Ref: General Recommendations on Immunization MWR 2011; 60 (No. RR-2) Jan 28, 2011</a:t>
            </a:r>
          </a:p>
          <a:p>
            <a:endParaRPr lang="en-US" sz="1000" dirty="0">
              <a:latin typeface="Arial" charset="0"/>
            </a:endParaRPr>
          </a:p>
          <a:p>
            <a:endParaRPr lang="en-US" sz="1000" dirty="0">
              <a:latin typeface="Arial" charset="0"/>
            </a:endParaRPr>
          </a:p>
          <a:p>
            <a:pPr>
              <a:buFontTx/>
              <a:buChar char="•"/>
            </a:pPr>
            <a:endParaRPr lang="en-US" sz="1000" b="1" dirty="0">
              <a:latin typeface="Arial" charset="0"/>
            </a:endParaRPr>
          </a:p>
          <a:p>
            <a:endParaRPr lang="en-US" sz="1000" dirty="0">
              <a:latin typeface="Arial" charset="0"/>
            </a:endParaRPr>
          </a:p>
          <a:p>
            <a:endParaRPr lang="en-US" sz="1000" dirty="0">
              <a:latin typeface="Arial" charset="0"/>
            </a:endParaRPr>
          </a:p>
        </p:txBody>
      </p:sp>
      <p:sp>
        <p:nvSpPr>
          <p:cNvPr id="9" name="Slide Number Placeholder 8"/>
          <p:cNvSpPr>
            <a:spLocks noGrp="1"/>
          </p:cNvSpPr>
          <p:nvPr>
            <p:ph type="sldNum" sz="quarter" idx="10"/>
          </p:nvPr>
        </p:nvSpPr>
        <p:spPr/>
        <p:txBody>
          <a:bodyPr/>
          <a:lstStyle/>
          <a:p>
            <a:pPr>
              <a:defRPr/>
            </a:pPr>
            <a:fld id="{97952AFA-8362-48FC-9C34-150C87379A95}" type="slidenum">
              <a:rPr lang="en-US" smtClean="0"/>
              <a:pPr>
                <a:defRPr/>
              </a:pPr>
              <a:t>10</a:t>
            </a:fld>
            <a:endParaRPr lang="en-US" dirty="0"/>
          </a:p>
        </p:txBody>
      </p:sp>
    </p:spTree>
    <p:extLst>
      <p:ext uri="{BB962C8B-B14F-4D97-AF65-F5344CB8AC3E}">
        <p14:creationId xmlns:p14="http://schemas.microsoft.com/office/powerpoint/2010/main" val="1955583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8850" y="206375"/>
            <a:ext cx="2357438" cy="1766888"/>
          </a:xfrm>
        </p:spPr>
      </p:sp>
      <p:sp>
        <p:nvSpPr>
          <p:cNvPr id="3" name="Notes Placeholder 2"/>
          <p:cNvSpPr>
            <a:spLocks noGrp="1"/>
          </p:cNvSpPr>
          <p:nvPr>
            <p:ph type="body" idx="1"/>
          </p:nvPr>
        </p:nvSpPr>
        <p:spPr>
          <a:xfrm>
            <a:off x="169069" y="2205831"/>
            <a:ext cx="6477000" cy="6938169"/>
          </a:xfrm>
        </p:spPr>
        <p:txBody>
          <a:bodyPr>
            <a:noAutofit/>
          </a:bodyPr>
          <a:lstStyle/>
          <a:p>
            <a:r>
              <a:rPr lang="en-US" sz="900" b="1" dirty="0"/>
              <a:t>Provide </a:t>
            </a:r>
            <a:r>
              <a:rPr lang="en-US" sz="900" b="1" dirty="0" smtClean="0"/>
              <a:t>the</a:t>
            </a:r>
            <a:r>
              <a:rPr lang="en-US" sz="900" b="1" baseline="0" dirty="0" smtClean="0"/>
              <a:t> </a:t>
            </a:r>
            <a:r>
              <a:rPr lang="en-US" sz="900" b="1" dirty="0" smtClean="0"/>
              <a:t>list </a:t>
            </a:r>
            <a:r>
              <a:rPr lang="en-US" sz="900" b="1" dirty="0"/>
              <a:t>of the general recommendations </a:t>
            </a:r>
            <a:r>
              <a:rPr lang="en-US" sz="900" b="1" dirty="0" smtClean="0"/>
              <a:t>from the TTT website to discuss with audience while</a:t>
            </a:r>
            <a:r>
              <a:rPr lang="en-US" sz="900" b="1" baseline="0" dirty="0" smtClean="0"/>
              <a:t> viewing slide.  Point out the </a:t>
            </a:r>
            <a:r>
              <a:rPr lang="en-US" sz="900" b="1" dirty="0" smtClean="0"/>
              <a:t>key </a:t>
            </a:r>
            <a:r>
              <a:rPr lang="en-US" sz="900" b="1" dirty="0"/>
              <a:t>concepts:</a:t>
            </a:r>
          </a:p>
          <a:p>
            <a:r>
              <a:rPr lang="en-US" sz="900" b="1" dirty="0"/>
              <a:t>#1</a:t>
            </a:r>
            <a:r>
              <a:rPr lang="en-US" sz="900" dirty="0"/>
              <a:t> There are no contraindications to simultaneous administration of any of the routinely recommended vaccines included on the childhood and adult schedules. Exception: PCV13 and PPSV23  must be separated by 8 weeks </a:t>
            </a:r>
          </a:p>
          <a:p>
            <a:r>
              <a:rPr lang="en-US" sz="900" b="1" dirty="0"/>
              <a:t>#2 </a:t>
            </a:r>
            <a:r>
              <a:rPr lang="en-US" sz="900" dirty="0"/>
              <a:t>If two inactivated vaccines are not administered simultaneously, there is no minimal time interval with the exception we just mentioned with PPSV23 and PCV13 should not be administered on the same day and should be administered at least 8 weeks apart. VFC providers and the GA Immunization Program should follow ACIP recommendations. Not administering all vaccines indicated on the same visit results in a “missed opportunity.” Other causes of missed opportunities are: Lack of simultaneous administration, Client unaware he or she needs additional vaccines, Lack of Reimbursement for providers, Invalid contraindications</a:t>
            </a:r>
          </a:p>
          <a:p>
            <a:r>
              <a:rPr lang="en-US" sz="900" b="1" dirty="0"/>
              <a:t># 3 </a:t>
            </a:r>
            <a:r>
              <a:rPr lang="en-US" sz="900" dirty="0"/>
              <a:t>If two different live vaccines are not administered simultaneously, they must be separated by at least 28 days. Live vaccines listed on the schedule: MMR, Varicella, Rotavirus, and LAIV</a:t>
            </a:r>
          </a:p>
          <a:p>
            <a:r>
              <a:rPr lang="en-US" sz="900" b="1" dirty="0"/>
              <a:t>#4 </a:t>
            </a:r>
            <a:r>
              <a:rPr lang="en-US" sz="900" dirty="0"/>
              <a:t>If two different live vaccines are given &lt;28 days apart the vaccine given second should be repeated. This would apply to MMR and Varicella vaccines. </a:t>
            </a:r>
          </a:p>
          <a:p>
            <a:r>
              <a:rPr lang="en-US" sz="900" b="1" dirty="0"/>
              <a:t>#5</a:t>
            </a:r>
            <a:r>
              <a:rPr lang="en-US" sz="900" dirty="0"/>
              <a:t> General Recommendation applies to the minimum time and age intervals between doses of vaccines. Vaccine doses should not be given at intervals less than the minimum intervals or earlier than the minimum age. </a:t>
            </a:r>
            <a:r>
              <a:rPr lang="en-US" sz="900" dirty="0" smtClean="0"/>
              <a:t/>
            </a:r>
            <a:br>
              <a:rPr lang="en-US" sz="900" dirty="0" smtClean="0"/>
            </a:br>
            <a:r>
              <a:rPr lang="en-US" sz="900" b="1" dirty="0" smtClean="0"/>
              <a:t>#</a:t>
            </a:r>
            <a:r>
              <a:rPr lang="en-US" sz="900" b="1" dirty="0"/>
              <a:t>6 </a:t>
            </a:r>
            <a:r>
              <a:rPr lang="en-US" sz="900" dirty="0"/>
              <a:t>Violation of minimum time and age intervals/the “grace period.” This is ACIP’s recommendation that vaccine doses administered up to four days before the minimum interval or age can be counted as valid.  ACIP believes that administering a dose a few days earlier than the minimum time interval or age is unlikely to have a significant negative effect on the immune response to that dose. This four day grace period can be applied to all age and time intervals listed in Table 1.  But this also means that: Any doses given 5 or more days before the minimum age or time interval should be counted as invalid and should be repeated. When repeating invalid doses, the repeat dose should be spaced after the invalid dose by the recommended minimum interval noted in Table 1. There are a few rules about the “Grace Period” that should be emphasized: Grace period does not apply to time intervals between 2 different live vaccines (28 days) According to the DTaP footnote in Table 1, the minimum time interval between dose # 3 and dose  #4 for DTaP is 4 months. *(The grace period DOES apply here, so dose #4 of DTaP does not need to be repeated if administered ≤4 days less than 4 months after DTaP dose  #3.) Should not be used for scheduling future vaccination visits; Use primarily for reviewing vaccination records; In GA, Grace period does not conflict with requirements for child care and school.  This is not true in all states. For instance, most state school requirements mandate by law that the first dose of MMR to be given on or after the first birthday. </a:t>
            </a:r>
            <a:br>
              <a:rPr lang="en-US" sz="900" dirty="0"/>
            </a:br>
            <a:r>
              <a:rPr lang="en-US" sz="900" b="1" dirty="0"/>
              <a:t># 7</a:t>
            </a:r>
            <a:r>
              <a:rPr lang="en-US" sz="900" dirty="0"/>
              <a:t> General Recommendation the administration of vaccine later than recommended schedule. If  vaccines are administered later than the recommended schedule: Do not need to repeat doses, Do not need to start over, </a:t>
            </a:r>
          </a:p>
          <a:p>
            <a:r>
              <a:rPr lang="en-US" sz="900" b="1" dirty="0"/>
              <a:t>#8</a:t>
            </a:r>
            <a:r>
              <a:rPr lang="en-US" sz="900" dirty="0"/>
              <a:t> recommendation discourages variance from administering vaccines  from the recommended route and site. ACIP strongly discourages the administration of any vaccine  by any route or in any site other than those stated in the package insert.  However because this is such an issue, the following recommendations regarding route and site are outlined in the General Recommendations document. Accept all doses given by nonstandard route and site except: Rabies and Hepatitis B given in  gluteus.  Hepatitis B vaccine not given IM </a:t>
            </a:r>
          </a:p>
          <a:p>
            <a:r>
              <a:rPr lang="en-US" sz="900" b="1" dirty="0"/>
              <a:t>#9</a:t>
            </a:r>
            <a:r>
              <a:rPr lang="en-US" sz="900" dirty="0"/>
              <a:t>  addresses the use of combination vaccines. Additional  information regarding combination vaccines is included under the Minimum Time and Age Interval Chart and in the statement under the new schedule (see both handouts):</a:t>
            </a:r>
          </a:p>
          <a:p>
            <a:r>
              <a:rPr lang="en-US" sz="900" dirty="0"/>
              <a:t>First, additional vaccines may be licensed and recommended during the year; Second, the statement addresses the general recommendations for administering licensed combination vaccines. Combination vaccines are generally preferred over separate injections of its equivalent component vaccines. </a:t>
            </a:r>
            <a:r>
              <a:rPr lang="en-US" sz="900" dirty="0" smtClean="0"/>
              <a:t/>
            </a:r>
            <a:br>
              <a:rPr lang="en-US" sz="900" dirty="0" smtClean="0"/>
            </a:br>
            <a:r>
              <a:rPr lang="en-US" sz="900" b="1" dirty="0" smtClean="0"/>
              <a:t>#</a:t>
            </a:r>
            <a:r>
              <a:rPr lang="en-US" sz="900" b="1" dirty="0"/>
              <a:t>10 </a:t>
            </a:r>
            <a:r>
              <a:rPr lang="en-US" sz="900" dirty="0"/>
              <a:t>A contraindication is a condition in the recipient  that  increases the risk for a serious adverse reaction.</a:t>
            </a:r>
          </a:p>
          <a:p>
            <a:r>
              <a:rPr lang="en-US" sz="900" dirty="0"/>
              <a:t>The only true contraindication applicable to all vaccines is a history of a severe allergic reaction after a prior dose of vaccine or to a vaccine constituent (unless the individual has been desensitized) Severely immunocompromised persons and pregnant women should not receive live vaccines; Children who had encephalopathy at 7 days or less after receiving a dose of DTP or DTaP, not attributable to another cause should not receive further doses. A precaution is a condition in the recipient that might increase the risk for a serious adverse reaction or might compromise the ability of the vaccine to produce immunity; Under normal circumstances, defer vaccination but sometimes must weigh benefits vs. risks Should be deferred until precaution is not present.  Give when child is well. </a:t>
            </a:r>
          </a:p>
          <a:p>
            <a:r>
              <a:rPr lang="en-US" sz="900" dirty="0"/>
              <a:t> </a:t>
            </a:r>
          </a:p>
          <a:p>
            <a:r>
              <a:rPr lang="en-US" sz="900" dirty="0"/>
              <a:t>1. General Recommendations on Immunization, Recommendations of the Advisory Committee on Immunization Practices (ACIP). MMWR 2011; 60 (No. RR-2) January 28, 2011</a:t>
            </a:r>
          </a:p>
          <a:p>
            <a:r>
              <a:rPr lang="en-US" sz="900" dirty="0"/>
              <a:t>2. Epidemiology and Prevention of Vaccine-Preventable Diseases, 12th edition May 2012.  HHS, CDC. (Pink Book).</a:t>
            </a:r>
          </a:p>
          <a:p>
            <a:endParaRPr lang="en-US" sz="900" b="1" dirty="0"/>
          </a:p>
          <a:p>
            <a:endParaRPr lang="en-US" sz="900"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11</a:t>
            </a:fld>
            <a:endParaRPr lang="en-US" dirty="0"/>
          </a:p>
        </p:txBody>
      </p:sp>
    </p:spTree>
    <p:extLst>
      <p:ext uri="{BB962C8B-B14F-4D97-AF65-F5344CB8AC3E}">
        <p14:creationId xmlns:p14="http://schemas.microsoft.com/office/powerpoint/2010/main" val="2286973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Ask the audience</a:t>
            </a:r>
            <a:r>
              <a:rPr lang="en-US" b="1" baseline="0" dirty="0" smtClean="0"/>
              <a:t> when should the VIS be given to a patient and to see how many different responses you receive.</a:t>
            </a:r>
            <a:endParaRPr lang="en-US" b="1" dirty="0" smtClean="0"/>
          </a:p>
          <a:p>
            <a:endParaRPr lang="en-US" dirty="0" smtClean="0"/>
          </a:p>
          <a:p>
            <a:r>
              <a:rPr lang="en-US" dirty="0" smtClean="0"/>
              <a:t>After a provider has</a:t>
            </a:r>
            <a:r>
              <a:rPr lang="en-US" baseline="0" dirty="0" smtClean="0"/>
              <a:t> determined the vaccines recommended for a patient the next step is to provide the patient with a Vaccine Information Statement.</a:t>
            </a:r>
          </a:p>
          <a:p>
            <a:endParaRPr lang="en-US" baseline="0" dirty="0" smtClean="0"/>
          </a:p>
          <a:p>
            <a:r>
              <a:rPr lang="en-US" baseline="0" dirty="0" smtClean="0"/>
              <a:t>As required under the National Childhood Vaccine Injury Act, all health care providers in the US who administer to any child or adult, any of the following vaccines diphtheria, tetanus, pertussis, measles, mumps, rubella, polio, hepatitis A &amp; B, HIB, influenza, pneumococcal, meningococcal, rotavirus, HPV and varicella shall, prior to administration of each dose of the vaccine, provide a copy to keep of the relevant current edition vaccine information materials that have been produced by the CDC.</a:t>
            </a:r>
          </a:p>
          <a:p>
            <a:endParaRPr lang="en-US" baseline="0" dirty="0" smtClean="0"/>
          </a:p>
          <a:p>
            <a:r>
              <a:rPr lang="en-US" b="1" baseline="0" dirty="0" smtClean="0"/>
              <a:t>Presenter may include a copy of the handout for the Top 10 facts about the VIS to review with staff.</a:t>
            </a:r>
          </a:p>
          <a:p>
            <a:r>
              <a:rPr lang="en-US" baseline="0" dirty="0" smtClean="0"/>
              <a:t>The top 10 facts about VIS are:</a:t>
            </a:r>
          </a:p>
          <a:p>
            <a:r>
              <a:rPr lang="en-US" baseline="0" dirty="0" smtClean="0"/>
              <a:t>-It’s federal law, VIS are required for both public and private sectors, VIS must be provided before vaccine administered, must provide current VIS for each dose of vaccine, must provide VISs for combination vaccines too, VISs are available in other formats, including 30 languages (you may use laminated copies of VISs for patients and parents to read and return before leaving the clinic, but you must also offer the patient/parent a printed copy of the VIS to take home.  If they prefer to download the VIS onto a mobile device, direct them to CDC’s VIS mobile Downloads web page:  http://m.cdc.gov/VIS.  Federal law does not require signed consent in order for a person to be vaccinated.  To verify that a VIS was given, providers must record in the patient’s chart the published date of VIS, date the VIS was given, name, address and title of the person who administers vaccine, date vaccine administered, and vaccine manufacturer and lot number of each dose administered.  VISs should not be altered.  Provide VISs to all patients.</a:t>
            </a:r>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12</a:t>
            </a:fld>
            <a:endParaRPr lang="en-US"/>
          </a:p>
        </p:txBody>
      </p:sp>
    </p:spTree>
    <p:extLst>
      <p:ext uri="{BB962C8B-B14F-4D97-AF65-F5344CB8AC3E}">
        <p14:creationId xmlns:p14="http://schemas.microsoft.com/office/powerpoint/2010/main" val="3874300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Rectangle 2"/>
          <p:cNvSpPr>
            <a:spLocks noGrp="1" noRot="1" noChangeAspect="1" noChangeArrowheads="1" noTextEdit="1"/>
          </p:cNvSpPr>
          <p:nvPr>
            <p:ph type="sldImg"/>
          </p:nvPr>
        </p:nvSpPr>
        <p:spPr>
          <a:xfrm>
            <a:off x="1106488" y="696913"/>
            <a:ext cx="4646612" cy="3486150"/>
          </a:xfrm>
          <a:ln/>
        </p:spPr>
      </p:sp>
      <p:sp>
        <p:nvSpPr>
          <p:cNvPr id="401410" name="Rectangle 3"/>
          <p:cNvSpPr>
            <a:spLocks noGrp="1" noChangeArrowheads="1"/>
          </p:cNvSpPr>
          <p:nvPr>
            <p:ph type="body" idx="1"/>
          </p:nvPr>
        </p:nvSpPr>
        <p:spPr>
          <a:noFill/>
          <a:ln/>
        </p:spPr>
        <p:txBody>
          <a:bodyPr lIns="91409" tIns="45704" rIns="91409" bIns="45704"/>
          <a:lstStyle/>
          <a:p>
            <a:pPr eaLnBrk="1" hangingPunct="1">
              <a:spcBef>
                <a:spcPct val="0"/>
              </a:spcBef>
            </a:pPr>
            <a:r>
              <a:rPr lang="en-US" b="1" dirty="0" smtClean="0">
                <a:latin typeface="Arial" charset="0"/>
              </a:rPr>
              <a:t>What should we do if a dose of expired vaccine is given to a patient? </a:t>
            </a:r>
          </a:p>
          <a:p>
            <a:pPr eaLnBrk="1" hangingPunct="1">
              <a:spcBef>
                <a:spcPct val="0"/>
              </a:spcBef>
            </a:pPr>
            <a:r>
              <a:rPr lang="en-US" b="1" dirty="0" smtClean="0">
                <a:latin typeface="Arial" charset="0"/>
              </a:rPr>
              <a:t> </a:t>
            </a:r>
          </a:p>
          <a:p>
            <a:pPr eaLnBrk="1" hangingPunct="1">
              <a:spcBef>
                <a:spcPct val="0"/>
              </a:spcBef>
            </a:pPr>
            <a:r>
              <a:rPr lang="en-US" b="1" dirty="0" smtClean="0">
                <a:latin typeface="Arial" charset="0"/>
              </a:rPr>
              <a:t>The dose should be repeated. If the expired dose is a live virus vaccine, you should wait at least 4 weeks after the previous (expired) dose was given before repeating it. Refer to the General</a:t>
            </a:r>
            <a:r>
              <a:rPr lang="en-US" b="1" baseline="0" dirty="0" smtClean="0">
                <a:latin typeface="Arial" charset="0"/>
              </a:rPr>
              <a:t> Recommendation Guidelines #4.  If two different live vaccines are given &lt; 28 days apart of or if the second dose given was invalid then the second dose should be repeated.  This would apply to MMR and Varicella.  </a:t>
            </a:r>
          </a:p>
          <a:p>
            <a:pPr eaLnBrk="1" hangingPunct="1">
              <a:spcBef>
                <a:spcPct val="0"/>
              </a:spcBef>
            </a:pPr>
            <a:r>
              <a:rPr lang="en-US" b="1" dirty="0" smtClean="0">
                <a:latin typeface="Arial" charset="0"/>
              </a:rPr>
              <a:t>If the expired dose is not a live vaccine, the dose should be repeated as soon as possible. If you prefer, you can perform serologic testing to check for immunity for certain vaccinations (e.g., measles, mumps, rubella, varicella, and hepatitis A). </a:t>
            </a:r>
          </a:p>
          <a:p>
            <a:pPr eaLnBrk="1" hangingPunct="1">
              <a:spcBef>
                <a:spcPct val="0"/>
              </a:spcBef>
            </a:pPr>
            <a:endParaRPr lang="en-US" b="1" dirty="0" smtClean="0">
              <a:latin typeface="Arial" charset="0"/>
            </a:endParaRPr>
          </a:p>
          <a:p>
            <a:pPr eaLnBrk="1" hangingPunct="1">
              <a:spcBef>
                <a:spcPct val="0"/>
              </a:spcBef>
            </a:pPr>
            <a:endParaRPr lang="en-US" b="1" dirty="0" smtClean="0">
              <a:latin typeface="Arial" charset="0"/>
            </a:endParaRPr>
          </a:p>
          <a:p>
            <a:pPr eaLnBrk="1" hangingPunct="1">
              <a:spcBef>
                <a:spcPct val="0"/>
              </a:spcBef>
            </a:pPr>
            <a:endParaRPr lang="en-US" sz="900" b="1" dirty="0">
              <a:latin typeface="Arial" charset="0"/>
            </a:endParaRPr>
          </a:p>
        </p:txBody>
      </p:sp>
    </p:spTree>
    <p:extLst>
      <p:ext uri="{BB962C8B-B14F-4D97-AF65-F5344CB8AC3E}">
        <p14:creationId xmlns:p14="http://schemas.microsoft.com/office/powerpoint/2010/main" val="191813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81E856DF-D89F-4E96-BAF6-5AFD112D195B}" type="slidenum">
              <a:rPr lang="en-US" smtClean="0">
                <a:solidFill>
                  <a:prstClr val="black"/>
                </a:solidFill>
              </a:rPr>
              <a:pPr/>
              <a:t>14</a:t>
            </a:fld>
            <a:endParaRPr lang="en-US" dirty="0" smtClean="0">
              <a:solidFill>
                <a:prstClr val="black"/>
              </a:solidFill>
            </a:endParaRPr>
          </a:p>
        </p:txBody>
      </p:sp>
      <p:sp>
        <p:nvSpPr>
          <p:cNvPr id="146435" name="Rectangle 2"/>
          <p:cNvSpPr>
            <a:spLocks noGrp="1" noRot="1" noChangeAspect="1" noChangeArrowheads="1" noTextEdit="1"/>
          </p:cNvSpPr>
          <p:nvPr>
            <p:ph type="sldImg"/>
          </p:nvPr>
        </p:nvSpPr>
        <p:spPr>
          <a:xfrm>
            <a:off x="1287463" y="334963"/>
            <a:ext cx="4133850" cy="3101975"/>
          </a:xfrm>
          <a:ln/>
        </p:spPr>
      </p:sp>
      <p:sp>
        <p:nvSpPr>
          <p:cNvPr id="146436" name="Rectangle 3"/>
          <p:cNvSpPr>
            <a:spLocks noGrp="1" noChangeArrowheads="1"/>
          </p:cNvSpPr>
          <p:nvPr>
            <p:ph type="body" idx="1"/>
          </p:nvPr>
        </p:nvSpPr>
        <p:spPr>
          <a:xfrm>
            <a:off x="155578" y="3664654"/>
            <a:ext cx="6699248" cy="4974524"/>
          </a:xfrm>
          <a:noFill/>
          <a:ln/>
        </p:spPr>
        <p:txBody>
          <a:bodyPr>
            <a:normAutofit lnSpcReduction="10000"/>
          </a:bodyPr>
          <a:lstStyle/>
          <a:p>
            <a:pPr eaLnBrk="1" hangingPunct="1">
              <a:lnSpc>
                <a:spcPct val="90000"/>
              </a:lnSpc>
            </a:pPr>
            <a:r>
              <a:rPr lang="en-US" sz="1100" b="1" dirty="0"/>
              <a:t>Ask participants what are: </a:t>
            </a:r>
            <a:r>
              <a:rPr lang="en-US" sz="1100" dirty="0"/>
              <a:t>Diphtheria, tetanus and pertussis? </a:t>
            </a:r>
            <a:br>
              <a:rPr lang="en-US" sz="1100" dirty="0"/>
            </a:br>
            <a:r>
              <a:rPr lang="en-US" sz="1100" dirty="0"/>
              <a:t>Whooping cough (pertussis), tetanus, and diphtheria are serious diseases caused by bacteria.</a:t>
            </a:r>
          </a:p>
          <a:p>
            <a:pPr eaLnBrk="1" hangingPunct="1">
              <a:lnSpc>
                <a:spcPct val="90000"/>
              </a:lnSpc>
            </a:pPr>
            <a:r>
              <a:rPr lang="en-US" sz="1100" dirty="0"/>
              <a:t>Whooping cough and diphtheria are spread person-to-person through the air. Tetanus gets into the body through cuts or wounds.</a:t>
            </a:r>
          </a:p>
          <a:p>
            <a:pPr eaLnBrk="1" hangingPunct="1">
              <a:lnSpc>
                <a:spcPct val="90000"/>
              </a:lnSpc>
            </a:pPr>
            <a:r>
              <a:rPr lang="en-US" sz="1100" dirty="0"/>
              <a:t>Whooping cough can trigger such bad coughing that babies can’t breathe. Babies are </a:t>
            </a:r>
            <a:r>
              <a:rPr lang="en-US" sz="1100" dirty="0" smtClean="0"/>
              <a:t>most </a:t>
            </a:r>
            <a:r>
              <a:rPr lang="en-US" sz="1100" dirty="0"/>
              <a:t>likely to die from whooping cough and can have complications such as seizures and brain damage. Tetanus can cause extremely painful muscle cramps all over the body. Diphtheria can lead to severe breathing problems, heart problems, and paralysis. All these diseases can be deadly.</a:t>
            </a:r>
          </a:p>
          <a:p>
            <a:pPr eaLnBrk="1" hangingPunct="1">
              <a:lnSpc>
                <a:spcPct val="90000"/>
              </a:lnSpc>
            </a:pPr>
            <a:r>
              <a:rPr lang="en-US" sz="1100" dirty="0" smtClean="0"/>
              <a:t>The </a:t>
            </a:r>
            <a:r>
              <a:rPr lang="en-US" sz="1100" b="1" dirty="0"/>
              <a:t>diphtheria</a:t>
            </a:r>
            <a:r>
              <a:rPr lang="en-US" sz="1100" dirty="0"/>
              <a:t> germ lives in the throat and mouth of the infected person. </a:t>
            </a:r>
          </a:p>
          <a:p>
            <a:pPr lvl="1" eaLnBrk="1" hangingPunct="1">
              <a:lnSpc>
                <a:spcPct val="90000"/>
              </a:lnSpc>
              <a:buFont typeface="Wingdings" pitchFamily="2" charset="2"/>
              <a:buChar char="§"/>
            </a:pPr>
            <a:r>
              <a:rPr lang="en-US" sz="1100" dirty="0"/>
              <a:t>The disease is spread through direct contact with the infected person.</a:t>
            </a:r>
          </a:p>
          <a:p>
            <a:pPr lvl="1" eaLnBrk="1" hangingPunct="1">
              <a:lnSpc>
                <a:spcPct val="90000"/>
              </a:lnSpc>
              <a:buFont typeface="Wingdings" pitchFamily="2" charset="2"/>
              <a:buChar char="§"/>
            </a:pPr>
            <a:r>
              <a:rPr lang="en-US" sz="1100" dirty="0"/>
              <a:t>Now we don’t see as much of this disease in the United States.</a:t>
            </a:r>
          </a:p>
          <a:p>
            <a:pPr eaLnBrk="1" hangingPunct="1">
              <a:lnSpc>
                <a:spcPct val="90000"/>
              </a:lnSpc>
              <a:buFont typeface="Wingdings" pitchFamily="2" charset="2"/>
              <a:buNone/>
            </a:pPr>
            <a:r>
              <a:rPr lang="en-US" sz="1100" dirty="0"/>
              <a:t>The </a:t>
            </a:r>
            <a:r>
              <a:rPr lang="en-US" sz="1100" b="1" dirty="0"/>
              <a:t>tetanus</a:t>
            </a:r>
            <a:r>
              <a:rPr lang="en-US" sz="1100" dirty="0"/>
              <a:t> germ lives in dirt and the intestines and the feces of animals</a:t>
            </a:r>
          </a:p>
          <a:p>
            <a:pPr lvl="1" eaLnBrk="1" hangingPunct="1">
              <a:lnSpc>
                <a:spcPct val="90000"/>
              </a:lnSpc>
              <a:buFont typeface="Wingdings" pitchFamily="2" charset="2"/>
              <a:buChar char="§"/>
            </a:pPr>
            <a:r>
              <a:rPr lang="en-US" sz="1100" dirty="0"/>
              <a:t>The germ enters the body through cuts, punctures, burns, and other wounds.</a:t>
            </a:r>
          </a:p>
          <a:p>
            <a:pPr lvl="1" eaLnBrk="1" hangingPunct="1">
              <a:lnSpc>
                <a:spcPct val="90000"/>
              </a:lnSpc>
              <a:buFont typeface="Wingdings" pitchFamily="2" charset="2"/>
              <a:buChar char="§"/>
            </a:pPr>
            <a:r>
              <a:rPr lang="en-US" sz="1100" dirty="0"/>
              <a:t>However, there are still outbreaks throughout the world, and the danger is for an international traveler to bring infection into the US. </a:t>
            </a:r>
          </a:p>
          <a:p>
            <a:pPr lvl="1" eaLnBrk="1" hangingPunct="1">
              <a:lnSpc>
                <a:spcPct val="90000"/>
              </a:lnSpc>
              <a:buFont typeface="Wingdings" pitchFamily="2" charset="2"/>
              <a:buChar char="§"/>
            </a:pPr>
            <a:r>
              <a:rPr lang="en-US" sz="1100" dirty="0"/>
              <a:t>Most cases of tetanus reported occur in adults who have not been immunized or who are under immunized; i.e., they have not received boosters to maintain a level of protection.                    </a:t>
            </a:r>
          </a:p>
          <a:p>
            <a:pPr lvl="0" algn="l" eaLnBrk="1" hangingPunct="1">
              <a:lnSpc>
                <a:spcPct val="90000"/>
              </a:lnSpc>
              <a:buFont typeface="Wingdings" pitchFamily="2" charset="2"/>
              <a:buNone/>
            </a:pPr>
            <a:r>
              <a:rPr lang="en-US" sz="1100" dirty="0"/>
              <a:t>The </a:t>
            </a:r>
            <a:r>
              <a:rPr lang="en-US" sz="1100" b="1" dirty="0"/>
              <a:t>pertussis</a:t>
            </a:r>
            <a:r>
              <a:rPr lang="en-US" sz="1100" dirty="0"/>
              <a:t> germ lives in the mouth, nose, and throat of the infected person.</a:t>
            </a:r>
          </a:p>
          <a:p>
            <a:pPr lvl="1" eaLnBrk="1" hangingPunct="1">
              <a:lnSpc>
                <a:spcPct val="90000"/>
              </a:lnSpc>
              <a:buFont typeface="Wingdings" pitchFamily="2" charset="2"/>
              <a:buChar char="§"/>
            </a:pPr>
            <a:r>
              <a:rPr lang="en-US" sz="1100" dirty="0"/>
              <a:t>The germ is spread from person to person by coughing and sneezing.  </a:t>
            </a:r>
          </a:p>
          <a:p>
            <a:pPr lvl="1" eaLnBrk="1" hangingPunct="1">
              <a:lnSpc>
                <a:spcPct val="90000"/>
              </a:lnSpc>
              <a:buFont typeface="Wingdings" pitchFamily="2" charset="2"/>
              <a:buChar char="§"/>
            </a:pPr>
            <a:r>
              <a:rPr lang="en-US" sz="1100" dirty="0"/>
              <a:t>Pertussis vaccine is given to prevent pertussis in infants and children.</a:t>
            </a:r>
          </a:p>
          <a:p>
            <a:pPr lvl="1" eaLnBrk="1" hangingPunct="1">
              <a:lnSpc>
                <a:spcPct val="90000"/>
              </a:lnSpc>
              <a:buFont typeface="Wingdings" pitchFamily="2" charset="2"/>
              <a:buChar char="§"/>
            </a:pPr>
            <a:r>
              <a:rPr lang="en-US" sz="1100" dirty="0"/>
              <a:t> Other complications include pneumonia, seizures, and death.  Adults may also get pertussis, but they usually do not get very sick and may not be aware they have the disease. </a:t>
            </a:r>
          </a:p>
          <a:p>
            <a:pPr eaLnBrk="1" hangingPunct="1">
              <a:lnSpc>
                <a:spcPct val="90000"/>
              </a:lnSpc>
              <a:buFont typeface="Wingdings" pitchFamily="2" charset="2"/>
              <a:buNone/>
            </a:pPr>
            <a:r>
              <a:rPr lang="en-US" sz="1100" b="1" dirty="0"/>
              <a:t>Diphtheria, tetanus, and pertussis are illustrated on this slide</a:t>
            </a:r>
          </a:p>
          <a:p>
            <a:pPr lvl="1" eaLnBrk="1" hangingPunct="1">
              <a:lnSpc>
                <a:spcPct val="90000"/>
              </a:lnSpc>
              <a:buFont typeface="Wingdings" pitchFamily="2" charset="2"/>
              <a:buChar char="§"/>
            </a:pPr>
            <a:r>
              <a:rPr lang="en-US" sz="1100" dirty="0"/>
              <a:t> The top left picture is of a throat of a child who has diphtheria.  You can see the thick gray coating over the back of the throat.  This coating can eventually expand down through the airway, and if not treated, a person could die from suffocation, or suffer other complications such as paralysis, heart failure, or coma.</a:t>
            </a:r>
          </a:p>
          <a:p>
            <a:pPr lvl="1" eaLnBrk="1" hangingPunct="1">
              <a:lnSpc>
                <a:spcPct val="90000"/>
              </a:lnSpc>
              <a:buFont typeface="Wingdings" pitchFamily="2" charset="2"/>
              <a:buChar char="§"/>
            </a:pPr>
            <a:r>
              <a:rPr lang="en-US" sz="1100" dirty="0"/>
              <a:t>In the top right picture, this child is experiencing painful muscle spasms from tetanus. It is nearly impossible for him to move or control the muscles in his body.  He cannot eat because the muscles in his mouth have become so tight and it is difficult for him to swallow.  Other possible complications are broken bones from muscle spasms, breathing problems, and death.</a:t>
            </a:r>
          </a:p>
          <a:p>
            <a:pPr lvl="1" eaLnBrk="1" hangingPunct="1">
              <a:lnSpc>
                <a:spcPct val="90000"/>
              </a:lnSpc>
              <a:buFont typeface="Wingdings" pitchFamily="2" charset="2"/>
              <a:buChar char="§"/>
            </a:pPr>
            <a:r>
              <a:rPr lang="en-US" sz="1100" dirty="0"/>
              <a:t>The bottom picture shows a child who is suffering from pertussis, commonly know as “whooping cough”. He is experiencing coughing spasms, which produce a “whooping” sound. The sound occurs because the child is trying to catch his breath before the next round of coughing.  Often children have difficulty breathing and experience vomiting and exhaustion from the severe coughing.</a:t>
            </a:r>
          </a:p>
        </p:txBody>
      </p:sp>
    </p:spTree>
    <p:extLst>
      <p:ext uri="{BB962C8B-B14F-4D97-AF65-F5344CB8AC3E}">
        <p14:creationId xmlns:p14="http://schemas.microsoft.com/office/powerpoint/2010/main" val="2723797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17" tIns="45708" rIns="91417" bIns="45708" anchor="b"/>
          <a:lstStyle/>
          <a:p>
            <a:endParaRPr lang="en-US" sz="1200">
              <a:solidFill>
                <a:srgbClr val="000000"/>
              </a:solidFill>
            </a:endParaRPr>
          </a:p>
        </p:txBody>
      </p:sp>
      <p:sp>
        <p:nvSpPr>
          <p:cNvPr id="197635"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solidFill>
                <a:srgbClr val="000000"/>
              </a:solidFill>
            </a:endParaRPr>
          </a:p>
        </p:txBody>
      </p:sp>
      <p:sp>
        <p:nvSpPr>
          <p:cNvPr id="197636"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09" tIns="45704" rIns="91409" bIns="45704" anchor="b"/>
          <a:lstStyle/>
          <a:p>
            <a:endParaRPr lang="en-US" sz="1200">
              <a:solidFill>
                <a:srgbClr val="000000"/>
              </a:solidFill>
            </a:endParaRPr>
          </a:p>
        </p:txBody>
      </p:sp>
      <p:sp>
        <p:nvSpPr>
          <p:cNvPr id="19763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09" tIns="45704" rIns="91409" bIns="45704" anchor="b"/>
          <a:lstStyle/>
          <a:p>
            <a:pPr algn="r"/>
            <a:endParaRPr lang="en-US" sz="1200" dirty="0">
              <a:solidFill>
                <a:srgbClr val="000000"/>
              </a:solidFill>
            </a:endParaRPr>
          </a:p>
        </p:txBody>
      </p:sp>
      <p:sp>
        <p:nvSpPr>
          <p:cNvPr id="197638" name="Rectangle 2"/>
          <p:cNvSpPr>
            <a:spLocks noGrp="1" noRot="1" noChangeAspect="1" noChangeArrowheads="1" noTextEdit="1"/>
          </p:cNvSpPr>
          <p:nvPr>
            <p:ph type="sldImg"/>
          </p:nvPr>
        </p:nvSpPr>
        <p:spPr>
          <a:xfrm>
            <a:off x="1143000" y="685800"/>
            <a:ext cx="4648200" cy="3486150"/>
          </a:xfrm>
          <a:ln/>
        </p:spPr>
      </p:sp>
      <p:sp>
        <p:nvSpPr>
          <p:cNvPr id="209927" name="Rectangle 3"/>
          <p:cNvSpPr>
            <a:spLocks noGrp="1" noChangeArrowheads="1"/>
          </p:cNvSpPr>
          <p:nvPr>
            <p:ph type="body" idx="1"/>
          </p:nvPr>
        </p:nvSpPr>
        <p:spPr>
          <a:xfrm>
            <a:off x="914400" y="4416426"/>
            <a:ext cx="5029200" cy="4183063"/>
          </a:xfrm>
          <a:ln/>
        </p:spPr>
        <p:txBody>
          <a:bodyPr lIns="91409" tIns="45704" rIns="91409" bIns="45704"/>
          <a:lstStyle/>
          <a:p>
            <a:pPr eaLnBrk="1" hangingPunct="1"/>
            <a:r>
              <a:rPr lang="en-US" sz="1000" b="1" dirty="0" smtClean="0"/>
              <a:t>Presenter</a:t>
            </a:r>
            <a:r>
              <a:rPr lang="en-US" sz="1000" b="1" baseline="0" dirty="0" smtClean="0"/>
              <a:t> may use one-pagers to discuss vaccine usage.</a:t>
            </a:r>
          </a:p>
          <a:p>
            <a:pPr eaLnBrk="1" hangingPunct="1"/>
            <a:endParaRPr lang="en-US" sz="1000" b="1" dirty="0" smtClean="0"/>
          </a:p>
          <a:p>
            <a:pPr eaLnBrk="1" hangingPunct="1"/>
            <a:r>
              <a:rPr lang="en-US" sz="1000" dirty="0" smtClean="0"/>
              <a:t>ACIP </a:t>
            </a:r>
            <a:r>
              <a:rPr lang="en-US" sz="1000" dirty="0"/>
              <a:t>recommends:</a:t>
            </a:r>
          </a:p>
          <a:p>
            <a:pPr eaLnBrk="1" hangingPunct="1"/>
            <a:r>
              <a:rPr lang="en-US" sz="1000" dirty="0"/>
              <a:t>A 5 dose series of DTaP: Administered at 2, 4, 6, 15-18 months and 4-6 years (Do not administer after age 6)</a:t>
            </a:r>
          </a:p>
          <a:p>
            <a:pPr eaLnBrk="1" hangingPunct="1"/>
            <a:endParaRPr lang="en-US" sz="1000" dirty="0"/>
          </a:p>
          <a:p>
            <a:pPr eaLnBrk="1" hangingPunct="1"/>
            <a:r>
              <a:rPr lang="en-US" sz="1000" dirty="0"/>
              <a:t>One dose of Tdap:</a:t>
            </a:r>
          </a:p>
          <a:p>
            <a:pPr eaLnBrk="1" hangingPunct="1"/>
            <a:r>
              <a:rPr lang="en-US" sz="1000" dirty="0"/>
              <a:t>For children and adolescents starting at 11 or 12 years of age </a:t>
            </a:r>
          </a:p>
          <a:p>
            <a:pPr eaLnBrk="1" hangingPunct="1"/>
            <a:r>
              <a:rPr lang="en-US" sz="1000" dirty="0"/>
              <a:t>For all adults aged 19 years and older who have not had Tdap previously</a:t>
            </a:r>
          </a:p>
          <a:p>
            <a:pPr eaLnBrk="1" hangingPunct="1"/>
            <a:r>
              <a:rPr lang="en-US" sz="1000" dirty="0"/>
              <a:t>Boostrix is licensed for persons 10 years and older                  </a:t>
            </a:r>
          </a:p>
          <a:p>
            <a:pPr eaLnBrk="1" hangingPunct="1"/>
            <a:r>
              <a:rPr lang="en-US" sz="1000" dirty="0"/>
              <a:t>Adacel is licensed for persons 10 through 64 years</a:t>
            </a:r>
          </a:p>
          <a:p>
            <a:pPr eaLnBrk="1" hangingPunct="1"/>
            <a:endParaRPr lang="en-US" sz="1000" dirty="0"/>
          </a:p>
          <a:p>
            <a:pPr eaLnBrk="1" hangingPunct="1"/>
            <a:r>
              <a:rPr lang="en-US" sz="1000" dirty="0"/>
              <a:t>For adults 65 years and older Boostrix should be used, when feasible;</a:t>
            </a:r>
          </a:p>
          <a:p>
            <a:pPr eaLnBrk="1" hangingPunct="1"/>
            <a:r>
              <a:rPr lang="en-US" sz="1000" dirty="0"/>
              <a:t>however, either vaccine product provides protection and is considered valid.</a:t>
            </a:r>
          </a:p>
          <a:p>
            <a:pPr eaLnBrk="1" hangingPunct="1"/>
            <a:endParaRPr lang="en-US" sz="1000" dirty="0"/>
          </a:p>
          <a:p>
            <a:pPr eaLnBrk="1" hangingPunct="1"/>
            <a:r>
              <a:rPr lang="en-US" sz="1000" dirty="0"/>
              <a:t>There is no minimal interval between the last dose of Td and Tdap. </a:t>
            </a:r>
          </a:p>
          <a:p>
            <a:pPr eaLnBrk="1" hangingPunct="1"/>
            <a:endParaRPr lang="en-US" sz="1000" dirty="0"/>
          </a:p>
          <a:p>
            <a:pPr eaLnBrk="1" hangingPunct="1"/>
            <a:endParaRPr lang="en-US" sz="1000" dirty="0"/>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pPr>
                <a:defRPr/>
              </a:pPr>
              <a:t>15</a:t>
            </a:fld>
            <a:endParaRPr lang="en-US"/>
          </a:p>
        </p:txBody>
      </p:sp>
    </p:spTree>
    <p:extLst>
      <p:ext uri="{BB962C8B-B14F-4D97-AF65-F5344CB8AC3E}">
        <p14:creationId xmlns:p14="http://schemas.microsoft.com/office/powerpoint/2010/main" val="313113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Optional slide</a:t>
            </a:r>
          </a:p>
          <a:p>
            <a:r>
              <a:rPr lang="en-US" dirty="0" smtClean="0"/>
              <a:t>If possible,</a:t>
            </a:r>
            <a:r>
              <a:rPr lang="en-US" baseline="0" dirty="0" smtClean="0"/>
              <a:t> </a:t>
            </a:r>
            <a:r>
              <a:rPr lang="en-US" dirty="0" smtClean="0"/>
              <a:t>it is a good practice to review all products</a:t>
            </a:r>
            <a:r>
              <a:rPr lang="en-US" baseline="0" dirty="0" smtClean="0"/>
              <a:t> with staff to reduce vaccine administration errors.</a:t>
            </a:r>
            <a:endParaRPr lang="en-US" dirty="0" smtClean="0"/>
          </a:p>
          <a:p>
            <a:endParaRPr lang="en-US" dirty="0" smtClean="0"/>
          </a:p>
          <a:p>
            <a:r>
              <a:rPr lang="en-US" dirty="0" smtClean="0"/>
              <a:t>Make sure</a:t>
            </a:r>
            <a:r>
              <a:rPr lang="en-US" baseline="0" dirty="0" smtClean="0"/>
              <a:t> staff administer the right vaccine.  There are several products that contain DTaP.  Observe the use for ages and use for doses.</a:t>
            </a:r>
            <a:endParaRPr lang="en-US" dirty="0"/>
          </a:p>
        </p:txBody>
      </p:sp>
      <p:sp>
        <p:nvSpPr>
          <p:cNvPr id="5" name="Slide Number Placeholder 4"/>
          <p:cNvSpPr>
            <a:spLocks noGrp="1"/>
          </p:cNvSpPr>
          <p:nvPr>
            <p:ph type="sldNum" sz="quarter" idx="11"/>
          </p:nvPr>
        </p:nvSpPr>
        <p:spPr/>
        <p:txBody>
          <a:bodyPr/>
          <a:lstStyle/>
          <a:p>
            <a:pPr>
              <a:defRPr/>
            </a:pPr>
            <a:fld id="{97952AFA-8362-48FC-9C34-150C87379A95}" type="slidenum">
              <a:rPr lang="en-US" smtClean="0"/>
              <a:pPr>
                <a:defRPr/>
              </a:pPr>
              <a:t>16</a:t>
            </a:fld>
            <a:endParaRPr lang="en-US"/>
          </a:p>
        </p:txBody>
      </p:sp>
    </p:spTree>
    <p:extLst>
      <p:ext uri="{BB962C8B-B14F-4D97-AF65-F5344CB8AC3E}">
        <p14:creationId xmlns:p14="http://schemas.microsoft.com/office/powerpoint/2010/main" val="2814941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3" tIns="45706" rIns="91413" bIns="45706" anchor="b"/>
          <a:lstStyle/>
          <a:p>
            <a:pPr algn="r"/>
            <a:endParaRPr lang="en-US" sz="1200" dirty="0">
              <a:solidFill>
                <a:srgbClr val="000000"/>
              </a:solidFill>
            </a:endParaRPr>
          </a:p>
        </p:txBody>
      </p:sp>
      <p:sp>
        <p:nvSpPr>
          <p:cNvPr id="201732" name="Rectangle 2"/>
          <p:cNvSpPr>
            <a:spLocks noGrp="1" noRot="1" noChangeAspect="1" noChangeArrowheads="1" noTextEdit="1"/>
          </p:cNvSpPr>
          <p:nvPr>
            <p:ph type="sldImg"/>
          </p:nvPr>
        </p:nvSpPr>
        <p:spPr>
          <a:xfrm>
            <a:off x="1143000" y="685800"/>
            <a:ext cx="4645025" cy="3484563"/>
          </a:xfrm>
          <a:ln/>
        </p:spPr>
      </p:sp>
      <p:sp>
        <p:nvSpPr>
          <p:cNvPr id="201733" name="Rectangle 3"/>
          <p:cNvSpPr>
            <a:spLocks noGrp="1" noChangeArrowheads="1"/>
          </p:cNvSpPr>
          <p:nvPr>
            <p:ph type="body" idx="1"/>
          </p:nvPr>
        </p:nvSpPr>
        <p:spPr>
          <a:xfrm>
            <a:off x="609600" y="4419601"/>
            <a:ext cx="5638800" cy="4572000"/>
          </a:xfrm>
          <a:noFill/>
          <a:ln/>
        </p:spPr>
        <p:txBody>
          <a:bodyPr lIns="91406" tIns="45702" rIns="91406" bIns="45702"/>
          <a:lstStyle/>
          <a:p>
            <a:pPr eaLnBrk="1" hangingPunct="1">
              <a:lnSpc>
                <a:spcPct val="90000"/>
              </a:lnSpc>
              <a:spcBef>
                <a:spcPct val="0"/>
              </a:spcBef>
            </a:pPr>
            <a:r>
              <a:rPr lang="en-US" sz="1000" b="1" dirty="0">
                <a:cs typeface="Arial" pitchFamily="34" charset="0"/>
              </a:rPr>
              <a:t>Guidance on use of </a:t>
            </a:r>
            <a:r>
              <a:rPr lang="en-US" sz="1000" b="1" dirty="0" err="1">
                <a:cs typeface="Arial" pitchFamily="34" charset="0"/>
              </a:rPr>
              <a:t>Tdap</a:t>
            </a:r>
            <a:r>
              <a:rPr lang="en-US" sz="1000" b="1" dirty="0">
                <a:cs typeface="Arial" pitchFamily="34" charset="0"/>
              </a:rPr>
              <a:t> products for pregnant women:</a:t>
            </a:r>
          </a:p>
          <a:p>
            <a:pPr eaLnBrk="1" hangingPunct="1">
              <a:lnSpc>
                <a:spcPct val="90000"/>
              </a:lnSpc>
              <a:spcBef>
                <a:spcPct val="0"/>
              </a:spcBef>
            </a:pPr>
            <a:r>
              <a:rPr lang="en-US" sz="1000" dirty="0">
                <a:cs typeface="Arial" pitchFamily="34" charset="0"/>
              </a:rPr>
              <a:t>All pregnant women should receive a dose of </a:t>
            </a:r>
            <a:r>
              <a:rPr lang="en-US" sz="1000" dirty="0" err="1">
                <a:cs typeface="Arial" pitchFamily="34" charset="0"/>
              </a:rPr>
              <a:t>Tdap</a:t>
            </a:r>
            <a:r>
              <a:rPr lang="en-US" sz="1000" dirty="0">
                <a:cs typeface="Arial" pitchFamily="34" charset="0"/>
              </a:rPr>
              <a:t> during </a:t>
            </a:r>
            <a:r>
              <a:rPr lang="en-US" sz="1000" u="sng" dirty="0">
                <a:cs typeface="Arial" pitchFamily="34" charset="0"/>
              </a:rPr>
              <a:t>each</a:t>
            </a:r>
            <a:r>
              <a:rPr lang="en-US" sz="1000" dirty="0">
                <a:cs typeface="Arial" pitchFamily="34" charset="0"/>
              </a:rPr>
              <a:t> pregnancy, irrespective of prior history of receiving </a:t>
            </a:r>
            <a:r>
              <a:rPr lang="en-US" sz="1000" dirty="0" err="1">
                <a:cs typeface="Arial" pitchFamily="34" charset="0"/>
              </a:rPr>
              <a:t>Tdap</a:t>
            </a:r>
            <a:r>
              <a:rPr lang="en-US" sz="1000" dirty="0">
                <a:cs typeface="Arial" pitchFamily="34" charset="0"/>
              </a:rPr>
              <a:t>. Optimal timing for administration is between 27 and 36 weeks gestation to maximize the maternal antibody response and passive transfer to the infant. If a dose is given early in that same pregnancy, do </a:t>
            </a:r>
            <a:r>
              <a:rPr lang="en-US" sz="1000" b="1" dirty="0">
                <a:cs typeface="Arial" pitchFamily="34" charset="0"/>
              </a:rPr>
              <a:t>NOT</a:t>
            </a:r>
            <a:r>
              <a:rPr lang="en-US" sz="1000" dirty="0">
                <a:cs typeface="Arial" pitchFamily="34" charset="0"/>
              </a:rPr>
              <a:t> repeat it at 27-36 weeks. </a:t>
            </a:r>
            <a:r>
              <a:rPr lang="en-US" sz="1000" dirty="0" smtClean="0">
                <a:cs typeface="Arial" pitchFamily="34" charset="0"/>
              </a:rPr>
              <a:t> If </a:t>
            </a:r>
            <a:r>
              <a:rPr lang="en-US" sz="1000" dirty="0">
                <a:cs typeface="Arial" pitchFamily="34" charset="0"/>
              </a:rPr>
              <a:t>not given during pregnancy, give Tdap immediately postpartum</a:t>
            </a:r>
            <a:r>
              <a:rPr lang="en-US" sz="1000" b="1" baseline="30000" dirty="0">
                <a:cs typeface="Arial" pitchFamily="34" charset="0"/>
              </a:rPr>
              <a:t>3</a:t>
            </a:r>
            <a:r>
              <a:rPr lang="en-US" sz="1000" dirty="0">
                <a:cs typeface="Arial" pitchFamily="34" charset="0"/>
              </a:rPr>
              <a:t>.  </a:t>
            </a:r>
          </a:p>
          <a:p>
            <a:pPr eaLnBrk="1" hangingPunct="1">
              <a:lnSpc>
                <a:spcPct val="90000"/>
              </a:lnSpc>
              <a:spcBef>
                <a:spcPct val="0"/>
              </a:spcBef>
            </a:pPr>
            <a:endParaRPr lang="en-US" sz="1000" dirty="0">
              <a:cs typeface="Arial" pitchFamily="34" charset="0"/>
            </a:endParaRPr>
          </a:p>
          <a:p>
            <a:pPr eaLnBrk="1" hangingPunct="1">
              <a:lnSpc>
                <a:spcPct val="90000"/>
              </a:lnSpc>
              <a:spcBef>
                <a:spcPct val="0"/>
              </a:spcBef>
            </a:pPr>
            <a:r>
              <a:rPr lang="en-US" sz="1000" dirty="0">
                <a:cs typeface="Arial" pitchFamily="34" charset="0"/>
              </a:rPr>
              <a:t>With the exception for pregnant women, ACIP does not recommend a second dose of Tdap for adolescents and adults. </a:t>
            </a:r>
          </a:p>
          <a:p>
            <a:pPr eaLnBrk="1" hangingPunct="1">
              <a:lnSpc>
                <a:spcPct val="90000"/>
              </a:lnSpc>
              <a:spcBef>
                <a:spcPct val="0"/>
              </a:spcBef>
            </a:pPr>
            <a:endParaRPr lang="en-US" sz="1000" dirty="0">
              <a:cs typeface="Arial" pitchFamily="34" charset="0"/>
            </a:endParaRPr>
          </a:p>
          <a:p>
            <a:pPr eaLnBrk="1" hangingPunct="1">
              <a:lnSpc>
                <a:spcPct val="90000"/>
              </a:lnSpc>
              <a:spcBef>
                <a:spcPct val="0"/>
              </a:spcBef>
            </a:pPr>
            <a:r>
              <a:rPr lang="en-US" sz="1000" b="1" dirty="0" smtClean="0">
                <a:cs typeface="Arial" pitchFamily="34" charset="0"/>
              </a:rPr>
              <a:t>References</a:t>
            </a:r>
            <a:r>
              <a:rPr lang="en-US" sz="1000" b="1" dirty="0">
                <a:cs typeface="Arial" pitchFamily="34" charset="0"/>
              </a:rPr>
              <a:t>:</a:t>
            </a:r>
          </a:p>
          <a:p>
            <a:pPr>
              <a:lnSpc>
                <a:spcPct val="90000"/>
              </a:lnSpc>
            </a:pPr>
            <a:r>
              <a:rPr lang="en-US" sz="1000" dirty="0">
                <a:solidFill>
                  <a:srgbClr val="FF0000"/>
                </a:solidFill>
                <a:cs typeface="Arial" pitchFamily="34" charset="0"/>
              </a:rPr>
              <a:t>     </a:t>
            </a:r>
            <a:r>
              <a:rPr lang="en-US" sz="1000" dirty="0">
                <a:cs typeface="Arial" pitchFamily="34" charset="0"/>
              </a:rPr>
              <a:t>1. </a:t>
            </a:r>
            <a:r>
              <a:rPr lang="en-US" sz="1000" i="1" dirty="0">
                <a:cs typeface="Arial" pitchFamily="34" charset="0"/>
              </a:rPr>
              <a:t>MMWR</a:t>
            </a:r>
            <a:r>
              <a:rPr lang="en-US" sz="1000" dirty="0">
                <a:cs typeface="Arial" pitchFamily="34" charset="0"/>
              </a:rPr>
              <a:t>, February 22, 2013, </a:t>
            </a:r>
            <a:r>
              <a:rPr lang="en-US" sz="1000" dirty="0" err="1">
                <a:cs typeface="Arial" pitchFamily="34" charset="0"/>
              </a:rPr>
              <a:t>Vol</a:t>
            </a:r>
            <a:r>
              <a:rPr lang="en-US" sz="1000" dirty="0">
                <a:cs typeface="Arial" pitchFamily="34" charset="0"/>
              </a:rPr>
              <a:t> 62, #7 </a:t>
            </a:r>
          </a:p>
          <a:p>
            <a:pPr>
              <a:lnSpc>
                <a:spcPct val="90000"/>
              </a:lnSpc>
              <a:spcBef>
                <a:spcPct val="0"/>
              </a:spcBef>
            </a:pPr>
            <a:r>
              <a:rPr lang="en-US" sz="1000" dirty="0">
                <a:cs typeface="Arial" pitchFamily="34" charset="0"/>
              </a:rPr>
              <a:t>     2. </a:t>
            </a:r>
            <a:r>
              <a:rPr lang="en-US" sz="1000" dirty="0" err="1">
                <a:cs typeface="Arial" pitchFamily="34" charset="0"/>
              </a:rPr>
              <a:t>www.immunize.org</a:t>
            </a:r>
            <a:r>
              <a:rPr lang="en-US" sz="1000" dirty="0">
                <a:cs typeface="Arial" pitchFamily="34" charset="0"/>
              </a:rPr>
              <a:t>,  Ask the Experts, Tetanus section, IAC, Sept. 2013</a:t>
            </a:r>
          </a:p>
        </p:txBody>
      </p:sp>
      <p:sp>
        <p:nvSpPr>
          <p:cNvPr id="8" name="Slide Number Placeholder 7"/>
          <p:cNvSpPr>
            <a:spLocks noGrp="1"/>
          </p:cNvSpPr>
          <p:nvPr>
            <p:ph type="sldNum" sz="quarter" idx="10"/>
          </p:nvPr>
        </p:nvSpPr>
        <p:spPr/>
        <p:txBody>
          <a:bodyPr/>
          <a:lstStyle/>
          <a:p>
            <a:pPr>
              <a:defRPr/>
            </a:pPr>
            <a:fld id="{97952AFA-8362-48FC-9C34-150C87379A95}" type="slidenum">
              <a:rPr lang="en-US" smtClean="0"/>
              <a:pPr>
                <a:defRPr/>
              </a:pPr>
              <a:t>17</a:t>
            </a:fld>
            <a:endParaRPr lang="en-US"/>
          </a:p>
        </p:txBody>
      </p:sp>
    </p:spTree>
    <p:extLst>
      <p:ext uri="{BB962C8B-B14F-4D97-AF65-F5344CB8AC3E}">
        <p14:creationId xmlns:p14="http://schemas.microsoft.com/office/powerpoint/2010/main" val="3689820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Image Placeholder 1"/>
          <p:cNvSpPr>
            <a:spLocks noGrp="1" noRot="1" noChangeAspect="1" noTextEdit="1"/>
          </p:cNvSpPr>
          <p:nvPr>
            <p:ph type="sldImg"/>
          </p:nvPr>
        </p:nvSpPr>
        <p:spPr>
          <a:ln/>
        </p:spPr>
      </p:sp>
      <p:sp>
        <p:nvSpPr>
          <p:cNvPr id="216066" name="Notes Placeholder 2"/>
          <p:cNvSpPr>
            <a:spLocks noGrp="1"/>
          </p:cNvSpPr>
          <p:nvPr>
            <p:ph type="body" idx="1"/>
          </p:nvPr>
        </p:nvSpPr>
        <p:spPr>
          <a:noFill/>
          <a:ln/>
        </p:spPr>
        <p:txBody>
          <a:bodyPr/>
          <a:lstStyle/>
          <a:p>
            <a:r>
              <a:rPr lang="en-US" sz="1000" dirty="0" smtClean="0">
                <a:latin typeface="Arial" charset="0"/>
              </a:rPr>
              <a:t>Remind staff to take advantage of immunizing all family members when they present to your locations.  Discuss the cocooning</a:t>
            </a:r>
            <a:r>
              <a:rPr lang="en-US" sz="1000" baseline="0" dirty="0" smtClean="0">
                <a:latin typeface="Arial" charset="0"/>
              </a:rPr>
              <a:t> strategy.</a:t>
            </a:r>
            <a:endParaRPr lang="en-US" sz="1000" dirty="0" smtClean="0">
              <a:latin typeface="Arial" charset="0"/>
            </a:endParaRPr>
          </a:p>
          <a:p>
            <a:endParaRPr lang="en-US" sz="1000" dirty="0" smtClean="0">
              <a:latin typeface="Arial" charset="0"/>
            </a:endParaRPr>
          </a:p>
          <a:p>
            <a:r>
              <a:rPr lang="en-US" sz="1000" dirty="0" smtClean="0">
                <a:latin typeface="Arial" charset="0"/>
              </a:rPr>
              <a:t>Babies </a:t>
            </a:r>
            <a:r>
              <a:rPr lang="en-US" sz="1000" dirty="0">
                <a:latin typeface="Arial" charset="0"/>
              </a:rPr>
              <a:t>younger than 6 months old are more likely </a:t>
            </a:r>
            <a:r>
              <a:rPr lang="en-US" sz="1000" dirty="0" smtClean="0">
                <a:latin typeface="Arial" charset="0"/>
              </a:rPr>
              <a:t>to</a:t>
            </a:r>
            <a:r>
              <a:rPr lang="en-US" sz="1000" baseline="0" dirty="0" smtClean="0">
                <a:latin typeface="Arial" charset="0"/>
              </a:rPr>
              <a:t> </a:t>
            </a:r>
            <a:r>
              <a:rPr lang="en-US" sz="1000" dirty="0" smtClean="0">
                <a:latin typeface="Arial" charset="0"/>
              </a:rPr>
              <a:t>develop </a:t>
            </a:r>
            <a:r>
              <a:rPr lang="en-US" sz="1000" dirty="0">
                <a:latin typeface="Arial" charset="0"/>
              </a:rPr>
              <a:t>certain infectious diseases than older children.</a:t>
            </a:r>
          </a:p>
          <a:p>
            <a:r>
              <a:rPr lang="en-US" sz="1000" dirty="0">
                <a:latin typeface="Arial" charset="0"/>
              </a:rPr>
              <a:t>Cocooning is a way to protect babies from catching diseases from the people around them – people like their</a:t>
            </a:r>
          </a:p>
          <a:p>
            <a:r>
              <a:rPr lang="en-US" sz="1000" dirty="0">
                <a:latin typeface="Arial" charset="0"/>
              </a:rPr>
              <a:t>parents, siblings, grandparents, friends, child-care providers, babysitters, and healthcare providers. Once these people are vaccinated, they are less likely to spread these contagious diseases to the baby. They surround the baby with a cocoon of protection against disease until he or she is old enough to get all the doses of vaccine needed to be fully </a:t>
            </a:r>
            <a:r>
              <a:rPr lang="en-US" sz="1000" dirty="0" smtClean="0">
                <a:latin typeface="Arial" charset="0"/>
              </a:rPr>
              <a:t>protected.</a:t>
            </a:r>
            <a:r>
              <a:rPr lang="en-US" sz="1000" baseline="0" dirty="0" smtClean="0">
                <a:latin typeface="Arial" charset="0"/>
              </a:rPr>
              <a:t>  </a:t>
            </a:r>
            <a:r>
              <a:rPr lang="en-US" sz="1000" dirty="0" smtClean="0">
                <a:latin typeface="Arial" charset="0"/>
              </a:rPr>
              <a:t>Everyone </a:t>
            </a:r>
            <a:r>
              <a:rPr lang="en-US" sz="1000" dirty="0">
                <a:latin typeface="Arial" charset="0"/>
              </a:rPr>
              <a:t>has the opportunity to protect babies by getting vaccinated themselves. Cocooning is an easy and effective way that people can work together to prevent the spread of whooping cough and flu to babies.</a:t>
            </a:r>
          </a:p>
        </p:txBody>
      </p:sp>
      <p:sp>
        <p:nvSpPr>
          <p:cNvPr id="6" name="Slide Number Placeholder 5"/>
          <p:cNvSpPr>
            <a:spLocks noGrp="1"/>
          </p:cNvSpPr>
          <p:nvPr>
            <p:ph type="sldNum" sz="quarter" idx="10"/>
          </p:nvPr>
        </p:nvSpPr>
        <p:spPr/>
        <p:txBody>
          <a:bodyPr/>
          <a:lstStyle/>
          <a:p>
            <a:pPr>
              <a:defRPr/>
            </a:pPr>
            <a:fld id="{97952AFA-8362-48FC-9C34-150C87379A95}" type="slidenum">
              <a:rPr lang="en-US" smtClean="0"/>
              <a:pPr>
                <a:defRPr/>
              </a:pPr>
              <a:t>18</a:t>
            </a:fld>
            <a:endParaRPr lang="en-US"/>
          </a:p>
        </p:txBody>
      </p:sp>
    </p:spTree>
    <p:extLst>
      <p:ext uri="{BB962C8B-B14F-4D97-AF65-F5344CB8AC3E}">
        <p14:creationId xmlns:p14="http://schemas.microsoft.com/office/powerpoint/2010/main" val="414677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2"/>
          <p:cNvSpPr>
            <a:spLocks noGrp="1" noRot="1" noChangeAspect="1" noChangeArrowheads="1" noTextEdit="1"/>
          </p:cNvSpPr>
          <p:nvPr>
            <p:ph type="sldImg"/>
          </p:nvPr>
        </p:nvSpPr>
        <p:spPr>
          <a:xfrm>
            <a:off x="1106488" y="696913"/>
            <a:ext cx="4646612" cy="3486150"/>
          </a:xfrm>
          <a:ln/>
        </p:spPr>
      </p:sp>
      <p:sp>
        <p:nvSpPr>
          <p:cNvPr id="346114" name="Rectangle 3"/>
          <p:cNvSpPr>
            <a:spLocks noGrp="1" noChangeArrowheads="1"/>
          </p:cNvSpPr>
          <p:nvPr>
            <p:ph type="body" idx="1"/>
          </p:nvPr>
        </p:nvSpPr>
        <p:spPr>
          <a:xfrm>
            <a:off x="914400" y="4416426"/>
            <a:ext cx="5029200" cy="3408363"/>
          </a:xfrm>
          <a:noFill/>
          <a:ln/>
        </p:spPr>
        <p:txBody>
          <a:bodyPr lIns="91409" tIns="45704" rIns="91409" bIns="45704"/>
          <a:lstStyle/>
          <a:p>
            <a:pPr eaLnBrk="1" hangingPunct="1">
              <a:spcBef>
                <a:spcPct val="0"/>
              </a:spcBef>
            </a:pPr>
            <a:r>
              <a:rPr lang="en-US" sz="1000">
                <a:latin typeface="Arial" charset="0"/>
              </a:rPr>
              <a:t> </a:t>
            </a:r>
            <a:endParaRPr lang="en-US" b="1" smtClean="0">
              <a:latin typeface="Arial" charset="0"/>
            </a:endParaRPr>
          </a:p>
          <a:p>
            <a:pPr eaLnBrk="1" hangingPunct="1">
              <a:spcBef>
                <a:spcPct val="0"/>
              </a:spcBef>
            </a:pPr>
            <a:endParaRPr lang="en-US" smtClean="0">
              <a:latin typeface="Arial" charset="0"/>
            </a:endParaRPr>
          </a:p>
        </p:txBody>
      </p:sp>
    </p:spTree>
    <p:extLst>
      <p:ext uri="{BB962C8B-B14F-4D97-AF65-F5344CB8AC3E}">
        <p14:creationId xmlns:p14="http://schemas.microsoft.com/office/powerpoint/2010/main" val="3271895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1852F7F5-095B-4E3D-866E-55186B9A4989}" type="slidenum">
              <a:rPr lang="en-US" smtClean="0"/>
              <a:pPr/>
              <a:t>2</a:t>
            </a:fld>
            <a:endParaRPr lang="en-US" dirty="0"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r>
              <a:rPr lang="en-US" b="1" dirty="0" smtClean="0"/>
              <a:t>[Presenter is required to read this information to the audience before the program begins.]</a:t>
            </a:r>
          </a:p>
          <a:p>
            <a:pPr eaLnBrk="1" hangingPunct="1"/>
            <a:endParaRPr lang="en-US" b="1" dirty="0" smtClean="0"/>
          </a:p>
          <a:p>
            <a:pPr eaLnBrk="1" hangingPunct="1"/>
            <a:r>
              <a:rPr lang="en-US" b="0" dirty="0" smtClean="0"/>
              <a:t>Neither the planners of this session nor I have any financial relationship with pharmaceutical companies, biomedical device manufacturers, or corporations whose products and services are related to the vaccines we discuss.</a:t>
            </a:r>
          </a:p>
          <a:p>
            <a:pPr eaLnBrk="1" hangingPunct="1"/>
            <a:r>
              <a:rPr lang="en-US" b="0" dirty="0" smtClean="0"/>
              <a:t>There is no commercial support being received for this event.</a:t>
            </a:r>
          </a:p>
          <a:p>
            <a:pPr eaLnBrk="1" hangingPunct="1"/>
            <a:r>
              <a:rPr lang="en-US" b="0" dirty="0" smtClean="0"/>
              <a:t>The mention of specific brands of vaccines in this presentation is for the purpose of providing education and does not constitute endorsement.</a:t>
            </a:r>
          </a:p>
          <a:p>
            <a:pPr eaLnBrk="1" hangingPunct="1"/>
            <a:r>
              <a:rPr lang="en-US" b="0" dirty="0" smtClean="0"/>
              <a:t>The GA Immunization Program utilizes ACIP recommendations as the basis for this presentation and for our guidelines, policies, and recommendations. </a:t>
            </a:r>
          </a:p>
          <a:p>
            <a:pPr eaLnBrk="1" hangingPunct="1"/>
            <a:r>
              <a:rPr lang="en-US" b="0" dirty="0" smtClean="0"/>
              <a:t> For certain vaccines this may represent a slight departure from or off-label use of the vaccine package insert guidelines.</a:t>
            </a:r>
          </a:p>
        </p:txBody>
      </p:sp>
    </p:spTree>
    <p:extLst>
      <p:ext uri="{BB962C8B-B14F-4D97-AF65-F5344CB8AC3E}">
        <p14:creationId xmlns:p14="http://schemas.microsoft.com/office/powerpoint/2010/main" val="3414188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1106488" y="696913"/>
            <a:ext cx="4646612" cy="3486150"/>
          </a:xfrm>
          <a:ln/>
        </p:spPr>
      </p:sp>
      <p:sp>
        <p:nvSpPr>
          <p:cNvPr id="333826" name="Rectangle 3"/>
          <p:cNvSpPr>
            <a:spLocks noGrp="1" noChangeArrowheads="1"/>
          </p:cNvSpPr>
          <p:nvPr>
            <p:ph type="body" idx="1"/>
          </p:nvPr>
        </p:nvSpPr>
        <p:spPr>
          <a:xfrm>
            <a:off x="914400" y="4416426"/>
            <a:ext cx="5029200" cy="1936750"/>
          </a:xfrm>
          <a:noFill/>
          <a:ln/>
        </p:spPr>
        <p:txBody>
          <a:bodyPr lIns="91400" tIns="45700" rIns="91400" bIns="45700"/>
          <a:lstStyle/>
          <a:p>
            <a:pPr eaLnBrk="1" hangingPunct="1">
              <a:spcBef>
                <a:spcPct val="0"/>
              </a:spcBef>
            </a:pPr>
            <a:endParaRPr lang="en-US" sz="1000">
              <a:latin typeface="Arial" charset="0"/>
              <a:cs typeface="Arial" charset="0"/>
            </a:endParaRPr>
          </a:p>
        </p:txBody>
      </p:sp>
      <p:pic>
        <p:nvPicPr>
          <p:cNvPr id="333827" name="Picture 13" descr="Description: http://www.immunize.org/images/space1.gif"/>
          <p:cNvPicPr>
            <a:picLocks noChangeAspect="1" noChangeArrowheads="1"/>
          </p:cNvPicPr>
          <p:nvPr/>
        </p:nvPicPr>
        <p:blipFill>
          <a:blip r:embed="rId3"/>
          <a:srcRect/>
          <a:stretch>
            <a:fillRect/>
          </a:stretch>
        </p:blipFill>
        <p:spPr bwMode="auto">
          <a:xfrm>
            <a:off x="0" y="1"/>
            <a:ext cx="95250" cy="28575"/>
          </a:xfrm>
          <a:prstGeom prst="rect">
            <a:avLst/>
          </a:prstGeom>
          <a:noFill/>
          <a:ln w="9525">
            <a:noFill/>
            <a:miter lim="800000"/>
            <a:headEnd/>
            <a:tailEnd/>
          </a:ln>
        </p:spPr>
      </p:pic>
    </p:spTree>
    <p:extLst>
      <p:ext uri="{BB962C8B-B14F-4D97-AF65-F5344CB8AC3E}">
        <p14:creationId xmlns:p14="http://schemas.microsoft.com/office/powerpoint/2010/main" val="2094390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06600">
              <a:lnSpc>
                <a:spcPct val="90000"/>
              </a:lnSpc>
              <a:buSzPct val="65000"/>
              <a:defRPr/>
            </a:pPr>
            <a:r>
              <a:rPr lang="en-US" b="1" dirty="0" smtClean="0">
                <a:solidFill>
                  <a:prstClr val="black"/>
                </a:solidFill>
              </a:rPr>
              <a:t>Review Hepatitis</a:t>
            </a:r>
            <a:r>
              <a:rPr lang="en-US" b="1" baseline="0" dirty="0" smtClean="0">
                <a:solidFill>
                  <a:prstClr val="black"/>
                </a:solidFill>
              </a:rPr>
              <a:t> B virus:</a:t>
            </a:r>
            <a:endParaRPr lang="en-US" b="1" dirty="0" smtClean="0">
              <a:solidFill>
                <a:prstClr val="black"/>
              </a:solidFill>
            </a:endParaRPr>
          </a:p>
          <a:p>
            <a:pPr defTabSz="906600">
              <a:lnSpc>
                <a:spcPct val="90000"/>
              </a:lnSpc>
              <a:buSzPct val="65000"/>
              <a:defRPr/>
            </a:pPr>
            <a:r>
              <a:rPr lang="en-US" dirty="0" smtClean="0">
                <a:solidFill>
                  <a:prstClr val="black"/>
                </a:solidFill>
              </a:rPr>
              <a:t>Hepatitis </a:t>
            </a:r>
            <a:r>
              <a:rPr lang="en-US" dirty="0">
                <a:solidFill>
                  <a:prstClr val="black"/>
                </a:solidFill>
              </a:rPr>
              <a:t>B is a serious liver disease caused by a virus. Your can get infected with hepatitis B if you come in contact with an infected person’s blood or other body fluids. Babies can get the virus from their infected mothers at birth or if they live with or are cared for by an infected person. The virus can be spread just by sharing a toothbrush with an infected person. For some people, the virus remains in their body for years. During this time, the virus can attack the liver and cause serious problems like liver failure or cancer.</a:t>
            </a:r>
          </a:p>
          <a:p>
            <a:pPr defTabSz="906600">
              <a:lnSpc>
                <a:spcPct val="90000"/>
              </a:lnSpc>
              <a:buSzPct val="65000"/>
              <a:defRPr/>
            </a:pPr>
            <a:endParaRPr lang="en-US" dirty="0" smtClean="0">
              <a:solidFill>
                <a:prstClr val="black"/>
              </a:solidFill>
            </a:endParaRPr>
          </a:p>
          <a:p>
            <a:pPr defTabSz="906600">
              <a:lnSpc>
                <a:spcPct val="90000"/>
              </a:lnSpc>
              <a:buSzPct val="65000"/>
              <a:defRPr/>
            </a:pPr>
            <a:r>
              <a:rPr lang="en-US" b="1" u="none" dirty="0" smtClean="0">
                <a:solidFill>
                  <a:prstClr val="black"/>
                </a:solidFill>
              </a:rPr>
              <a:t>Presenter may</a:t>
            </a:r>
            <a:r>
              <a:rPr lang="en-US" b="1" u="none" baseline="0" dirty="0" smtClean="0">
                <a:solidFill>
                  <a:prstClr val="black"/>
                </a:solidFill>
              </a:rPr>
              <a:t> want to use Hepatitis one-pager to discuss vaccine usage during slide. </a:t>
            </a:r>
            <a:br>
              <a:rPr lang="en-US" b="1" u="none" baseline="0" dirty="0" smtClean="0">
                <a:solidFill>
                  <a:prstClr val="black"/>
                </a:solidFill>
              </a:rPr>
            </a:br>
            <a:r>
              <a:rPr lang="en-US" b="1" u="sng" dirty="0" smtClean="0">
                <a:solidFill>
                  <a:prstClr val="black"/>
                </a:solidFill>
              </a:rPr>
              <a:t>Children and adolescents</a:t>
            </a:r>
          </a:p>
          <a:p>
            <a:pPr defTabSz="906600">
              <a:lnSpc>
                <a:spcPct val="90000"/>
              </a:lnSpc>
              <a:buSzPct val="65000"/>
              <a:defRPr/>
            </a:pPr>
            <a:r>
              <a:rPr lang="en-US" dirty="0" smtClean="0">
                <a:solidFill>
                  <a:prstClr val="black"/>
                </a:solidFill>
              </a:rPr>
              <a:t>Babies normally get 3 doses of hepatitis B vaccine:</a:t>
            </a:r>
          </a:p>
          <a:p>
            <a:pPr defTabSz="906600">
              <a:lnSpc>
                <a:spcPct val="90000"/>
              </a:lnSpc>
              <a:buSzPct val="65000"/>
              <a:defRPr/>
            </a:pPr>
            <a:r>
              <a:rPr lang="en-US" dirty="0" smtClean="0">
                <a:solidFill>
                  <a:prstClr val="black"/>
                </a:solidFill>
              </a:rPr>
              <a:t>1st Dose: Birth, 2nd Dose: 1-2 months of age, 3rd Dose: 6-18 months of age. Some babies might get 4 doses, for example, if a combination vaccine containing hepatitis B is used. (This is a single shot containing several vaccines.) The extra dose is not harmful. The final (third or fourth) dose in the HepB vaccine series should be administered no earlier than age 24 weeks. Administration of a total of 4 doses of HepB vaccine is permitted when a combination vaccine containing HepB is administered after the birth dose. </a:t>
            </a:r>
            <a:r>
              <a:rPr lang="en-US" baseline="0" dirty="0" smtClean="0">
                <a:solidFill>
                  <a:prstClr val="black"/>
                </a:solidFill>
              </a:rPr>
              <a:t>  </a:t>
            </a:r>
            <a:r>
              <a:rPr lang="en-US" dirty="0" smtClean="0">
                <a:solidFill>
                  <a:prstClr val="black"/>
                </a:solidFill>
              </a:rPr>
              <a:t>Anyone through 18 years of age who didn’t get the vaccine when they were younger should also be vaccinated.</a:t>
            </a:r>
          </a:p>
          <a:p>
            <a:pPr defTabSz="906600">
              <a:lnSpc>
                <a:spcPct val="90000"/>
              </a:lnSpc>
              <a:buSzPct val="65000"/>
              <a:defRPr/>
            </a:pPr>
            <a:endParaRPr lang="en-US" dirty="0" smtClean="0">
              <a:solidFill>
                <a:prstClr val="black"/>
              </a:solidFill>
            </a:endParaRPr>
          </a:p>
          <a:p>
            <a:pPr defTabSz="906600">
              <a:lnSpc>
                <a:spcPct val="90000"/>
              </a:lnSpc>
              <a:buSzPct val="65000"/>
              <a:defRPr/>
            </a:pPr>
            <a:r>
              <a:rPr lang="en-US" b="1" u="sng" dirty="0" smtClean="0">
                <a:solidFill>
                  <a:prstClr val="black"/>
                </a:solidFill>
              </a:rPr>
              <a:t>Adults</a:t>
            </a:r>
          </a:p>
          <a:p>
            <a:pPr defTabSz="906600">
              <a:lnSpc>
                <a:spcPct val="90000"/>
              </a:lnSpc>
              <a:buSzPct val="65000"/>
              <a:defRPr/>
            </a:pPr>
            <a:r>
              <a:rPr lang="en-US" dirty="0" smtClean="0">
                <a:solidFill>
                  <a:prstClr val="black"/>
                </a:solidFill>
              </a:rPr>
              <a:t>All unvaccinated adults at risk for hepatitis B infection should be vaccinated.  This includes: sex partners of people infected with hepatitis B, men who have sex with men, people who inject street drugs, people with more than one sex partner, People with chronic liver or kidney disease, people under 60 years of age with diabetes, people with jobs that expose them to human blood or other body fluids, household contacts of people infected with hepatitis B, residents and staff in institutions for the developmentally disabled, Kidney dialysis patients, people who travel to countries where hepatitis B is common, people with HIV infection.</a:t>
            </a:r>
            <a:r>
              <a:rPr lang="en-US" baseline="0" dirty="0" smtClean="0">
                <a:solidFill>
                  <a:prstClr val="black"/>
                </a:solidFill>
              </a:rPr>
              <a:t>  </a:t>
            </a:r>
            <a:r>
              <a:rPr lang="en-US" dirty="0" smtClean="0">
                <a:solidFill>
                  <a:prstClr val="black"/>
                </a:solidFill>
              </a:rPr>
              <a:t>Other people may be encouraged by their doctor to get hepatitis B vaccine; for example, adults 60 and older with</a:t>
            </a:r>
            <a:r>
              <a:rPr lang="en-US" baseline="0" dirty="0" smtClean="0">
                <a:solidFill>
                  <a:prstClr val="black"/>
                </a:solidFill>
              </a:rPr>
              <a:t> </a:t>
            </a:r>
            <a:r>
              <a:rPr lang="en-US" dirty="0" smtClean="0">
                <a:solidFill>
                  <a:prstClr val="black"/>
                </a:solidFill>
              </a:rPr>
              <a:t>diabetes. Anyone else who wants to be protected from hepatitis B infection may get the vaccine.</a:t>
            </a:r>
            <a:r>
              <a:rPr lang="en-US" baseline="0" dirty="0" smtClean="0">
                <a:solidFill>
                  <a:prstClr val="black"/>
                </a:solidFill>
              </a:rPr>
              <a:t> </a:t>
            </a:r>
            <a:r>
              <a:rPr lang="en-US" dirty="0" smtClean="0">
                <a:solidFill>
                  <a:prstClr val="black"/>
                </a:solidFill>
              </a:rPr>
              <a:t>Pregnant women who are at risk for one of the reasons stated previously should be vaccinated. Other pregnant</a:t>
            </a:r>
            <a:r>
              <a:rPr lang="en-US" baseline="0" dirty="0" smtClean="0">
                <a:solidFill>
                  <a:prstClr val="black"/>
                </a:solidFill>
              </a:rPr>
              <a:t> </a:t>
            </a:r>
            <a:r>
              <a:rPr lang="en-US" dirty="0" smtClean="0">
                <a:solidFill>
                  <a:prstClr val="black"/>
                </a:solidFill>
              </a:rPr>
              <a:t>women who want protection may be vaccinated.</a:t>
            </a:r>
            <a:r>
              <a:rPr lang="en-US" baseline="0" dirty="0" smtClean="0">
                <a:solidFill>
                  <a:prstClr val="black"/>
                </a:solidFill>
              </a:rPr>
              <a:t>  </a:t>
            </a:r>
            <a:r>
              <a:rPr lang="en-US" dirty="0" smtClean="0">
                <a:solidFill>
                  <a:prstClr val="black"/>
                </a:solidFill>
              </a:rPr>
              <a:t>Adults getting hepatitis B vaccine should get 3 doses—with the second dose given 4 weeks after the first and the third dose 5 months after the second. Your doctor can tell you about other dosing schedules that might be used in certain circumstances.</a:t>
            </a:r>
          </a:p>
          <a:p>
            <a:pPr defTabSz="906600">
              <a:lnSpc>
                <a:spcPct val="90000"/>
              </a:lnSpc>
              <a:buSzPct val="65000"/>
              <a:defRPr/>
            </a:pPr>
            <a:endParaRPr lang="en-US" dirty="0" smtClean="0">
              <a:solidFill>
                <a:prstClr val="black"/>
              </a:solidFill>
            </a:endParaRPr>
          </a:p>
          <a:p>
            <a:pPr defTabSz="906600">
              <a:lnSpc>
                <a:spcPct val="90000"/>
              </a:lnSpc>
              <a:buSzPct val="65000"/>
              <a:defRPr/>
            </a:pPr>
            <a:r>
              <a:rPr lang="en-US" dirty="0" smtClean="0">
                <a:solidFill>
                  <a:prstClr val="black"/>
                </a:solidFill>
              </a:rPr>
              <a:t>Staff should work with other programs to make sure there are standing orders to vaccinate</a:t>
            </a:r>
            <a:r>
              <a:rPr lang="en-US" baseline="0" dirty="0" smtClean="0">
                <a:solidFill>
                  <a:prstClr val="black"/>
                </a:solidFill>
              </a:rPr>
              <a:t> these vulnerable populations.</a:t>
            </a:r>
            <a:endParaRPr lang="en-US" dirty="0" smtClean="0">
              <a:solidFill>
                <a:prstClr val="black"/>
              </a:solidFill>
            </a:endParaRPr>
          </a:p>
          <a:p>
            <a:pPr defTabSz="906600">
              <a:lnSpc>
                <a:spcPct val="90000"/>
              </a:lnSpc>
              <a:buSzPct val="65000"/>
              <a:defRPr/>
            </a:pPr>
            <a:endParaRPr lang="en-US" dirty="0" smtClean="0">
              <a:solidFill>
                <a:prstClr val="black"/>
              </a:solidFill>
            </a:endParaRPr>
          </a:p>
          <a:p>
            <a:pPr defTabSz="906600">
              <a:lnSpc>
                <a:spcPct val="90000"/>
              </a:lnSpc>
              <a:buSzPct val="65000"/>
              <a:defRPr/>
            </a:pPr>
            <a:endParaRPr lang="en-US" dirty="0" smtClean="0">
              <a:solidFill>
                <a:prstClr val="black"/>
              </a:solidFill>
            </a:endParaRPr>
          </a:p>
          <a:p>
            <a:pPr defTabSz="906600">
              <a:lnSpc>
                <a:spcPct val="90000"/>
              </a:lnSpc>
              <a:buSzPct val="65000"/>
              <a:defRPr/>
            </a:pPr>
            <a:endParaRPr lang="en-US" dirty="0" smtClean="0">
              <a:solidFill>
                <a:prstClr val="black"/>
              </a:solidFill>
            </a:endParaRPr>
          </a:p>
          <a:p>
            <a:pPr defTabSz="906600">
              <a:lnSpc>
                <a:spcPct val="90000"/>
              </a:lnSpc>
              <a:buSzPct val="65000"/>
              <a:defRPr/>
            </a:pP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21</a:t>
            </a:fld>
            <a:endParaRPr lang="en-US"/>
          </a:p>
        </p:txBody>
      </p:sp>
    </p:spTree>
    <p:extLst>
      <p:ext uri="{BB962C8B-B14F-4D97-AF65-F5344CB8AC3E}">
        <p14:creationId xmlns:p14="http://schemas.microsoft.com/office/powerpoint/2010/main" val="2659782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5"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solidFill>
                <a:srgbClr val="000000"/>
              </a:solidFill>
            </a:endParaRPr>
          </a:p>
        </p:txBody>
      </p:sp>
      <p:sp>
        <p:nvSpPr>
          <p:cNvPr id="24371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solidFill>
                <a:srgbClr val="000000"/>
              </a:solidFill>
            </a:endParaRPr>
          </a:p>
        </p:txBody>
      </p:sp>
      <p:sp>
        <p:nvSpPr>
          <p:cNvPr id="243718" name="Rectangle 2"/>
          <p:cNvSpPr>
            <a:spLocks noGrp="1" noRot="1" noChangeAspect="1" noChangeArrowheads="1" noTextEdit="1"/>
          </p:cNvSpPr>
          <p:nvPr>
            <p:ph type="sldImg"/>
          </p:nvPr>
        </p:nvSpPr>
        <p:spPr>
          <a:xfrm>
            <a:off x="1279525" y="685800"/>
            <a:ext cx="4375150" cy="3281363"/>
          </a:xfrm>
          <a:ln/>
        </p:spPr>
      </p:sp>
      <p:sp>
        <p:nvSpPr>
          <p:cNvPr id="803843" name="Rectangle 3"/>
          <p:cNvSpPr>
            <a:spLocks noGrp="1" noChangeArrowheads="1"/>
          </p:cNvSpPr>
          <p:nvPr>
            <p:ph type="body" idx="1"/>
          </p:nvPr>
        </p:nvSpPr>
        <p:spPr>
          <a:xfrm>
            <a:off x="230189" y="4345570"/>
            <a:ext cx="6403975" cy="4658730"/>
          </a:xfrm>
        </p:spPr>
        <p:txBody>
          <a:bodyPr lIns="89673" tIns="44835" rIns="89673" bIns="44835">
            <a:normAutofit fontScale="92500" lnSpcReduction="10000"/>
          </a:bodyPr>
          <a:lstStyle/>
          <a:p>
            <a:pPr eaLnBrk="1" hangingPunct="1">
              <a:buClr>
                <a:schemeClr val="tx1"/>
              </a:buClr>
              <a:buFont typeface="Wingdings" pitchFamily="2" charset="2"/>
              <a:buNone/>
            </a:pPr>
            <a:r>
              <a:rPr lang="en-US" b="1" dirty="0" smtClean="0"/>
              <a:t>Optional Slide</a:t>
            </a:r>
          </a:p>
          <a:p>
            <a:pPr eaLnBrk="1" hangingPunct="1">
              <a:buClr>
                <a:schemeClr val="tx1"/>
              </a:buClr>
              <a:buFont typeface="Wingdings" pitchFamily="2" charset="2"/>
              <a:buNone/>
            </a:pPr>
            <a:r>
              <a:rPr lang="en-US" dirty="0" smtClean="0"/>
              <a:t>Hepatitis</a:t>
            </a:r>
            <a:r>
              <a:rPr lang="en-US" baseline="0" dirty="0" smtClean="0"/>
              <a:t> transmission from percutaneous or mucosal exposure to  blood or body fluids including contaminated surfaces, or exposure by sexual contact or perinatal infection from HBsAg+ mothers.  </a:t>
            </a:r>
            <a:r>
              <a:rPr lang="en-US" dirty="0" smtClean="0"/>
              <a:t>Incubation </a:t>
            </a:r>
            <a:r>
              <a:rPr lang="en-US" dirty="0"/>
              <a:t>period from time of infection to onset of symptoms is 45 to 160 days (average, 90 days</a:t>
            </a:r>
            <a:r>
              <a:rPr lang="en-US" dirty="0" smtClean="0"/>
              <a:t>). </a:t>
            </a:r>
            <a:r>
              <a:rPr lang="en-US" baseline="0" dirty="0"/>
              <a:t> </a:t>
            </a:r>
            <a:r>
              <a:rPr lang="en-US" dirty="0" smtClean="0"/>
              <a:t>Approximately </a:t>
            </a:r>
            <a:r>
              <a:rPr lang="en-US" dirty="0"/>
              <a:t>10% of acute hepatitis B infections progress to chronic Hepatitis B infection. </a:t>
            </a:r>
            <a:r>
              <a:rPr lang="en-US" dirty="0" smtClean="0"/>
              <a:t>90</a:t>
            </a:r>
            <a:r>
              <a:rPr lang="en-US" dirty="0"/>
              <a:t>% of infants and 30-50% of children 1-5 years of age with acute hepatitis B infection become </a:t>
            </a:r>
            <a:r>
              <a:rPr lang="en-US" dirty="0" smtClean="0"/>
              <a:t>carriers.</a:t>
            </a:r>
            <a:r>
              <a:rPr lang="en-US" baseline="0" dirty="0"/>
              <a:t> </a:t>
            </a:r>
            <a:r>
              <a:rPr lang="en-US" baseline="0" dirty="0" smtClean="0"/>
              <a:t> </a:t>
            </a:r>
            <a:r>
              <a:rPr lang="en-US" dirty="0" smtClean="0"/>
              <a:t>Many </a:t>
            </a:r>
            <a:r>
              <a:rPr lang="en-US" dirty="0"/>
              <a:t>with chronic infection are asymptomatic. Chronic infection may progress to cirrhosis, liver failure &amp; hepatocellular </a:t>
            </a:r>
            <a:r>
              <a:rPr lang="en-US" dirty="0" smtClean="0"/>
              <a:t>carcinoma.</a:t>
            </a:r>
          </a:p>
          <a:p>
            <a:pPr eaLnBrk="1" hangingPunct="1">
              <a:buClr>
                <a:schemeClr val="tx1"/>
              </a:buClr>
              <a:buFont typeface="Wingdings" pitchFamily="2" charset="2"/>
              <a:buNone/>
            </a:pPr>
            <a:endParaRPr lang="en-US" dirty="0" smtClean="0"/>
          </a:p>
          <a:p>
            <a:pPr eaLnBrk="1" hangingPunct="1">
              <a:buClr>
                <a:schemeClr val="tx1"/>
              </a:buClr>
              <a:buFont typeface="Wingdings" pitchFamily="2" charset="2"/>
              <a:buNone/>
            </a:pPr>
            <a:r>
              <a:rPr lang="en-US" dirty="0" smtClean="0"/>
              <a:t>ACIP recommends:</a:t>
            </a:r>
            <a:endParaRPr lang="en-US" dirty="0"/>
          </a:p>
          <a:p>
            <a:pPr eaLnBrk="1" hangingPunct="1">
              <a:buClr>
                <a:schemeClr val="tx1"/>
              </a:buClr>
              <a:buFont typeface="Wingdings" pitchFamily="2" charset="2"/>
              <a:buNone/>
            </a:pPr>
            <a:r>
              <a:rPr lang="en-US" b="1" u="sng" dirty="0"/>
              <a:t>All pregnant women should be tested routinely for </a:t>
            </a:r>
            <a:r>
              <a:rPr lang="en-US" b="1" u="sng" dirty="0" err="1"/>
              <a:t>HBsAg</a:t>
            </a:r>
            <a:r>
              <a:rPr lang="en-US" u="sng" dirty="0"/>
              <a:t>  </a:t>
            </a:r>
          </a:p>
          <a:p>
            <a:pPr eaLnBrk="1" hangingPunct="1">
              <a:buClr>
                <a:schemeClr val="tx1"/>
              </a:buClr>
              <a:buFont typeface="Wingdings" pitchFamily="2" charset="2"/>
              <a:buNone/>
            </a:pPr>
            <a:r>
              <a:rPr lang="en-US" dirty="0">
                <a:sym typeface="Symbol" pitchFamily="18" charset="2"/>
              </a:rPr>
              <a:t>90% of healthy adults &amp; 95% of infants, children &amp; adolescents develop adequate antibody response after a complete </a:t>
            </a:r>
            <a:r>
              <a:rPr lang="en-US" dirty="0" smtClean="0">
                <a:sym typeface="Symbol" pitchFamily="18" charset="2"/>
              </a:rPr>
              <a:t>series.</a:t>
            </a:r>
            <a:r>
              <a:rPr lang="en-US" baseline="0" dirty="0" smtClean="0">
                <a:sym typeface="Symbol" pitchFamily="18" charset="2"/>
              </a:rPr>
              <a:t>  </a:t>
            </a:r>
            <a:r>
              <a:rPr lang="en-US" dirty="0" smtClean="0">
                <a:sym typeface="Symbol" pitchFamily="18" charset="2"/>
              </a:rPr>
              <a:t>If </a:t>
            </a:r>
            <a:r>
              <a:rPr lang="en-US" dirty="0">
                <a:sym typeface="Symbol" pitchFamily="18" charset="2"/>
              </a:rPr>
              <a:t>no antibody response after 6 doses, person is a non-responder and is susceptible to hepatitis </a:t>
            </a:r>
            <a:r>
              <a:rPr lang="en-US" dirty="0" smtClean="0">
                <a:sym typeface="Symbol" pitchFamily="18" charset="2"/>
              </a:rPr>
              <a:t>B.</a:t>
            </a:r>
            <a:r>
              <a:rPr lang="en-US" baseline="0" dirty="0" smtClean="0">
                <a:sym typeface="Symbol" pitchFamily="18" charset="2"/>
              </a:rPr>
              <a:t>  </a:t>
            </a:r>
            <a:r>
              <a:rPr lang="en-US" dirty="0" smtClean="0">
                <a:sym typeface="Symbol" pitchFamily="18" charset="2"/>
              </a:rPr>
              <a:t>Booster </a:t>
            </a:r>
            <a:r>
              <a:rPr lang="en-US" dirty="0">
                <a:sym typeface="Symbol" pitchFamily="18" charset="2"/>
              </a:rPr>
              <a:t>doses NOT recommended for any age </a:t>
            </a:r>
            <a:r>
              <a:rPr lang="en-US" dirty="0" smtClean="0">
                <a:sym typeface="Symbol" pitchFamily="18" charset="2"/>
              </a:rPr>
              <a:t>group</a:t>
            </a:r>
          </a:p>
          <a:p>
            <a:pPr eaLnBrk="1" hangingPunct="1">
              <a:buClr>
                <a:schemeClr val="tx1"/>
              </a:buClr>
              <a:buFont typeface="Wingdings" pitchFamily="2" charset="2"/>
              <a:buNone/>
            </a:pPr>
            <a:endParaRPr lang="en-US" b="1" dirty="0" smtClean="0">
              <a:sym typeface="Symbol" pitchFamily="18" charset="2"/>
            </a:endParaRPr>
          </a:p>
          <a:p>
            <a:pPr eaLnBrk="1" hangingPunct="1">
              <a:buClr>
                <a:schemeClr val="tx1"/>
              </a:buClr>
              <a:buFont typeface="Wingdings" pitchFamily="2" charset="2"/>
              <a:buNone/>
            </a:pPr>
            <a:r>
              <a:rPr lang="en-US" b="1" dirty="0" smtClean="0">
                <a:sym typeface="Symbol" pitchFamily="18" charset="2"/>
              </a:rPr>
              <a:t>ACIP recommends hepatitis B vaccine for:</a:t>
            </a:r>
          </a:p>
          <a:p>
            <a:pPr eaLnBrk="1" hangingPunct="1">
              <a:buClr>
                <a:schemeClr val="tx1"/>
              </a:buClr>
              <a:buFont typeface="Wingdings" pitchFamily="2" charset="2"/>
              <a:buNone/>
            </a:pPr>
            <a:r>
              <a:rPr lang="en-US" b="0" dirty="0" smtClean="0">
                <a:sym typeface="Symbol" pitchFamily="18" charset="2"/>
              </a:rPr>
              <a:t>-All newborns before discharge from the nursery using single antigen vaccine and completion of the series per schedule.</a:t>
            </a:r>
          </a:p>
          <a:p>
            <a:pPr eaLnBrk="1" hangingPunct="1">
              <a:buClr>
                <a:schemeClr val="tx1"/>
              </a:buClr>
              <a:buFont typeface="Wingdings" pitchFamily="2" charset="2"/>
              <a:buNone/>
            </a:pPr>
            <a:r>
              <a:rPr lang="en-US" b="0" dirty="0" smtClean="0">
                <a:sym typeface="Symbol" pitchFamily="18" charset="2"/>
              </a:rPr>
              <a:t>-All children and adolescents less than 19 years of  age who did not complete the series as an infant.</a:t>
            </a:r>
          </a:p>
          <a:p>
            <a:pPr eaLnBrk="1" hangingPunct="1">
              <a:buClr>
                <a:schemeClr val="tx1"/>
              </a:buClr>
              <a:buFont typeface="Wingdings" pitchFamily="2" charset="2"/>
              <a:buNone/>
            </a:pPr>
            <a:r>
              <a:rPr lang="en-US" b="0" dirty="0" smtClean="0">
                <a:sym typeface="Symbol" pitchFamily="18" charset="2"/>
              </a:rPr>
              <a:t>-All adults at risk for hepatitis B infection, including those aged  19 through 59 years with diabetes mellitus </a:t>
            </a:r>
          </a:p>
          <a:p>
            <a:pPr eaLnBrk="1" hangingPunct="1">
              <a:buClr>
                <a:schemeClr val="tx1"/>
              </a:buClr>
              <a:buFont typeface="Wingdings" pitchFamily="2" charset="2"/>
              <a:buNone/>
            </a:pPr>
            <a:r>
              <a:rPr lang="en-US" b="0" dirty="0" smtClean="0">
                <a:sym typeface="Symbol" pitchFamily="18" charset="2"/>
              </a:rPr>
              <a:t>-Persons of any age at risk for infection by sexual exposure</a:t>
            </a:r>
          </a:p>
          <a:p>
            <a:pPr eaLnBrk="1" hangingPunct="1">
              <a:buClr>
                <a:schemeClr val="tx1"/>
              </a:buClr>
              <a:buFont typeface="Wingdings" pitchFamily="2" charset="2"/>
              <a:buNone/>
            </a:pPr>
            <a:r>
              <a:rPr lang="en-US" b="0" dirty="0" smtClean="0">
                <a:sym typeface="Symbol" pitchFamily="18" charset="2"/>
              </a:rPr>
              <a:t>-All other adults seeking protection from HBV infection.</a:t>
            </a:r>
          </a:p>
          <a:p>
            <a:pPr eaLnBrk="1" hangingPunct="1">
              <a:buClr>
                <a:schemeClr val="tx1"/>
              </a:buClr>
              <a:buFont typeface="Wingdings" pitchFamily="2" charset="2"/>
              <a:buNone/>
            </a:pPr>
            <a:endParaRPr lang="en-US" b="0" dirty="0">
              <a:sym typeface="Symbol" pitchFamily="18" charset="2"/>
            </a:endParaRPr>
          </a:p>
          <a:p>
            <a:pPr eaLnBrk="1" hangingPunct="1"/>
            <a:r>
              <a:rPr lang="en-US" b="1" dirty="0">
                <a:sym typeface="Symbol" pitchFamily="18" charset="2"/>
              </a:rPr>
              <a:t>References:</a:t>
            </a:r>
          </a:p>
          <a:p>
            <a:pPr eaLnBrk="1" hangingPunct="1"/>
            <a:r>
              <a:rPr lang="en-US" dirty="0">
                <a:sym typeface="Symbol" pitchFamily="18" charset="2"/>
              </a:rPr>
              <a:t>1. A Comprehensive Immunization Strategy to Eliminate Transmission of Hepatitis B Virus Infection in the United States. Recommendations of the Advisory Committee on Immunization Practices (ACIP) Part 1: Immunization of Infants, Children and Adolescents </a:t>
            </a:r>
            <a:r>
              <a:rPr lang="nl-NL" dirty="0">
                <a:sym typeface="Symbol" pitchFamily="18" charset="2"/>
              </a:rPr>
              <a:t>MMWR Vol. 54/ No. RR-16 December 23, 2005</a:t>
            </a:r>
            <a:endParaRPr lang="en-US" dirty="0">
              <a:sym typeface="Symbol" pitchFamily="18" charset="2"/>
            </a:endParaRPr>
          </a:p>
          <a:p>
            <a:pPr eaLnBrk="1" hangingPunct="1"/>
            <a:r>
              <a:rPr lang="en-US" dirty="0">
                <a:sym typeface="Symbol" pitchFamily="18" charset="2"/>
              </a:rPr>
              <a:t>2. A Comprehensive Immunization Strategy to Eliminate Transmission of Hepatitis B Virus Infection in the United States. Recommendations of the Advisory Committee on Immunization Practices (ACIP) Part 2: Immunization of Adults  </a:t>
            </a:r>
            <a:r>
              <a:rPr lang="nl-NL" dirty="0">
                <a:sym typeface="Symbol" pitchFamily="18" charset="2"/>
              </a:rPr>
              <a:t>MMWR Vol. 55/ No. RR-16 December 8, 2006</a:t>
            </a:r>
            <a:r>
              <a:rPr lang="en-US" dirty="0">
                <a:sym typeface="Symbol" pitchFamily="18" charset="2"/>
              </a:rPr>
              <a:t> </a:t>
            </a:r>
          </a:p>
          <a:p>
            <a:pPr eaLnBrk="1" hangingPunct="1"/>
            <a:endParaRPr lang="en-US" sz="1000" dirty="0">
              <a:sym typeface="Symbol" pitchFamily="18" charset="2"/>
            </a:endParaRPr>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pPr>
                <a:defRPr/>
              </a:pPr>
              <a:t>22</a:t>
            </a:fld>
            <a:endParaRPr lang="en-US"/>
          </a:p>
        </p:txBody>
      </p:sp>
    </p:spTree>
    <p:extLst>
      <p:ext uri="{BB962C8B-B14F-4D97-AF65-F5344CB8AC3E}">
        <p14:creationId xmlns:p14="http://schemas.microsoft.com/office/powerpoint/2010/main" val="1029678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415791"/>
            <a:ext cx="6324600" cy="3813810"/>
          </a:xfrm>
        </p:spPr>
        <p:txBody>
          <a:bodyPr>
            <a:normAutofit fontScale="62500" lnSpcReduction="20000"/>
          </a:bodyPr>
          <a:lstStyle/>
          <a:p>
            <a:pPr>
              <a:spcBef>
                <a:spcPts val="600"/>
              </a:spcBef>
            </a:pPr>
            <a:r>
              <a:rPr lang="en-US" sz="1300" b="1" dirty="0" smtClean="0">
                <a:latin typeface="Arial" pitchFamily="34" charset="0"/>
                <a:cs typeface="Arial" pitchFamily="34" charset="0"/>
              </a:rPr>
              <a:t>Optional Slide</a:t>
            </a:r>
          </a:p>
          <a:p>
            <a:pPr>
              <a:spcBef>
                <a:spcPts val="600"/>
              </a:spcBef>
            </a:pPr>
            <a:r>
              <a:rPr lang="en-US" sz="1300" b="1" dirty="0" smtClean="0">
                <a:latin typeface="Arial" pitchFamily="34" charset="0"/>
                <a:cs typeface="Arial" pitchFamily="34" charset="0"/>
              </a:rPr>
              <a:t>Post-vaccination </a:t>
            </a:r>
            <a:r>
              <a:rPr lang="en-US" sz="1300" b="1" dirty="0">
                <a:latin typeface="Arial" pitchFamily="34" charset="0"/>
                <a:cs typeface="Arial" pitchFamily="34" charset="0"/>
              </a:rPr>
              <a:t>Serologic Testing </a:t>
            </a:r>
          </a:p>
          <a:p>
            <a:pPr>
              <a:spcBef>
                <a:spcPts val="600"/>
              </a:spcBef>
            </a:pPr>
            <a:r>
              <a:rPr lang="en-US" sz="1300" dirty="0">
                <a:latin typeface="Arial" pitchFamily="34" charset="0"/>
                <a:cs typeface="Arial" pitchFamily="34" charset="0"/>
              </a:rPr>
              <a:t>Testing unvaccinated HCP for HBV infection is not generally indicated for persons being evaluated for hepatitis B protection because of occupational risk. Pre-vaccination serologic testing is indicated for all persons born in geographic regions with HBsAg (Hepatitis B surface antigen) prevalence of ≥2% (e.g., much of Eastern Europe, Asia, Africa, the Middle East, and the Pacific Islands) and certain indigenous populations from countries with overall low HBV endemicity (&lt;2%); persons with behavioral exposures to HBV (e.g., men who have sex with men and past or current injection drug users); persons receiving cytotoxic or immunosuppressive therapy; and persons with liver disease of unknown etiology. </a:t>
            </a:r>
          </a:p>
          <a:p>
            <a:pPr>
              <a:spcBef>
                <a:spcPts val="600"/>
              </a:spcBef>
            </a:pPr>
            <a:r>
              <a:rPr lang="en-US" sz="1300" dirty="0">
                <a:latin typeface="Arial" pitchFamily="34" charset="0"/>
                <a:cs typeface="Arial" pitchFamily="34" charset="0"/>
              </a:rPr>
              <a:t>Testing HCP at risk for HBV infection should consist of a serologic assay for HBsAg ((Hepatitis B surface antigen), in addition to either anti-</a:t>
            </a:r>
            <a:r>
              <a:rPr lang="en-US" sz="1300" dirty="0" err="1">
                <a:latin typeface="Arial" pitchFamily="34" charset="0"/>
                <a:cs typeface="Arial" pitchFamily="34" charset="0"/>
              </a:rPr>
              <a:t>HBc</a:t>
            </a:r>
            <a:r>
              <a:rPr lang="en-US" sz="1300" dirty="0">
                <a:latin typeface="Arial" pitchFamily="34" charset="0"/>
                <a:cs typeface="Arial" pitchFamily="34" charset="0"/>
              </a:rPr>
              <a:t> (Total hepatitis B core antibody) or anti-HBs (Hepatitis B surface antibody)</a:t>
            </a:r>
            <a:r>
              <a:rPr lang="en-US" sz="1300" i="1" dirty="0">
                <a:latin typeface="Arial" pitchFamily="34" charset="0"/>
                <a:cs typeface="Arial" pitchFamily="34" charset="0"/>
              </a:rPr>
              <a:t>. For unvaccinated HCP at risk for previous HBV infection, blood should be drawn for testing before the first dose of vaccine is administered. </a:t>
            </a:r>
            <a:endParaRPr lang="en-US" sz="1300" dirty="0">
              <a:latin typeface="Arial" pitchFamily="34" charset="0"/>
              <a:cs typeface="Arial" pitchFamily="34" charset="0"/>
            </a:endParaRPr>
          </a:p>
          <a:p>
            <a:pPr>
              <a:spcBef>
                <a:spcPts val="600"/>
              </a:spcBef>
            </a:pPr>
            <a:endParaRPr lang="en-US" sz="1300" dirty="0">
              <a:latin typeface="Arial" pitchFamily="34" charset="0"/>
              <a:cs typeface="Arial" pitchFamily="34" charset="0"/>
            </a:endParaRPr>
          </a:p>
          <a:p>
            <a:pPr>
              <a:spcBef>
                <a:spcPts val="600"/>
              </a:spcBef>
            </a:pPr>
            <a:r>
              <a:rPr lang="en-US" sz="1300" dirty="0">
                <a:latin typeface="Arial" pitchFamily="34" charset="0"/>
                <a:cs typeface="Arial" pitchFamily="34" charset="0"/>
              </a:rPr>
              <a:t>HCP who have written documentation of a complete, ≥3-dose HepB vaccine series and subsequent post-vaccination (Hepatitis B surface antibody) anti-HBs ≥10 </a:t>
            </a:r>
            <a:r>
              <a:rPr lang="en-US" sz="1300" dirty="0" err="1">
                <a:latin typeface="Arial" pitchFamily="34" charset="0"/>
                <a:cs typeface="Arial" pitchFamily="34" charset="0"/>
              </a:rPr>
              <a:t>mIU</a:t>
            </a:r>
            <a:r>
              <a:rPr lang="en-US" sz="1300" dirty="0">
                <a:latin typeface="Arial" pitchFamily="34" charset="0"/>
                <a:cs typeface="Arial" pitchFamily="34" charset="0"/>
              </a:rPr>
              <a:t>/mL (</a:t>
            </a:r>
            <a:r>
              <a:rPr lang="en-US" sz="1300" dirty="0" err="1">
                <a:latin typeface="Arial" pitchFamily="34" charset="0"/>
                <a:cs typeface="Arial" pitchFamily="34" charset="0"/>
              </a:rPr>
              <a:t>milli</a:t>
            </a:r>
            <a:r>
              <a:rPr lang="en-US" sz="1300" dirty="0">
                <a:latin typeface="Arial" pitchFamily="34" charset="0"/>
                <a:cs typeface="Arial" pitchFamily="34" charset="0"/>
              </a:rPr>
              <a:t>-international units per milliliter) are considered hepatitis B immune. Immunocompetent persons have long-term protection against HBV and do not need further periodic testing to assess anti-HBs (Hepatitis B surface antibody) levels.  </a:t>
            </a:r>
          </a:p>
          <a:p>
            <a:pPr>
              <a:spcBef>
                <a:spcPts val="600"/>
              </a:spcBef>
            </a:pPr>
            <a:endParaRPr lang="en-US" sz="1300" dirty="0">
              <a:latin typeface="Arial" pitchFamily="34" charset="0"/>
              <a:cs typeface="Arial" pitchFamily="34" charset="0"/>
            </a:endParaRPr>
          </a:p>
          <a:p>
            <a:pPr>
              <a:spcBef>
                <a:spcPts val="600"/>
              </a:spcBef>
            </a:pPr>
            <a:r>
              <a:rPr lang="en-US" sz="1300" dirty="0">
                <a:latin typeface="Arial" pitchFamily="34" charset="0"/>
                <a:cs typeface="Arial" pitchFamily="34" charset="0"/>
              </a:rPr>
              <a:t>All HCP recently vaccinated or recently completing HepB vaccination who are at risk for occupational blood or body fluid exposure should undergo anti-HBs testing (Hepatitis B surface antibody). Anti-HBs (Hepatitis B surface antibody) testing should be performed 1–2 months after administration of the last dose of the vaccine series when possible. HCP with documentation of a complete ≥3-dose HepB vaccine series but no documentation of anti-HBs ≥10 </a:t>
            </a:r>
            <a:r>
              <a:rPr lang="en-US" sz="1300" dirty="0" err="1">
                <a:latin typeface="Arial" pitchFamily="34" charset="0"/>
                <a:cs typeface="Arial" pitchFamily="34" charset="0"/>
              </a:rPr>
              <a:t>mIU</a:t>
            </a:r>
            <a:r>
              <a:rPr lang="en-US" sz="1300" dirty="0">
                <a:latin typeface="Arial" pitchFamily="34" charset="0"/>
                <a:cs typeface="Arial" pitchFamily="34" charset="0"/>
              </a:rPr>
              <a:t>/mL who are at risk for occupational blood or body fluid exposure might undergo anti-HBs testing upon hire or matriculation. Testing should use a quantitative method that allows detection of the protective concentration of anti-HBs (≥10 </a:t>
            </a:r>
            <a:r>
              <a:rPr lang="en-US" sz="1300" dirty="0" err="1">
                <a:latin typeface="Arial" pitchFamily="34" charset="0"/>
                <a:cs typeface="Arial" pitchFamily="34" charset="0"/>
              </a:rPr>
              <a:t>mIU</a:t>
            </a:r>
            <a:r>
              <a:rPr lang="en-US" sz="1300" dirty="0">
                <a:latin typeface="Arial" pitchFamily="34" charset="0"/>
                <a:cs typeface="Arial" pitchFamily="34" charset="0"/>
              </a:rPr>
              <a:t>/mL) (e.g., enzyme-linked immunosorbent assay [ELISA]). </a:t>
            </a:r>
          </a:p>
          <a:p>
            <a:pPr>
              <a:spcBef>
                <a:spcPts val="600"/>
              </a:spcBef>
            </a:pPr>
            <a:r>
              <a:rPr lang="en-US" sz="1300" dirty="0">
                <a:latin typeface="Arial" pitchFamily="34" charset="0"/>
                <a:cs typeface="Arial" pitchFamily="34" charset="0"/>
              </a:rPr>
              <a:t>Completely vaccinated HCP with anti-HBs ≥10 </a:t>
            </a:r>
            <a:r>
              <a:rPr lang="en-US" sz="1300" dirty="0" err="1">
                <a:latin typeface="Arial" pitchFamily="34" charset="0"/>
                <a:cs typeface="Arial" pitchFamily="34" charset="0"/>
              </a:rPr>
              <a:t>mIU</a:t>
            </a:r>
            <a:r>
              <a:rPr lang="en-US" sz="1300" dirty="0">
                <a:latin typeface="Arial" pitchFamily="34" charset="0"/>
                <a:cs typeface="Arial" pitchFamily="34" charset="0"/>
              </a:rPr>
              <a:t>/mL are considered hepatitis B immune. Immunocompetent persons have long-term protection and do not need further periodic testing to assess anti-HBs levels. </a:t>
            </a:r>
          </a:p>
          <a:p>
            <a:pPr>
              <a:spcBef>
                <a:spcPts val="600"/>
              </a:spcBef>
            </a:pPr>
            <a:r>
              <a:rPr lang="en-US" sz="1300" dirty="0">
                <a:latin typeface="Arial" pitchFamily="34" charset="0"/>
                <a:cs typeface="Arial" pitchFamily="34" charset="0"/>
              </a:rPr>
              <a:t>Completely vaccinated HCP with anti-HBs &lt;10 </a:t>
            </a:r>
            <a:r>
              <a:rPr lang="en-US" sz="1300" dirty="0" err="1">
                <a:latin typeface="Arial" pitchFamily="34" charset="0"/>
                <a:cs typeface="Arial" pitchFamily="34" charset="0"/>
              </a:rPr>
              <a:t>mIU</a:t>
            </a:r>
            <a:r>
              <a:rPr lang="en-US" sz="1300" dirty="0">
                <a:latin typeface="Arial" pitchFamily="34" charset="0"/>
                <a:cs typeface="Arial" pitchFamily="34" charset="0"/>
              </a:rPr>
              <a:t>/mL should receive an additional dose of HepB vaccine, followed by anti-HBs testing 1–2 months later. HCP whose anti-HBs remains &lt;10 </a:t>
            </a:r>
            <a:r>
              <a:rPr lang="en-US" sz="1300" dirty="0" err="1">
                <a:latin typeface="Arial" pitchFamily="34" charset="0"/>
                <a:cs typeface="Arial" pitchFamily="34" charset="0"/>
              </a:rPr>
              <a:t>mIU</a:t>
            </a:r>
            <a:r>
              <a:rPr lang="en-US" sz="1300" dirty="0">
                <a:latin typeface="Arial" pitchFamily="34" charset="0"/>
                <a:cs typeface="Arial" pitchFamily="34" charset="0"/>
              </a:rPr>
              <a:t>/mL should receive 2 additional vaccine doses (usually 6 doses total), followed by repeat anti-HBs testing 1–2 months after the last dose. Alternatively, it might be more practical for very recently vaccinated HCP with anti-HBs &lt;10 </a:t>
            </a:r>
            <a:r>
              <a:rPr lang="en-US" sz="1300" dirty="0" err="1">
                <a:latin typeface="Arial" pitchFamily="34" charset="0"/>
                <a:cs typeface="Arial" pitchFamily="34" charset="0"/>
              </a:rPr>
              <a:t>mIU</a:t>
            </a:r>
            <a:r>
              <a:rPr lang="en-US" sz="1300" dirty="0">
                <a:latin typeface="Arial" pitchFamily="34" charset="0"/>
                <a:cs typeface="Arial" pitchFamily="34" charset="0"/>
              </a:rPr>
              <a:t>/mL to receive 3 consecutive additional doses of HepB vaccine (usually 6 doses total), followed by anti-HBs testing 1–2 months after the last dose. </a:t>
            </a:r>
          </a:p>
          <a:p>
            <a:pPr>
              <a:spcBef>
                <a:spcPts val="600"/>
              </a:spcBef>
            </a:pPr>
            <a:endParaRPr lang="en-US" dirty="0" smtClean="0"/>
          </a:p>
          <a:p>
            <a:endParaRPr lang="en-US" dirty="0"/>
          </a:p>
          <a:p>
            <a:endParaRPr lang="en-US" dirty="0"/>
          </a:p>
          <a:p>
            <a:endParaRPr lang="en-US" dirty="0"/>
          </a:p>
        </p:txBody>
      </p:sp>
      <p:sp>
        <p:nvSpPr>
          <p:cNvPr id="5" name="Rectangle 4"/>
          <p:cNvSpPr/>
          <p:nvPr/>
        </p:nvSpPr>
        <p:spPr>
          <a:xfrm>
            <a:off x="762000" y="8399106"/>
            <a:ext cx="5486400" cy="516295"/>
          </a:xfrm>
          <a:prstGeom prst="rect">
            <a:avLst/>
          </a:prstGeom>
        </p:spPr>
        <p:txBody>
          <a:bodyPr wrap="square" lIns="91425" tIns="45712" rIns="91425" bIns="45712">
            <a:spAutoFit/>
          </a:bodyPr>
          <a:lstStyle/>
          <a:p>
            <a:r>
              <a:rPr lang="en-US" sz="900" b="1" dirty="0">
                <a:solidFill>
                  <a:srgbClr val="000000"/>
                </a:solidFill>
                <a:latin typeface="Arial" pitchFamily="34" charset="0"/>
                <a:cs typeface="Arial" pitchFamily="34" charset="0"/>
              </a:rPr>
              <a:t>Ref: CDC Guidance for Evaluating Health-Care Personnel for Hepatitis B Virus Protection and for Administering Post Exposure Management MMWR Recommendations and Reports /Vol. 62/No. 10 December 20, 2013</a:t>
            </a:r>
          </a:p>
        </p:txBody>
      </p:sp>
      <p:sp>
        <p:nvSpPr>
          <p:cNvPr id="7" name="Slide Number Placeholder 6"/>
          <p:cNvSpPr>
            <a:spLocks noGrp="1"/>
          </p:cNvSpPr>
          <p:nvPr>
            <p:ph type="sldNum" sz="quarter" idx="12"/>
          </p:nvPr>
        </p:nvSpPr>
        <p:spPr/>
        <p:txBody>
          <a:bodyPr/>
          <a:lstStyle/>
          <a:p>
            <a:pPr>
              <a:defRPr/>
            </a:pPr>
            <a:fld id="{97952AFA-8362-48FC-9C34-150C87379A95}" type="slidenum">
              <a:rPr lang="en-US" smtClean="0">
                <a:solidFill>
                  <a:srgbClr val="000000"/>
                </a:solidFill>
              </a:rPr>
              <a:pPr>
                <a:defRPr/>
              </a:pPr>
              <a:t>23</a:t>
            </a:fld>
            <a:endParaRPr lang="en-US">
              <a:solidFill>
                <a:srgbClr val="000000"/>
              </a:solidFill>
            </a:endParaRPr>
          </a:p>
        </p:txBody>
      </p:sp>
    </p:spTree>
    <p:extLst>
      <p:ext uri="{BB962C8B-B14F-4D97-AF65-F5344CB8AC3E}">
        <p14:creationId xmlns:p14="http://schemas.microsoft.com/office/powerpoint/2010/main" val="2895277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6"/>
          <p:cNvSpPr txBox="1">
            <a:spLocks noGrp="1" noChangeArrowheads="1"/>
          </p:cNvSpPr>
          <p:nvPr/>
        </p:nvSpPr>
        <p:spPr bwMode="auto">
          <a:xfrm>
            <a:off x="0" y="8766798"/>
            <a:ext cx="2943802" cy="461826"/>
          </a:xfrm>
          <a:prstGeom prst="rect">
            <a:avLst/>
          </a:prstGeom>
          <a:noFill/>
          <a:ln w="9525">
            <a:noFill/>
            <a:miter lim="800000"/>
            <a:headEnd/>
            <a:tailEnd/>
          </a:ln>
        </p:spPr>
        <p:txBody>
          <a:bodyPr lIns="90682" tIns="45341" rIns="90682" bIns="45341" anchor="b"/>
          <a:lstStyle/>
          <a:p>
            <a:endParaRPr lang="en-US" sz="1200">
              <a:solidFill>
                <a:srgbClr val="000000"/>
              </a:solidFill>
            </a:endParaRPr>
          </a:p>
        </p:txBody>
      </p:sp>
      <p:sp>
        <p:nvSpPr>
          <p:cNvPr id="239619"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82" tIns="45341" rIns="90682" bIns="45341" anchor="b"/>
          <a:lstStyle/>
          <a:p>
            <a:pPr algn="r"/>
            <a:endParaRPr lang="en-US" sz="1200" dirty="0">
              <a:solidFill>
                <a:srgbClr val="000000"/>
              </a:solidFill>
            </a:endParaRPr>
          </a:p>
        </p:txBody>
      </p:sp>
      <p:sp>
        <p:nvSpPr>
          <p:cNvPr id="239621"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82" tIns="45341" rIns="90682" bIns="45341" anchor="b"/>
          <a:lstStyle/>
          <a:p>
            <a:pPr algn="r"/>
            <a:endParaRPr lang="en-US" sz="1200" dirty="0">
              <a:solidFill>
                <a:srgbClr val="000000"/>
              </a:solidFill>
            </a:endParaRPr>
          </a:p>
        </p:txBody>
      </p:sp>
      <p:sp>
        <p:nvSpPr>
          <p:cNvPr id="239622" name="Rectangle 2"/>
          <p:cNvSpPr>
            <a:spLocks noGrp="1" noRot="1" noChangeAspect="1" noChangeArrowheads="1" noTextEdit="1"/>
          </p:cNvSpPr>
          <p:nvPr>
            <p:ph type="sldImg"/>
          </p:nvPr>
        </p:nvSpPr>
        <p:spPr>
          <a:xfrm>
            <a:off x="1092200" y="692150"/>
            <a:ext cx="4611688" cy="3460750"/>
          </a:xfrm>
          <a:ln/>
        </p:spPr>
      </p:sp>
      <p:sp>
        <p:nvSpPr>
          <p:cNvPr id="239623" name="Rectangle 3"/>
          <p:cNvSpPr>
            <a:spLocks noGrp="1" noChangeArrowheads="1"/>
          </p:cNvSpPr>
          <p:nvPr>
            <p:ph type="body" idx="1"/>
          </p:nvPr>
        </p:nvSpPr>
        <p:spPr>
          <a:xfrm>
            <a:off x="389991" y="4384975"/>
            <a:ext cx="6120340" cy="4552052"/>
          </a:xfrm>
          <a:noFill/>
          <a:ln/>
        </p:spPr>
        <p:txBody>
          <a:bodyPr lIns="90682" tIns="45341" rIns="90682" bIns="45341">
            <a:normAutofit lnSpcReduction="10000"/>
          </a:bodyPr>
          <a:lstStyle/>
          <a:p>
            <a:pPr eaLnBrk="1" hangingPunct="1"/>
            <a:r>
              <a:rPr lang="en-US" b="1" dirty="0" smtClean="0"/>
              <a:t>Presenter may use Hep A one-pager while</a:t>
            </a:r>
            <a:r>
              <a:rPr lang="en-US" b="1" baseline="0" dirty="0" smtClean="0"/>
              <a:t> discussing slide.</a:t>
            </a:r>
          </a:p>
          <a:p>
            <a:pPr eaLnBrk="1" hangingPunct="1"/>
            <a:endParaRPr lang="en-US" dirty="0" smtClean="0"/>
          </a:p>
          <a:p>
            <a:pPr eaLnBrk="1" hangingPunct="1"/>
            <a:r>
              <a:rPr lang="en-US" dirty="0" smtClean="0"/>
              <a:t>Hepatitis A is a serious liver disease caused by a virus. The virus</a:t>
            </a:r>
            <a:r>
              <a:rPr lang="en-US" baseline="0" dirty="0" smtClean="0"/>
              <a:t> </a:t>
            </a:r>
            <a:r>
              <a:rPr lang="en-US" dirty="0" smtClean="0"/>
              <a:t>is found in the feces (poop) of infected people. The hepatitis A virus is spread when invisible particles of feces</a:t>
            </a:r>
            <a:r>
              <a:rPr lang="en-US" baseline="0" dirty="0" smtClean="0"/>
              <a:t> </a:t>
            </a:r>
            <a:r>
              <a:rPr lang="en-US" dirty="0" smtClean="0"/>
              <a:t>(poop) get into a person’s mouth. You can get hepatitis</a:t>
            </a:r>
            <a:r>
              <a:rPr lang="en-US" baseline="0" dirty="0" smtClean="0"/>
              <a:t> </a:t>
            </a:r>
            <a:r>
              <a:rPr lang="en-US" dirty="0" smtClean="0"/>
              <a:t>A by eating contaminated food or</a:t>
            </a:r>
            <a:r>
              <a:rPr lang="en-US" baseline="0" dirty="0" smtClean="0"/>
              <a:t> </a:t>
            </a:r>
            <a:r>
              <a:rPr lang="en-US" dirty="0" smtClean="0"/>
              <a:t>drinking contaminated water, during sex, or just</a:t>
            </a:r>
            <a:r>
              <a:rPr lang="en-US" baseline="0" dirty="0" smtClean="0"/>
              <a:t> </a:t>
            </a:r>
            <a:r>
              <a:rPr lang="en-US" dirty="0" smtClean="0"/>
              <a:t>by living with an infected person. Hepatitis A can your skin and eyes turn yellow. You can get very sick for weeks, need to</a:t>
            </a:r>
            <a:r>
              <a:rPr lang="en-US" baseline="0" dirty="0" smtClean="0"/>
              <a:t> </a:t>
            </a:r>
            <a:r>
              <a:rPr lang="en-US" dirty="0" smtClean="0"/>
              <a:t>be hospitalized, and even die. Some</a:t>
            </a:r>
            <a:r>
              <a:rPr lang="en-US" baseline="0" dirty="0" smtClean="0"/>
              <a:t> </a:t>
            </a:r>
            <a:r>
              <a:rPr lang="en-US" dirty="0" smtClean="0"/>
              <a:t>people don’t look or feel sick, but they</a:t>
            </a:r>
            <a:r>
              <a:rPr lang="en-US" baseline="0" dirty="0" smtClean="0"/>
              <a:t> </a:t>
            </a:r>
            <a:r>
              <a:rPr lang="en-US" dirty="0" smtClean="0"/>
              <a:t>can still spread hepatitis</a:t>
            </a:r>
            <a:r>
              <a:rPr lang="en-US" baseline="0" dirty="0" smtClean="0"/>
              <a:t> </a:t>
            </a:r>
            <a:r>
              <a:rPr lang="en-US" dirty="0" smtClean="0"/>
              <a:t>A to others. Everyone is at some risk for getting infected with hepatitis A.</a:t>
            </a:r>
            <a:r>
              <a:rPr lang="en-US" baseline="0" dirty="0" smtClean="0"/>
              <a:t> </a:t>
            </a:r>
            <a:r>
              <a:rPr lang="en-US" dirty="0" smtClean="0"/>
              <a:t>People who travel outside the U.S. have an increased chance</a:t>
            </a:r>
            <a:r>
              <a:rPr lang="en-US" baseline="0" dirty="0" smtClean="0"/>
              <a:t> </a:t>
            </a:r>
            <a:r>
              <a:rPr lang="en-US" dirty="0" smtClean="0"/>
              <a:t>of getting infected.</a:t>
            </a:r>
          </a:p>
          <a:p>
            <a:pPr eaLnBrk="1" hangingPunct="1"/>
            <a:r>
              <a:rPr lang="en-US" b="1" dirty="0" smtClean="0"/>
              <a:t>Optional information:</a:t>
            </a:r>
            <a:br>
              <a:rPr lang="en-US" b="1" dirty="0" smtClean="0"/>
            </a:br>
            <a:r>
              <a:rPr lang="en-US" dirty="0" smtClean="0"/>
              <a:t>The nature of hepatitis A disease is that it is cyclical. Children plan an important role in HAV transmission.  Symptomatic infection is uncommon in children, so they may be a source of infection for household or other close contacts.  Almost half of persons with hepatitis A do not have an identified source of their infection.  Groups of persons at risk for hepatitis A are international travelers, men who have sex with men, and illegal drug users.  Food handlers are not at risk.</a:t>
            </a:r>
            <a:r>
              <a:rPr lang="en-US" sz="1000" b="1" dirty="0" smtClean="0"/>
              <a:t/>
            </a:r>
            <a:br>
              <a:rPr lang="en-US" sz="1000" b="1" dirty="0" smtClean="0"/>
            </a:br>
            <a:endParaRPr lang="en-US" sz="1000" dirty="0"/>
          </a:p>
          <a:p>
            <a:pPr eaLnBrk="1" hangingPunct="1">
              <a:lnSpc>
                <a:spcPct val="90000"/>
              </a:lnSpc>
              <a:buClr>
                <a:schemeClr val="tx1"/>
              </a:buClr>
              <a:buFontTx/>
              <a:buNone/>
            </a:pPr>
            <a:r>
              <a:rPr lang="en-US" sz="1000" b="1" dirty="0"/>
              <a:t>ACIP recommends 2 doses of hepatitis A vaccine for:</a:t>
            </a:r>
          </a:p>
          <a:p>
            <a:pPr>
              <a:lnSpc>
                <a:spcPct val="90000"/>
              </a:lnSpc>
              <a:buClr>
                <a:schemeClr val="tx1"/>
              </a:buClr>
            </a:pPr>
            <a:r>
              <a:rPr lang="en-US" sz="1000" dirty="0"/>
              <a:t>All children 12 through 23 months of age (Separate the 2 doses by 6 to 18 months)</a:t>
            </a:r>
          </a:p>
          <a:p>
            <a:pPr>
              <a:lnSpc>
                <a:spcPct val="90000"/>
              </a:lnSpc>
              <a:buClr>
                <a:schemeClr val="tx1"/>
              </a:buClr>
            </a:pPr>
            <a:r>
              <a:rPr lang="en-US" sz="1000" dirty="0"/>
              <a:t>Any child or adolescent 2 through 18 years, who has not previously received the vaccine, can receive the vaccine at subsequent visits. </a:t>
            </a:r>
          </a:p>
          <a:p>
            <a:pPr>
              <a:lnSpc>
                <a:spcPct val="80000"/>
              </a:lnSpc>
            </a:pPr>
            <a:r>
              <a:rPr lang="en-US" sz="1000" dirty="0"/>
              <a:t>For others at risk, the hepatitis A vaccine series may be started whenever a person wishes to be protected or is at risk of </a:t>
            </a:r>
            <a:r>
              <a:rPr lang="en-US" sz="1000" dirty="0" smtClean="0"/>
              <a:t>infection.</a:t>
            </a:r>
            <a:r>
              <a:rPr lang="en-US" sz="1000" baseline="0" dirty="0" smtClean="0"/>
              <a:t>  </a:t>
            </a:r>
            <a:r>
              <a:rPr lang="en-US" sz="1000" dirty="0" smtClean="0"/>
              <a:t>For </a:t>
            </a:r>
            <a:r>
              <a:rPr lang="en-US" sz="1000" dirty="0"/>
              <a:t>travelers, it is best to start the vaccine series at least one month before traveling. (Some protection may still result if the vaccine is given on or closer to the travel date</a:t>
            </a:r>
            <a:r>
              <a:rPr lang="en-US" sz="1000" dirty="0" smtClean="0"/>
              <a:t>.)</a:t>
            </a:r>
            <a:r>
              <a:rPr lang="en-US" sz="1000" baseline="0" dirty="0" smtClean="0"/>
              <a:t>  </a:t>
            </a:r>
            <a:r>
              <a:rPr lang="en-US" sz="1000" dirty="0" smtClean="0"/>
              <a:t>Some </a:t>
            </a:r>
            <a:r>
              <a:rPr lang="en-US" sz="1000" dirty="0"/>
              <a:t>people who cannot get the vaccine before traveling, or for whom the vaccine might not be effective, can get a shot called immune globulin (IG). </a:t>
            </a:r>
            <a:r>
              <a:rPr lang="en-US" sz="1000" dirty="0" smtClean="0"/>
              <a:t> IG </a:t>
            </a:r>
            <a:r>
              <a:rPr lang="en-US" sz="1000" dirty="0"/>
              <a:t>gives immediate, temporary protection.</a:t>
            </a:r>
          </a:p>
          <a:p>
            <a:pPr>
              <a:lnSpc>
                <a:spcPct val="80000"/>
              </a:lnSpc>
            </a:pPr>
            <a:endParaRPr lang="en-US" sz="1000" dirty="0"/>
          </a:p>
          <a:p>
            <a:pPr>
              <a:lnSpc>
                <a:spcPct val="80000"/>
              </a:lnSpc>
            </a:pPr>
            <a:endParaRPr lang="en-US" sz="1000" dirty="0" smtClean="0"/>
          </a:p>
          <a:p>
            <a:pPr>
              <a:lnSpc>
                <a:spcPct val="80000"/>
              </a:lnSpc>
            </a:pPr>
            <a:r>
              <a:rPr lang="en-US" sz="1000" dirty="0" smtClean="0"/>
              <a:t>Prevention of Hepatitis A Through Active or Passive Immunization - Recommendations of the Advisory Committee on Immunization Practices (ACIP) MMWR Vol. 55/No. RR-7 May 19, 2006</a:t>
            </a:r>
          </a:p>
          <a:p>
            <a:pPr>
              <a:lnSpc>
                <a:spcPct val="80000"/>
              </a:lnSpc>
            </a:pPr>
            <a:endParaRPr lang="en-US" sz="1000" dirty="0"/>
          </a:p>
          <a:p>
            <a:pPr>
              <a:lnSpc>
                <a:spcPct val="80000"/>
              </a:lnSpc>
            </a:pPr>
            <a:endParaRPr lang="en-US" sz="1000" dirty="0"/>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pPr>
                <a:defRPr/>
              </a:pPr>
              <a:t>24</a:t>
            </a:fld>
            <a:endParaRPr lang="en-US"/>
          </a:p>
        </p:txBody>
      </p:sp>
    </p:spTree>
    <p:extLst>
      <p:ext uri="{BB962C8B-B14F-4D97-AF65-F5344CB8AC3E}">
        <p14:creationId xmlns:p14="http://schemas.microsoft.com/office/powerpoint/2010/main" val="1484922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p>
        </p:txBody>
      </p:sp>
      <p:sp>
        <p:nvSpPr>
          <p:cNvPr id="241669"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p>
        </p:txBody>
      </p:sp>
      <p:sp>
        <p:nvSpPr>
          <p:cNvPr id="241670" name="Rectangle 2"/>
          <p:cNvSpPr>
            <a:spLocks noGrp="1" noRot="1" noChangeAspect="1" noChangeArrowheads="1" noTextEdit="1"/>
          </p:cNvSpPr>
          <p:nvPr>
            <p:ph type="sldImg"/>
          </p:nvPr>
        </p:nvSpPr>
        <p:spPr>
          <a:xfrm>
            <a:off x="1143000" y="685800"/>
            <a:ext cx="4648200" cy="3486150"/>
          </a:xfrm>
          <a:ln/>
        </p:spPr>
      </p:sp>
      <p:sp>
        <p:nvSpPr>
          <p:cNvPr id="241671" name="Rectangle 3"/>
          <p:cNvSpPr>
            <a:spLocks noGrp="1" noChangeArrowheads="1"/>
          </p:cNvSpPr>
          <p:nvPr>
            <p:ph type="body" idx="1"/>
          </p:nvPr>
        </p:nvSpPr>
        <p:spPr>
          <a:xfrm>
            <a:off x="685800" y="4352925"/>
            <a:ext cx="5486400" cy="4659313"/>
          </a:xfrm>
          <a:noFill/>
          <a:ln/>
        </p:spPr>
        <p:txBody>
          <a:bodyPr lIns="89909" tIns="44954" rIns="89909" bIns="44954"/>
          <a:lstStyle/>
          <a:p>
            <a:pPr eaLnBrk="1" hangingPunct="1"/>
            <a:r>
              <a:rPr lang="en-US" sz="1000" dirty="0" smtClean="0"/>
              <a:t>ACIP recommends hepatitis A vaccine for adults  who are at high-risk of acquiring hepatitis A infection:</a:t>
            </a:r>
          </a:p>
          <a:p>
            <a:pPr eaLnBrk="1" hangingPunct="1"/>
            <a:r>
              <a:rPr lang="en-US" sz="1000" dirty="0" smtClean="0"/>
              <a:t>Those traveling or working in countries with high or intermediate endemicity of infection</a:t>
            </a:r>
          </a:p>
          <a:p>
            <a:pPr eaLnBrk="1" hangingPunct="1"/>
            <a:r>
              <a:rPr lang="en-US" sz="1000" dirty="0" smtClean="0"/>
              <a:t>Men who have sex with men</a:t>
            </a:r>
          </a:p>
          <a:p>
            <a:pPr eaLnBrk="1" hangingPunct="1"/>
            <a:r>
              <a:rPr lang="en-US" sz="1000" dirty="0" smtClean="0"/>
              <a:t>Users of injecting and non-injecting drugs</a:t>
            </a:r>
          </a:p>
          <a:p>
            <a:pPr eaLnBrk="1" hangingPunct="1"/>
            <a:r>
              <a:rPr lang="en-US" sz="1000" dirty="0" smtClean="0"/>
              <a:t>Persons working with HAV positive primates or with HAV in research laboratory settings</a:t>
            </a:r>
          </a:p>
          <a:p>
            <a:pPr eaLnBrk="1" hangingPunct="1"/>
            <a:r>
              <a:rPr lang="en-US" sz="1000" dirty="0" smtClean="0"/>
              <a:t>Contact with adoptees from countries with high rates of hepatitis A if contact will be within 60 days of arrival in U.S. The first dose of the 2-dose series should be given as soon as adoption is planned.</a:t>
            </a:r>
          </a:p>
          <a:p>
            <a:pPr eaLnBrk="1" hangingPunct="1"/>
            <a:endParaRPr lang="en-US" sz="1000" dirty="0" smtClean="0"/>
          </a:p>
          <a:p>
            <a:pPr eaLnBrk="1" hangingPunct="1"/>
            <a:r>
              <a:rPr lang="en-US" sz="1000" b="1" dirty="0" smtClean="0"/>
              <a:t>References</a:t>
            </a:r>
            <a:r>
              <a:rPr lang="en-US" sz="1000" b="1" dirty="0"/>
              <a:t>:</a:t>
            </a:r>
          </a:p>
          <a:p>
            <a:pPr eaLnBrk="1" hangingPunct="1"/>
            <a:r>
              <a:rPr lang="en-US" sz="1000" dirty="0"/>
              <a:t>1. Prevention of Hepatitis A Through Active or Passive Immunization - Recommendations of the Advisory Committee on Immunization Practices (ACIP) MMWR Vol. 55/No. RR-7 May 19, 2006</a:t>
            </a:r>
          </a:p>
          <a:p>
            <a:pPr eaLnBrk="1" hangingPunct="1"/>
            <a:r>
              <a:rPr lang="en-US" sz="1000" dirty="0"/>
              <a:t>2. Notice to Readers: FDA Approval of an Alternate Dosing Schedule for a Combined Hepatitis A and B Vaccine (Twinrix®) MMWR</a:t>
            </a:r>
            <a:r>
              <a:rPr lang="en-US" sz="1000" b="1" dirty="0"/>
              <a:t> </a:t>
            </a:r>
            <a:r>
              <a:rPr lang="en-US" sz="1000" dirty="0"/>
              <a:t>56(40);1057</a:t>
            </a:r>
            <a:r>
              <a:rPr lang="en-US" sz="1000" b="1" dirty="0"/>
              <a:t> </a:t>
            </a:r>
            <a:r>
              <a:rPr lang="en-US" sz="1000" dirty="0"/>
              <a:t>October 12, 2007</a:t>
            </a:r>
          </a:p>
          <a:p>
            <a:pPr eaLnBrk="1" hangingPunct="1"/>
            <a:r>
              <a:rPr lang="en-US" sz="1000" dirty="0"/>
              <a:t>3. Updated Recommendations from the Advisory Committee on Immunization Practices (ACIP) for Use of Hepatitis A Vaccine in Close Contacts of Newly Arriving International Adoptees</a:t>
            </a:r>
            <a:r>
              <a:rPr lang="en-US" sz="1000" b="1" dirty="0"/>
              <a:t> </a:t>
            </a:r>
            <a:r>
              <a:rPr lang="en-US" sz="1000" dirty="0"/>
              <a:t>MMWR</a:t>
            </a:r>
            <a:r>
              <a:rPr lang="en-US" sz="1000" b="1" dirty="0"/>
              <a:t> </a:t>
            </a:r>
            <a:r>
              <a:rPr lang="en-US" sz="1000" dirty="0"/>
              <a:t>58(36);1006-1007</a:t>
            </a:r>
            <a:r>
              <a:rPr lang="en-US" sz="1000" b="1" dirty="0"/>
              <a:t> </a:t>
            </a:r>
            <a:r>
              <a:rPr lang="en-US" sz="1000" dirty="0"/>
              <a:t>September 18, 2009  </a:t>
            </a:r>
          </a:p>
        </p:txBody>
      </p:sp>
      <p:sp>
        <p:nvSpPr>
          <p:cNvPr id="11" name="Slide Number Placeholder 10"/>
          <p:cNvSpPr>
            <a:spLocks noGrp="1"/>
          </p:cNvSpPr>
          <p:nvPr>
            <p:ph type="sldNum" sz="quarter" idx="10"/>
          </p:nvPr>
        </p:nvSpPr>
        <p:spPr/>
        <p:txBody>
          <a:bodyPr/>
          <a:lstStyle/>
          <a:p>
            <a:pPr>
              <a:defRPr/>
            </a:pPr>
            <a:fld id="{97952AFA-8362-48FC-9C34-150C87379A95}" type="slidenum">
              <a:rPr lang="en-US" smtClean="0"/>
              <a:pPr>
                <a:defRPr/>
              </a:pPr>
              <a:t>25</a:t>
            </a:fld>
            <a:endParaRPr lang="en-US"/>
          </a:p>
        </p:txBody>
      </p:sp>
    </p:spTree>
    <p:extLst>
      <p:ext uri="{BB962C8B-B14F-4D97-AF65-F5344CB8AC3E}">
        <p14:creationId xmlns:p14="http://schemas.microsoft.com/office/powerpoint/2010/main" val="2264036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2" name="Rectangle 2"/>
          <p:cNvSpPr>
            <a:spLocks noGrp="1" noRot="1" noChangeAspect="1" noChangeArrowheads="1" noTextEdit="1"/>
          </p:cNvSpPr>
          <p:nvPr>
            <p:ph type="sldImg"/>
          </p:nvPr>
        </p:nvSpPr>
        <p:spPr>
          <a:xfrm>
            <a:off x="1127125" y="303213"/>
            <a:ext cx="4616450" cy="3462337"/>
          </a:xfrm>
          <a:ln/>
        </p:spPr>
      </p:sp>
      <p:sp>
        <p:nvSpPr>
          <p:cNvPr id="206853" name="Rectangle 3"/>
          <p:cNvSpPr>
            <a:spLocks noGrp="1" noChangeArrowheads="1"/>
          </p:cNvSpPr>
          <p:nvPr>
            <p:ph type="body" idx="1"/>
          </p:nvPr>
        </p:nvSpPr>
        <p:spPr>
          <a:xfrm>
            <a:off x="452893" y="3923151"/>
            <a:ext cx="5893894" cy="4465361"/>
          </a:xfrm>
          <a:noFill/>
          <a:ln/>
        </p:spPr>
        <p:txBody>
          <a:bodyPr lIns="90682" tIns="45341" rIns="90682" bIns="45341">
            <a:normAutofit/>
          </a:bodyPr>
          <a:lstStyle/>
          <a:p>
            <a:pPr eaLnBrk="1" hangingPunct="1">
              <a:buSzPct val="65000"/>
              <a:buFont typeface="Wingdings 2" pitchFamily="18" charset="2"/>
              <a:buNone/>
            </a:pPr>
            <a:r>
              <a:rPr lang="en-US" sz="1000" b="1" dirty="0" smtClean="0"/>
              <a:t>Presenter may use Hib one-pager to discuss</a:t>
            </a:r>
            <a:r>
              <a:rPr lang="en-US" sz="1000" b="1" baseline="0" dirty="0" smtClean="0"/>
              <a:t> and review slide.</a:t>
            </a:r>
          </a:p>
          <a:p>
            <a:pPr eaLnBrk="1" hangingPunct="1">
              <a:buSzPct val="65000"/>
              <a:buFont typeface="Wingdings 2" pitchFamily="18" charset="2"/>
              <a:buNone/>
            </a:pPr>
            <a:endParaRPr lang="en-US" sz="1000" b="1" dirty="0" smtClean="0"/>
          </a:p>
          <a:p>
            <a:pPr eaLnBrk="1" hangingPunct="1">
              <a:buSzPct val="65000"/>
              <a:buFont typeface="Wingdings 2" pitchFamily="18" charset="2"/>
              <a:buNone/>
            </a:pPr>
            <a:r>
              <a:rPr lang="en-US" sz="1000" b="1" dirty="0" smtClean="0"/>
              <a:t>What </a:t>
            </a:r>
            <a:r>
              <a:rPr lang="en-US" sz="1000" b="1" dirty="0"/>
              <a:t>causes Hib disease? </a:t>
            </a:r>
            <a:r>
              <a:rPr lang="en-US" sz="1000" dirty="0"/>
              <a:t>Hib disease is caused by a bacterium, Haemophilus influenzae type b. There are six different types of these bacteria (a through f). Type b organisms account for 95% of all strains that cause invasive disease, and this is the type against which the Hib vaccine</a:t>
            </a:r>
          </a:p>
          <a:p>
            <a:pPr eaLnBrk="1" hangingPunct="1">
              <a:buSzPct val="65000"/>
              <a:buFont typeface="Wingdings 2" pitchFamily="18" charset="2"/>
              <a:buNone/>
            </a:pPr>
            <a:r>
              <a:rPr lang="en-US" sz="1000" dirty="0"/>
              <a:t>protects.</a:t>
            </a:r>
          </a:p>
          <a:p>
            <a:pPr eaLnBrk="1" hangingPunct="1">
              <a:buSzPct val="65000"/>
              <a:buFont typeface="Wingdings 2" pitchFamily="18" charset="2"/>
              <a:buNone/>
            </a:pPr>
            <a:r>
              <a:rPr lang="en-US" sz="1000" b="1" dirty="0"/>
              <a:t>How does Hib disease spread? </a:t>
            </a:r>
            <a:r>
              <a:rPr lang="en-US" sz="1000" dirty="0"/>
              <a:t>Hib disease is spread person-to-person by direct contact or through respiratory droplets. Usually the organisms</a:t>
            </a:r>
          </a:p>
          <a:p>
            <a:pPr eaLnBrk="1" hangingPunct="1">
              <a:buSzPct val="65000"/>
              <a:buFont typeface="Wingdings 2" pitchFamily="18" charset="2"/>
              <a:buNone/>
            </a:pPr>
            <a:r>
              <a:rPr lang="en-US" sz="1000" dirty="0"/>
              <a:t>remain in the nose and throat, but occasionally the bacteria spread to the lungs or bloodstream and cause a serious infection in the individual.</a:t>
            </a:r>
          </a:p>
          <a:p>
            <a:pPr eaLnBrk="1" hangingPunct="1">
              <a:buSzPct val="65000"/>
              <a:buFont typeface="Wingdings 2" pitchFamily="18" charset="2"/>
              <a:buNone/>
            </a:pPr>
            <a:r>
              <a:rPr lang="en-US" sz="1000" b="1" dirty="0"/>
              <a:t>How serious is Hib disease? </a:t>
            </a:r>
            <a:r>
              <a:rPr lang="en-US" sz="1000" dirty="0"/>
              <a:t>Hib disease can be very serious. The most common type of invasive Hib disease is meningitis, an </a:t>
            </a:r>
            <a:r>
              <a:rPr lang="en-US" sz="1000" dirty="0" smtClean="0"/>
              <a:t>infection</a:t>
            </a:r>
            <a:r>
              <a:rPr lang="en-US" sz="1000" baseline="0" dirty="0" smtClean="0"/>
              <a:t> </a:t>
            </a:r>
            <a:r>
              <a:rPr lang="en-US" sz="1000" dirty="0" smtClean="0"/>
              <a:t>of </a:t>
            </a:r>
            <a:r>
              <a:rPr lang="en-US" sz="1000" dirty="0"/>
              <a:t>the membranes covering the brain (50%–65% of cases).</a:t>
            </a:r>
          </a:p>
          <a:p>
            <a:pPr eaLnBrk="1" hangingPunct="1">
              <a:buSzPct val="65000"/>
              <a:buFont typeface="Wingdings 2" pitchFamily="18" charset="2"/>
              <a:buNone/>
            </a:pPr>
            <a:endParaRPr lang="en-US" sz="1000" dirty="0"/>
          </a:p>
          <a:p>
            <a:pPr eaLnBrk="1" hangingPunct="1">
              <a:buSzPct val="65000"/>
              <a:buFont typeface="Wingdings 2" pitchFamily="18" charset="2"/>
              <a:buNone/>
            </a:pPr>
            <a:r>
              <a:rPr lang="en-US" sz="1000" b="1" dirty="0" smtClean="0"/>
              <a:t>ACIP recommends: </a:t>
            </a:r>
          </a:p>
          <a:p>
            <a:pPr eaLnBrk="1" hangingPunct="1">
              <a:buSzPct val="65000"/>
              <a:buFont typeface="Wingdings 2" pitchFamily="18" charset="2"/>
              <a:buNone/>
            </a:pPr>
            <a:r>
              <a:rPr lang="en-US" sz="1000" dirty="0" smtClean="0"/>
              <a:t>3-4 doses of Hib (depending on brand)</a:t>
            </a:r>
          </a:p>
          <a:p>
            <a:pPr eaLnBrk="1" hangingPunct="1">
              <a:buSzPct val="65000"/>
              <a:buFont typeface="Wingdings 2" pitchFamily="18" charset="2"/>
              <a:buNone/>
            </a:pPr>
            <a:r>
              <a:rPr lang="en-US" sz="1000" baseline="0" dirty="0" smtClean="0"/>
              <a:t>     </a:t>
            </a:r>
            <a:r>
              <a:rPr lang="en-US" sz="1000" dirty="0" smtClean="0"/>
              <a:t>Dose 1 @ 2 months of age</a:t>
            </a:r>
          </a:p>
          <a:p>
            <a:pPr eaLnBrk="1" hangingPunct="1">
              <a:buSzPct val="65000"/>
              <a:buFont typeface="Wingdings 2" pitchFamily="18" charset="2"/>
              <a:buNone/>
            </a:pPr>
            <a:r>
              <a:rPr lang="en-US" sz="1000" dirty="0" smtClean="0"/>
              <a:t>     Dose 2 @ 4 months of age</a:t>
            </a:r>
          </a:p>
          <a:p>
            <a:pPr eaLnBrk="1" hangingPunct="1">
              <a:buSzPct val="65000"/>
              <a:buFont typeface="Wingdings 2" pitchFamily="18" charset="2"/>
              <a:buNone/>
            </a:pPr>
            <a:r>
              <a:rPr lang="en-US" sz="1000" dirty="0" smtClean="0"/>
              <a:t>     Dose 3 @ 6 months of age </a:t>
            </a:r>
          </a:p>
          <a:p>
            <a:pPr eaLnBrk="1" hangingPunct="1">
              <a:buSzPct val="65000"/>
              <a:buFont typeface="Wingdings 2" pitchFamily="18" charset="2"/>
              <a:buNone/>
            </a:pPr>
            <a:r>
              <a:rPr lang="en-US" sz="1000" dirty="0" smtClean="0"/>
              <a:t>(Not required if </a:t>
            </a:r>
            <a:r>
              <a:rPr lang="en-US" sz="1000" dirty="0" err="1" smtClean="0"/>
              <a:t>Pedvax</a:t>
            </a:r>
            <a:r>
              <a:rPr lang="en-US" sz="1000" dirty="0" smtClean="0"/>
              <a:t> HIB® is administered at 2 and 4 months of age)</a:t>
            </a:r>
          </a:p>
          <a:p>
            <a:pPr eaLnBrk="1" hangingPunct="1">
              <a:buSzPct val="65000"/>
              <a:buFont typeface="Wingdings 2" pitchFamily="18" charset="2"/>
              <a:buNone/>
            </a:pPr>
            <a:r>
              <a:rPr lang="en-US" sz="1000" dirty="0" smtClean="0"/>
              <a:t> </a:t>
            </a:r>
          </a:p>
          <a:p>
            <a:pPr eaLnBrk="1" hangingPunct="1">
              <a:buSzPct val="65000"/>
              <a:buFont typeface="Wingdings 2" pitchFamily="18" charset="2"/>
              <a:buNone/>
            </a:pPr>
            <a:r>
              <a:rPr lang="en-US" sz="1000" dirty="0" smtClean="0"/>
              <a:t>Booster dose @ 12 through 15 months of age </a:t>
            </a:r>
          </a:p>
          <a:p>
            <a:pPr>
              <a:spcBef>
                <a:spcPct val="0"/>
              </a:spcBef>
            </a:pPr>
            <a:endParaRPr lang="en-US" sz="1000" dirty="0"/>
          </a:p>
          <a:p>
            <a:pPr>
              <a:spcBef>
                <a:spcPct val="0"/>
              </a:spcBef>
            </a:pPr>
            <a:r>
              <a:rPr lang="en-US" sz="1000" dirty="0" smtClean="0"/>
              <a:t>One dose of Hib may be given to adults with immunocompromising conditions.</a:t>
            </a:r>
          </a:p>
          <a:p>
            <a:pPr>
              <a:spcBef>
                <a:spcPct val="0"/>
              </a:spcBef>
            </a:pPr>
            <a:endParaRPr lang="en-US" sz="1000" dirty="0"/>
          </a:p>
          <a:p>
            <a:pPr>
              <a:spcBef>
                <a:spcPct val="0"/>
              </a:spcBef>
            </a:pPr>
            <a:endParaRPr lang="en-US" sz="1000" dirty="0"/>
          </a:p>
          <a:p>
            <a:pPr>
              <a:lnSpc>
                <a:spcPct val="80000"/>
              </a:lnSpc>
              <a:spcBef>
                <a:spcPct val="0"/>
              </a:spcBef>
            </a:pPr>
            <a:endParaRPr lang="en-US" sz="1000" dirty="0"/>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pPr>
                <a:defRPr/>
              </a:pPr>
              <a:t>26</a:t>
            </a:fld>
            <a:endParaRPr lang="en-US"/>
          </a:p>
        </p:txBody>
      </p:sp>
    </p:spTree>
    <p:extLst>
      <p:ext uri="{BB962C8B-B14F-4D97-AF65-F5344CB8AC3E}">
        <p14:creationId xmlns:p14="http://schemas.microsoft.com/office/powerpoint/2010/main" val="10213796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90" tIns="45345" rIns="90690" bIns="45345" anchor="b"/>
          <a:lstStyle/>
          <a:p>
            <a:pPr algn="r" fontAlgn="base">
              <a:spcBef>
                <a:spcPct val="0"/>
              </a:spcBef>
              <a:spcAft>
                <a:spcPct val="0"/>
              </a:spcAft>
            </a:pPr>
            <a:endParaRPr lang="en-US" sz="1200" dirty="0">
              <a:solidFill>
                <a:srgbClr val="000000"/>
              </a:solidFill>
              <a:cs typeface="Arial" charset="0"/>
            </a:endParaRPr>
          </a:p>
        </p:txBody>
      </p:sp>
      <p:sp>
        <p:nvSpPr>
          <p:cNvPr id="221188" name="Rectangle 2"/>
          <p:cNvSpPr>
            <a:spLocks noGrp="1" noRot="1" noChangeAspect="1" noChangeArrowheads="1" noTextEdit="1"/>
          </p:cNvSpPr>
          <p:nvPr>
            <p:ph type="sldImg"/>
          </p:nvPr>
        </p:nvSpPr>
        <p:spPr>
          <a:xfrm>
            <a:off x="1090613" y="155575"/>
            <a:ext cx="4614862" cy="3462338"/>
          </a:xfrm>
          <a:ln/>
        </p:spPr>
      </p:sp>
      <p:sp>
        <p:nvSpPr>
          <p:cNvPr id="221189" name="Rectangle 3"/>
          <p:cNvSpPr>
            <a:spLocks noGrp="1" noChangeArrowheads="1"/>
          </p:cNvSpPr>
          <p:nvPr>
            <p:ph type="body" idx="1"/>
          </p:nvPr>
        </p:nvSpPr>
        <p:spPr>
          <a:xfrm>
            <a:off x="603857" y="3841188"/>
            <a:ext cx="5741358" cy="4936644"/>
          </a:xfrm>
          <a:noFill/>
          <a:ln/>
        </p:spPr>
        <p:txBody>
          <a:bodyPr lIns="90682" tIns="45341" rIns="90682" bIns="45341">
            <a:normAutofit/>
          </a:bodyPr>
          <a:lstStyle/>
          <a:p>
            <a:pPr>
              <a:spcBef>
                <a:spcPct val="0"/>
              </a:spcBef>
            </a:pPr>
            <a:r>
              <a:rPr lang="en-US" sz="1000" b="1" dirty="0" smtClean="0">
                <a:latin typeface="Arial" charset="0"/>
              </a:rPr>
              <a:t>Presenter may use Polio one-pager to review</a:t>
            </a:r>
            <a:r>
              <a:rPr lang="en-US" sz="1000" b="1" baseline="0" dirty="0" smtClean="0">
                <a:latin typeface="Arial" charset="0"/>
              </a:rPr>
              <a:t> with slide.</a:t>
            </a:r>
            <a:endParaRPr lang="en-US" sz="1000" b="1" dirty="0" smtClean="0">
              <a:latin typeface="Arial" charset="0"/>
            </a:endParaRPr>
          </a:p>
          <a:p>
            <a:pPr>
              <a:spcBef>
                <a:spcPct val="0"/>
              </a:spcBef>
            </a:pPr>
            <a:endParaRPr lang="en-US" sz="1000" b="1" dirty="0" smtClean="0">
              <a:latin typeface="Arial" charset="0"/>
            </a:endParaRPr>
          </a:p>
          <a:p>
            <a:pPr>
              <a:spcBef>
                <a:spcPct val="0"/>
              </a:spcBef>
            </a:pPr>
            <a:r>
              <a:rPr lang="en-US" sz="1000" b="1" dirty="0" smtClean="0">
                <a:latin typeface="Arial" charset="0"/>
              </a:rPr>
              <a:t>Discuss pictures</a:t>
            </a:r>
            <a:r>
              <a:rPr lang="en-US" sz="1000" b="1" baseline="0" dirty="0" smtClean="0">
                <a:latin typeface="Arial" charset="0"/>
              </a:rPr>
              <a:t> on the slide.  Pictures show a </a:t>
            </a:r>
            <a:r>
              <a:rPr lang="en-US" sz="1000" b="1" dirty="0" smtClean="0">
                <a:latin typeface="Arial" charset="0"/>
              </a:rPr>
              <a:t>child </a:t>
            </a:r>
            <a:r>
              <a:rPr lang="en-US" sz="1000" b="1" dirty="0">
                <a:latin typeface="Arial" charset="0"/>
              </a:rPr>
              <a:t>in an iron lung due to weak respiratory muscles (common in polio era) and a child with muscle weakness, as a result of polio, requiring the assistance of braces and crutches in order to walk.</a:t>
            </a:r>
          </a:p>
          <a:p>
            <a:pPr>
              <a:spcBef>
                <a:spcPct val="0"/>
              </a:spcBef>
            </a:pPr>
            <a:endParaRPr lang="en-US" sz="1000" b="1" dirty="0">
              <a:latin typeface="Arial" charset="0"/>
            </a:endParaRPr>
          </a:p>
          <a:p>
            <a:pPr>
              <a:spcBef>
                <a:spcPct val="0"/>
              </a:spcBef>
              <a:buFontTx/>
              <a:buChar char="•"/>
            </a:pPr>
            <a:r>
              <a:rPr lang="en-US" sz="900" dirty="0">
                <a:latin typeface="Arial" charset="0"/>
              </a:rPr>
              <a:t>Polio, also called poliomyelitis and infantile paralysis is caused by an </a:t>
            </a:r>
            <a:r>
              <a:rPr lang="en-US" sz="900" dirty="0" err="1">
                <a:latin typeface="Arial" charset="0"/>
              </a:rPr>
              <a:t>Enterovirus</a:t>
            </a:r>
            <a:r>
              <a:rPr lang="en-US" sz="900" dirty="0">
                <a:latin typeface="Arial" charset="0"/>
              </a:rPr>
              <a:t> (Serotypes 1,2,3)</a:t>
            </a:r>
          </a:p>
          <a:p>
            <a:pPr>
              <a:spcBef>
                <a:spcPct val="0"/>
              </a:spcBef>
              <a:buFontTx/>
              <a:buChar char="•"/>
            </a:pPr>
            <a:r>
              <a:rPr lang="en-US" sz="900" dirty="0">
                <a:latin typeface="Arial" charset="0"/>
              </a:rPr>
              <a:t>Infection acquired through mouth, virus replicates in pharynx and GI tract, then spreads to </a:t>
            </a:r>
            <a:r>
              <a:rPr lang="en-US" sz="900" dirty="0" err="1">
                <a:latin typeface="Arial" charset="0"/>
              </a:rPr>
              <a:t>lymphatics</a:t>
            </a:r>
            <a:r>
              <a:rPr lang="en-US" sz="900" dirty="0">
                <a:latin typeface="Arial" charset="0"/>
              </a:rPr>
              <a:t> and other tissues.</a:t>
            </a:r>
          </a:p>
          <a:p>
            <a:pPr>
              <a:spcBef>
                <a:spcPct val="0"/>
              </a:spcBef>
              <a:buFontTx/>
              <a:buChar char="•"/>
            </a:pPr>
            <a:r>
              <a:rPr lang="en-US" sz="900" dirty="0" smtClean="0">
                <a:latin typeface="Arial" charset="0"/>
              </a:rPr>
              <a:t>Attacks </a:t>
            </a:r>
            <a:r>
              <a:rPr lang="en-US" sz="900" dirty="0">
                <a:latin typeface="Arial" charset="0"/>
              </a:rPr>
              <a:t>motor neurons in spinal cord &amp; brain stem</a:t>
            </a:r>
          </a:p>
          <a:p>
            <a:pPr>
              <a:spcBef>
                <a:spcPct val="0"/>
              </a:spcBef>
              <a:buFontTx/>
              <a:buChar char="•"/>
            </a:pPr>
            <a:r>
              <a:rPr lang="en-US" sz="900" dirty="0" smtClean="0">
                <a:solidFill>
                  <a:srgbClr val="C00000"/>
                </a:solidFill>
                <a:latin typeface="Arial" charset="0"/>
              </a:rPr>
              <a:t>in </a:t>
            </a:r>
            <a:r>
              <a:rPr lang="en-US" sz="900" dirty="0">
                <a:solidFill>
                  <a:srgbClr val="C00000"/>
                </a:solidFill>
                <a:latin typeface="Arial" charset="0"/>
              </a:rPr>
              <a:t>2015, Nigeria was removed from the list of polio-endemic </a:t>
            </a:r>
            <a:r>
              <a:rPr lang="en-US" sz="900" dirty="0" smtClean="0">
                <a:solidFill>
                  <a:srgbClr val="C00000"/>
                </a:solidFill>
                <a:latin typeface="Arial" charset="0"/>
              </a:rPr>
              <a:t>countries.</a:t>
            </a:r>
            <a:r>
              <a:rPr lang="en-US" sz="900" baseline="0" dirty="0" smtClean="0">
                <a:solidFill>
                  <a:srgbClr val="C00000"/>
                </a:solidFill>
                <a:latin typeface="Arial" charset="0"/>
              </a:rPr>
              <a:t>  </a:t>
            </a:r>
            <a:r>
              <a:rPr lang="en-US" sz="900" dirty="0" smtClean="0">
                <a:solidFill>
                  <a:srgbClr val="C00000"/>
                </a:solidFill>
                <a:latin typeface="Arial" charset="0"/>
              </a:rPr>
              <a:t>The </a:t>
            </a:r>
            <a:r>
              <a:rPr lang="en-US" sz="900" dirty="0">
                <a:solidFill>
                  <a:srgbClr val="C00000"/>
                </a:solidFill>
                <a:latin typeface="Arial" charset="0"/>
              </a:rPr>
              <a:t>only 2 polio endemic countries now are Pakistan and Afghanistan</a:t>
            </a:r>
            <a:r>
              <a:rPr lang="en-US" sz="900" dirty="0" smtClean="0">
                <a:solidFill>
                  <a:srgbClr val="C00000"/>
                </a:solidFill>
                <a:latin typeface="Arial" charset="0"/>
              </a:rPr>
              <a:t>.  </a:t>
            </a:r>
            <a:r>
              <a:rPr lang="en-US" sz="900" b="1" dirty="0" smtClean="0">
                <a:solidFill>
                  <a:srgbClr val="C00000"/>
                </a:solidFill>
                <a:latin typeface="Arial" charset="0"/>
              </a:rPr>
              <a:t>Remind staff to evaluate travelers for the need of polio vaccine if traveling</a:t>
            </a:r>
            <a:r>
              <a:rPr lang="en-US" sz="900" b="1" baseline="0" dirty="0" smtClean="0">
                <a:solidFill>
                  <a:srgbClr val="C00000"/>
                </a:solidFill>
                <a:latin typeface="Arial" charset="0"/>
              </a:rPr>
              <a:t> to endemic countries.</a:t>
            </a:r>
            <a:endParaRPr lang="en-US" sz="900" b="1" dirty="0">
              <a:solidFill>
                <a:srgbClr val="C00000"/>
              </a:solidFill>
              <a:latin typeface="Arial" charset="0"/>
            </a:endParaRPr>
          </a:p>
          <a:p>
            <a:pPr>
              <a:lnSpc>
                <a:spcPct val="90000"/>
              </a:lnSpc>
              <a:spcBef>
                <a:spcPct val="0"/>
              </a:spcBef>
              <a:buFontTx/>
              <a:buNone/>
            </a:pPr>
            <a:endParaRPr lang="en-US" sz="900" dirty="0" smtClean="0">
              <a:solidFill>
                <a:srgbClr val="C00000"/>
              </a:solidFill>
              <a:latin typeface="Arial" charset="0"/>
            </a:endParaRPr>
          </a:p>
          <a:p>
            <a:pPr fontAlgn="base">
              <a:spcAft>
                <a:spcPct val="0"/>
              </a:spcAft>
              <a:defRPr/>
            </a:pPr>
            <a:r>
              <a:rPr lang="en-US" dirty="0" smtClean="0">
                <a:cs typeface="Arial" charset="0"/>
              </a:rPr>
              <a:t>ACIP </a:t>
            </a:r>
            <a:r>
              <a:rPr lang="en-US" dirty="0">
                <a:cs typeface="Arial" charset="0"/>
              </a:rPr>
              <a:t>recommends:</a:t>
            </a:r>
          </a:p>
          <a:p>
            <a:pPr fontAlgn="base">
              <a:spcAft>
                <a:spcPct val="0"/>
              </a:spcAft>
              <a:defRPr/>
            </a:pPr>
            <a:r>
              <a:rPr lang="en-US" dirty="0">
                <a:cs typeface="Arial" charset="0"/>
              </a:rPr>
              <a:t>Four dose series of IPV at : 2, 4, 6 through 18 months</a:t>
            </a:r>
          </a:p>
          <a:p>
            <a:pPr fontAlgn="base">
              <a:spcAft>
                <a:spcPct val="0"/>
              </a:spcAft>
              <a:defRPr/>
            </a:pPr>
            <a:r>
              <a:rPr lang="en-US" dirty="0">
                <a:cs typeface="Arial" charset="0"/>
              </a:rPr>
              <a:t>    and  4 through 6 years of age.  </a:t>
            </a:r>
          </a:p>
          <a:p>
            <a:pPr lvl="1" indent="-222003" fontAlgn="base">
              <a:spcAft>
                <a:spcPct val="0"/>
              </a:spcAft>
              <a:buFontTx/>
              <a:buChar char="•"/>
              <a:defRPr/>
            </a:pPr>
            <a:r>
              <a:rPr lang="en-US" dirty="0">
                <a:cs typeface="Arial" charset="0"/>
              </a:rPr>
              <a:t>Minimum interval from dose 3 to dose 4 </a:t>
            </a:r>
          </a:p>
          <a:p>
            <a:pPr lvl="1" indent="-222003" fontAlgn="base">
              <a:spcAft>
                <a:spcPct val="0"/>
              </a:spcAft>
              <a:defRPr/>
            </a:pPr>
            <a:r>
              <a:rPr lang="en-US" dirty="0">
                <a:cs typeface="Arial" charset="0"/>
              </a:rPr>
              <a:t>      is six months</a:t>
            </a:r>
          </a:p>
          <a:p>
            <a:pPr lvl="1" indent="-222003" fontAlgn="base">
              <a:spcBef>
                <a:spcPct val="50000"/>
              </a:spcBef>
              <a:spcAft>
                <a:spcPct val="0"/>
              </a:spcAft>
              <a:buFontTx/>
              <a:buChar char="•"/>
              <a:defRPr/>
            </a:pPr>
            <a:r>
              <a:rPr lang="en-US" dirty="0">
                <a:cs typeface="Arial" charset="0"/>
              </a:rPr>
              <a:t>Final dose at 4 years of  age or older regardless of the number of previous doses</a:t>
            </a:r>
          </a:p>
          <a:p>
            <a:pPr defTabSz="906902">
              <a:lnSpc>
                <a:spcPct val="90000"/>
              </a:lnSpc>
              <a:spcBef>
                <a:spcPct val="0"/>
              </a:spcBef>
              <a:defRPr/>
            </a:pPr>
            <a:r>
              <a:rPr lang="en-US" sz="900" b="1" dirty="0"/>
              <a:t>A booster dose may be recommended, depending on length of stay and the timing of the last dose of polio vaccine, for persons traveling to countries experiencing polio outbreaks.  </a:t>
            </a:r>
          </a:p>
          <a:p>
            <a:pPr>
              <a:lnSpc>
                <a:spcPct val="90000"/>
              </a:lnSpc>
              <a:spcBef>
                <a:spcPct val="0"/>
              </a:spcBef>
            </a:pPr>
            <a:endParaRPr lang="en-US" sz="900" b="1" dirty="0">
              <a:latin typeface="Arial" charset="0"/>
            </a:endParaRPr>
          </a:p>
          <a:p>
            <a:pPr>
              <a:lnSpc>
                <a:spcPct val="90000"/>
              </a:lnSpc>
              <a:spcBef>
                <a:spcPct val="0"/>
              </a:spcBef>
            </a:pPr>
            <a:r>
              <a:rPr lang="en-US" sz="900" dirty="0">
                <a:latin typeface="Arial" charset="0"/>
              </a:rPr>
              <a:t>For additional  information about polio refer to: Epidemiology and Prevention of Vaccine-Preventable Diseases, 13th edition  2015.  HHS, CDC. </a:t>
            </a:r>
          </a:p>
          <a:p>
            <a:pPr>
              <a:lnSpc>
                <a:spcPct val="90000"/>
              </a:lnSpc>
              <a:spcBef>
                <a:spcPct val="0"/>
              </a:spcBef>
              <a:buFontTx/>
              <a:buChar char="•"/>
            </a:pPr>
            <a:endParaRPr lang="en-US" sz="900" dirty="0">
              <a:latin typeface="Arial" charset="0"/>
            </a:endParaRPr>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pPr>
                <a:defRPr/>
              </a:pPr>
              <a:t>27</a:t>
            </a:fld>
            <a:endParaRPr lang="en-US"/>
          </a:p>
        </p:txBody>
      </p:sp>
    </p:spTree>
    <p:extLst>
      <p:ext uri="{BB962C8B-B14F-4D97-AF65-F5344CB8AC3E}">
        <p14:creationId xmlns:p14="http://schemas.microsoft.com/office/powerpoint/2010/main" val="14808579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p:spPr>
        <p:txBody>
          <a:bodyPr/>
          <a:lstStyle/>
          <a:p>
            <a:fld id="{FDF4FA5F-A652-484D-AF44-B1CA1A65E09E}" type="slidenum">
              <a:rPr lang="en-US" smtClean="0">
                <a:solidFill>
                  <a:prstClr val="black"/>
                </a:solidFill>
              </a:rPr>
              <a:pPr/>
              <a:t>28</a:t>
            </a:fld>
            <a:endParaRPr lang="en-US" smtClean="0">
              <a:solidFill>
                <a:prstClr val="black"/>
              </a:solidFill>
            </a:endParaRPr>
          </a:p>
        </p:txBody>
      </p:sp>
      <p:sp>
        <p:nvSpPr>
          <p:cNvPr id="223234" name="Rectangle 6"/>
          <p:cNvSpPr txBox="1">
            <a:spLocks noGrp="1" noChangeArrowheads="1"/>
          </p:cNvSpPr>
          <p:nvPr/>
        </p:nvSpPr>
        <p:spPr bwMode="auto">
          <a:xfrm>
            <a:off x="4" y="8829675"/>
            <a:ext cx="3037840" cy="465138"/>
          </a:xfrm>
          <a:prstGeom prst="rect">
            <a:avLst/>
          </a:prstGeom>
          <a:noFill/>
          <a:ln w="9525">
            <a:noFill/>
            <a:miter lim="800000"/>
            <a:headEnd/>
            <a:tailEnd/>
          </a:ln>
        </p:spPr>
        <p:txBody>
          <a:bodyPr lIns="92228" tIns="46116" rIns="92228" bIns="46116" anchor="b"/>
          <a:lstStyle/>
          <a:p>
            <a:endParaRPr lang="en-US" sz="1200">
              <a:solidFill>
                <a:prstClr val="black"/>
              </a:solidFill>
              <a:cs typeface="Arial" charset="0"/>
            </a:endParaRPr>
          </a:p>
        </p:txBody>
      </p:sp>
      <p:sp>
        <p:nvSpPr>
          <p:cNvPr id="223235" name="Rectangle 7"/>
          <p:cNvSpPr txBox="1">
            <a:spLocks noGrp="1" noChangeArrowheads="1"/>
          </p:cNvSpPr>
          <p:nvPr/>
        </p:nvSpPr>
        <p:spPr bwMode="auto">
          <a:xfrm>
            <a:off x="3970943" y="8829675"/>
            <a:ext cx="3037840" cy="465138"/>
          </a:xfrm>
          <a:prstGeom prst="rect">
            <a:avLst/>
          </a:prstGeom>
          <a:noFill/>
          <a:ln w="9525">
            <a:noFill/>
            <a:miter lim="800000"/>
            <a:headEnd/>
            <a:tailEnd/>
          </a:ln>
        </p:spPr>
        <p:txBody>
          <a:bodyPr lIns="92228" tIns="46116" rIns="92228" bIns="46116" anchor="b"/>
          <a:lstStyle/>
          <a:p>
            <a:pPr algn="r"/>
            <a:fld id="{476529F1-0D49-43CF-BC22-39D230751FD1}" type="slidenum">
              <a:rPr lang="en-US" sz="1200">
                <a:solidFill>
                  <a:prstClr val="black"/>
                </a:solidFill>
                <a:cs typeface="Arial" charset="0"/>
              </a:rPr>
              <a:pPr algn="r"/>
              <a:t>28</a:t>
            </a:fld>
            <a:endParaRPr lang="en-US" sz="1200">
              <a:solidFill>
                <a:prstClr val="black"/>
              </a:solidFill>
              <a:cs typeface="Arial" charset="0"/>
            </a:endParaRPr>
          </a:p>
        </p:txBody>
      </p:sp>
      <p:sp>
        <p:nvSpPr>
          <p:cNvPr id="223236" name="Rectangle 6"/>
          <p:cNvSpPr txBox="1">
            <a:spLocks noGrp="1" noChangeArrowheads="1"/>
          </p:cNvSpPr>
          <p:nvPr/>
        </p:nvSpPr>
        <p:spPr bwMode="auto">
          <a:xfrm>
            <a:off x="3" y="8829675"/>
            <a:ext cx="3083151" cy="458722"/>
          </a:xfrm>
          <a:prstGeom prst="rect">
            <a:avLst/>
          </a:prstGeom>
          <a:noFill/>
          <a:ln w="9525">
            <a:noFill/>
            <a:miter lim="800000"/>
            <a:headEnd/>
            <a:tailEnd/>
          </a:ln>
        </p:spPr>
        <p:txBody>
          <a:bodyPr lIns="92228" tIns="46116" rIns="92228" bIns="46116" anchor="b"/>
          <a:lstStyle/>
          <a:p>
            <a:endParaRPr lang="en-US" sz="1200">
              <a:solidFill>
                <a:prstClr val="black"/>
              </a:solidFill>
              <a:cs typeface="Arial" charset="0"/>
            </a:endParaRPr>
          </a:p>
        </p:txBody>
      </p:sp>
      <p:sp>
        <p:nvSpPr>
          <p:cNvPr id="223237" name="Rectangle 7"/>
          <p:cNvSpPr txBox="1">
            <a:spLocks noGrp="1" noChangeArrowheads="1"/>
          </p:cNvSpPr>
          <p:nvPr/>
        </p:nvSpPr>
        <p:spPr bwMode="auto">
          <a:xfrm>
            <a:off x="3970943" y="8829675"/>
            <a:ext cx="3037840" cy="465138"/>
          </a:xfrm>
          <a:prstGeom prst="rect">
            <a:avLst/>
          </a:prstGeom>
          <a:noFill/>
          <a:ln w="9525">
            <a:noFill/>
            <a:miter lim="800000"/>
            <a:headEnd/>
            <a:tailEnd/>
          </a:ln>
        </p:spPr>
        <p:txBody>
          <a:bodyPr lIns="92228" tIns="46116" rIns="92228" bIns="46116" anchor="b"/>
          <a:lstStyle/>
          <a:p>
            <a:pPr algn="r"/>
            <a:fld id="{A24662CE-1636-4BF5-8DB6-6A4C0DCB6249}" type="slidenum">
              <a:rPr lang="en-US" sz="1200">
                <a:solidFill>
                  <a:prstClr val="black"/>
                </a:solidFill>
                <a:cs typeface="Arial" charset="0"/>
              </a:rPr>
              <a:pPr algn="r"/>
              <a:t>28</a:t>
            </a:fld>
            <a:endParaRPr lang="en-US" sz="1200">
              <a:solidFill>
                <a:prstClr val="black"/>
              </a:solidFill>
              <a:cs typeface="Arial" charset="0"/>
            </a:endParaRPr>
          </a:p>
        </p:txBody>
      </p:sp>
      <p:sp>
        <p:nvSpPr>
          <p:cNvPr id="223238" name="Rectangle 2"/>
          <p:cNvSpPr>
            <a:spLocks noGrp="1" noRot="1" noChangeAspect="1" noChangeArrowheads="1" noTextEdit="1"/>
          </p:cNvSpPr>
          <p:nvPr>
            <p:ph type="sldImg"/>
          </p:nvPr>
        </p:nvSpPr>
        <p:spPr>
          <a:xfrm>
            <a:off x="1185863" y="700088"/>
            <a:ext cx="4641850" cy="3482975"/>
          </a:xfrm>
          <a:ln/>
        </p:spPr>
      </p:sp>
      <p:sp>
        <p:nvSpPr>
          <p:cNvPr id="223239" name="Rectangle 3"/>
          <p:cNvSpPr>
            <a:spLocks noGrp="1" noChangeArrowheads="1"/>
          </p:cNvSpPr>
          <p:nvPr>
            <p:ph type="body" idx="1"/>
          </p:nvPr>
        </p:nvSpPr>
        <p:spPr>
          <a:xfrm>
            <a:off x="311573" y="4421230"/>
            <a:ext cx="6286643" cy="4875174"/>
          </a:xfrm>
          <a:noFill/>
          <a:ln/>
        </p:spPr>
        <p:txBody>
          <a:bodyPr lIns="90717" tIns="45358" rIns="90717" bIns="45358"/>
          <a:lstStyle/>
          <a:p>
            <a:pPr eaLnBrk="1" hangingPunct="1">
              <a:lnSpc>
                <a:spcPct val="80000"/>
              </a:lnSpc>
            </a:pPr>
            <a:r>
              <a:rPr lang="en-US" sz="1000" b="1" u="none" dirty="0" smtClean="0">
                <a:latin typeface="Arial" charset="0"/>
              </a:rPr>
              <a:t>Presenter</a:t>
            </a:r>
            <a:r>
              <a:rPr lang="en-US" sz="1000" b="1" u="none" baseline="0" dirty="0" smtClean="0">
                <a:latin typeface="Arial" charset="0"/>
              </a:rPr>
              <a:t> will review photos with audience.</a:t>
            </a:r>
          </a:p>
          <a:p>
            <a:pPr eaLnBrk="1" hangingPunct="1">
              <a:lnSpc>
                <a:spcPct val="80000"/>
              </a:lnSpc>
            </a:pPr>
            <a:endParaRPr lang="en-US" sz="1000" b="1" u="none" dirty="0" smtClean="0">
              <a:latin typeface="Arial" charset="0"/>
            </a:endParaRPr>
          </a:p>
          <a:p>
            <a:pPr eaLnBrk="1" hangingPunct="1">
              <a:lnSpc>
                <a:spcPct val="80000"/>
              </a:lnSpc>
            </a:pPr>
            <a:r>
              <a:rPr lang="en-US" sz="1000" b="1" u="sng" dirty="0" smtClean="0">
                <a:latin typeface="Arial" charset="0"/>
              </a:rPr>
              <a:t>MEASLES </a:t>
            </a:r>
            <a:r>
              <a:rPr lang="en-US" sz="1000" b="1" dirty="0">
                <a:latin typeface="Arial" charset="0"/>
              </a:rPr>
              <a:t>(</a:t>
            </a:r>
            <a:r>
              <a:rPr lang="en-US" sz="1000" dirty="0">
                <a:latin typeface="Arial" charset="0"/>
              </a:rPr>
              <a:t>caused by paramyxovirus)</a:t>
            </a:r>
          </a:p>
          <a:p>
            <a:pPr eaLnBrk="1" hangingPunct="1">
              <a:lnSpc>
                <a:spcPct val="80000"/>
              </a:lnSpc>
            </a:pPr>
            <a:r>
              <a:rPr lang="en-US" sz="1000" b="1" dirty="0">
                <a:latin typeface="Arial" charset="0"/>
              </a:rPr>
              <a:t>Slide shows two children with typical measles rash and conjunctivitis in younger child</a:t>
            </a:r>
          </a:p>
          <a:p>
            <a:pPr eaLnBrk="1" hangingPunct="1">
              <a:lnSpc>
                <a:spcPct val="90000"/>
              </a:lnSpc>
            </a:pPr>
            <a:r>
              <a:rPr lang="en-US" sz="1000" b="1" u="sng" dirty="0" smtClean="0">
                <a:latin typeface="Arial" charset="0"/>
              </a:rPr>
              <a:t>MUMPS</a:t>
            </a:r>
            <a:r>
              <a:rPr lang="en-US" sz="1000" dirty="0" smtClean="0">
                <a:latin typeface="Arial" charset="0"/>
              </a:rPr>
              <a:t> </a:t>
            </a:r>
            <a:r>
              <a:rPr lang="en-US" sz="1000" dirty="0">
                <a:latin typeface="Arial" charset="0"/>
              </a:rPr>
              <a:t>(caused by paramyxovirus)</a:t>
            </a:r>
            <a:r>
              <a:rPr lang="en-US" sz="1000" b="1" u="sng" dirty="0">
                <a:latin typeface="Arial" charset="0"/>
              </a:rPr>
              <a:t> </a:t>
            </a:r>
          </a:p>
          <a:p>
            <a:pPr eaLnBrk="1" hangingPunct="1">
              <a:lnSpc>
                <a:spcPct val="90000"/>
              </a:lnSpc>
            </a:pPr>
            <a:r>
              <a:rPr lang="en-US" sz="1000" b="1" dirty="0">
                <a:latin typeface="Arial" charset="0"/>
              </a:rPr>
              <a:t>Slide shows an adolescent with </a:t>
            </a:r>
            <a:r>
              <a:rPr lang="en-US" sz="1000" b="1" dirty="0" err="1">
                <a:latin typeface="Arial" charset="0"/>
              </a:rPr>
              <a:t>parotitis</a:t>
            </a:r>
            <a:r>
              <a:rPr lang="en-US" sz="1000" b="1" dirty="0">
                <a:latin typeface="Arial" charset="0"/>
              </a:rPr>
              <a:t> due to mumps</a:t>
            </a:r>
          </a:p>
          <a:p>
            <a:pPr eaLnBrk="1" hangingPunct="1">
              <a:lnSpc>
                <a:spcPct val="90000"/>
              </a:lnSpc>
            </a:pPr>
            <a:r>
              <a:rPr lang="en-US" sz="1000" dirty="0" err="1">
                <a:latin typeface="Arial" charset="0"/>
              </a:rPr>
              <a:t>Parotitis</a:t>
            </a:r>
            <a:r>
              <a:rPr lang="en-US" sz="1000" dirty="0">
                <a:latin typeface="Arial" charset="0"/>
              </a:rPr>
              <a:t> (inflammation of parotid gland) occurs in 30-40% of infected persons, 40-50% have only nonspecific or respiratory </a:t>
            </a:r>
            <a:r>
              <a:rPr lang="en-US" sz="1000" dirty="0" smtClean="0">
                <a:latin typeface="Arial" charset="0"/>
              </a:rPr>
              <a:t>symptoms;</a:t>
            </a:r>
            <a:r>
              <a:rPr lang="en-US" sz="1000" baseline="0" dirty="0" smtClean="0">
                <a:latin typeface="Arial" charset="0"/>
              </a:rPr>
              <a:t> </a:t>
            </a:r>
            <a:r>
              <a:rPr lang="en-US" sz="1000" dirty="0" smtClean="0">
                <a:latin typeface="Arial" charset="0"/>
              </a:rPr>
              <a:t>Complications </a:t>
            </a:r>
            <a:r>
              <a:rPr lang="en-US" sz="1000" dirty="0">
                <a:latin typeface="Arial" charset="0"/>
              </a:rPr>
              <a:t>include aseptic meningitis, &amp; </a:t>
            </a:r>
            <a:r>
              <a:rPr lang="en-US" sz="1000" dirty="0" smtClean="0">
                <a:latin typeface="Arial" charset="0"/>
              </a:rPr>
              <a:t>deafness;</a:t>
            </a:r>
            <a:r>
              <a:rPr lang="en-US" sz="1000" baseline="0" dirty="0" smtClean="0">
                <a:latin typeface="Arial" charset="0"/>
              </a:rPr>
              <a:t> </a:t>
            </a:r>
            <a:r>
              <a:rPr lang="en-US" sz="1000" dirty="0" smtClean="0">
                <a:latin typeface="Arial" charset="0"/>
              </a:rPr>
              <a:t>Post </a:t>
            </a:r>
            <a:r>
              <a:rPr lang="en-US" sz="1000" dirty="0">
                <a:latin typeface="Arial" charset="0"/>
              </a:rPr>
              <a:t>pubertal individuals may have </a:t>
            </a:r>
            <a:r>
              <a:rPr lang="en-US" sz="1000" dirty="0" err="1">
                <a:latin typeface="Arial" charset="0"/>
              </a:rPr>
              <a:t>orchitis</a:t>
            </a:r>
            <a:r>
              <a:rPr lang="en-US" sz="1000" dirty="0">
                <a:latin typeface="Arial" charset="0"/>
              </a:rPr>
              <a:t> (inflammation of testicles), ovarian inflammation, &amp; pancreatitis</a:t>
            </a:r>
          </a:p>
          <a:p>
            <a:pPr eaLnBrk="1" hangingPunct="1">
              <a:lnSpc>
                <a:spcPct val="80000"/>
              </a:lnSpc>
            </a:pPr>
            <a:r>
              <a:rPr lang="en-US" sz="1000" b="1" dirty="0">
                <a:solidFill>
                  <a:srgbClr val="FF0000"/>
                </a:solidFill>
                <a:latin typeface="Arial" charset="0"/>
              </a:rPr>
              <a:t>RUBELLA </a:t>
            </a:r>
            <a:r>
              <a:rPr lang="en-US" sz="1000" dirty="0">
                <a:latin typeface="Arial" charset="0"/>
              </a:rPr>
              <a:t>(Caused by rubella virus and spread from person to person {</a:t>
            </a:r>
            <a:r>
              <a:rPr lang="en-US" sz="1000" dirty="0" err="1">
                <a:latin typeface="Arial" charset="0"/>
              </a:rPr>
              <a:t>togavirus</a:t>
            </a:r>
            <a:r>
              <a:rPr lang="en-US" sz="1000" dirty="0">
                <a:latin typeface="Arial" charset="0"/>
              </a:rPr>
              <a:t>})</a:t>
            </a:r>
          </a:p>
          <a:p>
            <a:pPr eaLnBrk="1" hangingPunct="1">
              <a:lnSpc>
                <a:spcPct val="80000"/>
              </a:lnSpc>
            </a:pPr>
            <a:r>
              <a:rPr lang="en-US" sz="1000" dirty="0">
                <a:latin typeface="Arial" charset="0"/>
              </a:rPr>
              <a:t>In children, the rash may be the first manifestation of infection. Adults may have low-grade fever, malaise, URI, and lymphadenopathy prior to rash. Arthralgia and arthritis is common in adults, especially women. Complications include encephalitis and hemorrhagic manifestations</a:t>
            </a:r>
          </a:p>
          <a:p>
            <a:pPr eaLnBrk="1" hangingPunct="1">
              <a:lnSpc>
                <a:spcPct val="90000"/>
              </a:lnSpc>
            </a:pPr>
            <a:r>
              <a:rPr lang="en-US" sz="1000" dirty="0">
                <a:latin typeface="Arial" charset="0"/>
              </a:rPr>
              <a:t>Rubella is no longer endemic in the U.S. However, it is still present in other countries and can be imported</a:t>
            </a:r>
            <a:r>
              <a:rPr lang="en-US" sz="1000" u="sng" dirty="0">
                <a:latin typeface="Arial" charset="0"/>
              </a:rPr>
              <a:t>   </a:t>
            </a:r>
          </a:p>
          <a:p>
            <a:pPr eaLnBrk="1" hangingPunct="1">
              <a:lnSpc>
                <a:spcPct val="80000"/>
              </a:lnSpc>
            </a:pPr>
            <a:r>
              <a:rPr lang="en-US" sz="1000" b="1" u="sng" dirty="0" smtClean="0">
                <a:solidFill>
                  <a:srgbClr val="FF0000"/>
                </a:solidFill>
                <a:latin typeface="Arial" charset="0"/>
              </a:rPr>
              <a:t>CONGENITAL </a:t>
            </a:r>
            <a:r>
              <a:rPr lang="en-US" sz="1000" b="1" u="sng" dirty="0">
                <a:latin typeface="Arial" charset="0"/>
              </a:rPr>
              <a:t>RUBELLA </a:t>
            </a:r>
            <a:r>
              <a:rPr lang="en-US" sz="1000" dirty="0">
                <a:latin typeface="Arial" charset="0"/>
              </a:rPr>
              <a:t> </a:t>
            </a:r>
          </a:p>
          <a:p>
            <a:pPr eaLnBrk="1" hangingPunct="1">
              <a:lnSpc>
                <a:spcPct val="80000"/>
              </a:lnSpc>
            </a:pPr>
            <a:r>
              <a:rPr lang="en-US" sz="1000" b="1" dirty="0">
                <a:latin typeface="Arial" charset="0"/>
              </a:rPr>
              <a:t>Slide shows an adult and child with a typical rash from rubella and an infant with congenital rubella syndrome</a:t>
            </a:r>
            <a:r>
              <a:rPr lang="en-US" sz="1000" dirty="0">
                <a:latin typeface="Arial" charset="0"/>
              </a:rPr>
              <a:t> Infant was infected in utero  and has “blueberry muffin spots” on skin due to petechial lesions, cataracts, hearing loss and congenital heart lesion and will most likely be developmentally delayed.</a:t>
            </a:r>
            <a:endParaRPr lang="en-US" sz="1000" b="1" dirty="0">
              <a:latin typeface="Arial" charset="0"/>
            </a:endParaRPr>
          </a:p>
          <a:p>
            <a:pPr eaLnBrk="1" hangingPunct="1">
              <a:lnSpc>
                <a:spcPct val="80000"/>
              </a:lnSpc>
            </a:pPr>
            <a:r>
              <a:rPr lang="en-US" sz="1000" b="1" dirty="0">
                <a:latin typeface="Arial" charset="0"/>
              </a:rPr>
              <a:t>All woman of child bearing age should be certain they are immune to rubella.</a:t>
            </a:r>
          </a:p>
          <a:p>
            <a:pPr eaLnBrk="1" hangingPunct="1">
              <a:lnSpc>
                <a:spcPct val="80000"/>
              </a:lnSpc>
            </a:pPr>
            <a:endParaRPr lang="en-US" sz="1000" b="1" dirty="0">
              <a:latin typeface="Arial" charset="0"/>
            </a:endParaRPr>
          </a:p>
          <a:p>
            <a:pPr eaLnBrk="1" hangingPunct="1">
              <a:lnSpc>
                <a:spcPct val="80000"/>
              </a:lnSpc>
            </a:pPr>
            <a:r>
              <a:rPr lang="en-US" sz="1000" dirty="0">
                <a:latin typeface="Arial" charset="0"/>
              </a:rPr>
              <a:t>For additional information refer to: Epidemiology and Prevention of Vaccine-Preventable Diseases, 12th edition  May 2012.  HHS, CDC. </a:t>
            </a:r>
          </a:p>
        </p:txBody>
      </p:sp>
    </p:spTree>
    <p:extLst>
      <p:ext uri="{BB962C8B-B14F-4D97-AF65-F5344CB8AC3E}">
        <p14:creationId xmlns:p14="http://schemas.microsoft.com/office/powerpoint/2010/main" val="15697490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86" tIns="45343" rIns="90686" bIns="45343" anchor="b"/>
          <a:lstStyle/>
          <a:p>
            <a:pPr algn="r"/>
            <a:endParaRPr lang="en-US" sz="1200" dirty="0">
              <a:solidFill>
                <a:srgbClr val="000000"/>
              </a:solidFill>
            </a:endParaRPr>
          </a:p>
        </p:txBody>
      </p:sp>
      <p:sp>
        <p:nvSpPr>
          <p:cNvPr id="215042" name="Rectangle 6"/>
          <p:cNvSpPr txBox="1">
            <a:spLocks noGrp="1" noChangeArrowheads="1"/>
          </p:cNvSpPr>
          <p:nvPr/>
        </p:nvSpPr>
        <p:spPr bwMode="auto">
          <a:xfrm>
            <a:off x="0" y="8766798"/>
            <a:ext cx="2943802" cy="461826"/>
          </a:xfrm>
          <a:prstGeom prst="rect">
            <a:avLst/>
          </a:prstGeom>
          <a:noFill/>
          <a:ln w="9525">
            <a:noFill/>
            <a:miter lim="800000"/>
            <a:headEnd/>
            <a:tailEnd/>
          </a:ln>
        </p:spPr>
        <p:txBody>
          <a:bodyPr lIns="90678" tIns="45339" rIns="90678" bIns="45339" anchor="b"/>
          <a:lstStyle/>
          <a:p>
            <a:endParaRPr lang="en-US" sz="1200">
              <a:solidFill>
                <a:srgbClr val="000000"/>
              </a:solidFill>
            </a:endParaRPr>
          </a:p>
        </p:txBody>
      </p:sp>
      <p:sp>
        <p:nvSpPr>
          <p:cNvPr id="215043"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78" tIns="45339" rIns="90678" bIns="45339" anchor="b"/>
          <a:lstStyle/>
          <a:p>
            <a:pPr algn="r"/>
            <a:endParaRPr lang="en-US" sz="1200" dirty="0">
              <a:solidFill>
                <a:srgbClr val="000000"/>
              </a:solidFill>
            </a:endParaRPr>
          </a:p>
        </p:txBody>
      </p:sp>
      <p:sp>
        <p:nvSpPr>
          <p:cNvPr id="215044" name="Rectangle 6"/>
          <p:cNvSpPr txBox="1">
            <a:spLocks noGrp="1" noChangeArrowheads="1"/>
          </p:cNvSpPr>
          <p:nvPr/>
        </p:nvSpPr>
        <p:spPr bwMode="auto">
          <a:xfrm>
            <a:off x="0" y="8766798"/>
            <a:ext cx="2943802" cy="461826"/>
          </a:xfrm>
          <a:prstGeom prst="rect">
            <a:avLst/>
          </a:prstGeom>
          <a:noFill/>
          <a:ln w="9525">
            <a:noFill/>
            <a:miter lim="800000"/>
            <a:headEnd/>
            <a:tailEnd/>
          </a:ln>
        </p:spPr>
        <p:txBody>
          <a:bodyPr lIns="90678" tIns="45339" rIns="90678" bIns="45339" anchor="b"/>
          <a:lstStyle/>
          <a:p>
            <a:endParaRPr lang="en-US" sz="1200">
              <a:solidFill>
                <a:srgbClr val="000000"/>
              </a:solidFill>
            </a:endParaRPr>
          </a:p>
        </p:txBody>
      </p:sp>
      <p:sp>
        <p:nvSpPr>
          <p:cNvPr id="215046" name="Rectangle 2"/>
          <p:cNvSpPr>
            <a:spLocks noGrp="1" noRot="1" noChangeAspect="1" noChangeArrowheads="1" noTextEdit="1"/>
          </p:cNvSpPr>
          <p:nvPr>
            <p:ph type="sldImg"/>
          </p:nvPr>
        </p:nvSpPr>
        <p:spPr>
          <a:xfrm>
            <a:off x="1127125" y="681038"/>
            <a:ext cx="4611688" cy="3459162"/>
          </a:xfrm>
          <a:ln/>
        </p:spPr>
      </p:sp>
      <p:sp>
        <p:nvSpPr>
          <p:cNvPr id="215047" name="Rectangle 3"/>
          <p:cNvSpPr>
            <a:spLocks noGrp="1" noChangeArrowheads="1"/>
          </p:cNvSpPr>
          <p:nvPr>
            <p:ph type="body" idx="1"/>
          </p:nvPr>
        </p:nvSpPr>
        <p:spPr>
          <a:noFill/>
          <a:ln/>
        </p:spPr>
        <p:txBody>
          <a:bodyPr lIns="90678" tIns="45339" rIns="90678" bIns="45339">
            <a:normAutofit fontScale="92500" lnSpcReduction="10000"/>
          </a:bodyPr>
          <a:lstStyle/>
          <a:p>
            <a:r>
              <a:rPr lang="en-US" sz="1000" b="1" dirty="0" smtClean="0"/>
              <a:t>Presenter to discuss and review MMR one-pager with slide.</a:t>
            </a:r>
          </a:p>
          <a:p>
            <a:endParaRPr lang="en-US" sz="1000" b="1" dirty="0" smtClean="0"/>
          </a:p>
          <a:p>
            <a:r>
              <a:rPr lang="en-US" sz="1000" dirty="0" smtClean="0"/>
              <a:t>Required </a:t>
            </a:r>
            <a:r>
              <a:rPr lang="en-US" sz="1000" dirty="0"/>
              <a:t>for school and child care attendance: Acceptable presumptive evidence of MMR immunity: Documentation of age appropriate vaccination with MMR vaccine, Laboratory evidence of immunity, Laboratory confirmation of disease, and Birth before 1957  </a:t>
            </a:r>
          </a:p>
          <a:p>
            <a:r>
              <a:rPr lang="en-US" sz="1000" dirty="0"/>
              <a:t>Birth date not acceptable evidence of rubella immunity for women who could become pregnant </a:t>
            </a:r>
          </a:p>
          <a:p>
            <a:r>
              <a:rPr lang="en-US" sz="1000" dirty="0"/>
              <a:t>Measles Vaccine: The measles vaccine is very effective. One dose of measles vaccine is about 93% effective at preventing measles if exposed to the virus and two doses are about 97% effective. 5% or less may lose protection after several years. </a:t>
            </a:r>
          </a:p>
          <a:p>
            <a:endParaRPr lang="en-US" sz="1000" dirty="0"/>
          </a:p>
          <a:p>
            <a:r>
              <a:rPr lang="en-US" sz="1000" dirty="0"/>
              <a:t>Children should get 2 doses of MMR vaccine:</a:t>
            </a:r>
          </a:p>
          <a:p>
            <a:r>
              <a:rPr lang="en-US" sz="1000" dirty="0"/>
              <a:t>First Dose: 12–15 months of age</a:t>
            </a:r>
          </a:p>
          <a:p>
            <a:r>
              <a:rPr lang="en-US" sz="1000" dirty="0"/>
              <a:t>Second Dose: 4–6 years of age (may be given earlier, if at least 28 days after the 1st dose)</a:t>
            </a:r>
          </a:p>
          <a:p>
            <a:r>
              <a:rPr lang="en-US" sz="1000" dirty="0"/>
              <a:t>Some infants younger than 12 months should get a dose of MMR if they are traveling out of the country. (This</a:t>
            </a:r>
          </a:p>
          <a:p>
            <a:r>
              <a:rPr lang="en-US" sz="1000" dirty="0"/>
              <a:t>dose will not count toward their routine series.)</a:t>
            </a:r>
          </a:p>
          <a:p>
            <a:endParaRPr lang="en-US" sz="1000" dirty="0"/>
          </a:p>
          <a:p>
            <a:r>
              <a:rPr lang="en-US" sz="1000" dirty="0"/>
              <a:t>Some adults should also get MMR vaccine: Generally, anyone 18 years of age or older who was born after 1956 should get at least one dose of MMR vaccine, unless they can show that they have either been vaccinated or had all three diseases.</a:t>
            </a:r>
          </a:p>
          <a:p>
            <a:r>
              <a:rPr lang="en-US" sz="1000" dirty="0"/>
              <a:t>MMR vaccine may be given at the same time as other vaccines.</a:t>
            </a:r>
          </a:p>
          <a:p>
            <a:r>
              <a:rPr lang="en-US" sz="1000" dirty="0"/>
              <a:t>Children between 1 and 12 years of age can get a “combination” vaccine called MMRV, which contains both MMR and varicella (chickenpox) vaccines. There is a separate Vaccine Information Statement for MMRV.</a:t>
            </a:r>
          </a:p>
          <a:p>
            <a:endParaRPr lang="en-US" sz="1000" dirty="0"/>
          </a:p>
          <a:p>
            <a:r>
              <a:rPr lang="en-US" sz="1000" dirty="0"/>
              <a:t>Some people should not get MMR vaccine or should wait.</a:t>
            </a:r>
          </a:p>
          <a:p>
            <a:r>
              <a:rPr lang="en-US" sz="1000" dirty="0"/>
              <a:t>-Anyone who has ever had a life-threatening allergic reaction to the antibiotic neomycin, or any other component of MMR vaccine, should not get the vaccine. Tell your doctor if you have any severe allergies.</a:t>
            </a:r>
          </a:p>
          <a:p>
            <a:r>
              <a:rPr lang="en-US" sz="1000" dirty="0"/>
              <a:t>-Anyone who had a life-threatening allergic reaction to a previous dose of MMR or MMRV vaccine should not get another dose.</a:t>
            </a:r>
          </a:p>
          <a:p>
            <a:r>
              <a:rPr lang="en-US" sz="1000" dirty="0"/>
              <a:t>-Some people who are sick at the time the shot is scheduled may be advised to wait until they recover before getting MMR vaccine.</a:t>
            </a:r>
          </a:p>
          <a:p>
            <a:r>
              <a:rPr lang="en-US" sz="1000" dirty="0"/>
              <a:t>-Pregnant women should not get MMR vaccine. Pregnant women who need the vaccine should wait until after giving birth. Women should avoid getting pregnant for 4 weeks after vaccination with MMR vaccine.</a:t>
            </a:r>
          </a:p>
          <a:p>
            <a:endParaRPr lang="en-US" sz="1000" dirty="0"/>
          </a:p>
          <a:p>
            <a:endParaRPr lang="en-US" sz="1000" b="1" dirty="0"/>
          </a:p>
        </p:txBody>
      </p:sp>
      <p:sp>
        <p:nvSpPr>
          <p:cNvPr id="11" name="Slide Number Placeholder 10"/>
          <p:cNvSpPr>
            <a:spLocks noGrp="1"/>
          </p:cNvSpPr>
          <p:nvPr>
            <p:ph type="sldNum" sz="quarter" idx="10"/>
          </p:nvPr>
        </p:nvSpPr>
        <p:spPr/>
        <p:txBody>
          <a:bodyPr/>
          <a:lstStyle/>
          <a:p>
            <a:pPr>
              <a:defRPr/>
            </a:pPr>
            <a:fld id="{97952AFA-8362-48FC-9C34-150C87379A95}" type="slidenum">
              <a:rPr lang="en-US" smtClean="0"/>
              <a:pPr>
                <a:defRPr/>
              </a:pPr>
              <a:t>29</a:t>
            </a:fld>
            <a:endParaRPr lang="en-US"/>
          </a:p>
        </p:txBody>
      </p:sp>
    </p:spTree>
    <p:extLst>
      <p:ext uri="{BB962C8B-B14F-4D97-AF65-F5344CB8AC3E}">
        <p14:creationId xmlns:p14="http://schemas.microsoft.com/office/powerpoint/2010/main" val="1224105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C27C4F-2B6F-4D50-8C59-57CD46D25B5D}"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256448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6"/>
          <p:cNvSpPr txBox="1">
            <a:spLocks noGrp="1" noChangeArrowheads="1"/>
          </p:cNvSpPr>
          <p:nvPr/>
        </p:nvSpPr>
        <p:spPr bwMode="auto">
          <a:xfrm>
            <a:off x="0" y="8766798"/>
            <a:ext cx="2943802" cy="461826"/>
          </a:xfrm>
          <a:prstGeom prst="rect">
            <a:avLst/>
          </a:prstGeom>
          <a:noFill/>
          <a:ln w="9525">
            <a:noFill/>
            <a:miter lim="800000"/>
            <a:headEnd/>
            <a:tailEnd/>
          </a:ln>
        </p:spPr>
        <p:txBody>
          <a:bodyPr lIns="90682" tIns="45341" rIns="90682" bIns="45341" anchor="b"/>
          <a:lstStyle/>
          <a:p>
            <a:endParaRPr lang="en-US" sz="1200"/>
          </a:p>
        </p:txBody>
      </p:sp>
      <p:sp>
        <p:nvSpPr>
          <p:cNvPr id="217091"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82" tIns="45341" rIns="90682" bIns="45341" anchor="b"/>
          <a:lstStyle/>
          <a:p>
            <a:pPr algn="r"/>
            <a:endParaRPr lang="en-US" sz="1200" dirty="0"/>
          </a:p>
        </p:txBody>
      </p:sp>
      <p:sp>
        <p:nvSpPr>
          <p:cNvPr id="217092" name="Rectangle 6"/>
          <p:cNvSpPr txBox="1">
            <a:spLocks noGrp="1" noChangeArrowheads="1"/>
          </p:cNvSpPr>
          <p:nvPr/>
        </p:nvSpPr>
        <p:spPr bwMode="auto">
          <a:xfrm>
            <a:off x="0" y="8766798"/>
            <a:ext cx="2943802" cy="461826"/>
          </a:xfrm>
          <a:prstGeom prst="rect">
            <a:avLst/>
          </a:prstGeom>
          <a:noFill/>
          <a:ln w="9525">
            <a:noFill/>
            <a:miter lim="800000"/>
            <a:headEnd/>
            <a:tailEnd/>
          </a:ln>
        </p:spPr>
        <p:txBody>
          <a:bodyPr lIns="90682" tIns="45341" rIns="90682" bIns="45341" anchor="b"/>
          <a:lstStyle/>
          <a:p>
            <a:endParaRPr lang="en-US" sz="1200"/>
          </a:p>
        </p:txBody>
      </p:sp>
      <p:sp>
        <p:nvSpPr>
          <p:cNvPr id="217093"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82" tIns="45341" rIns="90682" bIns="45341" anchor="b"/>
          <a:lstStyle/>
          <a:p>
            <a:pPr algn="r"/>
            <a:endParaRPr lang="en-US" sz="1200" dirty="0"/>
          </a:p>
        </p:txBody>
      </p:sp>
      <p:sp>
        <p:nvSpPr>
          <p:cNvPr id="217094" name="Rectangle 2"/>
          <p:cNvSpPr>
            <a:spLocks noGrp="1" noRot="1" noChangeAspect="1" noChangeArrowheads="1" noTextEdit="1"/>
          </p:cNvSpPr>
          <p:nvPr>
            <p:ph type="sldImg"/>
          </p:nvPr>
        </p:nvSpPr>
        <p:spPr>
          <a:xfrm>
            <a:off x="1092200" y="230188"/>
            <a:ext cx="4611688" cy="3460750"/>
          </a:xfrm>
          <a:ln/>
        </p:spPr>
      </p:sp>
      <p:sp>
        <p:nvSpPr>
          <p:cNvPr id="217095" name="Rectangle 3"/>
          <p:cNvSpPr>
            <a:spLocks noGrp="1" noChangeArrowheads="1"/>
          </p:cNvSpPr>
          <p:nvPr>
            <p:ph type="body" idx="1"/>
          </p:nvPr>
        </p:nvSpPr>
        <p:spPr>
          <a:xfrm>
            <a:off x="452893" y="3782869"/>
            <a:ext cx="6153364" cy="5168345"/>
          </a:xfrm>
          <a:noFill/>
          <a:ln/>
        </p:spPr>
        <p:txBody>
          <a:bodyPr lIns="90682" tIns="45341" rIns="90682" bIns="45341">
            <a:normAutofit/>
          </a:bodyPr>
          <a:lstStyle/>
          <a:p>
            <a:r>
              <a:rPr lang="en-US" sz="1000" b="1" dirty="0" smtClean="0"/>
              <a:t>Presenter may</a:t>
            </a:r>
            <a:r>
              <a:rPr lang="en-US" sz="1000" b="1" baseline="0" dirty="0" smtClean="0"/>
              <a:t> use varicella one-pager with reviewing slide.</a:t>
            </a:r>
            <a:endParaRPr lang="en-US" sz="1000" b="1" dirty="0" smtClean="0"/>
          </a:p>
          <a:p>
            <a:endParaRPr lang="en-US" sz="1000" b="1" dirty="0" smtClean="0"/>
          </a:p>
          <a:p>
            <a:r>
              <a:rPr lang="en-US" sz="1000" b="1" dirty="0" smtClean="0"/>
              <a:t>Chicken pox</a:t>
            </a:r>
            <a:r>
              <a:rPr lang="en-US" sz="1000" b="1" baseline="0" dirty="0" smtClean="0"/>
              <a:t> is an illness caused by the varicella zoster virus.  It was one an almost universal childhood experience.  Now it’s much less common in the U.S. owing to widespread vaccination.</a:t>
            </a:r>
          </a:p>
          <a:p>
            <a:endParaRPr lang="en-US" sz="1000" b="1" dirty="0" smtClean="0"/>
          </a:p>
          <a:p>
            <a:r>
              <a:rPr lang="en-US" sz="1000" b="1" dirty="0" smtClean="0"/>
              <a:t>Why </a:t>
            </a:r>
            <a:r>
              <a:rPr lang="en-US" sz="1000" b="1" dirty="0"/>
              <a:t>get vaccinated?</a:t>
            </a:r>
          </a:p>
          <a:p>
            <a:r>
              <a:rPr lang="en-US" sz="1000" dirty="0"/>
              <a:t>It is usually mild, but it can be serious, especially in young infants and adults. Most people who get chickenpox vaccine will not get chickenpox. But if someone who has been vaccinated does get chickenpox, it is usually very mild. They will have fewer blisters, are less likely to have a fever, and will recover faster.  This slide shows an adolescent with a typical varicella rash and infant with secondary bacterial infected varicella lesions, probably due to staph or strep. </a:t>
            </a:r>
            <a:endParaRPr lang="en-US" sz="1000" b="1" dirty="0"/>
          </a:p>
          <a:p>
            <a:pPr eaLnBrk="1" hangingPunct="1">
              <a:lnSpc>
                <a:spcPct val="80000"/>
              </a:lnSpc>
            </a:pPr>
            <a:endParaRPr lang="en-US" sz="1000" dirty="0"/>
          </a:p>
          <a:p>
            <a:r>
              <a:rPr lang="en-US" sz="1000" u="sng" dirty="0" smtClean="0"/>
              <a:t>ACIP recommends: </a:t>
            </a:r>
            <a:endParaRPr lang="en-US" sz="1000" u="sng" dirty="0"/>
          </a:p>
          <a:p>
            <a:r>
              <a:rPr lang="en-US" sz="1000" dirty="0"/>
              <a:t>Children who have never had chickenpox should get 2 doses of chickenpox vaccine at these ages:</a:t>
            </a:r>
          </a:p>
          <a:p>
            <a:r>
              <a:rPr lang="en-US" sz="1000" dirty="0"/>
              <a:t>1st Dose: 12–15 months of age</a:t>
            </a:r>
          </a:p>
          <a:p>
            <a:r>
              <a:rPr lang="en-US" sz="1000" dirty="0"/>
              <a:t>2nd Dose: 4–6 years of age (may be given earlier, if at least 3 months after the 1st dose)</a:t>
            </a:r>
          </a:p>
          <a:p>
            <a:r>
              <a:rPr lang="en-US" sz="1000" dirty="0"/>
              <a:t>People 13 years of age and older (who have never had chickenpox or received chickenpox vaccine) should get two doses at least 28 days apart.</a:t>
            </a:r>
          </a:p>
          <a:p>
            <a:r>
              <a:rPr lang="en-US" sz="1000" u="sng" dirty="0"/>
              <a:t>Catch-up</a:t>
            </a:r>
          </a:p>
          <a:p>
            <a:r>
              <a:rPr lang="en-US" sz="1000" dirty="0"/>
              <a:t>Anyone who is not fully vaccinated, and never had chickenpox, should receive one or two doses of</a:t>
            </a:r>
          </a:p>
          <a:p>
            <a:r>
              <a:rPr lang="en-US" sz="1000" dirty="0"/>
              <a:t>chickenpox vaccine. The timing of these doses depends on the person’s age. </a:t>
            </a:r>
            <a:r>
              <a:rPr lang="en-US" sz="1000" dirty="0" smtClean="0"/>
              <a:t>Chickenpox </a:t>
            </a:r>
            <a:r>
              <a:rPr lang="en-US" sz="1000" dirty="0"/>
              <a:t>vaccine may be given at the same time as other vaccines.</a:t>
            </a:r>
          </a:p>
          <a:p>
            <a:pPr eaLnBrk="1" hangingPunct="1">
              <a:lnSpc>
                <a:spcPct val="80000"/>
              </a:lnSpc>
            </a:pPr>
            <a:r>
              <a:rPr lang="en-US" sz="1000" dirty="0"/>
              <a:t>	 </a:t>
            </a:r>
          </a:p>
          <a:p>
            <a:pPr eaLnBrk="1" hangingPunct="1">
              <a:lnSpc>
                <a:spcPct val="80000"/>
              </a:lnSpc>
            </a:pPr>
            <a:r>
              <a:rPr lang="en-US" sz="1000" dirty="0" smtClean="0"/>
              <a:t>Reference</a:t>
            </a:r>
            <a:r>
              <a:rPr lang="en-US" sz="1000" dirty="0"/>
              <a:t>: Prevention of Varicella - Recommendations of the Advisory Committee on Immunization </a:t>
            </a:r>
          </a:p>
          <a:p>
            <a:pPr eaLnBrk="1" hangingPunct="1">
              <a:lnSpc>
                <a:spcPct val="80000"/>
              </a:lnSpc>
            </a:pPr>
            <a:r>
              <a:rPr lang="en-US" sz="1000" dirty="0"/>
              <a:t>Practices (ACIP) MMWR (2007);56(No. RR-4):23</a:t>
            </a:r>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pPr>
                <a:defRPr/>
              </a:pPr>
              <a:t>30</a:t>
            </a:fld>
            <a:endParaRPr lang="en-US"/>
          </a:p>
        </p:txBody>
      </p:sp>
    </p:spTree>
    <p:extLst>
      <p:ext uri="{BB962C8B-B14F-4D97-AF65-F5344CB8AC3E}">
        <p14:creationId xmlns:p14="http://schemas.microsoft.com/office/powerpoint/2010/main" val="230529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Written documentation of age-appropriate vaccination</a:t>
            </a:r>
          </a:p>
          <a:p>
            <a:r>
              <a:rPr lang="en-US" dirty="0"/>
              <a:t>Laboratory evidence of immunity or laboratory confirmation of varicella disease</a:t>
            </a:r>
          </a:p>
          <a:p>
            <a:r>
              <a:rPr lang="en-US" dirty="0"/>
              <a:t>U.S.-born before 1980*</a:t>
            </a:r>
          </a:p>
          <a:p>
            <a:r>
              <a:rPr lang="en-US" dirty="0"/>
              <a:t>Healthcare provider diagnosis or verification of varicella disease</a:t>
            </a:r>
          </a:p>
          <a:p>
            <a:r>
              <a:rPr lang="en-US" dirty="0"/>
              <a:t>History of herpes zoster based on healthcare provider diagnosis.</a:t>
            </a:r>
          </a:p>
          <a:p>
            <a:r>
              <a:rPr lang="en-US" dirty="0"/>
              <a:t>* Birth year immunity criterion does not apply to healthcare personnel or pregnant women</a:t>
            </a:r>
          </a:p>
          <a:p>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31</a:t>
            </a:fld>
            <a:endParaRPr lang="en-US"/>
          </a:p>
        </p:txBody>
      </p:sp>
    </p:spTree>
    <p:extLst>
      <p:ext uri="{BB962C8B-B14F-4D97-AF65-F5344CB8AC3E}">
        <p14:creationId xmlns:p14="http://schemas.microsoft.com/office/powerpoint/2010/main" val="17200878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xfrm>
            <a:off x="1143000" y="685800"/>
            <a:ext cx="4646613" cy="3486150"/>
          </a:xfrm>
          <a:ln/>
        </p:spPr>
      </p:sp>
      <p:sp>
        <p:nvSpPr>
          <p:cNvPr id="229379" name="Rectangle 3"/>
          <p:cNvSpPr>
            <a:spLocks noGrp="1" noChangeArrowheads="1"/>
          </p:cNvSpPr>
          <p:nvPr>
            <p:ph type="body" idx="1"/>
          </p:nvPr>
        </p:nvSpPr>
        <p:spPr>
          <a:xfrm>
            <a:off x="457200" y="4416426"/>
            <a:ext cx="6019800" cy="4183063"/>
          </a:xfrm>
          <a:noFill/>
          <a:ln/>
        </p:spPr>
        <p:txBody>
          <a:bodyPr>
            <a:normAutofit/>
          </a:bodyPr>
          <a:lstStyle/>
          <a:p>
            <a:pPr>
              <a:lnSpc>
                <a:spcPct val="80000"/>
              </a:lnSpc>
            </a:pPr>
            <a:r>
              <a:rPr lang="en-US" sz="900" b="1" dirty="0" smtClean="0">
                <a:latin typeface="Arial" charset="0"/>
              </a:rPr>
              <a:t>Presenter may use MMRV one-pager while</a:t>
            </a:r>
            <a:r>
              <a:rPr lang="en-US" sz="900" b="1" baseline="0" dirty="0" smtClean="0">
                <a:latin typeface="Arial" charset="0"/>
              </a:rPr>
              <a:t> reviewing slide.</a:t>
            </a:r>
            <a:endParaRPr lang="en-US" sz="900" b="1" dirty="0" smtClean="0">
              <a:latin typeface="Arial" charset="0"/>
            </a:endParaRPr>
          </a:p>
          <a:p>
            <a:pPr>
              <a:lnSpc>
                <a:spcPct val="80000"/>
              </a:lnSpc>
            </a:pPr>
            <a:endParaRPr lang="en-US" sz="900" b="1" dirty="0" smtClean="0">
              <a:latin typeface="Arial" charset="0"/>
            </a:endParaRPr>
          </a:p>
          <a:p>
            <a:pPr>
              <a:lnSpc>
                <a:spcPct val="80000"/>
              </a:lnSpc>
            </a:pPr>
            <a:r>
              <a:rPr lang="en-US" sz="900" b="1" dirty="0" smtClean="0">
                <a:latin typeface="Arial" charset="0"/>
              </a:rPr>
              <a:t>Dose 1 at ages 12 through 47 months</a:t>
            </a:r>
          </a:p>
          <a:p>
            <a:pPr>
              <a:lnSpc>
                <a:spcPct val="80000"/>
              </a:lnSpc>
            </a:pPr>
            <a:r>
              <a:rPr lang="en-US" sz="900" b="0" dirty="0" smtClean="0">
                <a:latin typeface="Arial" charset="0"/>
              </a:rPr>
              <a:t>Either MMR and varicella vaccines or MMRV vaccine can be used. </a:t>
            </a:r>
          </a:p>
          <a:p>
            <a:pPr>
              <a:lnSpc>
                <a:spcPct val="80000"/>
              </a:lnSpc>
            </a:pPr>
            <a:r>
              <a:rPr lang="en-US" sz="900" b="0" dirty="0" smtClean="0">
                <a:latin typeface="Arial" charset="0"/>
              </a:rPr>
              <a:t>Providers who are considering administering MMRV should discuss the benefits and risks of both vaccination options with the parent or caregiver, since MMRV can lead to 1 extra febrile seizure for every 2300-2600 vaccinations.</a:t>
            </a:r>
          </a:p>
          <a:p>
            <a:pPr>
              <a:lnSpc>
                <a:spcPct val="80000"/>
              </a:lnSpc>
            </a:pPr>
            <a:r>
              <a:rPr lang="en-US" sz="900" b="0" dirty="0" smtClean="0">
                <a:latin typeface="Arial" charset="0"/>
              </a:rPr>
              <a:t>Unless the parent or caregiver expresses a preference for MMRV vaccine, CDC recommends that MMR vaccine and varicella vaccines should be administered for the first dose in this age group. </a:t>
            </a:r>
          </a:p>
          <a:p>
            <a:pPr>
              <a:lnSpc>
                <a:spcPct val="80000"/>
              </a:lnSpc>
            </a:pPr>
            <a:endParaRPr lang="en-US" sz="900" b="1" dirty="0" smtClean="0">
              <a:latin typeface="Arial" charset="0"/>
            </a:endParaRPr>
          </a:p>
          <a:p>
            <a:pPr>
              <a:lnSpc>
                <a:spcPct val="80000"/>
              </a:lnSpc>
            </a:pPr>
            <a:r>
              <a:rPr lang="en-US" sz="900" b="1" dirty="0" smtClean="0">
                <a:latin typeface="Arial" charset="0"/>
              </a:rPr>
              <a:t>Dose 1 or 2  given at ages 48 months and older </a:t>
            </a:r>
          </a:p>
          <a:p>
            <a:pPr>
              <a:lnSpc>
                <a:spcPct val="80000"/>
              </a:lnSpc>
            </a:pPr>
            <a:r>
              <a:rPr lang="en-US" sz="900" b="0" dirty="0" smtClean="0">
                <a:latin typeface="Arial" charset="0"/>
              </a:rPr>
              <a:t>MMRV vaccine generally is preferred over separate injections of its equivalent component vaccines (i.e., MMR and varicella vaccines). </a:t>
            </a:r>
          </a:p>
          <a:p>
            <a:pPr>
              <a:lnSpc>
                <a:spcPct val="80000"/>
              </a:lnSpc>
            </a:pPr>
            <a:endParaRPr lang="en-US" sz="900" b="1" dirty="0" smtClean="0">
              <a:latin typeface="Arial" charset="0"/>
            </a:endParaRPr>
          </a:p>
          <a:p>
            <a:pPr>
              <a:lnSpc>
                <a:spcPct val="80000"/>
              </a:lnSpc>
            </a:pPr>
            <a:r>
              <a:rPr lang="en-US" sz="900" b="1" dirty="0" smtClean="0">
                <a:latin typeface="Arial" charset="0"/>
              </a:rPr>
              <a:t>Other </a:t>
            </a:r>
            <a:r>
              <a:rPr lang="en-US" sz="900" b="1" dirty="0">
                <a:latin typeface="Arial" charset="0"/>
              </a:rPr>
              <a:t>MMRV Vaccine-related Guidance </a:t>
            </a:r>
            <a:endParaRPr lang="en-US" sz="900" dirty="0">
              <a:latin typeface="Arial" charset="0"/>
            </a:endParaRPr>
          </a:p>
          <a:p>
            <a:pPr>
              <a:lnSpc>
                <a:spcPct val="80000"/>
              </a:lnSpc>
            </a:pPr>
            <a:r>
              <a:rPr lang="en-US" sz="900" b="1" dirty="0">
                <a:latin typeface="Arial" charset="0"/>
              </a:rPr>
              <a:t>New precaution for MMRV Vaccine Use </a:t>
            </a:r>
            <a:endParaRPr lang="en-US" sz="900" dirty="0">
              <a:latin typeface="Arial" charset="0"/>
            </a:endParaRPr>
          </a:p>
          <a:p>
            <a:pPr>
              <a:lnSpc>
                <a:spcPct val="80000"/>
              </a:lnSpc>
            </a:pPr>
            <a:r>
              <a:rPr lang="en-US" sz="900" dirty="0">
                <a:latin typeface="Arial" charset="0"/>
              </a:rPr>
              <a:t>A personal or family (i.e., sibling, parent) history of seizures is a precaution for MMRV vaccination. Studies suggest that children who have a personal or family history of febrile seizures or family history of epilepsy are at increased risk for febrile seizures compared with children who do not have such histories. Children with a personal or family history of seizures generally should be vaccinated with MMR and varicella vaccines because the risks of using MMRV vaccine in this group of children generally outweigh the benefit of MMRV vaccine. </a:t>
            </a:r>
          </a:p>
          <a:p>
            <a:pPr>
              <a:lnSpc>
                <a:spcPct val="80000"/>
              </a:lnSpc>
            </a:pPr>
            <a:r>
              <a:rPr lang="en-US" sz="900" dirty="0">
                <a:latin typeface="Arial" charset="0"/>
              </a:rPr>
              <a:t>CDC has developed materials to help with the implementation of the updated recommendations for use of MMRV vaccine: </a:t>
            </a:r>
          </a:p>
          <a:p>
            <a:pPr>
              <a:lnSpc>
                <a:spcPct val="80000"/>
              </a:lnSpc>
            </a:pPr>
            <a:r>
              <a:rPr lang="en-US" sz="900" u="sng" dirty="0">
                <a:latin typeface="Arial" charset="0"/>
              </a:rPr>
              <a:t>www.cdc.gov/vaccines/vpd-vac/combo-vaccines/mmrv/vacopt.htm </a:t>
            </a:r>
            <a:endParaRPr lang="en-US" sz="900" dirty="0">
              <a:latin typeface="Arial" charset="0"/>
            </a:endParaRPr>
          </a:p>
          <a:p>
            <a:pPr>
              <a:lnSpc>
                <a:spcPct val="80000"/>
              </a:lnSpc>
            </a:pPr>
            <a:r>
              <a:rPr lang="en-US" sz="900" dirty="0">
                <a:latin typeface="Arial" charset="0"/>
              </a:rPr>
              <a:t>* The 47 month cut-off was chosen on the basis of the epidemiology of febrile seizures: first febrile seizures are uncommon after age 4 years, approximately 94% of febrile seizures occur in children aged less than 4 years. </a:t>
            </a:r>
          </a:p>
          <a:p>
            <a:pPr>
              <a:lnSpc>
                <a:spcPct val="80000"/>
              </a:lnSpc>
            </a:pPr>
            <a:r>
              <a:rPr lang="en-US" sz="900" dirty="0">
                <a:latin typeface="Arial" charset="0"/>
              </a:rPr>
              <a:t>† Provider assessment should include the number of injections, vaccine availability, likelihood of improved coverage, likelihood of patient return, and storage and cost consideration. </a:t>
            </a:r>
          </a:p>
          <a:p>
            <a:pPr>
              <a:lnSpc>
                <a:spcPct val="80000"/>
              </a:lnSpc>
            </a:pPr>
            <a:endParaRPr lang="en-US" sz="900" dirty="0">
              <a:latin typeface="Arial" charset="0"/>
            </a:endParaRPr>
          </a:p>
        </p:txBody>
      </p:sp>
      <p:sp>
        <p:nvSpPr>
          <p:cNvPr id="7" name="Slide Number Placeholder 6"/>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16377667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2EA2FCE6-8B67-443E-AC58-2A313EF54D5D}" type="slidenum">
              <a:rPr lang="en-US" smtClean="0"/>
              <a:pPr/>
              <a:t>33</a:t>
            </a:fld>
            <a:endParaRPr lang="en-US" smtClean="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xfrm>
            <a:off x="466728" y="4416429"/>
            <a:ext cx="5999163" cy="4056063"/>
          </a:xfrm>
          <a:noFill/>
          <a:ln/>
        </p:spPr>
        <p:txBody>
          <a:bodyPr/>
          <a:lstStyle/>
          <a:p>
            <a:pPr eaLnBrk="1" hangingPunct="1">
              <a:lnSpc>
                <a:spcPct val="90000"/>
              </a:lnSpc>
            </a:pPr>
            <a:r>
              <a:rPr lang="en-US" dirty="0" smtClean="0"/>
              <a:t>PPD and live virus vaccine (using MMR as an example)</a:t>
            </a:r>
          </a:p>
          <a:p>
            <a:pPr lvl="1" eaLnBrk="1" hangingPunct="1">
              <a:lnSpc>
                <a:spcPct val="90000"/>
              </a:lnSpc>
            </a:pPr>
            <a:r>
              <a:rPr lang="en-US" dirty="0" smtClean="0"/>
              <a:t>Apply PPD at same visit as MMR </a:t>
            </a:r>
          </a:p>
          <a:p>
            <a:pPr lvl="1" eaLnBrk="1" hangingPunct="1">
              <a:lnSpc>
                <a:spcPct val="90000"/>
              </a:lnSpc>
            </a:pPr>
            <a:r>
              <a:rPr lang="en-US" dirty="0" smtClean="0"/>
              <a:t>Delay PPD 4 weeks or longer if MMR given first</a:t>
            </a:r>
            <a:endParaRPr lang="en-US" u="sng" dirty="0" smtClean="0"/>
          </a:p>
          <a:p>
            <a:pPr lvl="1" eaLnBrk="1" hangingPunct="1">
              <a:lnSpc>
                <a:spcPct val="90000"/>
              </a:lnSpc>
            </a:pPr>
            <a:r>
              <a:rPr lang="en-US" dirty="0" smtClean="0"/>
              <a:t>Apply PPD first then give MMR when skin test read</a:t>
            </a:r>
          </a:p>
          <a:p>
            <a:pPr eaLnBrk="1" hangingPunct="1">
              <a:lnSpc>
                <a:spcPct val="90000"/>
              </a:lnSpc>
            </a:pPr>
            <a:r>
              <a:rPr lang="en-US" dirty="0" smtClean="0"/>
              <a:t>This spacing will reduce the possibility of a false negative interpretation of the skin test.</a:t>
            </a:r>
          </a:p>
          <a:p>
            <a:pPr lvl="1" eaLnBrk="1" hangingPunct="1">
              <a:lnSpc>
                <a:spcPct val="90000"/>
              </a:lnSpc>
            </a:pPr>
            <a:endParaRPr lang="en-US" dirty="0" smtClean="0"/>
          </a:p>
          <a:p>
            <a:pPr eaLnBrk="1" hangingPunct="1">
              <a:lnSpc>
                <a:spcPct val="90000"/>
              </a:lnSpc>
            </a:pPr>
            <a:r>
              <a:rPr lang="en-US" dirty="0" smtClean="0"/>
              <a:t>Spacing with antibody-containing products such as immune globulin (IG)</a:t>
            </a:r>
          </a:p>
          <a:p>
            <a:pPr lvl="1" eaLnBrk="1" hangingPunct="1">
              <a:lnSpc>
                <a:spcPct val="90000"/>
              </a:lnSpc>
            </a:pPr>
            <a:r>
              <a:rPr lang="en-US" dirty="0" smtClean="0"/>
              <a:t>---Antibody containing products (for example immune globulin) interact less with inactivated vaccines than with live vaccines. Administering </a:t>
            </a:r>
            <a:r>
              <a:rPr lang="en-US" u="sng" dirty="0" smtClean="0"/>
              <a:t>inactivated</a:t>
            </a:r>
            <a:r>
              <a:rPr lang="en-US" dirty="0" smtClean="0"/>
              <a:t> vaccines either simultaneously or at any time interval before or after receiving an antibody containing product should not impair the immune response.  The vaccine and antibody product should be administered at different sites using the standard recommended dose.</a:t>
            </a:r>
          </a:p>
          <a:p>
            <a:pPr lvl="1" eaLnBrk="1" hangingPunct="1">
              <a:lnSpc>
                <a:spcPct val="90000"/>
              </a:lnSpc>
            </a:pPr>
            <a:r>
              <a:rPr lang="en-US" dirty="0" smtClean="0"/>
              <a:t>---Recommended intervals between receipt of various blood products and measles-containing vaccine and varicella vaccine are listed in Table 4 of the ACIP’s General recommendations on Immunization dated Feb. 8, 2002.  If a dose of live virus vaccine is administered shorter than the recommended interval in Table 4, the vaccine dose should be repeated.</a:t>
            </a:r>
          </a:p>
          <a:p>
            <a:pPr eaLnBrk="1" hangingPunct="1">
              <a:lnSpc>
                <a:spcPct val="90000"/>
              </a:lnSpc>
            </a:pPr>
            <a:endParaRPr lang="en-US" dirty="0" smtClean="0">
              <a:solidFill>
                <a:schemeClr val="tx2"/>
              </a:solidFill>
            </a:endParaRPr>
          </a:p>
          <a:p>
            <a:pPr eaLnBrk="1" hangingPunct="1">
              <a:lnSpc>
                <a:spcPct val="90000"/>
              </a:lnSpc>
            </a:pPr>
            <a:r>
              <a:rPr lang="en-US" dirty="0" smtClean="0">
                <a:solidFill>
                  <a:schemeClr val="tx2"/>
                </a:solidFill>
              </a:rPr>
              <a:t>Source: ACIP General Recommendations on Immunization pages 6-8.  Feb. 8, 2002.</a:t>
            </a:r>
          </a:p>
        </p:txBody>
      </p:sp>
    </p:spTree>
    <p:extLst>
      <p:ext uri="{BB962C8B-B14F-4D97-AF65-F5344CB8AC3E}">
        <p14:creationId xmlns:p14="http://schemas.microsoft.com/office/powerpoint/2010/main" val="17852729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2"/>
          <p:cNvSpPr>
            <a:spLocks noGrp="1" noRot="1" noChangeAspect="1" noChangeArrowheads="1" noTextEdit="1"/>
          </p:cNvSpPr>
          <p:nvPr>
            <p:ph type="sldImg"/>
          </p:nvPr>
        </p:nvSpPr>
        <p:spPr>
          <a:xfrm>
            <a:off x="1106488" y="696913"/>
            <a:ext cx="4648200" cy="3486150"/>
          </a:xfrm>
          <a:ln/>
        </p:spPr>
      </p:sp>
      <p:sp>
        <p:nvSpPr>
          <p:cNvPr id="376834" name="Rectangle 3"/>
          <p:cNvSpPr>
            <a:spLocks noGrp="1" noChangeArrowheads="1"/>
          </p:cNvSpPr>
          <p:nvPr>
            <p:ph type="body" idx="1"/>
          </p:nvPr>
        </p:nvSpPr>
        <p:spPr>
          <a:noFill/>
          <a:ln/>
        </p:spPr>
        <p:txBody>
          <a:bodyPr lIns="91400" tIns="45700" rIns="91400" bIns="45700"/>
          <a:lstStyle/>
          <a:p>
            <a:endParaRPr lang="en-US" sz="1000" b="1" dirty="0">
              <a:latin typeface="Arial" charset="0"/>
            </a:endParaRPr>
          </a:p>
          <a:p>
            <a:endParaRPr lang="en-US" sz="1000" b="1" dirty="0">
              <a:latin typeface="Arial" charset="0"/>
            </a:endParaRPr>
          </a:p>
          <a:p>
            <a:endParaRPr lang="en-US" sz="1000" b="1" dirty="0">
              <a:latin typeface="Arial" charset="0"/>
            </a:endParaRPr>
          </a:p>
          <a:p>
            <a:endParaRPr lang="en-US" sz="900" b="1" dirty="0">
              <a:latin typeface="Arial" charset="0"/>
            </a:endParaRPr>
          </a:p>
          <a:p>
            <a:endParaRPr lang="en-US" sz="900" b="1" dirty="0">
              <a:solidFill>
                <a:srgbClr val="FFFFCC"/>
              </a:solidFill>
              <a:latin typeface="Arial" charset="0"/>
            </a:endParaRPr>
          </a:p>
          <a:p>
            <a:endParaRPr lang="en-US" sz="900" b="1" dirty="0">
              <a:solidFill>
                <a:srgbClr val="FFFFCC"/>
              </a:solidFill>
              <a:latin typeface="Arial" charset="0"/>
            </a:endParaRPr>
          </a:p>
        </p:txBody>
      </p:sp>
    </p:spTree>
    <p:extLst>
      <p:ext uri="{BB962C8B-B14F-4D97-AF65-F5344CB8AC3E}">
        <p14:creationId xmlns:p14="http://schemas.microsoft.com/office/powerpoint/2010/main" val="17023184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90" tIns="45345" rIns="90690" bIns="45345" anchor="b"/>
          <a:lstStyle/>
          <a:p>
            <a:pPr algn="r"/>
            <a:endParaRPr lang="en-US" sz="1200" dirty="0">
              <a:solidFill>
                <a:srgbClr val="000000"/>
              </a:solidFill>
              <a:latin typeface="Calibri" pitchFamily="34" charset="0"/>
            </a:endParaRPr>
          </a:p>
        </p:txBody>
      </p:sp>
      <p:sp>
        <p:nvSpPr>
          <p:cNvPr id="225282" name="Rectangle 6"/>
          <p:cNvSpPr txBox="1">
            <a:spLocks noGrp="1" noChangeArrowheads="1"/>
          </p:cNvSpPr>
          <p:nvPr/>
        </p:nvSpPr>
        <p:spPr bwMode="auto">
          <a:xfrm>
            <a:off x="0" y="8766798"/>
            <a:ext cx="2943802" cy="461826"/>
          </a:xfrm>
          <a:prstGeom prst="rect">
            <a:avLst/>
          </a:prstGeom>
          <a:noFill/>
          <a:ln w="9525">
            <a:noFill/>
            <a:miter lim="800000"/>
            <a:headEnd/>
            <a:tailEnd/>
          </a:ln>
        </p:spPr>
        <p:txBody>
          <a:bodyPr lIns="90682" tIns="45341" rIns="90682" bIns="45341" anchor="b"/>
          <a:lstStyle/>
          <a:p>
            <a:endParaRPr lang="en-US" sz="1200">
              <a:solidFill>
                <a:srgbClr val="000000"/>
              </a:solidFill>
            </a:endParaRPr>
          </a:p>
        </p:txBody>
      </p:sp>
      <p:sp>
        <p:nvSpPr>
          <p:cNvPr id="225283"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82" tIns="45341" rIns="90682" bIns="45341" anchor="b"/>
          <a:lstStyle/>
          <a:p>
            <a:pPr algn="r"/>
            <a:endParaRPr lang="en-US" sz="1200">
              <a:solidFill>
                <a:srgbClr val="000000"/>
              </a:solidFill>
            </a:endParaRPr>
          </a:p>
        </p:txBody>
      </p:sp>
      <p:sp>
        <p:nvSpPr>
          <p:cNvPr id="225284" name="Rectangle 6"/>
          <p:cNvSpPr txBox="1">
            <a:spLocks noGrp="1" noChangeArrowheads="1"/>
          </p:cNvSpPr>
          <p:nvPr/>
        </p:nvSpPr>
        <p:spPr bwMode="auto">
          <a:xfrm>
            <a:off x="0" y="8766798"/>
            <a:ext cx="2943802" cy="461826"/>
          </a:xfrm>
          <a:prstGeom prst="rect">
            <a:avLst/>
          </a:prstGeom>
          <a:noFill/>
          <a:ln w="9525">
            <a:noFill/>
            <a:miter lim="800000"/>
            <a:headEnd/>
            <a:tailEnd/>
          </a:ln>
        </p:spPr>
        <p:txBody>
          <a:bodyPr lIns="90682" tIns="45341" rIns="90682" bIns="45341" anchor="b"/>
          <a:lstStyle/>
          <a:p>
            <a:endParaRPr lang="en-US" sz="1200">
              <a:solidFill>
                <a:srgbClr val="000000"/>
              </a:solidFill>
            </a:endParaRPr>
          </a:p>
        </p:txBody>
      </p:sp>
      <p:sp>
        <p:nvSpPr>
          <p:cNvPr id="225285"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82" tIns="45341" rIns="90682" bIns="45341" anchor="b"/>
          <a:lstStyle/>
          <a:p>
            <a:pPr algn="r"/>
            <a:endParaRPr lang="en-US" sz="1200">
              <a:solidFill>
                <a:srgbClr val="000000"/>
              </a:solidFill>
            </a:endParaRPr>
          </a:p>
        </p:txBody>
      </p:sp>
      <p:sp>
        <p:nvSpPr>
          <p:cNvPr id="225286" name="Rectangle 2"/>
          <p:cNvSpPr>
            <a:spLocks noGrp="1" noRot="1" noChangeAspect="1" noChangeArrowheads="1" noTextEdit="1"/>
          </p:cNvSpPr>
          <p:nvPr>
            <p:ph type="sldImg"/>
          </p:nvPr>
        </p:nvSpPr>
        <p:spPr>
          <a:xfrm>
            <a:off x="1092200" y="692150"/>
            <a:ext cx="4611688" cy="3460750"/>
          </a:xfrm>
          <a:ln/>
        </p:spPr>
      </p:sp>
      <p:sp>
        <p:nvSpPr>
          <p:cNvPr id="225287" name="Rectangle 3"/>
          <p:cNvSpPr>
            <a:spLocks noGrp="1" noChangeArrowheads="1"/>
          </p:cNvSpPr>
          <p:nvPr>
            <p:ph type="body" idx="1"/>
          </p:nvPr>
        </p:nvSpPr>
        <p:spPr>
          <a:xfrm>
            <a:off x="649146" y="4254035"/>
            <a:ext cx="5434711" cy="461826"/>
          </a:xfrm>
          <a:noFill/>
          <a:ln/>
        </p:spPr>
        <p:txBody>
          <a:bodyPr lIns="90682" tIns="45341" rIns="90682" bIns="45341">
            <a:normAutofit fontScale="25000" lnSpcReduction="20000"/>
          </a:bodyPr>
          <a:lstStyle/>
          <a:p>
            <a:pPr defTabSz="906902">
              <a:spcBef>
                <a:spcPct val="0"/>
              </a:spcBef>
              <a:defRPr/>
            </a:pPr>
            <a:r>
              <a:rPr lang="en-US" sz="1000" b="1" dirty="0" smtClean="0">
                <a:latin typeface="Arial" charset="0"/>
              </a:rPr>
              <a:t>Presenter may use PCV13</a:t>
            </a:r>
            <a:r>
              <a:rPr lang="en-US" sz="1000" b="1" baseline="0" dirty="0" smtClean="0">
                <a:latin typeface="Arial" charset="0"/>
              </a:rPr>
              <a:t> one-pager while reviewing slide.</a:t>
            </a:r>
            <a:endParaRPr lang="en-US" sz="1000" b="1" dirty="0" smtClean="0">
              <a:latin typeface="Arial" charset="0"/>
            </a:endParaRPr>
          </a:p>
          <a:p>
            <a:pPr defTabSz="906902">
              <a:spcBef>
                <a:spcPct val="0"/>
              </a:spcBef>
              <a:defRPr/>
            </a:pPr>
            <a:endParaRPr lang="en-US" sz="1000" dirty="0" smtClean="0">
              <a:latin typeface="Arial" charset="0"/>
            </a:endParaRPr>
          </a:p>
          <a:p>
            <a:pPr defTabSz="906902">
              <a:spcBef>
                <a:spcPct val="0"/>
              </a:spcBef>
              <a:defRPr/>
            </a:pPr>
            <a:r>
              <a:rPr lang="en-US" sz="1000" dirty="0" smtClean="0">
                <a:latin typeface="Arial" charset="0"/>
              </a:rPr>
              <a:t>Pneumococcal </a:t>
            </a:r>
            <a:r>
              <a:rPr lang="en-US" sz="1000" dirty="0">
                <a:latin typeface="Arial" charset="0"/>
              </a:rPr>
              <a:t>disease is caused by a bacterium, Streptococcus pneumoniae, also called pneumococcus  (about 90 known serotypes); Causes pneumonia, bacteremia, meningitis and otitis media; Highest rate of invasive disease is in children less than 2 years. Increased risk of infection in children with HIV infection, sickle cell disease, asplenia, day care attendees and in certain ethnic groups (African Americans, Alaskan natives and Native Americans). Increased risk in children &amp; adults with cardiovascular disease, pulmonary disease, diabetes, alcoholism, cirrhosis, immunocompromising conditions; Individuals who have asthma and those who smoke cigarettes are also at increased risk.  Estimated cases in the US each year are more than any other vaccine-preventable disease. Some serotypes of pneumococcus have become resistant to antibiotics</a:t>
            </a:r>
            <a:r>
              <a:rPr lang="en-US" sz="1000" dirty="0">
                <a:solidFill>
                  <a:schemeClr val="tx2"/>
                </a:solidFill>
              </a:rPr>
              <a:t>.</a:t>
            </a:r>
            <a:endParaRPr lang="en-US" sz="1000" b="1" dirty="0">
              <a:cs typeface="Arial" pitchFamily="34" charset="0"/>
            </a:endParaRPr>
          </a:p>
          <a:p>
            <a:pPr eaLnBrk="1" hangingPunct="1">
              <a:spcBef>
                <a:spcPct val="0"/>
              </a:spcBef>
            </a:pPr>
            <a:endParaRPr lang="en-US" sz="1000" dirty="0"/>
          </a:p>
          <a:p>
            <a:pPr eaLnBrk="1" hangingPunct="1">
              <a:spcBef>
                <a:spcPct val="0"/>
              </a:spcBef>
            </a:pPr>
            <a:r>
              <a:rPr lang="en-US" b="1" dirty="0" smtClean="0"/>
              <a:t>ACIP recommends PCV13 for</a:t>
            </a:r>
            <a:r>
              <a:rPr lang="en-US" dirty="0" smtClean="0"/>
              <a:t>: </a:t>
            </a:r>
          </a:p>
          <a:p>
            <a:pPr eaLnBrk="1" hangingPunct="1">
              <a:spcBef>
                <a:spcPct val="0"/>
              </a:spcBef>
            </a:pPr>
            <a:r>
              <a:rPr lang="en-US" dirty="0" smtClean="0"/>
              <a:t>-All children 2 through 59 months of age</a:t>
            </a:r>
          </a:p>
          <a:p>
            <a:pPr eaLnBrk="1" hangingPunct="1">
              <a:spcBef>
                <a:spcPct val="0"/>
              </a:spcBef>
            </a:pPr>
            <a:r>
              <a:rPr lang="en-US" dirty="0" smtClean="0"/>
              <a:t>-Children 60 through 71 months who have underlying medical conditions that increase their risk of pneumococcal disease or complications</a:t>
            </a:r>
          </a:p>
          <a:p>
            <a:pPr eaLnBrk="1" hangingPunct="1">
              <a:spcBef>
                <a:spcPct val="0"/>
              </a:spcBef>
            </a:pPr>
            <a:r>
              <a:rPr lang="en-US" dirty="0" smtClean="0"/>
              <a:t>-Children and adolescents aged 6 through 18 years with:</a:t>
            </a:r>
          </a:p>
          <a:p>
            <a:pPr marL="171450" indent="-171450" eaLnBrk="1" hangingPunct="1">
              <a:spcBef>
                <a:spcPct val="0"/>
              </a:spcBef>
              <a:buFont typeface="Arial" panose="020B0604020202020204" pitchFamily="34" charset="0"/>
              <a:buChar char="•"/>
            </a:pPr>
            <a:r>
              <a:rPr lang="en-US" dirty="0" smtClean="0"/>
              <a:t>immunocompromising conditions</a:t>
            </a:r>
          </a:p>
          <a:p>
            <a:pPr marL="171450" indent="-171450" eaLnBrk="1" hangingPunct="1">
              <a:spcBef>
                <a:spcPct val="0"/>
              </a:spcBef>
              <a:buFont typeface="Arial" panose="020B0604020202020204" pitchFamily="34" charset="0"/>
              <a:buChar char="•"/>
            </a:pPr>
            <a:r>
              <a:rPr lang="en-US" dirty="0" smtClean="0"/>
              <a:t>functional or anatomic asplenia</a:t>
            </a:r>
          </a:p>
          <a:p>
            <a:pPr marL="171450" indent="-171450" eaLnBrk="1" hangingPunct="1">
              <a:spcBef>
                <a:spcPct val="0"/>
              </a:spcBef>
              <a:buFont typeface="Arial" panose="020B0604020202020204" pitchFamily="34" charset="0"/>
              <a:buChar char="•"/>
            </a:pPr>
            <a:r>
              <a:rPr lang="en-US" dirty="0" smtClean="0"/>
              <a:t>CSF leaks or cochlear implants,</a:t>
            </a:r>
          </a:p>
          <a:p>
            <a:pPr marL="171450" indent="-171450" eaLnBrk="1" hangingPunct="1">
              <a:spcBef>
                <a:spcPct val="0"/>
              </a:spcBef>
              <a:buFont typeface="Arial" panose="020B0604020202020204" pitchFamily="34" charset="0"/>
              <a:buChar char="•"/>
            </a:pPr>
            <a:r>
              <a:rPr lang="en-US" dirty="0" smtClean="0"/>
              <a:t>solid organ transplants or chronic renal failure</a:t>
            </a:r>
          </a:p>
          <a:p>
            <a:pPr marL="171450" indent="-171450" eaLnBrk="1" hangingPunct="1">
              <a:spcBef>
                <a:spcPct val="0"/>
              </a:spcBef>
              <a:buFont typeface="Arial" panose="020B0604020202020204" pitchFamily="34" charset="0"/>
              <a:buChar char="•"/>
            </a:pPr>
            <a:r>
              <a:rPr lang="en-US" dirty="0" smtClean="0"/>
              <a:t>those who have not previously received PCV 13</a:t>
            </a:r>
          </a:p>
        </p:txBody>
      </p:sp>
      <p:graphicFrame>
        <p:nvGraphicFramePr>
          <p:cNvPr id="225311" name="Group 31"/>
          <p:cNvGraphicFramePr>
            <a:graphicFrameLocks noGrp="1"/>
          </p:cNvGraphicFramePr>
          <p:nvPr/>
        </p:nvGraphicFramePr>
        <p:xfrm>
          <a:off x="679339" y="4845224"/>
          <a:ext cx="5434712" cy="3227430"/>
        </p:xfrm>
        <a:graphic>
          <a:graphicData uri="http://schemas.openxmlformats.org/drawingml/2006/table">
            <a:tbl>
              <a:tblPr/>
              <a:tblGrid>
                <a:gridCol w="1962535"/>
                <a:gridCol w="3472177"/>
              </a:tblGrid>
              <a:tr h="363116">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cs typeface="Arial" pitchFamily="34" charset="0"/>
                        </a:rPr>
                        <a:t>Underlying medical conditions that are indications for pneumococcal vaccination among children, by risk group</a:t>
                      </a:r>
                    </a:p>
                  </a:txBody>
                  <a:tcPr marL="90571" marR="90571" marT="45375" marB="453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269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cs typeface="Arial" pitchFamily="34" charset="0"/>
                        </a:rPr>
                        <a:t>Risk Group</a:t>
                      </a:r>
                    </a:p>
                  </a:txBody>
                  <a:tcPr marL="90571" marR="90571" marT="45375" marB="453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cs typeface="Arial" pitchFamily="34" charset="0"/>
                        </a:rPr>
                        <a:t>Condition</a:t>
                      </a:r>
                    </a:p>
                  </a:txBody>
                  <a:tcPr marL="90571" marR="90571" marT="45375" marB="453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1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Arial" pitchFamily="34" charset="0"/>
                        </a:rPr>
                        <a:t>Immunocompetent children</a:t>
                      </a:r>
                      <a:r>
                        <a:rPr kumimoji="0" lang="en-US" sz="1000" b="0" i="0" u="none" strike="noStrike" cap="none" normalizeH="0" baseline="0" smtClean="0">
                          <a:ln>
                            <a:noFill/>
                          </a:ln>
                          <a:solidFill>
                            <a:schemeClr val="tx1"/>
                          </a:solidFill>
                          <a:effectLst/>
                          <a:latin typeface="Arial" pitchFamily="34" charset="0"/>
                          <a:cs typeface="Arial" pitchFamily="34" charset="0"/>
                        </a:rPr>
                        <a:t> </a:t>
                      </a:r>
                    </a:p>
                  </a:txBody>
                  <a:tcPr marL="90571" marR="90571" marT="45375" marB="453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Chronic heart disease*, Chronic lung disease†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Diabetes mellitus, Cerebrospinal fluid leaks, Cochlear implant</a:t>
                      </a:r>
                    </a:p>
                  </a:txBody>
                  <a:tcPr marL="90571" marR="90571" marT="45375" marB="453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3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Arial" pitchFamily="34" charset="0"/>
                        </a:rPr>
                        <a:t>Children with functional or anatomic asplenia </a:t>
                      </a:r>
                    </a:p>
                  </a:txBody>
                  <a:tcPr marL="90571" marR="90571" marT="45375" marB="453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Sickle cell disease and other hemoglobinopathies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Congenital or acquired asplenia, or splenic dysfunction</a:t>
                      </a:r>
                    </a:p>
                  </a:txBody>
                  <a:tcPr marL="90571" marR="90571" marT="45375" marB="453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11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Children with immunocompromising conditions </a:t>
                      </a:r>
                    </a:p>
                  </a:txBody>
                  <a:tcPr marL="90571" marR="90571" marT="45375" marB="453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cs typeface="Arial" pitchFamily="34" charset="0"/>
                        </a:rPr>
                        <a:t>HIV infection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cs typeface="Arial" pitchFamily="34" charset="0"/>
                        </a:rPr>
                        <a:t>Chronic renal failure and nephrotic syndrome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cs typeface="Arial" pitchFamily="34" charset="0"/>
                        </a:rPr>
                        <a:t>Diseases associated with treatment with immunosuppressive drugs or radiation therapy, including malignant neoplasms, </a:t>
                      </a:r>
                      <a:r>
                        <a:rPr kumimoji="0" lang="en-US" sz="900" b="0" i="0" u="none" strike="noStrike" cap="none" normalizeH="0" baseline="0" dirty="0" err="1" smtClean="0">
                          <a:ln>
                            <a:noFill/>
                          </a:ln>
                          <a:solidFill>
                            <a:schemeClr val="tx1"/>
                          </a:solidFill>
                          <a:effectLst/>
                          <a:latin typeface="Arial" pitchFamily="34" charset="0"/>
                          <a:cs typeface="Arial" pitchFamily="34" charset="0"/>
                        </a:rPr>
                        <a:t>leukemias</a:t>
                      </a:r>
                      <a:r>
                        <a:rPr kumimoji="0" lang="en-US" sz="900" b="0" i="0" u="none" strike="noStrike" cap="none" normalizeH="0" baseline="0" dirty="0" smtClean="0">
                          <a:ln>
                            <a:noFill/>
                          </a:ln>
                          <a:solidFill>
                            <a:schemeClr val="tx1"/>
                          </a:solidFill>
                          <a:effectLst/>
                          <a:latin typeface="Arial" pitchFamily="34" charset="0"/>
                          <a:cs typeface="Arial" pitchFamily="34" charset="0"/>
                        </a:rPr>
                        <a:t>, lymphomas, and</a:t>
                      </a:r>
                      <a:r>
                        <a:rPr kumimoji="0" lang="en-US" sz="900" b="0" i="0" u="none" strike="noStrike" cap="none" normalizeH="0" baseline="0" dirty="0" smtClean="0">
                          <a:ln>
                            <a:noFill/>
                          </a:ln>
                          <a:solidFill>
                            <a:srgbClr val="FF0000"/>
                          </a:solidFill>
                          <a:effectLst/>
                          <a:latin typeface="Arial" pitchFamily="34" charset="0"/>
                          <a:cs typeface="Arial" pitchFamily="34" charset="0"/>
                        </a:rPr>
                        <a:t> </a:t>
                      </a:r>
                      <a:r>
                        <a:rPr kumimoji="0" lang="en-US" sz="900" b="0" i="0" u="none" strike="noStrike" cap="none" normalizeH="0" baseline="0" dirty="0" smtClean="0">
                          <a:ln>
                            <a:noFill/>
                          </a:ln>
                          <a:solidFill>
                            <a:schemeClr val="tx1"/>
                          </a:solidFill>
                          <a:effectLst/>
                          <a:latin typeface="Arial" pitchFamily="34" charset="0"/>
                          <a:cs typeface="Arial" pitchFamily="34" charset="0"/>
                        </a:rPr>
                        <a:t>HIV infection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cs typeface="Arial" pitchFamily="34" charset="0"/>
                        </a:rPr>
                        <a:t>Chronic renal failure and nephrotic syndrome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cs typeface="Arial" pitchFamily="34" charset="0"/>
                        </a:rPr>
                        <a:t>Diseases associated with treatment with immunosuppressive drugs or radiation therapy, including malignant neoplasms, </a:t>
                      </a:r>
                      <a:r>
                        <a:rPr kumimoji="0" lang="en-US" sz="900" b="0" i="0" u="none" strike="noStrike" cap="none" normalizeH="0" baseline="0" dirty="0" err="1" smtClean="0">
                          <a:ln>
                            <a:noFill/>
                          </a:ln>
                          <a:solidFill>
                            <a:schemeClr val="tx1"/>
                          </a:solidFill>
                          <a:effectLst/>
                          <a:latin typeface="Arial" pitchFamily="34" charset="0"/>
                          <a:cs typeface="Arial" pitchFamily="34" charset="0"/>
                        </a:rPr>
                        <a:t>leukemias</a:t>
                      </a:r>
                      <a:r>
                        <a:rPr kumimoji="0" lang="en-US" sz="900" b="0" i="0" u="none" strike="noStrike" cap="none" normalizeH="0" baseline="0" dirty="0" smtClean="0">
                          <a:ln>
                            <a:noFill/>
                          </a:ln>
                          <a:solidFill>
                            <a:schemeClr val="tx1"/>
                          </a:solidFill>
                          <a:effectLst/>
                          <a:latin typeface="Arial" pitchFamily="34" charset="0"/>
                          <a:cs typeface="Arial" pitchFamily="34" charset="0"/>
                        </a:rPr>
                        <a:t>, lymphomas, and Hodgkin disease; or solid organ transplantation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cs typeface="Arial" pitchFamily="34" charset="0"/>
                        </a:rPr>
                        <a:t>Congenital immunodeficiency, </a:t>
                      </a:r>
                      <a:r>
                        <a:rPr kumimoji="0" lang="en-US" sz="900" b="0" i="0" u="none" strike="noStrike" cap="none" normalizeH="0" baseline="0" dirty="0" err="1" smtClean="0">
                          <a:ln>
                            <a:noFill/>
                          </a:ln>
                          <a:solidFill>
                            <a:schemeClr val="tx1"/>
                          </a:solidFill>
                          <a:effectLst/>
                          <a:latin typeface="Arial" pitchFamily="34" charset="0"/>
                          <a:cs typeface="Arial" pitchFamily="34" charset="0"/>
                        </a:rPr>
                        <a:t>Hodgkins</a:t>
                      </a:r>
                      <a:r>
                        <a:rPr kumimoji="0" lang="en-US" sz="900" b="0" i="0" u="none" strike="noStrike" cap="none" normalizeH="0" baseline="0" dirty="0" smtClean="0">
                          <a:ln>
                            <a:noFill/>
                          </a:ln>
                          <a:solidFill>
                            <a:schemeClr val="tx1"/>
                          </a:solidFill>
                          <a:effectLst/>
                          <a:latin typeface="Arial" pitchFamily="34" charset="0"/>
                          <a:cs typeface="Arial" pitchFamily="34" charset="0"/>
                        </a:rPr>
                        <a:t> disease; or solid organ transplantation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cs typeface="Arial" pitchFamily="34" charset="0"/>
                        </a:rPr>
                        <a:t>Congenital immunodeficiency§</a:t>
                      </a:r>
                    </a:p>
                  </a:txBody>
                  <a:tcPr marL="90571" marR="90571" marT="45375" marB="453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307" name="Text Box 23"/>
          <p:cNvSpPr txBox="1">
            <a:spLocks noChangeArrowheads="1"/>
          </p:cNvSpPr>
          <p:nvPr/>
        </p:nvSpPr>
        <p:spPr bwMode="auto">
          <a:xfrm>
            <a:off x="754821" y="8153659"/>
            <a:ext cx="5283747" cy="645565"/>
          </a:xfrm>
          <a:prstGeom prst="rect">
            <a:avLst/>
          </a:prstGeom>
          <a:noFill/>
          <a:ln w="9525">
            <a:noFill/>
            <a:miter lim="800000"/>
            <a:headEnd/>
            <a:tailEnd/>
          </a:ln>
        </p:spPr>
        <p:txBody>
          <a:bodyPr lIns="90682" tIns="45341" rIns="90682" bIns="45341">
            <a:spAutoFit/>
          </a:bodyPr>
          <a:lstStyle/>
          <a:p>
            <a:r>
              <a:rPr lang="en-US" sz="900">
                <a:solidFill>
                  <a:srgbClr val="000000"/>
                </a:solidFill>
              </a:rPr>
              <a:t>*Particularly cyanotic congenital heart disease and cardiac failure</a:t>
            </a:r>
          </a:p>
          <a:p>
            <a:r>
              <a:rPr lang="en-US" sz="900">
                <a:solidFill>
                  <a:srgbClr val="000000"/>
                </a:solidFill>
              </a:rPr>
              <a:t>† Including asthma if treated with prolonged high-dose oral corticosteroids</a:t>
            </a:r>
          </a:p>
          <a:p>
            <a:r>
              <a:rPr lang="en-US" sz="900">
                <a:solidFill>
                  <a:srgbClr val="000000"/>
                </a:solidFill>
              </a:rPr>
              <a:t>§ Includes B- (humoral) or T-lymphocyte deficiency; complement deficiencies, particularly C1, C2, C3, and C4 deficiency; and phagocytic disorders (excluding chronic granulomatous disease)</a:t>
            </a:r>
          </a:p>
        </p:txBody>
      </p:sp>
      <p:sp>
        <p:nvSpPr>
          <p:cNvPr id="15388" name="Footer Placeholder 10"/>
          <p:cNvSpPr txBox="1">
            <a:spLocks noGrp="1"/>
          </p:cNvSpPr>
          <p:nvPr/>
        </p:nvSpPr>
        <p:spPr bwMode="auto">
          <a:xfrm>
            <a:off x="0" y="8766798"/>
            <a:ext cx="2943802" cy="461826"/>
          </a:xfrm>
          <a:prstGeom prst="rect">
            <a:avLst/>
          </a:prstGeom>
          <a:noFill/>
          <a:ln>
            <a:miter lim="800000"/>
            <a:headEnd/>
            <a:tailEnd/>
          </a:ln>
        </p:spPr>
        <p:txBody>
          <a:bodyPr lIns="90690" tIns="45345" rIns="90690" bIns="45345" anchor="b"/>
          <a:lstStyle/>
          <a:p>
            <a:pPr>
              <a:defRPr/>
            </a:pPr>
            <a:endParaRPr lang="en-US" sz="1200" dirty="0">
              <a:solidFill>
                <a:srgbClr val="000000"/>
              </a:solidFill>
              <a:latin typeface="Arial" pitchFamily="34" charset="0"/>
              <a:cs typeface="Arial" pitchFamily="34" charset="0"/>
            </a:endParaRPr>
          </a:p>
        </p:txBody>
      </p:sp>
      <p:sp>
        <p:nvSpPr>
          <p:cNvPr id="15389" name="Slide Number Placeholder 11"/>
          <p:cNvSpPr txBox="1">
            <a:spLocks noGrp="1"/>
          </p:cNvSpPr>
          <p:nvPr/>
        </p:nvSpPr>
        <p:spPr bwMode="auto">
          <a:xfrm>
            <a:off x="3848015" y="8766798"/>
            <a:ext cx="2943802" cy="461826"/>
          </a:xfrm>
          <a:prstGeom prst="rect">
            <a:avLst/>
          </a:prstGeom>
          <a:noFill/>
          <a:ln>
            <a:miter lim="800000"/>
            <a:headEnd/>
            <a:tailEnd/>
          </a:ln>
        </p:spPr>
        <p:txBody>
          <a:bodyPr lIns="90690" tIns="45345" rIns="90690" bIns="45345" anchor="b"/>
          <a:lstStyle/>
          <a:p>
            <a:pPr algn="r">
              <a:defRPr/>
            </a:pPr>
            <a:endParaRPr lang="en-US" sz="1200" dirty="0">
              <a:solidFill>
                <a:srgbClr val="000000"/>
              </a:solidFill>
              <a:latin typeface="+mn-lt"/>
              <a:cs typeface="Arial" charset="0"/>
            </a:endParaRPr>
          </a:p>
        </p:txBody>
      </p:sp>
      <p:sp>
        <p:nvSpPr>
          <p:cNvPr id="15" name="Slide Number Placeholder 14"/>
          <p:cNvSpPr>
            <a:spLocks noGrp="1"/>
          </p:cNvSpPr>
          <p:nvPr>
            <p:ph type="sldNum" sz="quarter" idx="10"/>
          </p:nvPr>
        </p:nvSpPr>
        <p:spPr/>
        <p:txBody>
          <a:bodyPr/>
          <a:lstStyle/>
          <a:p>
            <a:pPr>
              <a:defRPr/>
            </a:pPr>
            <a:fld id="{97952AFA-8362-48FC-9C34-150C87379A95}" type="slidenum">
              <a:rPr lang="en-US" smtClean="0"/>
              <a:pPr>
                <a:defRPr/>
              </a:pPr>
              <a:t>35</a:t>
            </a:fld>
            <a:endParaRPr lang="en-US"/>
          </a:p>
        </p:txBody>
      </p:sp>
    </p:spTree>
    <p:extLst>
      <p:ext uri="{BB962C8B-B14F-4D97-AF65-F5344CB8AC3E}">
        <p14:creationId xmlns:p14="http://schemas.microsoft.com/office/powerpoint/2010/main" val="5255237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393" tIns="45696" rIns="91393" bIns="45696" anchor="b"/>
          <a:lstStyle/>
          <a:p>
            <a:endParaRPr lang="en-US" sz="1200"/>
          </a:p>
        </p:txBody>
      </p:sp>
      <p:sp>
        <p:nvSpPr>
          <p:cNvPr id="227331"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393" tIns="45696" rIns="91393" bIns="45696" anchor="b"/>
          <a:lstStyle/>
          <a:p>
            <a:pPr algn="r"/>
            <a:endParaRPr lang="en-US" sz="1200" dirty="0"/>
          </a:p>
        </p:txBody>
      </p:sp>
      <p:sp>
        <p:nvSpPr>
          <p:cNvPr id="227332" name="Rectangle 2"/>
          <p:cNvSpPr>
            <a:spLocks noGrp="1" noRot="1" noChangeAspect="1" noChangeArrowheads="1" noTextEdit="1"/>
          </p:cNvSpPr>
          <p:nvPr>
            <p:ph type="sldImg"/>
          </p:nvPr>
        </p:nvSpPr>
        <p:spPr>
          <a:xfrm>
            <a:off x="1143000" y="685800"/>
            <a:ext cx="4648200" cy="3486150"/>
          </a:xfrm>
          <a:ln/>
        </p:spPr>
      </p:sp>
      <p:sp>
        <p:nvSpPr>
          <p:cNvPr id="227333" name="Rectangle 3"/>
          <p:cNvSpPr>
            <a:spLocks noGrp="1" noChangeArrowheads="1"/>
          </p:cNvSpPr>
          <p:nvPr>
            <p:ph type="body" idx="1"/>
          </p:nvPr>
        </p:nvSpPr>
        <p:spPr>
          <a:xfrm>
            <a:off x="642939" y="4427538"/>
            <a:ext cx="5572125" cy="4425950"/>
          </a:xfrm>
          <a:noFill/>
          <a:ln/>
        </p:spPr>
        <p:txBody>
          <a:bodyPr lIns="91393" tIns="45696" rIns="91393" bIns="45696"/>
          <a:lstStyle/>
          <a:p>
            <a:pPr eaLnBrk="1" hangingPunct="1">
              <a:lnSpc>
                <a:spcPct val="90000"/>
              </a:lnSpc>
            </a:pPr>
            <a:r>
              <a:rPr lang="en-US" sz="1000" b="1" dirty="0" smtClean="0"/>
              <a:t>ACIP recommends PPSV23 for children 2 years and older with:</a:t>
            </a:r>
          </a:p>
          <a:p>
            <a:pPr marL="171450" indent="-171450" eaLnBrk="1" hangingPunct="1">
              <a:lnSpc>
                <a:spcPct val="90000"/>
              </a:lnSpc>
              <a:buFont typeface="Arial" panose="020B0604020202020204" pitchFamily="34" charset="0"/>
              <a:buChar char="•"/>
            </a:pPr>
            <a:r>
              <a:rPr lang="en-US" sz="1000" b="0" dirty="0" smtClean="0"/>
              <a:t>Underlying medical conditions:</a:t>
            </a:r>
          </a:p>
          <a:p>
            <a:pPr marL="171450" indent="-171450" eaLnBrk="1" hangingPunct="1">
              <a:lnSpc>
                <a:spcPct val="90000"/>
              </a:lnSpc>
              <a:buFont typeface="Arial" panose="020B0604020202020204" pitchFamily="34" charset="0"/>
              <a:buChar char="•"/>
            </a:pPr>
            <a:r>
              <a:rPr lang="en-US" sz="1000" b="0" dirty="0" smtClean="0"/>
              <a:t>Sickle cell disease, functional or anatomic asplenia, immunocompromising conditions </a:t>
            </a:r>
          </a:p>
          <a:p>
            <a:pPr marL="171450" indent="-171450" eaLnBrk="1" hangingPunct="1">
              <a:lnSpc>
                <a:spcPct val="90000"/>
              </a:lnSpc>
              <a:buFont typeface="Arial" panose="020B0604020202020204" pitchFamily="34" charset="0"/>
              <a:buChar char="•"/>
            </a:pPr>
            <a:r>
              <a:rPr lang="en-US" sz="1000" b="0" dirty="0" smtClean="0"/>
              <a:t>These children should receive a second dose of vaccine  5 years after the first dose of PPSV23 </a:t>
            </a:r>
          </a:p>
          <a:p>
            <a:pPr marL="171450" indent="-171450" eaLnBrk="1" hangingPunct="1">
              <a:lnSpc>
                <a:spcPct val="90000"/>
              </a:lnSpc>
              <a:buFont typeface="Arial" panose="020B0604020202020204" pitchFamily="34" charset="0"/>
              <a:buChar char="•"/>
            </a:pPr>
            <a:r>
              <a:rPr lang="en-US" sz="1000" b="0" u="sng" dirty="0" smtClean="0"/>
              <a:t>Immunocompetent </a:t>
            </a:r>
            <a:r>
              <a:rPr lang="en-US" sz="1000" b="0" dirty="0" smtClean="0"/>
              <a:t>children with chronic illness:           </a:t>
            </a:r>
          </a:p>
          <a:p>
            <a:pPr eaLnBrk="1" hangingPunct="1">
              <a:lnSpc>
                <a:spcPct val="90000"/>
              </a:lnSpc>
            </a:pPr>
            <a:r>
              <a:rPr lang="en-US" sz="1000" b="0" dirty="0" smtClean="0"/>
              <a:t>  -heart disease, chronic lung disease, diabetes mellitus,  CSF leaks, or cochlear implant</a:t>
            </a:r>
          </a:p>
          <a:p>
            <a:pPr marL="171450" indent="-171450" eaLnBrk="1" hangingPunct="1">
              <a:lnSpc>
                <a:spcPct val="90000"/>
              </a:lnSpc>
              <a:buFont typeface="Arial" panose="020B0604020202020204" pitchFamily="34" charset="0"/>
              <a:buChar char="•"/>
            </a:pPr>
            <a:r>
              <a:rPr lang="en-US" sz="1000" b="0" dirty="0" smtClean="0"/>
              <a:t>Administer ≥8 weeks after last indicated dose of PCV13</a:t>
            </a:r>
          </a:p>
          <a:p>
            <a:pPr eaLnBrk="1" hangingPunct="1">
              <a:lnSpc>
                <a:spcPct val="90000"/>
              </a:lnSpc>
            </a:pPr>
            <a:endParaRPr lang="en-US" sz="1000" b="1" dirty="0"/>
          </a:p>
        </p:txBody>
      </p:sp>
      <p:sp>
        <p:nvSpPr>
          <p:cNvPr id="8" name="Slide Number Placeholder 7"/>
          <p:cNvSpPr>
            <a:spLocks noGrp="1"/>
          </p:cNvSpPr>
          <p:nvPr>
            <p:ph type="sldNum" sz="quarter" idx="10"/>
          </p:nvPr>
        </p:nvSpPr>
        <p:spPr/>
        <p:txBody>
          <a:bodyPr/>
          <a:lstStyle/>
          <a:p>
            <a:pPr>
              <a:defRPr/>
            </a:pPr>
            <a:fld id="{97952AFA-8362-48FC-9C34-150C87379A95}" type="slidenum">
              <a:rPr lang="en-US" smtClean="0"/>
              <a:pPr>
                <a:defRPr/>
              </a:pPr>
              <a:t>36</a:t>
            </a:fld>
            <a:endParaRPr lang="en-US"/>
          </a:p>
        </p:txBody>
      </p:sp>
    </p:spTree>
    <p:extLst>
      <p:ext uri="{BB962C8B-B14F-4D97-AF65-F5344CB8AC3E}">
        <p14:creationId xmlns:p14="http://schemas.microsoft.com/office/powerpoint/2010/main" val="510970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a:xfrm>
            <a:off x="685800" y="4344026"/>
            <a:ext cx="5486400" cy="4275320"/>
          </a:xfrm>
          <a:noFill/>
          <a:ln/>
        </p:spPr>
        <p:txBody>
          <a:bodyPr/>
          <a:lstStyle/>
          <a:p>
            <a:pPr>
              <a:lnSpc>
                <a:spcPct val="80000"/>
              </a:lnSpc>
              <a:spcBef>
                <a:spcPct val="0"/>
              </a:spcBef>
            </a:pPr>
            <a:r>
              <a:rPr lang="en-US" sz="1000" b="1" dirty="0" smtClean="0"/>
              <a:t>Presenter</a:t>
            </a:r>
            <a:r>
              <a:rPr lang="en-US" sz="1000" b="1" baseline="0" dirty="0" smtClean="0"/>
              <a:t> may use PCV13 and PPSV23 Use one-pager while reviewing slide.</a:t>
            </a:r>
            <a:endParaRPr lang="en-US" sz="1000" b="1" dirty="0" smtClean="0"/>
          </a:p>
          <a:p>
            <a:pPr>
              <a:lnSpc>
                <a:spcPct val="80000"/>
              </a:lnSpc>
              <a:spcBef>
                <a:spcPct val="0"/>
              </a:spcBef>
            </a:pPr>
            <a:endParaRPr lang="en-US" sz="1000" dirty="0" smtClean="0"/>
          </a:p>
          <a:p>
            <a:pPr>
              <a:lnSpc>
                <a:spcPct val="80000"/>
              </a:lnSpc>
              <a:spcBef>
                <a:spcPct val="0"/>
              </a:spcBef>
            </a:pPr>
            <a:r>
              <a:rPr lang="en-US" sz="1000" dirty="0" smtClean="0"/>
              <a:t>When </a:t>
            </a:r>
            <a:r>
              <a:rPr lang="en-US" sz="1000" dirty="0"/>
              <a:t>both PCV13 and PPSV23 are to be administered, PCV13 is recommended before PPSV23, based on studies demonstrating a better response to serotypes common to both vaccines when PCV was given first (</a:t>
            </a:r>
            <a:r>
              <a:rPr lang="en-US" sz="1000" i="1" dirty="0"/>
              <a:t>5</a:t>
            </a:r>
            <a:r>
              <a:rPr lang="en-US" sz="1000" dirty="0"/>
              <a:t>–</a:t>
            </a:r>
            <a:r>
              <a:rPr lang="en-US" sz="1000" i="1" dirty="0"/>
              <a:t>7</a:t>
            </a:r>
            <a:r>
              <a:rPr lang="en-US" sz="1000" dirty="0" smtClean="0"/>
              <a:t>).</a:t>
            </a:r>
          </a:p>
          <a:p>
            <a:pPr>
              <a:lnSpc>
                <a:spcPct val="80000"/>
              </a:lnSpc>
              <a:spcBef>
                <a:spcPct val="0"/>
              </a:spcBef>
            </a:pPr>
            <a:endParaRPr lang="en-US" sz="1000" dirty="0" smtClean="0"/>
          </a:p>
          <a:p>
            <a:pPr>
              <a:lnSpc>
                <a:spcPct val="80000"/>
              </a:lnSpc>
              <a:spcBef>
                <a:spcPct val="0"/>
              </a:spcBef>
            </a:pPr>
            <a:r>
              <a:rPr lang="en-US" sz="1000" dirty="0" smtClean="0"/>
              <a:t>ACIP recommends 1 dose of PCV13 for:</a:t>
            </a:r>
          </a:p>
          <a:p>
            <a:pPr marL="0" indent="0">
              <a:lnSpc>
                <a:spcPct val="80000"/>
              </a:lnSpc>
              <a:spcBef>
                <a:spcPct val="0"/>
              </a:spcBef>
              <a:buFont typeface="Arial" panose="020B0604020202020204" pitchFamily="34" charset="0"/>
              <a:buNone/>
            </a:pPr>
            <a:r>
              <a:rPr lang="en-US" sz="1000" dirty="0" smtClean="0"/>
              <a:t>Adults 19 years and older with the following:</a:t>
            </a:r>
          </a:p>
          <a:p>
            <a:pPr>
              <a:lnSpc>
                <a:spcPct val="80000"/>
              </a:lnSpc>
              <a:spcBef>
                <a:spcPct val="0"/>
              </a:spcBef>
            </a:pPr>
            <a:r>
              <a:rPr lang="en-US" sz="1000" dirty="0" smtClean="0"/>
              <a:t>     -Immunocompromising conditions </a:t>
            </a:r>
          </a:p>
          <a:p>
            <a:pPr>
              <a:lnSpc>
                <a:spcPct val="80000"/>
              </a:lnSpc>
              <a:spcBef>
                <a:spcPct val="0"/>
              </a:spcBef>
            </a:pPr>
            <a:r>
              <a:rPr lang="en-US" sz="1000" dirty="0" smtClean="0"/>
              <a:t>     -Functional or anatomic asplenia </a:t>
            </a:r>
          </a:p>
          <a:p>
            <a:pPr>
              <a:lnSpc>
                <a:spcPct val="80000"/>
              </a:lnSpc>
              <a:spcBef>
                <a:spcPct val="0"/>
              </a:spcBef>
            </a:pPr>
            <a:r>
              <a:rPr lang="en-US" sz="1000" dirty="0" smtClean="0"/>
              <a:t>     -Sickle cell disease </a:t>
            </a:r>
          </a:p>
          <a:p>
            <a:pPr>
              <a:lnSpc>
                <a:spcPct val="80000"/>
              </a:lnSpc>
              <a:spcBef>
                <a:spcPct val="0"/>
              </a:spcBef>
            </a:pPr>
            <a:r>
              <a:rPr lang="en-US" sz="1000" dirty="0" smtClean="0"/>
              <a:t>     -CSF leaks</a:t>
            </a:r>
          </a:p>
          <a:p>
            <a:pPr>
              <a:lnSpc>
                <a:spcPct val="80000"/>
              </a:lnSpc>
              <a:spcBef>
                <a:spcPct val="0"/>
              </a:spcBef>
            </a:pPr>
            <a:r>
              <a:rPr lang="en-US" sz="1000" dirty="0" smtClean="0"/>
              <a:t>     -Cochlear implants</a:t>
            </a:r>
          </a:p>
          <a:p>
            <a:pPr>
              <a:lnSpc>
                <a:spcPct val="80000"/>
              </a:lnSpc>
              <a:spcBef>
                <a:spcPct val="0"/>
              </a:spcBef>
            </a:pPr>
            <a:r>
              <a:rPr lang="en-US" sz="1000" dirty="0" smtClean="0"/>
              <a:t>Adults 65 years and older</a:t>
            </a:r>
          </a:p>
          <a:p>
            <a:pPr>
              <a:lnSpc>
                <a:spcPct val="80000"/>
              </a:lnSpc>
              <a:spcBef>
                <a:spcPct val="0"/>
              </a:spcBef>
            </a:pPr>
            <a:endParaRPr lang="en-US" sz="1000" dirty="0" smtClean="0"/>
          </a:p>
          <a:p>
            <a:r>
              <a:rPr lang="en-US" sz="1000" b="1" dirty="0" smtClean="0"/>
              <a:t>Intervals </a:t>
            </a:r>
            <a:r>
              <a:rPr lang="en-US" sz="1000" b="1" dirty="0"/>
              <a:t>Between PCV13 and PPSV23 Vaccines: Recommendations of the Advisory Committee on Immunization Practices (ACIP) September 4, 2015 / 64(34);944-947</a:t>
            </a:r>
            <a:r>
              <a:rPr lang="en-US" sz="1000" dirty="0"/>
              <a:t/>
            </a:r>
            <a:br>
              <a:rPr lang="en-US" sz="1000" dirty="0"/>
            </a:br>
            <a:endParaRPr lang="en-US" sz="1000" b="1" dirty="0"/>
          </a:p>
          <a:p>
            <a:pPr>
              <a:lnSpc>
                <a:spcPct val="80000"/>
              </a:lnSpc>
              <a:spcBef>
                <a:spcPct val="0"/>
              </a:spcBef>
            </a:pPr>
            <a:r>
              <a:rPr lang="en-US" sz="1000" b="1" dirty="0" smtClean="0"/>
              <a:t>MMWR</a:t>
            </a:r>
            <a:r>
              <a:rPr lang="en-US" sz="1000" b="1" dirty="0"/>
              <a:t>, December 10, 2010, Vo1 59, #RR-11      MMWR, June 28, 2013, Vol 62, #25</a:t>
            </a:r>
          </a:p>
        </p:txBody>
      </p:sp>
      <p:sp>
        <p:nvSpPr>
          <p:cNvPr id="6" name="Slide Number Placeholder 5"/>
          <p:cNvSpPr>
            <a:spLocks noGrp="1"/>
          </p:cNvSpPr>
          <p:nvPr>
            <p:ph type="sldNum" sz="quarter" idx="11"/>
          </p:nvPr>
        </p:nvSpPr>
        <p:spPr/>
        <p:txBody>
          <a:bodyPr/>
          <a:lstStyle/>
          <a:p>
            <a:pPr>
              <a:defRPr/>
            </a:pPr>
            <a:fld id="{97952AFA-8362-48FC-9C34-150C87379A95}" type="slidenum">
              <a:rPr lang="en-US" smtClean="0">
                <a:solidFill>
                  <a:prstClr val="black"/>
                </a:solidFill>
              </a:rPr>
              <a:pPr>
                <a:defRPr/>
              </a:pPr>
              <a:t>37</a:t>
            </a:fld>
            <a:endParaRPr lang="en-US">
              <a:solidFill>
                <a:prstClr val="black"/>
              </a:solidFill>
            </a:endParaRPr>
          </a:p>
        </p:txBody>
      </p:sp>
    </p:spTree>
    <p:extLst>
      <p:ext uri="{BB962C8B-B14F-4D97-AF65-F5344CB8AC3E}">
        <p14:creationId xmlns:p14="http://schemas.microsoft.com/office/powerpoint/2010/main" val="23914800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Optional</a:t>
            </a:r>
            <a:r>
              <a:rPr lang="en-US" b="1" baseline="0" dirty="0" smtClean="0"/>
              <a:t> Slide</a:t>
            </a:r>
            <a:endParaRPr lang="en-US" b="1" dirty="0"/>
          </a:p>
        </p:txBody>
      </p:sp>
      <p:sp>
        <p:nvSpPr>
          <p:cNvPr id="5" name="Slide Number Placeholder 4"/>
          <p:cNvSpPr>
            <a:spLocks noGrp="1"/>
          </p:cNvSpPr>
          <p:nvPr>
            <p:ph type="sldNum" sz="quarter" idx="11"/>
          </p:nvPr>
        </p:nvSpPr>
        <p:spPr/>
        <p:txBody>
          <a:bodyPr/>
          <a:lstStyle/>
          <a:p>
            <a:pPr>
              <a:defRPr/>
            </a:pPr>
            <a:fld id="{97952AFA-8362-48FC-9C34-150C87379A95}" type="slidenum">
              <a:rPr lang="en-US" smtClean="0"/>
              <a:pPr>
                <a:defRPr/>
              </a:pPr>
              <a:t>38</a:t>
            </a:fld>
            <a:endParaRPr lang="en-US"/>
          </a:p>
        </p:txBody>
      </p:sp>
    </p:spTree>
    <p:extLst>
      <p:ext uri="{BB962C8B-B14F-4D97-AF65-F5344CB8AC3E}">
        <p14:creationId xmlns:p14="http://schemas.microsoft.com/office/powerpoint/2010/main" val="10072440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solidFill>
                <a:srgbClr val="000000"/>
              </a:solidFill>
            </a:endParaRPr>
          </a:p>
        </p:txBody>
      </p:sp>
      <p:sp>
        <p:nvSpPr>
          <p:cNvPr id="229378"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09" tIns="45704" rIns="91409" bIns="45704" anchor="b"/>
          <a:lstStyle/>
          <a:p>
            <a:endParaRPr lang="en-US" sz="1200">
              <a:solidFill>
                <a:srgbClr val="000000"/>
              </a:solidFill>
            </a:endParaRPr>
          </a:p>
        </p:txBody>
      </p:sp>
      <p:sp>
        <p:nvSpPr>
          <p:cNvPr id="229380"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01" tIns="45700" rIns="91401" bIns="45700" anchor="b"/>
          <a:lstStyle/>
          <a:p>
            <a:endParaRPr lang="en-US" sz="1200">
              <a:solidFill>
                <a:srgbClr val="000000"/>
              </a:solidFill>
            </a:endParaRPr>
          </a:p>
        </p:txBody>
      </p:sp>
      <p:sp>
        <p:nvSpPr>
          <p:cNvPr id="229382" name="Rectangle 2"/>
          <p:cNvSpPr>
            <a:spLocks noGrp="1" noRot="1" noChangeAspect="1" noChangeArrowheads="1" noTextEdit="1"/>
          </p:cNvSpPr>
          <p:nvPr>
            <p:ph type="sldImg"/>
          </p:nvPr>
        </p:nvSpPr>
        <p:spPr>
          <a:xfrm>
            <a:off x="1106488" y="696913"/>
            <a:ext cx="4648200" cy="3486150"/>
          </a:xfrm>
          <a:ln/>
        </p:spPr>
      </p:sp>
      <p:sp>
        <p:nvSpPr>
          <p:cNvPr id="229383" name="Rectangle 3"/>
          <p:cNvSpPr>
            <a:spLocks noGrp="1" noChangeArrowheads="1"/>
          </p:cNvSpPr>
          <p:nvPr>
            <p:ph type="body" idx="1"/>
          </p:nvPr>
        </p:nvSpPr>
        <p:spPr>
          <a:xfrm>
            <a:off x="642938" y="4427538"/>
            <a:ext cx="5681662" cy="4425950"/>
          </a:xfrm>
          <a:noFill/>
          <a:ln/>
        </p:spPr>
        <p:txBody>
          <a:bodyPr lIns="91401" tIns="45700" rIns="91401" bIns="45700"/>
          <a:lstStyle/>
          <a:p>
            <a:pPr>
              <a:lnSpc>
                <a:spcPct val="90000"/>
              </a:lnSpc>
            </a:pPr>
            <a:r>
              <a:rPr lang="en-US" sz="1000" b="1" dirty="0" smtClean="0">
                <a:cs typeface="Arial" pitchFamily="34" charset="0"/>
              </a:rPr>
              <a:t>ACIP recommends 1 dose of PPSV23 for:</a:t>
            </a:r>
          </a:p>
          <a:p>
            <a:pPr>
              <a:lnSpc>
                <a:spcPct val="90000"/>
              </a:lnSpc>
            </a:pPr>
            <a:r>
              <a:rPr lang="en-US" sz="1000" b="0" dirty="0" smtClean="0">
                <a:cs typeface="Arial" pitchFamily="34" charset="0"/>
              </a:rPr>
              <a:t>Adults 65 years and older</a:t>
            </a:r>
          </a:p>
          <a:p>
            <a:pPr>
              <a:lnSpc>
                <a:spcPct val="90000"/>
              </a:lnSpc>
            </a:pPr>
            <a:r>
              <a:rPr lang="en-US" sz="1000" b="0" dirty="0" smtClean="0">
                <a:cs typeface="Arial" pitchFamily="34" charset="0"/>
              </a:rPr>
              <a:t>Persons aged 2 through 64 years with medical conditions that increase their risk for pneumococcal infection </a:t>
            </a:r>
          </a:p>
          <a:p>
            <a:pPr>
              <a:lnSpc>
                <a:spcPct val="90000"/>
              </a:lnSpc>
            </a:pPr>
            <a:r>
              <a:rPr lang="en-US" sz="1000" b="0" dirty="0" smtClean="0">
                <a:cs typeface="Arial" pitchFamily="34" charset="0"/>
              </a:rPr>
              <a:t>Persons 19 through 64 years with asthma </a:t>
            </a:r>
          </a:p>
          <a:p>
            <a:pPr>
              <a:lnSpc>
                <a:spcPct val="90000"/>
              </a:lnSpc>
            </a:pPr>
            <a:r>
              <a:rPr lang="en-US" sz="1000" b="0" dirty="0" smtClean="0">
                <a:cs typeface="Arial" pitchFamily="34" charset="0"/>
              </a:rPr>
              <a:t>Cigarette smokers 19 years of age and older</a:t>
            </a:r>
          </a:p>
          <a:p>
            <a:pPr>
              <a:lnSpc>
                <a:spcPct val="90000"/>
              </a:lnSpc>
            </a:pPr>
            <a:r>
              <a:rPr lang="en-US" sz="1000" b="0" dirty="0" smtClean="0">
                <a:cs typeface="Arial" pitchFamily="34" charset="0"/>
              </a:rPr>
              <a:t>Revaccination not recommended for most persons until they reach age 65</a:t>
            </a:r>
          </a:p>
          <a:p>
            <a:pPr>
              <a:lnSpc>
                <a:spcPct val="90000"/>
              </a:lnSpc>
            </a:pPr>
            <a:endParaRPr lang="en-US" sz="1000" b="1" dirty="0" smtClean="0">
              <a:cs typeface="Arial" pitchFamily="34" charset="0"/>
            </a:endParaRPr>
          </a:p>
          <a:p>
            <a:pPr>
              <a:lnSpc>
                <a:spcPct val="90000"/>
              </a:lnSpc>
            </a:pPr>
            <a:r>
              <a:rPr lang="en-US" sz="1000" b="0" dirty="0" smtClean="0">
                <a:cs typeface="Arial" pitchFamily="34" charset="0"/>
              </a:rPr>
              <a:t>Persons at highest risk, such as those with immunocompromising conditions, and/or functional or anatomic asplenia, who received a dose before age 65, should receive a 2nd dose 5 years after dose 1, and a 3rd dose at age 65.</a:t>
            </a:r>
          </a:p>
          <a:p>
            <a:pPr>
              <a:lnSpc>
                <a:spcPct val="90000"/>
              </a:lnSpc>
            </a:pPr>
            <a:endParaRPr lang="en-US" sz="1000" b="1" dirty="0" smtClean="0">
              <a:cs typeface="Arial" pitchFamily="34" charset="0"/>
            </a:endParaRPr>
          </a:p>
          <a:p>
            <a:r>
              <a:rPr lang="en-US" sz="1000" b="1" dirty="0" smtClean="0">
                <a:cs typeface="Arial" pitchFamily="34" charset="0"/>
              </a:rPr>
              <a:t>Ref</a:t>
            </a:r>
            <a:r>
              <a:rPr lang="en-US" sz="1000" b="1" dirty="0">
                <a:cs typeface="Arial" pitchFamily="34" charset="0"/>
              </a:rPr>
              <a:t>: Updated Recommendations for Prevention of Invasive Pneumococcal Disease Among Adults Using </a:t>
            </a:r>
            <a:r>
              <a:rPr lang="en-US" sz="1000" b="1" dirty="0" smtClean="0">
                <a:cs typeface="Arial" pitchFamily="34" charset="0"/>
              </a:rPr>
              <a:t>the</a:t>
            </a:r>
            <a:r>
              <a:rPr lang="en-US" sz="1000" b="1" baseline="0" dirty="0" smtClean="0">
                <a:cs typeface="Arial" pitchFamily="34" charset="0"/>
              </a:rPr>
              <a:t> </a:t>
            </a:r>
            <a:r>
              <a:rPr lang="en-US" sz="1000" b="1" dirty="0" smtClean="0">
                <a:cs typeface="Arial" pitchFamily="34" charset="0"/>
              </a:rPr>
              <a:t>23-Valent </a:t>
            </a:r>
            <a:r>
              <a:rPr lang="en-US" sz="1000" b="1" dirty="0">
                <a:cs typeface="Arial" pitchFamily="34" charset="0"/>
              </a:rPr>
              <a:t>Pneumococcal Polysaccharide Vaccine (PPSV23) MMWR 2010; 59(34);1102-1106 September 3, 2010</a:t>
            </a:r>
          </a:p>
          <a:p>
            <a:endParaRPr lang="en-US" sz="1000" b="1" dirty="0">
              <a:cs typeface="Arial" pitchFamily="34" charset="0"/>
            </a:endParaRPr>
          </a:p>
          <a:p>
            <a:endParaRPr lang="en-US" sz="1000" dirty="0"/>
          </a:p>
        </p:txBody>
      </p:sp>
      <p:sp>
        <p:nvSpPr>
          <p:cNvPr id="11" name="Slide Number Placeholder 10"/>
          <p:cNvSpPr>
            <a:spLocks noGrp="1"/>
          </p:cNvSpPr>
          <p:nvPr>
            <p:ph type="sldNum" sz="quarter" idx="10"/>
          </p:nvPr>
        </p:nvSpPr>
        <p:spPr/>
        <p:txBody>
          <a:bodyPr/>
          <a:lstStyle/>
          <a:p>
            <a:pPr>
              <a:defRPr/>
            </a:pPr>
            <a:fld id="{97952AFA-8362-48FC-9C34-150C87379A95}" type="slidenum">
              <a:rPr lang="en-US" smtClean="0"/>
              <a:pPr>
                <a:defRPr/>
              </a:pPr>
              <a:t>39</a:t>
            </a:fld>
            <a:endParaRPr lang="en-US"/>
          </a:p>
        </p:txBody>
      </p:sp>
    </p:spTree>
    <p:extLst>
      <p:ext uri="{BB962C8B-B14F-4D97-AF65-F5344CB8AC3E}">
        <p14:creationId xmlns:p14="http://schemas.microsoft.com/office/powerpoint/2010/main" val="3767218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F807A568-E3ED-40BD-89A5-23F58D4CC41B}" type="slidenum">
              <a:rPr lang="en-US" smtClean="0">
                <a:solidFill>
                  <a:srgbClr val="000000"/>
                </a:solidFill>
                <a:latin typeface="Arial" charset="0"/>
                <a:cs typeface="Arial" charset="0"/>
              </a:rPr>
              <a:pPr/>
              <a:t>4</a:t>
            </a:fld>
            <a:endParaRPr lang="en-US" dirty="0" smtClean="0">
              <a:solidFill>
                <a:srgbClr val="000000"/>
              </a:solidFill>
              <a:latin typeface="Arial" charset="0"/>
              <a:cs typeface="Arial" charset="0"/>
            </a:endParaRPr>
          </a:p>
        </p:txBody>
      </p:sp>
      <p:sp>
        <p:nvSpPr>
          <p:cNvPr id="111619" name="Rectangle 7"/>
          <p:cNvSpPr txBox="1">
            <a:spLocks noGrp="1" noChangeArrowheads="1"/>
          </p:cNvSpPr>
          <p:nvPr/>
        </p:nvSpPr>
        <p:spPr bwMode="auto">
          <a:xfrm>
            <a:off x="3970942" y="8829966"/>
            <a:ext cx="3037840" cy="464820"/>
          </a:xfrm>
          <a:prstGeom prst="rect">
            <a:avLst/>
          </a:prstGeom>
          <a:noFill/>
          <a:ln w="9525">
            <a:noFill/>
            <a:miter lim="800000"/>
            <a:headEnd/>
            <a:tailEnd/>
          </a:ln>
        </p:spPr>
        <p:txBody>
          <a:bodyPr lIns="93120" tIns="46559" rIns="93120" bIns="46559" anchor="b"/>
          <a:lstStyle/>
          <a:p>
            <a:pPr algn="r"/>
            <a:fld id="{3AD31316-8E98-44FE-88D1-C435397F9D25}" type="slidenum">
              <a:rPr lang="en-US" sz="1200">
                <a:solidFill>
                  <a:srgbClr val="000000"/>
                </a:solidFill>
              </a:rPr>
              <a:pPr algn="r"/>
              <a:t>4</a:t>
            </a:fld>
            <a:endParaRPr lang="en-US" sz="1200" dirty="0">
              <a:solidFill>
                <a:srgbClr val="000000"/>
              </a:solidFill>
            </a:endParaRPr>
          </a:p>
        </p:txBody>
      </p:sp>
      <p:sp>
        <p:nvSpPr>
          <p:cNvPr id="111620" name="Rectangle 2"/>
          <p:cNvSpPr>
            <a:spLocks noGrp="1" noRot="1" noChangeAspect="1" noChangeArrowheads="1" noTextEdit="1"/>
          </p:cNvSpPr>
          <p:nvPr>
            <p:ph type="sldImg"/>
          </p:nvPr>
        </p:nvSpPr>
        <p:spPr>
          <a:xfrm>
            <a:off x="1184275" y="698500"/>
            <a:ext cx="4643438" cy="3484563"/>
          </a:xfrm>
          <a:ln/>
        </p:spPr>
      </p:sp>
      <p:sp>
        <p:nvSpPr>
          <p:cNvPr id="111621" name="Rectangle 3"/>
          <p:cNvSpPr>
            <a:spLocks noGrp="1" noChangeArrowheads="1"/>
          </p:cNvSpPr>
          <p:nvPr>
            <p:ph type="body" idx="1"/>
          </p:nvPr>
        </p:nvSpPr>
        <p:spPr>
          <a:noFill/>
          <a:ln/>
        </p:spPr>
        <p:txBody>
          <a:bodyPr>
            <a:normAutofit/>
          </a:bodyPr>
          <a:lstStyle/>
          <a:p>
            <a:pPr eaLnBrk="1" hangingPunct="1">
              <a:lnSpc>
                <a:spcPct val="120000"/>
              </a:lnSpc>
              <a:buFontTx/>
              <a:buNone/>
            </a:pPr>
            <a:r>
              <a:rPr lang="en-US" sz="1600" dirty="0"/>
              <a:t>At the end of this presentation, you will be able to</a:t>
            </a:r>
            <a:r>
              <a:rPr lang="en-US" sz="1600" dirty="0" smtClean="0"/>
              <a:t>:</a:t>
            </a:r>
          </a:p>
          <a:p>
            <a:pPr eaLnBrk="1" hangingPunct="1">
              <a:lnSpc>
                <a:spcPct val="120000"/>
              </a:lnSpc>
              <a:buFontTx/>
              <a:buNone/>
            </a:pPr>
            <a:endParaRPr lang="en-US" sz="1600" dirty="0"/>
          </a:p>
          <a:p>
            <a:pPr eaLnBrk="1" hangingPunct="1">
              <a:lnSpc>
                <a:spcPct val="120000"/>
              </a:lnSpc>
              <a:buFontTx/>
              <a:buNone/>
            </a:pPr>
            <a:r>
              <a:rPr lang="en-US" sz="1600" dirty="0"/>
              <a:t>Recall the role vaccines have played in preventing diseases</a:t>
            </a:r>
          </a:p>
          <a:p>
            <a:pPr eaLnBrk="1" hangingPunct="1">
              <a:lnSpc>
                <a:spcPct val="120000"/>
              </a:lnSpc>
              <a:buFontTx/>
              <a:buNone/>
            </a:pPr>
            <a:r>
              <a:rPr lang="en-US" sz="1600" dirty="0"/>
              <a:t>Discuss the importance of vaccines for children, adolescents and adults</a:t>
            </a:r>
          </a:p>
          <a:p>
            <a:pPr>
              <a:lnSpc>
                <a:spcPct val="120000"/>
              </a:lnSpc>
            </a:pPr>
            <a:r>
              <a:rPr lang="en-US" dirty="0"/>
              <a:t>Discuss GA Immunization law and DPH rules and regulations for schools and childcare attendance</a:t>
            </a:r>
          </a:p>
          <a:p>
            <a:pPr eaLnBrk="1" hangingPunct="1">
              <a:lnSpc>
                <a:spcPct val="120000"/>
              </a:lnSpc>
            </a:pPr>
            <a:r>
              <a:rPr lang="en-US" dirty="0"/>
              <a:t>Discuss the role of a vaccine champion</a:t>
            </a:r>
          </a:p>
          <a:p>
            <a:pPr eaLnBrk="1" hangingPunct="1">
              <a:lnSpc>
                <a:spcPct val="120000"/>
              </a:lnSpc>
            </a:pPr>
            <a:r>
              <a:rPr lang="en-US" dirty="0"/>
              <a:t>List at least two reliable sources for immunization information </a:t>
            </a: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80000"/>
              </a:lnSpc>
              <a:buClr>
                <a:schemeClr val="tx1"/>
              </a:buClr>
              <a:buSzPct val="75000"/>
              <a:buFont typeface="Webdings" pitchFamily="18" charset="2"/>
              <a:buNone/>
            </a:pPr>
            <a:endParaRPr lang="en-US" dirty="0" smtClean="0"/>
          </a:p>
          <a:p>
            <a:pPr eaLnBrk="1" hangingPunct="1">
              <a:lnSpc>
                <a:spcPct val="80000"/>
              </a:lnSpc>
              <a:buClr>
                <a:schemeClr val="tx1"/>
              </a:buClr>
              <a:buSzPct val="75000"/>
              <a:buFont typeface="Webdings" pitchFamily="18" charset="2"/>
              <a:buChar char="&lt;"/>
            </a:pPr>
            <a:endParaRPr lang="en-US" dirty="0" smtClean="0"/>
          </a:p>
          <a:p>
            <a:pPr eaLnBrk="1" hangingPunct="1">
              <a:lnSpc>
                <a:spcPct val="90000"/>
              </a:lnSpc>
            </a:pPr>
            <a:endParaRPr lang="en-US" dirty="0" smtClean="0"/>
          </a:p>
        </p:txBody>
      </p:sp>
    </p:spTree>
    <p:extLst>
      <p:ext uri="{BB962C8B-B14F-4D97-AF65-F5344CB8AC3E}">
        <p14:creationId xmlns:p14="http://schemas.microsoft.com/office/powerpoint/2010/main" val="25194733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741363"/>
            <a:ext cx="4648200" cy="3486150"/>
          </a:xfrm>
        </p:spPr>
      </p:sp>
      <p:sp>
        <p:nvSpPr>
          <p:cNvPr id="3" name="Notes Placeholder 2"/>
          <p:cNvSpPr>
            <a:spLocks noGrp="1"/>
          </p:cNvSpPr>
          <p:nvPr>
            <p:ph type="body" idx="1"/>
          </p:nvPr>
        </p:nvSpPr>
        <p:spPr/>
        <p:txBody>
          <a:bodyPr>
            <a:normAutofit/>
          </a:bodyPr>
          <a:lstStyle/>
          <a:p>
            <a:pPr defTabSz="914248">
              <a:defRPr/>
            </a:pPr>
            <a:r>
              <a:rPr lang="en-US" b="1" dirty="0" smtClean="0"/>
              <a:t>Presenter</a:t>
            </a:r>
            <a:r>
              <a:rPr lang="en-US" b="1" baseline="0" dirty="0" smtClean="0"/>
              <a:t> may use Flu one-pager while discussing slide.</a:t>
            </a:r>
          </a:p>
          <a:p>
            <a:pPr defTabSz="914248">
              <a:defRPr/>
            </a:pPr>
            <a:endParaRPr lang="en-US" dirty="0" smtClean="0"/>
          </a:p>
          <a:p>
            <a:pPr defTabSz="914248">
              <a:defRPr/>
            </a:pPr>
            <a:r>
              <a:rPr lang="en-US" dirty="0" smtClean="0"/>
              <a:t>New strains</a:t>
            </a:r>
            <a:r>
              <a:rPr lang="en-US" baseline="0" dirty="0" smtClean="0"/>
              <a:t> of influenza appear frequently, the seasonal flu vaccine usually changes each year.  Influenza surveillance centers around the world monitor the circulating influenza strains for trends year round.  Genetic data is collected and new mutations are identified.  The World Health Organization selects the strains most likely to genetically resemble circulating strains in the coming flu season.</a:t>
            </a:r>
            <a:endParaRPr lang="en-US" dirty="0"/>
          </a:p>
          <a:p>
            <a:pPr defTabSz="914248">
              <a:defRPr/>
            </a:pPr>
            <a:endParaRPr lang="en-US" dirty="0" smtClean="0"/>
          </a:p>
          <a:p>
            <a:pPr defTabSz="914248">
              <a:defRPr/>
            </a:pPr>
            <a:r>
              <a:rPr lang="en-US" dirty="0" smtClean="0"/>
              <a:t>ACIP recommends annual influenza vaccine for all persons 6 months of age and older who do not have contraindications.</a:t>
            </a:r>
          </a:p>
          <a:p>
            <a:r>
              <a:rPr lang="en-US" dirty="0" smtClean="0"/>
              <a:t>Some illnesses that are not caused by influenza virus are often mistaken for flu.  Flu vaccine will not prevent theses illnesses.  It can only prevent influenza.</a:t>
            </a:r>
          </a:p>
          <a:p>
            <a:endParaRPr lang="en-US" dirty="0" smtClean="0"/>
          </a:p>
          <a:p>
            <a:r>
              <a:rPr lang="en-US" b="1" dirty="0" smtClean="0"/>
              <a:t>FURTHER POINTS</a:t>
            </a:r>
          </a:p>
          <a:p>
            <a:r>
              <a:rPr lang="en-US" dirty="0" smtClean="0"/>
              <a:t>• LAIV4 &amp; IIV4: Contain protection against 2 “A” flu strains (same as IIV3) and 2 “B” flu strains (1 same as IIV3 &amp; 1 additional “</a:t>
            </a:r>
            <a:r>
              <a:rPr lang="en-US" dirty="0" err="1" smtClean="0"/>
              <a:t>B”strain</a:t>
            </a:r>
            <a:r>
              <a:rPr lang="en-US" dirty="0" smtClean="0"/>
              <a:t>)</a:t>
            </a:r>
          </a:p>
          <a:p>
            <a:r>
              <a:rPr lang="en-US" dirty="0" smtClean="0"/>
              <a:t>• HCP who are pregnant or have chronic medical conditions other than severe immunosuppression, can administer LAIV4</a:t>
            </a:r>
          </a:p>
          <a:p>
            <a:r>
              <a:rPr lang="en-US" dirty="0" smtClean="0"/>
              <a:t>• If LAIV4 is given to a close contact/HCP of a severely immunosuppressed person, contact should be avoided for 7 days</a:t>
            </a:r>
          </a:p>
          <a:p>
            <a:r>
              <a:rPr lang="en-US" dirty="0" smtClean="0"/>
              <a:t>• LAIV4 should not be given with antiviral medications; Give IIV; See Influenza ACIP statement for further guidance</a:t>
            </a:r>
          </a:p>
          <a:p>
            <a:endParaRPr lang="en-US" dirty="0" smtClean="0"/>
          </a:p>
          <a:p>
            <a:pPr defTabSz="914248">
              <a:defRPr/>
            </a:pPr>
            <a:endParaRPr lang="en-US" dirty="0"/>
          </a:p>
          <a:p>
            <a:endParaRPr lang="en-US" dirty="0" smtClean="0">
              <a:solidFill>
                <a:srgbClr val="C00000"/>
              </a:solidFill>
            </a:endParaRPr>
          </a:p>
          <a:p>
            <a:endParaRPr lang="en-US" dirty="0">
              <a:solidFill>
                <a:srgbClr val="C00000"/>
              </a:solidFill>
            </a:endParaRPr>
          </a:p>
        </p:txBody>
      </p:sp>
      <p:sp>
        <p:nvSpPr>
          <p:cNvPr id="5" name="Slide Number Placeholder 4"/>
          <p:cNvSpPr>
            <a:spLocks noGrp="1"/>
          </p:cNvSpPr>
          <p:nvPr>
            <p:ph type="sldNum" sz="quarter" idx="11"/>
          </p:nvPr>
        </p:nvSpPr>
        <p:spPr/>
        <p:txBody>
          <a:bodyPr/>
          <a:lstStyle/>
          <a:p>
            <a:pPr>
              <a:defRPr/>
            </a:pPr>
            <a:fld id="{97952AFA-8362-48FC-9C34-150C87379A95}" type="slidenum">
              <a:rPr lang="en-US" smtClean="0">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3830589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6"/>
          <p:cNvSpPr txBox="1">
            <a:spLocks noGrp="1" noChangeArrowheads="1"/>
          </p:cNvSpPr>
          <p:nvPr/>
        </p:nvSpPr>
        <p:spPr bwMode="auto">
          <a:xfrm>
            <a:off x="0" y="8402788"/>
            <a:ext cx="2971800" cy="442333"/>
          </a:xfrm>
          <a:prstGeom prst="rect">
            <a:avLst/>
          </a:prstGeom>
          <a:noFill/>
          <a:ln w="9525">
            <a:noFill/>
            <a:miter lim="800000"/>
            <a:headEnd/>
            <a:tailEnd/>
          </a:ln>
        </p:spPr>
        <p:txBody>
          <a:bodyPr lIns="90539" tIns="45270" rIns="90539" bIns="45270" anchor="b"/>
          <a:lstStyle/>
          <a:p>
            <a:pPr fontAlgn="auto">
              <a:spcBef>
                <a:spcPts val="0"/>
              </a:spcBef>
              <a:spcAft>
                <a:spcPts val="0"/>
              </a:spcAft>
            </a:pPr>
            <a:endParaRPr lang="en-US" sz="1200" dirty="0">
              <a:solidFill>
                <a:prstClr val="black"/>
              </a:solidFill>
              <a:latin typeface="Calibri"/>
            </a:endParaRPr>
          </a:p>
        </p:txBody>
      </p:sp>
      <p:sp>
        <p:nvSpPr>
          <p:cNvPr id="133124" name="Rectangle 7"/>
          <p:cNvSpPr txBox="1">
            <a:spLocks noGrp="1" noChangeArrowheads="1"/>
          </p:cNvSpPr>
          <p:nvPr/>
        </p:nvSpPr>
        <p:spPr bwMode="auto">
          <a:xfrm>
            <a:off x="3884613" y="8402788"/>
            <a:ext cx="2971800" cy="442333"/>
          </a:xfrm>
          <a:prstGeom prst="rect">
            <a:avLst/>
          </a:prstGeom>
          <a:noFill/>
          <a:ln w="9525">
            <a:noFill/>
            <a:miter lim="800000"/>
            <a:headEnd/>
            <a:tailEnd/>
          </a:ln>
        </p:spPr>
        <p:txBody>
          <a:bodyPr lIns="90539" tIns="45270" rIns="90539" bIns="45270" anchor="b"/>
          <a:lstStyle/>
          <a:p>
            <a:pPr algn="r" fontAlgn="auto">
              <a:spcBef>
                <a:spcPts val="0"/>
              </a:spcBef>
              <a:spcAft>
                <a:spcPts val="0"/>
              </a:spcAft>
            </a:pPr>
            <a:endParaRPr lang="en-US" sz="1200" dirty="0">
              <a:solidFill>
                <a:prstClr val="black"/>
              </a:solidFill>
              <a:latin typeface="Calibri"/>
            </a:endParaRPr>
          </a:p>
        </p:txBody>
      </p:sp>
      <p:sp>
        <p:nvSpPr>
          <p:cNvPr id="133125" name="Rectangle 7"/>
          <p:cNvSpPr txBox="1">
            <a:spLocks noGrp="1" noChangeArrowheads="1"/>
          </p:cNvSpPr>
          <p:nvPr/>
        </p:nvSpPr>
        <p:spPr bwMode="auto">
          <a:xfrm>
            <a:off x="3884613" y="8402788"/>
            <a:ext cx="2971800" cy="442333"/>
          </a:xfrm>
          <a:prstGeom prst="rect">
            <a:avLst/>
          </a:prstGeom>
          <a:noFill/>
          <a:ln w="9525">
            <a:noFill/>
            <a:miter lim="800000"/>
            <a:headEnd/>
            <a:tailEnd/>
          </a:ln>
        </p:spPr>
        <p:txBody>
          <a:bodyPr lIns="90532" tIns="45267" rIns="90532" bIns="45267" anchor="b"/>
          <a:lstStyle/>
          <a:p>
            <a:pPr algn="r" fontAlgn="auto">
              <a:spcBef>
                <a:spcPts val="0"/>
              </a:spcBef>
              <a:spcAft>
                <a:spcPts val="0"/>
              </a:spcAft>
            </a:pPr>
            <a:endParaRPr lang="en-US" sz="1200" dirty="0">
              <a:solidFill>
                <a:srgbClr val="000000"/>
              </a:solidFill>
              <a:latin typeface="Calibri"/>
            </a:endParaRPr>
          </a:p>
        </p:txBody>
      </p:sp>
      <p:sp>
        <p:nvSpPr>
          <p:cNvPr id="133126" name="Rectangle 2"/>
          <p:cNvSpPr>
            <a:spLocks noGrp="1" noRot="1" noChangeAspect="1" noChangeArrowheads="1" noTextEdit="1"/>
          </p:cNvSpPr>
          <p:nvPr>
            <p:ph type="sldImg"/>
          </p:nvPr>
        </p:nvSpPr>
        <p:spPr>
          <a:xfrm>
            <a:off x="1220788" y="663575"/>
            <a:ext cx="4419600" cy="3316288"/>
          </a:xfrm>
          <a:ln/>
        </p:spPr>
      </p:sp>
      <p:sp>
        <p:nvSpPr>
          <p:cNvPr id="8" name="Slide Number Placeholder 7"/>
          <p:cNvSpPr>
            <a:spLocks noGrp="1"/>
          </p:cNvSpPr>
          <p:nvPr>
            <p:ph type="sldNum" sz="quarter" idx="11"/>
          </p:nvPr>
        </p:nvSpPr>
        <p:spPr/>
        <p:txBody>
          <a:bodyPr/>
          <a:lstStyle/>
          <a:p>
            <a:pPr>
              <a:defRPr/>
            </a:pPr>
            <a:fld id="{97952AFA-8362-48FC-9C34-150C87379A95}" type="slidenum">
              <a:rPr lang="en-US" smtClean="0">
                <a:solidFill>
                  <a:prstClr val="black"/>
                </a:solidFill>
              </a:rPr>
              <a:pPr>
                <a:defRPr/>
              </a:pPr>
              <a:t>41</a:t>
            </a:fld>
            <a:endParaRPr lang="en-US">
              <a:solidFill>
                <a:prstClr val="black"/>
              </a:solidFill>
            </a:endParaRPr>
          </a:p>
        </p:txBody>
      </p:sp>
      <p:sp>
        <p:nvSpPr>
          <p:cNvPr id="2" name="Notes Placeholder 1"/>
          <p:cNvSpPr>
            <a:spLocks noGrp="1"/>
          </p:cNvSpPr>
          <p:nvPr>
            <p:ph type="body" idx="1"/>
          </p:nvPr>
        </p:nvSpPr>
        <p:spPr/>
        <p:txBody>
          <a:bodyPr/>
          <a:lstStyle/>
          <a:p>
            <a:r>
              <a:rPr lang="en-US" b="1" dirty="0" smtClean="0"/>
              <a:t>Presenter can review the list</a:t>
            </a:r>
            <a:r>
              <a:rPr lang="en-US" b="1" baseline="0" dirty="0" smtClean="0"/>
              <a:t> of flu products and discuss what products are used in their locations.</a:t>
            </a:r>
            <a:endParaRPr lang="en-US" b="1" dirty="0" smtClean="0"/>
          </a:p>
          <a:p>
            <a:endParaRPr lang="en-US" b="1" dirty="0" smtClean="0"/>
          </a:p>
          <a:p>
            <a:r>
              <a:rPr lang="en-US" b="1" dirty="0" smtClean="0"/>
              <a:t>Administer by Injection (Trivalent) IIV3 </a:t>
            </a:r>
          </a:p>
          <a:p>
            <a:r>
              <a:rPr lang="en-US" dirty="0" smtClean="0"/>
              <a:t>Fluzone®  sanofi-pasteur - 6 months of age and older</a:t>
            </a:r>
          </a:p>
          <a:p>
            <a:r>
              <a:rPr lang="en-US" dirty="0" err="1" smtClean="0"/>
              <a:t>Fluarix</a:t>
            </a:r>
            <a:r>
              <a:rPr lang="en-US" dirty="0" smtClean="0"/>
              <a:t>® GSK - 3 years of age and older</a:t>
            </a:r>
          </a:p>
          <a:p>
            <a:r>
              <a:rPr lang="en-US" dirty="0" smtClean="0"/>
              <a:t>FluLaval®  GSK - 3 years of age and older  IIV3 &amp; IIV4#</a:t>
            </a:r>
          </a:p>
          <a:p>
            <a:r>
              <a:rPr lang="en-US" dirty="0" err="1" smtClean="0"/>
              <a:t>Fluarix</a:t>
            </a:r>
            <a:r>
              <a:rPr lang="en-US" dirty="0" smtClean="0"/>
              <a:t>® Quadrivalent GSK - 3 years of age and older IIV4</a:t>
            </a:r>
          </a:p>
          <a:p>
            <a:r>
              <a:rPr lang="en-US" dirty="0" smtClean="0"/>
              <a:t>Fluvirin® Novartis - 4 years of age and older</a:t>
            </a:r>
          </a:p>
          <a:p>
            <a:r>
              <a:rPr lang="en-US" dirty="0" smtClean="0"/>
              <a:t>Afluria® CSL - 9 years of age and older</a:t>
            </a:r>
          </a:p>
          <a:p>
            <a:r>
              <a:rPr lang="en-US" dirty="0" smtClean="0"/>
              <a:t>Flucelvax®  Novartis - 18 years of age and older (ccIIV3)*</a:t>
            </a:r>
          </a:p>
          <a:p>
            <a:r>
              <a:rPr lang="en-US" dirty="0" err="1" smtClean="0"/>
              <a:t>FluBlok</a:t>
            </a:r>
            <a:r>
              <a:rPr lang="en-US" dirty="0" smtClean="0"/>
              <a:t> ®  Protein Sciences -  18 through 49 years (RIV3)**</a:t>
            </a:r>
          </a:p>
          <a:p>
            <a:r>
              <a:rPr lang="en-US" dirty="0" smtClean="0"/>
              <a:t>Fluzone® Intradermal sanofi-pasteur - 18 through 64 years</a:t>
            </a:r>
          </a:p>
          <a:p>
            <a:r>
              <a:rPr lang="en-US" dirty="0" smtClean="0"/>
              <a:t>Fluzone® High-Dose sanofi-pasteur - 65 years and older (4 X more antigen)</a:t>
            </a:r>
          </a:p>
          <a:p>
            <a:r>
              <a:rPr lang="en-US" dirty="0" smtClean="0"/>
              <a:t>*ccIIV3 = cell culture based trivalent inactivated influenza vaccine     </a:t>
            </a:r>
          </a:p>
          <a:p>
            <a:r>
              <a:rPr lang="en-US" dirty="0" smtClean="0"/>
              <a:t>**RIV3 = recombinant hemagglutinin influenza vaccine </a:t>
            </a:r>
          </a:p>
          <a:p>
            <a:endParaRPr lang="en-US" dirty="0"/>
          </a:p>
        </p:txBody>
      </p:sp>
    </p:spTree>
    <p:extLst>
      <p:ext uri="{BB962C8B-B14F-4D97-AF65-F5344CB8AC3E}">
        <p14:creationId xmlns:p14="http://schemas.microsoft.com/office/powerpoint/2010/main" val="21914329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6"/>
          <p:cNvSpPr txBox="1">
            <a:spLocks noGrp="1" noChangeArrowheads="1"/>
          </p:cNvSpPr>
          <p:nvPr/>
        </p:nvSpPr>
        <p:spPr bwMode="auto">
          <a:xfrm>
            <a:off x="0" y="8264766"/>
            <a:ext cx="2971800" cy="435380"/>
          </a:xfrm>
          <a:prstGeom prst="rect">
            <a:avLst/>
          </a:prstGeom>
          <a:noFill/>
          <a:ln w="9525">
            <a:noFill/>
            <a:miter lim="800000"/>
            <a:headEnd/>
            <a:tailEnd/>
          </a:ln>
        </p:spPr>
        <p:txBody>
          <a:bodyPr lIns="90555" tIns="45277" rIns="90555" bIns="45277" anchor="b"/>
          <a:lstStyle/>
          <a:p>
            <a:endParaRPr lang="en-US" sz="1200">
              <a:solidFill>
                <a:srgbClr val="000000"/>
              </a:solidFill>
              <a:cs typeface="Arial" charset="0"/>
            </a:endParaRPr>
          </a:p>
        </p:txBody>
      </p:sp>
      <p:sp>
        <p:nvSpPr>
          <p:cNvPr id="249859" name="Rectangle 7"/>
          <p:cNvSpPr txBox="1">
            <a:spLocks noGrp="1" noChangeArrowheads="1"/>
          </p:cNvSpPr>
          <p:nvPr/>
        </p:nvSpPr>
        <p:spPr bwMode="auto">
          <a:xfrm>
            <a:off x="3884613" y="8264766"/>
            <a:ext cx="2971800" cy="435380"/>
          </a:xfrm>
          <a:prstGeom prst="rect">
            <a:avLst/>
          </a:prstGeom>
          <a:noFill/>
          <a:ln w="9525">
            <a:noFill/>
            <a:miter lim="800000"/>
            <a:headEnd/>
            <a:tailEnd/>
          </a:ln>
        </p:spPr>
        <p:txBody>
          <a:bodyPr lIns="90555" tIns="45277" rIns="90555" bIns="45277" anchor="b"/>
          <a:lstStyle/>
          <a:p>
            <a:pPr algn="r"/>
            <a:endParaRPr lang="en-US" sz="1200" dirty="0">
              <a:solidFill>
                <a:srgbClr val="000000"/>
              </a:solidFill>
              <a:cs typeface="Arial" charset="0"/>
            </a:endParaRPr>
          </a:p>
        </p:txBody>
      </p:sp>
      <p:sp>
        <p:nvSpPr>
          <p:cNvPr id="249861" name="Rectangle 2"/>
          <p:cNvSpPr>
            <a:spLocks noGrp="1" noRot="1" noChangeAspect="1" noChangeArrowheads="1" noTextEdit="1"/>
          </p:cNvSpPr>
          <p:nvPr>
            <p:ph type="sldImg"/>
          </p:nvPr>
        </p:nvSpPr>
        <p:spPr>
          <a:xfrm>
            <a:off x="1255713" y="652463"/>
            <a:ext cx="4349750" cy="3262312"/>
          </a:xfrm>
          <a:ln/>
        </p:spPr>
      </p:sp>
      <p:sp>
        <p:nvSpPr>
          <p:cNvPr id="7" name="Footer Placeholder 6"/>
          <p:cNvSpPr>
            <a:spLocks noGrp="1"/>
          </p:cNvSpPr>
          <p:nvPr>
            <p:ph type="ftr" sz="quarter" idx="4"/>
          </p:nvPr>
        </p:nvSpPr>
        <p:spPr/>
        <p:txBody>
          <a:bodyPr/>
          <a:lstStyle/>
          <a:p>
            <a:pPr>
              <a:defRPr/>
            </a:pPr>
            <a:r>
              <a:rPr lang="en-US" smtClean="0">
                <a:solidFill>
                  <a:prstClr val="black"/>
                </a:solidFill>
              </a:rPr>
              <a:t>EPIC 2016</a:t>
            </a:r>
            <a:endParaRPr lang="en-US">
              <a:solidFill>
                <a:prstClr val="black"/>
              </a:solidFill>
            </a:endParaRPr>
          </a:p>
        </p:txBody>
      </p:sp>
      <p:sp>
        <p:nvSpPr>
          <p:cNvPr id="8" name="Notes Placeholder 7"/>
          <p:cNvSpPr>
            <a:spLocks noGrp="1"/>
          </p:cNvSpPr>
          <p:nvPr>
            <p:ph type="body" idx="1"/>
          </p:nvPr>
        </p:nvSpPr>
        <p:spPr>
          <a:xfrm>
            <a:off x="685800" y="4202160"/>
            <a:ext cx="5486400" cy="4408439"/>
          </a:xfrm>
        </p:spPr>
        <p:txBody>
          <a:bodyPr>
            <a:normAutofit/>
          </a:bodyPr>
          <a:lstStyle/>
          <a:p>
            <a:r>
              <a:rPr lang="en-US" sz="1100" dirty="0" smtClean="0">
                <a:latin typeface="Arial" pitchFamily="34" charset="0"/>
                <a:cs typeface="Arial" pitchFamily="34" charset="0"/>
              </a:rPr>
              <a:t>On June 22, ACIP voted that, for the upcoming 2016-'17 influenza season, LAIV should not be used. During the days leading up to this vote, the AAP worked closely with the ACIP Influenza Work Group to understand the scientific data on LAIV vaccine effectiveness from this past influenza season, and to view these new data in light of the two previous seasons. </a:t>
            </a:r>
          </a:p>
          <a:p>
            <a:r>
              <a:rPr lang="en-US" sz="1100" dirty="0" smtClean="0">
                <a:latin typeface="Arial" pitchFamily="34" charset="0"/>
                <a:cs typeface="Arial" pitchFamily="34" charset="0"/>
              </a:rPr>
              <a:t>  </a:t>
            </a:r>
          </a:p>
          <a:p>
            <a:r>
              <a:rPr lang="en-US" sz="1100" dirty="0" smtClean="0">
                <a:latin typeface="Arial" pitchFamily="34" charset="0"/>
                <a:cs typeface="Arial" pitchFamily="34" charset="0"/>
              </a:rPr>
              <a:t>Studies demonstrated that LAIV did not work in the 2013-'14 influenza season when the primary strain was the 2009 pandemic influenza A(H1N1) strain, in 2014-'15 when the primary circulating strain was a drifted A(H3N2) virus, or the 2015-'16 season when the primary circulating strain was again the 2009 pandemic influenza A(H1N1) strain. With knowledge that LAIV had no protective benefit during the past three influenza seasons, ACIP could not recommend its use in the upcoming 2016-'17 influenza season.  </a:t>
            </a:r>
          </a:p>
          <a:p>
            <a:endParaRPr lang="en-US" sz="1100" dirty="0" smtClean="0"/>
          </a:p>
          <a:p>
            <a:r>
              <a:rPr lang="en-US" sz="1100" dirty="0" smtClean="0">
                <a:latin typeface="Arial" pitchFamily="34" charset="0"/>
                <a:cs typeface="Arial" pitchFamily="34" charset="0"/>
              </a:rPr>
              <a:t>The AAP Committee on Infectious Diseases and the Board of Directors all had reached the same conclusion about not using LAIV for the upcoming influenza season. </a:t>
            </a:r>
          </a:p>
          <a:p>
            <a:r>
              <a:rPr lang="en-US" sz="1100" dirty="0" smtClean="0">
                <a:latin typeface="Arial" pitchFamily="34" charset="0"/>
                <a:cs typeface="Arial" pitchFamily="34" charset="0"/>
              </a:rPr>
              <a:t>  </a:t>
            </a:r>
          </a:p>
          <a:p>
            <a:r>
              <a:rPr lang="en-US" sz="1100" dirty="0" smtClean="0">
                <a:latin typeface="Arial" pitchFamily="34" charset="0"/>
                <a:cs typeface="Arial" pitchFamily="34" charset="0"/>
              </a:rPr>
              <a:t>The AAP has reached out to the manufacturer of LAIV and will be following closely both the need for pediatricians to cancel LAIV orders successfully, and to obtain additional quantities of </a:t>
            </a:r>
            <a:r>
              <a:rPr lang="en-US" sz="1100" dirty="0" err="1" smtClean="0">
                <a:latin typeface="Arial" pitchFamily="34" charset="0"/>
                <a:cs typeface="Arial" pitchFamily="34" charset="0"/>
              </a:rPr>
              <a:t>injectable</a:t>
            </a:r>
            <a:r>
              <a:rPr lang="en-US" sz="1100" dirty="0" smtClean="0">
                <a:latin typeface="Arial" pitchFamily="34" charset="0"/>
                <a:cs typeface="Arial" pitchFamily="34" charset="0"/>
              </a:rPr>
              <a:t> vaccine.</a:t>
            </a:r>
          </a:p>
          <a:p>
            <a:endParaRPr lang="en-US" sz="1100" dirty="0" smtClean="0">
              <a:latin typeface="Arial" pitchFamily="34" charset="0"/>
              <a:cs typeface="Arial" pitchFamily="34" charset="0"/>
            </a:endParaRPr>
          </a:p>
          <a:p>
            <a:r>
              <a:rPr lang="en-US" sz="1100" b="1" i="1" dirty="0" smtClean="0"/>
              <a:t>Excerpt from:</a:t>
            </a:r>
          </a:p>
          <a:p>
            <a:r>
              <a:rPr lang="en-US" sz="1100" b="1" i="1" dirty="0" smtClean="0"/>
              <a:t>A Message from AAP CEO/Executive Director Karen </a:t>
            </a:r>
            <a:r>
              <a:rPr lang="en-US" sz="1100" b="1" i="1" dirty="0" err="1" smtClean="0"/>
              <a:t>Remley</a:t>
            </a:r>
            <a:r>
              <a:rPr lang="en-US" sz="1100" b="1" i="1" dirty="0" smtClean="0"/>
              <a:t>, MD, MBA, MPH, FAAP</a:t>
            </a:r>
          </a:p>
          <a:p>
            <a:r>
              <a:rPr lang="en-US" sz="1100" b="1" i="1" dirty="0" smtClean="0"/>
              <a:t>June 27, 2016</a:t>
            </a:r>
            <a:r>
              <a:rPr lang="en-US" sz="1100" dirty="0" smtClean="0"/>
              <a:t> </a:t>
            </a:r>
            <a:endParaRPr lang="en-US" sz="1100" dirty="0" smtClean="0">
              <a:latin typeface="Arial" pitchFamily="34" charset="0"/>
              <a:cs typeface="Arial" pitchFamily="34" charset="0"/>
            </a:endParaRPr>
          </a:p>
          <a:p>
            <a:endParaRPr lang="en-US" sz="1100" dirty="0"/>
          </a:p>
        </p:txBody>
      </p:sp>
      <p:sp>
        <p:nvSpPr>
          <p:cNvPr id="9" name="Slide Number Placeholder 8"/>
          <p:cNvSpPr>
            <a:spLocks noGrp="1"/>
          </p:cNvSpPr>
          <p:nvPr>
            <p:ph type="sldNum" sz="quarter" idx="10"/>
          </p:nvPr>
        </p:nvSpPr>
        <p:spPr/>
        <p:txBody>
          <a:bodyPr/>
          <a:lstStyle/>
          <a:p>
            <a:pPr>
              <a:defRPr/>
            </a:pPr>
            <a:fld id="{97952AFA-8362-48FC-9C34-150C87379A95}" type="slidenum">
              <a:rPr lang="en-US">
                <a:solidFill>
                  <a:prstClr val="black"/>
                </a:solidFill>
              </a:rPr>
              <a:pPr>
                <a:defRPr/>
              </a:pPr>
              <a:t>42</a:t>
            </a:fld>
            <a:endParaRPr lang="en-US">
              <a:solidFill>
                <a:prstClr val="black"/>
              </a:solidFill>
            </a:endParaRPr>
          </a:p>
        </p:txBody>
      </p:sp>
    </p:spTree>
    <p:extLst>
      <p:ext uri="{BB962C8B-B14F-4D97-AF65-F5344CB8AC3E}">
        <p14:creationId xmlns:p14="http://schemas.microsoft.com/office/powerpoint/2010/main" val="30950108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25" tIns="45712" rIns="91425" bIns="45712" anchor="b"/>
          <a:lstStyle/>
          <a:p>
            <a:pPr algn="r"/>
            <a:endParaRPr lang="en-US" sz="1200" dirty="0">
              <a:solidFill>
                <a:srgbClr val="000000"/>
              </a:solidFill>
              <a:latin typeface="Calibri" pitchFamily="34" charset="0"/>
            </a:endParaRPr>
          </a:p>
        </p:txBody>
      </p:sp>
      <p:sp>
        <p:nvSpPr>
          <p:cNvPr id="258050"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17" tIns="45708" rIns="91417" bIns="45708" anchor="b"/>
          <a:lstStyle/>
          <a:p>
            <a:endParaRPr lang="en-US" sz="1200">
              <a:solidFill>
                <a:srgbClr val="000000"/>
              </a:solidFill>
            </a:endParaRPr>
          </a:p>
        </p:txBody>
      </p:sp>
      <p:sp>
        <p:nvSpPr>
          <p:cNvPr id="258051"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17" tIns="45708" rIns="91417" bIns="45708" anchor="b"/>
          <a:lstStyle/>
          <a:p>
            <a:endParaRPr lang="en-US" sz="1200">
              <a:solidFill>
                <a:srgbClr val="000000"/>
              </a:solidFill>
            </a:endParaRPr>
          </a:p>
        </p:txBody>
      </p:sp>
      <p:sp>
        <p:nvSpPr>
          <p:cNvPr id="258052" name="Rectangle 2"/>
          <p:cNvSpPr>
            <a:spLocks noGrp="1" noRot="1" noChangeAspect="1" noChangeArrowheads="1" noTextEdit="1"/>
          </p:cNvSpPr>
          <p:nvPr>
            <p:ph type="sldImg"/>
          </p:nvPr>
        </p:nvSpPr>
        <p:spPr>
          <a:xfrm>
            <a:off x="1106488" y="696913"/>
            <a:ext cx="4648200" cy="3486150"/>
          </a:xfrm>
          <a:ln/>
        </p:spPr>
      </p:sp>
      <p:sp>
        <p:nvSpPr>
          <p:cNvPr id="258053" name="Rectangle 3"/>
          <p:cNvSpPr>
            <a:spLocks noGrp="1" noChangeArrowheads="1"/>
          </p:cNvSpPr>
          <p:nvPr>
            <p:ph type="body" idx="1"/>
          </p:nvPr>
        </p:nvSpPr>
        <p:spPr>
          <a:xfrm>
            <a:off x="914400" y="4416425"/>
            <a:ext cx="5029200" cy="2517775"/>
          </a:xfrm>
          <a:noFill/>
          <a:ln/>
        </p:spPr>
        <p:txBody>
          <a:bodyPr lIns="91417" tIns="45708" rIns="91417" bIns="45708">
            <a:normAutofit fontScale="85000" lnSpcReduction="20000"/>
          </a:bodyPr>
          <a:lstStyle/>
          <a:p>
            <a:pPr>
              <a:spcBef>
                <a:spcPct val="0"/>
              </a:spcBef>
            </a:pPr>
            <a:r>
              <a:rPr lang="en-US" sz="1000" b="1" dirty="0" smtClean="0">
                <a:latin typeface="Arial" charset="0"/>
              </a:rPr>
              <a:t>Presenter may</a:t>
            </a:r>
            <a:r>
              <a:rPr lang="en-US" sz="1000" b="1" baseline="0" dirty="0" smtClean="0">
                <a:latin typeface="Arial" charset="0"/>
              </a:rPr>
              <a:t> use the meningococcal one-pager while discussing slide.  </a:t>
            </a:r>
          </a:p>
          <a:p>
            <a:pPr>
              <a:spcBef>
                <a:spcPct val="0"/>
              </a:spcBef>
            </a:pPr>
            <a:endParaRPr lang="en-US" sz="1000" dirty="0" smtClean="0">
              <a:latin typeface="Arial" charset="0"/>
            </a:endParaRPr>
          </a:p>
          <a:p>
            <a:pPr>
              <a:spcBef>
                <a:spcPct val="0"/>
              </a:spcBef>
            </a:pPr>
            <a:r>
              <a:rPr lang="en-US" sz="1000" dirty="0" smtClean="0">
                <a:latin typeface="Arial" charset="0"/>
              </a:rPr>
              <a:t>The </a:t>
            </a:r>
            <a:r>
              <a:rPr lang="en-US" sz="1000" dirty="0">
                <a:latin typeface="Arial" charset="0"/>
              </a:rPr>
              <a:t>most common clinical presentations of meningococcal disease are meningitis and meningococcemia. </a:t>
            </a:r>
            <a:endParaRPr lang="en-US" sz="1000" dirty="0" smtClean="0">
              <a:latin typeface="Arial" charset="0"/>
            </a:endParaRPr>
          </a:p>
          <a:p>
            <a:pPr>
              <a:spcBef>
                <a:spcPct val="0"/>
              </a:spcBef>
            </a:pPr>
            <a:r>
              <a:rPr lang="en-US" sz="1000" dirty="0">
                <a:solidFill>
                  <a:schemeClr val="tx1"/>
                </a:solidFill>
                <a:latin typeface="Arial" charset="0"/>
              </a:rPr>
              <a:t>-</a:t>
            </a:r>
            <a:r>
              <a:rPr lang="en-US" sz="1000" b="1" dirty="0" smtClean="0">
                <a:solidFill>
                  <a:srgbClr val="C00000"/>
                </a:solidFill>
                <a:latin typeface="Arial" charset="0"/>
              </a:rPr>
              <a:t>Neisseria meningitidis</a:t>
            </a:r>
            <a:r>
              <a:rPr lang="en-US" sz="1000" dirty="0" smtClean="0">
                <a:solidFill>
                  <a:srgbClr val="C00000"/>
                </a:solidFill>
                <a:latin typeface="Arial" charset="0"/>
              </a:rPr>
              <a:t> </a:t>
            </a:r>
            <a:r>
              <a:rPr lang="en-US" sz="1000" dirty="0">
                <a:solidFill>
                  <a:srgbClr val="C00000"/>
                </a:solidFill>
                <a:latin typeface="Arial" charset="0"/>
              </a:rPr>
              <a:t>contains 13 serogroups, the most common being A, B, C, W, and Y. </a:t>
            </a:r>
            <a:r>
              <a:rPr lang="en-US" sz="1000" baseline="0" dirty="0" smtClean="0">
                <a:solidFill>
                  <a:srgbClr val="C00000"/>
                </a:solidFill>
                <a:latin typeface="Arial" charset="0"/>
              </a:rPr>
              <a:t> </a:t>
            </a:r>
            <a:r>
              <a:rPr lang="en-US" sz="1000" dirty="0" smtClean="0">
                <a:solidFill>
                  <a:srgbClr val="C00000"/>
                </a:solidFill>
                <a:latin typeface="Arial" charset="0"/>
              </a:rPr>
              <a:t>About </a:t>
            </a:r>
            <a:r>
              <a:rPr lang="en-US" sz="1000" dirty="0">
                <a:solidFill>
                  <a:srgbClr val="C00000"/>
                </a:solidFill>
                <a:latin typeface="Arial" charset="0"/>
              </a:rPr>
              <a:t>5-10% of adults are asymptomatic nasopharyngeal carriers of this organism.</a:t>
            </a:r>
          </a:p>
          <a:p>
            <a:pPr>
              <a:spcBef>
                <a:spcPct val="0"/>
              </a:spcBef>
            </a:pPr>
            <a:r>
              <a:rPr lang="en-US" sz="1000" dirty="0" smtClean="0">
                <a:latin typeface="Arial" charset="0"/>
              </a:rPr>
              <a:t>-Individuals </a:t>
            </a:r>
            <a:r>
              <a:rPr lang="en-US" sz="1000" dirty="0">
                <a:latin typeface="Arial" charset="0"/>
              </a:rPr>
              <a:t>with </a:t>
            </a:r>
            <a:r>
              <a:rPr lang="en-US" sz="1000" b="1" dirty="0">
                <a:latin typeface="Arial" charset="0"/>
              </a:rPr>
              <a:t>meningococcemia</a:t>
            </a:r>
            <a:r>
              <a:rPr lang="en-US" sz="1000" dirty="0">
                <a:latin typeface="Arial" charset="0"/>
              </a:rPr>
              <a:t> may die within 24 hours of the onset of symptoms even with prompt treatment with appropriate antimicrobials and supportive care in an intensive care unit</a:t>
            </a:r>
            <a:r>
              <a:rPr lang="en-US" sz="1000" dirty="0" smtClean="0">
                <a:latin typeface="Arial" charset="0"/>
              </a:rPr>
              <a:t>.</a:t>
            </a:r>
          </a:p>
          <a:p>
            <a:pPr>
              <a:spcBef>
                <a:spcPct val="0"/>
              </a:spcBef>
            </a:pPr>
            <a:endParaRPr lang="en-US" sz="1000" dirty="0" smtClean="0">
              <a:latin typeface="Arial" charset="0"/>
            </a:endParaRPr>
          </a:p>
          <a:p>
            <a:pPr>
              <a:spcBef>
                <a:spcPct val="0"/>
              </a:spcBef>
            </a:pPr>
            <a:r>
              <a:rPr lang="en-US" sz="1000" b="1" dirty="0" smtClean="0">
                <a:latin typeface="Arial" charset="0"/>
              </a:rPr>
              <a:t>Meningitis makes up about </a:t>
            </a:r>
            <a:r>
              <a:rPr lang="en-US" sz="1000" dirty="0" smtClean="0">
                <a:latin typeface="Arial" charset="0"/>
              </a:rPr>
              <a:t>~50% of cases and has a</a:t>
            </a:r>
            <a:r>
              <a:rPr lang="en-US" sz="1000" baseline="0" dirty="0" smtClean="0">
                <a:latin typeface="Arial" charset="0"/>
              </a:rPr>
              <a:t> </a:t>
            </a:r>
            <a:r>
              <a:rPr lang="en-US" sz="1000" dirty="0" smtClean="0">
                <a:latin typeface="Arial" charset="0"/>
              </a:rPr>
              <a:t>9-10% fatality rate </a:t>
            </a:r>
          </a:p>
          <a:p>
            <a:pPr>
              <a:spcBef>
                <a:spcPct val="0"/>
              </a:spcBef>
            </a:pPr>
            <a:endParaRPr lang="en-US" sz="1000" dirty="0" smtClean="0">
              <a:latin typeface="Arial" charset="0"/>
            </a:endParaRPr>
          </a:p>
          <a:p>
            <a:pPr>
              <a:spcBef>
                <a:spcPct val="0"/>
              </a:spcBef>
            </a:pPr>
            <a:r>
              <a:rPr lang="en-US" sz="1000" b="1" dirty="0" smtClean="0">
                <a:latin typeface="Arial" charset="0"/>
              </a:rPr>
              <a:t>Meningococcemia</a:t>
            </a:r>
            <a:r>
              <a:rPr lang="en-US" sz="1000" dirty="0" smtClean="0">
                <a:latin typeface="Arial" charset="0"/>
              </a:rPr>
              <a:t>- 5%-20% of cases; Up to 40% fatality rate; </a:t>
            </a:r>
            <a:r>
              <a:rPr lang="en-US" sz="1000" baseline="0" dirty="0" smtClean="0">
                <a:latin typeface="Arial" charset="0"/>
              </a:rPr>
              <a:t> </a:t>
            </a:r>
            <a:r>
              <a:rPr lang="en-US" sz="1000" dirty="0" smtClean="0">
                <a:latin typeface="Arial" charset="0"/>
              </a:rPr>
              <a:t>(Rash, Vascular damage, Disseminated intravascular coagulation, Multi-organ failure, Shock, Death can occur in 24 hours);</a:t>
            </a:r>
            <a:r>
              <a:rPr lang="en-US" sz="1000" baseline="0" dirty="0" smtClean="0">
                <a:latin typeface="Arial" charset="0"/>
              </a:rPr>
              <a:t> </a:t>
            </a:r>
            <a:r>
              <a:rPr lang="en-US" sz="1000" dirty="0" smtClean="0">
                <a:latin typeface="Arial" charset="0"/>
              </a:rPr>
              <a:t>11-19% of survivors have permanent sequelae (an abnormal condition resulting from a previous disease)</a:t>
            </a:r>
          </a:p>
          <a:p>
            <a:pPr>
              <a:spcBef>
                <a:spcPct val="0"/>
              </a:spcBef>
            </a:pPr>
            <a:endParaRPr lang="en-US" sz="1000" dirty="0">
              <a:latin typeface="Arial" charset="0"/>
            </a:endParaRPr>
          </a:p>
          <a:p>
            <a:pPr>
              <a:spcBef>
                <a:spcPct val="0"/>
              </a:spcBef>
            </a:pPr>
            <a:r>
              <a:rPr lang="en-US" sz="1000" dirty="0" smtClean="0">
                <a:latin typeface="Arial" charset="0"/>
              </a:rPr>
              <a:t>Reference</a:t>
            </a:r>
            <a:r>
              <a:rPr lang="en-US" sz="1000" dirty="0">
                <a:latin typeface="Arial" charset="0"/>
              </a:rPr>
              <a:t>: 1. Epidemiology and Prevention of Vaccine-Preventable Diseases, 13th edition. 2015  HHS, CDC. </a:t>
            </a:r>
          </a:p>
          <a:p>
            <a:pPr>
              <a:spcBef>
                <a:spcPct val="0"/>
              </a:spcBef>
            </a:pPr>
            <a:r>
              <a:rPr lang="en-US" sz="1000" dirty="0">
                <a:latin typeface="Arial" charset="0"/>
              </a:rPr>
              <a:t>2. AAP Redbook 2015</a:t>
            </a:r>
          </a:p>
          <a:p>
            <a:pPr>
              <a:spcBef>
                <a:spcPct val="0"/>
              </a:spcBef>
            </a:pPr>
            <a:r>
              <a:rPr lang="en-US" sz="1000" dirty="0">
                <a:solidFill>
                  <a:srgbClr val="C00000"/>
                </a:solidFill>
                <a:latin typeface="Arial" charset="0"/>
              </a:rPr>
              <a:t>3.  Meningococcal Disease.  About the Disease. http://www.cdc.gov/meningococcal/about/index.html</a:t>
            </a:r>
          </a:p>
          <a:p>
            <a:pPr eaLnBrk="1" hangingPunct="1"/>
            <a:endParaRPr lang="en-US" sz="1000" dirty="0"/>
          </a:p>
          <a:p>
            <a:pPr eaLnBrk="1" hangingPunct="1"/>
            <a:endParaRPr lang="en-US" sz="1000" dirty="0"/>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43</a:t>
            </a:fld>
            <a:endParaRPr lang="en-US">
              <a:solidFill>
                <a:prstClr val="black"/>
              </a:solidFill>
            </a:endParaRPr>
          </a:p>
        </p:txBody>
      </p:sp>
    </p:spTree>
    <p:extLst>
      <p:ext uri="{BB962C8B-B14F-4D97-AF65-F5344CB8AC3E}">
        <p14:creationId xmlns:p14="http://schemas.microsoft.com/office/powerpoint/2010/main" val="30111578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90" tIns="45345" rIns="90690" bIns="45345" anchor="b"/>
          <a:lstStyle/>
          <a:p>
            <a:pPr algn="r" fontAlgn="auto">
              <a:spcBef>
                <a:spcPts val="0"/>
              </a:spcBef>
              <a:spcAft>
                <a:spcPts val="0"/>
              </a:spcAft>
            </a:pPr>
            <a:endParaRPr lang="en-US" sz="1200" dirty="0">
              <a:solidFill>
                <a:srgbClr val="000000"/>
              </a:solidFill>
              <a:latin typeface="Calibri"/>
            </a:endParaRPr>
          </a:p>
        </p:txBody>
      </p:sp>
      <p:sp>
        <p:nvSpPr>
          <p:cNvPr id="260099" name="Rectangle 6"/>
          <p:cNvSpPr txBox="1">
            <a:spLocks noGrp="1" noChangeArrowheads="1"/>
          </p:cNvSpPr>
          <p:nvPr/>
        </p:nvSpPr>
        <p:spPr bwMode="auto">
          <a:xfrm>
            <a:off x="0" y="8766798"/>
            <a:ext cx="2943802" cy="461826"/>
          </a:xfrm>
          <a:prstGeom prst="rect">
            <a:avLst/>
          </a:prstGeom>
          <a:noFill/>
          <a:ln w="9525">
            <a:noFill/>
            <a:miter lim="800000"/>
            <a:headEnd/>
            <a:tailEnd/>
          </a:ln>
        </p:spPr>
        <p:txBody>
          <a:bodyPr lIns="90682" tIns="45341" rIns="90682" bIns="45341" anchor="b"/>
          <a:lstStyle/>
          <a:p>
            <a:pPr fontAlgn="auto">
              <a:spcBef>
                <a:spcPts val="0"/>
              </a:spcBef>
              <a:spcAft>
                <a:spcPts val="0"/>
              </a:spcAft>
            </a:pPr>
            <a:endParaRPr lang="en-US" sz="1200">
              <a:solidFill>
                <a:srgbClr val="000000"/>
              </a:solidFill>
              <a:latin typeface="Calibri"/>
            </a:endParaRPr>
          </a:p>
        </p:txBody>
      </p:sp>
      <p:sp>
        <p:nvSpPr>
          <p:cNvPr id="260100"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82" tIns="45341" rIns="90682" bIns="45341" anchor="b"/>
          <a:lstStyle/>
          <a:p>
            <a:pPr algn="r" fontAlgn="auto">
              <a:spcBef>
                <a:spcPts val="0"/>
              </a:spcBef>
              <a:spcAft>
                <a:spcPts val="0"/>
              </a:spcAft>
            </a:pPr>
            <a:endParaRPr lang="en-US" sz="1200" dirty="0">
              <a:solidFill>
                <a:srgbClr val="000000"/>
              </a:solidFill>
              <a:latin typeface="Calibri"/>
            </a:endParaRPr>
          </a:p>
        </p:txBody>
      </p:sp>
      <p:sp>
        <p:nvSpPr>
          <p:cNvPr id="260101" name="Rectangle 6"/>
          <p:cNvSpPr txBox="1">
            <a:spLocks noGrp="1" noChangeArrowheads="1"/>
          </p:cNvSpPr>
          <p:nvPr/>
        </p:nvSpPr>
        <p:spPr bwMode="auto">
          <a:xfrm>
            <a:off x="0" y="8766798"/>
            <a:ext cx="2943802" cy="461826"/>
          </a:xfrm>
          <a:prstGeom prst="rect">
            <a:avLst/>
          </a:prstGeom>
          <a:noFill/>
          <a:ln w="9525">
            <a:noFill/>
            <a:miter lim="800000"/>
            <a:headEnd/>
            <a:tailEnd/>
          </a:ln>
        </p:spPr>
        <p:txBody>
          <a:bodyPr lIns="90674" tIns="45337" rIns="90674" bIns="45337" anchor="b"/>
          <a:lstStyle/>
          <a:p>
            <a:pPr fontAlgn="auto">
              <a:spcBef>
                <a:spcPts val="0"/>
              </a:spcBef>
              <a:spcAft>
                <a:spcPts val="0"/>
              </a:spcAft>
            </a:pPr>
            <a:endParaRPr lang="en-US" sz="1200">
              <a:solidFill>
                <a:srgbClr val="000000"/>
              </a:solidFill>
              <a:latin typeface="Calibri"/>
            </a:endParaRPr>
          </a:p>
        </p:txBody>
      </p:sp>
      <p:sp>
        <p:nvSpPr>
          <p:cNvPr id="260102"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74" tIns="45337" rIns="90674" bIns="45337" anchor="b"/>
          <a:lstStyle/>
          <a:p>
            <a:pPr algn="r" fontAlgn="auto">
              <a:spcBef>
                <a:spcPts val="0"/>
              </a:spcBef>
              <a:spcAft>
                <a:spcPts val="0"/>
              </a:spcAft>
            </a:pPr>
            <a:endParaRPr lang="en-US" sz="1200" dirty="0">
              <a:solidFill>
                <a:srgbClr val="000000"/>
              </a:solidFill>
              <a:latin typeface="Calibri"/>
            </a:endParaRPr>
          </a:p>
        </p:txBody>
      </p:sp>
      <p:sp>
        <p:nvSpPr>
          <p:cNvPr id="260103"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58" tIns="45329" rIns="90658" bIns="45329" anchor="b"/>
          <a:lstStyle/>
          <a:p>
            <a:pPr algn="r" fontAlgn="auto">
              <a:spcBef>
                <a:spcPts val="0"/>
              </a:spcBef>
              <a:spcAft>
                <a:spcPts val="0"/>
              </a:spcAft>
            </a:pPr>
            <a:endParaRPr lang="en-US" sz="1200">
              <a:solidFill>
                <a:srgbClr val="000000"/>
              </a:solidFill>
              <a:latin typeface="Calibri"/>
            </a:endParaRPr>
          </a:p>
        </p:txBody>
      </p:sp>
      <p:sp>
        <p:nvSpPr>
          <p:cNvPr id="260104" name="Rectangle 2"/>
          <p:cNvSpPr>
            <a:spLocks noGrp="1" noRot="1" noChangeAspect="1" noChangeArrowheads="1" noTextEdit="1"/>
          </p:cNvSpPr>
          <p:nvPr>
            <p:ph type="sldImg"/>
          </p:nvPr>
        </p:nvSpPr>
        <p:spPr>
          <a:xfrm>
            <a:off x="1128713" y="681038"/>
            <a:ext cx="4611687" cy="3460750"/>
          </a:xfrm>
          <a:ln/>
        </p:spPr>
      </p:sp>
      <p:sp>
        <p:nvSpPr>
          <p:cNvPr id="260105" name="Rectangle 3"/>
          <p:cNvSpPr>
            <a:spLocks noGrp="1" noChangeArrowheads="1"/>
          </p:cNvSpPr>
          <p:nvPr>
            <p:ph type="body" idx="1"/>
          </p:nvPr>
        </p:nvSpPr>
        <p:spPr>
          <a:xfrm>
            <a:off x="377411" y="4236814"/>
            <a:ext cx="6114050" cy="4388128"/>
          </a:xfrm>
          <a:noFill/>
          <a:ln/>
        </p:spPr>
        <p:txBody>
          <a:bodyPr lIns="90658" tIns="45329" rIns="90658" bIns="45329"/>
          <a:lstStyle/>
          <a:p>
            <a:pPr marL="2040529" lvl="4" indent="-1587078" algn="l">
              <a:lnSpc>
                <a:spcPct val="80000"/>
              </a:lnSpc>
              <a:spcBef>
                <a:spcPct val="0"/>
              </a:spcBef>
            </a:pPr>
            <a:r>
              <a:rPr lang="en-US" sz="800" b="1" dirty="0" smtClean="0">
                <a:cs typeface="Arial" pitchFamily="34" charset="0"/>
              </a:rPr>
              <a:t>Recommendation </a:t>
            </a:r>
            <a:r>
              <a:rPr lang="en-US" sz="800" b="1" dirty="0">
                <a:cs typeface="Arial" pitchFamily="34" charset="0"/>
              </a:rPr>
              <a:t>for Routine Vaccination of Persons Aged 11 Through 18 Years</a:t>
            </a:r>
            <a:endParaRPr lang="en-US" sz="800" dirty="0">
              <a:cs typeface="Arial" pitchFamily="34" charset="0"/>
            </a:endParaRPr>
          </a:p>
          <a:p>
            <a:pPr>
              <a:spcBef>
                <a:spcPct val="0"/>
              </a:spcBef>
            </a:pPr>
            <a:r>
              <a:rPr lang="en-US" sz="800" dirty="0">
                <a:cs typeface="Arial" pitchFamily="34" charset="0"/>
              </a:rPr>
              <a:t>After a booster dose of meningococcal conjugate vaccine, antibody titers are higher than after the first dose and are expected to protect adolescents through the period of increased risk through age 21 years. Persons who receive their first dose of meningococcal conjugate vaccine at or after age 16 years do not need a booster dose. Routine vaccination of healthy persons who are not at increased risk for exposure to </a:t>
            </a:r>
            <a:r>
              <a:rPr lang="en-US" sz="800" i="1" dirty="0">
                <a:cs typeface="Arial" pitchFamily="34" charset="0"/>
              </a:rPr>
              <a:t>N. meningitidis </a:t>
            </a:r>
            <a:r>
              <a:rPr lang="en-US" sz="800" dirty="0">
                <a:cs typeface="Arial" pitchFamily="34" charset="0"/>
              </a:rPr>
              <a:t>is not recommended after age 21 years.</a:t>
            </a:r>
          </a:p>
          <a:p>
            <a:pPr algn="ctr">
              <a:spcBef>
                <a:spcPct val="0"/>
              </a:spcBef>
            </a:pPr>
            <a:endParaRPr lang="en-US" sz="800" b="1" dirty="0">
              <a:cs typeface="Arial" pitchFamily="34" charset="0"/>
            </a:endParaRPr>
          </a:p>
          <a:p>
            <a:pPr algn="l">
              <a:spcBef>
                <a:spcPct val="0"/>
              </a:spcBef>
            </a:pPr>
            <a:r>
              <a:rPr lang="en-US" sz="800" b="1" dirty="0" smtClean="0">
                <a:cs typeface="Arial" pitchFamily="34" charset="0"/>
              </a:rPr>
              <a:t>CDC </a:t>
            </a:r>
            <a:r>
              <a:rPr lang="en-US" sz="800" b="1" dirty="0">
                <a:cs typeface="Arial" pitchFamily="34" charset="0"/>
              </a:rPr>
              <a:t>Guidance for Transition to an Adolescent Booster Dose</a:t>
            </a:r>
            <a:endParaRPr lang="en-US" sz="800" dirty="0">
              <a:cs typeface="Arial" pitchFamily="34" charset="0"/>
            </a:endParaRPr>
          </a:p>
          <a:p>
            <a:pPr>
              <a:spcBef>
                <a:spcPct val="0"/>
              </a:spcBef>
            </a:pPr>
            <a:r>
              <a:rPr lang="en-US" sz="800" dirty="0">
                <a:cs typeface="Arial" pitchFamily="34" charset="0"/>
              </a:rPr>
              <a:t>Some schools, colleges, and universities have policies requiring vaccination against meningococcal disease as a condition of enrollment. For ease of program implementation, persons aged 21 years or younger should have documentation of receipt of a dose of meningococcal conjugate vaccine not more than 5 years before enrollment. If the primary dose was administered before the 16th birthday, a booster dose should be administered before enrollment in college. The booster dose can be administered anytime after the 16th birthday to ensure that the booster is provided. The minimum interval between doses of meningococcal conjugate vaccine is 8 weeks.</a:t>
            </a:r>
          </a:p>
          <a:p>
            <a:pPr>
              <a:spcBef>
                <a:spcPct val="0"/>
              </a:spcBef>
            </a:pPr>
            <a:r>
              <a:rPr lang="en-US" sz="800" dirty="0" smtClean="0">
                <a:cs typeface="Arial" pitchFamily="34" charset="0"/>
              </a:rPr>
              <a:t>No </a:t>
            </a:r>
            <a:r>
              <a:rPr lang="en-US" sz="800" dirty="0">
                <a:cs typeface="Arial" pitchFamily="34" charset="0"/>
              </a:rPr>
              <a:t>data are available on the interchangeability of vaccine products. Whenever feasible, the same brand of vaccine should be used for all doses of the vaccination series. If vaccination providers do not know or have available the type of vaccine product previously administered, any product should be used to continue or complete the series. </a:t>
            </a:r>
          </a:p>
          <a:p>
            <a:pPr>
              <a:lnSpc>
                <a:spcPct val="80000"/>
              </a:lnSpc>
              <a:spcBef>
                <a:spcPct val="0"/>
              </a:spcBef>
            </a:pPr>
            <a:endParaRPr lang="en-US" sz="800" b="1" dirty="0">
              <a:cs typeface="Arial" pitchFamily="34" charset="0"/>
            </a:endParaRPr>
          </a:p>
          <a:p>
            <a:pPr algn="l"/>
            <a:r>
              <a:rPr lang="en-US" sz="800" b="1" dirty="0">
                <a:cs typeface="Arial" pitchFamily="34" charset="0"/>
              </a:rPr>
              <a:t>Recommendations for Adults 56 years and older</a:t>
            </a:r>
          </a:p>
          <a:p>
            <a:r>
              <a:rPr lang="en-US" sz="800" dirty="0">
                <a:cs typeface="Arial" pitchFamily="34" charset="0"/>
              </a:rPr>
              <a:t> MPSV4 is the only licensed meningococcal vaccine for adults aged ≥56 years and is immunogenic in older adults. For adults who have received MenACWY previously, limited data demonstrate a higher antibody response after a subsequent dose of MenACWY compared with a subsequent dose of MPSV4. For meningococcal vaccine-naïve persons aged ≥56 years who anticipate requiring a single dose of meningococcal vaccine (e.g., travelers and persons at risk as a result of a community outbreak), MPSV4 is preferred. For persons now aged ≥56 years who were vaccinated previously with MenACWY and are recommended for revaccination or for whom multiple doses are anticipated (e.g., persons with asplenia </a:t>
            </a:r>
            <a:r>
              <a:rPr lang="en-US" sz="800" dirty="0" err="1">
                <a:cs typeface="Arial" pitchFamily="34" charset="0"/>
              </a:rPr>
              <a:t>amd</a:t>
            </a:r>
            <a:r>
              <a:rPr lang="en-US" sz="800" dirty="0">
                <a:cs typeface="Arial" pitchFamily="34" charset="0"/>
              </a:rPr>
              <a:t> microbiologists), MenACWY is preferred. </a:t>
            </a:r>
          </a:p>
          <a:p>
            <a:r>
              <a:rPr lang="en-US" sz="800" dirty="0">
                <a:cs typeface="Arial" pitchFamily="34" charset="0"/>
              </a:rPr>
              <a:t> 	</a:t>
            </a:r>
          </a:p>
          <a:p>
            <a:r>
              <a:rPr lang="en-US" sz="800" dirty="0">
                <a:cs typeface="Arial" pitchFamily="34" charset="0"/>
              </a:rPr>
              <a:t>Ref. 1. Prevention and Control of Meningococcal Disease - Recommendations of the Advisory Committee on Immunization Practices (ACIP) MMWR / March 22, 2013 / Vol. 62 / No. 2 </a:t>
            </a:r>
          </a:p>
          <a:p>
            <a:pPr>
              <a:spcBef>
                <a:spcPct val="0"/>
              </a:spcBef>
            </a:pPr>
            <a:r>
              <a:rPr lang="en-US" sz="800" dirty="0">
                <a:cs typeface="Arial" pitchFamily="34" charset="0"/>
              </a:rPr>
              <a:t>2. Recommendation of the ACIP for Use of Quadrivalent Meningococcal Conjugate Vaccine (MenACWY-D) Among Children Aged 9 Through 23 Months at Increased Risk for Invasive Meningococcal Disease MMWR; October 14, 2011 / 60(40);1391-1392 </a:t>
            </a:r>
            <a:br>
              <a:rPr lang="en-US" sz="800" dirty="0">
                <a:cs typeface="Arial" pitchFamily="34" charset="0"/>
              </a:rPr>
            </a:br>
            <a:endParaRPr lang="en-US" sz="800" dirty="0">
              <a:cs typeface="Arial" pitchFamily="34" charset="0"/>
            </a:endParaRPr>
          </a:p>
          <a:p>
            <a:pPr>
              <a:lnSpc>
                <a:spcPct val="80000"/>
              </a:lnSpc>
              <a:spcBef>
                <a:spcPct val="0"/>
              </a:spcBef>
            </a:pPr>
            <a:endParaRPr lang="en-US" sz="1000" dirty="0">
              <a:latin typeface="Arial" charset="0"/>
            </a:endParaRPr>
          </a:p>
          <a:p>
            <a:pPr>
              <a:lnSpc>
                <a:spcPct val="80000"/>
              </a:lnSpc>
              <a:spcBef>
                <a:spcPct val="0"/>
              </a:spcBef>
            </a:pPr>
            <a:endParaRPr lang="en-US" sz="900" dirty="0">
              <a:latin typeface="Arial" charset="0"/>
            </a:endParaRPr>
          </a:p>
        </p:txBody>
      </p:sp>
      <p:sp>
        <p:nvSpPr>
          <p:cNvPr id="12" name="Slide Number Placeholder 11"/>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20875759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Meningococcal Vaccines for High Risk</a:t>
            </a:r>
            <a:r>
              <a:rPr lang="en-US" baseline="0" dirty="0" smtClean="0"/>
              <a:t> </a:t>
            </a:r>
            <a:r>
              <a:rPr lang="en-US" dirty="0" smtClean="0"/>
              <a:t>Children 2 months – 10 years</a:t>
            </a:r>
          </a:p>
          <a:p>
            <a:r>
              <a:rPr lang="en-US" dirty="0" smtClean="0"/>
              <a:t>MENHIBRIX® (Men C&amp;Y + Hib) licensed for ages 6 weeks through 18 months</a:t>
            </a:r>
          </a:p>
          <a:p>
            <a:r>
              <a:rPr lang="en-US" dirty="0" smtClean="0"/>
              <a:t>Menveo®  (Men A,C,Y, W-135) licensed for ages 2 mos. through 55 years</a:t>
            </a:r>
          </a:p>
          <a:p>
            <a:r>
              <a:rPr lang="en-US" dirty="0" smtClean="0"/>
              <a:t>Menactra®</a:t>
            </a:r>
            <a:r>
              <a:rPr lang="en-US" baseline="0" dirty="0" smtClean="0"/>
              <a:t> (Men A, C, Y, W-135) licensed for 9 months through 55 years</a:t>
            </a:r>
          </a:p>
          <a:p>
            <a:endParaRPr lang="en-US" baseline="0" dirty="0" smtClean="0"/>
          </a:p>
          <a:p>
            <a:r>
              <a:rPr lang="en-US" dirty="0" smtClean="0"/>
              <a:t>Recommended for children 2 months through 10 years with:</a:t>
            </a:r>
          </a:p>
          <a:p>
            <a:r>
              <a:rPr lang="en-US" dirty="0" smtClean="0"/>
              <a:t>-complement component deficiency</a:t>
            </a:r>
          </a:p>
          <a:p>
            <a:r>
              <a:rPr lang="en-US" dirty="0" smtClean="0"/>
              <a:t>-functional or anatomic asplenia</a:t>
            </a:r>
          </a:p>
          <a:p>
            <a:r>
              <a:rPr lang="en-US" dirty="0" smtClean="0"/>
              <a:t>-those who are part of a community outbreak </a:t>
            </a:r>
          </a:p>
          <a:p>
            <a:r>
              <a:rPr lang="en-US" dirty="0" smtClean="0"/>
              <a:t>-persons traveling internationally to regions with endemic  meningococcal disease.</a:t>
            </a:r>
          </a:p>
          <a:p>
            <a:endParaRPr lang="en-US" dirty="0" smtClean="0"/>
          </a:p>
          <a:p>
            <a:r>
              <a:rPr lang="en-US" dirty="0" smtClean="0"/>
              <a:t> For details on doses and schedule refer to  the current Childhood and Adolescent Immunization Schedule</a:t>
            </a:r>
          </a:p>
          <a:p>
            <a:endParaRPr lang="en-US" dirty="0"/>
          </a:p>
        </p:txBody>
      </p:sp>
      <p:sp>
        <p:nvSpPr>
          <p:cNvPr id="6" name="Slide Number Placeholder 5"/>
          <p:cNvSpPr>
            <a:spLocks noGrp="1"/>
          </p:cNvSpPr>
          <p:nvPr>
            <p:ph type="sldNum" sz="quarter" idx="11"/>
          </p:nvPr>
        </p:nvSpPr>
        <p:spPr/>
        <p:txBody>
          <a:bodyPr/>
          <a:lstStyle/>
          <a:p>
            <a:pPr>
              <a:defRPr/>
            </a:pPr>
            <a:fld id="{97952AFA-8362-48FC-9C34-150C87379A95}" type="slidenum">
              <a:rPr lang="en-US" smtClean="0">
                <a:solidFill>
                  <a:prstClr val="black"/>
                </a:solidFill>
              </a:rPr>
              <a:pPr>
                <a:defRPr/>
              </a:pPr>
              <a:t>45</a:t>
            </a:fld>
            <a:endParaRPr lang="en-US">
              <a:solidFill>
                <a:prstClr val="black"/>
              </a:solidFill>
            </a:endParaRPr>
          </a:p>
        </p:txBody>
      </p:sp>
    </p:spTree>
    <p:extLst>
      <p:ext uri="{BB962C8B-B14F-4D97-AF65-F5344CB8AC3E}">
        <p14:creationId xmlns:p14="http://schemas.microsoft.com/office/powerpoint/2010/main" val="36330898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txBox="1">
            <a:spLocks noGrp="1" noChangeArrowheads="1"/>
          </p:cNvSpPr>
          <p:nvPr/>
        </p:nvSpPr>
        <p:spPr bwMode="auto">
          <a:xfrm>
            <a:off x="3884613" y="8542552"/>
            <a:ext cx="2971800" cy="450013"/>
          </a:xfrm>
          <a:prstGeom prst="rect">
            <a:avLst/>
          </a:prstGeom>
          <a:noFill/>
          <a:ln w="9525">
            <a:noFill/>
            <a:miter lim="800000"/>
            <a:headEnd/>
            <a:tailEnd/>
          </a:ln>
        </p:spPr>
        <p:txBody>
          <a:bodyPr lIns="91425" tIns="45712" rIns="91425" bIns="45712" anchor="b"/>
          <a:lstStyle/>
          <a:p>
            <a:pPr algn="r" fontAlgn="auto">
              <a:spcBef>
                <a:spcPts val="0"/>
              </a:spcBef>
              <a:spcAft>
                <a:spcPts val="0"/>
              </a:spcAft>
            </a:pPr>
            <a:endParaRPr lang="en-US" sz="1200" dirty="0">
              <a:solidFill>
                <a:srgbClr val="000000"/>
              </a:solidFill>
              <a:latin typeface="Calibri"/>
            </a:endParaRPr>
          </a:p>
        </p:txBody>
      </p:sp>
      <p:sp>
        <p:nvSpPr>
          <p:cNvPr id="260099" name="Rectangle 6"/>
          <p:cNvSpPr txBox="1">
            <a:spLocks noGrp="1" noChangeArrowheads="1"/>
          </p:cNvSpPr>
          <p:nvPr/>
        </p:nvSpPr>
        <p:spPr bwMode="auto">
          <a:xfrm>
            <a:off x="0" y="8542552"/>
            <a:ext cx="2971800" cy="450013"/>
          </a:xfrm>
          <a:prstGeom prst="rect">
            <a:avLst/>
          </a:prstGeom>
          <a:noFill/>
          <a:ln w="9525">
            <a:noFill/>
            <a:miter lim="800000"/>
            <a:headEnd/>
            <a:tailEnd/>
          </a:ln>
        </p:spPr>
        <p:txBody>
          <a:bodyPr lIns="91417" tIns="45708" rIns="91417" bIns="45708" anchor="b"/>
          <a:lstStyle/>
          <a:p>
            <a:pPr fontAlgn="auto">
              <a:spcBef>
                <a:spcPts val="0"/>
              </a:spcBef>
              <a:spcAft>
                <a:spcPts val="0"/>
              </a:spcAft>
            </a:pPr>
            <a:endParaRPr lang="en-US" sz="1200">
              <a:solidFill>
                <a:srgbClr val="000000"/>
              </a:solidFill>
              <a:latin typeface="Calibri"/>
            </a:endParaRPr>
          </a:p>
        </p:txBody>
      </p:sp>
      <p:sp>
        <p:nvSpPr>
          <p:cNvPr id="260100" name="Rectangle 7"/>
          <p:cNvSpPr txBox="1">
            <a:spLocks noGrp="1" noChangeArrowheads="1"/>
          </p:cNvSpPr>
          <p:nvPr/>
        </p:nvSpPr>
        <p:spPr bwMode="auto">
          <a:xfrm>
            <a:off x="3884613" y="8542552"/>
            <a:ext cx="2971800" cy="450013"/>
          </a:xfrm>
          <a:prstGeom prst="rect">
            <a:avLst/>
          </a:prstGeom>
          <a:noFill/>
          <a:ln w="9525">
            <a:noFill/>
            <a:miter lim="800000"/>
            <a:headEnd/>
            <a:tailEnd/>
          </a:ln>
        </p:spPr>
        <p:txBody>
          <a:bodyPr lIns="91417" tIns="45708" rIns="91417" bIns="45708" anchor="b"/>
          <a:lstStyle/>
          <a:p>
            <a:pPr algn="r" fontAlgn="auto">
              <a:spcBef>
                <a:spcPts val="0"/>
              </a:spcBef>
              <a:spcAft>
                <a:spcPts val="0"/>
              </a:spcAft>
            </a:pPr>
            <a:endParaRPr lang="en-US" sz="1200" dirty="0">
              <a:solidFill>
                <a:srgbClr val="000000"/>
              </a:solidFill>
              <a:latin typeface="Calibri"/>
            </a:endParaRPr>
          </a:p>
        </p:txBody>
      </p:sp>
      <p:sp>
        <p:nvSpPr>
          <p:cNvPr id="260101" name="Rectangle 6"/>
          <p:cNvSpPr txBox="1">
            <a:spLocks noGrp="1" noChangeArrowheads="1"/>
          </p:cNvSpPr>
          <p:nvPr/>
        </p:nvSpPr>
        <p:spPr bwMode="auto">
          <a:xfrm>
            <a:off x="0" y="8542552"/>
            <a:ext cx="2971800" cy="450013"/>
          </a:xfrm>
          <a:prstGeom prst="rect">
            <a:avLst/>
          </a:prstGeom>
          <a:noFill/>
          <a:ln w="9525">
            <a:noFill/>
            <a:miter lim="800000"/>
            <a:headEnd/>
            <a:tailEnd/>
          </a:ln>
        </p:spPr>
        <p:txBody>
          <a:bodyPr lIns="91409" tIns="45704" rIns="91409" bIns="45704" anchor="b"/>
          <a:lstStyle/>
          <a:p>
            <a:pPr fontAlgn="auto">
              <a:spcBef>
                <a:spcPts val="0"/>
              </a:spcBef>
              <a:spcAft>
                <a:spcPts val="0"/>
              </a:spcAft>
            </a:pPr>
            <a:endParaRPr lang="en-US" sz="1200">
              <a:solidFill>
                <a:srgbClr val="000000"/>
              </a:solidFill>
              <a:latin typeface="Calibri"/>
            </a:endParaRPr>
          </a:p>
        </p:txBody>
      </p:sp>
      <p:sp>
        <p:nvSpPr>
          <p:cNvPr id="260102" name="Rectangle 7"/>
          <p:cNvSpPr txBox="1">
            <a:spLocks noGrp="1" noChangeArrowheads="1"/>
          </p:cNvSpPr>
          <p:nvPr/>
        </p:nvSpPr>
        <p:spPr bwMode="auto">
          <a:xfrm>
            <a:off x="3884613" y="8542552"/>
            <a:ext cx="2971800" cy="450013"/>
          </a:xfrm>
          <a:prstGeom prst="rect">
            <a:avLst/>
          </a:prstGeom>
          <a:noFill/>
          <a:ln w="9525">
            <a:noFill/>
            <a:miter lim="800000"/>
            <a:headEnd/>
            <a:tailEnd/>
          </a:ln>
        </p:spPr>
        <p:txBody>
          <a:bodyPr lIns="91409" tIns="45704" rIns="91409" bIns="45704" anchor="b"/>
          <a:lstStyle/>
          <a:p>
            <a:pPr algn="r" fontAlgn="auto">
              <a:spcBef>
                <a:spcPts val="0"/>
              </a:spcBef>
              <a:spcAft>
                <a:spcPts val="0"/>
              </a:spcAft>
            </a:pPr>
            <a:endParaRPr lang="en-US" sz="1200" dirty="0">
              <a:solidFill>
                <a:srgbClr val="000000"/>
              </a:solidFill>
              <a:latin typeface="Calibri"/>
            </a:endParaRPr>
          </a:p>
        </p:txBody>
      </p:sp>
      <p:sp>
        <p:nvSpPr>
          <p:cNvPr id="260103" name="Rectangle 7"/>
          <p:cNvSpPr txBox="1">
            <a:spLocks noGrp="1" noChangeArrowheads="1"/>
          </p:cNvSpPr>
          <p:nvPr/>
        </p:nvSpPr>
        <p:spPr bwMode="auto">
          <a:xfrm>
            <a:off x="3884613" y="8542552"/>
            <a:ext cx="2971800" cy="450013"/>
          </a:xfrm>
          <a:prstGeom prst="rect">
            <a:avLst/>
          </a:prstGeom>
          <a:noFill/>
          <a:ln w="9525">
            <a:noFill/>
            <a:miter lim="800000"/>
            <a:headEnd/>
            <a:tailEnd/>
          </a:ln>
        </p:spPr>
        <p:txBody>
          <a:bodyPr lIns="91392" tIns="45696" rIns="91392" bIns="45696" anchor="b"/>
          <a:lstStyle/>
          <a:p>
            <a:pPr algn="r" fontAlgn="auto">
              <a:spcBef>
                <a:spcPts val="0"/>
              </a:spcBef>
              <a:spcAft>
                <a:spcPts val="0"/>
              </a:spcAft>
            </a:pPr>
            <a:endParaRPr lang="en-US" sz="1200">
              <a:solidFill>
                <a:srgbClr val="000000"/>
              </a:solidFill>
              <a:latin typeface="Calibri"/>
            </a:endParaRPr>
          </a:p>
        </p:txBody>
      </p:sp>
      <p:sp>
        <p:nvSpPr>
          <p:cNvPr id="260104" name="Rectangle 2"/>
          <p:cNvSpPr>
            <a:spLocks noGrp="1" noRot="1" noChangeAspect="1" noChangeArrowheads="1" noTextEdit="1"/>
          </p:cNvSpPr>
          <p:nvPr>
            <p:ph type="sldImg"/>
          </p:nvPr>
        </p:nvSpPr>
        <p:spPr>
          <a:xfrm>
            <a:off x="1219200" y="663575"/>
            <a:ext cx="4495800" cy="3373438"/>
          </a:xfrm>
          <a:ln/>
        </p:spPr>
      </p:sp>
      <p:sp>
        <p:nvSpPr>
          <p:cNvPr id="260105" name="Rectangle 3"/>
          <p:cNvSpPr>
            <a:spLocks noGrp="1" noChangeArrowheads="1"/>
          </p:cNvSpPr>
          <p:nvPr>
            <p:ph type="body" idx="1"/>
          </p:nvPr>
        </p:nvSpPr>
        <p:spPr>
          <a:xfrm>
            <a:off x="381001" y="4128440"/>
            <a:ext cx="6172200" cy="4275883"/>
          </a:xfrm>
          <a:noFill/>
          <a:ln/>
        </p:spPr>
        <p:txBody>
          <a:bodyPr lIns="91392" tIns="45696" rIns="91392" bIns="45696">
            <a:normAutofit fontScale="70000" lnSpcReduction="20000"/>
          </a:bodyPr>
          <a:lstStyle/>
          <a:p>
            <a:pPr marL="2057058" lvl="4" indent="-1599934" algn="l">
              <a:lnSpc>
                <a:spcPct val="80000"/>
              </a:lnSpc>
              <a:spcBef>
                <a:spcPct val="0"/>
              </a:spcBef>
            </a:pPr>
            <a:r>
              <a:rPr lang="en-US" sz="800" b="1" dirty="0" smtClean="0">
                <a:latin typeface="Arial" charset="0"/>
              </a:rPr>
              <a:t>Presenter may</a:t>
            </a:r>
            <a:r>
              <a:rPr lang="en-US" sz="800" b="1" baseline="0" dirty="0" smtClean="0">
                <a:latin typeface="Arial" charset="0"/>
              </a:rPr>
              <a:t> use the new MenB one-pager while discussing slide</a:t>
            </a:r>
          </a:p>
          <a:p>
            <a:pPr marL="2057058" lvl="4" indent="-1599934" algn="l">
              <a:lnSpc>
                <a:spcPct val="80000"/>
              </a:lnSpc>
              <a:spcBef>
                <a:spcPct val="0"/>
              </a:spcBef>
            </a:pPr>
            <a:endParaRPr lang="en-US" sz="800" b="1" baseline="0" dirty="0" smtClean="0">
              <a:latin typeface="Arial" charset="0"/>
            </a:endParaRPr>
          </a:p>
          <a:p>
            <a:pPr marL="342900" marR="0" lvl="0" indent="-342900" algn="l" defTabSz="914400" rtl="0" eaLnBrk="1" fontAlgn="auto" latinLnBrk="0" hangingPunct="1">
              <a:lnSpc>
                <a:spcPct val="80000"/>
              </a:lnSpc>
              <a:spcBef>
                <a:spcPct val="35000"/>
              </a:spcBef>
              <a:spcAft>
                <a:spcPts val="0"/>
              </a:spcAft>
              <a:buClr>
                <a:srgbClr val="FFFFCC"/>
              </a:buClr>
              <a:buSzTx/>
              <a:buFontTx/>
              <a:buNone/>
              <a:tabLst/>
              <a:defRPr/>
            </a:pPr>
            <a:r>
              <a:rPr kumimoji="0" lang="en-US" sz="2000" b="0" i="0" u="none" strike="noStrike" kern="1200" cap="none" spc="0" normalizeH="0" baseline="0" noProof="0" dirty="0" smtClean="0">
                <a:ln>
                  <a:noFill/>
                </a:ln>
                <a:solidFill>
                  <a:prstClr val="black"/>
                </a:solidFill>
                <a:effectLst/>
                <a:uLnTx/>
                <a:uFillTx/>
                <a:latin typeface="Segoe UI"/>
                <a:ea typeface="+mn-ea"/>
                <a:cs typeface="+mn-cs"/>
              </a:rPr>
              <a:t>Bexsero</a:t>
            </a:r>
            <a:r>
              <a:rPr kumimoji="0" lang="en-US" sz="2000" b="0" i="0" u="none" strike="noStrike" kern="1200" cap="none" spc="0" normalizeH="0" baseline="0" noProof="0" dirty="0" smtClean="0">
                <a:ln>
                  <a:noFill/>
                </a:ln>
                <a:solidFill>
                  <a:prstClr val="black"/>
                </a:solidFill>
                <a:effectLst/>
                <a:uLnTx/>
                <a:uFillTx/>
                <a:latin typeface="Segoe UI"/>
                <a:ea typeface="+mn-ea"/>
                <a:cs typeface="+mn-cs"/>
                <a:sym typeface="Symbol" pitchFamily="18" charset="2"/>
              </a:rPr>
              <a:t>®</a:t>
            </a:r>
            <a:r>
              <a:rPr kumimoji="0" lang="en-US" sz="2000" b="1" i="0" u="none" strike="noStrike" kern="1200" cap="none" spc="0" normalizeH="0" baseline="0" noProof="0" dirty="0" smtClean="0">
                <a:ln>
                  <a:noFill/>
                </a:ln>
                <a:solidFill>
                  <a:prstClr val="black"/>
                </a:solidFill>
                <a:effectLst/>
                <a:uLnTx/>
                <a:uFillTx/>
                <a:latin typeface="Segoe UI"/>
                <a:ea typeface="+mn-ea"/>
                <a:cs typeface="+mn-cs"/>
              </a:rPr>
              <a:t> </a:t>
            </a:r>
            <a:r>
              <a:rPr kumimoji="0" lang="en-US" sz="2000" b="0" i="0" u="none" strike="noStrike" kern="1200" cap="none" spc="0" normalizeH="0" baseline="0" noProof="0" dirty="0" smtClean="0">
                <a:ln>
                  <a:noFill/>
                </a:ln>
                <a:solidFill>
                  <a:prstClr val="black"/>
                </a:solidFill>
                <a:effectLst/>
                <a:uLnTx/>
                <a:uFillTx/>
                <a:latin typeface="Segoe UI"/>
                <a:ea typeface="+mn-ea"/>
                <a:cs typeface="+mn-cs"/>
              </a:rPr>
              <a:t>licensed for ages 10 through 25 years (2 dose)</a:t>
            </a:r>
          </a:p>
          <a:p>
            <a:pPr marL="342900" marR="0" lvl="0" indent="-342900" algn="l" defTabSz="914400" rtl="0" eaLnBrk="1" fontAlgn="auto" latinLnBrk="0" hangingPunct="1">
              <a:lnSpc>
                <a:spcPct val="80000"/>
              </a:lnSpc>
              <a:spcBef>
                <a:spcPct val="35000"/>
              </a:spcBef>
              <a:spcAft>
                <a:spcPts val="0"/>
              </a:spcAft>
              <a:buClr>
                <a:srgbClr val="FFFFCC"/>
              </a:buClr>
              <a:buSzTx/>
              <a:buFontTx/>
              <a:buNone/>
              <a:tabLst/>
              <a:defRPr/>
            </a:pPr>
            <a:r>
              <a:rPr kumimoji="0" lang="en-US" sz="2000" b="0" i="0" u="none" strike="noStrike" kern="1200" cap="none" spc="0" normalizeH="0" baseline="0" noProof="0" dirty="0" smtClean="0">
                <a:ln>
                  <a:noFill/>
                </a:ln>
                <a:solidFill>
                  <a:prstClr val="black"/>
                </a:solidFill>
                <a:effectLst/>
                <a:uLnTx/>
                <a:uFillTx/>
                <a:latin typeface="Segoe UI"/>
                <a:ea typeface="+mn-ea"/>
                <a:cs typeface="+mn-cs"/>
                <a:sym typeface="Symbol" pitchFamily="18" charset="2"/>
              </a:rPr>
              <a:t>Trumenba®</a:t>
            </a:r>
            <a:r>
              <a:rPr kumimoji="0" lang="en-US" sz="2000" b="0" i="0" u="none" strike="noStrike" kern="1200" cap="none" spc="0" normalizeH="0" baseline="0" noProof="0" dirty="0" smtClean="0">
                <a:ln>
                  <a:noFill/>
                </a:ln>
                <a:solidFill>
                  <a:prstClr val="black"/>
                </a:solidFill>
                <a:effectLst/>
                <a:uLnTx/>
                <a:uFillTx/>
                <a:latin typeface="Segoe UI"/>
                <a:ea typeface="+mn-ea"/>
                <a:cs typeface="+mn-cs"/>
              </a:rPr>
              <a:t> licensed for ages 10 through 25 years (3 dose)</a:t>
            </a:r>
          </a:p>
          <a:p>
            <a:pPr marL="342900" marR="0" lvl="0" indent="-342900" algn="l" defTabSz="914400" rtl="0" eaLnBrk="1" fontAlgn="auto" latinLnBrk="0" hangingPunct="1">
              <a:lnSpc>
                <a:spcPct val="80000"/>
              </a:lnSpc>
              <a:spcBef>
                <a:spcPct val="35000"/>
              </a:spcBef>
              <a:spcAft>
                <a:spcPts val="0"/>
              </a:spcAft>
              <a:buClr>
                <a:srgbClr val="FFFFCC"/>
              </a:buClr>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Segoe UI"/>
              <a:ea typeface="+mn-ea"/>
              <a:cs typeface="+mn-cs"/>
            </a:endParaRPr>
          </a:p>
          <a:p>
            <a:pPr marL="342900" marR="0" lvl="0" indent="-342900" algn="l" defTabSz="914400" rtl="0" eaLnBrk="1" fontAlgn="auto" latinLnBrk="0" hangingPunct="1">
              <a:lnSpc>
                <a:spcPct val="80000"/>
              </a:lnSpc>
              <a:spcBef>
                <a:spcPct val="35000"/>
              </a:spcBef>
              <a:spcAft>
                <a:spcPts val="0"/>
              </a:spcAft>
              <a:buClr>
                <a:srgbClr val="FFFFCC"/>
              </a:buClr>
              <a:buSzTx/>
              <a:buFontTx/>
              <a:buNone/>
              <a:tabLst/>
              <a:defRPr/>
            </a:pPr>
            <a:r>
              <a:rPr kumimoji="0" lang="en-US" sz="2000" b="0" i="0" u="none" strike="noStrike" kern="1200" cap="none" spc="0" normalizeH="0" baseline="0" noProof="0" dirty="0" smtClean="0">
                <a:ln>
                  <a:noFill/>
                </a:ln>
                <a:solidFill>
                  <a:prstClr val="black"/>
                </a:solidFill>
                <a:effectLst/>
                <a:uLnTx/>
                <a:uFillTx/>
                <a:latin typeface="Segoe UI"/>
                <a:ea typeface="+mn-ea"/>
                <a:cs typeface="+mn-cs"/>
              </a:rPr>
              <a:t>ACIP recommends  serogroup B meningococcal vaccine for:</a:t>
            </a:r>
          </a:p>
          <a:p>
            <a:pPr marL="342900" marR="0" lvl="0" indent="-342900" algn="l" defTabSz="914400" rtl="0" eaLnBrk="1" fontAlgn="auto" latinLnBrk="0" hangingPunct="1">
              <a:lnSpc>
                <a:spcPct val="80000"/>
              </a:lnSpc>
              <a:spcBef>
                <a:spcPct val="35000"/>
              </a:spcBef>
              <a:spcAft>
                <a:spcPts val="0"/>
              </a:spcAft>
              <a:buClr>
                <a:srgbClr val="FFFFCC"/>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Segoe UI"/>
                <a:ea typeface="+mn-ea"/>
                <a:cs typeface="+mn-cs"/>
              </a:rPr>
              <a:t>Persons with persistent complement component deficiencies </a:t>
            </a:r>
          </a:p>
          <a:p>
            <a:pPr marL="342900" marR="0" lvl="0" indent="-342900" algn="l" defTabSz="914400" rtl="0" eaLnBrk="1" fontAlgn="auto" latinLnBrk="0" hangingPunct="1">
              <a:lnSpc>
                <a:spcPct val="80000"/>
              </a:lnSpc>
              <a:spcBef>
                <a:spcPct val="35000"/>
              </a:spcBef>
              <a:spcAft>
                <a:spcPts val="0"/>
              </a:spcAft>
              <a:buClr>
                <a:srgbClr val="FFFFCC"/>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Segoe UI"/>
                <a:ea typeface="+mn-ea"/>
                <a:cs typeface="+mn-cs"/>
              </a:rPr>
              <a:t>Persons with anatomic or functional asplenia </a:t>
            </a:r>
          </a:p>
          <a:p>
            <a:pPr marL="342900" marR="0" lvl="0" indent="-342900" algn="l" defTabSz="914400" rtl="0" eaLnBrk="1" fontAlgn="auto" latinLnBrk="0" hangingPunct="1">
              <a:lnSpc>
                <a:spcPct val="80000"/>
              </a:lnSpc>
              <a:spcBef>
                <a:spcPct val="35000"/>
              </a:spcBef>
              <a:spcAft>
                <a:spcPts val="0"/>
              </a:spcAft>
              <a:buClr>
                <a:srgbClr val="FFFFCC"/>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Segoe UI"/>
                <a:ea typeface="+mn-ea"/>
                <a:cs typeface="+mn-cs"/>
              </a:rPr>
              <a:t>Microbiologists routinely exposed to isolates of Neisseria meningitidis </a:t>
            </a:r>
          </a:p>
          <a:p>
            <a:pPr marL="342900" marR="0" lvl="0" indent="-342900" algn="l" defTabSz="914400" rtl="0" eaLnBrk="1" fontAlgn="auto" latinLnBrk="0" hangingPunct="1">
              <a:lnSpc>
                <a:spcPct val="80000"/>
              </a:lnSpc>
              <a:spcBef>
                <a:spcPct val="35000"/>
              </a:spcBef>
              <a:spcAft>
                <a:spcPts val="0"/>
              </a:spcAft>
              <a:buClr>
                <a:srgbClr val="FFFFCC"/>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Segoe UI"/>
                <a:ea typeface="+mn-ea"/>
                <a:cs typeface="+mn-cs"/>
              </a:rPr>
              <a:t>Persons identified to be at increased risk because of a serogroup B meningococcal disease outbreak </a:t>
            </a:r>
          </a:p>
          <a:p>
            <a:pPr marL="342900" marR="0" lvl="0" indent="-342900" algn="l" defTabSz="914400" rtl="0" eaLnBrk="1" fontAlgn="auto" latinLnBrk="0" hangingPunct="1">
              <a:lnSpc>
                <a:spcPct val="80000"/>
              </a:lnSpc>
              <a:spcBef>
                <a:spcPct val="35000"/>
              </a:spcBef>
              <a:spcAft>
                <a:spcPts val="0"/>
              </a:spcAft>
              <a:buClr>
                <a:srgbClr val="FFFFCC"/>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Segoe UI"/>
                <a:ea typeface="+mn-ea"/>
                <a:cs typeface="+mn-cs"/>
              </a:rPr>
              <a:t>The 2 vaccine products are not interchangeable.</a:t>
            </a:r>
          </a:p>
          <a:p>
            <a:pPr marL="0" marR="0" lvl="0" indent="0" algn="l" defTabSz="914400" rtl="0" eaLnBrk="1" fontAlgn="auto" latinLnBrk="0" hangingPunct="1">
              <a:lnSpc>
                <a:spcPct val="80000"/>
              </a:lnSpc>
              <a:spcBef>
                <a:spcPct val="35000"/>
              </a:spcBef>
              <a:spcAft>
                <a:spcPts val="0"/>
              </a:spcAft>
              <a:buClr>
                <a:srgbClr val="FFFFCC"/>
              </a:buClr>
              <a:buSzTx/>
              <a:buFont typeface="Arial" panose="020B0604020202020204" pitchFamily="34" charset="0"/>
              <a:buNone/>
              <a:tabLst/>
              <a:defRPr/>
            </a:pPr>
            <a:endParaRPr kumimoji="0" lang="en-US" sz="2000" b="0" i="0" u="none" strike="noStrike" kern="1200" cap="none" spc="0" normalizeH="0" baseline="0" noProof="0" dirty="0" smtClean="0">
              <a:ln>
                <a:noFill/>
              </a:ln>
              <a:solidFill>
                <a:prstClr val="black"/>
              </a:solidFill>
              <a:effectLst/>
              <a:uLnTx/>
              <a:uFillTx/>
              <a:latin typeface="Segoe UI"/>
              <a:ea typeface="+mn-ea"/>
              <a:cs typeface="+mn-cs"/>
            </a:endParaRPr>
          </a:p>
          <a:p>
            <a:pPr marL="0" marR="0" lvl="0" indent="0" algn="l" defTabSz="914400" rtl="0" eaLnBrk="1" fontAlgn="auto" latinLnBrk="0" hangingPunct="1">
              <a:lnSpc>
                <a:spcPct val="80000"/>
              </a:lnSpc>
              <a:spcBef>
                <a:spcPct val="35000"/>
              </a:spcBef>
              <a:spcAft>
                <a:spcPts val="0"/>
              </a:spcAft>
              <a:buClr>
                <a:srgbClr val="FFFFCC"/>
              </a:buClr>
              <a:buSzTx/>
              <a:buFont typeface="Arial" panose="020B0604020202020204" pitchFamily="34" charset="0"/>
              <a:buNone/>
              <a:tabLst/>
              <a:defRPr/>
            </a:pPr>
            <a:r>
              <a:rPr kumimoji="0" lang="en-US" sz="2000" b="0" i="0" u="none" strike="noStrike" kern="1200" cap="none" spc="0" normalizeH="0" baseline="0" noProof="0" dirty="0" smtClean="0">
                <a:ln>
                  <a:noFill/>
                </a:ln>
                <a:solidFill>
                  <a:prstClr val="black"/>
                </a:solidFill>
                <a:effectLst/>
                <a:uLnTx/>
                <a:uFillTx/>
                <a:latin typeface="Segoe UI"/>
                <a:ea typeface="+mn-ea"/>
                <a:cs typeface="+mn-cs"/>
              </a:rPr>
              <a:t>MenB is a Category B- permissive recommendation- </a:t>
            </a:r>
            <a:r>
              <a:rPr kumimoji="0" lang="en-US" sz="2000" b="1" i="0" u="none" strike="noStrike" kern="1200" cap="none" spc="0" normalizeH="0" baseline="0" noProof="0" dirty="0" smtClean="0">
                <a:ln>
                  <a:noFill/>
                </a:ln>
                <a:solidFill>
                  <a:prstClr val="black"/>
                </a:solidFill>
                <a:effectLst/>
                <a:uLnTx/>
                <a:uFillTx/>
                <a:latin typeface="Segoe UI"/>
                <a:ea typeface="+mn-ea"/>
                <a:cs typeface="+mn-cs"/>
              </a:rPr>
              <a:t>Explain to audience the difference between a Category A and Category B recommendation.  Category B means the recommendation allows for individual clinical decision making, but with Category A recommendations all persons in an age or risk factor based group may get the vaccine.  Category B classification enables coverage by the VFC program and most insurance plans.</a:t>
            </a:r>
          </a:p>
          <a:p>
            <a:pPr marL="0" marR="0" lvl="0" indent="0" algn="l" defTabSz="914400" rtl="0" eaLnBrk="1" fontAlgn="auto" latinLnBrk="0" hangingPunct="1">
              <a:lnSpc>
                <a:spcPct val="80000"/>
              </a:lnSpc>
              <a:spcBef>
                <a:spcPct val="35000"/>
              </a:spcBef>
              <a:spcAft>
                <a:spcPts val="0"/>
              </a:spcAft>
              <a:buClr>
                <a:srgbClr val="FFFFCC"/>
              </a:buClr>
              <a:buSzTx/>
              <a:buFont typeface="Arial" panose="020B0604020202020204" pitchFamily="34" charset="0"/>
              <a:buNone/>
              <a:tabLst/>
              <a:defRPr/>
            </a:pPr>
            <a:endParaRPr kumimoji="0" lang="en-US" sz="2000" b="0" i="0" u="none" strike="noStrike" kern="1200" cap="none" spc="0" normalizeH="0" baseline="0" noProof="0" dirty="0" smtClean="0">
              <a:ln>
                <a:noFill/>
              </a:ln>
              <a:solidFill>
                <a:prstClr val="black"/>
              </a:solidFill>
              <a:effectLst/>
              <a:uLnTx/>
              <a:uFillTx/>
              <a:latin typeface="Segoe UI"/>
              <a:ea typeface="+mn-ea"/>
              <a:cs typeface="+mn-cs"/>
            </a:endParaRPr>
          </a:p>
          <a:p>
            <a:pPr marL="0" marR="0" lvl="0" indent="0" algn="l" defTabSz="914400" rtl="0" eaLnBrk="1" fontAlgn="auto" latinLnBrk="0" hangingPunct="1">
              <a:lnSpc>
                <a:spcPct val="80000"/>
              </a:lnSpc>
              <a:spcBef>
                <a:spcPct val="35000"/>
              </a:spcBef>
              <a:spcAft>
                <a:spcPts val="0"/>
              </a:spcAft>
              <a:buClr>
                <a:srgbClr val="FFFFCC"/>
              </a:buClr>
              <a:buSzTx/>
              <a:buFont typeface="Arial" panose="020B0604020202020204" pitchFamily="34" charset="0"/>
              <a:buNone/>
              <a:tabLst/>
              <a:defRPr/>
            </a:pPr>
            <a:r>
              <a:rPr kumimoji="0" lang="en-US" sz="2000" b="0" i="0" u="none" strike="noStrike" kern="1200" cap="none" spc="0" normalizeH="0" baseline="0" noProof="0" dirty="0" smtClean="0">
                <a:ln>
                  <a:noFill/>
                </a:ln>
                <a:solidFill>
                  <a:prstClr val="black"/>
                </a:solidFill>
                <a:effectLst/>
                <a:uLnTx/>
                <a:uFillTx/>
                <a:latin typeface="Segoe UI"/>
                <a:ea typeface="+mn-ea"/>
                <a:cs typeface="+mn-cs"/>
              </a:rPr>
              <a:t>A Men B vaccine series may be administered to adolescents and young adults 16 through 23 years of age to provide short-term protection against most strains of Men B. Preferred age is 16-18 years. </a:t>
            </a:r>
          </a:p>
          <a:p>
            <a:pPr marL="342900" marR="0" lvl="0" indent="-342900" algn="l" defTabSz="914400" rtl="0" eaLnBrk="1" fontAlgn="auto" latinLnBrk="0" hangingPunct="1">
              <a:lnSpc>
                <a:spcPct val="80000"/>
              </a:lnSpc>
              <a:spcBef>
                <a:spcPct val="35000"/>
              </a:spcBef>
              <a:spcAft>
                <a:spcPts val="0"/>
              </a:spcAft>
              <a:buClr>
                <a:srgbClr val="FFFFCC"/>
              </a:buClr>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Segoe UI"/>
              <a:ea typeface="+mn-ea"/>
              <a:cs typeface="+mn-cs"/>
            </a:endParaRPr>
          </a:p>
          <a:p>
            <a:pPr marL="342900" marR="0" lvl="0" indent="-342900" algn="l" defTabSz="914400" rtl="0" eaLnBrk="1" fontAlgn="auto" latinLnBrk="0" hangingPunct="1">
              <a:lnSpc>
                <a:spcPct val="80000"/>
              </a:lnSpc>
              <a:spcBef>
                <a:spcPct val="35000"/>
              </a:spcBef>
              <a:spcAft>
                <a:spcPts val="0"/>
              </a:spcAft>
              <a:buClr>
                <a:srgbClr val="FFFFCC"/>
              </a:buClr>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Segoe UI"/>
              <a:ea typeface="+mn-ea"/>
              <a:cs typeface="+mn-cs"/>
            </a:endParaRPr>
          </a:p>
          <a:p>
            <a:pPr marL="2057058" lvl="4" indent="-1599934" algn="l">
              <a:lnSpc>
                <a:spcPct val="80000"/>
              </a:lnSpc>
              <a:spcBef>
                <a:spcPct val="0"/>
              </a:spcBef>
            </a:pPr>
            <a:endParaRPr lang="en-US" sz="800" b="1" dirty="0" smtClean="0">
              <a:latin typeface="Arial" charset="0"/>
            </a:endParaRPr>
          </a:p>
          <a:p>
            <a:pPr marL="2057058" lvl="4" indent="-1599934" algn="l">
              <a:lnSpc>
                <a:spcPct val="80000"/>
              </a:lnSpc>
              <a:spcBef>
                <a:spcPct val="0"/>
              </a:spcBef>
            </a:pPr>
            <a:endParaRPr lang="en-US" sz="800" b="1" dirty="0" smtClean="0">
              <a:latin typeface="Arial" charset="0"/>
            </a:endParaRPr>
          </a:p>
        </p:txBody>
      </p:sp>
      <p:sp>
        <p:nvSpPr>
          <p:cNvPr id="12" name="Slide Number Placeholder 11"/>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46</a:t>
            </a:fld>
            <a:endParaRPr lang="en-US">
              <a:solidFill>
                <a:prstClr val="black"/>
              </a:solidFill>
            </a:endParaRPr>
          </a:p>
        </p:txBody>
      </p:sp>
    </p:spTree>
    <p:extLst>
      <p:ext uri="{BB962C8B-B14F-4D97-AF65-F5344CB8AC3E}">
        <p14:creationId xmlns:p14="http://schemas.microsoft.com/office/powerpoint/2010/main" val="2905060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2"/>
          <p:cNvSpPr>
            <a:spLocks noGrp="1" noRot="1" noChangeAspect="1" noChangeArrowheads="1" noTextEdit="1"/>
          </p:cNvSpPr>
          <p:nvPr>
            <p:ph type="sldImg"/>
          </p:nvPr>
        </p:nvSpPr>
        <p:spPr>
          <a:xfrm>
            <a:off x="1106488" y="696913"/>
            <a:ext cx="4648200" cy="3486150"/>
          </a:xfrm>
          <a:ln/>
        </p:spPr>
      </p:sp>
      <p:sp>
        <p:nvSpPr>
          <p:cNvPr id="376834" name="Rectangle 3"/>
          <p:cNvSpPr>
            <a:spLocks noGrp="1" noChangeArrowheads="1"/>
          </p:cNvSpPr>
          <p:nvPr>
            <p:ph type="body" idx="1"/>
          </p:nvPr>
        </p:nvSpPr>
        <p:spPr>
          <a:noFill/>
          <a:ln/>
        </p:spPr>
        <p:txBody>
          <a:bodyPr lIns="91400" tIns="45700" rIns="91400" bIns="45700"/>
          <a:lstStyle/>
          <a:p>
            <a:endParaRPr lang="en-US" sz="1000" b="1" dirty="0">
              <a:latin typeface="Arial" charset="0"/>
            </a:endParaRPr>
          </a:p>
          <a:p>
            <a:endParaRPr lang="en-US" sz="1000" b="1" dirty="0">
              <a:latin typeface="Arial" charset="0"/>
            </a:endParaRPr>
          </a:p>
          <a:p>
            <a:endParaRPr lang="en-US" sz="1000" b="1" dirty="0">
              <a:latin typeface="Arial" charset="0"/>
            </a:endParaRPr>
          </a:p>
          <a:p>
            <a:endParaRPr lang="en-US" sz="900" b="1" dirty="0">
              <a:latin typeface="Arial" charset="0"/>
            </a:endParaRPr>
          </a:p>
          <a:p>
            <a:endParaRPr lang="en-US" sz="900" b="1" dirty="0">
              <a:solidFill>
                <a:srgbClr val="FFFFCC"/>
              </a:solidFill>
              <a:latin typeface="Arial" charset="0"/>
            </a:endParaRPr>
          </a:p>
          <a:p>
            <a:endParaRPr lang="en-US" sz="900" b="1" dirty="0">
              <a:solidFill>
                <a:srgbClr val="FFFFCC"/>
              </a:solidFill>
              <a:latin typeface="Arial" charset="0"/>
            </a:endParaRPr>
          </a:p>
        </p:txBody>
      </p:sp>
    </p:spTree>
    <p:extLst>
      <p:ext uri="{BB962C8B-B14F-4D97-AF65-F5344CB8AC3E}">
        <p14:creationId xmlns:p14="http://schemas.microsoft.com/office/powerpoint/2010/main" val="16297650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17" tIns="45708" rIns="91417" bIns="45708" anchor="b"/>
          <a:lstStyle/>
          <a:p>
            <a:endParaRPr lang="en-US" sz="1200"/>
          </a:p>
        </p:txBody>
      </p:sp>
      <p:sp>
        <p:nvSpPr>
          <p:cNvPr id="25190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p>
        </p:txBody>
      </p:sp>
      <p:sp>
        <p:nvSpPr>
          <p:cNvPr id="251908"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09" tIns="45704" rIns="91409" bIns="45704" anchor="b"/>
          <a:lstStyle/>
          <a:p>
            <a:endParaRPr lang="en-US" sz="1200"/>
          </a:p>
        </p:txBody>
      </p:sp>
      <p:sp>
        <p:nvSpPr>
          <p:cNvPr id="251909"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09" tIns="45704" rIns="91409" bIns="45704" anchor="b"/>
          <a:lstStyle/>
          <a:p>
            <a:pPr algn="r"/>
            <a:endParaRPr lang="en-US" sz="1200" dirty="0"/>
          </a:p>
        </p:txBody>
      </p:sp>
      <p:sp>
        <p:nvSpPr>
          <p:cNvPr id="251910"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09" tIns="45704" rIns="91409" bIns="45704" anchor="b"/>
          <a:lstStyle/>
          <a:p>
            <a:endParaRPr lang="en-US" sz="1200"/>
          </a:p>
        </p:txBody>
      </p:sp>
      <p:sp>
        <p:nvSpPr>
          <p:cNvPr id="251911"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09" tIns="45704" rIns="91409" bIns="45704" anchor="b"/>
          <a:lstStyle/>
          <a:p>
            <a:pPr algn="r"/>
            <a:endParaRPr lang="en-US" sz="1200" dirty="0"/>
          </a:p>
        </p:txBody>
      </p:sp>
      <p:sp>
        <p:nvSpPr>
          <p:cNvPr id="251912" name="Rectangle 2"/>
          <p:cNvSpPr>
            <a:spLocks noGrp="1" noRot="1" noChangeAspect="1" noChangeArrowheads="1" noTextEdit="1"/>
          </p:cNvSpPr>
          <p:nvPr>
            <p:ph type="sldImg"/>
          </p:nvPr>
        </p:nvSpPr>
        <p:spPr>
          <a:xfrm>
            <a:off x="1462088" y="184150"/>
            <a:ext cx="3933825" cy="2951163"/>
          </a:xfrm>
          <a:ln/>
        </p:spPr>
      </p:sp>
      <p:sp>
        <p:nvSpPr>
          <p:cNvPr id="251913" name="Rectangle 3"/>
          <p:cNvSpPr>
            <a:spLocks noGrp="1" noChangeArrowheads="1"/>
          </p:cNvSpPr>
          <p:nvPr>
            <p:ph type="body" idx="1"/>
          </p:nvPr>
        </p:nvSpPr>
        <p:spPr>
          <a:xfrm>
            <a:off x="304800" y="3286367"/>
            <a:ext cx="6248400" cy="5714758"/>
          </a:xfrm>
          <a:noFill/>
          <a:ln/>
        </p:spPr>
        <p:txBody>
          <a:bodyPr lIns="91409" tIns="45704" rIns="91409" bIns="45704">
            <a:normAutofit/>
          </a:bodyPr>
          <a:lstStyle/>
          <a:p>
            <a:r>
              <a:rPr lang="en-US" sz="900" b="1" dirty="0" smtClean="0"/>
              <a:t>Presenter may use Rotavirus one-pager while discussing slide.</a:t>
            </a:r>
          </a:p>
          <a:p>
            <a:endParaRPr lang="en-US" sz="900" b="1" dirty="0" smtClean="0"/>
          </a:p>
          <a:p>
            <a:r>
              <a:rPr lang="en-US" sz="900" b="1" dirty="0" smtClean="0"/>
              <a:t>Why </a:t>
            </a:r>
            <a:r>
              <a:rPr lang="en-US" sz="900" b="1" dirty="0"/>
              <a:t>get vaccinated?</a:t>
            </a:r>
          </a:p>
          <a:p>
            <a:r>
              <a:rPr lang="en-US" sz="900" dirty="0"/>
              <a:t>Rotavirus is a virus that causes diarrhea, mostly in babies and young children. The diarrhea can be severe, and lead to dehydration. Vomiting and fever are also common in babies with rotavirus. Before rotavirus vaccine, rotavirus disease was </a:t>
            </a:r>
            <a:r>
              <a:rPr lang="en-US" sz="900" dirty="0" smtClean="0"/>
              <a:t>a</a:t>
            </a:r>
            <a:r>
              <a:rPr lang="en-US" sz="900" baseline="0" dirty="0" smtClean="0"/>
              <a:t> </a:t>
            </a:r>
            <a:r>
              <a:rPr lang="en-US" sz="900" dirty="0" smtClean="0"/>
              <a:t>common </a:t>
            </a:r>
            <a:r>
              <a:rPr lang="en-US" sz="900" dirty="0"/>
              <a:t>and serious health problem for children in the United States. Almost all children in the U.S. had at least one rotavirus infection before their 5th birthday.</a:t>
            </a:r>
          </a:p>
          <a:p>
            <a:r>
              <a:rPr lang="en-US" sz="900" b="1" dirty="0"/>
              <a:t>Every year:</a:t>
            </a:r>
          </a:p>
          <a:p>
            <a:r>
              <a:rPr lang="en-US" sz="900" dirty="0" smtClean="0"/>
              <a:t>More than </a:t>
            </a:r>
            <a:r>
              <a:rPr lang="en-US" sz="900" dirty="0"/>
              <a:t>400,000 young children had to see a doctor for illness caused by rotavirus,</a:t>
            </a:r>
          </a:p>
          <a:p>
            <a:r>
              <a:rPr lang="en-US" sz="900" dirty="0" smtClean="0"/>
              <a:t>More than </a:t>
            </a:r>
            <a:r>
              <a:rPr lang="en-US" sz="900" dirty="0"/>
              <a:t>200,000 had to go to the emergency room,</a:t>
            </a:r>
          </a:p>
          <a:p>
            <a:r>
              <a:rPr lang="en-US" sz="900" dirty="0" smtClean="0"/>
              <a:t>55,000 to </a:t>
            </a:r>
            <a:r>
              <a:rPr lang="en-US" sz="900" dirty="0"/>
              <a:t>70,000 had to be hospitalized, </a:t>
            </a:r>
            <a:r>
              <a:rPr lang="en-US" sz="900" dirty="0" smtClean="0"/>
              <a:t>and</a:t>
            </a:r>
            <a:r>
              <a:rPr lang="en-US" sz="900" baseline="0" dirty="0" smtClean="0"/>
              <a:t> </a:t>
            </a:r>
            <a:r>
              <a:rPr lang="en-US" sz="900" dirty="0" smtClean="0"/>
              <a:t>20 </a:t>
            </a:r>
            <a:r>
              <a:rPr lang="en-US" sz="900" dirty="0"/>
              <a:t>to 60 died.</a:t>
            </a:r>
          </a:p>
          <a:p>
            <a:r>
              <a:rPr lang="en-US" sz="900" dirty="0"/>
              <a:t>Rotavirus vaccine has been used since 2006 in the United States. Because children are protected by the vaccine, hospitalizations, and emergency visits for rotavirus have dropped dramatically</a:t>
            </a:r>
            <a:r>
              <a:rPr lang="en-US" sz="900" dirty="0" smtClean="0"/>
              <a:t>.</a:t>
            </a:r>
          </a:p>
          <a:p>
            <a:endParaRPr lang="en-US" sz="900" dirty="0" smtClean="0"/>
          </a:p>
          <a:p>
            <a:r>
              <a:rPr lang="en-US" sz="900" dirty="0" smtClean="0"/>
              <a:t>ACIP recommends: </a:t>
            </a:r>
          </a:p>
          <a:p>
            <a:r>
              <a:rPr lang="en-US" sz="900" dirty="0" smtClean="0"/>
              <a:t>2-3 doses depending on brand</a:t>
            </a:r>
          </a:p>
          <a:p>
            <a:r>
              <a:rPr lang="en-US" sz="900" dirty="0" smtClean="0"/>
              <a:t>Administer either vaccine as directed below:</a:t>
            </a:r>
          </a:p>
          <a:p>
            <a:r>
              <a:rPr lang="en-US" sz="900" dirty="0" smtClean="0"/>
              <a:t>Minimum age for first dose: 6 weeks</a:t>
            </a:r>
          </a:p>
          <a:p>
            <a:r>
              <a:rPr lang="en-US" sz="900" dirty="0" smtClean="0"/>
              <a:t>Maximum age for first dose: 14 weeks 6 days</a:t>
            </a:r>
          </a:p>
          <a:p>
            <a:r>
              <a:rPr lang="en-US" sz="900" dirty="0" smtClean="0"/>
              <a:t>Minimum interval between doses: 4 weeks</a:t>
            </a:r>
          </a:p>
          <a:p>
            <a:r>
              <a:rPr lang="en-US" sz="900" dirty="0" smtClean="0"/>
              <a:t>Maximum age for last dose: 8 months 0 days</a:t>
            </a:r>
          </a:p>
          <a:p>
            <a:r>
              <a:rPr lang="en-US" sz="900" dirty="0" smtClean="0"/>
              <a:t>If any dose is </a:t>
            </a:r>
            <a:r>
              <a:rPr lang="en-US" sz="900" dirty="0" err="1" smtClean="0"/>
              <a:t>Rotateq</a:t>
            </a:r>
            <a:r>
              <a:rPr lang="en-US" sz="900" dirty="0" smtClean="0"/>
              <a:t>®, 3 doses are required</a:t>
            </a:r>
          </a:p>
          <a:p>
            <a:r>
              <a:rPr lang="en-US" sz="900" dirty="0" smtClean="0"/>
              <a:t>Use RotaTeq® if allergy to latex</a:t>
            </a:r>
          </a:p>
          <a:p>
            <a:endParaRPr lang="en-US" sz="900" dirty="0"/>
          </a:p>
          <a:p>
            <a:pPr eaLnBrk="1" hangingPunct="1"/>
            <a:r>
              <a:rPr lang="en-US" sz="900" b="1" u="sng" dirty="0" smtClean="0"/>
              <a:t>Interchangeability </a:t>
            </a:r>
            <a:r>
              <a:rPr lang="en-US" sz="900" b="1" u="sng" dirty="0"/>
              <a:t>of Rotavirus Vaccines </a:t>
            </a:r>
            <a:endParaRPr lang="en-US" sz="900" b="1" dirty="0"/>
          </a:p>
          <a:p>
            <a:pPr eaLnBrk="1" hangingPunct="1"/>
            <a:r>
              <a:rPr lang="en-US" sz="900" dirty="0"/>
              <a:t>ACIP recommends that the rotavirus vaccine series be completed with the same product whenever possible. However, vaccination should not be deferred if the product used for previous doses is not available or is unknown</a:t>
            </a:r>
            <a:r>
              <a:rPr lang="en-US" sz="900" i="1" dirty="0"/>
              <a:t>. </a:t>
            </a:r>
            <a:r>
              <a:rPr lang="en-US" sz="900" dirty="0"/>
              <a:t>In this situation, the provider should continue or complete the series with the product available. If any dose in the series was RV5 or the product is unknown for any dose in the series, a total of three doses of rotavirus vaccine should be given. </a:t>
            </a:r>
          </a:p>
          <a:p>
            <a:pPr eaLnBrk="1" hangingPunct="1"/>
            <a:endParaRPr lang="en-US" sz="900" dirty="0" smtClean="0"/>
          </a:p>
          <a:p>
            <a:pPr eaLnBrk="1" hangingPunct="1"/>
            <a:r>
              <a:rPr lang="en-US" sz="900" dirty="0" smtClean="0"/>
              <a:t>Reference</a:t>
            </a:r>
            <a:r>
              <a:rPr lang="en-US" sz="900" dirty="0"/>
              <a:t>: 1. Prevention of Rotavirus Gastroenteritis Among Infants and Children - Recommendations of the Advisory Committee on Immunization Practices (ACIP) MMWR; February 6, 2009 / 58(RR02);1-25 </a:t>
            </a:r>
          </a:p>
          <a:p>
            <a:pPr eaLnBrk="1" hangingPunct="1"/>
            <a:r>
              <a:rPr lang="en-US" sz="900" dirty="0"/>
              <a:t>2. Rotavirus Vaccine Information Statement 08/26/2013</a:t>
            </a:r>
          </a:p>
          <a:p>
            <a:pPr eaLnBrk="1" hangingPunct="1"/>
            <a:r>
              <a:rPr lang="en-US" sz="900" dirty="0"/>
              <a:t>3. </a:t>
            </a:r>
            <a:r>
              <a:rPr lang="en-US" sz="900" i="1" dirty="0"/>
              <a:t>MMWR</a:t>
            </a:r>
            <a:r>
              <a:rPr lang="en-US" sz="900" dirty="0"/>
              <a:t>, October 21, 2011 / 60(41);1427-1427</a:t>
            </a:r>
            <a:r>
              <a:rPr lang="en-US" sz="900" dirty="0">
                <a:solidFill>
                  <a:srgbClr val="FF0000"/>
                </a:solidFill>
              </a:rPr>
              <a:t> </a:t>
            </a:r>
          </a:p>
        </p:txBody>
      </p:sp>
      <p:sp>
        <p:nvSpPr>
          <p:cNvPr id="12" name="Slide Number Placeholder 11"/>
          <p:cNvSpPr>
            <a:spLocks noGrp="1"/>
          </p:cNvSpPr>
          <p:nvPr>
            <p:ph type="sldNum" sz="quarter" idx="10"/>
          </p:nvPr>
        </p:nvSpPr>
        <p:spPr/>
        <p:txBody>
          <a:bodyPr/>
          <a:lstStyle/>
          <a:p>
            <a:pPr>
              <a:defRPr/>
            </a:pPr>
            <a:fld id="{97952AFA-8362-48FC-9C34-150C87379A95}" type="slidenum">
              <a:rPr lang="en-US" smtClean="0"/>
              <a:pPr>
                <a:defRPr/>
              </a:pPr>
              <a:t>48</a:t>
            </a:fld>
            <a:endParaRPr lang="en-US"/>
          </a:p>
        </p:txBody>
      </p:sp>
    </p:spTree>
    <p:extLst>
      <p:ext uri="{BB962C8B-B14F-4D97-AF65-F5344CB8AC3E}">
        <p14:creationId xmlns:p14="http://schemas.microsoft.com/office/powerpoint/2010/main" val="27037064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Presenter to discuss the types of HPV</a:t>
            </a:r>
            <a:r>
              <a:rPr lang="en-US" b="1" baseline="0" dirty="0" smtClean="0"/>
              <a:t>  and the cancers caused.</a:t>
            </a:r>
            <a:endParaRPr lang="en-US" b="1" dirty="0"/>
          </a:p>
        </p:txBody>
      </p:sp>
      <p:sp>
        <p:nvSpPr>
          <p:cNvPr id="6" name="Slide Number Placeholder 5"/>
          <p:cNvSpPr>
            <a:spLocks noGrp="1"/>
          </p:cNvSpPr>
          <p:nvPr>
            <p:ph type="sldNum" sz="quarter" idx="12"/>
          </p:nvPr>
        </p:nvSpPr>
        <p:spPr/>
        <p:txBody>
          <a:bodyPr/>
          <a:lstStyle/>
          <a:p>
            <a:pPr>
              <a:defRPr/>
            </a:pPr>
            <a:fld id="{97952AFA-8362-48FC-9C34-150C87379A95}" type="slidenum">
              <a:rPr lang="en-US" smtClean="0"/>
              <a:pPr>
                <a:defRPr/>
              </a:pPr>
              <a:t>49</a:t>
            </a:fld>
            <a:endParaRPr lang="en-US"/>
          </a:p>
        </p:txBody>
      </p:sp>
    </p:spTree>
    <p:extLst>
      <p:ext uri="{BB962C8B-B14F-4D97-AF65-F5344CB8AC3E}">
        <p14:creationId xmlns:p14="http://schemas.microsoft.com/office/powerpoint/2010/main" val="3940100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6"/>
          <p:cNvSpPr txBox="1">
            <a:spLocks noGrp="1" noChangeArrowheads="1"/>
          </p:cNvSpPr>
          <p:nvPr/>
        </p:nvSpPr>
        <p:spPr bwMode="auto">
          <a:xfrm>
            <a:off x="0" y="8628854"/>
            <a:ext cx="3011699" cy="454233"/>
          </a:xfrm>
          <a:prstGeom prst="rect">
            <a:avLst/>
          </a:prstGeom>
          <a:noFill/>
          <a:ln w="9525">
            <a:noFill/>
            <a:miter lim="800000"/>
            <a:headEnd/>
            <a:tailEnd/>
          </a:ln>
        </p:spPr>
        <p:txBody>
          <a:bodyPr lIns="91401" tIns="45701" rIns="91401" bIns="45701" anchor="b"/>
          <a:lstStyle/>
          <a:p>
            <a:endParaRPr lang="en-US" sz="1200" dirty="0">
              <a:solidFill>
                <a:srgbClr val="000000"/>
              </a:solidFill>
              <a:cs typeface="Arial" charset="0"/>
            </a:endParaRPr>
          </a:p>
        </p:txBody>
      </p:sp>
      <p:sp>
        <p:nvSpPr>
          <p:cNvPr id="113668" name="Rectangle 7"/>
          <p:cNvSpPr txBox="1">
            <a:spLocks noGrp="1" noChangeArrowheads="1"/>
          </p:cNvSpPr>
          <p:nvPr/>
        </p:nvSpPr>
        <p:spPr bwMode="auto">
          <a:xfrm>
            <a:off x="3936768" y="8628854"/>
            <a:ext cx="3011699" cy="454233"/>
          </a:xfrm>
          <a:prstGeom prst="rect">
            <a:avLst/>
          </a:prstGeom>
          <a:noFill/>
          <a:ln w="9525">
            <a:noFill/>
            <a:miter lim="800000"/>
            <a:headEnd/>
            <a:tailEnd/>
          </a:ln>
        </p:spPr>
        <p:txBody>
          <a:bodyPr lIns="91401" tIns="45701" rIns="91401" bIns="45701" anchor="b"/>
          <a:lstStyle/>
          <a:p>
            <a:pPr algn="r"/>
            <a:endParaRPr lang="en-US" sz="1200" dirty="0">
              <a:solidFill>
                <a:srgbClr val="000000"/>
              </a:solidFill>
              <a:cs typeface="Arial" charset="0"/>
            </a:endParaRPr>
          </a:p>
        </p:txBody>
      </p:sp>
      <p:sp>
        <p:nvSpPr>
          <p:cNvPr id="113669" name="Rectangle 2"/>
          <p:cNvSpPr>
            <a:spLocks noGrp="1" noRot="1" noChangeAspect="1" noChangeArrowheads="1" noTextEdit="1"/>
          </p:cNvSpPr>
          <p:nvPr>
            <p:ph type="sldImg"/>
          </p:nvPr>
        </p:nvSpPr>
        <p:spPr>
          <a:xfrm>
            <a:off x="1204913" y="682625"/>
            <a:ext cx="4541837" cy="3406775"/>
          </a:xfrm>
          <a:ln/>
        </p:spPr>
      </p:sp>
      <p:sp>
        <p:nvSpPr>
          <p:cNvPr id="113670" name="Rectangle 3"/>
          <p:cNvSpPr>
            <a:spLocks noGrp="1" noChangeArrowheads="1"/>
          </p:cNvSpPr>
          <p:nvPr>
            <p:ph type="body" idx="1"/>
          </p:nvPr>
        </p:nvSpPr>
        <p:spPr>
          <a:xfrm>
            <a:off x="926680" y="4315215"/>
            <a:ext cx="5096723" cy="4088099"/>
          </a:xfrm>
          <a:noFill/>
          <a:ln/>
        </p:spPr>
        <p:txBody>
          <a:bodyPr lIns="91409" tIns="45704" rIns="91409" bIns="45704"/>
          <a:lstStyle/>
          <a:p>
            <a:pPr>
              <a:spcBef>
                <a:spcPct val="0"/>
              </a:spcBef>
            </a:pPr>
            <a:r>
              <a:rPr lang="en-US" sz="1000" dirty="0">
                <a:latin typeface="Arial" charset="0"/>
              </a:rPr>
              <a:t>This table shows the impact of vaccines on the annual reported cases of some vaccine preventable diseases </a:t>
            </a:r>
            <a:r>
              <a:rPr lang="en-US" sz="1000" u="sng" dirty="0">
                <a:latin typeface="Arial" charset="0"/>
              </a:rPr>
              <a:t>in the United States</a:t>
            </a:r>
            <a:r>
              <a:rPr lang="en-US" sz="1000" dirty="0">
                <a:latin typeface="Arial" charset="0"/>
              </a:rPr>
              <a:t>.  </a:t>
            </a:r>
          </a:p>
          <a:p>
            <a:pPr>
              <a:spcBef>
                <a:spcPct val="0"/>
              </a:spcBef>
            </a:pPr>
            <a:r>
              <a:rPr lang="en-US" sz="1000" dirty="0">
                <a:latin typeface="Arial" charset="0"/>
              </a:rPr>
              <a:t>Column 2 shows the average number of reported cases of a specific disease prior to the licensure of the vaccine. </a:t>
            </a:r>
          </a:p>
          <a:p>
            <a:pPr>
              <a:spcBef>
                <a:spcPct val="0"/>
              </a:spcBef>
            </a:pPr>
            <a:r>
              <a:rPr lang="en-US" sz="1000" dirty="0">
                <a:latin typeface="Arial" charset="0"/>
              </a:rPr>
              <a:t>Column 3 shows the number of reported cases in the United States in 2014. </a:t>
            </a:r>
          </a:p>
          <a:p>
            <a:pPr>
              <a:spcBef>
                <a:spcPct val="0"/>
              </a:spcBef>
            </a:pPr>
            <a:r>
              <a:rPr lang="en-US" sz="1000" dirty="0">
                <a:latin typeface="Arial" charset="0"/>
              </a:rPr>
              <a:t>Column 4 shows the provisional number of reported cases in the U.S in 2015.</a:t>
            </a:r>
          </a:p>
          <a:p>
            <a:pPr>
              <a:spcBef>
                <a:spcPct val="0"/>
              </a:spcBef>
            </a:pPr>
            <a:r>
              <a:rPr lang="en-US" sz="1000" dirty="0">
                <a:latin typeface="Arial" charset="0"/>
              </a:rPr>
              <a:t>Column 5 shows the percentage decrease in reported cases in the United States based on the provisional number of  reported cases in 2015 compared with the pre-vaccine years.   </a:t>
            </a:r>
          </a:p>
          <a:p>
            <a:pPr>
              <a:spcBef>
                <a:spcPct val="0"/>
              </a:spcBef>
            </a:pPr>
            <a:endParaRPr lang="en-US" sz="1000" dirty="0">
              <a:latin typeface="Arial" charset="0"/>
            </a:endParaRPr>
          </a:p>
          <a:p>
            <a:pPr>
              <a:spcBef>
                <a:spcPct val="0"/>
              </a:spcBef>
            </a:pPr>
            <a:r>
              <a:rPr lang="en-US" sz="1000" b="1" dirty="0">
                <a:latin typeface="Arial" charset="0"/>
              </a:rPr>
              <a:t>Reference:</a:t>
            </a:r>
          </a:p>
          <a:p>
            <a:pPr marL="228600" indent="-228600">
              <a:spcBef>
                <a:spcPct val="0"/>
              </a:spcBef>
              <a:buAutoNum type="arabicPeriod"/>
            </a:pPr>
            <a:r>
              <a:rPr lang="en-US" sz="1000" dirty="0">
                <a:latin typeface="Arial" charset="0"/>
              </a:rPr>
              <a:t>Achievements in Public Health, 1900-1999 Impact of Vaccines Universally Recommended for Children - United States, 1990-1998 MMWR April 02, 1999 / 48(12);243-248</a:t>
            </a:r>
            <a:endParaRPr lang="en-US" sz="1000" dirty="0">
              <a:latin typeface="Arial" charset="0"/>
              <a:cs typeface="Times New Roman" pitchFamily="18" charset="0"/>
            </a:endParaRPr>
          </a:p>
          <a:p>
            <a:pPr marL="228600" marR="0" indent="-228600" algn="l" defTabSz="914400" rtl="0" eaLnBrk="1" fontAlgn="auto" latinLnBrk="0" hangingPunct="1">
              <a:lnSpc>
                <a:spcPct val="100000"/>
              </a:lnSpc>
              <a:spcBef>
                <a:spcPct val="0"/>
              </a:spcBef>
              <a:spcAft>
                <a:spcPts val="0"/>
              </a:spcAft>
              <a:buClrTx/>
              <a:buSzTx/>
              <a:buFontTx/>
              <a:buAutoNum type="arabicPeriod"/>
              <a:tabLst/>
              <a:defRPr/>
            </a:pPr>
            <a:r>
              <a:rPr lang="en-US" sz="1000" b="0" kern="1200" dirty="0">
                <a:solidFill>
                  <a:schemeClr val="tx1"/>
                </a:solidFill>
                <a:latin typeface="Arial" pitchFamily="34" charset="0"/>
                <a:ea typeface="+mn-ea"/>
                <a:cs typeface="+mn-cs"/>
              </a:rPr>
              <a:t>MMWR 63(53);733-746,</a:t>
            </a:r>
            <a:r>
              <a:rPr lang="en-US" sz="1000" b="0" kern="1200" baseline="0" dirty="0">
                <a:solidFill>
                  <a:schemeClr val="tx1"/>
                </a:solidFill>
                <a:latin typeface="Arial" pitchFamily="34" charset="0"/>
                <a:ea typeface="+mn-ea"/>
                <a:cs typeface="+mn-cs"/>
              </a:rPr>
              <a:t> </a:t>
            </a:r>
            <a:r>
              <a:rPr lang="en-US" sz="1000" b="0" kern="1200" dirty="0">
                <a:solidFill>
                  <a:schemeClr val="tx1"/>
                </a:solidFill>
                <a:latin typeface="Arial" pitchFamily="34" charset="0"/>
                <a:ea typeface="+mn-ea"/>
                <a:cs typeface="+mn-cs"/>
              </a:rPr>
              <a:t>January 9, 2015</a:t>
            </a:r>
          </a:p>
          <a:p>
            <a:pPr marL="228600" marR="0" indent="-228600" algn="l" defTabSz="914400" rtl="0" eaLnBrk="1" fontAlgn="auto" latinLnBrk="0" hangingPunct="1">
              <a:lnSpc>
                <a:spcPct val="100000"/>
              </a:lnSpc>
              <a:spcBef>
                <a:spcPct val="0"/>
              </a:spcBef>
              <a:spcAft>
                <a:spcPts val="0"/>
              </a:spcAft>
              <a:buClrTx/>
              <a:buSzTx/>
              <a:buFontTx/>
              <a:buAutoNum type="arabicPeriod"/>
              <a:tabLst/>
              <a:defRPr/>
            </a:pPr>
            <a:r>
              <a:rPr lang="en-US" sz="1000" b="0" kern="1200" dirty="0">
                <a:solidFill>
                  <a:schemeClr val="tx1"/>
                </a:solidFill>
                <a:latin typeface="Arial" pitchFamily="34" charset="0"/>
                <a:ea typeface="+mn-ea"/>
                <a:cs typeface="+mn-cs"/>
              </a:rPr>
              <a:t>MMWR</a:t>
            </a:r>
            <a:r>
              <a:rPr lang="en-US" sz="1000" b="0" kern="1200" baseline="0" dirty="0">
                <a:solidFill>
                  <a:schemeClr val="tx1"/>
                </a:solidFill>
                <a:latin typeface="Arial" pitchFamily="34" charset="0"/>
                <a:ea typeface="+mn-ea"/>
                <a:cs typeface="+mn-cs"/>
              </a:rPr>
              <a:t> 64(52);ND-923-ND-940, January 8, 2016</a:t>
            </a:r>
            <a:endParaRPr lang="en-US" sz="1000" b="0" dirty="0">
              <a:cs typeface="Arial" charset="0"/>
            </a:endParaRPr>
          </a:p>
          <a:p>
            <a:pPr marL="228600" indent="-228600">
              <a:spcBef>
                <a:spcPct val="0"/>
              </a:spcBef>
            </a:pPr>
            <a:endParaRPr lang="en-US" sz="1000" dirty="0">
              <a:latin typeface="Arial" charset="0"/>
            </a:endParaRPr>
          </a:p>
          <a:p>
            <a:pPr>
              <a:spcBef>
                <a:spcPct val="0"/>
              </a:spcBef>
            </a:pPr>
            <a:endParaRPr lang="en-US" sz="1000" dirty="0">
              <a:latin typeface="Arial" charset="0"/>
            </a:endParaRPr>
          </a:p>
        </p:txBody>
      </p:sp>
      <p:sp>
        <p:nvSpPr>
          <p:cNvPr id="7" name="Footer Placeholder 6"/>
          <p:cNvSpPr>
            <a:spLocks noGrp="1"/>
          </p:cNvSpPr>
          <p:nvPr>
            <p:ph type="ftr" sz="quarter" idx="10"/>
          </p:nvPr>
        </p:nvSpPr>
        <p:spPr/>
        <p:txBody>
          <a:bodyPr/>
          <a:lstStyle/>
          <a:p>
            <a:pPr>
              <a:defRPr/>
            </a:pPr>
            <a:r>
              <a:rPr lang="en-US">
                <a:solidFill>
                  <a:prstClr val="black"/>
                </a:solidFill>
              </a:rPr>
              <a:t>EPIC 2016</a:t>
            </a:r>
            <a:endParaRPr lang="en-US" dirty="0">
              <a:solidFill>
                <a:prstClr val="black"/>
              </a:solidFill>
            </a:endParaRPr>
          </a:p>
        </p:txBody>
      </p:sp>
      <p:sp>
        <p:nvSpPr>
          <p:cNvPr id="8" name="Slide Number Placeholder 7"/>
          <p:cNvSpPr>
            <a:spLocks noGrp="1"/>
          </p:cNvSpPr>
          <p:nvPr>
            <p:ph type="sldNum" sz="quarter" idx="11"/>
          </p:nvPr>
        </p:nvSpPr>
        <p:spPr/>
        <p:txBody>
          <a:bodyPr/>
          <a:lstStyle/>
          <a:p>
            <a:pPr>
              <a:defRPr/>
            </a:pPr>
            <a:fld id="{97952AFA-8362-48FC-9C34-150C87379A95}"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21531311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txBox="1">
            <a:spLocks noGrp="1" noChangeArrowheads="1"/>
          </p:cNvSpPr>
          <p:nvPr/>
        </p:nvSpPr>
        <p:spPr bwMode="auto">
          <a:xfrm>
            <a:off x="3884613" y="8542834"/>
            <a:ext cx="2971800" cy="449705"/>
          </a:xfrm>
          <a:prstGeom prst="rect">
            <a:avLst/>
          </a:prstGeom>
          <a:noFill/>
          <a:ln>
            <a:miter lim="800000"/>
            <a:headEnd/>
            <a:tailEnd/>
          </a:ln>
        </p:spPr>
        <p:txBody>
          <a:bodyPr lIns="91425" tIns="45712" rIns="91425" bIns="45712" anchor="b"/>
          <a:lstStyle/>
          <a:p>
            <a:pPr algn="r" fontAlgn="auto">
              <a:spcBef>
                <a:spcPts val="0"/>
              </a:spcBef>
              <a:spcAft>
                <a:spcPts val="0"/>
              </a:spcAft>
              <a:defRPr/>
            </a:pPr>
            <a:endParaRPr lang="en-US" sz="1200" dirty="0">
              <a:solidFill>
                <a:prstClr val="black"/>
              </a:solidFill>
              <a:latin typeface="Calibri"/>
            </a:endParaRPr>
          </a:p>
        </p:txBody>
      </p:sp>
      <p:sp>
        <p:nvSpPr>
          <p:cNvPr id="256002" name="Rectangle 6"/>
          <p:cNvSpPr txBox="1">
            <a:spLocks noGrp="1" noChangeArrowheads="1"/>
          </p:cNvSpPr>
          <p:nvPr/>
        </p:nvSpPr>
        <p:spPr bwMode="auto">
          <a:xfrm>
            <a:off x="0" y="8542834"/>
            <a:ext cx="2971800" cy="449705"/>
          </a:xfrm>
          <a:prstGeom prst="rect">
            <a:avLst/>
          </a:prstGeom>
          <a:noFill/>
          <a:ln w="9525">
            <a:noFill/>
            <a:miter lim="800000"/>
            <a:headEnd/>
            <a:tailEnd/>
          </a:ln>
        </p:spPr>
        <p:txBody>
          <a:bodyPr lIns="91409" tIns="45704" rIns="91409" bIns="45704" anchor="b"/>
          <a:lstStyle/>
          <a:p>
            <a:pPr fontAlgn="auto">
              <a:spcBef>
                <a:spcPts val="0"/>
              </a:spcBef>
              <a:spcAft>
                <a:spcPts val="0"/>
              </a:spcAft>
            </a:pPr>
            <a:endParaRPr lang="en-US" sz="1200">
              <a:solidFill>
                <a:srgbClr val="000000"/>
              </a:solidFill>
              <a:latin typeface="Calibri"/>
            </a:endParaRPr>
          </a:p>
        </p:txBody>
      </p:sp>
      <p:sp>
        <p:nvSpPr>
          <p:cNvPr id="256003" name="Rectangle 7"/>
          <p:cNvSpPr txBox="1">
            <a:spLocks noGrp="1" noChangeArrowheads="1"/>
          </p:cNvSpPr>
          <p:nvPr/>
        </p:nvSpPr>
        <p:spPr bwMode="auto">
          <a:xfrm>
            <a:off x="3884613" y="8542834"/>
            <a:ext cx="2971800" cy="449705"/>
          </a:xfrm>
          <a:prstGeom prst="rect">
            <a:avLst/>
          </a:prstGeom>
          <a:noFill/>
          <a:ln w="9525">
            <a:noFill/>
            <a:miter lim="800000"/>
            <a:headEnd/>
            <a:tailEnd/>
          </a:ln>
        </p:spPr>
        <p:txBody>
          <a:bodyPr lIns="91409" tIns="45704" rIns="91409" bIns="45704" anchor="b"/>
          <a:lstStyle/>
          <a:p>
            <a:pPr algn="r" fontAlgn="auto">
              <a:spcBef>
                <a:spcPts val="0"/>
              </a:spcBef>
              <a:spcAft>
                <a:spcPts val="0"/>
              </a:spcAft>
            </a:pPr>
            <a:endParaRPr lang="en-US" sz="1200">
              <a:solidFill>
                <a:srgbClr val="000000"/>
              </a:solidFill>
              <a:latin typeface="Calibri"/>
            </a:endParaRPr>
          </a:p>
        </p:txBody>
      </p:sp>
      <p:sp>
        <p:nvSpPr>
          <p:cNvPr id="256004" name="Rectangle 6"/>
          <p:cNvSpPr txBox="1">
            <a:spLocks noGrp="1" noChangeArrowheads="1"/>
          </p:cNvSpPr>
          <p:nvPr/>
        </p:nvSpPr>
        <p:spPr bwMode="auto">
          <a:xfrm>
            <a:off x="0" y="8542834"/>
            <a:ext cx="2971800" cy="449705"/>
          </a:xfrm>
          <a:prstGeom prst="rect">
            <a:avLst/>
          </a:prstGeom>
          <a:noFill/>
          <a:ln w="9525">
            <a:noFill/>
            <a:miter lim="800000"/>
            <a:headEnd/>
            <a:tailEnd/>
          </a:ln>
        </p:spPr>
        <p:txBody>
          <a:bodyPr lIns="91400" tIns="45700" rIns="91400" bIns="45700" anchor="b"/>
          <a:lstStyle/>
          <a:p>
            <a:pPr fontAlgn="auto">
              <a:spcBef>
                <a:spcPts val="0"/>
              </a:spcBef>
              <a:spcAft>
                <a:spcPts val="0"/>
              </a:spcAft>
            </a:pPr>
            <a:endParaRPr lang="en-US" sz="1200">
              <a:solidFill>
                <a:srgbClr val="000000"/>
              </a:solidFill>
              <a:latin typeface="Calibri"/>
            </a:endParaRPr>
          </a:p>
        </p:txBody>
      </p:sp>
      <p:sp>
        <p:nvSpPr>
          <p:cNvPr id="256005" name="Rectangle 2"/>
          <p:cNvSpPr>
            <a:spLocks noGrp="1" noRot="1" noChangeAspect="1" noChangeArrowheads="1" noTextEdit="1"/>
          </p:cNvSpPr>
          <p:nvPr>
            <p:ph type="sldImg"/>
          </p:nvPr>
        </p:nvSpPr>
        <p:spPr>
          <a:xfrm>
            <a:off x="1181100" y="674688"/>
            <a:ext cx="4495800" cy="3373437"/>
          </a:xfrm>
          <a:ln/>
        </p:spPr>
      </p:sp>
      <p:sp>
        <p:nvSpPr>
          <p:cNvPr id="247815" name="Rectangle 3"/>
          <p:cNvSpPr>
            <a:spLocks noGrp="1" noChangeArrowheads="1"/>
          </p:cNvSpPr>
          <p:nvPr>
            <p:ph type="body" idx="1"/>
          </p:nvPr>
        </p:nvSpPr>
        <p:spPr>
          <a:ln/>
        </p:spPr>
        <p:txBody>
          <a:bodyPr lIns="91394" tIns="45697" rIns="91394" bIns="45697">
            <a:normAutofit fontScale="40000" lnSpcReduction="20000"/>
          </a:bodyPr>
          <a:lstStyle/>
          <a:p>
            <a:r>
              <a:rPr lang="en-US" sz="2500" b="1" dirty="0" smtClean="0">
                <a:latin typeface="Arial" pitchFamily="34" charset="0"/>
                <a:cs typeface="Arial" pitchFamily="34" charset="0"/>
              </a:rPr>
              <a:t>Presenter may</a:t>
            </a:r>
            <a:r>
              <a:rPr lang="en-US" sz="2500" b="1" baseline="0" dirty="0" smtClean="0">
                <a:latin typeface="Arial" pitchFamily="34" charset="0"/>
                <a:cs typeface="Arial" pitchFamily="34" charset="0"/>
              </a:rPr>
              <a:t> use the HPV one-pager while discussing slide.</a:t>
            </a:r>
          </a:p>
          <a:p>
            <a:endParaRPr lang="en-US" sz="2500" b="1" dirty="0" smtClean="0">
              <a:latin typeface="Arial" pitchFamily="34" charset="0"/>
              <a:cs typeface="Arial" pitchFamily="34" charset="0"/>
            </a:endParaRPr>
          </a:p>
          <a:p>
            <a:r>
              <a:rPr lang="en-US" sz="2500" b="1" dirty="0" smtClean="0">
                <a:latin typeface="Arial" pitchFamily="34" charset="0"/>
                <a:cs typeface="Arial" pitchFamily="34" charset="0"/>
              </a:rPr>
              <a:t>Recommendations </a:t>
            </a:r>
            <a:r>
              <a:rPr lang="en-US" sz="2500" b="1" dirty="0">
                <a:latin typeface="Arial" pitchFamily="34" charset="0"/>
                <a:cs typeface="Arial" pitchFamily="34" charset="0"/>
              </a:rPr>
              <a:t>for Use of HPV Vaccines </a:t>
            </a:r>
          </a:p>
          <a:p>
            <a:r>
              <a:rPr lang="en-US" sz="2500" dirty="0" smtClean="0">
                <a:latin typeface="Arial" pitchFamily="34" charset="0"/>
                <a:cs typeface="Arial" pitchFamily="34" charset="0"/>
              </a:rPr>
              <a:t>Cervarix®  (HPV2)  HPV types 16 &amp; 18</a:t>
            </a:r>
          </a:p>
          <a:p>
            <a:r>
              <a:rPr lang="en-US" sz="2500" dirty="0" smtClean="0">
                <a:latin typeface="Arial" pitchFamily="34" charset="0"/>
                <a:cs typeface="Arial" pitchFamily="34" charset="0"/>
              </a:rPr>
              <a:t>Gardasil® (HPV4) HPV types 6, 11, 16, 18</a:t>
            </a:r>
          </a:p>
          <a:p>
            <a:r>
              <a:rPr lang="en-US" sz="2500" dirty="0" smtClean="0">
                <a:latin typeface="Arial" pitchFamily="34" charset="0"/>
                <a:cs typeface="Arial" pitchFamily="34" charset="0"/>
              </a:rPr>
              <a:t>Gardasil 9® (HPV9) HPV types 6, 11, 16, 18, 31, 33, 45, 52, 58</a:t>
            </a:r>
          </a:p>
          <a:p>
            <a:endParaRPr lang="en-US" sz="2500" dirty="0" smtClean="0">
              <a:latin typeface="Arial" pitchFamily="34" charset="0"/>
              <a:cs typeface="Arial" pitchFamily="34" charset="0"/>
            </a:endParaRPr>
          </a:p>
          <a:p>
            <a:r>
              <a:rPr lang="en-US" sz="2500" dirty="0" smtClean="0">
                <a:latin typeface="Arial" pitchFamily="34" charset="0"/>
                <a:cs typeface="Arial" pitchFamily="34" charset="0"/>
              </a:rPr>
              <a:t>ACIP recommends HPV vaccine starting at age 11 or 12 years for:</a:t>
            </a:r>
          </a:p>
          <a:p>
            <a:r>
              <a:rPr lang="en-US" sz="2500" dirty="0" smtClean="0">
                <a:latin typeface="Arial" pitchFamily="34" charset="0"/>
                <a:cs typeface="Arial" pitchFamily="34" charset="0"/>
              </a:rPr>
              <a:t>  -All females through 26 years of age using HPV2, HPV4 or HPV 9. </a:t>
            </a:r>
          </a:p>
          <a:p>
            <a:r>
              <a:rPr lang="en-US" sz="2500" dirty="0" smtClean="0">
                <a:latin typeface="Arial" pitchFamily="34" charset="0"/>
                <a:cs typeface="Arial" pitchFamily="34" charset="0"/>
              </a:rPr>
              <a:t>  -All males through 26 years of age using HPV4 or HPV9.  </a:t>
            </a:r>
          </a:p>
          <a:p>
            <a:endParaRPr lang="en-US" sz="2500" dirty="0" smtClean="0">
              <a:latin typeface="Arial" pitchFamily="34" charset="0"/>
              <a:cs typeface="Arial" pitchFamily="34" charset="0"/>
            </a:endParaRPr>
          </a:p>
          <a:p>
            <a:r>
              <a:rPr lang="en-US" sz="2500" dirty="0" smtClean="0">
                <a:latin typeface="Arial" pitchFamily="34" charset="0"/>
                <a:cs typeface="Arial" pitchFamily="34" charset="0"/>
              </a:rPr>
              <a:t>HPV 9 may be used to complete the 3 dose series that was started with HPV2 or HPV4</a:t>
            </a:r>
          </a:p>
          <a:p>
            <a:r>
              <a:rPr lang="en-US" sz="2500" dirty="0" smtClean="0">
                <a:latin typeface="Arial" pitchFamily="34" charset="0"/>
                <a:cs typeface="Arial" pitchFamily="34" charset="0"/>
              </a:rPr>
              <a:t>Dose 2 should be given at least 1 to 2 months after first dose (1 month minimum)</a:t>
            </a:r>
          </a:p>
          <a:p>
            <a:r>
              <a:rPr lang="en-US" sz="2500" dirty="0" smtClean="0">
                <a:latin typeface="Arial" pitchFamily="34" charset="0"/>
                <a:cs typeface="Arial" pitchFamily="34" charset="0"/>
              </a:rPr>
              <a:t>Dose 3 should be given at least 6 months after the first dose (minimum of 3 months between dose 2 and 3)</a:t>
            </a:r>
          </a:p>
          <a:p>
            <a:pPr>
              <a:lnSpc>
                <a:spcPct val="90000"/>
              </a:lnSpc>
            </a:pPr>
            <a:endParaRPr lang="en-US" sz="2500" dirty="0">
              <a:latin typeface="Arial" pitchFamily="34" charset="0"/>
              <a:cs typeface="Arial" pitchFamily="34" charset="0"/>
            </a:endParaRPr>
          </a:p>
          <a:p>
            <a:pPr eaLnBrk="1" hangingPunct="1">
              <a:lnSpc>
                <a:spcPct val="90000"/>
              </a:lnSpc>
            </a:pPr>
            <a:r>
              <a:rPr lang="en-US" sz="2500" b="1" dirty="0" smtClean="0">
                <a:latin typeface="Arial" pitchFamily="34" charset="0"/>
                <a:cs typeface="Arial" pitchFamily="34" charset="0"/>
              </a:rPr>
              <a:t>Optional information to share:</a:t>
            </a:r>
          </a:p>
          <a:p>
            <a:pPr eaLnBrk="1" hangingPunct="1">
              <a:lnSpc>
                <a:spcPct val="90000"/>
              </a:lnSpc>
            </a:pPr>
            <a:r>
              <a:rPr lang="en-US" sz="2500" dirty="0" smtClean="0">
                <a:latin typeface="Arial" pitchFamily="34" charset="0"/>
                <a:cs typeface="Arial" pitchFamily="34" charset="0"/>
              </a:rPr>
              <a:t>Georgia Estimated Vaccination Coverage Among Adolescents Aged 12 – 17 Years - 2014 </a:t>
            </a:r>
          </a:p>
          <a:p>
            <a:pPr eaLnBrk="1" hangingPunct="1">
              <a:lnSpc>
                <a:spcPct val="90000"/>
              </a:lnSpc>
            </a:pPr>
            <a:r>
              <a:rPr lang="en-US" sz="2500" dirty="0" smtClean="0">
                <a:latin typeface="Arial" pitchFamily="34" charset="0"/>
                <a:cs typeface="Arial" pitchFamily="34" charset="0"/>
              </a:rPr>
              <a:t>≥1 Tdap 86.1%  (87.6% U.S)</a:t>
            </a:r>
          </a:p>
          <a:p>
            <a:pPr eaLnBrk="1" hangingPunct="1">
              <a:lnSpc>
                <a:spcPct val="90000"/>
              </a:lnSpc>
            </a:pPr>
            <a:r>
              <a:rPr lang="en-US" sz="2500" dirty="0" smtClean="0">
                <a:latin typeface="Arial" pitchFamily="34" charset="0"/>
                <a:cs typeface="Arial" pitchFamily="34" charset="0"/>
              </a:rPr>
              <a:t>≥ 1 Men ACWY 74.9% (79.3% U.S)</a:t>
            </a:r>
          </a:p>
          <a:p>
            <a:pPr eaLnBrk="1" hangingPunct="1">
              <a:lnSpc>
                <a:spcPct val="90000"/>
              </a:lnSpc>
            </a:pPr>
            <a:r>
              <a:rPr lang="en-US" sz="2500" dirty="0" smtClean="0">
                <a:latin typeface="Arial" pitchFamily="34" charset="0"/>
                <a:cs typeface="Arial" pitchFamily="34" charset="0"/>
              </a:rPr>
              <a:t>≥1 HPV Female 65.4%  (60.0% U.S)</a:t>
            </a:r>
          </a:p>
          <a:p>
            <a:pPr eaLnBrk="1" hangingPunct="1">
              <a:lnSpc>
                <a:spcPct val="90000"/>
              </a:lnSpc>
            </a:pPr>
            <a:r>
              <a:rPr lang="en-US" sz="2500" dirty="0" smtClean="0">
                <a:latin typeface="Arial" pitchFamily="34" charset="0"/>
                <a:cs typeface="Arial" pitchFamily="34" charset="0"/>
              </a:rPr>
              <a:t>≥3 HPV Female 47.1% (39.7% U.S)</a:t>
            </a:r>
          </a:p>
          <a:p>
            <a:pPr eaLnBrk="1" hangingPunct="1">
              <a:lnSpc>
                <a:spcPct val="90000"/>
              </a:lnSpc>
            </a:pPr>
            <a:r>
              <a:rPr lang="en-US" sz="2500" dirty="0" smtClean="0">
                <a:latin typeface="Arial" pitchFamily="34" charset="0"/>
                <a:cs typeface="Arial" pitchFamily="34" charset="0"/>
              </a:rPr>
              <a:t>≥1 HPV Male 41.2% (41.7% U.S)</a:t>
            </a:r>
          </a:p>
          <a:p>
            <a:pPr eaLnBrk="1" hangingPunct="1">
              <a:lnSpc>
                <a:spcPct val="90000"/>
              </a:lnSpc>
            </a:pPr>
            <a:r>
              <a:rPr lang="en-US" sz="2500" dirty="0" smtClean="0">
                <a:latin typeface="Arial" pitchFamily="34" charset="0"/>
                <a:cs typeface="Arial" pitchFamily="34" charset="0"/>
              </a:rPr>
              <a:t>≥3 HPV Male 21.0% (21.6% U.S)</a:t>
            </a:r>
          </a:p>
          <a:p>
            <a:pPr eaLnBrk="1" hangingPunct="1">
              <a:lnSpc>
                <a:spcPct val="90000"/>
              </a:lnSpc>
            </a:pPr>
            <a:r>
              <a:rPr lang="en-US" sz="2500" b="1" dirty="0" smtClean="0">
                <a:latin typeface="Arial" pitchFamily="34" charset="0"/>
                <a:cs typeface="Arial" pitchFamily="34" charset="0"/>
              </a:rPr>
              <a:t>The </a:t>
            </a:r>
            <a:r>
              <a:rPr lang="en-US" sz="2500" b="1" dirty="0">
                <a:latin typeface="Arial" pitchFamily="34" charset="0"/>
                <a:cs typeface="Arial" pitchFamily="34" charset="0"/>
              </a:rPr>
              <a:t>United States 2013 National Immunization Survey-Teen (13-17 years) estimated </a:t>
            </a:r>
            <a:r>
              <a:rPr lang="en-US" sz="2500" b="1" dirty="0" smtClean="0">
                <a:latin typeface="Arial" pitchFamily="34" charset="0"/>
                <a:cs typeface="Arial" pitchFamily="34" charset="0"/>
              </a:rPr>
              <a:t>37.6</a:t>
            </a:r>
            <a:r>
              <a:rPr lang="en-US" sz="2500" b="1" dirty="0">
                <a:latin typeface="Arial" pitchFamily="34" charset="0"/>
                <a:cs typeface="Arial" pitchFamily="34" charset="0"/>
              </a:rPr>
              <a:t>% of girls and 13.9% of boys have received ≥3 doses of HPV vaccine.</a:t>
            </a:r>
            <a:r>
              <a:rPr lang="en-US" sz="2500" dirty="0">
                <a:latin typeface="Arial" pitchFamily="34" charset="0"/>
                <a:cs typeface="Arial" pitchFamily="34" charset="0"/>
              </a:rPr>
              <a:t> </a:t>
            </a:r>
            <a:r>
              <a:rPr lang="en-US" sz="2500" b="1" dirty="0" smtClean="0">
                <a:latin typeface="Arial" pitchFamily="34" charset="0"/>
                <a:cs typeface="Arial" pitchFamily="34" charset="0"/>
              </a:rPr>
              <a:t>In </a:t>
            </a:r>
            <a:r>
              <a:rPr lang="en-US" sz="2500" b="1" dirty="0">
                <a:latin typeface="Arial" pitchFamily="34" charset="0"/>
                <a:cs typeface="Arial" pitchFamily="34" charset="0"/>
              </a:rPr>
              <a:t>the 2012 survey 33.4% of girls and 6.8% of boys received ≥3 doses.</a:t>
            </a:r>
          </a:p>
          <a:p>
            <a:pPr eaLnBrk="1" hangingPunct="1">
              <a:lnSpc>
                <a:spcPct val="90000"/>
              </a:lnSpc>
            </a:pPr>
            <a:endParaRPr lang="en-US" sz="2500" dirty="0">
              <a:latin typeface="Arial" pitchFamily="34" charset="0"/>
              <a:cs typeface="Arial" pitchFamily="34" charset="0"/>
            </a:endParaRPr>
          </a:p>
          <a:p>
            <a:pPr eaLnBrk="1" hangingPunct="1">
              <a:lnSpc>
                <a:spcPct val="90000"/>
              </a:lnSpc>
            </a:pPr>
            <a:endParaRPr lang="en-US" sz="2500" dirty="0" smtClean="0">
              <a:solidFill>
                <a:srgbClr val="C00000"/>
              </a:solidFill>
              <a:cs typeface="Arial" pitchFamily="34" charset="0"/>
            </a:endParaRPr>
          </a:p>
          <a:p>
            <a:pPr eaLnBrk="1" hangingPunct="1">
              <a:lnSpc>
                <a:spcPct val="90000"/>
              </a:lnSpc>
            </a:pPr>
            <a:r>
              <a:rPr lang="en-US" sz="2500" dirty="0" smtClean="0">
                <a:solidFill>
                  <a:srgbClr val="C00000"/>
                </a:solidFill>
                <a:cs typeface="Arial" pitchFamily="34" charset="0"/>
              </a:rPr>
              <a:t>MMWR / March 27, 2015 / Vol. 64 / No. 11 </a:t>
            </a:r>
          </a:p>
          <a:p>
            <a:pPr eaLnBrk="1" hangingPunct="1">
              <a:lnSpc>
                <a:spcPct val="90000"/>
              </a:lnSpc>
            </a:pPr>
            <a:r>
              <a:rPr lang="en-US" sz="2500" dirty="0" smtClean="0">
                <a:solidFill>
                  <a:srgbClr val="C00000"/>
                </a:solidFill>
                <a:cs typeface="Arial" pitchFamily="34" charset="0"/>
              </a:rPr>
              <a:t>MMWR </a:t>
            </a:r>
            <a:r>
              <a:rPr lang="en-US" sz="2500" dirty="0">
                <a:solidFill>
                  <a:srgbClr val="C00000"/>
                </a:solidFill>
                <a:cs typeface="Arial" pitchFamily="34" charset="0"/>
              </a:rPr>
              <a:t>July 31, 2015/64 (29); 784-792</a:t>
            </a:r>
          </a:p>
          <a:p>
            <a:pPr eaLnBrk="1" hangingPunct="1">
              <a:lnSpc>
                <a:spcPct val="90000"/>
              </a:lnSpc>
            </a:pPr>
            <a:endParaRPr lang="en-US" sz="2500" dirty="0">
              <a:latin typeface="Arial" pitchFamily="34" charset="0"/>
              <a:cs typeface="Arial" pitchFamily="34" charset="0"/>
            </a:endParaRPr>
          </a:p>
          <a:p>
            <a:pPr eaLnBrk="1" hangingPunct="1">
              <a:lnSpc>
                <a:spcPct val="90000"/>
              </a:lnSpc>
            </a:pPr>
            <a:endParaRPr lang="en-US" sz="2500" b="1" dirty="0">
              <a:latin typeface="Arial" pitchFamily="34" charset="0"/>
              <a:cs typeface="Arial" pitchFamily="34" charset="0"/>
            </a:endParaRPr>
          </a:p>
          <a:p>
            <a:pPr eaLnBrk="1" hangingPunct="1">
              <a:lnSpc>
                <a:spcPct val="90000"/>
              </a:lnSpc>
            </a:pPr>
            <a:r>
              <a:rPr lang="en-US" sz="2500" dirty="0">
                <a:latin typeface="Arial" pitchFamily="34" charset="0"/>
                <a:cs typeface="Arial" pitchFamily="34" charset="0"/>
              </a:rPr>
              <a:t> </a:t>
            </a:r>
          </a:p>
          <a:p>
            <a:pPr eaLnBrk="1" hangingPunct="1">
              <a:lnSpc>
                <a:spcPct val="90000"/>
              </a:lnSpc>
            </a:pPr>
            <a:endParaRPr lang="en-US" sz="1600" b="1" dirty="0">
              <a:latin typeface="Arial" pitchFamily="34" charset="0"/>
              <a:cs typeface="Arial" pitchFamily="34" charset="0"/>
            </a:endParaRPr>
          </a:p>
        </p:txBody>
      </p:sp>
      <p:sp>
        <p:nvSpPr>
          <p:cNvPr id="10" name="Slide Number Placeholder 9"/>
          <p:cNvSpPr>
            <a:spLocks noGrp="1"/>
          </p:cNvSpPr>
          <p:nvPr>
            <p:ph type="sldNum" sz="quarter" idx="10"/>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3356940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a:prstGeom prst="rect">
            <a:avLst/>
          </a:prstGeom>
        </p:spPr>
      </p:sp>
      <p:sp>
        <p:nvSpPr>
          <p:cNvPr id="3" name="Notes Placeholder 2"/>
          <p:cNvSpPr>
            <a:spLocks noGrp="1"/>
          </p:cNvSpPr>
          <p:nvPr>
            <p:ph type="body" idx="1"/>
          </p:nvPr>
        </p:nvSpPr>
        <p:spPr>
          <a:xfrm>
            <a:off x="745439" y="4419606"/>
            <a:ext cx="5485804" cy="4182456"/>
          </a:xfrm>
        </p:spPr>
        <p:txBody>
          <a:bodyPr/>
          <a:lstStyle/>
          <a:p>
            <a:pPr defTabSz="931399">
              <a:defRPr/>
            </a:pPr>
            <a:r>
              <a:rPr lang="en-US" dirty="0" smtClean="0"/>
              <a:t>This slide shows</a:t>
            </a:r>
            <a:r>
              <a:rPr lang="en-US" baseline="0" dirty="0" smtClean="0"/>
              <a:t> the responses that parents gave when asked why they would not be getting the HPV vaccine for their daughter in the next year.</a:t>
            </a:r>
          </a:p>
          <a:p>
            <a:pPr defTabSz="931399">
              <a:defRPr/>
            </a:pPr>
            <a:r>
              <a:rPr lang="en-US" dirty="0" smtClean="0"/>
              <a:t>Three</a:t>
            </a:r>
            <a:r>
              <a:rPr lang="en-US" baseline="0" dirty="0" smtClean="0"/>
              <a:t> reasons that parents provided—l</a:t>
            </a:r>
            <a:r>
              <a:rPr lang="en-US" dirty="0" smtClean="0"/>
              <a:t>ack of knowledge, not needed, and not sexually</a:t>
            </a:r>
            <a:r>
              <a:rPr lang="en-US" baseline="0" dirty="0" smtClean="0"/>
              <a:t> active—all demonstrate a lack of understanding on the part of the parent, especially why it is important to vaccinate at ages 11 or 12.  Parents need to be told that HPV vaccine is cancer prevention and that it must be given prior to exposure. </a:t>
            </a:r>
          </a:p>
          <a:p>
            <a:pPr defTabSz="931399">
              <a:defRPr/>
            </a:pPr>
            <a:endParaRPr lang="en-US" baseline="0" dirty="0" smtClean="0"/>
          </a:p>
          <a:p>
            <a:pPr defTabSz="931399">
              <a:defRPr/>
            </a:pPr>
            <a:r>
              <a:rPr lang="en-US" baseline="0" dirty="0" smtClean="0"/>
              <a:t>Safety concerns can be allievated by sharing the tremendous amount of data before and after the vaccine was licensed that demonstrate that HPV vaccine is safe.</a:t>
            </a:r>
            <a:r>
              <a:rPr lang="en-US" dirty="0" smtClean="0"/>
              <a:t>                                                                                                               </a:t>
            </a:r>
          </a:p>
          <a:p>
            <a:pPr defTabSz="931399">
              <a:defRPr/>
            </a:pPr>
            <a:endParaRPr lang="en-US" b="1" dirty="0" smtClean="0"/>
          </a:p>
          <a:p>
            <a:pPr defTabSz="931399">
              <a:defRPr/>
            </a:pPr>
            <a:r>
              <a:rPr lang="en-US" b="1" dirty="0" smtClean="0"/>
              <a:t>Practice with audience on how to speak with parents:</a:t>
            </a:r>
          </a:p>
          <a:p>
            <a:pPr defTabSz="931399">
              <a:defRPr/>
            </a:pPr>
            <a:r>
              <a:rPr lang="en-US" b="1" dirty="0" smtClean="0"/>
              <a:t>Encourage </a:t>
            </a:r>
            <a:r>
              <a:rPr lang="en-US" b="1" dirty="0"/>
              <a:t>Parents To Immunize a Pre-teen or Adolescent</a:t>
            </a:r>
          </a:p>
          <a:p>
            <a:r>
              <a:rPr lang="en-US" b="1" i="1" dirty="0"/>
              <a:t>Try saying:</a:t>
            </a:r>
          </a:p>
          <a:p>
            <a:r>
              <a:rPr lang="en-US" b="1" i="1" dirty="0"/>
              <a:t>Your child needs three shots today that will prevent tetanus, diphtheria, whooping cough, and one type of meningitis and protect him/her from many cancers caused by HPV. </a:t>
            </a:r>
          </a:p>
          <a:p>
            <a:r>
              <a:rPr lang="en-US" b="1" i="1" dirty="0"/>
              <a:t>HPV vaccine produces a better immune response in preteens than it does in older teens and young women. I strongly believe in the importance of this cancer-preventing vaccine. </a:t>
            </a:r>
          </a:p>
          <a:p>
            <a:pPr defTabSz="931399">
              <a:defRPr/>
            </a:pPr>
            <a:endParaRPr lang="en-US" b="1" dirty="0">
              <a:solidFill>
                <a:srgbClr val="FF0000"/>
              </a:solidFill>
            </a:endParaRPr>
          </a:p>
        </p:txBody>
      </p:sp>
      <p:sp>
        <p:nvSpPr>
          <p:cNvPr id="6" name="Slide Number Placeholder 5"/>
          <p:cNvSpPr>
            <a:spLocks noGrp="1"/>
          </p:cNvSpPr>
          <p:nvPr>
            <p:ph type="sldNum" sz="quarter" idx="12"/>
          </p:nvPr>
        </p:nvSpPr>
        <p:spPr/>
        <p:txBody>
          <a:bodyPr/>
          <a:lstStyle/>
          <a:p>
            <a:pPr>
              <a:defRPr/>
            </a:pPr>
            <a:fld id="{97952AFA-8362-48FC-9C34-150C87379A95}" type="slidenum">
              <a:rPr lang="en-US" smtClean="0"/>
              <a:pPr>
                <a:defRPr/>
              </a:pPr>
              <a:t>51</a:t>
            </a:fld>
            <a:endParaRPr lang="en-US"/>
          </a:p>
        </p:txBody>
      </p:sp>
    </p:spTree>
    <p:extLst>
      <p:ext uri="{BB962C8B-B14F-4D97-AF65-F5344CB8AC3E}">
        <p14:creationId xmlns:p14="http://schemas.microsoft.com/office/powerpoint/2010/main" val="8762358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Rot="1" noChangeAspect="1" noChangeArrowheads="1" noTextEdit="1"/>
          </p:cNvSpPr>
          <p:nvPr>
            <p:ph type="sldImg"/>
          </p:nvPr>
        </p:nvSpPr>
        <p:spPr>
          <a:ln/>
        </p:spPr>
      </p:sp>
      <p:sp>
        <p:nvSpPr>
          <p:cNvPr id="431107" name="Rectangle 3"/>
          <p:cNvSpPr>
            <a:spLocks noGrp="1" noChangeArrowheads="1"/>
          </p:cNvSpPr>
          <p:nvPr>
            <p:ph type="body" idx="1"/>
          </p:nvPr>
        </p:nvSpPr>
        <p:spPr>
          <a:noFill/>
          <a:ln/>
        </p:spPr>
        <p:txBody>
          <a:bodyPr>
            <a:normAutofit/>
          </a:bodyPr>
          <a:lstStyle/>
          <a:p>
            <a:r>
              <a:rPr lang="en-US" dirty="0" smtClean="0"/>
              <a:t>Clinicians also need to emphasize</a:t>
            </a:r>
            <a:r>
              <a:rPr lang="en-US" baseline="0" dirty="0" smtClean="0"/>
              <a:t> the importance of immunizing preteens and teens early because of the following:</a:t>
            </a:r>
          </a:p>
          <a:p>
            <a:r>
              <a:rPr lang="en-US" baseline="0" dirty="0" smtClean="0"/>
              <a:t>-Higher antibody level attained when given to pre-teens rather than to older adolescents or women</a:t>
            </a:r>
          </a:p>
          <a:p>
            <a:r>
              <a:rPr lang="en-US" baseline="0" dirty="0" smtClean="0"/>
              <a:t>-At this age, more likely to be administered before onset of sexual activity</a:t>
            </a:r>
          </a:p>
          <a:p>
            <a:r>
              <a:rPr lang="en-US" baseline="0" dirty="0" smtClean="0"/>
              <a:t>-HPV can be transmitted by other skin-to-skin contact, not just sexual intercourse</a:t>
            </a:r>
          </a:p>
          <a:p>
            <a:r>
              <a:rPr lang="en-US" baseline="0" dirty="0" smtClean="0"/>
              <a:t>-This is an anti-cancer vaccine</a:t>
            </a:r>
          </a:p>
          <a:p>
            <a:endParaRPr lang="en-US" baseline="0" dirty="0" smtClean="0"/>
          </a:p>
          <a:p>
            <a:r>
              <a:rPr lang="en-US" dirty="0" smtClean="0"/>
              <a:t>Reference:</a:t>
            </a:r>
          </a:p>
          <a:p>
            <a:r>
              <a:rPr lang="en-US" dirty="0" smtClean="0"/>
              <a:t>1.National Immunization Survey-Teen (NIS-Teen), United States, 2014 MMWR/July 31, 2015/ Vol.64/No. 29</a:t>
            </a:r>
          </a:p>
          <a:p>
            <a:endParaRPr lang="en-US" dirty="0" smtClean="0"/>
          </a:p>
          <a:p>
            <a:endParaRPr lang="en-US" dirty="0" smtClean="0"/>
          </a:p>
        </p:txBody>
      </p:sp>
      <p:sp>
        <p:nvSpPr>
          <p:cNvPr id="6" name="Slide Number Placeholder 5"/>
          <p:cNvSpPr>
            <a:spLocks noGrp="1"/>
          </p:cNvSpPr>
          <p:nvPr>
            <p:ph type="sldNum" sz="quarter" idx="11"/>
          </p:nvPr>
        </p:nvSpPr>
        <p:spPr/>
        <p:txBody>
          <a:bodyPr/>
          <a:lstStyle/>
          <a:p>
            <a:pPr>
              <a:defRPr/>
            </a:pPr>
            <a:fld id="{97952AFA-8362-48FC-9C34-150C87379A95}" type="slidenum">
              <a:rPr lang="en-US" smtClean="0"/>
              <a:pPr>
                <a:defRPr/>
              </a:pPr>
              <a:t>52</a:t>
            </a:fld>
            <a:endParaRPr lang="en-US"/>
          </a:p>
        </p:txBody>
      </p:sp>
    </p:spTree>
    <p:extLst>
      <p:ext uri="{BB962C8B-B14F-4D97-AF65-F5344CB8AC3E}">
        <p14:creationId xmlns:p14="http://schemas.microsoft.com/office/powerpoint/2010/main" val="33588676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2"/>
          <p:cNvSpPr>
            <a:spLocks noGrp="1" noRot="1" noChangeAspect="1" noChangeArrowheads="1" noTextEdit="1"/>
          </p:cNvSpPr>
          <p:nvPr>
            <p:ph type="sldImg"/>
          </p:nvPr>
        </p:nvSpPr>
        <p:spPr>
          <a:ln/>
        </p:spPr>
      </p:sp>
      <p:sp>
        <p:nvSpPr>
          <p:cNvPr id="358402" name="Rectangle 3"/>
          <p:cNvSpPr>
            <a:spLocks noGrp="1" noChangeArrowheads="1"/>
          </p:cNvSpPr>
          <p:nvPr>
            <p:ph type="body" idx="1"/>
          </p:nvPr>
        </p:nvSpPr>
        <p:spPr>
          <a:xfrm>
            <a:off x="642940" y="4416425"/>
            <a:ext cx="5572125" cy="4510088"/>
          </a:xfrm>
          <a:noFill/>
          <a:ln/>
        </p:spPr>
        <p:txBody>
          <a:bodyPr lIns="91392" tIns="45696" rIns="91392" bIns="45696"/>
          <a:lstStyle/>
          <a:p>
            <a:pPr eaLnBrk="1" hangingPunct="1">
              <a:lnSpc>
                <a:spcPct val="90000"/>
              </a:lnSpc>
              <a:spcBef>
                <a:spcPct val="0"/>
              </a:spcBef>
            </a:pPr>
            <a:endParaRPr lang="en-US" sz="900" b="1">
              <a:latin typeface="Arial" charset="0"/>
            </a:endParaRPr>
          </a:p>
        </p:txBody>
      </p:sp>
    </p:spTree>
    <p:extLst>
      <p:ext uri="{BB962C8B-B14F-4D97-AF65-F5344CB8AC3E}">
        <p14:creationId xmlns:p14="http://schemas.microsoft.com/office/powerpoint/2010/main" val="20303761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17" tIns="45708" rIns="91417" bIns="45708" anchor="b"/>
          <a:lstStyle/>
          <a:p>
            <a:endParaRPr lang="en-US" sz="1200"/>
          </a:p>
        </p:txBody>
      </p:sp>
      <p:sp>
        <p:nvSpPr>
          <p:cNvPr id="23142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p>
        </p:txBody>
      </p:sp>
      <p:sp>
        <p:nvSpPr>
          <p:cNvPr id="231428"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17" tIns="45708" rIns="91417" bIns="45708" anchor="b"/>
          <a:lstStyle/>
          <a:p>
            <a:endParaRPr lang="en-US" sz="1200"/>
          </a:p>
        </p:txBody>
      </p:sp>
      <p:sp>
        <p:nvSpPr>
          <p:cNvPr id="231429"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p>
        </p:txBody>
      </p:sp>
      <p:sp>
        <p:nvSpPr>
          <p:cNvPr id="231430" name="Rectangle 2"/>
          <p:cNvSpPr>
            <a:spLocks noGrp="1" noRot="1" noChangeAspect="1" noChangeArrowheads="1" noTextEdit="1"/>
          </p:cNvSpPr>
          <p:nvPr>
            <p:ph type="sldImg"/>
          </p:nvPr>
        </p:nvSpPr>
        <p:spPr>
          <a:xfrm>
            <a:off x="1312863" y="487363"/>
            <a:ext cx="4235450" cy="3176587"/>
          </a:xfrm>
          <a:ln/>
        </p:spPr>
      </p:sp>
      <p:sp>
        <p:nvSpPr>
          <p:cNvPr id="231431" name="Rectangle 3"/>
          <p:cNvSpPr>
            <a:spLocks noGrp="1" noChangeArrowheads="1"/>
          </p:cNvSpPr>
          <p:nvPr>
            <p:ph type="body" idx="1"/>
          </p:nvPr>
        </p:nvSpPr>
        <p:spPr>
          <a:xfrm>
            <a:off x="914400" y="3891626"/>
            <a:ext cx="5029200" cy="4707863"/>
          </a:xfrm>
          <a:noFill/>
          <a:ln/>
        </p:spPr>
        <p:txBody>
          <a:bodyPr lIns="91417" tIns="45708" rIns="91417" bIns="45708">
            <a:normAutofit/>
          </a:bodyPr>
          <a:lstStyle/>
          <a:p>
            <a:pPr eaLnBrk="1" hangingPunct="1"/>
            <a:r>
              <a:rPr lang="en-US" sz="1000" b="1" dirty="0" smtClean="0">
                <a:latin typeface="Arial" charset="0"/>
              </a:rPr>
              <a:t>Presenter may</a:t>
            </a:r>
            <a:r>
              <a:rPr lang="en-US" sz="1000" b="1" baseline="0" dirty="0" smtClean="0">
                <a:latin typeface="Arial" charset="0"/>
              </a:rPr>
              <a:t> use shingles one-pager while discussing slide.</a:t>
            </a:r>
          </a:p>
          <a:p>
            <a:pPr eaLnBrk="1" hangingPunct="1"/>
            <a:r>
              <a:rPr lang="en-US" sz="1000" dirty="0" smtClean="0">
                <a:latin typeface="Arial" charset="0"/>
              </a:rPr>
              <a:t>The </a:t>
            </a:r>
            <a:r>
              <a:rPr lang="en-US" sz="1000" dirty="0">
                <a:latin typeface="Arial" charset="0"/>
              </a:rPr>
              <a:t>picture on left shows zoster (shingles) on the upper chest and back</a:t>
            </a:r>
            <a:r>
              <a:rPr lang="en-US" sz="1000" b="1" dirty="0">
                <a:latin typeface="Arial" charset="0"/>
              </a:rPr>
              <a:t>.</a:t>
            </a:r>
          </a:p>
          <a:p>
            <a:pPr eaLnBrk="1" hangingPunct="1"/>
            <a:r>
              <a:rPr lang="en-US" sz="1000" dirty="0">
                <a:latin typeface="Arial" charset="0"/>
              </a:rPr>
              <a:t>The picture on right shows zoster on the face involving one of the cranial nerves. </a:t>
            </a:r>
          </a:p>
          <a:p>
            <a:endParaRPr lang="en-US" sz="1000" b="1" dirty="0" smtClean="0"/>
          </a:p>
          <a:p>
            <a:r>
              <a:rPr lang="en-US" sz="1000" b="1" dirty="0" smtClean="0"/>
              <a:t>What </a:t>
            </a:r>
            <a:r>
              <a:rPr lang="en-US" sz="1000" b="1" dirty="0"/>
              <a:t>is shingles?</a:t>
            </a:r>
          </a:p>
          <a:p>
            <a:r>
              <a:rPr lang="en-US" sz="1000" dirty="0"/>
              <a:t>Shingles is a painful skin rash, often with blisters. It is also called Herpes Zoster, or just Zoster.</a:t>
            </a:r>
          </a:p>
          <a:p>
            <a:r>
              <a:rPr lang="en-US" sz="1000" dirty="0"/>
              <a:t>Shingles occurs when VZV reactivates and causes recurrent disease. Shingles usually starts as a rash with blisters that scab after 3 to 5 days. The most frequently mentioned symptom is pain. The rash and pain usually occur in a band on one side of the body, or clustered on one side of the face. The rash usually clears within 2 to 4 weeks. The risk of getting shingles increases as a person gets older. People who have medical conditions that keep the immune system from working properly, or people who receive immunosuppressive drugs are also at greater risk to get shingles. Very rarely, shingles can lead to pneumonia, hearing problems, blindness, scarring, brain inflammation (encephalitis), or death. </a:t>
            </a:r>
          </a:p>
          <a:p>
            <a:pPr eaLnBrk="1" hangingPunct="1"/>
            <a:endParaRPr lang="en-US" sz="1000" dirty="0">
              <a:latin typeface="Arial" charset="0"/>
            </a:endParaRPr>
          </a:p>
          <a:p>
            <a:pPr eaLnBrk="1" hangingPunct="1"/>
            <a:endParaRPr lang="en-US" sz="1000" dirty="0">
              <a:latin typeface="Arial" charset="0"/>
            </a:endParaRPr>
          </a:p>
          <a:p>
            <a:pPr eaLnBrk="1" hangingPunct="1"/>
            <a:endParaRPr lang="en-US" sz="1000" dirty="0">
              <a:latin typeface="Arial" charset="0"/>
            </a:endParaRPr>
          </a:p>
          <a:p>
            <a:pPr eaLnBrk="1" hangingPunct="1"/>
            <a:endParaRPr lang="en-US" sz="1000" dirty="0">
              <a:latin typeface="Arial" charset="0"/>
            </a:endParaRPr>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pPr>
                <a:defRPr/>
              </a:pPr>
              <a:t>54</a:t>
            </a:fld>
            <a:endParaRPr lang="en-US"/>
          </a:p>
        </p:txBody>
      </p:sp>
    </p:spTree>
    <p:extLst>
      <p:ext uri="{BB962C8B-B14F-4D97-AF65-F5344CB8AC3E}">
        <p14:creationId xmlns:p14="http://schemas.microsoft.com/office/powerpoint/2010/main" val="3852896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7"/>
          <p:cNvSpPr txBox="1">
            <a:spLocks noGrp="1" noChangeArrowheads="1"/>
          </p:cNvSpPr>
          <p:nvPr/>
        </p:nvSpPr>
        <p:spPr bwMode="auto">
          <a:xfrm>
            <a:off x="3884613" y="8684927"/>
            <a:ext cx="2971800" cy="457513"/>
          </a:xfrm>
          <a:prstGeom prst="rect">
            <a:avLst/>
          </a:prstGeom>
          <a:noFill/>
          <a:ln w="9525">
            <a:noFill/>
            <a:miter lim="800000"/>
            <a:headEnd/>
            <a:tailEnd/>
          </a:ln>
        </p:spPr>
        <p:txBody>
          <a:bodyPr lIns="91425" tIns="45712" rIns="91425" bIns="45712" anchor="b"/>
          <a:lstStyle/>
          <a:p>
            <a:pPr algn="r" fontAlgn="base">
              <a:spcBef>
                <a:spcPct val="0"/>
              </a:spcBef>
              <a:spcAft>
                <a:spcPct val="0"/>
              </a:spcAft>
            </a:pPr>
            <a:endParaRPr lang="en-US" sz="1200" dirty="0">
              <a:solidFill>
                <a:srgbClr val="000000"/>
              </a:solidFill>
              <a:cs typeface="Arial" charset="0"/>
            </a:endParaRPr>
          </a:p>
        </p:txBody>
      </p:sp>
      <p:sp>
        <p:nvSpPr>
          <p:cNvPr id="233474" name="Rectangle 6"/>
          <p:cNvSpPr txBox="1">
            <a:spLocks noGrp="1" noChangeArrowheads="1"/>
          </p:cNvSpPr>
          <p:nvPr/>
        </p:nvSpPr>
        <p:spPr bwMode="auto">
          <a:xfrm>
            <a:off x="0" y="8684927"/>
            <a:ext cx="2971800" cy="457513"/>
          </a:xfrm>
          <a:prstGeom prst="rect">
            <a:avLst/>
          </a:prstGeom>
          <a:noFill/>
          <a:ln w="9525">
            <a:noFill/>
            <a:miter lim="800000"/>
            <a:headEnd/>
            <a:tailEnd/>
          </a:ln>
        </p:spPr>
        <p:txBody>
          <a:bodyPr lIns="91417" tIns="45708" rIns="91417" bIns="45708" anchor="b"/>
          <a:lstStyle/>
          <a:p>
            <a:pPr fontAlgn="base">
              <a:spcBef>
                <a:spcPct val="0"/>
              </a:spcBef>
              <a:spcAft>
                <a:spcPct val="0"/>
              </a:spcAft>
            </a:pPr>
            <a:endParaRPr lang="en-US" sz="1200">
              <a:solidFill>
                <a:srgbClr val="000000"/>
              </a:solidFill>
              <a:cs typeface="Arial" charset="0"/>
            </a:endParaRPr>
          </a:p>
        </p:txBody>
      </p:sp>
      <p:sp>
        <p:nvSpPr>
          <p:cNvPr id="233475" name="Rectangle 6"/>
          <p:cNvSpPr txBox="1">
            <a:spLocks noGrp="1" noChangeArrowheads="1"/>
          </p:cNvSpPr>
          <p:nvPr/>
        </p:nvSpPr>
        <p:spPr bwMode="auto">
          <a:xfrm>
            <a:off x="0" y="8684927"/>
            <a:ext cx="2971800" cy="457513"/>
          </a:xfrm>
          <a:prstGeom prst="rect">
            <a:avLst/>
          </a:prstGeom>
          <a:noFill/>
          <a:ln w="9525">
            <a:noFill/>
            <a:miter lim="800000"/>
            <a:headEnd/>
            <a:tailEnd/>
          </a:ln>
        </p:spPr>
        <p:txBody>
          <a:bodyPr lIns="91409" tIns="45704" rIns="91409" bIns="45704" anchor="b"/>
          <a:lstStyle/>
          <a:p>
            <a:pPr fontAlgn="base">
              <a:spcBef>
                <a:spcPct val="0"/>
              </a:spcBef>
              <a:spcAft>
                <a:spcPct val="0"/>
              </a:spcAft>
            </a:pPr>
            <a:endParaRPr lang="en-US" sz="1200">
              <a:solidFill>
                <a:srgbClr val="000000"/>
              </a:solidFill>
              <a:cs typeface="Arial" charset="0"/>
            </a:endParaRPr>
          </a:p>
        </p:txBody>
      </p:sp>
      <p:sp>
        <p:nvSpPr>
          <p:cNvPr id="233476" name="Rectangle 6"/>
          <p:cNvSpPr txBox="1">
            <a:spLocks noGrp="1" noChangeArrowheads="1"/>
          </p:cNvSpPr>
          <p:nvPr/>
        </p:nvSpPr>
        <p:spPr bwMode="auto">
          <a:xfrm>
            <a:off x="0" y="8684927"/>
            <a:ext cx="2971800" cy="457513"/>
          </a:xfrm>
          <a:prstGeom prst="rect">
            <a:avLst/>
          </a:prstGeom>
          <a:noFill/>
          <a:ln w="9525">
            <a:noFill/>
            <a:miter lim="800000"/>
            <a:headEnd/>
            <a:tailEnd/>
          </a:ln>
        </p:spPr>
        <p:txBody>
          <a:bodyPr lIns="91400" tIns="45700" rIns="91400" bIns="45700" anchor="b"/>
          <a:lstStyle/>
          <a:p>
            <a:pPr fontAlgn="base">
              <a:spcBef>
                <a:spcPct val="0"/>
              </a:spcBef>
              <a:spcAft>
                <a:spcPct val="0"/>
              </a:spcAft>
            </a:pPr>
            <a:endParaRPr lang="en-US" sz="1200">
              <a:solidFill>
                <a:srgbClr val="000000"/>
              </a:solidFill>
              <a:cs typeface="Arial" charset="0"/>
            </a:endParaRPr>
          </a:p>
        </p:txBody>
      </p:sp>
      <p:sp>
        <p:nvSpPr>
          <p:cNvPr id="233477" name="Rectangle 2"/>
          <p:cNvSpPr>
            <a:spLocks noGrp="1" noRot="1" noChangeAspect="1" noChangeArrowheads="1" noTextEdit="1"/>
          </p:cNvSpPr>
          <p:nvPr>
            <p:ph type="sldImg"/>
          </p:nvPr>
        </p:nvSpPr>
        <p:spPr>
          <a:xfrm>
            <a:off x="1144588" y="685800"/>
            <a:ext cx="4572000" cy="3430588"/>
          </a:xfrm>
          <a:ln/>
        </p:spPr>
      </p:sp>
      <p:sp>
        <p:nvSpPr>
          <p:cNvPr id="233478" name="Rectangle 3"/>
          <p:cNvSpPr>
            <a:spLocks noGrp="1" noChangeArrowheads="1"/>
          </p:cNvSpPr>
          <p:nvPr>
            <p:ph type="body" idx="1"/>
          </p:nvPr>
        </p:nvSpPr>
        <p:spPr>
          <a:xfrm>
            <a:off x="714375" y="4354956"/>
            <a:ext cx="5486400" cy="4112926"/>
          </a:xfrm>
          <a:noFill/>
          <a:ln/>
        </p:spPr>
        <p:txBody>
          <a:bodyPr lIns="91409" tIns="45704" rIns="91409" bIns="45704">
            <a:normAutofit/>
          </a:bodyPr>
          <a:lstStyle/>
          <a:p>
            <a:pPr defTabSz="914248">
              <a:lnSpc>
                <a:spcPct val="90000"/>
              </a:lnSpc>
              <a:spcBef>
                <a:spcPct val="0"/>
              </a:spcBef>
              <a:defRPr/>
            </a:pPr>
            <a:r>
              <a:rPr lang="en-US" sz="900" dirty="0" smtClean="0"/>
              <a:t>Zostavax is licensed for use in persons 50 years and older</a:t>
            </a:r>
          </a:p>
          <a:p>
            <a:pPr defTabSz="914248">
              <a:lnSpc>
                <a:spcPct val="90000"/>
              </a:lnSpc>
              <a:spcBef>
                <a:spcPct val="0"/>
              </a:spcBef>
              <a:defRPr/>
            </a:pPr>
            <a:r>
              <a:rPr lang="en-US" sz="900" dirty="0" smtClean="0"/>
              <a:t>Overall Efficacy</a:t>
            </a:r>
          </a:p>
          <a:p>
            <a:pPr defTabSz="914248">
              <a:lnSpc>
                <a:spcPct val="90000"/>
              </a:lnSpc>
              <a:spcBef>
                <a:spcPct val="0"/>
              </a:spcBef>
              <a:defRPr/>
            </a:pPr>
            <a:r>
              <a:rPr lang="en-US" sz="900" dirty="0" smtClean="0"/>
              <a:t>51% fewer episodes of zoster and less severe disease</a:t>
            </a:r>
          </a:p>
          <a:p>
            <a:pPr defTabSz="914248">
              <a:lnSpc>
                <a:spcPct val="90000"/>
              </a:lnSpc>
              <a:spcBef>
                <a:spcPct val="0"/>
              </a:spcBef>
              <a:defRPr/>
            </a:pPr>
            <a:r>
              <a:rPr lang="en-US" sz="900" dirty="0" smtClean="0"/>
              <a:t>66% less </a:t>
            </a:r>
            <a:r>
              <a:rPr lang="en-US" sz="900" dirty="0" err="1" smtClean="0"/>
              <a:t>postherpetic</a:t>
            </a:r>
            <a:r>
              <a:rPr lang="en-US" sz="900" dirty="0" smtClean="0"/>
              <a:t> neuralgia</a:t>
            </a:r>
          </a:p>
          <a:p>
            <a:pPr defTabSz="914248">
              <a:lnSpc>
                <a:spcPct val="90000"/>
              </a:lnSpc>
              <a:spcBef>
                <a:spcPct val="0"/>
              </a:spcBef>
              <a:defRPr/>
            </a:pPr>
            <a:r>
              <a:rPr lang="en-US" sz="900" dirty="0" smtClean="0"/>
              <a:t>Protection wanes within the first 5 years and duration of protection beyond 5 years is uncertain</a:t>
            </a:r>
          </a:p>
          <a:p>
            <a:pPr defTabSz="914248">
              <a:lnSpc>
                <a:spcPct val="90000"/>
              </a:lnSpc>
              <a:spcBef>
                <a:spcPct val="0"/>
              </a:spcBef>
              <a:defRPr/>
            </a:pPr>
            <a:endParaRPr lang="en-US" sz="900" dirty="0" smtClean="0"/>
          </a:p>
          <a:p>
            <a:pPr defTabSz="914248">
              <a:lnSpc>
                <a:spcPct val="90000"/>
              </a:lnSpc>
              <a:spcBef>
                <a:spcPct val="0"/>
              </a:spcBef>
              <a:defRPr/>
            </a:pPr>
            <a:r>
              <a:rPr lang="en-US" sz="900" dirty="0" smtClean="0"/>
              <a:t>ACIP recommends one dose for adults 60 years and older, including those who have experienced previous episodes of shingles.</a:t>
            </a:r>
            <a:r>
              <a:rPr lang="en-US" sz="900" baseline="0" dirty="0" smtClean="0"/>
              <a:t>  </a:t>
            </a:r>
            <a:r>
              <a:rPr lang="en-US" sz="900" dirty="0" smtClean="0"/>
              <a:t>It is not necessary to ask patient about a history of varicella or to do serologic testing for immunity.</a:t>
            </a:r>
          </a:p>
          <a:p>
            <a:pPr defTabSz="914248">
              <a:lnSpc>
                <a:spcPct val="90000"/>
              </a:lnSpc>
              <a:spcBef>
                <a:spcPct val="0"/>
              </a:spcBef>
              <a:defRPr/>
            </a:pPr>
            <a:endParaRPr lang="en-US" sz="900" dirty="0" smtClean="0"/>
          </a:p>
          <a:p>
            <a:pPr defTabSz="914248">
              <a:lnSpc>
                <a:spcPct val="90000"/>
              </a:lnSpc>
              <a:spcBef>
                <a:spcPct val="0"/>
              </a:spcBef>
              <a:defRPr/>
            </a:pPr>
            <a:endParaRPr lang="en-US" sz="900" b="1" dirty="0" smtClean="0"/>
          </a:p>
          <a:p>
            <a:pPr defTabSz="914248">
              <a:lnSpc>
                <a:spcPct val="90000"/>
              </a:lnSpc>
              <a:spcBef>
                <a:spcPct val="0"/>
              </a:spcBef>
              <a:defRPr/>
            </a:pPr>
            <a:r>
              <a:rPr lang="en-US" sz="900" b="1" dirty="0" smtClean="0"/>
              <a:t>Optional Information:</a:t>
            </a:r>
          </a:p>
          <a:p>
            <a:pPr defTabSz="914248">
              <a:lnSpc>
                <a:spcPct val="90000"/>
              </a:lnSpc>
              <a:spcBef>
                <a:spcPct val="0"/>
              </a:spcBef>
              <a:defRPr/>
            </a:pPr>
            <a:r>
              <a:rPr lang="en-US" sz="900" dirty="0" smtClean="0"/>
              <a:t>Insurance </a:t>
            </a:r>
            <a:r>
              <a:rPr lang="en-US" sz="900" dirty="0"/>
              <a:t>reimbursement for Zostavax will vary based on the patient’s insurance plan. Patients need to verify coverage with their insurance company. </a:t>
            </a:r>
            <a:r>
              <a:rPr lang="en-US" sz="900" dirty="0" err="1"/>
              <a:t>Zostavax</a:t>
            </a:r>
            <a:r>
              <a:rPr lang="en-US" sz="900" dirty="0"/>
              <a:t> is covered by Medicare under Part D, but there are many different plans available under Part D. Patients covered by Medicare should make sure the Part D plan they have selected covers </a:t>
            </a:r>
            <a:r>
              <a:rPr lang="en-US" sz="900" dirty="0" err="1"/>
              <a:t>Zostavax</a:t>
            </a:r>
            <a:r>
              <a:rPr lang="en-US" sz="900" dirty="0"/>
              <a:t> or they will be responsible for full payment. Many practices are not offering </a:t>
            </a:r>
            <a:r>
              <a:rPr lang="en-US" sz="900" dirty="0" err="1"/>
              <a:t>Zostavax</a:t>
            </a:r>
            <a:r>
              <a:rPr lang="en-US" sz="900" dirty="0"/>
              <a:t> to their patients because physicians can not bill Part D, unless their practice is approved to dispense prescription drugs. In Georgia, pharmacists who are trained in vaccine administration can give </a:t>
            </a:r>
            <a:r>
              <a:rPr lang="en-US" sz="900" dirty="0" err="1"/>
              <a:t>Zostavax</a:t>
            </a:r>
            <a:r>
              <a:rPr lang="en-US" sz="900" dirty="0"/>
              <a:t> and bill Medicare for the cost of the vaccine and an administrative charge, if the patient’s Part D plan covers the vaccine. </a:t>
            </a:r>
          </a:p>
          <a:p>
            <a:pPr>
              <a:lnSpc>
                <a:spcPct val="90000"/>
              </a:lnSpc>
              <a:spcBef>
                <a:spcPct val="0"/>
              </a:spcBef>
            </a:pPr>
            <a:endParaRPr lang="en-US" sz="900" dirty="0"/>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pPr>
                <a:defRPr/>
              </a:pPr>
              <a:t>55</a:t>
            </a:fld>
            <a:endParaRPr lang="en-US"/>
          </a:p>
        </p:txBody>
      </p:sp>
    </p:spTree>
    <p:extLst>
      <p:ext uri="{BB962C8B-B14F-4D97-AF65-F5344CB8AC3E}">
        <p14:creationId xmlns:p14="http://schemas.microsoft.com/office/powerpoint/2010/main" val="7894775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Rectangle 2"/>
          <p:cNvSpPr>
            <a:spLocks noGrp="1" noRot="1" noChangeAspect="1" noChangeArrowheads="1" noTextEdit="1"/>
          </p:cNvSpPr>
          <p:nvPr>
            <p:ph type="sldImg"/>
          </p:nvPr>
        </p:nvSpPr>
        <p:spPr>
          <a:xfrm>
            <a:off x="1106488" y="696913"/>
            <a:ext cx="4646612" cy="3486150"/>
          </a:xfrm>
          <a:ln/>
        </p:spPr>
      </p:sp>
      <p:sp>
        <p:nvSpPr>
          <p:cNvPr id="378882" name="Rectangle 3"/>
          <p:cNvSpPr>
            <a:spLocks noGrp="1" noChangeArrowheads="1"/>
          </p:cNvSpPr>
          <p:nvPr>
            <p:ph type="body" idx="1"/>
          </p:nvPr>
        </p:nvSpPr>
        <p:spPr>
          <a:xfrm>
            <a:off x="914400" y="4416426"/>
            <a:ext cx="5029200" cy="3408363"/>
          </a:xfrm>
          <a:noFill/>
          <a:ln/>
        </p:spPr>
        <p:txBody>
          <a:bodyPr lIns="91409" tIns="45704" rIns="91409" bIns="45704"/>
          <a:lstStyle/>
          <a:p>
            <a:pPr eaLnBrk="1" hangingPunct="1">
              <a:spcBef>
                <a:spcPct val="0"/>
              </a:spcBef>
            </a:pPr>
            <a:r>
              <a:rPr lang="en-US" smtClean="0">
                <a:latin typeface="Arial" charset="0"/>
              </a:rPr>
              <a:t> </a:t>
            </a:r>
          </a:p>
        </p:txBody>
      </p:sp>
    </p:spTree>
    <p:extLst>
      <p:ext uri="{BB962C8B-B14F-4D97-AF65-F5344CB8AC3E}">
        <p14:creationId xmlns:p14="http://schemas.microsoft.com/office/powerpoint/2010/main" val="35380395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7" name="Rectangle 2"/>
          <p:cNvSpPr>
            <a:spLocks noGrp="1" noRot="1" noChangeAspect="1" noChangeArrowheads="1" noTextEdit="1"/>
          </p:cNvSpPr>
          <p:nvPr>
            <p:ph type="sldImg"/>
          </p:nvPr>
        </p:nvSpPr>
        <p:spPr>
          <a:xfrm>
            <a:off x="1106488" y="696913"/>
            <a:ext cx="4646612" cy="3486150"/>
          </a:xfrm>
          <a:ln/>
        </p:spPr>
      </p:sp>
      <p:sp>
        <p:nvSpPr>
          <p:cNvPr id="382978" name="Rectangle 3"/>
          <p:cNvSpPr>
            <a:spLocks noGrp="1" noChangeArrowheads="1"/>
          </p:cNvSpPr>
          <p:nvPr>
            <p:ph type="body" idx="1"/>
          </p:nvPr>
        </p:nvSpPr>
        <p:spPr>
          <a:xfrm>
            <a:off x="914400" y="4416426"/>
            <a:ext cx="5029200" cy="4183063"/>
          </a:xfrm>
          <a:noFill/>
          <a:ln/>
        </p:spPr>
        <p:txBody>
          <a:bodyPr lIns="91400" tIns="45700" rIns="91400" bIns="45700"/>
          <a:lstStyle/>
          <a:p>
            <a:pPr eaLnBrk="1" hangingPunct="1">
              <a:spcBef>
                <a:spcPct val="0"/>
              </a:spcBef>
            </a:pPr>
            <a:endParaRPr lang="en-US" sz="900">
              <a:latin typeface="Arial" charset="0"/>
            </a:endParaRPr>
          </a:p>
        </p:txBody>
      </p:sp>
      <p:pic>
        <p:nvPicPr>
          <p:cNvPr id="382979" name="Picture 14" descr="Description: http://www.immunize.org/images/space1.gif"/>
          <p:cNvPicPr>
            <a:picLocks noChangeAspect="1" noChangeArrowheads="1"/>
          </p:cNvPicPr>
          <p:nvPr/>
        </p:nvPicPr>
        <p:blipFill>
          <a:blip r:embed="rId3"/>
          <a:srcRect/>
          <a:stretch>
            <a:fillRect/>
          </a:stretch>
        </p:blipFill>
        <p:spPr bwMode="auto">
          <a:xfrm>
            <a:off x="0" y="1"/>
            <a:ext cx="95250" cy="28575"/>
          </a:xfrm>
          <a:prstGeom prst="rect">
            <a:avLst/>
          </a:prstGeom>
          <a:noFill/>
          <a:ln w="9525">
            <a:noFill/>
            <a:miter lim="800000"/>
            <a:headEnd/>
            <a:tailEnd/>
          </a:ln>
        </p:spPr>
      </p:pic>
    </p:spTree>
    <p:extLst>
      <p:ext uri="{BB962C8B-B14F-4D97-AF65-F5344CB8AC3E}">
        <p14:creationId xmlns:p14="http://schemas.microsoft.com/office/powerpoint/2010/main" val="9968281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334963"/>
            <a:ext cx="4648200" cy="3486150"/>
          </a:xfrm>
        </p:spPr>
      </p:sp>
      <p:sp>
        <p:nvSpPr>
          <p:cNvPr id="3" name="Notes Placeholder 2"/>
          <p:cNvSpPr>
            <a:spLocks noGrp="1"/>
          </p:cNvSpPr>
          <p:nvPr>
            <p:ph type="body" idx="1"/>
          </p:nvPr>
        </p:nvSpPr>
        <p:spPr>
          <a:xfrm>
            <a:off x="701675" y="4118599"/>
            <a:ext cx="5607050" cy="4480892"/>
          </a:xfrm>
        </p:spPr>
        <p:txBody>
          <a:bodyPr>
            <a:normAutofit/>
          </a:bodyPr>
          <a:lstStyle/>
          <a:p>
            <a:r>
              <a:rPr lang="en-US" b="1" dirty="0" smtClean="0"/>
              <a:t>What If Parents Refuse to Vaccinate?</a:t>
            </a:r>
          </a:p>
          <a:p>
            <a:r>
              <a:rPr lang="en-US" dirty="0" smtClean="0"/>
              <a:t>Excluding children from your practice when their parents decline immunizations is not recommended. It can put the child at risk of many different health problems—not just vaccine-preventable diseases. Remember, unvaccinated infants did not decide for themselves to remain unvaccinated. They need your care. Make sure that parents are fully informed about clinical presentations of vaccine-preventable diseases, including early symptoms. Diseases like pertussis and measles are highly contagious and may present early as a non-specific respiratory illness. Parents who refuse vaccines should be reminded at every visit to call before bringing the child into the office, clinic, or emergency department when the child is ill so appropriate measures can be taken to protect others.</a:t>
            </a:r>
          </a:p>
          <a:p>
            <a:endParaRPr lang="en-US" dirty="0" smtClean="0"/>
          </a:p>
          <a:p>
            <a:r>
              <a:rPr lang="en-US" dirty="0" smtClean="0"/>
              <a:t>If a parent refuses to vaccinate, you can share the fact sheet</a:t>
            </a:r>
          </a:p>
          <a:p>
            <a:r>
              <a:rPr lang="en-US" dirty="0" smtClean="0"/>
              <a:t>If You Choose Not to Vaccinate Your Child, Understand the Risks and Responsibilities (http://www.cdc.gov/vaccines/conversations),</a:t>
            </a:r>
          </a:p>
          <a:p>
            <a:r>
              <a:rPr lang="en-US" dirty="0" smtClean="0"/>
              <a:t>which explains the risks involved with this decision including risks to other members of their community, and the additional responsibilities for parents, including the fact that, when their child is ill, they should always alert health care personnel to their child’s vaccination status to prevent the possible spread of vaccine-preventable diseases. You may wish to have them sign DPH’s Refusal to Vaccinate form in English or Spanish (https://dph.georgia.gov/sites/dph.georgia.gov/files/Immunizations/Health-Care-Professionals-Refusal-to-Vaccinate-Form-English_1.pdf) each time a vaccine is refused so that you have a record of their refusal in their child’s medical file.</a:t>
            </a:r>
          </a:p>
          <a:p>
            <a:endParaRPr lang="en-US" dirty="0"/>
          </a:p>
        </p:txBody>
      </p:sp>
      <p:sp>
        <p:nvSpPr>
          <p:cNvPr id="4" name="Slide Number Placeholder 3"/>
          <p:cNvSpPr>
            <a:spLocks noGrp="1"/>
          </p:cNvSpPr>
          <p:nvPr>
            <p:ph type="sldNum" sz="quarter" idx="10"/>
          </p:nvPr>
        </p:nvSpPr>
        <p:spPr/>
        <p:txBody>
          <a:bodyPr/>
          <a:lstStyle/>
          <a:p>
            <a:fld id="{E066E9E5-10E0-4BBE-BE44-6E2F2F5F5975}" type="slidenum">
              <a:rPr lang="en-US" smtClean="0"/>
              <a:pPr/>
              <a:t>58</a:t>
            </a:fld>
            <a:endParaRPr lang="en-US"/>
          </a:p>
        </p:txBody>
      </p:sp>
    </p:spTree>
    <p:extLst>
      <p:ext uri="{BB962C8B-B14F-4D97-AF65-F5344CB8AC3E}">
        <p14:creationId xmlns:p14="http://schemas.microsoft.com/office/powerpoint/2010/main" val="23181418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2D33B4B9-F4B3-40D2-9A18-C824776C9AF8}" type="slidenum">
              <a:rPr lang="en-US" smtClean="0"/>
              <a:pPr/>
              <a:t>59</a:t>
            </a:fld>
            <a:endParaRPr lang="en-US" smtClean="0"/>
          </a:p>
        </p:txBody>
      </p:sp>
      <p:sp>
        <p:nvSpPr>
          <p:cNvPr id="260099" name="Rectangle 2"/>
          <p:cNvSpPr>
            <a:spLocks noGrp="1" noRot="1" noChangeAspect="1" noChangeArrowheads="1" noTextEdit="1"/>
          </p:cNvSpPr>
          <p:nvPr>
            <p:ph type="sldImg"/>
          </p:nvPr>
        </p:nvSpPr>
        <p:spPr>
          <a:xfrm>
            <a:off x="1185863" y="698500"/>
            <a:ext cx="4643437" cy="3482975"/>
          </a:xfrm>
          <a:ln/>
        </p:spPr>
      </p:sp>
      <p:sp>
        <p:nvSpPr>
          <p:cNvPr id="260100" name="Rectangle 3"/>
          <p:cNvSpPr>
            <a:spLocks noGrp="1" noChangeArrowheads="1"/>
          </p:cNvSpPr>
          <p:nvPr>
            <p:ph type="body" idx="1"/>
          </p:nvPr>
        </p:nvSpPr>
        <p:spPr>
          <a:xfrm>
            <a:off x="935042" y="4416427"/>
            <a:ext cx="5140325" cy="4183064"/>
          </a:xfrm>
          <a:noFill/>
          <a:ln/>
        </p:spPr>
        <p:txBody>
          <a:bodyPr/>
          <a:lstStyle/>
          <a:p>
            <a:pPr eaLnBrk="1" hangingPunct="1"/>
            <a:r>
              <a:rPr lang="en-US" smtClean="0"/>
              <a:t>There seems to be some confusion among providers that</a:t>
            </a:r>
          </a:p>
          <a:p>
            <a:pPr lvl="1" eaLnBrk="1" hangingPunct="1">
              <a:buFontTx/>
              <a:buChar char="•"/>
            </a:pPr>
            <a:r>
              <a:rPr lang="en-US" smtClean="0"/>
              <a:t> if there are vaccine shortages or the supply is low because it’s a new vaccine, or</a:t>
            </a:r>
          </a:p>
          <a:p>
            <a:pPr lvl="1" eaLnBrk="1" hangingPunct="1">
              <a:buFontTx/>
              <a:buChar char="•"/>
            </a:pPr>
            <a:r>
              <a:rPr lang="en-US" smtClean="0"/>
              <a:t> if the patient doesn’t fit in a certain funding category, or</a:t>
            </a:r>
          </a:p>
          <a:p>
            <a:pPr lvl="1" eaLnBrk="1" hangingPunct="1">
              <a:buFontTx/>
              <a:buChar char="•"/>
            </a:pPr>
            <a:r>
              <a:rPr lang="en-US" smtClean="0"/>
              <a:t> if the vaccine isn’t required for school or child care: </a:t>
            </a:r>
          </a:p>
          <a:p>
            <a:pPr eaLnBrk="1" hangingPunct="1"/>
            <a:r>
              <a:rPr lang="en-US" smtClean="0"/>
              <a:t>then they don’t feel they need to be concerned about whether to recommend or discuss that vaccine with the client or the parent.  But the bottom line is-------the ACIP recommendation </a:t>
            </a:r>
            <a:r>
              <a:rPr lang="en-US" u="sng" smtClean="0"/>
              <a:t>is</a:t>
            </a:r>
            <a:r>
              <a:rPr lang="en-US" smtClean="0"/>
              <a:t> the most important thing!!  For instance, if a vaccine is recommended and the child is not VFC eligible, then give them your private stock of that vaccine if you have it.  If not, refer the child out to receive it, but don’t ignore the fact that according to the ACIP Recommended schedule, he should have it.</a:t>
            </a:r>
          </a:p>
          <a:p>
            <a:pPr eaLnBrk="1" hangingPunct="1"/>
            <a:r>
              <a:rPr lang="en-US" smtClean="0"/>
              <a:t>Please be sure to emphasize this to any groups that you are educating about the recommended schedule.</a:t>
            </a:r>
          </a:p>
          <a:p>
            <a:pPr eaLnBrk="1" hangingPunct="1"/>
            <a:endParaRPr lang="en-US" smtClean="0"/>
          </a:p>
        </p:txBody>
      </p:sp>
    </p:spTree>
    <p:extLst>
      <p:ext uri="{BB962C8B-B14F-4D97-AF65-F5344CB8AC3E}">
        <p14:creationId xmlns:p14="http://schemas.microsoft.com/office/powerpoint/2010/main" val="1319752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xfrm>
            <a:off x="1106488" y="700088"/>
            <a:ext cx="4648200" cy="3486150"/>
          </a:xfrm>
          <a:ln/>
        </p:spPr>
      </p:sp>
      <p:sp>
        <p:nvSpPr>
          <p:cNvPr id="205827" name="Rectangle 3"/>
          <p:cNvSpPr>
            <a:spLocks noGrp="1" noChangeArrowheads="1"/>
          </p:cNvSpPr>
          <p:nvPr>
            <p:ph type="body" idx="1"/>
          </p:nvPr>
        </p:nvSpPr>
        <p:spPr>
          <a:xfrm>
            <a:off x="687389" y="4414839"/>
            <a:ext cx="5483225" cy="4181475"/>
          </a:xfrm>
          <a:noFill/>
          <a:ln/>
        </p:spPr>
        <p:txBody>
          <a:bodyPr lIns="91394" tIns="45695" rIns="91394" bIns="45695">
            <a:normAutofit/>
          </a:bodyPr>
          <a:lstStyle/>
          <a:p>
            <a:r>
              <a:rPr lang="en-US" dirty="0"/>
              <a:t>Vaccines can prevent outbreaks of disease and save </a:t>
            </a:r>
            <a:r>
              <a:rPr lang="en-US" dirty="0" smtClean="0"/>
              <a:t>lives.</a:t>
            </a:r>
            <a:r>
              <a:rPr lang="en-US" baseline="0" dirty="0" smtClean="0"/>
              <a:t>  </a:t>
            </a:r>
            <a:r>
              <a:rPr lang="en-US" dirty="0" smtClean="0"/>
              <a:t>When </a:t>
            </a:r>
            <a:r>
              <a:rPr lang="en-US" dirty="0"/>
              <a:t>a critical portion of a community is immunized against a contagious disease, most members of the community are protected against that disease because there is little opportunity for an outbreak. </a:t>
            </a:r>
            <a:r>
              <a:rPr lang="en-US" dirty="0" smtClean="0"/>
              <a:t>Even </a:t>
            </a:r>
            <a:r>
              <a:rPr lang="en-US" dirty="0"/>
              <a:t>those who are not eligible for certain vaccines—such as infants, pregnant women, or immunocompromised </a:t>
            </a:r>
            <a:r>
              <a:rPr lang="en-US" dirty="0" smtClean="0"/>
              <a:t>individuals—will get </a:t>
            </a:r>
            <a:r>
              <a:rPr lang="en-US" dirty="0"/>
              <a:t>some protection because the spread of contagious disease is contained. This is known as "community or herd immunity.“ The more members of a human "herd" who are immune to a given disease, the better protected the whole populace will be from an outbreak of that disease.  </a:t>
            </a:r>
          </a:p>
          <a:p>
            <a:endParaRPr lang="en-US" dirty="0"/>
          </a:p>
          <a:p>
            <a:r>
              <a:rPr lang="en-US" dirty="0"/>
              <a:t>The microbes that cause disease all have different infectious features. Some, like measles and influenza, pass from person to person more easily than others. Some tend to have more severe consequences in specific demographic groups.</a:t>
            </a:r>
            <a:r>
              <a:rPr lang="en-US" sz="1000" dirty="0">
                <a:latin typeface="Arial" charset="0"/>
              </a:rPr>
              <a:t>  </a:t>
            </a:r>
            <a:r>
              <a:rPr lang="en-US" sz="1000" dirty="0" smtClean="0">
                <a:latin typeface="Arial" charset="0"/>
              </a:rPr>
              <a:t>The chart </a:t>
            </a:r>
            <a:r>
              <a:rPr lang="en-US" sz="1000" dirty="0">
                <a:latin typeface="Arial" charset="0"/>
              </a:rPr>
              <a:t>illustrates the vaccination rate needed for herd immunity for each of the VPDs listed. </a:t>
            </a:r>
            <a:r>
              <a:rPr lang="en-US" dirty="0"/>
              <a:t>Because measles is extremely contagious and can spread through the air, for example, the immunity threshold needed to protect a community is high, at </a:t>
            </a:r>
            <a:r>
              <a:rPr lang="en-US" dirty="0" smtClean="0"/>
              <a:t>92-94%.</a:t>
            </a:r>
            <a:endParaRPr lang="en-US" sz="1000" dirty="0">
              <a:latin typeface="Arial" charset="0"/>
            </a:endParaRPr>
          </a:p>
          <a:p>
            <a:pPr eaLnBrk="1" hangingPunct="1"/>
            <a:endParaRPr lang="en-US" sz="1000" dirty="0">
              <a:latin typeface="Arial" charset="0"/>
            </a:endParaRPr>
          </a:p>
          <a:p>
            <a:pPr eaLnBrk="1" hangingPunct="1"/>
            <a:r>
              <a:rPr lang="en-US" sz="1000" dirty="0">
                <a:latin typeface="Arial" charset="0"/>
              </a:rPr>
              <a:t>Most vaccination policies are focused on creating herd immunity. The creation of herd immunity is especially important in crowded environments which facilitate the spread of disease, like schools. It is also extremely important to receive regular boosters, as some vaccines lose their efficacy over time, leaving people vulnerable to an outbreak. Herd immunity led to the eradication of smallpox, and it explains why diseases such as polio and diphtheria are rare in developed nations with established vaccination policies. </a:t>
            </a:r>
          </a:p>
        </p:txBody>
      </p:sp>
      <p:sp>
        <p:nvSpPr>
          <p:cNvPr id="6" name="Slide Number Placeholder 5"/>
          <p:cNvSpPr>
            <a:spLocks noGrp="1"/>
          </p:cNvSpPr>
          <p:nvPr>
            <p:ph type="sldNum" sz="quarter" idx="10"/>
          </p:nvPr>
        </p:nvSpPr>
        <p:spPr/>
        <p:txBody>
          <a:bodyPr/>
          <a:lstStyle/>
          <a:p>
            <a:pPr>
              <a:defRPr/>
            </a:pPr>
            <a:fld id="{97952AFA-8362-48FC-9C34-150C87379A95}" type="slidenum">
              <a:rPr lang="en-US">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8280365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Critical Elements for immunization services include</a:t>
            </a:r>
            <a:r>
              <a:rPr lang="en-US" dirty="0" smtClean="0"/>
              <a:t>:</a:t>
            </a:r>
          </a:p>
          <a:p>
            <a:r>
              <a:rPr lang="en-US" dirty="0" smtClean="0"/>
              <a:t> Appropriate storage and handling of all vaccines.</a:t>
            </a:r>
          </a:p>
          <a:p>
            <a:r>
              <a:rPr lang="en-US" dirty="0" smtClean="0"/>
              <a:t> Correct administration of vaccines</a:t>
            </a:r>
          </a:p>
          <a:p>
            <a:r>
              <a:rPr lang="en-US" dirty="0" smtClean="0"/>
              <a:t> Education of patients and parents about vaccines</a:t>
            </a:r>
          </a:p>
          <a:p>
            <a:endParaRPr lang="en-US" dirty="0" smtClean="0"/>
          </a:p>
          <a:p>
            <a:r>
              <a:rPr lang="en-US" dirty="0" smtClean="0"/>
              <a:t>Every office and clinic needs a vaccine champion. </a:t>
            </a:r>
          </a:p>
          <a:p>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60</a:t>
            </a:fld>
            <a:endParaRPr lang="en-US"/>
          </a:p>
        </p:txBody>
      </p:sp>
    </p:spTree>
    <p:extLst>
      <p:ext uri="{BB962C8B-B14F-4D97-AF65-F5344CB8AC3E}">
        <p14:creationId xmlns:p14="http://schemas.microsoft.com/office/powerpoint/2010/main" val="40748594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7"/>
          <p:cNvSpPr txBox="1">
            <a:spLocks noGrp="1" noChangeArrowheads="1"/>
          </p:cNvSpPr>
          <p:nvPr/>
        </p:nvSpPr>
        <p:spPr bwMode="auto">
          <a:xfrm>
            <a:off x="3970943" y="8829675"/>
            <a:ext cx="3037840" cy="465138"/>
          </a:xfrm>
          <a:prstGeom prst="rect">
            <a:avLst/>
          </a:prstGeom>
          <a:noFill/>
          <a:ln w="9525">
            <a:noFill/>
            <a:miter lim="800000"/>
            <a:headEnd/>
            <a:tailEnd/>
          </a:ln>
        </p:spPr>
        <p:txBody>
          <a:bodyPr lIns="92228" tIns="46116" rIns="92228" bIns="46116" anchor="b"/>
          <a:lstStyle/>
          <a:p>
            <a:pPr algn="r"/>
            <a:fld id="{1E032B3E-7A59-406C-B464-98F0C0C863E0}" type="slidenum">
              <a:rPr lang="en-US" sz="1200">
                <a:solidFill>
                  <a:srgbClr val="000000"/>
                </a:solidFill>
                <a:cs typeface="Arial" charset="0"/>
              </a:rPr>
              <a:pPr algn="r"/>
              <a:t>61</a:t>
            </a:fld>
            <a:endParaRPr lang="en-US" sz="1200">
              <a:solidFill>
                <a:srgbClr val="000000"/>
              </a:solidFill>
              <a:cs typeface="Arial" charset="0"/>
            </a:endParaRPr>
          </a:p>
        </p:txBody>
      </p:sp>
      <p:sp>
        <p:nvSpPr>
          <p:cNvPr id="274434" name="Rectangle 6"/>
          <p:cNvSpPr txBox="1">
            <a:spLocks noGrp="1" noChangeArrowheads="1"/>
          </p:cNvSpPr>
          <p:nvPr/>
        </p:nvSpPr>
        <p:spPr bwMode="auto">
          <a:xfrm>
            <a:off x="4" y="8829675"/>
            <a:ext cx="3037840" cy="465138"/>
          </a:xfrm>
          <a:prstGeom prst="rect">
            <a:avLst/>
          </a:prstGeom>
          <a:noFill/>
          <a:ln w="9525">
            <a:noFill/>
            <a:miter lim="800000"/>
            <a:headEnd/>
            <a:tailEnd/>
          </a:ln>
        </p:spPr>
        <p:txBody>
          <a:bodyPr lIns="92228" tIns="46116" rIns="92228" bIns="46116" anchor="b"/>
          <a:lstStyle/>
          <a:p>
            <a:endParaRPr lang="en-US" sz="1200">
              <a:solidFill>
                <a:srgbClr val="000000"/>
              </a:solidFill>
              <a:cs typeface="Arial" charset="0"/>
            </a:endParaRPr>
          </a:p>
        </p:txBody>
      </p:sp>
      <p:sp>
        <p:nvSpPr>
          <p:cNvPr id="274435" name="Rectangle 7"/>
          <p:cNvSpPr txBox="1">
            <a:spLocks noGrp="1" noChangeArrowheads="1"/>
          </p:cNvSpPr>
          <p:nvPr/>
        </p:nvSpPr>
        <p:spPr bwMode="auto">
          <a:xfrm>
            <a:off x="3970943" y="8829675"/>
            <a:ext cx="3037840" cy="465138"/>
          </a:xfrm>
          <a:prstGeom prst="rect">
            <a:avLst/>
          </a:prstGeom>
          <a:noFill/>
          <a:ln w="9525">
            <a:noFill/>
            <a:miter lim="800000"/>
            <a:headEnd/>
            <a:tailEnd/>
          </a:ln>
        </p:spPr>
        <p:txBody>
          <a:bodyPr lIns="92228" tIns="46116" rIns="92228" bIns="46116" anchor="b"/>
          <a:lstStyle/>
          <a:p>
            <a:pPr algn="r"/>
            <a:fld id="{10667C2A-CFF2-4E70-9608-574B7C602780}" type="slidenum">
              <a:rPr lang="en-US" sz="1200">
                <a:solidFill>
                  <a:srgbClr val="000000"/>
                </a:solidFill>
                <a:cs typeface="Arial" charset="0"/>
              </a:rPr>
              <a:pPr algn="r"/>
              <a:t>61</a:t>
            </a:fld>
            <a:endParaRPr lang="en-US" sz="1200">
              <a:solidFill>
                <a:srgbClr val="000000"/>
              </a:solidFill>
              <a:cs typeface="Arial" charset="0"/>
            </a:endParaRPr>
          </a:p>
        </p:txBody>
      </p:sp>
      <p:sp>
        <p:nvSpPr>
          <p:cNvPr id="274436" name="Rectangle 2"/>
          <p:cNvSpPr>
            <a:spLocks noGrp="1" noRot="1" noChangeAspect="1" noChangeArrowheads="1" noTextEdit="1"/>
          </p:cNvSpPr>
          <p:nvPr>
            <p:ph type="sldImg"/>
          </p:nvPr>
        </p:nvSpPr>
        <p:spPr>
          <a:xfrm>
            <a:off x="1185863" y="700088"/>
            <a:ext cx="4641850" cy="3482975"/>
          </a:xfrm>
          <a:ln/>
        </p:spPr>
      </p:sp>
      <p:sp>
        <p:nvSpPr>
          <p:cNvPr id="274437" name="Rectangle 3"/>
          <p:cNvSpPr>
            <a:spLocks noGrp="1" noChangeArrowheads="1"/>
          </p:cNvSpPr>
          <p:nvPr>
            <p:ph type="body" idx="1"/>
          </p:nvPr>
        </p:nvSpPr>
        <p:spPr>
          <a:xfrm>
            <a:off x="934723" y="4338640"/>
            <a:ext cx="5140960" cy="4413250"/>
          </a:xfrm>
          <a:noFill/>
          <a:ln/>
        </p:spPr>
        <p:txBody>
          <a:bodyPr lIns="92228" tIns="46116" rIns="92228" bIns="46116"/>
          <a:lstStyle/>
          <a:p>
            <a:pPr eaLnBrk="1" hangingPunct="1"/>
            <a:r>
              <a:rPr lang="en-US" sz="1000" b="1" dirty="0">
                <a:latin typeface="Arial" charset="0"/>
              </a:rPr>
              <a:t>Ask your audience “Who is your vaccine champion?” and then </a:t>
            </a:r>
          </a:p>
          <a:p>
            <a:pPr eaLnBrk="1" hangingPunct="1"/>
            <a:r>
              <a:rPr lang="en-US" sz="1000" b="1" dirty="0">
                <a:latin typeface="Arial" charset="0"/>
              </a:rPr>
              <a:t>“Who is this person’s backup?”</a:t>
            </a:r>
          </a:p>
          <a:p>
            <a:pPr eaLnBrk="1" hangingPunct="1"/>
            <a:r>
              <a:rPr lang="en-US" sz="1000" b="1" u="sng" dirty="0">
                <a:latin typeface="Arial" charset="0"/>
              </a:rPr>
              <a:t>The vaccine champion will:</a:t>
            </a:r>
          </a:p>
          <a:p>
            <a:pPr>
              <a:spcBef>
                <a:spcPct val="50000"/>
              </a:spcBef>
              <a:buClr>
                <a:schemeClr val="tx1"/>
              </a:buClr>
            </a:pPr>
            <a:r>
              <a:rPr lang="en-US" sz="1000" dirty="0">
                <a:latin typeface="Arial" charset="0"/>
              </a:rPr>
              <a:t>Lead your immunization team. </a:t>
            </a:r>
          </a:p>
          <a:p>
            <a:pPr>
              <a:spcBef>
                <a:spcPct val="50000"/>
              </a:spcBef>
              <a:buClr>
                <a:schemeClr val="tx1"/>
              </a:buClr>
            </a:pPr>
            <a:r>
              <a:rPr lang="en-US" sz="1000" dirty="0">
                <a:latin typeface="Arial" charset="0"/>
              </a:rPr>
              <a:t>Educate all staff about new vaccines and recommendations.</a:t>
            </a:r>
          </a:p>
          <a:p>
            <a:pPr>
              <a:spcBef>
                <a:spcPct val="50000"/>
              </a:spcBef>
              <a:buClr>
                <a:schemeClr val="tx1"/>
              </a:buClr>
            </a:pPr>
            <a:r>
              <a:rPr lang="en-US" sz="1000" dirty="0">
                <a:latin typeface="Arial" charset="0"/>
              </a:rPr>
              <a:t>Educate new staff about vaccine storage, handling, &amp; administration.</a:t>
            </a:r>
          </a:p>
          <a:p>
            <a:pPr>
              <a:spcBef>
                <a:spcPct val="50000"/>
              </a:spcBef>
              <a:buClr>
                <a:schemeClr val="tx1"/>
              </a:buClr>
            </a:pPr>
            <a:r>
              <a:rPr lang="en-US" sz="1000" dirty="0">
                <a:latin typeface="Arial" charset="0"/>
              </a:rPr>
              <a:t>Initiate processes to improve immunization rates in your practice/facility.</a:t>
            </a:r>
          </a:p>
          <a:p>
            <a:pPr>
              <a:spcBef>
                <a:spcPct val="50000"/>
              </a:spcBef>
              <a:buClr>
                <a:schemeClr val="tx1"/>
              </a:buClr>
            </a:pPr>
            <a:r>
              <a:rPr lang="en-US" sz="1000" dirty="0">
                <a:latin typeface="Arial" charset="0"/>
              </a:rPr>
              <a:t>Assure immunizations of all staff are up-to-date. </a:t>
            </a:r>
            <a:r>
              <a:rPr lang="en-US" sz="1000" dirty="0">
                <a:solidFill>
                  <a:srgbClr val="FFC000"/>
                </a:solidFill>
                <a:latin typeface="Arial" charset="0"/>
              </a:rPr>
              <a:t>  </a:t>
            </a:r>
          </a:p>
          <a:p>
            <a:pPr eaLnBrk="1" hangingPunct="1"/>
            <a:endParaRPr lang="en-US" sz="1000" b="1" u="sng" dirty="0">
              <a:latin typeface="Arial" charset="0"/>
            </a:endParaRPr>
          </a:p>
          <a:p>
            <a:pPr eaLnBrk="1" hangingPunct="1"/>
            <a:r>
              <a:rPr lang="en-US" sz="1000" b="1" u="sng" dirty="0">
                <a:latin typeface="Arial" charset="0"/>
              </a:rPr>
              <a:t>Improving Access to immunizations</a:t>
            </a:r>
          </a:p>
          <a:p>
            <a:pPr eaLnBrk="1" hangingPunct="1"/>
            <a:r>
              <a:rPr lang="en-US" sz="1000" dirty="0">
                <a:latin typeface="Arial" charset="0"/>
              </a:rPr>
              <a:t>Immunization only visits</a:t>
            </a:r>
          </a:p>
          <a:p>
            <a:pPr eaLnBrk="1" hangingPunct="1"/>
            <a:r>
              <a:rPr lang="en-US" sz="1000" dirty="0">
                <a:latin typeface="Arial" charset="0"/>
              </a:rPr>
              <a:t>Walk-ins for immunizations</a:t>
            </a:r>
          </a:p>
          <a:p>
            <a:pPr eaLnBrk="1" hangingPunct="1"/>
            <a:r>
              <a:rPr lang="en-US" sz="1000" dirty="0">
                <a:latin typeface="Arial" charset="0"/>
              </a:rPr>
              <a:t>Implement </a:t>
            </a:r>
            <a:r>
              <a:rPr lang="en-US" sz="1000" dirty="0">
                <a:solidFill>
                  <a:srgbClr val="FF0000"/>
                </a:solidFill>
                <a:latin typeface="Arial" charset="0"/>
              </a:rPr>
              <a:t>s</a:t>
            </a:r>
            <a:r>
              <a:rPr lang="en-US" sz="1000" dirty="0">
                <a:latin typeface="Arial" charset="0"/>
              </a:rPr>
              <a:t>tanding orders</a:t>
            </a:r>
          </a:p>
          <a:p>
            <a:pPr eaLnBrk="1" hangingPunct="1"/>
            <a:r>
              <a:rPr lang="en-US" sz="1000" dirty="0">
                <a:latin typeface="Arial" charset="0"/>
              </a:rPr>
              <a:t>Early, </a:t>
            </a:r>
            <a:r>
              <a:rPr lang="en-US" sz="1000" dirty="0">
                <a:solidFill>
                  <a:srgbClr val="FF0000"/>
                </a:solidFill>
                <a:latin typeface="Arial" charset="0"/>
              </a:rPr>
              <a:t>e</a:t>
            </a:r>
            <a:r>
              <a:rPr lang="en-US" sz="1000" dirty="0">
                <a:latin typeface="Arial" charset="0"/>
              </a:rPr>
              <a:t>xtended, or </a:t>
            </a:r>
            <a:r>
              <a:rPr lang="en-US" sz="1000" dirty="0">
                <a:solidFill>
                  <a:srgbClr val="FF0000"/>
                </a:solidFill>
                <a:latin typeface="Arial" charset="0"/>
              </a:rPr>
              <a:t>w</a:t>
            </a:r>
            <a:r>
              <a:rPr lang="en-US" sz="1000" dirty="0">
                <a:latin typeface="Arial" charset="0"/>
              </a:rPr>
              <a:t>eekend hours</a:t>
            </a:r>
          </a:p>
          <a:p>
            <a:pPr eaLnBrk="1" hangingPunct="1"/>
            <a:r>
              <a:rPr lang="en-US" sz="1000" dirty="0">
                <a:latin typeface="Arial" charset="0"/>
              </a:rPr>
              <a:t>Mass vaccination clinics</a:t>
            </a:r>
          </a:p>
          <a:p>
            <a:pPr eaLnBrk="1" hangingPunct="1"/>
            <a:endParaRPr lang="en-US" sz="1000" dirty="0">
              <a:latin typeface="Arial" charset="0"/>
            </a:endParaRPr>
          </a:p>
          <a:p>
            <a:pPr eaLnBrk="1" hangingPunct="1"/>
            <a:r>
              <a:rPr lang="en-US" sz="1000" dirty="0">
                <a:latin typeface="Arial" charset="0"/>
              </a:rPr>
              <a:t>These 5 methods listed above can help patients access immunizations more readily but some of these methods may not be the right fit for some practices. The approach to improving access must be determined by individual practitioners and staff. Each practice must decide which method works best for their situation. In large practices or clinics this may be an administrative decision.  </a:t>
            </a:r>
          </a:p>
          <a:p>
            <a:pPr eaLnBrk="1" hangingPunct="1"/>
            <a:endParaRPr lang="en-US" sz="1000" dirty="0">
              <a:latin typeface="Arial" charset="0"/>
            </a:endParaRPr>
          </a:p>
        </p:txBody>
      </p:sp>
    </p:spTree>
    <p:extLst>
      <p:ext uri="{BB962C8B-B14F-4D97-AF65-F5344CB8AC3E}">
        <p14:creationId xmlns:p14="http://schemas.microsoft.com/office/powerpoint/2010/main" val="40641699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4D5E1E7B-150C-4404-82C6-A42DAC7CDE61}" type="slidenum">
              <a:rPr lang="en-US" smtClean="0"/>
              <a:pPr/>
              <a:t>62</a:t>
            </a:fld>
            <a:endParaRPr lang="en-US" smtClean="0"/>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normAutofit lnSpcReduction="10000"/>
          </a:bodyPr>
          <a:lstStyle/>
          <a:p>
            <a:pPr eaLnBrk="1" hangingPunct="1"/>
            <a:r>
              <a:rPr lang="en-US" sz="1400" dirty="0"/>
              <a:t>Following the Standards for Child, Adolescent and Adult Immunization practices involve:</a:t>
            </a:r>
          </a:p>
          <a:p>
            <a:pPr eaLnBrk="1" hangingPunct="1"/>
            <a:endParaRPr lang="en-US" sz="1400" dirty="0"/>
          </a:p>
          <a:p>
            <a:pPr eaLnBrk="1" hangingPunct="1"/>
            <a:r>
              <a:rPr lang="en-US" sz="1400" dirty="0"/>
              <a:t>Availability of vaccines</a:t>
            </a:r>
          </a:p>
          <a:p>
            <a:pPr lvl="1" eaLnBrk="1" hangingPunct="1">
              <a:buFontTx/>
              <a:buChar char="•"/>
            </a:pPr>
            <a:r>
              <a:rPr lang="en-US" sz="1400" dirty="0"/>
              <a:t>Barriers identified</a:t>
            </a:r>
          </a:p>
          <a:p>
            <a:pPr lvl="1" eaLnBrk="1" hangingPunct="1">
              <a:buFontTx/>
              <a:buChar char="•"/>
            </a:pPr>
            <a:r>
              <a:rPr lang="en-US" sz="1400" dirty="0"/>
              <a:t>Client kept in medical home as much as possible</a:t>
            </a:r>
          </a:p>
          <a:p>
            <a:pPr lvl="1" eaLnBrk="1" hangingPunct="1">
              <a:buFontTx/>
              <a:buChar char="•"/>
            </a:pPr>
            <a:r>
              <a:rPr lang="en-US" sz="1400" dirty="0"/>
              <a:t>Client costs minimized</a:t>
            </a:r>
          </a:p>
          <a:p>
            <a:pPr eaLnBrk="1" hangingPunct="1"/>
            <a:r>
              <a:rPr lang="en-US" sz="1400" dirty="0"/>
              <a:t>Assessment of client’s vaccination status</a:t>
            </a:r>
          </a:p>
          <a:p>
            <a:pPr lvl="1" eaLnBrk="1" hangingPunct="1">
              <a:buFontTx/>
              <a:buChar char="•"/>
            </a:pPr>
            <a:r>
              <a:rPr lang="en-US" sz="1400" dirty="0"/>
              <a:t>Review history each time</a:t>
            </a:r>
          </a:p>
          <a:p>
            <a:pPr lvl="1" eaLnBrk="1" hangingPunct="1">
              <a:buFontTx/>
              <a:buChar char="•"/>
            </a:pPr>
            <a:r>
              <a:rPr lang="en-US" sz="1400" dirty="0"/>
              <a:t>Assess for contraindications</a:t>
            </a:r>
          </a:p>
          <a:p>
            <a:pPr lvl="1" eaLnBrk="1" hangingPunct="1">
              <a:buFontTx/>
              <a:buChar char="•"/>
            </a:pPr>
            <a:r>
              <a:rPr lang="en-US" sz="1400" dirty="0"/>
              <a:t>Use GRITS</a:t>
            </a:r>
          </a:p>
          <a:p>
            <a:pPr eaLnBrk="1" hangingPunct="1"/>
            <a:r>
              <a:rPr lang="en-US" sz="1400" dirty="0"/>
              <a:t>Effective communication with client or parent, especially re: risks/benefits</a:t>
            </a:r>
          </a:p>
          <a:p>
            <a:pPr eaLnBrk="1" hangingPunct="1"/>
            <a:r>
              <a:rPr lang="en-US" sz="1400" dirty="0"/>
              <a:t>Proper storage and handling of vaccines</a:t>
            </a:r>
          </a:p>
          <a:p>
            <a:pPr eaLnBrk="1" hangingPunct="1"/>
            <a:r>
              <a:rPr lang="en-US" sz="1400" dirty="0"/>
              <a:t>Accurate documentation of vaccinations---use of GRITS</a:t>
            </a:r>
          </a:p>
          <a:p>
            <a:pPr eaLnBrk="1" hangingPunct="1"/>
            <a:r>
              <a:rPr lang="en-US" sz="1400" dirty="0"/>
              <a:t>Implementation of strategies to improve rates</a:t>
            </a:r>
          </a:p>
          <a:p>
            <a:pPr lvl="1" eaLnBrk="1" hangingPunct="1">
              <a:buFontTx/>
              <a:buChar char="•"/>
            </a:pPr>
            <a:r>
              <a:rPr lang="en-US" sz="1400" dirty="0"/>
              <a:t>Reminder/recall systems</a:t>
            </a:r>
          </a:p>
          <a:p>
            <a:pPr lvl="1" eaLnBrk="1" hangingPunct="1">
              <a:buFontTx/>
              <a:buChar char="•"/>
            </a:pPr>
            <a:r>
              <a:rPr lang="en-US" sz="1400" dirty="0"/>
              <a:t>Periodic assessment of practice coverage levels </a:t>
            </a:r>
          </a:p>
          <a:p>
            <a:pPr lvl="1" eaLnBrk="1" hangingPunct="1">
              <a:buFontTx/>
              <a:buChar char="•"/>
            </a:pPr>
            <a:r>
              <a:rPr lang="en-US" sz="1400" dirty="0"/>
              <a:t>Standing orders if appropriate</a:t>
            </a:r>
          </a:p>
          <a:p>
            <a:pPr eaLnBrk="1" hangingPunct="1"/>
            <a:r>
              <a:rPr lang="en-US" sz="1400" dirty="0"/>
              <a:t>Developing partnerships and community-based approaches to vaccine delivery</a:t>
            </a:r>
          </a:p>
          <a:p>
            <a:pPr eaLnBrk="1" hangingPunct="1"/>
            <a:endParaRPr lang="en-US" sz="1400" dirty="0"/>
          </a:p>
          <a:p>
            <a:pPr eaLnBrk="1" hangingPunct="1"/>
            <a:endParaRPr lang="en-US" dirty="0" smtClean="0"/>
          </a:p>
        </p:txBody>
      </p:sp>
    </p:spTree>
    <p:extLst>
      <p:ext uri="{BB962C8B-B14F-4D97-AF65-F5344CB8AC3E}">
        <p14:creationId xmlns:p14="http://schemas.microsoft.com/office/powerpoint/2010/main" val="10901349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260350"/>
            <a:ext cx="4645025" cy="3484563"/>
          </a:xfrm>
        </p:spPr>
      </p:sp>
      <p:sp>
        <p:nvSpPr>
          <p:cNvPr id="3" name="Notes Placeholder 2"/>
          <p:cNvSpPr>
            <a:spLocks noGrp="1"/>
          </p:cNvSpPr>
          <p:nvPr>
            <p:ph type="body" idx="1"/>
          </p:nvPr>
        </p:nvSpPr>
        <p:spPr>
          <a:xfrm>
            <a:off x="701675" y="3967284"/>
            <a:ext cx="5607050" cy="4632207"/>
          </a:xfrm>
        </p:spPr>
        <p:txBody>
          <a:bodyPr>
            <a:normAutofit fontScale="92500" lnSpcReduction="10000"/>
          </a:bodyPr>
          <a:lstStyle/>
          <a:p>
            <a:r>
              <a:rPr lang="en-US" dirty="0"/>
              <a:t>VAERS provides a nationwide mechanism by which adverse events following immunization may be reported, analyzed, and made available to the public.  </a:t>
            </a:r>
          </a:p>
          <a:p>
            <a:endParaRPr lang="en-US" dirty="0"/>
          </a:p>
          <a:p>
            <a:r>
              <a:rPr lang="en-US" dirty="0"/>
              <a:t>The primary objectives of VAERS are to:</a:t>
            </a:r>
          </a:p>
          <a:p>
            <a:r>
              <a:rPr lang="en-US" dirty="0"/>
              <a:t> Detect new, unusual, or rare vaccine adverse events;</a:t>
            </a:r>
          </a:p>
          <a:p>
            <a:r>
              <a:rPr lang="en-US" dirty="0"/>
              <a:t> Monitor increases in known adverse events;</a:t>
            </a:r>
          </a:p>
          <a:p>
            <a:r>
              <a:rPr lang="en-US" dirty="0"/>
              <a:t> Identify potential patient risk factors for particular types of adverse events;</a:t>
            </a:r>
          </a:p>
          <a:p>
            <a:r>
              <a:rPr lang="en-US" dirty="0"/>
              <a:t> Identify vaccine lots with increased numbers or types of reported adverse events; and</a:t>
            </a:r>
          </a:p>
          <a:p>
            <a:r>
              <a:rPr lang="en-US" dirty="0"/>
              <a:t> Assess the safety of newly licensed vaccines.</a:t>
            </a:r>
          </a:p>
          <a:p>
            <a:endParaRPr lang="en-US" dirty="0"/>
          </a:p>
          <a:p>
            <a:endParaRPr lang="en-US" dirty="0"/>
          </a:p>
          <a:p>
            <a:r>
              <a:rPr lang="en-US" dirty="0"/>
              <a:t>What Can Be Reported to VAERS? </a:t>
            </a:r>
          </a:p>
          <a:p>
            <a:r>
              <a:rPr lang="en-US" dirty="0"/>
              <a:t>VAERS encourages the reporting of any clinically significant adverse event that occurs after the administration of any vaccine licensed in the United States.</a:t>
            </a:r>
          </a:p>
          <a:p>
            <a:endParaRPr lang="en-US" dirty="0"/>
          </a:p>
          <a:p>
            <a:r>
              <a:rPr lang="en-US" dirty="0"/>
              <a:t>Who Reports to VAERS? </a:t>
            </a:r>
          </a:p>
          <a:p>
            <a:r>
              <a:rPr lang="en-US" dirty="0"/>
              <a:t>Anyone can file a VAERS report, including parents, health care providers, manufacturers, and vaccine recipients.</a:t>
            </a:r>
          </a:p>
          <a:p>
            <a:endParaRPr lang="en-US" dirty="0"/>
          </a:p>
          <a:p>
            <a:r>
              <a:rPr lang="en-US" dirty="0"/>
              <a:t>Does VAERS Provide General Vaccine Information?</a:t>
            </a:r>
          </a:p>
          <a:p>
            <a:r>
              <a:rPr lang="en-US" dirty="0"/>
              <a:t>No. VAERS only collects and analyzes adverse event reports. In another example, VAERS determined that there may be a potential for a small increase in risk for  Guillain-Barre syndrome after the meningococcal conjugate vaccine, Menactra. As a result of this finding, a history of Guillain-Barre syndrome became a contraindication to the vaccine and further controlled studies are currently underway to research this issue.</a:t>
            </a:r>
          </a:p>
          <a:p>
            <a:endParaRPr lang="en-US" dirty="0"/>
          </a:p>
          <a:p>
            <a:r>
              <a:rPr lang="en-US" dirty="0"/>
              <a:t>The VAERS website for reporting is:  http:vaers.hhs.gov/  or you can call to report at 1-800-822-7967</a:t>
            </a:r>
          </a:p>
          <a:p>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63</a:t>
            </a:fld>
            <a:endParaRPr lang="en-US" dirty="0"/>
          </a:p>
        </p:txBody>
      </p:sp>
    </p:spTree>
    <p:extLst>
      <p:ext uri="{BB962C8B-B14F-4D97-AF65-F5344CB8AC3E}">
        <p14:creationId xmlns:p14="http://schemas.microsoft.com/office/powerpoint/2010/main" val="23882179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xfrm>
            <a:off x="1108075" y="487363"/>
            <a:ext cx="4643438" cy="3484562"/>
          </a:xfrm>
          <a:ln/>
        </p:spPr>
      </p:sp>
      <p:sp>
        <p:nvSpPr>
          <p:cNvPr id="223235" name="Notes Placeholder 2"/>
          <p:cNvSpPr>
            <a:spLocks noGrp="1"/>
          </p:cNvSpPr>
          <p:nvPr>
            <p:ph type="body" idx="1"/>
          </p:nvPr>
        </p:nvSpPr>
        <p:spPr>
          <a:xfrm>
            <a:off x="701675" y="4042941"/>
            <a:ext cx="5607050" cy="4556550"/>
          </a:xfrm>
          <a:noFill/>
          <a:ln/>
        </p:spPr>
        <p:txBody>
          <a:bodyPr/>
          <a:lstStyle/>
          <a:p>
            <a:r>
              <a:rPr lang="en-US" dirty="0" smtClean="0"/>
              <a:t>On October 1, 1988, the National Childhood Vaccine Injury Act of 1986 created the National Vaccine Injury Compensation Program (VICP). The VICP was established to ensure an adequate supply of vaccines, stabilize vaccine costs, and establish and maintain an accessible and efficient forum for individuals found to be injured by certain vaccines. The VICP is a no-fault alternative to the traditional public legal system for resolving vaccine injury claims that provides compensation to people found to be injured by certain vaccines. </a:t>
            </a:r>
          </a:p>
          <a:p>
            <a:endParaRPr lang="en-US" dirty="0" smtClean="0"/>
          </a:p>
          <a:p>
            <a:r>
              <a:rPr lang="en-US" dirty="0" smtClean="0"/>
              <a:t>The National Childhood Vaccine Injury Act (NCVIA) set forth 3 basic requirements for all vaccination providers, which are: </a:t>
            </a:r>
          </a:p>
          <a:p>
            <a:pPr>
              <a:buFontTx/>
              <a:buChar char="•"/>
            </a:pPr>
            <a:r>
              <a:rPr lang="en-US" dirty="0" smtClean="0"/>
              <a:t> Providers must give the patient (or parent/legal representative of a minor) a copy of the relevant federal "Vaccine Information Statement" (VIS)        for the vaccine they are about to receive. </a:t>
            </a:r>
          </a:p>
          <a:p>
            <a:pPr>
              <a:buFontTx/>
              <a:buChar char="•"/>
            </a:pPr>
            <a:r>
              <a:rPr lang="en-US" dirty="0" smtClean="0"/>
              <a:t> Providers must record certain information about the vaccine(s) administered in the patient's medical record or a permanent office log. </a:t>
            </a:r>
          </a:p>
          <a:p>
            <a:pPr>
              <a:buFontTx/>
              <a:buChar char="•"/>
            </a:pPr>
            <a:r>
              <a:rPr lang="en-US" dirty="0" smtClean="0"/>
              <a:t> Providers must document any adverse event following the vaccination that the patient experiences and that becomes known to the provider, whether or not it is felt to be caused by the vaccine, and submit the report to the Vaccine Adverse Event Reporting System (VAERS).</a:t>
            </a:r>
          </a:p>
          <a:p>
            <a:endParaRPr lang="en-US" dirty="0" smtClean="0"/>
          </a:p>
          <a:p>
            <a:pPr eaLnBrk="1" hangingPunct="1"/>
            <a:endParaRPr lang="en-US" dirty="0" smtClean="0"/>
          </a:p>
        </p:txBody>
      </p:sp>
      <p:sp>
        <p:nvSpPr>
          <p:cNvPr id="223236" name="Slide Number Placeholder 3"/>
          <p:cNvSpPr>
            <a:spLocks noGrp="1"/>
          </p:cNvSpPr>
          <p:nvPr>
            <p:ph type="sldNum" sz="quarter" idx="5"/>
          </p:nvPr>
        </p:nvSpPr>
        <p:spPr>
          <a:noFill/>
        </p:spPr>
        <p:txBody>
          <a:bodyPr/>
          <a:lstStyle/>
          <a:p>
            <a:fld id="{B8A74DF6-6C21-4520-B241-0A826B3CA451}" type="slidenum">
              <a:rPr lang="en-US" smtClean="0"/>
              <a:pPr/>
              <a:t>64</a:t>
            </a:fld>
            <a:endParaRPr lang="en-US" smtClean="0"/>
          </a:p>
        </p:txBody>
      </p:sp>
    </p:spTree>
    <p:extLst>
      <p:ext uri="{BB962C8B-B14F-4D97-AF65-F5344CB8AC3E}">
        <p14:creationId xmlns:p14="http://schemas.microsoft.com/office/powerpoint/2010/main" val="40158733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65</a:t>
            </a:fld>
            <a:endParaRPr lang="en-US"/>
          </a:p>
        </p:txBody>
      </p:sp>
    </p:spTree>
    <p:extLst>
      <p:ext uri="{BB962C8B-B14F-4D97-AF65-F5344CB8AC3E}">
        <p14:creationId xmlns:p14="http://schemas.microsoft.com/office/powerpoint/2010/main" val="29021135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7"/>
          <p:cNvSpPr txBox="1">
            <a:spLocks noGrp="1" noChangeArrowheads="1"/>
          </p:cNvSpPr>
          <p:nvPr/>
        </p:nvSpPr>
        <p:spPr bwMode="auto">
          <a:xfrm>
            <a:off x="3970943" y="8829675"/>
            <a:ext cx="3037840" cy="465138"/>
          </a:xfrm>
          <a:prstGeom prst="rect">
            <a:avLst/>
          </a:prstGeom>
          <a:noFill/>
          <a:ln w="9525">
            <a:noFill/>
            <a:miter lim="800000"/>
            <a:headEnd/>
            <a:tailEnd/>
          </a:ln>
        </p:spPr>
        <p:txBody>
          <a:bodyPr lIns="92228" tIns="46116" rIns="92228" bIns="46116" anchor="b"/>
          <a:lstStyle/>
          <a:p>
            <a:pPr algn="r"/>
            <a:fld id="{D46F9BAC-59A2-4468-9E87-44E0FA02ACC5}" type="slidenum">
              <a:rPr lang="en-US" sz="1200">
                <a:solidFill>
                  <a:srgbClr val="000000"/>
                </a:solidFill>
                <a:cs typeface="Arial" charset="0"/>
              </a:rPr>
              <a:pPr algn="r"/>
              <a:t>66</a:t>
            </a:fld>
            <a:endParaRPr lang="en-US" sz="1200">
              <a:solidFill>
                <a:srgbClr val="000000"/>
              </a:solidFill>
              <a:cs typeface="Arial" charset="0"/>
            </a:endParaRPr>
          </a:p>
        </p:txBody>
      </p:sp>
      <p:sp>
        <p:nvSpPr>
          <p:cNvPr id="276482" name="Rectangle 6"/>
          <p:cNvSpPr txBox="1">
            <a:spLocks noGrp="1" noChangeArrowheads="1"/>
          </p:cNvSpPr>
          <p:nvPr/>
        </p:nvSpPr>
        <p:spPr bwMode="auto">
          <a:xfrm>
            <a:off x="4" y="8829675"/>
            <a:ext cx="3037840" cy="465138"/>
          </a:xfrm>
          <a:prstGeom prst="rect">
            <a:avLst/>
          </a:prstGeom>
          <a:noFill/>
          <a:ln w="9525">
            <a:noFill/>
            <a:miter lim="800000"/>
            <a:headEnd/>
            <a:tailEnd/>
          </a:ln>
        </p:spPr>
        <p:txBody>
          <a:bodyPr lIns="92228" tIns="46116" rIns="92228" bIns="46116" anchor="b"/>
          <a:lstStyle/>
          <a:p>
            <a:endParaRPr lang="en-US" sz="1200">
              <a:solidFill>
                <a:srgbClr val="000000"/>
              </a:solidFill>
              <a:latin typeface="Calibri" pitchFamily="34" charset="0"/>
              <a:cs typeface="Arial" charset="0"/>
            </a:endParaRPr>
          </a:p>
        </p:txBody>
      </p:sp>
      <p:sp>
        <p:nvSpPr>
          <p:cNvPr id="276483" name="Rectangle 2"/>
          <p:cNvSpPr>
            <a:spLocks noGrp="1" noRot="1" noChangeAspect="1" noChangeArrowheads="1" noTextEdit="1"/>
          </p:cNvSpPr>
          <p:nvPr>
            <p:ph type="sldImg"/>
          </p:nvPr>
        </p:nvSpPr>
        <p:spPr>
          <a:xfrm>
            <a:off x="1160463" y="260350"/>
            <a:ext cx="4641850" cy="3482975"/>
          </a:xfrm>
          <a:ln/>
        </p:spPr>
      </p:sp>
      <p:sp>
        <p:nvSpPr>
          <p:cNvPr id="276484" name="Rectangle 3"/>
          <p:cNvSpPr>
            <a:spLocks noGrp="1" noChangeArrowheads="1"/>
          </p:cNvSpPr>
          <p:nvPr>
            <p:ph type="body" idx="1"/>
          </p:nvPr>
        </p:nvSpPr>
        <p:spPr>
          <a:xfrm>
            <a:off x="934723" y="3891628"/>
            <a:ext cx="5140960" cy="4707865"/>
          </a:xfrm>
          <a:noFill/>
          <a:ln/>
        </p:spPr>
        <p:txBody>
          <a:bodyPr lIns="92228" tIns="46116" rIns="92228" bIns="46116">
            <a:normAutofit fontScale="92500" lnSpcReduction="10000"/>
          </a:bodyPr>
          <a:lstStyle/>
          <a:p>
            <a:r>
              <a:rPr lang="en-US" sz="1100" dirty="0">
                <a:latin typeface="Arial" charset="0"/>
                <a:sym typeface="Symbol" pitchFamily="18" charset="2"/>
              </a:rPr>
              <a:t>Hepatitis B vaccine is recommended for health-care personnel with potential exposure to blood or body fluids.  The antibody status of these health-care personnel should be checked 1-2 months after the 3</a:t>
            </a:r>
            <a:r>
              <a:rPr lang="en-US" sz="1100" baseline="30000" dirty="0">
                <a:latin typeface="Arial" charset="0"/>
                <a:sym typeface="Symbol" pitchFamily="18" charset="2"/>
              </a:rPr>
              <a:t>rd</a:t>
            </a:r>
            <a:r>
              <a:rPr lang="en-US" sz="1100" dirty="0">
                <a:latin typeface="Arial" charset="0"/>
                <a:sym typeface="Symbol" pitchFamily="18" charset="2"/>
              </a:rPr>
              <a:t> dose. If a person fails to develop an adequate antibody titer after three doses of vaccine, follow current CDC recommendations for additional doses of hepatitis B vaccine. Some health-care providers may have received three doses of hepatitis B vaccine as children, adolescents or adults but have never had serologic testing to check for immunity. Follow the </a:t>
            </a:r>
            <a:r>
              <a:rPr lang="en-US" sz="1100" u="sng" dirty="0"/>
              <a:t>CDC Guidance for Evaluating Health-Care Personnel for Hepatitis B Virus Protection and for Administering </a:t>
            </a:r>
            <a:r>
              <a:rPr lang="en-US" sz="1100" u="sng" dirty="0" err="1"/>
              <a:t>Postexposure</a:t>
            </a:r>
            <a:r>
              <a:rPr lang="en-US" sz="1100" u="sng" dirty="0"/>
              <a:t> Management </a:t>
            </a:r>
            <a:r>
              <a:rPr lang="en-US" sz="1100" b="1" dirty="0"/>
              <a:t>(</a:t>
            </a:r>
            <a:r>
              <a:rPr lang="en-US" sz="1100" dirty="0"/>
              <a:t>Recommendations and Reports / Vol. 62 / No. 10 December 20, 2013)</a:t>
            </a:r>
            <a:endParaRPr lang="en-US" sz="1100" dirty="0">
              <a:latin typeface="Arial" charset="0"/>
              <a:sym typeface="Symbol" pitchFamily="18" charset="2"/>
            </a:endParaRPr>
          </a:p>
          <a:p>
            <a:pPr>
              <a:lnSpc>
                <a:spcPct val="80000"/>
              </a:lnSpc>
              <a:spcBef>
                <a:spcPct val="0"/>
              </a:spcBef>
            </a:pPr>
            <a:endParaRPr lang="en-US" sz="1100" dirty="0">
              <a:latin typeface="Arial" charset="0"/>
            </a:endParaRPr>
          </a:p>
          <a:p>
            <a:pPr>
              <a:lnSpc>
                <a:spcPct val="80000"/>
              </a:lnSpc>
              <a:spcBef>
                <a:spcPct val="0"/>
              </a:spcBef>
            </a:pPr>
            <a:r>
              <a:rPr lang="en-US" sz="1100" b="1" i="1" dirty="0">
                <a:latin typeface="Arial" charset="0"/>
              </a:rPr>
              <a:t>Un-immunized HCP</a:t>
            </a:r>
          </a:p>
          <a:p>
            <a:pPr>
              <a:lnSpc>
                <a:spcPct val="80000"/>
              </a:lnSpc>
              <a:spcBef>
                <a:spcPct val="0"/>
              </a:spcBef>
              <a:buClr>
                <a:srgbClr val="FFFF99"/>
              </a:buClr>
            </a:pPr>
            <a:r>
              <a:rPr lang="en-US" sz="1100" dirty="0">
                <a:latin typeface="Arial" charset="0"/>
              </a:rPr>
              <a:t>Un-immunized healthcare workers are at risk of infecting patients, family members and community contacts</a:t>
            </a:r>
          </a:p>
          <a:p>
            <a:pPr>
              <a:lnSpc>
                <a:spcPct val="80000"/>
              </a:lnSpc>
              <a:spcBef>
                <a:spcPct val="0"/>
              </a:spcBef>
            </a:pPr>
            <a:r>
              <a:rPr lang="en-US" sz="1100" b="1" i="1" dirty="0">
                <a:latin typeface="Arial" charset="0"/>
              </a:rPr>
              <a:t>Immunized HCP </a:t>
            </a:r>
          </a:p>
          <a:p>
            <a:pPr>
              <a:lnSpc>
                <a:spcPct val="80000"/>
              </a:lnSpc>
              <a:spcBef>
                <a:spcPct val="0"/>
              </a:spcBef>
            </a:pPr>
            <a:r>
              <a:rPr lang="en-US" sz="1100" dirty="0">
                <a:latin typeface="Arial" charset="0"/>
              </a:rPr>
              <a:t>Protect patients from VPD’s</a:t>
            </a:r>
          </a:p>
          <a:p>
            <a:pPr>
              <a:lnSpc>
                <a:spcPct val="80000"/>
              </a:lnSpc>
              <a:spcBef>
                <a:spcPct val="0"/>
              </a:spcBef>
            </a:pPr>
            <a:r>
              <a:rPr lang="en-US" sz="1100" dirty="0">
                <a:latin typeface="Arial" charset="0"/>
              </a:rPr>
              <a:t>Help offices avoid potential liability cases. (The practice can be liable if an unimmunized  HCP becomes infected with a vaccine preventable disease and infects a patient.)</a:t>
            </a:r>
          </a:p>
          <a:p>
            <a:pPr>
              <a:lnSpc>
                <a:spcPct val="80000"/>
              </a:lnSpc>
              <a:spcBef>
                <a:spcPct val="0"/>
              </a:spcBef>
            </a:pPr>
            <a:r>
              <a:rPr lang="en-US" sz="1100" dirty="0">
                <a:latin typeface="Arial" charset="0"/>
              </a:rPr>
              <a:t>Maintain productivity   </a:t>
            </a:r>
          </a:p>
          <a:p>
            <a:pPr>
              <a:lnSpc>
                <a:spcPct val="80000"/>
              </a:lnSpc>
              <a:spcBef>
                <a:spcPct val="0"/>
              </a:spcBef>
            </a:pPr>
            <a:r>
              <a:rPr lang="en-US" sz="1100" dirty="0">
                <a:latin typeface="Arial" charset="0"/>
              </a:rPr>
              <a:t>Reduce illness and illness-related absenteeism</a:t>
            </a:r>
          </a:p>
          <a:p>
            <a:pPr>
              <a:lnSpc>
                <a:spcPct val="80000"/>
              </a:lnSpc>
              <a:spcBef>
                <a:spcPct val="0"/>
              </a:spcBef>
            </a:pPr>
            <a:endParaRPr lang="en-US" sz="1100" dirty="0">
              <a:latin typeface="Arial" charset="0"/>
            </a:endParaRPr>
          </a:p>
          <a:p>
            <a:pPr>
              <a:lnSpc>
                <a:spcPct val="80000"/>
              </a:lnSpc>
              <a:spcBef>
                <a:spcPct val="0"/>
              </a:spcBef>
            </a:pPr>
            <a:r>
              <a:rPr lang="en-US" sz="1100" b="1" dirty="0">
                <a:latin typeface="Arial" charset="0"/>
              </a:rPr>
              <a:t>Evidence of Immunity to MMR</a:t>
            </a:r>
          </a:p>
          <a:p>
            <a:pPr>
              <a:lnSpc>
                <a:spcPct val="80000"/>
              </a:lnSpc>
              <a:spcBef>
                <a:spcPct val="0"/>
              </a:spcBef>
            </a:pPr>
            <a:r>
              <a:rPr lang="en-US" sz="1100" dirty="0">
                <a:latin typeface="Arial" charset="0"/>
              </a:rPr>
              <a:t>Documented administration of two doses of measles and mumps vaccine and one dose of rubella vaccine OR</a:t>
            </a:r>
          </a:p>
          <a:p>
            <a:pPr>
              <a:lnSpc>
                <a:spcPct val="80000"/>
              </a:lnSpc>
              <a:spcBef>
                <a:spcPct val="0"/>
              </a:spcBef>
            </a:pPr>
            <a:r>
              <a:rPr lang="en-US" sz="1100" dirty="0">
                <a:latin typeface="Arial" charset="0"/>
              </a:rPr>
              <a:t>Laboratory evidence of immunity or laboratory confirmation of disease (measles, mumps and rubella) OR</a:t>
            </a:r>
          </a:p>
          <a:p>
            <a:pPr>
              <a:lnSpc>
                <a:spcPct val="80000"/>
              </a:lnSpc>
              <a:spcBef>
                <a:spcPct val="0"/>
              </a:spcBef>
            </a:pPr>
            <a:r>
              <a:rPr lang="en-US" sz="1100" dirty="0">
                <a:latin typeface="Arial" charset="0"/>
              </a:rPr>
              <a:t>Born before 1957 (measles, mumps and rubella)</a:t>
            </a:r>
          </a:p>
          <a:p>
            <a:pPr>
              <a:lnSpc>
                <a:spcPct val="80000"/>
              </a:lnSpc>
              <a:spcBef>
                <a:spcPct val="0"/>
              </a:spcBef>
            </a:pPr>
            <a:endParaRPr lang="en-US" sz="1100" dirty="0">
              <a:latin typeface="Arial" charset="0"/>
            </a:endParaRPr>
          </a:p>
          <a:p>
            <a:pPr>
              <a:lnSpc>
                <a:spcPct val="80000"/>
              </a:lnSpc>
              <a:spcBef>
                <a:spcPct val="0"/>
              </a:spcBef>
            </a:pPr>
            <a:r>
              <a:rPr lang="en-US" sz="1100" b="1" dirty="0">
                <a:latin typeface="Arial" charset="0"/>
              </a:rPr>
              <a:t>References: </a:t>
            </a:r>
            <a:r>
              <a:rPr lang="en-US" sz="1100" dirty="0">
                <a:latin typeface="Arial" charset="0"/>
              </a:rPr>
              <a:t>1.</a:t>
            </a:r>
            <a:r>
              <a:rPr lang="en-US" sz="1100" b="1" dirty="0">
                <a:latin typeface="Arial" charset="0"/>
              </a:rPr>
              <a:t> </a:t>
            </a:r>
            <a:r>
              <a:rPr lang="en-US" sz="1100" dirty="0">
                <a:latin typeface="Arial" charset="0"/>
              </a:rPr>
              <a:t>General Recommendations on Immunization, Recommendations of the Advisory Committee on Immunization Practices (ACIP). MMWR   (RR-2); January 28, 2011</a:t>
            </a:r>
          </a:p>
          <a:p>
            <a:pPr>
              <a:spcBef>
                <a:spcPct val="0"/>
              </a:spcBef>
            </a:pPr>
            <a:r>
              <a:rPr lang="en-US" sz="1100" dirty="0">
                <a:latin typeface="Arial" charset="0"/>
              </a:rPr>
              <a:t>2. Immunization of Health-Care Personnel: Recommendations of ACIP MMWR; November 25, 2011 / 60(RR07);1-45</a:t>
            </a:r>
          </a:p>
          <a:p>
            <a:pPr defTabSz="922369">
              <a:spcBef>
                <a:spcPct val="0"/>
              </a:spcBef>
              <a:defRPr/>
            </a:pPr>
            <a:r>
              <a:rPr lang="en-US" sz="1100" dirty="0">
                <a:latin typeface="Arial" charset="0"/>
              </a:rPr>
              <a:t>3. </a:t>
            </a:r>
            <a:r>
              <a:rPr lang="en-US" sz="1100" u="sng" dirty="0"/>
              <a:t>CDC Guidance for Evaluating Health-Care Personnel for Hepatitis B Virus Protection and for Administering </a:t>
            </a:r>
            <a:r>
              <a:rPr lang="en-US" sz="1100" u="sng" dirty="0" err="1"/>
              <a:t>Postexposure</a:t>
            </a:r>
            <a:r>
              <a:rPr lang="en-US" sz="1100" u="sng" dirty="0"/>
              <a:t> Management </a:t>
            </a:r>
            <a:r>
              <a:rPr lang="en-US" sz="1100" b="1" dirty="0"/>
              <a:t>(</a:t>
            </a:r>
            <a:r>
              <a:rPr lang="en-US" sz="1100" dirty="0"/>
              <a:t>Recommendations and Reports / Vol. 62 / No. 10 December 20, 2013)</a:t>
            </a:r>
            <a:endParaRPr lang="en-US" sz="1100" dirty="0">
              <a:latin typeface="Arial" charset="0"/>
              <a:sym typeface="Symbol" pitchFamily="18" charset="2"/>
            </a:endParaRPr>
          </a:p>
          <a:p>
            <a:pPr>
              <a:spcBef>
                <a:spcPct val="0"/>
              </a:spcBef>
            </a:pPr>
            <a:endParaRPr lang="en-US" sz="1000" dirty="0">
              <a:latin typeface="Arial" charset="0"/>
            </a:endParaRPr>
          </a:p>
          <a:p>
            <a:pPr>
              <a:lnSpc>
                <a:spcPct val="80000"/>
              </a:lnSpc>
              <a:spcBef>
                <a:spcPct val="0"/>
              </a:spcBef>
            </a:pPr>
            <a:r>
              <a:rPr lang="en-US" sz="1000" dirty="0">
                <a:latin typeface="Arial" charset="0"/>
              </a:rPr>
              <a:t/>
            </a:r>
            <a:br>
              <a:rPr lang="en-US" sz="1000" dirty="0">
                <a:latin typeface="Arial" charset="0"/>
              </a:rPr>
            </a:br>
            <a:endParaRPr lang="en-US" sz="1000" dirty="0">
              <a:latin typeface="Arial" charset="0"/>
            </a:endParaRPr>
          </a:p>
          <a:p>
            <a:pPr>
              <a:lnSpc>
                <a:spcPct val="80000"/>
              </a:lnSpc>
              <a:spcBef>
                <a:spcPct val="0"/>
              </a:spcBef>
            </a:pPr>
            <a:endParaRPr lang="en-US" sz="900" dirty="0">
              <a:latin typeface="Arial" charset="0"/>
            </a:endParaRPr>
          </a:p>
          <a:p>
            <a:pPr>
              <a:lnSpc>
                <a:spcPct val="80000"/>
              </a:lnSpc>
              <a:spcBef>
                <a:spcPct val="0"/>
              </a:spcBef>
            </a:pPr>
            <a:endParaRPr lang="en-US" dirty="0" smtClean="0">
              <a:latin typeface="Arial" charset="0"/>
            </a:endParaRPr>
          </a:p>
          <a:p>
            <a:pPr>
              <a:lnSpc>
                <a:spcPct val="80000"/>
              </a:lnSpc>
              <a:spcBef>
                <a:spcPct val="0"/>
              </a:spcBef>
            </a:pPr>
            <a:endParaRPr lang="en-US" dirty="0" smtClean="0">
              <a:latin typeface="Arial" charset="0"/>
            </a:endParaRPr>
          </a:p>
        </p:txBody>
      </p:sp>
    </p:spTree>
    <p:extLst>
      <p:ext uri="{BB962C8B-B14F-4D97-AF65-F5344CB8AC3E}">
        <p14:creationId xmlns:p14="http://schemas.microsoft.com/office/powerpoint/2010/main" val="3698446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89" name="Rectangle 6"/>
          <p:cNvSpPr txBox="1">
            <a:spLocks noGrp="1" noChangeArrowheads="1"/>
          </p:cNvSpPr>
          <p:nvPr/>
        </p:nvSpPr>
        <p:spPr bwMode="auto">
          <a:xfrm>
            <a:off x="5" y="8829967"/>
            <a:ext cx="3037840" cy="464820"/>
          </a:xfrm>
          <a:prstGeom prst="rect">
            <a:avLst/>
          </a:prstGeom>
          <a:noFill/>
          <a:ln w="9525">
            <a:noFill/>
            <a:miter lim="800000"/>
            <a:headEnd/>
            <a:tailEnd/>
          </a:ln>
        </p:spPr>
        <p:txBody>
          <a:bodyPr lIns="93094" tIns="46548" rIns="93094" bIns="46548" anchor="b"/>
          <a:lstStyle/>
          <a:p>
            <a:endParaRPr lang="en-US" sz="1200" dirty="0">
              <a:solidFill>
                <a:srgbClr val="000000"/>
              </a:solidFill>
            </a:endParaRPr>
          </a:p>
        </p:txBody>
      </p:sp>
      <p:sp>
        <p:nvSpPr>
          <p:cNvPr id="575490" name="Rectangle 7"/>
          <p:cNvSpPr txBox="1">
            <a:spLocks noGrp="1" noChangeArrowheads="1"/>
          </p:cNvSpPr>
          <p:nvPr/>
        </p:nvSpPr>
        <p:spPr bwMode="auto">
          <a:xfrm>
            <a:off x="3970944" y="8829967"/>
            <a:ext cx="3037840" cy="464820"/>
          </a:xfrm>
          <a:prstGeom prst="rect">
            <a:avLst/>
          </a:prstGeom>
          <a:noFill/>
          <a:ln w="9525">
            <a:noFill/>
            <a:miter lim="800000"/>
            <a:headEnd/>
            <a:tailEnd/>
          </a:ln>
        </p:spPr>
        <p:txBody>
          <a:bodyPr lIns="93094" tIns="46548" rIns="93094" bIns="46548" anchor="b"/>
          <a:lstStyle/>
          <a:p>
            <a:pPr algn="r"/>
            <a:fld id="{FFB973F3-5FDA-4A17-8280-572E8108CCE1}" type="slidenum">
              <a:rPr lang="en-US" sz="1200">
                <a:solidFill>
                  <a:srgbClr val="000000"/>
                </a:solidFill>
              </a:rPr>
              <a:pPr algn="r"/>
              <a:t>67</a:t>
            </a:fld>
            <a:endParaRPr lang="en-US" sz="1200" dirty="0">
              <a:solidFill>
                <a:srgbClr val="000000"/>
              </a:solidFill>
            </a:endParaRPr>
          </a:p>
        </p:txBody>
      </p:sp>
      <p:sp>
        <p:nvSpPr>
          <p:cNvPr id="575491" name="Rectangle 6"/>
          <p:cNvSpPr txBox="1">
            <a:spLocks noGrp="1" noChangeArrowheads="1"/>
          </p:cNvSpPr>
          <p:nvPr/>
        </p:nvSpPr>
        <p:spPr bwMode="auto">
          <a:xfrm>
            <a:off x="5" y="8829967"/>
            <a:ext cx="3037840" cy="464820"/>
          </a:xfrm>
          <a:prstGeom prst="rect">
            <a:avLst/>
          </a:prstGeom>
          <a:noFill/>
          <a:ln w="9525">
            <a:noFill/>
            <a:miter lim="800000"/>
            <a:headEnd/>
            <a:tailEnd/>
          </a:ln>
        </p:spPr>
        <p:txBody>
          <a:bodyPr lIns="93094" tIns="46548" rIns="93094" bIns="46548" anchor="b"/>
          <a:lstStyle/>
          <a:p>
            <a:endParaRPr lang="en-US" sz="1200" dirty="0">
              <a:solidFill>
                <a:srgbClr val="000000"/>
              </a:solidFill>
            </a:endParaRPr>
          </a:p>
        </p:txBody>
      </p:sp>
      <p:sp>
        <p:nvSpPr>
          <p:cNvPr id="575492" name="Rectangle 7"/>
          <p:cNvSpPr txBox="1">
            <a:spLocks noGrp="1" noChangeArrowheads="1"/>
          </p:cNvSpPr>
          <p:nvPr/>
        </p:nvSpPr>
        <p:spPr bwMode="auto">
          <a:xfrm>
            <a:off x="3970944" y="8829967"/>
            <a:ext cx="3037840" cy="464820"/>
          </a:xfrm>
          <a:prstGeom prst="rect">
            <a:avLst/>
          </a:prstGeom>
          <a:noFill/>
          <a:ln w="9525">
            <a:noFill/>
            <a:miter lim="800000"/>
            <a:headEnd/>
            <a:tailEnd/>
          </a:ln>
        </p:spPr>
        <p:txBody>
          <a:bodyPr lIns="93094" tIns="46548" rIns="93094" bIns="46548" anchor="b"/>
          <a:lstStyle/>
          <a:p>
            <a:pPr algn="r"/>
            <a:fld id="{17E57925-BD93-429D-A488-B53A31ECD8FF}" type="slidenum">
              <a:rPr lang="en-US" sz="1200">
                <a:solidFill>
                  <a:srgbClr val="000000"/>
                </a:solidFill>
              </a:rPr>
              <a:pPr algn="r"/>
              <a:t>67</a:t>
            </a:fld>
            <a:endParaRPr lang="en-US" sz="1200" dirty="0">
              <a:solidFill>
                <a:srgbClr val="000000"/>
              </a:solidFill>
            </a:endParaRPr>
          </a:p>
        </p:txBody>
      </p:sp>
      <p:sp>
        <p:nvSpPr>
          <p:cNvPr id="575493" name="Rectangle 2"/>
          <p:cNvSpPr>
            <a:spLocks noGrp="1" noRot="1" noChangeAspect="1" noChangeArrowheads="1" noTextEdit="1"/>
          </p:cNvSpPr>
          <p:nvPr>
            <p:ph type="sldImg"/>
          </p:nvPr>
        </p:nvSpPr>
        <p:spPr>
          <a:xfrm>
            <a:off x="1185863" y="700088"/>
            <a:ext cx="4641850" cy="3482975"/>
          </a:xfrm>
          <a:ln/>
        </p:spPr>
      </p:sp>
      <p:sp>
        <p:nvSpPr>
          <p:cNvPr id="575494" name="Rectangle 3"/>
          <p:cNvSpPr>
            <a:spLocks noGrp="1" noChangeArrowheads="1"/>
          </p:cNvSpPr>
          <p:nvPr>
            <p:ph type="body" idx="1"/>
          </p:nvPr>
        </p:nvSpPr>
        <p:spPr>
          <a:xfrm>
            <a:off x="934724" y="4415793"/>
            <a:ext cx="5140960" cy="4183380"/>
          </a:xfrm>
          <a:noFill/>
          <a:ln/>
        </p:spPr>
        <p:txBody>
          <a:bodyPr lIns="93094" tIns="46548" rIns="93094" bIns="46548"/>
          <a:lstStyle/>
          <a:p>
            <a:pPr eaLnBrk="1" hangingPunct="1"/>
            <a:r>
              <a:rPr lang="en-US" sz="1000" dirty="0">
                <a:latin typeface="Arial" charset="0"/>
              </a:rPr>
              <a:t>These are sources for scientific and credible information</a:t>
            </a:r>
          </a:p>
          <a:p>
            <a:pPr eaLnBrk="1" hangingPunct="1"/>
            <a:r>
              <a:rPr lang="en-US" sz="1000" dirty="0">
                <a:latin typeface="Arial" charset="0"/>
              </a:rPr>
              <a:t>See information sheet in participant packet</a:t>
            </a:r>
          </a:p>
          <a:p>
            <a:pPr eaLnBrk="1" hangingPunct="1"/>
            <a:endParaRPr lang="en-US" sz="1000" u="sng" dirty="0">
              <a:solidFill>
                <a:srgbClr val="0000FF"/>
              </a:solidFill>
              <a:latin typeface="Arial" charset="0"/>
            </a:endParaRPr>
          </a:p>
          <a:p>
            <a:pPr eaLnBrk="1" hangingPunct="1"/>
            <a:r>
              <a:rPr lang="en-US" sz="1000" dirty="0">
                <a:latin typeface="Arial" charset="0"/>
              </a:rPr>
              <a:t>http://www.cdc.gov/vaccines/vac-gen/safety/default.htm </a:t>
            </a:r>
          </a:p>
          <a:p>
            <a:pPr eaLnBrk="1" hangingPunct="1"/>
            <a:r>
              <a:rPr lang="en-US" sz="1000" u="sng" dirty="0">
                <a:latin typeface="Arial" charset="0"/>
              </a:rPr>
              <a:t>www.idsociety.org/vaccine/index.html</a:t>
            </a:r>
            <a:endParaRPr lang="en-US" sz="1000" dirty="0">
              <a:latin typeface="Arial" charset="0"/>
            </a:endParaRPr>
          </a:p>
          <a:p>
            <a:pPr eaLnBrk="1" hangingPunct="1"/>
            <a:r>
              <a:rPr lang="en-US" sz="1000" u="sng" dirty="0">
                <a:latin typeface="Arial" charset="0"/>
              </a:rPr>
              <a:t>www.who.int</a:t>
            </a:r>
            <a:endParaRPr lang="en-US" sz="1000" dirty="0">
              <a:latin typeface="Arial" charset="0"/>
            </a:endParaRPr>
          </a:p>
          <a:p>
            <a:pPr eaLnBrk="1" hangingPunct="1"/>
            <a:r>
              <a:rPr lang="en-US" sz="1000" u="sng" dirty="0">
                <a:latin typeface="Arial" charset="0"/>
              </a:rPr>
              <a:t>www.gaaap.org </a:t>
            </a:r>
            <a:endParaRPr lang="en-US" sz="1000" dirty="0">
              <a:latin typeface="Arial" charset="0"/>
            </a:endParaRPr>
          </a:p>
          <a:p>
            <a:pPr eaLnBrk="1" hangingPunct="1"/>
            <a:r>
              <a:rPr lang="en-US" sz="1000" u="sng" dirty="0">
                <a:latin typeface="Arial" charset="0"/>
              </a:rPr>
              <a:t>www.aap.org     </a:t>
            </a:r>
            <a:endParaRPr lang="en-US" sz="1000" dirty="0">
              <a:latin typeface="Arial" charset="0"/>
            </a:endParaRPr>
          </a:p>
          <a:p>
            <a:pPr eaLnBrk="1" hangingPunct="1"/>
            <a:r>
              <a:rPr lang="en-US" sz="1000" u="sng" dirty="0">
                <a:latin typeface="Arial" charset="0"/>
              </a:rPr>
              <a:t>www.cispimmunize.org</a:t>
            </a:r>
            <a:endParaRPr lang="en-US" sz="1000" dirty="0">
              <a:latin typeface="Arial" charset="0"/>
            </a:endParaRPr>
          </a:p>
          <a:p>
            <a:pPr eaLnBrk="1" hangingPunct="1"/>
            <a:r>
              <a:rPr lang="en-US" sz="1000" u="sng" dirty="0">
                <a:latin typeface="Arial" charset="0"/>
              </a:rPr>
              <a:t>www.aafp.org</a:t>
            </a:r>
            <a:endParaRPr lang="en-US" sz="1000" dirty="0">
              <a:latin typeface="Arial" charset="0"/>
            </a:endParaRPr>
          </a:p>
          <a:p>
            <a:pPr eaLnBrk="1" hangingPunct="1"/>
            <a:r>
              <a:rPr lang="en-US" sz="1000" u="sng" dirty="0">
                <a:latin typeface="Arial" charset="0"/>
              </a:rPr>
              <a:t>www.acponline.org</a:t>
            </a:r>
            <a:endParaRPr lang="en-US" sz="1000" dirty="0">
              <a:latin typeface="Arial" charset="0"/>
            </a:endParaRPr>
          </a:p>
          <a:p>
            <a:pPr eaLnBrk="1" hangingPunct="1"/>
            <a:r>
              <a:rPr lang="en-US" sz="1000" u="sng" dirty="0">
                <a:latin typeface="Arial" charset="0"/>
              </a:rPr>
              <a:t>www.immunize.org/resources </a:t>
            </a:r>
            <a:r>
              <a:rPr lang="en-US" sz="1000" dirty="0">
                <a:latin typeface="Arial" charset="0"/>
              </a:rPr>
              <a:t>This site is a good resource for healthcare providers and for information written specifically for patient and parents.</a:t>
            </a:r>
            <a:r>
              <a:rPr lang="en-US" sz="1000" u="sng" dirty="0">
                <a:latin typeface="Arial" charset="0"/>
              </a:rPr>
              <a:t>  </a:t>
            </a:r>
          </a:p>
          <a:p>
            <a:pPr eaLnBrk="1" hangingPunct="1"/>
            <a:r>
              <a:rPr lang="en-US" sz="1000" u="sng" dirty="0">
                <a:latin typeface="Arial" charset="0"/>
              </a:rPr>
              <a:t>www.immunizationinfo.org</a:t>
            </a:r>
            <a:r>
              <a:rPr lang="en-US" sz="1000" dirty="0">
                <a:latin typeface="Arial" charset="0"/>
              </a:rPr>
              <a:t> </a:t>
            </a:r>
          </a:p>
          <a:p>
            <a:pPr eaLnBrk="1" hangingPunct="1"/>
            <a:r>
              <a:rPr lang="en-US" sz="1000" u="sng" dirty="0">
                <a:latin typeface="Arial" charset="0"/>
              </a:rPr>
              <a:t>www.pkids.org</a:t>
            </a:r>
            <a:r>
              <a:rPr lang="en-US" sz="1000" dirty="0">
                <a:latin typeface="Arial" charset="0"/>
              </a:rPr>
              <a:t> (support and counseling for children with infectious diseases)</a:t>
            </a:r>
          </a:p>
          <a:p>
            <a:pPr eaLnBrk="1" hangingPunct="1"/>
            <a:r>
              <a:rPr lang="en-US" sz="1000" u="sng" dirty="0">
                <a:latin typeface="Arial" charset="0"/>
              </a:rPr>
              <a:t>www.vaccine.org</a:t>
            </a:r>
            <a:r>
              <a:rPr lang="en-US" sz="1000" dirty="0">
                <a:solidFill>
                  <a:srgbClr val="0000FF"/>
                </a:solidFill>
                <a:latin typeface="Arial" charset="0"/>
              </a:rPr>
              <a:t>  </a:t>
            </a:r>
            <a:endParaRPr lang="en-US" sz="1000" dirty="0">
              <a:latin typeface="Arial" charset="0"/>
            </a:endParaRPr>
          </a:p>
          <a:p>
            <a:pPr eaLnBrk="1" hangingPunct="1"/>
            <a:r>
              <a:rPr lang="en-US" sz="1000" dirty="0">
                <a:latin typeface="Arial" charset="0"/>
              </a:rPr>
              <a:t> </a:t>
            </a:r>
          </a:p>
          <a:p>
            <a:pPr eaLnBrk="1" hangingPunct="1"/>
            <a:r>
              <a:rPr lang="en-US" sz="1000" dirty="0">
                <a:latin typeface="Arial" charset="0"/>
              </a:rPr>
              <a:t>The Allied Vaccine Group (AVG) (www.vaccine.org)  was formed for the purpose of making it easier for patients/parents/providers to find reliable, science-based information about vaccines and immunization on the internet.  This web site was designed to counter the many anti-vaccine web sites that are now available on the internet.</a:t>
            </a:r>
          </a:p>
        </p:txBody>
      </p:sp>
    </p:spTree>
    <p:extLst>
      <p:ext uri="{BB962C8B-B14F-4D97-AF65-F5344CB8AC3E}">
        <p14:creationId xmlns:p14="http://schemas.microsoft.com/office/powerpoint/2010/main" val="9987509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7"/>
          <p:cNvSpPr txBox="1">
            <a:spLocks noGrp="1" noChangeArrowheads="1"/>
          </p:cNvSpPr>
          <p:nvPr/>
        </p:nvSpPr>
        <p:spPr bwMode="auto">
          <a:xfrm>
            <a:off x="3970941" y="8829675"/>
            <a:ext cx="3037840" cy="465138"/>
          </a:xfrm>
          <a:prstGeom prst="rect">
            <a:avLst/>
          </a:prstGeom>
          <a:noFill/>
          <a:ln w="9525">
            <a:noFill/>
            <a:miter lim="800000"/>
            <a:headEnd/>
            <a:tailEnd/>
          </a:ln>
        </p:spPr>
        <p:txBody>
          <a:bodyPr lIns="92246" tIns="46126" rIns="92246" bIns="46126" anchor="b"/>
          <a:lstStyle/>
          <a:p>
            <a:pPr algn="r"/>
            <a:endParaRPr lang="en-US" sz="1200" dirty="0">
              <a:solidFill>
                <a:srgbClr val="000000"/>
              </a:solidFill>
            </a:endParaRPr>
          </a:p>
        </p:txBody>
      </p:sp>
      <p:sp>
        <p:nvSpPr>
          <p:cNvPr id="325634" name="Rectangle 2"/>
          <p:cNvSpPr>
            <a:spLocks noGrp="1" noRot="1" noChangeAspect="1" noChangeArrowheads="1" noTextEdit="1"/>
          </p:cNvSpPr>
          <p:nvPr>
            <p:ph type="sldImg"/>
          </p:nvPr>
        </p:nvSpPr>
        <p:spPr>
          <a:xfrm>
            <a:off x="1182688" y="696913"/>
            <a:ext cx="4648200" cy="3486150"/>
          </a:xfrm>
          <a:ln/>
        </p:spPr>
      </p:sp>
      <p:sp>
        <p:nvSpPr>
          <p:cNvPr id="325635" name="Rectangle 3"/>
          <p:cNvSpPr>
            <a:spLocks noGrp="1" noChangeArrowheads="1"/>
          </p:cNvSpPr>
          <p:nvPr>
            <p:ph type="body" idx="1"/>
          </p:nvPr>
        </p:nvSpPr>
        <p:spPr>
          <a:noFill/>
          <a:ln/>
        </p:spPr>
        <p:txBody>
          <a:bodyPr lIns="92246" tIns="46126" rIns="92246" bIns="46126"/>
          <a:lstStyle/>
          <a:p>
            <a:endParaRPr lang="en-US" smtClean="0">
              <a:latin typeface="Arial" charset="0"/>
            </a:endParaRPr>
          </a:p>
        </p:txBody>
      </p:sp>
      <p:sp>
        <p:nvSpPr>
          <p:cNvPr id="7" name="Slide Number Placeholder 6"/>
          <p:cNvSpPr>
            <a:spLocks noGrp="1"/>
          </p:cNvSpPr>
          <p:nvPr>
            <p:ph type="sldNum" sz="quarter" idx="10"/>
          </p:nvPr>
        </p:nvSpPr>
        <p:spPr/>
        <p:txBody>
          <a:bodyPr/>
          <a:lstStyle/>
          <a:p>
            <a:pPr>
              <a:defRPr/>
            </a:pPr>
            <a:fld id="{97952AFA-8362-48FC-9C34-150C87379A95}" type="slidenum">
              <a:rPr lang="en-US" smtClean="0"/>
              <a:pPr>
                <a:defRPr/>
              </a:pPr>
              <a:t>68</a:t>
            </a:fld>
            <a:endParaRPr lang="en-US"/>
          </a:p>
        </p:txBody>
      </p:sp>
    </p:spTree>
    <p:extLst>
      <p:ext uri="{BB962C8B-B14F-4D97-AF65-F5344CB8AC3E}">
        <p14:creationId xmlns:p14="http://schemas.microsoft.com/office/powerpoint/2010/main" val="195637639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643A9CBF-0019-46C7-9FF6-2229F4FC31A8}" type="slidenum">
              <a:rPr lang="en-US" smtClean="0"/>
              <a:pPr/>
              <a:t>69</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687617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txBox="1">
            <a:spLocks noGrp="1" noChangeArrowheads="1"/>
          </p:cNvSpPr>
          <p:nvPr/>
        </p:nvSpPr>
        <p:spPr bwMode="auto">
          <a:xfrm>
            <a:off x="3970941" y="8829675"/>
            <a:ext cx="3037840" cy="465138"/>
          </a:xfrm>
          <a:prstGeom prst="rect">
            <a:avLst/>
          </a:prstGeom>
          <a:noFill/>
          <a:ln w="9525">
            <a:noFill/>
            <a:miter lim="800000"/>
            <a:headEnd/>
            <a:tailEnd/>
          </a:ln>
        </p:spPr>
        <p:txBody>
          <a:bodyPr lIns="92243" tIns="46124" rIns="92243" bIns="46124" anchor="b"/>
          <a:lstStyle/>
          <a:p>
            <a:pPr algn="r"/>
            <a:endParaRPr lang="en-US" sz="1200" dirty="0">
              <a:solidFill>
                <a:srgbClr val="000000"/>
              </a:solidFill>
              <a:latin typeface="Calibri" pitchFamily="34" charset="0"/>
            </a:endParaRPr>
          </a:p>
        </p:txBody>
      </p:sp>
      <p:sp>
        <p:nvSpPr>
          <p:cNvPr id="203778" name="Rectangle 2"/>
          <p:cNvSpPr>
            <a:spLocks noGrp="1" noRot="1" noChangeAspect="1" noChangeArrowheads="1" noTextEdit="1"/>
          </p:cNvSpPr>
          <p:nvPr>
            <p:ph type="sldImg"/>
          </p:nvPr>
        </p:nvSpPr>
        <p:spPr>
          <a:xfrm>
            <a:off x="1158875" y="334963"/>
            <a:ext cx="4648200" cy="3486150"/>
          </a:xfrm>
          <a:ln/>
        </p:spPr>
      </p:sp>
      <p:sp>
        <p:nvSpPr>
          <p:cNvPr id="203779" name="Rectangle 3"/>
          <p:cNvSpPr>
            <a:spLocks noGrp="1" noChangeArrowheads="1"/>
          </p:cNvSpPr>
          <p:nvPr>
            <p:ph type="body" idx="1"/>
          </p:nvPr>
        </p:nvSpPr>
        <p:spPr>
          <a:xfrm>
            <a:off x="701675" y="4042943"/>
            <a:ext cx="5607050" cy="4786734"/>
          </a:xfrm>
          <a:noFill/>
          <a:ln/>
        </p:spPr>
        <p:txBody>
          <a:bodyPr>
            <a:normAutofit/>
          </a:bodyPr>
          <a:lstStyle/>
          <a:p>
            <a:pPr>
              <a:spcBef>
                <a:spcPct val="0"/>
              </a:spcBef>
            </a:pPr>
            <a:r>
              <a:rPr lang="en-US" sz="1000" dirty="0">
                <a:latin typeface="Arial" charset="0"/>
              </a:rPr>
              <a:t>The dramatic reduction of vaccine preventable diseases in the United States can be attributed to the availability of vaccines, as well as recommendations and an organized vaccine schedule developed by the Advisory Committee on Immunization Practices (ACIP).  </a:t>
            </a:r>
          </a:p>
          <a:p>
            <a:pPr>
              <a:spcBef>
                <a:spcPct val="0"/>
              </a:spcBef>
            </a:pPr>
            <a:endParaRPr lang="en-US" sz="1000" b="1" dirty="0">
              <a:latin typeface="Arial" charset="0"/>
            </a:endParaRPr>
          </a:p>
          <a:p>
            <a:pPr>
              <a:spcBef>
                <a:spcPct val="0"/>
              </a:spcBef>
            </a:pPr>
            <a:r>
              <a:rPr lang="en-US" sz="1000" b="1" dirty="0">
                <a:latin typeface="Arial" charset="0"/>
              </a:rPr>
              <a:t>Ask the audience if they are familiar with the ACIP. </a:t>
            </a:r>
            <a:r>
              <a:rPr lang="en-US" sz="1000" dirty="0">
                <a:latin typeface="Arial" charset="0"/>
              </a:rPr>
              <a:t>If they are familiar with the ACIP  the presenter can spend a minimal amount of time on this slide. </a:t>
            </a:r>
          </a:p>
          <a:p>
            <a:pPr>
              <a:spcBef>
                <a:spcPct val="0"/>
              </a:spcBef>
            </a:pPr>
            <a:endParaRPr lang="en-US" sz="1000" dirty="0">
              <a:latin typeface="Arial" charset="0"/>
            </a:endParaRPr>
          </a:p>
          <a:p>
            <a:pPr>
              <a:spcBef>
                <a:spcPct val="0"/>
              </a:spcBef>
            </a:pPr>
            <a:r>
              <a:rPr lang="en-US" sz="1000" dirty="0">
                <a:latin typeface="Arial" charset="0"/>
              </a:rPr>
              <a:t>The Advisory Committee on Immunization Practices (ACIP) consists of 15 experts in fields associated with immunization who have been selected by the Secretary of the U. S. Department of Health and Human Services to provide advice and guidance to the Secretary, the Assistant Secretary for Health, and the Centers for Disease Control and Prevention (CDC) on the most effective means to prevent vaccine-preventable diseases.</a:t>
            </a:r>
          </a:p>
          <a:p>
            <a:pPr>
              <a:spcBef>
                <a:spcPct val="0"/>
              </a:spcBef>
            </a:pPr>
            <a:r>
              <a:rPr lang="en-US" sz="1000" dirty="0">
                <a:latin typeface="Arial" charset="0"/>
              </a:rPr>
              <a:t> </a:t>
            </a:r>
          </a:p>
          <a:p>
            <a:pPr>
              <a:spcBef>
                <a:spcPct val="0"/>
              </a:spcBef>
            </a:pPr>
            <a:r>
              <a:rPr lang="en-US" sz="1000" dirty="0">
                <a:latin typeface="Arial" charset="0"/>
              </a:rPr>
              <a:t>The Committee develops written recommendations for the routine administration of vaccines to the pediatric and adult populations, along with schedules regarding the appropriate periodicity, dosage, and contraindications applicable to the vaccines. ACIP is the only entity in the federal government which makes such recommendations.</a:t>
            </a:r>
          </a:p>
          <a:p>
            <a:pPr>
              <a:spcBef>
                <a:spcPct val="0"/>
              </a:spcBef>
            </a:pPr>
            <a:r>
              <a:rPr lang="en-US" sz="1000" dirty="0">
                <a:latin typeface="Arial" charset="0"/>
              </a:rPr>
              <a:t> </a:t>
            </a:r>
          </a:p>
          <a:p>
            <a:pPr>
              <a:spcBef>
                <a:spcPct val="0"/>
              </a:spcBef>
            </a:pPr>
            <a:r>
              <a:rPr lang="en-US" sz="1000" dirty="0">
                <a:latin typeface="Arial" charset="0"/>
              </a:rPr>
              <a:t>The overall goals of the ACIP are to provide advice which will assist the Department and the Nation in reducing the incidence of vaccine preventable diseases and to increase the safe usage of vaccines and related biological products.</a:t>
            </a:r>
          </a:p>
          <a:p>
            <a:pPr>
              <a:spcBef>
                <a:spcPct val="0"/>
              </a:spcBef>
            </a:pPr>
            <a:r>
              <a:rPr lang="en-US" sz="1000" dirty="0">
                <a:latin typeface="Arial" charset="0"/>
              </a:rPr>
              <a:t> </a:t>
            </a:r>
          </a:p>
          <a:p>
            <a:pPr>
              <a:spcBef>
                <a:spcPct val="0"/>
              </a:spcBef>
            </a:pPr>
            <a:r>
              <a:rPr lang="en-US" sz="1000" dirty="0">
                <a:latin typeface="Arial" charset="0"/>
              </a:rPr>
              <a:t>For more information:  http://www.cdc.gov/vaccines/acip/index.html </a:t>
            </a:r>
          </a:p>
          <a:p>
            <a:pPr>
              <a:spcBef>
                <a:spcPct val="0"/>
              </a:spcBef>
            </a:pPr>
            <a:endParaRPr lang="en-US" sz="1000" dirty="0">
              <a:latin typeface="Arial" charset="0"/>
            </a:endParaRPr>
          </a:p>
          <a:p>
            <a:pPr>
              <a:spcBef>
                <a:spcPct val="0"/>
              </a:spcBef>
            </a:pPr>
            <a:endParaRPr lang="en-US" sz="1000" dirty="0">
              <a:latin typeface="Arial" charset="0"/>
            </a:endParaRPr>
          </a:p>
          <a:p>
            <a:pPr>
              <a:spcBef>
                <a:spcPct val="0"/>
              </a:spcBef>
            </a:pPr>
            <a:endParaRPr lang="en-US" sz="1000" dirty="0">
              <a:solidFill>
                <a:srgbClr val="FF0000"/>
              </a:solidFill>
              <a:latin typeface="Arial" charset="0"/>
            </a:endParaRPr>
          </a:p>
        </p:txBody>
      </p:sp>
      <p:sp>
        <p:nvSpPr>
          <p:cNvPr id="7" name="Slide Number Placeholder 6"/>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20808538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7095FCB4-DBA9-4F5A-8485-1F55E01FF73F}" type="slidenum">
              <a:rPr lang="en-US" smtClean="0"/>
              <a:pPr/>
              <a:t>70</a:t>
            </a:fld>
            <a:endParaRPr lang="en-US" dirty="0"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dirty="0" smtClean="0"/>
              <a:t>If you need further information about the changes, or to ask questions later, please contact the GA Immunization Office</a:t>
            </a:r>
            <a:r>
              <a:rPr lang="en-US" baseline="0" dirty="0" smtClean="0"/>
              <a:t> and our partners GA AAP and GA AFP</a:t>
            </a:r>
          </a:p>
          <a:p>
            <a:pPr eaLnBrk="1" hangingPunct="1"/>
            <a:r>
              <a:rPr lang="en-US" baseline="0" dirty="0" smtClean="0"/>
              <a:t> </a:t>
            </a:r>
          </a:p>
          <a:p>
            <a:pPr eaLnBrk="1" hangingPunct="1"/>
            <a:r>
              <a:rPr lang="en-US" baseline="0" dirty="0" smtClean="0"/>
              <a:t>Your </a:t>
            </a:r>
            <a:r>
              <a:rPr lang="en-US" dirty="0" smtClean="0"/>
              <a:t>Local health department</a:t>
            </a:r>
          </a:p>
          <a:p>
            <a:pPr eaLnBrk="1" hangingPunct="1"/>
            <a:r>
              <a:rPr lang="en-US" dirty="0" smtClean="0"/>
              <a:t>District Immunization Coordinator (IPCs)</a:t>
            </a:r>
          </a:p>
          <a:p>
            <a:pPr eaLnBrk="1" hangingPunct="1"/>
            <a:r>
              <a:rPr lang="en-US" dirty="0" smtClean="0"/>
              <a:t>GA Immunization Program Office</a:t>
            </a:r>
          </a:p>
          <a:p>
            <a:pPr lvl="1" eaLnBrk="1" hangingPunct="1"/>
            <a:r>
              <a:rPr lang="en-US" dirty="0" smtClean="0"/>
              <a:t>404-657-3158</a:t>
            </a:r>
          </a:p>
          <a:p>
            <a:pPr lvl="1" eaLnBrk="1" hangingPunct="1"/>
            <a:r>
              <a:rPr lang="en-US" dirty="0" smtClean="0"/>
              <a:t>Website http://health.state.ga.us/programs/immunization</a:t>
            </a:r>
          </a:p>
          <a:p>
            <a:pPr eaLnBrk="1" hangingPunct="1"/>
            <a:r>
              <a:rPr lang="en-US" dirty="0" smtClean="0"/>
              <a:t>GA Chapter of the AAP</a:t>
            </a:r>
          </a:p>
          <a:p>
            <a:pPr eaLnBrk="1" hangingPunct="1"/>
            <a:r>
              <a:rPr lang="en-US" dirty="0" smtClean="0"/>
              <a:t>GAFP</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869732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7"/>
          <p:cNvSpPr txBox="1">
            <a:spLocks noGrp="1" noChangeArrowheads="1"/>
          </p:cNvSpPr>
          <p:nvPr/>
        </p:nvSpPr>
        <p:spPr bwMode="auto">
          <a:xfrm>
            <a:off x="3970943" y="8829675"/>
            <a:ext cx="3037840" cy="465138"/>
          </a:xfrm>
          <a:prstGeom prst="rect">
            <a:avLst/>
          </a:prstGeom>
          <a:noFill/>
          <a:ln w="9525">
            <a:noFill/>
            <a:miter lim="800000"/>
            <a:headEnd/>
            <a:tailEnd/>
          </a:ln>
        </p:spPr>
        <p:txBody>
          <a:bodyPr lIns="92221" tIns="46113" rIns="92221" bIns="46113" anchor="b"/>
          <a:lstStyle/>
          <a:p>
            <a:pPr algn="r"/>
            <a:fld id="{EB516D9D-0927-4EBE-BBB9-723B6BF5BFF3}" type="slidenum">
              <a:rPr lang="en-US" sz="1200">
                <a:solidFill>
                  <a:prstClr val="black"/>
                </a:solidFill>
                <a:cs typeface="Arial" charset="0"/>
              </a:rPr>
              <a:pPr algn="r"/>
              <a:t>71</a:t>
            </a:fld>
            <a:endParaRPr lang="en-US" sz="1200">
              <a:solidFill>
                <a:prstClr val="black"/>
              </a:solidFill>
              <a:cs typeface="Arial" charset="0"/>
            </a:endParaRPr>
          </a:p>
        </p:txBody>
      </p:sp>
      <p:sp>
        <p:nvSpPr>
          <p:cNvPr id="327682" name="Rectangle 6"/>
          <p:cNvSpPr txBox="1">
            <a:spLocks noGrp="1" noChangeArrowheads="1"/>
          </p:cNvSpPr>
          <p:nvPr/>
        </p:nvSpPr>
        <p:spPr bwMode="auto">
          <a:xfrm>
            <a:off x="4" y="8829675"/>
            <a:ext cx="3037840" cy="465138"/>
          </a:xfrm>
          <a:prstGeom prst="rect">
            <a:avLst/>
          </a:prstGeom>
          <a:noFill/>
          <a:ln w="9525">
            <a:noFill/>
            <a:miter lim="800000"/>
            <a:headEnd/>
            <a:tailEnd/>
          </a:ln>
        </p:spPr>
        <p:txBody>
          <a:bodyPr lIns="92221" tIns="46113" rIns="92221" bIns="46113" anchor="b"/>
          <a:lstStyle/>
          <a:p>
            <a:endParaRPr lang="en-US" sz="1200">
              <a:solidFill>
                <a:prstClr val="black"/>
              </a:solidFill>
              <a:cs typeface="Arial" charset="0"/>
            </a:endParaRPr>
          </a:p>
        </p:txBody>
      </p:sp>
      <p:sp>
        <p:nvSpPr>
          <p:cNvPr id="327683" name="Rectangle 2"/>
          <p:cNvSpPr>
            <a:spLocks noGrp="1" noRot="1" noChangeAspect="1" noChangeArrowheads="1" noTextEdit="1"/>
          </p:cNvSpPr>
          <p:nvPr>
            <p:ph type="sldImg"/>
          </p:nvPr>
        </p:nvSpPr>
        <p:spPr>
          <a:xfrm>
            <a:off x="1184275" y="698500"/>
            <a:ext cx="4645025" cy="3484563"/>
          </a:xfrm>
          <a:ln/>
        </p:spPr>
      </p:sp>
      <p:sp>
        <p:nvSpPr>
          <p:cNvPr id="968710" name="Rectangle 3"/>
          <p:cNvSpPr>
            <a:spLocks noGrp="1" noChangeArrowheads="1"/>
          </p:cNvSpPr>
          <p:nvPr>
            <p:ph type="body" idx="1"/>
          </p:nvPr>
        </p:nvSpPr>
        <p:spPr>
          <a:xfrm>
            <a:off x="267759" y="4416426"/>
            <a:ext cx="6371026" cy="4414838"/>
          </a:xfrm>
          <a:ln/>
          <a:extLst/>
        </p:spPr>
        <p:txBody>
          <a:bodyPr lIns="90710" tIns="45354" rIns="90710" bIns="45354"/>
          <a:lstStyle/>
          <a:p>
            <a:pPr indent="230576">
              <a:buFontTx/>
              <a:buChar char="•"/>
              <a:defRPr/>
            </a:pPr>
            <a:r>
              <a:rPr lang="en-US" sz="1000" dirty="0">
                <a:latin typeface="Arial" charset="0"/>
              </a:rPr>
              <a:t>Remind your audience that “</a:t>
            </a:r>
            <a:r>
              <a:rPr lang="en-US" sz="1000" b="1" dirty="0">
                <a:latin typeface="Arial" charset="0"/>
              </a:rPr>
              <a:t>It is a team effort to immunize successfully”</a:t>
            </a:r>
            <a:r>
              <a:rPr lang="en-US" sz="1000" dirty="0">
                <a:latin typeface="Arial" charset="0"/>
              </a:rPr>
              <a:t>. Do not underestimate the</a:t>
            </a:r>
          </a:p>
          <a:p>
            <a:pPr eaLnBrk="1" hangingPunct="1">
              <a:defRPr/>
            </a:pPr>
            <a:r>
              <a:rPr lang="en-US" sz="1000" dirty="0">
                <a:latin typeface="Arial" charset="0"/>
              </a:rPr>
              <a:t>       office team’s ability to affect immunization rates.  It takes the physician, physician’s assistant, nurse</a:t>
            </a:r>
          </a:p>
          <a:p>
            <a:pPr eaLnBrk="1" hangingPunct="1">
              <a:defRPr/>
            </a:pPr>
            <a:r>
              <a:rPr lang="en-US" sz="1000" dirty="0">
                <a:latin typeface="Arial" charset="0"/>
              </a:rPr>
              <a:t>       practitioner, nurse</a:t>
            </a:r>
            <a:r>
              <a:rPr lang="en-US" sz="1000" dirty="0">
                <a:solidFill>
                  <a:srgbClr val="FF0000"/>
                </a:solidFill>
                <a:latin typeface="Arial" charset="0"/>
              </a:rPr>
              <a:t>, </a:t>
            </a:r>
            <a:r>
              <a:rPr lang="en-US" sz="1000" dirty="0">
                <a:latin typeface="Arial" charset="0"/>
              </a:rPr>
              <a:t>medical assistant, and clerical staff working together to improve the office practice</a:t>
            </a:r>
          </a:p>
          <a:p>
            <a:pPr eaLnBrk="1" hangingPunct="1">
              <a:defRPr/>
            </a:pPr>
            <a:r>
              <a:rPr lang="en-US" sz="1000" dirty="0">
                <a:latin typeface="Arial" charset="0"/>
              </a:rPr>
              <a:t>       and raise immunization rates. </a:t>
            </a:r>
          </a:p>
          <a:p>
            <a:pPr indent="230576">
              <a:buFontTx/>
              <a:buChar char="•"/>
              <a:defRPr/>
            </a:pPr>
            <a:r>
              <a:rPr lang="en-US" sz="1000" dirty="0">
                <a:latin typeface="Arial" charset="0"/>
              </a:rPr>
              <a:t>Take any questions from the audience.</a:t>
            </a:r>
          </a:p>
          <a:p>
            <a:pPr indent="230576">
              <a:buFontTx/>
              <a:buChar char="•"/>
              <a:defRPr/>
            </a:pPr>
            <a:r>
              <a:rPr lang="en-US" sz="1000" dirty="0">
                <a:latin typeface="Arial" charset="0"/>
              </a:rPr>
              <a:t> Ask participants how, based on the information presented, will they change the way they administer</a:t>
            </a:r>
          </a:p>
          <a:p>
            <a:pPr eaLnBrk="1" hangingPunct="1">
              <a:defRPr/>
            </a:pPr>
            <a:r>
              <a:rPr lang="en-US" sz="1000" dirty="0">
                <a:latin typeface="Arial" charset="0"/>
              </a:rPr>
              <a:t>       vaccines.</a:t>
            </a:r>
          </a:p>
          <a:p>
            <a:pPr indent="230576">
              <a:buFontTx/>
              <a:buChar char="•"/>
              <a:defRPr/>
            </a:pPr>
            <a:r>
              <a:rPr lang="en-US" sz="1000" dirty="0">
                <a:latin typeface="Arial" charset="0"/>
              </a:rPr>
              <a:t>Ask the audience what will they do to improve rates? </a:t>
            </a:r>
          </a:p>
          <a:p>
            <a:pPr indent="230576">
              <a:buFontTx/>
              <a:buChar char="•"/>
              <a:defRPr/>
            </a:pPr>
            <a:r>
              <a:rPr lang="en-US" sz="1000" dirty="0">
                <a:latin typeface="Arial" charset="0"/>
              </a:rPr>
              <a:t>Ask participants to develop a plan to improve the immunization rates in their office</a:t>
            </a:r>
          </a:p>
          <a:p>
            <a:pPr indent="230576">
              <a:buFontTx/>
              <a:buChar char="•"/>
              <a:defRPr/>
            </a:pPr>
            <a:r>
              <a:rPr lang="en-US" sz="1000" dirty="0">
                <a:latin typeface="Arial" charset="0"/>
              </a:rPr>
              <a:t>Jot down the plans the practice makes so that we can follow-up with them.</a:t>
            </a:r>
          </a:p>
          <a:p>
            <a:pPr eaLnBrk="1" hangingPunct="1">
              <a:defRPr/>
            </a:pPr>
            <a:r>
              <a:rPr lang="en-US" sz="1000" dirty="0">
                <a:latin typeface="Arial" charset="0"/>
              </a:rPr>
              <a:t>  </a:t>
            </a:r>
          </a:p>
          <a:p>
            <a:pPr eaLnBrk="1" hangingPunct="1">
              <a:defRPr/>
            </a:pPr>
            <a:r>
              <a:rPr lang="en-US" sz="1000" dirty="0">
                <a:latin typeface="Arial" charset="0"/>
              </a:rPr>
              <a:t> </a:t>
            </a:r>
          </a:p>
        </p:txBody>
      </p:sp>
    </p:spTree>
    <p:extLst>
      <p:ext uri="{BB962C8B-B14F-4D97-AF65-F5344CB8AC3E}">
        <p14:creationId xmlns:p14="http://schemas.microsoft.com/office/powerpoint/2010/main" val="3532023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7"/>
          <p:cNvSpPr txBox="1">
            <a:spLocks noGrp="1" noChangeArrowheads="1"/>
          </p:cNvSpPr>
          <p:nvPr/>
        </p:nvSpPr>
        <p:spPr bwMode="auto">
          <a:xfrm>
            <a:off x="3970943" y="8829967"/>
            <a:ext cx="3037840" cy="464820"/>
          </a:xfrm>
          <a:prstGeom prst="rect">
            <a:avLst/>
          </a:prstGeom>
          <a:noFill/>
          <a:ln w="9525">
            <a:noFill/>
            <a:miter lim="800000"/>
            <a:headEnd/>
            <a:tailEnd/>
          </a:ln>
        </p:spPr>
        <p:txBody>
          <a:bodyPr lIns="92220" tIns="46112" rIns="92220" bIns="46112" anchor="b"/>
          <a:lstStyle/>
          <a:p>
            <a:pPr algn="r"/>
            <a:fld id="{76F3CB41-8098-480C-A35F-77BCC6E5ACD7}" type="slidenum">
              <a:rPr lang="en-US" sz="1200">
                <a:solidFill>
                  <a:srgbClr val="000000"/>
                </a:solidFill>
                <a:cs typeface="Arial" charset="0"/>
              </a:rPr>
              <a:pPr algn="r"/>
              <a:t>8</a:t>
            </a:fld>
            <a:endParaRPr lang="en-US" sz="1200" dirty="0">
              <a:solidFill>
                <a:srgbClr val="000000"/>
              </a:solidFill>
              <a:cs typeface="Arial" charset="0"/>
            </a:endParaRPr>
          </a:p>
        </p:txBody>
      </p:sp>
      <p:sp>
        <p:nvSpPr>
          <p:cNvPr id="503811" name="Rectangle 7"/>
          <p:cNvSpPr txBox="1">
            <a:spLocks noGrp="1" noChangeArrowheads="1"/>
          </p:cNvSpPr>
          <p:nvPr/>
        </p:nvSpPr>
        <p:spPr bwMode="auto">
          <a:xfrm>
            <a:off x="3970943" y="8829967"/>
            <a:ext cx="3037840" cy="464820"/>
          </a:xfrm>
          <a:prstGeom prst="rect">
            <a:avLst/>
          </a:prstGeom>
          <a:noFill/>
          <a:ln w="9525">
            <a:noFill/>
            <a:miter lim="800000"/>
            <a:headEnd/>
            <a:tailEnd/>
          </a:ln>
        </p:spPr>
        <p:txBody>
          <a:bodyPr lIns="92213" tIns="46109" rIns="92213" bIns="46109" anchor="b"/>
          <a:lstStyle/>
          <a:p>
            <a:pPr algn="r" defTabSz="872661"/>
            <a:fld id="{11F8372D-8625-45D1-925A-19151E3391B8}" type="slidenum">
              <a:rPr lang="en-US" sz="1200">
                <a:solidFill>
                  <a:srgbClr val="000000"/>
                </a:solidFill>
                <a:cs typeface="Arial" charset="0"/>
              </a:rPr>
              <a:pPr algn="r" defTabSz="872661"/>
              <a:t>8</a:t>
            </a:fld>
            <a:endParaRPr lang="en-US" sz="1200" dirty="0">
              <a:solidFill>
                <a:srgbClr val="000000"/>
              </a:solidFill>
              <a:cs typeface="Arial" charset="0"/>
            </a:endParaRPr>
          </a:p>
        </p:txBody>
      </p:sp>
      <p:sp>
        <p:nvSpPr>
          <p:cNvPr id="503812" name="Rectangle 2"/>
          <p:cNvSpPr>
            <a:spLocks noGrp="1" noRot="1" noChangeAspect="1" noChangeArrowheads="1" noTextEdit="1"/>
          </p:cNvSpPr>
          <p:nvPr>
            <p:ph type="sldImg"/>
          </p:nvPr>
        </p:nvSpPr>
        <p:spPr>
          <a:xfrm>
            <a:off x="2159000" y="304800"/>
            <a:ext cx="2540000" cy="1905000"/>
          </a:xfrm>
          <a:ln/>
        </p:spPr>
      </p:sp>
      <p:sp>
        <p:nvSpPr>
          <p:cNvPr id="503813" name="Rectangle 3"/>
          <p:cNvSpPr>
            <a:spLocks noGrp="1" noChangeArrowheads="1"/>
          </p:cNvSpPr>
          <p:nvPr>
            <p:ph type="body" idx="1"/>
          </p:nvPr>
        </p:nvSpPr>
        <p:spPr>
          <a:xfrm>
            <a:off x="685800" y="2362201"/>
            <a:ext cx="5608320" cy="5943599"/>
          </a:xfrm>
          <a:noFill/>
          <a:ln/>
        </p:spPr>
        <p:txBody>
          <a:bodyPr lIns="92205" tIns="46105" rIns="92205" bIns="46105">
            <a:normAutofit/>
          </a:bodyPr>
          <a:lstStyle/>
          <a:p>
            <a:r>
              <a:rPr lang="en-US" dirty="0"/>
              <a:t>As part of its mission to promote health and prevent disease, CDC publishes written recommendations for vaccinating US children and adults. These recommendations are set to protect infants, children, adolescents, and adults against vaccine-preventable diseases.  </a:t>
            </a:r>
          </a:p>
          <a:p>
            <a:endParaRPr lang="en-US" dirty="0"/>
          </a:p>
          <a:p>
            <a:r>
              <a:rPr lang="en-US" dirty="0"/>
              <a:t>The final vaccine recommendations </a:t>
            </a:r>
            <a:r>
              <a:rPr lang="en-US" dirty="0" smtClean="0"/>
              <a:t>include: the Number </a:t>
            </a:r>
            <a:r>
              <a:rPr lang="en-US" dirty="0"/>
              <a:t>of doses of each vaccine, Timing between each </a:t>
            </a:r>
            <a:r>
              <a:rPr lang="en-US" dirty="0" smtClean="0"/>
              <a:t>dose,</a:t>
            </a:r>
            <a:r>
              <a:rPr lang="en-US" baseline="0" dirty="0" smtClean="0"/>
              <a:t> </a:t>
            </a:r>
            <a:r>
              <a:rPr lang="en-US" dirty="0" smtClean="0"/>
              <a:t>Age </a:t>
            </a:r>
            <a:r>
              <a:rPr lang="en-US" dirty="0"/>
              <a:t>when infants and children should receive the vaccine, and Precautions and contraindications (who should not receive the vaccine).</a:t>
            </a:r>
          </a:p>
          <a:p>
            <a:pPr>
              <a:lnSpc>
                <a:spcPct val="90000"/>
              </a:lnSpc>
              <a:spcBef>
                <a:spcPct val="20000"/>
              </a:spcBef>
              <a:buFontTx/>
              <a:buNone/>
            </a:pPr>
            <a:endParaRPr lang="en-US" dirty="0"/>
          </a:p>
          <a:p>
            <a:pPr>
              <a:lnSpc>
                <a:spcPct val="90000"/>
              </a:lnSpc>
              <a:spcBef>
                <a:spcPct val="20000"/>
              </a:spcBef>
              <a:buFontTx/>
              <a:buNone/>
            </a:pPr>
            <a:r>
              <a:rPr lang="en-US" dirty="0" smtClean="0">
                <a:cs typeface="Arial" charset="0"/>
              </a:rPr>
              <a:t>It is important</a:t>
            </a:r>
            <a:r>
              <a:rPr lang="en-US" baseline="0" dirty="0" smtClean="0">
                <a:cs typeface="Arial" charset="0"/>
              </a:rPr>
              <a:t> that:</a:t>
            </a:r>
          </a:p>
          <a:p>
            <a:pPr>
              <a:lnSpc>
                <a:spcPct val="90000"/>
              </a:lnSpc>
              <a:spcBef>
                <a:spcPct val="20000"/>
              </a:spcBef>
              <a:buFontTx/>
              <a:buNone/>
            </a:pPr>
            <a:r>
              <a:rPr lang="en-US" dirty="0" smtClean="0">
                <a:cs typeface="Arial" charset="0"/>
              </a:rPr>
              <a:t>All </a:t>
            </a:r>
            <a:r>
              <a:rPr lang="en-US" dirty="0">
                <a:cs typeface="Arial" charset="0"/>
              </a:rPr>
              <a:t>staff must use the </a:t>
            </a:r>
            <a:r>
              <a:rPr lang="en-US" u="sng" dirty="0">
                <a:cs typeface="Arial" charset="0"/>
              </a:rPr>
              <a:t>same</a:t>
            </a:r>
            <a:r>
              <a:rPr lang="en-US" dirty="0">
                <a:cs typeface="Arial" charset="0"/>
              </a:rPr>
              <a:t> immunization schedule</a:t>
            </a:r>
          </a:p>
          <a:p>
            <a:pPr>
              <a:lnSpc>
                <a:spcPct val="90000"/>
              </a:lnSpc>
              <a:spcBef>
                <a:spcPct val="20000"/>
              </a:spcBef>
              <a:buFontTx/>
              <a:buNone/>
            </a:pPr>
            <a:r>
              <a:rPr lang="en-US" u="sng" dirty="0">
                <a:cs typeface="Arial" charset="0"/>
              </a:rPr>
              <a:t>There are Four</a:t>
            </a:r>
            <a:r>
              <a:rPr lang="en-US" dirty="0">
                <a:cs typeface="Arial" charset="0"/>
              </a:rPr>
              <a:t> Schedules: </a:t>
            </a:r>
            <a:br>
              <a:rPr lang="en-US" dirty="0">
                <a:cs typeface="Arial" charset="0"/>
              </a:rPr>
            </a:br>
            <a:r>
              <a:rPr lang="en-US" dirty="0">
                <a:cs typeface="Arial" charset="0"/>
              </a:rPr>
              <a:t>Children &amp; Adolescents (0 through 18 years)</a:t>
            </a:r>
            <a:br>
              <a:rPr lang="en-US" dirty="0">
                <a:cs typeface="Arial" charset="0"/>
              </a:rPr>
            </a:br>
            <a:r>
              <a:rPr lang="en-US" dirty="0">
                <a:cs typeface="Arial" charset="0"/>
              </a:rPr>
              <a:t>Catch-up schedule for ages 4 months -18 years</a:t>
            </a:r>
            <a:br>
              <a:rPr lang="en-US" dirty="0">
                <a:cs typeface="Arial" charset="0"/>
              </a:rPr>
            </a:br>
            <a:r>
              <a:rPr lang="en-US" dirty="0">
                <a:cs typeface="Arial" charset="0"/>
              </a:rPr>
              <a:t>Adult  19 years and older</a:t>
            </a:r>
            <a:br>
              <a:rPr lang="en-US" dirty="0">
                <a:cs typeface="Arial" charset="0"/>
              </a:rPr>
            </a:br>
            <a:r>
              <a:rPr lang="en-US" dirty="0">
                <a:cs typeface="Arial" charset="0"/>
              </a:rPr>
              <a:t>Adult  based on medical and other indications</a:t>
            </a:r>
            <a:r>
              <a:rPr lang="en-US" b="1" dirty="0">
                <a:cs typeface="Arial" charset="0"/>
              </a:rPr>
              <a:t>   </a:t>
            </a:r>
          </a:p>
          <a:p>
            <a:pPr>
              <a:lnSpc>
                <a:spcPct val="90000"/>
              </a:lnSpc>
              <a:spcBef>
                <a:spcPct val="20000"/>
              </a:spcBef>
              <a:buFontTx/>
              <a:buNone/>
            </a:pPr>
            <a:endParaRPr lang="en-US" sz="2400" b="1" dirty="0">
              <a:cs typeface="Arial" charset="0"/>
            </a:endParaRPr>
          </a:p>
          <a:p>
            <a:pPr>
              <a:lnSpc>
                <a:spcPct val="90000"/>
              </a:lnSpc>
              <a:spcBef>
                <a:spcPct val="20000"/>
              </a:spcBef>
              <a:buFontTx/>
              <a:buNone/>
            </a:pPr>
            <a:r>
              <a:rPr lang="en-US" sz="1400" b="1" dirty="0" smtClean="0">
                <a:cs typeface="Arial" charset="0"/>
              </a:rPr>
              <a:t>Always refer to and</a:t>
            </a:r>
            <a:r>
              <a:rPr lang="en-US" sz="1400" b="1" baseline="0" dirty="0" smtClean="0">
                <a:cs typeface="Arial" charset="0"/>
              </a:rPr>
              <a:t> r</a:t>
            </a:r>
            <a:r>
              <a:rPr lang="en-US" sz="1400" b="1" dirty="0" smtClean="0">
                <a:cs typeface="Arial" charset="0"/>
              </a:rPr>
              <a:t>ead </a:t>
            </a:r>
            <a:r>
              <a:rPr lang="en-US" sz="1400" b="1" dirty="0">
                <a:cs typeface="Arial" charset="0"/>
              </a:rPr>
              <a:t>the </a:t>
            </a:r>
            <a:r>
              <a:rPr lang="en-US" sz="1400" b="1" dirty="0" smtClean="0">
                <a:cs typeface="Arial" charset="0"/>
              </a:rPr>
              <a:t>footnotes for additional guidance of the vaccines.    </a:t>
            </a:r>
            <a:endParaRPr lang="en-US" sz="1400" u="sng" dirty="0">
              <a:cs typeface="Arial" charset="0"/>
            </a:endParaRPr>
          </a:p>
          <a:p>
            <a:endParaRPr lang="en-US" sz="1400" dirty="0"/>
          </a:p>
          <a:p>
            <a:endParaRPr lang="en-US" dirty="0"/>
          </a:p>
          <a:p>
            <a:endParaRPr lang="en-US" dirty="0"/>
          </a:p>
          <a:p>
            <a:pPr>
              <a:spcBef>
                <a:spcPct val="0"/>
              </a:spcBef>
            </a:pPr>
            <a:endParaRPr lang="en-US" dirty="0" smtClean="0">
              <a:latin typeface="Arial" charset="0"/>
            </a:endParaRPr>
          </a:p>
          <a:p>
            <a:pPr>
              <a:spcBef>
                <a:spcPct val="0"/>
              </a:spcBef>
            </a:pPr>
            <a:endParaRPr lang="en-US" dirty="0" smtClean="0">
              <a:latin typeface="Arial" charset="0"/>
            </a:endParaRPr>
          </a:p>
        </p:txBody>
      </p:sp>
    </p:spTree>
    <p:extLst>
      <p:ext uri="{BB962C8B-B14F-4D97-AF65-F5344CB8AC3E}">
        <p14:creationId xmlns:p14="http://schemas.microsoft.com/office/powerpoint/2010/main" val="3530369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txBox="1">
            <a:spLocks noGrp="1" noChangeArrowheads="1"/>
          </p:cNvSpPr>
          <p:nvPr/>
        </p:nvSpPr>
        <p:spPr bwMode="auto">
          <a:xfrm>
            <a:off x="3970943" y="8829966"/>
            <a:ext cx="3037840" cy="464820"/>
          </a:xfrm>
          <a:prstGeom prst="rect">
            <a:avLst/>
          </a:prstGeom>
          <a:noFill/>
          <a:ln w="9525">
            <a:noFill/>
            <a:miter lim="800000"/>
            <a:headEnd/>
            <a:tailEnd/>
          </a:ln>
        </p:spPr>
        <p:txBody>
          <a:bodyPr lIns="93104" tIns="46552" rIns="93104" bIns="46552" anchor="b"/>
          <a:lstStyle/>
          <a:p>
            <a:pPr algn="r"/>
            <a:fld id="{686E5884-F892-4E27-B56B-5030A05B5941}" type="slidenum">
              <a:rPr lang="en-US" sz="1200">
                <a:solidFill>
                  <a:srgbClr val="000000"/>
                </a:solidFill>
              </a:rPr>
              <a:pPr algn="r"/>
              <a:t>9</a:t>
            </a:fld>
            <a:endParaRPr lang="en-US" sz="1200" dirty="0">
              <a:solidFill>
                <a:srgbClr val="000000"/>
              </a:solidFill>
            </a:endParaRPr>
          </a:p>
        </p:txBody>
      </p:sp>
      <p:sp>
        <p:nvSpPr>
          <p:cNvPr id="149507" name="Rectangle 2"/>
          <p:cNvSpPr>
            <a:spLocks noGrp="1" noRot="1" noChangeAspect="1" noChangeArrowheads="1" noTextEdit="1"/>
          </p:cNvSpPr>
          <p:nvPr>
            <p:ph type="sldImg"/>
          </p:nvPr>
        </p:nvSpPr>
        <p:spPr>
          <a:xfrm>
            <a:off x="1185863" y="700088"/>
            <a:ext cx="4641850" cy="3482975"/>
          </a:xfrm>
          <a:ln/>
        </p:spPr>
      </p:sp>
      <p:sp>
        <p:nvSpPr>
          <p:cNvPr id="149508" name="Rectangle 3"/>
          <p:cNvSpPr>
            <a:spLocks noGrp="1" noChangeArrowheads="1"/>
          </p:cNvSpPr>
          <p:nvPr>
            <p:ph type="body" idx="1"/>
          </p:nvPr>
        </p:nvSpPr>
        <p:spPr>
          <a:noFill/>
          <a:ln/>
        </p:spPr>
        <p:txBody>
          <a:bodyPr lIns="93104" tIns="46552" rIns="93104" bIns="46552">
            <a:normAutofit fontScale="92500"/>
          </a:bodyPr>
          <a:lstStyle/>
          <a:p>
            <a:r>
              <a:rPr lang="en-US" sz="1000" b="1" dirty="0" smtClean="0">
                <a:latin typeface="Arial" charset="0"/>
                <a:cs typeface="Arial" charset="0"/>
              </a:rPr>
              <a:t>Ask the audience</a:t>
            </a:r>
            <a:r>
              <a:rPr lang="en-US" sz="1000" b="1" baseline="0" dirty="0" smtClean="0">
                <a:latin typeface="Arial" charset="0"/>
                <a:cs typeface="Arial" charset="0"/>
              </a:rPr>
              <a:t> if they know the difference between an indication, recommendation and a requirement?</a:t>
            </a:r>
          </a:p>
          <a:p>
            <a:endParaRPr lang="en-US" sz="1000" b="1" baseline="0" dirty="0" smtClean="0">
              <a:latin typeface="Arial" charset="0"/>
              <a:cs typeface="Arial" charset="0"/>
            </a:endParaRPr>
          </a:p>
          <a:p>
            <a:r>
              <a:rPr lang="en-US" sz="1000" b="1" baseline="0" dirty="0" smtClean="0">
                <a:latin typeface="Arial" charset="0"/>
                <a:cs typeface="Arial" charset="0"/>
              </a:rPr>
              <a:t>It is important for clinicians to understand and explain each term.</a:t>
            </a:r>
            <a:endParaRPr lang="en-US" sz="1000" b="1" dirty="0" smtClean="0">
              <a:latin typeface="Arial" charset="0"/>
              <a:cs typeface="Arial" charset="0"/>
            </a:endParaRPr>
          </a:p>
          <a:p>
            <a:endParaRPr lang="en-US" sz="1000" b="1" dirty="0" smtClean="0">
              <a:latin typeface="Arial" charset="0"/>
              <a:cs typeface="Arial" charset="0"/>
            </a:endParaRPr>
          </a:p>
          <a:p>
            <a:r>
              <a:rPr lang="en-US" sz="1000" b="1" dirty="0" smtClean="0">
                <a:latin typeface="Arial" charset="0"/>
                <a:cs typeface="Arial" charset="0"/>
              </a:rPr>
              <a:t>An </a:t>
            </a:r>
            <a:r>
              <a:rPr lang="en-US" sz="1000" b="1" dirty="0">
                <a:latin typeface="Arial" charset="0"/>
                <a:cs typeface="Arial" charset="0"/>
              </a:rPr>
              <a:t>indication provides information about the appropriate use of the vaccines</a:t>
            </a:r>
          </a:p>
          <a:p>
            <a:r>
              <a:rPr lang="en-US" sz="1000" b="1" dirty="0" smtClean="0">
                <a:latin typeface="Arial" charset="0"/>
                <a:cs typeface="Arial" charset="0"/>
              </a:rPr>
              <a:t>EXAMPLE</a:t>
            </a:r>
            <a:r>
              <a:rPr lang="en-US" sz="1000" b="1" baseline="0" dirty="0" smtClean="0">
                <a:latin typeface="Arial" charset="0"/>
                <a:cs typeface="Arial" charset="0"/>
              </a:rPr>
              <a:t> of an indication:</a:t>
            </a:r>
            <a:endParaRPr lang="en-US" sz="1000" b="1" u="sng" dirty="0">
              <a:latin typeface="Arial" charset="0"/>
              <a:cs typeface="Arial" charset="0"/>
            </a:endParaRPr>
          </a:p>
          <a:p>
            <a:r>
              <a:rPr lang="en-US" sz="1000" b="1" u="sng" dirty="0">
                <a:latin typeface="Arial" charset="0"/>
                <a:cs typeface="Arial" charset="0"/>
              </a:rPr>
              <a:t>ADACEL</a:t>
            </a:r>
            <a:r>
              <a:rPr lang="en-US" sz="1000" dirty="0">
                <a:latin typeface="Arial" charset="0"/>
                <a:cs typeface="Arial" charset="0"/>
              </a:rPr>
              <a:t> vaccine is indicated for active booster immunization for the prevention of tetanus, diphtheria and pertussis as a single dose in persons 10 through 64 years of age.</a:t>
            </a:r>
          </a:p>
          <a:p>
            <a:r>
              <a:rPr lang="en-US" sz="1000" b="1" u="sng" dirty="0">
                <a:latin typeface="Arial" charset="0"/>
                <a:cs typeface="Arial" charset="0"/>
              </a:rPr>
              <a:t>BOOSTRIX®</a:t>
            </a:r>
            <a:r>
              <a:rPr lang="en-US" sz="1000" dirty="0">
                <a:latin typeface="Arial" charset="0"/>
                <a:cs typeface="Arial" charset="0"/>
              </a:rPr>
              <a:t> is indicated for active booster immunization against tetanus, diphtheria, and pertussis as a single dose in individuals 10 </a:t>
            </a:r>
            <a:r>
              <a:rPr lang="en-US" sz="1000" dirty="0" smtClean="0">
                <a:latin typeface="Arial" charset="0"/>
                <a:cs typeface="Arial" charset="0"/>
              </a:rPr>
              <a:t>years and older.</a:t>
            </a:r>
            <a:endParaRPr lang="en-US" sz="1000" dirty="0">
              <a:latin typeface="Arial" charset="0"/>
              <a:cs typeface="Arial" charset="0"/>
            </a:endParaRPr>
          </a:p>
          <a:p>
            <a:endParaRPr lang="en-US" sz="1000" b="1" dirty="0">
              <a:latin typeface="Arial" charset="0"/>
              <a:cs typeface="Arial" charset="0"/>
            </a:endParaRPr>
          </a:p>
          <a:p>
            <a:r>
              <a:rPr lang="en-US" sz="1000" b="1" dirty="0">
                <a:latin typeface="Arial" charset="0"/>
                <a:cs typeface="Arial" charset="0"/>
              </a:rPr>
              <a:t>The ACIP statement broadens and delineates the indication found in the </a:t>
            </a:r>
            <a:r>
              <a:rPr lang="en-US" sz="1000" b="1" dirty="0" smtClean="0">
                <a:latin typeface="Arial" charset="0"/>
                <a:cs typeface="Arial" charset="0"/>
              </a:rPr>
              <a:t>package insert</a:t>
            </a:r>
            <a:r>
              <a:rPr lang="en-US" sz="1000" b="1" baseline="0" dirty="0" smtClean="0">
                <a:latin typeface="Arial" charset="0"/>
                <a:cs typeface="Arial" charset="0"/>
              </a:rPr>
              <a:t>.</a:t>
            </a:r>
            <a:endParaRPr lang="en-US" sz="1000" b="1" dirty="0">
              <a:latin typeface="Arial" charset="0"/>
              <a:cs typeface="Arial" charset="0"/>
            </a:endParaRPr>
          </a:p>
          <a:p>
            <a:r>
              <a:rPr lang="en-US" sz="1000" b="1" dirty="0">
                <a:latin typeface="Arial" charset="0"/>
                <a:cs typeface="Arial" charset="0"/>
              </a:rPr>
              <a:t>EXAMPLE </a:t>
            </a:r>
            <a:r>
              <a:rPr lang="en-US" sz="1000" b="1" dirty="0" smtClean="0">
                <a:latin typeface="Arial" charset="0"/>
                <a:cs typeface="Arial" charset="0"/>
              </a:rPr>
              <a:t>of a recommendation: </a:t>
            </a:r>
          </a:p>
          <a:p>
            <a:r>
              <a:rPr lang="en-US" sz="1000" dirty="0" smtClean="0">
                <a:latin typeface="Arial" charset="0"/>
                <a:cs typeface="Arial" charset="0"/>
              </a:rPr>
              <a:t>ACIP makes recommendations for </a:t>
            </a:r>
            <a:r>
              <a:rPr lang="en-US" sz="1000" dirty="0">
                <a:latin typeface="Arial" charset="0"/>
                <a:cs typeface="Arial" charset="0"/>
              </a:rPr>
              <a:t>the routine administration of vaccines. </a:t>
            </a:r>
            <a:r>
              <a:rPr lang="en-US" sz="1000" dirty="0" smtClean="0">
                <a:latin typeface="Arial" charset="0"/>
                <a:cs typeface="Arial" charset="0"/>
              </a:rPr>
              <a:t>The recommendation may </a:t>
            </a:r>
            <a:r>
              <a:rPr lang="en-US" sz="1000" dirty="0">
                <a:latin typeface="Arial" charset="0"/>
                <a:cs typeface="Arial" charset="0"/>
              </a:rPr>
              <a:t>include other information and guidance on epidemiology of the disease, appropriate timing, dosage, </a:t>
            </a:r>
            <a:r>
              <a:rPr lang="en-US" sz="1000" dirty="0" smtClean="0">
                <a:latin typeface="Arial" charset="0"/>
                <a:cs typeface="Arial" charset="0"/>
              </a:rPr>
              <a:t>contraindications </a:t>
            </a:r>
            <a:r>
              <a:rPr lang="en-US" sz="1000" dirty="0">
                <a:latin typeface="Arial" charset="0"/>
                <a:cs typeface="Arial" charset="0"/>
              </a:rPr>
              <a:t>to the vaccine and guidance for use in special populations. Appears first as “provisional recommendation” but once approved, appears in the MMWR as </a:t>
            </a:r>
            <a:r>
              <a:rPr lang="en-US" sz="1000" dirty="0" smtClean="0">
                <a:latin typeface="Arial" charset="0"/>
                <a:cs typeface="Arial" charset="0"/>
              </a:rPr>
              <a:t>a full recommendation.</a:t>
            </a:r>
            <a:endParaRPr lang="en-US" sz="1000" dirty="0">
              <a:latin typeface="Arial" charset="0"/>
              <a:cs typeface="Arial" charset="0"/>
            </a:endParaRPr>
          </a:p>
          <a:p>
            <a:endParaRPr lang="en-US" b="1" dirty="0" smtClean="0">
              <a:latin typeface="Arial" charset="0"/>
              <a:cs typeface="Arial" charset="0"/>
            </a:endParaRPr>
          </a:p>
          <a:p>
            <a:r>
              <a:rPr lang="en-US" sz="1000" b="1" dirty="0">
                <a:latin typeface="Arial" charset="0"/>
                <a:cs typeface="Arial" charset="0"/>
              </a:rPr>
              <a:t>A vaccine requirement </a:t>
            </a:r>
            <a:r>
              <a:rPr lang="en-US" sz="1000" b="1" dirty="0" smtClean="0">
                <a:latin typeface="Arial" charset="0"/>
                <a:cs typeface="Arial" charset="0"/>
              </a:rPr>
              <a:t>is consistent </a:t>
            </a:r>
            <a:r>
              <a:rPr lang="en-US" sz="1000" b="1" dirty="0">
                <a:latin typeface="Arial" charset="0"/>
                <a:cs typeface="Arial" charset="0"/>
              </a:rPr>
              <a:t>with the </a:t>
            </a:r>
            <a:r>
              <a:rPr lang="en-US" sz="1000" b="1" dirty="0" smtClean="0">
                <a:latin typeface="Arial" charset="0"/>
                <a:cs typeface="Arial" charset="0"/>
              </a:rPr>
              <a:t>ACIP Recommended </a:t>
            </a:r>
            <a:r>
              <a:rPr lang="en-US" sz="1000" b="1" dirty="0">
                <a:latin typeface="Arial" charset="0"/>
                <a:cs typeface="Arial" charset="0"/>
              </a:rPr>
              <a:t>Childhood and Adolescent Immunization Schedule and is a mandate by a state that a particular vaccine must be administered and documented before entrance to </a:t>
            </a:r>
            <a:r>
              <a:rPr lang="en-US" sz="1000" b="1" dirty="0" smtClean="0">
                <a:latin typeface="Arial" charset="0"/>
                <a:cs typeface="Arial" charset="0"/>
              </a:rPr>
              <a:t>school or child care.</a:t>
            </a:r>
            <a:endParaRPr lang="en-US" sz="1000" b="1" dirty="0">
              <a:latin typeface="Arial" charset="0"/>
              <a:cs typeface="Arial" charset="0"/>
            </a:endParaRPr>
          </a:p>
          <a:p>
            <a:r>
              <a:rPr lang="en-US" sz="1000" b="1" dirty="0">
                <a:latin typeface="Arial" charset="0"/>
                <a:cs typeface="Arial" charset="0"/>
              </a:rPr>
              <a:t>EXAMPLE </a:t>
            </a:r>
            <a:r>
              <a:rPr lang="en-US" sz="1000" b="1" dirty="0" smtClean="0">
                <a:latin typeface="Arial" charset="0"/>
                <a:cs typeface="Arial" charset="0"/>
              </a:rPr>
              <a:t>of a state vaccine </a:t>
            </a:r>
            <a:r>
              <a:rPr lang="en-US" sz="1000" b="1" u="sng" dirty="0" smtClean="0">
                <a:latin typeface="Arial" charset="0"/>
                <a:cs typeface="Arial" charset="0"/>
              </a:rPr>
              <a:t>requirements:</a:t>
            </a:r>
            <a:endParaRPr lang="en-US" sz="1000" b="1" dirty="0">
              <a:latin typeface="Arial" charset="0"/>
              <a:cs typeface="Arial" charset="0"/>
            </a:endParaRPr>
          </a:p>
          <a:p>
            <a:pPr eaLnBrk="1" hangingPunct="1"/>
            <a:r>
              <a:rPr lang="en-US" sz="1000" dirty="0" smtClean="0">
                <a:latin typeface="Arial" charset="0"/>
                <a:cs typeface="Arial" charset="0"/>
              </a:rPr>
              <a:t>Requirements are consistent </a:t>
            </a:r>
            <a:r>
              <a:rPr lang="en-US" sz="1000" dirty="0">
                <a:latin typeface="Arial" charset="0"/>
                <a:cs typeface="Arial" charset="0"/>
              </a:rPr>
              <a:t>with the Recommended Childhood and Adolescent Immunization </a:t>
            </a:r>
            <a:r>
              <a:rPr lang="en-US" sz="1000" dirty="0" smtClean="0">
                <a:latin typeface="Arial" charset="0"/>
                <a:cs typeface="Arial" charset="0"/>
              </a:rPr>
              <a:t>Schedule.  GA</a:t>
            </a:r>
            <a:r>
              <a:rPr lang="en-US" sz="1000" baseline="0" dirty="0" smtClean="0">
                <a:latin typeface="Arial" charset="0"/>
                <a:cs typeface="Arial" charset="0"/>
              </a:rPr>
              <a:t> DPH rules and regulations state that c</a:t>
            </a:r>
            <a:r>
              <a:rPr lang="en-US" sz="1000" dirty="0" smtClean="0">
                <a:latin typeface="Arial" charset="0"/>
                <a:cs typeface="Arial" charset="0"/>
              </a:rPr>
              <a:t>hildren entering any</a:t>
            </a:r>
            <a:r>
              <a:rPr lang="en-US" sz="1000" baseline="0" dirty="0" smtClean="0">
                <a:latin typeface="Arial" charset="0"/>
                <a:cs typeface="Arial" charset="0"/>
              </a:rPr>
              <a:t> school or child care facility in GA must </a:t>
            </a:r>
            <a:r>
              <a:rPr lang="en-US" sz="1000" dirty="0" smtClean="0">
                <a:latin typeface="Arial" charset="0"/>
                <a:cs typeface="Arial" charset="0"/>
              </a:rPr>
              <a:t>be </a:t>
            </a:r>
            <a:r>
              <a:rPr lang="en-US" sz="1000" dirty="0">
                <a:latin typeface="Arial" charset="0"/>
                <a:cs typeface="Arial" charset="0"/>
              </a:rPr>
              <a:t>age appropriately immunized against each of these diseases: Hepatitis B, Diphtheria, Tetanus, Pertussis, Polio, Hib, Pneumococcus, Measles, Mumps, Rubella, Varicella, Hepatitis </a:t>
            </a:r>
            <a:r>
              <a:rPr lang="en-US" sz="1000" dirty="0" smtClean="0">
                <a:latin typeface="Arial" charset="0"/>
                <a:cs typeface="Arial" charset="0"/>
              </a:rPr>
              <a:t>A and Meningococcal.</a:t>
            </a:r>
            <a:r>
              <a:rPr lang="en-US" sz="1000" baseline="0" dirty="0" smtClean="0">
                <a:latin typeface="Arial" charset="0"/>
                <a:cs typeface="Arial" charset="0"/>
              </a:rPr>
              <a:t>  </a:t>
            </a:r>
            <a:r>
              <a:rPr lang="en-US" sz="1000" dirty="0">
                <a:latin typeface="Arial" charset="0"/>
                <a:cs typeface="Arial" charset="0"/>
              </a:rPr>
              <a:t>					 		</a:t>
            </a:r>
          </a:p>
          <a:p>
            <a:endParaRPr lang="en-US" dirty="0" smtClean="0">
              <a:latin typeface="Arial" charset="0"/>
            </a:endParaRPr>
          </a:p>
        </p:txBody>
      </p:sp>
    </p:spTree>
    <p:extLst>
      <p:ext uri="{BB962C8B-B14F-4D97-AF65-F5344CB8AC3E}">
        <p14:creationId xmlns:p14="http://schemas.microsoft.com/office/powerpoint/2010/main" val="31420391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E1324572-11D9-453F-A41B-7C09992D24C9}" type="datetimeFigureOut">
              <a:rPr lang="en-US" smtClean="0"/>
              <a:pPr>
                <a:defRPr/>
              </a:pPr>
              <a:t>1/5/2017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3ED69AF-1843-4120-837B-363FCF10EB93}" type="slidenum">
              <a:rPr lang="en-US" smtClean="0"/>
              <a:pPr>
                <a:defRPr/>
              </a:pPr>
              <a:t>‹#›</a:t>
            </a:fld>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133350"/>
            <a:ext cx="9144000" cy="71056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C8251B7-2DA2-46D2-9F8B-14EDC82EE9DD}" type="datetimeFigureOut">
              <a:rPr lang="en-US" smtClean="0"/>
              <a:pPr>
                <a:defRPr/>
              </a:pPr>
              <a:t>1/5/2017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298120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637989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smtClean="0"/>
              <a:t>Click to edit Master title style</a:t>
            </a:r>
            <a:endParaRPr lang="en-US" dirty="0"/>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100" b="0">
                <a:solidFill>
                  <a:schemeClr val="tx1"/>
                </a:solidFill>
                <a:latin typeface="Myriad Pro"/>
                <a:cs typeface="+mn-cs"/>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1200">
                <a:solidFill>
                  <a:schemeClr val="tx1"/>
                </a:solidFill>
                <a:latin typeface="Myriad Pro"/>
                <a:cs typeface="+mn-cs"/>
              </a:defRPr>
            </a:lvl1pPr>
          </a:lstStyle>
          <a:p>
            <a:pPr>
              <a:defRPr/>
            </a:pPr>
            <a:fld id="{71469B1D-FA0F-48FB-B14E-E0B158D84764}"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595439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0F151D4-45BF-4505-A44B-B46900D247E3}" type="datetime1">
              <a:rPr lang="en-US">
                <a:solidFill>
                  <a:srgbClr val="FFFFFF"/>
                </a:solidFill>
              </a:rPr>
              <a:pPr>
                <a:defRPr/>
              </a:pPr>
              <a:t>1/5/2017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AACDCA0-E73E-4100-8043-71698878CCE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114669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962005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4523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605130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1/5/2017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713843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1/5/2017</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627672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1/5/2017</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24486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1/5/2017</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7641472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1/5/2017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588308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1/5/2017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0347224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7321938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338366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smtClean="0"/>
              <a:t>Click to edit Master title style</a:t>
            </a:r>
            <a:endParaRPr lang="en-US" dirty="0"/>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100" b="0">
                <a:solidFill>
                  <a:schemeClr val="tx1"/>
                </a:solidFill>
                <a:latin typeface="Myriad Pro"/>
                <a:cs typeface="+mn-cs"/>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1200">
                <a:solidFill>
                  <a:schemeClr val="tx1"/>
                </a:solidFill>
                <a:latin typeface="Myriad Pro"/>
                <a:cs typeface="+mn-cs"/>
              </a:defRPr>
            </a:lvl1pPr>
          </a:lstStyle>
          <a:p>
            <a:pPr>
              <a:defRPr/>
            </a:pPr>
            <a:fld id="{71469B1D-FA0F-48FB-B14E-E0B158D84764}"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1527143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0F151D4-45BF-4505-A44B-B46900D247E3}" type="datetime1">
              <a:rPr lang="en-US">
                <a:solidFill>
                  <a:srgbClr val="FFFFFF"/>
                </a:solidFill>
              </a:rPr>
              <a:pPr>
                <a:defRPr/>
              </a:pPr>
              <a:t>1/5/2017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AACDCA0-E73E-4100-8043-71698878CCE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805591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2875354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0196590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73578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smtClean="0"/>
              <a:t>Click to edit Master title style</a:t>
            </a:r>
            <a:endParaRPr lang="en-US" dirty="0"/>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100" b="0">
                <a:solidFill>
                  <a:schemeClr val="tx1"/>
                </a:solidFill>
                <a:latin typeface="Myriad Pro"/>
                <a:cs typeface="+mn-cs"/>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1200">
                <a:solidFill>
                  <a:schemeClr val="tx1"/>
                </a:solidFill>
                <a:latin typeface="Myriad Pro"/>
                <a:cs typeface="+mn-cs"/>
              </a:defRPr>
            </a:lvl1pPr>
          </a:lstStyle>
          <a:p>
            <a:pPr>
              <a:defRPr/>
            </a:pPr>
            <a:fld id="{71469B1D-FA0F-48FB-B14E-E0B158D84764}" type="slidenum">
              <a:rPr lang="en-US" smtClean="0"/>
              <a:pPr>
                <a:defRPr/>
              </a:pPr>
              <a:t>‹#›</a:t>
            </a:fld>
            <a:endParaRPr lang="en-US" dirty="0"/>
          </a:p>
        </p:txBody>
      </p:sp>
    </p:spTree>
    <p:extLst>
      <p:ext uri="{BB962C8B-B14F-4D97-AF65-F5344CB8AC3E}">
        <p14:creationId xmlns:p14="http://schemas.microsoft.com/office/powerpoint/2010/main" val="274709791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1/5/2017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2494156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1/5/2017</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5149828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1/5/2017</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799397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1/5/2017</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3113001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1/5/2017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6910118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1/5/2017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63759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515908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3317546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smtClean="0"/>
              <a:t>Click to edit Master title style</a:t>
            </a:r>
            <a:endParaRPr lang="en-US" dirty="0"/>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100" b="0">
                <a:solidFill>
                  <a:schemeClr val="tx1"/>
                </a:solidFill>
                <a:latin typeface="Myriad Pro"/>
                <a:cs typeface="+mn-cs"/>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1200">
                <a:solidFill>
                  <a:schemeClr val="tx1"/>
                </a:solidFill>
                <a:latin typeface="Myriad Pro"/>
                <a:cs typeface="+mn-cs"/>
              </a:defRPr>
            </a:lvl1pPr>
          </a:lstStyle>
          <a:p>
            <a:pPr>
              <a:defRPr/>
            </a:pPr>
            <a:fld id="{71469B1D-FA0F-48FB-B14E-E0B158D84764}"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54675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92088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56584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1152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1/5/2017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62792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1/5/2017</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1883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1/5/2017</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19108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1/5/2017</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00634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pPr>
                <a:defRPr/>
              </a:pPr>
              <a:t>1/5/2017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1/5/2017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17483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1/5/2017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85000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296677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3839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smtClean="0"/>
              <a:t>Click to edit Master title style</a:t>
            </a:r>
            <a:endParaRPr lang="en-US" dirty="0"/>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100" b="0">
                <a:solidFill>
                  <a:schemeClr val="tx1"/>
                </a:solidFill>
                <a:latin typeface="Myriad Pro"/>
                <a:cs typeface="+mn-cs"/>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1200">
                <a:solidFill>
                  <a:schemeClr val="tx1"/>
                </a:solidFill>
                <a:latin typeface="Myriad Pro"/>
                <a:cs typeface="+mn-cs"/>
              </a:defRPr>
            </a:lvl1pPr>
          </a:lstStyle>
          <a:p>
            <a:pPr>
              <a:defRPr/>
            </a:pPr>
            <a:fld id="{71469B1D-FA0F-48FB-B14E-E0B158D84764}"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78011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0F151D4-45BF-4505-A44B-B46900D247E3}" type="datetime1">
              <a:rPr lang="en-US">
                <a:solidFill>
                  <a:srgbClr val="FFFFFF"/>
                </a:solidFill>
              </a:rPr>
              <a:pPr>
                <a:defRPr/>
              </a:pPr>
              <a:t>1/5/2017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AACDCA0-E73E-4100-8043-71698878CCE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42105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033531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726608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011650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1/5/2017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9748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pPr>
                <a:defRPr/>
              </a:pPr>
              <a:t>1/5/2017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1/5/2017</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67033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1/5/2017</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797456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1/5/2017</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463083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1/5/2017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47787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1/5/2017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889837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850681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926821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smtClean="0"/>
              <a:t>Click to edit Master title style</a:t>
            </a:r>
            <a:endParaRPr lang="en-US" dirty="0"/>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100" b="0">
                <a:solidFill>
                  <a:schemeClr val="tx1"/>
                </a:solidFill>
                <a:latin typeface="Myriad Pro"/>
                <a:cs typeface="+mn-cs"/>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1200">
                <a:solidFill>
                  <a:schemeClr val="tx1"/>
                </a:solidFill>
                <a:latin typeface="Myriad Pro"/>
                <a:cs typeface="+mn-cs"/>
              </a:defRPr>
            </a:lvl1pPr>
          </a:lstStyle>
          <a:p>
            <a:pPr>
              <a:defRPr/>
            </a:pPr>
            <a:fld id="{71469B1D-FA0F-48FB-B14E-E0B158D84764}"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96126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0F151D4-45BF-4505-A44B-B46900D247E3}" type="datetime1">
              <a:rPr lang="en-US">
                <a:solidFill>
                  <a:srgbClr val="FFFFFF"/>
                </a:solidFill>
              </a:rPr>
              <a:pPr>
                <a:defRPr/>
              </a:pPr>
              <a:t>1/5/2017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AACDCA0-E73E-4100-8043-71698878CCE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062596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46923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520BB3B-0441-4DA8-AF71-550B9019B22C}" type="datetimeFigureOut">
              <a:rPr lang="en-US" smtClean="0"/>
              <a:pPr>
                <a:defRPr/>
              </a:pPr>
              <a:t>1/5/2017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804970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025347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1/5/2017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875354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1/5/2017</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858645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1/5/2017</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194333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1/5/2017</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010573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1/5/2017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85742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1/5/2017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45634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05875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7100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pPr>
                <a:defRPr/>
              </a:pPr>
              <a:t>1/5/2017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smtClean="0"/>
              <a:t>Click to edit Master title style</a:t>
            </a:r>
            <a:endParaRPr lang="en-US" dirty="0"/>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100" b="0">
                <a:solidFill>
                  <a:schemeClr val="tx1"/>
                </a:solidFill>
                <a:latin typeface="Myriad Pro"/>
                <a:cs typeface="+mn-cs"/>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1200">
                <a:solidFill>
                  <a:schemeClr val="tx1"/>
                </a:solidFill>
                <a:latin typeface="Myriad Pro"/>
                <a:cs typeface="+mn-cs"/>
              </a:defRPr>
            </a:lvl1pPr>
          </a:lstStyle>
          <a:p>
            <a:pPr>
              <a:defRPr/>
            </a:pPr>
            <a:fld id="{71469B1D-FA0F-48FB-B14E-E0B158D84764}"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696828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0F151D4-45BF-4505-A44B-B46900D247E3}" type="datetime1">
              <a:rPr lang="en-US">
                <a:solidFill>
                  <a:srgbClr val="FFFFFF"/>
                </a:solidFill>
              </a:rPr>
              <a:pPr>
                <a:defRPr/>
              </a:pPr>
              <a:t>1/5/2017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AACDCA0-E73E-4100-8043-71698878CCE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589185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704418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754711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594943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1/5/2017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662732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1/5/2017</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81028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1/5/2017</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393307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1/5/2017</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537764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1/5/2017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20695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AB5045-7FC0-41C3-978D-5F9400957537}" type="datetimeFigureOut">
              <a:rPr lang="en-US" smtClean="0"/>
              <a:pPr>
                <a:defRPr/>
              </a:pPr>
              <a:t>1/5/2017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1/5/2017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720987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406771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553764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smtClean="0"/>
              <a:t>Click to edit Master title style</a:t>
            </a:r>
            <a:endParaRPr lang="en-US" dirty="0"/>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100" b="0">
                <a:solidFill>
                  <a:schemeClr val="tx1"/>
                </a:solidFill>
                <a:latin typeface="Myriad Pro"/>
                <a:cs typeface="+mn-cs"/>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1200">
                <a:solidFill>
                  <a:schemeClr val="tx1"/>
                </a:solidFill>
                <a:latin typeface="Myriad Pro"/>
                <a:cs typeface="+mn-cs"/>
              </a:defRPr>
            </a:lvl1pPr>
          </a:lstStyle>
          <a:p>
            <a:pPr>
              <a:defRPr/>
            </a:pPr>
            <a:fld id="{71469B1D-FA0F-48FB-B14E-E0B158D84764}"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894692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0F151D4-45BF-4505-A44B-B46900D247E3}" type="datetime1">
              <a:rPr lang="en-US">
                <a:solidFill>
                  <a:srgbClr val="FFFFFF"/>
                </a:solidFill>
              </a:rPr>
              <a:pPr>
                <a:defRPr/>
              </a:pPr>
              <a:t>1/5/2017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AACDCA0-E73E-4100-8043-71698878CCE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730574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658253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170920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226187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1/5/2017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949425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1/5/2017</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74345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415753F-3E5B-4571-871E-5A1C54717063}" type="datetimeFigureOut">
              <a:rPr lang="en-US" smtClean="0"/>
              <a:pPr>
                <a:defRPr/>
              </a:pPr>
              <a:t>1/5/2017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1/5/2017</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483703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1/5/2017</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886942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1/5/2017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20901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1/5/2017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674581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984261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357879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smtClean="0"/>
              <a:t>Click to edit Master title style</a:t>
            </a:r>
            <a:endParaRPr lang="en-US" dirty="0"/>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100" b="0">
                <a:solidFill>
                  <a:schemeClr val="tx1"/>
                </a:solidFill>
                <a:latin typeface="Myriad Pro"/>
                <a:cs typeface="+mn-cs"/>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1200">
                <a:solidFill>
                  <a:schemeClr val="tx1"/>
                </a:solidFill>
                <a:latin typeface="Myriad Pro"/>
                <a:cs typeface="+mn-cs"/>
              </a:defRPr>
            </a:lvl1pPr>
          </a:lstStyle>
          <a:p>
            <a:pPr>
              <a:defRPr/>
            </a:pPr>
            <a:fld id="{71469B1D-FA0F-48FB-B14E-E0B158D84764}"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804591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0F151D4-45BF-4505-A44B-B46900D247E3}" type="datetime1">
              <a:rPr lang="en-US">
                <a:solidFill>
                  <a:srgbClr val="FFFFFF"/>
                </a:solidFill>
              </a:rPr>
              <a:pPr>
                <a:defRPr/>
              </a:pPr>
              <a:t>1/5/2017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AACDCA0-E73E-4100-8043-71698878CCE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377221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698064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58543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5681098-4C0E-41BF-8522-F71BCF98CB52}" type="datetimeFigureOut">
              <a:rPr lang="en-US" smtClean="0"/>
              <a:pPr>
                <a:defRPr/>
              </a:pPr>
              <a:t>1/5/2017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472117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1/5/2017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460525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1/5/2017</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37382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1/5/2017</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289607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1/5/2017</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50501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1/5/2017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270474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1/5/2017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904214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79562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717427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smtClean="0"/>
              <a:t>Click to edit Master title style</a:t>
            </a:r>
            <a:endParaRPr lang="en-US" dirty="0"/>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100" b="0">
                <a:solidFill>
                  <a:schemeClr val="tx1"/>
                </a:solidFill>
                <a:latin typeface="Myriad Pro"/>
                <a:cs typeface="+mn-cs"/>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1200">
                <a:solidFill>
                  <a:schemeClr val="tx1"/>
                </a:solidFill>
                <a:latin typeface="Myriad Pro"/>
                <a:cs typeface="+mn-cs"/>
              </a:defRPr>
            </a:lvl1pPr>
          </a:lstStyle>
          <a:p>
            <a:pPr>
              <a:defRPr/>
            </a:pPr>
            <a:fld id="{71469B1D-FA0F-48FB-B14E-E0B158D84764}"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6112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B6D1026-17F7-40D6-AF78-CA9618840B55}" type="datetimeFigureOut">
              <a:rPr lang="en-US" smtClean="0"/>
              <a:pPr>
                <a:defRPr/>
              </a:pPr>
              <a:t>1/5/2017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0F151D4-45BF-4505-A44B-B46900D247E3}" type="datetime1">
              <a:rPr lang="en-US">
                <a:solidFill>
                  <a:srgbClr val="FFFFFF"/>
                </a:solidFill>
              </a:rPr>
              <a:pPr>
                <a:defRPr/>
              </a:pPr>
              <a:t>1/5/2017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AACDCA0-E73E-4100-8043-71698878CCE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547832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399178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471621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1/5/2017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707270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1/5/2017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457396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1/5/2017</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493456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1/5/2017</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122827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1/5/2017</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22208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1/5/2017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829145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1/5/2017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19403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theme" Target="../theme/theme10.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smtClean="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932AF1-9B09-493D-A42B-8BC1590F1A8C}" type="datetimeFigureOut">
              <a:rPr lang="en-US" smtClean="0"/>
              <a:pPr>
                <a:defRPr/>
              </a:pPr>
              <a:t>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pPr>
                <a:defRPr/>
              </a:pPr>
              <a:t>‹#›</a:t>
            </a:fld>
            <a:endParaRPr lang="en-US"/>
          </a:p>
        </p:txBody>
      </p:sp>
      <p:pic>
        <p:nvPicPr>
          <p:cNvPr id="7" name="Picture 4" descr="DPH_PPT2.jpg"/>
          <p:cNvPicPr>
            <a:picLocks noChangeAspect="1"/>
          </p:cNvPicPr>
          <p:nvPr/>
        </p:nvPicPr>
        <p:blipFill>
          <a:blip r:embed="rId14" cstate="print"/>
          <a:srcRect/>
          <a:stretch>
            <a:fillRect/>
          </a:stretch>
        </p:blipFill>
        <p:spPr bwMode="auto">
          <a:xfrm>
            <a:off x="0" y="-103188"/>
            <a:ext cx="9144000" cy="70643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3"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40" r:id="rId12"/>
  </p:sldLayoutIdLst>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a:defRPr/>
            </a:pPr>
            <a:fld id="{7D418D12-7EF3-4A28-A603-6BDCFB60FF7A}" type="datetime1">
              <a:rPr lang="en-US">
                <a:solidFill>
                  <a:srgbClr val="FFFFFF"/>
                </a:solidFill>
              </a:rPr>
              <a:pPr>
                <a:defRPr/>
              </a:pPr>
              <a:t>1/5/2017</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615E576-9084-4A88-9263-21BC75F74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423786"/>
      </p:ext>
    </p:extLst>
  </p:cSld>
  <p:clrMap bg1="dk2" tx1="lt1" bg2="dk1" tx2="lt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a:defRPr/>
            </a:pPr>
            <a:fld id="{7D418D12-7EF3-4A28-A603-6BDCFB60FF7A}" type="datetime1">
              <a:rPr lang="en-US">
                <a:solidFill>
                  <a:srgbClr val="FFFFFF"/>
                </a:solidFill>
              </a:rPr>
              <a:pPr>
                <a:defRPr/>
              </a:pPr>
              <a:t>1/5/2017</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615E576-9084-4A88-9263-21BC75F74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84175999"/>
      </p:ext>
    </p:extLst>
  </p:cSld>
  <p:clrMap bg1="dk2" tx1="lt1" bg2="dk1"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a:defRPr/>
            </a:pPr>
            <a:fld id="{7D418D12-7EF3-4A28-A603-6BDCFB60FF7A}" type="datetime1">
              <a:rPr lang="en-US">
                <a:solidFill>
                  <a:srgbClr val="FFFFFF"/>
                </a:solidFill>
              </a:rPr>
              <a:pPr>
                <a:defRPr/>
              </a:pPr>
              <a:t>1/5/2017</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615E576-9084-4A88-9263-21BC75F74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3593380"/>
      </p:ext>
    </p:extLst>
  </p:cSld>
  <p:clrMap bg1="dk2" tx1="lt1" bg2="dk1"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a:defRPr/>
            </a:pPr>
            <a:fld id="{7D418D12-7EF3-4A28-A603-6BDCFB60FF7A}" type="datetime1">
              <a:rPr lang="en-US">
                <a:solidFill>
                  <a:srgbClr val="FFFFFF"/>
                </a:solidFill>
              </a:rPr>
              <a:pPr>
                <a:defRPr/>
              </a:pPr>
              <a:t>1/5/2017</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615E576-9084-4A88-9263-21BC75F74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66048004"/>
      </p:ext>
    </p:extLst>
  </p:cSld>
  <p:clrMap bg1="dk2" tx1="lt1" bg2="dk1" tx2="lt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a:defRPr/>
            </a:pPr>
            <a:fld id="{7D418D12-7EF3-4A28-A603-6BDCFB60FF7A}" type="datetime1">
              <a:rPr lang="en-US">
                <a:solidFill>
                  <a:srgbClr val="FFFFFF"/>
                </a:solidFill>
              </a:rPr>
              <a:pPr>
                <a:defRPr/>
              </a:pPr>
              <a:t>1/5/2017</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615E576-9084-4A88-9263-21BC75F74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91603745"/>
      </p:ext>
    </p:extLst>
  </p:cSld>
  <p:clrMap bg1="dk2" tx1="lt1" bg2="dk1" tx2="lt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a:defRPr/>
            </a:pPr>
            <a:fld id="{7D418D12-7EF3-4A28-A603-6BDCFB60FF7A}" type="datetime1">
              <a:rPr lang="en-US">
                <a:solidFill>
                  <a:srgbClr val="FFFFFF"/>
                </a:solidFill>
              </a:rPr>
              <a:pPr>
                <a:defRPr/>
              </a:pPr>
              <a:t>1/5/2017</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615E576-9084-4A88-9263-21BC75F74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99698103"/>
      </p:ext>
    </p:extLst>
  </p:cSld>
  <p:clrMap bg1="dk2" tx1="lt1" bg2="dk1" tx2="lt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a:defRPr/>
            </a:pPr>
            <a:fld id="{7D418D12-7EF3-4A28-A603-6BDCFB60FF7A}" type="datetime1">
              <a:rPr lang="en-US">
                <a:solidFill>
                  <a:srgbClr val="FFFFFF"/>
                </a:solidFill>
              </a:rPr>
              <a:pPr>
                <a:defRPr/>
              </a:pPr>
              <a:t>1/5/2017</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615E576-9084-4A88-9263-21BC75F74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61912121"/>
      </p:ext>
    </p:extLst>
  </p:cSld>
  <p:clrMap bg1="dk2" tx1="lt1" bg2="dk1" tx2="lt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a:defRPr/>
            </a:pPr>
            <a:fld id="{7D418D12-7EF3-4A28-A603-6BDCFB60FF7A}" type="datetime1">
              <a:rPr lang="en-US">
                <a:solidFill>
                  <a:srgbClr val="FFFFFF"/>
                </a:solidFill>
              </a:rPr>
              <a:pPr>
                <a:defRPr/>
              </a:pPr>
              <a:t>1/5/2017</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615E576-9084-4A88-9263-21BC75F74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04451630"/>
      </p:ext>
    </p:extLst>
  </p:cSld>
  <p:clrMap bg1="dk2" tx1="lt1" bg2="dk1" tx2="lt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a:defRPr/>
            </a:pPr>
            <a:fld id="{7D418D12-7EF3-4A28-A603-6BDCFB60FF7A}" type="datetime1">
              <a:rPr lang="en-US">
                <a:solidFill>
                  <a:srgbClr val="FFFFFF"/>
                </a:solidFill>
              </a:rPr>
              <a:pPr>
                <a:defRPr/>
              </a:pPr>
              <a:t>1/5/2017</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615E576-9084-4A88-9263-21BC75F74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26894553"/>
      </p:ext>
    </p:extLst>
  </p:cSld>
  <p:clrMap bg1="dk2" tx1="lt1" bg2="dk1" tx2="lt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0.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media1.WAV"/><Relationship Id="rId7" Type="http://schemas.openxmlformats.org/officeDocument/2006/relationships/image" Target="../media/image12.png"/><Relationship Id="rId2" Type="http://schemas.microsoft.com/office/2007/relationships/media" Target="../media/media1.WAV"/><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3.png"/><Relationship Id="rId5" Type="http://schemas.openxmlformats.org/officeDocument/2006/relationships/notesSlide" Target="../notesSlides/notesSlide14.xml"/><Relationship Id="rId10" Type="http://schemas.openxmlformats.org/officeDocument/2006/relationships/oleObject" Target="../embeddings/oleObject2.bin"/><Relationship Id="rId4" Type="http://schemas.openxmlformats.org/officeDocument/2006/relationships/slideLayout" Target="../slideLayouts/slideLayout6.xml"/><Relationship Id="rId9"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5.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9.xml"/><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28.jpe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6.png"/><Relationship Id="rId5" Type="http://schemas.openxmlformats.org/officeDocument/2006/relationships/oleObject" Target="../embeddings/oleObject4.bin"/><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wmf"/><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hyperlink" Target="http://pediatrics.aappublications.org/misc/Permissions.dtl" TargetMode="External"/><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3.xml"/><Relationship Id="rId1" Type="http://schemas.openxmlformats.org/officeDocument/2006/relationships/slideLayout" Target="../slideLayouts/slideLayout71.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46.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4.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7.xml"/><Relationship Id="rId1" Type="http://schemas.openxmlformats.org/officeDocument/2006/relationships/slideLayout" Target="../slideLayouts/slideLayout97.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4.wmf"/><Relationship Id="rId4" Type="http://schemas.openxmlformats.org/officeDocument/2006/relationships/image" Target="../media/image3.w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1.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0.png"/><Relationship Id="rId2" Type="http://schemas.openxmlformats.org/officeDocument/2006/relationships/notesSlide" Target="../notesSlides/notesSlide67.xml"/><Relationship Id="rId1" Type="http://schemas.openxmlformats.org/officeDocument/2006/relationships/slideLayout" Target="../slideLayouts/slideLayout6.xml"/><Relationship Id="rId6" Type="http://schemas.openxmlformats.org/officeDocument/2006/relationships/image" Target="../media/image56.png"/><Relationship Id="rId11" Type="http://schemas.openxmlformats.org/officeDocument/2006/relationships/hyperlink" Target="http://health.state.ga.us/index.asp" TargetMode="External"/><Relationship Id="rId5" Type="http://schemas.openxmlformats.org/officeDocument/2006/relationships/image" Target="../media/image55.jpeg"/><Relationship Id="rId15" Type="http://schemas.openxmlformats.org/officeDocument/2006/relationships/image" Target="../media/image62.png"/><Relationship Id="rId10" Type="http://schemas.openxmlformats.org/officeDocument/2006/relationships/image" Target="../media/image59.png"/><Relationship Id="rId4" Type="http://schemas.openxmlformats.org/officeDocument/2006/relationships/image" Target="../media/image54.png"/><Relationship Id="rId9" Type="http://schemas.openxmlformats.org/officeDocument/2006/relationships/hyperlink" Target="http://www.immunize.org/images/kidart/batrob5.gif" TargetMode="External"/><Relationship Id="rId14" Type="http://schemas.openxmlformats.org/officeDocument/2006/relationships/image" Target="../media/image5.png"/></Relationships>
</file>

<file path=ppt/slides/_rels/slide68.xml.rels><?xml version="1.0" encoding="UTF-8" standalone="yes"?>
<Relationships xmlns="http://schemas.openxmlformats.org/package/2006/relationships"><Relationship Id="rId3" Type="http://schemas.openxmlformats.org/officeDocument/2006/relationships/hyperlink" Target="http://www.immunize.org/resources/emailnews.asp" TargetMode="External"/><Relationship Id="rId2" Type="http://schemas.openxmlformats.org/officeDocument/2006/relationships/notesSlide" Target="../notesSlides/notesSlide68.xml"/><Relationship Id="rId1" Type="http://schemas.openxmlformats.org/officeDocument/2006/relationships/slideLayout" Target="../slideLayouts/slideLayout6.xml"/><Relationship Id="rId4" Type="http://schemas.openxmlformats.org/officeDocument/2006/relationships/image" Target="../media/image63.jpeg"/></Relationships>
</file>

<file path=ppt/slides/_rels/slide6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0.xml"/><Relationship Id="rId1" Type="http://schemas.openxmlformats.org/officeDocument/2006/relationships/slideLayout" Target="../slideLayouts/slideLayout11.xml"/><Relationship Id="rId5" Type="http://schemas.openxmlformats.org/officeDocument/2006/relationships/image" Target="../media/image67.wmf"/><Relationship Id="rId4" Type="http://schemas.openxmlformats.org/officeDocument/2006/relationships/image" Target="../media/image66.jpeg"/></Relationships>
</file>

<file path=ppt/slides/_rels/slide71.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8"/>
          <p:cNvSpPr>
            <a:spLocks noChangeArrowheads="1"/>
          </p:cNvSpPr>
          <p:nvPr/>
        </p:nvSpPr>
        <p:spPr bwMode="auto">
          <a:xfrm>
            <a:off x="0" y="1524000"/>
            <a:ext cx="9144000" cy="3657600"/>
          </a:xfrm>
          <a:prstGeom prst="rect">
            <a:avLst/>
          </a:prstGeom>
          <a:noFill/>
          <a:ln w="38100">
            <a:noFill/>
            <a:miter lim="800000"/>
            <a:headEnd/>
            <a:tailEnd/>
          </a:ln>
        </p:spPr>
        <p:txBody>
          <a:bodyPr anchor="ctr"/>
          <a:lstStyle/>
          <a:p>
            <a:pPr algn="ctr">
              <a:spcAft>
                <a:spcPct val="25000"/>
              </a:spcAft>
              <a:defRPr/>
            </a:pPr>
            <a:endParaRPr lang="en-US" sz="3600" b="1" dirty="0" smtClean="0">
              <a:solidFill>
                <a:schemeClr val="tx1">
                  <a:lumMod val="65000"/>
                  <a:lumOff val="35000"/>
                </a:schemeClr>
              </a:solidFill>
              <a:latin typeface="Segoe UI" pitchFamily="34" charset="0"/>
              <a:cs typeface="Segoe UI" pitchFamily="34" charset="0"/>
            </a:endParaRPr>
          </a:p>
          <a:p>
            <a:pPr algn="ctr">
              <a:spcAft>
                <a:spcPct val="25000"/>
              </a:spcAft>
              <a:defRPr/>
            </a:pPr>
            <a:r>
              <a:rPr lang="en-US" sz="4000" dirty="0" smtClean="0">
                <a:solidFill>
                  <a:schemeClr val="tx1">
                    <a:lumMod val="65000"/>
                    <a:lumOff val="35000"/>
                  </a:schemeClr>
                </a:solidFill>
                <a:latin typeface="Segoe UI" pitchFamily="34" charset="0"/>
                <a:cs typeface="Segoe UI" pitchFamily="34" charset="0"/>
              </a:rPr>
              <a:t>Review of the Recommended Immunization Schedule </a:t>
            </a:r>
          </a:p>
        </p:txBody>
      </p:sp>
    </p:spTree>
  </p:cSld>
  <p:clrMapOvr>
    <a:masterClrMapping/>
  </p:clrMapOvr>
  <mc:AlternateContent xmlns:mc="http://schemas.openxmlformats.org/markup-compatibility/2006" xmlns:p14="http://schemas.microsoft.com/office/powerpoint/2010/main">
    <mc:Choice Requires="p14">
      <p:transition spd="slow" p14:dur="2000" advTm="14824"/>
    </mc:Choice>
    <mc:Fallback xmlns="">
      <p:transition spd="slow" advTm="1482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2"/>
          <p:cNvSpPr>
            <a:spLocks noGrp="1" noChangeArrowheads="1"/>
          </p:cNvSpPr>
          <p:nvPr>
            <p:ph type="title" idx="4294967295"/>
          </p:nvPr>
        </p:nvSpPr>
        <p:spPr>
          <a:xfrm>
            <a:off x="266700" y="-76200"/>
            <a:ext cx="8534400" cy="838200"/>
          </a:xfrm>
        </p:spPr>
        <p:txBody>
          <a:bodyPr>
            <a:normAutofit/>
          </a:bodyPr>
          <a:lstStyle/>
          <a:p>
            <a:r>
              <a:rPr lang="en-US" dirty="0" smtClean="0"/>
              <a:t>Observe the Guidelines</a:t>
            </a:r>
          </a:p>
        </p:txBody>
      </p:sp>
      <p:sp>
        <p:nvSpPr>
          <p:cNvPr id="287746" name="Rectangle 3"/>
          <p:cNvSpPr>
            <a:spLocks noGrp="1" noChangeArrowheads="1"/>
          </p:cNvSpPr>
          <p:nvPr>
            <p:ph type="body" idx="4294967295"/>
          </p:nvPr>
        </p:nvSpPr>
        <p:spPr>
          <a:xfrm>
            <a:off x="2209800" y="762000"/>
            <a:ext cx="4648200" cy="2667000"/>
          </a:xfrm>
        </p:spPr>
        <p:txBody>
          <a:bodyPr>
            <a:normAutofit fontScale="92500"/>
          </a:bodyPr>
          <a:lstStyle/>
          <a:p>
            <a:pPr>
              <a:spcBef>
                <a:spcPct val="50000"/>
              </a:spcBef>
            </a:pPr>
            <a:r>
              <a:rPr lang="en-US" sz="2400" dirty="0" smtClean="0"/>
              <a:t>Route of administration</a:t>
            </a:r>
          </a:p>
          <a:p>
            <a:pPr>
              <a:spcBef>
                <a:spcPct val="50000"/>
              </a:spcBef>
            </a:pPr>
            <a:r>
              <a:rPr lang="en-US" sz="2400" dirty="0" smtClean="0"/>
              <a:t>Number of vaccines administered</a:t>
            </a:r>
          </a:p>
          <a:p>
            <a:pPr>
              <a:spcBef>
                <a:spcPct val="50000"/>
              </a:spcBef>
            </a:pPr>
            <a:r>
              <a:rPr lang="en-US" sz="2400" dirty="0" smtClean="0"/>
              <a:t>4-day grace period </a:t>
            </a:r>
          </a:p>
          <a:p>
            <a:pPr>
              <a:spcBef>
                <a:spcPct val="50000"/>
              </a:spcBef>
            </a:pPr>
            <a:r>
              <a:rPr lang="en-US" sz="2400" dirty="0" smtClean="0"/>
              <a:t>Minimal age for immunization</a:t>
            </a:r>
          </a:p>
          <a:p>
            <a:pPr>
              <a:spcBef>
                <a:spcPct val="50000"/>
              </a:spcBef>
            </a:pPr>
            <a:r>
              <a:rPr lang="en-US" sz="2400" dirty="0" smtClean="0"/>
              <a:t>Minimal interval between doses</a:t>
            </a:r>
          </a:p>
        </p:txBody>
      </p:sp>
      <p:pic>
        <p:nvPicPr>
          <p:cNvPr id="5" name="Picture 5" descr="Pages from rr6002"/>
          <p:cNvPicPr>
            <a:picLocks noChangeAspect="1" noChangeArrowheads="1"/>
          </p:cNvPicPr>
          <p:nvPr/>
        </p:nvPicPr>
        <p:blipFill>
          <a:blip r:embed="rId3" cstate="print"/>
          <a:srcRect/>
          <a:stretch>
            <a:fillRect/>
          </a:stretch>
        </p:blipFill>
        <p:spPr bwMode="auto">
          <a:xfrm>
            <a:off x="2286000" y="3330893"/>
            <a:ext cx="4287520" cy="3025934"/>
          </a:xfrm>
          <a:prstGeom prst="rect">
            <a:avLst/>
          </a:prstGeom>
          <a:noFill/>
          <a:ln w="28575">
            <a:solidFill>
              <a:schemeClr val="tx1"/>
            </a:solidFill>
            <a:miter lim="800000"/>
            <a:headEnd/>
            <a:tailEnd/>
          </a:ln>
        </p:spPr>
      </p:pic>
    </p:spTree>
    <p:extLst>
      <p:ext uri="{BB962C8B-B14F-4D97-AF65-F5344CB8AC3E}">
        <p14:creationId xmlns:p14="http://schemas.microsoft.com/office/powerpoint/2010/main" val="1622796283"/>
      </p:ext>
    </p:extLst>
  </p:cSld>
  <p:clrMapOvr>
    <a:masterClrMapping/>
  </p:clrMapOvr>
  <mc:AlternateContent xmlns:mc="http://schemas.openxmlformats.org/markup-compatibility/2006" xmlns:p14="http://schemas.microsoft.com/office/powerpoint/2010/main">
    <mc:Choice Requires="p14">
      <p:transition spd="slow" p14:dur="2000" advTm="103150"/>
    </mc:Choice>
    <mc:Fallback xmlns="">
      <p:transition spd="slow" advTm="10315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90600"/>
          </a:xfrm>
        </p:spPr>
        <p:txBody>
          <a:bodyPr/>
          <a:lstStyle/>
          <a:p>
            <a:r>
              <a:rPr lang="en-US" dirty="0" smtClean="0"/>
              <a:t>General Recommendations</a:t>
            </a:r>
            <a:endParaRPr lang="en-US" dirty="0"/>
          </a:p>
        </p:txBody>
      </p:sp>
      <p:sp>
        <p:nvSpPr>
          <p:cNvPr id="4" name="Content Placeholder 3"/>
          <p:cNvSpPr>
            <a:spLocks noGrp="1"/>
          </p:cNvSpPr>
          <p:nvPr>
            <p:ph sz="half" idx="2"/>
          </p:nvPr>
        </p:nvSpPr>
        <p:spPr>
          <a:xfrm>
            <a:off x="457200" y="1447800"/>
            <a:ext cx="4040188" cy="4144963"/>
          </a:xfrm>
        </p:spPr>
        <p:txBody>
          <a:bodyPr/>
          <a:lstStyle/>
          <a:p>
            <a:r>
              <a:rPr lang="en-US" dirty="0" smtClean="0"/>
              <a:t>Simultaneous Administration</a:t>
            </a:r>
          </a:p>
          <a:p>
            <a:r>
              <a:rPr lang="en-US" dirty="0" smtClean="0"/>
              <a:t>Non-Simultaneous Administration</a:t>
            </a:r>
          </a:p>
          <a:p>
            <a:r>
              <a:rPr lang="en-US" dirty="0" smtClean="0"/>
              <a:t>Two live-vaccines</a:t>
            </a:r>
          </a:p>
          <a:p>
            <a:r>
              <a:rPr lang="en-US" dirty="0" smtClean="0"/>
              <a:t>Violation of minimal time interval for live vaccines</a:t>
            </a:r>
          </a:p>
          <a:p>
            <a:r>
              <a:rPr lang="en-US" dirty="0" smtClean="0"/>
              <a:t>Minimum time and age intervals</a:t>
            </a:r>
            <a:endParaRPr lang="en-US" dirty="0"/>
          </a:p>
        </p:txBody>
      </p:sp>
      <p:sp>
        <p:nvSpPr>
          <p:cNvPr id="6" name="Content Placeholder 5"/>
          <p:cNvSpPr>
            <a:spLocks noGrp="1"/>
          </p:cNvSpPr>
          <p:nvPr>
            <p:ph sz="quarter" idx="4"/>
          </p:nvPr>
        </p:nvSpPr>
        <p:spPr>
          <a:xfrm>
            <a:off x="4648200" y="1524000"/>
            <a:ext cx="4041775" cy="4144963"/>
          </a:xfrm>
        </p:spPr>
        <p:txBody>
          <a:bodyPr>
            <a:normAutofit fontScale="92500" lnSpcReduction="10000"/>
          </a:bodyPr>
          <a:lstStyle/>
          <a:p>
            <a:r>
              <a:rPr lang="en-US" dirty="0" smtClean="0"/>
              <a:t>Violation of minimum time and age intervals/grace period</a:t>
            </a:r>
          </a:p>
          <a:p>
            <a:r>
              <a:rPr lang="en-US" dirty="0" smtClean="0"/>
              <a:t>Administration of vaccines later than recommended schedule</a:t>
            </a:r>
          </a:p>
          <a:p>
            <a:r>
              <a:rPr lang="en-US" dirty="0" smtClean="0"/>
              <a:t>Vaccine Administration principles</a:t>
            </a:r>
          </a:p>
          <a:p>
            <a:r>
              <a:rPr lang="en-US" dirty="0" smtClean="0"/>
              <a:t>Administering combination vaccines</a:t>
            </a:r>
          </a:p>
          <a:p>
            <a:r>
              <a:rPr lang="en-US" dirty="0" smtClean="0"/>
              <a:t>Contraindications and Precautions</a:t>
            </a:r>
            <a:endParaRPr lang="en-US" dirty="0"/>
          </a:p>
        </p:txBody>
      </p:sp>
    </p:spTree>
    <p:extLst>
      <p:ext uri="{BB962C8B-B14F-4D97-AF65-F5344CB8AC3E}">
        <p14:creationId xmlns:p14="http://schemas.microsoft.com/office/powerpoint/2010/main" val="120060811"/>
      </p:ext>
    </p:extLst>
  </p:cSld>
  <p:clrMapOvr>
    <a:masterClrMapping/>
  </p:clrMapOvr>
  <mc:AlternateContent xmlns:mc="http://schemas.openxmlformats.org/markup-compatibility/2006" xmlns:p14="http://schemas.microsoft.com/office/powerpoint/2010/main">
    <mc:Choice Requires="p14">
      <p:transition spd="slow" p14:dur="2000" advTm="63267"/>
    </mc:Choice>
    <mc:Fallback xmlns="">
      <p:transition spd="slow" advTm="63267"/>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lstStyle/>
          <a:p>
            <a:r>
              <a:rPr lang="en-US" dirty="0" smtClean="0"/>
              <a:t>“It’s The Law”</a:t>
            </a:r>
            <a:endParaRPr lang="en-US" dirty="0"/>
          </a:p>
        </p:txBody>
      </p:sp>
      <p:pic>
        <p:nvPicPr>
          <p:cNvPr id="3" name="Picture 2"/>
          <p:cNvPicPr>
            <a:picLocks noChangeAspect="1"/>
          </p:cNvPicPr>
          <p:nvPr/>
        </p:nvPicPr>
        <p:blipFill>
          <a:blip r:embed="rId3"/>
          <a:stretch>
            <a:fillRect/>
          </a:stretch>
        </p:blipFill>
        <p:spPr>
          <a:xfrm>
            <a:off x="304800" y="762000"/>
            <a:ext cx="8686800" cy="5390745"/>
          </a:xfrm>
          <a:prstGeom prst="rect">
            <a:avLst/>
          </a:prstGeom>
          <a:ln w="28575">
            <a:solidFill>
              <a:schemeClr val="tx1"/>
            </a:solidFill>
          </a:ln>
        </p:spPr>
      </p:pic>
    </p:spTree>
    <p:extLst>
      <p:ext uri="{BB962C8B-B14F-4D97-AF65-F5344CB8AC3E}">
        <p14:creationId xmlns:p14="http://schemas.microsoft.com/office/powerpoint/2010/main" val="3970752420"/>
      </p:ext>
    </p:extLst>
  </p:cSld>
  <p:clrMapOvr>
    <a:masterClrMapping/>
  </p:clrMapOvr>
  <mc:AlternateContent xmlns:mc="http://schemas.openxmlformats.org/markup-compatibility/2006" xmlns:p14="http://schemas.microsoft.com/office/powerpoint/2010/main">
    <mc:Choice Requires="p14">
      <p:transition spd="slow" p14:dur="2000" advTm="127799"/>
    </mc:Choice>
    <mc:Fallback xmlns="">
      <p:transition spd="slow" advTm="127799"/>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400386" name="Rectangle 2"/>
          <p:cNvSpPr>
            <a:spLocks noGrp="1" noChangeArrowheads="1"/>
          </p:cNvSpPr>
          <p:nvPr>
            <p:ph type="title" idx="4294967295"/>
          </p:nvPr>
        </p:nvSpPr>
        <p:spPr>
          <a:xfrm>
            <a:off x="914400" y="414338"/>
            <a:ext cx="7772400" cy="838200"/>
          </a:xfrm>
        </p:spPr>
        <p:txBody>
          <a:bodyPr/>
          <a:lstStyle/>
          <a:p>
            <a:pPr algn="l"/>
            <a:r>
              <a:rPr lang="en-US" sz="4800" b="1" i="1" smtClean="0">
                <a:solidFill>
                  <a:srgbClr val="FFFF99"/>
                </a:solidFill>
              </a:rPr>
              <a:t>Test Your Knowledge!</a:t>
            </a:r>
          </a:p>
        </p:txBody>
      </p:sp>
      <p:sp>
        <p:nvSpPr>
          <p:cNvPr id="400387" name="Rectangle 3"/>
          <p:cNvSpPr>
            <a:spLocks noGrp="1" noChangeArrowheads="1"/>
          </p:cNvSpPr>
          <p:nvPr>
            <p:ph type="body" idx="4294967295"/>
          </p:nvPr>
        </p:nvSpPr>
        <p:spPr>
          <a:xfrm>
            <a:off x="914400" y="1600200"/>
            <a:ext cx="7315200" cy="2057400"/>
          </a:xfrm>
        </p:spPr>
        <p:txBody>
          <a:bodyPr/>
          <a:lstStyle/>
          <a:p>
            <a:pPr marL="0" indent="0">
              <a:lnSpc>
                <a:spcPct val="80000"/>
              </a:lnSpc>
              <a:buFontTx/>
              <a:buNone/>
            </a:pPr>
            <a:r>
              <a:rPr lang="en-US" sz="2400" dirty="0" err="1" smtClean="0"/>
              <a:t>Varicella</a:t>
            </a:r>
            <a:r>
              <a:rPr lang="en-US" sz="2400" dirty="0" smtClean="0"/>
              <a:t> vaccine and MMR vaccine were administered to a 12 month old child. Before the child left the office the nurse noticed that the MMR vaccine expired at the end of the previous month (2 days ago).</a:t>
            </a:r>
          </a:p>
          <a:p>
            <a:pPr marL="0" indent="0">
              <a:lnSpc>
                <a:spcPct val="80000"/>
              </a:lnSpc>
              <a:buFontTx/>
              <a:buNone/>
            </a:pPr>
            <a:endParaRPr lang="en-US" sz="2400" dirty="0" smtClean="0"/>
          </a:p>
          <a:p>
            <a:pPr marL="0" indent="0">
              <a:lnSpc>
                <a:spcPct val="80000"/>
              </a:lnSpc>
              <a:buFontTx/>
              <a:buNone/>
            </a:pPr>
            <a:r>
              <a:rPr lang="en-US" sz="2400" b="1" dirty="0" smtClean="0">
                <a:solidFill>
                  <a:srgbClr val="FFFF99"/>
                </a:solidFill>
              </a:rPr>
              <a:t>What action should you take?</a:t>
            </a:r>
            <a:r>
              <a:rPr lang="en-US" sz="2400" b="1" dirty="0" smtClean="0"/>
              <a:t>   </a:t>
            </a:r>
          </a:p>
        </p:txBody>
      </p:sp>
      <p:sp>
        <p:nvSpPr>
          <p:cNvPr id="400388" name="Text Box 4"/>
          <p:cNvSpPr txBox="1">
            <a:spLocks noChangeArrowheads="1"/>
          </p:cNvSpPr>
          <p:nvPr/>
        </p:nvSpPr>
        <p:spPr bwMode="auto">
          <a:xfrm>
            <a:off x="914400" y="3657600"/>
            <a:ext cx="7315200" cy="1938338"/>
          </a:xfrm>
          <a:prstGeom prst="rect">
            <a:avLst/>
          </a:prstGeom>
          <a:noFill/>
          <a:ln w="9525">
            <a:noFill/>
            <a:miter lim="800000"/>
            <a:headEnd/>
            <a:tailEnd/>
          </a:ln>
        </p:spPr>
        <p:txBody>
          <a:bodyPr>
            <a:spAutoFit/>
          </a:bodyPr>
          <a:lstStyle/>
          <a:p>
            <a:pPr>
              <a:spcBef>
                <a:spcPts val="600"/>
              </a:spcBef>
            </a:pPr>
            <a:r>
              <a:rPr lang="en-US" sz="2400" dirty="0">
                <a:solidFill>
                  <a:srgbClr val="FFFFFF"/>
                </a:solidFill>
                <a:latin typeface="Calibri"/>
                <a:cs typeface="Arial" charset="0"/>
              </a:rPr>
              <a:t>The dose must be repeated. Because MMR is a live virus vaccine </a:t>
            </a:r>
            <a:r>
              <a:rPr lang="en-US" sz="2400" u="sng" dirty="0">
                <a:solidFill>
                  <a:srgbClr val="FFFFFF"/>
                </a:solidFill>
                <a:latin typeface="Calibri"/>
                <a:cs typeface="Arial" charset="0"/>
              </a:rPr>
              <a:t>you must wait at least 4 weeks after the expired dose</a:t>
            </a:r>
            <a:r>
              <a:rPr lang="en-US" sz="2400" dirty="0">
                <a:solidFill>
                  <a:srgbClr val="FFFFFF"/>
                </a:solidFill>
                <a:latin typeface="Calibri"/>
                <a:cs typeface="Arial" charset="0"/>
              </a:rPr>
              <a:t> was given before repeating the vaccine. If the expired dose was an inactivated vaccine, the dose should be repeated as soon as possible. </a:t>
            </a:r>
          </a:p>
        </p:txBody>
      </p:sp>
      <p:sp>
        <p:nvSpPr>
          <p:cNvPr id="474117" name="Text Box 5"/>
          <p:cNvSpPr txBox="1">
            <a:spLocks noChangeArrowheads="1"/>
          </p:cNvSpPr>
          <p:nvPr/>
        </p:nvSpPr>
        <p:spPr bwMode="auto">
          <a:xfrm>
            <a:off x="914400" y="6096000"/>
            <a:ext cx="7772400" cy="307777"/>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1400" b="1" dirty="0">
                <a:solidFill>
                  <a:srgbClr val="FFFFFF"/>
                </a:solidFill>
                <a:latin typeface="Calibri"/>
                <a:cs typeface="Arial" charset="0"/>
              </a:rPr>
              <a:t>Ref: Immunization Action Coalition - Ask the Experts IAC Express - Issue number 789: April 6, 2009</a:t>
            </a:r>
          </a:p>
        </p:txBody>
      </p:sp>
    </p:spTree>
    <p:custDataLst>
      <p:tags r:id="rId1"/>
    </p:custDataLst>
    <p:extLst>
      <p:ext uri="{BB962C8B-B14F-4D97-AF65-F5344CB8AC3E}">
        <p14:creationId xmlns:p14="http://schemas.microsoft.com/office/powerpoint/2010/main" val="3619481834"/>
      </p:ext>
    </p:extLst>
  </p:cSld>
  <p:clrMapOvr>
    <a:masterClrMapping/>
  </p:clrMapOvr>
  <mc:AlternateContent xmlns:mc="http://schemas.openxmlformats.org/markup-compatibility/2006" xmlns:p14="http://schemas.microsoft.com/office/powerpoint/2010/main">
    <mc:Choice Requires="p14">
      <p:transition spd="slow" p14:dur="2000" advTm="60006"/>
    </mc:Choice>
    <mc:Fallback xmlns="">
      <p:transition spd="slow" advTm="600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0388">
                                            <p:txEl>
                                              <p:pRg st="0" end="0"/>
                                            </p:txEl>
                                          </p:spTgt>
                                        </p:tgtEl>
                                        <p:attrNameLst>
                                          <p:attrName>style.visibility</p:attrName>
                                        </p:attrNameLst>
                                      </p:cBhvr>
                                      <p:to>
                                        <p:strVal val="visible"/>
                                      </p:to>
                                    </p:set>
                                    <p:anim calcmode="lin" valueType="num">
                                      <p:cBhvr additive="base">
                                        <p:cTn id="7" dur="500" fill="hold"/>
                                        <p:tgtEl>
                                          <p:spTgt spid="4003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038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extLst>
              <p:ext uri="{D42A27DB-BD31-4B8C-83A1-F6EECF244321}">
                <p14:modId xmlns:p14="http://schemas.microsoft.com/office/powerpoint/2010/main" val="4004036772"/>
              </p:ext>
            </p:extLst>
          </p:nvPr>
        </p:nvGraphicFramePr>
        <p:xfrm>
          <a:off x="4276258" y="3764697"/>
          <a:ext cx="2030413" cy="2667000"/>
        </p:xfrm>
        <a:graphic>
          <a:graphicData uri="http://schemas.openxmlformats.org/presentationml/2006/ole">
            <mc:AlternateContent xmlns:mc="http://schemas.openxmlformats.org/markup-compatibility/2006">
              <mc:Choice xmlns:v="urn:schemas-microsoft-com:vml" Requires="v">
                <p:oleObj spid="_x0000_s499040" name="PHOTO-PAINT Image" r:id="rId6" imgW="1234129" imgH="1621402" progId="">
                  <p:embed/>
                </p:oleObj>
              </mc:Choice>
              <mc:Fallback>
                <p:oleObj name="PHOTO-PAINT Image" r:id="rId6" imgW="1234129" imgH="1621402"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6258" y="3764697"/>
                        <a:ext cx="2030413"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0" name="Text Box 3"/>
          <p:cNvSpPr txBox="1">
            <a:spLocks noChangeArrowheads="1"/>
          </p:cNvSpPr>
          <p:nvPr/>
        </p:nvSpPr>
        <p:spPr bwMode="auto">
          <a:xfrm>
            <a:off x="516233" y="287931"/>
            <a:ext cx="2945037" cy="769441"/>
          </a:xfrm>
          <a:prstGeom prst="rect">
            <a:avLst/>
          </a:prstGeom>
          <a:noFill/>
          <a:ln w="12700" cap="sq">
            <a:noFill/>
            <a:miter lim="800000"/>
            <a:headEnd/>
            <a:tailEnd/>
          </a:ln>
        </p:spPr>
        <p:txBody>
          <a:bodyPr wrap="none">
            <a:spAutoFit/>
          </a:bodyPr>
          <a:lstStyle/>
          <a:p>
            <a:pPr eaLnBrk="0" hangingPunct="0">
              <a:spcBef>
                <a:spcPct val="30000"/>
              </a:spcBef>
            </a:pPr>
            <a:r>
              <a:rPr kumimoji="1" lang="en-US" sz="4400" dirty="0">
                <a:latin typeface="Segoe UI"/>
              </a:rPr>
              <a:t>Diphtheria</a:t>
            </a:r>
            <a:r>
              <a:rPr kumimoji="1" lang="en-US" sz="4400" dirty="0">
                <a:solidFill>
                  <a:srgbClr val="C00000"/>
                </a:solidFill>
                <a:latin typeface="Segoe UI"/>
              </a:rPr>
              <a:t> </a:t>
            </a:r>
          </a:p>
        </p:txBody>
      </p:sp>
      <p:sp>
        <p:nvSpPr>
          <p:cNvPr id="9221" name="Text Box 4"/>
          <p:cNvSpPr txBox="1">
            <a:spLocks noChangeArrowheads="1"/>
          </p:cNvSpPr>
          <p:nvPr/>
        </p:nvSpPr>
        <p:spPr bwMode="auto">
          <a:xfrm>
            <a:off x="6324600" y="4482643"/>
            <a:ext cx="2514600" cy="769441"/>
          </a:xfrm>
          <a:prstGeom prst="rect">
            <a:avLst/>
          </a:prstGeom>
          <a:noFill/>
          <a:ln w="12700" cap="sq">
            <a:noFill/>
            <a:miter lim="800000"/>
            <a:headEnd/>
            <a:tailEnd/>
          </a:ln>
        </p:spPr>
        <p:txBody>
          <a:bodyPr wrap="square">
            <a:spAutoFit/>
          </a:bodyPr>
          <a:lstStyle/>
          <a:p>
            <a:pPr eaLnBrk="0" hangingPunct="0">
              <a:spcBef>
                <a:spcPct val="30000"/>
              </a:spcBef>
            </a:pPr>
            <a:r>
              <a:rPr kumimoji="1" lang="en-US" sz="4400" dirty="0">
                <a:latin typeface="Segoe UI"/>
              </a:rPr>
              <a:t>Pertussis</a:t>
            </a:r>
          </a:p>
        </p:txBody>
      </p:sp>
      <p:pic>
        <p:nvPicPr>
          <p:cNvPr id="9222" name="Picture 5">
            <a:hlinkClick r:id="" action="ppaction://media"/>
          </p:cNvPr>
          <p:cNvPicPr>
            <a:picLocks noChangeAspect="1" noChangeArrowheads="1"/>
          </p:cNvPicPr>
          <p:nvPr>
            <a:audioFile r:link="rId3"/>
            <p:extLst>
              <p:ext uri="{DAA4B4D4-6D71-4841-9C94-3DE7FCFB9230}">
                <p14:media xmlns:p14="http://schemas.microsoft.com/office/powerpoint/2010/main" r:embed="rId2"/>
              </p:ext>
            </p:extLst>
          </p:nvPr>
        </p:nvPicPr>
        <p:blipFill>
          <a:blip r:embed="rId8" cstate="print"/>
          <a:srcRect/>
          <a:stretch>
            <a:fillRect/>
          </a:stretch>
        </p:blipFill>
        <p:spPr bwMode="auto">
          <a:xfrm>
            <a:off x="7382096" y="5486400"/>
            <a:ext cx="238125" cy="304800"/>
          </a:xfrm>
          <a:prstGeom prst="rect">
            <a:avLst/>
          </a:prstGeom>
          <a:noFill/>
          <a:ln w="9525">
            <a:noFill/>
            <a:miter lim="800000"/>
            <a:headEnd/>
            <a:tailEnd/>
          </a:ln>
        </p:spPr>
      </p:pic>
      <p:pic>
        <p:nvPicPr>
          <p:cNvPr id="9223" name="Picture 6" descr="img0003"/>
          <p:cNvPicPr>
            <a:picLocks noChangeAspect="1" noChangeArrowheads="1"/>
          </p:cNvPicPr>
          <p:nvPr/>
        </p:nvPicPr>
        <p:blipFill>
          <a:blip r:embed="rId9" cstate="print"/>
          <a:srcRect/>
          <a:stretch>
            <a:fillRect/>
          </a:stretch>
        </p:blipFill>
        <p:spPr bwMode="auto">
          <a:xfrm>
            <a:off x="4495800" y="990600"/>
            <a:ext cx="3657600" cy="2438400"/>
          </a:xfrm>
          <a:prstGeom prst="rect">
            <a:avLst/>
          </a:prstGeom>
          <a:noFill/>
          <a:ln w="9525">
            <a:noFill/>
            <a:miter lim="800000"/>
            <a:headEnd/>
            <a:tailEnd/>
          </a:ln>
        </p:spPr>
      </p:pic>
      <p:sp>
        <p:nvSpPr>
          <p:cNvPr id="9224" name="Rectangle 7"/>
          <p:cNvSpPr>
            <a:spLocks noChangeArrowheads="1"/>
          </p:cNvSpPr>
          <p:nvPr/>
        </p:nvSpPr>
        <p:spPr bwMode="auto">
          <a:xfrm>
            <a:off x="5378062" y="202109"/>
            <a:ext cx="2070952" cy="769441"/>
          </a:xfrm>
          <a:prstGeom prst="rect">
            <a:avLst/>
          </a:prstGeom>
          <a:noFill/>
          <a:ln w="9525">
            <a:noFill/>
            <a:miter lim="800000"/>
            <a:headEnd/>
            <a:tailEnd/>
          </a:ln>
        </p:spPr>
        <p:txBody>
          <a:bodyPr wrap="none">
            <a:spAutoFit/>
          </a:bodyPr>
          <a:lstStyle/>
          <a:p>
            <a:pPr eaLnBrk="0" hangingPunct="0">
              <a:spcBef>
                <a:spcPct val="30000"/>
              </a:spcBef>
            </a:pPr>
            <a:r>
              <a:rPr kumimoji="1" lang="en-US" sz="4400" dirty="0">
                <a:latin typeface="Segoe UI"/>
              </a:rPr>
              <a:t>Tetanus</a:t>
            </a:r>
          </a:p>
        </p:txBody>
      </p:sp>
      <p:sp>
        <p:nvSpPr>
          <p:cNvPr id="9225" name="Text Box 8"/>
          <p:cNvSpPr txBox="1">
            <a:spLocks noChangeArrowheads="1"/>
          </p:cNvSpPr>
          <p:nvPr/>
        </p:nvSpPr>
        <p:spPr bwMode="auto">
          <a:xfrm>
            <a:off x="152399" y="4267200"/>
            <a:ext cx="3810001" cy="830997"/>
          </a:xfrm>
          <a:prstGeom prst="rect">
            <a:avLst/>
          </a:prstGeom>
          <a:noFill/>
          <a:ln w="12700" cap="sq">
            <a:noFill/>
            <a:miter lim="800000"/>
            <a:headEnd/>
            <a:tailEnd/>
          </a:ln>
        </p:spPr>
        <p:txBody>
          <a:bodyPr wrap="square">
            <a:spAutoFit/>
          </a:bodyPr>
          <a:lstStyle/>
          <a:p>
            <a:pPr eaLnBrk="0" hangingPunct="0">
              <a:spcBef>
                <a:spcPct val="50000"/>
              </a:spcBef>
            </a:pPr>
            <a:r>
              <a:rPr kumimoji="1" lang="en-US" sz="2400" b="1" dirty="0">
                <a:solidFill>
                  <a:prstClr val="black"/>
                </a:solidFill>
                <a:latin typeface="+mn-lt"/>
              </a:rPr>
              <a:t>Required for school </a:t>
            </a:r>
            <a:r>
              <a:rPr kumimoji="1" lang="en-US" sz="2400" b="1" dirty="0" smtClean="0">
                <a:solidFill>
                  <a:prstClr val="black"/>
                </a:solidFill>
                <a:latin typeface="+mn-lt"/>
              </a:rPr>
              <a:t>and child </a:t>
            </a:r>
            <a:r>
              <a:rPr kumimoji="1" lang="en-US" sz="2400" b="1" dirty="0">
                <a:solidFill>
                  <a:prstClr val="black"/>
                </a:solidFill>
                <a:latin typeface="+mn-lt"/>
              </a:rPr>
              <a:t>care attendance</a:t>
            </a:r>
          </a:p>
        </p:txBody>
      </p:sp>
      <p:graphicFrame>
        <p:nvGraphicFramePr>
          <p:cNvPr id="9219" name="Object 9"/>
          <p:cNvGraphicFramePr>
            <a:graphicFrameLocks noChangeAspect="1"/>
          </p:cNvGraphicFramePr>
          <p:nvPr/>
        </p:nvGraphicFramePr>
        <p:xfrm>
          <a:off x="685800" y="1295400"/>
          <a:ext cx="2362200" cy="2362200"/>
        </p:xfrm>
        <a:graphic>
          <a:graphicData uri="http://schemas.openxmlformats.org/presentationml/2006/ole">
            <mc:AlternateContent xmlns:mc="http://schemas.openxmlformats.org/markup-compatibility/2006">
              <mc:Choice xmlns:v="urn:schemas-microsoft-com:vml" Requires="v">
                <p:oleObj spid="_x0000_s499041" name="Photo Editor Photo" r:id="rId10" imgW="1419048" imgH="952633" progId="">
                  <p:embed/>
                </p:oleObj>
              </mc:Choice>
              <mc:Fallback>
                <p:oleObj name="Photo Editor Photo" r:id="rId10" imgW="1419048" imgH="952633"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0" y="1295400"/>
                        <a:ext cx="2362200" cy="236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37082867"/>
      </p:ext>
    </p:extLst>
  </p:cSld>
  <p:clrMapOvr>
    <a:masterClrMapping/>
  </p:clrMapOvr>
  <p:transition advTm="9554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718" fill="hold"/>
                                        <p:tgtEl>
                                          <p:spTgt spid="92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remove" display="0">
                  <p:stCondLst>
                    <p:cond delay="indefinite"/>
                  </p:stCondLst>
                  <p:endCondLst>
                    <p:cond evt="onStopAudio" delay="0">
                      <p:tgtEl>
                        <p:sldTgt/>
                      </p:tgtEl>
                    </p:cond>
                  </p:endCondLst>
                </p:cTn>
                <p:tgtEl>
                  <p:spTgt spid="9222"/>
                </p:tgtEl>
              </p:cMediaNode>
            </p:audio>
          </p:childTnLst>
        </p:cTn>
      </p:par>
    </p:tnLst>
  </p:timing>
  <p:extLst>
    <p:ext uri="{E180D4A7-C9FB-4DFB-919C-405C955672EB}">
      <p14:showEvtLst xmlns:p14="http://schemas.microsoft.com/office/powerpoint/2010/main">
        <p14:playEvt time="1" objId="9222"/>
        <p14:stopEvt time="22818" objId="9222"/>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noChangeArrowheads="1"/>
          </p:cNvSpPr>
          <p:nvPr>
            <p:ph type="title" idx="4294967295"/>
          </p:nvPr>
        </p:nvSpPr>
        <p:spPr>
          <a:xfrm>
            <a:off x="228600" y="-7495"/>
            <a:ext cx="8839200" cy="1143000"/>
          </a:xfrm>
        </p:spPr>
        <p:txBody>
          <a:bodyPr>
            <a:normAutofit fontScale="90000"/>
          </a:bodyPr>
          <a:lstStyle/>
          <a:p>
            <a:pPr eaLnBrk="1" hangingPunct="1"/>
            <a:r>
              <a:rPr lang="en-US" sz="3600" dirty="0" smtClean="0"/>
              <a:t>Diphtheria, Tetanus and Pertussis Vaccines </a:t>
            </a:r>
            <a:br>
              <a:rPr lang="en-US" sz="3600" dirty="0" smtClean="0"/>
            </a:br>
            <a:r>
              <a:rPr lang="en-US" sz="3600" dirty="0" smtClean="0"/>
              <a:t>for Children, Adolescents, and Adults</a:t>
            </a:r>
          </a:p>
        </p:txBody>
      </p:sp>
      <p:sp>
        <p:nvSpPr>
          <p:cNvPr id="196610" name="Rectangle 4"/>
          <p:cNvSpPr>
            <a:spLocks noGrp="1" noChangeArrowheads="1"/>
          </p:cNvSpPr>
          <p:nvPr>
            <p:ph type="body" idx="4294967295"/>
          </p:nvPr>
        </p:nvSpPr>
        <p:spPr>
          <a:xfrm>
            <a:off x="457200" y="1229353"/>
            <a:ext cx="8382000" cy="1295400"/>
          </a:xfrm>
        </p:spPr>
        <p:txBody>
          <a:bodyPr>
            <a:normAutofit/>
          </a:bodyPr>
          <a:lstStyle/>
          <a:p>
            <a:pPr eaLnBrk="1" hangingPunct="1">
              <a:buFontTx/>
              <a:buNone/>
            </a:pPr>
            <a:r>
              <a:rPr lang="en-US" sz="2400" u="sng" dirty="0" smtClean="0"/>
              <a:t>ACIP recommends:</a:t>
            </a:r>
          </a:p>
          <a:p>
            <a:pPr eaLnBrk="1" hangingPunct="1">
              <a:buFontTx/>
              <a:buNone/>
            </a:pPr>
            <a:r>
              <a:rPr lang="en-US" sz="2400" dirty="0" smtClean="0"/>
              <a:t>A 5 dose series of </a:t>
            </a:r>
            <a:r>
              <a:rPr lang="en-US" sz="2400" b="1" dirty="0" smtClean="0"/>
              <a:t>DTaP: </a:t>
            </a:r>
            <a:r>
              <a:rPr lang="en-US" sz="2000" dirty="0" smtClean="0"/>
              <a:t>Administered at 2, 4, 6, 15-18 months and 4-6 years </a:t>
            </a:r>
            <a:r>
              <a:rPr lang="en-US" sz="1400" dirty="0" smtClean="0"/>
              <a:t>(Do not administer after age 6)</a:t>
            </a:r>
          </a:p>
          <a:p>
            <a:pPr lvl="1" eaLnBrk="1" hangingPunct="1">
              <a:buClr>
                <a:srgbClr val="FFFFCC"/>
              </a:buClr>
              <a:buFontTx/>
              <a:buNone/>
            </a:pPr>
            <a:endParaRPr lang="en-US" sz="2000" dirty="0" smtClean="0"/>
          </a:p>
        </p:txBody>
      </p:sp>
      <p:sp>
        <p:nvSpPr>
          <p:cNvPr id="265221" name="Text Box 5"/>
          <p:cNvSpPr txBox="1">
            <a:spLocks noChangeArrowheads="1"/>
          </p:cNvSpPr>
          <p:nvPr/>
        </p:nvSpPr>
        <p:spPr bwMode="auto">
          <a:xfrm>
            <a:off x="342900" y="2496859"/>
            <a:ext cx="8305800" cy="1384995"/>
          </a:xfrm>
          <a:prstGeom prst="rect">
            <a:avLst/>
          </a:prstGeom>
          <a:noFill/>
          <a:ln w="9525">
            <a:noFill/>
            <a:miter lim="800000"/>
            <a:headEnd/>
            <a:tailEnd/>
          </a:ln>
        </p:spPr>
        <p:txBody>
          <a:bodyPr>
            <a:spAutoFit/>
          </a:bodyPr>
          <a:lstStyle/>
          <a:p>
            <a:pPr>
              <a:spcBef>
                <a:spcPts val="1200"/>
              </a:spcBef>
            </a:pPr>
            <a:r>
              <a:rPr lang="en-US" sz="2400" dirty="0">
                <a:solidFill>
                  <a:srgbClr val="FFFFFF"/>
                </a:solidFill>
                <a:latin typeface="Calibri" pitchFamily="34" charset="0"/>
              </a:rPr>
              <a:t>  </a:t>
            </a:r>
            <a:r>
              <a:rPr lang="en-US" sz="2400" u="sng" dirty="0" smtClean="0">
                <a:latin typeface="Calibri" pitchFamily="34" charset="0"/>
              </a:rPr>
              <a:t>one</a:t>
            </a:r>
            <a:r>
              <a:rPr lang="en-US" sz="2400" dirty="0" smtClean="0">
                <a:latin typeface="Calibri" pitchFamily="34" charset="0"/>
              </a:rPr>
              <a:t> dose </a:t>
            </a:r>
            <a:r>
              <a:rPr lang="en-US" sz="2400" dirty="0">
                <a:latin typeface="Calibri" pitchFamily="34" charset="0"/>
              </a:rPr>
              <a:t>of </a:t>
            </a:r>
            <a:r>
              <a:rPr lang="en-US" sz="2400" b="1" dirty="0" smtClean="0">
                <a:latin typeface="Calibri" pitchFamily="34" charset="0"/>
              </a:rPr>
              <a:t>Tdap:</a:t>
            </a:r>
            <a:endParaRPr lang="en-US" sz="2400" dirty="0">
              <a:latin typeface="Calibri" pitchFamily="34" charset="0"/>
            </a:endParaRPr>
          </a:p>
          <a:p>
            <a:pPr lvl="1">
              <a:spcBef>
                <a:spcPts val="1200"/>
              </a:spcBef>
              <a:buClr>
                <a:srgbClr val="FFFFCC"/>
              </a:buClr>
            </a:pPr>
            <a:r>
              <a:rPr lang="en-US" sz="2000" dirty="0" smtClean="0">
                <a:latin typeface="Calibri" pitchFamily="34" charset="0"/>
              </a:rPr>
              <a:t>For children and adolescents starting at 11 </a:t>
            </a:r>
            <a:r>
              <a:rPr lang="en-US" sz="2000" dirty="0">
                <a:latin typeface="Calibri" pitchFamily="34" charset="0"/>
              </a:rPr>
              <a:t>or 12 years of </a:t>
            </a:r>
            <a:r>
              <a:rPr lang="en-US" sz="2000" dirty="0" smtClean="0">
                <a:latin typeface="Calibri" pitchFamily="34" charset="0"/>
              </a:rPr>
              <a:t>age </a:t>
            </a:r>
          </a:p>
          <a:p>
            <a:pPr lvl="1">
              <a:spcBef>
                <a:spcPts val="1200"/>
              </a:spcBef>
              <a:buClr>
                <a:srgbClr val="FFFFCC"/>
              </a:buClr>
            </a:pPr>
            <a:r>
              <a:rPr lang="en-US" sz="2000" dirty="0" smtClean="0">
                <a:latin typeface="Calibri" pitchFamily="34" charset="0"/>
              </a:rPr>
              <a:t>For all </a:t>
            </a:r>
            <a:r>
              <a:rPr lang="en-US" sz="2000" dirty="0">
                <a:latin typeface="Calibri" pitchFamily="34" charset="0"/>
              </a:rPr>
              <a:t>adults aged 19 years and </a:t>
            </a:r>
            <a:r>
              <a:rPr lang="en-US" sz="2000" dirty="0" smtClean="0">
                <a:latin typeface="Calibri" pitchFamily="34" charset="0"/>
              </a:rPr>
              <a:t>older who have not had Tdap previously</a:t>
            </a:r>
            <a:endParaRPr lang="en-US" sz="2000" b="1" dirty="0">
              <a:latin typeface="Calibri" pitchFamily="34" charset="0"/>
            </a:endParaRPr>
          </a:p>
        </p:txBody>
      </p:sp>
      <p:sp>
        <p:nvSpPr>
          <p:cNvPr id="7" name="Rectangle 6"/>
          <p:cNvSpPr/>
          <p:nvPr/>
        </p:nvSpPr>
        <p:spPr>
          <a:xfrm>
            <a:off x="723900" y="4183559"/>
            <a:ext cx="7620000" cy="769441"/>
          </a:xfrm>
          <a:prstGeom prst="rect">
            <a:avLst/>
          </a:prstGeom>
        </p:spPr>
        <p:txBody>
          <a:bodyPr wrap="square">
            <a:spAutoFit/>
          </a:bodyPr>
          <a:lstStyle/>
          <a:p>
            <a:pPr marL="342900" indent="-342900" algn="ctr" eaLnBrk="0" hangingPunct="0">
              <a:spcBef>
                <a:spcPct val="20000"/>
              </a:spcBef>
            </a:pPr>
            <a:r>
              <a:rPr lang="en-US" sz="2000" dirty="0" smtClean="0">
                <a:latin typeface="Calibri" pitchFamily="34" charset="0"/>
              </a:rPr>
              <a:t>Boostrix is licensed for persons 10 </a:t>
            </a:r>
            <a:r>
              <a:rPr lang="en-US" sz="2000" dirty="0">
                <a:latin typeface="Calibri" pitchFamily="34" charset="0"/>
              </a:rPr>
              <a:t>years and </a:t>
            </a:r>
            <a:r>
              <a:rPr lang="en-US" sz="2000" dirty="0" smtClean="0">
                <a:latin typeface="Calibri" pitchFamily="34" charset="0"/>
              </a:rPr>
              <a:t>older                  </a:t>
            </a:r>
          </a:p>
          <a:p>
            <a:pPr marL="342900" indent="-342900" algn="ctr" eaLnBrk="0" hangingPunct="0">
              <a:spcBef>
                <a:spcPct val="20000"/>
              </a:spcBef>
            </a:pPr>
            <a:r>
              <a:rPr lang="en-US" sz="2000" dirty="0" smtClean="0">
                <a:latin typeface="Calibri" pitchFamily="34" charset="0"/>
              </a:rPr>
              <a:t> Adacel is licensed for persons 10 </a:t>
            </a:r>
            <a:r>
              <a:rPr lang="en-US" sz="2000" dirty="0">
                <a:latin typeface="Calibri" pitchFamily="34" charset="0"/>
              </a:rPr>
              <a:t>through 64 </a:t>
            </a:r>
            <a:r>
              <a:rPr lang="en-US" sz="2000" dirty="0" smtClean="0">
                <a:latin typeface="Calibri" pitchFamily="34" charset="0"/>
              </a:rPr>
              <a:t>years</a:t>
            </a:r>
            <a:endParaRPr lang="en-US" sz="2000" dirty="0">
              <a:latin typeface="Calibri" pitchFamily="34" charset="0"/>
            </a:endParaRPr>
          </a:p>
        </p:txBody>
      </p:sp>
      <p:sp>
        <p:nvSpPr>
          <p:cNvPr id="9" name="Rectangle 8"/>
          <p:cNvSpPr>
            <a:spLocks noChangeArrowheads="1"/>
          </p:cNvSpPr>
          <p:nvPr/>
        </p:nvSpPr>
        <p:spPr bwMode="auto">
          <a:xfrm>
            <a:off x="114300" y="5701605"/>
            <a:ext cx="8839200" cy="457200"/>
          </a:xfrm>
          <a:prstGeom prst="rect">
            <a:avLst/>
          </a:prstGeom>
          <a:noFill/>
          <a:ln w="9525">
            <a:noFill/>
            <a:miter lim="800000"/>
            <a:headEnd/>
            <a:tailEnd/>
          </a:ln>
        </p:spPr>
        <p:txBody>
          <a:bodyPr wrap="square">
            <a:spAutoFit/>
          </a:bodyPr>
          <a:lstStyle/>
          <a:p>
            <a:pPr marL="0" lvl="1" algn="ctr">
              <a:spcBef>
                <a:spcPct val="50000"/>
              </a:spcBef>
              <a:buClr>
                <a:srgbClr val="FFFFCC"/>
              </a:buClr>
            </a:pPr>
            <a:r>
              <a:rPr lang="en-US" sz="2400" u="sng" dirty="0">
                <a:latin typeface="Calibri" pitchFamily="34" charset="0"/>
              </a:rPr>
              <a:t>There is no minimal interval between the last dose of Td and </a:t>
            </a:r>
            <a:r>
              <a:rPr lang="en-US" sz="2400" u="sng" dirty="0" err="1">
                <a:latin typeface="Calibri" pitchFamily="34" charset="0"/>
              </a:rPr>
              <a:t>Tdap</a:t>
            </a:r>
            <a:r>
              <a:rPr lang="en-US" sz="2400" u="sng" dirty="0">
                <a:latin typeface="Calibri" pitchFamily="34" charset="0"/>
              </a:rPr>
              <a:t>. </a:t>
            </a:r>
          </a:p>
        </p:txBody>
      </p:sp>
      <p:sp>
        <p:nvSpPr>
          <p:cNvPr id="10" name="TextBox 9"/>
          <p:cNvSpPr txBox="1"/>
          <p:nvPr/>
        </p:nvSpPr>
        <p:spPr>
          <a:xfrm>
            <a:off x="381000" y="5083314"/>
            <a:ext cx="8305800" cy="707886"/>
          </a:xfrm>
          <a:prstGeom prst="rect">
            <a:avLst/>
          </a:prstGeom>
          <a:noFill/>
        </p:spPr>
        <p:txBody>
          <a:bodyPr wrap="square" rtlCol="0">
            <a:spAutoFit/>
          </a:bodyPr>
          <a:lstStyle/>
          <a:p>
            <a:pPr algn="ctr"/>
            <a:r>
              <a:rPr lang="en-US" sz="2000" dirty="0" smtClean="0">
                <a:latin typeface="Calibri" pitchFamily="34" charset="0"/>
              </a:rPr>
              <a:t>For adults 65 years and older </a:t>
            </a:r>
            <a:r>
              <a:rPr lang="en-US" sz="2000" dirty="0" err="1" smtClean="0">
                <a:latin typeface="Calibri" pitchFamily="34" charset="0"/>
              </a:rPr>
              <a:t>Boostrix</a:t>
            </a:r>
            <a:r>
              <a:rPr lang="en-US" sz="2000" dirty="0" smtClean="0">
                <a:latin typeface="Calibri" pitchFamily="34" charset="0"/>
              </a:rPr>
              <a:t> should be used, when feasible;</a:t>
            </a:r>
          </a:p>
          <a:p>
            <a:pPr algn="ctr"/>
            <a:r>
              <a:rPr lang="en-US" sz="2000" dirty="0" smtClean="0">
                <a:latin typeface="Calibri" pitchFamily="34" charset="0"/>
              </a:rPr>
              <a:t>however, either vaccine product provides protection and is considered valid</a:t>
            </a:r>
            <a:r>
              <a:rPr lang="en-US" dirty="0" smtClean="0">
                <a:latin typeface="Calibri" pitchFamily="34" charset="0"/>
              </a:rPr>
              <a:t>.</a:t>
            </a:r>
            <a:endParaRPr lang="en-US" dirty="0"/>
          </a:p>
        </p:txBody>
      </p:sp>
      <p:sp>
        <p:nvSpPr>
          <p:cNvPr id="11" name="Rectangle 10"/>
          <p:cNvSpPr/>
          <p:nvPr/>
        </p:nvSpPr>
        <p:spPr bwMode="auto">
          <a:xfrm>
            <a:off x="1219200" y="4191000"/>
            <a:ext cx="6324600" cy="76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2" name="Rectangle 11"/>
          <p:cNvSpPr/>
          <p:nvPr/>
        </p:nvSpPr>
        <p:spPr>
          <a:xfrm>
            <a:off x="457200" y="6147881"/>
            <a:ext cx="8839200" cy="261610"/>
          </a:xfrm>
          <a:prstGeom prst="rect">
            <a:avLst/>
          </a:prstGeom>
        </p:spPr>
        <p:txBody>
          <a:bodyPr wrap="square">
            <a:spAutoFit/>
          </a:bodyPr>
          <a:lstStyle/>
          <a:p>
            <a:r>
              <a:rPr lang="en-US" sz="1100" b="1" dirty="0" smtClean="0">
                <a:latin typeface="+mn-lt"/>
                <a:cs typeface="Arial" pitchFamily="34" charset="0"/>
              </a:rPr>
              <a:t>MMWR, September 23, 2011, </a:t>
            </a:r>
            <a:r>
              <a:rPr lang="en-US" sz="1100" b="1" dirty="0" err="1" smtClean="0">
                <a:latin typeface="+mn-lt"/>
                <a:cs typeface="Arial" pitchFamily="34" charset="0"/>
              </a:rPr>
              <a:t>Vol</a:t>
            </a:r>
            <a:r>
              <a:rPr lang="en-US" sz="1100" b="1" dirty="0" smtClean="0">
                <a:latin typeface="+mn-lt"/>
                <a:cs typeface="Arial" pitchFamily="34" charset="0"/>
              </a:rPr>
              <a:t> 60, #37         MMWR,  January 14, 2011, </a:t>
            </a:r>
            <a:r>
              <a:rPr lang="en-US" sz="1100" b="1" dirty="0" err="1" smtClean="0">
                <a:latin typeface="+mn-lt"/>
                <a:cs typeface="Arial" pitchFamily="34" charset="0"/>
              </a:rPr>
              <a:t>Vol</a:t>
            </a:r>
            <a:r>
              <a:rPr lang="en-US" sz="1100" b="1" dirty="0" smtClean="0">
                <a:latin typeface="+mn-lt"/>
                <a:cs typeface="Arial" pitchFamily="34" charset="0"/>
              </a:rPr>
              <a:t> 60, #01             MMWR, June 29, 2012 </a:t>
            </a:r>
            <a:r>
              <a:rPr lang="en-US" sz="1100" b="1" dirty="0" err="1" smtClean="0">
                <a:latin typeface="+mn-lt"/>
                <a:cs typeface="Arial" pitchFamily="34" charset="0"/>
              </a:rPr>
              <a:t>Vol</a:t>
            </a:r>
            <a:r>
              <a:rPr lang="en-US" sz="1100" b="1" dirty="0" smtClean="0">
                <a:latin typeface="+mn-lt"/>
                <a:cs typeface="Arial" pitchFamily="34" charset="0"/>
              </a:rPr>
              <a:t> 61, #25</a:t>
            </a:r>
          </a:p>
        </p:txBody>
      </p:sp>
    </p:spTree>
    <p:extLst>
      <p:ext uri="{BB962C8B-B14F-4D97-AF65-F5344CB8AC3E}">
        <p14:creationId xmlns:p14="http://schemas.microsoft.com/office/powerpoint/2010/main" val="970616328"/>
      </p:ext>
    </p:extLst>
  </p:cSld>
  <p:clrMapOvr>
    <a:masterClrMapping/>
  </p:clrMapOvr>
  <p:transition advTm="57419"/>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02751395"/>
              </p:ext>
            </p:extLst>
          </p:nvPr>
        </p:nvGraphicFramePr>
        <p:xfrm>
          <a:off x="533400" y="1397000"/>
          <a:ext cx="8229600" cy="4653280"/>
        </p:xfrm>
        <a:graphic>
          <a:graphicData uri="http://schemas.openxmlformats.org/drawingml/2006/table">
            <a:tbl>
              <a:tblPr firstRow="1" bandRow="1">
                <a:tableStyleId>{5C22544A-7EE6-4342-B048-85BDC9FD1C3A}</a:tableStyleId>
              </a:tblPr>
              <a:tblGrid>
                <a:gridCol w="1371600"/>
                <a:gridCol w="1981200"/>
                <a:gridCol w="2057400"/>
                <a:gridCol w="1828800"/>
                <a:gridCol w="990600"/>
              </a:tblGrid>
              <a:tr h="370840">
                <a:tc>
                  <a:txBody>
                    <a:bodyPr/>
                    <a:lstStyle/>
                    <a:p>
                      <a:pPr algn="ctr"/>
                      <a:r>
                        <a:rPr lang="en-US" dirty="0" smtClean="0"/>
                        <a:t>PRODUCT</a:t>
                      </a:r>
                      <a:endParaRPr lang="en-US" dirty="0"/>
                    </a:p>
                  </a:txBody>
                  <a:tcPr/>
                </a:tc>
                <a:tc>
                  <a:txBody>
                    <a:bodyPr/>
                    <a:lstStyle/>
                    <a:p>
                      <a:pPr algn="ctr"/>
                      <a:r>
                        <a:rPr lang="en-US" dirty="0" smtClean="0"/>
                        <a:t>COMPONENT(S)</a:t>
                      </a:r>
                      <a:endParaRPr lang="en-US" dirty="0"/>
                    </a:p>
                  </a:txBody>
                  <a:tcPr/>
                </a:tc>
                <a:tc>
                  <a:txBody>
                    <a:bodyPr/>
                    <a:lstStyle/>
                    <a:p>
                      <a:pPr algn="ctr"/>
                      <a:r>
                        <a:rPr lang="en-US" dirty="0" smtClean="0"/>
                        <a:t>USE</a:t>
                      </a:r>
                      <a:r>
                        <a:rPr lang="en-US" baseline="0" dirty="0" smtClean="0"/>
                        <a:t> FOR AGES</a:t>
                      </a:r>
                      <a:endParaRPr lang="en-US" dirty="0"/>
                    </a:p>
                  </a:txBody>
                  <a:tcPr/>
                </a:tc>
                <a:tc>
                  <a:txBody>
                    <a:bodyPr/>
                    <a:lstStyle/>
                    <a:p>
                      <a:pPr algn="ctr"/>
                      <a:r>
                        <a:rPr lang="en-US" dirty="0" smtClean="0"/>
                        <a:t>USE FOR </a:t>
                      </a:r>
                      <a:r>
                        <a:rPr lang="en-US" dirty="0" err="1" smtClean="0"/>
                        <a:t>DTaP</a:t>
                      </a:r>
                      <a:r>
                        <a:rPr lang="en-US" baseline="0" dirty="0" smtClean="0"/>
                        <a:t> DOSES</a:t>
                      </a:r>
                      <a:endParaRPr lang="en-US" dirty="0"/>
                    </a:p>
                  </a:txBody>
                  <a:tcPr/>
                </a:tc>
                <a:tc>
                  <a:txBody>
                    <a:bodyPr/>
                    <a:lstStyle/>
                    <a:p>
                      <a:pPr algn="ctr"/>
                      <a:r>
                        <a:rPr lang="en-US" dirty="0" smtClean="0"/>
                        <a:t>ROUTE</a:t>
                      </a:r>
                      <a:endParaRPr lang="en-US" dirty="0"/>
                    </a:p>
                  </a:txBody>
                  <a:tcPr/>
                </a:tc>
              </a:tr>
              <a:tr h="370840">
                <a:tc>
                  <a:txBody>
                    <a:bodyPr/>
                    <a:lstStyle/>
                    <a:p>
                      <a:pPr algn="ctr"/>
                      <a:r>
                        <a:rPr lang="en-US" b="1" dirty="0" err="1" smtClean="0"/>
                        <a:t>Daptacel</a:t>
                      </a:r>
                      <a:endParaRPr lang="en-US" b="1" dirty="0" smtClean="0"/>
                    </a:p>
                    <a:p>
                      <a:pPr algn="ctr"/>
                      <a:r>
                        <a:rPr lang="en-US" b="1" dirty="0" smtClean="0"/>
                        <a:t> (SP)</a:t>
                      </a:r>
                      <a:endParaRPr lang="en-US" b="1" dirty="0"/>
                    </a:p>
                  </a:txBody>
                  <a:tcPr/>
                </a:tc>
                <a:tc>
                  <a:txBody>
                    <a:bodyPr/>
                    <a:lstStyle/>
                    <a:p>
                      <a:pPr algn="ctr"/>
                      <a:r>
                        <a:rPr lang="en-US" b="1" dirty="0" err="1" smtClean="0"/>
                        <a:t>DTaP</a:t>
                      </a:r>
                      <a:endParaRPr lang="en-US" b="1" dirty="0"/>
                    </a:p>
                  </a:txBody>
                  <a:tcPr/>
                </a:tc>
                <a:tc>
                  <a:txBody>
                    <a:bodyPr/>
                    <a:lstStyle/>
                    <a:p>
                      <a:pPr algn="ctr"/>
                      <a:r>
                        <a:rPr lang="en-US" b="1" dirty="0" smtClean="0"/>
                        <a:t>6 wks. thru 6 yrs.</a:t>
                      </a:r>
                      <a:endParaRPr lang="en-US" b="1" dirty="0"/>
                    </a:p>
                  </a:txBody>
                  <a:tcPr/>
                </a:tc>
                <a:tc>
                  <a:txBody>
                    <a:bodyPr/>
                    <a:lstStyle/>
                    <a:p>
                      <a:pPr algn="ctr"/>
                      <a:r>
                        <a:rPr lang="en-US" b="1" dirty="0" smtClean="0"/>
                        <a:t>Doses 1 thru 5</a:t>
                      </a:r>
                      <a:endParaRPr lang="en-US" b="1" dirty="0"/>
                    </a:p>
                  </a:txBody>
                  <a:tcPr/>
                </a:tc>
                <a:tc>
                  <a:txBody>
                    <a:bodyPr/>
                    <a:lstStyle/>
                    <a:p>
                      <a:pPr algn="ctr"/>
                      <a:r>
                        <a:rPr lang="en-US" b="1" dirty="0" smtClean="0"/>
                        <a:t>IM</a:t>
                      </a:r>
                      <a:endParaRPr lang="en-US" b="1" dirty="0"/>
                    </a:p>
                  </a:txBody>
                  <a:tcPr/>
                </a:tc>
              </a:tr>
              <a:tr h="370840">
                <a:tc>
                  <a:txBody>
                    <a:bodyPr/>
                    <a:lstStyle/>
                    <a:p>
                      <a:pPr algn="ctr"/>
                      <a:r>
                        <a:rPr lang="en-US" b="1" dirty="0" err="1" smtClean="0"/>
                        <a:t>Infanrix</a:t>
                      </a:r>
                      <a:endParaRPr lang="en-US" b="1" dirty="0" smtClean="0"/>
                    </a:p>
                    <a:p>
                      <a:pPr algn="ctr"/>
                      <a:r>
                        <a:rPr lang="en-US" b="1" dirty="0" smtClean="0"/>
                        <a:t> (GSK)</a:t>
                      </a:r>
                      <a:endParaRPr lang="en-US" b="1" dirty="0"/>
                    </a:p>
                  </a:txBody>
                  <a:tcPr/>
                </a:tc>
                <a:tc>
                  <a:txBody>
                    <a:bodyPr/>
                    <a:lstStyle/>
                    <a:p>
                      <a:pPr algn="ctr"/>
                      <a:r>
                        <a:rPr lang="en-US" b="1" dirty="0" err="1" smtClean="0"/>
                        <a:t>DTaP</a:t>
                      </a:r>
                      <a:endParaRPr lang="en-US" b="1" dirty="0"/>
                    </a:p>
                  </a:txBody>
                  <a:tcPr/>
                </a:tc>
                <a:tc>
                  <a:txBody>
                    <a:bodyPr/>
                    <a:lstStyle/>
                    <a:p>
                      <a:pPr algn="ctr"/>
                      <a:r>
                        <a:rPr lang="en-US" b="1" dirty="0" smtClean="0"/>
                        <a:t>6 wks. thru</a:t>
                      </a:r>
                      <a:r>
                        <a:rPr lang="en-US" b="1" baseline="0" dirty="0" smtClean="0"/>
                        <a:t> 6 yrs.</a:t>
                      </a:r>
                      <a:endParaRPr lang="en-US" b="1" dirty="0"/>
                    </a:p>
                  </a:txBody>
                  <a:tcPr/>
                </a:tc>
                <a:tc>
                  <a:txBody>
                    <a:bodyPr/>
                    <a:lstStyle/>
                    <a:p>
                      <a:pPr algn="ctr"/>
                      <a:r>
                        <a:rPr lang="en-US" b="1" dirty="0" smtClean="0"/>
                        <a:t>Doses 1 thru 5</a:t>
                      </a:r>
                      <a:endParaRPr lang="en-US" b="1" dirty="0"/>
                    </a:p>
                  </a:txBody>
                  <a:tcPr/>
                </a:tc>
                <a:tc>
                  <a:txBody>
                    <a:bodyPr/>
                    <a:lstStyle/>
                    <a:p>
                      <a:pPr algn="ctr"/>
                      <a:r>
                        <a:rPr lang="en-US" b="1" dirty="0" smtClean="0"/>
                        <a:t>IM</a:t>
                      </a:r>
                      <a:endParaRPr lang="en-US" b="1" dirty="0"/>
                    </a:p>
                  </a:txBody>
                  <a:tcPr/>
                </a:tc>
              </a:tr>
              <a:tr h="370840">
                <a:tc>
                  <a:txBody>
                    <a:bodyPr/>
                    <a:lstStyle/>
                    <a:p>
                      <a:pPr algn="ctr"/>
                      <a:r>
                        <a:rPr lang="en-US" b="1" dirty="0" err="1" smtClean="0"/>
                        <a:t>Pediarix</a:t>
                      </a:r>
                      <a:endParaRPr lang="en-US" b="1" dirty="0" smtClean="0"/>
                    </a:p>
                    <a:p>
                      <a:pPr algn="ctr"/>
                      <a:r>
                        <a:rPr lang="en-US" b="1" dirty="0" smtClean="0"/>
                        <a:t> (GSK)</a:t>
                      </a:r>
                      <a:endParaRPr lang="en-US" b="1" dirty="0"/>
                    </a:p>
                  </a:txBody>
                  <a:tcPr/>
                </a:tc>
                <a:tc>
                  <a:txBody>
                    <a:bodyPr/>
                    <a:lstStyle/>
                    <a:p>
                      <a:pPr algn="ctr"/>
                      <a:r>
                        <a:rPr lang="en-US" b="1" dirty="0" err="1" smtClean="0"/>
                        <a:t>DTaP</a:t>
                      </a:r>
                      <a:r>
                        <a:rPr lang="en-US" b="1" dirty="0" smtClean="0"/>
                        <a:t>-</a:t>
                      </a:r>
                      <a:r>
                        <a:rPr lang="en-US" b="1" dirty="0" err="1" smtClean="0"/>
                        <a:t>HepB</a:t>
                      </a:r>
                      <a:r>
                        <a:rPr lang="en-US" b="1" dirty="0" smtClean="0"/>
                        <a:t>-IPV</a:t>
                      </a:r>
                      <a:endParaRPr lang="en-US" b="1" dirty="0"/>
                    </a:p>
                  </a:txBody>
                  <a:tcPr/>
                </a:tc>
                <a:tc>
                  <a:txBody>
                    <a:bodyPr/>
                    <a:lstStyle/>
                    <a:p>
                      <a:pPr algn="ctr"/>
                      <a:r>
                        <a:rPr lang="en-US" b="1" dirty="0" smtClean="0"/>
                        <a:t>6 wks. thru</a:t>
                      </a:r>
                      <a:r>
                        <a:rPr lang="en-US" b="1" baseline="0" dirty="0" smtClean="0"/>
                        <a:t> 6 yrs.</a:t>
                      </a:r>
                      <a:endParaRPr lang="en-US" b="1" dirty="0"/>
                    </a:p>
                  </a:txBody>
                  <a:tcPr/>
                </a:tc>
                <a:tc>
                  <a:txBody>
                    <a:bodyPr/>
                    <a:lstStyle/>
                    <a:p>
                      <a:pPr algn="ctr"/>
                      <a:r>
                        <a:rPr lang="en-US" b="1" dirty="0" smtClean="0"/>
                        <a:t>Doses 1 thru 3</a:t>
                      </a:r>
                      <a:endParaRPr lang="en-US" b="1" dirty="0"/>
                    </a:p>
                  </a:txBody>
                  <a:tcPr/>
                </a:tc>
                <a:tc>
                  <a:txBody>
                    <a:bodyPr/>
                    <a:lstStyle/>
                    <a:p>
                      <a:pPr algn="ctr"/>
                      <a:r>
                        <a:rPr lang="en-US" b="1" dirty="0" smtClean="0"/>
                        <a:t>IM</a:t>
                      </a:r>
                      <a:endParaRPr lang="en-US" b="1" dirty="0"/>
                    </a:p>
                  </a:txBody>
                  <a:tcPr/>
                </a:tc>
              </a:tr>
              <a:tr h="370840">
                <a:tc>
                  <a:txBody>
                    <a:bodyPr/>
                    <a:lstStyle/>
                    <a:p>
                      <a:pPr algn="ctr"/>
                      <a:r>
                        <a:rPr lang="en-US" b="1" dirty="0" err="1" smtClean="0"/>
                        <a:t>Pentacel</a:t>
                      </a:r>
                      <a:r>
                        <a:rPr lang="en-US" b="1" dirty="0" smtClean="0"/>
                        <a:t> (SP)</a:t>
                      </a:r>
                      <a:endParaRPr lang="en-US" b="1" dirty="0"/>
                    </a:p>
                  </a:txBody>
                  <a:tcPr/>
                </a:tc>
                <a:tc>
                  <a:txBody>
                    <a:bodyPr/>
                    <a:lstStyle/>
                    <a:p>
                      <a:pPr algn="ctr"/>
                      <a:r>
                        <a:rPr lang="en-US" b="1" dirty="0" err="1" smtClean="0"/>
                        <a:t>DTaP</a:t>
                      </a:r>
                      <a:r>
                        <a:rPr lang="en-US" b="1" dirty="0" smtClean="0"/>
                        <a:t>-IPV/Hib</a:t>
                      </a:r>
                      <a:endParaRPr lang="en-US" b="1" dirty="0"/>
                    </a:p>
                  </a:txBody>
                  <a:tcPr/>
                </a:tc>
                <a:tc>
                  <a:txBody>
                    <a:bodyPr/>
                    <a:lstStyle/>
                    <a:p>
                      <a:pPr algn="ctr"/>
                      <a:r>
                        <a:rPr lang="en-US" b="1" dirty="0" smtClean="0"/>
                        <a:t>6 wks. thru</a:t>
                      </a:r>
                      <a:r>
                        <a:rPr lang="en-US" b="1" baseline="0" dirty="0" smtClean="0"/>
                        <a:t> 4 yrs.</a:t>
                      </a:r>
                      <a:endParaRPr lang="en-US" b="1" dirty="0"/>
                    </a:p>
                  </a:txBody>
                  <a:tcPr/>
                </a:tc>
                <a:tc>
                  <a:txBody>
                    <a:bodyPr/>
                    <a:lstStyle/>
                    <a:p>
                      <a:pPr algn="ctr"/>
                      <a:r>
                        <a:rPr lang="en-US" b="1" dirty="0" smtClean="0"/>
                        <a:t>Doses 1 thru 4</a:t>
                      </a:r>
                      <a:endParaRPr lang="en-US" b="1" dirty="0"/>
                    </a:p>
                  </a:txBody>
                  <a:tcPr/>
                </a:tc>
                <a:tc>
                  <a:txBody>
                    <a:bodyPr/>
                    <a:lstStyle/>
                    <a:p>
                      <a:pPr algn="ctr"/>
                      <a:r>
                        <a:rPr lang="en-US" b="1" dirty="0" smtClean="0"/>
                        <a:t>IM</a:t>
                      </a:r>
                      <a:endParaRPr lang="en-US" b="1" dirty="0"/>
                    </a:p>
                  </a:txBody>
                  <a:tcPr/>
                </a:tc>
              </a:tr>
              <a:tr h="812800">
                <a:tc>
                  <a:txBody>
                    <a:bodyPr/>
                    <a:lstStyle/>
                    <a:p>
                      <a:pPr algn="ctr"/>
                      <a:r>
                        <a:rPr lang="en-US" b="1" dirty="0" err="1" smtClean="0"/>
                        <a:t>Kinrix</a:t>
                      </a:r>
                      <a:endParaRPr lang="en-US" b="1" dirty="0" smtClean="0"/>
                    </a:p>
                    <a:p>
                      <a:pPr algn="ctr"/>
                      <a:r>
                        <a:rPr lang="en-US" b="1" dirty="0" smtClean="0"/>
                        <a:t> (GSK)</a:t>
                      </a:r>
                      <a:endParaRPr lang="en-US" b="1" dirty="0"/>
                    </a:p>
                  </a:txBody>
                  <a:tcPr/>
                </a:tc>
                <a:tc>
                  <a:txBody>
                    <a:bodyPr/>
                    <a:lstStyle/>
                    <a:p>
                      <a:pPr algn="ctr"/>
                      <a:r>
                        <a:rPr lang="en-US" b="1" dirty="0" err="1" smtClean="0"/>
                        <a:t>DTaP</a:t>
                      </a:r>
                      <a:r>
                        <a:rPr lang="en-US" b="1" dirty="0" smtClean="0"/>
                        <a:t>-IPV</a:t>
                      </a:r>
                      <a:endParaRPr lang="en-US" b="1" dirty="0"/>
                    </a:p>
                  </a:txBody>
                  <a:tcPr/>
                </a:tc>
                <a:tc>
                  <a:txBody>
                    <a:bodyPr/>
                    <a:lstStyle/>
                    <a:p>
                      <a:pPr algn="ctr"/>
                      <a:r>
                        <a:rPr lang="en-US" b="1" dirty="0" smtClean="0"/>
                        <a:t>4 thru 6 yrs.</a:t>
                      </a:r>
                      <a:endParaRPr lang="en-US" b="1" dirty="0"/>
                    </a:p>
                  </a:txBody>
                  <a:tcPr/>
                </a:tc>
                <a:tc>
                  <a:txBody>
                    <a:bodyPr/>
                    <a:lstStyle/>
                    <a:p>
                      <a:pPr algn="ctr"/>
                      <a:r>
                        <a:rPr lang="en-US" b="1" dirty="0" smtClean="0"/>
                        <a:t>Dose 5</a:t>
                      </a:r>
                      <a:endParaRPr lang="en-US" b="1" dirty="0"/>
                    </a:p>
                  </a:txBody>
                  <a:tcPr/>
                </a:tc>
                <a:tc>
                  <a:txBody>
                    <a:bodyPr/>
                    <a:lstStyle/>
                    <a:p>
                      <a:pPr algn="ctr"/>
                      <a:r>
                        <a:rPr lang="en-US" b="1" dirty="0" smtClean="0"/>
                        <a:t>IM</a:t>
                      </a:r>
                      <a:endParaRPr lang="en-US" b="1" dirty="0"/>
                    </a:p>
                  </a:txBody>
                  <a:tcPr/>
                </a:tc>
              </a:tr>
              <a:tr h="370840">
                <a:tc>
                  <a:txBody>
                    <a:bodyPr/>
                    <a:lstStyle/>
                    <a:p>
                      <a:pPr algn="ctr"/>
                      <a:r>
                        <a:rPr lang="en-US" b="1" dirty="0" err="1" smtClean="0"/>
                        <a:t>Quadracel</a:t>
                      </a:r>
                      <a:endParaRPr lang="en-US" b="1" dirty="0" smtClean="0"/>
                    </a:p>
                    <a:p>
                      <a:pPr algn="ctr"/>
                      <a:r>
                        <a:rPr lang="en-US" b="1" dirty="0" smtClean="0"/>
                        <a:t>(SP)</a:t>
                      </a:r>
                      <a:endParaRPr lang="en-US" b="1" dirty="0"/>
                    </a:p>
                  </a:txBody>
                  <a:tcPr/>
                </a:tc>
                <a:tc>
                  <a:txBody>
                    <a:bodyPr/>
                    <a:lstStyle/>
                    <a:p>
                      <a:pPr algn="ctr"/>
                      <a:r>
                        <a:rPr lang="en-US" b="1" dirty="0" err="1" smtClean="0"/>
                        <a:t>DTaP</a:t>
                      </a:r>
                      <a:r>
                        <a:rPr lang="en-US" b="1" dirty="0" smtClean="0"/>
                        <a:t>-IPV</a:t>
                      </a:r>
                      <a:endParaRPr lang="en-US" b="1" dirty="0"/>
                    </a:p>
                  </a:txBody>
                  <a:tcPr/>
                </a:tc>
                <a:tc>
                  <a:txBody>
                    <a:bodyPr/>
                    <a:lstStyle/>
                    <a:p>
                      <a:pPr algn="ctr"/>
                      <a:r>
                        <a:rPr lang="en-US" b="1" dirty="0" smtClean="0"/>
                        <a:t>4 thru 6 yrs.</a:t>
                      </a:r>
                      <a:endParaRPr lang="en-US" b="1" dirty="0"/>
                    </a:p>
                  </a:txBody>
                  <a:tcPr/>
                </a:tc>
                <a:tc>
                  <a:txBody>
                    <a:bodyPr/>
                    <a:lstStyle/>
                    <a:p>
                      <a:pPr algn="ctr"/>
                      <a:r>
                        <a:rPr lang="en-US" b="1" dirty="0" smtClean="0"/>
                        <a:t>Dose 5</a:t>
                      </a:r>
                      <a:endParaRPr lang="en-US" b="1" dirty="0"/>
                    </a:p>
                  </a:txBody>
                  <a:tcPr/>
                </a:tc>
                <a:tc>
                  <a:txBody>
                    <a:bodyPr/>
                    <a:lstStyle/>
                    <a:p>
                      <a:pPr algn="ctr"/>
                      <a:r>
                        <a:rPr lang="en-US" b="1" dirty="0" smtClean="0"/>
                        <a:t>IM</a:t>
                      </a:r>
                      <a:endParaRPr lang="en-US" b="1" dirty="0"/>
                    </a:p>
                  </a:txBody>
                  <a:tcPr/>
                </a:tc>
              </a:tr>
            </a:tbl>
          </a:graphicData>
        </a:graphic>
      </p:graphicFrame>
      <p:sp>
        <p:nvSpPr>
          <p:cNvPr id="3" name="TextBox 2"/>
          <p:cNvSpPr txBox="1"/>
          <p:nvPr/>
        </p:nvSpPr>
        <p:spPr>
          <a:xfrm>
            <a:off x="1181100" y="0"/>
            <a:ext cx="6781800" cy="1200329"/>
          </a:xfrm>
          <a:prstGeom prst="rect">
            <a:avLst/>
          </a:prstGeom>
          <a:noFill/>
        </p:spPr>
        <p:txBody>
          <a:bodyPr wrap="square" rtlCol="0">
            <a:spAutoFit/>
          </a:bodyPr>
          <a:lstStyle/>
          <a:p>
            <a:pPr algn="ctr"/>
            <a:r>
              <a:rPr lang="en-US" sz="3600" dirty="0" smtClean="0">
                <a:latin typeface="+mj-lt"/>
              </a:rPr>
              <a:t>ADMINISTER THE RIGHT VACCINE!</a:t>
            </a:r>
            <a:endParaRPr lang="en-US" sz="3600" dirty="0">
              <a:latin typeface="+mj-lt"/>
            </a:endParaRPr>
          </a:p>
        </p:txBody>
      </p:sp>
    </p:spTree>
    <p:extLst>
      <p:ext uri="{BB962C8B-B14F-4D97-AF65-F5344CB8AC3E}">
        <p14:creationId xmlns:p14="http://schemas.microsoft.com/office/powerpoint/2010/main" val="3053604487"/>
      </p:ext>
    </p:extLst>
  </p:cSld>
  <p:clrMapOvr>
    <a:masterClrMapping/>
  </p:clrMapOvr>
  <mc:AlternateContent xmlns:mc="http://schemas.openxmlformats.org/markup-compatibility/2006" xmlns:p14="http://schemas.microsoft.com/office/powerpoint/2010/main">
    <mc:Choice Requires="p14">
      <p:transition spd="slow" p14:dur="2000" advTm="38926"/>
    </mc:Choice>
    <mc:Fallback xmlns="">
      <p:transition spd="slow" advTm="38926"/>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itle 1"/>
          <p:cNvSpPr>
            <a:spLocks noGrp="1"/>
          </p:cNvSpPr>
          <p:nvPr>
            <p:ph type="title" idx="4294967295"/>
          </p:nvPr>
        </p:nvSpPr>
        <p:spPr>
          <a:xfrm>
            <a:off x="381000" y="76200"/>
            <a:ext cx="8305800" cy="762000"/>
          </a:xfrm>
        </p:spPr>
        <p:txBody>
          <a:bodyPr/>
          <a:lstStyle/>
          <a:p>
            <a:r>
              <a:rPr lang="en-US" sz="3200" dirty="0" err="1" smtClean="0"/>
              <a:t>Tdap</a:t>
            </a:r>
            <a:r>
              <a:rPr lang="en-US" sz="3200" dirty="0" smtClean="0"/>
              <a:t> for Pregnant Women</a:t>
            </a:r>
          </a:p>
        </p:txBody>
      </p:sp>
      <p:sp>
        <p:nvSpPr>
          <p:cNvPr id="5" name="TextBox 4"/>
          <p:cNvSpPr txBox="1"/>
          <p:nvPr/>
        </p:nvSpPr>
        <p:spPr>
          <a:xfrm>
            <a:off x="533400" y="914400"/>
            <a:ext cx="8001000" cy="3785652"/>
          </a:xfrm>
          <a:prstGeom prst="rect">
            <a:avLst/>
          </a:prstGeom>
          <a:noFill/>
        </p:spPr>
        <p:txBody>
          <a:bodyPr wrap="square">
            <a:spAutoFit/>
          </a:bodyPr>
          <a:lstStyle/>
          <a:p>
            <a:r>
              <a:rPr lang="en-US" sz="2400" dirty="0" smtClean="0">
                <a:latin typeface="Calibri" pitchFamily="34" charset="0"/>
              </a:rPr>
              <a:t>ACIP recommends:</a:t>
            </a:r>
          </a:p>
          <a:p>
            <a:r>
              <a:rPr lang="en-US" sz="2400" dirty="0" smtClean="0">
                <a:latin typeface="Calibri" pitchFamily="34" charset="0"/>
              </a:rPr>
              <a:t>One </a:t>
            </a:r>
            <a:r>
              <a:rPr lang="en-US" sz="2400" dirty="0">
                <a:latin typeface="Calibri" pitchFamily="34" charset="0"/>
              </a:rPr>
              <a:t>dose of </a:t>
            </a:r>
            <a:r>
              <a:rPr lang="en-US" sz="2400" dirty="0" err="1">
                <a:latin typeface="Calibri" pitchFamily="34" charset="0"/>
              </a:rPr>
              <a:t>Tdap</a:t>
            </a:r>
            <a:r>
              <a:rPr lang="en-US" sz="2400" dirty="0">
                <a:latin typeface="Calibri" pitchFamily="34" charset="0"/>
              </a:rPr>
              <a:t> </a:t>
            </a:r>
            <a:r>
              <a:rPr lang="en-US" sz="2400" dirty="0" smtClean="0">
                <a:latin typeface="Calibri" pitchFamily="34" charset="0"/>
              </a:rPr>
              <a:t>during </a:t>
            </a:r>
            <a:r>
              <a:rPr lang="en-US" sz="2400" u="sng" dirty="0">
                <a:latin typeface="Calibri" pitchFamily="34" charset="0"/>
              </a:rPr>
              <a:t>each</a:t>
            </a:r>
            <a:r>
              <a:rPr lang="en-US" sz="2400" dirty="0">
                <a:latin typeface="Calibri" pitchFamily="34" charset="0"/>
              </a:rPr>
              <a:t> pregnancy,  irrespective of a prior history of receiving </a:t>
            </a:r>
            <a:r>
              <a:rPr lang="en-US" sz="2400" dirty="0" err="1">
                <a:latin typeface="Calibri" pitchFamily="34" charset="0"/>
              </a:rPr>
              <a:t>Tdap</a:t>
            </a:r>
            <a:r>
              <a:rPr lang="en-US" sz="2400" dirty="0">
                <a:latin typeface="Calibri" pitchFamily="34" charset="0"/>
              </a:rPr>
              <a:t>. </a:t>
            </a:r>
          </a:p>
          <a:p>
            <a:endParaRPr lang="en-US" sz="2400" dirty="0">
              <a:latin typeface="Calibri" pitchFamily="34" charset="0"/>
            </a:endParaRPr>
          </a:p>
          <a:p>
            <a:r>
              <a:rPr lang="en-US" sz="2400" dirty="0">
                <a:latin typeface="Calibri" pitchFamily="34" charset="0"/>
              </a:rPr>
              <a:t>To maximize the maternal antibody response and passive antibody transfer to the infant, optimal timing for </a:t>
            </a:r>
            <a:r>
              <a:rPr lang="en-US" sz="2400" dirty="0" err="1">
                <a:latin typeface="Calibri" pitchFamily="34" charset="0"/>
              </a:rPr>
              <a:t>Tdap</a:t>
            </a:r>
            <a:r>
              <a:rPr lang="en-US" sz="2400" dirty="0">
                <a:latin typeface="Calibri" pitchFamily="34" charset="0"/>
              </a:rPr>
              <a:t> administration is between 27 and 36 weeks gestation.</a:t>
            </a:r>
          </a:p>
          <a:p>
            <a:endParaRPr lang="en-US" sz="2400" dirty="0">
              <a:latin typeface="Calibri" pitchFamily="34" charset="0"/>
            </a:endParaRPr>
          </a:p>
          <a:p>
            <a:r>
              <a:rPr lang="en-US" sz="2400" dirty="0">
                <a:latin typeface="Calibri" pitchFamily="34" charset="0"/>
              </a:rPr>
              <a:t> If </a:t>
            </a:r>
            <a:r>
              <a:rPr lang="en-US" sz="2400" dirty="0" err="1">
                <a:latin typeface="Calibri" pitchFamily="34" charset="0"/>
              </a:rPr>
              <a:t>Tdap</a:t>
            </a:r>
            <a:r>
              <a:rPr lang="en-US" sz="2400" dirty="0">
                <a:latin typeface="Calibri" pitchFamily="34" charset="0"/>
              </a:rPr>
              <a:t> is not given during pregnancy, and has not been given previously, administer </a:t>
            </a:r>
            <a:r>
              <a:rPr lang="en-US" sz="2400" dirty="0" err="1">
                <a:latin typeface="Calibri" pitchFamily="34" charset="0"/>
              </a:rPr>
              <a:t>Tdap</a:t>
            </a:r>
            <a:r>
              <a:rPr lang="en-US" sz="2400" dirty="0">
                <a:latin typeface="Calibri" pitchFamily="34" charset="0"/>
              </a:rPr>
              <a:t> immediately </a:t>
            </a:r>
            <a:r>
              <a:rPr lang="en-US" sz="2400" dirty="0" smtClean="0">
                <a:latin typeface="Calibri" pitchFamily="34" charset="0"/>
              </a:rPr>
              <a:t>postpartum.</a:t>
            </a:r>
            <a:r>
              <a:rPr lang="en-US" sz="2000" dirty="0" smtClean="0">
                <a:latin typeface="Calibri" pitchFamily="34" charset="0"/>
              </a:rPr>
              <a:t>  </a:t>
            </a:r>
            <a:endParaRPr lang="en-US" sz="2000" dirty="0">
              <a:latin typeface="Calibri" pitchFamily="34" charset="0"/>
            </a:endParaRPr>
          </a:p>
        </p:txBody>
      </p:sp>
      <p:sp>
        <p:nvSpPr>
          <p:cNvPr id="9" name="Rectangle 8"/>
          <p:cNvSpPr/>
          <p:nvPr/>
        </p:nvSpPr>
        <p:spPr>
          <a:xfrm>
            <a:off x="381000" y="4787975"/>
            <a:ext cx="8305800" cy="722955"/>
          </a:xfrm>
          <a:prstGeom prst="rect">
            <a:avLst/>
          </a:prstGeom>
        </p:spPr>
        <p:txBody>
          <a:bodyPr wrap="square">
            <a:spAutoFit/>
          </a:bodyPr>
          <a:lstStyle/>
          <a:p>
            <a:pPr algn="ctr">
              <a:lnSpc>
                <a:spcPct val="85000"/>
              </a:lnSpc>
              <a:spcBef>
                <a:spcPct val="30000"/>
              </a:spcBef>
              <a:buClr>
                <a:schemeClr val="tx1"/>
              </a:buClr>
            </a:pPr>
            <a:r>
              <a:rPr lang="en-US" sz="2400" b="1" dirty="0">
                <a:latin typeface="Calibri" pitchFamily="34" charset="0"/>
              </a:rPr>
              <a:t>With the exception for pregnant women, ACIP does not recommend a second dose of </a:t>
            </a:r>
            <a:r>
              <a:rPr lang="en-US" sz="2400" b="1" dirty="0" err="1">
                <a:latin typeface="Calibri" pitchFamily="34" charset="0"/>
              </a:rPr>
              <a:t>Tdap</a:t>
            </a:r>
            <a:r>
              <a:rPr lang="en-US" sz="2400" b="1" dirty="0">
                <a:latin typeface="Calibri" pitchFamily="34" charset="0"/>
              </a:rPr>
              <a:t> for adolescents and adults. </a:t>
            </a:r>
          </a:p>
        </p:txBody>
      </p:sp>
      <p:sp>
        <p:nvSpPr>
          <p:cNvPr id="6" name="Rectangle 5"/>
          <p:cNvSpPr/>
          <p:nvPr/>
        </p:nvSpPr>
        <p:spPr>
          <a:xfrm>
            <a:off x="914400" y="5791200"/>
            <a:ext cx="4572000" cy="307777"/>
          </a:xfrm>
          <a:prstGeom prst="rect">
            <a:avLst/>
          </a:prstGeom>
        </p:spPr>
        <p:txBody>
          <a:bodyPr wrap="square">
            <a:spAutoFit/>
          </a:bodyPr>
          <a:lstStyle/>
          <a:p>
            <a:r>
              <a:rPr lang="en-US" sz="1400" b="1" dirty="0" smtClean="0">
                <a:latin typeface="+mn-lt"/>
              </a:rPr>
              <a:t> MMWR February 22, 2013, </a:t>
            </a:r>
            <a:r>
              <a:rPr lang="en-US" sz="1400" b="1" dirty="0" err="1" smtClean="0">
                <a:latin typeface="+mn-lt"/>
              </a:rPr>
              <a:t>Vol</a:t>
            </a:r>
            <a:r>
              <a:rPr lang="en-US" sz="1400" b="1" dirty="0" smtClean="0">
                <a:latin typeface="+mn-lt"/>
              </a:rPr>
              <a:t> 60 #7 131-135</a:t>
            </a:r>
            <a:endParaRPr lang="en-US" sz="1400" b="1" dirty="0">
              <a:latin typeface="+mn-lt"/>
            </a:endParaRPr>
          </a:p>
        </p:txBody>
      </p:sp>
    </p:spTree>
    <p:extLst>
      <p:ext uri="{BB962C8B-B14F-4D97-AF65-F5344CB8AC3E}">
        <p14:creationId xmlns:p14="http://schemas.microsoft.com/office/powerpoint/2010/main" val="2719635035"/>
      </p:ext>
    </p:extLst>
  </p:cSld>
  <p:clrMapOvr>
    <a:masterClrMapping/>
  </p:clrMapOvr>
  <mc:AlternateContent xmlns:mc="http://schemas.openxmlformats.org/markup-compatibility/2006" xmlns:p14="http://schemas.microsoft.com/office/powerpoint/2010/main">
    <mc:Choice Requires="p14">
      <p:transition spd="slow" p14:dur="2000" advTm="40073"/>
    </mc:Choice>
    <mc:Fallback xmlns="">
      <p:transition spd="slow" advTm="40073"/>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2"/>
          <p:cNvSpPr>
            <a:spLocks noGrp="1" noChangeArrowheads="1"/>
          </p:cNvSpPr>
          <p:nvPr>
            <p:ph type="title"/>
          </p:nvPr>
        </p:nvSpPr>
        <p:spPr>
          <a:xfrm>
            <a:off x="685800" y="0"/>
            <a:ext cx="7772400" cy="990600"/>
          </a:xfrm>
        </p:spPr>
        <p:txBody>
          <a:bodyPr/>
          <a:lstStyle/>
          <a:p>
            <a:pPr eaLnBrk="1" hangingPunct="1"/>
            <a:r>
              <a:rPr lang="en-US" sz="4000" dirty="0" smtClean="0"/>
              <a:t>Cocooning Strategy</a:t>
            </a:r>
          </a:p>
        </p:txBody>
      </p:sp>
      <p:pic>
        <p:nvPicPr>
          <p:cNvPr id="215042" name="Picture 4"/>
          <p:cNvPicPr>
            <a:picLocks noGrp="1" noChangeAspect="1" noChangeArrowheads="1"/>
          </p:cNvPicPr>
          <p:nvPr>
            <p:ph type="body" idx="1"/>
          </p:nvPr>
        </p:nvPicPr>
        <p:blipFill>
          <a:blip r:embed="rId3" cstate="print"/>
          <a:srcRect/>
          <a:stretch>
            <a:fillRect/>
          </a:stretch>
        </p:blipFill>
        <p:spPr>
          <a:xfrm>
            <a:off x="3733800" y="3475038"/>
            <a:ext cx="1835150" cy="2011362"/>
          </a:xfrm>
        </p:spPr>
      </p:pic>
      <p:pic>
        <p:nvPicPr>
          <p:cNvPr id="215043" name="Picture 5"/>
          <p:cNvPicPr>
            <a:picLocks noChangeAspect="1" noChangeArrowheads="1"/>
          </p:cNvPicPr>
          <p:nvPr/>
        </p:nvPicPr>
        <p:blipFill>
          <a:blip r:embed="rId4" cstate="print"/>
          <a:srcRect/>
          <a:stretch>
            <a:fillRect/>
          </a:stretch>
        </p:blipFill>
        <p:spPr bwMode="auto">
          <a:xfrm>
            <a:off x="6553200" y="1676400"/>
            <a:ext cx="2189163" cy="1768475"/>
          </a:xfrm>
          <a:prstGeom prst="rect">
            <a:avLst/>
          </a:prstGeom>
          <a:noFill/>
          <a:ln w="9525">
            <a:noFill/>
            <a:miter lim="800000"/>
            <a:headEnd/>
            <a:tailEnd/>
          </a:ln>
        </p:spPr>
      </p:pic>
      <p:pic>
        <p:nvPicPr>
          <p:cNvPr id="215044" name="Picture 6"/>
          <p:cNvPicPr>
            <a:picLocks noChangeAspect="1" noChangeArrowheads="1"/>
          </p:cNvPicPr>
          <p:nvPr/>
        </p:nvPicPr>
        <p:blipFill>
          <a:blip r:embed="rId5" cstate="print"/>
          <a:srcRect/>
          <a:stretch>
            <a:fillRect/>
          </a:stretch>
        </p:blipFill>
        <p:spPr bwMode="auto">
          <a:xfrm>
            <a:off x="3810000" y="1143000"/>
            <a:ext cx="1865313" cy="1579563"/>
          </a:xfrm>
          <a:prstGeom prst="rect">
            <a:avLst/>
          </a:prstGeom>
          <a:noFill/>
          <a:ln w="9525">
            <a:noFill/>
            <a:miter lim="800000"/>
            <a:headEnd/>
            <a:tailEnd/>
          </a:ln>
        </p:spPr>
      </p:pic>
      <p:pic>
        <p:nvPicPr>
          <p:cNvPr id="215045" name="Picture 7"/>
          <p:cNvPicPr>
            <a:picLocks noChangeAspect="1" noChangeArrowheads="1"/>
          </p:cNvPicPr>
          <p:nvPr/>
        </p:nvPicPr>
        <p:blipFill>
          <a:blip r:embed="rId6" cstate="print"/>
          <a:srcRect/>
          <a:stretch>
            <a:fillRect/>
          </a:stretch>
        </p:blipFill>
        <p:spPr bwMode="auto">
          <a:xfrm>
            <a:off x="762000" y="1752600"/>
            <a:ext cx="2298700" cy="2066925"/>
          </a:xfrm>
          <a:prstGeom prst="rect">
            <a:avLst/>
          </a:prstGeom>
          <a:noFill/>
          <a:ln w="9525">
            <a:noFill/>
            <a:miter lim="800000"/>
            <a:headEnd/>
            <a:tailEnd/>
          </a:ln>
        </p:spPr>
      </p:pic>
      <p:pic>
        <p:nvPicPr>
          <p:cNvPr id="215046" name="Picture 8"/>
          <p:cNvPicPr>
            <a:picLocks noChangeAspect="1" noChangeArrowheads="1"/>
          </p:cNvPicPr>
          <p:nvPr/>
        </p:nvPicPr>
        <p:blipFill>
          <a:blip r:embed="rId7" cstate="print"/>
          <a:srcRect/>
          <a:stretch>
            <a:fillRect/>
          </a:stretch>
        </p:blipFill>
        <p:spPr bwMode="auto">
          <a:xfrm>
            <a:off x="1371600" y="4343400"/>
            <a:ext cx="1079500" cy="1828800"/>
          </a:xfrm>
          <a:prstGeom prst="rect">
            <a:avLst/>
          </a:prstGeom>
          <a:noFill/>
          <a:ln w="9525">
            <a:noFill/>
            <a:miter lim="800000"/>
            <a:headEnd/>
            <a:tailEnd/>
          </a:ln>
        </p:spPr>
      </p:pic>
      <p:pic>
        <p:nvPicPr>
          <p:cNvPr id="215047" name="Picture 9"/>
          <p:cNvPicPr>
            <a:picLocks noChangeAspect="1" noChangeArrowheads="1"/>
          </p:cNvPicPr>
          <p:nvPr/>
        </p:nvPicPr>
        <p:blipFill>
          <a:blip r:embed="rId8" cstate="print"/>
          <a:srcRect/>
          <a:stretch>
            <a:fillRect/>
          </a:stretch>
        </p:blipFill>
        <p:spPr bwMode="auto">
          <a:xfrm>
            <a:off x="6553200" y="4114800"/>
            <a:ext cx="1841500" cy="2066925"/>
          </a:xfrm>
          <a:prstGeom prst="rect">
            <a:avLst/>
          </a:prstGeom>
          <a:noFill/>
          <a:ln w="9525">
            <a:noFill/>
            <a:miter lim="800000"/>
            <a:headEnd/>
            <a:tailEnd/>
          </a:ln>
        </p:spPr>
      </p:pic>
      <p:pic>
        <p:nvPicPr>
          <p:cNvPr id="215048" name="Picture 11"/>
          <p:cNvPicPr>
            <a:picLocks noChangeAspect="1" noChangeArrowheads="1"/>
          </p:cNvPicPr>
          <p:nvPr/>
        </p:nvPicPr>
        <p:blipFill>
          <a:blip r:embed="rId9" cstate="print"/>
          <a:srcRect/>
          <a:stretch>
            <a:fillRect/>
          </a:stretch>
        </p:blipFill>
        <p:spPr bwMode="auto">
          <a:xfrm>
            <a:off x="8458200" y="1905000"/>
            <a:ext cx="469900" cy="628650"/>
          </a:xfrm>
          <a:prstGeom prst="rect">
            <a:avLst/>
          </a:prstGeom>
          <a:noFill/>
          <a:ln w="9525">
            <a:noFill/>
            <a:miter lim="800000"/>
            <a:headEnd/>
            <a:tailEnd/>
          </a:ln>
        </p:spPr>
      </p:pic>
      <p:pic>
        <p:nvPicPr>
          <p:cNvPr id="215049" name="Picture 12"/>
          <p:cNvPicPr>
            <a:picLocks noChangeAspect="1" noChangeArrowheads="1"/>
          </p:cNvPicPr>
          <p:nvPr/>
        </p:nvPicPr>
        <p:blipFill>
          <a:blip r:embed="rId9" cstate="print"/>
          <a:srcRect/>
          <a:stretch>
            <a:fillRect/>
          </a:stretch>
        </p:blipFill>
        <p:spPr bwMode="auto">
          <a:xfrm>
            <a:off x="8077200" y="4572000"/>
            <a:ext cx="381000" cy="628650"/>
          </a:xfrm>
          <a:prstGeom prst="rect">
            <a:avLst/>
          </a:prstGeom>
          <a:noFill/>
          <a:ln w="9525">
            <a:noFill/>
            <a:miter lim="800000"/>
            <a:headEnd/>
            <a:tailEnd/>
          </a:ln>
        </p:spPr>
      </p:pic>
      <p:pic>
        <p:nvPicPr>
          <p:cNvPr id="215050" name="Picture 13"/>
          <p:cNvPicPr>
            <a:picLocks noChangeAspect="1" noChangeArrowheads="1"/>
          </p:cNvPicPr>
          <p:nvPr/>
        </p:nvPicPr>
        <p:blipFill>
          <a:blip r:embed="rId9" cstate="print"/>
          <a:srcRect/>
          <a:stretch>
            <a:fillRect/>
          </a:stretch>
        </p:blipFill>
        <p:spPr bwMode="auto">
          <a:xfrm>
            <a:off x="5181600" y="1524000"/>
            <a:ext cx="469900" cy="628650"/>
          </a:xfrm>
          <a:prstGeom prst="rect">
            <a:avLst/>
          </a:prstGeom>
          <a:noFill/>
          <a:ln w="9525">
            <a:noFill/>
            <a:miter lim="800000"/>
            <a:headEnd/>
            <a:tailEnd/>
          </a:ln>
        </p:spPr>
      </p:pic>
      <p:pic>
        <p:nvPicPr>
          <p:cNvPr id="215051" name="Picture 15"/>
          <p:cNvPicPr>
            <a:picLocks noChangeAspect="1" noChangeArrowheads="1"/>
          </p:cNvPicPr>
          <p:nvPr/>
        </p:nvPicPr>
        <p:blipFill>
          <a:blip r:embed="rId9" cstate="print"/>
          <a:srcRect/>
          <a:stretch>
            <a:fillRect/>
          </a:stretch>
        </p:blipFill>
        <p:spPr bwMode="auto">
          <a:xfrm rot="-3706320">
            <a:off x="457200" y="2327275"/>
            <a:ext cx="469900" cy="628650"/>
          </a:xfrm>
          <a:prstGeom prst="rect">
            <a:avLst/>
          </a:prstGeom>
          <a:noFill/>
          <a:ln w="9525">
            <a:noFill/>
            <a:miter lim="800000"/>
            <a:headEnd/>
            <a:tailEnd/>
          </a:ln>
        </p:spPr>
      </p:pic>
      <p:pic>
        <p:nvPicPr>
          <p:cNvPr id="215052" name="Picture 16"/>
          <p:cNvPicPr>
            <a:picLocks noChangeAspect="1" noChangeArrowheads="1"/>
          </p:cNvPicPr>
          <p:nvPr/>
        </p:nvPicPr>
        <p:blipFill>
          <a:blip r:embed="rId9" cstate="print"/>
          <a:srcRect/>
          <a:stretch>
            <a:fillRect/>
          </a:stretch>
        </p:blipFill>
        <p:spPr bwMode="auto">
          <a:xfrm>
            <a:off x="2209800" y="4572000"/>
            <a:ext cx="469900" cy="628650"/>
          </a:xfrm>
          <a:prstGeom prst="rect">
            <a:avLst/>
          </a:prstGeom>
          <a:noFill/>
          <a:ln w="9525">
            <a:noFill/>
            <a:miter lim="800000"/>
            <a:headEnd/>
            <a:tailEnd/>
          </a:ln>
        </p:spPr>
      </p:pic>
      <p:sp>
        <p:nvSpPr>
          <p:cNvPr id="215053" name="Rectangle 18"/>
          <p:cNvSpPr>
            <a:spLocks noChangeArrowheads="1"/>
          </p:cNvSpPr>
          <p:nvPr/>
        </p:nvSpPr>
        <p:spPr bwMode="auto">
          <a:xfrm>
            <a:off x="7162800" y="3581400"/>
            <a:ext cx="984250" cy="366713"/>
          </a:xfrm>
          <a:prstGeom prst="rect">
            <a:avLst/>
          </a:prstGeom>
          <a:noFill/>
          <a:ln w="9525">
            <a:noFill/>
            <a:miter lim="800000"/>
            <a:headEnd/>
            <a:tailEnd/>
          </a:ln>
        </p:spPr>
        <p:txBody>
          <a:bodyPr wrap="none" anchor="ctr">
            <a:spAutoFit/>
          </a:bodyPr>
          <a:lstStyle/>
          <a:p>
            <a:pPr algn="ctr"/>
            <a:r>
              <a:rPr lang="en-US">
                <a:solidFill>
                  <a:srgbClr val="FFFFFF"/>
                </a:solidFill>
              </a:rPr>
              <a:t>Siblings</a:t>
            </a:r>
          </a:p>
        </p:txBody>
      </p:sp>
      <p:sp>
        <p:nvSpPr>
          <p:cNvPr id="215054" name="Rectangle 20"/>
          <p:cNvSpPr>
            <a:spLocks noChangeArrowheads="1"/>
          </p:cNvSpPr>
          <p:nvPr/>
        </p:nvSpPr>
        <p:spPr bwMode="auto">
          <a:xfrm>
            <a:off x="914400" y="3810000"/>
            <a:ext cx="2178050" cy="366713"/>
          </a:xfrm>
          <a:prstGeom prst="rect">
            <a:avLst/>
          </a:prstGeom>
          <a:noFill/>
          <a:ln w="9525">
            <a:noFill/>
            <a:miter lim="800000"/>
            <a:headEnd/>
            <a:tailEnd/>
          </a:ln>
        </p:spPr>
        <p:txBody>
          <a:bodyPr wrap="none" anchor="ctr">
            <a:spAutoFit/>
          </a:bodyPr>
          <a:lstStyle/>
          <a:p>
            <a:pPr algn="ctr"/>
            <a:r>
              <a:rPr lang="en-US">
                <a:solidFill>
                  <a:srgbClr val="FFFFFF"/>
                </a:solidFill>
              </a:rPr>
              <a:t>Child Care Provider</a:t>
            </a:r>
          </a:p>
        </p:txBody>
      </p:sp>
      <p:sp>
        <p:nvSpPr>
          <p:cNvPr id="215055" name="Rectangle 21"/>
          <p:cNvSpPr>
            <a:spLocks noChangeArrowheads="1"/>
          </p:cNvSpPr>
          <p:nvPr/>
        </p:nvSpPr>
        <p:spPr bwMode="auto">
          <a:xfrm>
            <a:off x="990600" y="6248400"/>
            <a:ext cx="2089150" cy="366713"/>
          </a:xfrm>
          <a:prstGeom prst="rect">
            <a:avLst/>
          </a:prstGeom>
          <a:noFill/>
          <a:ln w="9525">
            <a:noFill/>
            <a:miter lim="800000"/>
            <a:headEnd/>
            <a:tailEnd/>
          </a:ln>
        </p:spPr>
        <p:txBody>
          <a:bodyPr wrap="none" anchor="ctr">
            <a:spAutoFit/>
          </a:bodyPr>
          <a:lstStyle/>
          <a:p>
            <a:pPr algn="ctr"/>
            <a:r>
              <a:rPr lang="en-US">
                <a:solidFill>
                  <a:srgbClr val="FFFFFF"/>
                </a:solidFill>
              </a:rPr>
              <a:t>Healthcare Worker</a:t>
            </a:r>
          </a:p>
        </p:txBody>
      </p:sp>
      <p:sp>
        <p:nvSpPr>
          <p:cNvPr id="215056" name="Rectangle 22"/>
          <p:cNvSpPr>
            <a:spLocks noChangeArrowheads="1"/>
          </p:cNvSpPr>
          <p:nvPr/>
        </p:nvSpPr>
        <p:spPr bwMode="auto">
          <a:xfrm>
            <a:off x="6705600" y="6248400"/>
            <a:ext cx="1581150" cy="366713"/>
          </a:xfrm>
          <a:prstGeom prst="rect">
            <a:avLst/>
          </a:prstGeom>
          <a:noFill/>
          <a:ln w="9525">
            <a:noFill/>
            <a:miter lim="800000"/>
            <a:headEnd/>
            <a:tailEnd/>
          </a:ln>
        </p:spPr>
        <p:txBody>
          <a:bodyPr wrap="none" anchor="ctr">
            <a:spAutoFit/>
          </a:bodyPr>
          <a:lstStyle/>
          <a:p>
            <a:pPr algn="ctr"/>
            <a:r>
              <a:rPr lang="en-US">
                <a:solidFill>
                  <a:srgbClr val="FFFFFF"/>
                </a:solidFill>
              </a:rPr>
              <a:t>Grandparents</a:t>
            </a:r>
          </a:p>
        </p:txBody>
      </p:sp>
      <p:sp>
        <p:nvSpPr>
          <p:cNvPr id="215057" name="Rectangle 23"/>
          <p:cNvSpPr>
            <a:spLocks noChangeArrowheads="1"/>
          </p:cNvSpPr>
          <p:nvPr/>
        </p:nvSpPr>
        <p:spPr bwMode="auto">
          <a:xfrm>
            <a:off x="4038600" y="2819400"/>
            <a:ext cx="971550" cy="366713"/>
          </a:xfrm>
          <a:prstGeom prst="rect">
            <a:avLst/>
          </a:prstGeom>
          <a:noFill/>
          <a:ln w="9525">
            <a:noFill/>
            <a:miter lim="800000"/>
            <a:headEnd/>
            <a:tailEnd/>
          </a:ln>
        </p:spPr>
        <p:txBody>
          <a:bodyPr wrap="none" anchor="ctr">
            <a:spAutoFit/>
          </a:bodyPr>
          <a:lstStyle/>
          <a:p>
            <a:pPr algn="ctr"/>
            <a:r>
              <a:rPr lang="en-US" dirty="0">
                <a:solidFill>
                  <a:srgbClr val="FFFFFF"/>
                </a:solidFill>
              </a:rPr>
              <a:t>Parents</a:t>
            </a:r>
          </a:p>
        </p:txBody>
      </p:sp>
      <p:pic>
        <p:nvPicPr>
          <p:cNvPr id="215058" name="Picture 11"/>
          <p:cNvPicPr>
            <a:picLocks noChangeAspect="1" noChangeArrowheads="1"/>
          </p:cNvPicPr>
          <p:nvPr/>
        </p:nvPicPr>
        <p:blipFill>
          <a:blip r:embed="rId9" cstate="print"/>
          <a:srcRect/>
          <a:stretch>
            <a:fillRect/>
          </a:stretch>
        </p:blipFill>
        <p:spPr bwMode="auto">
          <a:xfrm rot="-4439115">
            <a:off x="6456363" y="1827213"/>
            <a:ext cx="469900" cy="628650"/>
          </a:xfrm>
          <a:prstGeom prst="rect">
            <a:avLst/>
          </a:prstGeom>
          <a:noFill/>
          <a:ln w="9525">
            <a:noFill/>
            <a:miter lim="800000"/>
            <a:headEnd/>
            <a:tailEnd/>
          </a:ln>
        </p:spPr>
      </p:pic>
      <p:pic>
        <p:nvPicPr>
          <p:cNvPr id="215059" name="Picture 11"/>
          <p:cNvPicPr>
            <a:picLocks noChangeAspect="1" noChangeArrowheads="1"/>
          </p:cNvPicPr>
          <p:nvPr/>
        </p:nvPicPr>
        <p:blipFill>
          <a:blip r:embed="rId9" cstate="print"/>
          <a:srcRect/>
          <a:stretch>
            <a:fillRect/>
          </a:stretch>
        </p:blipFill>
        <p:spPr bwMode="auto">
          <a:xfrm rot="8840842" flipV="1">
            <a:off x="3536950" y="1433513"/>
            <a:ext cx="498475" cy="728662"/>
          </a:xfrm>
          <a:prstGeom prst="rect">
            <a:avLst/>
          </a:prstGeom>
          <a:noFill/>
          <a:ln w="9525">
            <a:noFill/>
            <a:miter lim="800000"/>
            <a:headEnd/>
            <a:tailEnd/>
          </a:ln>
        </p:spPr>
      </p:pic>
      <p:sp>
        <p:nvSpPr>
          <p:cNvPr id="23" name="Oval 22"/>
          <p:cNvSpPr/>
          <p:nvPr/>
        </p:nvSpPr>
        <p:spPr>
          <a:xfrm>
            <a:off x="3352800" y="3352800"/>
            <a:ext cx="2590800" cy="2286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071393336"/>
      </p:ext>
    </p:extLst>
  </p:cSld>
  <p:clrMapOvr>
    <a:masterClrMapping/>
  </p:clrMapOvr>
  <mc:AlternateContent xmlns:mc="http://schemas.openxmlformats.org/markup-compatibility/2006" xmlns:p14="http://schemas.microsoft.com/office/powerpoint/2010/main">
    <mc:Choice Requires="p14">
      <p:transition spd="slow" p14:dur="2000" advTm="55920"/>
    </mc:Choice>
    <mc:Fallback xmlns="">
      <p:transition spd="slow" advTm="5592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45090" name="Rectangle 2"/>
          <p:cNvSpPr>
            <a:spLocks noGrp="1" noChangeArrowheads="1"/>
          </p:cNvSpPr>
          <p:nvPr>
            <p:ph type="ctrTitle" idx="4294967295"/>
          </p:nvPr>
        </p:nvSpPr>
        <p:spPr>
          <a:xfrm>
            <a:off x="914400" y="381000"/>
            <a:ext cx="7772400" cy="914400"/>
          </a:xfrm>
        </p:spPr>
        <p:txBody>
          <a:bodyPr/>
          <a:lstStyle/>
          <a:p>
            <a:pPr algn="l" eaLnBrk="1" hangingPunct="1"/>
            <a:r>
              <a:rPr lang="en-US" sz="4800" b="1" i="1" smtClean="0">
                <a:solidFill>
                  <a:srgbClr val="FFFF99"/>
                </a:solidFill>
              </a:rPr>
              <a:t>Test Your Knowledge!</a:t>
            </a:r>
          </a:p>
        </p:txBody>
      </p:sp>
      <p:sp>
        <p:nvSpPr>
          <p:cNvPr id="345091" name="Rectangle 3"/>
          <p:cNvSpPr>
            <a:spLocks noGrp="1" noChangeArrowheads="1"/>
          </p:cNvSpPr>
          <p:nvPr>
            <p:ph type="subTitle" idx="4294967295"/>
          </p:nvPr>
        </p:nvSpPr>
        <p:spPr>
          <a:xfrm>
            <a:off x="914400" y="1600200"/>
            <a:ext cx="7543800" cy="2286000"/>
          </a:xfrm>
        </p:spPr>
        <p:txBody>
          <a:bodyPr/>
          <a:lstStyle/>
          <a:p>
            <a:pPr marL="0" indent="0" eaLnBrk="1" hangingPunct="1">
              <a:lnSpc>
                <a:spcPct val="90000"/>
              </a:lnSpc>
              <a:buFontTx/>
              <a:buNone/>
            </a:pPr>
            <a:r>
              <a:rPr lang="en-US" sz="2400" dirty="0" smtClean="0"/>
              <a:t>Logan is an 8 year old boy who has never had </a:t>
            </a:r>
            <a:r>
              <a:rPr lang="en-US" sz="2400" dirty="0" err="1" smtClean="0"/>
              <a:t>DTaP</a:t>
            </a:r>
            <a:r>
              <a:rPr lang="en-US" sz="2400" dirty="0" smtClean="0"/>
              <a:t> vaccine. His mother was hesitant to immunize him when he was younger. Now she is willing to have him immunized.</a:t>
            </a:r>
          </a:p>
          <a:p>
            <a:pPr marL="0" indent="0" eaLnBrk="1" hangingPunct="1">
              <a:lnSpc>
                <a:spcPct val="90000"/>
              </a:lnSpc>
              <a:buFontTx/>
              <a:buNone/>
            </a:pPr>
            <a:endParaRPr lang="en-US" sz="2400" b="1" dirty="0" smtClean="0">
              <a:solidFill>
                <a:srgbClr val="FFFF99"/>
              </a:solidFill>
              <a:cs typeface="Arial" charset="0"/>
            </a:endParaRPr>
          </a:p>
          <a:p>
            <a:pPr marL="0" indent="0" eaLnBrk="1" hangingPunct="1">
              <a:lnSpc>
                <a:spcPct val="90000"/>
              </a:lnSpc>
              <a:buFontTx/>
              <a:buNone/>
            </a:pPr>
            <a:r>
              <a:rPr lang="en-US" sz="2400" b="1" dirty="0" smtClean="0">
                <a:solidFill>
                  <a:srgbClr val="FFFF99"/>
                </a:solidFill>
                <a:cs typeface="Arial" charset="0"/>
              </a:rPr>
              <a:t>What vaccine would you use to immunize him against diphtheria, tetanus and </a:t>
            </a:r>
            <a:r>
              <a:rPr lang="en-US" sz="2400" b="1" dirty="0" err="1" smtClean="0">
                <a:solidFill>
                  <a:srgbClr val="FFFF99"/>
                </a:solidFill>
                <a:cs typeface="Arial" charset="0"/>
              </a:rPr>
              <a:t>pertussis</a:t>
            </a:r>
            <a:r>
              <a:rPr lang="en-US" sz="2400" b="1" dirty="0" smtClean="0">
                <a:solidFill>
                  <a:srgbClr val="FFFF99"/>
                </a:solidFill>
                <a:cs typeface="Arial" charset="0"/>
              </a:rPr>
              <a:t>?  </a:t>
            </a:r>
          </a:p>
        </p:txBody>
      </p:sp>
      <p:sp>
        <p:nvSpPr>
          <p:cNvPr id="345092" name="TextBox 5"/>
          <p:cNvSpPr txBox="1">
            <a:spLocks noChangeArrowheads="1"/>
          </p:cNvSpPr>
          <p:nvPr/>
        </p:nvSpPr>
        <p:spPr bwMode="auto">
          <a:xfrm>
            <a:off x="609600" y="4191000"/>
            <a:ext cx="8001000" cy="519113"/>
          </a:xfrm>
          <a:prstGeom prst="rect">
            <a:avLst/>
          </a:prstGeom>
          <a:noFill/>
          <a:ln w="9525">
            <a:noFill/>
            <a:miter lim="800000"/>
            <a:headEnd/>
            <a:tailEnd/>
          </a:ln>
        </p:spPr>
        <p:txBody>
          <a:bodyPr>
            <a:spAutoFit/>
          </a:bodyPr>
          <a:lstStyle/>
          <a:p>
            <a:endParaRPr lang="en-US" sz="2800">
              <a:solidFill>
                <a:srgbClr val="FFFFFF"/>
              </a:solidFill>
              <a:latin typeface="Calibri"/>
              <a:cs typeface="Arial" charset="0"/>
            </a:endParaRPr>
          </a:p>
        </p:txBody>
      </p:sp>
      <p:sp>
        <p:nvSpPr>
          <p:cNvPr id="2" name="TextBox 1"/>
          <p:cNvSpPr txBox="1"/>
          <p:nvPr/>
        </p:nvSpPr>
        <p:spPr>
          <a:xfrm>
            <a:off x="1066800" y="4191000"/>
            <a:ext cx="6705600" cy="1200329"/>
          </a:xfrm>
          <a:prstGeom prst="rect">
            <a:avLst/>
          </a:prstGeom>
          <a:noFill/>
        </p:spPr>
        <p:txBody>
          <a:bodyPr wrap="square" rtlCol="0">
            <a:spAutoFit/>
          </a:bodyPr>
          <a:lstStyle/>
          <a:p>
            <a:r>
              <a:rPr lang="en-US" dirty="0"/>
              <a:t>Logan should receive the following:</a:t>
            </a:r>
          </a:p>
          <a:p>
            <a:r>
              <a:rPr lang="en-US" dirty="0"/>
              <a:t>	Tdap</a:t>
            </a:r>
          </a:p>
          <a:p>
            <a:r>
              <a:rPr lang="en-US" dirty="0"/>
              <a:t>	Td 4 weeks after Tdap</a:t>
            </a:r>
          </a:p>
          <a:p>
            <a:r>
              <a:rPr lang="en-US" dirty="0"/>
              <a:t>	Td 6 months after previous Td</a:t>
            </a:r>
          </a:p>
        </p:txBody>
      </p:sp>
      <p:sp>
        <p:nvSpPr>
          <p:cNvPr id="3" name="Rectangle 2"/>
          <p:cNvSpPr/>
          <p:nvPr/>
        </p:nvSpPr>
        <p:spPr>
          <a:xfrm>
            <a:off x="645016" y="5827693"/>
            <a:ext cx="7127383" cy="738664"/>
          </a:xfrm>
          <a:prstGeom prst="rect">
            <a:avLst/>
          </a:prstGeom>
        </p:spPr>
        <p:txBody>
          <a:bodyPr wrap="square">
            <a:spAutoFit/>
          </a:bodyPr>
          <a:lstStyle/>
          <a:p>
            <a:pPr lvl="0"/>
            <a:r>
              <a:rPr lang="en-US" sz="1400" b="1" dirty="0">
                <a:solidFill>
                  <a:srgbClr val="FFFFFF"/>
                </a:solidFill>
                <a:latin typeface="Calibri"/>
                <a:cs typeface="Arial" charset="0"/>
              </a:rPr>
              <a:t>Ref: Updated Recommendations for Use of Tetanus Toxoid, Reduced Diphtheria Toxoid and Acellular Pertussis (Tdap) Vaccine from the Advisory Committee on Immunization Practices, 2010  MMWR January 14, 2011 / 60(01);13-1</a:t>
            </a:r>
            <a:r>
              <a:rPr lang="en-US" sz="1200" b="1" dirty="0">
                <a:solidFill>
                  <a:srgbClr val="FFFFFF"/>
                </a:solidFill>
                <a:latin typeface="Calibri"/>
                <a:cs typeface="Arial" charset="0"/>
              </a:rPr>
              <a:t>5</a:t>
            </a:r>
          </a:p>
        </p:txBody>
      </p:sp>
    </p:spTree>
    <p:custDataLst>
      <p:tags r:id="rId1"/>
    </p:custDataLst>
    <p:extLst>
      <p:ext uri="{BB962C8B-B14F-4D97-AF65-F5344CB8AC3E}">
        <p14:creationId xmlns:p14="http://schemas.microsoft.com/office/powerpoint/2010/main" val="3712127389"/>
      </p:ext>
    </p:extLst>
  </p:cSld>
  <p:clrMapOvr>
    <a:masterClrMapping/>
  </p:clrMapOvr>
  <mc:AlternateContent xmlns:mc="http://schemas.openxmlformats.org/markup-compatibility/2006" xmlns:p14="http://schemas.microsoft.com/office/powerpoint/2010/main">
    <mc:Choice Requires="p14">
      <p:transition spd="slow" p14:dur="2000" advTm="42753"/>
    </mc:Choice>
    <mc:Fallback xmlns="">
      <p:transition spd="slow" advTm="42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52400" y="0"/>
            <a:ext cx="8839200" cy="838200"/>
          </a:xfrm>
        </p:spPr>
        <p:txBody>
          <a:bodyPr>
            <a:normAutofit/>
          </a:bodyPr>
          <a:lstStyle/>
          <a:p>
            <a:pPr eaLnBrk="1" hangingPunct="1"/>
            <a:r>
              <a:rPr lang="en-US" sz="4000" dirty="0" smtClean="0">
                <a:cs typeface="Arial" pitchFamily="34" charset="0"/>
              </a:rPr>
              <a:t>Disclosure Statements</a:t>
            </a:r>
          </a:p>
        </p:txBody>
      </p:sp>
      <p:sp>
        <p:nvSpPr>
          <p:cNvPr id="38915" name="Rectangle 3"/>
          <p:cNvSpPr>
            <a:spLocks noGrp="1" noChangeArrowheads="1"/>
          </p:cNvSpPr>
          <p:nvPr>
            <p:ph type="body" idx="1"/>
          </p:nvPr>
        </p:nvSpPr>
        <p:spPr>
          <a:xfrm>
            <a:off x="0" y="1066800"/>
            <a:ext cx="8686800" cy="5791200"/>
          </a:xfrm>
        </p:spPr>
        <p:txBody>
          <a:bodyPr>
            <a:noAutofit/>
          </a:bodyPr>
          <a:lstStyle/>
          <a:p>
            <a:pPr eaLnBrk="1" hangingPunct="1"/>
            <a:r>
              <a:rPr lang="en-US" sz="2000" dirty="0" smtClean="0">
                <a:cs typeface="Arial" pitchFamily="34" charset="0"/>
              </a:rPr>
              <a:t>Neither the planners of this session nor I have any financial relationship with pharmaceutical companies, biomedical device manufacturers, or corporations whose products and services are related to the vaccines we discuss.</a:t>
            </a:r>
          </a:p>
          <a:p>
            <a:pPr eaLnBrk="1" hangingPunct="1"/>
            <a:r>
              <a:rPr lang="en-US" sz="2000" dirty="0" smtClean="0">
                <a:cs typeface="Arial" pitchFamily="34" charset="0"/>
              </a:rPr>
              <a:t>There is no commercial support being received for this event.</a:t>
            </a:r>
          </a:p>
          <a:p>
            <a:pPr eaLnBrk="1" hangingPunct="1"/>
            <a:r>
              <a:rPr lang="en-US" sz="2000" dirty="0" smtClean="0">
                <a:cs typeface="Arial" pitchFamily="34" charset="0"/>
              </a:rPr>
              <a:t>The mention of specific brands of vaccines in this presentation is for the purpose of providing education and does not constitute endorsement.</a:t>
            </a:r>
          </a:p>
          <a:p>
            <a:pPr eaLnBrk="1" hangingPunct="1"/>
            <a:r>
              <a:rPr lang="en-US" sz="2000" dirty="0" smtClean="0">
                <a:cs typeface="Arial" pitchFamily="34" charset="0"/>
              </a:rPr>
              <a:t>The GA Immunization Program utilizes ACIP recommendations as the  basis for this presentation and for our guidelines, policies, and recommendations. </a:t>
            </a:r>
          </a:p>
          <a:p>
            <a:pPr eaLnBrk="1" hangingPunct="1"/>
            <a:r>
              <a:rPr lang="en-US" sz="2000" dirty="0" smtClean="0">
                <a:cs typeface="Arial" pitchFamily="34" charset="0"/>
              </a:rPr>
              <a:t>For certain vaccines this may represent a slight departure from or off-label use of the vaccine package insert guidelines.</a:t>
            </a:r>
          </a:p>
        </p:txBody>
      </p:sp>
    </p:spTree>
    <p:extLst>
      <p:ext uri="{BB962C8B-B14F-4D97-AF65-F5344CB8AC3E}">
        <p14:creationId xmlns:p14="http://schemas.microsoft.com/office/powerpoint/2010/main" val="3045406769"/>
      </p:ext>
    </p:extLst>
  </p:cSld>
  <p:clrMapOvr>
    <a:masterClrMapping/>
  </p:clrMapOvr>
  <mc:AlternateContent xmlns:mc="http://schemas.openxmlformats.org/markup-compatibility/2006" xmlns:p14="http://schemas.microsoft.com/office/powerpoint/2010/main">
    <mc:Choice Requires="p14">
      <p:transition spd="slow" p14:dur="2000" advTm="42982"/>
    </mc:Choice>
    <mc:Fallback xmlns="">
      <p:transition spd="slow" advTm="42982"/>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32802" name="Rectangle 2"/>
          <p:cNvSpPr>
            <a:spLocks noGrp="1" noChangeArrowheads="1"/>
          </p:cNvSpPr>
          <p:nvPr>
            <p:ph type="ctrTitle" idx="4294967295"/>
          </p:nvPr>
        </p:nvSpPr>
        <p:spPr>
          <a:xfrm>
            <a:off x="914400" y="304800"/>
            <a:ext cx="7772400" cy="1066800"/>
          </a:xfrm>
        </p:spPr>
        <p:txBody>
          <a:bodyPr/>
          <a:lstStyle/>
          <a:p>
            <a:pPr algn="l" eaLnBrk="1" hangingPunct="1"/>
            <a:r>
              <a:rPr lang="en-US" sz="4800" b="1" i="1" smtClean="0">
                <a:solidFill>
                  <a:srgbClr val="FFFF99"/>
                </a:solidFill>
              </a:rPr>
              <a:t>Test Your Knowledge!</a:t>
            </a:r>
          </a:p>
        </p:txBody>
      </p:sp>
      <p:sp>
        <p:nvSpPr>
          <p:cNvPr id="332803" name="Rectangle 3"/>
          <p:cNvSpPr>
            <a:spLocks noGrp="1" noChangeArrowheads="1"/>
          </p:cNvSpPr>
          <p:nvPr>
            <p:ph type="subTitle" idx="4294967295"/>
          </p:nvPr>
        </p:nvSpPr>
        <p:spPr>
          <a:xfrm>
            <a:off x="914400" y="1600200"/>
            <a:ext cx="7467600" cy="1295400"/>
          </a:xfrm>
        </p:spPr>
        <p:txBody>
          <a:bodyPr/>
          <a:lstStyle/>
          <a:p>
            <a:pPr marL="0" indent="0" eaLnBrk="1" hangingPunct="1">
              <a:lnSpc>
                <a:spcPct val="90000"/>
              </a:lnSpc>
              <a:buFontTx/>
              <a:buNone/>
            </a:pPr>
            <a:r>
              <a:rPr lang="en-US" sz="2400" dirty="0" smtClean="0"/>
              <a:t>Four month old Lucas was given </a:t>
            </a:r>
            <a:r>
              <a:rPr lang="en-US" sz="2400" dirty="0" err="1" smtClean="0"/>
              <a:t>Tdap</a:t>
            </a:r>
            <a:r>
              <a:rPr lang="en-US" sz="2400" dirty="0" smtClean="0"/>
              <a:t> instead of </a:t>
            </a:r>
            <a:r>
              <a:rPr lang="en-US" sz="2400" dirty="0" err="1" smtClean="0"/>
              <a:t>DTaP</a:t>
            </a:r>
            <a:r>
              <a:rPr lang="en-US" sz="2400" dirty="0" smtClean="0"/>
              <a:t>.</a:t>
            </a:r>
          </a:p>
          <a:p>
            <a:pPr marL="0" indent="0" eaLnBrk="1" hangingPunct="1">
              <a:lnSpc>
                <a:spcPct val="90000"/>
              </a:lnSpc>
              <a:buFontTx/>
              <a:buNone/>
            </a:pPr>
            <a:endParaRPr lang="en-US" sz="2400" dirty="0" smtClean="0"/>
          </a:p>
          <a:p>
            <a:pPr marL="0" indent="0" eaLnBrk="1" hangingPunct="1">
              <a:lnSpc>
                <a:spcPct val="90000"/>
              </a:lnSpc>
              <a:buFontTx/>
              <a:buNone/>
            </a:pPr>
            <a:r>
              <a:rPr lang="en-US" sz="2400" b="1" dirty="0" smtClean="0">
                <a:solidFill>
                  <a:schemeClr val="tx2">
                    <a:lumMod val="40000"/>
                    <a:lumOff val="60000"/>
                  </a:schemeClr>
                </a:solidFill>
              </a:rPr>
              <a:t>What should be done?</a:t>
            </a:r>
            <a:r>
              <a:rPr lang="en-US" sz="2800" b="1" dirty="0" smtClean="0">
                <a:solidFill>
                  <a:schemeClr val="tx2">
                    <a:lumMod val="40000"/>
                    <a:lumOff val="60000"/>
                  </a:schemeClr>
                </a:solidFill>
              </a:rPr>
              <a:t>  </a:t>
            </a:r>
          </a:p>
        </p:txBody>
      </p:sp>
      <p:sp>
        <p:nvSpPr>
          <p:cNvPr id="332804" name="Rectangle 6"/>
          <p:cNvSpPr>
            <a:spLocks noChangeArrowheads="1"/>
          </p:cNvSpPr>
          <p:nvPr/>
        </p:nvSpPr>
        <p:spPr bwMode="auto">
          <a:xfrm>
            <a:off x="1636713" y="6375400"/>
            <a:ext cx="3728649" cy="307777"/>
          </a:xfrm>
          <a:prstGeom prst="rect">
            <a:avLst/>
          </a:prstGeom>
          <a:noFill/>
          <a:ln w="9525">
            <a:noFill/>
            <a:miter lim="800000"/>
            <a:headEnd/>
            <a:tailEnd/>
          </a:ln>
        </p:spPr>
        <p:txBody>
          <a:bodyPr wrap="none">
            <a:spAutoFit/>
          </a:bodyPr>
          <a:lstStyle/>
          <a:p>
            <a:r>
              <a:rPr lang="en-US" sz="1400" b="1">
                <a:solidFill>
                  <a:srgbClr val="FFFFFF"/>
                </a:solidFill>
                <a:cs typeface="Arial" charset="0"/>
              </a:rPr>
              <a:t>IAC Ask the Experts - Reviewed July 2014</a:t>
            </a:r>
          </a:p>
        </p:txBody>
      </p:sp>
      <p:sp>
        <p:nvSpPr>
          <p:cNvPr id="8" name="TextBox 7"/>
          <p:cNvSpPr txBox="1"/>
          <p:nvPr/>
        </p:nvSpPr>
        <p:spPr>
          <a:xfrm>
            <a:off x="990600" y="3429000"/>
            <a:ext cx="7924800" cy="2677656"/>
          </a:xfrm>
          <a:prstGeom prst="rect">
            <a:avLst/>
          </a:prstGeom>
          <a:noFill/>
        </p:spPr>
        <p:txBody>
          <a:bodyPr wrap="square" rtlCol="0">
            <a:spAutoFit/>
          </a:bodyPr>
          <a:lstStyle/>
          <a:p>
            <a:pPr fontAlgn="auto">
              <a:spcBef>
                <a:spcPts val="0"/>
              </a:spcBef>
              <a:spcAft>
                <a:spcPts val="0"/>
              </a:spcAft>
            </a:pPr>
            <a:r>
              <a:rPr lang="en-US" sz="2400" dirty="0">
                <a:solidFill>
                  <a:srgbClr val="FFFFFF"/>
                </a:solidFill>
                <a:latin typeface="Calibri"/>
                <a:cs typeface="Arial" charset="0"/>
              </a:rPr>
              <a:t>If Tdap was inadvertently given to a child under age 7 years, it should not be counted as either the first, second, or third dose of DTaP. The dose should be repeated with DTaP. Continue vaccinating on schedule. If the dose of Tdap was administered for the fourth or fifth DTaP dose, the Tdap dose can be counted as valid. Please remind your staff to always check the vaccine vial at least 3 times before administering any vaccine.</a:t>
            </a:r>
          </a:p>
        </p:txBody>
      </p:sp>
    </p:spTree>
    <p:custDataLst>
      <p:tags r:id="rId1"/>
    </p:custDataLst>
    <p:extLst>
      <p:ext uri="{BB962C8B-B14F-4D97-AF65-F5344CB8AC3E}">
        <p14:creationId xmlns:p14="http://schemas.microsoft.com/office/powerpoint/2010/main" val="3422488140"/>
      </p:ext>
    </p:extLst>
  </p:cSld>
  <p:clrMapOvr>
    <a:masterClrMapping/>
  </p:clrMapOvr>
  <mc:AlternateContent xmlns:mc="http://schemas.openxmlformats.org/markup-compatibility/2006" xmlns:p14="http://schemas.microsoft.com/office/powerpoint/2010/main">
    <mc:Choice Requires="p14">
      <p:transition spd="slow" p14:dur="2000" advTm="45994"/>
    </mc:Choice>
    <mc:Fallback xmlns="">
      <p:transition spd="slow" advTm="459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90600"/>
          </a:xfrm>
        </p:spPr>
        <p:txBody>
          <a:bodyPr/>
          <a:lstStyle/>
          <a:p>
            <a:r>
              <a:rPr lang="en-US" dirty="0" smtClean="0"/>
              <a:t>Hepatitis B</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717634247"/>
              </p:ext>
            </p:extLst>
          </p:nvPr>
        </p:nvGraphicFramePr>
        <p:xfrm>
          <a:off x="2209800" y="1371600"/>
          <a:ext cx="5181600" cy="3886200"/>
        </p:xfrm>
        <a:graphic>
          <a:graphicData uri="http://schemas.openxmlformats.org/presentationml/2006/ole">
            <mc:AlternateContent xmlns:mc="http://schemas.openxmlformats.org/markup-compatibility/2006">
              <mc:Choice xmlns:v="urn:schemas-microsoft-com:vml" Requires="v">
                <p:oleObj spid="_x0000_s510075" name="Photo Editor Photo" r:id="rId4" imgW="4877481" imgH="7314286" progId="">
                  <p:embed/>
                </p:oleObj>
              </mc:Choice>
              <mc:Fallback>
                <p:oleObj name="Photo Editor Photo" r:id="rId4" imgW="4877481" imgH="7314286"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371600"/>
                        <a:ext cx="5181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0995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486400"/>
            <a:ext cx="808355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6081543"/>
      </p:ext>
    </p:extLst>
  </p:cSld>
  <p:clrMapOvr>
    <a:masterClrMapping/>
  </p:clrMapOvr>
  <mc:AlternateContent xmlns:mc="http://schemas.openxmlformats.org/markup-compatibility/2006" xmlns:p14="http://schemas.microsoft.com/office/powerpoint/2010/main">
    <mc:Choice Requires="p14">
      <p:transition spd="slow" p14:dur="2000" advTm="55438"/>
    </mc:Choice>
    <mc:Fallback xmlns="">
      <p:transition spd="slow" advTm="55438"/>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idx="4294967295"/>
          </p:nvPr>
        </p:nvSpPr>
        <p:spPr>
          <a:xfrm>
            <a:off x="3124200" y="123825"/>
            <a:ext cx="2971800" cy="790575"/>
          </a:xfrm>
        </p:spPr>
        <p:txBody>
          <a:bodyPr/>
          <a:lstStyle/>
          <a:p>
            <a:pPr eaLnBrk="1" hangingPunct="1"/>
            <a:r>
              <a:rPr lang="en-US" sz="3600" dirty="0" smtClean="0"/>
              <a:t>Hepatitis B</a:t>
            </a:r>
          </a:p>
        </p:txBody>
      </p:sp>
      <p:sp>
        <p:nvSpPr>
          <p:cNvPr id="802819" name="Text Box 3"/>
          <p:cNvSpPr txBox="1">
            <a:spLocks noChangeArrowheads="1"/>
          </p:cNvSpPr>
          <p:nvPr/>
        </p:nvSpPr>
        <p:spPr bwMode="auto">
          <a:xfrm>
            <a:off x="457200" y="2133600"/>
            <a:ext cx="8458200" cy="2163669"/>
          </a:xfrm>
          <a:prstGeom prst="rect">
            <a:avLst/>
          </a:prstGeom>
          <a:noFill/>
          <a:ln w="9525">
            <a:noFill/>
            <a:miter lim="800000"/>
            <a:headEnd/>
            <a:tailEnd/>
          </a:ln>
        </p:spPr>
        <p:txBody>
          <a:bodyPr wrap="square">
            <a:spAutoFit/>
          </a:bodyPr>
          <a:lstStyle/>
          <a:p>
            <a:pPr marL="287338" indent="-287338">
              <a:lnSpc>
                <a:spcPct val="140000"/>
              </a:lnSpc>
              <a:spcBef>
                <a:spcPct val="50000"/>
              </a:spcBef>
            </a:pPr>
            <a:r>
              <a:rPr lang="en-US" sz="2400" dirty="0">
                <a:latin typeface="Calibri" pitchFamily="34" charset="0"/>
              </a:rPr>
              <a:t>ACIP </a:t>
            </a:r>
            <a:r>
              <a:rPr lang="en-US" sz="2400" dirty="0" smtClean="0">
                <a:latin typeface="Calibri" pitchFamily="34" charset="0"/>
              </a:rPr>
              <a:t>recommends hepatitis B vaccine for:</a:t>
            </a:r>
            <a:r>
              <a:rPr lang="en-US" sz="2400" dirty="0" smtClean="0">
                <a:solidFill>
                  <a:srgbClr val="FFFFCC"/>
                </a:solidFill>
                <a:latin typeface="Calibri" pitchFamily="34" charset="0"/>
              </a:rPr>
              <a:t> </a:t>
            </a:r>
            <a:endParaRPr lang="en-US" sz="2400" dirty="0">
              <a:solidFill>
                <a:srgbClr val="FFFFCC"/>
              </a:solidFill>
              <a:latin typeface="Calibri" pitchFamily="34" charset="0"/>
            </a:endParaRPr>
          </a:p>
          <a:p>
            <a:pPr marL="287338" indent="-287338">
              <a:spcBef>
                <a:spcPts val="0"/>
              </a:spcBef>
              <a:buFontTx/>
              <a:buChar char="•"/>
            </a:pPr>
            <a:r>
              <a:rPr lang="en-US" sz="2400" dirty="0" smtClean="0">
                <a:latin typeface="Calibri" pitchFamily="34" charset="0"/>
              </a:rPr>
              <a:t>All </a:t>
            </a:r>
            <a:r>
              <a:rPr lang="en-US" sz="2400" dirty="0">
                <a:latin typeface="Calibri" pitchFamily="34" charset="0"/>
              </a:rPr>
              <a:t>newborns before discharge from the </a:t>
            </a:r>
            <a:r>
              <a:rPr lang="en-US" sz="2400" dirty="0" smtClean="0">
                <a:latin typeface="Calibri" pitchFamily="34" charset="0"/>
              </a:rPr>
              <a:t>nursery using </a:t>
            </a:r>
            <a:r>
              <a:rPr lang="en-US" sz="2400" u="sng" dirty="0" smtClean="0">
                <a:latin typeface="Calibri" pitchFamily="34" charset="0"/>
              </a:rPr>
              <a:t>single</a:t>
            </a:r>
            <a:r>
              <a:rPr lang="en-US" sz="2400" dirty="0" smtClean="0">
                <a:latin typeface="Calibri" pitchFamily="34" charset="0"/>
              </a:rPr>
              <a:t>    antigen  vaccine and  completion of </a:t>
            </a:r>
            <a:r>
              <a:rPr lang="en-US" sz="2400" dirty="0">
                <a:latin typeface="Calibri" pitchFamily="34" charset="0"/>
              </a:rPr>
              <a:t>the series per schedule.</a:t>
            </a:r>
          </a:p>
          <a:p>
            <a:pPr marL="287338" indent="-287338">
              <a:spcBef>
                <a:spcPts val="0"/>
              </a:spcBef>
              <a:buFontTx/>
              <a:buChar char="•"/>
            </a:pPr>
            <a:r>
              <a:rPr lang="en-US" sz="2400" dirty="0" smtClean="0">
                <a:latin typeface="Calibri" pitchFamily="34" charset="0"/>
              </a:rPr>
              <a:t>All </a:t>
            </a:r>
            <a:r>
              <a:rPr lang="en-US" sz="2400" dirty="0">
                <a:latin typeface="Calibri" pitchFamily="34" charset="0"/>
              </a:rPr>
              <a:t>children and adolescents less than 19 years of </a:t>
            </a:r>
            <a:r>
              <a:rPr lang="en-US" sz="2400" dirty="0" smtClean="0">
                <a:latin typeface="Calibri" pitchFamily="34" charset="0"/>
              </a:rPr>
              <a:t> age who did not complete the series as an infant.</a:t>
            </a:r>
            <a:endParaRPr lang="en-US" sz="2400" dirty="0">
              <a:latin typeface="Calibri" pitchFamily="34" charset="0"/>
            </a:endParaRPr>
          </a:p>
        </p:txBody>
      </p:sp>
      <p:sp>
        <p:nvSpPr>
          <p:cNvPr id="802823" name="Text Box 7"/>
          <p:cNvSpPr txBox="1">
            <a:spLocks noChangeArrowheads="1"/>
          </p:cNvSpPr>
          <p:nvPr/>
        </p:nvSpPr>
        <p:spPr bwMode="auto">
          <a:xfrm>
            <a:off x="457200" y="4207201"/>
            <a:ext cx="8686800" cy="1569660"/>
          </a:xfrm>
          <a:prstGeom prst="rect">
            <a:avLst/>
          </a:prstGeom>
          <a:noFill/>
          <a:ln w="9525">
            <a:noFill/>
            <a:miter lim="800000"/>
            <a:headEnd/>
            <a:tailEnd/>
          </a:ln>
        </p:spPr>
        <p:txBody>
          <a:bodyPr>
            <a:spAutoFit/>
          </a:bodyPr>
          <a:lstStyle/>
          <a:p>
            <a:pPr marL="287338" indent="-287338">
              <a:spcBef>
                <a:spcPts val="0"/>
              </a:spcBef>
              <a:buFontTx/>
              <a:buChar char="•"/>
            </a:pPr>
            <a:r>
              <a:rPr lang="en-US" sz="2400" dirty="0" smtClean="0">
                <a:latin typeface="Calibri" pitchFamily="34" charset="0"/>
              </a:rPr>
              <a:t>All </a:t>
            </a:r>
            <a:r>
              <a:rPr lang="en-US" sz="2400" dirty="0">
                <a:latin typeface="Calibri" pitchFamily="34" charset="0"/>
              </a:rPr>
              <a:t>adults at risk for hepatitis B infection, including those aged  19 through 59 years with diabetes mellitus </a:t>
            </a:r>
          </a:p>
          <a:p>
            <a:pPr marL="287338" indent="-287338">
              <a:spcBef>
                <a:spcPts val="0"/>
              </a:spcBef>
              <a:buFontTx/>
              <a:buChar char="•"/>
            </a:pPr>
            <a:r>
              <a:rPr lang="en-US" sz="2400" dirty="0">
                <a:latin typeface="Calibri" pitchFamily="34" charset="0"/>
              </a:rPr>
              <a:t>Persons of any age at risk for infection by sexual exposure</a:t>
            </a:r>
          </a:p>
          <a:p>
            <a:pPr marL="287338" indent="-287338">
              <a:spcBef>
                <a:spcPts val="0"/>
              </a:spcBef>
              <a:buFontTx/>
              <a:buChar char="•"/>
            </a:pPr>
            <a:r>
              <a:rPr lang="en-US" sz="2400" dirty="0">
                <a:latin typeface="Calibri" pitchFamily="34" charset="0"/>
              </a:rPr>
              <a:t>All </a:t>
            </a:r>
            <a:r>
              <a:rPr lang="en-US" sz="2400" dirty="0" smtClean="0">
                <a:latin typeface="Calibri" pitchFamily="34" charset="0"/>
              </a:rPr>
              <a:t>other adults </a:t>
            </a:r>
            <a:r>
              <a:rPr lang="en-US" sz="2400" dirty="0">
                <a:latin typeface="Calibri" pitchFamily="34" charset="0"/>
              </a:rPr>
              <a:t>seeking protection from HBV </a:t>
            </a:r>
            <a:r>
              <a:rPr lang="en-US" sz="2400" dirty="0" smtClean="0">
                <a:latin typeface="Calibri" pitchFamily="34" charset="0"/>
              </a:rPr>
              <a:t>infection.</a:t>
            </a:r>
            <a:endParaRPr lang="en-US" sz="2400" dirty="0">
              <a:latin typeface="Calibri" pitchFamily="34" charset="0"/>
            </a:endParaRPr>
          </a:p>
        </p:txBody>
      </p:sp>
      <p:sp>
        <p:nvSpPr>
          <p:cNvPr id="242693" name="Text Box 6"/>
          <p:cNvSpPr txBox="1">
            <a:spLocks noChangeArrowheads="1"/>
          </p:cNvSpPr>
          <p:nvPr/>
        </p:nvSpPr>
        <p:spPr bwMode="auto">
          <a:xfrm>
            <a:off x="457200" y="762000"/>
            <a:ext cx="8305800" cy="1500188"/>
          </a:xfrm>
          <a:prstGeom prst="rect">
            <a:avLst/>
          </a:prstGeom>
          <a:noFill/>
          <a:ln w="9525">
            <a:noFill/>
            <a:miter lim="800000"/>
            <a:headEnd/>
            <a:tailEnd/>
          </a:ln>
        </p:spPr>
        <p:txBody>
          <a:bodyPr>
            <a:spAutoFit/>
          </a:bodyPr>
          <a:lstStyle/>
          <a:p>
            <a:pPr>
              <a:lnSpc>
                <a:spcPct val="70000"/>
              </a:lnSpc>
              <a:spcBef>
                <a:spcPct val="35000"/>
              </a:spcBef>
            </a:pPr>
            <a:r>
              <a:rPr lang="en-US" sz="2400" dirty="0">
                <a:solidFill>
                  <a:srgbClr val="FFFFFF"/>
                </a:solidFill>
                <a:latin typeface="Calibri" pitchFamily="34" charset="0"/>
              </a:rPr>
              <a:t>Transmission: </a:t>
            </a:r>
          </a:p>
          <a:p>
            <a:pPr>
              <a:lnSpc>
                <a:spcPct val="80000"/>
              </a:lnSpc>
              <a:spcBef>
                <a:spcPct val="35000"/>
              </a:spcBef>
            </a:pPr>
            <a:r>
              <a:rPr lang="en-US" sz="2400" dirty="0">
                <a:latin typeface="Calibri" pitchFamily="34" charset="0"/>
              </a:rPr>
              <a:t>1. </a:t>
            </a:r>
            <a:r>
              <a:rPr lang="en-US" sz="2400" dirty="0" err="1">
                <a:latin typeface="Calibri" pitchFamily="34" charset="0"/>
              </a:rPr>
              <a:t>Percutaneous</a:t>
            </a:r>
            <a:r>
              <a:rPr lang="en-US" sz="2400" dirty="0">
                <a:latin typeface="Calibri" pitchFamily="34" charset="0"/>
              </a:rPr>
              <a:t> or mucosal exposure to  blood or body fluids including contaminated surfaces, or exposure by sexual contact</a:t>
            </a:r>
          </a:p>
          <a:p>
            <a:pPr>
              <a:lnSpc>
                <a:spcPct val="85000"/>
              </a:lnSpc>
              <a:spcBef>
                <a:spcPct val="35000"/>
              </a:spcBef>
            </a:pPr>
            <a:r>
              <a:rPr lang="en-US" sz="2400" dirty="0">
                <a:latin typeface="Calibri" pitchFamily="34" charset="0"/>
              </a:rPr>
              <a:t>2. </a:t>
            </a:r>
            <a:r>
              <a:rPr lang="en-US" sz="2400" dirty="0" err="1">
                <a:latin typeface="Calibri" pitchFamily="34" charset="0"/>
              </a:rPr>
              <a:t>Perinatal</a:t>
            </a:r>
            <a:r>
              <a:rPr lang="en-US" sz="2400" dirty="0">
                <a:latin typeface="Calibri" pitchFamily="34" charset="0"/>
              </a:rPr>
              <a:t> infection from </a:t>
            </a:r>
            <a:r>
              <a:rPr lang="en-US" sz="2400" dirty="0" err="1">
                <a:latin typeface="Calibri" pitchFamily="34" charset="0"/>
              </a:rPr>
              <a:t>HBsAg</a:t>
            </a:r>
            <a:r>
              <a:rPr lang="en-US" sz="2400" dirty="0">
                <a:latin typeface="Calibri" pitchFamily="34" charset="0"/>
              </a:rPr>
              <a:t> + mother</a:t>
            </a:r>
          </a:p>
        </p:txBody>
      </p:sp>
      <p:sp>
        <p:nvSpPr>
          <p:cNvPr id="6" name="Rectangle 5"/>
          <p:cNvSpPr/>
          <p:nvPr/>
        </p:nvSpPr>
        <p:spPr>
          <a:xfrm>
            <a:off x="457200" y="5980672"/>
            <a:ext cx="8655269" cy="261610"/>
          </a:xfrm>
          <a:prstGeom prst="rect">
            <a:avLst/>
          </a:prstGeom>
        </p:spPr>
        <p:txBody>
          <a:bodyPr wrap="square">
            <a:spAutoFit/>
          </a:bodyPr>
          <a:lstStyle/>
          <a:p>
            <a:r>
              <a:rPr lang="en-US" sz="1100" b="1" dirty="0" smtClean="0">
                <a:latin typeface="+mn-lt"/>
              </a:rPr>
              <a:t>MMWR, December 23, 2005, </a:t>
            </a:r>
            <a:r>
              <a:rPr lang="en-US" sz="1100" b="1" dirty="0" err="1" smtClean="0">
                <a:latin typeface="+mn-lt"/>
              </a:rPr>
              <a:t>Vol</a:t>
            </a:r>
            <a:r>
              <a:rPr lang="en-US" sz="1100" b="1" dirty="0" smtClean="0">
                <a:latin typeface="+mn-lt"/>
              </a:rPr>
              <a:t> 54, #RR16    MMWR, December 8, 2006, </a:t>
            </a:r>
            <a:r>
              <a:rPr lang="en-US" sz="1100" b="1" dirty="0" err="1" smtClean="0">
                <a:latin typeface="+mn-lt"/>
              </a:rPr>
              <a:t>Vol</a:t>
            </a:r>
            <a:r>
              <a:rPr lang="en-US" sz="1100" b="1" dirty="0" smtClean="0">
                <a:latin typeface="+mn-lt"/>
              </a:rPr>
              <a:t> 55, #RR16  MMWR, December 22, 2011 </a:t>
            </a:r>
            <a:r>
              <a:rPr lang="en-US" sz="1100" b="1" dirty="0" err="1" smtClean="0">
                <a:latin typeface="+mn-lt"/>
              </a:rPr>
              <a:t>Vol</a:t>
            </a:r>
            <a:r>
              <a:rPr lang="en-US" sz="1100" b="1" dirty="0" smtClean="0">
                <a:latin typeface="+mn-lt"/>
              </a:rPr>
              <a:t> 60 #50 </a:t>
            </a:r>
          </a:p>
        </p:txBody>
      </p:sp>
    </p:spTree>
    <p:extLst>
      <p:ext uri="{BB962C8B-B14F-4D97-AF65-F5344CB8AC3E}">
        <p14:creationId xmlns:p14="http://schemas.microsoft.com/office/powerpoint/2010/main" val="415234455"/>
      </p:ext>
    </p:extLst>
  </p:cSld>
  <p:clrMapOvr>
    <a:masterClrMapping/>
  </p:clrMapOvr>
  <p:transition advTm="453636"/>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61"/>
          <p:cNvSpPr txBox="1">
            <a:spLocks noChangeArrowheads="1"/>
          </p:cNvSpPr>
          <p:nvPr/>
        </p:nvSpPr>
        <p:spPr bwMode="auto">
          <a:xfrm>
            <a:off x="5165725" y="3922713"/>
            <a:ext cx="184150" cy="366712"/>
          </a:xfrm>
          <a:prstGeom prst="rect">
            <a:avLst/>
          </a:prstGeom>
          <a:noFill/>
          <a:ln w="9525">
            <a:noFill/>
            <a:miter lim="800000"/>
            <a:headEnd/>
            <a:tailEnd/>
          </a:ln>
        </p:spPr>
        <p:txBody>
          <a:bodyPr wrap="none">
            <a:spAutoFit/>
          </a:bodyPr>
          <a:lstStyle/>
          <a:p>
            <a:endParaRPr lang="en-US">
              <a:solidFill>
                <a:srgbClr val="000000"/>
              </a:solidFill>
              <a:cs typeface="Arial" charset="0"/>
            </a:endParaRPr>
          </a:p>
        </p:txBody>
      </p:sp>
      <p:sp>
        <p:nvSpPr>
          <p:cNvPr id="4099" name="Text Box 466"/>
          <p:cNvSpPr txBox="1">
            <a:spLocks noChangeArrowheads="1"/>
          </p:cNvSpPr>
          <p:nvPr/>
        </p:nvSpPr>
        <p:spPr bwMode="auto">
          <a:xfrm>
            <a:off x="1806575" y="1219200"/>
            <a:ext cx="5453063" cy="307975"/>
          </a:xfrm>
          <a:prstGeom prst="rect">
            <a:avLst/>
          </a:prstGeom>
          <a:noFill/>
          <a:ln w="12700">
            <a:solidFill>
              <a:srgbClr val="FFFFFF"/>
            </a:solidFill>
            <a:miter lim="800000"/>
            <a:headEnd/>
            <a:tailEnd/>
          </a:ln>
        </p:spPr>
        <p:txBody>
          <a:bodyPr>
            <a:spAutoFit/>
          </a:bodyPr>
          <a:lstStyle/>
          <a:p>
            <a:pPr algn="ctr">
              <a:spcBef>
                <a:spcPct val="50000"/>
              </a:spcBef>
            </a:pPr>
            <a:r>
              <a:rPr lang="en-US" sz="1400" b="1">
                <a:solidFill>
                  <a:srgbClr val="FFC000"/>
                </a:solidFill>
                <a:latin typeface="Calibri" pitchFamily="34" charset="0"/>
                <a:cs typeface="Arial" charset="0"/>
              </a:rPr>
              <a:t>Measure antibody to hepatitis B surface antigen (anti-HBs</a:t>
            </a:r>
            <a:r>
              <a:rPr lang="en-US" sz="1400">
                <a:solidFill>
                  <a:srgbClr val="FFC000"/>
                </a:solidFill>
                <a:latin typeface="Calibri" pitchFamily="34" charset="0"/>
                <a:cs typeface="Arial" charset="0"/>
              </a:rPr>
              <a:t>)</a:t>
            </a:r>
          </a:p>
        </p:txBody>
      </p:sp>
      <p:sp>
        <p:nvSpPr>
          <p:cNvPr id="4100" name="Text Box 467"/>
          <p:cNvSpPr txBox="1">
            <a:spLocks noChangeArrowheads="1"/>
          </p:cNvSpPr>
          <p:nvPr/>
        </p:nvSpPr>
        <p:spPr bwMode="auto">
          <a:xfrm>
            <a:off x="923925" y="1752600"/>
            <a:ext cx="3225800" cy="304800"/>
          </a:xfrm>
          <a:prstGeom prst="rect">
            <a:avLst/>
          </a:prstGeom>
          <a:noFill/>
          <a:ln w="12700">
            <a:solidFill>
              <a:srgbClr val="FFFFFF"/>
            </a:solidFill>
            <a:miter lim="800000"/>
            <a:headEnd/>
            <a:tailEnd/>
          </a:ln>
        </p:spPr>
        <p:txBody>
          <a:bodyPr>
            <a:spAutoFit/>
          </a:bodyPr>
          <a:lstStyle/>
          <a:p>
            <a:pPr algn="ctr">
              <a:spcBef>
                <a:spcPct val="50000"/>
              </a:spcBef>
            </a:pPr>
            <a:r>
              <a:rPr lang="en-US" sz="1400" b="1" dirty="0" smtClean="0">
                <a:solidFill>
                  <a:srgbClr val="FFFFFF"/>
                </a:solidFill>
                <a:latin typeface="Calibri" pitchFamily="34" charset="0"/>
                <a:cs typeface="Arial" charset="0"/>
              </a:rPr>
              <a:t>anti-HBs </a:t>
            </a:r>
            <a:r>
              <a:rPr lang="en-US" sz="1400" b="1" dirty="0">
                <a:solidFill>
                  <a:srgbClr val="FFFFFF"/>
                </a:solidFill>
                <a:latin typeface="Calibri" pitchFamily="34" charset="0"/>
                <a:cs typeface="Arial" charset="0"/>
              </a:rPr>
              <a:t>&lt;10 </a:t>
            </a:r>
            <a:r>
              <a:rPr lang="en-US" sz="1400" b="1" dirty="0" err="1">
                <a:solidFill>
                  <a:srgbClr val="FFFFFF"/>
                </a:solidFill>
                <a:latin typeface="Calibri" pitchFamily="34" charset="0"/>
                <a:cs typeface="Arial" charset="0"/>
              </a:rPr>
              <a:t>mIU</a:t>
            </a:r>
            <a:r>
              <a:rPr lang="en-US" sz="1400" b="1" dirty="0">
                <a:solidFill>
                  <a:srgbClr val="FFFFFF"/>
                </a:solidFill>
                <a:latin typeface="Calibri" pitchFamily="34" charset="0"/>
                <a:cs typeface="Arial" charset="0"/>
              </a:rPr>
              <a:t>/</a:t>
            </a:r>
            <a:r>
              <a:rPr lang="en-US" sz="1400" b="1" dirty="0" err="1">
                <a:solidFill>
                  <a:srgbClr val="FFFFFF"/>
                </a:solidFill>
                <a:latin typeface="Calibri" pitchFamily="34" charset="0"/>
                <a:cs typeface="Arial" charset="0"/>
              </a:rPr>
              <a:t>mL</a:t>
            </a:r>
            <a:endParaRPr lang="en-US" sz="1400" b="1" dirty="0">
              <a:solidFill>
                <a:srgbClr val="FFFFFF"/>
              </a:solidFill>
              <a:latin typeface="Calibri" pitchFamily="34" charset="0"/>
              <a:cs typeface="Arial" charset="0"/>
            </a:endParaRPr>
          </a:p>
        </p:txBody>
      </p:sp>
      <p:sp>
        <p:nvSpPr>
          <p:cNvPr id="4101" name="Text Box 468"/>
          <p:cNvSpPr txBox="1">
            <a:spLocks noChangeArrowheads="1"/>
          </p:cNvSpPr>
          <p:nvPr/>
        </p:nvSpPr>
        <p:spPr bwMode="auto">
          <a:xfrm>
            <a:off x="885825" y="2447925"/>
            <a:ext cx="3263900" cy="523875"/>
          </a:xfrm>
          <a:prstGeom prst="rect">
            <a:avLst/>
          </a:prstGeom>
          <a:noFill/>
          <a:ln w="12700">
            <a:solidFill>
              <a:srgbClr val="FFFFFF"/>
            </a:solidFill>
            <a:miter lim="800000"/>
            <a:headEnd/>
            <a:tailEnd/>
          </a:ln>
        </p:spPr>
        <p:txBody>
          <a:bodyPr>
            <a:spAutoFit/>
          </a:bodyPr>
          <a:lstStyle/>
          <a:p>
            <a:pPr algn="ctr"/>
            <a:r>
              <a:rPr lang="en-US" sz="1400" b="1" dirty="0">
                <a:solidFill>
                  <a:srgbClr val="FFFFFF"/>
                </a:solidFill>
                <a:latin typeface="Calibri" pitchFamily="34" charset="0"/>
                <a:cs typeface="Arial" charset="0"/>
              </a:rPr>
              <a:t>Administer 1 dose of HepB vaccine,</a:t>
            </a:r>
          </a:p>
          <a:p>
            <a:pPr algn="ctr"/>
            <a:r>
              <a:rPr lang="en-US" sz="1400" b="1" dirty="0" err="1">
                <a:solidFill>
                  <a:srgbClr val="FFFFFF"/>
                </a:solidFill>
                <a:latin typeface="Calibri" pitchFamily="34" charset="0"/>
                <a:cs typeface="Arial" charset="0"/>
              </a:rPr>
              <a:t>postvaccination</a:t>
            </a:r>
            <a:r>
              <a:rPr lang="en-US" sz="1400" b="1" dirty="0">
                <a:solidFill>
                  <a:srgbClr val="FFFFFF"/>
                </a:solidFill>
                <a:latin typeface="Calibri" pitchFamily="34" charset="0"/>
                <a:cs typeface="Arial" charset="0"/>
              </a:rPr>
              <a:t> serologic testing</a:t>
            </a:r>
          </a:p>
        </p:txBody>
      </p:sp>
      <p:sp>
        <p:nvSpPr>
          <p:cNvPr id="4102" name="Text Box 469"/>
          <p:cNvSpPr txBox="1">
            <a:spLocks noChangeArrowheads="1"/>
          </p:cNvSpPr>
          <p:nvPr/>
        </p:nvSpPr>
        <p:spPr bwMode="auto">
          <a:xfrm>
            <a:off x="885825" y="3363912"/>
            <a:ext cx="1228725" cy="522288"/>
          </a:xfrm>
          <a:prstGeom prst="rect">
            <a:avLst/>
          </a:prstGeom>
          <a:noFill/>
          <a:ln w="19050">
            <a:solidFill>
              <a:srgbClr val="FFFFFF"/>
            </a:solidFill>
            <a:miter lim="800000"/>
            <a:headEnd/>
            <a:tailEnd/>
          </a:ln>
        </p:spPr>
        <p:txBody>
          <a:bodyPr>
            <a:spAutoFit/>
          </a:bodyPr>
          <a:lstStyle/>
          <a:p>
            <a:pPr algn="ctr">
              <a:spcBef>
                <a:spcPct val="50000"/>
              </a:spcBef>
            </a:pPr>
            <a:r>
              <a:rPr lang="en-US" sz="1400" b="1">
                <a:solidFill>
                  <a:srgbClr val="FFFFFF"/>
                </a:solidFill>
                <a:latin typeface="Calibri" pitchFamily="34" charset="0"/>
                <a:cs typeface="Arial" charset="0"/>
              </a:rPr>
              <a:t>anti-HBs      &lt;10 mIU/mL</a:t>
            </a:r>
          </a:p>
        </p:txBody>
      </p:sp>
      <p:sp>
        <p:nvSpPr>
          <p:cNvPr id="4103" name="Text Box 470"/>
          <p:cNvSpPr txBox="1">
            <a:spLocks noChangeArrowheads="1"/>
          </p:cNvSpPr>
          <p:nvPr/>
        </p:nvSpPr>
        <p:spPr bwMode="auto">
          <a:xfrm>
            <a:off x="846138" y="4267200"/>
            <a:ext cx="3341687" cy="738188"/>
          </a:xfrm>
          <a:prstGeom prst="rect">
            <a:avLst/>
          </a:prstGeom>
          <a:noFill/>
          <a:ln w="12700">
            <a:solidFill>
              <a:srgbClr val="FFFFFF"/>
            </a:solidFill>
            <a:miter lim="800000"/>
            <a:headEnd/>
            <a:tailEnd/>
          </a:ln>
        </p:spPr>
        <p:txBody>
          <a:bodyPr>
            <a:spAutoFit/>
          </a:bodyPr>
          <a:lstStyle/>
          <a:p>
            <a:pPr algn="ctr"/>
            <a:r>
              <a:rPr lang="en-US" sz="1400" b="1">
                <a:solidFill>
                  <a:srgbClr val="FFFFFF"/>
                </a:solidFill>
                <a:latin typeface="Calibri" pitchFamily="34" charset="0"/>
                <a:cs typeface="Arial" charset="0"/>
              </a:rPr>
              <a:t>Administer 2 more doses of </a:t>
            </a:r>
          </a:p>
          <a:p>
            <a:pPr algn="ctr"/>
            <a:r>
              <a:rPr lang="en-US" sz="1400" b="1">
                <a:solidFill>
                  <a:srgbClr val="FFFFFF"/>
                </a:solidFill>
                <a:latin typeface="Calibri" pitchFamily="34" charset="0"/>
                <a:cs typeface="Arial" charset="0"/>
              </a:rPr>
              <a:t>       HepB vaccine,</a:t>
            </a:r>
          </a:p>
          <a:p>
            <a:pPr algn="ctr"/>
            <a:r>
              <a:rPr lang="en-US" sz="1400" b="1">
                <a:solidFill>
                  <a:srgbClr val="FFFFFF"/>
                </a:solidFill>
                <a:latin typeface="Calibri" pitchFamily="34" charset="0"/>
                <a:cs typeface="Arial" charset="0"/>
              </a:rPr>
              <a:t>postvaccination serologic testing</a:t>
            </a:r>
            <a:r>
              <a:rPr lang="en-US" sz="1400">
                <a:solidFill>
                  <a:srgbClr val="FFFFFF"/>
                </a:solidFill>
                <a:cs typeface="Arial" charset="0"/>
              </a:rPr>
              <a:t> </a:t>
            </a:r>
          </a:p>
        </p:txBody>
      </p:sp>
      <p:sp>
        <p:nvSpPr>
          <p:cNvPr id="4104" name="Text Box 471"/>
          <p:cNvSpPr txBox="1">
            <a:spLocks noChangeArrowheads="1"/>
          </p:cNvSpPr>
          <p:nvPr/>
        </p:nvSpPr>
        <p:spPr bwMode="auto">
          <a:xfrm>
            <a:off x="885825" y="5345113"/>
            <a:ext cx="1190625" cy="522287"/>
          </a:xfrm>
          <a:prstGeom prst="rect">
            <a:avLst/>
          </a:prstGeom>
          <a:noFill/>
          <a:ln w="12700">
            <a:solidFill>
              <a:srgbClr val="FFFFFF"/>
            </a:solidFill>
            <a:miter lim="800000"/>
            <a:headEnd/>
            <a:tailEnd/>
          </a:ln>
        </p:spPr>
        <p:txBody>
          <a:bodyPr>
            <a:spAutoFit/>
          </a:bodyPr>
          <a:lstStyle/>
          <a:p>
            <a:pPr algn="ctr">
              <a:spcBef>
                <a:spcPct val="50000"/>
              </a:spcBef>
            </a:pPr>
            <a:r>
              <a:rPr lang="en-US" sz="1400" b="1">
                <a:solidFill>
                  <a:srgbClr val="FFFFFF"/>
                </a:solidFill>
                <a:latin typeface="Calibri" pitchFamily="34" charset="0"/>
                <a:cs typeface="Arial" charset="0"/>
              </a:rPr>
              <a:t>anti-HBs     &lt;10 mIU/mL</a:t>
            </a:r>
          </a:p>
        </p:txBody>
      </p:sp>
      <p:sp>
        <p:nvSpPr>
          <p:cNvPr id="4105" name="Text Box 472"/>
          <p:cNvSpPr txBox="1">
            <a:spLocks noChangeArrowheads="1"/>
          </p:cNvSpPr>
          <p:nvPr/>
        </p:nvSpPr>
        <p:spPr bwMode="auto">
          <a:xfrm>
            <a:off x="885825" y="6092825"/>
            <a:ext cx="2495550" cy="523875"/>
          </a:xfrm>
          <a:prstGeom prst="rect">
            <a:avLst/>
          </a:prstGeom>
          <a:noFill/>
          <a:ln w="12700">
            <a:solidFill>
              <a:srgbClr val="FFFFFF"/>
            </a:solidFill>
            <a:miter lim="800000"/>
            <a:headEnd/>
            <a:tailEnd/>
          </a:ln>
        </p:spPr>
        <p:txBody>
          <a:bodyPr>
            <a:spAutoFit/>
          </a:bodyPr>
          <a:lstStyle/>
          <a:p>
            <a:pPr>
              <a:spcBef>
                <a:spcPct val="50000"/>
              </a:spcBef>
            </a:pPr>
            <a:r>
              <a:rPr lang="en-US" sz="1400" b="1">
                <a:solidFill>
                  <a:srgbClr val="FFFFFF"/>
                </a:solidFill>
                <a:latin typeface="Calibri" pitchFamily="34" charset="0"/>
                <a:cs typeface="Arial" charset="0"/>
              </a:rPr>
              <a:t>HCP need to receive hepatitis B evaluation for all exposures</a:t>
            </a:r>
          </a:p>
        </p:txBody>
      </p:sp>
      <p:sp>
        <p:nvSpPr>
          <p:cNvPr id="4106" name="Text Box 473"/>
          <p:cNvSpPr txBox="1">
            <a:spLocks noChangeArrowheads="1"/>
          </p:cNvSpPr>
          <p:nvPr/>
        </p:nvSpPr>
        <p:spPr bwMode="auto">
          <a:xfrm>
            <a:off x="5494338" y="1752600"/>
            <a:ext cx="2725737" cy="304800"/>
          </a:xfrm>
          <a:prstGeom prst="rect">
            <a:avLst/>
          </a:prstGeom>
          <a:noFill/>
          <a:ln w="12700">
            <a:solidFill>
              <a:srgbClr val="FFFFFF"/>
            </a:solidFill>
            <a:miter lim="800000"/>
            <a:headEnd/>
            <a:tailEnd/>
          </a:ln>
        </p:spPr>
        <p:txBody>
          <a:bodyPr>
            <a:spAutoFit/>
          </a:bodyPr>
          <a:lstStyle/>
          <a:p>
            <a:pPr>
              <a:spcBef>
                <a:spcPct val="50000"/>
              </a:spcBef>
            </a:pPr>
            <a:r>
              <a:rPr lang="en-US" sz="1400" b="1">
                <a:solidFill>
                  <a:srgbClr val="FFFFFF"/>
                </a:solidFill>
                <a:latin typeface="Calibri" pitchFamily="34" charset="0"/>
                <a:cs typeface="Arial" charset="0"/>
              </a:rPr>
              <a:t>anti-HBs ≥10mIU/mL</a:t>
            </a:r>
          </a:p>
        </p:txBody>
      </p:sp>
      <p:sp>
        <p:nvSpPr>
          <p:cNvPr id="4107" name="Text Box 474"/>
          <p:cNvSpPr txBox="1">
            <a:spLocks noChangeArrowheads="1"/>
          </p:cNvSpPr>
          <p:nvPr/>
        </p:nvSpPr>
        <p:spPr bwMode="auto">
          <a:xfrm>
            <a:off x="5262563" y="3048000"/>
            <a:ext cx="3071812" cy="2570162"/>
          </a:xfrm>
          <a:prstGeom prst="rect">
            <a:avLst/>
          </a:prstGeom>
          <a:noFill/>
          <a:ln w="12700">
            <a:solidFill>
              <a:srgbClr val="FFFFFF"/>
            </a:solidFill>
            <a:miter lim="800000"/>
            <a:headEnd/>
            <a:tailEnd/>
          </a:ln>
        </p:spPr>
        <p:txBody>
          <a:bodyPr>
            <a:spAutoFit/>
          </a:bodyPr>
          <a:lstStyle/>
          <a:p>
            <a:pPr algn="ctr">
              <a:spcBef>
                <a:spcPct val="50000"/>
              </a:spcBef>
            </a:pPr>
            <a:endParaRPr lang="en-US" sz="1400">
              <a:solidFill>
                <a:srgbClr val="FFFFFF"/>
              </a:solidFill>
              <a:latin typeface="Calibri" pitchFamily="34" charset="0"/>
              <a:cs typeface="Arial" charset="0"/>
            </a:endParaRPr>
          </a:p>
          <a:p>
            <a:pPr algn="ctr">
              <a:spcBef>
                <a:spcPct val="50000"/>
              </a:spcBef>
            </a:pPr>
            <a:endParaRPr lang="en-US" sz="1400">
              <a:solidFill>
                <a:srgbClr val="FFFFFF"/>
              </a:solidFill>
              <a:latin typeface="Calibri" pitchFamily="34" charset="0"/>
              <a:cs typeface="Arial" charset="0"/>
            </a:endParaRPr>
          </a:p>
          <a:p>
            <a:pPr algn="ctr"/>
            <a:r>
              <a:rPr lang="en-US" sz="1400" b="1" u="sng">
                <a:solidFill>
                  <a:srgbClr val="FFFFFF"/>
                </a:solidFill>
                <a:latin typeface="Calibri" pitchFamily="34" charset="0"/>
                <a:cs typeface="Arial" charset="0"/>
              </a:rPr>
              <a:t>No Action for</a:t>
            </a:r>
          </a:p>
          <a:p>
            <a:pPr algn="ctr"/>
            <a:r>
              <a:rPr lang="en-US" sz="1400" b="1" u="sng">
                <a:solidFill>
                  <a:srgbClr val="FFFFFF"/>
                </a:solidFill>
                <a:latin typeface="Calibri" pitchFamily="34" charset="0"/>
                <a:cs typeface="Arial" charset="0"/>
              </a:rPr>
              <a:t>Hepatitis B prophylaxis</a:t>
            </a:r>
          </a:p>
          <a:p>
            <a:pPr algn="ctr">
              <a:spcBef>
                <a:spcPct val="50000"/>
              </a:spcBef>
            </a:pPr>
            <a:r>
              <a:rPr lang="en-US" sz="1400" b="1">
                <a:solidFill>
                  <a:srgbClr val="FFFFFF"/>
                </a:solidFill>
                <a:latin typeface="Calibri" pitchFamily="34" charset="0"/>
                <a:cs typeface="Arial" charset="0"/>
              </a:rPr>
              <a:t>(regardless of source patient hepatitis B surface antigen status)</a:t>
            </a:r>
          </a:p>
          <a:p>
            <a:pPr algn="ctr">
              <a:spcBef>
                <a:spcPct val="50000"/>
              </a:spcBef>
            </a:pPr>
            <a:endParaRPr lang="en-US" sz="1400">
              <a:solidFill>
                <a:srgbClr val="FFFFFF"/>
              </a:solidFill>
              <a:latin typeface="Calibri" pitchFamily="34" charset="0"/>
              <a:cs typeface="Arial" charset="0"/>
            </a:endParaRPr>
          </a:p>
          <a:p>
            <a:pPr algn="ctr">
              <a:spcBef>
                <a:spcPct val="50000"/>
              </a:spcBef>
            </a:pPr>
            <a:endParaRPr lang="en-US" sz="1400">
              <a:solidFill>
                <a:srgbClr val="FFFFFF"/>
              </a:solidFill>
              <a:latin typeface="Calibri" pitchFamily="34" charset="0"/>
              <a:cs typeface="Arial" charset="0"/>
            </a:endParaRPr>
          </a:p>
          <a:p>
            <a:pPr algn="ctr">
              <a:spcBef>
                <a:spcPct val="50000"/>
              </a:spcBef>
            </a:pPr>
            <a:endParaRPr lang="en-US" sz="1400">
              <a:solidFill>
                <a:srgbClr val="FFFFFF"/>
              </a:solidFill>
              <a:latin typeface="Calibri" pitchFamily="34" charset="0"/>
              <a:cs typeface="Arial" charset="0"/>
            </a:endParaRPr>
          </a:p>
        </p:txBody>
      </p:sp>
      <p:sp>
        <p:nvSpPr>
          <p:cNvPr id="4108" name="Text Box 475"/>
          <p:cNvSpPr txBox="1">
            <a:spLocks noChangeArrowheads="1"/>
          </p:cNvSpPr>
          <p:nvPr/>
        </p:nvSpPr>
        <p:spPr bwMode="auto">
          <a:xfrm>
            <a:off x="152400" y="152400"/>
            <a:ext cx="8762999" cy="1015663"/>
          </a:xfrm>
          <a:prstGeom prst="rect">
            <a:avLst/>
          </a:prstGeom>
          <a:noFill/>
          <a:ln w="9525">
            <a:noFill/>
            <a:miter lim="800000"/>
            <a:headEnd/>
            <a:tailEnd/>
          </a:ln>
        </p:spPr>
        <p:txBody>
          <a:bodyPr wrap="square">
            <a:spAutoFit/>
          </a:bodyPr>
          <a:lstStyle/>
          <a:p>
            <a:pPr algn="ctr"/>
            <a:r>
              <a:rPr lang="en-US" sz="2000" b="1" dirty="0" smtClean="0">
                <a:solidFill>
                  <a:srgbClr val="FFFF99"/>
                </a:solidFill>
                <a:latin typeface="Calibri" pitchFamily="34" charset="0"/>
                <a:cs typeface="Arial" charset="0"/>
              </a:rPr>
              <a:t>PRE-EXPOSURE </a:t>
            </a:r>
            <a:r>
              <a:rPr lang="en-US" sz="2000" b="1" dirty="0">
                <a:solidFill>
                  <a:srgbClr val="FFFF99"/>
                </a:solidFill>
                <a:latin typeface="Calibri" pitchFamily="34" charset="0"/>
                <a:cs typeface="Arial" charset="0"/>
              </a:rPr>
              <a:t>EVALUATION </a:t>
            </a:r>
            <a:r>
              <a:rPr lang="en-US" sz="2000" b="1" dirty="0" smtClean="0">
                <a:solidFill>
                  <a:srgbClr val="FFFF99"/>
                </a:solidFill>
                <a:latin typeface="Calibri" pitchFamily="34" charset="0"/>
                <a:cs typeface="Arial" charset="0"/>
              </a:rPr>
              <a:t>FOR </a:t>
            </a:r>
            <a:r>
              <a:rPr lang="en-US" sz="2000" b="1" dirty="0">
                <a:solidFill>
                  <a:srgbClr val="FFFF99"/>
                </a:solidFill>
                <a:latin typeface="Calibri" pitchFamily="34" charset="0"/>
                <a:cs typeface="Arial" charset="0"/>
              </a:rPr>
              <a:t>HEALTH-CARE PERSONNEL </a:t>
            </a:r>
          </a:p>
          <a:p>
            <a:pPr algn="ctr"/>
            <a:r>
              <a:rPr lang="en-US" sz="2000" b="1" dirty="0" smtClean="0">
                <a:solidFill>
                  <a:srgbClr val="FFFF99"/>
                </a:solidFill>
                <a:latin typeface="Calibri" pitchFamily="34" charset="0"/>
                <a:cs typeface="Arial" charset="0"/>
              </a:rPr>
              <a:t>PREVIOUSLY VACCINATED WITH COMPLETE, </a:t>
            </a:r>
            <a:r>
              <a:rPr lang="en-US" sz="2000" b="1" dirty="0">
                <a:solidFill>
                  <a:srgbClr val="FFFF99"/>
                </a:solidFill>
                <a:latin typeface="Calibri" pitchFamily="34" charset="0"/>
                <a:cs typeface="Arial" charset="0"/>
              </a:rPr>
              <a:t>≥3-DOSES OF HEP B </a:t>
            </a:r>
            <a:r>
              <a:rPr lang="en-US" sz="2000" b="1" dirty="0" smtClean="0">
                <a:solidFill>
                  <a:srgbClr val="FFFF99"/>
                </a:solidFill>
                <a:latin typeface="Calibri" pitchFamily="34" charset="0"/>
                <a:cs typeface="Arial" charset="0"/>
              </a:rPr>
              <a:t>VACCINE</a:t>
            </a:r>
          </a:p>
          <a:p>
            <a:pPr algn="ctr"/>
            <a:r>
              <a:rPr lang="en-US" sz="2000" b="1" dirty="0" smtClean="0">
                <a:solidFill>
                  <a:srgbClr val="FFFF99"/>
                </a:solidFill>
                <a:latin typeface="Calibri" pitchFamily="34" charset="0"/>
                <a:cs typeface="Arial" charset="0"/>
              </a:rPr>
              <a:t> SERIES WHO HAVE </a:t>
            </a:r>
            <a:r>
              <a:rPr lang="en-US" sz="2000" b="1" u="sng" dirty="0" smtClean="0">
                <a:solidFill>
                  <a:srgbClr val="FFFF99"/>
                </a:solidFill>
                <a:latin typeface="Calibri" pitchFamily="34" charset="0"/>
                <a:cs typeface="Arial" charset="0"/>
              </a:rPr>
              <a:t>NOT</a:t>
            </a:r>
            <a:r>
              <a:rPr lang="en-US" sz="2000" b="1" dirty="0" smtClean="0">
                <a:solidFill>
                  <a:srgbClr val="FFFF99"/>
                </a:solidFill>
                <a:latin typeface="Calibri" pitchFamily="34" charset="0"/>
                <a:cs typeface="Arial" charset="0"/>
              </a:rPr>
              <a:t> HAD POSTVACCINATION </a:t>
            </a:r>
            <a:r>
              <a:rPr lang="en-US" sz="2000" b="1" dirty="0">
                <a:solidFill>
                  <a:srgbClr val="FFFF99"/>
                </a:solidFill>
                <a:latin typeface="Calibri" pitchFamily="34" charset="0"/>
                <a:cs typeface="Arial" charset="0"/>
              </a:rPr>
              <a:t>SEROLOGIC TESTING </a:t>
            </a:r>
          </a:p>
        </p:txBody>
      </p:sp>
      <p:sp>
        <p:nvSpPr>
          <p:cNvPr id="4109" name="TextBox 15"/>
          <p:cNvSpPr txBox="1">
            <a:spLocks noChangeArrowheads="1"/>
          </p:cNvSpPr>
          <p:nvPr/>
        </p:nvSpPr>
        <p:spPr bwMode="auto">
          <a:xfrm>
            <a:off x="2728913" y="3363912"/>
            <a:ext cx="1458912" cy="522288"/>
          </a:xfrm>
          <a:prstGeom prst="rect">
            <a:avLst/>
          </a:prstGeom>
          <a:noFill/>
          <a:ln w="12700">
            <a:solidFill>
              <a:srgbClr val="FFFFFF"/>
            </a:solidFill>
            <a:miter lim="800000"/>
            <a:headEnd/>
            <a:tailEnd/>
          </a:ln>
        </p:spPr>
        <p:txBody>
          <a:bodyPr>
            <a:spAutoFit/>
          </a:bodyPr>
          <a:lstStyle/>
          <a:p>
            <a:pPr algn="ctr"/>
            <a:r>
              <a:rPr lang="en-US" sz="1400" b="1">
                <a:solidFill>
                  <a:srgbClr val="FFFFFF"/>
                </a:solidFill>
                <a:latin typeface="Calibri" pitchFamily="34" charset="0"/>
                <a:cs typeface="Arial" charset="0"/>
              </a:rPr>
              <a:t>anti-HBs               ≥ 10 mIU/mL</a:t>
            </a:r>
          </a:p>
        </p:txBody>
      </p:sp>
      <p:sp>
        <p:nvSpPr>
          <p:cNvPr id="4110" name="TextBox 16"/>
          <p:cNvSpPr txBox="1">
            <a:spLocks noChangeArrowheads="1"/>
          </p:cNvSpPr>
          <p:nvPr/>
        </p:nvSpPr>
        <p:spPr bwMode="auto">
          <a:xfrm>
            <a:off x="2882900" y="5345113"/>
            <a:ext cx="1304925" cy="522287"/>
          </a:xfrm>
          <a:prstGeom prst="rect">
            <a:avLst/>
          </a:prstGeom>
          <a:noFill/>
          <a:ln w="12700">
            <a:solidFill>
              <a:srgbClr val="FFFFFF"/>
            </a:solidFill>
            <a:miter lim="800000"/>
            <a:headEnd/>
            <a:tailEnd/>
          </a:ln>
        </p:spPr>
        <p:txBody>
          <a:bodyPr>
            <a:spAutoFit/>
          </a:bodyPr>
          <a:lstStyle/>
          <a:p>
            <a:pPr algn="ctr"/>
            <a:r>
              <a:rPr lang="en-US" sz="1400" b="1">
                <a:solidFill>
                  <a:srgbClr val="FFFFFF"/>
                </a:solidFill>
                <a:latin typeface="Calibri" pitchFamily="34" charset="0"/>
                <a:cs typeface="Arial" charset="0"/>
              </a:rPr>
              <a:t>anti-HBs ≥ 10mIU/mL</a:t>
            </a:r>
          </a:p>
        </p:txBody>
      </p:sp>
      <p:cxnSp>
        <p:nvCxnSpPr>
          <p:cNvPr id="22" name="Straight Arrow Connector 21"/>
          <p:cNvCxnSpPr/>
          <p:nvPr/>
        </p:nvCxnSpPr>
        <p:spPr>
          <a:xfrm>
            <a:off x="2498725" y="2051050"/>
            <a:ext cx="0" cy="387350"/>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460500" y="2965450"/>
            <a:ext cx="0" cy="387350"/>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352800" y="2965450"/>
            <a:ext cx="0" cy="387350"/>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422400" y="3881437"/>
            <a:ext cx="0" cy="385763"/>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497263" y="4986338"/>
            <a:ext cx="0" cy="347662"/>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447800" y="5867400"/>
            <a:ext cx="0" cy="234950"/>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645275" y="2057400"/>
            <a:ext cx="0" cy="998538"/>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4109" idx="3"/>
          </p:cNvCxnSpPr>
          <p:nvPr/>
        </p:nvCxnSpPr>
        <p:spPr>
          <a:xfrm>
            <a:off x="4187825" y="3625850"/>
            <a:ext cx="1074738" cy="6350"/>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187825" y="5380038"/>
            <a:ext cx="1074738" cy="7937"/>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1460500" y="4986338"/>
            <a:ext cx="0" cy="347662"/>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sp>
        <p:nvSpPr>
          <p:cNvPr id="4123" name="TextBox 60"/>
          <p:cNvSpPr txBox="1">
            <a:spLocks noChangeArrowheads="1"/>
          </p:cNvSpPr>
          <p:nvPr/>
        </p:nvSpPr>
        <p:spPr bwMode="auto">
          <a:xfrm>
            <a:off x="4953000" y="6200001"/>
            <a:ext cx="3733800" cy="307777"/>
          </a:xfrm>
          <a:prstGeom prst="rect">
            <a:avLst/>
          </a:prstGeom>
          <a:noFill/>
          <a:ln w="9525">
            <a:noFill/>
            <a:miter lim="800000"/>
            <a:headEnd/>
            <a:tailEnd/>
          </a:ln>
        </p:spPr>
        <p:txBody>
          <a:bodyPr wrap="square">
            <a:spAutoFit/>
          </a:bodyPr>
          <a:lstStyle/>
          <a:p>
            <a:r>
              <a:rPr lang="en-US" sz="1400" b="1" dirty="0" smtClean="0">
                <a:solidFill>
                  <a:srgbClr val="FFFFFF"/>
                </a:solidFill>
                <a:latin typeface="Calibri" pitchFamily="34" charset="0"/>
                <a:cs typeface="Arial" charset="0"/>
              </a:rPr>
              <a:t>MMWR, December 20, 2013, </a:t>
            </a:r>
            <a:r>
              <a:rPr lang="en-US" sz="1400" b="1" dirty="0" err="1" smtClean="0">
                <a:solidFill>
                  <a:srgbClr val="FFFFFF"/>
                </a:solidFill>
                <a:latin typeface="Calibri" pitchFamily="34" charset="0"/>
                <a:cs typeface="Arial" charset="0"/>
              </a:rPr>
              <a:t>Vol</a:t>
            </a:r>
            <a:r>
              <a:rPr lang="en-US" sz="1400" b="1" dirty="0" smtClean="0">
                <a:solidFill>
                  <a:srgbClr val="FFFFFF"/>
                </a:solidFill>
                <a:latin typeface="Calibri" pitchFamily="34" charset="0"/>
                <a:cs typeface="Arial" charset="0"/>
              </a:rPr>
              <a:t> 62. RR # 10 </a:t>
            </a:r>
            <a:endParaRPr lang="en-US" sz="1400" b="1" dirty="0">
              <a:solidFill>
                <a:srgbClr val="FFFFFF"/>
              </a:solidFill>
              <a:latin typeface="Calibri" pitchFamily="34" charset="0"/>
              <a:cs typeface="Arial" charset="0"/>
            </a:endParaRPr>
          </a:p>
        </p:txBody>
      </p:sp>
      <p:cxnSp>
        <p:nvCxnSpPr>
          <p:cNvPr id="47" name="Straight Arrow Connector 46"/>
          <p:cNvCxnSpPr/>
          <p:nvPr/>
        </p:nvCxnSpPr>
        <p:spPr>
          <a:xfrm>
            <a:off x="2743200" y="1524000"/>
            <a:ext cx="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6248400" y="1524000"/>
            <a:ext cx="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420577"/>
      </p:ext>
    </p:extLst>
  </p:cSld>
  <p:clrMapOvr>
    <a:masterClrMapping/>
  </p:clrMapOvr>
  <mc:AlternateContent xmlns:mc="http://schemas.openxmlformats.org/markup-compatibility/2006" xmlns:p14="http://schemas.microsoft.com/office/powerpoint/2010/main">
    <mc:Choice Requires="p14">
      <p:transition spd="slow" p14:dur="2000" advTm="380"/>
    </mc:Choice>
    <mc:Fallback xmlns="">
      <p:transition spd="slow" advTm="38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2"/>
          <p:cNvSpPr>
            <a:spLocks noGrp="1" noChangeArrowheads="1"/>
          </p:cNvSpPr>
          <p:nvPr>
            <p:ph type="title" idx="4294967295"/>
          </p:nvPr>
        </p:nvSpPr>
        <p:spPr>
          <a:xfrm>
            <a:off x="0" y="152400"/>
            <a:ext cx="9144000" cy="762000"/>
          </a:xfrm>
        </p:spPr>
        <p:txBody>
          <a:bodyPr/>
          <a:lstStyle/>
          <a:p>
            <a:pPr eaLnBrk="1" hangingPunct="1"/>
            <a:r>
              <a:rPr lang="en-US" sz="3600" dirty="0" smtClean="0"/>
              <a:t>Hepatitis A Vaccine for Children</a:t>
            </a:r>
          </a:p>
        </p:txBody>
      </p:sp>
      <p:sp>
        <p:nvSpPr>
          <p:cNvPr id="238594" name="Rectangle 3"/>
          <p:cNvSpPr>
            <a:spLocks noGrp="1" noChangeArrowheads="1"/>
          </p:cNvSpPr>
          <p:nvPr>
            <p:ph type="body" idx="4294967295"/>
          </p:nvPr>
        </p:nvSpPr>
        <p:spPr>
          <a:xfrm>
            <a:off x="533400" y="1143000"/>
            <a:ext cx="8229600" cy="3962400"/>
          </a:xfrm>
        </p:spPr>
        <p:txBody>
          <a:bodyPr/>
          <a:lstStyle/>
          <a:p>
            <a:pPr eaLnBrk="1" hangingPunct="1">
              <a:lnSpc>
                <a:spcPct val="90000"/>
              </a:lnSpc>
              <a:buClr>
                <a:schemeClr val="tx1"/>
              </a:buClr>
              <a:buFontTx/>
              <a:buNone/>
            </a:pPr>
            <a:r>
              <a:rPr lang="en-US" sz="2800" dirty="0" smtClean="0"/>
              <a:t>   ACIP recommends 2 doses of hepatitis A vaccine</a:t>
            </a:r>
            <a:br>
              <a:rPr lang="en-US" sz="2800" dirty="0" smtClean="0"/>
            </a:br>
            <a:r>
              <a:rPr lang="en-US" sz="2800" dirty="0" smtClean="0"/>
              <a:t>for:</a:t>
            </a:r>
          </a:p>
          <a:p>
            <a:pPr eaLnBrk="1" hangingPunct="1">
              <a:lnSpc>
                <a:spcPct val="90000"/>
              </a:lnSpc>
              <a:spcBef>
                <a:spcPts val="0"/>
              </a:spcBef>
              <a:buClr>
                <a:schemeClr val="tx1"/>
              </a:buClr>
            </a:pPr>
            <a:endParaRPr lang="en-US" sz="2800" dirty="0" smtClean="0"/>
          </a:p>
          <a:p>
            <a:pPr eaLnBrk="1" hangingPunct="1">
              <a:lnSpc>
                <a:spcPct val="90000"/>
              </a:lnSpc>
              <a:spcBef>
                <a:spcPts val="0"/>
              </a:spcBef>
              <a:buClr>
                <a:schemeClr val="tx1"/>
              </a:buClr>
            </a:pPr>
            <a:r>
              <a:rPr lang="en-US" sz="2800" dirty="0" smtClean="0"/>
              <a:t>All children 12 through 23 months of age</a:t>
            </a:r>
          </a:p>
          <a:p>
            <a:pPr eaLnBrk="1" hangingPunct="1">
              <a:lnSpc>
                <a:spcPct val="90000"/>
              </a:lnSpc>
              <a:spcBef>
                <a:spcPts val="0"/>
              </a:spcBef>
              <a:buClr>
                <a:schemeClr val="tx1"/>
              </a:buClr>
              <a:buNone/>
            </a:pPr>
            <a:r>
              <a:rPr lang="en-US" sz="2800" dirty="0" smtClean="0"/>
              <a:t>     (Separate the 2 doses by 6 to 18 months)</a:t>
            </a:r>
          </a:p>
          <a:p>
            <a:pPr eaLnBrk="1" hangingPunct="1">
              <a:lnSpc>
                <a:spcPct val="90000"/>
              </a:lnSpc>
              <a:spcBef>
                <a:spcPts val="0"/>
              </a:spcBef>
              <a:buClr>
                <a:schemeClr val="tx1"/>
              </a:buClr>
            </a:pPr>
            <a:endParaRPr lang="en-US" sz="2800" dirty="0" smtClean="0"/>
          </a:p>
          <a:p>
            <a:pPr eaLnBrk="1" hangingPunct="1">
              <a:lnSpc>
                <a:spcPct val="90000"/>
              </a:lnSpc>
              <a:spcBef>
                <a:spcPts val="0"/>
              </a:spcBef>
              <a:buClr>
                <a:schemeClr val="tx1"/>
              </a:buClr>
            </a:pPr>
            <a:r>
              <a:rPr lang="en-US" sz="2800" dirty="0" smtClean="0"/>
              <a:t>Any child or adolescent 2 through 18 years, who has not previously received the vaccine, can receive the vaccine at subsequent visits. </a:t>
            </a:r>
          </a:p>
        </p:txBody>
      </p:sp>
      <p:sp>
        <p:nvSpPr>
          <p:cNvPr id="4" name="Rectangle 3"/>
          <p:cNvSpPr/>
          <p:nvPr/>
        </p:nvSpPr>
        <p:spPr>
          <a:xfrm>
            <a:off x="1219200" y="5943600"/>
            <a:ext cx="3015184" cy="307777"/>
          </a:xfrm>
          <a:prstGeom prst="rect">
            <a:avLst/>
          </a:prstGeom>
        </p:spPr>
        <p:txBody>
          <a:bodyPr wrap="none">
            <a:spAutoFit/>
          </a:bodyPr>
          <a:lstStyle/>
          <a:p>
            <a:r>
              <a:rPr lang="en-US" sz="1400" b="1" dirty="0" smtClean="0">
                <a:latin typeface="+mn-lt"/>
              </a:rPr>
              <a:t>MMWR, May 19, 2006, </a:t>
            </a:r>
            <a:r>
              <a:rPr lang="en-US" sz="1400" b="1" dirty="0" err="1" smtClean="0">
                <a:latin typeface="+mn-lt"/>
              </a:rPr>
              <a:t>Vol</a:t>
            </a:r>
            <a:r>
              <a:rPr lang="en-US" sz="1400" b="1" dirty="0" smtClean="0">
                <a:latin typeface="+mn-lt"/>
              </a:rPr>
              <a:t> 55, #RR-07</a:t>
            </a:r>
            <a:endParaRPr lang="en-US" sz="1400" b="1" dirty="0">
              <a:latin typeface="+mn-lt"/>
            </a:endParaRPr>
          </a:p>
        </p:txBody>
      </p:sp>
      <p:sp>
        <p:nvSpPr>
          <p:cNvPr id="2" name="Rectangle 1"/>
          <p:cNvSpPr/>
          <p:nvPr/>
        </p:nvSpPr>
        <p:spPr>
          <a:xfrm>
            <a:off x="838200" y="5201335"/>
            <a:ext cx="6172200" cy="369332"/>
          </a:xfrm>
          <a:prstGeom prst="rect">
            <a:avLst/>
          </a:prstGeom>
        </p:spPr>
        <p:txBody>
          <a:bodyPr wrap="square">
            <a:spAutoFit/>
          </a:bodyPr>
          <a:lstStyle/>
          <a:p>
            <a:pPr eaLnBrk="0" hangingPunct="0">
              <a:spcBef>
                <a:spcPct val="50000"/>
              </a:spcBef>
            </a:pPr>
            <a:r>
              <a:rPr kumimoji="1" lang="en-US" b="1" dirty="0">
                <a:solidFill>
                  <a:prstClr val="black"/>
                </a:solidFill>
              </a:rPr>
              <a:t>Required for school and child care attendance</a:t>
            </a:r>
          </a:p>
        </p:txBody>
      </p:sp>
    </p:spTree>
    <p:extLst>
      <p:ext uri="{BB962C8B-B14F-4D97-AF65-F5344CB8AC3E}">
        <p14:creationId xmlns:p14="http://schemas.microsoft.com/office/powerpoint/2010/main" val="1765906879"/>
      </p:ext>
    </p:extLst>
  </p:cSld>
  <p:clrMapOvr>
    <a:masterClrMapping/>
  </p:clrMapOvr>
  <p:transition advTm="66205"/>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noChangeArrowheads="1"/>
          </p:cNvSpPr>
          <p:nvPr>
            <p:ph type="title" idx="4294967295"/>
          </p:nvPr>
        </p:nvSpPr>
        <p:spPr>
          <a:xfrm>
            <a:off x="381000" y="152400"/>
            <a:ext cx="8153400" cy="685800"/>
          </a:xfrm>
        </p:spPr>
        <p:txBody>
          <a:bodyPr/>
          <a:lstStyle/>
          <a:p>
            <a:pPr eaLnBrk="1" hangingPunct="1"/>
            <a:r>
              <a:rPr lang="en-US" sz="3600" dirty="0" smtClean="0"/>
              <a:t>Hepatitis A Vaccine for Adults</a:t>
            </a:r>
          </a:p>
        </p:txBody>
      </p:sp>
      <p:sp>
        <p:nvSpPr>
          <p:cNvPr id="292867" name="Rectangle 3"/>
          <p:cNvSpPr>
            <a:spLocks noGrp="1" noChangeArrowheads="1"/>
          </p:cNvSpPr>
          <p:nvPr>
            <p:ph type="body" idx="4294967295"/>
          </p:nvPr>
        </p:nvSpPr>
        <p:spPr>
          <a:xfrm>
            <a:off x="381000" y="914400"/>
            <a:ext cx="8547100" cy="5334000"/>
          </a:xfrm>
        </p:spPr>
        <p:txBody>
          <a:bodyPr/>
          <a:lstStyle/>
          <a:p>
            <a:pPr marL="0" indent="0" eaLnBrk="1" hangingPunct="1">
              <a:buClr>
                <a:srgbClr val="66CCFF"/>
              </a:buClr>
              <a:buFontTx/>
              <a:buNone/>
            </a:pPr>
            <a:r>
              <a:rPr lang="en-US" sz="2800" dirty="0" smtClean="0"/>
              <a:t>ACIP recommends hepatitis A vaccine for adults  who are at high-risk of acquiring hepatitis A infection:</a:t>
            </a:r>
          </a:p>
          <a:p>
            <a:pPr marL="627063" lvl="3" indent="-280988" eaLnBrk="1" hangingPunct="1">
              <a:spcBef>
                <a:spcPts val="0"/>
              </a:spcBef>
              <a:buClr>
                <a:schemeClr val="tx1"/>
              </a:buClr>
              <a:buFontTx/>
              <a:buChar char="•"/>
            </a:pPr>
            <a:r>
              <a:rPr lang="en-US" sz="2400" dirty="0" smtClean="0"/>
              <a:t>Those traveling or working in countries with high or intermediate endemicity of infection</a:t>
            </a:r>
          </a:p>
          <a:p>
            <a:pPr marL="627063" lvl="3" indent="-280988" eaLnBrk="1" hangingPunct="1">
              <a:spcBef>
                <a:spcPts val="0"/>
              </a:spcBef>
              <a:buClr>
                <a:schemeClr val="tx1"/>
              </a:buClr>
              <a:buFontTx/>
              <a:buChar char="•"/>
            </a:pPr>
            <a:r>
              <a:rPr lang="en-US" sz="2400" dirty="0" smtClean="0"/>
              <a:t>Men who have sex with men</a:t>
            </a:r>
          </a:p>
          <a:p>
            <a:pPr marL="627063" lvl="3" indent="-280988" eaLnBrk="1" hangingPunct="1">
              <a:spcBef>
                <a:spcPts val="0"/>
              </a:spcBef>
              <a:buClr>
                <a:schemeClr val="tx1"/>
              </a:buClr>
              <a:buFontTx/>
              <a:buChar char="•"/>
            </a:pPr>
            <a:r>
              <a:rPr lang="en-US" sz="2400" dirty="0" smtClean="0"/>
              <a:t>Users of injecting and non-injecting drugs</a:t>
            </a:r>
          </a:p>
          <a:p>
            <a:pPr marL="627063" lvl="3" indent="-280988" eaLnBrk="1" hangingPunct="1">
              <a:spcBef>
                <a:spcPts val="0"/>
              </a:spcBef>
              <a:buClr>
                <a:schemeClr val="tx1"/>
              </a:buClr>
              <a:buFontTx/>
              <a:buChar char="•"/>
            </a:pPr>
            <a:r>
              <a:rPr lang="en-US" sz="2400" dirty="0" smtClean="0"/>
              <a:t>Persons working with HAV positive primates or with HAV in research laboratory settings</a:t>
            </a:r>
          </a:p>
          <a:p>
            <a:pPr marL="627063" lvl="3" indent="-280988" eaLnBrk="1" hangingPunct="1">
              <a:spcBef>
                <a:spcPts val="0"/>
              </a:spcBef>
              <a:buClr>
                <a:schemeClr val="tx1"/>
              </a:buClr>
              <a:buFontTx/>
              <a:buChar char="•"/>
            </a:pPr>
            <a:r>
              <a:rPr lang="en-US" sz="2400" dirty="0" smtClean="0"/>
              <a:t>Contact with adoptees from countries with high rates of hepatitis A if contact will be within 60 days of arrival in U.S. </a:t>
            </a:r>
            <a:r>
              <a:rPr lang="en-US" sz="2400" u="sng" dirty="0" smtClean="0"/>
              <a:t>The first dose of the 2-dose series should be given as soon as adoption is planned.</a:t>
            </a:r>
          </a:p>
        </p:txBody>
      </p:sp>
      <p:sp>
        <p:nvSpPr>
          <p:cNvPr id="4" name="Rectangle 3"/>
          <p:cNvSpPr/>
          <p:nvPr/>
        </p:nvSpPr>
        <p:spPr>
          <a:xfrm>
            <a:off x="1159408" y="6097077"/>
            <a:ext cx="7222592" cy="307777"/>
          </a:xfrm>
          <a:prstGeom prst="rect">
            <a:avLst/>
          </a:prstGeom>
        </p:spPr>
        <p:txBody>
          <a:bodyPr wrap="square">
            <a:spAutoFit/>
          </a:bodyPr>
          <a:lstStyle/>
          <a:p>
            <a:r>
              <a:rPr lang="en-US" sz="1400" b="1" dirty="0" smtClean="0">
                <a:latin typeface="+mn-lt"/>
              </a:rPr>
              <a:t>MMWR, May 19, 2006, </a:t>
            </a:r>
            <a:r>
              <a:rPr lang="en-US" sz="1400" b="1" dirty="0" err="1" smtClean="0">
                <a:latin typeface="+mn-lt"/>
              </a:rPr>
              <a:t>Vol</a:t>
            </a:r>
            <a:r>
              <a:rPr lang="en-US" sz="1400" b="1" dirty="0" smtClean="0">
                <a:latin typeface="+mn-lt"/>
              </a:rPr>
              <a:t> 55, #RR-07        MMWR, September 18, 2009, </a:t>
            </a:r>
            <a:r>
              <a:rPr lang="en-US" sz="1400" b="1" dirty="0" err="1" smtClean="0">
                <a:latin typeface="+mn-lt"/>
              </a:rPr>
              <a:t>Vol</a:t>
            </a:r>
            <a:r>
              <a:rPr lang="en-US" sz="1400" b="1" dirty="0" smtClean="0">
                <a:latin typeface="+mn-lt"/>
              </a:rPr>
              <a:t> 58 #36</a:t>
            </a:r>
            <a:endParaRPr lang="en-US" sz="1400" b="1" dirty="0">
              <a:latin typeface="+mn-lt"/>
            </a:endParaRPr>
          </a:p>
        </p:txBody>
      </p:sp>
    </p:spTree>
    <p:extLst>
      <p:ext uri="{BB962C8B-B14F-4D97-AF65-F5344CB8AC3E}">
        <p14:creationId xmlns:p14="http://schemas.microsoft.com/office/powerpoint/2010/main" val="3119286125"/>
      </p:ext>
    </p:extLst>
  </p:cSld>
  <p:clrMapOvr>
    <a:masterClrMapping/>
  </p:clrMapOvr>
  <p:transition spd="slow" advTm="54449"/>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6" name="Rectangle 2"/>
          <p:cNvSpPr>
            <a:spLocks noGrp="1" noChangeArrowheads="1"/>
          </p:cNvSpPr>
          <p:nvPr>
            <p:ph type="title" idx="4294967295"/>
          </p:nvPr>
        </p:nvSpPr>
        <p:spPr>
          <a:xfrm>
            <a:off x="381000" y="0"/>
            <a:ext cx="5410200" cy="1444625"/>
          </a:xfrm>
        </p:spPr>
        <p:txBody>
          <a:bodyPr/>
          <a:lstStyle/>
          <a:p>
            <a:pPr eaLnBrk="1" hangingPunct="1"/>
            <a:r>
              <a:rPr lang="en-US" sz="3600" i="1" dirty="0" err="1" smtClean="0"/>
              <a:t>Haemophilus</a:t>
            </a:r>
            <a:r>
              <a:rPr lang="en-US" sz="3600" i="1" dirty="0" smtClean="0"/>
              <a:t> </a:t>
            </a:r>
            <a:r>
              <a:rPr lang="en-US" sz="3600" i="1" dirty="0" err="1" smtClean="0"/>
              <a:t>influenzae</a:t>
            </a:r>
            <a:r>
              <a:rPr lang="en-US" sz="3600" dirty="0" smtClean="0"/>
              <a:t> type b (</a:t>
            </a:r>
            <a:r>
              <a:rPr lang="en-US" sz="3600" dirty="0" err="1" smtClean="0"/>
              <a:t>Hib</a:t>
            </a:r>
            <a:r>
              <a:rPr lang="en-US" sz="3600" dirty="0" smtClean="0"/>
              <a:t>)</a:t>
            </a:r>
          </a:p>
        </p:txBody>
      </p:sp>
      <p:pic>
        <p:nvPicPr>
          <p:cNvPr id="51297" name="Picture 3" descr="img0020"/>
          <p:cNvPicPr>
            <a:picLocks noChangeAspect="1" noChangeArrowheads="1"/>
          </p:cNvPicPr>
          <p:nvPr/>
        </p:nvPicPr>
        <p:blipFill>
          <a:blip r:embed="rId4" cstate="print"/>
          <a:srcRect/>
          <a:stretch>
            <a:fillRect/>
          </a:stretch>
        </p:blipFill>
        <p:spPr bwMode="auto">
          <a:xfrm>
            <a:off x="6097588" y="238125"/>
            <a:ext cx="2879725" cy="1919288"/>
          </a:xfrm>
          <a:prstGeom prst="rect">
            <a:avLst/>
          </a:prstGeom>
          <a:noFill/>
          <a:ln w="9525">
            <a:noFill/>
            <a:miter lim="800000"/>
            <a:headEnd/>
            <a:tailEnd/>
          </a:ln>
        </p:spPr>
      </p:pic>
      <p:sp>
        <p:nvSpPr>
          <p:cNvPr id="51298" name="Text Box 5"/>
          <p:cNvSpPr txBox="1">
            <a:spLocks noChangeArrowheads="1"/>
          </p:cNvSpPr>
          <p:nvPr/>
        </p:nvSpPr>
        <p:spPr bwMode="auto">
          <a:xfrm>
            <a:off x="152400" y="1752600"/>
            <a:ext cx="8763000" cy="3296287"/>
          </a:xfrm>
          <a:prstGeom prst="rect">
            <a:avLst/>
          </a:prstGeom>
          <a:noFill/>
          <a:ln w="9525">
            <a:noFill/>
            <a:miter lim="800000"/>
            <a:headEnd/>
            <a:tailEnd/>
          </a:ln>
        </p:spPr>
        <p:txBody>
          <a:bodyPr>
            <a:spAutoFit/>
          </a:bodyPr>
          <a:lstStyle/>
          <a:p>
            <a:pPr>
              <a:spcBef>
                <a:spcPct val="50000"/>
              </a:spcBef>
            </a:pPr>
            <a:r>
              <a:rPr lang="en-US" sz="2400" dirty="0">
                <a:latin typeface="Calibri" pitchFamily="34" charset="0"/>
              </a:rPr>
              <a:t>ACIP </a:t>
            </a:r>
            <a:r>
              <a:rPr lang="en-US" sz="2400" dirty="0" smtClean="0">
                <a:latin typeface="Calibri" pitchFamily="34" charset="0"/>
              </a:rPr>
              <a:t>recommends: </a:t>
            </a:r>
          </a:p>
          <a:p>
            <a:pPr>
              <a:spcBef>
                <a:spcPct val="50000"/>
              </a:spcBef>
            </a:pPr>
            <a:r>
              <a:rPr lang="en-US" sz="2400" dirty="0" smtClean="0">
                <a:latin typeface="Calibri" pitchFamily="34" charset="0"/>
              </a:rPr>
              <a:t>    3-4 doses of </a:t>
            </a:r>
            <a:r>
              <a:rPr lang="en-US" sz="2400" dirty="0" err="1" smtClean="0">
                <a:latin typeface="Calibri" pitchFamily="34" charset="0"/>
              </a:rPr>
              <a:t>Hib</a:t>
            </a:r>
            <a:r>
              <a:rPr lang="en-US" sz="2400" dirty="0" smtClean="0">
                <a:latin typeface="Calibri" pitchFamily="34" charset="0"/>
              </a:rPr>
              <a:t> (depending on brand)</a:t>
            </a:r>
            <a:endParaRPr lang="en-US" sz="2400" dirty="0">
              <a:solidFill>
                <a:schemeClr val="accent1"/>
              </a:solidFill>
              <a:latin typeface="Calibri" pitchFamily="34" charset="0"/>
            </a:endParaRPr>
          </a:p>
          <a:p>
            <a:pPr marL="690563" lvl="1" indent="-233363">
              <a:lnSpc>
                <a:spcPct val="80000"/>
              </a:lnSpc>
              <a:spcBef>
                <a:spcPct val="50000"/>
              </a:spcBef>
              <a:buFontTx/>
              <a:buChar char="•"/>
            </a:pPr>
            <a:r>
              <a:rPr lang="en-US" sz="2400" dirty="0">
                <a:latin typeface="Calibri" pitchFamily="34" charset="0"/>
              </a:rPr>
              <a:t>Dose 1 @ 2 months of age</a:t>
            </a:r>
          </a:p>
          <a:p>
            <a:pPr marL="690563" lvl="1" indent="-233363">
              <a:lnSpc>
                <a:spcPct val="80000"/>
              </a:lnSpc>
              <a:spcBef>
                <a:spcPct val="50000"/>
              </a:spcBef>
              <a:buFontTx/>
              <a:buChar char="•"/>
            </a:pPr>
            <a:r>
              <a:rPr lang="en-US" sz="2400" dirty="0">
                <a:latin typeface="Calibri" pitchFamily="34" charset="0"/>
              </a:rPr>
              <a:t>Dose 2 @ 4 months of age</a:t>
            </a:r>
          </a:p>
          <a:p>
            <a:pPr marL="690563" lvl="1" indent="-233363">
              <a:lnSpc>
                <a:spcPct val="80000"/>
              </a:lnSpc>
              <a:spcBef>
                <a:spcPct val="50000"/>
              </a:spcBef>
              <a:buFontTx/>
              <a:buChar char="•"/>
            </a:pPr>
            <a:r>
              <a:rPr lang="en-US" sz="2400" dirty="0">
                <a:latin typeface="Calibri" pitchFamily="34" charset="0"/>
              </a:rPr>
              <a:t>Dose 3 @ 6 months of age </a:t>
            </a:r>
          </a:p>
          <a:p>
            <a:pPr marL="690563" lvl="1" indent="-233363">
              <a:lnSpc>
                <a:spcPct val="80000"/>
              </a:lnSpc>
              <a:spcBef>
                <a:spcPct val="50000"/>
              </a:spcBef>
            </a:pPr>
            <a:r>
              <a:rPr lang="en-US" sz="1600" dirty="0">
                <a:latin typeface="Calibri" pitchFamily="34" charset="0"/>
              </a:rPr>
              <a:t>      </a:t>
            </a:r>
            <a:r>
              <a:rPr lang="en-US" dirty="0">
                <a:latin typeface="Calibri" pitchFamily="34" charset="0"/>
              </a:rPr>
              <a:t>(Not required if </a:t>
            </a:r>
            <a:r>
              <a:rPr lang="en-US" dirty="0" err="1">
                <a:latin typeface="Calibri" pitchFamily="34" charset="0"/>
              </a:rPr>
              <a:t>Pedvax</a:t>
            </a:r>
            <a:r>
              <a:rPr lang="en-US" dirty="0">
                <a:latin typeface="Calibri" pitchFamily="34" charset="0"/>
              </a:rPr>
              <a:t> HIB® </a:t>
            </a:r>
            <a:r>
              <a:rPr lang="en-US" dirty="0" smtClean="0">
                <a:latin typeface="Calibri" pitchFamily="34" charset="0"/>
              </a:rPr>
              <a:t>is administered </a:t>
            </a:r>
            <a:r>
              <a:rPr lang="en-US" dirty="0">
                <a:latin typeface="Calibri" pitchFamily="34" charset="0"/>
              </a:rPr>
              <a:t>at 2 and 4 months of age)</a:t>
            </a:r>
          </a:p>
          <a:p>
            <a:pPr marL="690563" lvl="1" indent="-233363">
              <a:lnSpc>
                <a:spcPct val="80000"/>
              </a:lnSpc>
              <a:spcBef>
                <a:spcPct val="50000"/>
              </a:spcBef>
              <a:buFontTx/>
              <a:buChar char="•"/>
            </a:pPr>
            <a:r>
              <a:rPr lang="en-US" sz="2400" dirty="0">
                <a:latin typeface="Calibri" pitchFamily="34" charset="0"/>
              </a:rPr>
              <a:t>Booster dose @ 12 through 15 months of age </a:t>
            </a:r>
          </a:p>
        </p:txBody>
      </p:sp>
      <p:graphicFrame>
        <p:nvGraphicFramePr>
          <p:cNvPr id="51295" name="Object 95"/>
          <p:cNvGraphicFramePr>
            <a:graphicFrameLocks noChangeAspect="1"/>
          </p:cNvGraphicFramePr>
          <p:nvPr/>
        </p:nvGraphicFramePr>
        <p:xfrm>
          <a:off x="7543800" y="1828800"/>
          <a:ext cx="1450975" cy="1600200"/>
        </p:xfrm>
        <a:graphic>
          <a:graphicData uri="http://schemas.openxmlformats.org/presentationml/2006/ole">
            <mc:AlternateContent xmlns:mc="http://schemas.openxmlformats.org/markup-compatibility/2006">
              <mc:Choice xmlns:v="urn:schemas-microsoft-com:vml" Requires="v">
                <p:oleObj spid="_x0000_s512031" name="Image" r:id="rId5" imgW="2320000" imgH="2560000" progId="">
                  <p:embed/>
                </p:oleObj>
              </mc:Choice>
              <mc:Fallback>
                <p:oleObj name="Image" r:id="rId5" imgW="2320000" imgH="25600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1828800"/>
                        <a:ext cx="14509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1299" name="Picture 9" descr="hib_aap006"/>
          <p:cNvPicPr>
            <a:picLocks noChangeAspect="1" noChangeArrowheads="1"/>
          </p:cNvPicPr>
          <p:nvPr/>
        </p:nvPicPr>
        <p:blipFill>
          <a:blip r:embed="rId7" cstate="print"/>
          <a:srcRect/>
          <a:stretch>
            <a:fillRect/>
          </a:stretch>
        </p:blipFill>
        <p:spPr bwMode="auto">
          <a:xfrm>
            <a:off x="5715000" y="1600200"/>
            <a:ext cx="1905000" cy="1825625"/>
          </a:xfrm>
          <a:prstGeom prst="rect">
            <a:avLst/>
          </a:prstGeom>
          <a:noFill/>
          <a:ln w="9525">
            <a:noFill/>
            <a:miter lim="800000"/>
            <a:headEnd/>
            <a:tailEnd/>
          </a:ln>
        </p:spPr>
      </p:pic>
      <p:sp>
        <p:nvSpPr>
          <p:cNvPr id="8" name="TextBox 7"/>
          <p:cNvSpPr txBox="1"/>
          <p:nvPr/>
        </p:nvSpPr>
        <p:spPr>
          <a:xfrm>
            <a:off x="-555626" y="5059644"/>
            <a:ext cx="8824913" cy="830997"/>
          </a:xfrm>
          <a:prstGeom prst="rect">
            <a:avLst/>
          </a:prstGeom>
          <a:noFill/>
        </p:spPr>
        <p:txBody>
          <a:bodyPr wrap="square">
            <a:spAutoFit/>
          </a:bodyPr>
          <a:lstStyle/>
          <a:p>
            <a:pPr algn="ctr">
              <a:defRPr/>
            </a:pPr>
            <a:r>
              <a:rPr lang="en-US" sz="2400" dirty="0">
                <a:latin typeface="+mn-lt"/>
                <a:cs typeface="Arial" charset="0"/>
              </a:rPr>
              <a:t>One dose of Hib may be given to adults with immunocompromising conditions.</a:t>
            </a:r>
          </a:p>
        </p:txBody>
      </p:sp>
      <p:sp>
        <p:nvSpPr>
          <p:cNvPr id="10" name="Rectangle 9"/>
          <p:cNvSpPr/>
          <p:nvPr/>
        </p:nvSpPr>
        <p:spPr>
          <a:xfrm>
            <a:off x="2885339" y="6495673"/>
            <a:ext cx="3297121" cy="307777"/>
          </a:xfrm>
          <a:prstGeom prst="rect">
            <a:avLst/>
          </a:prstGeom>
        </p:spPr>
        <p:txBody>
          <a:bodyPr wrap="none">
            <a:spAutoFit/>
          </a:bodyPr>
          <a:lstStyle/>
          <a:p>
            <a:r>
              <a:rPr lang="en-US" sz="1400" b="1" dirty="0" smtClean="0">
                <a:latin typeface="+mn-lt"/>
              </a:rPr>
              <a:t>MMWR, February 28, 2014, </a:t>
            </a:r>
            <a:r>
              <a:rPr lang="en-US" sz="1400" b="1" dirty="0" err="1" smtClean="0">
                <a:latin typeface="+mn-lt"/>
              </a:rPr>
              <a:t>Vol</a:t>
            </a:r>
            <a:r>
              <a:rPr lang="en-US" sz="1400" b="1" dirty="0" smtClean="0">
                <a:latin typeface="+mn-lt"/>
              </a:rPr>
              <a:t> 63, #RR01</a:t>
            </a:r>
            <a:endParaRPr lang="en-US" sz="1400" b="1" dirty="0">
              <a:latin typeface="+mn-lt"/>
            </a:endParaRPr>
          </a:p>
        </p:txBody>
      </p:sp>
      <p:sp>
        <p:nvSpPr>
          <p:cNvPr id="2" name="Rectangle 1"/>
          <p:cNvSpPr/>
          <p:nvPr/>
        </p:nvSpPr>
        <p:spPr>
          <a:xfrm>
            <a:off x="838200" y="5946937"/>
            <a:ext cx="6096000" cy="369332"/>
          </a:xfrm>
          <a:prstGeom prst="rect">
            <a:avLst/>
          </a:prstGeom>
        </p:spPr>
        <p:txBody>
          <a:bodyPr wrap="square">
            <a:spAutoFit/>
          </a:bodyPr>
          <a:lstStyle/>
          <a:p>
            <a:pPr eaLnBrk="0" hangingPunct="0">
              <a:spcBef>
                <a:spcPct val="50000"/>
              </a:spcBef>
            </a:pPr>
            <a:r>
              <a:rPr kumimoji="1" lang="en-US" b="1" dirty="0">
                <a:solidFill>
                  <a:prstClr val="black"/>
                </a:solidFill>
              </a:rPr>
              <a:t>Required for school and child care attendance</a:t>
            </a:r>
          </a:p>
        </p:txBody>
      </p:sp>
    </p:spTree>
    <p:extLst>
      <p:ext uri="{BB962C8B-B14F-4D97-AF65-F5344CB8AC3E}">
        <p14:creationId xmlns:p14="http://schemas.microsoft.com/office/powerpoint/2010/main" val="54323650"/>
      </p:ext>
    </p:extLst>
  </p:cSld>
  <p:clrMapOvr>
    <a:masterClrMapping/>
  </p:clrMapOvr>
  <p:transition advTm="7475"/>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noChangeArrowheads="1"/>
          </p:cNvSpPr>
          <p:nvPr>
            <p:ph type="title" idx="4294967295"/>
          </p:nvPr>
        </p:nvSpPr>
        <p:spPr>
          <a:xfrm>
            <a:off x="342089" y="147638"/>
            <a:ext cx="6191250" cy="676275"/>
          </a:xfrm>
        </p:spPr>
        <p:txBody>
          <a:bodyPr>
            <a:normAutofit fontScale="90000"/>
          </a:bodyPr>
          <a:lstStyle/>
          <a:p>
            <a:pPr eaLnBrk="1" hangingPunct="1"/>
            <a:r>
              <a:rPr lang="en-US" sz="3600" b="1" smtClean="0">
                <a:solidFill>
                  <a:srgbClr val="FFFF99"/>
                </a:solidFill>
              </a:rPr>
              <a:t/>
            </a:r>
            <a:br>
              <a:rPr lang="en-US" sz="3600" b="1" smtClean="0">
                <a:solidFill>
                  <a:srgbClr val="FFFF99"/>
                </a:solidFill>
              </a:rPr>
            </a:br>
            <a:endParaRPr lang="en-US" sz="2800" b="1" smtClean="0">
              <a:solidFill>
                <a:srgbClr val="FFFF99"/>
              </a:solidFill>
            </a:endParaRPr>
          </a:p>
        </p:txBody>
      </p:sp>
      <p:sp>
        <p:nvSpPr>
          <p:cNvPr id="220162" name="Text Box 3"/>
          <p:cNvSpPr txBox="1">
            <a:spLocks noChangeArrowheads="1"/>
          </p:cNvSpPr>
          <p:nvPr/>
        </p:nvSpPr>
        <p:spPr bwMode="auto">
          <a:xfrm>
            <a:off x="4924425" y="5556250"/>
            <a:ext cx="3024188" cy="366713"/>
          </a:xfrm>
          <a:prstGeom prst="rect">
            <a:avLst/>
          </a:prstGeom>
          <a:noFill/>
          <a:ln w="9525">
            <a:noFill/>
            <a:miter lim="800000"/>
            <a:headEnd/>
            <a:tailEnd/>
          </a:ln>
        </p:spPr>
        <p:txBody>
          <a:bodyPr>
            <a:spAutoFit/>
          </a:bodyPr>
          <a:lstStyle/>
          <a:p>
            <a:pPr fontAlgn="base">
              <a:spcBef>
                <a:spcPct val="50000"/>
              </a:spcBef>
              <a:spcAft>
                <a:spcPct val="0"/>
              </a:spcAft>
            </a:pPr>
            <a:endParaRPr lang="en-US">
              <a:solidFill>
                <a:srgbClr val="FFFFFF"/>
              </a:solidFill>
              <a:latin typeface="Arial" charset="0"/>
              <a:cs typeface="Arial" charset="0"/>
            </a:endParaRPr>
          </a:p>
        </p:txBody>
      </p:sp>
      <p:pic>
        <p:nvPicPr>
          <p:cNvPr id="220163" name="Picture 4" descr="pik04"/>
          <p:cNvPicPr>
            <a:picLocks noChangeAspect="1" noChangeArrowheads="1"/>
          </p:cNvPicPr>
          <p:nvPr/>
        </p:nvPicPr>
        <p:blipFill>
          <a:blip r:embed="rId3" cstate="print"/>
          <a:srcRect/>
          <a:stretch>
            <a:fillRect/>
          </a:stretch>
        </p:blipFill>
        <p:spPr bwMode="auto">
          <a:xfrm>
            <a:off x="6313214" y="83563"/>
            <a:ext cx="2565400" cy="3125788"/>
          </a:xfrm>
          <a:prstGeom prst="rect">
            <a:avLst/>
          </a:prstGeom>
          <a:noFill/>
          <a:ln w="9525">
            <a:noFill/>
            <a:miter lim="800000"/>
            <a:headEnd/>
            <a:tailEnd/>
          </a:ln>
        </p:spPr>
      </p:pic>
      <p:pic>
        <p:nvPicPr>
          <p:cNvPr id="220164" name="Picture 5"/>
          <p:cNvPicPr>
            <a:picLocks noChangeAspect="1" noChangeArrowheads="1"/>
          </p:cNvPicPr>
          <p:nvPr/>
        </p:nvPicPr>
        <p:blipFill>
          <a:blip r:embed="rId4" cstate="print"/>
          <a:srcRect/>
          <a:stretch>
            <a:fillRect/>
          </a:stretch>
        </p:blipFill>
        <p:spPr bwMode="auto">
          <a:xfrm>
            <a:off x="6490795" y="3342317"/>
            <a:ext cx="2540000" cy="3127375"/>
          </a:xfrm>
          <a:prstGeom prst="rect">
            <a:avLst/>
          </a:prstGeom>
          <a:noFill/>
          <a:ln w="9525">
            <a:noFill/>
            <a:miter lim="800000"/>
            <a:headEnd/>
            <a:tailEnd/>
          </a:ln>
        </p:spPr>
      </p:pic>
      <p:sp>
        <p:nvSpPr>
          <p:cNvPr id="74758" name="Text Box 6"/>
          <p:cNvSpPr txBox="1">
            <a:spLocks noChangeArrowheads="1"/>
          </p:cNvSpPr>
          <p:nvPr/>
        </p:nvSpPr>
        <p:spPr bwMode="auto">
          <a:xfrm>
            <a:off x="152400" y="909638"/>
            <a:ext cx="5867400" cy="2400657"/>
          </a:xfrm>
          <a:prstGeom prst="rect">
            <a:avLst/>
          </a:prstGeom>
          <a:noFill/>
          <a:ln w="9525">
            <a:noFill/>
            <a:miter lim="800000"/>
            <a:headEnd/>
            <a:tailEnd/>
          </a:ln>
        </p:spPr>
        <p:txBody>
          <a:bodyPr wrap="square">
            <a:spAutoFit/>
          </a:bodyPr>
          <a:lstStyle/>
          <a:p>
            <a:pPr fontAlgn="base">
              <a:spcAft>
                <a:spcPct val="0"/>
              </a:spcAft>
              <a:defRPr/>
            </a:pPr>
            <a:r>
              <a:rPr lang="en-US" sz="2000" dirty="0" smtClean="0">
                <a:latin typeface="+mn-lt"/>
                <a:cs typeface="Arial" charset="0"/>
              </a:rPr>
              <a:t>ACIP recommends:</a:t>
            </a:r>
          </a:p>
          <a:p>
            <a:pPr fontAlgn="base">
              <a:spcAft>
                <a:spcPct val="0"/>
              </a:spcAft>
              <a:defRPr/>
            </a:pPr>
            <a:r>
              <a:rPr lang="en-US" sz="2000" dirty="0" smtClean="0">
                <a:latin typeface="+mn-lt"/>
                <a:cs typeface="Arial" charset="0"/>
              </a:rPr>
              <a:t>Four </a:t>
            </a:r>
            <a:r>
              <a:rPr lang="en-US" sz="2000" dirty="0">
                <a:latin typeface="+mn-lt"/>
                <a:cs typeface="Arial" charset="0"/>
              </a:rPr>
              <a:t>dose series of IPV at : 2, 4, 6 through 18 </a:t>
            </a:r>
            <a:r>
              <a:rPr lang="en-US" sz="2000" dirty="0" smtClean="0">
                <a:latin typeface="+mn-lt"/>
                <a:cs typeface="Arial" charset="0"/>
              </a:rPr>
              <a:t>months and  </a:t>
            </a:r>
            <a:r>
              <a:rPr lang="en-US" sz="2000" dirty="0">
                <a:latin typeface="+mn-lt"/>
                <a:cs typeface="Arial" charset="0"/>
              </a:rPr>
              <a:t>4 through 6 years of age.  </a:t>
            </a:r>
          </a:p>
          <a:p>
            <a:pPr lvl="1" indent="-223838" fontAlgn="base">
              <a:spcAft>
                <a:spcPct val="0"/>
              </a:spcAft>
              <a:buFontTx/>
              <a:buChar char="•"/>
              <a:defRPr/>
            </a:pPr>
            <a:r>
              <a:rPr lang="en-US" sz="2000" dirty="0">
                <a:latin typeface="+mn-lt"/>
                <a:cs typeface="Arial" charset="0"/>
              </a:rPr>
              <a:t>Minimum interval from dose 3 to dose 4 </a:t>
            </a:r>
          </a:p>
          <a:p>
            <a:pPr lvl="1" indent="-223838" fontAlgn="base">
              <a:spcAft>
                <a:spcPct val="0"/>
              </a:spcAft>
              <a:defRPr/>
            </a:pPr>
            <a:r>
              <a:rPr lang="en-US" sz="2000" dirty="0">
                <a:latin typeface="+mn-lt"/>
                <a:cs typeface="Arial" charset="0"/>
              </a:rPr>
              <a:t>    </a:t>
            </a:r>
            <a:r>
              <a:rPr lang="en-US" sz="2000" dirty="0" smtClean="0">
                <a:latin typeface="+mn-lt"/>
                <a:cs typeface="Arial" charset="0"/>
              </a:rPr>
              <a:t>is </a:t>
            </a:r>
            <a:r>
              <a:rPr lang="en-US" sz="2000" dirty="0">
                <a:latin typeface="+mn-lt"/>
                <a:cs typeface="Arial" charset="0"/>
              </a:rPr>
              <a:t>six months</a:t>
            </a:r>
          </a:p>
          <a:p>
            <a:pPr lvl="1" indent="-223838" fontAlgn="base">
              <a:spcBef>
                <a:spcPct val="50000"/>
              </a:spcBef>
              <a:spcAft>
                <a:spcPct val="0"/>
              </a:spcAft>
              <a:buFontTx/>
              <a:buChar char="•"/>
              <a:defRPr/>
            </a:pPr>
            <a:r>
              <a:rPr lang="en-US" sz="2000" dirty="0">
                <a:latin typeface="+mn-lt"/>
                <a:cs typeface="Arial" charset="0"/>
              </a:rPr>
              <a:t>Final dose at 4 years of  age or older regardless of the number of previous doses</a:t>
            </a:r>
          </a:p>
        </p:txBody>
      </p:sp>
      <p:sp>
        <p:nvSpPr>
          <p:cNvPr id="220166" name="Rectangle 7"/>
          <p:cNvSpPr>
            <a:spLocks noChangeArrowheads="1"/>
          </p:cNvSpPr>
          <p:nvPr/>
        </p:nvSpPr>
        <p:spPr bwMode="auto">
          <a:xfrm>
            <a:off x="228600" y="76200"/>
            <a:ext cx="6191250" cy="762000"/>
          </a:xfrm>
          <a:prstGeom prst="rect">
            <a:avLst/>
          </a:prstGeom>
          <a:noFill/>
          <a:ln w="9525">
            <a:noFill/>
            <a:miter lim="800000"/>
            <a:headEnd/>
            <a:tailEnd/>
          </a:ln>
        </p:spPr>
        <p:txBody>
          <a:bodyPr anchor="ctr"/>
          <a:lstStyle/>
          <a:p>
            <a:pPr algn="ctr" fontAlgn="base">
              <a:spcBef>
                <a:spcPct val="0"/>
              </a:spcBef>
              <a:spcAft>
                <a:spcPct val="0"/>
              </a:spcAft>
            </a:pPr>
            <a:r>
              <a:rPr lang="en-US" sz="3600" dirty="0">
                <a:latin typeface="+mj-lt"/>
                <a:cs typeface="Arial" charset="0"/>
              </a:rPr>
              <a:t>Polio</a:t>
            </a:r>
            <a:r>
              <a:rPr lang="en-US" sz="4400" dirty="0">
                <a:cs typeface="Arial" charset="0"/>
              </a:rPr>
              <a:t> </a:t>
            </a:r>
          </a:p>
        </p:txBody>
      </p:sp>
      <p:sp>
        <p:nvSpPr>
          <p:cNvPr id="220167" name="Text Box 8"/>
          <p:cNvSpPr txBox="1">
            <a:spLocks noChangeArrowheads="1"/>
          </p:cNvSpPr>
          <p:nvPr/>
        </p:nvSpPr>
        <p:spPr bwMode="auto">
          <a:xfrm>
            <a:off x="609600" y="5029200"/>
            <a:ext cx="6096000" cy="369888"/>
          </a:xfrm>
          <a:prstGeom prst="rect">
            <a:avLst/>
          </a:prstGeom>
          <a:noFill/>
          <a:ln w="9525">
            <a:noFill/>
            <a:miter lim="800000"/>
            <a:headEnd/>
            <a:tailEnd/>
          </a:ln>
        </p:spPr>
        <p:txBody>
          <a:bodyPr>
            <a:spAutoFit/>
          </a:bodyPr>
          <a:lstStyle/>
          <a:p>
            <a:pPr marL="457200" indent="-223838" fontAlgn="base">
              <a:lnSpc>
                <a:spcPct val="90000"/>
              </a:lnSpc>
              <a:spcBef>
                <a:spcPct val="20000"/>
              </a:spcBef>
              <a:spcAft>
                <a:spcPct val="0"/>
              </a:spcAft>
            </a:pPr>
            <a:r>
              <a:rPr lang="en-US" sz="2000">
                <a:solidFill>
                  <a:srgbClr val="FFFFFF"/>
                </a:solidFill>
                <a:cs typeface="Arial" charset="0"/>
              </a:rPr>
              <a:t> </a:t>
            </a:r>
          </a:p>
        </p:txBody>
      </p:sp>
      <p:pic>
        <p:nvPicPr>
          <p:cNvPr id="220169" name="Picture 20"/>
          <p:cNvPicPr>
            <a:picLocks noChangeAspect="1" noChangeArrowheads="1"/>
          </p:cNvPicPr>
          <p:nvPr/>
        </p:nvPicPr>
        <p:blipFill>
          <a:blip r:embed="rId5" cstate="print"/>
          <a:srcRect/>
          <a:stretch>
            <a:fillRect/>
          </a:stretch>
        </p:blipFill>
        <p:spPr bwMode="auto">
          <a:xfrm>
            <a:off x="5228048" y="4713803"/>
            <a:ext cx="1117600" cy="1676400"/>
          </a:xfrm>
          <a:prstGeom prst="rect">
            <a:avLst/>
          </a:prstGeom>
          <a:noFill/>
          <a:ln w="9525">
            <a:noFill/>
            <a:miter lim="800000"/>
            <a:headEnd/>
            <a:tailEnd/>
          </a:ln>
        </p:spPr>
      </p:pic>
      <p:sp>
        <p:nvSpPr>
          <p:cNvPr id="220170" name="Rectangle 12"/>
          <p:cNvSpPr>
            <a:spLocks noChangeArrowheads="1"/>
          </p:cNvSpPr>
          <p:nvPr/>
        </p:nvSpPr>
        <p:spPr bwMode="auto">
          <a:xfrm>
            <a:off x="4267200" y="6489700"/>
            <a:ext cx="1828800" cy="215900"/>
          </a:xfrm>
          <a:prstGeom prst="rect">
            <a:avLst/>
          </a:prstGeom>
          <a:noFill/>
          <a:ln w="9525">
            <a:noFill/>
            <a:miter lim="800000"/>
            <a:headEnd/>
            <a:tailEnd/>
          </a:ln>
        </p:spPr>
        <p:txBody>
          <a:bodyPr>
            <a:spAutoFit/>
          </a:bodyPr>
          <a:lstStyle/>
          <a:p>
            <a:pPr fontAlgn="base">
              <a:spcBef>
                <a:spcPct val="50000"/>
              </a:spcBef>
              <a:spcAft>
                <a:spcPct val="0"/>
              </a:spcAft>
            </a:pPr>
            <a:r>
              <a:rPr lang="en-US" sz="800">
                <a:solidFill>
                  <a:srgbClr val="FFFFFF"/>
                </a:solidFill>
                <a:latin typeface="Arial" charset="0"/>
                <a:cs typeface="Arial" charset="0"/>
              </a:rPr>
              <a:t>Source: World Health Organization</a:t>
            </a:r>
          </a:p>
        </p:txBody>
      </p:sp>
      <p:sp>
        <p:nvSpPr>
          <p:cNvPr id="12" name="TextBox 11"/>
          <p:cNvSpPr txBox="1"/>
          <p:nvPr/>
        </p:nvSpPr>
        <p:spPr>
          <a:xfrm>
            <a:off x="152400" y="3784937"/>
            <a:ext cx="5867400" cy="1200329"/>
          </a:xfrm>
          <a:prstGeom prst="rect">
            <a:avLst/>
          </a:prstGeom>
          <a:noFill/>
        </p:spPr>
        <p:txBody>
          <a:bodyPr wrap="square" rtlCol="0">
            <a:spAutoFit/>
          </a:bodyPr>
          <a:lstStyle/>
          <a:p>
            <a:r>
              <a:rPr lang="en-US" b="1" dirty="0" smtClean="0">
                <a:latin typeface="+mn-lt"/>
              </a:rPr>
              <a:t>A booster dose may be recommended, depending on length of stay and the timing of the last dose of polio vaccine, for persons traveling </a:t>
            </a:r>
            <a:r>
              <a:rPr lang="en-US" b="1" dirty="0">
                <a:latin typeface="+mn-lt"/>
              </a:rPr>
              <a:t>to countries experiencing polio </a:t>
            </a:r>
            <a:r>
              <a:rPr lang="en-US" b="1" dirty="0" smtClean="0">
                <a:latin typeface="+mn-lt"/>
              </a:rPr>
              <a:t>outbreaks.  </a:t>
            </a:r>
            <a:endParaRPr lang="en-US" b="1" dirty="0">
              <a:latin typeface="+mn-lt"/>
            </a:endParaRPr>
          </a:p>
        </p:txBody>
      </p:sp>
      <p:sp>
        <p:nvSpPr>
          <p:cNvPr id="13" name="Rectangle 12"/>
          <p:cNvSpPr/>
          <p:nvPr/>
        </p:nvSpPr>
        <p:spPr>
          <a:xfrm>
            <a:off x="977900" y="5989221"/>
            <a:ext cx="3200400" cy="523220"/>
          </a:xfrm>
          <a:prstGeom prst="rect">
            <a:avLst/>
          </a:prstGeom>
        </p:spPr>
        <p:txBody>
          <a:bodyPr wrap="square">
            <a:spAutoFit/>
          </a:bodyPr>
          <a:lstStyle/>
          <a:p>
            <a:r>
              <a:rPr lang="en-US" sz="1400" b="1" dirty="0" smtClean="0">
                <a:latin typeface="+mn-lt"/>
              </a:rPr>
              <a:t>MMWR, August 7, 2009, </a:t>
            </a:r>
            <a:r>
              <a:rPr lang="en-US" sz="1400" b="1" dirty="0" err="1" smtClean="0">
                <a:latin typeface="+mn-lt"/>
              </a:rPr>
              <a:t>Vol</a:t>
            </a:r>
            <a:r>
              <a:rPr lang="en-US" sz="1400" b="1" dirty="0" smtClean="0">
                <a:latin typeface="+mn-lt"/>
              </a:rPr>
              <a:t> 58, #30</a:t>
            </a:r>
          </a:p>
          <a:p>
            <a:r>
              <a:rPr lang="en-US" sz="1400" b="1" dirty="0" smtClean="0">
                <a:latin typeface="+mn-lt"/>
              </a:rPr>
              <a:t>MMWR, July 11, 2014, </a:t>
            </a:r>
            <a:r>
              <a:rPr lang="en-US" sz="1400" b="1" dirty="0" err="1" smtClean="0">
                <a:latin typeface="+mn-lt"/>
              </a:rPr>
              <a:t>Vol</a:t>
            </a:r>
            <a:r>
              <a:rPr lang="en-US" sz="1400" b="1" dirty="0" smtClean="0">
                <a:latin typeface="+mn-lt"/>
              </a:rPr>
              <a:t> 63, # 27</a:t>
            </a:r>
            <a:endParaRPr lang="en-US" sz="1400" dirty="0">
              <a:latin typeface="+mn-lt"/>
            </a:endParaRPr>
          </a:p>
        </p:txBody>
      </p:sp>
      <p:sp>
        <p:nvSpPr>
          <p:cNvPr id="14" name="Rectangle 13"/>
          <p:cNvSpPr/>
          <p:nvPr/>
        </p:nvSpPr>
        <p:spPr>
          <a:xfrm>
            <a:off x="609600" y="5791200"/>
            <a:ext cx="224742" cy="307777"/>
          </a:xfrm>
          <a:prstGeom prst="rect">
            <a:avLst/>
          </a:prstGeom>
        </p:spPr>
        <p:txBody>
          <a:bodyPr wrap="none">
            <a:spAutoFit/>
          </a:bodyPr>
          <a:lstStyle/>
          <a:p>
            <a:r>
              <a:rPr lang="en-US" sz="1400" b="1" dirty="0" smtClean="0">
                <a:solidFill>
                  <a:srgbClr val="FFFFFF"/>
                </a:solidFill>
                <a:latin typeface="+mn-lt"/>
              </a:rPr>
              <a:t> </a:t>
            </a:r>
            <a:endParaRPr lang="en-US" sz="1400" b="1" dirty="0">
              <a:solidFill>
                <a:srgbClr val="FFFFFF"/>
              </a:solidFill>
              <a:latin typeface="+mn-lt"/>
            </a:endParaRPr>
          </a:p>
        </p:txBody>
      </p:sp>
      <p:sp>
        <p:nvSpPr>
          <p:cNvPr id="2" name="Rectangle 1"/>
          <p:cNvSpPr/>
          <p:nvPr/>
        </p:nvSpPr>
        <p:spPr>
          <a:xfrm>
            <a:off x="34323" y="5324912"/>
            <a:ext cx="5374290" cy="369332"/>
          </a:xfrm>
          <a:prstGeom prst="rect">
            <a:avLst/>
          </a:prstGeom>
        </p:spPr>
        <p:txBody>
          <a:bodyPr wrap="square">
            <a:spAutoFit/>
          </a:bodyPr>
          <a:lstStyle/>
          <a:p>
            <a:pPr eaLnBrk="0" hangingPunct="0">
              <a:spcBef>
                <a:spcPct val="50000"/>
              </a:spcBef>
            </a:pPr>
            <a:r>
              <a:rPr kumimoji="1" lang="en-US" b="1" dirty="0">
                <a:solidFill>
                  <a:prstClr val="black"/>
                </a:solidFill>
              </a:rPr>
              <a:t>Required for school and child care attendance</a:t>
            </a:r>
          </a:p>
        </p:txBody>
      </p:sp>
    </p:spTree>
    <p:extLst>
      <p:ext uri="{BB962C8B-B14F-4D97-AF65-F5344CB8AC3E}">
        <p14:creationId xmlns:p14="http://schemas.microsoft.com/office/powerpoint/2010/main" val="23314468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a:spLocks noChangeArrowheads="1"/>
          </p:cNvSpPr>
          <p:nvPr/>
        </p:nvSpPr>
        <p:spPr bwMode="auto">
          <a:xfrm>
            <a:off x="501650" y="1033463"/>
            <a:ext cx="2717800" cy="579437"/>
          </a:xfrm>
          <a:prstGeom prst="rect">
            <a:avLst/>
          </a:prstGeom>
          <a:noFill/>
          <a:ln w="9525">
            <a:noFill/>
            <a:miter lim="800000"/>
            <a:headEnd/>
            <a:tailEnd/>
          </a:ln>
        </p:spPr>
        <p:txBody>
          <a:bodyPr>
            <a:spAutoFit/>
          </a:bodyPr>
          <a:lstStyle/>
          <a:p>
            <a:pPr eaLnBrk="0" hangingPunct="0"/>
            <a:r>
              <a:rPr lang="en-US" sz="3200" dirty="0">
                <a:latin typeface="Calibri" pitchFamily="34" charset="0"/>
                <a:cs typeface="Arial" charset="0"/>
              </a:rPr>
              <a:t>Measles (M)</a:t>
            </a:r>
          </a:p>
        </p:txBody>
      </p:sp>
      <p:pic>
        <p:nvPicPr>
          <p:cNvPr id="222210" name="Picture 3" descr="measiac004"/>
          <p:cNvPicPr>
            <a:picLocks noChangeAspect="1" noChangeArrowheads="1"/>
          </p:cNvPicPr>
          <p:nvPr/>
        </p:nvPicPr>
        <p:blipFill>
          <a:blip r:embed="rId3" cstate="print"/>
          <a:srcRect/>
          <a:stretch>
            <a:fillRect/>
          </a:stretch>
        </p:blipFill>
        <p:spPr bwMode="auto">
          <a:xfrm>
            <a:off x="457200" y="1600200"/>
            <a:ext cx="1701800" cy="2554288"/>
          </a:xfrm>
          <a:prstGeom prst="rect">
            <a:avLst/>
          </a:prstGeom>
          <a:noFill/>
          <a:ln w="9525">
            <a:noFill/>
            <a:miter lim="800000"/>
            <a:headEnd/>
            <a:tailEnd/>
          </a:ln>
        </p:spPr>
      </p:pic>
      <p:sp>
        <p:nvSpPr>
          <p:cNvPr id="222211" name="Text Box 4"/>
          <p:cNvSpPr txBox="1">
            <a:spLocks noChangeArrowheads="1"/>
          </p:cNvSpPr>
          <p:nvPr/>
        </p:nvSpPr>
        <p:spPr bwMode="auto">
          <a:xfrm>
            <a:off x="5624513" y="1565275"/>
            <a:ext cx="2079625" cy="366713"/>
          </a:xfrm>
          <a:prstGeom prst="rect">
            <a:avLst/>
          </a:prstGeom>
          <a:noFill/>
          <a:ln w="9525">
            <a:noFill/>
            <a:miter lim="800000"/>
            <a:headEnd/>
            <a:tailEnd/>
          </a:ln>
        </p:spPr>
        <p:txBody>
          <a:bodyPr>
            <a:spAutoFit/>
          </a:bodyPr>
          <a:lstStyle/>
          <a:p>
            <a:pPr>
              <a:spcBef>
                <a:spcPct val="50000"/>
              </a:spcBef>
            </a:pPr>
            <a:endParaRPr lang="en-US" b="1">
              <a:solidFill>
                <a:srgbClr val="FFFFFF"/>
              </a:solidFill>
              <a:cs typeface="Arial" charset="0"/>
            </a:endParaRPr>
          </a:p>
        </p:txBody>
      </p:sp>
      <p:sp>
        <p:nvSpPr>
          <p:cNvPr id="222212" name="Text Box 5"/>
          <p:cNvSpPr txBox="1">
            <a:spLocks noChangeArrowheads="1"/>
          </p:cNvSpPr>
          <p:nvPr/>
        </p:nvSpPr>
        <p:spPr bwMode="auto">
          <a:xfrm>
            <a:off x="5448300" y="2016125"/>
            <a:ext cx="2355850" cy="366713"/>
          </a:xfrm>
          <a:prstGeom prst="rect">
            <a:avLst/>
          </a:prstGeom>
          <a:noFill/>
          <a:ln w="9525">
            <a:noFill/>
            <a:miter lim="800000"/>
            <a:headEnd/>
            <a:tailEnd/>
          </a:ln>
        </p:spPr>
        <p:txBody>
          <a:bodyPr>
            <a:spAutoFit/>
          </a:bodyPr>
          <a:lstStyle/>
          <a:p>
            <a:pPr>
              <a:spcBef>
                <a:spcPct val="50000"/>
              </a:spcBef>
            </a:pPr>
            <a:endParaRPr lang="en-US" b="1">
              <a:solidFill>
                <a:srgbClr val="FFFFFF"/>
              </a:solidFill>
              <a:cs typeface="Arial" charset="0"/>
            </a:endParaRPr>
          </a:p>
        </p:txBody>
      </p:sp>
      <p:sp>
        <p:nvSpPr>
          <p:cNvPr id="222213" name="Text Box 7"/>
          <p:cNvSpPr txBox="1">
            <a:spLocks noChangeArrowheads="1"/>
          </p:cNvSpPr>
          <p:nvPr/>
        </p:nvSpPr>
        <p:spPr bwMode="auto">
          <a:xfrm>
            <a:off x="6148655" y="3781425"/>
            <a:ext cx="2208212" cy="579437"/>
          </a:xfrm>
          <a:prstGeom prst="rect">
            <a:avLst/>
          </a:prstGeom>
          <a:noFill/>
          <a:ln w="9525">
            <a:noFill/>
            <a:miter lim="800000"/>
            <a:headEnd/>
            <a:tailEnd/>
          </a:ln>
        </p:spPr>
        <p:txBody>
          <a:bodyPr>
            <a:spAutoFit/>
          </a:bodyPr>
          <a:lstStyle/>
          <a:p>
            <a:pPr>
              <a:spcBef>
                <a:spcPct val="50000"/>
              </a:spcBef>
            </a:pPr>
            <a:r>
              <a:rPr lang="en-US" sz="3200" dirty="0">
                <a:latin typeface="Calibri" pitchFamily="34" charset="0"/>
                <a:cs typeface="Arial" charset="0"/>
              </a:rPr>
              <a:t>Mumps (M)</a:t>
            </a:r>
          </a:p>
        </p:txBody>
      </p:sp>
      <p:sp>
        <p:nvSpPr>
          <p:cNvPr id="222214" name="Text Box 8"/>
          <p:cNvSpPr txBox="1">
            <a:spLocks noChangeArrowheads="1"/>
          </p:cNvSpPr>
          <p:nvPr/>
        </p:nvSpPr>
        <p:spPr bwMode="auto">
          <a:xfrm>
            <a:off x="1704975" y="3368675"/>
            <a:ext cx="2366963" cy="366713"/>
          </a:xfrm>
          <a:prstGeom prst="rect">
            <a:avLst/>
          </a:prstGeom>
          <a:noFill/>
          <a:ln w="9525">
            <a:noFill/>
            <a:miter lim="800000"/>
            <a:headEnd/>
            <a:tailEnd/>
          </a:ln>
        </p:spPr>
        <p:txBody>
          <a:bodyPr>
            <a:spAutoFit/>
          </a:bodyPr>
          <a:lstStyle/>
          <a:p>
            <a:pPr>
              <a:spcBef>
                <a:spcPct val="50000"/>
              </a:spcBef>
            </a:pPr>
            <a:endParaRPr lang="en-US" b="1">
              <a:solidFill>
                <a:srgbClr val="FFFFFF"/>
              </a:solidFill>
              <a:cs typeface="Arial" charset="0"/>
            </a:endParaRPr>
          </a:p>
        </p:txBody>
      </p:sp>
      <p:pic>
        <p:nvPicPr>
          <p:cNvPr id="1188873" name="Picture 9" descr="img0018"/>
          <p:cNvPicPr>
            <a:picLocks noChangeAspect="1" noChangeArrowheads="1"/>
          </p:cNvPicPr>
          <p:nvPr/>
        </p:nvPicPr>
        <p:blipFill>
          <a:blip r:embed="rId4" cstate="print"/>
          <a:srcRect/>
          <a:stretch>
            <a:fillRect/>
          </a:stretch>
        </p:blipFill>
        <p:spPr bwMode="auto">
          <a:xfrm>
            <a:off x="5715000" y="4572000"/>
            <a:ext cx="2795588" cy="1470025"/>
          </a:xfrm>
          <a:prstGeom prst="rect">
            <a:avLst/>
          </a:prstGeom>
          <a:noFill/>
          <a:ln w="9525">
            <a:noFill/>
            <a:miter lim="800000"/>
            <a:headEnd/>
            <a:tailEnd/>
          </a:ln>
        </p:spPr>
      </p:pic>
      <p:sp>
        <p:nvSpPr>
          <p:cNvPr id="222216" name="Text Box 10"/>
          <p:cNvSpPr txBox="1">
            <a:spLocks noChangeArrowheads="1"/>
          </p:cNvSpPr>
          <p:nvPr/>
        </p:nvSpPr>
        <p:spPr bwMode="auto">
          <a:xfrm>
            <a:off x="1916113" y="5035550"/>
            <a:ext cx="3419475" cy="366713"/>
          </a:xfrm>
          <a:prstGeom prst="rect">
            <a:avLst/>
          </a:prstGeom>
          <a:noFill/>
          <a:ln w="9525">
            <a:noFill/>
            <a:miter lim="800000"/>
            <a:headEnd/>
            <a:tailEnd/>
          </a:ln>
        </p:spPr>
        <p:txBody>
          <a:bodyPr>
            <a:spAutoFit/>
          </a:bodyPr>
          <a:lstStyle/>
          <a:p>
            <a:pPr>
              <a:spcBef>
                <a:spcPct val="50000"/>
              </a:spcBef>
            </a:pPr>
            <a:endParaRPr lang="en-US" b="1">
              <a:solidFill>
                <a:srgbClr val="FFFFFF"/>
              </a:solidFill>
              <a:cs typeface="Arial" charset="0"/>
            </a:endParaRPr>
          </a:p>
        </p:txBody>
      </p:sp>
      <p:sp>
        <p:nvSpPr>
          <p:cNvPr id="222217" name="Text Box 11"/>
          <p:cNvSpPr txBox="1">
            <a:spLocks noChangeArrowheads="1"/>
          </p:cNvSpPr>
          <p:nvPr/>
        </p:nvSpPr>
        <p:spPr bwMode="auto">
          <a:xfrm>
            <a:off x="152400" y="4191000"/>
            <a:ext cx="2362200" cy="584775"/>
          </a:xfrm>
          <a:prstGeom prst="rect">
            <a:avLst/>
          </a:prstGeom>
          <a:noFill/>
          <a:ln w="9525">
            <a:noFill/>
            <a:miter lim="800000"/>
            <a:headEnd/>
            <a:tailEnd/>
          </a:ln>
        </p:spPr>
        <p:txBody>
          <a:bodyPr wrap="square">
            <a:spAutoFit/>
          </a:bodyPr>
          <a:lstStyle/>
          <a:p>
            <a:pPr>
              <a:spcBef>
                <a:spcPct val="50000"/>
              </a:spcBef>
            </a:pPr>
            <a:r>
              <a:rPr lang="en-US" sz="3200" dirty="0">
                <a:latin typeface="Calibri" pitchFamily="34" charset="0"/>
                <a:cs typeface="Arial" charset="0"/>
              </a:rPr>
              <a:t>Rubella (R)</a:t>
            </a:r>
          </a:p>
        </p:txBody>
      </p:sp>
      <p:sp>
        <p:nvSpPr>
          <p:cNvPr id="1188876" name="Rectangle 12"/>
          <p:cNvSpPr>
            <a:spLocks noChangeArrowheads="1"/>
          </p:cNvSpPr>
          <p:nvPr/>
        </p:nvSpPr>
        <p:spPr bwMode="auto">
          <a:xfrm>
            <a:off x="4876800" y="6030913"/>
            <a:ext cx="4267200" cy="523220"/>
          </a:xfrm>
          <a:prstGeom prst="rect">
            <a:avLst/>
          </a:prstGeom>
          <a:noFill/>
          <a:ln w="9525">
            <a:noFill/>
            <a:miter lim="800000"/>
            <a:headEnd/>
            <a:tailEnd/>
          </a:ln>
        </p:spPr>
        <p:txBody>
          <a:bodyPr wrap="square">
            <a:spAutoFit/>
          </a:bodyPr>
          <a:lstStyle/>
          <a:p>
            <a:r>
              <a:rPr lang="en-US" sz="2800" dirty="0">
                <a:latin typeface="+mn-lt"/>
                <a:cs typeface="Arial" charset="0"/>
              </a:rPr>
              <a:t>Congenital Rubella (R)</a:t>
            </a:r>
          </a:p>
        </p:txBody>
      </p:sp>
      <p:sp>
        <p:nvSpPr>
          <p:cNvPr id="222219" name="Text Box 13"/>
          <p:cNvSpPr txBox="1">
            <a:spLocks noChangeArrowheads="1"/>
          </p:cNvSpPr>
          <p:nvPr/>
        </p:nvSpPr>
        <p:spPr bwMode="auto">
          <a:xfrm>
            <a:off x="1371600" y="304800"/>
            <a:ext cx="6673850" cy="769441"/>
          </a:xfrm>
          <a:prstGeom prst="rect">
            <a:avLst/>
          </a:prstGeom>
          <a:noFill/>
          <a:ln w="9525">
            <a:noFill/>
            <a:miter lim="800000"/>
            <a:headEnd/>
            <a:tailEnd/>
          </a:ln>
        </p:spPr>
        <p:txBody>
          <a:bodyPr>
            <a:spAutoFit/>
          </a:bodyPr>
          <a:lstStyle/>
          <a:p>
            <a:pPr algn="ctr">
              <a:spcBef>
                <a:spcPct val="50000"/>
              </a:spcBef>
            </a:pPr>
            <a:r>
              <a:rPr lang="en-US" sz="4400" dirty="0">
                <a:latin typeface="+mj-lt"/>
                <a:cs typeface="Arial" charset="0"/>
              </a:rPr>
              <a:t>Measles, Mumps, Rubella</a:t>
            </a:r>
          </a:p>
        </p:txBody>
      </p:sp>
      <p:pic>
        <p:nvPicPr>
          <p:cNvPr id="222220" name="Picture 16"/>
          <p:cNvPicPr>
            <a:picLocks noChangeAspect="1" noChangeArrowheads="1"/>
          </p:cNvPicPr>
          <p:nvPr/>
        </p:nvPicPr>
        <p:blipFill>
          <a:blip r:embed="rId5" cstate="print"/>
          <a:srcRect/>
          <a:stretch>
            <a:fillRect/>
          </a:stretch>
        </p:blipFill>
        <p:spPr bwMode="auto">
          <a:xfrm>
            <a:off x="501650" y="4772025"/>
            <a:ext cx="2286000" cy="1562100"/>
          </a:xfrm>
          <a:prstGeom prst="rect">
            <a:avLst/>
          </a:prstGeom>
          <a:noFill/>
          <a:ln w="9525">
            <a:noFill/>
            <a:miter lim="800000"/>
            <a:headEnd/>
            <a:tailEnd/>
          </a:ln>
        </p:spPr>
      </p:pic>
      <p:pic>
        <p:nvPicPr>
          <p:cNvPr id="222221" name="Picture 17" descr="rubecdc002a"/>
          <p:cNvPicPr>
            <a:picLocks noChangeAspect="1" noChangeArrowheads="1"/>
          </p:cNvPicPr>
          <p:nvPr/>
        </p:nvPicPr>
        <p:blipFill>
          <a:blip r:embed="rId6" cstate="print"/>
          <a:srcRect/>
          <a:stretch>
            <a:fillRect/>
          </a:stretch>
        </p:blipFill>
        <p:spPr bwMode="auto">
          <a:xfrm>
            <a:off x="3489325" y="4619625"/>
            <a:ext cx="1219200" cy="1866900"/>
          </a:xfrm>
          <a:prstGeom prst="rect">
            <a:avLst/>
          </a:prstGeom>
          <a:noFill/>
          <a:ln w="9525">
            <a:noFill/>
            <a:miter lim="800000"/>
            <a:headEnd/>
            <a:tailEnd/>
          </a:ln>
        </p:spPr>
      </p:pic>
      <p:pic>
        <p:nvPicPr>
          <p:cNvPr id="222222" name="Picture 5" descr="Mumps image"/>
          <p:cNvPicPr>
            <a:picLocks noChangeAspect="1" noChangeArrowheads="1"/>
          </p:cNvPicPr>
          <p:nvPr/>
        </p:nvPicPr>
        <p:blipFill>
          <a:blip r:embed="rId7" cstate="print"/>
          <a:srcRect/>
          <a:stretch>
            <a:fillRect/>
          </a:stretch>
        </p:blipFill>
        <p:spPr bwMode="auto">
          <a:xfrm>
            <a:off x="6279184" y="1218570"/>
            <a:ext cx="2362200" cy="2206625"/>
          </a:xfrm>
          <a:prstGeom prst="rect">
            <a:avLst/>
          </a:prstGeom>
          <a:noFill/>
          <a:ln w="9525">
            <a:noFill/>
            <a:miter lim="800000"/>
            <a:headEnd/>
            <a:tailEnd/>
          </a:ln>
        </p:spPr>
      </p:pic>
      <p:pic>
        <p:nvPicPr>
          <p:cNvPr id="222223" name="Picture 50"/>
          <p:cNvPicPr>
            <a:picLocks noChangeAspect="1" noChangeArrowheads="1"/>
          </p:cNvPicPr>
          <p:nvPr/>
        </p:nvPicPr>
        <p:blipFill>
          <a:blip r:embed="rId8" cstate="print"/>
          <a:srcRect/>
          <a:stretch>
            <a:fillRect/>
          </a:stretch>
        </p:blipFill>
        <p:spPr bwMode="auto">
          <a:xfrm>
            <a:off x="3375999" y="1438275"/>
            <a:ext cx="2057400" cy="2297113"/>
          </a:xfrm>
          <a:prstGeom prst="rect">
            <a:avLst/>
          </a:prstGeom>
          <a:noFill/>
          <a:ln w="9525">
            <a:noFill/>
            <a:miter lim="800000"/>
            <a:headEnd/>
            <a:tailEnd/>
          </a:ln>
        </p:spPr>
      </p:pic>
      <p:sp>
        <p:nvSpPr>
          <p:cNvPr id="17" name="Rectangle 16"/>
          <p:cNvSpPr/>
          <p:nvPr/>
        </p:nvSpPr>
        <p:spPr>
          <a:xfrm>
            <a:off x="6583984" y="3657600"/>
            <a:ext cx="1752600" cy="230188"/>
          </a:xfrm>
          <a:prstGeom prst="rect">
            <a:avLst/>
          </a:prstGeom>
        </p:spPr>
        <p:txBody>
          <a:bodyPr>
            <a:spAutoFit/>
          </a:bodyPr>
          <a:lstStyle/>
          <a:p>
            <a:pPr>
              <a:spcBef>
                <a:spcPct val="50000"/>
              </a:spcBef>
              <a:defRPr/>
            </a:pPr>
            <a:r>
              <a:rPr lang="en-US" sz="900" dirty="0">
                <a:latin typeface="Calibri"/>
                <a:cs typeface="Arial" charset="0"/>
              </a:rPr>
              <a:t>Source: Creative Commons</a:t>
            </a:r>
          </a:p>
        </p:txBody>
      </p:sp>
      <p:sp>
        <p:nvSpPr>
          <p:cNvPr id="222225" name="Rectangle 18"/>
          <p:cNvSpPr>
            <a:spLocks noChangeArrowheads="1"/>
          </p:cNvSpPr>
          <p:nvPr/>
        </p:nvSpPr>
        <p:spPr bwMode="auto">
          <a:xfrm>
            <a:off x="3319732" y="3886200"/>
            <a:ext cx="2286000" cy="369888"/>
          </a:xfrm>
          <a:prstGeom prst="rect">
            <a:avLst/>
          </a:prstGeom>
          <a:noFill/>
          <a:ln w="9525">
            <a:noFill/>
            <a:miter lim="800000"/>
            <a:headEnd/>
            <a:tailEnd/>
          </a:ln>
        </p:spPr>
        <p:txBody>
          <a:bodyPr>
            <a:spAutoFit/>
          </a:bodyPr>
          <a:lstStyle/>
          <a:p>
            <a:pPr algn="ctr"/>
            <a:r>
              <a:rPr lang="en-US" sz="900" dirty="0">
                <a:latin typeface="Calibri" pitchFamily="34" charset="0"/>
                <a:cs typeface="Arial" charset="0"/>
              </a:rPr>
              <a:t>Source: American Academy of Pediatrics </a:t>
            </a:r>
          </a:p>
          <a:p>
            <a:pPr algn="ctr"/>
            <a:r>
              <a:rPr lang="en-US" sz="900" dirty="0">
                <a:latin typeface="Calibri" pitchFamily="34" charset="0"/>
                <a:cs typeface="Arial" charset="0"/>
              </a:rPr>
              <a:t>Red Book  On Line Visual Library</a:t>
            </a:r>
          </a:p>
        </p:txBody>
      </p:sp>
    </p:spTree>
    <p:extLst>
      <p:ext uri="{BB962C8B-B14F-4D97-AF65-F5344CB8AC3E}">
        <p14:creationId xmlns:p14="http://schemas.microsoft.com/office/powerpoint/2010/main" val="2016460770"/>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ChangeArrowheads="1"/>
          </p:cNvSpPr>
          <p:nvPr>
            <p:ph type="title" idx="4294967295"/>
          </p:nvPr>
        </p:nvSpPr>
        <p:spPr>
          <a:xfrm>
            <a:off x="159544" y="-134566"/>
            <a:ext cx="8763000" cy="838200"/>
          </a:xfrm>
        </p:spPr>
        <p:txBody>
          <a:bodyPr/>
          <a:lstStyle/>
          <a:p>
            <a:r>
              <a:rPr lang="en-US" sz="3600" dirty="0" smtClean="0"/>
              <a:t>MMR Vaccine</a:t>
            </a:r>
          </a:p>
        </p:txBody>
      </p:sp>
      <p:sp>
        <p:nvSpPr>
          <p:cNvPr id="214018" name="Rectangle 3"/>
          <p:cNvSpPr>
            <a:spLocks noGrp="1" noChangeArrowheads="1"/>
          </p:cNvSpPr>
          <p:nvPr>
            <p:ph type="body" sz="half" idx="4294967295"/>
          </p:nvPr>
        </p:nvSpPr>
        <p:spPr>
          <a:xfrm>
            <a:off x="484103" y="627247"/>
            <a:ext cx="8167688" cy="1731963"/>
          </a:xfrm>
        </p:spPr>
        <p:txBody>
          <a:bodyPr>
            <a:normAutofit fontScale="92500" lnSpcReduction="20000"/>
          </a:bodyPr>
          <a:lstStyle/>
          <a:p>
            <a:pPr>
              <a:lnSpc>
                <a:spcPct val="90000"/>
              </a:lnSpc>
              <a:buFontTx/>
              <a:buNone/>
            </a:pPr>
            <a:r>
              <a:rPr lang="en-US" sz="2400" dirty="0" smtClean="0">
                <a:cs typeface="Arial" pitchFamily="34" charset="0"/>
              </a:rPr>
              <a:t>ACIP recommends 2 doses of  MMR:</a:t>
            </a:r>
          </a:p>
          <a:p>
            <a:pPr lvl="1">
              <a:lnSpc>
                <a:spcPct val="90000"/>
              </a:lnSpc>
            </a:pPr>
            <a:r>
              <a:rPr lang="en-US" sz="2400" dirty="0" smtClean="0">
                <a:cs typeface="Arial" pitchFamily="34" charset="0"/>
              </a:rPr>
              <a:t>Dose 1 @ 12 through 15 months of age</a:t>
            </a:r>
          </a:p>
          <a:p>
            <a:pPr lvl="1">
              <a:lnSpc>
                <a:spcPct val="90000"/>
              </a:lnSpc>
            </a:pPr>
            <a:r>
              <a:rPr lang="en-US" sz="2400" dirty="0" smtClean="0">
                <a:cs typeface="Arial" pitchFamily="34" charset="0"/>
              </a:rPr>
              <a:t>Dose 2 @ 4 through 6 years of age</a:t>
            </a:r>
          </a:p>
          <a:p>
            <a:pPr lvl="1">
              <a:lnSpc>
                <a:spcPct val="90000"/>
              </a:lnSpc>
            </a:pPr>
            <a:r>
              <a:rPr lang="en-US" sz="2400" dirty="0" smtClean="0"/>
              <a:t>Second dose can be administered at an earlier age  provided the  interval between the first and  second dose is at least 28 days</a:t>
            </a:r>
          </a:p>
        </p:txBody>
      </p:sp>
      <p:sp>
        <p:nvSpPr>
          <p:cNvPr id="924676" name="Text Box 4"/>
          <p:cNvSpPr txBox="1">
            <a:spLocks noChangeArrowheads="1"/>
          </p:cNvSpPr>
          <p:nvPr/>
        </p:nvSpPr>
        <p:spPr bwMode="auto">
          <a:xfrm>
            <a:off x="159544" y="3121023"/>
            <a:ext cx="8984456" cy="2884892"/>
          </a:xfrm>
          <a:prstGeom prst="rect">
            <a:avLst/>
          </a:prstGeom>
          <a:noFill/>
          <a:ln w="9525">
            <a:noFill/>
            <a:miter lim="800000"/>
            <a:headEnd/>
            <a:tailEnd/>
          </a:ln>
        </p:spPr>
        <p:txBody>
          <a:bodyPr wrap="square">
            <a:spAutoFit/>
          </a:bodyPr>
          <a:lstStyle/>
          <a:p>
            <a:pPr>
              <a:lnSpc>
                <a:spcPct val="90000"/>
              </a:lnSpc>
              <a:spcBef>
                <a:spcPct val="50000"/>
              </a:spcBef>
              <a:defRPr/>
            </a:pPr>
            <a:r>
              <a:rPr lang="en-US" sz="2800" dirty="0">
                <a:latin typeface="+mn-lt"/>
                <a:cs typeface="Arial" charset="0"/>
              </a:rPr>
              <a:t>Acceptable presumptive evidence of MMR </a:t>
            </a:r>
            <a:r>
              <a:rPr lang="en-US" sz="2800" dirty="0" smtClean="0">
                <a:latin typeface="+mn-lt"/>
                <a:cs typeface="Arial" charset="0"/>
              </a:rPr>
              <a:t>immunity     </a:t>
            </a:r>
            <a:endParaRPr lang="en-US" sz="2800" dirty="0">
              <a:latin typeface="+mn-lt"/>
              <a:cs typeface="Arial" charset="0"/>
            </a:endParaRPr>
          </a:p>
          <a:p>
            <a:pPr>
              <a:lnSpc>
                <a:spcPct val="90000"/>
              </a:lnSpc>
              <a:spcBef>
                <a:spcPct val="50000"/>
              </a:spcBef>
              <a:buFontTx/>
              <a:buChar char="•"/>
              <a:defRPr/>
            </a:pPr>
            <a:r>
              <a:rPr lang="en-US" sz="2400" dirty="0">
                <a:latin typeface="+mn-lt"/>
                <a:cs typeface="Arial" charset="0"/>
              </a:rPr>
              <a:t>  </a:t>
            </a:r>
            <a:r>
              <a:rPr lang="en-US" sz="2000" dirty="0">
                <a:latin typeface="+mn-lt"/>
                <a:cs typeface="Arial" charset="0"/>
              </a:rPr>
              <a:t>Documentation of age appropriate vaccination with MMR vaccine </a:t>
            </a:r>
          </a:p>
          <a:p>
            <a:pPr>
              <a:lnSpc>
                <a:spcPct val="90000"/>
              </a:lnSpc>
              <a:spcBef>
                <a:spcPct val="50000"/>
              </a:spcBef>
              <a:buFontTx/>
              <a:buChar char="•"/>
              <a:defRPr/>
            </a:pPr>
            <a:r>
              <a:rPr lang="en-US" sz="2000" dirty="0">
                <a:latin typeface="+mn-lt"/>
                <a:cs typeface="Arial" charset="0"/>
              </a:rPr>
              <a:t>  Laboratory evidence of immunity</a:t>
            </a:r>
          </a:p>
          <a:p>
            <a:pPr>
              <a:lnSpc>
                <a:spcPct val="90000"/>
              </a:lnSpc>
              <a:spcBef>
                <a:spcPct val="50000"/>
              </a:spcBef>
              <a:buFontTx/>
              <a:buChar char="•"/>
              <a:defRPr/>
            </a:pPr>
            <a:r>
              <a:rPr lang="en-US" sz="2000" dirty="0">
                <a:latin typeface="+mn-lt"/>
                <a:cs typeface="Arial" charset="0"/>
              </a:rPr>
              <a:t>  Laboratory confirmation of disease </a:t>
            </a:r>
          </a:p>
          <a:p>
            <a:pPr>
              <a:spcBef>
                <a:spcPts val="800"/>
              </a:spcBef>
              <a:buFontTx/>
              <a:buChar char="•"/>
              <a:defRPr/>
            </a:pPr>
            <a:r>
              <a:rPr lang="en-US" sz="2000" dirty="0">
                <a:latin typeface="+mn-lt"/>
                <a:cs typeface="Arial" charset="0"/>
              </a:rPr>
              <a:t>  Birth before 1957  </a:t>
            </a:r>
          </a:p>
          <a:p>
            <a:pPr>
              <a:spcBef>
                <a:spcPts val="0"/>
              </a:spcBef>
              <a:defRPr/>
            </a:pPr>
            <a:r>
              <a:rPr lang="en-US" sz="2000" dirty="0">
                <a:latin typeface="+mn-lt"/>
                <a:cs typeface="Arial" charset="0"/>
              </a:rPr>
              <a:t> </a:t>
            </a:r>
            <a:r>
              <a:rPr lang="en-US" sz="2000" dirty="0" smtClean="0">
                <a:latin typeface="+mn-lt"/>
                <a:cs typeface="Arial" charset="0"/>
              </a:rPr>
              <a:t>  	Birth </a:t>
            </a:r>
            <a:r>
              <a:rPr lang="en-US" sz="2000" dirty="0">
                <a:latin typeface="+mn-lt"/>
                <a:cs typeface="Arial" charset="0"/>
              </a:rPr>
              <a:t>date not acceptable evidence of rubella </a:t>
            </a:r>
            <a:r>
              <a:rPr lang="en-US" sz="2000" dirty="0" smtClean="0">
                <a:latin typeface="+mn-lt"/>
                <a:cs typeface="Arial" charset="0"/>
              </a:rPr>
              <a:t>immunity for women  	who could </a:t>
            </a:r>
            <a:r>
              <a:rPr lang="en-US" sz="2000" dirty="0">
                <a:latin typeface="+mn-lt"/>
                <a:cs typeface="Arial" charset="0"/>
              </a:rPr>
              <a:t>become pregnant       </a:t>
            </a:r>
          </a:p>
        </p:txBody>
      </p:sp>
      <p:sp>
        <p:nvSpPr>
          <p:cNvPr id="214020" name="Text Box 6"/>
          <p:cNvSpPr txBox="1">
            <a:spLocks noChangeArrowheads="1"/>
          </p:cNvSpPr>
          <p:nvPr/>
        </p:nvSpPr>
        <p:spPr bwMode="auto">
          <a:xfrm>
            <a:off x="7543800" y="6096000"/>
            <a:ext cx="1066800" cy="366713"/>
          </a:xfrm>
          <a:prstGeom prst="rect">
            <a:avLst/>
          </a:prstGeom>
          <a:noFill/>
          <a:ln w="9525">
            <a:noFill/>
            <a:miter lim="800000"/>
            <a:headEnd/>
            <a:tailEnd/>
          </a:ln>
        </p:spPr>
        <p:txBody>
          <a:bodyPr>
            <a:spAutoFit/>
          </a:bodyPr>
          <a:lstStyle/>
          <a:p>
            <a:pPr>
              <a:spcBef>
                <a:spcPct val="50000"/>
              </a:spcBef>
            </a:pPr>
            <a:endParaRPr lang="en-US" b="1">
              <a:solidFill>
                <a:srgbClr val="FF9900"/>
              </a:solidFill>
            </a:endParaRPr>
          </a:p>
        </p:txBody>
      </p:sp>
      <p:sp>
        <p:nvSpPr>
          <p:cNvPr id="8" name="Rectangle 7"/>
          <p:cNvSpPr/>
          <p:nvPr/>
        </p:nvSpPr>
        <p:spPr>
          <a:xfrm>
            <a:off x="1295400" y="6324600"/>
            <a:ext cx="3029676" cy="307777"/>
          </a:xfrm>
          <a:prstGeom prst="rect">
            <a:avLst/>
          </a:prstGeom>
        </p:spPr>
        <p:txBody>
          <a:bodyPr wrap="none">
            <a:spAutoFit/>
          </a:bodyPr>
          <a:lstStyle/>
          <a:p>
            <a:r>
              <a:rPr lang="en-US" sz="1400" b="1" dirty="0" smtClean="0">
                <a:latin typeface="+mn-lt"/>
              </a:rPr>
              <a:t>MMWR, June 14, 2013, </a:t>
            </a:r>
            <a:r>
              <a:rPr lang="en-US" sz="1400" b="1" dirty="0" err="1" smtClean="0">
                <a:latin typeface="+mn-lt"/>
              </a:rPr>
              <a:t>Vol</a:t>
            </a:r>
            <a:r>
              <a:rPr lang="en-US" sz="1400" b="1" dirty="0" smtClean="0">
                <a:latin typeface="+mn-lt"/>
              </a:rPr>
              <a:t> 62, #RR-04</a:t>
            </a:r>
            <a:endParaRPr lang="en-US" sz="1400" b="1" dirty="0">
              <a:latin typeface="+mn-lt"/>
            </a:endParaRPr>
          </a:p>
        </p:txBody>
      </p:sp>
      <p:sp>
        <p:nvSpPr>
          <p:cNvPr id="2" name="Rectangle 1"/>
          <p:cNvSpPr/>
          <p:nvPr/>
        </p:nvSpPr>
        <p:spPr>
          <a:xfrm>
            <a:off x="159544" y="2556040"/>
            <a:ext cx="6477000" cy="369332"/>
          </a:xfrm>
          <a:prstGeom prst="rect">
            <a:avLst/>
          </a:prstGeom>
        </p:spPr>
        <p:txBody>
          <a:bodyPr wrap="square">
            <a:spAutoFit/>
          </a:bodyPr>
          <a:lstStyle/>
          <a:p>
            <a:pPr eaLnBrk="0" hangingPunct="0">
              <a:spcBef>
                <a:spcPct val="50000"/>
              </a:spcBef>
            </a:pPr>
            <a:r>
              <a:rPr kumimoji="1" lang="en-US" b="1" dirty="0">
                <a:solidFill>
                  <a:prstClr val="black"/>
                </a:solidFill>
              </a:rPr>
              <a:t>Required for school and child care attendance</a:t>
            </a:r>
          </a:p>
        </p:txBody>
      </p:sp>
    </p:spTree>
    <p:extLst>
      <p:ext uri="{BB962C8B-B14F-4D97-AF65-F5344CB8AC3E}">
        <p14:creationId xmlns:p14="http://schemas.microsoft.com/office/powerpoint/2010/main" val="190022432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lstStyle/>
          <a:p>
            <a:r>
              <a:rPr lang="en-US" dirty="0" smtClean="0"/>
              <a:t>Disclosure Statement</a:t>
            </a:r>
            <a:endParaRPr lang="en-US" dirty="0"/>
          </a:p>
        </p:txBody>
      </p:sp>
      <p:sp>
        <p:nvSpPr>
          <p:cNvPr id="3" name="Content Placeholder 2"/>
          <p:cNvSpPr>
            <a:spLocks noGrp="1"/>
          </p:cNvSpPr>
          <p:nvPr>
            <p:ph idx="1"/>
          </p:nvPr>
        </p:nvSpPr>
        <p:spPr>
          <a:xfrm>
            <a:off x="457200" y="1241612"/>
            <a:ext cx="8229600" cy="4525963"/>
          </a:xfrm>
        </p:spPr>
        <p:txBody>
          <a:bodyPr/>
          <a:lstStyle/>
          <a:p>
            <a:r>
              <a:rPr lang="en-US" sz="2000" dirty="0"/>
              <a:t>To obtain nursing contact hours for this session, you must be present for the </a:t>
            </a:r>
            <a:r>
              <a:rPr lang="en-US" sz="2000" dirty="0" smtClean="0"/>
              <a:t>entire </a:t>
            </a:r>
            <a:r>
              <a:rPr lang="en-US" sz="2000" dirty="0"/>
              <a:t>hour and complete an evaluation</a:t>
            </a:r>
            <a:r>
              <a:rPr lang="en-US" sz="2000" dirty="0" smtClean="0"/>
              <a:t>.</a:t>
            </a:r>
          </a:p>
          <a:p>
            <a:r>
              <a:rPr lang="en-US" sz="2000" dirty="0" smtClean="0"/>
              <a:t>Continuing education will be provided through the Georgia Department of Public Health</a:t>
            </a:r>
          </a:p>
          <a:p>
            <a:r>
              <a:rPr lang="en-US" sz="2000" dirty="0" smtClean="0"/>
              <a:t>Georgia Department of Public Health is an approved provider of continuing nursing education by the Alabama State Nurses Association, an accredited approver by the American Nurses Credentialing Center’s Commission of Accreditation</a:t>
            </a:r>
          </a:p>
        </p:txBody>
      </p:sp>
    </p:spTree>
    <p:extLst>
      <p:ext uri="{BB962C8B-B14F-4D97-AF65-F5344CB8AC3E}">
        <p14:creationId xmlns:p14="http://schemas.microsoft.com/office/powerpoint/2010/main" val="17177985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Grp="1" noChangeArrowheads="1"/>
          </p:cNvSpPr>
          <p:nvPr>
            <p:ph type="title" idx="4294967295"/>
          </p:nvPr>
        </p:nvSpPr>
        <p:spPr>
          <a:xfrm>
            <a:off x="3429000" y="685800"/>
            <a:ext cx="2667000" cy="952500"/>
          </a:xfrm>
        </p:spPr>
        <p:txBody>
          <a:bodyPr>
            <a:normAutofit fontScale="90000"/>
          </a:bodyPr>
          <a:lstStyle/>
          <a:p>
            <a:pPr eaLnBrk="1" hangingPunct="1"/>
            <a:r>
              <a:rPr lang="en-US" sz="3600" dirty="0" smtClean="0"/>
              <a:t>Varicella</a:t>
            </a:r>
            <a:br>
              <a:rPr lang="en-US" sz="3600" dirty="0" smtClean="0"/>
            </a:br>
            <a:r>
              <a:rPr lang="en-US" sz="2400" dirty="0" smtClean="0"/>
              <a:t>(Chickenpox)</a:t>
            </a:r>
          </a:p>
        </p:txBody>
      </p:sp>
      <p:sp>
        <p:nvSpPr>
          <p:cNvPr id="1192964" name="Text Box 4"/>
          <p:cNvSpPr txBox="1">
            <a:spLocks noChangeArrowheads="1"/>
          </p:cNvSpPr>
          <p:nvPr/>
        </p:nvSpPr>
        <p:spPr bwMode="auto">
          <a:xfrm>
            <a:off x="685800" y="2895600"/>
            <a:ext cx="7848600" cy="523220"/>
          </a:xfrm>
          <a:prstGeom prst="rect">
            <a:avLst/>
          </a:prstGeom>
          <a:noFill/>
          <a:ln w="9525">
            <a:noFill/>
            <a:miter lim="800000"/>
            <a:headEnd/>
            <a:tailEnd/>
          </a:ln>
        </p:spPr>
        <p:txBody>
          <a:bodyPr>
            <a:spAutoFit/>
          </a:bodyPr>
          <a:lstStyle/>
          <a:p>
            <a:pPr>
              <a:spcBef>
                <a:spcPct val="50000"/>
              </a:spcBef>
            </a:pPr>
            <a:r>
              <a:rPr lang="en-US" sz="2800" dirty="0">
                <a:latin typeface="+mn-lt"/>
              </a:rPr>
              <a:t>ACIP </a:t>
            </a:r>
            <a:r>
              <a:rPr lang="en-US" sz="2800" dirty="0" smtClean="0">
                <a:latin typeface="+mn-lt"/>
              </a:rPr>
              <a:t>recommends 2 doses of </a:t>
            </a:r>
            <a:r>
              <a:rPr lang="en-US" sz="2800" dirty="0" err="1" smtClean="0">
                <a:latin typeface="+mn-lt"/>
              </a:rPr>
              <a:t>Varicella</a:t>
            </a:r>
            <a:r>
              <a:rPr lang="en-US" sz="2800" dirty="0" smtClean="0">
                <a:latin typeface="+mn-lt"/>
              </a:rPr>
              <a:t> </a:t>
            </a:r>
            <a:r>
              <a:rPr lang="en-US" sz="2800" dirty="0">
                <a:latin typeface="+mn-lt"/>
              </a:rPr>
              <a:t>Vacc</a:t>
            </a:r>
            <a:r>
              <a:rPr lang="en-US" sz="2800" dirty="0"/>
              <a:t>ine</a:t>
            </a:r>
          </a:p>
        </p:txBody>
      </p:sp>
      <p:sp>
        <p:nvSpPr>
          <p:cNvPr id="1192965" name="Text Box 5"/>
          <p:cNvSpPr txBox="1">
            <a:spLocks noChangeArrowheads="1"/>
          </p:cNvSpPr>
          <p:nvPr/>
        </p:nvSpPr>
        <p:spPr bwMode="auto">
          <a:xfrm>
            <a:off x="546538" y="3352800"/>
            <a:ext cx="8382000" cy="2231380"/>
          </a:xfrm>
          <a:prstGeom prst="rect">
            <a:avLst/>
          </a:prstGeom>
          <a:noFill/>
          <a:ln w="9525">
            <a:noFill/>
            <a:miter lim="800000"/>
            <a:headEnd/>
            <a:tailEnd/>
          </a:ln>
        </p:spPr>
        <p:txBody>
          <a:bodyPr wrap="square">
            <a:spAutoFit/>
          </a:bodyPr>
          <a:lstStyle/>
          <a:p>
            <a:pPr marL="509588" indent="-331788">
              <a:spcBef>
                <a:spcPct val="50000"/>
              </a:spcBef>
              <a:buClr>
                <a:schemeClr val="tx1"/>
              </a:buClr>
              <a:buFontTx/>
              <a:buChar char="•"/>
            </a:pPr>
            <a:r>
              <a:rPr lang="en-US" sz="2000" dirty="0">
                <a:latin typeface="+mn-lt"/>
                <a:cs typeface="Times New Roman" pitchFamily="18" charset="0"/>
              </a:rPr>
              <a:t>Dose 1 @ 12 months through 15 months of age </a:t>
            </a:r>
          </a:p>
          <a:p>
            <a:pPr marL="509588" indent="-331788">
              <a:lnSpc>
                <a:spcPct val="105000"/>
              </a:lnSpc>
              <a:spcBef>
                <a:spcPct val="50000"/>
              </a:spcBef>
              <a:buClr>
                <a:schemeClr val="tx1"/>
              </a:buClr>
              <a:buFontTx/>
              <a:buChar char="•"/>
            </a:pPr>
            <a:r>
              <a:rPr lang="en-US" sz="2000" dirty="0">
                <a:latin typeface="+mn-lt"/>
                <a:cs typeface="Times New Roman" pitchFamily="18" charset="0"/>
              </a:rPr>
              <a:t>Dose 2 @ 4 through 6 years of </a:t>
            </a:r>
            <a:r>
              <a:rPr lang="en-US" sz="2000" dirty="0" smtClean="0">
                <a:latin typeface="+mn-lt"/>
                <a:cs typeface="Times New Roman" pitchFamily="18" charset="0"/>
              </a:rPr>
              <a:t>age*</a:t>
            </a:r>
            <a:endParaRPr lang="en-US" sz="2000" dirty="0">
              <a:latin typeface="+mn-lt"/>
              <a:cs typeface="Times New Roman" pitchFamily="18" charset="0"/>
            </a:endParaRPr>
          </a:p>
          <a:p>
            <a:pPr marL="509588" indent="-331788">
              <a:lnSpc>
                <a:spcPct val="105000"/>
              </a:lnSpc>
              <a:spcBef>
                <a:spcPct val="30000"/>
              </a:spcBef>
              <a:buClr>
                <a:schemeClr val="tx1"/>
              </a:buClr>
              <a:buFontTx/>
              <a:buChar char="•"/>
            </a:pPr>
            <a:r>
              <a:rPr lang="en-US" sz="2000" dirty="0">
                <a:latin typeface="+mn-lt"/>
                <a:cs typeface="Times New Roman" pitchFamily="18" charset="0"/>
              </a:rPr>
              <a:t>Those 13 years of age or older without evidence of immunity should receive 2 doses separated by 4 to 8 weeks.</a:t>
            </a:r>
          </a:p>
          <a:p>
            <a:pPr marL="509588" indent="-331788">
              <a:spcBef>
                <a:spcPct val="50000"/>
              </a:spcBef>
              <a:buClr>
                <a:srgbClr val="FFFFCC"/>
              </a:buClr>
            </a:pPr>
            <a:r>
              <a:rPr lang="en-US" sz="1600" dirty="0">
                <a:latin typeface="Calibri" pitchFamily="34" charset="0"/>
              </a:rPr>
              <a:t>*Second dose can be administered at an earlier age  provided the  interval between the first and  second dose is at least 3 months.</a:t>
            </a:r>
          </a:p>
        </p:txBody>
      </p:sp>
      <p:pic>
        <p:nvPicPr>
          <p:cNvPr id="1192967" name="Picture 7" descr="img0031"/>
          <p:cNvPicPr>
            <a:picLocks noChangeAspect="1" noChangeArrowheads="1"/>
          </p:cNvPicPr>
          <p:nvPr/>
        </p:nvPicPr>
        <p:blipFill>
          <a:blip r:embed="rId3" cstate="print"/>
          <a:srcRect/>
          <a:stretch>
            <a:fillRect/>
          </a:stretch>
        </p:blipFill>
        <p:spPr bwMode="auto">
          <a:xfrm>
            <a:off x="6400800" y="228600"/>
            <a:ext cx="2193925" cy="2743200"/>
          </a:xfrm>
          <a:prstGeom prst="rect">
            <a:avLst/>
          </a:prstGeom>
          <a:noFill/>
          <a:ln w="9525">
            <a:noFill/>
            <a:miter lim="800000"/>
            <a:headEnd/>
            <a:tailEnd/>
          </a:ln>
        </p:spPr>
      </p:pic>
      <p:pic>
        <p:nvPicPr>
          <p:cNvPr id="216069" name="Picture 41" descr="Chickenpox image"/>
          <p:cNvPicPr>
            <a:picLocks noChangeAspect="1" noChangeArrowheads="1"/>
          </p:cNvPicPr>
          <p:nvPr/>
        </p:nvPicPr>
        <p:blipFill>
          <a:blip r:embed="rId4" cstate="print"/>
          <a:srcRect/>
          <a:stretch>
            <a:fillRect/>
          </a:stretch>
        </p:blipFill>
        <p:spPr bwMode="auto">
          <a:xfrm>
            <a:off x="142875" y="304800"/>
            <a:ext cx="3467100" cy="2286000"/>
          </a:xfrm>
          <a:prstGeom prst="rect">
            <a:avLst/>
          </a:prstGeom>
          <a:noFill/>
          <a:ln w="9525">
            <a:noFill/>
            <a:miter lim="800000"/>
            <a:headEnd/>
            <a:tailEnd/>
          </a:ln>
        </p:spPr>
      </p:pic>
      <p:sp>
        <p:nvSpPr>
          <p:cNvPr id="8" name="Rectangle 7"/>
          <p:cNvSpPr/>
          <p:nvPr/>
        </p:nvSpPr>
        <p:spPr>
          <a:xfrm>
            <a:off x="762000" y="2589213"/>
            <a:ext cx="2438400" cy="230187"/>
          </a:xfrm>
          <a:prstGeom prst="rect">
            <a:avLst/>
          </a:prstGeom>
        </p:spPr>
        <p:txBody>
          <a:bodyPr>
            <a:spAutoFit/>
          </a:bodyPr>
          <a:lstStyle/>
          <a:p>
            <a:pPr>
              <a:defRPr/>
            </a:pPr>
            <a:r>
              <a:rPr lang="en-US" sz="900" b="1" dirty="0">
                <a:latin typeface="+mn-lt"/>
                <a:cs typeface="Arial" charset="0"/>
                <a:hlinkClick r:id="rId5"/>
              </a:rPr>
              <a:t>© Copyright American Academy of Pediatrics</a:t>
            </a:r>
            <a:endParaRPr lang="en-US" sz="900" b="1" dirty="0">
              <a:latin typeface="+mn-lt"/>
              <a:cs typeface="Arial" charset="0"/>
            </a:endParaRPr>
          </a:p>
        </p:txBody>
      </p:sp>
      <p:sp>
        <p:nvSpPr>
          <p:cNvPr id="9" name="Rectangle 8"/>
          <p:cNvSpPr/>
          <p:nvPr/>
        </p:nvSpPr>
        <p:spPr>
          <a:xfrm>
            <a:off x="1219200" y="6280059"/>
            <a:ext cx="4191000" cy="307777"/>
          </a:xfrm>
          <a:prstGeom prst="rect">
            <a:avLst/>
          </a:prstGeom>
        </p:spPr>
        <p:txBody>
          <a:bodyPr wrap="square">
            <a:spAutoFit/>
          </a:bodyPr>
          <a:lstStyle/>
          <a:p>
            <a:r>
              <a:rPr lang="en-US" sz="1400" b="1" dirty="0" smtClean="0">
                <a:latin typeface="+mn-lt"/>
              </a:rPr>
              <a:t>MMWR, June 22, 2007, </a:t>
            </a:r>
            <a:r>
              <a:rPr lang="en-US" sz="1400" b="1" dirty="0" err="1" smtClean="0">
                <a:latin typeface="+mn-lt"/>
              </a:rPr>
              <a:t>Vol</a:t>
            </a:r>
            <a:r>
              <a:rPr lang="en-US" sz="1400" b="1" dirty="0" smtClean="0">
                <a:latin typeface="+mn-lt"/>
              </a:rPr>
              <a:t> 56, #RR-04</a:t>
            </a:r>
            <a:endParaRPr lang="en-US" sz="1400" b="1" dirty="0">
              <a:latin typeface="+mn-lt"/>
            </a:endParaRPr>
          </a:p>
        </p:txBody>
      </p:sp>
      <p:sp>
        <p:nvSpPr>
          <p:cNvPr id="2" name="Rectangle 1"/>
          <p:cNvSpPr/>
          <p:nvPr/>
        </p:nvSpPr>
        <p:spPr>
          <a:xfrm>
            <a:off x="693682" y="5780514"/>
            <a:ext cx="6621517" cy="369332"/>
          </a:xfrm>
          <a:prstGeom prst="rect">
            <a:avLst/>
          </a:prstGeom>
        </p:spPr>
        <p:txBody>
          <a:bodyPr wrap="square">
            <a:spAutoFit/>
          </a:bodyPr>
          <a:lstStyle/>
          <a:p>
            <a:pPr eaLnBrk="0" hangingPunct="0">
              <a:spcBef>
                <a:spcPct val="50000"/>
              </a:spcBef>
            </a:pPr>
            <a:r>
              <a:rPr kumimoji="1" lang="en-US" b="1" dirty="0">
                <a:solidFill>
                  <a:prstClr val="black"/>
                </a:solidFill>
              </a:rPr>
              <a:t>Required for school and child care attendance</a:t>
            </a:r>
          </a:p>
        </p:txBody>
      </p:sp>
    </p:spTree>
    <p:extLst>
      <p:ext uri="{BB962C8B-B14F-4D97-AF65-F5344CB8AC3E}">
        <p14:creationId xmlns:p14="http://schemas.microsoft.com/office/powerpoint/2010/main" val="79348623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864"/>
            <a:ext cx="8839200" cy="1143000"/>
          </a:xfrm>
        </p:spPr>
        <p:txBody>
          <a:bodyPr>
            <a:normAutofit fontScale="90000"/>
          </a:bodyPr>
          <a:lstStyle/>
          <a:p>
            <a:r>
              <a:rPr lang="en-US" dirty="0"/>
              <a:t>Acceptable Evidence of</a:t>
            </a:r>
            <a:br>
              <a:rPr lang="en-US" dirty="0"/>
            </a:br>
            <a:r>
              <a:rPr lang="en-US" dirty="0"/>
              <a:t> Varicella Immunity</a:t>
            </a:r>
          </a:p>
        </p:txBody>
      </p:sp>
      <p:sp>
        <p:nvSpPr>
          <p:cNvPr id="3" name="Content Placeholder 2"/>
          <p:cNvSpPr>
            <a:spLocks noGrp="1"/>
          </p:cNvSpPr>
          <p:nvPr>
            <p:ph idx="1"/>
          </p:nvPr>
        </p:nvSpPr>
        <p:spPr>
          <a:xfrm>
            <a:off x="457200" y="1371600"/>
            <a:ext cx="8229600" cy="4724400"/>
          </a:xfrm>
        </p:spPr>
        <p:txBody>
          <a:bodyPr>
            <a:normAutofit fontScale="92500" lnSpcReduction="10000"/>
          </a:bodyPr>
          <a:lstStyle/>
          <a:p>
            <a:r>
              <a:rPr lang="en-US" sz="2800" dirty="0"/>
              <a:t>Written documentation of age-appropriate vaccination</a:t>
            </a:r>
          </a:p>
          <a:p>
            <a:r>
              <a:rPr lang="en-US" sz="2800" dirty="0"/>
              <a:t>Laboratory evidence of immunity or laboratory confirmation of varicella disease</a:t>
            </a:r>
          </a:p>
          <a:p>
            <a:r>
              <a:rPr lang="en-US" sz="2800" dirty="0"/>
              <a:t>U.S.-born before 1980*</a:t>
            </a:r>
          </a:p>
          <a:p>
            <a:r>
              <a:rPr lang="en-US" sz="2800" dirty="0"/>
              <a:t>Healthcare provider diagnosis or verification of varicella disease</a:t>
            </a:r>
          </a:p>
          <a:p>
            <a:r>
              <a:rPr lang="en-US" sz="2800" dirty="0"/>
              <a:t>History of herpes zoster based on healthcare provider diagnosis</a:t>
            </a:r>
            <a:r>
              <a:rPr lang="en-US" sz="2800" dirty="0" smtClean="0"/>
              <a:t>.</a:t>
            </a:r>
            <a:endParaRPr lang="en-US" sz="2800" dirty="0"/>
          </a:p>
          <a:p>
            <a:pPr marL="0" indent="0">
              <a:buNone/>
            </a:pPr>
            <a:r>
              <a:rPr lang="en-US" sz="2800" dirty="0" smtClean="0"/>
              <a:t>	* </a:t>
            </a:r>
            <a:r>
              <a:rPr lang="en-US" sz="2800" dirty="0"/>
              <a:t>Birth year immunity criterion does not apply to </a:t>
            </a:r>
            <a:r>
              <a:rPr lang="en-US" sz="2800" dirty="0" smtClean="0"/>
              <a:t>	healthcare </a:t>
            </a:r>
            <a:r>
              <a:rPr lang="en-US" sz="2800" dirty="0"/>
              <a:t>personnel or pregnant women</a:t>
            </a:r>
          </a:p>
          <a:p>
            <a:pPr marL="0" indent="0">
              <a:buNone/>
            </a:pPr>
            <a:endParaRPr lang="en-US" dirty="0"/>
          </a:p>
        </p:txBody>
      </p:sp>
      <p:sp>
        <p:nvSpPr>
          <p:cNvPr id="4" name="Rectangle 3"/>
          <p:cNvSpPr/>
          <p:nvPr/>
        </p:nvSpPr>
        <p:spPr>
          <a:xfrm>
            <a:off x="1371600" y="6096000"/>
            <a:ext cx="2371162" cy="307777"/>
          </a:xfrm>
          <a:prstGeom prst="rect">
            <a:avLst/>
          </a:prstGeom>
        </p:spPr>
        <p:txBody>
          <a:bodyPr wrap="none">
            <a:spAutoFit/>
          </a:bodyPr>
          <a:lstStyle/>
          <a:p>
            <a:r>
              <a:rPr lang="en-US" sz="1400" b="1" i="1" dirty="0" smtClean="0">
                <a:latin typeface="+mn-lt"/>
              </a:rPr>
              <a:t>MMWR</a:t>
            </a:r>
            <a:r>
              <a:rPr lang="en-US" sz="1400" b="1" dirty="0" smtClean="0">
                <a:latin typeface="+mn-lt"/>
              </a:rPr>
              <a:t> 2007;56(RR-4); 16-17</a:t>
            </a:r>
            <a:endParaRPr lang="en-US" sz="1400" b="1" dirty="0">
              <a:latin typeface="+mn-lt"/>
            </a:endParaRPr>
          </a:p>
        </p:txBody>
      </p:sp>
    </p:spTree>
    <p:extLst>
      <p:ext uri="{BB962C8B-B14F-4D97-AF65-F5344CB8AC3E}">
        <p14:creationId xmlns:p14="http://schemas.microsoft.com/office/powerpoint/2010/main" val="28119887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body" idx="1"/>
          </p:nvPr>
        </p:nvSpPr>
        <p:spPr>
          <a:xfrm>
            <a:off x="304800" y="1415534"/>
            <a:ext cx="8534400" cy="3080266"/>
          </a:xfrm>
        </p:spPr>
        <p:txBody>
          <a:bodyPr>
            <a:normAutofit/>
          </a:bodyPr>
          <a:lstStyle/>
          <a:p>
            <a:pPr eaLnBrk="1" hangingPunct="1">
              <a:lnSpc>
                <a:spcPct val="80000"/>
              </a:lnSpc>
              <a:buFontTx/>
              <a:buNone/>
            </a:pPr>
            <a:r>
              <a:rPr lang="en-US" sz="2400" u="sng" dirty="0" smtClean="0"/>
              <a:t>Dose 1 at ages 12 through 47 months</a:t>
            </a:r>
          </a:p>
          <a:p>
            <a:pPr eaLnBrk="1" hangingPunct="1"/>
            <a:r>
              <a:rPr lang="en-US" sz="2000" dirty="0" smtClean="0"/>
              <a:t>Either MMR and varicella vaccines or MMRV vaccine can be used. </a:t>
            </a:r>
          </a:p>
          <a:p>
            <a:pPr eaLnBrk="1" hangingPunct="1"/>
            <a:r>
              <a:rPr lang="en-US" sz="2000" dirty="0" smtClean="0"/>
              <a:t>Providers who are considering administering MMRV should discuss the benefits and risks of both vaccination options with the parent or caregiver,</a:t>
            </a:r>
            <a:r>
              <a:rPr lang="en-US" sz="2000" dirty="0" smtClean="0">
                <a:solidFill>
                  <a:srgbClr val="FFFF00"/>
                </a:solidFill>
              </a:rPr>
              <a:t> </a:t>
            </a:r>
            <a:r>
              <a:rPr lang="en-US" sz="2000" dirty="0" smtClean="0"/>
              <a:t>since MMRV can lead to 1 extra febrile seizure for every 2300-2600 vaccinations.</a:t>
            </a:r>
          </a:p>
          <a:p>
            <a:pPr eaLnBrk="1" hangingPunct="1"/>
            <a:r>
              <a:rPr lang="en-US" sz="2000" dirty="0" smtClean="0"/>
              <a:t>Unless the parent or caregiver expresses a preference for MMRV vaccine, CDC recommends that MMR vaccine and varicella vaccines should be administered for the first dose in this age group. </a:t>
            </a:r>
          </a:p>
        </p:txBody>
      </p:sp>
      <p:sp>
        <p:nvSpPr>
          <p:cNvPr id="228355" name="Rectangle 3"/>
          <p:cNvSpPr>
            <a:spLocks noGrp="1" noChangeArrowheads="1"/>
          </p:cNvSpPr>
          <p:nvPr>
            <p:ph type="title"/>
          </p:nvPr>
        </p:nvSpPr>
        <p:spPr>
          <a:xfrm>
            <a:off x="304800" y="152400"/>
            <a:ext cx="8534400" cy="1143000"/>
          </a:xfrm>
        </p:spPr>
        <p:txBody>
          <a:bodyPr>
            <a:normAutofit fontScale="90000"/>
          </a:bodyPr>
          <a:lstStyle/>
          <a:p>
            <a:pPr eaLnBrk="1" hangingPunct="1"/>
            <a:r>
              <a:rPr lang="en-US" sz="3600" dirty="0" smtClean="0"/>
              <a:t>ACIP Recommendations for use of</a:t>
            </a:r>
            <a:br>
              <a:rPr lang="en-US" sz="3600" dirty="0" smtClean="0"/>
            </a:br>
            <a:r>
              <a:rPr lang="en-US" sz="3600" dirty="0" smtClean="0"/>
              <a:t>MMRV (</a:t>
            </a:r>
            <a:r>
              <a:rPr lang="en-US" sz="3600" dirty="0" err="1" smtClean="0"/>
              <a:t>ProQuad</a:t>
            </a:r>
            <a:r>
              <a:rPr lang="en-US" sz="3600" dirty="0" smtClean="0"/>
              <a:t>®)</a:t>
            </a:r>
          </a:p>
        </p:txBody>
      </p:sp>
      <p:sp>
        <p:nvSpPr>
          <p:cNvPr id="1061892" name="Text Box 4"/>
          <p:cNvSpPr txBox="1">
            <a:spLocks noChangeArrowheads="1"/>
          </p:cNvSpPr>
          <p:nvPr/>
        </p:nvSpPr>
        <p:spPr bwMode="auto">
          <a:xfrm>
            <a:off x="304800" y="4775892"/>
            <a:ext cx="8988357" cy="1107996"/>
          </a:xfrm>
          <a:prstGeom prst="rect">
            <a:avLst/>
          </a:prstGeom>
          <a:noFill/>
          <a:ln w="9525">
            <a:noFill/>
            <a:miter lim="800000"/>
            <a:headEnd/>
            <a:tailEnd/>
          </a:ln>
        </p:spPr>
        <p:txBody>
          <a:bodyPr wrap="square">
            <a:spAutoFit/>
          </a:bodyPr>
          <a:lstStyle/>
          <a:p>
            <a:pPr marL="342900" indent="-342900">
              <a:lnSpc>
                <a:spcPct val="80000"/>
              </a:lnSpc>
              <a:spcBef>
                <a:spcPct val="20000"/>
              </a:spcBef>
            </a:pPr>
            <a:r>
              <a:rPr lang="en-US" sz="2400" u="sng" dirty="0">
                <a:latin typeface="+mn-lt"/>
              </a:rPr>
              <a:t>Dose 1 or 2  given at ages 48 months and older </a:t>
            </a:r>
          </a:p>
          <a:p>
            <a:pPr indent="55563">
              <a:lnSpc>
                <a:spcPct val="90000"/>
              </a:lnSpc>
              <a:spcBef>
                <a:spcPct val="20000"/>
              </a:spcBef>
              <a:buFontTx/>
              <a:buChar char="•"/>
            </a:pPr>
            <a:r>
              <a:rPr lang="en-US" sz="2400" dirty="0">
                <a:latin typeface="Calibri" pitchFamily="34" charset="0"/>
              </a:rPr>
              <a:t> </a:t>
            </a:r>
            <a:r>
              <a:rPr lang="en-US" sz="2000" dirty="0">
                <a:latin typeface="+mn-lt"/>
              </a:rPr>
              <a:t>MMRV vaccine generally is preferred over separate injections of its equivalent component vaccines (i.e., MMR and varicella vaccines). </a:t>
            </a:r>
          </a:p>
        </p:txBody>
      </p:sp>
      <p:sp>
        <p:nvSpPr>
          <p:cNvPr id="8" name="Rectangle 7"/>
          <p:cNvSpPr/>
          <p:nvPr/>
        </p:nvSpPr>
        <p:spPr>
          <a:xfrm>
            <a:off x="2209800" y="1219200"/>
            <a:ext cx="4572000" cy="369332"/>
          </a:xfrm>
          <a:prstGeom prst="rect">
            <a:avLst/>
          </a:prstGeom>
        </p:spPr>
        <p:txBody>
          <a:bodyPr wrap="square">
            <a:spAutoFit/>
          </a:bodyPr>
          <a:lstStyle/>
          <a:p>
            <a:pPr>
              <a:defRPr/>
            </a:pPr>
            <a:r>
              <a:rPr lang="en-US" b="1" dirty="0" smtClean="0">
                <a:solidFill>
                  <a:srgbClr val="FFFFFF"/>
                </a:solidFill>
                <a:latin typeface="Calibri"/>
              </a:rPr>
              <a:t>Licensed for ages 12 months through 12 years</a:t>
            </a:r>
            <a:endParaRPr lang="en-US" b="1" dirty="0">
              <a:solidFill>
                <a:srgbClr val="FFFFFF"/>
              </a:solidFill>
              <a:latin typeface="Calibri"/>
            </a:endParaRPr>
          </a:p>
        </p:txBody>
      </p:sp>
      <p:sp>
        <p:nvSpPr>
          <p:cNvPr id="7" name="Rectangle 6"/>
          <p:cNvSpPr/>
          <p:nvPr/>
        </p:nvSpPr>
        <p:spPr>
          <a:xfrm>
            <a:off x="1219200" y="6219379"/>
            <a:ext cx="2869312" cy="307777"/>
          </a:xfrm>
          <a:prstGeom prst="rect">
            <a:avLst/>
          </a:prstGeom>
        </p:spPr>
        <p:txBody>
          <a:bodyPr wrap="none">
            <a:spAutoFit/>
          </a:bodyPr>
          <a:lstStyle/>
          <a:p>
            <a:r>
              <a:rPr lang="en-US" sz="1400" b="1" dirty="0" smtClean="0">
                <a:latin typeface="Calibri"/>
              </a:rPr>
              <a:t>MMWR, May 7, 2010, </a:t>
            </a:r>
            <a:r>
              <a:rPr lang="en-US" sz="1400" b="1" dirty="0" err="1" smtClean="0">
                <a:latin typeface="Calibri"/>
              </a:rPr>
              <a:t>Vol</a:t>
            </a:r>
            <a:r>
              <a:rPr lang="en-US" sz="1400" b="1" dirty="0" smtClean="0">
                <a:latin typeface="Calibri"/>
              </a:rPr>
              <a:t> 59, #RR03</a:t>
            </a:r>
            <a:endParaRPr lang="en-US" sz="1400" b="1" dirty="0">
              <a:latin typeface="Calibri"/>
            </a:endParaRPr>
          </a:p>
        </p:txBody>
      </p:sp>
    </p:spTree>
    <p:extLst>
      <p:ext uri="{BB962C8B-B14F-4D97-AF65-F5344CB8AC3E}">
        <p14:creationId xmlns:p14="http://schemas.microsoft.com/office/powerpoint/2010/main" val="16747142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123825"/>
            <a:ext cx="9144000" cy="1095375"/>
          </a:xfrm>
        </p:spPr>
        <p:txBody>
          <a:bodyPr>
            <a:noAutofit/>
          </a:bodyPr>
          <a:lstStyle/>
          <a:p>
            <a:pPr eaLnBrk="1" hangingPunct="1">
              <a:lnSpc>
                <a:spcPct val="80000"/>
              </a:lnSpc>
            </a:pPr>
            <a:r>
              <a:rPr lang="en-US" dirty="0" smtClean="0"/>
              <a:t>Spacing of Live Virus Vaccines </a:t>
            </a:r>
            <a:br>
              <a:rPr lang="en-US" dirty="0" smtClean="0"/>
            </a:br>
            <a:r>
              <a:rPr lang="en-US" dirty="0" smtClean="0"/>
              <a:t>and Other Products </a:t>
            </a:r>
          </a:p>
        </p:txBody>
      </p:sp>
      <p:sp>
        <p:nvSpPr>
          <p:cNvPr id="66563" name="Rectangle 3"/>
          <p:cNvSpPr>
            <a:spLocks noGrp="1" noChangeArrowheads="1"/>
          </p:cNvSpPr>
          <p:nvPr>
            <p:ph type="body" idx="1"/>
          </p:nvPr>
        </p:nvSpPr>
        <p:spPr>
          <a:xfrm>
            <a:off x="457200" y="1676400"/>
            <a:ext cx="8229600" cy="4449763"/>
          </a:xfrm>
        </p:spPr>
        <p:txBody>
          <a:bodyPr/>
          <a:lstStyle/>
          <a:p>
            <a:pPr eaLnBrk="1" hangingPunct="1">
              <a:lnSpc>
                <a:spcPct val="90000"/>
              </a:lnSpc>
            </a:pPr>
            <a:r>
              <a:rPr lang="en-US" dirty="0" smtClean="0"/>
              <a:t>PPD and live virus vaccine</a:t>
            </a:r>
          </a:p>
          <a:p>
            <a:pPr lvl="1" eaLnBrk="1" hangingPunct="1">
              <a:lnSpc>
                <a:spcPct val="90000"/>
              </a:lnSpc>
            </a:pPr>
            <a:r>
              <a:rPr lang="en-US" sz="2000" dirty="0" smtClean="0"/>
              <a:t>Apply PPD at same visit as MMR </a:t>
            </a:r>
          </a:p>
          <a:p>
            <a:pPr lvl="1" eaLnBrk="1" hangingPunct="1">
              <a:lnSpc>
                <a:spcPct val="90000"/>
              </a:lnSpc>
            </a:pPr>
            <a:r>
              <a:rPr lang="en-US" sz="2000" dirty="0" smtClean="0"/>
              <a:t>If MMR given first, delay PPD 4 weeks or longer </a:t>
            </a:r>
            <a:endParaRPr lang="en-US" sz="2000" u="sng" dirty="0" smtClean="0"/>
          </a:p>
          <a:p>
            <a:pPr lvl="1" eaLnBrk="1" hangingPunct="1">
              <a:lnSpc>
                <a:spcPct val="90000"/>
              </a:lnSpc>
            </a:pPr>
            <a:r>
              <a:rPr lang="en-US" sz="2000" dirty="0" smtClean="0"/>
              <a:t>Apply PPD first, then give MMR when skin test read</a:t>
            </a:r>
          </a:p>
          <a:p>
            <a:pPr lvl="1" eaLnBrk="1" hangingPunct="1">
              <a:lnSpc>
                <a:spcPct val="90000"/>
              </a:lnSpc>
              <a:buFontTx/>
              <a:buNone/>
            </a:pPr>
            <a:endParaRPr lang="en-US" sz="2000" dirty="0" smtClean="0"/>
          </a:p>
          <a:p>
            <a:pPr eaLnBrk="1" hangingPunct="1"/>
            <a:r>
              <a:rPr lang="en-US" dirty="0" smtClean="0"/>
              <a:t>Spacing with antibody-containing products such as immune globulin (IG)</a:t>
            </a:r>
          </a:p>
          <a:p>
            <a:pPr eaLnBrk="1" hangingPunct="1">
              <a:lnSpc>
                <a:spcPct val="90000"/>
              </a:lnSpc>
            </a:pPr>
            <a:endParaRPr lang="en-US" dirty="0" smtClean="0">
              <a:solidFill>
                <a:schemeClr val="tx2"/>
              </a:solidFill>
              <a:latin typeface="Arial" pitchFamily="34" charset="0"/>
            </a:endParaRPr>
          </a:p>
          <a:p>
            <a:pPr eaLnBrk="1" hangingPunct="1">
              <a:lnSpc>
                <a:spcPct val="90000"/>
              </a:lnSpc>
              <a:buFontTx/>
              <a:buNone/>
            </a:pPr>
            <a:endParaRPr lang="en-US" dirty="0" smtClean="0">
              <a:solidFill>
                <a:schemeClr val="tx2"/>
              </a:solidFill>
              <a:latin typeface="Arial" pitchFamily="34" charset="0"/>
            </a:endParaRPr>
          </a:p>
          <a:p>
            <a:pPr eaLnBrk="1" hangingPunct="1">
              <a:lnSpc>
                <a:spcPct val="90000"/>
              </a:lnSpc>
            </a:pPr>
            <a:endParaRPr lang="en-US" sz="2800" dirty="0" smtClean="0">
              <a:solidFill>
                <a:schemeClr val="tx2"/>
              </a:solidFill>
            </a:endParaRPr>
          </a:p>
          <a:p>
            <a:pPr eaLnBrk="1" hangingPunct="1">
              <a:lnSpc>
                <a:spcPct val="90000"/>
              </a:lnSpc>
            </a:pPr>
            <a:endParaRPr lang="en-US" sz="2800" dirty="0" smtClean="0">
              <a:solidFill>
                <a:schemeClr val="tx2"/>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914400" y="1587500"/>
            <a:ext cx="7315200" cy="1015663"/>
          </a:xfrm>
          <a:prstGeom prst="rect">
            <a:avLst/>
          </a:prstGeom>
          <a:noFill/>
          <a:ln w="9525">
            <a:noFill/>
            <a:miter lim="800000"/>
            <a:headEnd/>
            <a:tailEnd/>
          </a:ln>
        </p:spPr>
        <p:txBody>
          <a:bodyPr>
            <a:spAutoFit/>
          </a:bodyPr>
          <a:lstStyle/>
          <a:p>
            <a:pPr>
              <a:spcBef>
                <a:spcPct val="50000"/>
              </a:spcBef>
            </a:pPr>
            <a:endParaRPr lang="en-US" sz="2400" dirty="0">
              <a:solidFill>
                <a:srgbClr val="FFFFFF"/>
              </a:solidFill>
              <a:latin typeface="Calibri"/>
              <a:cs typeface="Arial" charset="0"/>
            </a:endParaRPr>
          </a:p>
          <a:p>
            <a:pPr>
              <a:spcBef>
                <a:spcPct val="50000"/>
              </a:spcBef>
            </a:pPr>
            <a:endParaRPr lang="en-US" sz="2400" dirty="0">
              <a:solidFill>
                <a:srgbClr val="FFFFFF"/>
              </a:solidFill>
              <a:latin typeface="Calibri"/>
              <a:cs typeface="Arial" charset="0"/>
            </a:endParaRPr>
          </a:p>
        </p:txBody>
      </p:sp>
      <p:sp>
        <p:nvSpPr>
          <p:cNvPr id="449541" name="Text Box 5"/>
          <p:cNvSpPr txBox="1">
            <a:spLocks noChangeArrowheads="1"/>
          </p:cNvSpPr>
          <p:nvPr/>
        </p:nvSpPr>
        <p:spPr bwMode="auto">
          <a:xfrm>
            <a:off x="914400" y="420688"/>
            <a:ext cx="7696200" cy="823912"/>
          </a:xfrm>
          <a:prstGeom prst="rect">
            <a:avLst/>
          </a:prstGeom>
          <a:noFill/>
          <a:ln w="9525">
            <a:noFill/>
            <a:miter lim="800000"/>
            <a:headEnd/>
            <a:tailEnd/>
          </a:ln>
        </p:spPr>
        <p:txBody>
          <a:bodyPr>
            <a:spAutoFit/>
          </a:bodyPr>
          <a:lstStyle/>
          <a:p>
            <a:pPr>
              <a:spcBef>
                <a:spcPct val="50000"/>
              </a:spcBef>
              <a:defRPr/>
            </a:pPr>
            <a:r>
              <a:rPr lang="en-US" sz="4800" b="1" i="1" kern="0" dirty="0">
                <a:solidFill>
                  <a:srgbClr val="FFFF99"/>
                </a:solidFill>
                <a:latin typeface="Calibri"/>
                <a:cs typeface="Arial" charset="0"/>
              </a:rPr>
              <a:t>Test Your Knowledge!</a:t>
            </a:r>
          </a:p>
        </p:txBody>
      </p:sp>
      <p:sp>
        <p:nvSpPr>
          <p:cNvPr id="4" name="Title 3"/>
          <p:cNvSpPr>
            <a:spLocks noGrp="1"/>
          </p:cNvSpPr>
          <p:nvPr>
            <p:ph type="ctrTitle"/>
          </p:nvPr>
        </p:nvSpPr>
        <p:spPr>
          <a:xfrm>
            <a:off x="914400" y="1600200"/>
            <a:ext cx="7315200" cy="2133600"/>
          </a:xfrm>
        </p:spPr>
        <p:txBody>
          <a:bodyPr/>
          <a:lstStyle/>
          <a:p>
            <a:pPr algn="l">
              <a:spcBef>
                <a:spcPts val="600"/>
              </a:spcBef>
              <a:spcAft>
                <a:spcPts val="600"/>
              </a:spcAft>
            </a:pPr>
            <a:r>
              <a:rPr lang="en-US" sz="2400" dirty="0" smtClean="0">
                <a:solidFill>
                  <a:schemeClr val="tx1"/>
                </a:solidFill>
                <a:latin typeface="+mn-lt"/>
              </a:rPr>
              <a:t>Five-year-old Tonia received her second MMR a week ago. </a:t>
            </a:r>
            <a:br>
              <a:rPr lang="en-US" sz="2400" dirty="0" smtClean="0">
                <a:solidFill>
                  <a:schemeClr val="tx1"/>
                </a:solidFill>
                <a:latin typeface="+mn-lt"/>
              </a:rPr>
            </a:br>
            <a:r>
              <a:rPr lang="en-US" sz="2400" dirty="0" smtClean="0">
                <a:solidFill>
                  <a:schemeClr val="tx1"/>
                </a:solidFill>
              </a:rPr>
              <a:t/>
            </a:r>
            <a:br>
              <a:rPr lang="en-US" sz="2400" dirty="0" smtClean="0">
                <a:solidFill>
                  <a:schemeClr val="tx1"/>
                </a:solidFill>
              </a:rPr>
            </a:br>
            <a:r>
              <a:rPr lang="en-US" sz="2400" b="1" dirty="0" smtClean="0">
                <a:solidFill>
                  <a:schemeClr val="tx2">
                    <a:lumMod val="40000"/>
                    <a:lumOff val="60000"/>
                  </a:schemeClr>
                </a:solidFill>
              </a:rPr>
              <a:t>How long should she wait before receiving live attenuated influenza vaccine (LAIV)?</a:t>
            </a:r>
            <a:endParaRPr lang="en-US" sz="2400" b="1" dirty="0">
              <a:solidFill>
                <a:schemeClr val="tx2">
                  <a:lumMod val="40000"/>
                  <a:lumOff val="60000"/>
                </a:schemeClr>
              </a:solidFill>
            </a:endParaRPr>
          </a:p>
        </p:txBody>
      </p:sp>
      <p:sp>
        <p:nvSpPr>
          <p:cNvPr id="2" name="TextBox 1"/>
          <p:cNvSpPr txBox="1"/>
          <p:nvPr/>
        </p:nvSpPr>
        <p:spPr>
          <a:xfrm>
            <a:off x="1066800" y="4191000"/>
            <a:ext cx="7010400" cy="1200329"/>
          </a:xfrm>
          <a:prstGeom prst="rect">
            <a:avLst/>
          </a:prstGeom>
          <a:noFill/>
        </p:spPr>
        <p:txBody>
          <a:bodyPr wrap="square" rtlCol="0">
            <a:spAutoFit/>
          </a:bodyPr>
          <a:lstStyle/>
          <a:p>
            <a:r>
              <a:rPr lang="en-US"/>
              <a:t>LAIV can be administered simultaneously with another live vaccine (for example, MMR, varicella), but if not given at the same time, ACIP recommends waiting four weeks before administering the second live vaccine.</a:t>
            </a:r>
            <a:endParaRPr lang="en-US" dirty="0"/>
          </a:p>
        </p:txBody>
      </p:sp>
      <p:sp>
        <p:nvSpPr>
          <p:cNvPr id="3" name="Rectangle 2"/>
          <p:cNvSpPr/>
          <p:nvPr/>
        </p:nvSpPr>
        <p:spPr>
          <a:xfrm>
            <a:off x="1059287" y="5879653"/>
            <a:ext cx="4561313" cy="369332"/>
          </a:xfrm>
          <a:prstGeom prst="rect">
            <a:avLst/>
          </a:prstGeom>
        </p:spPr>
        <p:txBody>
          <a:bodyPr wrap="none">
            <a:spAutoFit/>
          </a:bodyPr>
          <a:lstStyle/>
          <a:p>
            <a:pPr fontAlgn="auto">
              <a:spcBef>
                <a:spcPts val="0"/>
              </a:spcBef>
              <a:spcAft>
                <a:spcPts val="0"/>
              </a:spcAft>
            </a:pPr>
            <a:r>
              <a:rPr lang="en-US" b="1" dirty="0">
                <a:solidFill>
                  <a:srgbClr val="FFFFFF"/>
                </a:solidFill>
                <a:latin typeface="Calibri"/>
              </a:rPr>
              <a:t>IAC Ask the Experts - Reviewed  January  2014</a:t>
            </a:r>
            <a:endParaRPr lang="en-US" dirty="0">
              <a:solidFill>
                <a:srgbClr val="FFFFFF"/>
              </a:solidFill>
              <a:latin typeface="Calibri"/>
            </a:endParaRPr>
          </a:p>
        </p:txBody>
      </p:sp>
    </p:spTree>
    <p:extLst>
      <p:ext uri="{BB962C8B-B14F-4D97-AF65-F5344CB8AC3E}">
        <p14:creationId xmlns:p14="http://schemas.microsoft.com/office/powerpoint/2010/main" val="26473487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noChangeArrowheads="1"/>
          </p:cNvSpPr>
          <p:nvPr>
            <p:ph type="title" idx="4294967295"/>
          </p:nvPr>
        </p:nvSpPr>
        <p:spPr>
          <a:xfrm>
            <a:off x="381000" y="152400"/>
            <a:ext cx="8458200" cy="1295400"/>
          </a:xfrm>
        </p:spPr>
        <p:txBody>
          <a:bodyPr/>
          <a:lstStyle/>
          <a:p>
            <a:pPr eaLnBrk="1" hangingPunct="1"/>
            <a:r>
              <a:rPr lang="en-US" sz="3600" dirty="0" smtClean="0"/>
              <a:t>Pneumococcal Conjugate Vaccine</a:t>
            </a:r>
            <a:br>
              <a:rPr lang="en-US" sz="3600" dirty="0" smtClean="0"/>
            </a:br>
            <a:r>
              <a:rPr lang="en-US" sz="3600" dirty="0" smtClean="0"/>
              <a:t>for Children (PCV13) </a:t>
            </a:r>
            <a:endParaRPr lang="en-US" sz="3600" i="1" baseline="30000" dirty="0" smtClean="0"/>
          </a:p>
        </p:txBody>
      </p:sp>
      <p:sp>
        <p:nvSpPr>
          <p:cNvPr id="59395" name="Rectangle 3"/>
          <p:cNvSpPr>
            <a:spLocks noGrp="1" noChangeArrowheads="1"/>
          </p:cNvSpPr>
          <p:nvPr>
            <p:ph type="body" idx="4294967295"/>
          </p:nvPr>
        </p:nvSpPr>
        <p:spPr>
          <a:xfrm>
            <a:off x="266700" y="1545402"/>
            <a:ext cx="8686800" cy="4191000"/>
          </a:xfrm>
        </p:spPr>
        <p:txBody>
          <a:bodyPr>
            <a:normAutofit/>
          </a:bodyPr>
          <a:lstStyle/>
          <a:p>
            <a:pPr eaLnBrk="1" hangingPunct="1">
              <a:lnSpc>
                <a:spcPct val="80000"/>
              </a:lnSpc>
              <a:buFontTx/>
              <a:buNone/>
            </a:pPr>
            <a:r>
              <a:rPr lang="en-US" sz="2800" dirty="0" smtClean="0">
                <a:solidFill>
                  <a:srgbClr val="FFFFCC"/>
                </a:solidFill>
              </a:rPr>
              <a:t>  </a:t>
            </a:r>
            <a:r>
              <a:rPr lang="en-US" sz="2800" dirty="0" smtClean="0"/>
              <a:t> ACIP recommends PCV13 for:</a:t>
            </a:r>
            <a:r>
              <a:rPr lang="en-US" sz="2800" b="1" dirty="0" smtClean="0"/>
              <a:t> </a:t>
            </a:r>
          </a:p>
          <a:p>
            <a:pPr lvl="1" eaLnBrk="1" hangingPunct="1"/>
            <a:r>
              <a:rPr lang="en-US" sz="2400" dirty="0" smtClean="0"/>
              <a:t>All children 2 through 59 months of age</a:t>
            </a:r>
          </a:p>
          <a:p>
            <a:pPr lvl="1" eaLnBrk="1" hangingPunct="1"/>
            <a:r>
              <a:rPr lang="en-US" sz="2400" dirty="0" smtClean="0"/>
              <a:t>Children 60 through 71 months who have underlying medical conditions that increase their risk of pneumococcal disease or complications</a:t>
            </a:r>
          </a:p>
          <a:p>
            <a:pPr lvl="1" eaLnBrk="1" hangingPunct="1"/>
            <a:r>
              <a:rPr lang="en-US" sz="2400" dirty="0" smtClean="0"/>
              <a:t>Children and adolescents aged 6 through 18 years with:</a:t>
            </a:r>
          </a:p>
          <a:p>
            <a:pPr marL="1200150" lvl="2" indent="-342900" eaLnBrk="1" hangingPunct="1">
              <a:lnSpc>
                <a:spcPct val="80000"/>
              </a:lnSpc>
            </a:pPr>
            <a:r>
              <a:rPr lang="en-US" sz="2000" dirty="0" smtClean="0"/>
              <a:t>immunocompromising conditions</a:t>
            </a:r>
          </a:p>
          <a:p>
            <a:pPr marL="1200150" lvl="2" indent="-342900" eaLnBrk="1" hangingPunct="1">
              <a:lnSpc>
                <a:spcPct val="80000"/>
              </a:lnSpc>
            </a:pPr>
            <a:r>
              <a:rPr lang="en-US" sz="2000" dirty="0" smtClean="0"/>
              <a:t>functional or anatomic asplenia</a:t>
            </a:r>
            <a:endParaRPr lang="en-US" sz="2000" dirty="0"/>
          </a:p>
          <a:p>
            <a:pPr marL="1200150" lvl="2" indent="-342900" eaLnBrk="1" hangingPunct="1">
              <a:lnSpc>
                <a:spcPct val="80000"/>
              </a:lnSpc>
            </a:pPr>
            <a:r>
              <a:rPr lang="en-US" sz="2000" dirty="0" smtClean="0"/>
              <a:t>CSF leaks or cochlear implants,</a:t>
            </a:r>
          </a:p>
          <a:p>
            <a:pPr marL="1200150" lvl="2" indent="-342900" eaLnBrk="1" hangingPunct="1">
              <a:lnSpc>
                <a:spcPct val="80000"/>
              </a:lnSpc>
            </a:pPr>
            <a:r>
              <a:rPr lang="en-US" sz="2000" dirty="0" smtClean="0"/>
              <a:t>solid organ transplants or chronic renal failure</a:t>
            </a:r>
          </a:p>
          <a:p>
            <a:pPr marL="1200150" lvl="2" indent="-342900" eaLnBrk="1" hangingPunct="1">
              <a:lnSpc>
                <a:spcPct val="80000"/>
              </a:lnSpc>
            </a:pPr>
            <a:r>
              <a:rPr lang="en-US" sz="2000" dirty="0" smtClean="0"/>
              <a:t>those who have not previously received PCV 13</a:t>
            </a:r>
            <a:endParaRPr lang="en-US" sz="2000" b="1" baseline="30000" dirty="0" smtClean="0"/>
          </a:p>
        </p:txBody>
      </p:sp>
      <p:sp>
        <p:nvSpPr>
          <p:cNvPr id="5" name="Rectangle 4"/>
          <p:cNvSpPr/>
          <p:nvPr/>
        </p:nvSpPr>
        <p:spPr>
          <a:xfrm>
            <a:off x="1058917" y="6018670"/>
            <a:ext cx="7315200" cy="307777"/>
          </a:xfrm>
          <a:prstGeom prst="rect">
            <a:avLst/>
          </a:prstGeom>
        </p:spPr>
        <p:txBody>
          <a:bodyPr wrap="square">
            <a:spAutoFit/>
          </a:bodyPr>
          <a:lstStyle/>
          <a:p>
            <a:r>
              <a:rPr lang="en-US" sz="1400" b="1" dirty="0" smtClean="0">
                <a:latin typeface="+mn-lt"/>
              </a:rPr>
              <a:t>MMWR, December 10, 2010, Vo1 59, #RR-11      MMWR, June 28, 2013, </a:t>
            </a:r>
            <a:r>
              <a:rPr lang="en-US" sz="1400" b="1" dirty="0" err="1" smtClean="0">
                <a:latin typeface="+mn-lt"/>
              </a:rPr>
              <a:t>Vol</a:t>
            </a:r>
            <a:r>
              <a:rPr lang="en-US" sz="1400" b="1" dirty="0" smtClean="0">
                <a:latin typeface="+mn-lt"/>
              </a:rPr>
              <a:t> 62, #25</a:t>
            </a:r>
          </a:p>
        </p:txBody>
      </p:sp>
      <p:sp>
        <p:nvSpPr>
          <p:cNvPr id="2" name="Rectangle 1"/>
          <p:cNvSpPr/>
          <p:nvPr/>
        </p:nvSpPr>
        <p:spPr>
          <a:xfrm>
            <a:off x="1087820" y="5649338"/>
            <a:ext cx="6955221" cy="369332"/>
          </a:xfrm>
          <a:prstGeom prst="rect">
            <a:avLst/>
          </a:prstGeom>
        </p:spPr>
        <p:txBody>
          <a:bodyPr wrap="square">
            <a:spAutoFit/>
          </a:bodyPr>
          <a:lstStyle/>
          <a:p>
            <a:pPr eaLnBrk="0" hangingPunct="0">
              <a:spcBef>
                <a:spcPct val="50000"/>
              </a:spcBef>
            </a:pPr>
            <a:r>
              <a:rPr kumimoji="1" lang="en-US" b="1" dirty="0">
                <a:solidFill>
                  <a:prstClr val="black"/>
                </a:solidFill>
              </a:rPr>
              <a:t>Required for school and child care attendance</a:t>
            </a:r>
          </a:p>
        </p:txBody>
      </p:sp>
    </p:spTree>
    <p:extLst>
      <p:ext uri="{BB962C8B-B14F-4D97-AF65-F5344CB8AC3E}">
        <p14:creationId xmlns:p14="http://schemas.microsoft.com/office/powerpoint/2010/main" val="247366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noChangeArrowheads="1"/>
          </p:cNvSpPr>
          <p:nvPr>
            <p:ph type="title" idx="4294967295"/>
          </p:nvPr>
        </p:nvSpPr>
        <p:spPr>
          <a:xfrm>
            <a:off x="0" y="-76200"/>
            <a:ext cx="9144000" cy="1752600"/>
          </a:xfrm>
        </p:spPr>
        <p:txBody>
          <a:bodyPr/>
          <a:lstStyle/>
          <a:p>
            <a:pPr eaLnBrk="1" hangingPunct="1"/>
            <a:r>
              <a:rPr lang="en-US" sz="3600" dirty="0" smtClean="0"/>
              <a:t>Pneumococcal Polysaccharide Vaccine</a:t>
            </a:r>
            <a:br>
              <a:rPr lang="en-US" sz="3600" dirty="0" smtClean="0"/>
            </a:br>
            <a:r>
              <a:rPr lang="en-US" sz="3600" dirty="0" smtClean="0"/>
              <a:t>for Children (PPSV23)</a:t>
            </a:r>
            <a:r>
              <a:rPr lang="en-US" sz="3600" i="1" dirty="0" smtClean="0"/>
              <a:t> </a:t>
            </a:r>
          </a:p>
        </p:txBody>
      </p:sp>
      <p:sp>
        <p:nvSpPr>
          <p:cNvPr id="226306" name="Rectangle 3"/>
          <p:cNvSpPr>
            <a:spLocks noGrp="1" noChangeArrowheads="1"/>
          </p:cNvSpPr>
          <p:nvPr>
            <p:ph type="body" idx="4294967295"/>
          </p:nvPr>
        </p:nvSpPr>
        <p:spPr>
          <a:xfrm>
            <a:off x="533400" y="1447800"/>
            <a:ext cx="8382000" cy="4495800"/>
          </a:xfrm>
        </p:spPr>
        <p:txBody>
          <a:bodyPr/>
          <a:lstStyle/>
          <a:p>
            <a:pPr eaLnBrk="1" hangingPunct="1">
              <a:lnSpc>
                <a:spcPct val="90000"/>
              </a:lnSpc>
              <a:buFontTx/>
              <a:buNone/>
            </a:pPr>
            <a:r>
              <a:rPr lang="en-US" sz="2400" dirty="0" smtClean="0"/>
              <a:t>ACIP recommends PPSV23 for children 2 years and older with:</a:t>
            </a:r>
          </a:p>
          <a:p>
            <a:pPr eaLnBrk="1" hangingPunct="1"/>
            <a:r>
              <a:rPr lang="en-US" sz="2400" dirty="0" smtClean="0"/>
              <a:t>Underlying medical conditions:</a:t>
            </a:r>
          </a:p>
          <a:p>
            <a:pPr lvl="1" eaLnBrk="1" hangingPunct="1"/>
            <a:r>
              <a:rPr lang="en-US" sz="2400" dirty="0" smtClean="0"/>
              <a:t>Sickle cell disease, functional or anatomic </a:t>
            </a:r>
            <a:r>
              <a:rPr lang="en-US" sz="2400" dirty="0" err="1" smtClean="0"/>
              <a:t>asplenia</a:t>
            </a:r>
            <a:r>
              <a:rPr lang="en-US" sz="2400" dirty="0" smtClean="0"/>
              <a:t>, immunocompromising conditions </a:t>
            </a:r>
          </a:p>
          <a:p>
            <a:pPr lvl="1" eaLnBrk="1" hangingPunct="1"/>
            <a:r>
              <a:rPr lang="en-US" sz="2400" kern="1200" dirty="0" smtClean="0">
                <a:latin typeface="Calibri" pitchFamily="34" charset="0"/>
                <a:cs typeface="Arial" charset="0"/>
              </a:rPr>
              <a:t>These children </a:t>
            </a:r>
            <a:r>
              <a:rPr lang="en-US" sz="2400" kern="1200" dirty="0">
                <a:latin typeface="Calibri" pitchFamily="34" charset="0"/>
                <a:cs typeface="Arial" charset="0"/>
              </a:rPr>
              <a:t>should receive a second dose of vaccine  5 years after the first dose of PPSV23 </a:t>
            </a:r>
            <a:endParaRPr lang="en-US" sz="2400" kern="1200" dirty="0" smtClean="0">
              <a:latin typeface="Calibri" pitchFamily="34" charset="0"/>
              <a:cs typeface="Arial" charset="0"/>
            </a:endParaRPr>
          </a:p>
          <a:p>
            <a:pPr eaLnBrk="1" hangingPunct="1">
              <a:lnSpc>
                <a:spcPct val="90000"/>
              </a:lnSpc>
            </a:pPr>
            <a:r>
              <a:rPr lang="en-US" sz="2400" u="sng" dirty="0" smtClean="0"/>
              <a:t>Immunocompetent</a:t>
            </a:r>
            <a:r>
              <a:rPr lang="en-US" sz="2400" dirty="0" smtClean="0"/>
              <a:t> children with chronic illness:           </a:t>
            </a:r>
          </a:p>
          <a:p>
            <a:pPr lvl="1" eaLnBrk="1" hangingPunct="1">
              <a:buFontTx/>
              <a:buNone/>
            </a:pPr>
            <a:r>
              <a:rPr lang="en-US" sz="2400" dirty="0" smtClean="0"/>
              <a:t>  -heart disease, chronic lung disease, diabetes mellitus,  CSF leaks, or cochlear implant</a:t>
            </a:r>
            <a:endParaRPr lang="en-US" sz="2400" dirty="0" smtClean="0">
              <a:solidFill>
                <a:srgbClr val="FF0000"/>
              </a:solidFill>
            </a:endParaRPr>
          </a:p>
          <a:p>
            <a:pPr eaLnBrk="1" hangingPunct="1">
              <a:lnSpc>
                <a:spcPct val="90000"/>
              </a:lnSpc>
            </a:pPr>
            <a:r>
              <a:rPr lang="en-US" sz="2400" dirty="0" smtClean="0"/>
              <a:t>Administer ≥8 weeks after last indicated dose of PCV13</a:t>
            </a:r>
          </a:p>
        </p:txBody>
      </p:sp>
      <p:sp>
        <p:nvSpPr>
          <p:cNvPr id="6" name="Rectangle 5"/>
          <p:cNvSpPr/>
          <p:nvPr/>
        </p:nvSpPr>
        <p:spPr>
          <a:xfrm>
            <a:off x="1219200" y="6169223"/>
            <a:ext cx="4038600" cy="307777"/>
          </a:xfrm>
          <a:prstGeom prst="rect">
            <a:avLst/>
          </a:prstGeom>
        </p:spPr>
        <p:txBody>
          <a:bodyPr wrap="square">
            <a:spAutoFit/>
          </a:bodyPr>
          <a:lstStyle/>
          <a:p>
            <a:r>
              <a:rPr lang="en-US" sz="1400" b="1" dirty="0" smtClean="0">
                <a:latin typeface="+mn-lt"/>
              </a:rPr>
              <a:t>MMWR, December 10, 2010, Vo1 59, #RR-11 </a:t>
            </a:r>
            <a:endParaRPr lang="en-US" sz="1400" b="1" dirty="0">
              <a:latin typeface="+mn-lt"/>
            </a:endParaRPr>
          </a:p>
        </p:txBody>
      </p:sp>
    </p:spTree>
    <p:extLst>
      <p:ext uri="{BB962C8B-B14F-4D97-AF65-F5344CB8AC3E}">
        <p14:creationId xmlns:p14="http://schemas.microsoft.com/office/powerpoint/2010/main" val="10315359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2" name="Rectangle 4"/>
          <p:cNvSpPr>
            <a:spLocks noGrp="1" noChangeArrowheads="1"/>
          </p:cNvSpPr>
          <p:nvPr>
            <p:ph type="title"/>
          </p:nvPr>
        </p:nvSpPr>
        <p:spPr>
          <a:xfrm>
            <a:off x="685800" y="19587"/>
            <a:ext cx="7772400" cy="1143000"/>
          </a:xfrm>
        </p:spPr>
        <p:txBody>
          <a:bodyPr>
            <a:normAutofit fontScale="90000"/>
          </a:bodyPr>
          <a:lstStyle/>
          <a:p>
            <a:r>
              <a:rPr lang="en-US" sz="3600" dirty="0" smtClean="0"/>
              <a:t>Pneumococcal Conjugate Vaccine for Adults (PCV13)</a:t>
            </a:r>
          </a:p>
        </p:txBody>
      </p:sp>
      <p:sp>
        <p:nvSpPr>
          <p:cNvPr id="421893" name="Text Box 5"/>
          <p:cNvSpPr txBox="1">
            <a:spLocks noChangeArrowheads="1"/>
          </p:cNvSpPr>
          <p:nvPr/>
        </p:nvSpPr>
        <p:spPr bwMode="auto">
          <a:xfrm>
            <a:off x="312906" y="1294178"/>
            <a:ext cx="8382000" cy="3600986"/>
          </a:xfrm>
          <a:prstGeom prst="rect">
            <a:avLst/>
          </a:prstGeom>
          <a:noFill/>
          <a:ln w="9525">
            <a:noFill/>
            <a:miter lim="800000"/>
            <a:headEnd/>
            <a:tailEnd/>
          </a:ln>
          <a:effectLst/>
        </p:spPr>
        <p:txBody>
          <a:bodyPr>
            <a:spAutoFit/>
          </a:bodyPr>
          <a:lstStyle/>
          <a:p>
            <a:pPr>
              <a:spcBef>
                <a:spcPct val="50000"/>
              </a:spcBef>
            </a:pPr>
            <a:r>
              <a:rPr lang="en-US" sz="2800" dirty="0">
                <a:latin typeface="Calibri"/>
              </a:rPr>
              <a:t>ACIP </a:t>
            </a:r>
            <a:r>
              <a:rPr lang="en-US" sz="2800" dirty="0" smtClean="0">
                <a:latin typeface="Calibri"/>
              </a:rPr>
              <a:t>recommends 1 </a:t>
            </a:r>
            <a:r>
              <a:rPr lang="en-US" sz="2800" dirty="0">
                <a:latin typeface="Calibri"/>
              </a:rPr>
              <a:t>dose </a:t>
            </a:r>
            <a:r>
              <a:rPr lang="en-US" sz="2800" dirty="0" smtClean="0">
                <a:latin typeface="Calibri"/>
              </a:rPr>
              <a:t>of PCV13 for:</a:t>
            </a:r>
          </a:p>
          <a:p>
            <a:pPr indent="398463">
              <a:spcBef>
                <a:spcPct val="50000"/>
              </a:spcBef>
              <a:buFont typeface="Arial" pitchFamily="34" charset="0"/>
              <a:buChar char="•"/>
            </a:pPr>
            <a:r>
              <a:rPr lang="en-US" sz="2400" dirty="0" smtClean="0">
                <a:latin typeface="Calibri"/>
              </a:rPr>
              <a:t>Adults </a:t>
            </a:r>
            <a:r>
              <a:rPr lang="en-US" sz="2400" dirty="0">
                <a:latin typeface="Calibri"/>
              </a:rPr>
              <a:t>19 years and older </a:t>
            </a:r>
            <a:r>
              <a:rPr lang="en-US" sz="2400" dirty="0" smtClean="0">
                <a:latin typeface="Calibri"/>
              </a:rPr>
              <a:t>with the following:</a:t>
            </a:r>
            <a:endParaRPr lang="en-US" sz="2400" dirty="0">
              <a:latin typeface="Calibri"/>
            </a:endParaRPr>
          </a:p>
          <a:p>
            <a:pPr marL="569913">
              <a:spcBef>
                <a:spcPts val="0"/>
              </a:spcBef>
              <a:buFont typeface="Wingdings" pitchFamily="2" charset="2"/>
              <a:buChar char="§"/>
            </a:pPr>
            <a:r>
              <a:rPr lang="en-US" sz="2400" dirty="0" smtClean="0">
                <a:latin typeface="Calibri"/>
              </a:rPr>
              <a:t>	Immunocompromising conditions </a:t>
            </a:r>
          </a:p>
          <a:p>
            <a:pPr marL="569913">
              <a:spcBef>
                <a:spcPts val="0"/>
              </a:spcBef>
              <a:buFont typeface="Wingdings" pitchFamily="2" charset="2"/>
              <a:buChar char="§"/>
            </a:pPr>
            <a:r>
              <a:rPr lang="en-US" sz="2400" dirty="0" smtClean="0">
                <a:latin typeface="Calibri"/>
              </a:rPr>
              <a:t>	Functional </a:t>
            </a:r>
            <a:r>
              <a:rPr lang="en-US" sz="2400" dirty="0">
                <a:latin typeface="Calibri"/>
              </a:rPr>
              <a:t>or anatomic </a:t>
            </a:r>
            <a:r>
              <a:rPr lang="en-US" sz="2400" dirty="0" smtClean="0">
                <a:latin typeface="Calibri"/>
              </a:rPr>
              <a:t>asplenia</a:t>
            </a:r>
            <a:r>
              <a:rPr lang="en-US" sz="2400" dirty="0">
                <a:latin typeface="Calibri"/>
              </a:rPr>
              <a:t> </a:t>
            </a:r>
            <a:endParaRPr lang="en-US" sz="2400" dirty="0" smtClean="0">
              <a:latin typeface="Calibri"/>
            </a:endParaRPr>
          </a:p>
          <a:p>
            <a:pPr marL="569913">
              <a:spcBef>
                <a:spcPts val="0"/>
              </a:spcBef>
              <a:buFont typeface="Wingdings" pitchFamily="2" charset="2"/>
              <a:buChar char="§"/>
            </a:pPr>
            <a:r>
              <a:rPr lang="en-US" sz="2400" dirty="0" smtClean="0">
                <a:latin typeface="Calibri"/>
              </a:rPr>
              <a:t>	Sickle cell disease </a:t>
            </a:r>
          </a:p>
          <a:p>
            <a:pPr marL="569913">
              <a:spcBef>
                <a:spcPts val="0"/>
              </a:spcBef>
              <a:buFont typeface="Wingdings" pitchFamily="2" charset="2"/>
              <a:buChar char="§"/>
            </a:pPr>
            <a:r>
              <a:rPr lang="en-US" sz="2400" dirty="0" smtClean="0">
                <a:latin typeface="Calibri"/>
              </a:rPr>
              <a:t>	CSF leaks</a:t>
            </a:r>
          </a:p>
          <a:p>
            <a:pPr marL="569913">
              <a:spcBef>
                <a:spcPts val="0"/>
              </a:spcBef>
              <a:buFont typeface="Wingdings" pitchFamily="2" charset="2"/>
              <a:buChar char="§"/>
            </a:pPr>
            <a:r>
              <a:rPr lang="en-US" sz="2400" dirty="0" smtClean="0">
                <a:latin typeface="Calibri"/>
              </a:rPr>
              <a:t>	Cochlear </a:t>
            </a:r>
            <a:r>
              <a:rPr lang="en-US" sz="2400" dirty="0">
                <a:latin typeface="Calibri"/>
              </a:rPr>
              <a:t>implants</a:t>
            </a:r>
          </a:p>
          <a:p>
            <a:pPr indent="398463">
              <a:spcBef>
                <a:spcPts val="600"/>
              </a:spcBef>
              <a:buFont typeface="Arial" pitchFamily="34" charset="0"/>
              <a:buChar char="•"/>
            </a:pPr>
            <a:r>
              <a:rPr lang="en-US" sz="2400" dirty="0" smtClean="0">
                <a:latin typeface="Calibri"/>
              </a:rPr>
              <a:t>Adults </a:t>
            </a:r>
            <a:r>
              <a:rPr lang="en-US" sz="2400" dirty="0">
                <a:latin typeface="Calibri"/>
              </a:rPr>
              <a:t>65 years and </a:t>
            </a:r>
            <a:r>
              <a:rPr lang="en-US" sz="2400" dirty="0" smtClean="0">
                <a:latin typeface="Calibri"/>
              </a:rPr>
              <a:t>older</a:t>
            </a:r>
          </a:p>
          <a:p>
            <a:pPr indent="398463">
              <a:spcBef>
                <a:spcPts val="600"/>
              </a:spcBef>
            </a:pPr>
            <a:endParaRPr lang="en-US" sz="1000" dirty="0" smtClean="0">
              <a:latin typeface="Calibri"/>
            </a:endParaRPr>
          </a:p>
        </p:txBody>
      </p:sp>
      <p:sp>
        <p:nvSpPr>
          <p:cNvPr id="7" name="Rectangle 6"/>
          <p:cNvSpPr/>
          <p:nvPr/>
        </p:nvSpPr>
        <p:spPr>
          <a:xfrm>
            <a:off x="4343400" y="6172200"/>
            <a:ext cx="3886200" cy="307777"/>
          </a:xfrm>
          <a:prstGeom prst="rect">
            <a:avLst/>
          </a:prstGeom>
        </p:spPr>
        <p:txBody>
          <a:bodyPr wrap="square">
            <a:spAutoFit/>
          </a:bodyPr>
          <a:lstStyle/>
          <a:p>
            <a:endParaRPr lang="en-US" sz="1400" b="1" dirty="0">
              <a:solidFill>
                <a:srgbClr val="FFFFFF"/>
              </a:solidFill>
              <a:latin typeface="Calibri"/>
            </a:endParaRPr>
          </a:p>
        </p:txBody>
      </p:sp>
      <p:sp>
        <p:nvSpPr>
          <p:cNvPr id="8" name="Rectangle 7"/>
          <p:cNvSpPr/>
          <p:nvPr/>
        </p:nvSpPr>
        <p:spPr>
          <a:xfrm>
            <a:off x="312906" y="5960210"/>
            <a:ext cx="5334000" cy="307777"/>
          </a:xfrm>
          <a:prstGeom prst="rect">
            <a:avLst/>
          </a:prstGeom>
        </p:spPr>
        <p:txBody>
          <a:bodyPr wrap="square">
            <a:spAutoFit/>
          </a:bodyPr>
          <a:lstStyle/>
          <a:p>
            <a:pPr algn="ctr"/>
            <a:r>
              <a:rPr lang="en-US" sz="1400" b="1" dirty="0" smtClean="0">
                <a:latin typeface="Calibri"/>
              </a:rPr>
              <a:t>MMWR  2014;Vol. 63 #37:822-5     MMWR,  2015 , Vol. 64, #34:944-7</a:t>
            </a:r>
            <a:endParaRPr lang="en-US" sz="1400" dirty="0">
              <a:latin typeface="Calibri"/>
            </a:endParaRPr>
          </a:p>
        </p:txBody>
      </p:sp>
      <p:pic>
        <p:nvPicPr>
          <p:cNvPr id="9" name="Picture 2"/>
          <p:cNvPicPr>
            <a:picLocks noChangeAspect="1" noChangeArrowheads="1"/>
          </p:cNvPicPr>
          <p:nvPr/>
        </p:nvPicPr>
        <p:blipFill>
          <a:blip r:embed="rId3" cstate="print"/>
          <a:srcRect/>
          <a:stretch>
            <a:fillRect/>
          </a:stretch>
        </p:blipFill>
        <p:spPr bwMode="auto">
          <a:xfrm>
            <a:off x="5646906" y="3037177"/>
            <a:ext cx="3409561" cy="3230810"/>
          </a:xfrm>
          <a:prstGeom prst="rect">
            <a:avLst/>
          </a:prstGeom>
          <a:noFill/>
          <a:ln w="9525">
            <a:noFill/>
            <a:miter lim="800000"/>
            <a:headEnd/>
            <a:tailEnd/>
          </a:ln>
        </p:spPr>
      </p:pic>
      <p:sp>
        <p:nvSpPr>
          <p:cNvPr id="10" name="Rectangle 9"/>
          <p:cNvSpPr/>
          <p:nvPr/>
        </p:nvSpPr>
        <p:spPr>
          <a:xfrm>
            <a:off x="6251864" y="2278039"/>
            <a:ext cx="2804603" cy="646331"/>
          </a:xfrm>
          <a:prstGeom prst="rect">
            <a:avLst/>
          </a:prstGeom>
        </p:spPr>
        <p:txBody>
          <a:bodyPr wrap="square">
            <a:spAutoFit/>
          </a:bodyPr>
          <a:lstStyle/>
          <a:p>
            <a:pPr algn="ctr"/>
            <a:r>
              <a:rPr lang="en-US" sz="1200" b="1" dirty="0" smtClean="0">
                <a:latin typeface="Calibri"/>
              </a:rPr>
              <a:t>PCV13 – PPSV23 spacing and timing of doses</a:t>
            </a:r>
          </a:p>
          <a:p>
            <a:pPr algn="ctr"/>
            <a:r>
              <a:rPr lang="en-US" sz="1200" b="1" dirty="0" smtClean="0">
                <a:latin typeface="Calibri"/>
              </a:rPr>
              <a:t>65 years and older</a:t>
            </a:r>
            <a:endParaRPr lang="en-US" sz="1200" b="1" dirty="0"/>
          </a:p>
        </p:txBody>
      </p:sp>
    </p:spTree>
    <p:extLst>
      <p:ext uri="{BB962C8B-B14F-4D97-AF65-F5344CB8AC3E}">
        <p14:creationId xmlns:p14="http://schemas.microsoft.com/office/powerpoint/2010/main" val="14190587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838200" y="622756"/>
            <a:ext cx="7239000" cy="5438607"/>
          </a:xfrm>
          <a:prstGeom prst="rect">
            <a:avLst/>
          </a:prstGeom>
          <a:noFill/>
          <a:ln w="9525">
            <a:noFill/>
            <a:miter lim="800000"/>
            <a:headEnd/>
            <a:tailEnd/>
          </a:ln>
        </p:spPr>
      </p:pic>
      <p:sp>
        <p:nvSpPr>
          <p:cNvPr id="5" name="Rectangle 4"/>
          <p:cNvSpPr/>
          <p:nvPr/>
        </p:nvSpPr>
        <p:spPr>
          <a:xfrm>
            <a:off x="28575" y="85725"/>
            <a:ext cx="9144000" cy="400110"/>
          </a:xfrm>
          <a:prstGeom prst="rect">
            <a:avLst/>
          </a:prstGeom>
        </p:spPr>
        <p:txBody>
          <a:bodyPr wrap="square">
            <a:spAutoFit/>
          </a:bodyPr>
          <a:lstStyle/>
          <a:p>
            <a:pPr algn="ctr"/>
            <a:r>
              <a:rPr lang="en-US" sz="2000" b="1" dirty="0">
                <a:latin typeface="+mj-lt"/>
              </a:rPr>
              <a:t>PCV13 – PPSV23 spacing and timing of doses 65 years and older</a:t>
            </a:r>
          </a:p>
        </p:txBody>
      </p:sp>
      <p:sp>
        <p:nvSpPr>
          <p:cNvPr id="6" name="Rectangle 5"/>
          <p:cNvSpPr/>
          <p:nvPr/>
        </p:nvSpPr>
        <p:spPr>
          <a:xfrm>
            <a:off x="3147104" y="6400800"/>
            <a:ext cx="2720296" cy="307777"/>
          </a:xfrm>
          <a:prstGeom prst="rect">
            <a:avLst/>
          </a:prstGeom>
        </p:spPr>
        <p:txBody>
          <a:bodyPr wrap="none">
            <a:spAutoFit/>
          </a:bodyPr>
          <a:lstStyle/>
          <a:p>
            <a:pPr algn="ctr"/>
            <a:r>
              <a:rPr lang="en-US" sz="1400" b="1" dirty="0">
                <a:solidFill>
                  <a:srgbClr val="FFFFFF"/>
                </a:solidFill>
                <a:latin typeface="Calibri"/>
              </a:rPr>
              <a:t>MMWR,  2015 , Vol. 64, #34:944-7</a:t>
            </a:r>
            <a:endParaRPr lang="en-US" sz="1400" dirty="0">
              <a:solidFill>
                <a:srgbClr val="FFFFFF"/>
              </a:solidFill>
              <a:latin typeface="Calibri"/>
            </a:endParaRPr>
          </a:p>
        </p:txBody>
      </p:sp>
    </p:spTree>
    <p:extLst>
      <p:ext uri="{BB962C8B-B14F-4D97-AF65-F5344CB8AC3E}">
        <p14:creationId xmlns:p14="http://schemas.microsoft.com/office/powerpoint/2010/main" val="16270294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Grp="1" noChangeArrowheads="1"/>
          </p:cNvSpPr>
          <p:nvPr>
            <p:ph type="title" idx="4294967295"/>
          </p:nvPr>
        </p:nvSpPr>
        <p:spPr>
          <a:xfrm>
            <a:off x="-32426" y="0"/>
            <a:ext cx="9144000" cy="1143000"/>
          </a:xfrm>
        </p:spPr>
        <p:txBody>
          <a:bodyPr>
            <a:normAutofit fontScale="90000"/>
          </a:bodyPr>
          <a:lstStyle/>
          <a:p>
            <a:r>
              <a:rPr lang="en-US" sz="3600" dirty="0" smtClean="0"/>
              <a:t>Pneumococcal Polysaccharide Vaccine </a:t>
            </a:r>
            <a:br>
              <a:rPr lang="en-US" sz="3600" dirty="0" smtClean="0"/>
            </a:br>
            <a:r>
              <a:rPr lang="en-US" sz="3600" dirty="0" smtClean="0"/>
              <a:t>for Adults (PPSV23)</a:t>
            </a:r>
            <a:endParaRPr lang="en-US" sz="3600" i="1" dirty="0" smtClean="0"/>
          </a:p>
        </p:txBody>
      </p:sp>
      <p:sp>
        <p:nvSpPr>
          <p:cNvPr id="228354" name="Rectangle 3"/>
          <p:cNvSpPr>
            <a:spLocks noGrp="1" noChangeArrowheads="1"/>
          </p:cNvSpPr>
          <p:nvPr>
            <p:ph type="body" idx="4294967295"/>
          </p:nvPr>
        </p:nvSpPr>
        <p:spPr>
          <a:xfrm>
            <a:off x="304800" y="1371600"/>
            <a:ext cx="8610600" cy="3048000"/>
          </a:xfrm>
        </p:spPr>
        <p:txBody>
          <a:bodyPr>
            <a:normAutofit fontScale="92500" lnSpcReduction="10000"/>
          </a:bodyPr>
          <a:lstStyle/>
          <a:p>
            <a:pPr>
              <a:lnSpc>
                <a:spcPct val="80000"/>
              </a:lnSpc>
              <a:buFontTx/>
              <a:buNone/>
            </a:pPr>
            <a:r>
              <a:rPr lang="en-US" sz="2400" dirty="0" smtClean="0"/>
              <a:t>ACIP recommends 1 dose of PPSV23 for:</a:t>
            </a:r>
          </a:p>
          <a:p>
            <a:pPr lvl="1">
              <a:lnSpc>
                <a:spcPct val="110000"/>
              </a:lnSpc>
              <a:buFont typeface="Arial" pitchFamily="34" charset="0"/>
              <a:buChar char="•"/>
            </a:pPr>
            <a:r>
              <a:rPr lang="en-US" sz="2400" dirty="0" smtClean="0"/>
              <a:t>Adults 65 years and older</a:t>
            </a:r>
          </a:p>
          <a:p>
            <a:pPr lvl="1">
              <a:lnSpc>
                <a:spcPct val="110000"/>
              </a:lnSpc>
              <a:buFont typeface="Arial" pitchFamily="34" charset="0"/>
              <a:buChar char="•"/>
            </a:pPr>
            <a:r>
              <a:rPr lang="en-US" sz="2400" dirty="0" smtClean="0"/>
              <a:t>Persons aged 2 through 64 years with medical conditions that increase their risk for pneumococcal infection </a:t>
            </a:r>
          </a:p>
          <a:p>
            <a:pPr lvl="1">
              <a:lnSpc>
                <a:spcPct val="110000"/>
              </a:lnSpc>
              <a:buFont typeface="Arial" pitchFamily="34" charset="0"/>
              <a:buChar char="•"/>
            </a:pPr>
            <a:r>
              <a:rPr lang="en-US" sz="2400" dirty="0" smtClean="0"/>
              <a:t>Persons 19 through 64 years with asthma </a:t>
            </a:r>
          </a:p>
          <a:p>
            <a:pPr lvl="1">
              <a:lnSpc>
                <a:spcPct val="110000"/>
              </a:lnSpc>
              <a:buFont typeface="Arial" pitchFamily="34" charset="0"/>
              <a:buChar char="•"/>
            </a:pPr>
            <a:r>
              <a:rPr lang="en-US" sz="2400" dirty="0" smtClean="0"/>
              <a:t>Cigarette smokers 19 years of age and older</a:t>
            </a:r>
          </a:p>
          <a:p>
            <a:pPr lvl="1">
              <a:lnSpc>
                <a:spcPct val="110000"/>
              </a:lnSpc>
              <a:buFont typeface="Arial" pitchFamily="34" charset="0"/>
              <a:buChar char="•"/>
            </a:pPr>
            <a:r>
              <a:rPr lang="en-US" sz="2400" dirty="0" smtClean="0"/>
              <a:t>Revaccination not recommended for most persons until they reach age 65</a:t>
            </a:r>
          </a:p>
          <a:p>
            <a:pPr lvl="1">
              <a:lnSpc>
                <a:spcPct val="80000"/>
              </a:lnSpc>
              <a:buFont typeface="Arial" pitchFamily="34" charset="0"/>
              <a:buChar char="•"/>
            </a:pPr>
            <a:endParaRPr lang="en-US" sz="2400" dirty="0" smtClean="0"/>
          </a:p>
        </p:txBody>
      </p:sp>
      <p:sp>
        <p:nvSpPr>
          <p:cNvPr id="1205253" name="Text Box 5"/>
          <p:cNvSpPr txBox="1">
            <a:spLocks noChangeArrowheads="1"/>
          </p:cNvSpPr>
          <p:nvPr/>
        </p:nvSpPr>
        <p:spPr bwMode="auto">
          <a:xfrm>
            <a:off x="0" y="4373940"/>
            <a:ext cx="8686800" cy="1569660"/>
          </a:xfrm>
          <a:prstGeom prst="rect">
            <a:avLst/>
          </a:prstGeom>
          <a:noFill/>
          <a:ln w="9525">
            <a:noFill/>
            <a:miter lim="800000"/>
            <a:headEnd/>
            <a:tailEnd/>
          </a:ln>
        </p:spPr>
        <p:txBody>
          <a:bodyPr wrap="square">
            <a:spAutoFit/>
          </a:bodyPr>
          <a:lstStyle/>
          <a:p>
            <a:pPr marL="341313" indent="-341313">
              <a:spcBef>
                <a:spcPct val="20000"/>
              </a:spcBef>
            </a:pPr>
            <a:r>
              <a:rPr lang="en-US" sz="2400" dirty="0" smtClean="0">
                <a:latin typeface="Calibri" pitchFamily="34" charset="0"/>
              </a:rPr>
              <a:t>     Persons </a:t>
            </a:r>
            <a:r>
              <a:rPr lang="en-US" sz="2400" dirty="0">
                <a:latin typeface="Calibri" pitchFamily="34" charset="0"/>
              </a:rPr>
              <a:t>at highest risk, such as those with immunocompromising conditions, and/or functional or anatomic asplenia, who received a dose before age 65, should receive a 2</a:t>
            </a:r>
            <a:r>
              <a:rPr lang="en-US" sz="2400" baseline="30000" dirty="0">
                <a:latin typeface="Calibri" pitchFamily="34" charset="0"/>
              </a:rPr>
              <a:t>nd</a:t>
            </a:r>
            <a:r>
              <a:rPr lang="en-US" sz="2400" dirty="0">
                <a:latin typeface="Calibri" pitchFamily="34" charset="0"/>
              </a:rPr>
              <a:t> dose 5 years after </a:t>
            </a:r>
            <a:r>
              <a:rPr lang="en-US" sz="2400" dirty="0" smtClean="0">
                <a:latin typeface="Calibri" pitchFamily="34" charset="0"/>
              </a:rPr>
              <a:t>  dose </a:t>
            </a:r>
            <a:r>
              <a:rPr lang="en-US" sz="2400" dirty="0">
                <a:latin typeface="Calibri" pitchFamily="34" charset="0"/>
              </a:rPr>
              <a:t>1, and a 3</a:t>
            </a:r>
            <a:r>
              <a:rPr lang="en-US" sz="2400" baseline="30000" dirty="0">
                <a:latin typeface="+mn-lt"/>
              </a:rPr>
              <a:t>rd</a:t>
            </a:r>
            <a:r>
              <a:rPr lang="en-US" sz="2400" dirty="0">
                <a:latin typeface="Calibri" pitchFamily="34" charset="0"/>
              </a:rPr>
              <a:t> dose at age 65.</a:t>
            </a:r>
          </a:p>
        </p:txBody>
      </p:sp>
      <p:sp>
        <p:nvSpPr>
          <p:cNvPr id="228357" name="Text Box 6"/>
          <p:cNvSpPr txBox="1">
            <a:spLocks noChangeArrowheads="1"/>
          </p:cNvSpPr>
          <p:nvPr/>
        </p:nvSpPr>
        <p:spPr bwMode="auto">
          <a:xfrm>
            <a:off x="8153400" y="6019800"/>
            <a:ext cx="762000" cy="366713"/>
          </a:xfrm>
          <a:prstGeom prst="rect">
            <a:avLst/>
          </a:prstGeom>
          <a:noFill/>
          <a:ln w="9525">
            <a:noFill/>
            <a:miter lim="800000"/>
            <a:headEnd/>
            <a:tailEnd/>
          </a:ln>
        </p:spPr>
        <p:txBody>
          <a:bodyPr>
            <a:spAutoFit/>
          </a:bodyPr>
          <a:lstStyle/>
          <a:p>
            <a:pPr>
              <a:spcBef>
                <a:spcPct val="50000"/>
              </a:spcBef>
            </a:pPr>
            <a:endParaRPr lang="en-US" b="1">
              <a:solidFill>
                <a:schemeClr val="accent1"/>
              </a:solidFill>
            </a:endParaRPr>
          </a:p>
        </p:txBody>
      </p:sp>
      <p:sp>
        <p:nvSpPr>
          <p:cNvPr id="228358" name="TextBox 6"/>
          <p:cNvSpPr txBox="1">
            <a:spLocks noChangeArrowheads="1"/>
          </p:cNvSpPr>
          <p:nvPr/>
        </p:nvSpPr>
        <p:spPr bwMode="auto">
          <a:xfrm>
            <a:off x="8153400" y="6172200"/>
            <a:ext cx="838200" cy="369888"/>
          </a:xfrm>
          <a:prstGeom prst="rect">
            <a:avLst/>
          </a:prstGeom>
          <a:noFill/>
          <a:ln w="9525">
            <a:noFill/>
            <a:miter lim="800000"/>
            <a:headEnd/>
            <a:tailEnd/>
          </a:ln>
        </p:spPr>
        <p:txBody>
          <a:bodyPr>
            <a:spAutoFit/>
          </a:bodyPr>
          <a:lstStyle/>
          <a:p>
            <a:endParaRPr lang="en-US" b="1">
              <a:solidFill>
                <a:srgbClr val="FFC000"/>
              </a:solidFill>
            </a:endParaRPr>
          </a:p>
        </p:txBody>
      </p:sp>
      <p:sp>
        <p:nvSpPr>
          <p:cNvPr id="8" name="Rectangle 7"/>
          <p:cNvSpPr/>
          <p:nvPr/>
        </p:nvSpPr>
        <p:spPr>
          <a:xfrm>
            <a:off x="876300" y="6049267"/>
            <a:ext cx="7467600" cy="307777"/>
          </a:xfrm>
          <a:prstGeom prst="rect">
            <a:avLst/>
          </a:prstGeom>
        </p:spPr>
        <p:txBody>
          <a:bodyPr wrap="square">
            <a:spAutoFit/>
          </a:bodyPr>
          <a:lstStyle/>
          <a:p>
            <a:r>
              <a:rPr lang="en-US" sz="1400" b="1" dirty="0" smtClean="0">
                <a:latin typeface="+mn-lt"/>
              </a:rPr>
              <a:t>MMWR, September 3, 2010, </a:t>
            </a:r>
            <a:r>
              <a:rPr lang="en-US" sz="1400" b="1" dirty="0" err="1" smtClean="0">
                <a:latin typeface="+mn-lt"/>
              </a:rPr>
              <a:t>Vol</a:t>
            </a:r>
            <a:r>
              <a:rPr lang="en-US" sz="1400" b="1" dirty="0" smtClean="0">
                <a:latin typeface="+mn-lt"/>
              </a:rPr>
              <a:t> 59, #34        MMWR, October 12,2012, </a:t>
            </a:r>
            <a:r>
              <a:rPr lang="en-US" sz="1400" b="1" dirty="0" err="1" smtClean="0">
                <a:latin typeface="+mn-lt"/>
              </a:rPr>
              <a:t>Vol</a:t>
            </a:r>
            <a:r>
              <a:rPr lang="en-US" sz="1400" b="1" dirty="0" smtClean="0">
                <a:latin typeface="+mn-lt"/>
              </a:rPr>
              <a:t> 61 #40</a:t>
            </a:r>
            <a:endParaRPr lang="en-US" sz="1400" b="1" dirty="0">
              <a:latin typeface="+mn-lt"/>
            </a:endParaRPr>
          </a:p>
        </p:txBody>
      </p:sp>
    </p:spTree>
    <p:extLst>
      <p:ext uri="{BB962C8B-B14F-4D97-AF65-F5344CB8AC3E}">
        <p14:creationId xmlns:p14="http://schemas.microsoft.com/office/powerpoint/2010/main" val="1483374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0" y="0"/>
            <a:ext cx="8305800" cy="685800"/>
          </a:xfrm>
        </p:spPr>
        <p:txBody>
          <a:bodyPr>
            <a:noAutofit/>
          </a:bodyPr>
          <a:lstStyle/>
          <a:p>
            <a:pPr eaLnBrk="1" hangingPunct="1"/>
            <a:r>
              <a:rPr lang="en-US" sz="4000" dirty="0" smtClean="0"/>
              <a:t>Objectives</a:t>
            </a:r>
          </a:p>
        </p:txBody>
      </p:sp>
      <p:sp>
        <p:nvSpPr>
          <p:cNvPr id="259074" name="Rectangle 3"/>
          <p:cNvSpPr>
            <a:spLocks noGrp="1" noChangeArrowheads="1"/>
          </p:cNvSpPr>
          <p:nvPr>
            <p:ph type="body" idx="1"/>
          </p:nvPr>
        </p:nvSpPr>
        <p:spPr>
          <a:xfrm>
            <a:off x="474133" y="1032933"/>
            <a:ext cx="8229600" cy="5715000"/>
          </a:xfrm>
        </p:spPr>
        <p:txBody>
          <a:bodyPr>
            <a:normAutofit fontScale="32500" lnSpcReduction="20000"/>
          </a:bodyPr>
          <a:lstStyle/>
          <a:p>
            <a:pPr eaLnBrk="1" hangingPunct="1">
              <a:lnSpc>
                <a:spcPct val="120000"/>
              </a:lnSpc>
              <a:buFontTx/>
              <a:buNone/>
            </a:pPr>
            <a:r>
              <a:rPr lang="en-US" sz="9600" dirty="0" smtClean="0"/>
              <a:t>At the end of this presentation, participants</a:t>
            </a:r>
          </a:p>
          <a:p>
            <a:pPr eaLnBrk="1" hangingPunct="1">
              <a:lnSpc>
                <a:spcPct val="120000"/>
              </a:lnSpc>
              <a:buFontTx/>
              <a:buNone/>
            </a:pPr>
            <a:r>
              <a:rPr lang="en-US" sz="9600" dirty="0" smtClean="0"/>
              <a:t>will be able to:</a:t>
            </a:r>
          </a:p>
          <a:p>
            <a:pPr>
              <a:lnSpc>
                <a:spcPct val="120000"/>
              </a:lnSpc>
            </a:pPr>
            <a:r>
              <a:rPr lang="en-US" sz="7400" dirty="0"/>
              <a:t>Recall the role vaccines have played in preventing diseases</a:t>
            </a:r>
          </a:p>
          <a:p>
            <a:pPr>
              <a:lnSpc>
                <a:spcPct val="120000"/>
              </a:lnSpc>
            </a:pPr>
            <a:r>
              <a:rPr lang="en-US" sz="7400" dirty="0"/>
              <a:t>Discuss the importance of vaccines for children, adolescents and adults</a:t>
            </a:r>
          </a:p>
          <a:p>
            <a:pPr>
              <a:lnSpc>
                <a:spcPct val="120000"/>
              </a:lnSpc>
            </a:pPr>
            <a:r>
              <a:rPr lang="en-US" sz="7400" dirty="0" smtClean="0"/>
              <a:t>Discuss </a:t>
            </a:r>
            <a:r>
              <a:rPr lang="en-US" sz="7400" dirty="0"/>
              <a:t>the role of a vaccine champion</a:t>
            </a:r>
          </a:p>
          <a:p>
            <a:pPr>
              <a:lnSpc>
                <a:spcPct val="120000"/>
              </a:lnSpc>
            </a:pPr>
            <a:r>
              <a:rPr lang="en-US" sz="7400" dirty="0"/>
              <a:t>List at least two reliable sources for immunization information </a:t>
            </a:r>
          </a:p>
          <a:p>
            <a:pPr eaLnBrk="1" hangingPunct="1">
              <a:buFontTx/>
              <a:buNone/>
            </a:pPr>
            <a:endParaRPr lang="en-US" sz="2800" dirty="0" smtClean="0"/>
          </a:p>
          <a:p>
            <a:pPr eaLnBrk="1" hangingPunct="1">
              <a:buFontTx/>
              <a:buNone/>
            </a:pPr>
            <a:endParaRPr lang="en-US" sz="2800" dirty="0" smtClean="0"/>
          </a:p>
          <a:p>
            <a:pPr eaLnBrk="1" hangingPunct="1">
              <a:buFontTx/>
              <a:buNone/>
            </a:pPr>
            <a:r>
              <a:rPr lang="en-US" sz="2800" dirty="0" smtClean="0"/>
              <a:t> </a:t>
            </a:r>
          </a:p>
          <a:p>
            <a:pPr eaLnBrk="1" hangingPunct="1">
              <a:buFontTx/>
              <a:buNone/>
            </a:pPr>
            <a:endParaRPr lang="en-US" sz="2800" dirty="0" smtClean="0"/>
          </a:p>
        </p:txBody>
      </p:sp>
    </p:spTree>
  </p:cSld>
  <p:clrMapOvr>
    <a:masterClrMapping/>
  </p:clrMapOvr>
  <mc:AlternateContent xmlns:mc="http://schemas.openxmlformats.org/markup-compatibility/2006" xmlns:p14="http://schemas.microsoft.com/office/powerpoint/2010/main">
    <mc:Choice Requires="p14">
      <p:transition spd="slow" p14:dur="2000" advTm="28212"/>
    </mc:Choice>
    <mc:Fallback xmlns="">
      <p:transition spd="slow" advTm="28212"/>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915400" cy="1200329"/>
          </a:xfrm>
          <a:prstGeom prst="rect">
            <a:avLst/>
          </a:prstGeom>
        </p:spPr>
        <p:txBody>
          <a:bodyPr wrap="square">
            <a:spAutoFit/>
          </a:bodyPr>
          <a:lstStyle/>
          <a:p>
            <a:pPr algn="ctr"/>
            <a:r>
              <a:rPr lang="en-US" sz="3600" kern="0" dirty="0">
                <a:latin typeface="Calibri"/>
              </a:rPr>
              <a:t>FDA Recommended Influenza Antigens </a:t>
            </a:r>
            <a:br>
              <a:rPr lang="en-US" sz="3600" kern="0" dirty="0">
                <a:latin typeface="Calibri"/>
              </a:rPr>
            </a:br>
            <a:r>
              <a:rPr lang="en-US" sz="3600" kern="0" dirty="0">
                <a:latin typeface="Calibri"/>
              </a:rPr>
              <a:t>for 2015-2016 Season in the U.S.</a:t>
            </a:r>
            <a:endParaRPr lang="en-US" dirty="0"/>
          </a:p>
        </p:txBody>
      </p:sp>
      <p:pic>
        <p:nvPicPr>
          <p:cNvPr id="3" name="Picture 2"/>
          <p:cNvPicPr>
            <a:picLocks noChangeAspect="1"/>
          </p:cNvPicPr>
          <p:nvPr/>
        </p:nvPicPr>
        <p:blipFill>
          <a:blip r:embed="rId3" cstate="print"/>
          <a:stretch>
            <a:fillRect/>
          </a:stretch>
        </p:blipFill>
        <p:spPr>
          <a:xfrm>
            <a:off x="5486400" y="2945622"/>
            <a:ext cx="3577835" cy="3104768"/>
          </a:xfrm>
          <a:prstGeom prst="rect">
            <a:avLst/>
          </a:prstGeom>
        </p:spPr>
      </p:pic>
      <p:sp>
        <p:nvSpPr>
          <p:cNvPr id="4" name="Rectangle 3"/>
          <p:cNvSpPr/>
          <p:nvPr/>
        </p:nvSpPr>
        <p:spPr>
          <a:xfrm>
            <a:off x="228600" y="1127219"/>
            <a:ext cx="8305800" cy="1852815"/>
          </a:xfrm>
          <a:prstGeom prst="rect">
            <a:avLst/>
          </a:prstGeom>
        </p:spPr>
        <p:txBody>
          <a:bodyPr wrap="square">
            <a:spAutoFit/>
          </a:bodyPr>
          <a:lstStyle/>
          <a:p>
            <a:pPr>
              <a:spcBef>
                <a:spcPct val="20000"/>
              </a:spcBef>
              <a:defRPr/>
            </a:pPr>
            <a:r>
              <a:rPr lang="en-US" sz="2800" dirty="0"/>
              <a:t> </a:t>
            </a:r>
            <a:r>
              <a:rPr lang="en-US" sz="2400" u="sng" dirty="0">
                <a:latin typeface="Calibri"/>
              </a:rPr>
              <a:t>Trivalent Vaccines (IIV3):  </a:t>
            </a:r>
          </a:p>
          <a:p>
            <a:pPr lvl="1">
              <a:spcBef>
                <a:spcPct val="20000"/>
              </a:spcBef>
              <a:defRPr/>
            </a:pPr>
            <a:r>
              <a:rPr lang="en-US" sz="2400" dirty="0">
                <a:latin typeface="Calibri"/>
              </a:rPr>
              <a:t>A/California/7/2009 (H1N1)-like virus</a:t>
            </a:r>
          </a:p>
          <a:p>
            <a:pPr marL="396875" lvl="1">
              <a:spcBef>
                <a:spcPct val="20000"/>
              </a:spcBef>
              <a:defRPr/>
            </a:pPr>
            <a:r>
              <a:rPr lang="en-US" sz="2400" dirty="0">
                <a:latin typeface="Calibri"/>
              </a:rPr>
              <a:t> A/Switzerland/9715293/2013 (H3N2)-like virus </a:t>
            </a:r>
          </a:p>
          <a:p>
            <a:pPr marL="396875" lvl="1">
              <a:spcBef>
                <a:spcPct val="20000"/>
              </a:spcBef>
              <a:defRPr/>
            </a:pPr>
            <a:r>
              <a:rPr lang="en-US" sz="2400" dirty="0">
                <a:latin typeface="Calibri"/>
              </a:rPr>
              <a:t> B/Phuket/3073/2013-like virus</a:t>
            </a:r>
            <a:endParaRPr lang="en-US" dirty="0"/>
          </a:p>
        </p:txBody>
      </p:sp>
      <p:sp>
        <p:nvSpPr>
          <p:cNvPr id="5" name="TextBox 4"/>
          <p:cNvSpPr txBox="1"/>
          <p:nvPr/>
        </p:nvSpPr>
        <p:spPr>
          <a:xfrm>
            <a:off x="0" y="3072348"/>
            <a:ext cx="5638800" cy="3139321"/>
          </a:xfrm>
          <a:prstGeom prst="rect">
            <a:avLst/>
          </a:prstGeom>
          <a:noFill/>
        </p:spPr>
        <p:txBody>
          <a:bodyPr wrap="square">
            <a:spAutoFit/>
          </a:bodyPr>
          <a:lstStyle/>
          <a:p>
            <a:pPr>
              <a:defRPr/>
            </a:pPr>
            <a:r>
              <a:rPr lang="en-US" sz="2400" dirty="0">
                <a:latin typeface="Calibri"/>
              </a:rPr>
              <a:t>  </a:t>
            </a:r>
            <a:r>
              <a:rPr lang="en-US" sz="2400" u="sng" dirty="0" smtClean="0">
                <a:latin typeface="Calibri"/>
              </a:rPr>
              <a:t>Quadrivalent </a:t>
            </a:r>
            <a:r>
              <a:rPr lang="en-US" sz="2400" u="sng" dirty="0">
                <a:latin typeface="Calibri"/>
              </a:rPr>
              <a:t>Vaccines </a:t>
            </a:r>
            <a:r>
              <a:rPr lang="en-US" sz="2400" u="sng" dirty="0" smtClean="0">
                <a:latin typeface="Calibri"/>
              </a:rPr>
              <a:t>(IIV4) will   </a:t>
            </a:r>
          </a:p>
          <a:p>
            <a:pPr>
              <a:defRPr/>
            </a:pPr>
            <a:r>
              <a:rPr lang="en-US" sz="2400" dirty="0" smtClean="0">
                <a:latin typeface="Calibri"/>
              </a:rPr>
              <a:t>  </a:t>
            </a:r>
            <a:r>
              <a:rPr lang="en-US" sz="2400" u="sng" dirty="0" smtClean="0">
                <a:latin typeface="Calibri"/>
              </a:rPr>
              <a:t>also </a:t>
            </a:r>
            <a:r>
              <a:rPr lang="en-US" sz="2400" u="sng" dirty="0">
                <a:latin typeface="Calibri"/>
              </a:rPr>
              <a:t>include</a:t>
            </a:r>
            <a:r>
              <a:rPr lang="en-US" sz="2400" dirty="0">
                <a:latin typeface="Calibri"/>
              </a:rPr>
              <a:t>:  </a:t>
            </a:r>
          </a:p>
          <a:p>
            <a:pPr>
              <a:tabLst>
                <a:tab pos="511175" algn="l"/>
              </a:tabLst>
              <a:defRPr/>
            </a:pPr>
            <a:r>
              <a:rPr lang="en-US" sz="2400" dirty="0">
                <a:latin typeface="Calibri"/>
              </a:rPr>
              <a:t>      B/Brisbane/60/2008-like </a:t>
            </a:r>
            <a:r>
              <a:rPr lang="en-US" sz="2400" dirty="0" smtClean="0">
                <a:latin typeface="Calibri"/>
              </a:rPr>
              <a:t>     	(</a:t>
            </a:r>
            <a:r>
              <a:rPr lang="en-US" sz="2400" dirty="0">
                <a:latin typeface="Calibri"/>
              </a:rPr>
              <a:t>Victoria lineage) </a:t>
            </a:r>
            <a:r>
              <a:rPr lang="en-US" sz="2400" dirty="0" smtClean="0">
                <a:latin typeface="Calibri"/>
              </a:rPr>
              <a:t>virus</a:t>
            </a:r>
          </a:p>
          <a:p>
            <a:pPr>
              <a:tabLst>
                <a:tab pos="511175" algn="l"/>
              </a:tabLst>
              <a:defRPr/>
            </a:pPr>
            <a:r>
              <a:rPr lang="en-US" sz="2400" dirty="0" smtClean="0">
                <a:latin typeface="Calibri"/>
              </a:rPr>
              <a:t/>
            </a:r>
            <a:br>
              <a:rPr lang="en-US" sz="2400" dirty="0" smtClean="0">
                <a:latin typeface="Calibri"/>
              </a:rPr>
            </a:br>
            <a:r>
              <a:rPr lang="en-US" b="1" kern="0" dirty="0" smtClean="0">
                <a:latin typeface="+mn-lt"/>
              </a:rPr>
              <a:t>ACIP </a:t>
            </a:r>
            <a:r>
              <a:rPr lang="en-US" b="1" kern="0" dirty="0">
                <a:latin typeface="+mn-lt"/>
              </a:rPr>
              <a:t>recommends annual </a:t>
            </a:r>
            <a:r>
              <a:rPr lang="en-US" b="1" kern="0" dirty="0" smtClean="0">
                <a:latin typeface="+mn-lt"/>
              </a:rPr>
              <a:t>influenza vaccine </a:t>
            </a:r>
            <a:r>
              <a:rPr lang="en-US" b="1" kern="0" dirty="0">
                <a:latin typeface="+mn-lt"/>
              </a:rPr>
              <a:t>for all persons </a:t>
            </a:r>
            <a:r>
              <a:rPr lang="en-US" b="1" kern="0" dirty="0" smtClean="0">
                <a:latin typeface="+mn-lt"/>
              </a:rPr>
              <a:t>6 </a:t>
            </a:r>
            <a:r>
              <a:rPr lang="en-US" b="1" kern="0" dirty="0">
                <a:latin typeface="+mn-lt"/>
              </a:rPr>
              <a:t>months of age and older who do not have contraindications.</a:t>
            </a:r>
          </a:p>
          <a:p>
            <a:pPr>
              <a:defRPr/>
            </a:pPr>
            <a:endParaRPr lang="en-US" sz="2400" b="1" dirty="0">
              <a:solidFill>
                <a:srgbClr val="FFFFFF"/>
              </a:solidFill>
              <a:latin typeface="Calibri"/>
            </a:endParaRPr>
          </a:p>
        </p:txBody>
      </p:sp>
      <p:sp>
        <p:nvSpPr>
          <p:cNvPr id="6" name="TextBox 5"/>
          <p:cNvSpPr txBox="1"/>
          <p:nvPr/>
        </p:nvSpPr>
        <p:spPr>
          <a:xfrm>
            <a:off x="5042200" y="2668623"/>
            <a:ext cx="3962400" cy="276999"/>
          </a:xfrm>
          <a:prstGeom prst="rect">
            <a:avLst/>
          </a:prstGeom>
          <a:noFill/>
        </p:spPr>
        <p:txBody>
          <a:bodyPr wrap="square" rtlCol="0">
            <a:spAutoFit/>
          </a:bodyPr>
          <a:lstStyle/>
          <a:p>
            <a:pPr algn="ctr"/>
            <a:r>
              <a:rPr lang="en-US" sz="1200" b="1" dirty="0" smtClean="0"/>
              <a:t>Algorithm for Children 6 months through 8 years </a:t>
            </a:r>
            <a:endParaRPr lang="en-US" sz="1200" b="1" dirty="0"/>
          </a:p>
        </p:txBody>
      </p:sp>
    </p:spTree>
    <p:extLst>
      <p:ext uri="{BB962C8B-B14F-4D97-AF65-F5344CB8AC3E}">
        <p14:creationId xmlns:p14="http://schemas.microsoft.com/office/powerpoint/2010/main" val="19965480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152400" y="152400"/>
            <a:ext cx="8839200" cy="762000"/>
          </a:xfrm>
        </p:spPr>
        <p:txBody>
          <a:bodyPr/>
          <a:lstStyle/>
          <a:p>
            <a:pPr eaLnBrk="1" hangingPunct="1">
              <a:lnSpc>
                <a:spcPct val="75000"/>
              </a:lnSpc>
            </a:pPr>
            <a:r>
              <a:rPr lang="en-US" sz="3600" dirty="0" smtClean="0"/>
              <a:t>Inactivated Influenza Vaccines (IIV)</a:t>
            </a:r>
            <a:endParaRPr lang="en-US" sz="3600" u="sng" dirty="0" smtClean="0"/>
          </a:p>
        </p:txBody>
      </p:sp>
      <p:sp>
        <p:nvSpPr>
          <p:cNvPr id="63491" name="Rectangle 3"/>
          <p:cNvSpPr>
            <a:spLocks noGrp="1" noChangeArrowheads="1"/>
          </p:cNvSpPr>
          <p:nvPr>
            <p:ph type="body" idx="4294967295"/>
          </p:nvPr>
        </p:nvSpPr>
        <p:spPr>
          <a:xfrm>
            <a:off x="304800" y="800100"/>
            <a:ext cx="8534400" cy="381000"/>
          </a:xfrm>
        </p:spPr>
        <p:txBody>
          <a:bodyPr>
            <a:normAutofit lnSpcReduction="10000"/>
          </a:bodyPr>
          <a:lstStyle/>
          <a:p>
            <a:pPr marL="0" indent="0" eaLnBrk="1" hangingPunct="1">
              <a:lnSpc>
                <a:spcPct val="80000"/>
              </a:lnSpc>
              <a:spcBef>
                <a:spcPct val="50000"/>
              </a:spcBef>
              <a:buFontTx/>
              <a:buNone/>
            </a:pPr>
            <a:r>
              <a:rPr lang="en-US" sz="1700" b="1" dirty="0" smtClean="0">
                <a:solidFill>
                  <a:srgbClr val="FFFF66"/>
                </a:solidFill>
              </a:rPr>
              <a:t> </a:t>
            </a:r>
            <a:r>
              <a:rPr lang="en-US" sz="2400" b="1" u="sng" dirty="0" smtClean="0">
                <a:latin typeface="+mj-lt"/>
              </a:rPr>
              <a:t>Administer by Injection:</a:t>
            </a:r>
            <a:endParaRPr lang="en-US" sz="2400" b="1" dirty="0" smtClean="0">
              <a:latin typeface="+mj-lt"/>
            </a:endParaRPr>
          </a:p>
        </p:txBody>
      </p:sp>
      <p:sp>
        <p:nvSpPr>
          <p:cNvPr id="142342" name="Text Box 6"/>
          <p:cNvSpPr txBox="1">
            <a:spLocks noChangeArrowheads="1"/>
          </p:cNvSpPr>
          <p:nvPr/>
        </p:nvSpPr>
        <p:spPr bwMode="auto">
          <a:xfrm>
            <a:off x="304800" y="5257800"/>
            <a:ext cx="8686800" cy="923330"/>
          </a:xfrm>
          <a:prstGeom prst="rect">
            <a:avLst/>
          </a:prstGeom>
          <a:noFill/>
          <a:ln w="9525">
            <a:noFill/>
            <a:miter lim="800000"/>
            <a:headEnd/>
            <a:tailEnd/>
          </a:ln>
        </p:spPr>
        <p:txBody>
          <a:bodyPr>
            <a:spAutoFit/>
          </a:bodyPr>
          <a:lstStyle/>
          <a:p>
            <a:pPr marL="114300" lvl="1" indent="61913" fontAlgn="auto">
              <a:lnSpc>
                <a:spcPct val="150000"/>
              </a:lnSpc>
              <a:spcBef>
                <a:spcPts val="0"/>
              </a:spcBef>
              <a:spcAft>
                <a:spcPts val="0"/>
              </a:spcAft>
              <a:defRPr/>
            </a:pPr>
            <a:r>
              <a:rPr lang="en-US" sz="2400" b="1" dirty="0">
                <a:solidFill>
                  <a:srgbClr val="00B0F0"/>
                </a:solidFill>
                <a:latin typeface="Calibri"/>
              </a:rPr>
              <a:t> </a:t>
            </a:r>
            <a:endParaRPr lang="en-US" sz="2400" b="1" u="sng" dirty="0">
              <a:solidFill>
                <a:srgbClr val="00B0F0"/>
              </a:solidFill>
              <a:latin typeface="Calibri"/>
            </a:endParaRPr>
          </a:p>
          <a:p>
            <a:pPr marL="114300" lvl="1" indent="61913" fontAlgn="auto">
              <a:spcBef>
                <a:spcPts val="0"/>
              </a:spcBef>
              <a:spcAft>
                <a:spcPts val="0"/>
              </a:spcAft>
              <a:defRPr/>
            </a:pPr>
            <a:r>
              <a:rPr lang="en-US" b="1" dirty="0">
                <a:solidFill>
                  <a:srgbClr val="FFFF99"/>
                </a:solidFill>
                <a:latin typeface="Calibri"/>
              </a:rPr>
              <a:t>                    </a:t>
            </a:r>
            <a:endParaRPr lang="en-US" b="1" dirty="0">
              <a:solidFill>
                <a:srgbClr val="FFFFFF"/>
              </a:solidFill>
              <a:latin typeface="Calibri"/>
            </a:endParaRPr>
          </a:p>
        </p:txBody>
      </p:sp>
      <p:sp>
        <p:nvSpPr>
          <p:cNvPr id="7" name="Rectangle 6"/>
          <p:cNvSpPr/>
          <p:nvPr/>
        </p:nvSpPr>
        <p:spPr>
          <a:xfrm>
            <a:off x="1237818" y="1134964"/>
            <a:ext cx="7543800" cy="4662815"/>
          </a:xfrm>
          <a:prstGeom prst="rect">
            <a:avLst/>
          </a:prstGeom>
        </p:spPr>
        <p:txBody>
          <a:bodyPr wrap="square">
            <a:spAutoFit/>
          </a:bodyPr>
          <a:lstStyle/>
          <a:p>
            <a:pPr fontAlgn="auto">
              <a:lnSpc>
                <a:spcPct val="150000"/>
              </a:lnSpc>
              <a:spcBef>
                <a:spcPts val="0"/>
              </a:spcBef>
              <a:spcAft>
                <a:spcPts val="0"/>
              </a:spcAft>
              <a:defRPr/>
            </a:pPr>
            <a:r>
              <a:rPr lang="en-US" b="1" dirty="0" err="1" smtClean="0">
                <a:latin typeface="Calibri"/>
              </a:rPr>
              <a:t>Fluzone</a:t>
            </a:r>
            <a:r>
              <a:rPr lang="en-US" b="1" dirty="0" smtClean="0">
                <a:latin typeface="Calibri"/>
              </a:rPr>
              <a:t> </a:t>
            </a:r>
            <a:r>
              <a:rPr lang="en-US" b="1" dirty="0" err="1" smtClean="0">
                <a:latin typeface="Calibri"/>
              </a:rPr>
              <a:t>Quadrivalent</a:t>
            </a:r>
            <a:r>
              <a:rPr lang="en-US" b="1" baseline="30000" dirty="0" smtClean="0">
                <a:latin typeface="Calibri"/>
              </a:rPr>
              <a:t> </a:t>
            </a:r>
            <a:r>
              <a:rPr lang="en-US" dirty="0" smtClean="0">
                <a:latin typeface="Calibri"/>
              </a:rPr>
              <a:t> </a:t>
            </a:r>
            <a:r>
              <a:rPr lang="en-US" b="1" dirty="0" smtClean="0">
                <a:latin typeface="Calibri"/>
              </a:rPr>
              <a:t>Sanofi-Pasteur </a:t>
            </a:r>
            <a:r>
              <a:rPr lang="en-US" b="1" dirty="0">
                <a:latin typeface="Calibri"/>
              </a:rPr>
              <a:t>- 6 months of age and older </a:t>
            </a:r>
            <a:r>
              <a:rPr lang="en-US" b="1" dirty="0" smtClean="0">
                <a:latin typeface="Calibri"/>
              </a:rPr>
              <a:t>(IIV4)</a:t>
            </a:r>
          </a:p>
          <a:p>
            <a:pPr fontAlgn="auto">
              <a:lnSpc>
                <a:spcPct val="150000"/>
              </a:lnSpc>
              <a:spcBef>
                <a:spcPts val="0"/>
              </a:spcBef>
              <a:spcAft>
                <a:spcPts val="0"/>
              </a:spcAft>
              <a:defRPr/>
            </a:pPr>
            <a:r>
              <a:rPr lang="en-US" b="1" dirty="0" err="1" smtClean="0">
                <a:latin typeface="Calibri"/>
              </a:rPr>
              <a:t>Fluzone</a:t>
            </a:r>
            <a:r>
              <a:rPr lang="en-US" b="1" dirty="0" smtClean="0">
                <a:latin typeface="Calibri"/>
              </a:rPr>
              <a:t>  Sanofi-Pasteur – (</a:t>
            </a:r>
            <a:r>
              <a:rPr lang="en-US" b="1" dirty="0" err="1" smtClean="0">
                <a:latin typeface="Calibri"/>
              </a:rPr>
              <a:t>Multidose</a:t>
            </a:r>
            <a:r>
              <a:rPr lang="en-US" b="1" dirty="0" smtClean="0">
                <a:latin typeface="Calibri"/>
              </a:rPr>
              <a:t> vial) 6 months of age and older (IIV3)</a:t>
            </a:r>
            <a:endParaRPr lang="en-US" b="1" dirty="0">
              <a:latin typeface="Calibri"/>
            </a:endParaRPr>
          </a:p>
          <a:p>
            <a:pPr marL="0" lvl="1" fontAlgn="auto">
              <a:lnSpc>
                <a:spcPct val="150000"/>
              </a:lnSpc>
              <a:spcBef>
                <a:spcPts val="0"/>
              </a:spcBef>
              <a:spcAft>
                <a:spcPts val="0"/>
              </a:spcAft>
              <a:defRPr/>
            </a:pPr>
            <a:r>
              <a:rPr lang="en-US" b="1" dirty="0" err="1" smtClean="0">
                <a:latin typeface="Calibri"/>
              </a:rPr>
              <a:t>Fluarix</a:t>
            </a:r>
            <a:r>
              <a:rPr lang="en-US" b="1" dirty="0" smtClean="0">
                <a:latin typeface="Calibri"/>
              </a:rPr>
              <a:t> </a:t>
            </a:r>
            <a:r>
              <a:rPr lang="en-US" b="1" dirty="0" err="1" smtClean="0">
                <a:latin typeface="Calibri"/>
              </a:rPr>
              <a:t>Quadrivalent</a:t>
            </a:r>
            <a:r>
              <a:rPr lang="en-US" b="1" dirty="0" smtClean="0">
                <a:latin typeface="Calibri"/>
              </a:rPr>
              <a:t> </a:t>
            </a:r>
            <a:r>
              <a:rPr lang="en-US" b="1" dirty="0">
                <a:latin typeface="Calibri"/>
              </a:rPr>
              <a:t>GSK - 3 years of age and older </a:t>
            </a:r>
            <a:r>
              <a:rPr lang="en-US" b="1" dirty="0" smtClean="0">
                <a:latin typeface="Calibri"/>
              </a:rPr>
              <a:t>(IIV4)</a:t>
            </a:r>
            <a:endParaRPr lang="en-US" b="1" dirty="0">
              <a:latin typeface="Calibri"/>
            </a:endParaRPr>
          </a:p>
          <a:p>
            <a:pPr marL="0" lvl="1" fontAlgn="auto">
              <a:lnSpc>
                <a:spcPct val="150000"/>
              </a:lnSpc>
              <a:spcBef>
                <a:spcPts val="0"/>
              </a:spcBef>
              <a:spcAft>
                <a:spcPts val="0"/>
              </a:spcAft>
              <a:defRPr/>
            </a:pPr>
            <a:r>
              <a:rPr lang="en-US" b="1" dirty="0" smtClean="0">
                <a:latin typeface="Calibri"/>
              </a:rPr>
              <a:t>FluLaval </a:t>
            </a:r>
            <a:r>
              <a:rPr lang="en-US" b="1" dirty="0" err="1" smtClean="0">
                <a:latin typeface="Calibri"/>
              </a:rPr>
              <a:t>Quadrivalent</a:t>
            </a:r>
            <a:r>
              <a:rPr lang="en-US" b="1" baseline="30000" dirty="0" smtClean="0">
                <a:latin typeface="Calibri"/>
              </a:rPr>
              <a:t> </a:t>
            </a:r>
            <a:r>
              <a:rPr lang="en-US" b="1" dirty="0" smtClean="0">
                <a:latin typeface="Calibri"/>
              </a:rPr>
              <a:t> GSK </a:t>
            </a:r>
            <a:r>
              <a:rPr lang="en-US" b="1" dirty="0">
                <a:latin typeface="Calibri"/>
              </a:rPr>
              <a:t>- 3 years of age and older  </a:t>
            </a:r>
            <a:r>
              <a:rPr lang="en-US" b="1" dirty="0" smtClean="0">
                <a:latin typeface="Calibri"/>
              </a:rPr>
              <a:t>(IIV4)</a:t>
            </a:r>
            <a:endParaRPr lang="en-US" b="1" baseline="30000" dirty="0">
              <a:latin typeface="Calibri"/>
            </a:endParaRPr>
          </a:p>
          <a:p>
            <a:pPr marL="0" lvl="1" fontAlgn="auto">
              <a:lnSpc>
                <a:spcPct val="150000"/>
              </a:lnSpc>
              <a:spcBef>
                <a:spcPts val="0"/>
              </a:spcBef>
              <a:spcAft>
                <a:spcPts val="0"/>
              </a:spcAft>
              <a:defRPr/>
            </a:pPr>
            <a:r>
              <a:rPr lang="en-US" b="1" dirty="0" smtClean="0">
                <a:latin typeface="Calibri"/>
              </a:rPr>
              <a:t>Fluvirin</a:t>
            </a:r>
            <a:r>
              <a:rPr lang="en-US" b="1" baseline="30000" dirty="0" smtClean="0">
                <a:latin typeface="Calibri"/>
              </a:rPr>
              <a:t> </a:t>
            </a:r>
            <a:r>
              <a:rPr lang="en-US" b="1" dirty="0">
                <a:latin typeface="Calibri"/>
              </a:rPr>
              <a:t>Novartis - 4 years of age and older </a:t>
            </a:r>
            <a:r>
              <a:rPr lang="en-US" b="1" dirty="0" smtClean="0">
                <a:latin typeface="Calibri"/>
              </a:rPr>
              <a:t>(IIV3)</a:t>
            </a:r>
            <a:endParaRPr lang="en-US" b="1" dirty="0">
              <a:latin typeface="Calibri"/>
            </a:endParaRPr>
          </a:p>
          <a:p>
            <a:pPr marL="0" lvl="1" fontAlgn="auto">
              <a:lnSpc>
                <a:spcPct val="150000"/>
              </a:lnSpc>
              <a:spcBef>
                <a:spcPts val="0"/>
              </a:spcBef>
              <a:spcAft>
                <a:spcPts val="0"/>
              </a:spcAft>
              <a:defRPr/>
            </a:pPr>
            <a:r>
              <a:rPr lang="en-US" b="1" dirty="0" smtClean="0">
                <a:latin typeface="Calibri"/>
              </a:rPr>
              <a:t>Afluria</a:t>
            </a:r>
            <a:r>
              <a:rPr lang="en-US" b="1" baseline="30000" dirty="0">
                <a:latin typeface="Calibri"/>
                <a:cs typeface="Arial" pitchFamily="34" charset="0"/>
              </a:rPr>
              <a:t> </a:t>
            </a:r>
            <a:r>
              <a:rPr lang="en-US" b="1" dirty="0" smtClean="0">
                <a:latin typeface="Calibri"/>
              </a:rPr>
              <a:t> bioCSL </a:t>
            </a:r>
            <a:r>
              <a:rPr lang="en-US" b="1" dirty="0">
                <a:latin typeface="Calibri"/>
              </a:rPr>
              <a:t>- 9 years of age and older </a:t>
            </a:r>
            <a:r>
              <a:rPr lang="en-US" b="1" dirty="0" smtClean="0">
                <a:latin typeface="Calibri"/>
              </a:rPr>
              <a:t>(IIV3)</a:t>
            </a:r>
            <a:endParaRPr lang="en-US" b="1" dirty="0">
              <a:latin typeface="Calibri"/>
            </a:endParaRPr>
          </a:p>
          <a:p>
            <a:pPr marL="0" lvl="1" fontAlgn="auto">
              <a:lnSpc>
                <a:spcPct val="150000"/>
              </a:lnSpc>
              <a:spcBef>
                <a:spcPts val="0"/>
              </a:spcBef>
              <a:spcAft>
                <a:spcPts val="0"/>
              </a:spcAft>
              <a:defRPr/>
            </a:pPr>
            <a:r>
              <a:rPr lang="en-US" b="1" dirty="0" err="1" smtClean="0">
                <a:latin typeface="Calibri"/>
              </a:rPr>
              <a:t>Flucelvax</a:t>
            </a:r>
            <a:r>
              <a:rPr lang="en-US" b="1" dirty="0" smtClean="0">
                <a:latin typeface="Calibri"/>
              </a:rPr>
              <a:t>  </a:t>
            </a:r>
            <a:r>
              <a:rPr lang="en-US" b="1" dirty="0">
                <a:latin typeface="Calibri"/>
              </a:rPr>
              <a:t>Novartis - 18 years of age and older (ccIIV3)*</a:t>
            </a:r>
          </a:p>
          <a:p>
            <a:pPr marL="0" lvl="1" fontAlgn="auto">
              <a:lnSpc>
                <a:spcPct val="150000"/>
              </a:lnSpc>
              <a:spcBef>
                <a:spcPts val="0"/>
              </a:spcBef>
              <a:spcAft>
                <a:spcPts val="0"/>
              </a:spcAft>
              <a:defRPr/>
            </a:pPr>
            <a:r>
              <a:rPr lang="en-US" b="1" dirty="0" err="1">
                <a:latin typeface="Calibri"/>
              </a:rPr>
              <a:t>FluBlok</a:t>
            </a:r>
            <a:r>
              <a:rPr lang="en-US" b="1" baseline="30000" dirty="0">
                <a:latin typeface="Calibri"/>
              </a:rPr>
              <a:t> </a:t>
            </a:r>
            <a:r>
              <a:rPr lang="en-US" b="1" dirty="0" smtClean="0">
                <a:latin typeface="Calibri"/>
              </a:rPr>
              <a:t>  </a:t>
            </a:r>
            <a:r>
              <a:rPr lang="en-US" b="1" dirty="0">
                <a:latin typeface="Calibri"/>
              </a:rPr>
              <a:t>Protein Sciences -  18 </a:t>
            </a:r>
            <a:r>
              <a:rPr lang="en-US" b="1" dirty="0" smtClean="0">
                <a:latin typeface="Calibri"/>
              </a:rPr>
              <a:t>years of age and older </a:t>
            </a:r>
            <a:r>
              <a:rPr lang="en-US" b="1" dirty="0">
                <a:latin typeface="Calibri"/>
              </a:rPr>
              <a:t>(RIV3)**</a:t>
            </a:r>
          </a:p>
          <a:p>
            <a:pPr marL="0" lvl="1" fontAlgn="auto">
              <a:lnSpc>
                <a:spcPct val="150000"/>
              </a:lnSpc>
              <a:spcBef>
                <a:spcPts val="0"/>
              </a:spcBef>
              <a:spcAft>
                <a:spcPts val="0"/>
              </a:spcAft>
              <a:defRPr/>
            </a:pPr>
            <a:r>
              <a:rPr lang="en-US" b="1" dirty="0" err="1" smtClean="0">
                <a:latin typeface="Calibri"/>
              </a:rPr>
              <a:t>Fluzone</a:t>
            </a:r>
            <a:r>
              <a:rPr lang="en-US" b="1" dirty="0" smtClean="0">
                <a:latin typeface="Calibri"/>
              </a:rPr>
              <a:t> Intradermal</a:t>
            </a:r>
            <a:r>
              <a:rPr lang="en-US" dirty="0" smtClean="0">
                <a:latin typeface="Calibri"/>
              </a:rPr>
              <a:t> </a:t>
            </a:r>
            <a:r>
              <a:rPr lang="en-US" b="1" dirty="0" err="1" smtClean="0">
                <a:latin typeface="Calibri"/>
              </a:rPr>
              <a:t>Quadrivalent</a:t>
            </a:r>
            <a:r>
              <a:rPr lang="en-US" b="1" dirty="0" smtClean="0">
                <a:latin typeface="Calibri"/>
              </a:rPr>
              <a:t>  Sanofi-Pasteur </a:t>
            </a:r>
            <a:r>
              <a:rPr lang="en-US" b="1" dirty="0">
                <a:latin typeface="Calibri"/>
              </a:rPr>
              <a:t>- 18 through 64 </a:t>
            </a:r>
            <a:r>
              <a:rPr lang="en-US" b="1" dirty="0" smtClean="0">
                <a:latin typeface="Calibri"/>
              </a:rPr>
              <a:t>years (IIV4)</a:t>
            </a:r>
          </a:p>
          <a:p>
            <a:pPr marL="0" lvl="1" fontAlgn="auto">
              <a:lnSpc>
                <a:spcPct val="150000"/>
              </a:lnSpc>
              <a:spcBef>
                <a:spcPts val="0"/>
              </a:spcBef>
              <a:spcAft>
                <a:spcPts val="0"/>
              </a:spcAft>
              <a:defRPr/>
            </a:pPr>
            <a:r>
              <a:rPr lang="en-US" b="1" dirty="0" err="1" smtClean="0">
                <a:latin typeface="Calibri"/>
              </a:rPr>
              <a:t>Fluzone</a:t>
            </a:r>
            <a:r>
              <a:rPr lang="en-US" b="1" baseline="30000" dirty="0" smtClean="0">
                <a:latin typeface="Calibri"/>
              </a:rPr>
              <a:t>  </a:t>
            </a:r>
            <a:r>
              <a:rPr lang="en-US" b="1" dirty="0" smtClean="0">
                <a:latin typeface="Calibri"/>
              </a:rPr>
              <a:t>High-Dose Sanofi-Pasteur </a:t>
            </a:r>
            <a:r>
              <a:rPr lang="en-US" b="1" dirty="0">
                <a:latin typeface="Calibri"/>
              </a:rPr>
              <a:t>- 65 years and older </a:t>
            </a:r>
            <a:r>
              <a:rPr lang="en-US" b="1" dirty="0" smtClean="0">
                <a:latin typeface="Calibri"/>
              </a:rPr>
              <a:t>(IIV3)</a:t>
            </a:r>
          </a:p>
          <a:p>
            <a:pPr marL="0" lvl="1" fontAlgn="auto">
              <a:lnSpc>
                <a:spcPct val="150000"/>
              </a:lnSpc>
              <a:spcBef>
                <a:spcPts val="0"/>
              </a:spcBef>
              <a:spcAft>
                <a:spcPts val="0"/>
              </a:spcAft>
              <a:defRPr/>
            </a:pPr>
            <a:r>
              <a:rPr lang="en-US" b="1" dirty="0" err="1" smtClean="0">
                <a:latin typeface="Calibri"/>
              </a:rPr>
              <a:t>Fluad</a:t>
            </a:r>
            <a:r>
              <a:rPr lang="en-US" b="1" dirty="0" smtClean="0">
                <a:latin typeface="Calibri"/>
              </a:rPr>
              <a:t> Novartis – 65 years and older (IIV3)</a:t>
            </a:r>
            <a:endParaRPr lang="en-US" dirty="0">
              <a:latin typeface="Calibri"/>
            </a:endParaRPr>
          </a:p>
        </p:txBody>
      </p:sp>
      <p:sp>
        <p:nvSpPr>
          <p:cNvPr id="8" name="Oval 7"/>
          <p:cNvSpPr/>
          <p:nvPr/>
        </p:nvSpPr>
        <p:spPr>
          <a:xfrm>
            <a:off x="7162800" y="92413"/>
            <a:ext cx="9906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11" name="TextBox 10"/>
          <p:cNvSpPr txBox="1"/>
          <p:nvPr/>
        </p:nvSpPr>
        <p:spPr>
          <a:xfrm>
            <a:off x="1645920" y="5695891"/>
            <a:ext cx="5334000" cy="523220"/>
          </a:xfrm>
          <a:prstGeom prst="rect">
            <a:avLst/>
          </a:prstGeom>
          <a:noFill/>
        </p:spPr>
        <p:txBody>
          <a:bodyPr wrap="square" rtlCol="0">
            <a:spAutoFit/>
          </a:bodyPr>
          <a:lstStyle/>
          <a:p>
            <a:pPr fontAlgn="auto">
              <a:spcBef>
                <a:spcPts val="0"/>
              </a:spcBef>
              <a:spcAft>
                <a:spcPts val="0"/>
              </a:spcAft>
            </a:pPr>
            <a:r>
              <a:rPr lang="en-US" sz="1400" dirty="0">
                <a:latin typeface="Calibri"/>
              </a:rPr>
              <a:t>*ccIIV3 = cell culture based trivalent inactivated influenza vaccine     </a:t>
            </a:r>
          </a:p>
          <a:p>
            <a:pPr fontAlgn="auto">
              <a:spcBef>
                <a:spcPts val="0"/>
              </a:spcBef>
              <a:spcAft>
                <a:spcPts val="0"/>
              </a:spcAft>
            </a:pPr>
            <a:r>
              <a:rPr lang="en-US" sz="1400" dirty="0">
                <a:latin typeface="Calibri"/>
              </a:rPr>
              <a:t>**RIV3 = recombinant </a:t>
            </a:r>
            <a:r>
              <a:rPr lang="en-US" sz="1400" dirty="0" err="1">
                <a:latin typeface="Calibri"/>
              </a:rPr>
              <a:t>hemagglutinin</a:t>
            </a:r>
            <a:r>
              <a:rPr lang="en-US" sz="1400" dirty="0">
                <a:latin typeface="Calibri"/>
              </a:rPr>
              <a:t> influenza vaccine </a:t>
            </a:r>
          </a:p>
        </p:txBody>
      </p:sp>
      <p:sp>
        <p:nvSpPr>
          <p:cNvPr id="9" name="Rectangle 8"/>
          <p:cNvSpPr/>
          <p:nvPr/>
        </p:nvSpPr>
        <p:spPr>
          <a:xfrm>
            <a:off x="1237818" y="6257091"/>
            <a:ext cx="3548664" cy="307777"/>
          </a:xfrm>
          <a:prstGeom prst="rect">
            <a:avLst/>
          </a:prstGeom>
        </p:spPr>
        <p:txBody>
          <a:bodyPr wrap="none">
            <a:spAutoFit/>
          </a:bodyPr>
          <a:lstStyle/>
          <a:p>
            <a:pPr fontAlgn="auto">
              <a:spcBef>
                <a:spcPts val="0"/>
              </a:spcBef>
              <a:spcAft>
                <a:spcPts val="0"/>
              </a:spcAft>
            </a:pPr>
            <a:r>
              <a:rPr lang="en-US" sz="1400" b="1" dirty="0">
                <a:latin typeface="Calibri"/>
              </a:rPr>
              <a:t>MMWR; August </a:t>
            </a:r>
            <a:r>
              <a:rPr lang="en-US" sz="1400" b="1" dirty="0" smtClean="0">
                <a:latin typeface="Calibri"/>
              </a:rPr>
              <a:t>7, 2015 </a:t>
            </a:r>
            <a:r>
              <a:rPr lang="en-US" sz="1400" b="1" dirty="0">
                <a:latin typeface="Calibri"/>
              </a:rPr>
              <a:t>, </a:t>
            </a:r>
            <a:r>
              <a:rPr lang="en-US" sz="1400" b="1" dirty="0" err="1">
                <a:latin typeface="Calibri"/>
              </a:rPr>
              <a:t>Vol</a:t>
            </a:r>
            <a:r>
              <a:rPr lang="en-US" sz="1400" b="1" dirty="0">
                <a:latin typeface="Calibri"/>
              </a:rPr>
              <a:t> </a:t>
            </a:r>
            <a:r>
              <a:rPr lang="en-US" sz="1400" b="1" dirty="0" smtClean="0">
                <a:latin typeface="Calibri"/>
              </a:rPr>
              <a:t>64 </a:t>
            </a:r>
            <a:r>
              <a:rPr lang="en-US" sz="1400" b="1" dirty="0">
                <a:latin typeface="Calibri"/>
              </a:rPr>
              <a:t>#</a:t>
            </a:r>
            <a:r>
              <a:rPr lang="en-US" sz="1400" b="1" dirty="0" smtClean="0">
                <a:latin typeface="Calibri"/>
              </a:rPr>
              <a:t>30; 818-825</a:t>
            </a:r>
            <a:endParaRPr lang="en-US" sz="1400" b="1" dirty="0">
              <a:latin typeface="Calibri"/>
            </a:endParaRPr>
          </a:p>
        </p:txBody>
      </p:sp>
    </p:spTree>
    <p:extLst>
      <p:ext uri="{BB962C8B-B14F-4D97-AF65-F5344CB8AC3E}">
        <p14:creationId xmlns:p14="http://schemas.microsoft.com/office/powerpoint/2010/main" val="27344733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2"/>
          <p:cNvSpPr>
            <a:spLocks noGrp="1" noChangeArrowheads="1"/>
          </p:cNvSpPr>
          <p:nvPr>
            <p:ph type="title" idx="4294967295"/>
          </p:nvPr>
        </p:nvSpPr>
        <p:spPr>
          <a:xfrm>
            <a:off x="152400" y="152400"/>
            <a:ext cx="8839200" cy="838200"/>
          </a:xfrm>
        </p:spPr>
        <p:txBody>
          <a:bodyPr/>
          <a:lstStyle/>
          <a:p>
            <a:pPr eaLnBrk="1" hangingPunct="1">
              <a:lnSpc>
                <a:spcPct val="75000"/>
              </a:lnSpc>
            </a:pPr>
            <a:r>
              <a:rPr lang="en-US" sz="3600" dirty="0" smtClean="0"/>
              <a:t>Live, Attenuated Influenza Vaccine (LAIV4)</a:t>
            </a:r>
            <a:endParaRPr lang="en-US" sz="3600" u="sng" dirty="0" smtClean="0"/>
          </a:p>
        </p:txBody>
      </p:sp>
      <p:sp>
        <p:nvSpPr>
          <p:cNvPr id="248834" name="Rectangle 3"/>
          <p:cNvSpPr>
            <a:spLocks noGrp="1" noChangeArrowheads="1"/>
          </p:cNvSpPr>
          <p:nvPr>
            <p:ph type="body" idx="4294967295"/>
          </p:nvPr>
        </p:nvSpPr>
        <p:spPr>
          <a:xfrm>
            <a:off x="304800" y="1066800"/>
            <a:ext cx="8534400" cy="381000"/>
          </a:xfrm>
        </p:spPr>
        <p:txBody>
          <a:bodyPr/>
          <a:lstStyle/>
          <a:p>
            <a:pPr marL="0" indent="0" eaLnBrk="1" hangingPunct="1">
              <a:lnSpc>
                <a:spcPct val="80000"/>
              </a:lnSpc>
              <a:spcBef>
                <a:spcPct val="50000"/>
              </a:spcBef>
              <a:buFontTx/>
              <a:buNone/>
            </a:pPr>
            <a:r>
              <a:rPr lang="en-US" sz="1700" b="1" smtClean="0">
                <a:solidFill>
                  <a:srgbClr val="FFFF66"/>
                </a:solidFill>
              </a:rPr>
              <a:t> </a:t>
            </a:r>
            <a:endParaRPr lang="en-US" sz="2400" b="1" smtClean="0">
              <a:solidFill>
                <a:srgbClr val="FFFF66"/>
              </a:solidFill>
            </a:endParaRPr>
          </a:p>
        </p:txBody>
      </p:sp>
      <p:sp>
        <p:nvSpPr>
          <p:cNvPr id="142342" name="Text Box 6"/>
          <p:cNvSpPr txBox="1">
            <a:spLocks noChangeArrowheads="1"/>
          </p:cNvSpPr>
          <p:nvPr/>
        </p:nvSpPr>
        <p:spPr bwMode="auto">
          <a:xfrm>
            <a:off x="152400" y="838200"/>
            <a:ext cx="8839200" cy="954107"/>
          </a:xfrm>
          <a:prstGeom prst="rect">
            <a:avLst/>
          </a:prstGeom>
          <a:noFill/>
          <a:ln w="9525">
            <a:noFill/>
            <a:miter lim="800000"/>
            <a:headEnd/>
            <a:tailEnd/>
          </a:ln>
        </p:spPr>
        <p:txBody>
          <a:bodyPr wrap="square">
            <a:spAutoFit/>
          </a:bodyPr>
          <a:lstStyle/>
          <a:p>
            <a:pPr marL="114300" lvl="1" indent="61913" algn="ctr">
              <a:lnSpc>
                <a:spcPct val="150000"/>
              </a:lnSpc>
              <a:defRPr/>
            </a:pPr>
            <a:r>
              <a:rPr lang="en-US" sz="2400" dirty="0" err="1" smtClean="0">
                <a:latin typeface="+mn-lt"/>
                <a:cs typeface="Arial" charset="0"/>
              </a:rPr>
              <a:t>FluMist</a:t>
            </a:r>
            <a:r>
              <a:rPr lang="en-US" sz="2400" dirty="0">
                <a:latin typeface="+mn-lt"/>
                <a:cs typeface="Arial" charset="0"/>
              </a:rPr>
              <a:t>® </a:t>
            </a:r>
            <a:r>
              <a:rPr lang="en-US" sz="2400" dirty="0" err="1" smtClean="0">
                <a:latin typeface="+mn-lt"/>
                <a:cs typeface="Arial" charset="0"/>
              </a:rPr>
              <a:t>MedImmune</a:t>
            </a:r>
            <a:r>
              <a:rPr lang="en-US" sz="2400" dirty="0" smtClean="0">
                <a:latin typeface="+mn-lt"/>
                <a:cs typeface="Arial" charset="0"/>
              </a:rPr>
              <a:t> (Nasal Spray) </a:t>
            </a:r>
            <a:r>
              <a:rPr lang="en-US" sz="2000" dirty="0" smtClean="0">
                <a:latin typeface="+mn-lt"/>
                <a:cs typeface="Arial" charset="0"/>
              </a:rPr>
              <a:t> </a:t>
            </a:r>
          </a:p>
          <a:p>
            <a:pPr marL="114300" lvl="1" indent="61913" algn="ctr">
              <a:defRPr/>
            </a:pPr>
            <a:r>
              <a:rPr lang="en-US" sz="2000" b="1" dirty="0" smtClean="0">
                <a:latin typeface="+mn-lt"/>
                <a:cs typeface="Arial" charset="0"/>
              </a:rPr>
              <a:t>licensed </a:t>
            </a:r>
            <a:r>
              <a:rPr lang="en-US" sz="2000" b="1" dirty="0">
                <a:latin typeface="+mn-lt"/>
                <a:cs typeface="Arial" charset="0"/>
              </a:rPr>
              <a:t>for healthy persons 2 through 49 years of age</a:t>
            </a:r>
          </a:p>
        </p:txBody>
      </p:sp>
      <p:sp>
        <p:nvSpPr>
          <p:cNvPr id="10" name="TextBox 9"/>
          <p:cNvSpPr txBox="1"/>
          <p:nvPr/>
        </p:nvSpPr>
        <p:spPr>
          <a:xfrm>
            <a:off x="400050" y="2750343"/>
            <a:ext cx="8458200" cy="2985433"/>
          </a:xfrm>
          <a:prstGeom prst="rect">
            <a:avLst/>
          </a:prstGeom>
          <a:noFill/>
        </p:spPr>
        <p:txBody>
          <a:bodyPr wrap="square" rtlCol="0">
            <a:spAutoFit/>
          </a:bodyPr>
          <a:lstStyle/>
          <a:p>
            <a:pPr algn="ctr"/>
            <a:r>
              <a:rPr lang="en-US" sz="2800" dirty="0" smtClean="0">
                <a:latin typeface="+mn-lt"/>
                <a:cs typeface="Arial" charset="0"/>
              </a:rPr>
              <a:t>Due to poor effectiveness in past 3 seasons </a:t>
            </a:r>
          </a:p>
          <a:p>
            <a:pPr algn="ctr"/>
            <a:r>
              <a:rPr lang="en-US" sz="2800" b="1" u="sng" dirty="0" smtClean="0">
                <a:latin typeface="+mn-lt"/>
                <a:cs typeface="Arial" charset="0"/>
              </a:rPr>
              <a:t>LAIV4 should not be used in the 2016-17 season</a:t>
            </a:r>
            <a:r>
              <a:rPr lang="en-US" sz="2800" dirty="0" smtClean="0">
                <a:latin typeface="+mn-lt"/>
                <a:cs typeface="Arial" charset="0"/>
              </a:rPr>
              <a:t>.</a:t>
            </a:r>
          </a:p>
          <a:p>
            <a:pPr algn="ctr"/>
            <a:r>
              <a:rPr lang="en-US" sz="2800" dirty="0" smtClean="0">
                <a:latin typeface="+mn-lt"/>
                <a:cs typeface="Arial" charset="0"/>
              </a:rPr>
              <a:t>Currently only IIV provides protection against influenza and should be used for all persons </a:t>
            </a:r>
          </a:p>
          <a:p>
            <a:pPr algn="ctr"/>
            <a:r>
              <a:rPr lang="en-US" sz="2800" dirty="0" smtClean="0">
                <a:latin typeface="+mn-lt"/>
                <a:cs typeface="Arial" charset="0"/>
              </a:rPr>
              <a:t>6 months and older who do not have contraindications. </a:t>
            </a:r>
            <a:endParaRPr lang="en-US" sz="2800" dirty="0">
              <a:latin typeface="+mn-lt"/>
              <a:cs typeface="Arial" charset="0"/>
            </a:endParaRPr>
          </a:p>
          <a:p>
            <a:pPr indent="341313"/>
            <a:endParaRPr lang="en-US" sz="2000" dirty="0">
              <a:latin typeface="+mn-lt"/>
              <a:cs typeface="Arial" charset="0"/>
            </a:endParaRPr>
          </a:p>
        </p:txBody>
      </p:sp>
      <p:sp>
        <p:nvSpPr>
          <p:cNvPr id="9" name="TextBox 8"/>
          <p:cNvSpPr txBox="1"/>
          <p:nvPr/>
        </p:nvSpPr>
        <p:spPr>
          <a:xfrm>
            <a:off x="381000" y="2057400"/>
            <a:ext cx="8229600" cy="523220"/>
          </a:xfrm>
          <a:prstGeom prst="rect">
            <a:avLst/>
          </a:prstGeom>
          <a:noFill/>
        </p:spPr>
        <p:txBody>
          <a:bodyPr wrap="square" rtlCol="0">
            <a:spAutoFit/>
          </a:bodyPr>
          <a:lstStyle/>
          <a:p>
            <a:pPr algn="ctr" fontAlgn="auto">
              <a:spcBef>
                <a:spcPts val="0"/>
              </a:spcBef>
              <a:spcAft>
                <a:spcPts val="0"/>
              </a:spcAft>
            </a:pPr>
            <a:r>
              <a:rPr lang="en-US" sz="2800" b="1" dirty="0" smtClean="0">
                <a:latin typeface="+mn-lt"/>
                <a:cs typeface="Arial" charset="0"/>
              </a:rPr>
              <a:t>ACIP interim recommendation on June 22, 2016</a:t>
            </a:r>
            <a:endParaRPr lang="en-US" sz="2800" b="1" dirty="0">
              <a:latin typeface="+mn-lt"/>
              <a:cs typeface="Arial" charset="0"/>
            </a:endParaRPr>
          </a:p>
        </p:txBody>
      </p:sp>
      <p:sp>
        <p:nvSpPr>
          <p:cNvPr id="11" name="TextBox 10"/>
          <p:cNvSpPr txBox="1"/>
          <p:nvPr/>
        </p:nvSpPr>
        <p:spPr>
          <a:xfrm>
            <a:off x="1295400" y="5943600"/>
            <a:ext cx="2895600" cy="369332"/>
          </a:xfrm>
          <a:prstGeom prst="rect">
            <a:avLst/>
          </a:prstGeom>
          <a:noFill/>
        </p:spPr>
        <p:txBody>
          <a:bodyPr wrap="square" rtlCol="0">
            <a:spAutoFit/>
          </a:bodyPr>
          <a:lstStyle/>
          <a:p>
            <a:pPr fontAlgn="auto">
              <a:spcBef>
                <a:spcPts val="0"/>
              </a:spcBef>
              <a:spcAft>
                <a:spcPts val="0"/>
              </a:spcAft>
            </a:pPr>
            <a:r>
              <a:rPr lang="en-US" b="1" dirty="0" smtClean="0">
                <a:latin typeface="Calibri"/>
                <a:cs typeface="Arial" charset="0"/>
              </a:rPr>
              <a:t>AAP News June 23, 2016</a:t>
            </a:r>
            <a:endParaRPr lang="en-US" b="1" dirty="0">
              <a:latin typeface="Calibri"/>
              <a:cs typeface="Arial" charset="0"/>
            </a:endParaRPr>
          </a:p>
        </p:txBody>
      </p:sp>
    </p:spTree>
    <p:extLst>
      <p:ext uri="{BB962C8B-B14F-4D97-AF65-F5344CB8AC3E}">
        <p14:creationId xmlns:p14="http://schemas.microsoft.com/office/powerpoint/2010/main" val="29231890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idx="4294967295"/>
          </p:nvPr>
        </p:nvSpPr>
        <p:spPr>
          <a:xfrm>
            <a:off x="304800" y="152400"/>
            <a:ext cx="8534400" cy="1066800"/>
          </a:xfrm>
        </p:spPr>
        <p:txBody>
          <a:bodyPr/>
          <a:lstStyle/>
          <a:p>
            <a:pPr eaLnBrk="1" hangingPunct="1"/>
            <a:r>
              <a:rPr lang="en-US" sz="3600" dirty="0" smtClean="0"/>
              <a:t>Meningococcal Disease</a:t>
            </a:r>
            <a:br>
              <a:rPr lang="en-US" sz="3600" dirty="0" smtClean="0"/>
            </a:br>
            <a:r>
              <a:rPr lang="en-US" sz="2800" dirty="0" smtClean="0"/>
              <a:t>(caused by N. </a:t>
            </a:r>
            <a:r>
              <a:rPr lang="en-US" sz="2800" dirty="0" err="1" smtClean="0"/>
              <a:t>meningitidis</a:t>
            </a:r>
            <a:r>
              <a:rPr lang="en-US" sz="2800" dirty="0" smtClean="0"/>
              <a:t>)</a:t>
            </a:r>
            <a:endParaRPr lang="en-US" sz="3600" dirty="0" smtClean="0"/>
          </a:p>
        </p:txBody>
      </p:sp>
      <p:sp>
        <p:nvSpPr>
          <p:cNvPr id="257027" name="Rectangle 3"/>
          <p:cNvSpPr>
            <a:spLocks noChangeArrowheads="1"/>
          </p:cNvSpPr>
          <p:nvPr/>
        </p:nvSpPr>
        <p:spPr bwMode="auto">
          <a:xfrm>
            <a:off x="304800" y="1219200"/>
            <a:ext cx="6096000" cy="914400"/>
          </a:xfrm>
          <a:prstGeom prst="rect">
            <a:avLst/>
          </a:prstGeom>
          <a:noFill/>
          <a:ln w="9525">
            <a:noFill/>
            <a:miter lim="800000"/>
            <a:headEnd/>
            <a:tailEnd/>
          </a:ln>
        </p:spPr>
        <p:txBody>
          <a:bodyPr/>
          <a:lstStyle/>
          <a:p>
            <a:pPr marL="342900" indent="-342900" algn="ctr">
              <a:lnSpc>
                <a:spcPct val="90000"/>
              </a:lnSpc>
              <a:spcBef>
                <a:spcPct val="20000"/>
              </a:spcBef>
            </a:pPr>
            <a:r>
              <a:rPr lang="en-US" sz="2400" b="1" u="sng" dirty="0">
                <a:latin typeface="Calibri" pitchFamily="34" charset="0"/>
              </a:rPr>
              <a:t>Meningitis</a:t>
            </a:r>
            <a:endParaRPr lang="en-US" sz="2400" dirty="0">
              <a:latin typeface="Calibri" pitchFamily="34" charset="0"/>
            </a:endParaRPr>
          </a:p>
          <a:p>
            <a:pPr marL="342900" indent="-342900" algn="ctr">
              <a:lnSpc>
                <a:spcPct val="90000"/>
              </a:lnSpc>
              <a:spcBef>
                <a:spcPct val="20000"/>
              </a:spcBef>
            </a:pPr>
            <a:r>
              <a:rPr lang="en-US" sz="2400" b="1" dirty="0">
                <a:latin typeface="Calibri" pitchFamily="34" charset="0"/>
              </a:rPr>
              <a:t>	~50% of cases 	9-10% fatality rate</a:t>
            </a:r>
            <a:r>
              <a:rPr lang="en-US" sz="2400" b="1" dirty="0"/>
              <a:t>       </a:t>
            </a:r>
          </a:p>
        </p:txBody>
      </p:sp>
      <p:sp>
        <p:nvSpPr>
          <p:cNvPr id="421892" name="Rectangle 4"/>
          <p:cNvSpPr>
            <a:spLocks noChangeArrowheads="1"/>
          </p:cNvSpPr>
          <p:nvPr/>
        </p:nvSpPr>
        <p:spPr bwMode="auto">
          <a:xfrm>
            <a:off x="457200" y="2286000"/>
            <a:ext cx="6019800" cy="3048000"/>
          </a:xfrm>
          <a:prstGeom prst="rect">
            <a:avLst/>
          </a:prstGeom>
          <a:noFill/>
          <a:ln w="9525">
            <a:noFill/>
            <a:miter lim="800000"/>
            <a:headEnd/>
            <a:tailEnd/>
          </a:ln>
        </p:spPr>
        <p:txBody>
          <a:bodyPr/>
          <a:lstStyle/>
          <a:p>
            <a:pPr marL="411163" indent="-411163" algn="ctr">
              <a:lnSpc>
                <a:spcPct val="80000"/>
              </a:lnSpc>
              <a:spcBef>
                <a:spcPct val="20000"/>
              </a:spcBef>
              <a:defRPr/>
            </a:pPr>
            <a:r>
              <a:rPr lang="en-US" sz="2400" b="1" u="sng" dirty="0">
                <a:latin typeface="Calibri"/>
              </a:rPr>
              <a:t>Meningococcemia</a:t>
            </a:r>
          </a:p>
          <a:p>
            <a:pPr marL="411163" indent="-411163" algn="ctr">
              <a:lnSpc>
                <a:spcPct val="80000"/>
              </a:lnSpc>
              <a:spcBef>
                <a:spcPct val="20000"/>
              </a:spcBef>
              <a:defRPr/>
            </a:pPr>
            <a:r>
              <a:rPr lang="en-US" sz="2400" b="1" dirty="0">
                <a:latin typeface="Calibri"/>
              </a:rPr>
              <a:t>5%-20% of cases 	Up to 40% fatality rate</a:t>
            </a:r>
            <a:endParaRPr lang="en-US" sz="2400" b="1" u="sng" dirty="0">
              <a:latin typeface="Calibri"/>
            </a:endParaRPr>
          </a:p>
          <a:p>
            <a:pPr marL="288925" indent="-288925">
              <a:lnSpc>
                <a:spcPct val="80000"/>
              </a:lnSpc>
              <a:spcBef>
                <a:spcPct val="20000"/>
              </a:spcBef>
              <a:buFontTx/>
              <a:buChar char="•"/>
              <a:defRPr/>
            </a:pPr>
            <a:r>
              <a:rPr lang="en-US" sz="2400" dirty="0">
                <a:latin typeface="Calibri"/>
              </a:rPr>
              <a:t>Rash</a:t>
            </a:r>
          </a:p>
          <a:p>
            <a:pPr marL="288925" indent="-288925">
              <a:lnSpc>
                <a:spcPct val="80000"/>
              </a:lnSpc>
              <a:spcBef>
                <a:spcPct val="20000"/>
              </a:spcBef>
              <a:buFontTx/>
              <a:buChar char="•"/>
              <a:defRPr/>
            </a:pPr>
            <a:r>
              <a:rPr lang="en-US" sz="2400" dirty="0">
                <a:latin typeface="Calibri"/>
              </a:rPr>
              <a:t>Vascular damage</a:t>
            </a:r>
          </a:p>
          <a:p>
            <a:pPr marL="288925" indent="-288925">
              <a:lnSpc>
                <a:spcPct val="80000"/>
              </a:lnSpc>
              <a:spcBef>
                <a:spcPct val="20000"/>
              </a:spcBef>
              <a:buFontTx/>
              <a:buChar char="•"/>
              <a:defRPr/>
            </a:pPr>
            <a:r>
              <a:rPr lang="en-US" sz="2400" dirty="0">
                <a:latin typeface="Calibri"/>
              </a:rPr>
              <a:t>Disseminated intravascular coagulation</a:t>
            </a:r>
          </a:p>
          <a:p>
            <a:pPr marL="288925" indent="-288925">
              <a:lnSpc>
                <a:spcPct val="80000"/>
              </a:lnSpc>
              <a:spcBef>
                <a:spcPct val="20000"/>
              </a:spcBef>
              <a:buFontTx/>
              <a:buChar char="•"/>
              <a:defRPr/>
            </a:pPr>
            <a:r>
              <a:rPr lang="en-US" sz="2400" dirty="0">
                <a:latin typeface="Calibri"/>
              </a:rPr>
              <a:t>Multi-organ failure</a:t>
            </a:r>
          </a:p>
          <a:p>
            <a:pPr marL="288925" indent="-288925">
              <a:lnSpc>
                <a:spcPct val="80000"/>
              </a:lnSpc>
              <a:spcBef>
                <a:spcPct val="20000"/>
              </a:spcBef>
              <a:buFontTx/>
              <a:buChar char="•"/>
              <a:defRPr/>
            </a:pPr>
            <a:r>
              <a:rPr lang="en-US" sz="2400" dirty="0">
                <a:latin typeface="Calibri"/>
              </a:rPr>
              <a:t>Shock</a:t>
            </a:r>
          </a:p>
          <a:p>
            <a:pPr marL="288925" indent="-288925">
              <a:lnSpc>
                <a:spcPct val="80000"/>
              </a:lnSpc>
              <a:spcBef>
                <a:spcPct val="20000"/>
              </a:spcBef>
              <a:buFontTx/>
              <a:buChar char="•"/>
              <a:defRPr/>
            </a:pPr>
            <a:r>
              <a:rPr lang="en-US" sz="2400" dirty="0">
                <a:latin typeface="Calibri"/>
              </a:rPr>
              <a:t>Death can occur in 24 hours</a:t>
            </a:r>
          </a:p>
        </p:txBody>
      </p:sp>
      <p:sp>
        <p:nvSpPr>
          <p:cNvPr id="257029" name="Text Box 6"/>
          <p:cNvSpPr txBox="1">
            <a:spLocks noChangeArrowheads="1"/>
          </p:cNvSpPr>
          <p:nvPr/>
        </p:nvSpPr>
        <p:spPr bwMode="auto">
          <a:xfrm>
            <a:off x="457200" y="5943600"/>
            <a:ext cx="8686800" cy="523220"/>
          </a:xfrm>
          <a:prstGeom prst="rect">
            <a:avLst/>
          </a:prstGeom>
          <a:noFill/>
          <a:ln w="9525">
            <a:noFill/>
            <a:miter lim="800000"/>
            <a:headEnd/>
            <a:tailEnd/>
          </a:ln>
        </p:spPr>
        <p:txBody>
          <a:bodyPr wrap="square">
            <a:spAutoFit/>
          </a:bodyPr>
          <a:lstStyle/>
          <a:p>
            <a:r>
              <a:rPr lang="en-US" sz="1400" b="1" dirty="0">
                <a:latin typeface="Calibri" pitchFamily="34" charset="0"/>
              </a:rPr>
              <a:t>Ref: 1. Epidemiology and Prevention of Vaccine-Preventable Diseases. </a:t>
            </a:r>
            <a:r>
              <a:rPr lang="en-US" sz="1400" b="1" dirty="0" smtClean="0">
                <a:latin typeface="Calibri" pitchFamily="34" charset="0"/>
              </a:rPr>
              <a:t>13th </a:t>
            </a:r>
            <a:r>
              <a:rPr lang="en-US" sz="1400" b="1" dirty="0">
                <a:latin typeface="Calibri" pitchFamily="34" charset="0"/>
              </a:rPr>
              <a:t>Edition, </a:t>
            </a:r>
            <a:r>
              <a:rPr lang="en-US" sz="1400" b="1" dirty="0" smtClean="0">
                <a:latin typeface="Calibri" pitchFamily="34" charset="0"/>
              </a:rPr>
              <a:t>2015. </a:t>
            </a:r>
          </a:p>
          <a:p>
            <a:r>
              <a:rPr lang="en-US" sz="1400" b="1" dirty="0" smtClean="0">
                <a:latin typeface="Calibri" pitchFamily="34" charset="0"/>
              </a:rPr>
              <a:t>         2</a:t>
            </a:r>
            <a:r>
              <a:rPr lang="en-US" sz="1400" b="1" dirty="0">
                <a:latin typeface="Calibri" pitchFamily="34" charset="0"/>
              </a:rPr>
              <a:t>. AAP Red Book </a:t>
            </a:r>
            <a:r>
              <a:rPr lang="en-US" sz="1400" b="1" dirty="0" smtClean="0">
                <a:latin typeface="Calibri" pitchFamily="34" charset="0"/>
              </a:rPr>
              <a:t>2015</a:t>
            </a:r>
            <a:endParaRPr lang="en-US" sz="1400" b="1" i="1" dirty="0">
              <a:latin typeface="Calibri" pitchFamily="34" charset="0"/>
            </a:endParaRPr>
          </a:p>
        </p:txBody>
      </p:sp>
      <p:pic>
        <p:nvPicPr>
          <p:cNvPr id="421895" name="Picture 7" descr="meniaap002"/>
          <p:cNvPicPr>
            <a:picLocks noChangeAspect="1" noChangeArrowheads="1"/>
          </p:cNvPicPr>
          <p:nvPr/>
        </p:nvPicPr>
        <p:blipFill>
          <a:blip r:embed="rId3" cstate="print"/>
          <a:srcRect/>
          <a:stretch>
            <a:fillRect/>
          </a:stretch>
        </p:blipFill>
        <p:spPr bwMode="auto">
          <a:xfrm>
            <a:off x="7010400" y="1731432"/>
            <a:ext cx="1447800" cy="1367367"/>
          </a:xfrm>
          <a:prstGeom prst="rect">
            <a:avLst/>
          </a:prstGeom>
          <a:noFill/>
          <a:ln w="9525">
            <a:noFill/>
            <a:miter lim="800000"/>
            <a:headEnd/>
            <a:tailEnd/>
          </a:ln>
        </p:spPr>
      </p:pic>
      <p:sp>
        <p:nvSpPr>
          <p:cNvPr id="421896" name="Text Box 8"/>
          <p:cNvSpPr txBox="1">
            <a:spLocks noChangeArrowheads="1"/>
          </p:cNvSpPr>
          <p:nvPr/>
        </p:nvSpPr>
        <p:spPr bwMode="auto">
          <a:xfrm>
            <a:off x="6629400" y="3124200"/>
            <a:ext cx="2286000" cy="304800"/>
          </a:xfrm>
          <a:prstGeom prst="rect">
            <a:avLst/>
          </a:prstGeom>
          <a:noFill/>
          <a:ln w="9525">
            <a:noFill/>
            <a:miter lim="800000"/>
            <a:headEnd/>
            <a:tailEnd/>
          </a:ln>
          <a:effectLst/>
        </p:spPr>
        <p:txBody>
          <a:bodyPr>
            <a:spAutoFit/>
          </a:bodyPr>
          <a:lstStyle/>
          <a:p>
            <a:pPr>
              <a:spcBef>
                <a:spcPct val="50000"/>
              </a:spcBef>
              <a:defRPr/>
            </a:pPr>
            <a:r>
              <a:rPr lang="en-US" sz="900" dirty="0">
                <a:effectLst>
                  <a:outerShdw blurRad="38100" dist="38100" dir="2700000" algn="tl">
                    <a:srgbClr val="000000"/>
                  </a:outerShdw>
                </a:effectLst>
                <a:latin typeface="Calibri"/>
              </a:rPr>
              <a:t>Photo courtesy CDC: Dr. Brodsky &amp; Mr. Gust</a:t>
            </a:r>
            <a:r>
              <a:rPr lang="en-US" sz="1400" dirty="0">
                <a:effectLst>
                  <a:outerShdw blurRad="38100" dist="38100" dir="2700000" algn="tl">
                    <a:srgbClr val="000000"/>
                  </a:outerShdw>
                </a:effectLst>
                <a:latin typeface="Calibri"/>
              </a:rPr>
              <a:t> </a:t>
            </a:r>
            <a:endParaRPr lang="en-US" sz="1400" dirty="0">
              <a:latin typeface="Calibri"/>
            </a:endParaRPr>
          </a:p>
        </p:txBody>
      </p:sp>
      <p:sp>
        <p:nvSpPr>
          <p:cNvPr id="221193" name="Text Box 9"/>
          <p:cNvSpPr txBox="1">
            <a:spLocks noChangeArrowheads="1"/>
          </p:cNvSpPr>
          <p:nvPr/>
        </p:nvSpPr>
        <p:spPr bwMode="auto">
          <a:xfrm>
            <a:off x="533400" y="5257800"/>
            <a:ext cx="6172200" cy="457200"/>
          </a:xfrm>
          <a:prstGeom prst="rect">
            <a:avLst/>
          </a:prstGeom>
          <a:noFill/>
          <a:ln w="9525">
            <a:noFill/>
            <a:miter lim="800000"/>
            <a:headEnd/>
            <a:tailEnd/>
          </a:ln>
        </p:spPr>
        <p:txBody>
          <a:bodyPr>
            <a:spAutoFit/>
          </a:bodyPr>
          <a:lstStyle/>
          <a:p>
            <a:pPr>
              <a:spcBef>
                <a:spcPct val="50000"/>
              </a:spcBef>
            </a:pPr>
            <a:r>
              <a:rPr lang="en-US" sz="2400" b="1" dirty="0">
                <a:latin typeface="Calibri" pitchFamily="34" charset="0"/>
              </a:rPr>
              <a:t>11-19% of survivors have permanent </a:t>
            </a:r>
            <a:r>
              <a:rPr lang="en-US" sz="2400" b="1" dirty="0" err="1">
                <a:latin typeface="Calibri" pitchFamily="34" charset="0"/>
              </a:rPr>
              <a:t>sequelae</a:t>
            </a:r>
            <a:endParaRPr lang="en-US" sz="2400" b="1" dirty="0">
              <a:latin typeface="Calibri" pitchFamily="34" charset="0"/>
            </a:endParaRPr>
          </a:p>
        </p:txBody>
      </p:sp>
      <p:pic>
        <p:nvPicPr>
          <p:cNvPr id="9" name="Picture 2"/>
          <p:cNvPicPr>
            <a:picLocks noChangeAspect="1" noChangeArrowheads="1"/>
          </p:cNvPicPr>
          <p:nvPr/>
        </p:nvPicPr>
        <p:blipFill>
          <a:blip r:embed="rId4" cstate="print"/>
          <a:srcRect/>
          <a:stretch>
            <a:fillRect/>
          </a:stretch>
        </p:blipFill>
        <p:spPr bwMode="auto">
          <a:xfrm>
            <a:off x="5943600" y="3607624"/>
            <a:ext cx="2895600" cy="1637714"/>
          </a:xfrm>
          <a:prstGeom prst="rect">
            <a:avLst/>
          </a:prstGeom>
          <a:noFill/>
          <a:ln w="9525">
            <a:noFill/>
            <a:miter lim="800000"/>
            <a:headEnd/>
            <a:tailEnd/>
          </a:ln>
        </p:spPr>
      </p:pic>
    </p:spTree>
    <p:extLst>
      <p:ext uri="{BB962C8B-B14F-4D97-AF65-F5344CB8AC3E}">
        <p14:creationId xmlns:p14="http://schemas.microsoft.com/office/powerpoint/2010/main" val="13838957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idx="4294967295"/>
          </p:nvPr>
        </p:nvSpPr>
        <p:spPr>
          <a:xfrm>
            <a:off x="0" y="76200"/>
            <a:ext cx="9144000" cy="1143000"/>
          </a:xfrm>
        </p:spPr>
        <p:txBody>
          <a:bodyPr/>
          <a:lstStyle/>
          <a:p>
            <a:r>
              <a:rPr lang="en-US" sz="3600" dirty="0" smtClean="0"/>
              <a:t>Meningococcal Conjugate Vaccine (MCV4)</a:t>
            </a:r>
            <a:br>
              <a:rPr lang="en-US" sz="3600" dirty="0" smtClean="0"/>
            </a:br>
            <a:r>
              <a:rPr lang="en-US" sz="2400" dirty="0" smtClean="0"/>
              <a:t>(Men A,C,Y, W-135)</a:t>
            </a:r>
            <a:endParaRPr lang="en-US" sz="2400" dirty="0" smtClean="0">
              <a:sym typeface="Symbol" pitchFamily="18" charset="2"/>
            </a:endParaRPr>
          </a:p>
        </p:txBody>
      </p:sp>
      <p:sp>
        <p:nvSpPr>
          <p:cNvPr id="259075" name="Rectangle 3"/>
          <p:cNvSpPr>
            <a:spLocks noGrp="1" noChangeArrowheads="1"/>
          </p:cNvSpPr>
          <p:nvPr>
            <p:ph type="body" idx="4294967295"/>
          </p:nvPr>
        </p:nvSpPr>
        <p:spPr>
          <a:xfrm>
            <a:off x="0" y="1219200"/>
            <a:ext cx="9144000" cy="1524000"/>
          </a:xfrm>
        </p:spPr>
        <p:txBody>
          <a:bodyPr/>
          <a:lstStyle/>
          <a:p>
            <a:pPr algn="ctr">
              <a:lnSpc>
                <a:spcPct val="80000"/>
              </a:lnSpc>
              <a:spcBef>
                <a:spcPct val="35000"/>
              </a:spcBef>
              <a:buClr>
                <a:srgbClr val="FFFFCC"/>
              </a:buClr>
              <a:buFontTx/>
              <a:buNone/>
            </a:pPr>
            <a:r>
              <a:rPr lang="en-US" sz="2800" dirty="0" err="1" smtClean="0"/>
              <a:t>Menactra</a:t>
            </a:r>
            <a:r>
              <a:rPr lang="en-US" sz="2800" b="1" baseline="30000" dirty="0" smtClean="0">
                <a:sym typeface="Symbol" pitchFamily="18" charset="2"/>
              </a:rPr>
              <a:t></a:t>
            </a:r>
            <a:r>
              <a:rPr lang="en-US" sz="2800" b="1" dirty="0" smtClean="0"/>
              <a:t> </a:t>
            </a:r>
            <a:r>
              <a:rPr lang="en-US" sz="2800" dirty="0" smtClean="0"/>
              <a:t>licensed for 9 mos.</a:t>
            </a:r>
            <a:r>
              <a:rPr lang="en-US" sz="2800" dirty="0" smtClean="0">
                <a:solidFill>
                  <a:schemeClr val="accent1"/>
                </a:solidFill>
              </a:rPr>
              <a:t> </a:t>
            </a:r>
            <a:r>
              <a:rPr lang="en-US" sz="2800" dirty="0" smtClean="0"/>
              <a:t>through 55 years</a:t>
            </a:r>
          </a:p>
          <a:p>
            <a:pPr algn="ctr">
              <a:lnSpc>
                <a:spcPct val="80000"/>
              </a:lnSpc>
              <a:spcBef>
                <a:spcPct val="35000"/>
              </a:spcBef>
              <a:buClr>
                <a:srgbClr val="FFFFCC"/>
              </a:buClr>
              <a:buFontTx/>
              <a:buNone/>
            </a:pPr>
            <a:r>
              <a:rPr lang="en-US" sz="2800" dirty="0" err="1" smtClean="0"/>
              <a:t>Menveo</a:t>
            </a:r>
            <a:r>
              <a:rPr lang="en-US" sz="2800" dirty="0" smtClean="0">
                <a:sym typeface="Symbol" pitchFamily="18" charset="2"/>
              </a:rPr>
              <a:t>®</a:t>
            </a:r>
            <a:r>
              <a:rPr lang="en-US" sz="2800" dirty="0" smtClean="0"/>
              <a:t> licensed for ages 2 mos. through 55 years</a:t>
            </a:r>
          </a:p>
        </p:txBody>
      </p:sp>
      <p:sp>
        <p:nvSpPr>
          <p:cNvPr id="332804" name="Text Box 4"/>
          <p:cNvSpPr txBox="1">
            <a:spLocks noChangeArrowheads="1"/>
          </p:cNvSpPr>
          <p:nvPr/>
        </p:nvSpPr>
        <p:spPr bwMode="auto">
          <a:xfrm>
            <a:off x="152400" y="2209800"/>
            <a:ext cx="8839200" cy="2677656"/>
          </a:xfrm>
          <a:prstGeom prst="rect">
            <a:avLst/>
          </a:prstGeom>
          <a:noFill/>
          <a:ln w="9525">
            <a:noFill/>
            <a:miter lim="800000"/>
            <a:headEnd/>
            <a:tailEnd/>
          </a:ln>
        </p:spPr>
        <p:txBody>
          <a:bodyPr wrap="square">
            <a:spAutoFit/>
          </a:bodyPr>
          <a:lstStyle/>
          <a:p>
            <a:pPr fontAlgn="auto">
              <a:spcBef>
                <a:spcPts val="0"/>
              </a:spcBef>
              <a:spcAft>
                <a:spcPts val="0"/>
              </a:spcAft>
            </a:pPr>
            <a:r>
              <a:rPr lang="en-US" sz="2800" b="1" dirty="0">
                <a:latin typeface="Calibri"/>
              </a:rPr>
              <a:t>ACIP recommends:</a:t>
            </a:r>
            <a:endParaRPr lang="en-US" sz="2800" dirty="0">
              <a:latin typeface="Calibri"/>
            </a:endParaRPr>
          </a:p>
          <a:p>
            <a:pPr marL="463550" lvl="1" indent="-285750" fontAlgn="auto">
              <a:spcBef>
                <a:spcPts val="0"/>
              </a:spcBef>
              <a:spcAft>
                <a:spcPts val="0"/>
              </a:spcAft>
              <a:buFontTx/>
              <a:buChar char="•"/>
            </a:pPr>
            <a:r>
              <a:rPr lang="en-US" sz="2000" dirty="0" smtClean="0">
                <a:latin typeface="+mn-lt"/>
              </a:rPr>
              <a:t>First dose </a:t>
            </a:r>
            <a:r>
              <a:rPr lang="en-US" sz="2000" dirty="0">
                <a:latin typeface="+mn-lt"/>
              </a:rPr>
              <a:t>at </a:t>
            </a:r>
            <a:r>
              <a:rPr lang="en-US" sz="2000" dirty="0" smtClean="0">
                <a:latin typeface="+mn-lt"/>
              </a:rPr>
              <a:t>age 11 </a:t>
            </a:r>
            <a:r>
              <a:rPr lang="en-US" sz="2000" dirty="0">
                <a:latin typeface="+mn-lt"/>
              </a:rPr>
              <a:t>or 12 years </a:t>
            </a:r>
            <a:r>
              <a:rPr lang="en-US" sz="2000" dirty="0" smtClean="0">
                <a:latin typeface="+mn-lt"/>
              </a:rPr>
              <a:t>and </a:t>
            </a:r>
            <a:r>
              <a:rPr lang="en-US" sz="2000" dirty="0">
                <a:latin typeface="+mn-lt"/>
              </a:rPr>
              <a:t>a booster dose at 16 </a:t>
            </a:r>
            <a:r>
              <a:rPr lang="en-US" sz="2000" dirty="0" smtClean="0">
                <a:latin typeface="+mn-lt"/>
              </a:rPr>
              <a:t>years</a:t>
            </a:r>
            <a:r>
              <a:rPr lang="en-US" sz="2000" dirty="0">
                <a:latin typeface="+mn-lt"/>
              </a:rPr>
              <a:t>. </a:t>
            </a:r>
          </a:p>
          <a:p>
            <a:pPr marL="463550" lvl="1" indent="-285750" fontAlgn="auto">
              <a:spcBef>
                <a:spcPts val="0"/>
              </a:spcBef>
              <a:spcAft>
                <a:spcPts val="0"/>
              </a:spcAft>
              <a:buFontTx/>
              <a:buChar char="•"/>
            </a:pPr>
            <a:r>
              <a:rPr lang="en-US" sz="2000" dirty="0">
                <a:latin typeface="+mn-lt"/>
              </a:rPr>
              <a:t>If first dose is at 13-15 years, </a:t>
            </a:r>
            <a:r>
              <a:rPr lang="en-US" sz="2000" dirty="0" smtClean="0">
                <a:latin typeface="+mn-lt"/>
              </a:rPr>
              <a:t>give booster </a:t>
            </a:r>
            <a:r>
              <a:rPr lang="en-US" sz="2000" dirty="0">
                <a:latin typeface="+mn-lt"/>
              </a:rPr>
              <a:t>dose </a:t>
            </a:r>
            <a:r>
              <a:rPr lang="en-US" sz="2000" dirty="0" smtClean="0">
                <a:latin typeface="+mn-lt"/>
              </a:rPr>
              <a:t>5 </a:t>
            </a:r>
            <a:r>
              <a:rPr lang="en-US" sz="2000" dirty="0">
                <a:latin typeface="+mn-lt"/>
              </a:rPr>
              <a:t>years </a:t>
            </a:r>
            <a:r>
              <a:rPr lang="en-US" sz="2000" dirty="0" smtClean="0">
                <a:latin typeface="+mn-lt"/>
              </a:rPr>
              <a:t>after </a:t>
            </a:r>
            <a:r>
              <a:rPr lang="en-US" sz="2000" dirty="0">
                <a:latin typeface="+mn-lt"/>
              </a:rPr>
              <a:t>the first dose or sooner if entering college or technical </a:t>
            </a:r>
            <a:r>
              <a:rPr lang="en-US" sz="2000" dirty="0" smtClean="0">
                <a:latin typeface="+mn-lt"/>
              </a:rPr>
              <a:t>school.   </a:t>
            </a:r>
            <a:endParaRPr lang="en-US" sz="2000" dirty="0">
              <a:latin typeface="+mn-lt"/>
            </a:endParaRPr>
          </a:p>
          <a:p>
            <a:pPr marL="463550" lvl="1" indent="-285750" fontAlgn="auto">
              <a:spcBef>
                <a:spcPts val="0"/>
              </a:spcBef>
              <a:spcAft>
                <a:spcPts val="0"/>
              </a:spcAft>
              <a:buFontTx/>
              <a:buChar char="•"/>
            </a:pPr>
            <a:r>
              <a:rPr lang="en-US" sz="2000" dirty="0">
                <a:latin typeface="+mn-lt"/>
              </a:rPr>
              <a:t>If first dose </a:t>
            </a:r>
            <a:r>
              <a:rPr lang="en-US" sz="2000" dirty="0" smtClean="0">
                <a:latin typeface="+mn-lt"/>
              </a:rPr>
              <a:t>is received </a:t>
            </a:r>
            <a:r>
              <a:rPr lang="en-US" sz="2000" dirty="0">
                <a:latin typeface="+mn-lt"/>
              </a:rPr>
              <a:t>≥ 16 years of age, a 2</a:t>
            </a:r>
            <a:r>
              <a:rPr lang="en-US" sz="2000" baseline="30000" dirty="0">
                <a:latin typeface="+mn-lt"/>
              </a:rPr>
              <a:t>nd</a:t>
            </a:r>
            <a:r>
              <a:rPr lang="en-US" sz="2000" dirty="0">
                <a:latin typeface="+mn-lt"/>
              </a:rPr>
              <a:t> dose is not </a:t>
            </a:r>
            <a:r>
              <a:rPr lang="en-US" sz="2000" dirty="0" smtClean="0">
                <a:latin typeface="+mn-lt"/>
              </a:rPr>
              <a:t>needed.</a:t>
            </a:r>
            <a:endParaRPr lang="en-US" sz="2000" dirty="0">
              <a:latin typeface="+mn-lt"/>
            </a:endParaRPr>
          </a:p>
          <a:p>
            <a:pPr marL="463550" lvl="1" indent="-285750" fontAlgn="auto">
              <a:spcBef>
                <a:spcPts val="0"/>
              </a:spcBef>
              <a:spcAft>
                <a:spcPts val="0"/>
              </a:spcAft>
              <a:buFontTx/>
              <a:buChar char="•"/>
            </a:pPr>
            <a:r>
              <a:rPr lang="en-US" sz="2000" dirty="0">
                <a:latin typeface="+mn-lt"/>
              </a:rPr>
              <a:t>Persons aged 21 years or younger attending school or college should have documentation of one dose of MVC4 not more than 5 years before enrollment. </a:t>
            </a:r>
          </a:p>
        </p:txBody>
      </p:sp>
      <p:sp>
        <p:nvSpPr>
          <p:cNvPr id="259078" name="Text Box 7"/>
          <p:cNvSpPr txBox="1">
            <a:spLocks noChangeArrowheads="1"/>
          </p:cNvSpPr>
          <p:nvPr/>
        </p:nvSpPr>
        <p:spPr bwMode="auto">
          <a:xfrm>
            <a:off x="7985125" y="3465513"/>
            <a:ext cx="184150" cy="366712"/>
          </a:xfrm>
          <a:prstGeom prst="rect">
            <a:avLst/>
          </a:prstGeom>
          <a:noFill/>
          <a:ln w="9525">
            <a:noFill/>
            <a:miter lim="800000"/>
            <a:headEnd/>
            <a:tailEnd/>
          </a:ln>
        </p:spPr>
        <p:txBody>
          <a:bodyPr wrap="none">
            <a:spAutoFit/>
          </a:bodyPr>
          <a:lstStyle/>
          <a:p>
            <a:pPr fontAlgn="auto">
              <a:spcBef>
                <a:spcPts val="0"/>
              </a:spcBef>
              <a:spcAft>
                <a:spcPts val="0"/>
              </a:spcAft>
            </a:pPr>
            <a:endParaRPr lang="en-US">
              <a:solidFill>
                <a:srgbClr val="FFFFFF"/>
              </a:solidFill>
              <a:latin typeface="Calibri"/>
            </a:endParaRPr>
          </a:p>
        </p:txBody>
      </p:sp>
      <p:sp>
        <p:nvSpPr>
          <p:cNvPr id="259079" name="TextBox 6"/>
          <p:cNvSpPr txBox="1">
            <a:spLocks noChangeArrowheads="1"/>
          </p:cNvSpPr>
          <p:nvPr/>
        </p:nvSpPr>
        <p:spPr bwMode="auto">
          <a:xfrm>
            <a:off x="8001000" y="5638800"/>
            <a:ext cx="533400" cy="366713"/>
          </a:xfrm>
          <a:prstGeom prst="rect">
            <a:avLst/>
          </a:prstGeom>
          <a:noFill/>
          <a:ln w="9525">
            <a:noFill/>
            <a:miter lim="800000"/>
            <a:headEnd/>
            <a:tailEnd/>
          </a:ln>
        </p:spPr>
        <p:txBody>
          <a:bodyPr>
            <a:spAutoFit/>
          </a:bodyPr>
          <a:lstStyle/>
          <a:p>
            <a:pPr fontAlgn="auto">
              <a:spcBef>
                <a:spcPts val="0"/>
              </a:spcBef>
              <a:spcAft>
                <a:spcPts val="0"/>
              </a:spcAft>
            </a:pPr>
            <a:endParaRPr lang="en-US" b="1">
              <a:solidFill>
                <a:srgbClr val="FFC000"/>
              </a:solidFill>
              <a:latin typeface="Calibri"/>
            </a:endParaRPr>
          </a:p>
        </p:txBody>
      </p:sp>
      <p:sp>
        <p:nvSpPr>
          <p:cNvPr id="9" name="TextBox 8"/>
          <p:cNvSpPr txBox="1"/>
          <p:nvPr/>
        </p:nvSpPr>
        <p:spPr>
          <a:xfrm>
            <a:off x="266700" y="4945052"/>
            <a:ext cx="8610600" cy="677108"/>
          </a:xfrm>
          <a:prstGeom prst="rect">
            <a:avLst/>
          </a:prstGeom>
          <a:noFill/>
        </p:spPr>
        <p:txBody>
          <a:bodyPr wrap="square">
            <a:spAutoFit/>
          </a:bodyPr>
          <a:lstStyle/>
          <a:p>
            <a:pPr algn="ctr" fontAlgn="auto">
              <a:spcBef>
                <a:spcPts val="0"/>
              </a:spcBef>
              <a:spcAft>
                <a:spcPts val="0"/>
              </a:spcAft>
              <a:defRPr/>
            </a:pPr>
            <a:r>
              <a:rPr lang="en-US" b="1" dirty="0">
                <a:latin typeface="+mn-lt"/>
              </a:rPr>
              <a:t>For persons 56 years and older who need meningococcal vaccine, use MPSV4.</a:t>
            </a:r>
          </a:p>
          <a:p>
            <a:pPr algn="ctr" fontAlgn="auto">
              <a:spcBef>
                <a:spcPts val="0"/>
              </a:spcBef>
              <a:spcAft>
                <a:spcPts val="0"/>
              </a:spcAft>
              <a:defRPr/>
            </a:pPr>
            <a:r>
              <a:rPr lang="en-US" b="1" dirty="0">
                <a:latin typeface="+mn-lt"/>
              </a:rPr>
              <a:t>If MCV4 has been given previously and a booster is needed MCV4 is preferred</a:t>
            </a:r>
            <a:r>
              <a:rPr lang="en-US" sz="2000" b="1" dirty="0">
                <a:latin typeface="Calibri"/>
              </a:rPr>
              <a:t>. </a:t>
            </a:r>
          </a:p>
        </p:txBody>
      </p:sp>
      <p:sp>
        <p:nvSpPr>
          <p:cNvPr id="8" name="Rectangle 7"/>
          <p:cNvSpPr/>
          <p:nvPr/>
        </p:nvSpPr>
        <p:spPr>
          <a:xfrm>
            <a:off x="2057400" y="6352908"/>
            <a:ext cx="3112070" cy="307777"/>
          </a:xfrm>
          <a:prstGeom prst="rect">
            <a:avLst/>
          </a:prstGeom>
        </p:spPr>
        <p:txBody>
          <a:bodyPr wrap="none">
            <a:spAutoFit/>
          </a:bodyPr>
          <a:lstStyle/>
          <a:p>
            <a:r>
              <a:rPr lang="en-US" sz="1400" b="1" dirty="0">
                <a:latin typeface="Calibri"/>
              </a:rPr>
              <a:t>MMWR, March 22, 2013, </a:t>
            </a:r>
            <a:r>
              <a:rPr lang="en-US" sz="1400" b="1" dirty="0" err="1">
                <a:latin typeface="Calibri"/>
              </a:rPr>
              <a:t>Vol</a:t>
            </a:r>
            <a:r>
              <a:rPr lang="en-US" sz="1400" b="1" dirty="0">
                <a:latin typeface="Calibri"/>
              </a:rPr>
              <a:t> 62, #RR02</a:t>
            </a:r>
          </a:p>
        </p:txBody>
      </p:sp>
      <p:sp>
        <p:nvSpPr>
          <p:cNvPr id="2" name="Rectangle 1"/>
          <p:cNvSpPr/>
          <p:nvPr/>
        </p:nvSpPr>
        <p:spPr>
          <a:xfrm>
            <a:off x="685800" y="5802868"/>
            <a:ext cx="6705600" cy="369332"/>
          </a:xfrm>
          <a:prstGeom prst="rect">
            <a:avLst/>
          </a:prstGeom>
        </p:spPr>
        <p:txBody>
          <a:bodyPr wrap="square">
            <a:spAutoFit/>
          </a:bodyPr>
          <a:lstStyle/>
          <a:p>
            <a:pPr eaLnBrk="0" hangingPunct="0">
              <a:spcBef>
                <a:spcPct val="50000"/>
              </a:spcBef>
            </a:pPr>
            <a:r>
              <a:rPr kumimoji="1" lang="en-US" b="1" dirty="0">
                <a:solidFill>
                  <a:prstClr val="black"/>
                </a:solidFill>
              </a:rPr>
              <a:t>Required for school </a:t>
            </a:r>
            <a:r>
              <a:rPr kumimoji="1" lang="en-US" b="1" dirty="0" smtClean="0">
                <a:solidFill>
                  <a:prstClr val="black"/>
                </a:solidFill>
              </a:rPr>
              <a:t>attendance</a:t>
            </a:r>
            <a:endParaRPr kumimoji="1" lang="en-US" b="1" dirty="0">
              <a:solidFill>
                <a:prstClr val="black"/>
              </a:solidFill>
            </a:endParaRPr>
          </a:p>
        </p:txBody>
      </p:sp>
    </p:spTree>
    <p:extLst>
      <p:ext uri="{BB962C8B-B14F-4D97-AF65-F5344CB8AC3E}">
        <p14:creationId xmlns:p14="http://schemas.microsoft.com/office/powerpoint/2010/main" val="23467082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88699" y="-74002"/>
            <a:ext cx="7195201" cy="1200329"/>
          </a:xfrm>
          <a:prstGeom prst="rect">
            <a:avLst/>
          </a:prstGeom>
        </p:spPr>
        <p:txBody>
          <a:bodyPr wrap="square">
            <a:spAutoFit/>
          </a:bodyPr>
          <a:lstStyle/>
          <a:p>
            <a:pPr algn="ctr"/>
            <a:r>
              <a:rPr lang="en-US" sz="3600" dirty="0" smtClean="0">
                <a:latin typeface="Calibri"/>
              </a:rPr>
              <a:t>Meningococcal Vaccines for High Risk</a:t>
            </a:r>
          </a:p>
          <a:p>
            <a:pPr algn="ctr"/>
            <a:r>
              <a:rPr lang="en-US" sz="3600" dirty="0" smtClean="0">
                <a:latin typeface="Calibri"/>
              </a:rPr>
              <a:t>Children 2 months – 10 years</a:t>
            </a:r>
            <a:endParaRPr lang="en-US" sz="3600" dirty="0">
              <a:latin typeface="Calibri"/>
            </a:endParaRPr>
          </a:p>
        </p:txBody>
      </p:sp>
      <p:sp>
        <p:nvSpPr>
          <p:cNvPr id="7" name="Rectangle 6"/>
          <p:cNvSpPr/>
          <p:nvPr/>
        </p:nvSpPr>
        <p:spPr>
          <a:xfrm>
            <a:off x="685800" y="2632987"/>
            <a:ext cx="8229600" cy="3077766"/>
          </a:xfrm>
          <a:prstGeom prst="rect">
            <a:avLst/>
          </a:prstGeom>
        </p:spPr>
        <p:txBody>
          <a:bodyPr wrap="square">
            <a:spAutoFit/>
          </a:bodyPr>
          <a:lstStyle/>
          <a:p>
            <a:endParaRPr lang="en-US" sz="2000" dirty="0" smtClean="0">
              <a:latin typeface="Calibri" pitchFamily="34" charset="0"/>
            </a:endParaRPr>
          </a:p>
          <a:p>
            <a:r>
              <a:rPr lang="en-US" sz="2000" dirty="0" smtClean="0">
                <a:latin typeface="+mn-lt"/>
              </a:rPr>
              <a:t>Recommended for children 2 months through 10 years with:</a:t>
            </a:r>
          </a:p>
          <a:p>
            <a:pPr marL="342900" indent="-342900">
              <a:buFont typeface="Arial" panose="020B0604020202020204" pitchFamily="34" charset="0"/>
              <a:buChar char="•"/>
            </a:pPr>
            <a:r>
              <a:rPr lang="en-US" sz="2000" dirty="0" smtClean="0">
                <a:latin typeface="+mn-lt"/>
              </a:rPr>
              <a:t>complement component deficiency</a:t>
            </a:r>
          </a:p>
          <a:p>
            <a:pPr marL="342900" indent="-342900">
              <a:buFont typeface="Arial" panose="020B0604020202020204" pitchFamily="34" charset="0"/>
              <a:buChar char="•"/>
            </a:pPr>
            <a:r>
              <a:rPr lang="en-US" sz="2000" dirty="0" smtClean="0">
                <a:latin typeface="+mn-lt"/>
              </a:rPr>
              <a:t>functional or anatomic asplenia</a:t>
            </a:r>
          </a:p>
          <a:p>
            <a:pPr marL="342900" indent="-342900">
              <a:buFont typeface="Arial" panose="020B0604020202020204" pitchFamily="34" charset="0"/>
              <a:buChar char="•"/>
            </a:pPr>
            <a:r>
              <a:rPr lang="en-US" sz="2000" dirty="0" smtClean="0">
                <a:latin typeface="+mn-lt"/>
              </a:rPr>
              <a:t>those who are part of a community outbreak </a:t>
            </a:r>
            <a:endParaRPr lang="en-US" sz="2000" dirty="0">
              <a:latin typeface="+mn-lt"/>
            </a:endParaRPr>
          </a:p>
          <a:p>
            <a:pPr marL="342900" indent="-342900">
              <a:buFont typeface="Arial" panose="020B0604020202020204" pitchFamily="34" charset="0"/>
              <a:buChar char="•"/>
            </a:pPr>
            <a:r>
              <a:rPr lang="en-US" sz="2000" dirty="0" smtClean="0">
                <a:latin typeface="+mn-lt"/>
              </a:rPr>
              <a:t>persons traveling internationally to regions with endemic  meningococcal disease.</a:t>
            </a:r>
          </a:p>
          <a:p>
            <a:pPr algn="ctr"/>
            <a:endParaRPr lang="en-US" dirty="0" smtClean="0">
              <a:latin typeface="Calibri" pitchFamily="34" charset="0"/>
            </a:endParaRPr>
          </a:p>
          <a:p>
            <a:r>
              <a:rPr lang="en-US" b="1" i="1" dirty="0" smtClean="0">
                <a:latin typeface="Calibri" pitchFamily="34" charset="0"/>
              </a:rPr>
              <a:t> For details on doses and schedule refer to  the current Childhood and Adolescent Immunization Schedule</a:t>
            </a:r>
          </a:p>
        </p:txBody>
      </p:sp>
      <p:sp>
        <p:nvSpPr>
          <p:cNvPr id="10" name="Rectangle 9"/>
          <p:cNvSpPr/>
          <p:nvPr/>
        </p:nvSpPr>
        <p:spPr>
          <a:xfrm>
            <a:off x="381000" y="1436115"/>
            <a:ext cx="8305800" cy="692497"/>
          </a:xfrm>
          <a:prstGeom prst="rect">
            <a:avLst/>
          </a:prstGeom>
        </p:spPr>
        <p:txBody>
          <a:bodyPr wrap="square">
            <a:spAutoFit/>
          </a:bodyPr>
          <a:lstStyle/>
          <a:p>
            <a:pPr algn="ctr">
              <a:lnSpc>
                <a:spcPct val="80000"/>
              </a:lnSpc>
              <a:spcBef>
                <a:spcPct val="35000"/>
              </a:spcBef>
              <a:buClr>
                <a:srgbClr val="FFFFCC"/>
              </a:buClr>
            </a:pPr>
            <a:r>
              <a:rPr lang="en-US" sz="2000" b="1" dirty="0" smtClean="0">
                <a:latin typeface="Calibri"/>
              </a:rPr>
              <a:t>MENHIBRIX</a:t>
            </a:r>
            <a:r>
              <a:rPr lang="en-US" sz="2000" baseline="30000" dirty="0" smtClean="0">
                <a:latin typeface="Calibri"/>
              </a:rPr>
              <a:t>®</a:t>
            </a:r>
            <a:r>
              <a:rPr lang="en-US" sz="2000" dirty="0" smtClean="0">
                <a:latin typeface="Calibri"/>
              </a:rPr>
              <a:t> (Men C</a:t>
            </a:r>
            <a:r>
              <a:rPr lang="en-US" sz="1600" dirty="0" smtClean="0">
                <a:latin typeface="Calibri"/>
              </a:rPr>
              <a:t>&amp;</a:t>
            </a:r>
            <a:r>
              <a:rPr lang="en-US" sz="2000" dirty="0" smtClean="0">
                <a:latin typeface="Calibri"/>
              </a:rPr>
              <a:t>Y + </a:t>
            </a:r>
            <a:r>
              <a:rPr lang="en-US" sz="2000" dirty="0" err="1" smtClean="0">
                <a:latin typeface="Calibri"/>
              </a:rPr>
              <a:t>Hib</a:t>
            </a:r>
            <a:r>
              <a:rPr lang="en-US" sz="2000" dirty="0" smtClean="0">
                <a:latin typeface="Calibri"/>
              </a:rPr>
              <a:t>) licensed for ages 6 weeks through 18 months</a:t>
            </a:r>
          </a:p>
          <a:p>
            <a:pPr algn="ctr">
              <a:lnSpc>
                <a:spcPct val="80000"/>
              </a:lnSpc>
              <a:spcBef>
                <a:spcPct val="35000"/>
              </a:spcBef>
              <a:buClr>
                <a:srgbClr val="FFFFCC"/>
              </a:buClr>
            </a:pPr>
            <a:r>
              <a:rPr lang="en-US" sz="2000" b="1" dirty="0" err="1" smtClean="0">
                <a:latin typeface="Calibri"/>
              </a:rPr>
              <a:t>Menveo</a:t>
            </a:r>
            <a:r>
              <a:rPr lang="en-US" sz="2000" b="1" dirty="0" smtClean="0">
                <a:latin typeface="Calibri"/>
                <a:sym typeface="Symbol" pitchFamily="18" charset="2"/>
              </a:rPr>
              <a:t>®</a:t>
            </a:r>
            <a:r>
              <a:rPr lang="en-US" sz="2000" dirty="0" smtClean="0">
                <a:latin typeface="Calibri"/>
              </a:rPr>
              <a:t>  (Men A,C,Y, W-135) licensed for ages 2 mos. through 55 years</a:t>
            </a:r>
          </a:p>
        </p:txBody>
      </p:sp>
      <p:sp>
        <p:nvSpPr>
          <p:cNvPr id="13" name="Rectangle 12"/>
          <p:cNvSpPr/>
          <p:nvPr/>
        </p:nvSpPr>
        <p:spPr>
          <a:xfrm>
            <a:off x="685800" y="2198174"/>
            <a:ext cx="8001000" cy="313932"/>
          </a:xfrm>
          <a:prstGeom prst="rect">
            <a:avLst/>
          </a:prstGeom>
        </p:spPr>
        <p:txBody>
          <a:bodyPr wrap="square">
            <a:spAutoFit/>
          </a:bodyPr>
          <a:lstStyle/>
          <a:p>
            <a:pPr algn="ctr">
              <a:lnSpc>
                <a:spcPct val="80000"/>
              </a:lnSpc>
              <a:spcBef>
                <a:spcPct val="35000"/>
              </a:spcBef>
              <a:buClr>
                <a:srgbClr val="FFFFCC"/>
              </a:buClr>
            </a:pPr>
            <a:r>
              <a:rPr lang="en-US" b="1" dirty="0" smtClean="0"/>
              <a:t>Menactra</a:t>
            </a:r>
            <a:r>
              <a:rPr lang="en-US" b="1" baseline="30000" dirty="0" smtClean="0">
                <a:sym typeface="Symbol" pitchFamily="18" charset="2"/>
              </a:rPr>
              <a:t> (</a:t>
            </a:r>
            <a:r>
              <a:rPr lang="en-US" dirty="0" smtClean="0"/>
              <a:t>(Men A,C,Y, W-135)</a:t>
            </a:r>
            <a:r>
              <a:rPr lang="en-US" b="1" dirty="0" smtClean="0"/>
              <a:t> </a:t>
            </a:r>
            <a:r>
              <a:rPr lang="en-US" dirty="0" smtClean="0"/>
              <a:t>licensed for 9 mos. through 55 years</a:t>
            </a:r>
          </a:p>
        </p:txBody>
      </p:sp>
      <p:sp>
        <p:nvSpPr>
          <p:cNvPr id="8" name="Rectangle 7"/>
          <p:cNvSpPr/>
          <p:nvPr/>
        </p:nvSpPr>
        <p:spPr>
          <a:xfrm>
            <a:off x="1379846" y="5920291"/>
            <a:ext cx="6308108" cy="307777"/>
          </a:xfrm>
          <a:prstGeom prst="rect">
            <a:avLst/>
          </a:prstGeom>
        </p:spPr>
        <p:txBody>
          <a:bodyPr wrap="square">
            <a:spAutoFit/>
          </a:bodyPr>
          <a:lstStyle/>
          <a:p>
            <a:r>
              <a:rPr lang="en-US" sz="1400" b="1" dirty="0" smtClean="0">
                <a:latin typeface="Calibri"/>
              </a:rPr>
              <a:t>MMWR, June 20, 2014, </a:t>
            </a:r>
            <a:r>
              <a:rPr lang="en-US" sz="1400" b="1" dirty="0" err="1" smtClean="0">
                <a:latin typeface="Calibri"/>
              </a:rPr>
              <a:t>Vol</a:t>
            </a:r>
            <a:r>
              <a:rPr lang="en-US" sz="1400" b="1" dirty="0" smtClean="0">
                <a:latin typeface="Calibri"/>
              </a:rPr>
              <a:t> 63 #24       MMWR, March 22, 2013, </a:t>
            </a:r>
            <a:r>
              <a:rPr lang="en-US" sz="1400" b="1" dirty="0" err="1" smtClean="0">
                <a:latin typeface="Calibri"/>
              </a:rPr>
              <a:t>Vol</a:t>
            </a:r>
            <a:r>
              <a:rPr lang="en-US" sz="1400" b="1" dirty="0" smtClean="0">
                <a:latin typeface="Calibri"/>
              </a:rPr>
              <a:t> 62, #RR02</a:t>
            </a:r>
          </a:p>
        </p:txBody>
      </p:sp>
    </p:spTree>
    <p:extLst>
      <p:ext uri="{BB962C8B-B14F-4D97-AF65-F5344CB8AC3E}">
        <p14:creationId xmlns:p14="http://schemas.microsoft.com/office/powerpoint/2010/main" val="20132497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idx="4294967295"/>
          </p:nvPr>
        </p:nvSpPr>
        <p:spPr>
          <a:xfrm>
            <a:off x="0" y="-154554"/>
            <a:ext cx="9144000" cy="1043147"/>
          </a:xfrm>
        </p:spPr>
        <p:txBody>
          <a:bodyPr/>
          <a:lstStyle/>
          <a:p>
            <a:r>
              <a:rPr lang="en-US" sz="3600" dirty="0" err="1" smtClean="0"/>
              <a:t>Serogroup</a:t>
            </a:r>
            <a:r>
              <a:rPr lang="en-US" sz="3600" dirty="0" smtClean="0"/>
              <a:t> B Meningococcal Vaccine</a:t>
            </a:r>
            <a:endParaRPr lang="en-US" sz="2400" dirty="0" smtClean="0">
              <a:sym typeface="Symbol" pitchFamily="18" charset="2"/>
            </a:endParaRPr>
          </a:p>
        </p:txBody>
      </p:sp>
      <p:sp>
        <p:nvSpPr>
          <p:cNvPr id="259075" name="Rectangle 3"/>
          <p:cNvSpPr>
            <a:spLocks noGrp="1" noChangeArrowheads="1"/>
          </p:cNvSpPr>
          <p:nvPr>
            <p:ph type="body" idx="4294967295"/>
          </p:nvPr>
        </p:nvSpPr>
        <p:spPr>
          <a:xfrm>
            <a:off x="0" y="758011"/>
            <a:ext cx="9144000" cy="914400"/>
          </a:xfrm>
        </p:spPr>
        <p:txBody>
          <a:bodyPr>
            <a:normAutofit/>
          </a:bodyPr>
          <a:lstStyle/>
          <a:p>
            <a:pPr algn="ctr">
              <a:lnSpc>
                <a:spcPct val="80000"/>
              </a:lnSpc>
              <a:spcBef>
                <a:spcPct val="35000"/>
              </a:spcBef>
              <a:buClr>
                <a:srgbClr val="FFFFCC"/>
              </a:buClr>
              <a:buFontTx/>
              <a:buNone/>
            </a:pPr>
            <a:r>
              <a:rPr lang="en-US" sz="2000" dirty="0" smtClean="0"/>
              <a:t>Bexsero</a:t>
            </a:r>
            <a:r>
              <a:rPr lang="en-US" sz="2000" dirty="0" smtClean="0">
                <a:sym typeface="Symbol" pitchFamily="18" charset="2"/>
              </a:rPr>
              <a:t>®</a:t>
            </a:r>
            <a:r>
              <a:rPr lang="en-US" sz="2000" b="1" dirty="0" smtClean="0"/>
              <a:t> </a:t>
            </a:r>
            <a:r>
              <a:rPr lang="en-US" sz="2000" dirty="0" smtClean="0"/>
              <a:t>licensed for ages 10 through 25 years (2 dose)</a:t>
            </a:r>
          </a:p>
          <a:p>
            <a:pPr algn="ctr">
              <a:lnSpc>
                <a:spcPct val="80000"/>
              </a:lnSpc>
              <a:spcBef>
                <a:spcPct val="35000"/>
              </a:spcBef>
              <a:buClr>
                <a:srgbClr val="FFFFCC"/>
              </a:buClr>
              <a:buFontTx/>
              <a:buNone/>
            </a:pPr>
            <a:r>
              <a:rPr lang="en-US" sz="2000" dirty="0" err="1" smtClean="0">
                <a:sym typeface="Symbol" pitchFamily="18" charset="2"/>
              </a:rPr>
              <a:t>Trumenba</a:t>
            </a:r>
            <a:r>
              <a:rPr lang="en-US" sz="2000" dirty="0" smtClean="0">
                <a:sym typeface="Symbol" pitchFamily="18" charset="2"/>
              </a:rPr>
              <a:t>®</a:t>
            </a:r>
            <a:r>
              <a:rPr lang="en-US" sz="2000" dirty="0" smtClean="0"/>
              <a:t> licensed for ages 10 through 25 years (3 dose)</a:t>
            </a:r>
          </a:p>
        </p:txBody>
      </p:sp>
      <p:sp>
        <p:nvSpPr>
          <p:cNvPr id="332804" name="Text Box 4"/>
          <p:cNvSpPr txBox="1">
            <a:spLocks noChangeArrowheads="1"/>
          </p:cNvSpPr>
          <p:nvPr/>
        </p:nvSpPr>
        <p:spPr bwMode="auto">
          <a:xfrm>
            <a:off x="228600" y="1524000"/>
            <a:ext cx="8763000" cy="2308324"/>
          </a:xfrm>
          <a:prstGeom prst="rect">
            <a:avLst/>
          </a:prstGeom>
          <a:noFill/>
          <a:ln w="9525">
            <a:noFill/>
            <a:miter lim="800000"/>
            <a:headEnd/>
            <a:tailEnd/>
          </a:ln>
        </p:spPr>
        <p:txBody>
          <a:bodyPr wrap="square">
            <a:spAutoFit/>
          </a:bodyPr>
          <a:lstStyle/>
          <a:p>
            <a:pPr marL="228600" indent="-228600" fontAlgn="auto">
              <a:spcBef>
                <a:spcPts val="0"/>
              </a:spcBef>
              <a:spcAft>
                <a:spcPts val="0"/>
              </a:spcAft>
            </a:pPr>
            <a:r>
              <a:rPr lang="en-US" sz="2400" dirty="0">
                <a:latin typeface="Calibri"/>
              </a:rPr>
              <a:t>ACIP recommends  </a:t>
            </a:r>
            <a:r>
              <a:rPr lang="en-US" sz="2400" dirty="0" err="1">
                <a:latin typeface="Calibri"/>
              </a:rPr>
              <a:t>serogroup</a:t>
            </a:r>
            <a:r>
              <a:rPr lang="en-US" sz="2400" dirty="0">
                <a:latin typeface="Calibri"/>
              </a:rPr>
              <a:t> B meningococcal vaccine for:</a:t>
            </a:r>
          </a:p>
          <a:p>
            <a:pPr marL="400050" indent="-400050">
              <a:buFont typeface="Arial" pitchFamily="34" charset="0"/>
              <a:buChar char="•"/>
            </a:pPr>
            <a:r>
              <a:rPr lang="en-US" sz="2000" dirty="0">
                <a:latin typeface="+mn-lt"/>
              </a:rPr>
              <a:t>Persons with persistent complement component deficiencies </a:t>
            </a:r>
          </a:p>
          <a:p>
            <a:pPr marL="400050" indent="-400050">
              <a:buFont typeface="Arial" pitchFamily="34" charset="0"/>
              <a:buChar char="•"/>
            </a:pPr>
            <a:r>
              <a:rPr lang="en-US" sz="2000" dirty="0">
                <a:latin typeface="+mn-lt"/>
              </a:rPr>
              <a:t>Persons with anatomic or functional </a:t>
            </a:r>
            <a:r>
              <a:rPr lang="en-US" sz="2000" dirty="0" err="1">
                <a:latin typeface="+mn-lt"/>
              </a:rPr>
              <a:t>asplenia</a:t>
            </a:r>
            <a:r>
              <a:rPr lang="en-US" sz="2000" dirty="0">
                <a:latin typeface="+mn-lt"/>
              </a:rPr>
              <a:t> </a:t>
            </a:r>
          </a:p>
          <a:p>
            <a:pPr marL="400050" indent="-400050">
              <a:buFont typeface="Arial" pitchFamily="34" charset="0"/>
              <a:buChar char="•"/>
            </a:pPr>
            <a:r>
              <a:rPr lang="en-US" sz="2000" dirty="0">
                <a:latin typeface="+mn-lt"/>
              </a:rPr>
              <a:t>Microbiologists routinely exposed to isolates of </a:t>
            </a:r>
            <a:r>
              <a:rPr lang="en-US" sz="2000" i="1" dirty="0" err="1">
                <a:latin typeface="+mn-lt"/>
              </a:rPr>
              <a:t>Neisseria</a:t>
            </a:r>
            <a:r>
              <a:rPr lang="en-US" sz="2000" i="1" dirty="0">
                <a:latin typeface="+mn-lt"/>
              </a:rPr>
              <a:t> </a:t>
            </a:r>
            <a:r>
              <a:rPr lang="en-US" sz="2000" i="1" dirty="0" err="1">
                <a:latin typeface="+mn-lt"/>
              </a:rPr>
              <a:t>meningitidis</a:t>
            </a:r>
            <a:r>
              <a:rPr lang="en-US" sz="2000" dirty="0">
                <a:latin typeface="+mn-lt"/>
              </a:rPr>
              <a:t> </a:t>
            </a:r>
          </a:p>
          <a:p>
            <a:pPr marL="400050" indent="-400050">
              <a:buFont typeface="Arial" pitchFamily="34" charset="0"/>
              <a:buChar char="•"/>
            </a:pPr>
            <a:r>
              <a:rPr lang="en-US" sz="2000" dirty="0">
                <a:latin typeface="+mn-lt"/>
              </a:rPr>
              <a:t>Persons identified to be at increased risk because of a serogroup B meningococcal disease outbreak </a:t>
            </a:r>
            <a:endParaRPr lang="en-US" sz="2000" dirty="0" smtClean="0">
              <a:latin typeface="+mn-lt"/>
            </a:endParaRPr>
          </a:p>
          <a:p>
            <a:pPr marL="400050" indent="-400050">
              <a:buFont typeface="Arial" pitchFamily="34" charset="0"/>
              <a:buChar char="•"/>
            </a:pPr>
            <a:r>
              <a:rPr lang="en-US" sz="2000" dirty="0" smtClean="0">
                <a:latin typeface="+mn-lt"/>
              </a:rPr>
              <a:t>The 2 vaccine products are not interchangeable.</a:t>
            </a:r>
            <a:endParaRPr lang="en-US" sz="2000" dirty="0">
              <a:latin typeface="+mn-lt"/>
            </a:endParaRPr>
          </a:p>
        </p:txBody>
      </p:sp>
      <p:sp>
        <p:nvSpPr>
          <p:cNvPr id="259078" name="Text Box 7"/>
          <p:cNvSpPr txBox="1">
            <a:spLocks noChangeArrowheads="1"/>
          </p:cNvSpPr>
          <p:nvPr/>
        </p:nvSpPr>
        <p:spPr bwMode="auto">
          <a:xfrm>
            <a:off x="7985125" y="3465513"/>
            <a:ext cx="184150" cy="366712"/>
          </a:xfrm>
          <a:prstGeom prst="rect">
            <a:avLst/>
          </a:prstGeom>
          <a:noFill/>
          <a:ln w="9525">
            <a:noFill/>
            <a:miter lim="800000"/>
            <a:headEnd/>
            <a:tailEnd/>
          </a:ln>
        </p:spPr>
        <p:txBody>
          <a:bodyPr wrap="none">
            <a:spAutoFit/>
          </a:bodyPr>
          <a:lstStyle/>
          <a:p>
            <a:pPr fontAlgn="auto">
              <a:spcBef>
                <a:spcPts val="0"/>
              </a:spcBef>
              <a:spcAft>
                <a:spcPts val="0"/>
              </a:spcAft>
            </a:pPr>
            <a:endParaRPr lang="en-US">
              <a:solidFill>
                <a:srgbClr val="FFFFFF"/>
              </a:solidFill>
              <a:latin typeface="Calibri"/>
            </a:endParaRPr>
          </a:p>
        </p:txBody>
      </p:sp>
      <p:sp>
        <p:nvSpPr>
          <p:cNvPr id="259079" name="TextBox 6"/>
          <p:cNvSpPr txBox="1">
            <a:spLocks noChangeArrowheads="1"/>
          </p:cNvSpPr>
          <p:nvPr/>
        </p:nvSpPr>
        <p:spPr bwMode="auto">
          <a:xfrm>
            <a:off x="8001000" y="5638800"/>
            <a:ext cx="533400" cy="366713"/>
          </a:xfrm>
          <a:prstGeom prst="rect">
            <a:avLst/>
          </a:prstGeom>
          <a:noFill/>
          <a:ln w="9525">
            <a:noFill/>
            <a:miter lim="800000"/>
            <a:headEnd/>
            <a:tailEnd/>
          </a:ln>
        </p:spPr>
        <p:txBody>
          <a:bodyPr>
            <a:spAutoFit/>
          </a:bodyPr>
          <a:lstStyle/>
          <a:p>
            <a:pPr fontAlgn="auto">
              <a:spcBef>
                <a:spcPts val="0"/>
              </a:spcBef>
              <a:spcAft>
                <a:spcPts val="0"/>
              </a:spcAft>
            </a:pPr>
            <a:endParaRPr lang="en-US" b="1">
              <a:solidFill>
                <a:srgbClr val="FFC000"/>
              </a:solidFill>
              <a:latin typeface="Calibri"/>
            </a:endParaRPr>
          </a:p>
        </p:txBody>
      </p:sp>
      <p:sp>
        <p:nvSpPr>
          <p:cNvPr id="10" name="TextBox 9"/>
          <p:cNvSpPr txBox="1"/>
          <p:nvPr/>
        </p:nvSpPr>
        <p:spPr>
          <a:xfrm>
            <a:off x="726057" y="5991181"/>
            <a:ext cx="3810000" cy="307777"/>
          </a:xfrm>
          <a:prstGeom prst="rect">
            <a:avLst/>
          </a:prstGeom>
          <a:noFill/>
        </p:spPr>
        <p:txBody>
          <a:bodyPr wrap="square" rtlCol="0">
            <a:spAutoFit/>
          </a:bodyPr>
          <a:lstStyle/>
          <a:p>
            <a:r>
              <a:rPr lang="en-US" sz="1400" b="1" dirty="0">
                <a:latin typeface="Calibri"/>
              </a:rPr>
              <a:t>MMWR; June 12, 2015 ,Vol. 64 #22; 608-611</a:t>
            </a:r>
          </a:p>
        </p:txBody>
      </p:sp>
      <p:sp>
        <p:nvSpPr>
          <p:cNvPr id="8" name="TextBox 7"/>
          <p:cNvSpPr txBox="1"/>
          <p:nvPr/>
        </p:nvSpPr>
        <p:spPr>
          <a:xfrm>
            <a:off x="76200" y="4085510"/>
            <a:ext cx="8915400" cy="1938992"/>
          </a:xfrm>
          <a:prstGeom prst="rect">
            <a:avLst/>
          </a:prstGeom>
          <a:noFill/>
        </p:spPr>
        <p:txBody>
          <a:bodyPr wrap="square" rtlCol="0">
            <a:spAutoFit/>
          </a:bodyPr>
          <a:lstStyle/>
          <a:p>
            <a:pPr lvl="0" algn="ctr"/>
            <a:r>
              <a:rPr lang="en-US" sz="2400" dirty="0">
                <a:latin typeface="Calibri"/>
              </a:rPr>
              <a:t>(Category B – Permissive recommendation</a:t>
            </a:r>
            <a:r>
              <a:rPr lang="en-US" sz="2400" dirty="0" smtClean="0">
                <a:latin typeface="Calibri"/>
              </a:rPr>
              <a:t>)</a:t>
            </a:r>
            <a:r>
              <a:rPr lang="en-US" sz="2400" baseline="30000" dirty="0" smtClean="0">
                <a:latin typeface="Calibri"/>
              </a:rPr>
              <a:t>#</a:t>
            </a:r>
          </a:p>
          <a:p>
            <a:pPr algn="ctr"/>
            <a:r>
              <a:rPr lang="en-US" sz="2400" dirty="0" smtClean="0">
                <a:latin typeface="Calibri"/>
              </a:rPr>
              <a:t>A Men B vaccine series </a:t>
            </a:r>
            <a:r>
              <a:rPr lang="en-US" sz="2400" b="1" u="sng" dirty="0" smtClean="0">
                <a:latin typeface="Calibri"/>
              </a:rPr>
              <a:t>may</a:t>
            </a:r>
            <a:r>
              <a:rPr lang="en-US" sz="2400" dirty="0" smtClean="0">
                <a:latin typeface="Calibri"/>
              </a:rPr>
              <a:t> be administered to adolescents and young adults 16 through 23 years of age to provide short-term protection against most strains of Men B. Preferred age is 16-18 years. 	</a:t>
            </a:r>
            <a:endParaRPr lang="en-US" sz="2400" baseline="30000" dirty="0">
              <a:latin typeface="Calibri"/>
            </a:endParaRPr>
          </a:p>
        </p:txBody>
      </p:sp>
      <p:sp>
        <p:nvSpPr>
          <p:cNvPr id="9" name="TextBox 8"/>
          <p:cNvSpPr txBox="1"/>
          <p:nvPr/>
        </p:nvSpPr>
        <p:spPr>
          <a:xfrm>
            <a:off x="4528868" y="5991182"/>
            <a:ext cx="4038600" cy="307777"/>
          </a:xfrm>
          <a:prstGeom prst="rect">
            <a:avLst/>
          </a:prstGeom>
          <a:noFill/>
        </p:spPr>
        <p:txBody>
          <a:bodyPr wrap="square" rtlCol="0">
            <a:spAutoFit/>
          </a:bodyPr>
          <a:lstStyle/>
          <a:p>
            <a:r>
              <a:rPr lang="en-US" sz="1400" baseline="30000" dirty="0">
                <a:latin typeface="Calibri"/>
              </a:rPr>
              <a:t>#</a:t>
            </a:r>
            <a:r>
              <a:rPr lang="en-US" sz="1400" dirty="0">
                <a:latin typeface="Calibri"/>
              </a:rPr>
              <a:t> </a:t>
            </a:r>
            <a:r>
              <a:rPr lang="en-US" sz="1400" b="1" dirty="0">
                <a:latin typeface="Calibri"/>
              </a:rPr>
              <a:t>MMWR; October 23, 2015, </a:t>
            </a:r>
            <a:r>
              <a:rPr lang="en-US" sz="1400" b="1" dirty="0" err="1">
                <a:latin typeface="Calibri"/>
              </a:rPr>
              <a:t>Vol</a:t>
            </a:r>
            <a:r>
              <a:rPr lang="en-US" sz="1400" b="1" dirty="0">
                <a:latin typeface="Calibri"/>
              </a:rPr>
              <a:t> .64 #41; 1171-1176  </a:t>
            </a:r>
          </a:p>
        </p:txBody>
      </p:sp>
    </p:spTree>
    <p:extLst>
      <p:ext uri="{BB962C8B-B14F-4D97-AF65-F5344CB8AC3E}">
        <p14:creationId xmlns:p14="http://schemas.microsoft.com/office/powerpoint/2010/main" val="38835451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914400" y="1587500"/>
            <a:ext cx="7315200" cy="1015663"/>
          </a:xfrm>
          <a:prstGeom prst="rect">
            <a:avLst/>
          </a:prstGeom>
          <a:noFill/>
          <a:ln w="9525">
            <a:noFill/>
            <a:miter lim="800000"/>
            <a:headEnd/>
            <a:tailEnd/>
          </a:ln>
        </p:spPr>
        <p:txBody>
          <a:bodyPr>
            <a:spAutoFit/>
          </a:bodyPr>
          <a:lstStyle/>
          <a:p>
            <a:pPr>
              <a:spcBef>
                <a:spcPct val="50000"/>
              </a:spcBef>
            </a:pPr>
            <a:endParaRPr lang="en-US" sz="2400" dirty="0">
              <a:solidFill>
                <a:srgbClr val="FFFFFF"/>
              </a:solidFill>
              <a:latin typeface="Calibri"/>
              <a:cs typeface="Arial" charset="0"/>
            </a:endParaRPr>
          </a:p>
          <a:p>
            <a:pPr>
              <a:spcBef>
                <a:spcPct val="50000"/>
              </a:spcBef>
            </a:pPr>
            <a:endParaRPr lang="en-US" sz="2400" dirty="0">
              <a:solidFill>
                <a:srgbClr val="FFFFFF"/>
              </a:solidFill>
              <a:latin typeface="Calibri"/>
              <a:cs typeface="Arial" charset="0"/>
            </a:endParaRPr>
          </a:p>
        </p:txBody>
      </p:sp>
      <p:sp>
        <p:nvSpPr>
          <p:cNvPr id="449541" name="Text Box 5"/>
          <p:cNvSpPr txBox="1">
            <a:spLocks noChangeArrowheads="1"/>
          </p:cNvSpPr>
          <p:nvPr/>
        </p:nvSpPr>
        <p:spPr bwMode="auto">
          <a:xfrm>
            <a:off x="914400" y="420688"/>
            <a:ext cx="7696200" cy="823912"/>
          </a:xfrm>
          <a:prstGeom prst="rect">
            <a:avLst/>
          </a:prstGeom>
          <a:noFill/>
          <a:ln w="9525">
            <a:noFill/>
            <a:miter lim="800000"/>
            <a:headEnd/>
            <a:tailEnd/>
          </a:ln>
        </p:spPr>
        <p:txBody>
          <a:bodyPr>
            <a:spAutoFit/>
          </a:bodyPr>
          <a:lstStyle/>
          <a:p>
            <a:pPr>
              <a:spcBef>
                <a:spcPct val="50000"/>
              </a:spcBef>
              <a:defRPr/>
            </a:pPr>
            <a:r>
              <a:rPr lang="en-US" sz="4800" b="1" i="1" kern="0" dirty="0">
                <a:solidFill>
                  <a:srgbClr val="FFFF99"/>
                </a:solidFill>
                <a:latin typeface="Calibri"/>
                <a:cs typeface="Arial" charset="0"/>
              </a:rPr>
              <a:t>Test Your Knowledge!</a:t>
            </a:r>
          </a:p>
        </p:txBody>
      </p:sp>
      <p:sp>
        <p:nvSpPr>
          <p:cNvPr id="4" name="Title 3"/>
          <p:cNvSpPr>
            <a:spLocks noGrp="1"/>
          </p:cNvSpPr>
          <p:nvPr>
            <p:ph type="ctrTitle"/>
          </p:nvPr>
        </p:nvSpPr>
        <p:spPr>
          <a:xfrm>
            <a:off x="914400" y="1676401"/>
            <a:ext cx="7467600" cy="1752600"/>
          </a:xfrm>
        </p:spPr>
        <p:txBody>
          <a:bodyPr/>
          <a:lstStyle/>
          <a:p>
            <a:pPr algn="l"/>
            <a:r>
              <a:rPr lang="en-US" sz="2400" dirty="0" smtClean="0">
                <a:solidFill>
                  <a:schemeClr val="tx1"/>
                </a:solidFill>
                <a:latin typeface="+mn-lt"/>
              </a:rPr>
              <a:t>Simon received MPSV4 at 5 years of age for international travel and a dose of MCV4 at age 11. </a:t>
            </a:r>
            <a:r>
              <a:rPr lang="en-US" sz="2400" dirty="0" smtClean="0"/>
              <a:t/>
            </a:r>
            <a:br>
              <a:rPr lang="en-US" sz="2400" dirty="0" smtClean="0"/>
            </a:br>
            <a:r>
              <a:rPr lang="en-US" sz="2400" dirty="0" smtClean="0"/>
              <a:t> </a:t>
            </a:r>
            <a:br>
              <a:rPr lang="en-US" sz="2400" dirty="0" smtClean="0"/>
            </a:br>
            <a:r>
              <a:rPr lang="en-US" sz="2400" b="1" dirty="0" smtClean="0"/>
              <a:t>Does</a:t>
            </a:r>
            <a:r>
              <a:rPr lang="en-US" sz="2400" b="1" dirty="0" smtClean="0">
                <a:solidFill>
                  <a:schemeClr val="tx2">
                    <a:lumMod val="40000"/>
                    <a:lumOff val="60000"/>
                  </a:schemeClr>
                </a:solidFill>
                <a:latin typeface="+mn-lt"/>
              </a:rPr>
              <a:t> he need a booster dose of MCV4 vaccine at age 16? </a:t>
            </a:r>
            <a:endParaRPr lang="en-US" sz="2400" b="1" dirty="0">
              <a:solidFill>
                <a:schemeClr val="tx2">
                  <a:lumMod val="40000"/>
                  <a:lumOff val="60000"/>
                </a:schemeClr>
              </a:solidFill>
              <a:latin typeface="+mn-lt"/>
            </a:endParaRPr>
          </a:p>
        </p:txBody>
      </p:sp>
      <p:sp>
        <p:nvSpPr>
          <p:cNvPr id="2" name="TextBox 1"/>
          <p:cNvSpPr txBox="1"/>
          <p:nvPr/>
        </p:nvSpPr>
        <p:spPr>
          <a:xfrm>
            <a:off x="1066800" y="4114800"/>
            <a:ext cx="6934200" cy="923330"/>
          </a:xfrm>
          <a:prstGeom prst="rect">
            <a:avLst/>
          </a:prstGeom>
          <a:noFill/>
        </p:spPr>
        <p:txBody>
          <a:bodyPr wrap="square" rtlCol="0">
            <a:spAutoFit/>
          </a:bodyPr>
          <a:lstStyle/>
          <a:p>
            <a:r>
              <a:rPr lang="en-US"/>
              <a:t>Yes. Any meningococcal vaccination given prior to the tenth birthday (either with MCV4 or MPSV4) does NOT count toward routinely recommended doses.</a:t>
            </a:r>
            <a:endParaRPr lang="en-US" dirty="0"/>
          </a:p>
        </p:txBody>
      </p:sp>
      <p:sp>
        <p:nvSpPr>
          <p:cNvPr id="3" name="Rectangle 2"/>
          <p:cNvSpPr/>
          <p:nvPr/>
        </p:nvSpPr>
        <p:spPr>
          <a:xfrm>
            <a:off x="1093631" y="5943600"/>
            <a:ext cx="3785395" cy="307777"/>
          </a:xfrm>
          <a:prstGeom prst="rect">
            <a:avLst/>
          </a:prstGeom>
        </p:spPr>
        <p:txBody>
          <a:bodyPr wrap="none">
            <a:spAutoFit/>
          </a:bodyPr>
          <a:lstStyle/>
          <a:p>
            <a:pPr lvl="0" fontAlgn="auto">
              <a:spcBef>
                <a:spcPts val="0"/>
              </a:spcBef>
              <a:spcAft>
                <a:spcPts val="0"/>
              </a:spcAft>
            </a:pPr>
            <a:r>
              <a:rPr lang="en-US" sz="1400" b="1" dirty="0">
                <a:solidFill>
                  <a:srgbClr val="FFFFFF"/>
                </a:solidFill>
                <a:latin typeface="Calibri"/>
                <a:cs typeface="Arial" charset="0"/>
              </a:rPr>
              <a:t>IAC Ask the Experts - Reviewed  September 2013</a:t>
            </a:r>
            <a:endParaRPr lang="en-US" sz="1400" dirty="0">
              <a:solidFill>
                <a:srgbClr val="FFFFFF"/>
              </a:solidFill>
              <a:latin typeface="Calibri"/>
              <a:cs typeface="Arial" charset="0"/>
            </a:endParaRPr>
          </a:p>
        </p:txBody>
      </p:sp>
    </p:spTree>
    <p:extLst>
      <p:ext uri="{BB962C8B-B14F-4D97-AF65-F5344CB8AC3E}">
        <p14:creationId xmlns:p14="http://schemas.microsoft.com/office/powerpoint/2010/main" val="2983692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2"/>
          <p:cNvSpPr>
            <a:spLocks noGrp="1" noChangeArrowheads="1"/>
          </p:cNvSpPr>
          <p:nvPr>
            <p:ph type="title" idx="4294967295"/>
          </p:nvPr>
        </p:nvSpPr>
        <p:spPr>
          <a:xfrm>
            <a:off x="304800" y="76200"/>
            <a:ext cx="8534400" cy="1143000"/>
          </a:xfrm>
        </p:spPr>
        <p:txBody>
          <a:bodyPr/>
          <a:lstStyle/>
          <a:p>
            <a:pPr eaLnBrk="1" hangingPunct="1"/>
            <a:r>
              <a:rPr lang="en-US" sz="3600" dirty="0" smtClean="0"/>
              <a:t>Rotavirus Vaccines</a:t>
            </a:r>
            <a:r>
              <a:rPr lang="en-US" sz="4000" dirty="0" smtClean="0"/>
              <a:t/>
            </a:r>
            <a:br>
              <a:rPr lang="en-US" sz="4000" dirty="0" smtClean="0"/>
            </a:br>
            <a:r>
              <a:rPr lang="en-US" sz="2400" dirty="0" err="1" smtClean="0"/>
              <a:t>RotaTeq</a:t>
            </a:r>
            <a:r>
              <a:rPr lang="en-US" sz="2400" dirty="0" smtClean="0"/>
              <a:t>® (Merck) and </a:t>
            </a:r>
            <a:r>
              <a:rPr lang="en-US" sz="2400" dirty="0" err="1" smtClean="0"/>
              <a:t>Rotarix</a:t>
            </a:r>
            <a:r>
              <a:rPr lang="en-US" sz="2400" dirty="0" smtClean="0"/>
              <a:t>® (GSK) </a:t>
            </a:r>
          </a:p>
        </p:txBody>
      </p:sp>
      <p:sp>
        <p:nvSpPr>
          <p:cNvPr id="1209347" name="Rectangle 3"/>
          <p:cNvSpPr>
            <a:spLocks noGrp="1" noChangeArrowheads="1"/>
          </p:cNvSpPr>
          <p:nvPr>
            <p:ph type="body" idx="4294967295"/>
          </p:nvPr>
        </p:nvSpPr>
        <p:spPr>
          <a:xfrm>
            <a:off x="685800" y="2362200"/>
            <a:ext cx="8077200" cy="3733800"/>
          </a:xfrm>
        </p:spPr>
        <p:txBody>
          <a:bodyPr>
            <a:normAutofit/>
          </a:bodyPr>
          <a:lstStyle/>
          <a:p>
            <a:pPr eaLnBrk="1" hangingPunct="1">
              <a:lnSpc>
                <a:spcPct val="90000"/>
              </a:lnSpc>
              <a:buFontTx/>
              <a:buNone/>
            </a:pPr>
            <a:r>
              <a:rPr lang="en-US" sz="2000" dirty="0" smtClean="0"/>
              <a:t>ACIP recommends: </a:t>
            </a:r>
          </a:p>
          <a:p>
            <a:pPr eaLnBrk="1" hangingPunct="1">
              <a:lnSpc>
                <a:spcPct val="90000"/>
              </a:lnSpc>
            </a:pPr>
            <a:r>
              <a:rPr lang="en-US" sz="2000" dirty="0" smtClean="0"/>
              <a:t>2-3 doses depending on brand</a:t>
            </a:r>
          </a:p>
          <a:p>
            <a:pPr eaLnBrk="1" hangingPunct="1">
              <a:lnSpc>
                <a:spcPct val="90000"/>
              </a:lnSpc>
            </a:pPr>
            <a:r>
              <a:rPr lang="en-US" sz="2000" dirty="0" smtClean="0"/>
              <a:t>Administer either vaccine as directed below:</a:t>
            </a:r>
          </a:p>
          <a:p>
            <a:pPr lvl="1" eaLnBrk="1" hangingPunct="1">
              <a:lnSpc>
                <a:spcPct val="90000"/>
              </a:lnSpc>
            </a:pPr>
            <a:r>
              <a:rPr lang="en-US" sz="2000" dirty="0" smtClean="0"/>
              <a:t>Minimum age for first dose: 6 weeks</a:t>
            </a:r>
          </a:p>
          <a:p>
            <a:pPr lvl="1" eaLnBrk="1" hangingPunct="1">
              <a:lnSpc>
                <a:spcPct val="90000"/>
              </a:lnSpc>
            </a:pPr>
            <a:r>
              <a:rPr lang="en-US" sz="2000" dirty="0" smtClean="0"/>
              <a:t>Maximum age for first dose: 14 weeks 6 days</a:t>
            </a:r>
          </a:p>
          <a:p>
            <a:pPr lvl="1" eaLnBrk="1" hangingPunct="1">
              <a:lnSpc>
                <a:spcPct val="90000"/>
              </a:lnSpc>
            </a:pPr>
            <a:r>
              <a:rPr lang="en-US" sz="2000" dirty="0" smtClean="0"/>
              <a:t>Minimum interval between doses: 4 weeks</a:t>
            </a:r>
          </a:p>
          <a:p>
            <a:pPr lvl="1" eaLnBrk="1" hangingPunct="1">
              <a:lnSpc>
                <a:spcPct val="90000"/>
              </a:lnSpc>
            </a:pPr>
            <a:r>
              <a:rPr lang="en-US" sz="2000" dirty="0" smtClean="0"/>
              <a:t>Maximum age for last dose: 8 months 0 days</a:t>
            </a:r>
          </a:p>
          <a:p>
            <a:pPr eaLnBrk="1" hangingPunct="1">
              <a:lnSpc>
                <a:spcPct val="90000"/>
              </a:lnSpc>
            </a:pPr>
            <a:r>
              <a:rPr lang="en-US" sz="2000" dirty="0" smtClean="0"/>
              <a:t>If any dose is </a:t>
            </a:r>
            <a:r>
              <a:rPr lang="en-US" sz="2000" dirty="0" err="1" smtClean="0"/>
              <a:t>Rotateq</a:t>
            </a:r>
            <a:r>
              <a:rPr lang="en-US" sz="2000" dirty="0" smtClean="0"/>
              <a:t>®, 3 doses are required</a:t>
            </a:r>
          </a:p>
          <a:p>
            <a:pPr eaLnBrk="1" hangingPunct="1">
              <a:lnSpc>
                <a:spcPct val="90000"/>
              </a:lnSpc>
            </a:pPr>
            <a:r>
              <a:rPr lang="en-US" sz="2000" dirty="0" smtClean="0"/>
              <a:t>Use </a:t>
            </a:r>
            <a:r>
              <a:rPr lang="en-US" sz="2000" dirty="0" err="1" smtClean="0"/>
              <a:t>RotaTeq</a:t>
            </a:r>
            <a:r>
              <a:rPr lang="en-US" sz="2000" dirty="0" smtClean="0"/>
              <a:t>® if allergy to latex</a:t>
            </a:r>
            <a:endParaRPr lang="en-US" sz="2000" b="1" dirty="0" smtClean="0"/>
          </a:p>
        </p:txBody>
      </p:sp>
      <p:sp>
        <p:nvSpPr>
          <p:cNvPr id="250883" name="Text Box 4"/>
          <p:cNvSpPr txBox="1">
            <a:spLocks noChangeArrowheads="1"/>
          </p:cNvSpPr>
          <p:nvPr/>
        </p:nvSpPr>
        <p:spPr bwMode="auto">
          <a:xfrm>
            <a:off x="685800" y="1219200"/>
            <a:ext cx="7924800" cy="534988"/>
          </a:xfrm>
          <a:prstGeom prst="rect">
            <a:avLst/>
          </a:prstGeom>
          <a:noFill/>
          <a:ln w="9525">
            <a:noFill/>
            <a:miter lim="800000"/>
            <a:headEnd/>
            <a:tailEnd/>
          </a:ln>
        </p:spPr>
        <p:txBody>
          <a:bodyPr>
            <a:spAutoFit/>
          </a:bodyPr>
          <a:lstStyle/>
          <a:p>
            <a:pPr>
              <a:lnSpc>
                <a:spcPct val="90000"/>
              </a:lnSpc>
              <a:spcBef>
                <a:spcPct val="20000"/>
              </a:spcBef>
              <a:buFontTx/>
              <a:buChar char="•"/>
            </a:pPr>
            <a:r>
              <a:rPr lang="en-US" sz="3200">
                <a:latin typeface="Calibri" pitchFamily="34" charset="0"/>
              </a:rPr>
              <a:t> RotaTeq®: 3 doses; ages 2, 4, 6 months</a:t>
            </a:r>
            <a:endParaRPr lang="en-US" sz="1600" b="1"/>
          </a:p>
        </p:txBody>
      </p:sp>
      <p:sp>
        <p:nvSpPr>
          <p:cNvPr id="250884" name="Text Box 5"/>
          <p:cNvSpPr txBox="1">
            <a:spLocks noChangeArrowheads="1"/>
          </p:cNvSpPr>
          <p:nvPr/>
        </p:nvSpPr>
        <p:spPr bwMode="auto">
          <a:xfrm>
            <a:off x="685800" y="1782763"/>
            <a:ext cx="7924800" cy="579437"/>
          </a:xfrm>
          <a:prstGeom prst="rect">
            <a:avLst/>
          </a:prstGeom>
          <a:noFill/>
          <a:ln w="9525">
            <a:noFill/>
            <a:miter lim="800000"/>
            <a:headEnd/>
            <a:tailEnd/>
          </a:ln>
        </p:spPr>
        <p:txBody>
          <a:bodyPr>
            <a:spAutoFit/>
          </a:bodyPr>
          <a:lstStyle/>
          <a:p>
            <a:pPr>
              <a:spcBef>
                <a:spcPct val="50000"/>
              </a:spcBef>
              <a:buFontTx/>
              <a:buChar char="•"/>
            </a:pPr>
            <a:r>
              <a:rPr lang="en-US" sz="3200" dirty="0">
                <a:latin typeface="Calibri" pitchFamily="34" charset="0"/>
              </a:rPr>
              <a:t> </a:t>
            </a:r>
            <a:r>
              <a:rPr lang="en-US" sz="3200" dirty="0" err="1">
                <a:latin typeface="Calibri" pitchFamily="34" charset="0"/>
              </a:rPr>
              <a:t>Rotarix</a:t>
            </a:r>
            <a:r>
              <a:rPr lang="en-US" sz="3200" dirty="0">
                <a:latin typeface="Calibri" pitchFamily="34" charset="0"/>
              </a:rPr>
              <a:t>®: 2 doses; ages 2 and 4 months</a:t>
            </a:r>
          </a:p>
        </p:txBody>
      </p:sp>
      <p:sp>
        <p:nvSpPr>
          <p:cNvPr id="6" name="Rectangle 5"/>
          <p:cNvSpPr/>
          <p:nvPr/>
        </p:nvSpPr>
        <p:spPr>
          <a:xfrm>
            <a:off x="1219200" y="6245423"/>
            <a:ext cx="4419600" cy="307777"/>
          </a:xfrm>
          <a:prstGeom prst="rect">
            <a:avLst/>
          </a:prstGeom>
        </p:spPr>
        <p:txBody>
          <a:bodyPr wrap="square">
            <a:spAutoFit/>
          </a:bodyPr>
          <a:lstStyle/>
          <a:p>
            <a:r>
              <a:rPr lang="en-US" sz="1400" b="1" dirty="0" smtClean="0">
                <a:latin typeface="+mn-lt"/>
              </a:rPr>
              <a:t>MMWR, February 6, 2009, </a:t>
            </a:r>
            <a:r>
              <a:rPr lang="en-US" sz="1400" b="1" dirty="0" err="1" smtClean="0">
                <a:latin typeface="+mn-lt"/>
              </a:rPr>
              <a:t>Vol</a:t>
            </a:r>
            <a:r>
              <a:rPr lang="en-US" sz="1400" b="1" dirty="0" smtClean="0">
                <a:latin typeface="+mn-lt"/>
              </a:rPr>
              <a:t> 58, #RR-02</a:t>
            </a:r>
            <a:endParaRPr lang="en-US" sz="1400" b="1" dirty="0">
              <a:latin typeface="+mn-lt"/>
            </a:endParaRPr>
          </a:p>
        </p:txBody>
      </p:sp>
    </p:spTree>
    <p:extLst>
      <p:ext uri="{BB962C8B-B14F-4D97-AF65-F5344CB8AC3E}">
        <p14:creationId xmlns:p14="http://schemas.microsoft.com/office/powerpoint/2010/main" val="116522063"/>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Arrow Connector 20"/>
          <p:cNvCxnSpPr/>
          <p:nvPr/>
        </p:nvCxnSpPr>
        <p:spPr bwMode="auto">
          <a:xfrm flipH="1">
            <a:off x="1905000" y="2286000"/>
            <a:ext cx="609600" cy="15240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 name="TextBox 1"/>
          <p:cNvSpPr txBox="1"/>
          <p:nvPr/>
        </p:nvSpPr>
        <p:spPr>
          <a:xfrm>
            <a:off x="609600" y="152400"/>
            <a:ext cx="7924800" cy="1200329"/>
          </a:xfrm>
          <a:prstGeom prst="rect">
            <a:avLst/>
          </a:prstGeom>
          <a:noFill/>
        </p:spPr>
        <p:txBody>
          <a:bodyPr wrap="square" rtlCol="0">
            <a:spAutoFit/>
          </a:bodyPr>
          <a:lstStyle/>
          <a:p>
            <a:pPr algn="ctr" fontAlgn="base">
              <a:spcBef>
                <a:spcPct val="0"/>
              </a:spcBef>
              <a:spcAft>
                <a:spcPct val="0"/>
              </a:spcAft>
            </a:pPr>
            <a:r>
              <a:rPr lang="en-US" sz="3600" dirty="0">
                <a:latin typeface="+mn-lt"/>
                <a:cs typeface="Arial" charset="0"/>
              </a:rPr>
              <a:t>Types of Human </a:t>
            </a:r>
            <a:r>
              <a:rPr lang="en-US" sz="3600" dirty="0" err="1">
                <a:latin typeface="+mn-lt"/>
                <a:cs typeface="Arial" charset="0"/>
              </a:rPr>
              <a:t>Papilloma</a:t>
            </a:r>
            <a:r>
              <a:rPr lang="en-US" sz="3600" dirty="0">
                <a:latin typeface="+mn-lt"/>
                <a:cs typeface="Arial" charset="0"/>
              </a:rPr>
              <a:t> Virus (HPV)  </a:t>
            </a:r>
          </a:p>
        </p:txBody>
      </p:sp>
      <p:sp>
        <p:nvSpPr>
          <p:cNvPr id="6" name="Rounded Rectangle 5"/>
          <p:cNvSpPr/>
          <p:nvPr/>
        </p:nvSpPr>
        <p:spPr bwMode="auto">
          <a:xfrm>
            <a:off x="1752600" y="1447800"/>
            <a:ext cx="1828800" cy="838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1600" dirty="0">
                <a:solidFill>
                  <a:srgbClr val="000066"/>
                </a:solidFill>
                <a:latin typeface="Arial" charset="0"/>
                <a:cs typeface="Arial" charset="0"/>
              </a:rPr>
              <a:t>Mucosal/Genital</a:t>
            </a:r>
          </a:p>
          <a:p>
            <a:pPr algn="ctr" fontAlgn="base">
              <a:spcBef>
                <a:spcPct val="0"/>
              </a:spcBef>
              <a:spcAft>
                <a:spcPct val="0"/>
              </a:spcAft>
            </a:pPr>
            <a:r>
              <a:rPr lang="en-US" sz="1600" dirty="0">
                <a:solidFill>
                  <a:srgbClr val="000066"/>
                </a:solidFill>
                <a:latin typeface="Arial" charset="0"/>
                <a:cs typeface="Arial" charset="0"/>
              </a:rPr>
              <a:t>~40 types</a:t>
            </a:r>
          </a:p>
        </p:txBody>
      </p:sp>
      <p:sp>
        <p:nvSpPr>
          <p:cNvPr id="8" name="Rounded Rectangle 7"/>
          <p:cNvSpPr/>
          <p:nvPr/>
        </p:nvSpPr>
        <p:spPr bwMode="auto">
          <a:xfrm>
            <a:off x="5486400" y="1447800"/>
            <a:ext cx="1828800" cy="838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1600" dirty="0" err="1">
                <a:solidFill>
                  <a:srgbClr val="000066"/>
                </a:solidFill>
                <a:latin typeface="Arial" charset="0"/>
                <a:cs typeface="Arial" charset="0"/>
              </a:rPr>
              <a:t>Cutaneous</a:t>
            </a:r>
            <a:endParaRPr lang="en-US" sz="1600" dirty="0">
              <a:solidFill>
                <a:srgbClr val="000066"/>
              </a:solidFill>
              <a:latin typeface="Arial" charset="0"/>
              <a:cs typeface="Arial" charset="0"/>
            </a:endParaRPr>
          </a:p>
          <a:p>
            <a:pPr algn="ctr" fontAlgn="base">
              <a:spcBef>
                <a:spcPct val="0"/>
              </a:spcBef>
              <a:spcAft>
                <a:spcPct val="0"/>
              </a:spcAft>
            </a:pPr>
            <a:r>
              <a:rPr lang="en-US" sz="1600" dirty="0">
                <a:solidFill>
                  <a:srgbClr val="000066"/>
                </a:solidFill>
                <a:latin typeface="Arial" charset="0"/>
                <a:cs typeface="Arial" charset="0"/>
              </a:rPr>
              <a:t>~60 types</a:t>
            </a:r>
          </a:p>
        </p:txBody>
      </p:sp>
      <p:sp>
        <p:nvSpPr>
          <p:cNvPr id="12" name="Rounded Rectangle 11"/>
          <p:cNvSpPr/>
          <p:nvPr/>
        </p:nvSpPr>
        <p:spPr bwMode="auto">
          <a:xfrm>
            <a:off x="533400" y="3809999"/>
            <a:ext cx="2971800" cy="1792307"/>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1600" dirty="0">
                <a:solidFill>
                  <a:srgbClr val="000066"/>
                </a:solidFill>
                <a:latin typeface="Arial" charset="0"/>
                <a:cs typeface="Arial" charset="0"/>
              </a:rPr>
              <a:t>Cervical cancer</a:t>
            </a:r>
          </a:p>
          <a:p>
            <a:pPr algn="ctr" fontAlgn="base">
              <a:spcBef>
                <a:spcPct val="0"/>
              </a:spcBef>
              <a:spcAft>
                <a:spcPct val="0"/>
              </a:spcAft>
            </a:pPr>
            <a:r>
              <a:rPr lang="en-US" sz="1600" dirty="0" err="1">
                <a:solidFill>
                  <a:srgbClr val="000066"/>
                </a:solidFill>
                <a:latin typeface="Arial" charset="0"/>
                <a:cs typeface="Arial" charset="0"/>
              </a:rPr>
              <a:t>Anogenital</a:t>
            </a:r>
            <a:r>
              <a:rPr lang="en-US" sz="1600" dirty="0">
                <a:solidFill>
                  <a:srgbClr val="000066"/>
                </a:solidFill>
                <a:latin typeface="Arial" charset="0"/>
                <a:cs typeface="Arial" charset="0"/>
              </a:rPr>
              <a:t> cancer</a:t>
            </a:r>
          </a:p>
          <a:p>
            <a:pPr algn="ctr" fontAlgn="base">
              <a:spcBef>
                <a:spcPct val="0"/>
              </a:spcBef>
              <a:spcAft>
                <a:spcPct val="0"/>
              </a:spcAft>
            </a:pPr>
            <a:r>
              <a:rPr lang="en-US" sz="1600" dirty="0" err="1">
                <a:solidFill>
                  <a:srgbClr val="000066"/>
                </a:solidFill>
                <a:latin typeface="Arial" charset="0"/>
                <a:cs typeface="Arial" charset="0"/>
              </a:rPr>
              <a:t>Oropharyngeal</a:t>
            </a:r>
            <a:r>
              <a:rPr lang="en-US" sz="1600" dirty="0">
                <a:solidFill>
                  <a:srgbClr val="000066"/>
                </a:solidFill>
                <a:latin typeface="Arial" charset="0"/>
                <a:cs typeface="Arial" charset="0"/>
              </a:rPr>
              <a:t> Cancer</a:t>
            </a:r>
          </a:p>
          <a:p>
            <a:pPr algn="ctr" fontAlgn="base">
              <a:spcBef>
                <a:spcPct val="0"/>
              </a:spcBef>
              <a:spcAft>
                <a:spcPct val="0"/>
              </a:spcAft>
            </a:pPr>
            <a:r>
              <a:rPr lang="en-US" sz="1600" dirty="0">
                <a:solidFill>
                  <a:srgbClr val="000066"/>
                </a:solidFill>
                <a:latin typeface="Arial" charset="0"/>
                <a:cs typeface="Arial" charset="0"/>
              </a:rPr>
              <a:t>Cancer precursors</a:t>
            </a:r>
          </a:p>
          <a:p>
            <a:pPr algn="ctr" fontAlgn="base">
              <a:spcBef>
                <a:spcPct val="0"/>
              </a:spcBef>
              <a:spcAft>
                <a:spcPct val="0"/>
              </a:spcAft>
            </a:pPr>
            <a:r>
              <a:rPr lang="en-US" sz="1600" dirty="0">
                <a:solidFill>
                  <a:srgbClr val="000066"/>
                </a:solidFill>
                <a:latin typeface="Arial" charset="0"/>
                <a:cs typeface="Arial" charset="0"/>
              </a:rPr>
              <a:t>Low grade cervical disease</a:t>
            </a:r>
          </a:p>
        </p:txBody>
      </p:sp>
      <p:sp>
        <p:nvSpPr>
          <p:cNvPr id="14" name="Rounded Rectangle 13"/>
          <p:cNvSpPr/>
          <p:nvPr/>
        </p:nvSpPr>
        <p:spPr bwMode="auto">
          <a:xfrm>
            <a:off x="3733800" y="3886200"/>
            <a:ext cx="2743200" cy="1371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1600" dirty="0">
                <a:solidFill>
                  <a:srgbClr val="000000"/>
                </a:solidFill>
                <a:latin typeface="Arial" charset="0"/>
                <a:cs typeface="Arial" charset="0"/>
              </a:rPr>
              <a:t>Genital Warts</a:t>
            </a:r>
          </a:p>
          <a:p>
            <a:pPr algn="ctr" fontAlgn="base">
              <a:spcBef>
                <a:spcPct val="0"/>
              </a:spcBef>
              <a:spcAft>
                <a:spcPct val="0"/>
              </a:spcAft>
            </a:pPr>
            <a:r>
              <a:rPr lang="en-US" sz="1600" dirty="0">
                <a:solidFill>
                  <a:srgbClr val="000000"/>
                </a:solidFill>
                <a:latin typeface="Arial" charset="0"/>
                <a:cs typeface="Arial" charset="0"/>
              </a:rPr>
              <a:t>Laryngeal </a:t>
            </a:r>
            <a:r>
              <a:rPr lang="en-US" sz="1600" dirty="0" err="1">
                <a:solidFill>
                  <a:srgbClr val="000000"/>
                </a:solidFill>
                <a:latin typeface="Arial" charset="0"/>
                <a:cs typeface="Arial" charset="0"/>
              </a:rPr>
              <a:t>Papillomas</a:t>
            </a:r>
            <a:endParaRPr lang="en-US" sz="1600" dirty="0">
              <a:solidFill>
                <a:srgbClr val="000000"/>
              </a:solidFill>
              <a:latin typeface="Arial" charset="0"/>
              <a:cs typeface="Arial" charset="0"/>
            </a:endParaRPr>
          </a:p>
          <a:p>
            <a:pPr algn="ctr" fontAlgn="base">
              <a:spcBef>
                <a:spcPct val="0"/>
              </a:spcBef>
              <a:spcAft>
                <a:spcPct val="0"/>
              </a:spcAft>
            </a:pPr>
            <a:r>
              <a:rPr lang="en-US" sz="1600" dirty="0">
                <a:solidFill>
                  <a:srgbClr val="000000"/>
                </a:solidFill>
                <a:latin typeface="Arial" charset="0"/>
                <a:cs typeface="Arial" charset="0"/>
              </a:rPr>
              <a:t>Low grade cervical disease</a:t>
            </a:r>
          </a:p>
        </p:txBody>
      </p:sp>
      <p:sp>
        <p:nvSpPr>
          <p:cNvPr id="17" name="Rounded Rectangle 16"/>
          <p:cNvSpPr/>
          <p:nvPr/>
        </p:nvSpPr>
        <p:spPr bwMode="auto">
          <a:xfrm>
            <a:off x="6705600" y="3962399"/>
            <a:ext cx="1981200" cy="1047929"/>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1600" dirty="0">
                <a:solidFill>
                  <a:srgbClr val="000066"/>
                </a:solidFill>
                <a:latin typeface="Arial" charset="0"/>
                <a:cs typeface="Arial" charset="0"/>
              </a:rPr>
              <a:t>Skin warts</a:t>
            </a:r>
          </a:p>
          <a:p>
            <a:pPr algn="ctr" fontAlgn="base">
              <a:spcBef>
                <a:spcPct val="0"/>
              </a:spcBef>
              <a:spcAft>
                <a:spcPct val="0"/>
              </a:spcAft>
            </a:pPr>
            <a:r>
              <a:rPr lang="en-US" sz="1600" dirty="0">
                <a:solidFill>
                  <a:srgbClr val="000066"/>
                </a:solidFill>
                <a:latin typeface="Arial" charset="0"/>
                <a:cs typeface="Arial" charset="0"/>
              </a:rPr>
              <a:t>Hands and Feet</a:t>
            </a:r>
          </a:p>
        </p:txBody>
      </p:sp>
      <p:cxnSp>
        <p:nvCxnSpPr>
          <p:cNvPr id="28" name="Straight Arrow Connector 27"/>
          <p:cNvCxnSpPr>
            <a:stCxn id="8" idx="2"/>
            <a:endCxn id="17" idx="0"/>
          </p:cNvCxnSpPr>
          <p:nvPr/>
        </p:nvCxnSpPr>
        <p:spPr bwMode="auto">
          <a:xfrm>
            <a:off x="6400800" y="2286000"/>
            <a:ext cx="1295400" cy="1676399"/>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31" name="Rectangle 30"/>
          <p:cNvSpPr/>
          <p:nvPr/>
        </p:nvSpPr>
        <p:spPr>
          <a:xfrm>
            <a:off x="533400" y="2590800"/>
            <a:ext cx="1752600" cy="954107"/>
          </a:xfrm>
          <a:prstGeom prst="rect">
            <a:avLst/>
          </a:prstGeom>
        </p:spPr>
        <p:txBody>
          <a:bodyPr wrap="square">
            <a:spAutoFit/>
          </a:bodyPr>
          <a:lstStyle/>
          <a:p>
            <a:pPr algn="ctr" fontAlgn="base">
              <a:spcBef>
                <a:spcPct val="0"/>
              </a:spcBef>
              <a:spcAft>
                <a:spcPct val="0"/>
              </a:spcAft>
            </a:pPr>
            <a:r>
              <a:rPr lang="en-US" sz="1400" b="1" dirty="0">
                <a:solidFill>
                  <a:srgbClr val="FFFFFF"/>
                </a:solidFill>
                <a:latin typeface="Arial" charset="0"/>
                <a:cs typeface="Arial" charset="0"/>
              </a:rPr>
              <a:t>High risk types </a:t>
            </a:r>
          </a:p>
          <a:p>
            <a:pPr algn="ctr" fontAlgn="base">
              <a:spcBef>
                <a:spcPct val="0"/>
              </a:spcBef>
              <a:spcAft>
                <a:spcPct val="0"/>
              </a:spcAft>
            </a:pPr>
            <a:r>
              <a:rPr lang="en-US" sz="1400" b="1" dirty="0">
                <a:solidFill>
                  <a:srgbClr val="FFFFFF"/>
                </a:solidFill>
                <a:latin typeface="Arial" charset="0"/>
                <a:cs typeface="Arial" charset="0"/>
              </a:rPr>
              <a:t>16, 18, 31, </a:t>
            </a:r>
            <a:r>
              <a:rPr lang="en-US" sz="1400" b="1" dirty="0" smtClean="0">
                <a:solidFill>
                  <a:srgbClr val="FFFFFF"/>
                </a:solidFill>
                <a:latin typeface="Arial" charset="0"/>
                <a:cs typeface="Arial" charset="0"/>
              </a:rPr>
              <a:t>33, 45, 52, 58</a:t>
            </a:r>
            <a:endParaRPr lang="en-US" sz="1400" b="1" dirty="0">
              <a:solidFill>
                <a:srgbClr val="FFFFFF"/>
              </a:solidFill>
              <a:latin typeface="Arial" charset="0"/>
              <a:cs typeface="Arial" charset="0"/>
            </a:endParaRPr>
          </a:p>
          <a:p>
            <a:pPr algn="ctr" fontAlgn="base">
              <a:spcBef>
                <a:spcPct val="0"/>
              </a:spcBef>
              <a:spcAft>
                <a:spcPct val="0"/>
              </a:spcAft>
            </a:pPr>
            <a:r>
              <a:rPr lang="en-US" sz="1400" b="1" dirty="0">
                <a:solidFill>
                  <a:srgbClr val="FFFFFF"/>
                </a:solidFill>
                <a:latin typeface="Arial" charset="0"/>
                <a:cs typeface="Arial" charset="0"/>
              </a:rPr>
              <a:t>(and others)</a:t>
            </a:r>
          </a:p>
        </p:txBody>
      </p:sp>
      <p:sp>
        <p:nvSpPr>
          <p:cNvPr id="24" name="TextBox 23"/>
          <p:cNvSpPr txBox="1"/>
          <p:nvPr/>
        </p:nvSpPr>
        <p:spPr>
          <a:xfrm>
            <a:off x="3581400" y="2600980"/>
            <a:ext cx="1600200" cy="523220"/>
          </a:xfrm>
          <a:prstGeom prst="rect">
            <a:avLst/>
          </a:prstGeom>
          <a:noFill/>
        </p:spPr>
        <p:txBody>
          <a:bodyPr wrap="square" rtlCol="0">
            <a:spAutoFit/>
          </a:bodyPr>
          <a:lstStyle/>
          <a:p>
            <a:pPr algn="ctr" fontAlgn="base">
              <a:spcBef>
                <a:spcPct val="0"/>
              </a:spcBef>
              <a:spcAft>
                <a:spcPct val="0"/>
              </a:spcAft>
            </a:pPr>
            <a:r>
              <a:rPr lang="en-US" sz="1400" b="1" dirty="0">
                <a:solidFill>
                  <a:srgbClr val="FFFFFF"/>
                </a:solidFill>
                <a:latin typeface="Arial" charset="0"/>
                <a:cs typeface="Arial" charset="0"/>
              </a:rPr>
              <a:t>Low risk types</a:t>
            </a:r>
          </a:p>
          <a:p>
            <a:pPr algn="ctr" fontAlgn="base">
              <a:spcBef>
                <a:spcPct val="0"/>
              </a:spcBef>
              <a:spcAft>
                <a:spcPct val="0"/>
              </a:spcAft>
            </a:pPr>
            <a:r>
              <a:rPr lang="en-US" sz="1400" b="1" dirty="0">
                <a:solidFill>
                  <a:srgbClr val="FFFFFF"/>
                </a:solidFill>
                <a:latin typeface="Arial" charset="0"/>
                <a:cs typeface="Arial" charset="0"/>
              </a:rPr>
              <a:t>6, 11 and others</a:t>
            </a:r>
          </a:p>
        </p:txBody>
      </p:sp>
      <p:sp>
        <p:nvSpPr>
          <p:cNvPr id="20" name="TextBox 19"/>
          <p:cNvSpPr txBox="1"/>
          <p:nvPr/>
        </p:nvSpPr>
        <p:spPr>
          <a:xfrm>
            <a:off x="1143000" y="5943600"/>
            <a:ext cx="7696200" cy="523220"/>
          </a:xfrm>
          <a:prstGeom prst="rect">
            <a:avLst/>
          </a:prstGeom>
          <a:noFill/>
        </p:spPr>
        <p:txBody>
          <a:bodyPr wrap="square" rtlCol="0">
            <a:spAutoFit/>
          </a:bodyPr>
          <a:lstStyle/>
          <a:p>
            <a:pPr fontAlgn="base">
              <a:spcBef>
                <a:spcPct val="0"/>
              </a:spcBef>
              <a:spcAft>
                <a:spcPct val="0"/>
              </a:spcAft>
            </a:pPr>
            <a:r>
              <a:rPr lang="en-US" sz="1400" b="1" dirty="0">
                <a:latin typeface="+mn-lt"/>
                <a:cs typeface="Arial" charset="0"/>
              </a:rPr>
              <a:t>Ref: 1.Epidemiology and Prevention of Vaccine Preventable Diseases </a:t>
            </a:r>
            <a:r>
              <a:rPr lang="en-US" sz="1400" b="1" dirty="0" smtClean="0">
                <a:latin typeface="+mn-lt"/>
                <a:cs typeface="Arial" charset="0"/>
              </a:rPr>
              <a:t>13</a:t>
            </a:r>
            <a:r>
              <a:rPr lang="en-US" sz="1400" b="1" baseline="30000" dirty="0" smtClean="0">
                <a:latin typeface="+mn-lt"/>
                <a:cs typeface="Arial" charset="0"/>
              </a:rPr>
              <a:t>th</a:t>
            </a:r>
            <a:r>
              <a:rPr lang="en-US" sz="1400" b="1" dirty="0" smtClean="0">
                <a:latin typeface="+mn-lt"/>
                <a:cs typeface="Arial" charset="0"/>
              </a:rPr>
              <a:t> </a:t>
            </a:r>
            <a:r>
              <a:rPr lang="en-US" sz="1400" b="1" dirty="0">
                <a:latin typeface="+mn-lt"/>
                <a:cs typeface="Arial" charset="0"/>
              </a:rPr>
              <a:t>Edition, </a:t>
            </a:r>
            <a:r>
              <a:rPr lang="en-US" sz="1400" b="1" dirty="0" smtClean="0">
                <a:latin typeface="+mn-lt"/>
                <a:cs typeface="Arial" charset="0"/>
              </a:rPr>
              <a:t> 2015</a:t>
            </a:r>
            <a:endParaRPr lang="en-US" sz="1400" b="1" dirty="0">
              <a:latin typeface="+mn-lt"/>
              <a:cs typeface="Arial" charset="0"/>
            </a:endParaRPr>
          </a:p>
          <a:p>
            <a:pPr fontAlgn="base">
              <a:spcBef>
                <a:spcPct val="0"/>
              </a:spcBef>
              <a:spcAft>
                <a:spcPct val="0"/>
              </a:spcAft>
            </a:pPr>
            <a:r>
              <a:rPr lang="en-US" sz="1400" b="1" dirty="0">
                <a:solidFill>
                  <a:srgbClr val="FFFFFF"/>
                </a:solidFill>
                <a:latin typeface="+mn-lt"/>
                <a:cs typeface="Arial" charset="0"/>
              </a:rPr>
              <a:t>        2. Red Book – AAP </a:t>
            </a:r>
            <a:r>
              <a:rPr lang="en-US" sz="1400" b="1" dirty="0" smtClean="0">
                <a:solidFill>
                  <a:srgbClr val="FFFFFF"/>
                </a:solidFill>
                <a:latin typeface="+mn-lt"/>
                <a:cs typeface="Arial" charset="0"/>
              </a:rPr>
              <a:t>2015 </a:t>
            </a:r>
            <a:r>
              <a:rPr lang="en-US" sz="1400" b="1" dirty="0">
                <a:solidFill>
                  <a:srgbClr val="FFFFFF"/>
                </a:solidFill>
                <a:latin typeface="+mn-lt"/>
                <a:cs typeface="Arial" charset="0"/>
              </a:rPr>
              <a:t>Report of the Committee on Infectious Diseases </a:t>
            </a:r>
          </a:p>
        </p:txBody>
      </p:sp>
      <p:cxnSp>
        <p:nvCxnSpPr>
          <p:cNvPr id="23" name="Straight Arrow Connector 22"/>
          <p:cNvCxnSpPr/>
          <p:nvPr/>
        </p:nvCxnSpPr>
        <p:spPr bwMode="auto">
          <a:xfrm>
            <a:off x="2514600" y="2286000"/>
            <a:ext cx="2438400" cy="16002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430693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9538" name="Group 2"/>
          <p:cNvGraphicFramePr>
            <a:graphicFrameLocks noGrp="1"/>
          </p:cNvGraphicFramePr>
          <p:nvPr>
            <p:extLst>
              <p:ext uri="{D42A27DB-BD31-4B8C-83A1-F6EECF244321}">
                <p14:modId xmlns:p14="http://schemas.microsoft.com/office/powerpoint/2010/main" val="3772384764"/>
              </p:ext>
            </p:extLst>
          </p:nvPr>
        </p:nvGraphicFramePr>
        <p:xfrm>
          <a:off x="304800" y="726578"/>
          <a:ext cx="8839200" cy="5262625"/>
        </p:xfrm>
        <a:graphic>
          <a:graphicData uri="http://schemas.openxmlformats.org/drawingml/2006/table">
            <a:tbl>
              <a:tblPr/>
              <a:tblGrid>
                <a:gridCol w="2133600">
                  <a:extLst>
                    <a:ext uri="{9D8B030D-6E8A-4147-A177-3AD203B41FA5}">
                      <a16:colId xmlns:a16="http://schemas.microsoft.com/office/drawing/2014/main" xmlns="" val="20000"/>
                    </a:ext>
                  </a:extLst>
                </a:gridCol>
                <a:gridCol w="22098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1295400">
                  <a:extLst>
                    <a:ext uri="{9D8B030D-6E8A-4147-A177-3AD203B41FA5}">
                      <a16:colId xmlns:a16="http://schemas.microsoft.com/office/drawing/2014/main" xmlns="" val="20003"/>
                    </a:ext>
                  </a:extLst>
                </a:gridCol>
                <a:gridCol w="1828800">
                  <a:extLst>
                    <a:ext uri="{9D8B030D-6E8A-4147-A177-3AD203B41FA5}">
                      <a16:colId xmlns:a16="http://schemas.microsoft.com/office/drawing/2014/main" xmlns="" val="20004"/>
                    </a:ext>
                  </a:extLst>
                </a:gridCol>
              </a:tblGrid>
              <a:tr h="1036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Disease</a:t>
                      </a:r>
                    </a:p>
                  </a:txBody>
                  <a:tcPr marL="0" marR="0" marT="0" marB="0" anchor="ctr"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Average Annual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Reported Cases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Pre-vaccine*</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Cases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in 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 2014**</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Provisional</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Cases in 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2015**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Provisional</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 Reduction</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In U.S. 2015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0"/>
                  </a:ext>
                </a:extLst>
              </a:tr>
              <a:tr h="36827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Smallpox</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48,164</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Eradicated worldwide in 1980</a:t>
                      </a:r>
                      <a:endParaRPr kumimoji="0" lang="en-US" sz="2000" b="0" i="0" u="none" strike="noStrike" cap="none" normalizeH="0" baseline="30000" dirty="0">
                        <a:ln>
                          <a:noFill/>
                        </a:ln>
                        <a:solidFill>
                          <a:schemeClr val="tx1"/>
                        </a:solidFill>
                        <a:effectLst/>
                        <a:latin typeface="Calibri" pitchFamily="34" charset="0"/>
                      </a:endParaRP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Calibri" pitchFamily="34" charset="0"/>
                      </a:endParaRP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6827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Diphtheria</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175,885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2"/>
                  </a:ext>
                </a:extLst>
              </a:tr>
              <a:tr h="4242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Measles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503,282</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667</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189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3"/>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Mumps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152,209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1,196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1,057</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99.3%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4"/>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Pertussis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147,271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32,118</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18,166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87.7%</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5"/>
                  </a:ext>
                </a:extLst>
              </a:tr>
              <a:tr h="37303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Polio (paralytic)</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16,316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6"/>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Rubella</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47,745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7"/>
                  </a:ext>
                </a:extLst>
              </a:tr>
              <a:tr h="5113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Congenital Rubella Syndrome</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823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8"/>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Tetanus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1,314</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98.1%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9"/>
                  </a:ext>
                </a:extLst>
              </a:tr>
              <a:tr h="40489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1" u="none" strike="noStrike" cap="none" normalizeH="0" baseline="0" dirty="0">
                          <a:ln>
                            <a:noFill/>
                          </a:ln>
                          <a:solidFill>
                            <a:schemeClr val="tx1"/>
                          </a:solidFill>
                          <a:effectLst/>
                          <a:latin typeface="Calibri" pitchFamily="34" charset="0"/>
                        </a:rPr>
                        <a:t>H. </a:t>
                      </a:r>
                      <a:r>
                        <a:rPr kumimoji="0" lang="en-US" sz="1800" b="0" i="1" u="none" strike="noStrike" cap="none" normalizeH="0" baseline="0" dirty="0" err="1">
                          <a:ln>
                            <a:noFill/>
                          </a:ln>
                          <a:solidFill>
                            <a:schemeClr val="tx1"/>
                          </a:solidFill>
                          <a:effectLst/>
                          <a:latin typeface="Calibri" pitchFamily="34" charset="0"/>
                        </a:rPr>
                        <a:t>Influenzae</a:t>
                      </a:r>
                      <a:r>
                        <a:rPr kumimoji="0" lang="en-US" sz="1800" b="0" i="1" u="none" strike="noStrike" cap="none" normalizeH="0" baseline="0" dirty="0">
                          <a:ln>
                            <a:noFill/>
                          </a:ln>
                          <a:solidFill>
                            <a:schemeClr val="tx1"/>
                          </a:solidFill>
                          <a:effectLst/>
                          <a:latin typeface="Calibri" pitchFamily="34" charset="0"/>
                        </a:rPr>
                        <a:t> </a:t>
                      </a:r>
                      <a:r>
                        <a:rPr kumimoji="0" lang="en-US" sz="1800" b="0" i="0" u="none" strike="noStrike" cap="none" normalizeH="0" baseline="0" dirty="0">
                          <a:ln>
                            <a:noFill/>
                          </a:ln>
                          <a:solidFill>
                            <a:schemeClr val="tx1"/>
                          </a:solidFill>
                          <a:effectLst/>
                          <a:latin typeface="Calibri" pitchFamily="34" charset="0"/>
                        </a:rPr>
                        <a:t>Type b</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Age&lt;5 years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20,000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 40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10"/>
                  </a:ext>
                </a:extLst>
              </a:tr>
            </a:tbl>
          </a:graphicData>
        </a:graphic>
      </p:graphicFrame>
      <p:sp>
        <p:nvSpPr>
          <p:cNvPr id="44102" name="Text Box 65"/>
          <p:cNvSpPr txBox="1">
            <a:spLocks noChangeArrowheads="1"/>
          </p:cNvSpPr>
          <p:nvPr/>
        </p:nvSpPr>
        <p:spPr bwMode="auto">
          <a:xfrm>
            <a:off x="1123950" y="-156121"/>
            <a:ext cx="7315200" cy="769441"/>
          </a:xfrm>
          <a:prstGeom prst="rect">
            <a:avLst/>
          </a:prstGeom>
          <a:noFill/>
          <a:ln w="9525">
            <a:noFill/>
            <a:miter lim="800000"/>
            <a:headEnd/>
            <a:tailEnd/>
          </a:ln>
        </p:spPr>
        <p:txBody>
          <a:bodyPr>
            <a:spAutoFit/>
          </a:bodyPr>
          <a:lstStyle/>
          <a:p>
            <a:pPr algn="ctr">
              <a:spcBef>
                <a:spcPct val="50000"/>
              </a:spcBef>
            </a:pPr>
            <a:r>
              <a:rPr lang="en-US" sz="4400" dirty="0">
                <a:latin typeface="+mj-lt"/>
                <a:cs typeface="Arial" charset="0"/>
              </a:rPr>
              <a:t>The Impact of Vaccines </a:t>
            </a:r>
          </a:p>
        </p:txBody>
      </p:sp>
      <p:sp>
        <p:nvSpPr>
          <p:cNvPr id="9" name="Rectangle 8"/>
          <p:cNvSpPr/>
          <p:nvPr/>
        </p:nvSpPr>
        <p:spPr>
          <a:xfrm>
            <a:off x="685800" y="6102461"/>
            <a:ext cx="3429000" cy="584775"/>
          </a:xfrm>
          <a:prstGeom prst="rect">
            <a:avLst/>
          </a:prstGeom>
        </p:spPr>
        <p:txBody>
          <a:bodyPr wrap="square">
            <a:spAutoFit/>
          </a:bodyPr>
          <a:lstStyle/>
          <a:p>
            <a:r>
              <a:rPr lang="en-US" b="1" dirty="0">
                <a:solidFill>
                  <a:srgbClr val="FFFFFF"/>
                </a:solidFill>
                <a:latin typeface="Calibri"/>
                <a:cs typeface="Arial" charset="0"/>
              </a:rPr>
              <a:t>  </a:t>
            </a:r>
            <a:r>
              <a:rPr lang="en-US" sz="1400" b="1" dirty="0">
                <a:latin typeface="Calibri"/>
                <a:cs typeface="Arial" charset="0"/>
              </a:rPr>
              <a:t>*MMWR 48(12);243-248 April 2, 1999</a:t>
            </a:r>
          </a:p>
          <a:p>
            <a:r>
              <a:rPr lang="en-US" sz="1400" b="1" dirty="0">
                <a:solidFill>
                  <a:srgbClr val="FFFFFF"/>
                </a:solidFill>
                <a:latin typeface="Calibri"/>
                <a:cs typeface="Arial" charset="0"/>
              </a:rPr>
              <a:t> </a:t>
            </a:r>
          </a:p>
        </p:txBody>
      </p:sp>
      <p:sp>
        <p:nvSpPr>
          <p:cNvPr id="7" name="TextBox 6"/>
          <p:cNvSpPr txBox="1"/>
          <p:nvPr/>
        </p:nvSpPr>
        <p:spPr>
          <a:xfrm>
            <a:off x="4705350" y="6148627"/>
            <a:ext cx="3962400" cy="307777"/>
          </a:xfrm>
          <a:prstGeom prst="rect">
            <a:avLst/>
          </a:prstGeom>
          <a:noFill/>
        </p:spPr>
        <p:txBody>
          <a:bodyPr wrap="square" rtlCol="0">
            <a:spAutoFit/>
          </a:bodyPr>
          <a:lstStyle/>
          <a:p>
            <a:r>
              <a:rPr lang="en-US" sz="1400" b="1" dirty="0">
                <a:latin typeface="Calibri"/>
                <a:cs typeface="Arial" charset="0"/>
              </a:rPr>
              <a:t>**MMWR 64(52), ND-923-ND-940, January 8, 2016</a:t>
            </a:r>
          </a:p>
        </p:txBody>
      </p:sp>
      <p:sp>
        <p:nvSpPr>
          <p:cNvPr id="6" name="TextBox 5"/>
          <p:cNvSpPr txBox="1"/>
          <p:nvPr/>
        </p:nvSpPr>
        <p:spPr>
          <a:xfrm>
            <a:off x="7086600" y="228600"/>
            <a:ext cx="1752600" cy="338554"/>
          </a:xfrm>
          <a:prstGeom prst="rect">
            <a:avLst/>
          </a:prstGeom>
          <a:noFill/>
        </p:spPr>
        <p:txBody>
          <a:bodyPr wrap="square" rtlCol="0">
            <a:spAutoFit/>
          </a:bodyPr>
          <a:lstStyle/>
          <a:p>
            <a:r>
              <a:rPr lang="en-US" sz="1600" b="1" dirty="0">
                <a:solidFill>
                  <a:srgbClr val="FF0000"/>
                </a:solidFill>
                <a:latin typeface="Calibri"/>
                <a:cs typeface="Arial" charset="0"/>
              </a:rPr>
              <a:t> </a:t>
            </a:r>
          </a:p>
        </p:txBody>
      </p:sp>
    </p:spTree>
    <p:extLst>
      <p:ext uri="{BB962C8B-B14F-4D97-AF65-F5344CB8AC3E}">
        <p14:creationId xmlns:p14="http://schemas.microsoft.com/office/powerpoint/2010/main" val="23007640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2"/>
          <p:cNvSpPr>
            <a:spLocks noGrp="1" noChangeArrowheads="1"/>
          </p:cNvSpPr>
          <p:nvPr>
            <p:ph type="title" idx="4294967295"/>
          </p:nvPr>
        </p:nvSpPr>
        <p:spPr>
          <a:xfrm>
            <a:off x="381000" y="-69851"/>
            <a:ext cx="8458200" cy="838200"/>
          </a:xfrm>
        </p:spPr>
        <p:txBody>
          <a:bodyPr lIns="91429" tIns="45714" rIns="91429" bIns="45714"/>
          <a:lstStyle/>
          <a:p>
            <a:pPr eaLnBrk="1" hangingPunct="1"/>
            <a:r>
              <a:rPr lang="en-US" sz="3600" dirty="0" smtClean="0"/>
              <a:t>HPV Vaccines</a:t>
            </a:r>
          </a:p>
        </p:txBody>
      </p:sp>
      <p:sp>
        <p:nvSpPr>
          <p:cNvPr id="75781" name="Text Box 5"/>
          <p:cNvSpPr txBox="1">
            <a:spLocks noChangeArrowheads="1"/>
          </p:cNvSpPr>
          <p:nvPr/>
        </p:nvSpPr>
        <p:spPr bwMode="auto">
          <a:xfrm>
            <a:off x="228600" y="733991"/>
            <a:ext cx="8686800" cy="3293209"/>
          </a:xfrm>
          <a:prstGeom prst="rect">
            <a:avLst/>
          </a:prstGeom>
          <a:noFill/>
          <a:ln w="9525">
            <a:noFill/>
            <a:miter lim="800000"/>
            <a:headEnd/>
            <a:tailEnd/>
          </a:ln>
        </p:spPr>
        <p:txBody>
          <a:bodyPr wrap="square">
            <a:spAutoFit/>
          </a:bodyPr>
          <a:lstStyle/>
          <a:p>
            <a:pPr algn="ctr" fontAlgn="auto">
              <a:spcBef>
                <a:spcPts val="600"/>
              </a:spcBef>
              <a:spcAft>
                <a:spcPts val="0"/>
              </a:spcAft>
            </a:pPr>
            <a:r>
              <a:rPr lang="en-US" sz="2400" dirty="0">
                <a:latin typeface="Calibri"/>
                <a:cs typeface="+mn-cs"/>
              </a:rPr>
              <a:t>Cervarix®  (HPV2)  </a:t>
            </a:r>
            <a:r>
              <a:rPr lang="en-US" sz="2400" u="sng" dirty="0">
                <a:latin typeface="Calibri"/>
                <a:cs typeface="+mn-cs"/>
              </a:rPr>
              <a:t>HPV types 16 &amp; 18</a:t>
            </a:r>
            <a:endParaRPr lang="en-US" sz="2400" dirty="0">
              <a:latin typeface="Calibri"/>
              <a:cs typeface="+mn-cs"/>
            </a:endParaRPr>
          </a:p>
          <a:p>
            <a:pPr algn="ctr" fontAlgn="auto">
              <a:spcBef>
                <a:spcPts val="0"/>
              </a:spcBef>
              <a:spcAft>
                <a:spcPts val="0"/>
              </a:spcAft>
            </a:pPr>
            <a:r>
              <a:rPr lang="en-US" sz="2400" dirty="0">
                <a:latin typeface="Calibri"/>
                <a:cs typeface="+mn-cs"/>
              </a:rPr>
              <a:t>Gardasil</a:t>
            </a:r>
            <a:r>
              <a:rPr lang="en-US" sz="2400" baseline="30000" dirty="0">
                <a:latin typeface="Calibri"/>
                <a:cs typeface="+mn-cs"/>
              </a:rPr>
              <a:t>® </a:t>
            </a:r>
            <a:r>
              <a:rPr lang="en-US" sz="2400" dirty="0">
                <a:latin typeface="Calibri"/>
                <a:cs typeface="+mn-cs"/>
              </a:rPr>
              <a:t>(HPV4) </a:t>
            </a:r>
            <a:r>
              <a:rPr lang="en-US" sz="2400" u="sng" dirty="0">
                <a:latin typeface="Calibri"/>
                <a:cs typeface="+mn-cs"/>
              </a:rPr>
              <a:t>HPV types 6, 11, 16, 18</a:t>
            </a:r>
            <a:endParaRPr lang="en-US" sz="2400" dirty="0">
              <a:latin typeface="Calibri"/>
              <a:cs typeface="+mn-cs"/>
            </a:endParaRPr>
          </a:p>
          <a:p>
            <a:pPr algn="ctr" fontAlgn="auto">
              <a:spcBef>
                <a:spcPts val="0"/>
              </a:spcBef>
              <a:spcAft>
                <a:spcPts val="0"/>
              </a:spcAft>
            </a:pPr>
            <a:r>
              <a:rPr lang="en-US" sz="2400" dirty="0">
                <a:latin typeface="Calibri"/>
                <a:cs typeface="+mn-cs"/>
              </a:rPr>
              <a:t>Gardasil 9</a:t>
            </a:r>
            <a:r>
              <a:rPr lang="en-US" sz="2400" baseline="30000" dirty="0">
                <a:latin typeface="Calibri"/>
                <a:cs typeface="+mn-cs"/>
              </a:rPr>
              <a:t>® </a:t>
            </a:r>
            <a:r>
              <a:rPr lang="en-US" sz="2400" dirty="0">
                <a:latin typeface="Calibri"/>
                <a:cs typeface="+mn-cs"/>
              </a:rPr>
              <a:t>(HPV9) </a:t>
            </a:r>
            <a:r>
              <a:rPr lang="en-US" sz="2400" u="sng" dirty="0">
                <a:latin typeface="Calibri"/>
                <a:cs typeface="+mn-cs"/>
              </a:rPr>
              <a:t>HPV types 6, 11, 16, 18, 31, 33, 45, 52, 58</a:t>
            </a:r>
            <a:endParaRPr lang="en-US" sz="2400" dirty="0">
              <a:latin typeface="Calibri"/>
              <a:cs typeface="+mn-cs"/>
            </a:endParaRPr>
          </a:p>
          <a:p>
            <a:pPr fontAlgn="auto">
              <a:spcBef>
                <a:spcPts val="0"/>
              </a:spcBef>
              <a:spcAft>
                <a:spcPts val="0"/>
              </a:spcAft>
            </a:pPr>
            <a:endParaRPr lang="en-US" sz="800" dirty="0">
              <a:latin typeface="Calibri"/>
              <a:cs typeface="+mn-cs"/>
            </a:endParaRPr>
          </a:p>
          <a:p>
            <a:pPr fontAlgn="auto">
              <a:spcBef>
                <a:spcPts val="0"/>
              </a:spcBef>
              <a:spcAft>
                <a:spcPts val="0"/>
              </a:spcAft>
            </a:pPr>
            <a:r>
              <a:rPr lang="en-US" sz="2000" dirty="0">
                <a:latin typeface="+mn-lt"/>
                <a:cs typeface="+mn-cs"/>
              </a:rPr>
              <a:t>ACIP recommends HPV vaccine starting at age 11 or 12 years for:</a:t>
            </a:r>
          </a:p>
          <a:p>
            <a:pPr fontAlgn="auto">
              <a:spcBef>
                <a:spcPts val="0"/>
              </a:spcBef>
              <a:spcAft>
                <a:spcPts val="0"/>
              </a:spcAft>
            </a:pPr>
            <a:r>
              <a:rPr lang="en-US" sz="2000" dirty="0">
                <a:latin typeface="+mn-lt"/>
                <a:cs typeface="+mn-cs"/>
              </a:rPr>
              <a:t>  </a:t>
            </a:r>
            <a:r>
              <a:rPr lang="en-US" sz="2000" dirty="0" smtClean="0">
                <a:latin typeface="+mn-lt"/>
                <a:cs typeface="+mn-cs"/>
              </a:rPr>
              <a:t>-All </a:t>
            </a:r>
            <a:r>
              <a:rPr lang="en-US" sz="2000" dirty="0">
                <a:latin typeface="+mn-lt"/>
                <a:cs typeface="+mn-cs"/>
              </a:rPr>
              <a:t>females through 26 years of age using HPV2, HPV4 or HPV 9. </a:t>
            </a:r>
          </a:p>
          <a:p>
            <a:pPr fontAlgn="auto">
              <a:spcBef>
                <a:spcPts val="0"/>
              </a:spcBef>
              <a:spcAft>
                <a:spcPts val="0"/>
              </a:spcAft>
            </a:pPr>
            <a:r>
              <a:rPr lang="en-US" sz="2000" dirty="0">
                <a:latin typeface="+mn-lt"/>
                <a:cs typeface="+mn-cs"/>
              </a:rPr>
              <a:t>  </a:t>
            </a:r>
            <a:r>
              <a:rPr lang="en-US" sz="2000" dirty="0" smtClean="0">
                <a:latin typeface="+mn-lt"/>
                <a:cs typeface="+mn-cs"/>
              </a:rPr>
              <a:t>-All </a:t>
            </a:r>
            <a:r>
              <a:rPr lang="en-US" sz="2000" dirty="0">
                <a:latin typeface="+mn-lt"/>
                <a:cs typeface="+mn-cs"/>
              </a:rPr>
              <a:t>males through </a:t>
            </a:r>
            <a:r>
              <a:rPr lang="en-US" sz="2000" dirty="0" smtClean="0">
                <a:latin typeface="+mn-lt"/>
                <a:cs typeface="+mn-cs"/>
              </a:rPr>
              <a:t>26 </a:t>
            </a:r>
            <a:r>
              <a:rPr lang="en-US" sz="2000" dirty="0">
                <a:latin typeface="+mn-lt"/>
                <a:cs typeface="+mn-cs"/>
              </a:rPr>
              <a:t>years of age </a:t>
            </a:r>
            <a:r>
              <a:rPr lang="en-US" sz="2000" dirty="0" smtClean="0">
                <a:latin typeface="+mn-lt"/>
                <a:cs typeface="+mn-cs"/>
              </a:rPr>
              <a:t>using </a:t>
            </a:r>
            <a:r>
              <a:rPr lang="en-US" sz="2000" dirty="0">
                <a:latin typeface="+mn-lt"/>
                <a:cs typeface="+mn-cs"/>
              </a:rPr>
              <a:t>HPV4 or HPV9. </a:t>
            </a:r>
            <a:r>
              <a:rPr lang="en-US" sz="2000" dirty="0" smtClean="0">
                <a:latin typeface="+mn-lt"/>
                <a:cs typeface="+mn-cs"/>
              </a:rPr>
              <a:t> </a:t>
            </a:r>
            <a:endParaRPr lang="en-US" sz="2000" dirty="0">
              <a:latin typeface="+mn-lt"/>
              <a:cs typeface="+mn-cs"/>
            </a:endParaRPr>
          </a:p>
          <a:p>
            <a:pPr fontAlgn="auto">
              <a:spcBef>
                <a:spcPts val="0"/>
              </a:spcBef>
              <a:spcAft>
                <a:spcPts val="0"/>
              </a:spcAft>
            </a:pPr>
            <a:endParaRPr lang="en-US" sz="2000" dirty="0">
              <a:latin typeface="+mn-lt"/>
            </a:endParaRPr>
          </a:p>
          <a:p>
            <a:pPr fontAlgn="auto">
              <a:spcBef>
                <a:spcPts val="0"/>
              </a:spcBef>
              <a:spcAft>
                <a:spcPts val="0"/>
              </a:spcAft>
            </a:pPr>
            <a:r>
              <a:rPr lang="en-US" sz="2400" dirty="0" smtClean="0">
                <a:latin typeface="Calibri"/>
                <a:cs typeface="+mn-cs"/>
              </a:rPr>
              <a:t>HPV </a:t>
            </a:r>
            <a:r>
              <a:rPr lang="en-US" sz="2400" dirty="0">
                <a:latin typeface="Calibri"/>
                <a:cs typeface="+mn-cs"/>
              </a:rPr>
              <a:t>9 may be used to complete the 3 dose series that was started with HPV2 or HPV4</a:t>
            </a:r>
          </a:p>
        </p:txBody>
      </p:sp>
      <p:sp>
        <p:nvSpPr>
          <p:cNvPr id="7" name="Rectangle 6"/>
          <p:cNvSpPr/>
          <p:nvPr/>
        </p:nvSpPr>
        <p:spPr>
          <a:xfrm>
            <a:off x="685800" y="5320540"/>
            <a:ext cx="3169778" cy="307777"/>
          </a:xfrm>
          <a:prstGeom prst="rect">
            <a:avLst/>
          </a:prstGeom>
        </p:spPr>
        <p:txBody>
          <a:bodyPr wrap="none">
            <a:spAutoFit/>
          </a:bodyPr>
          <a:lstStyle/>
          <a:p>
            <a:pPr fontAlgn="auto">
              <a:spcBef>
                <a:spcPts val="0"/>
              </a:spcBef>
              <a:spcAft>
                <a:spcPts val="0"/>
              </a:spcAft>
            </a:pPr>
            <a:r>
              <a:rPr lang="en-US" sz="1400" b="1" dirty="0">
                <a:latin typeface="Calibri"/>
                <a:cs typeface="+mn-cs"/>
              </a:rPr>
              <a:t>MMWR, March 27, 2015, Vo1 64, No. 11</a:t>
            </a:r>
          </a:p>
        </p:txBody>
      </p:sp>
      <p:sp>
        <p:nvSpPr>
          <p:cNvPr id="6" name="TextBox 5"/>
          <p:cNvSpPr txBox="1"/>
          <p:nvPr/>
        </p:nvSpPr>
        <p:spPr>
          <a:xfrm>
            <a:off x="228600" y="4174665"/>
            <a:ext cx="8686800" cy="1015663"/>
          </a:xfrm>
          <a:prstGeom prst="rect">
            <a:avLst/>
          </a:prstGeom>
          <a:noFill/>
        </p:spPr>
        <p:txBody>
          <a:bodyPr wrap="square" rtlCol="0">
            <a:spAutoFit/>
          </a:bodyPr>
          <a:lstStyle/>
          <a:p>
            <a:pPr fontAlgn="auto">
              <a:spcBef>
                <a:spcPts val="0"/>
              </a:spcBef>
              <a:spcAft>
                <a:spcPts val="0"/>
              </a:spcAft>
            </a:pPr>
            <a:r>
              <a:rPr lang="en-US" sz="2000" dirty="0">
                <a:latin typeface="Calibri"/>
                <a:cs typeface="+mn-cs"/>
              </a:rPr>
              <a:t>Dose 2 should be given at least 1 to 2 months after first dose (1 month minimum)</a:t>
            </a:r>
          </a:p>
          <a:p>
            <a:pPr algn="ctr" fontAlgn="auto">
              <a:spcBef>
                <a:spcPts val="0"/>
              </a:spcBef>
              <a:spcAft>
                <a:spcPts val="0"/>
              </a:spcAft>
            </a:pPr>
            <a:r>
              <a:rPr lang="en-US" sz="2000" dirty="0">
                <a:latin typeface="Calibri"/>
                <a:cs typeface="+mn-cs"/>
              </a:rPr>
              <a:t>Dose 3 should be given at least 6 months after the first dose </a:t>
            </a:r>
          </a:p>
          <a:p>
            <a:pPr algn="ctr" fontAlgn="auto">
              <a:spcBef>
                <a:spcPts val="0"/>
              </a:spcBef>
              <a:spcAft>
                <a:spcPts val="0"/>
              </a:spcAft>
            </a:pPr>
            <a:r>
              <a:rPr lang="en-US" sz="2000" dirty="0">
                <a:latin typeface="Calibri"/>
                <a:cs typeface="+mn-cs"/>
              </a:rPr>
              <a:t>    (minimum of 3 months between dose 2 and 3)</a:t>
            </a:r>
          </a:p>
        </p:txBody>
      </p:sp>
      <p:sp>
        <p:nvSpPr>
          <p:cNvPr id="9" name="TextBox 8"/>
          <p:cNvSpPr txBox="1"/>
          <p:nvPr/>
        </p:nvSpPr>
        <p:spPr>
          <a:xfrm>
            <a:off x="304800" y="5758529"/>
            <a:ext cx="8610600" cy="338554"/>
          </a:xfrm>
          <a:prstGeom prst="rect">
            <a:avLst/>
          </a:prstGeom>
          <a:noFill/>
        </p:spPr>
        <p:txBody>
          <a:bodyPr wrap="square" rtlCol="0">
            <a:spAutoFit/>
          </a:bodyPr>
          <a:lstStyle/>
          <a:p>
            <a:pPr algn="ctr" fontAlgn="auto">
              <a:spcBef>
                <a:spcPts val="0"/>
              </a:spcBef>
              <a:spcAft>
                <a:spcPts val="0"/>
              </a:spcAft>
            </a:pPr>
            <a:r>
              <a:rPr lang="en-US" sz="1600" dirty="0" smtClean="0">
                <a:latin typeface="Calibri"/>
                <a:cs typeface="+mn-cs"/>
              </a:rPr>
              <a:t>Recommendation for  routine use of HPV9 in males age 21 through 26 years is pending ACIP approval.</a:t>
            </a:r>
            <a:endParaRPr lang="en-US" sz="1600" dirty="0">
              <a:latin typeface="Calibri"/>
              <a:cs typeface="+mn-cs"/>
            </a:endParaRPr>
          </a:p>
        </p:txBody>
      </p:sp>
    </p:spTree>
    <p:extLst>
      <p:ext uri="{BB962C8B-B14F-4D97-AF65-F5344CB8AC3E}">
        <p14:creationId xmlns:p14="http://schemas.microsoft.com/office/powerpoint/2010/main" val="1334267633"/>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91440" tIns="45720" rIns="91440" bIns="45720" rtlCol="0" anchor="ctr">
            <a:noAutofit/>
          </a:bodyPr>
          <a:lstStyle/>
          <a:p>
            <a:r>
              <a:rPr lang="en-US" sz="2800" dirty="0"/>
              <a:t>Top 5 reasons for not vaccinating daughter, among parents with no intention to vaccinate in the next 12 months, NIS-Teen 2012</a:t>
            </a:r>
          </a:p>
        </p:txBody>
      </p:sp>
      <p:graphicFrame>
        <p:nvGraphicFramePr>
          <p:cNvPr id="8" name="Content Placeholder 3" descr="Bar graph depicting Top 5 reasons for not vaccinating daughter, among parents with no intention to vaccinate in the next 12 months, NIS-Teen 2012."/>
          <p:cNvGraphicFramePr>
            <a:graphicFrameLocks noGrp="1"/>
          </p:cNvGraphicFramePr>
          <p:nvPr>
            <p:ph type="chart" idx="1"/>
            <p:extLst>
              <p:ext uri="{D42A27DB-BD31-4B8C-83A1-F6EECF244321}">
                <p14:modId xmlns:p14="http://schemas.microsoft.com/office/powerpoint/2010/main" val="3615402412"/>
              </p:ext>
            </p:extLst>
          </p:nvPr>
        </p:nvGraphicFramePr>
        <p:xfrm>
          <a:off x="152400" y="1600200"/>
          <a:ext cx="85344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5"/>
          <p:cNvSpPr>
            <a:spLocks noGrp="1"/>
          </p:cNvSpPr>
          <p:nvPr>
            <p:ph type="body" sz="quarter" idx="4294967295"/>
          </p:nvPr>
        </p:nvSpPr>
        <p:spPr>
          <a:xfrm>
            <a:off x="152400" y="5638800"/>
            <a:ext cx="3200400" cy="457200"/>
          </a:xfrm>
        </p:spPr>
        <p:txBody>
          <a:bodyPr>
            <a:normAutofit fontScale="85000" lnSpcReduction="10000"/>
          </a:bodyPr>
          <a:lstStyle/>
          <a:p>
            <a:pPr marL="0" indent="0">
              <a:buNone/>
            </a:pPr>
            <a:r>
              <a:rPr lang="en-US" sz="1200" b="1" dirty="0" smtClean="0"/>
              <a:t>* Not mutually exclusive.</a:t>
            </a:r>
          </a:p>
          <a:p>
            <a:pPr marL="0" indent="0">
              <a:buNone/>
            </a:pPr>
            <a:r>
              <a:rPr lang="en-US" sz="1200" b="1" dirty="0" smtClean="0"/>
              <a:t>** Did not know much about HPV or HPV vaccine</a:t>
            </a:r>
            <a:r>
              <a:rPr lang="en-US" sz="1100" b="1" dirty="0" smtClean="0"/>
              <a:t>.</a:t>
            </a:r>
          </a:p>
        </p:txBody>
      </p:sp>
      <p:sp>
        <p:nvSpPr>
          <p:cNvPr id="6" name="Rectangle 5"/>
          <p:cNvSpPr/>
          <p:nvPr/>
        </p:nvSpPr>
        <p:spPr>
          <a:xfrm>
            <a:off x="1333499" y="6126163"/>
            <a:ext cx="7353301" cy="307777"/>
          </a:xfrm>
          <a:prstGeom prst="rect">
            <a:avLst/>
          </a:prstGeom>
        </p:spPr>
        <p:txBody>
          <a:bodyPr wrap="square">
            <a:spAutoFit/>
          </a:bodyPr>
          <a:lstStyle/>
          <a:p>
            <a:r>
              <a:rPr lang="en-US" sz="1400" b="1" dirty="0" smtClean="0">
                <a:latin typeface="+mn-lt"/>
              </a:rPr>
              <a:t>www.cdc.gov/vaccines/who/teens/for-hcp/downloads/HPV-provider-tip-sheet.pdf</a:t>
            </a:r>
            <a:endParaRPr lang="en-US" sz="1400" b="1" dirty="0">
              <a:latin typeface="+mn-lt"/>
            </a:endParaRPr>
          </a:p>
        </p:txBody>
      </p:sp>
      <p:sp>
        <p:nvSpPr>
          <p:cNvPr id="7" name="TextBox 6"/>
          <p:cNvSpPr txBox="1"/>
          <p:nvPr/>
        </p:nvSpPr>
        <p:spPr>
          <a:xfrm>
            <a:off x="8001000" y="3962400"/>
            <a:ext cx="184731" cy="646331"/>
          </a:xfrm>
          <a:prstGeom prst="rect">
            <a:avLst/>
          </a:prstGeom>
          <a:noFill/>
        </p:spPr>
        <p:txBody>
          <a:bodyPr wrap="none" rtlCol="0">
            <a:spAutoFit/>
          </a:bodyPr>
          <a:lstStyle/>
          <a:p>
            <a:endParaRPr lang="en-US" sz="3600" b="1" dirty="0">
              <a:solidFill>
                <a:srgbClr val="FFC000"/>
              </a:solidFill>
            </a:endParaRPr>
          </a:p>
        </p:txBody>
      </p:sp>
      <p:sp>
        <p:nvSpPr>
          <p:cNvPr id="10" name="Oval 9"/>
          <p:cNvSpPr/>
          <p:nvPr/>
        </p:nvSpPr>
        <p:spPr>
          <a:xfrm>
            <a:off x="152400" y="3657600"/>
            <a:ext cx="3021106" cy="8382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3856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xfrm>
            <a:off x="685800" y="228600"/>
            <a:ext cx="7772400" cy="1143000"/>
          </a:xfrm>
        </p:spPr>
        <p:txBody>
          <a:bodyPr>
            <a:noAutofit/>
          </a:bodyPr>
          <a:lstStyle/>
          <a:p>
            <a:r>
              <a:rPr lang="en-US" sz="3600" dirty="0" smtClean="0"/>
              <a:t>Reasons to Immunize Against HPV </a:t>
            </a:r>
            <a:br>
              <a:rPr lang="en-US" sz="3600" dirty="0" smtClean="0"/>
            </a:br>
            <a:r>
              <a:rPr lang="en-US" sz="3600" dirty="0" smtClean="0"/>
              <a:t>at 11-12 Years of Age</a:t>
            </a:r>
          </a:p>
        </p:txBody>
      </p:sp>
      <p:sp>
        <p:nvSpPr>
          <p:cNvPr id="424963" name="Rectangle 3"/>
          <p:cNvSpPr>
            <a:spLocks noGrp="1" noChangeArrowheads="1"/>
          </p:cNvSpPr>
          <p:nvPr>
            <p:ph type="body" idx="1"/>
          </p:nvPr>
        </p:nvSpPr>
        <p:spPr>
          <a:xfrm>
            <a:off x="609600" y="1752600"/>
            <a:ext cx="7772400" cy="3276600"/>
          </a:xfrm>
        </p:spPr>
        <p:txBody>
          <a:bodyPr>
            <a:normAutofit/>
          </a:bodyPr>
          <a:lstStyle/>
          <a:p>
            <a:pPr>
              <a:lnSpc>
                <a:spcPct val="90000"/>
              </a:lnSpc>
            </a:pPr>
            <a:r>
              <a:rPr lang="en-US" sz="2400" dirty="0" smtClean="0"/>
              <a:t>Higher antibody level attained when given to pre-teens rather than to older adolescents or women</a:t>
            </a:r>
          </a:p>
          <a:p>
            <a:pPr>
              <a:lnSpc>
                <a:spcPct val="90000"/>
              </a:lnSpc>
            </a:pPr>
            <a:r>
              <a:rPr lang="en-US" sz="2400" dirty="0" smtClean="0"/>
              <a:t>At this age, more likely to be administered before onset of sexual activity</a:t>
            </a:r>
          </a:p>
          <a:p>
            <a:pPr>
              <a:lnSpc>
                <a:spcPct val="90000"/>
              </a:lnSpc>
            </a:pPr>
            <a:r>
              <a:rPr lang="en-US" sz="2400" dirty="0" smtClean="0"/>
              <a:t>HPV can be transmitted by other skin-to-skin contact, not just sexual intercourse</a:t>
            </a:r>
          </a:p>
          <a:p>
            <a:pPr>
              <a:lnSpc>
                <a:spcPct val="90000"/>
              </a:lnSpc>
            </a:pPr>
            <a:r>
              <a:rPr lang="en-US" sz="2400" dirty="0" smtClean="0"/>
              <a:t>This is an anti-cancer vaccine</a:t>
            </a:r>
          </a:p>
        </p:txBody>
      </p:sp>
      <p:sp>
        <p:nvSpPr>
          <p:cNvPr id="424964" name="Text Box 4"/>
          <p:cNvSpPr txBox="1">
            <a:spLocks noChangeArrowheads="1"/>
          </p:cNvSpPr>
          <p:nvPr/>
        </p:nvSpPr>
        <p:spPr bwMode="auto">
          <a:xfrm>
            <a:off x="685800" y="5410200"/>
            <a:ext cx="7772400" cy="738664"/>
          </a:xfrm>
          <a:prstGeom prst="rect">
            <a:avLst/>
          </a:prstGeom>
          <a:noFill/>
          <a:ln w="9525">
            <a:noFill/>
            <a:miter lim="800000"/>
            <a:headEnd/>
            <a:tailEnd/>
          </a:ln>
          <a:effectLst/>
        </p:spPr>
        <p:txBody>
          <a:bodyPr wrap="square">
            <a:spAutoFit/>
          </a:bodyPr>
          <a:lstStyle/>
          <a:p>
            <a:pPr>
              <a:spcBef>
                <a:spcPct val="50000"/>
              </a:spcBef>
            </a:pPr>
            <a:r>
              <a:rPr lang="en-US" sz="1400" b="1" dirty="0">
                <a:latin typeface="Calibri" pitchFamily="34" charset="0"/>
              </a:rPr>
              <a:t>Presentation by Anne </a:t>
            </a:r>
            <a:r>
              <a:rPr lang="en-US" sz="1400" b="1" dirty="0" err="1">
                <a:latin typeface="Calibri" pitchFamily="34" charset="0"/>
              </a:rPr>
              <a:t>Schuchat</a:t>
            </a:r>
            <a:r>
              <a:rPr lang="en-US" sz="1400" b="1" dirty="0">
                <a:latin typeface="Calibri" pitchFamily="34" charset="0"/>
              </a:rPr>
              <a:t>, MD, RADM US Public Health Service, Assistant Surgeon General, Director National Center for Immunization and Respiratory Diseases at Immunize Georgia Conference, Atlanta, GA  September 11, 2014</a:t>
            </a:r>
          </a:p>
        </p:txBody>
      </p:sp>
    </p:spTree>
    <p:extLst>
      <p:ext uri="{BB962C8B-B14F-4D97-AF65-F5344CB8AC3E}">
        <p14:creationId xmlns:p14="http://schemas.microsoft.com/office/powerpoint/2010/main" val="37545860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ctrTitle" idx="4294967295"/>
          </p:nvPr>
        </p:nvSpPr>
        <p:spPr>
          <a:xfrm>
            <a:off x="914400" y="304800"/>
            <a:ext cx="7772400" cy="1066800"/>
          </a:xfrm>
        </p:spPr>
        <p:txBody>
          <a:bodyPr/>
          <a:lstStyle/>
          <a:p>
            <a:pPr algn="l"/>
            <a:r>
              <a:rPr lang="en-US" sz="4800" b="1" i="1" smtClean="0">
                <a:solidFill>
                  <a:srgbClr val="FFFF99"/>
                </a:solidFill>
              </a:rPr>
              <a:t>Test Your Knowledge!</a:t>
            </a:r>
          </a:p>
        </p:txBody>
      </p:sp>
      <p:sp>
        <p:nvSpPr>
          <p:cNvPr id="437251" name="Rectangle 3"/>
          <p:cNvSpPr>
            <a:spLocks noGrp="1" noChangeArrowheads="1"/>
          </p:cNvSpPr>
          <p:nvPr>
            <p:ph type="subTitle" idx="4294967295"/>
          </p:nvPr>
        </p:nvSpPr>
        <p:spPr>
          <a:xfrm>
            <a:off x="914400" y="1600200"/>
            <a:ext cx="7315200" cy="2438400"/>
          </a:xfrm>
        </p:spPr>
        <p:txBody>
          <a:bodyPr/>
          <a:lstStyle/>
          <a:p>
            <a:pPr marL="0" indent="0">
              <a:lnSpc>
                <a:spcPct val="80000"/>
              </a:lnSpc>
              <a:buFontTx/>
              <a:buNone/>
              <a:defRPr/>
            </a:pPr>
            <a:r>
              <a:rPr lang="en-US" sz="2400" dirty="0" smtClean="0">
                <a:cs typeface="Arial" charset="0"/>
              </a:rPr>
              <a:t>Dakota is an 18 year girl who will be starting her first year of college in August. She had her first dose of HPV vaccine on April 5 and her second dose on May 8. She will not be coming home again until late November. </a:t>
            </a:r>
          </a:p>
          <a:p>
            <a:pPr marL="0" indent="0">
              <a:lnSpc>
                <a:spcPct val="80000"/>
              </a:lnSpc>
              <a:buFontTx/>
              <a:buNone/>
              <a:defRPr/>
            </a:pPr>
            <a:endParaRPr lang="en-US" sz="1200" dirty="0" smtClean="0">
              <a:cs typeface="Arial" charset="0"/>
            </a:endParaRPr>
          </a:p>
          <a:p>
            <a:pPr marL="0" indent="0">
              <a:lnSpc>
                <a:spcPct val="80000"/>
              </a:lnSpc>
              <a:buFontTx/>
              <a:buNone/>
              <a:defRPr/>
            </a:pPr>
            <a:r>
              <a:rPr lang="en-US" sz="2400" b="1" dirty="0" smtClean="0">
                <a:solidFill>
                  <a:schemeClr val="tx2">
                    <a:lumMod val="40000"/>
                    <a:lumOff val="60000"/>
                  </a:schemeClr>
                </a:solidFill>
                <a:cs typeface="Arial" charset="0"/>
              </a:rPr>
              <a:t>Should you give her the third dose of HPV vaccine before she leaves home in mid August?</a:t>
            </a:r>
            <a:r>
              <a:rPr lang="en-US" sz="2400" dirty="0" smtClean="0">
                <a:cs typeface="Arial" charset="0"/>
              </a:rPr>
              <a:t>    </a:t>
            </a:r>
          </a:p>
          <a:p>
            <a:pPr marL="0" indent="0">
              <a:lnSpc>
                <a:spcPct val="80000"/>
              </a:lnSpc>
              <a:buFontTx/>
              <a:buNone/>
              <a:defRPr/>
            </a:pPr>
            <a:r>
              <a:rPr lang="en-US" sz="2400" dirty="0" smtClean="0"/>
              <a:t> </a:t>
            </a:r>
          </a:p>
        </p:txBody>
      </p:sp>
      <p:sp>
        <p:nvSpPr>
          <p:cNvPr id="2" name="TextBox 1"/>
          <p:cNvSpPr txBox="1"/>
          <p:nvPr/>
        </p:nvSpPr>
        <p:spPr>
          <a:xfrm>
            <a:off x="1143000" y="4343400"/>
            <a:ext cx="6705600" cy="923330"/>
          </a:xfrm>
          <a:prstGeom prst="rect">
            <a:avLst/>
          </a:prstGeom>
          <a:noFill/>
        </p:spPr>
        <p:txBody>
          <a:bodyPr wrap="square" rtlCol="0">
            <a:spAutoFit/>
          </a:bodyPr>
          <a:lstStyle/>
          <a:p>
            <a:r>
              <a:rPr lang="en-US"/>
              <a:t>No! The minimum interval between the second and third doses of vaccine is 12 weeks. The minimum interval between the first and third doses is 24 weeks.</a:t>
            </a:r>
            <a:endParaRPr lang="en-US" dirty="0"/>
          </a:p>
        </p:txBody>
      </p:sp>
      <p:pic>
        <p:nvPicPr>
          <p:cNvPr id="3" name="Picture 2"/>
          <p:cNvPicPr>
            <a:picLocks noChangeAspect="1"/>
          </p:cNvPicPr>
          <p:nvPr/>
        </p:nvPicPr>
        <p:blipFill>
          <a:blip r:embed="rId3"/>
          <a:stretch>
            <a:fillRect/>
          </a:stretch>
        </p:blipFill>
        <p:spPr>
          <a:xfrm>
            <a:off x="1120462" y="6019800"/>
            <a:ext cx="4791871" cy="377985"/>
          </a:xfrm>
          <a:prstGeom prst="rect">
            <a:avLst/>
          </a:prstGeom>
        </p:spPr>
      </p:pic>
    </p:spTree>
    <p:extLst>
      <p:ext uri="{BB962C8B-B14F-4D97-AF65-F5344CB8AC3E}">
        <p14:creationId xmlns:p14="http://schemas.microsoft.com/office/powerpoint/2010/main" val="329575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noChangeArrowheads="1"/>
          </p:cNvSpPr>
          <p:nvPr>
            <p:ph type="title" idx="4294967295"/>
          </p:nvPr>
        </p:nvSpPr>
        <p:spPr>
          <a:xfrm>
            <a:off x="685800" y="76200"/>
            <a:ext cx="7772400" cy="914400"/>
          </a:xfrm>
        </p:spPr>
        <p:txBody>
          <a:bodyPr/>
          <a:lstStyle/>
          <a:p>
            <a:pPr eaLnBrk="1" hangingPunct="1"/>
            <a:r>
              <a:rPr lang="en-US" sz="3600" dirty="0" smtClean="0"/>
              <a:t>Herpes Zoster </a:t>
            </a:r>
          </a:p>
        </p:txBody>
      </p:sp>
      <p:sp>
        <p:nvSpPr>
          <p:cNvPr id="230402" name="Rectangle 3"/>
          <p:cNvSpPr>
            <a:spLocks noGrp="1" noChangeArrowheads="1"/>
          </p:cNvSpPr>
          <p:nvPr>
            <p:ph type="body" idx="4294967295"/>
          </p:nvPr>
        </p:nvSpPr>
        <p:spPr>
          <a:xfrm>
            <a:off x="228600" y="1066800"/>
            <a:ext cx="8763000" cy="2819400"/>
          </a:xfrm>
        </p:spPr>
        <p:txBody>
          <a:bodyPr>
            <a:normAutofit fontScale="92500"/>
          </a:bodyPr>
          <a:lstStyle/>
          <a:p>
            <a:pPr eaLnBrk="1" hangingPunct="1">
              <a:buFont typeface="Arial" pitchFamily="34" charset="0"/>
              <a:buChar char="•"/>
            </a:pPr>
            <a:r>
              <a:rPr lang="en-US" sz="2400" dirty="0" smtClean="0"/>
              <a:t>Herpes zoster (HZ), or shingles, occurs through reactivation of latent </a:t>
            </a:r>
            <a:r>
              <a:rPr lang="en-US" sz="2400" dirty="0" err="1" smtClean="0"/>
              <a:t>varicella</a:t>
            </a:r>
            <a:r>
              <a:rPr lang="en-US" sz="2400" dirty="0" smtClean="0"/>
              <a:t>-zoster virus</a:t>
            </a:r>
          </a:p>
          <a:p>
            <a:pPr eaLnBrk="1" hangingPunct="1">
              <a:buFont typeface="Arial" pitchFamily="34" charset="0"/>
              <a:buChar char="•"/>
            </a:pPr>
            <a:r>
              <a:rPr lang="en-US" sz="2400" dirty="0" smtClean="0"/>
              <a:t>Typically characterized by </a:t>
            </a:r>
            <a:r>
              <a:rPr lang="en-US" sz="2400" dirty="0" err="1" smtClean="0"/>
              <a:t>prodromal</a:t>
            </a:r>
            <a:r>
              <a:rPr lang="en-US" sz="2400" dirty="0" smtClean="0"/>
              <a:t> pain and  an acute vesicular eruption (rash) accompanied by moderate to severe pain</a:t>
            </a:r>
          </a:p>
          <a:p>
            <a:pPr eaLnBrk="1" hangingPunct="1">
              <a:buFont typeface="Arial" pitchFamily="34" charset="0"/>
              <a:buChar char="•"/>
            </a:pPr>
            <a:r>
              <a:rPr lang="en-US" sz="2400" dirty="0" smtClean="0"/>
              <a:t>One in three persons will develop zoster during their lifetime</a:t>
            </a:r>
          </a:p>
          <a:p>
            <a:pPr eaLnBrk="1" hangingPunct="1">
              <a:buFont typeface="Arial" pitchFamily="34" charset="0"/>
              <a:buChar char="•"/>
            </a:pPr>
            <a:r>
              <a:rPr lang="en-US" sz="2400" dirty="0" err="1" smtClean="0"/>
              <a:t>Postherpetic</a:t>
            </a:r>
            <a:r>
              <a:rPr lang="en-US" sz="2400" dirty="0" smtClean="0"/>
              <a:t> neuralgia (PHN)is a common consequence of zoster</a:t>
            </a:r>
          </a:p>
          <a:p>
            <a:pPr eaLnBrk="1" hangingPunct="1">
              <a:buFont typeface="Arial" pitchFamily="34" charset="0"/>
              <a:buChar char="•"/>
            </a:pPr>
            <a:r>
              <a:rPr lang="en-US" sz="2400" dirty="0" smtClean="0"/>
              <a:t>Risk for zoster and PHN increases with age </a:t>
            </a:r>
          </a:p>
        </p:txBody>
      </p:sp>
      <p:sp>
        <p:nvSpPr>
          <p:cNvPr id="230403" name="Text Box 5"/>
          <p:cNvSpPr txBox="1">
            <a:spLocks noChangeArrowheads="1"/>
          </p:cNvSpPr>
          <p:nvPr/>
        </p:nvSpPr>
        <p:spPr bwMode="auto">
          <a:xfrm>
            <a:off x="228600" y="4445984"/>
            <a:ext cx="6629400" cy="396875"/>
          </a:xfrm>
          <a:prstGeom prst="rect">
            <a:avLst/>
          </a:prstGeom>
          <a:noFill/>
          <a:ln w="9525">
            <a:noFill/>
            <a:miter lim="800000"/>
            <a:headEnd/>
            <a:tailEnd/>
          </a:ln>
        </p:spPr>
        <p:txBody>
          <a:bodyPr>
            <a:spAutoFit/>
          </a:bodyPr>
          <a:lstStyle/>
          <a:p>
            <a:pPr>
              <a:spcBef>
                <a:spcPct val="50000"/>
              </a:spcBef>
            </a:pPr>
            <a:endParaRPr lang="en-US" sz="2000" b="1">
              <a:solidFill>
                <a:srgbClr val="FFFFCC"/>
              </a:solidFill>
            </a:endParaRPr>
          </a:p>
        </p:txBody>
      </p:sp>
      <p:sp>
        <p:nvSpPr>
          <p:cNvPr id="8" name="Rectangle 7"/>
          <p:cNvSpPr/>
          <p:nvPr/>
        </p:nvSpPr>
        <p:spPr>
          <a:xfrm>
            <a:off x="5715000" y="6504801"/>
            <a:ext cx="2425985" cy="276999"/>
          </a:xfrm>
          <a:prstGeom prst="rect">
            <a:avLst/>
          </a:prstGeom>
        </p:spPr>
        <p:txBody>
          <a:bodyPr wrap="none">
            <a:spAutoFit/>
          </a:bodyPr>
          <a:lstStyle/>
          <a:p>
            <a:r>
              <a:rPr lang="en-US" sz="1200" i="1" dirty="0" smtClean="0">
                <a:latin typeface="+mn-lt"/>
              </a:rPr>
              <a:t>Photo courtesy of </a:t>
            </a:r>
            <a:r>
              <a:rPr lang="en-US" sz="1200" i="1" dirty="0" err="1" smtClean="0">
                <a:latin typeface="+mn-lt"/>
              </a:rPr>
              <a:t>www.webmd.com</a:t>
            </a:r>
            <a:endParaRPr lang="en-US" sz="1200" dirty="0">
              <a:latin typeface="+mn-lt"/>
            </a:endParaRPr>
          </a:p>
        </p:txBody>
      </p:sp>
      <p:pic>
        <p:nvPicPr>
          <p:cNvPr id="11" name="Picture 4"/>
          <p:cNvPicPr>
            <a:picLocks noChangeAspect="1" noChangeArrowheads="1"/>
          </p:cNvPicPr>
          <p:nvPr/>
        </p:nvPicPr>
        <p:blipFill>
          <a:blip r:embed="rId3" cstate="print"/>
          <a:srcRect/>
          <a:stretch>
            <a:fillRect/>
          </a:stretch>
        </p:blipFill>
        <p:spPr bwMode="auto">
          <a:xfrm>
            <a:off x="5715000" y="3962400"/>
            <a:ext cx="2590800" cy="2114939"/>
          </a:xfrm>
          <a:prstGeom prst="rect">
            <a:avLst/>
          </a:prstGeom>
          <a:noFill/>
          <a:ln w="9525">
            <a:noFill/>
            <a:miter lim="800000"/>
            <a:headEnd/>
            <a:tailEnd/>
          </a:ln>
        </p:spPr>
      </p:pic>
      <p:pic>
        <p:nvPicPr>
          <p:cNvPr id="12" name="Picture 7"/>
          <p:cNvPicPr>
            <a:picLocks noChangeAspect="1" noChangeArrowheads="1"/>
          </p:cNvPicPr>
          <p:nvPr/>
        </p:nvPicPr>
        <p:blipFill>
          <a:blip r:embed="rId4" cstate="print"/>
          <a:srcRect/>
          <a:stretch>
            <a:fillRect/>
          </a:stretch>
        </p:blipFill>
        <p:spPr bwMode="auto">
          <a:xfrm>
            <a:off x="769532" y="4008376"/>
            <a:ext cx="2776396" cy="2133601"/>
          </a:xfrm>
          <a:prstGeom prst="rect">
            <a:avLst/>
          </a:prstGeom>
          <a:noFill/>
          <a:ln w="9525">
            <a:noFill/>
            <a:miter lim="800000"/>
            <a:headEnd/>
            <a:tailEnd/>
          </a:ln>
        </p:spPr>
      </p:pic>
    </p:spTree>
    <p:extLst>
      <p:ext uri="{BB962C8B-B14F-4D97-AF65-F5344CB8AC3E}">
        <p14:creationId xmlns:p14="http://schemas.microsoft.com/office/powerpoint/2010/main" val="8258365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ChangeArrowheads="1"/>
          </p:cNvSpPr>
          <p:nvPr>
            <p:ph type="title" idx="4294967295"/>
          </p:nvPr>
        </p:nvSpPr>
        <p:spPr>
          <a:xfrm>
            <a:off x="804765" y="-24659"/>
            <a:ext cx="7772400" cy="685800"/>
          </a:xfrm>
        </p:spPr>
        <p:txBody>
          <a:bodyPr/>
          <a:lstStyle/>
          <a:p>
            <a:r>
              <a:rPr lang="en-US" sz="3600" dirty="0" err="1" smtClean="0"/>
              <a:t>Zostavax</a:t>
            </a:r>
            <a:r>
              <a:rPr lang="en-US" sz="3600" b="1" baseline="30000" dirty="0" smtClean="0"/>
              <a:t>®</a:t>
            </a:r>
            <a:endParaRPr lang="en-US" sz="3600" b="1" dirty="0" smtClean="0"/>
          </a:p>
        </p:txBody>
      </p:sp>
      <p:sp>
        <p:nvSpPr>
          <p:cNvPr id="232450" name="Text Box 4"/>
          <p:cNvSpPr txBox="1">
            <a:spLocks noChangeArrowheads="1"/>
          </p:cNvSpPr>
          <p:nvPr/>
        </p:nvSpPr>
        <p:spPr bwMode="auto">
          <a:xfrm>
            <a:off x="0" y="3711796"/>
            <a:ext cx="8943447" cy="1754326"/>
          </a:xfrm>
          <a:prstGeom prst="rect">
            <a:avLst/>
          </a:prstGeom>
          <a:noFill/>
          <a:ln w="9525">
            <a:noFill/>
            <a:miter lim="800000"/>
            <a:headEnd/>
            <a:tailEnd/>
          </a:ln>
        </p:spPr>
        <p:txBody>
          <a:bodyPr wrap="square">
            <a:spAutoFit/>
          </a:bodyPr>
          <a:lstStyle/>
          <a:p>
            <a:pPr fontAlgn="base">
              <a:spcAft>
                <a:spcPct val="0"/>
              </a:spcAft>
            </a:pPr>
            <a:r>
              <a:rPr lang="en-US" sz="2800" dirty="0" smtClean="0">
                <a:latin typeface="+mn-lt"/>
                <a:cs typeface="Arial" charset="0"/>
              </a:rPr>
              <a:t>    </a:t>
            </a:r>
            <a:r>
              <a:rPr lang="en-US" sz="2000" dirty="0" smtClean="0">
                <a:latin typeface="+mn-lt"/>
                <a:cs typeface="Arial" charset="0"/>
              </a:rPr>
              <a:t>ACIP </a:t>
            </a:r>
            <a:r>
              <a:rPr lang="en-US" sz="2000" dirty="0">
                <a:latin typeface="+mn-lt"/>
                <a:cs typeface="Arial" charset="0"/>
              </a:rPr>
              <a:t>recommends one dose for adults 60 years and </a:t>
            </a:r>
            <a:r>
              <a:rPr lang="en-US" sz="2000" dirty="0" smtClean="0">
                <a:latin typeface="+mn-lt"/>
                <a:cs typeface="Arial" charset="0"/>
              </a:rPr>
              <a:t>older, including </a:t>
            </a:r>
            <a:r>
              <a:rPr lang="en-US" sz="2000" dirty="0">
                <a:latin typeface="+mn-lt"/>
                <a:cs typeface="Arial" charset="0"/>
              </a:rPr>
              <a:t>those </a:t>
            </a:r>
            <a:r>
              <a:rPr lang="en-US" sz="2000" dirty="0" smtClean="0">
                <a:latin typeface="+mn-lt"/>
                <a:cs typeface="Arial" charset="0"/>
              </a:rPr>
              <a:t>   	who </a:t>
            </a:r>
            <a:r>
              <a:rPr lang="en-US" sz="2000" dirty="0">
                <a:latin typeface="+mn-lt"/>
                <a:cs typeface="Arial" charset="0"/>
              </a:rPr>
              <a:t>have experienced </a:t>
            </a:r>
            <a:r>
              <a:rPr lang="en-US" sz="2000" dirty="0" smtClean="0">
                <a:latin typeface="+mn-lt"/>
                <a:cs typeface="Arial" charset="0"/>
              </a:rPr>
              <a:t>previous episodes </a:t>
            </a:r>
            <a:r>
              <a:rPr lang="en-US" sz="2000" dirty="0">
                <a:latin typeface="+mn-lt"/>
                <a:cs typeface="Arial" charset="0"/>
              </a:rPr>
              <a:t>of </a:t>
            </a:r>
            <a:r>
              <a:rPr lang="en-US" sz="2000" dirty="0" smtClean="0">
                <a:latin typeface="+mn-lt"/>
                <a:cs typeface="Arial" charset="0"/>
              </a:rPr>
              <a:t>shingles.</a:t>
            </a:r>
          </a:p>
          <a:p>
            <a:pPr algn="ctr" fontAlgn="base">
              <a:spcAft>
                <a:spcPct val="0"/>
              </a:spcAft>
            </a:pPr>
            <a:endParaRPr lang="en-US" sz="2000" dirty="0" smtClean="0">
              <a:latin typeface="+mn-lt"/>
              <a:cs typeface="Arial" charset="0"/>
            </a:endParaRPr>
          </a:p>
          <a:p>
            <a:pPr algn="ctr"/>
            <a:r>
              <a:rPr lang="en-US" sz="2000" dirty="0" smtClean="0">
                <a:latin typeface="+mn-lt"/>
              </a:rPr>
              <a:t>     It is not necessary to ask patient about a history of varicella or to do </a:t>
            </a:r>
            <a:r>
              <a:rPr lang="en-US" sz="2000" dirty="0">
                <a:latin typeface="+mn-lt"/>
                <a:cs typeface="Arial" charset="0"/>
              </a:rPr>
              <a:t>serologic testing for immunity.</a:t>
            </a:r>
          </a:p>
        </p:txBody>
      </p:sp>
      <p:sp>
        <p:nvSpPr>
          <p:cNvPr id="232451" name="Text Box 5"/>
          <p:cNvSpPr txBox="1">
            <a:spLocks noChangeArrowheads="1"/>
          </p:cNvSpPr>
          <p:nvPr/>
        </p:nvSpPr>
        <p:spPr bwMode="auto">
          <a:xfrm>
            <a:off x="317081" y="1273910"/>
            <a:ext cx="8610600" cy="2062103"/>
          </a:xfrm>
          <a:prstGeom prst="rect">
            <a:avLst/>
          </a:prstGeom>
          <a:noFill/>
          <a:ln w="9525">
            <a:noFill/>
            <a:miter lim="800000"/>
            <a:headEnd/>
            <a:tailEnd/>
          </a:ln>
        </p:spPr>
        <p:txBody>
          <a:bodyPr>
            <a:spAutoFit/>
          </a:bodyPr>
          <a:lstStyle/>
          <a:p>
            <a:pPr marL="574675" indent="-574675" algn="ctr" fontAlgn="base">
              <a:spcBef>
                <a:spcPct val="50000"/>
              </a:spcBef>
              <a:spcAft>
                <a:spcPct val="0"/>
              </a:spcAft>
            </a:pPr>
            <a:r>
              <a:rPr lang="en-US" sz="3200" dirty="0">
                <a:latin typeface="+mn-lt"/>
                <a:cs typeface="Arial" charset="0"/>
              </a:rPr>
              <a:t>Overall Efficacy</a:t>
            </a:r>
            <a:endParaRPr lang="en-US" sz="3200" b="1" dirty="0">
              <a:latin typeface="+mn-lt"/>
              <a:cs typeface="Arial" charset="0"/>
            </a:endParaRPr>
          </a:p>
          <a:p>
            <a:pPr marL="574675" indent="-574675" fontAlgn="base">
              <a:spcBef>
                <a:spcPct val="0"/>
              </a:spcBef>
              <a:spcAft>
                <a:spcPct val="0"/>
              </a:spcAft>
              <a:buFont typeface="Arial" charset="0"/>
              <a:buChar char="•"/>
            </a:pPr>
            <a:r>
              <a:rPr lang="en-US" sz="2400" dirty="0">
                <a:latin typeface="+mn-lt"/>
                <a:cs typeface="Arial" charset="0"/>
              </a:rPr>
              <a:t>51% fewer episodes of zoster and less severe disease</a:t>
            </a:r>
          </a:p>
          <a:p>
            <a:pPr marL="574675" indent="-574675" fontAlgn="base">
              <a:spcBef>
                <a:spcPct val="0"/>
              </a:spcBef>
              <a:spcAft>
                <a:spcPct val="0"/>
              </a:spcAft>
              <a:buFont typeface="Arial" charset="0"/>
              <a:buChar char="•"/>
            </a:pPr>
            <a:r>
              <a:rPr lang="en-US" sz="2400" dirty="0">
                <a:latin typeface="+mn-lt"/>
                <a:cs typeface="Arial" charset="0"/>
              </a:rPr>
              <a:t>66% less </a:t>
            </a:r>
            <a:r>
              <a:rPr lang="en-US" sz="2400" dirty="0" err="1">
                <a:latin typeface="+mn-lt"/>
                <a:cs typeface="Arial" charset="0"/>
              </a:rPr>
              <a:t>postherpetic</a:t>
            </a:r>
            <a:r>
              <a:rPr lang="en-US" sz="2400" dirty="0">
                <a:latin typeface="+mn-lt"/>
                <a:cs typeface="Arial" charset="0"/>
              </a:rPr>
              <a:t> </a:t>
            </a:r>
            <a:r>
              <a:rPr lang="en-US" sz="2400" dirty="0" smtClean="0">
                <a:latin typeface="+mn-lt"/>
                <a:cs typeface="Arial" charset="0"/>
              </a:rPr>
              <a:t>neuralgia</a:t>
            </a:r>
          </a:p>
          <a:p>
            <a:pPr marL="574675" indent="-574675" fontAlgn="base">
              <a:spcBef>
                <a:spcPct val="0"/>
              </a:spcBef>
              <a:spcAft>
                <a:spcPct val="0"/>
              </a:spcAft>
              <a:buFont typeface="Arial" charset="0"/>
              <a:buChar char="•"/>
            </a:pPr>
            <a:r>
              <a:rPr lang="en-US" sz="2400" dirty="0" smtClean="0">
                <a:latin typeface="+mn-lt"/>
                <a:cs typeface="Arial" charset="0"/>
              </a:rPr>
              <a:t>Protection wanes within the first 5 years and duration of protection beyond 5 years is uncertain</a:t>
            </a:r>
            <a:endParaRPr lang="en-US" sz="2400" dirty="0">
              <a:latin typeface="+mn-lt"/>
              <a:cs typeface="Arial" charset="0"/>
            </a:endParaRPr>
          </a:p>
        </p:txBody>
      </p:sp>
      <p:sp>
        <p:nvSpPr>
          <p:cNvPr id="534533" name="Text Box 5"/>
          <p:cNvSpPr txBox="1">
            <a:spLocks noChangeArrowheads="1"/>
          </p:cNvSpPr>
          <p:nvPr/>
        </p:nvSpPr>
        <p:spPr bwMode="auto">
          <a:xfrm>
            <a:off x="59578" y="738990"/>
            <a:ext cx="8839200" cy="461665"/>
          </a:xfrm>
          <a:prstGeom prst="rect">
            <a:avLst/>
          </a:prstGeom>
          <a:noFill/>
          <a:ln w="9525">
            <a:noFill/>
            <a:miter lim="800000"/>
            <a:headEnd/>
            <a:tailEnd/>
          </a:ln>
        </p:spPr>
        <p:txBody>
          <a:bodyPr wrap="square">
            <a:spAutoFit/>
          </a:bodyPr>
          <a:lstStyle/>
          <a:p>
            <a:pPr algn="ctr" fontAlgn="base">
              <a:spcAft>
                <a:spcPct val="0"/>
              </a:spcAft>
            </a:pPr>
            <a:r>
              <a:rPr lang="en-US" sz="2400" dirty="0" smtClean="0">
                <a:latin typeface="+mn-lt"/>
                <a:cs typeface="Arial" charset="0"/>
              </a:rPr>
              <a:t>Zostavax is licensed for use </a:t>
            </a:r>
            <a:r>
              <a:rPr lang="en-US" sz="2400" dirty="0">
                <a:latin typeface="+mn-lt"/>
                <a:cs typeface="Arial" charset="0"/>
              </a:rPr>
              <a:t>in </a:t>
            </a:r>
            <a:r>
              <a:rPr lang="en-US" sz="2400" dirty="0" smtClean="0">
                <a:latin typeface="+mn-lt"/>
                <a:cs typeface="Arial" charset="0"/>
              </a:rPr>
              <a:t>persons 50 years and older</a:t>
            </a:r>
          </a:p>
        </p:txBody>
      </p:sp>
      <p:sp>
        <p:nvSpPr>
          <p:cNvPr id="232454" name="Text Box 7"/>
          <p:cNvSpPr txBox="1">
            <a:spLocks noChangeArrowheads="1"/>
          </p:cNvSpPr>
          <p:nvPr/>
        </p:nvSpPr>
        <p:spPr bwMode="auto">
          <a:xfrm>
            <a:off x="7784681" y="6090744"/>
            <a:ext cx="914400" cy="366713"/>
          </a:xfrm>
          <a:prstGeom prst="rect">
            <a:avLst/>
          </a:prstGeom>
          <a:noFill/>
          <a:ln w="9525">
            <a:noFill/>
            <a:miter lim="800000"/>
            <a:headEnd/>
            <a:tailEnd/>
          </a:ln>
        </p:spPr>
        <p:txBody>
          <a:bodyPr>
            <a:spAutoFit/>
          </a:bodyPr>
          <a:lstStyle/>
          <a:p>
            <a:pPr fontAlgn="base">
              <a:spcBef>
                <a:spcPct val="50000"/>
              </a:spcBef>
              <a:spcAft>
                <a:spcPct val="0"/>
              </a:spcAft>
            </a:pPr>
            <a:endParaRPr lang="en-US" b="1">
              <a:solidFill>
                <a:srgbClr val="FF9900"/>
              </a:solidFill>
              <a:latin typeface="Arial" charset="0"/>
              <a:cs typeface="Arial" charset="0"/>
            </a:endParaRPr>
          </a:p>
        </p:txBody>
      </p:sp>
      <p:sp>
        <p:nvSpPr>
          <p:cNvPr id="8" name="Rectangle 7"/>
          <p:cNvSpPr/>
          <p:nvPr/>
        </p:nvSpPr>
        <p:spPr>
          <a:xfrm>
            <a:off x="1002881" y="5688016"/>
            <a:ext cx="7239000" cy="307777"/>
          </a:xfrm>
          <a:prstGeom prst="rect">
            <a:avLst/>
          </a:prstGeom>
        </p:spPr>
        <p:txBody>
          <a:bodyPr wrap="square">
            <a:spAutoFit/>
          </a:bodyPr>
          <a:lstStyle/>
          <a:p>
            <a:r>
              <a:rPr lang="en-US" sz="1400" b="1" dirty="0" smtClean="0">
                <a:latin typeface="+mn-lt"/>
              </a:rPr>
              <a:t>MMWR, August 22, 2014, Vol 63, #33       MMWR (RR) June 6, 2008, Vol 57 #05; 1-30</a:t>
            </a:r>
            <a:endParaRPr lang="en-US" sz="1400" b="1" dirty="0">
              <a:latin typeface="+mn-lt"/>
            </a:endParaRPr>
          </a:p>
        </p:txBody>
      </p:sp>
    </p:spTree>
    <p:extLst>
      <p:ext uri="{BB962C8B-B14F-4D97-AF65-F5344CB8AC3E}">
        <p14:creationId xmlns:p14="http://schemas.microsoft.com/office/powerpoint/2010/main" val="25450470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77858" name="Rectangle 2"/>
          <p:cNvSpPr>
            <a:spLocks noGrp="1" noChangeArrowheads="1"/>
          </p:cNvSpPr>
          <p:nvPr>
            <p:ph type="ctrTitle" idx="4294967295"/>
          </p:nvPr>
        </p:nvSpPr>
        <p:spPr>
          <a:xfrm>
            <a:off x="914400" y="381000"/>
            <a:ext cx="7772400" cy="914400"/>
          </a:xfrm>
        </p:spPr>
        <p:txBody>
          <a:bodyPr/>
          <a:lstStyle/>
          <a:p>
            <a:pPr algn="l" eaLnBrk="1" hangingPunct="1"/>
            <a:r>
              <a:rPr lang="en-US" sz="4800" b="1" i="1" smtClean="0">
                <a:solidFill>
                  <a:srgbClr val="FFFF99"/>
                </a:solidFill>
              </a:rPr>
              <a:t>Test Your Knowledge!</a:t>
            </a:r>
          </a:p>
        </p:txBody>
      </p:sp>
      <p:sp>
        <p:nvSpPr>
          <p:cNvPr id="377859" name="Rectangle 3"/>
          <p:cNvSpPr>
            <a:spLocks noGrp="1" noChangeArrowheads="1"/>
          </p:cNvSpPr>
          <p:nvPr>
            <p:ph type="subTitle" idx="4294967295"/>
          </p:nvPr>
        </p:nvSpPr>
        <p:spPr>
          <a:xfrm>
            <a:off x="914400" y="1600200"/>
            <a:ext cx="7315200" cy="2209800"/>
          </a:xfrm>
        </p:spPr>
        <p:txBody>
          <a:bodyPr/>
          <a:lstStyle/>
          <a:p>
            <a:pPr marL="0" indent="0" eaLnBrk="1" hangingPunct="1">
              <a:lnSpc>
                <a:spcPct val="90000"/>
              </a:lnSpc>
              <a:buFontTx/>
              <a:buNone/>
            </a:pPr>
            <a:r>
              <a:rPr lang="en-US" sz="2400" dirty="0" smtClean="0"/>
              <a:t>Hazel is 61 years old. She had major surgery one month ago requiring a blood transfusion. During her visit to your office today she tells you she would like to get the shingles vaccine.</a:t>
            </a:r>
          </a:p>
          <a:p>
            <a:pPr marL="0" indent="0" eaLnBrk="1" hangingPunct="1">
              <a:lnSpc>
                <a:spcPct val="90000"/>
              </a:lnSpc>
              <a:buFontTx/>
              <a:buNone/>
            </a:pPr>
            <a:endParaRPr lang="en-US" sz="2400" b="1" dirty="0" smtClean="0">
              <a:solidFill>
                <a:srgbClr val="FFFF99"/>
              </a:solidFill>
              <a:cs typeface="Arial" charset="0"/>
            </a:endParaRPr>
          </a:p>
          <a:p>
            <a:pPr marL="0" indent="0" eaLnBrk="1" hangingPunct="1">
              <a:lnSpc>
                <a:spcPct val="90000"/>
              </a:lnSpc>
              <a:buFontTx/>
              <a:buNone/>
            </a:pPr>
            <a:r>
              <a:rPr lang="en-US" sz="2400" b="1" dirty="0" smtClean="0">
                <a:solidFill>
                  <a:srgbClr val="FFFF99"/>
                </a:solidFill>
                <a:cs typeface="Arial" charset="0"/>
              </a:rPr>
              <a:t>How would you respond to her request?</a:t>
            </a:r>
          </a:p>
          <a:p>
            <a:pPr marL="0" indent="0" eaLnBrk="1" hangingPunct="1">
              <a:lnSpc>
                <a:spcPct val="90000"/>
              </a:lnSpc>
              <a:buFontTx/>
              <a:buNone/>
            </a:pPr>
            <a:r>
              <a:rPr lang="en-US" sz="2400" dirty="0" smtClean="0"/>
              <a:t> </a:t>
            </a:r>
          </a:p>
          <a:p>
            <a:pPr marL="0" indent="0" eaLnBrk="1" hangingPunct="1">
              <a:lnSpc>
                <a:spcPct val="90000"/>
              </a:lnSpc>
              <a:buFontTx/>
              <a:buNone/>
            </a:pPr>
            <a:r>
              <a:rPr lang="en-US" sz="2400" dirty="0" smtClean="0"/>
              <a:t>  </a:t>
            </a:r>
          </a:p>
        </p:txBody>
      </p:sp>
      <p:sp>
        <p:nvSpPr>
          <p:cNvPr id="2" name="TextBox 1"/>
          <p:cNvSpPr txBox="1"/>
          <p:nvPr/>
        </p:nvSpPr>
        <p:spPr>
          <a:xfrm>
            <a:off x="1066800" y="4343400"/>
            <a:ext cx="6705600" cy="1219200"/>
          </a:xfrm>
          <a:prstGeom prst="rect">
            <a:avLst/>
          </a:prstGeom>
          <a:noFill/>
        </p:spPr>
        <p:txBody>
          <a:bodyPr wrap="square" rtlCol="0">
            <a:spAutoFit/>
          </a:bodyPr>
          <a:lstStyle/>
          <a:p>
            <a:r>
              <a:rPr lang="en-US"/>
              <a:t>Zoster vaccine can be given to persons who have recently received blood products. The amount of antigen in zoster vaccine is so substantial that it overpowers any antibody to herpes zoster that may be in the blood product.</a:t>
            </a:r>
            <a:endParaRPr lang="en-US" dirty="0"/>
          </a:p>
        </p:txBody>
      </p:sp>
      <p:sp>
        <p:nvSpPr>
          <p:cNvPr id="4" name="Rectangle 3"/>
          <p:cNvSpPr/>
          <p:nvPr/>
        </p:nvSpPr>
        <p:spPr>
          <a:xfrm>
            <a:off x="920838" y="5943600"/>
            <a:ext cx="6241961" cy="307777"/>
          </a:xfrm>
          <a:prstGeom prst="rect">
            <a:avLst/>
          </a:prstGeom>
        </p:spPr>
        <p:txBody>
          <a:bodyPr wrap="square">
            <a:spAutoFit/>
          </a:bodyPr>
          <a:lstStyle/>
          <a:p>
            <a:pPr lvl="0"/>
            <a:r>
              <a:rPr lang="en-US" sz="1400" b="1" dirty="0">
                <a:solidFill>
                  <a:srgbClr val="FFFFFF"/>
                </a:solidFill>
                <a:latin typeface="Calibri"/>
                <a:cs typeface="Arial" charset="0"/>
              </a:rPr>
              <a:t>Ref: Immunization Action Coalition - Ask the Experts – September 2011 </a:t>
            </a:r>
          </a:p>
        </p:txBody>
      </p:sp>
    </p:spTree>
    <p:extLst>
      <p:ext uri="{BB962C8B-B14F-4D97-AF65-F5344CB8AC3E}">
        <p14:creationId xmlns:p14="http://schemas.microsoft.com/office/powerpoint/2010/main" val="266564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81954" name="Rectangle 2"/>
          <p:cNvSpPr>
            <a:spLocks noGrp="1" noChangeArrowheads="1"/>
          </p:cNvSpPr>
          <p:nvPr>
            <p:ph type="ctrTitle" idx="4294967295"/>
          </p:nvPr>
        </p:nvSpPr>
        <p:spPr>
          <a:xfrm>
            <a:off x="914400" y="304800"/>
            <a:ext cx="7772400" cy="1066800"/>
          </a:xfrm>
        </p:spPr>
        <p:txBody>
          <a:bodyPr/>
          <a:lstStyle/>
          <a:p>
            <a:pPr algn="l" eaLnBrk="1" hangingPunct="1"/>
            <a:r>
              <a:rPr lang="en-US" sz="4800" b="1" i="1" smtClean="0">
                <a:solidFill>
                  <a:srgbClr val="FFFF99"/>
                </a:solidFill>
              </a:rPr>
              <a:t>Test Your Knowledge!</a:t>
            </a:r>
          </a:p>
        </p:txBody>
      </p:sp>
      <p:sp>
        <p:nvSpPr>
          <p:cNvPr id="381955" name="Rectangle 3"/>
          <p:cNvSpPr>
            <a:spLocks noGrp="1" noChangeArrowheads="1"/>
          </p:cNvSpPr>
          <p:nvPr>
            <p:ph type="subTitle" idx="4294967295"/>
          </p:nvPr>
        </p:nvSpPr>
        <p:spPr>
          <a:xfrm>
            <a:off x="914400" y="1600200"/>
            <a:ext cx="7315200" cy="1905000"/>
          </a:xfrm>
        </p:spPr>
        <p:txBody>
          <a:bodyPr/>
          <a:lstStyle/>
          <a:p>
            <a:pPr marL="0" indent="0" eaLnBrk="1" hangingPunct="1">
              <a:lnSpc>
                <a:spcPct val="90000"/>
              </a:lnSpc>
              <a:buFontTx/>
              <a:buNone/>
            </a:pPr>
            <a:r>
              <a:rPr lang="en-US" sz="2400" smtClean="0"/>
              <a:t>Sixty five year old Nadine requests the shingles vaccine. In addition, she needs pneumococcal and influenza vaccine.  </a:t>
            </a:r>
            <a:endParaRPr lang="en-US" sz="2400" b="1" smtClean="0">
              <a:solidFill>
                <a:srgbClr val="FFFF99"/>
              </a:solidFill>
            </a:endParaRPr>
          </a:p>
          <a:p>
            <a:pPr marL="0" indent="0" eaLnBrk="1" hangingPunct="1">
              <a:lnSpc>
                <a:spcPct val="90000"/>
              </a:lnSpc>
              <a:buFontTx/>
              <a:buNone/>
            </a:pPr>
            <a:endParaRPr lang="en-US" sz="2400" b="1" smtClean="0">
              <a:solidFill>
                <a:srgbClr val="FFFF99"/>
              </a:solidFill>
            </a:endParaRPr>
          </a:p>
          <a:p>
            <a:pPr marL="0" indent="0" eaLnBrk="1" hangingPunct="1">
              <a:lnSpc>
                <a:spcPct val="90000"/>
              </a:lnSpc>
              <a:buFontTx/>
              <a:buNone/>
            </a:pPr>
            <a:r>
              <a:rPr lang="en-US" sz="2400" b="1" smtClean="0">
                <a:solidFill>
                  <a:srgbClr val="FFFF99"/>
                </a:solidFill>
              </a:rPr>
              <a:t>Should she receive all 3 vaccines on the same day?  </a:t>
            </a:r>
          </a:p>
        </p:txBody>
      </p:sp>
      <p:sp>
        <p:nvSpPr>
          <p:cNvPr id="381956" name="Rectangle 1"/>
          <p:cNvSpPr>
            <a:spLocks noChangeArrowheads="1"/>
          </p:cNvSpPr>
          <p:nvPr/>
        </p:nvSpPr>
        <p:spPr bwMode="auto">
          <a:xfrm>
            <a:off x="7239000" y="533400"/>
            <a:ext cx="184150" cy="519113"/>
          </a:xfrm>
          <a:prstGeom prst="rect">
            <a:avLst/>
          </a:prstGeom>
          <a:noFill/>
          <a:ln w="9525">
            <a:noFill/>
            <a:miter lim="800000"/>
            <a:headEnd/>
            <a:tailEnd/>
          </a:ln>
        </p:spPr>
        <p:txBody>
          <a:bodyPr wrap="none">
            <a:spAutoFit/>
          </a:bodyPr>
          <a:lstStyle/>
          <a:p>
            <a:endParaRPr lang="en-US" sz="2800" b="1">
              <a:solidFill>
                <a:srgbClr val="FFC000"/>
              </a:solidFill>
              <a:latin typeface="Calibri"/>
              <a:cs typeface="Arial" charset="0"/>
            </a:endParaRPr>
          </a:p>
        </p:txBody>
      </p:sp>
      <p:sp>
        <p:nvSpPr>
          <p:cNvPr id="3" name="TextBox 2"/>
          <p:cNvSpPr txBox="1"/>
          <p:nvPr/>
        </p:nvSpPr>
        <p:spPr>
          <a:xfrm>
            <a:off x="1066800" y="4038600"/>
            <a:ext cx="7467600" cy="1477328"/>
          </a:xfrm>
          <a:prstGeom prst="rect">
            <a:avLst/>
          </a:prstGeom>
          <a:noFill/>
        </p:spPr>
        <p:txBody>
          <a:bodyPr wrap="square" rtlCol="0">
            <a:spAutoFit/>
          </a:bodyPr>
          <a:lstStyle/>
          <a:p>
            <a:r>
              <a:rPr lang="en-US" dirty="0"/>
              <a:t>Yes.</a:t>
            </a:r>
          </a:p>
          <a:p>
            <a:r>
              <a:rPr lang="en-US" dirty="0"/>
              <a:t>Although Merck reports one study showing a reduced immune response to Zostavax when administered at the same time as Pneumovax compared to administration </a:t>
            </a:r>
            <a:r>
              <a:rPr lang="en-US" dirty="0" smtClean="0"/>
              <a:t>4 </a:t>
            </a:r>
            <a:r>
              <a:rPr lang="en-US" dirty="0"/>
              <a:t>weeks apart, ACIP has not made this recommendation. </a:t>
            </a:r>
          </a:p>
        </p:txBody>
      </p:sp>
      <p:pic>
        <p:nvPicPr>
          <p:cNvPr id="4" name="Picture 3"/>
          <p:cNvPicPr>
            <a:picLocks noChangeAspect="1"/>
          </p:cNvPicPr>
          <p:nvPr/>
        </p:nvPicPr>
        <p:blipFill>
          <a:blip r:embed="rId3"/>
          <a:stretch>
            <a:fillRect/>
          </a:stretch>
        </p:blipFill>
        <p:spPr>
          <a:xfrm>
            <a:off x="914400" y="5876518"/>
            <a:ext cx="6705600" cy="591363"/>
          </a:xfrm>
          <a:prstGeom prst="rect">
            <a:avLst/>
          </a:prstGeom>
        </p:spPr>
      </p:pic>
    </p:spTree>
    <p:extLst>
      <p:ext uri="{BB962C8B-B14F-4D97-AF65-F5344CB8AC3E}">
        <p14:creationId xmlns:p14="http://schemas.microsoft.com/office/powerpoint/2010/main" val="340047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8305800" cy="61722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3051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0" y="228600"/>
            <a:ext cx="8991600" cy="914400"/>
          </a:xfrm>
        </p:spPr>
        <p:txBody>
          <a:bodyPr/>
          <a:lstStyle/>
          <a:p>
            <a:pPr eaLnBrk="1" hangingPunct="1"/>
            <a:r>
              <a:rPr lang="en-US" dirty="0" smtClean="0"/>
              <a:t>Just as a reminder……</a:t>
            </a:r>
          </a:p>
        </p:txBody>
      </p:sp>
      <p:sp>
        <p:nvSpPr>
          <p:cNvPr id="125955" name="Rectangle 3"/>
          <p:cNvSpPr>
            <a:spLocks noGrp="1" noChangeArrowheads="1"/>
          </p:cNvSpPr>
          <p:nvPr>
            <p:ph type="body" idx="1"/>
          </p:nvPr>
        </p:nvSpPr>
        <p:spPr>
          <a:xfrm>
            <a:off x="457200" y="1371600"/>
            <a:ext cx="8178800" cy="3048000"/>
          </a:xfrm>
        </p:spPr>
        <p:txBody>
          <a:bodyPr/>
          <a:lstStyle/>
          <a:p>
            <a:pPr eaLnBrk="1" hangingPunct="1">
              <a:buNone/>
            </a:pPr>
            <a:r>
              <a:rPr lang="en-US" dirty="0" smtClean="0"/>
              <a:t>Regardless of: </a:t>
            </a:r>
          </a:p>
          <a:p>
            <a:pPr lvl="1" eaLnBrk="1" hangingPunct="1"/>
            <a:r>
              <a:rPr lang="en-US" dirty="0" smtClean="0"/>
              <a:t>the availability of vaccine</a:t>
            </a:r>
          </a:p>
          <a:p>
            <a:pPr lvl="1" eaLnBrk="1" hangingPunct="1"/>
            <a:r>
              <a:rPr lang="en-US" dirty="0" smtClean="0"/>
              <a:t>the funding of the vaccine (VFC, state-supplied, or private stock)</a:t>
            </a:r>
          </a:p>
          <a:p>
            <a:pPr lvl="1" eaLnBrk="1" hangingPunct="1"/>
            <a:r>
              <a:rPr lang="en-US" dirty="0" smtClean="0"/>
              <a:t>whether the vaccine is required for school or child care or not……….</a:t>
            </a:r>
          </a:p>
        </p:txBody>
      </p:sp>
      <p:sp>
        <p:nvSpPr>
          <p:cNvPr id="784388" name="Text Box 4"/>
          <p:cNvSpPr txBox="1">
            <a:spLocks noChangeArrowheads="1"/>
          </p:cNvSpPr>
          <p:nvPr/>
        </p:nvSpPr>
        <p:spPr bwMode="auto">
          <a:xfrm>
            <a:off x="0" y="4343400"/>
            <a:ext cx="9144000" cy="1952625"/>
          </a:xfrm>
          <a:prstGeom prst="rect">
            <a:avLst/>
          </a:prstGeom>
          <a:noFill/>
          <a:ln w="9525">
            <a:noFill/>
            <a:miter lim="800000"/>
            <a:headEnd/>
            <a:tailEnd/>
          </a:ln>
        </p:spPr>
        <p:txBody>
          <a:bodyPr>
            <a:spAutoFit/>
          </a:bodyPr>
          <a:lstStyle/>
          <a:p>
            <a:pPr algn="ctr" eaLnBrk="0" hangingPunct="0">
              <a:spcBef>
                <a:spcPct val="50000"/>
              </a:spcBef>
            </a:pPr>
            <a:r>
              <a:rPr kumimoji="1" lang="en-US" sz="5600" b="1" dirty="0">
                <a:solidFill>
                  <a:srgbClr val="C00000"/>
                </a:solidFill>
                <a:latin typeface="+mn-lt"/>
              </a:rPr>
              <a:t>FOLLOW ACIP Recommendations</a:t>
            </a:r>
            <a:r>
              <a:rPr kumimoji="1" lang="en-US" sz="6600" b="1" dirty="0">
                <a:solidFill>
                  <a:srgbClr val="C00000"/>
                </a:solidFill>
                <a:latin typeface="+mn-lt"/>
              </a:rPr>
              <a:t>!!!</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83" name="Text Box 28"/>
          <p:cNvSpPr txBox="1">
            <a:spLocks noChangeArrowheads="1"/>
          </p:cNvSpPr>
          <p:nvPr/>
        </p:nvSpPr>
        <p:spPr bwMode="auto">
          <a:xfrm>
            <a:off x="2428875" y="6354762"/>
            <a:ext cx="1676400" cy="274638"/>
          </a:xfrm>
          <a:prstGeom prst="rect">
            <a:avLst/>
          </a:prstGeom>
          <a:solidFill>
            <a:schemeClr val="tx1"/>
          </a:solidFill>
          <a:ln w="9525">
            <a:noFill/>
            <a:miter lim="800000"/>
            <a:headEnd/>
            <a:tailEnd/>
          </a:ln>
        </p:spPr>
        <p:txBody>
          <a:bodyPr wrap="square">
            <a:spAutoFit/>
          </a:bodyPr>
          <a:lstStyle/>
          <a:p>
            <a:pPr algn="ctr" fontAlgn="auto">
              <a:spcBef>
                <a:spcPct val="50000"/>
              </a:spcBef>
              <a:spcAft>
                <a:spcPts val="0"/>
              </a:spcAft>
              <a:defRPr/>
            </a:pPr>
            <a:r>
              <a:rPr lang="en-US" sz="1200" dirty="0">
                <a:solidFill>
                  <a:schemeClr val="bg1"/>
                </a:solidFill>
                <a:latin typeface="Calibri"/>
              </a:rPr>
              <a:t>= IMMUNIZED</a:t>
            </a:r>
          </a:p>
        </p:txBody>
      </p:sp>
      <p:pic>
        <p:nvPicPr>
          <p:cNvPr id="204805" name="Picture 6" descr="MCAN04299_0000[1]"/>
          <p:cNvPicPr>
            <a:picLocks noChangeAspect="1" noChangeArrowheads="1"/>
          </p:cNvPicPr>
          <p:nvPr/>
        </p:nvPicPr>
        <p:blipFill>
          <a:blip r:embed="rId4" cstate="print"/>
          <a:srcRect/>
          <a:stretch>
            <a:fillRect/>
          </a:stretch>
        </p:blipFill>
        <p:spPr bwMode="auto">
          <a:xfrm>
            <a:off x="3752850" y="3711575"/>
            <a:ext cx="1809750" cy="1012825"/>
          </a:xfrm>
          <a:prstGeom prst="rect">
            <a:avLst/>
          </a:prstGeom>
          <a:noFill/>
          <a:ln w="9525">
            <a:noFill/>
            <a:miter lim="800000"/>
            <a:headEnd/>
            <a:tailEnd/>
          </a:ln>
        </p:spPr>
      </p:pic>
      <p:pic>
        <p:nvPicPr>
          <p:cNvPr id="204806" name="Picture 7" descr="MCAN04299_0000[1]"/>
          <p:cNvPicPr>
            <a:picLocks noChangeAspect="1" noChangeArrowheads="1"/>
          </p:cNvPicPr>
          <p:nvPr/>
        </p:nvPicPr>
        <p:blipFill>
          <a:blip r:embed="rId4" cstate="print"/>
          <a:srcRect/>
          <a:stretch>
            <a:fillRect/>
          </a:stretch>
        </p:blipFill>
        <p:spPr bwMode="auto">
          <a:xfrm>
            <a:off x="3200400" y="2667000"/>
            <a:ext cx="1809750" cy="1012825"/>
          </a:xfrm>
          <a:prstGeom prst="rect">
            <a:avLst/>
          </a:prstGeom>
          <a:noFill/>
          <a:ln w="9525">
            <a:noFill/>
            <a:miter lim="800000"/>
            <a:headEnd/>
            <a:tailEnd/>
          </a:ln>
        </p:spPr>
      </p:pic>
      <p:pic>
        <p:nvPicPr>
          <p:cNvPr id="204807" name="Picture 8" descr="MCAN04299_0000[1]"/>
          <p:cNvPicPr>
            <a:picLocks noChangeAspect="1" noChangeArrowheads="1"/>
          </p:cNvPicPr>
          <p:nvPr/>
        </p:nvPicPr>
        <p:blipFill>
          <a:blip r:embed="rId4" cstate="print"/>
          <a:srcRect/>
          <a:stretch>
            <a:fillRect/>
          </a:stretch>
        </p:blipFill>
        <p:spPr bwMode="auto">
          <a:xfrm>
            <a:off x="304800" y="5257800"/>
            <a:ext cx="1809750" cy="1012825"/>
          </a:xfrm>
          <a:prstGeom prst="rect">
            <a:avLst/>
          </a:prstGeom>
          <a:noFill/>
          <a:ln w="9525">
            <a:noFill/>
            <a:miter lim="800000"/>
            <a:headEnd/>
            <a:tailEnd/>
          </a:ln>
        </p:spPr>
      </p:pic>
      <p:pic>
        <p:nvPicPr>
          <p:cNvPr id="204808" name="Picture 9" descr="MCAN04299_0000[1]"/>
          <p:cNvPicPr>
            <a:picLocks noChangeAspect="1" noChangeArrowheads="1"/>
          </p:cNvPicPr>
          <p:nvPr/>
        </p:nvPicPr>
        <p:blipFill>
          <a:blip r:embed="rId4" cstate="print"/>
          <a:srcRect/>
          <a:stretch>
            <a:fillRect/>
          </a:stretch>
        </p:blipFill>
        <p:spPr bwMode="auto">
          <a:xfrm>
            <a:off x="304800" y="2362200"/>
            <a:ext cx="1809750" cy="1012825"/>
          </a:xfrm>
          <a:prstGeom prst="rect">
            <a:avLst/>
          </a:prstGeom>
          <a:noFill/>
          <a:ln w="9525">
            <a:noFill/>
            <a:miter lim="800000"/>
            <a:headEnd/>
            <a:tailEnd/>
          </a:ln>
        </p:spPr>
      </p:pic>
      <p:pic>
        <p:nvPicPr>
          <p:cNvPr id="204809" name="Picture 10" descr="MCAN04299_0000[1]"/>
          <p:cNvPicPr>
            <a:picLocks noChangeAspect="1" noChangeArrowheads="1"/>
          </p:cNvPicPr>
          <p:nvPr/>
        </p:nvPicPr>
        <p:blipFill>
          <a:blip r:embed="rId4" cstate="print"/>
          <a:srcRect/>
          <a:stretch>
            <a:fillRect/>
          </a:stretch>
        </p:blipFill>
        <p:spPr bwMode="auto">
          <a:xfrm>
            <a:off x="1943100" y="1243013"/>
            <a:ext cx="1809750" cy="1012825"/>
          </a:xfrm>
          <a:prstGeom prst="rect">
            <a:avLst/>
          </a:prstGeom>
          <a:noFill/>
          <a:ln w="9525">
            <a:noFill/>
            <a:miter lim="800000"/>
            <a:headEnd/>
            <a:tailEnd/>
          </a:ln>
        </p:spPr>
      </p:pic>
      <p:pic>
        <p:nvPicPr>
          <p:cNvPr id="204810" name="Picture 11" descr="MCAN04299_0000[1]"/>
          <p:cNvPicPr>
            <a:picLocks noChangeAspect="1" noChangeArrowheads="1"/>
          </p:cNvPicPr>
          <p:nvPr/>
        </p:nvPicPr>
        <p:blipFill>
          <a:blip r:embed="rId4" cstate="print"/>
          <a:srcRect/>
          <a:stretch>
            <a:fillRect/>
          </a:stretch>
        </p:blipFill>
        <p:spPr bwMode="auto">
          <a:xfrm>
            <a:off x="2362200" y="3505200"/>
            <a:ext cx="1066800" cy="596900"/>
          </a:xfrm>
          <a:prstGeom prst="rect">
            <a:avLst/>
          </a:prstGeom>
          <a:noFill/>
          <a:ln w="9525">
            <a:noFill/>
            <a:miter lim="800000"/>
            <a:headEnd/>
            <a:tailEnd/>
          </a:ln>
        </p:spPr>
      </p:pic>
      <p:pic>
        <p:nvPicPr>
          <p:cNvPr id="204811" name="Picture 12" descr="MCAN04299_0000[1]"/>
          <p:cNvPicPr>
            <a:picLocks noChangeAspect="1" noChangeArrowheads="1"/>
          </p:cNvPicPr>
          <p:nvPr/>
        </p:nvPicPr>
        <p:blipFill>
          <a:blip r:embed="rId4" cstate="print"/>
          <a:srcRect/>
          <a:stretch>
            <a:fillRect/>
          </a:stretch>
        </p:blipFill>
        <p:spPr bwMode="auto">
          <a:xfrm>
            <a:off x="133350" y="3787775"/>
            <a:ext cx="1809750" cy="1012825"/>
          </a:xfrm>
          <a:prstGeom prst="rect">
            <a:avLst/>
          </a:prstGeom>
          <a:noFill/>
          <a:ln w="9525">
            <a:noFill/>
            <a:miter lim="800000"/>
            <a:headEnd/>
            <a:tailEnd/>
          </a:ln>
        </p:spPr>
      </p:pic>
      <p:pic>
        <p:nvPicPr>
          <p:cNvPr id="204812" name="Picture 13" descr="MCAN04299_0000[1]"/>
          <p:cNvPicPr>
            <a:picLocks noChangeAspect="1" noChangeArrowheads="1"/>
          </p:cNvPicPr>
          <p:nvPr/>
        </p:nvPicPr>
        <p:blipFill>
          <a:blip r:embed="rId4" cstate="print"/>
          <a:srcRect/>
          <a:stretch>
            <a:fillRect/>
          </a:stretch>
        </p:blipFill>
        <p:spPr bwMode="auto">
          <a:xfrm>
            <a:off x="2257425" y="4929187"/>
            <a:ext cx="1809750" cy="1012825"/>
          </a:xfrm>
          <a:prstGeom prst="rect">
            <a:avLst/>
          </a:prstGeom>
          <a:noFill/>
          <a:ln w="9525">
            <a:noFill/>
            <a:miter lim="800000"/>
            <a:headEnd/>
            <a:tailEnd/>
          </a:ln>
        </p:spPr>
      </p:pic>
      <p:sp>
        <p:nvSpPr>
          <p:cNvPr id="45070" name="Line 18"/>
          <p:cNvSpPr>
            <a:spLocks noChangeShapeType="1"/>
          </p:cNvSpPr>
          <p:nvPr/>
        </p:nvSpPr>
        <p:spPr bwMode="auto">
          <a:xfrm>
            <a:off x="5105400" y="4822825"/>
            <a:ext cx="457200" cy="685800"/>
          </a:xfrm>
          <a:prstGeom prst="line">
            <a:avLst/>
          </a:prstGeom>
          <a:noFill/>
          <a:ln w="9525">
            <a:noFill/>
            <a:round/>
            <a:headEnd/>
            <a:tailEnd type="triangle" w="med" len="med"/>
          </a:ln>
        </p:spPr>
        <p:txBody>
          <a:bodyPr anchor="ctr"/>
          <a:lstStyle/>
          <a:p>
            <a:pPr fontAlgn="auto">
              <a:spcBef>
                <a:spcPts val="0"/>
              </a:spcBef>
              <a:spcAft>
                <a:spcPts val="0"/>
              </a:spcAft>
              <a:defRPr/>
            </a:pPr>
            <a:endParaRPr lang="en-US">
              <a:solidFill>
                <a:srgbClr val="FFFFFF"/>
              </a:solidFill>
              <a:latin typeface="Calibri"/>
            </a:endParaRPr>
          </a:p>
        </p:txBody>
      </p:sp>
      <p:sp>
        <p:nvSpPr>
          <p:cNvPr id="45071" name="Line 19"/>
          <p:cNvSpPr>
            <a:spLocks noChangeShapeType="1"/>
          </p:cNvSpPr>
          <p:nvPr/>
        </p:nvSpPr>
        <p:spPr bwMode="auto">
          <a:xfrm>
            <a:off x="5943600" y="4518025"/>
            <a:ext cx="609600" cy="76200"/>
          </a:xfrm>
          <a:prstGeom prst="line">
            <a:avLst/>
          </a:prstGeom>
          <a:noFill/>
          <a:ln w="9525">
            <a:noFill/>
            <a:round/>
            <a:headEnd/>
            <a:tailEnd type="triangle" w="med" len="med"/>
          </a:ln>
        </p:spPr>
        <p:txBody>
          <a:bodyPr anchor="ctr"/>
          <a:lstStyle/>
          <a:p>
            <a:pPr fontAlgn="auto">
              <a:spcBef>
                <a:spcPts val="0"/>
              </a:spcBef>
              <a:spcAft>
                <a:spcPts val="0"/>
              </a:spcAft>
              <a:defRPr/>
            </a:pPr>
            <a:endParaRPr lang="en-US">
              <a:solidFill>
                <a:srgbClr val="FFFFFF"/>
              </a:solidFill>
              <a:latin typeface="Calibri"/>
            </a:endParaRPr>
          </a:p>
        </p:txBody>
      </p:sp>
      <p:sp>
        <p:nvSpPr>
          <p:cNvPr id="45074" name="Text Box 37"/>
          <p:cNvSpPr txBox="1">
            <a:spLocks noChangeArrowheads="1"/>
          </p:cNvSpPr>
          <p:nvPr/>
        </p:nvSpPr>
        <p:spPr bwMode="auto">
          <a:xfrm>
            <a:off x="381000" y="849313"/>
            <a:ext cx="8305800" cy="369887"/>
          </a:xfrm>
          <a:prstGeom prst="rect">
            <a:avLst/>
          </a:prstGeom>
          <a:noFill/>
          <a:ln w="9525" algn="ctr">
            <a:noFill/>
            <a:miter lim="800000"/>
            <a:headEnd/>
            <a:tailEnd/>
          </a:ln>
        </p:spPr>
        <p:txBody>
          <a:bodyPr>
            <a:spAutoFit/>
          </a:bodyPr>
          <a:lstStyle/>
          <a:p>
            <a:pPr algn="ctr" eaLnBrk="0" fontAlgn="auto" hangingPunct="0">
              <a:spcBef>
                <a:spcPts val="0"/>
              </a:spcBef>
              <a:spcAft>
                <a:spcPts val="0"/>
              </a:spcAft>
              <a:defRPr/>
            </a:pPr>
            <a:r>
              <a:rPr lang="en-US" dirty="0">
                <a:solidFill>
                  <a:srgbClr val="FFFFFF"/>
                </a:solidFill>
                <a:latin typeface="Calibri"/>
              </a:rPr>
              <a:t>Immunized individuals block infection from reaching those who are unimmunized</a:t>
            </a:r>
          </a:p>
        </p:txBody>
      </p:sp>
      <p:sp>
        <p:nvSpPr>
          <p:cNvPr id="45075" name="Text Box 38"/>
          <p:cNvSpPr txBox="1">
            <a:spLocks noChangeArrowheads="1"/>
          </p:cNvSpPr>
          <p:nvPr/>
        </p:nvSpPr>
        <p:spPr bwMode="auto">
          <a:xfrm>
            <a:off x="16181" y="6577511"/>
            <a:ext cx="1562992" cy="307777"/>
          </a:xfrm>
          <a:prstGeom prst="rect">
            <a:avLst/>
          </a:prstGeom>
          <a:noFill/>
          <a:ln w="9525" algn="ctr">
            <a:noFill/>
            <a:miter lim="800000"/>
            <a:headEnd/>
            <a:tailEnd/>
          </a:ln>
        </p:spPr>
        <p:txBody>
          <a:bodyPr wrap="none">
            <a:spAutoFit/>
          </a:bodyPr>
          <a:lstStyle/>
          <a:p>
            <a:pPr eaLnBrk="0" fontAlgn="auto" hangingPunct="0">
              <a:spcBef>
                <a:spcPct val="50000"/>
              </a:spcBef>
              <a:spcAft>
                <a:spcPts val="0"/>
              </a:spcAft>
              <a:defRPr/>
            </a:pPr>
            <a:r>
              <a:rPr lang="en-US" sz="1400" b="1" dirty="0">
                <a:latin typeface="Calibri"/>
              </a:rPr>
              <a:t>Adapted from CDC</a:t>
            </a:r>
          </a:p>
        </p:txBody>
      </p:sp>
      <p:sp>
        <p:nvSpPr>
          <p:cNvPr id="45081" name="Text Box 26"/>
          <p:cNvSpPr txBox="1">
            <a:spLocks noChangeArrowheads="1"/>
          </p:cNvSpPr>
          <p:nvPr/>
        </p:nvSpPr>
        <p:spPr bwMode="auto">
          <a:xfrm>
            <a:off x="2514600" y="4191000"/>
            <a:ext cx="990600" cy="215900"/>
          </a:xfrm>
          <a:prstGeom prst="rect">
            <a:avLst/>
          </a:prstGeom>
          <a:solidFill>
            <a:schemeClr val="tx2">
              <a:lumMod val="60000"/>
              <a:lumOff val="40000"/>
            </a:schemeClr>
          </a:solidFill>
          <a:ln w="9525">
            <a:noFill/>
            <a:miter lim="800000"/>
            <a:headEnd/>
            <a:tailEnd/>
          </a:ln>
        </p:spPr>
        <p:txBody>
          <a:bodyPr>
            <a:spAutoFit/>
          </a:bodyPr>
          <a:lstStyle/>
          <a:p>
            <a:pPr algn="ctr" fontAlgn="auto">
              <a:spcBef>
                <a:spcPct val="50000"/>
              </a:spcBef>
              <a:spcAft>
                <a:spcPts val="0"/>
              </a:spcAft>
              <a:defRPr/>
            </a:pPr>
            <a:r>
              <a:rPr lang="en-US" sz="800" dirty="0">
                <a:solidFill>
                  <a:srgbClr val="000000"/>
                </a:solidFill>
                <a:latin typeface="Calibri"/>
              </a:rPr>
              <a:t>UNIMMUNIZED</a:t>
            </a:r>
          </a:p>
        </p:txBody>
      </p:sp>
      <p:pic>
        <p:nvPicPr>
          <p:cNvPr id="204826" name="Picture 28" descr="MCHM00173_0000[1]"/>
          <p:cNvPicPr>
            <a:picLocks noChangeAspect="1" noChangeArrowheads="1"/>
          </p:cNvPicPr>
          <p:nvPr/>
        </p:nvPicPr>
        <p:blipFill>
          <a:blip r:embed="rId5" cstate="print"/>
          <a:srcRect/>
          <a:stretch>
            <a:fillRect/>
          </a:stretch>
        </p:blipFill>
        <p:spPr bwMode="auto">
          <a:xfrm flipH="1">
            <a:off x="2565288" y="6361943"/>
            <a:ext cx="177912" cy="267457"/>
          </a:xfrm>
          <a:prstGeom prst="rect">
            <a:avLst/>
          </a:prstGeom>
          <a:noFill/>
          <a:ln w="9525">
            <a:noFill/>
            <a:miter lim="800000"/>
            <a:headEnd/>
            <a:tailEnd/>
          </a:ln>
        </p:spPr>
      </p:pic>
      <p:pic>
        <p:nvPicPr>
          <p:cNvPr id="204832" name="Picture 9" descr="MCAN04299_0000[1]"/>
          <p:cNvPicPr>
            <a:picLocks noChangeAspect="1" noChangeArrowheads="1"/>
          </p:cNvPicPr>
          <p:nvPr/>
        </p:nvPicPr>
        <p:blipFill>
          <a:blip r:embed="rId4" cstate="print"/>
          <a:srcRect/>
          <a:stretch>
            <a:fillRect/>
          </a:stretch>
        </p:blipFill>
        <p:spPr bwMode="auto">
          <a:xfrm>
            <a:off x="4148570" y="1343371"/>
            <a:ext cx="1633105" cy="914400"/>
          </a:xfrm>
          <a:prstGeom prst="rect">
            <a:avLst/>
          </a:prstGeom>
          <a:noFill/>
          <a:ln w="9525">
            <a:noFill/>
            <a:miter lim="800000"/>
            <a:headEnd/>
            <a:tailEnd/>
          </a:ln>
        </p:spPr>
      </p:pic>
      <p:sp>
        <p:nvSpPr>
          <p:cNvPr id="45089" name="Text Box 37"/>
          <p:cNvSpPr txBox="1">
            <a:spLocks noChangeArrowheads="1"/>
          </p:cNvSpPr>
          <p:nvPr/>
        </p:nvSpPr>
        <p:spPr bwMode="auto">
          <a:xfrm>
            <a:off x="2514600" y="0"/>
            <a:ext cx="4283075" cy="579438"/>
          </a:xfrm>
          <a:prstGeom prst="rect">
            <a:avLst/>
          </a:prstGeom>
          <a:noFill/>
          <a:ln w="9525">
            <a:noFill/>
            <a:miter lim="800000"/>
            <a:headEnd/>
            <a:tailEnd/>
          </a:ln>
        </p:spPr>
        <p:txBody>
          <a:bodyPr>
            <a:spAutoFit/>
          </a:bodyPr>
          <a:lstStyle/>
          <a:p>
            <a:pPr algn="ctr" fontAlgn="auto">
              <a:spcBef>
                <a:spcPct val="50000"/>
              </a:spcBef>
              <a:spcAft>
                <a:spcPts val="0"/>
              </a:spcAft>
              <a:defRPr/>
            </a:pPr>
            <a:endParaRPr lang="en-US" sz="3200">
              <a:solidFill>
                <a:srgbClr val="FFFFFF"/>
              </a:solidFill>
              <a:latin typeface="Calibri"/>
            </a:endParaRPr>
          </a:p>
        </p:txBody>
      </p:sp>
      <p:sp>
        <p:nvSpPr>
          <p:cNvPr id="45090" name="Text Box 38"/>
          <p:cNvSpPr txBox="1">
            <a:spLocks noChangeArrowheads="1"/>
          </p:cNvSpPr>
          <p:nvPr/>
        </p:nvSpPr>
        <p:spPr bwMode="auto">
          <a:xfrm>
            <a:off x="2362200" y="152400"/>
            <a:ext cx="4435475" cy="769441"/>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4400" dirty="0">
                <a:latin typeface="+mj-lt"/>
              </a:rPr>
              <a:t>Herd Immunity</a:t>
            </a:r>
          </a:p>
        </p:txBody>
      </p:sp>
      <p:sp>
        <p:nvSpPr>
          <p:cNvPr id="45092" name="Oval 25"/>
          <p:cNvSpPr>
            <a:spLocks noChangeArrowheads="1"/>
          </p:cNvSpPr>
          <p:nvPr/>
        </p:nvSpPr>
        <p:spPr bwMode="auto">
          <a:xfrm>
            <a:off x="4719917" y="1507659"/>
            <a:ext cx="770965" cy="270668"/>
          </a:xfrm>
          <a:prstGeom prst="ellipse">
            <a:avLst/>
          </a:prstGeom>
          <a:solidFill>
            <a:schemeClr val="accent1"/>
          </a:solidFill>
          <a:ln w="9525">
            <a:solidFill>
              <a:schemeClr val="tx1"/>
            </a:solidFill>
            <a:round/>
            <a:headEnd/>
            <a:tailEnd/>
          </a:ln>
        </p:spPr>
        <p:txBody>
          <a:bodyPr wrap="none" anchor="ctr"/>
          <a:lstStyle/>
          <a:p>
            <a:pPr algn="ctr" fontAlgn="auto">
              <a:spcBef>
                <a:spcPts val="0"/>
              </a:spcBef>
              <a:spcAft>
                <a:spcPts val="0"/>
              </a:spcAft>
              <a:defRPr/>
            </a:pPr>
            <a:r>
              <a:rPr lang="en-US" sz="900" dirty="0">
                <a:solidFill>
                  <a:srgbClr val="000000"/>
                </a:solidFill>
                <a:latin typeface="Calibri"/>
              </a:rPr>
              <a:t>INFECTED</a:t>
            </a:r>
          </a:p>
        </p:txBody>
      </p:sp>
      <p:pic>
        <p:nvPicPr>
          <p:cNvPr id="37" name="Picture 28" descr="MCHM00173_0000[1]"/>
          <p:cNvPicPr>
            <a:picLocks noChangeAspect="1" noChangeArrowheads="1"/>
          </p:cNvPicPr>
          <p:nvPr/>
        </p:nvPicPr>
        <p:blipFill>
          <a:blip r:embed="rId5" cstate="print"/>
          <a:srcRect/>
          <a:stretch>
            <a:fillRect/>
          </a:stretch>
        </p:blipFill>
        <p:spPr bwMode="auto">
          <a:xfrm flipH="1">
            <a:off x="3612572" y="839140"/>
            <a:ext cx="304800" cy="458209"/>
          </a:xfrm>
          <a:prstGeom prst="rect">
            <a:avLst/>
          </a:prstGeom>
          <a:noFill/>
          <a:ln w="9525">
            <a:noFill/>
            <a:miter lim="800000"/>
            <a:headEnd/>
            <a:tailEnd/>
          </a:ln>
        </p:spPr>
      </p:pic>
      <p:pic>
        <p:nvPicPr>
          <p:cNvPr id="38" name="Picture 28" descr="MCHM00173_0000[1]"/>
          <p:cNvPicPr>
            <a:picLocks noChangeAspect="1" noChangeArrowheads="1"/>
          </p:cNvPicPr>
          <p:nvPr/>
        </p:nvPicPr>
        <p:blipFill>
          <a:blip r:embed="rId5" cstate="print"/>
          <a:srcRect/>
          <a:stretch>
            <a:fillRect/>
          </a:stretch>
        </p:blipFill>
        <p:spPr bwMode="auto">
          <a:xfrm flipH="1">
            <a:off x="1752600" y="3505200"/>
            <a:ext cx="304800" cy="458209"/>
          </a:xfrm>
          <a:prstGeom prst="rect">
            <a:avLst/>
          </a:prstGeom>
          <a:noFill/>
          <a:ln w="9525">
            <a:noFill/>
            <a:miter lim="800000"/>
            <a:headEnd/>
            <a:tailEnd/>
          </a:ln>
        </p:spPr>
      </p:pic>
      <p:pic>
        <p:nvPicPr>
          <p:cNvPr id="40" name="Picture 28" descr="MCHM00173_0000[1]"/>
          <p:cNvPicPr>
            <a:picLocks noChangeAspect="1" noChangeArrowheads="1"/>
          </p:cNvPicPr>
          <p:nvPr/>
        </p:nvPicPr>
        <p:blipFill>
          <a:blip r:embed="rId5" cstate="print"/>
          <a:srcRect/>
          <a:stretch>
            <a:fillRect/>
          </a:stretch>
        </p:blipFill>
        <p:spPr bwMode="auto">
          <a:xfrm flipH="1">
            <a:off x="1905000" y="4953000"/>
            <a:ext cx="304800" cy="458209"/>
          </a:xfrm>
          <a:prstGeom prst="rect">
            <a:avLst/>
          </a:prstGeom>
          <a:noFill/>
          <a:ln w="9525">
            <a:noFill/>
            <a:miter lim="800000"/>
            <a:headEnd/>
            <a:tailEnd/>
          </a:ln>
        </p:spPr>
      </p:pic>
      <p:pic>
        <p:nvPicPr>
          <p:cNvPr id="41" name="Picture 28" descr="MCHM00173_0000[1]"/>
          <p:cNvPicPr>
            <a:picLocks noChangeAspect="1" noChangeArrowheads="1"/>
          </p:cNvPicPr>
          <p:nvPr/>
        </p:nvPicPr>
        <p:blipFill>
          <a:blip r:embed="rId5" cstate="print"/>
          <a:srcRect/>
          <a:stretch>
            <a:fillRect/>
          </a:stretch>
        </p:blipFill>
        <p:spPr bwMode="auto">
          <a:xfrm flipH="1">
            <a:off x="3802592" y="4494791"/>
            <a:ext cx="304800" cy="458209"/>
          </a:xfrm>
          <a:prstGeom prst="rect">
            <a:avLst/>
          </a:prstGeom>
          <a:noFill/>
          <a:ln w="9525">
            <a:noFill/>
            <a:miter lim="800000"/>
            <a:headEnd/>
            <a:tailEnd/>
          </a:ln>
        </p:spPr>
      </p:pic>
      <p:pic>
        <p:nvPicPr>
          <p:cNvPr id="43" name="Picture 28" descr="MCHM00173_0000[1]"/>
          <p:cNvPicPr>
            <a:picLocks noChangeAspect="1" noChangeArrowheads="1"/>
          </p:cNvPicPr>
          <p:nvPr/>
        </p:nvPicPr>
        <p:blipFill>
          <a:blip r:embed="rId5" cstate="print"/>
          <a:srcRect/>
          <a:stretch>
            <a:fillRect/>
          </a:stretch>
        </p:blipFill>
        <p:spPr bwMode="auto">
          <a:xfrm flipH="1">
            <a:off x="4953000" y="2362200"/>
            <a:ext cx="304800" cy="458209"/>
          </a:xfrm>
          <a:prstGeom prst="rect">
            <a:avLst/>
          </a:prstGeom>
          <a:noFill/>
          <a:ln w="9525">
            <a:noFill/>
            <a:miter lim="800000"/>
            <a:headEnd/>
            <a:tailEnd/>
          </a:ln>
        </p:spPr>
      </p:pic>
      <p:pic>
        <p:nvPicPr>
          <p:cNvPr id="44" name="Picture 28" descr="MCHM00173_0000[1]"/>
          <p:cNvPicPr>
            <a:picLocks noChangeAspect="1" noChangeArrowheads="1"/>
          </p:cNvPicPr>
          <p:nvPr/>
        </p:nvPicPr>
        <p:blipFill>
          <a:blip r:embed="rId5" cstate="print"/>
          <a:srcRect/>
          <a:stretch>
            <a:fillRect/>
          </a:stretch>
        </p:blipFill>
        <p:spPr bwMode="auto">
          <a:xfrm flipH="1">
            <a:off x="5334000" y="3429000"/>
            <a:ext cx="304800" cy="458209"/>
          </a:xfrm>
          <a:prstGeom prst="rect">
            <a:avLst/>
          </a:prstGeom>
          <a:noFill/>
          <a:ln w="9525">
            <a:noFill/>
            <a:miter lim="800000"/>
            <a:headEnd/>
            <a:tailEnd/>
          </a:ln>
        </p:spPr>
      </p:pic>
      <p:pic>
        <p:nvPicPr>
          <p:cNvPr id="45" name="Picture 28" descr="MCHM00173_0000[1]"/>
          <p:cNvPicPr>
            <a:picLocks noChangeAspect="1" noChangeArrowheads="1"/>
          </p:cNvPicPr>
          <p:nvPr/>
        </p:nvPicPr>
        <p:blipFill>
          <a:blip r:embed="rId5" cstate="print"/>
          <a:srcRect/>
          <a:stretch>
            <a:fillRect/>
          </a:stretch>
        </p:blipFill>
        <p:spPr bwMode="auto">
          <a:xfrm flipH="1">
            <a:off x="1905000" y="2057400"/>
            <a:ext cx="304800" cy="458209"/>
          </a:xfrm>
          <a:prstGeom prst="rect">
            <a:avLst/>
          </a:prstGeom>
          <a:noFill/>
          <a:ln w="9525">
            <a:noFill/>
            <a:miter lim="800000"/>
            <a:headEnd/>
            <a:tailEnd/>
          </a:ln>
        </p:spPr>
      </p:pic>
      <p:graphicFrame>
        <p:nvGraphicFramePr>
          <p:cNvPr id="46" name="Table 45"/>
          <p:cNvGraphicFramePr>
            <a:graphicFrameLocks noGrp="1"/>
          </p:cNvGraphicFramePr>
          <p:nvPr>
            <p:extLst>
              <p:ext uri="{D42A27DB-BD31-4B8C-83A1-F6EECF244321}">
                <p14:modId xmlns:p14="http://schemas.microsoft.com/office/powerpoint/2010/main" val="4052558814"/>
              </p:ext>
            </p:extLst>
          </p:nvPr>
        </p:nvGraphicFramePr>
        <p:xfrm>
          <a:off x="5926667" y="1343370"/>
          <a:ext cx="2931583" cy="4317894"/>
        </p:xfrm>
        <a:graphic>
          <a:graphicData uri="http://schemas.openxmlformats.org/drawingml/2006/table">
            <a:tbl>
              <a:tblPr firstRow="1" bandRow="1">
                <a:tableStyleId>{5C22544A-7EE6-4342-B048-85BDC9FD1C3A}</a:tableStyleId>
              </a:tblPr>
              <a:tblGrid>
                <a:gridCol w="1154866"/>
                <a:gridCol w="1776717"/>
              </a:tblGrid>
              <a:tr h="939899">
                <a:tc>
                  <a:txBody>
                    <a:bodyPr/>
                    <a:lstStyle/>
                    <a:p>
                      <a:endParaRPr lang="en-US" dirty="0"/>
                    </a:p>
                  </a:txBody>
                  <a:tcPr>
                    <a:solidFill>
                      <a:schemeClr val="tx1"/>
                    </a:solidFill>
                  </a:tcPr>
                </a:tc>
                <a:tc>
                  <a:txBody>
                    <a:bodyPr/>
                    <a:lstStyle/>
                    <a:p>
                      <a:pPr algn="ctr"/>
                      <a:r>
                        <a:rPr lang="en-US" sz="1200" dirty="0" smtClean="0"/>
                        <a:t>Vaccination Rate</a:t>
                      </a:r>
                    </a:p>
                    <a:p>
                      <a:pPr algn="ctr"/>
                      <a:r>
                        <a:rPr lang="en-US" sz="1200" dirty="0" smtClean="0"/>
                        <a:t>Needed for </a:t>
                      </a:r>
                    </a:p>
                    <a:p>
                      <a:pPr algn="ctr"/>
                      <a:r>
                        <a:rPr lang="en-US" sz="1200" dirty="0" smtClean="0"/>
                        <a:t>Herd Immunity</a:t>
                      </a:r>
                    </a:p>
                  </a:txBody>
                  <a:tcPr>
                    <a:solidFill>
                      <a:schemeClr val="tx1"/>
                    </a:solidFill>
                  </a:tcPr>
                </a:tc>
              </a:tr>
              <a:tr h="523425">
                <a:tc>
                  <a:txBody>
                    <a:bodyPr/>
                    <a:lstStyle/>
                    <a:p>
                      <a:r>
                        <a:rPr lang="en-US" sz="1400" b="1" dirty="0" smtClean="0">
                          <a:solidFill>
                            <a:schemeClr val="tx2">
                              <a:lumMod val="40000"/>
                              <a:lumOff val="60000"/>
                            </a:schemeClr>
                          </a:solidFill>
                        </a:rPr>
                        <a:t>Measles</a:t>
                      </a:r>
                      <a:endParaRPr lang="en-US" sz="1400" b="1" dirty="0">
                        <a:solidFill>
                          <a:schemeClr val="tx2">
                            <a:lumMod val="40000"/>
                            <a:lumOff val="60000"/>
                          </a:schemeClr>
                        </a:solidFill>
                      </a:endParaRPr>
                    </a:p>
                  </a:txBody>
                  <a:tcPr>
                    <a:solidFill>
                      <a:schemeClr val="tx1"/>
                    </a:solidFill>
                  </a:tcPr>
                </a:tc>
                <a:tc>
                  <a:txBody>
                    <a:bodyPr/>
                    <a:lstStyle/>
                    <a:p>
                      <a:pPr algn="ctr"/>
                      <a:r>
                        <a:rPr lang="en-US" sz="1400" b="1" dirty="0" smtClean="0">
                          <a:solidFill>
                            <a:schemeClr val="tx2">
                              <a:lumMod val="40000"/>
                              <a:lumOff val="60000"/>
                            </a:schemeClr>
                          </a:solidFill>
                        </a:rPr>
                        <a:t>92-94%</a:t>
                      </a:r>
                      <a:endParaRPr lang="en-US" sz="1400" b="1" dirty="0">
                        <a:solidFill>
                          <a:schemeClr val="tx2">
                            <a:lumMod val="40000"/>
                            <a:lumOff val="60000"/>
                          </a:schemeClr>
                        </a:solidFill>
                      </a:endParaRPr>
                    </a:p>
                  </a:txBody>
                  <a:tcPr>
                    <a:solidFill>
                      <a:schemeClr val="tx1"/>
                    </a:solidFill>
                  </a:tcPr>
                </a:tc>
              </a:tr>
              <a:tr h="523425">
                <a:tc>
                  <a:txBody>
                    <a:bodyPr/>
                    <a:lstStyle/>
                    <a:p>
                      <a:r>
                        <a:rPr lang="en-US" sz="1400" b="1" dirty="0" err="1" smtClean="0">
                          <a:solidFill>
                            <a:schemeClr val="tx2">
                              <a:lumMod val="40000"/>
                              <a:lumOff val="60000"/>
                            </a:schemeClr>
                          </a:solidFill>
                        </a:rPr>
                        <a:t>Pertussis</a:t>
                      </a:r>
                      <a:endParaRPr lang="en-US" sz="1400" b="1" dirty="0">
                        <a:solidFill>
                          <a:schemeClr val="tx2">
                            <a:lumMod val="40000"/>
                            <a:lumOff val="60000"/>
                          </a:schemeClr>
                        </a:solidFill>
                      </a:endParaRPr>
                    </a:p>
                  </a:txBody>
                  <a:tcPr>
                    <a:solidFill>
                      <a:schemeClr val="tx1"/>
                    </a:solidFill>
                  </a:tcPr>
                </a:tc>
                <a:tc>
                  <a:txBody>
                    <a:bodyPr/>
                    <a:lstStyle/>
                    <a:p>
                      <a:pPr algn="ctr"/>
                      <a:r>
                        <a:rPr lang="en-US" sz="1400" b="1" dirty="0" smtClean="0">
                          <a:solidFill>
                            <a:schemeClr val="tx2">
                              <a:lumMod val="40000"/>
                              <a:lumOff val="60000"/>
                            </a:schemeClr>
                          </a:solidFill>
                        </a:rPr>
                        <a:t>92-94%</a:t>
                      </a:r>
                      <a:endParaRPr lang="en-US" sz="1400" b="1" dirty="0">
                        <a:solidFill>
                          <a:schemeClr val="tx2">
                            <a:lumMod val="40000"/>
                            <a:lumOff val="60000"/>
                          </a:schemeClr>
                        </a:solidFill>
                      </a:endParaRPr>
                    </a:p>
                  </a:txBody>
                  <a:tcPr>
                    <a:solidFill>
                      <a:schemeClr val="tx1"/>
                    </a:solidFill>
                  </a:tcPr>
                </a:tc>
              </a:tr>
              <a:tr h="760870">
                <a:tc>
                  <a:txBody>
                    <a:bodyPr/>
                    <a:lstStyle/>
                    <a:p>
                      <a:r>
                        <a:rPr lang="en-US" sz="1400" b="1" dirty="0" smtClean="0">
                          <a:solidFill>
                            <a:schemeClr val="tx2">
                              <a:lumMod val="40000"/>
                              <a:lumOff val="60000"/>
                            </a:schemeClr>
                          </a:solidFill>
                        </a:rPr>
                        <a:t>Diphtheria</a:t>
                      </a:r>
                      <a:endParaRPr lang="en-US" sz="1400" b="1" dirty="0">
                        <a:solidFill>
                          <a:schemeClr val="tx2">
                            <a:lumMod val="40000"/>
                            <a:lumOff val="60000"/>
                          </a:schemeClr>
                        </a:solidFill>
                      </a:endParaRPr>
                    </a:p>
                  </a:txBody>
                  <a:tcPr>
                    <a:solidFill>
                      <a:schemeClr val="tx1"/>
                    </a:solidFill>
                  </a:tcPr>
                </a:tc>
                <a:tc>
                  <a:txBody>
                    <a:bodyPr/>
                    <a:lstStyle/>
                    <a:p>
                      <a:pPr algn="ctr"/>
                      <a:r>
                        <a:rPr lang="en-US" sz="1400" b="1" dirty="0" smtClean="0">
                          <a:solidFill>
                            <a:schemeClr val="tx2">
                              <a:lumMod val="40000"/>
                              <a:lumOff val="60000"/>
                            </a:schemeClr>
                          </a:solidFill>
                        </a:rPr>
                        <a:t>83-85%</a:t>
                      </a:r>
                      <a:endParaRPr lang="en-US" sz="1400" b="1" dirty="0">
                        <a:solidFill>
                          <a:schemeClr val="tx2">
                            <a:lumMod val="40000"/>
                            <a:lumOff val="60000"/>
                          </a:schemeClr>
                        </a:solidFill>
                      </a:endParaRPr>
                    </a:p>
                  </a:txBody>
                  <a:tcPr>
                    <a:solidFill>
                      <a:schemeClr val="tx1"/>
                    </a:solidFill>
                  </a:tcPr>
                </a:tc>
              </a:tr>
              <a:tr h="523425">
                <a:tc>
                  <a:txBody>
                    <a:bodyPr/>
                    <a:lstStyle/>
                    <a:p>
                      <a:r>
                        <a:rPr lang="en-US" sz="1400" b="1" dirty="0" smtClean="0">
                          <a:solidFill>
                            <a:schemeClr val="tx2">
                              <a:lumMod val="40000"/>
                              <a:lumOff val="60000"/>
                            </a:schemeClr>
                          </a:solidFill>
                        </a:rPr>
                        <a:t>Rubella</a:t>
                      </a:r>
                      <a:endParaRPr lang="en-US" sz="1400" b="1" dirty="0">
                        <a:solidFill>
                          <a:schemeClr val="tx2">
                            <a:lumMod val="40000"/>
                            <a:lumOff val="60000"/>
                          </a:schemeClr>
                        </a:solidFill>
                      </a:endParaRPr>
                    </a:p>
                  </a:txBody>
                  <a:tcPr>
                    <a:solidFill>
                      <a:schemeClr val="tx1"/>
                    </a:solidFill>
                  </a:tcPr>
                </a:tc>
                <a:tc>
                  <a:txBody>
                    <a:bodyPr/>
                    <a:lstStyle/>
                    <a:p>
                      <a:pPr algn="ctr"/>
                      <a:r>
                        <a:rPr lang="en-US" sz="1400" b="1" dirty="0" smtClean="0">
                          <a:solidFill>
                            <a:schemeClr val="tx2">
                              <a:lumMod val="40000"/>
                              <a:lumOff val="60000"/>
                            </a:schemeClr>
                          </a:solidFill>
                        </a:rPr>
                        <a:t>83-85%</a:t>
                      </a:r>
                      <a:endParaRPr lang="en-US" sz="1400" b="1" dirty="0">
                        <a:solidFill>
                          <a:schemeClr val="tx2">
                            <a:lumMod val="40000"/>
                            <a:lumOff val="60000"/>
                          </a:schemeClr>
                        </a:solidFill>
                      </a:endParaRPr>
                    </a:p>
                  </a:txBody>
                  <a:tcPr>
                    <a:solidFill>
                      <a:schemeClr val="tx1"/>
                    </a:solidFill>
                  </a:tcPr>
                </a:tc>
              </a:tr>
              <a:tr h="523425">
                <a:tc>
                  <a:txBody>
                    <a:bodyPr/>
                    <a:lstStyle/>
                    <a:p>
                      <a:r>
                        <a:rPr lang="en-US" sz="1400" b="1" dirty="0" smtClean="0">
                          <a:solidFill>
                            <a:schemeClr val="tx2">
                              <a:lumMod val="40000"/>
                              <a:lumOff val="60000"/>
                            </a:schemeClr>
                          </a:solidFill>
                        </a:rPr>
                        <a:t>Mumps</a:t>
                      </a:r>
                      <a:endParaRPr lang="en-US" sz="1400" b="1" dirty="0">
                        <a:solidFill>
                          <a:schemeClr val="tx2">
                            <a:lumMod val="40000"/>
                            <a:lumOff val="60000"/>
                          </a:schemeClr>
                        </a:solidFill>
                      </a:endParaRPr>
                    </a:p>
                  </a:txBody>
                  <a:tcPr>
                    <a:solidFill>
                      <a:schemeClr val="tx1"/>
                    </a:solidFill>
                  </a:tcPr>
                </a:tc>
                <a:tc>
                  <a:txBody>
                    <a:bodyPr/>
                    <a:lstStyle/>
                    <a:p>
                      <a:pPr algn="ctr"/>
                      <a:r>
                        <a:rPr lang="en-US" sz="1400" b="1" dirty="0" smtClean="0">
                          <a:solidFill>
                            <a:schemeClr val="tx2">
                              <a:lumMod val="40000"/>
                              <a:lumOff val="60000"/>
                            </a:schemeClr>
                          </a:solidFill>
                        </a:rPr>
                        <a:t>75-86%</a:t>
                      </a:r>
                      <a:endParaRPr lang="en-US" sz="1400" b="1" dirty="0">
                        <a:solidFill>
                          <a:schemeClr val="tx2">
                            <a:lumMod val="40000"/>
                            <a:lumOff val="60000"/>
                          </a:schemeClr>
                        </a:solidFill>
                      </a:endParaRPr>
                    </a:p>
                  </a:txBody>
                  <a:tcPr>
                    <a:solidFill>
                      <a:schemeClr val="tx1"/>
                    </a:solidFill>
                  </a:tcPr>
                </a:tc>
              </a:tr>
              <a:tr h="523425">
                <a:tc>
                  <a:txBody>
                    <a:bodyPr/>
                    <a:lstStyle/>
                    <a:p>
                      <a:r>
                        <a:rPr lang="en-US" sz="1400" b="1" dirty="0" smtClean="0">
                          <a:solidFill>
                            <a:schemeClr val="tx2">
                              <a:lumMod val="40000"/>
                              <a:lumOff val="60000"/>
                            </a:schemeClr>
                          </a:solidFill>
                        </a:rPr>
                        <a:t>Influenza</a:t>
                      </a:r>
                      <a:endParaRPr lang="en-US" sz="1400" b="1" dirty="0">
                        <a:solidFill>
                          <a:schemeClr val="tx2">
                            <a:lumMod val="40000"/>
                            <a:lumOff val="60000"/>
                          </a:schemeClr>
                        </a:solidFill>
                      </a:endParaRPr>
                    </a:p>
                  </a:txBody>
                  <a:tcPr>
                    <a:solidFill>
                      <a:schemeClr val="tx1"/>
                    </a:solidFill>
                  </a:tcPr>
                </a:tc>
                <a:tc>
                  <a:txBody>
                    <a:bodyPr/>
                    <a:lstStyle/>
                    <a:p>
                      <a:pPr algn="ctr"/>
                      <a:r>
                        <a:rPr lang="en-US" sz="1400" b="1" dirty="0" smtClean="0">
                          <a:solidFill>
                            <a:schemeClr val="tx2">
                              <a:lumMod val="40000"/>
                              <a:lumOff val="60000"/>
                            </a:schemeClr>
                          </a:solidFill>
                        </a:rPr>
                        <a:t>30-75%</a:t>
                      </a:r>
                      <a:endParaRPr lang="en-US" sz="1400" b="1" dirty="0">
                        <a:solidFill>
                          <a:schemeClr val="tx2">
                            <a:lumMod val="40000"/>
                            <a:lumOff val="60000"/>
                          </a:schemeClr>
                        </a:solidFill>
                      </a:endParaRPr>
                    </a:p>
                  </a:txBody>
                  <a:tcPr>
                    <a:solidFill>
                      <a:schemeClr val="tx1"/>
                    </a:solidFill>
                  </a:tcPr>
                </a:tc>
              </a:tr>
            </a:tbl>
          </a:graphicData>
        </a:graphic>
      </p:graphicFrame>
      <p:sp>
        <p:nvSpPr>
          <p:cNvPr id="47" name="TextBox 46"/>
          <p:cNvSpPr txBox="1"/>
          <p:nvPr/>
        </p:nvSpPr>
        <p:spPr>
          <a:xfrm>
            <a:off x="6096000" y="5808960"/>
            <a:ext cx="2743200" cy="461665"/>
          </a:xfrm>
          <a:prstGeom prst="rect">
            <a:avLst/>
          </a:prstGeom>
          <a:noFill/>
        </p:spPr>
        <p:txBody>
          <a:bodyPr wrap="square" rtlCol="0">
            <a:spAutoFit/>
          </a:bodyPr>
          <a:lstStyle/>
          <a:p>
            <a:pPr fontAlgn="auto">
              <a:spcBef>
                <a:spcPts val="0"/>
              </a:spcBef>
              <a:spcAft>
                <a:spcPts val="0"/>
              </a:spcAft>
            </a:pPr>
            <a:r>
              <a:rPr lang="en-US" sz="1200" b="1" dirty="0" smtClean="0">
                <a:solidFill>
                  <a:srgbClr val="FFFFFF"/>
                </a:solidFill>
                <a:latin typeface="Calibri"/>
                <a:cs typeface="+mn-cs"/>
              </a:rPr>
              <a:t>Ref</a:t>
            </a:r>
            <a:r>
              <a:rPr lang="en-US" sz="1200" b="1" dirty="0" smtClean="0">
                <a:latin typeface="Calibri"/>
                <a:cs typeface="+mn-cs"/>
              </a:rPr>
              <a:t>: </a:t>
            </a:r>
            <a:r>
              <a:rPr lang="en-US" sz="1200" b="1" dirty="0" err="1" smtClean="0">
                <a:latin typeface="Calibri"/>
                <a:cs typeface="+mn-cs"/>
              </a:rPr>
              <a:t>Plotkin,SA</a:t>
            </a:r>
            <a:r>
              <a:rPr lang="en-US" sz="1200" b="1" dirty="0" smtClean="0">
                <a:latin typeface="Calibri"/>
                <a:cs typeface="+mn-cs"/>
              </a:rPr>
              <a:t>, Orenstein, WA, </a:t>
            </a:r>
            <a:r>
              <a:rPr lang="en-US" sz="1200" b="1" dirty="0" err="1" smtClean="0">
                <a:latin typeface="Calibri"/>
                <a:cs typeface="+mn-cs"/>
              </a:rPr>
              <a:t>Offit</a:t>
            </a:r>
            <a:r>
              <a:rPr lang="en-US" sz="1200" b="1" dirty="0" smtClean="0">
                <a:latin typeface="Calibri"/>
                <a:cs typeface="+mn-cs"/>
              </a:rPr>
              <a:t>, PA</a:t>
            </a:r>
          </a:p>
          <a:p>
            <a:pPr fontAlgn="auto">
              <a:spcBef>
                <a:spcPts val="0"/>
              </a:spcBef>
              <a:spcAft>
                <a:spcPts val="0"/>
              </a:spcAft>
            </a:pPr>
            <a:r>
              <a:rPr lang="en-US" sz="1200" b="1" i="1" dirty="0" smtClean="0">
                <a:latin typeface="Calibri"/>
                <a:cs typeface="+mn-cs"/>
              </a:rPr>
              <a:t>Vaccines. </a:t>
            </a:r>
            <a:r>
              <a:rPr lang="en-US" sz="1200" b="1" dirty="0" smtClean="0">
                <a:latin typeface="Calibri"/>
                <a:cs typeface="+mn-cs"/>
              </a:rPr>
              <a:t>6</a:t>
            </a:r>
            <a:r>
              <a:rPr lang="en-US" sz="1200" b="1" baseline="30000" dirty="0" smtClean="0">
                <a:latin typeface="Calibri"/>
                <a:cs typeface="+mn-cs"/>
              </a:rPr>
              <a:t>th</a:t>
            </a:r>
            <a:r>
              <a:rPr lang="en-US" sz="1200" b="1" dirty="0" smtClean="0">
                <a:latin typeface="Calibri"/>
                <a:cs typeface="+mn-cs"/>
              </a:rPr>
              <a:t> ed. WB Saunders Co. 2013</a:t>
            </a:r>
            <a:endParaRPr lang="en-US" sz="1200" b="1" i="1" dirty="0" smtClean="0">
              <a:latin typeface="Calibri"/>
              <a:cs typeface="+mn-cs"/>
            </a:endParaRPr>
          </a:p>
        </p:txBody>
      </p:sp>
    </p:spTree>
    <p:custDataLst>
      <p:tags r:id="rId1"/>
    </p:custDataLst>
    <p:extLst>
      <p:ext uri="{BB962C8B-B14F-4D97-AF65-F5344CB8AC3E}">
        <p14:creationId xmlns:p14="http://schemas.microsoft.com/office/powerpoint/2010/main" val="713573945"/>
      </p:ext>
    </p:extLst>
  </p:cSld>
  <p:clrMapOvr>
    <a:masterClrMapping/>
  </p:clrMapOvr>
  <p:transition spd="med" advTm="11626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74838"/>
            <a:ext cx="8763000" cy="175432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i="0" u="none" strike="noStrike" kern="0" cap="none" spc="0" normalizeH="0" baseline="0" noProof="0" dirty="0" smtClean="0">
                <a:ln>
                  <a:noFill/>
                </a:ln>
                <a:effectLst/>
                <a:uLnTx/>
                <a:uFillTx/>
                <a:latin typeface="+mj-lt"/>
              </a:rPr>
              <a:t>Critical Elements for Immunization Services</a:t>
            </a:r>
          </a:p>
        </p:txBody>
      </p:sp>
    </p:spTree>
    <p:extLst>
      <p:ext uri="{BB962C8B-B14F-4D97-AF65-F5344CB8AC3E}">
        <p14:creationId xmlns:p14="http://schemas.microsoft.com/office/powerpoint/2010/main" val="42126070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2"/>
          <p:cNvSpPr>
            <a:spLocks noGrp="1" noChangeArrowheads="1"/>
          </p:cNvSpPr>
          <p:nvPr>
            <p:ph type="title" idx="4294967295"/>
          </p:nvPr>
        </p:nvSpPr>
        <p:spPr>
          <a:xfrm>
            <a:off x="0" y="228600"/>
            <a:ext cx="8915400" cy="1143000"/>
          </a:xfrm>
        </p:spPr>
        <p:txBody>
          <a:bodyPr>
            <a:noAutofit/>
          </a:bodyPr>
          <a:lstStyle/>
          <a:p>
            <a:pPr eaLnBrk="1" hangingPunct="1"/>
            <a:r>
              <a:rPr lang="en-US" dirty="0" smtClean="0"/>
              <a:t>Every Office and Clinic Needs </a:t>
            </a:r>
            <a:br>
              <a:rPr lang="en-US" dirty="0" smtClean="0"/>
            </a:br>
            <a:r>
              <a:rPr lang="en-US" dirty="0" smtClean="0"/>
              <a:t>A Vaccine Champion!</a:t>
            </a:r>
          </a:p>
        </p:txBody>
      </p:sp>
      <p:sp>
        <p:nvSpPr>
          <p:cNvPr id="273410" name="Rectangle 3"/>
          <p:cNvSpPr>
            <a:spLocks noGrp="1" noChangeArrowheads="1"/>
          </p:cNvSpPr>
          <p:nvPr>
            <p:ph type="body" idx="4294967295"/>
          </p:nvPr>
        </p:nvSpPr>
        <p:spPr>
          <a:xfrm>
            <a:off x="685800" y="1752600"/>
            <a:ext cx="8458200" cy="4495800"/>
          </a:xfrm>
        </p:spPr>
        <p:txBody>
          <a:bodyPr/>
          <a:lstStyle/>
          <a:p>
            <a:pPr>
              <a:spcBef>
                <a:spcPct val="50000"/>
              </a:spcBef>
              <a:buClr>
                <a:schemeClr val="tx1"/>
              </a:buClr>
            </a:pPr>
            <a:r>
              <a:rPr lang="en-US" sz="2800" dirty="0" smtClean="0"/>
              <a:t>Lead your immunization team. </a:t>
            </a:r>
          </a:p>
          <a:p>
            <a:pPr>
              <a:spcBef>
                <a:spcPct val="50000"/>
              </a:spcBef>
              <a:buClr>
                <a:schemeClr val="tx1"/>
              </a:buClr>
            </a:pPr>
            <a:r>
              <a:rPr lang="en-US" sz="2800" dirty="0" smtClean="0"/>
              <a:t>Educate all staff about new vaccines and recommendations.</a:t>
            </a:r>
          </a:p>
          <a:p>
            <a:pPr>
              <a:spcBef>
                <a:spcPct val="50000"/>
              </a:spcBef>
              <a:buClr>
                <a:schemeClr val="tx1"/>
              </a:buClr>
            </a:pPr>
            <a:r>
              <a:rPr lang="en-US" sz="2800" dirty="0" smtClean="0"/>
              <a:t>Teach new staff about vaccine storage, handling, &amp; administration.</a:t>
            </a:r>
          </a:p>
          <a:p>
            <a:pPr>
              <a:spcBef>
                <a:spcPct val="50000"/>
              </a:spcBef>
              <a:buClr>
                <a:schemeClr val="tx1"/>
              </a:buClr>
            </a:pPr>
            <a:r>
              <a:rPr lang="en-US" sz="2800" dirty="0" smtClean="0"/>
              <a:t>Initiate processes to improve immunization rates in your practice/facility.</a:t>
            </a:r>
          </a:p>
          <a:p>
            <a:pPr>
              <a:spcBef>
                <a:spcPct val="50000"/>
              </a:spcBef>
              <a:buClr>
                <a:schemeClr val="tx1"/>
              </a:buClr>
            </a:pPr>
            <a:r>
              <a:rPr lang="en-US" sz="2800" dirty="0" smtClean="0"/>
              <a:t>Assure immunizations of all staff are up-to-date.   </a:t>
            </a:r>
          </a:p>
        </p:txBody>
      </p:sp>
      <p:sp>
        <p:nvSpPr>
          <p:cNvPr id="273411" name="Rectangle 5"/>
          <p:cNvSpPr>
            <a:spLocks noChangeArrowheads="1"/>
          </p:cNvSpPr>
          <p:nvPr/>
        </p:nvSpPr>
        <p:spPr bwMode="auto">
          <a:xfrm>
            <a:off x="3505200" y="4114800"/>
            <a:ext cx="5410200" cy="420688"/>
          </a:xfrm>
          <a:prstGeom prst="rect">
            <a:avLst/>
          </a:prstGeom>
          <a:noFill/>
          <a:ln w="9525">
            <a:noFill/>
            <a:miter lim="800000"/>
            <a:headEnd/>
            <a:tailEnd/>
          </a:ln>
        </p:spPr>
        <p:txBody>
          <a:bodyPr>
            <a:spAutoFit/>
          </a:bodyPr>
          <a:lstStyle/>
          <a:p>
            <a:pPr marL="287338" indent="-287338">
              <a:lnSpc>
                <a:spcPct val="90000"/>
              </a:lnSpc>
              <a:spcBef>
                <a:spcPct val="50000"/>
              </a:spcBef>
              <a:buClr>
                <a:srgbClr val="FFFFFF"/>
              </a:buClr>
              <a:buFontTx/>
              <a:buChar char="•"/>
            </a:pPr>
            <a:endParaRPr lang="en-US" sz="2400">
              <a:solidFill>
                <a:srgbClr val="FFFFFF"/>
              </a:solidFill>
              <a:latin typeface="Calibri" pitchFamily="34" charset="0"/>
              <a:cs typeface="Arial" charset="0"/>
            </a:endParaRPr>
          </a:p>
        </p:txBody>
      </p:sp>
      <p:pic>
        <p:nvPicPr>
          <p:cNvPr id="273412" name="Picture 7" descr="SO00285_"/>
          <p:cNvPicPr>
            <a:picLocks noChangeAspect="1" noChangeArrowheads="1"/>
          </p:cNvPicPr>
          <p:nvPr/>
        </p:nvPicPr>
        <p:blipFill>
          <a:blip r:embed="rId3" cstate="print"/>
          <a:srcRect/>
          <a:stretch>
            <a:fillRect/>
          </a:stretch>
        </p:blipFill>
        <p:spPr bwMode="auto">
          <a:xfrm>
            <a:off x="7467600" y="1054100"/>
            <a:ext cx="1371600" cy="1308100"/>
          </a:xfrm>
          <a:prstGeom prst="rect">
            <a:avLst/>
          </a:prstGeom>
          <a:noFill/>
          <a:ln w="9525">
            <a:noFill/>
            <a:miter lim="800000"/>
            <a:headEnd/>
            <a:tailEnd/>
          </a:ln>
        </p:spPr>
      </p:pic>
    </p:spTree>
    <p:extLst>
      <p:ext uri="{BB962C8B-B14F-4D97-AF65-F5344CB8AC3E}">
        <p14:creationId xmlns:p14="http://schemas.microsoft.com/office/powerpoint/2010/main" val="4816935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 y="0"/>
            <a:ext cx="8839200" cy="1447800"/>
          </a:xfrm>
        </p:spPr>
        <p:txBody>
          <a:bodyPr>
            <a:normAutofit/>
          </a:bodyPr>
          <a:lstStyle/>
          <a:p>
            <a:pPr eaLnBrk="1" hangingPunct="1"/>
            <a:r>
              <a:rPr lang="en-US" sz="3600" dirty="0" smtClean="0"/>
              <a:t>Standards for Child, Adolescent, and Adult Immunization Practices</a:t>
            </a:r>
          </a:p>
        </p:txBody>
      </p:sp>
      <p:sp>
        <p:nvSpPr>
          <p:cNvPr id="130051" name="Rectangle 3"/>
          <p:cNvSpPr>
            <a:spLocks noGrp="1" noChangeArrowheads="1"/>
          </p:cNvSpPr>
          <p:nvPr>
            <p:ph type="body" idx="1"/>
          </p:nvPr>
        </p:nvSpPr>
        <p:spPr/>
        <p:txBody>
          <a:bodyPr/>
          <a:lstStyle/>
          <a:p>
            <a:pPr eaLnBrk="1" hangingPunct="1"/>
            <a:r>
              <a:rPr lang="en-US" sz="2800" dirty="0" smtClean="0"/>
              <a:t>Availability of vaccines</a:t>
            </a:r>
          </a:p>
          <a:p>
            <a:pPr eaLnBrk="1" hangingPunct="1"/>
            <a:r>
              <a:rPr lang="en-US" sz="2800" dirty="0" smtClean="0"/>
              <a:t>Assessment of client’s vaccination status</a:t>
            </a:r>
          </a:p>
          <a:p>
            <a:pPr eaLnBrk="1" hangingPunct="1"/>
            <a:r>
              <a:rPr lang="en-US" sz="2800" dirty="0" smtClean="0"/>
              <a:t>Effective communication with client or parent</a:t>
            </a:r>
          </a:p>
          <a:p>
            <a:pPr eaLnBrk="1" hangingPunct="1"/>
            <a:r>
              <a:rPr lang="en-US" sz="2800" dirty="0" smtClean="0"/>
              <a:t>Proper storage and handling of vaccines</a:t>
            </a:r>
          </a:p>
          <a:p>
            <a:pPr eaLnBrk="1" hangingPunct="1"/>
            <a:r>
              <a:rPr lang="en-US" sz="2800" dirty="0" smtClean="0"/>
              <a:t>Accurate documentation of vaccinations</a:t>
            </a:r>
          </a:p>
          <a:p>
            <a:pPr eaLnBrk="1" hangingPunct="1"/>
            <a:r>
              <a:rPr lang="en-US" sz="2800" dirty="0" smtClean="0"/>
              <a:t>Implementation of strategies to improve rates</a:t>
            </a:r>
          </a:p>
          <a:p>
            <a:pPr eaLnBrk="1" hangingPunct="1"/>
            <a:r>
              <a:rPr lang="en-US" sz="2800" dirty="0" smtClean="0"/>
              <a:t>Developing partnerships and community-based approaches to vaccine delivery</a:t>
            </a:r>
          </a:p>
          <a:p>
            <a:pPr eaLnBrk="1" hangingPunct="1"/>
            <a:endParaRPr lang="en-US" sz="2800"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15" y="0"/>
            <a:ext cx="8839200" cy="762000"/>
          </a:xfrm>
        </p:spPr>
        <p:txBody>
          <a:bodyPr/>
          <a:lstStyle/>
          <a:p>
            <a:r>
              <a:rPr lang="en-US" dirty="0" smtClean="0"/>
              <a:t>VAERS</a:t>
            </a:r>
            <a:endParaRPr lang="en-US" dirty="0"/>
          </a:p>
        </p:txBody>
      </p:sp>
      <p:pic>
        <p:nvPicPr>
          <p:cNvPr id="5068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0"/>
            <a:ext cx="83058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34402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457200" y="0"/>
            <a:ext cx="8229600" cy="838200"/>
          </a:xfrm>
        </p:spPr>
        <p:txBody>
          <a:bodyPr>
            <a:noAutofit/>
          </a:bodyPr>
          <a:lstStyle/>
          <a:p>
            <a:pPr algn="ctr" eaLnBrk="1" hangingPunct="1"/>
            <a:r>
              <a:rPr lang="en-US" sz="2800" b="1" dirty="0" smtClean="0"/>
              <a:t>Vaccine Injury Compensation Program (VICP)</a:t>
            </a:r>
          </a:p>
        </p:txBody>
      </p:sp>
      <p:sp>
        <p:nvSpPr>
          <p:cNvPr id="109571" name="Content Placeholder 2"/>
          <p:cNvSpPr>
            <a:spLocks noGrp="1"/>
          </p:cNvSpPr>
          <p:nvPr>
            <p:ph idx="1"/>
          </p:nvPr>
        </p:nvSpPr>
        <p:spPr>
          <a:xfrm>
            <a:off x="304800" y="838200"/>
            <a:ext cx="8610600" cy="5668963"/>
          </a:xfrm>
        </p:spPr>
        <p:txBody>
          <a:bodyPr>
            <a:normAutofit/>
          </a:bodyPr>
          <a:lstStyle/>
          <a:p>
            <a:pPr marL="0" indent="0" eaLnBrk="1" hangingPunct="1">
              <a:buNone/>
            </a:pPr>
            <a:r>
              <a:rPr lang="en-US" sz="2400" dirty="0" smtClean="0"/>
              <a:t>National Vaccine Injury Compensation Program </a:t>
            </a:r>
            <a:br>
              <a:rPr lang="en-US" sz="2400" dirty="0" smtClean="0"/>
            </a:br>
            <a:r>
              <a:rPr lang="en-US" sz="2400" dirty="0" smtClean="0"/>
              <a:t>provides compensation to individuals found  to be injured by or have died from certain childhood  vaccines.</a:t>
            </a:r>
          </a:p>
          <a:p>
            <a:pPr marL="0" indent="0" eaLnBrk="1" hangingPunct="1">
              <a:buNone/>
            </a:pPr>
            <a:endParaRPr lang="en-US" sz="2400" dirty="0" smtClean="0"/>
          </a:p>
          <a:p>
            <a:pPr lvl="1" eaLnBrk="1" hangingPunct="1"/>
            <a:r>
              <a:rPr lang="en-US" sz="2400" dirty="0" smtClean="0"/>
              <a:t>Established in 1988 by NCVIA</a:t>
            </a:r>
          </a:p>
          <a:p>
            <a:pPr lvl="1" eaLnBrk="1" hangingPunct="1"/>
            <a:r>
              <a:rPr lang="en-US" sz="2400" dirty="0" smtClean="0"/>
              <a:t>Federal “no fault” system to compensate those injured</a:t>
            </a:r>
          </a:p>
          <a:p>
            <a:pPr lvl="1" eaLnBrk="1" hangingPunct="1"/>
            <a:r>
              <a:rPr lang="en-US" sz="2400" dirty="0" smtClean="0"/>
              <a:t>Claim must be filed by individual, parent or guardian</a:t>
            </a:r>
          </a:p>
          <a:p>
            <a:pPr lvl="1" eaLnBrk="1" hangingPunct="1"/>
            <a:r>
              <a:rPr lang="en-US" sz="2400" dirty="0" smtClean="0"/>
              <a:t>Must show that injury is on “Vaccine Injury Table”</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40657171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85800"/>
            <a:ext cx="7315200" cy="830997"/>
          </a:xfrm>
          <a:prstGeom prst="rect">
            <a:avLst/>
          </a:prstGeom>
          <a:noFill/>
        </p:spPr>
        <p:txBody>
          <a:bodyPr wrap="square" rtlCol="0">
            <a:spAutoFit/>
          </a:bodyPr>
          <a:lstStyle/>
          <a:p>
            <a:pPr algn="ctr"/>
            <a:r>
              <a:rPr lang="en-US" sz="4800" dirty="0" smtClean="0">
                <a:latin typeface="+mn-lt"/>
              </a:rPr>
              <a:t>IT STARTS WITH YOU! </a:t>
            </a:r>
            <a:endParaRPr lang="en-US" sz="4800" dirty="0">
              <a:latin typeface="+mn-lt"/>
            </a:endParaRPr>
          </a:p>
        </p:txBody>
      </p:sp>
      <p:pic>
        <p:nvPicPr>
          <p:cNvPr id="506883" name="Picture 3" descr="C:\Users\jpmcgruder\AppData\Local\Microsoft\Windows\Temporary Internet Files\Content.IE5\7KLW1TSM\finger_pointing_forward-300x26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009128"/>
            <a:ext cx="2743200" cy="2414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0494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2"/>
          <p:cNvSpPr>
            <a:spLocks noGrp="1" noChangeArrowheads="1"/>
          </p:cNvSpPr>
          <p:nvPr>
            <p:ph type="title" idx="4294967295"/>
          </p:nvPr>
        </p:nvSpPr>
        <p:spPr>
          <a:xfrm>
            <a:off x="0" y="228600"/>
            <a:ext cx="8839200" cy="1143000"/>
          </a:xfrm>
        </p:spPr>
        <p:txBody>
          <a:bodyPr>
            <a:noAutofit/>
          </a:bodyPr>
          <a:lstStyle/>
          <a:p>
            <a:pPr eaLnBrk="1" hangingPunct="1"/>
            <a:r>
              <a:rPr lang="en-US" dirty="0" smtClean="0"/>
              <a:t>Healthcare Personnel (HCP) Need These Immunizations:  </a:t>
            </a:r>
          </a:p>
        </p:txBody>
      </p:sp>
      <p:sp>
        <p:nvSpPr>
          <p:cNvPr id="1093635" name="Rectangle 3"/>
          <p:cNvSpPr>
            <a:spLocks noGrp="1" noChangeArrowheads="1"/>
          </p:cNvSpPr>
          <p:nvPr>
            <p:ph type="body" idx="4294967295"/>
          </p:nvPr>
        </p:nvSpPr>
        <p:spPr>
          <a:xfrm>
            <a:off x="914400" y="1600200"/>
            <a:ext cx="8229600" cy="3810000"/>
          </a:xfrm>
        </p:spPr>
        <p:txBody>
          <a:bodyPr/>
          <a:lstStyle/>
          <a:p>
            <a:pPr>
              <a:lnSpc>
                <a:spcPct val="80000"/>
              </a:lnSpc>
              <a:spcBef>
                <a:spcPct val="50000"/>
              </a:spcBef>
              <a:buClr>
                <a:schemeClr val="tx1"/>
              </a:buClr>
              <a:defRPr/>
            </a:pPr>
            <a:r>
              <a:rPr lang="en-US" sz="2800" dirty="0" smtClean="0"/>
              <a:t>Annual influenza vaccine</a:t>
            </a:r>
            <a:r>
              <a:rPr lang="en-US" sz="2800" dirty="0" smtClean="0">
                <a:effectLst>
                  <a:outerShdw blurRad="38100" dist="38100" dir="2700000" algn="tl">
                    <a:srgbClr val="000000"/>
                  </a:outerShdw>
                </a:effectLst>
              </a:rPr>
              <a:t> </a:t>
            </a:r>
            <a:endParaRPr lang="en-US" sz="2800" dirty="0" smtClean="0"/>
          </a:p>
          <a:p>
            <a:pPr>
              <a:lnSpc>
                <a:spcPct val="80000"/>
              </a:lnSpc>
              <a:spcBef>
                <a:spcPts val="1920"/>
              </a:spcBef>
              <a:buClr>
                <a:schemeClr val="tx1"/>
              </a:buClr>
              <a:defRPr/>
            </a:pPr>
            <a:r>
              <a:rPr lang="en-US" sz="2800" dirty="0" smtClean="0"/>
              <a:t> </a:t>
            </a:r>
            <a:r>
              <a:rPr lang="en-US" sz="2800" dirty="0" err="1" smtClean="0"/>
              <a:t>Tdap</a:t>
            </a:r>
            <a:r>
              <a:rPr lang="en-US" sz="2800" dirty="0" smtClean="0"/>
              <a:t> or Td</a:t>
            </a:r>
          </a:p>
          <a:p>
            <a:pPr>
              <a:lnSpc>
                <a:spcPct val="80000"/>
              </a:lnSpc>
              <a:spcBef>
                <a:spcPts val="1920"/>
              </a:spcBef>
              <a:buClr>
                <a:schemeClr val="tx1"/>
              </a:buClr>
              <a:defRPr/>
            </a:pPr>
            <a:r>
              <a:rPr lang="en-US" sz="2800" dirty="0" smtClean="0"/>
              <a:t> Hepatitis B (exposure risk) </a:t>
            </a:r>
            <a:r>
              <a:rPr lang="en-US" sz="2800" i="1" dirty="0" smtClean="0"/>
              <a:t>Check immunity  </a:t>
            </a:r>
            <a:endParaRPr lang="en-US" sz="2800" b="1" i="1" dirty="0" smtClean="0"/>
          </a:p>
          <a:p>
            <a:pPr>
              <a:lnSpc>
                <a:spcPct val="80000"/>
              </a:lnSpc>
              <a:spcBef>
                <a:spcPct val="50000"/>
              </a:spcBef>
              <a:buClr>
                <a:srgbClr val="FFFF99"/>
              </a:buClr>
              <a:buFontTx/>
              <a:buNone/>
              <a:defRPr/>
            </a:pPr>
            <a:r>
              <a:rPr lang="en-US" b="1" dirty="0" smtClean="0"/>
              <a:t>Validate immune status of:</a:t>
            </a:r>
          </a:p>
          <a:p>
            <a:pPr>
              <a:lnSpc>
                <a:spcPct val="80000"/>
              </a:lnSpc>
              <a:spcBef>
                <a:spcPct val="50000"/>
              </a:spcBef>
              <a:buClr>
                <a:schemeClr val="tx1"/>
              </a:buClr>
              <a:defRPr/>
            </a:pPr>
            <a:r>
              <a:rPr lang="en-US" sz="2800" dirty="0" err="1" smtClean="0"/>
              <a:t>Varicella</a:t>
            </a:r>
            <a:endParaRPr lang="en-US" sz="2800" dirty="0" smtClean="0"/>
          </a:p>
          <a:p>
            <a:pPr>
              <a:lnSpc>
                <a:spcPct val="80000"/>
              </a:lnSpc>
              <a:spcBef>
                <a:spcPct val="50000"/>
              </a:spcBef>
              <a:buClr>
                <a:schemeClr val="tx1"/>
              </a:buClr>
              <a:defRPr/>
            </a:pPr>
            <a:r>
              <a:rPr lang="en-US" sz="2800" dirty="0" smtClean="0"/>
              <a:t>Measles, Mumps &amp; Rubella(MMR)</a:t>
            </a:r>
          </a:p>
        </p:txBody>
      </p:sp>
      <p:sp>
        <p:nvSpPr>
          <p:cNvPr id="351236" name="Text Box 4"/>
          <p:cNvSpPr txBox="1">
            <a:spLocks noChangeArrowheads="1"/>
          </p:cNvSpPr>
          <p:nvPr/>
        </p:nvSpPr>
        <p:spPr bwMode="auto">
          <a:xfrm>
            <a:off x="1277815" y="5491161"/>
            <a:ext cx="5181600" cy="708025"/>
          </a:xfrm>
          <a:prstGeom prst="rect">
            <a:avLst/>
          </a:prstGeom>
          <a:noFill/>
          <a:ln w="9525">
            <a:noFill/>
            <a:miter lim="800000"/>
            <a:headEnd/>
            <a:tailEnd/>
          </a:ln>
        </p:spPr>
        <p:txBody>
          <a:bodyPr>
            <a:spAutoFit/>
          </a:bodyPr>
          <a:lstStyle/>
          <a:p>
            <a:pPr>
              <a:spcBef>
                <a:spcPct val="50000"/>
              </a:spcBef>
            </a:pPr>
            <a:r>
              <a:rPr lang="en-US" sz="4000" b="1" i="1" dirty="0">
                <a:latin typeface="Arial Narrow" pitchFamily="34" charset="0"/>
                <a:cs typeface="Arial" charset="0"/>
              </a:rPr>
              <a:t>Are </a:t>
            </a:r>
            <a:r>
              <a:rPr lang="en-US" sz="4000" b="1" i="1" u="sng" dirty="0">
                <a:solidFill>
                  <a:srgbClr val="C00000"/>
                </a:solidFill>
                <a:latin typeface="Arial Narrow" pitchFamily="34" charset="0"/>
                <a:cs typeface="Arial" charset="0"/>
              </a:rPr>
              <a:t>YOU</a:t>
            </a:r>
            <a:r>
              <a:rPr lang="en-US" sz="4000" b="1" i="1" dirty="0">
                <a:latin typeface="Arial Narrow" pitchFamily="34" charset="0"/>
                <a:cs typeface="Arial" charset="0"/>
              </a:rPr>
              <a:t> up to date?</a:t>
            </a:r>
          </a:p>
        </p:txBody>
      </p:sp>
      <p:pic>
        <p:nvPicPr>
          <p:cNvPr id="275460" name="Picture 5" descr="j0386204"/>
          <p:cNvPicPr>
            <a:picLocks noChangeAspect="1" noChangeArrowheads="1"/>
          </p:cNvPicPr>
          <p:nvPr/>
        </p:nvPicPr>
        <p:blipFill>
          <a:blip r:embed="rId3" cstate="print"/>
          <a:srcRect/>
          <a:stretch>
            <a:fillRect/>
          </a:stretch>
        </p:blipFill>
        <p:spPr bwMode="auto">
          <a:xfrm>
            <a:off x="7162800" y="3503611"/>
            <a:ext cx="1676400" cy="2695575"/>
          </a:xfrm>
          <a:prstGeom prst="rect">
            <a:avLst/>
          </a:prstGeom>
          <a:noFill/>
          <a:ln w="9525">
            <a:noFill/>
            <a:miter lim="800000"/>
            <a:headEnd/>
            <a:tailEnd/>
          </a:ln>
        </p:spPr>
      </p:pic>
    </p:spTree>
    <p:extLst>
      <p:ext uri="{BB962C8B-B14F-4D97-AF65-F5344CB8AC3E}">
        <p14:creationId xmlns:p14="http://schemas.microsoft.com/office/powerpoint/2010/main" val="268349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123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5" name="Rectangle 2"/>
          <p:cNvSpPr>
            <a:spLocks noGrp="1" noChangeArrowheads="1"/>
          </p:cNvSpPr>
          <p:nvPr>
            <p:ph type="title" idx="4294967295"/>
          </p:nvPr>
        </p:nvSpPr>
        <p:spPr>
          <a:xfrm>
            <a:off x="152400" y="0"/>
            <a:ext cx="8763000" cy="1524000"/>
          </a:xfrm>
        </p:spPr>
        <p:txBody>
          <a:bodyPr>
            <a:noAutofit/>
          </a:bodyPr>
          <a:lstStyle/>
          <a:p>
            <a:pPr eaLnBrk="1" hangingPunct="1"/>
            <a:r>
              <a:rPr lang="en-US" dirty="0" smtClean="0"/>
              <a:t>Resources for Factual &amp; Responsible Vaccine Information</a:t>
            </a:r>
          </a:p>
        </p:txBody>
      </p:sp>
      <p:pic>
        <p:nvPicPr>
          <p:cNvPr id="574466" name="Picture 3"/>
          <p:cNvPicPr>
            <a:picLocks noChangeAspect="1" noChangeArrowheads="1"/>
          </p:cNvPicPr>
          <p:nvPr/>
        </p:nvPicPr>
        <p:blipFill>
          <a:blip r:embed="rId3" cstate="print"/>
          <a:srcRect/>
          <a:stretch>
            <a:fillRect/>
          </a:stretch>
        </p:blipFill>
        <p:spPr bwMode="auto">
          <a:xfrm>
            <a:off x="533400" y="1828800"/>
            <a:ext cx="6629400" cy="1006475"/>
          </a:xfrm>
          <a:prstGeom prst="rect">
            <a:avLst/>
          </a:prstGeom>
          <a:noFill/>
          <a:ln w="9525">
            <a:solidFill>
              <a:srgbClr val="99CCFF"/>
            </a:solidFill>
            <a:miter lim="800000"/>
            <a:headEnd/>
            <a:tailEnd/>
          </a:ln>
        </p:spPr>
      </p:pic>
      <p:pic>
        <p:nvPicPr>
          <p:cNvPr id="574467" name="Picture 4" descr="ACP-ASIM Online - American College of Physicians-American Society of Internal Medicine"/>
          <p:cNvPicPr>
            <a:picLocks noChangeAspect="1" noChangeArrowheads="1"/>
          </p:cNvPicPr>
          <p:nvPr/>
        </p:nvPicPr>
        <p:blipFill>
          <a:blip r:embed="rId4" cstate="print"/>
          <a:srcRect/>
          <a:stretch>
            <a:fillRect/>
          </a:stretch>
        </p:blipFill>
        <p:spPr bwMode="auto">
          <a:xfrm>
            <a:off x="381000" y="3276600"/>
            <a:ext cx="4033838" cy="690563"/>
          </a:xfrm>
          <a:prstGeom prst="rect">
            <a:avLst/>
          </a:prstGeom>
          <a:noFill/>
          <a:ln w="9525">
            <a:solidFill>
              <a:schemeClr val="bg1"/>
            </a:solidFill>
            <a:miter lim="800000"/>
            <a:headEnd/>
            <a:tailEnd/>
          </a:ln>
        </p:spPr>
      </p:pic>
      <p:pic>
        <p:nvPicPr>
          <p:cNvPr id="574468" name="Picture 5" descr="homepage_header"/>
          <p:cNvPicPr>
            <a:picLocks noChangeAspect="1" noChangeArrowheads="1"/>
          </p:cNvPicPr>
          <p:nvPr/>
        </p:nvPicPr>
        <p:blipFill>
          <a:blip r:embed="rId5" cstate="print"/>
          <a:srcRect/>
          <a:stretch>
            <a:fillRect/>
          </a:stretch>
        </p:blipFill>
        <p:spPr bwMode="auto">
          <a:xfrm>
            <a:off x="5105400" y="3276600"/>
            <a:ext cx="3514725" cy="654050"/>
          </a:xfrm>
          <a:prstGeom prst="rect">
            <a:avLst/>
          </a:prstGeom>
          <a:noFill/>
          <a:ln w="9525">
            <a:solidFill>
              <a:schemeClr val="bg1"/>
            </a:solidFill>
            <a:miter lim="800000"/>
            <a:headEnd/>
            <a:tailEnd/>
          </a:ln>
        </p:spPr>
      </p:pic>
      <p:pic>
        <p:nvPicPr>
          <p:cNvPr id="574469" name="Picture 6"/>
          <p:cNvPicPr>
            <a:picLocks noChangeAspect="1" noChangeArrowheads="1"/>
          </p:cNvPicPr>
          <p:nvPr/>
        </p:nvPicPr>
        <p:blipFill>
          <a:blip r:embed="rId6" cstate="print"/>
          <a:srcRect/>
          <a:stretch>
            <a:fillRect/>
          </a:stretch>
        </p:blipFill>
        <p:spPr bwMode="auto">
          <a:xfrm>
            <a:off x="1371600" y="4114800"/>
            <a:ext cx="2133600" cy="857250"/>
          </a:xfrm>
          <a:prstGeom prst="rect">
            <a:avLst/>
          </a:prstGeom>
          <a:solidFill>
            <a:schemeClr val="accent2"/>
          </a:solidFill>
          <a:ln w="9525">
            <a:solidFill>
              <a:srgbClr val="3366FF"/>
            </a:solidFill>
            <a:miter lim="800000"/>
            <a:headEnd/>
            <a:tailEnd/>
          </a:ln>
        </p:spPr>
      </p:pic>
      <p:pic>
        <p:nvPicPr>
          <p:cNvPr id="574470" name="Picture 7" descr="mast_logo_green"/>
          <p:cNvPicPr>
            <a:picLocks noChangeAspect="1" noChangeArrowheads="1"/>
          </p:cNvPicPr>
          <p:nvPr/>
        </p:nvPicPr>
        <p:blipFill>
          <a:blip r:embed="rId7" cstate="print"/>
          <a:srcRect/>
          <a:stretch>
            <a:fillRect/>
          </a:stretch>
        </p:blipFill>
        <p:spPr bwMode="auto">
          <a:xfrm>
            <a:off x="4191000" y="4114800"/>
            <a:ext cx="2209800" cy="1143000"/>
          </a:xfrm>
          <a:prstGeom prst="rect">
            <a:avLst/>
          </a:prstGeom>
          <a:noFill/>
          <a:ln w="9525">
            <a:solidFill>
              <a:schemeClr val="bg1"/>
            </a:solidFill>
            <a:miter lim="800000"/>
            <a:headEnd/>
            <a:tailEnd/>
          </a:ln>
        </p:spPr>
      </p:pic>
      <p:pic>
        <p:nvPicPr>
          <p:cNvPr id="574471" name="Picture 8" descr="The Global Alliance for Vaccines and Immunization"/>
          <p:cNvPicPr>
            <a:picLocks noChangeAspect="1" noChangeArrowheads="1"/>
          </p:cNvPicPr>
          <p:nvPr/>
        </p:nvPicPr>
        <p:blipFill>
          <a:blip r:embed="rId8" cstate="print"/>
          <a:srcRect/>
          <a:stretch>
            <a:fillRect/>
          </a:stretch>
        </p:blipFill>
        <p:spPr bwMode="auto">
          <a:xfrm>
            <a:off x="6781800" y="4191000"/>
            <a:ext cx="1636713" cy="985838"/>
          </a:xfrm>
          <a:prstGeom prst="rect">
            <a:avLst/>
          </a:prstGeom>
          <a:noFill/>
          <a:ln w="12700">
            <a:solidFill>
              <a:schemeClr val="tx1"/>
            </a:solidFill>
            <a:miter lim="800000"/>
            <a:headEnd/>
            <a:tailEnd/>
          </a:ln>
        </p:spPr>
      </p:pic>
      <p:pic>
        <p:nvPicPr>
          <p:cNvPr id="574472" name="Picture 9" descr="batrob5t">
            <a:hlinkClick r:id="rId9"/>
          </p:cNvPr>
          <p:cNvPicPr>
            <a:picLocks noChangeAspect="1" noChangeArrowheads="1"/>
          </p:cNvPicPr>
          <p:nvPr/>
        </p:nvPicPr>
        <p:blipFill>
          <a:blip r:embed="rId10" cstate="print"/>
          <a:srcRect/>
          <a:stretch>
            <a:fillRect/>
          </a:stretch>
        </p:blipFill>
        <p:spPr bwMode="auto">
          <a:xfrm>
            <a:off x="533400" y="5029200"/>
            <a:ext cx="1535113" cy="1243013"/>
          </a:xfrm>
          <a:prstGeom prst="rect">
            <a:avLst/>
          </a:prstGeom>
          <a:noFill/>
          <a:ln w="15875">
            <a:solidFill>
              <a:srgbClr val="000000"/>
            </a:solidFill>
            <a:miter lim="800000"/>
            <a:headEnd/>
            <a:tailEnd/>
          </a:ln>
        </p:spPr>
      </p:pic>
      <p:pic>
        <p:nvPicPr>
          <p:cNvPr id="574473" name="Picture 10" descr="Link to Public Health Home Page">
            <a:hlinkClick r:id="rId11"/>
          </p:cNvPr>
          <p:cNvPicPr>
            <a:picLocks noChangeAspect="1" noChangeArrowheads="1"/>
          </p:cNvPicPr>
          <p:nvPr/>
        </p:nvPicPr>
        <p:blipFill>
          <a:blip r:embed="rId12" cstate="print"/>
          <a:srcRect/>
          <a:stretch>
            <a:fillRect/>
          </a:stretch>
        </p:blipFill>
        <p:spPr bwMode="auto">
          <a:xfrm>
            <a:off x="2209800" y="5105400"/>
            <a:ext cx="1863725" cy="1325563"/>
          </a:xfrm>
          <a:prstGeom prst="rect">
            <a:avLst/>
          </a:prstGeom>
          <a:noFill/>
          <a:ln w="9525">
            <a:solidFill>
              <a:schemeClr val="bg1"/>
            </a:solidFill>
            <a:miter lim="800000"/>
            <a:headEnd/>
            <a:tailEnd/>
          </a:ln>
        </p:spPr>
      </p:pic>
      <p:pic>
        <p:nvPicPr>
          <p:cNvPr id="574474" name="Picture 11" descr="avglogo2"/>
          <p:cNvPicPr>
            <a:picLocks noChangeAspect="1" noChangeArrowheads="1"/>
          </p:cNvPicPr>
          <p:nvPr/>
        </p:nvPicPr>
        <p:blipFill>
          <a:blip r:embed="rId13" cstate="print"/>
          <a:srcRect/>
          <a:stretch>
            <a:fillRect/>
          </a:stretch>
        </p:blipFill>
        <p:spPr bwMode="auto">
          <a:xfrm>
            <a:off x="4267200" y="5410200"/>
            <a:ext cx="2055813" cy="822325"/>
          </a:xfrm>
          <a:prstGeom prst="rect">
            <a:avLst/>
          </a:prstGeom>
          <a:noFill/>
          <a:ln w="9525">
            <a:solidFill>
              <a:srgbClr val="000000"/>
            </a:solidFill>
            <a:miter lim="800000"/>
            <a:headEnd/>
            <a:tailEnd/>
          </a:ln>
        </p:spPr>
      </p:pic>
      <p:pic>
        <p:nvPicPr>
          <p:cNvPr id="574475" name="Picture 12" descr="cdc logo"/>
          <p:cNvPicPr>
            <a:picLocks noChangeAspect="1" noChangeArrowheads="1"/>
          </p:cNvPicPr>
          <p:nvPr/>
        </p:nvPicPr>
        <p:blipFill>
          <a:blip r:embed="rId14" cstate="print"/>
          <a:srcRect/>
          <a:stretch>
            <a:fillRect/>
          </a:stretch>
        </p:blipFill>
        <p:spPr bwMode="auto">
          <a:xfrm>
            <a:off x="6477000" y="5410200"/>
            <a:ext cx="2362200" cy="1012825"/>
          </a:xfrm>
          <a:prstGeom prst="rect">
            <a:avLst/>
          </a:prstGeom>
          <a:noFill/>
          <a:ln w="9525">
            <a:solidFill>
              <a:schemeClr val="bg1"/>
            </a:solidFill>
            <a:miter lim="800000"/>
            <a:headEnd/>
            <a:tailEnd/>
          </a:ln>
        </p:spPr>
      </p:pic>
      <p:sp>
        <p:nvSpPr>
          <p:cNvPr id="75789" name="Rectangle 13"/>
          <p:cNvSpPr>
            <a:spLocks noChangeArrowheads="1"/>
          </p:cNvSpPr>
          <p:nvPr/>
        </p:nvSpPr>
        <p:spPr bwMode="auto">
          <a:xfrm>
            <a:off x="381000" y="4953000"/>
            <a:ext cx="1752600" cy="1447800"/>
          </a:xfrm>
          <a:prstGeom prst="rect">
            <a:avLst/>
          </a:prstGeom>
          <a:noFill/>
          <a:ln w="38100">
            <a:noFill/>
            <a:miter lim="800000"/>
            <a:headEnd/>
            <a:tailEnd/>
          </a:ln>
        </p:spPr>
        <p:txBody>
          <a:bodyPr wrap="none" anchor="ctr"/>
          <a:lstStyle/>
          <a:p>
            <a:endParaRPr lang="en-US" sz="1600" b="1">
              <a:solidFill>
                <a:srgbClr val="FFFFFF"/>
              </a:solidFill>
            </a:endParaRPr>
          </a:p>
        </p:txBody>
      </p:sp>
      <p:sp>
        <p:nvSpPr>
          <p:cNvPr id="75790" name="Text Box 14"/>
          <p:cNvSpPr txBox="1">
            <a:spLocks noChangeArrowheads="1"/>
          </p:cNvSpPr>
          <p:nvPr/>
        </p:nvSpPr>
        <p:spPr bwMode="auto">
          <a:xfrm>
            <a:off x="304800" y="6430963"/>
            <a:ext cx="1905000" cy="336550"/>
          </a:xfrm>
          <a:prstGeom prst="rect">
            <a:avLst/>
          </a:prstGeom>
          <a:noFill/>
          <a:ln w="9525">
            <a:noFill/>
            <a:miter lim="800000"/>
            <a:headEnd/>
            <a:tailEnd/>
          </a:ln>
        </p:spPr>
        <p:txBody>
          <a:bodyPr>
            <a:spAutoFit/>
          </a:bodyPr>
          <a:lstStyle/>
          <a:p>
            <a:pPr>
              <a:spcBef>
                <a:spcPct val="50000"/>
              </a:spcBef>
            </a:pPr>
            <a:r>
              <a:rPr lang="en-US" sz="1600" b="1" i="1" dirty="0">
                <a:latin typeface="Calibri" pitchFamily="34" charset="0"/>
              </a:rPr>
              <a:t>www.immunize.org</a:t>
            </a:r>
          </a:p>
        </p:txBody>
      </p:sp>
      <p:pic>
        <p:nvPicPr>
          <p:cNvPr id="574478" name="Picture 15" descr="ACOGlogo70"/>
          <p:cNvPicPr>
            <a:picLocks noChangeAspect="1" noChangeArrowheads="1"/>
          </p:cNvPicPr>
          <p:nvPr/>
        </p:nvPicPr>
        <p:blipFill>
          <a:blip r:embed="rId15" cstate="print"/>
          <a:srcRect/>
          <a:stretch>
            <a:fillRect/>
          </a:stretch>
        </p:blipFill>
        <p:spPr bwMode="auto">
          <a:xfrm>
            <a:off x="7696200" y="1828800"/>
            <a:ext cx="976313" cy="990600"/>
          </a:xfrm>
          <a:prstGeom prst="rect">
            <a:avLst/>
          </a:prstGeom>
          <a:noFill/>
          <a:ln w="9525">
            <a:noFill/>
            <a:miter lim="800000"/>
            <a:headEnd/>
            <a:tailEnd/>
          </a:ln>
        </p:spPr>
      </p:pic>
    </p:spTree>
    <p:extLst>
      <p:ext uri="{BB962C8B-B14F-4D97-AF65-F5344CB8AC3E}">
        <p14:creationId xmlns:p14="http://schemas.microsoft.com/office/powerpoint/2010/main" val="1457164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57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2"/>
          <p:cNvSpPr>
            <a:spLocks noGrp="1" noChangeArrowheads="1"/>
          </p:cNvSpPr>
          <p:nvPr>
            <p:ph type="title" idx="4294967295"/>
          </p:nvPr>
        </p:nvSpPr>
        <p:spPr>
          <a:xfrm>
            <a:off x="609600" y="304800"/>
            <a:ext cx="5105400" cy="1143000"/>
          </a:xfrm>
        </p:spPr>
        <p:txBody>
          <a:bodyPr>
            <a:normAutofit/>
          </a:bodyPr>
          <a:lstStyle/>
          <a:p>
            <a:pPr eaLnBrk="1" hangingPunct="1"/>
            <a:r>
              <a:rPr lang="en-US" dirty="0" smtClean="0"/>
              <a:t>Stay Current!</a:t>
            </a:r>
          </a:p>
        </p:txBody>
      </p:sp>
      <p:sp>
        <p:nvSpPr>
          <p:cNvPr id="324610" name="Rectangle 3"/>
          <p:cNvSpPr>
            <a:spLocks noGrp="1" noChangeArrowheads="1"/>
          </p:cNvSpPr>
          <p:nvPr>
            <p:ph type="body" idx="4294967295"/>
          </p:nvPr>
        </p:nvSpPr>
        <p:spPr>
          <a:xfrm>
            <a:off x="228600" y="2057400"/>
            <a:ext cx="8763000" cy="4525963"/>
          </a:xfrm>
        </p:spPr>
        <p:txBody>
          <a:bodyPr/>
          <a:lstStyle/>
          <a:p>
            <a:pPr eaLnBrk="1" hangingPunct="1"/>
            <a:r>
              <a:rPr lang="en-US" sz="2800" dirty="0" smtClean="0"/>
              <a:t>Sign up for listserv sites which provide timely information pertinent to your practice  </a:t>
            </a:r>
            <a:r>
              <a:rPr lang="en-US" sz="2800" dirty="0" err="1" smtClean="0">
                <a:hlinkClick r:id="rId3"/>
              </a:rPr>
              <a:t>www.immunize.org/resources/emailnews.asp</a:t>
            </a:r>
            <a:endParaRPr lang="en-US" sz="2800" dirty="0" smtClean="0"/>
          </a:p>
          <a:p>
            <a:pPr lvl="1" eaLnBrk="1" hangingPunct="1"/>
            <a:r>
              <a:rPr lang="en-US" dirty="0" smtClean="0"/>
              <a:t>AAP Newsletter</a:t>
            </a:r>
          </a:p>
          <a:p>
            <a:pPr lvl="1" eaLnBrk="1" hangingPunct="1"/>
            <a:r>
              <a:rPr lang="en-US" dirty="0" smtClean="0"/>
              <a:t>CDC immunization websites (32 in all)</a:t>
            </a:r>
          </a:p>
          <a:p>
            <a:pPr lvl="1" eaLnBrk="1" hangingPunct="1"/>
            <a:r>
              <a:rPr lang="en-US" dirty="0" smtClean="0"/>
              <a:t>CHOP Parents Pack Newsletter</a:t>
            </a:r>
          </a:p>
          <a:p>
            <a:pPr lvl="1" eaLnBrk="1" hangingPunct="1"/>
            <a:r>
              <a:rPr lang="en-US" dirty="0" smtClean="0"/>
              <a:t>IAC Express</a:t>
            </a:r>
          </a:p>
          <a:p>
            <a:pPr lvl="1" eaLnBrk="1" hangingPunct="1"/>
            <a:r>
              <a:rPr lang="en-US" dirty="0" smtClean="0"/>
              <a:t>Websites specific to particular vaccines</a:t>
            </a:r>
          </a:p>
        </p:txBody>
      </p:sp>
      <p:pic>
        <p:nvPicPr>
          <p:cNvPr id="324611" name="Picture 4" descr="MC900439350[1]"/>
          <p:cNvPicPr>
            <a:picLocks noChangeAspect="1" noChangeArrowheads="1"/>
          </p:cNvPicPr>
          <p:nvPr/>
        </p:nvPicPr>
        <p:blipFill>
          <a:blip r:embed="rId4" cstate="print"/>
          <a:srcRect/>
          <a:stretch>
            <a:fillRect/>
          </a:stretch>
        </p:blipFill>
        <p:spPr bwMode="auto">
          <a:xfrm rot="1044087">
            <a:off x="6679664" y="268940"/>
            <a:ext cx="1600200" cy="1600200"/>
          </a:xfrm>
          <a:prstGeom prst="rect">
            <a:avLst/>
          </a:prstGeom>
          <a:noFill/>
          <a:ln w="9525">
            <a:noFill/>
            <a:miter lim="800000"/>
            <a:headEnd/>
            <a:tailEnd/>
          </a:ln>
        </p:spPr>
      </p:pic>
    </p:spTree>
    <p:extLst>
      <p:ext uri="{BB962C8B-B14F-4D97-AF65-F5344CB8AC3E}">
        <p14:creationId xmlns:p14="http://schemas.microsoft.com/office/powerpoint/2010/main" val="19531511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52400" y="0"/>
            <a:ext cx="8839200" cy="1447800"/>
          </a:xfrm>
        </p:spPr>
        <p:txBody>
          <a:bodyPr>
            <a:normAutofit/>
          </a:bodyPr>
          <a:lstStyle/>
          <a:p>
            <a:pPr eaLnBrk="1" hangingPunct="1"/>
            <a:r>
              <a:rPr lang="en-US" dirty="0" smtClean="0">
                <a:cs typeface="Arial" charset="0"/>
              </a:rPr>
              <a:t>Internet Resources</a:t>
            </a:r>
          </a:p>
        </p:txBody>
      </p:sp>
      <p:sp>
        <p:nvSpPr>
          <p:cNvPr id="114691" name="Rectangle 3"/>
          <p:cNvSpPr>
            <a:spLocks noGrp="1" noChangeArrowheads="1"/>
          </p:cNvSpPr>
          <p:nvPr>
            <p:ph type="body" idx="1"/>
          </p:nvPr>
        </p:nvSpPr>
        <p:spPr>
          <a:xfrm>
            <a:off x="17721" y="1371600"/>
            <a:ext cx="8842375" cy="4525963"/>
          </a:xfrm>
        </p:spPr>
        <p:txBody>
          <a:bodyPr/>
          <a:lstStyle/>
          <a:p>
            <a:pPr eaLnBrk="1" hangingPunct="1">
              <a:buClr>
                <a:srgbClr val="FF0000"/>
              </a:buClr>
              <a:buSzPct val="65000"/>
              <a:buFont typeface="Wingdings" pitchFamily="2" charset="2"/>
              <a:buNone/>
            </a:pPr>
            <a:r>
              <a:rPr lang="en-US" sz="2400" dirty="0" smtClean="0">
                <a:solidFill>
                  <a:srgbClr val="C00000"/>
                </a:solidFill>
                <a:cs typeface="Arial" charset="0"/>
              </a:rPr>
              <a:t>Georgia Department of Public Health</a:t>
            </a:r>
          </a:p>
          <a:p>
            <a:pPr lvl="1">
              <a:lnSpc>
                <a:spcPct val="80000"/>
              </a:lnSpc>
              <a:buClr>
                <a:srgbClr val="FF0000"/>
              </a:buClr>
              <a:buSzPct val="65000"/>
              <a:buFont typeface="Wingdings" pitchFamily="2" charset="2"/>
              <a:buChar char="l"/>
            </a:pPr>
            <a:r>
              <a:rPr lang="en-US" sz="2400" dirty="0">
                <a:cs typeface="Arial" charset="0"/>
              </a:rPr>
              <a:t>http://dph.georgia.gov/immunization-section</a:t>
            </a:r>
            <a:endParaRPr lang="en-US" sz="2400" dirty="0" smtClean="0">
              <a:cs typeface="Arial" charset="0"/>
            </a:endParaRPr>
          </a:p>
          <a:p>
            <a:pPr lvl="1" eaLnBrk="1" hangingPunct="1">
              <a:lnSpc>
                <a:spcPct val="60000"/>
              </a:lnSpc>
              <a:buClr>
                <a:srgbClr val="FF0000"/>
              </a:buClr>
              <a:buSzPct val="65000"/>
              <a:buFont typeface="Wingdings" pitchFamily="2" charset="2"/>
              <a:buNone/>
            </a:pPr>
            <a:endParaRPr lang="en-US" sz="2400" dirty="0" smtClean="0">
              <a:solidFill>
                <a:schemeClr val="tx2"/>
              </a:solidFill>
              <a:cs typeface="Arial" charset="0"/>
            </a:endParaRPr>
          </a:p>
          <a:p>
            <a:pPr eaLnBrk="1" hangingPunct="1">
              <a:buClr>
                <a:srgbClr val="FF0000"/>
              </a:buClr>
              <a:buSzPct val="65000"/>
              <a:buFont typeface="Wingdings" pitchFamily="2" charset="2"/>
              <a:buNone/>
            </a:pPr>
            <a:r>
              <a:rPr lang="en-US" sz="2400" dirty="0" smtClean="0">
                <a:solidFill>
                  <a:srgbClr val="C00000"/>
                </a:solidFill>
                <a:cs typeface="Arial" charset="0"/>
              </a:rPr>
              <a:t>CDC Immunization information</a:t>
            </a:r>
          </a:p>
          <a:p>
            <a:pPr lvl="1" eaLnBrk="1" hangingPunct="1">
              <a:buClr>
                <a:srgbClr val="FF0000"/>
              </a:buClr>
              <a:buSzPct val="65000"/>
              <a:buFont typeface="Wingdings" pitchFamily="2" charset="2"/>
              <a:buChar char="l"/>
            </a:pPr>
            <a:r>
              <a:rPr lang="en-US" sz="2000" dirty="0" smtClean="0">
                <a:solidFill>
                  <a:schemeClr val="tx2"/>
                </a:solidFill>
                <a:cs typeface="Arial" charset="0"/>
              </a:rPr>
              <a:t>	</a:t>
            </a:r>
            <a:r>
              <a:rPr lang="en-US" sz="2400" dirty="0" smtClean="0">
                <a:cs typeface="Arial" charset="0"/>
              </a:rPr>
              <a:t>http://www.cdc.gov/vaccines/</a:t>
            </a:r>
            <a:r>
              <a:rPr lang="en-US" sz="2000" dirty="0" smtClean="0">
                <a:solidFill>
                  <a:schemeClr val="tx2"/>
                </a:solidFill>
                <a:cs typeface="Arial" charset="0"/>
              </a:rPr>
              <a:t>	</a:t>
            </a:r>
          </a:p>
          <a:p>
            <a:pPr eaLnBrk="1" hangingPunct="1">
              <a:lnSpc>
                <a:spcPct val="60000"/>
              </a:lnSpc>
              <a:buClr>
                <a:srgbClr val="FF0000"/>
              </a:buClr>
              <a:buSzPct val="65000"/>
              <a:buFont typeface="Wingdings" pitchFamily="2" charset="2"/>
              <a:buNone/>
            </a:pPr>
            <a:endParaRPr lang="en-US" sz="2400" dirty="0" smtClean="0">
              <a:solidFill>
                <a:schemeClr val="tx2"/>
              </a:solidFill>
              <a:cs typeface="Arial" charset="0"/>
            </a:endParaRPr>
          </a:p>
          <a:p>
            <a:pPr eaLnBrk="1" hangingPunct="1">
              <a:buClr>
                <a:srgbClr val="FF0000"/>
              </a:buClr>
              <a:buSzPct val="65000"/>
              <a:buFont typeface="Wingdings" pitchFamily="2" charset="2"/>
              <a:buNone/>
            </a:pPr>
            <a:r>
              <a:rPr lang="en-US" sz="2400" dirty="0" smtClean="0">
                <a:solidFill>
                  <a:srgbClr val="C00000"/>
                </a:solidFill>
                <a:cs typeface="Arial" charset="0"/>
              </a:rPr>
              <a:t>CDC Flu information</a:t>
            </a:r>
          </a:p>
          <a:p>
            <a:pPr lvl="1" eaLnBrk="1" hangingPunct="1">
              <a:buClr>
                <a:srgbClr val="FF0000"/>
              </a:buClr>
              <a:buSzPct val="65000"/>
              <a:buFont typeface="Wingdings" pitchFamily="2" charset="2"/>
              <a:buChar char="l"/>
            </a:pPr>
            <a:r>
              <a:rPr lang="en-US" sz="2400" dirty="0" smtClean="0">
                <a:cs typeface="Arial" charset="0"/>
              </a:rPr>
              <a:t>http://www.cdc.gov/flu/</a:t>
            </a:r>
            <a:endParaRPr lang="en-US" sz="2400" dirty="0" smtClean="0">
              <a:solidFill>
                <a:schemeClr val="tx2"/>
              </a:solidFill>
              <a:cs typeface="Arial" charset="0"/>
            </a:endParaRPr>
          </a:p>
          <a:p>
            <a:pPr lvl="1" eaLnBrk="1" hangingPunct="1">
              <a:lnSpc>
                <a:spcPct val="40000"/>
              </a:lnSpc>
              <a:buClr>
                <a:srgbClr val="FF0000"/>
              </a:buClr>
              <a:buSzPct val="65000"/>
              <a:buFont typeface="Wingdings" pitchFamily="2" charset="2"/>
              <a:buNone/>
            </a:pPr>
            <a:endParaRPr lang="en-US" sz="2400" dirty="0" smtClean="0">
              <a:solidFill>
                <a:schemeClr val="tx2"/>
              </a:solidFill>
              <a:cs typeface="Arial" charset="0"/>
            </a:endParaRPr>
          </a:p>
          <a:p>
            <a:pPr eaLnBrk="1" hangingPunct="1">
              <a:buClr>
                <a:srgbClr val="FF0000"/>
              </a:buClr>
              <a:buSzPct val="65000"/>
              <a:buFont typeface="Wingdings" pitchFamily="2" charset="2"/>
              <a:buNone/>
            </a:pPr>
            <a:r>
              <a:rPr lang="en-US" sz="2400" dirty="0" smtClean="0">
                <a:solidFill>
                  <a:srgbClr val="C00000"/>
                </a:solidFill>
                <a:cs typeface="Arial" charset="0"/>
              </a:rPr>
              <a:t>Immunization Action Coalition</a:t>
            </a:r>
          </a:p>
          <a:p>
            <a:pPr lvl="1" eaLnBrk="1" hangingPunct="1">
              <a:lnSpc>
                <a:spcPct val="70000"/>
              </a:lnSpc>
              <a:buClr>
                <a:srgbClr val="FF0000"/>
              </a:buClr>
              <a:buSzPct val="65000"/>
              <a:buFont typeface="Wingdings" pitchFamily="2" charset="2"/>
              <a:buChar char="l"/>
            </a:pPr>
            <a:r>
              <a:rPr lang="en-US" sz="2400" dirty="0" smtClean="0">
                <a:cs typeface="Arial" charset="0"/>
              </a:rPr>
              <a:t>www.immunize.org</a:t>
            </a:r>
          </a:p>
          <a:p>
            <a:pPr eaLnBrk="1" hangingPunct="1"/>
            <a:endParaRPr lang="en-US" sz="2800" dirty="0" smtClean="0"/>
          </a:p>
        </p:txBody>
      </p:sp>
      <p:pic>
        <p:nvPicPr>
          <p:cNvPr id="114692" name="Picture 4" descr="computer"/>
          <p:cNvPicPr>
            <a:picLocks noChangeAspect="1" noChangeArrowheads="1"/>
          </p:cNvPicPr>
          <p:nvPr/>
        </p:nvPicPr>
        <p:blipFill>
          <a:blip r:embed="rId3" cstate="print"/>
          <a:srcRect/>
          <a:stretch>
            <a:fillRect/>
          </a:stretch>
        </p:blipFill>
        <p:spPr bwMode="auto">
          <a:xfrm>
            <a:off x="6172200" y="3124200"/>
            <a:ext cx="2019300" cy="2133600"/>
          </a:xfrm>
          <a:prstGeom prst="rect">
            <a:avLst/>
          </a:prstGeom>
          <a:noFill/>
          <a:ln w="9525">
            <a:noFill/>
            <a:miter lim="800000"/>
            <a:headEnd/>
            <a:tailEnd/>
          </a:ln>
        </p:spPr>
      </p:pic>
    </p:spTree>
    <p:extLst>
      <p:ext uri="{BB962C8B-B14F-4D97-AF65-F5344CB8AC3E}">
        <p14:creationId xmlns:p14="http://schemas.microsoft.com/office/powerpoint/2010/main" val="3656189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ChangeArrowheads="1"/>
          </p:cNvSpPr>
          <p:nvPr>
            <p:ph type="title" idx="4294967295"/>
          </p:nvPr>
        </p:nvSpPr>
        <p:spPr>
          <a:xfrm>
            <a:off x="685800" y="0"/>
            <a:ext cx="7772400" cy="1371600"/>
          </a:xfrm>
        </p:spPr>
        <p:txBody>
          <a:bodyPr>
            <a:normAutofit/>
          </a:bodyPr>
          <a:lstStyle/>
          <a:p>
            <a:r>
              <a:rPr lang="en-US" sz="4000" dirty="0" smtClean="0"/>
              <a:t>Advisory Committee on Immunization Practices (ACIP)</a:t>
            </a:r>
          </a:p>
        </p:txBody>
      </p:sp>
      <p:sp>
        <p:nvSpPr>
          <p:cNvPr id="21508" name="Rectangle 4"/>
          <p:cNvSpPr>
            <a:spLocks noGrp="1" noChangeArrowheads="1"/>
          </p:cNvSpPr>
          <p:nvPr>
            <p:ph type="body" idx="4294967295"/>
          </p:nvPr>
        </p:nvSpPr>
        <p:spPr>
          <a:xfrm>
            <a:off x="533400" y="1524000"/>
            <a:ext cx="8001000" cy="4419600"/>
          </a:xfrm>
        </p:spPr>
        <p:txBody>
          <a:bodyPr>
            <a:normAutofit/>
          </a:bodyPr>
          <a:lstStyle/>
          <a:p>
            <a:pPr>
              <a:buFont typeface="Arial" pitchFamily="34" charset="0"/>
              <a:buChar char="•"/>
              <a:defRPr/>
            </a:pPr>
            <a:r>
              <a:rPr lang="en-US" sz="2000" dirty="0" smtClean="0"/>
              <a:t>15 voting members with expertise in one or more of the following:</a:t>
            </a:r>
          </a:p>
          <a:p>
            <a:pPr marL="685800" indent="457200">
              <a:buFont typeface="Wingdings" pitchFamily="2" charset="2"/>
              <a:buChar char="Ø"/>
              <a:defRPr/>
            </a:pPr>
            <a:r>
              <a:rPr lang="en-US" sz="2000" dirty="0" smtClean="0"/>
              <a:t>Vaccinology</a:t>
            </a:r>
          </a:p>
          <a:p>
            <a:pPr marL="685800" indent="457200">
              <a:buFont typeface="Wingdings" pitchFamily="2" charset="2"/>
              <a:buChar char="Ø"/>
              <a:defRPr/>
            </a:pPr>
            <a:r>
              <a:rPr lang="en-US" sz="2000" dirty="0" smtClean="0"/>
              <a:t>Immunology</a:t>
            </a:r>
          </a:p>
          <a:p>
            <a:pPr marL="685800" indent="457200">
              <a:buFont typeface="Wingdings" pitchFamily="2" charset="2"/>
              <a:buChar char="Ø"/>
              <a:defRPr/>
            </a:pPr>
            <a:r>
              <a:rPr lang="en-US" sz="2000" dirty="0" smtClean="0"/>
              <a:t> Infectious diseases </a:t>
            </a:r>
            <a:r>
              <a:rPr lang="en-US" sz="2000" dirty="0"/>
              <a:t>	</a:t>
            </a:r>
            <a:r>
              <a:rPr lang="en-US" sz="2000" dirty="0" smtClean="0"/>
              <a:t>	</a:t>
            </a:r>
          </a:p>
          <a:p>
            <a:pPr marL="685800" indent="457200">
              <a:buFont typeface="Wingdings" pitchFamily="2" charset="2"/>
              <a:buChar char="Ø"/>
              <a:defRPr/>
            </a:pPr>
            <a:r>
              <a:rPr lang="en-US" sz="2000" dirty="0" smtClean="0"/>
              <a:t>Pediatrics</a:t>
            </a:r>
          </a:p>
          <a:p>
            <a:pPr marL="685800" indent="457200">
              <a:buFont typeface="Wingdings" pitchFamily="2" charset="2"/>
              <a:buChar char="Ø"/>
              <a:defRPr/>
            </a:pPr>
            <a:r>
              <a:rPr lang="en-US" sz="2000" dirty="0" smtClean="0"/>
              <a:t>Internal Medicine</a:t>
            </a:r>
          </a:p>
          <a:p>
            <a:pPr marL="685800" indent="457200">
              <a:buFont typeface="Wingdings" pitchFamily="2" charset="2"/>
              <a:buChar char="Ø"/>
              <a:defRPr/>
            </a:pPr>
            <a:r>
              <a:rPr lang="en-US" sz="2000" dirty="0" smtClean="0"/>
              <a:t>Preventive medicine</a:t>
            </a:r>
          </a:p>
          <a:p>
            <a:pPr marL="685800" indent="457200">
              <a:buFont typeface="Wingdings" pitchFamily="2" charset="2"/>
              <a:buChar char="Ø"/>
              <a:defRPr/>
            </a:pPr>
            <a:r>
              <a:rPr lang="en-US" sz="2000" dirty="0" smtClean="0"/>
              <a:t>Public health</a:t>
            </a:r>
          </a:p>
          <a:p>
            <a:pPr marL="685800" indent="457200">
              <a:buFont typeface="Wingdings" pitchFamily="2" charset="2"/>
              <a:buChar char="Ø"/>
              <a:defRPr/>
            </a:pPr>
            <a:r>
              <a:rPr lang="en-US" sz="2000" dirty="0" smtClean="0"/>
              <a:t>Consumer perspectives and/or social and community  		    aspects of immunization programs </a:t>
            </a:r>
            <a:endParaRPr lang="en-US" sz="1200" dirty="0" smtClean="0"/>
          </a:p>
          <a:p>
            <a:pPr marL="55563" indent="346075">
              <a:spcBef>
                <a:spcPts val="0"/>
              </a:spcBef>
              <a:buFont typeface="Arial" pitchFamily="34" charset="0"/>
              <a:buChar char="•"/>
              <a:defRPr/>
            </a:pPr>
            <a:r>
              <a:rPr lang="en-US" sz="2000" dirty="0" smtClean="0"/>
              <a:t>ACIP develops recommendations and schedules for the use of</a:t>
            </a:r>
          </a:p>
          <a:p>
            <a:pPr marL="55563" indent="346075">
              <a:spcBef>
                <a:spcPts val="0"/>
              </a:spcBef>
              <a:buFontTx/>
              <a:buNone/>
              <a:defRPr/>
            </a:pPr>
            <a:r>
              <a:rPr lang="en-US" sz="2000" dirty="0" smtClean="0"/>
              <a:t>     licensed vaccines</a:t>
            </a:r>
          </a:p>
        </p:txBody>
      </p:sp>
      <p:pic>
        <p:nvPicPr>
          <p:cNvPr id="202755" name="Picture 5" descr="cdc logo"/>
          <p:cNvPicPr>
            <a:picLocks noChangeAspect="1" noChangeArrowheads="1"/>
          </p:cNvPicPr>
          <p:nvPr/>
        </p:nvPicPr>
        <p:blipFill>
          <a:blip r:embed="rId3" cstate="print"/>
          <a:srcRect/>
          <a:stretch>
            <a:fillRect/>
          </a:stretch>
        </p:blipFill>
        <p:spPr bwMode="auto">
          <a:xfrm>
            <a:off x="6858000" y="5867400"/>
            <a:ext cx="1524000" cy="653382"/>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2940022866"/>
      </p:ext>
    </p:extLst>
  </p:cSld>
  <p:clrMapOvr>
    <a:masterClrMapping/>
  </p:clrMapOvr>
  <mc:AlternateContent xmlns:mc="http://schemas.openxmlformats.org/markup-compatibility/2006" xmlns:p14="http://schemas.microsoft.com/office/powerpoint/2010/main">
    <mc:Choice Requires="p14">
      <p:transition spd="slow" p14:dur="2000" advTm="110383"/>
    </mc:Choice>
    <mc:Fallback xmlns="">
      <p:transition spd="slow" advTm="110383"/>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0"/>
            <a:ext cx="8229600" cy="1066800"/>
          </a:xfrm>
        </p:spPr>
        <p:txBody>
          <a:bodyPr/>
          <a:lstStyle/>
          <a:p>
            <a:pPr algn="ctr" eaLnBrk="1" hangingPunct="1"/>
            <a:r>
              <a:rPr lang="en-US" dirty="0" smtClean="0"/>
              <a:t>Resources</a:t>
            </a:r>
          </a:p>
        </p:txBody>
      </p:sp>
      <p:sp>
        <p:nvSpPr>
          <p:cNvPr id="61443" name="Rectangle 3"/>
          <p:cNvSpPr>
            <a:spLocks noGrp="1" noChangeArrowheads="1"/>
          </p:cNvSpPr>
          <p:nvPr>
            <p:ph idx="1"/>
          </p:nvPr>
        </p:nvSpPr>
        <p:spPr>
          <a:xfrm>
            <a:off x="457200" y="1253125"/>
            <a:ext cx="8305800" cy="4724400"/>
          </a:xfrm>
        </p:spPr>
        <p:txBody>
          <a:bodyPr>
            <a:normAutofit/>
          </a:bodyPr>
          <a:lstStyle/>
          <a:p>
            <a:pPr eaLnBrk="1" hangingPunct="1">
              <a:lnSpc>
                <a:spcPct val="90000"/>
              </a:lnSpc>
            </a:pPr>
            <a:r>
              <a:rPr lang="en-US" sz="2000" dirty="0" smtClean="0"/>
              <a:t>Local health department</a:t>
            </a:r>
          </a:p>
          <a:p>
            <a:pPr eaLnBrk="1" hangingPunct="1">
              <a:lnSpc>
                <a:spcPct val="90000"/>
              </a:lnSpc>
            </a:pPr>
            <a:r>
              <a:rPr lang="en-US" sz="2000" dirty="0" smtClean="0"/>
              <a:t>District Immunization Coordinator</a:t>
            </a:r>
          </a:p>
          <a:p>
            <a:pPr eaLnBrk="1" hangingPunct="1">
              <a:lnSpc>
                <a:spcPct val="90000"/>
              </a:lnSpc>
            </a:pPr>
            <a:r>
              <a:rPr lang="en-US" sz="2000" dirty="0" smtClean="0"/>
              <a:t>GA Immunization Program Office</a:t>
            </a:r>
          </a:p>
          <a:p>
            <a:pPr lvl="1" eaLnBrk="1" hangingPunct="1">
              <a:lnSpc>
                <a:spcPct val="90000"/>
              </a:lnSpc>
            </a:pPr>
            <a:r>
              <a:rPr lang="en-US" sz="2000" dirty="0" smtClean="0"/>
              <a:t>On call Help line: 404-657-3158</a:t>
            </a:r>
          </a:p>
          <a:p>
            <a:pPr lvl="1" eaLnBrk="1" hangingPunct="1">
              <a:lnSpc>
                <a:spcPct val="90000"/>
              </a:lnSpc>
            </a:pPr>
            <a:r>
              <a:rPr lang="en-US" sz="2000" dirty="0" smtClean="0"/>
              <a:t>GRITS Help Line:1-866-483-2958</a:t>
            </a:r>
          </a:p>
          <a:p>
            <a:pPr lvl="1" eaLnBrk="1" hangingPunct="1">
              <a:lnSpc>
                <a:spcPct val="90000"/>
              </a:lnSpc>
            </a:pPr>
            <a:r>
              <a:rPr lang="en-US" sz="2000" dirty="0" smtClean="0"/>
              <a:t>VFC Help Line:1-800-848-3868</a:t>
            </a:r>
          </a:p>
          <a:p>
            <a:pPr lvl="1" eaLnBrk="1" hangingPunct="1">
              <a:lnSpc>
                <a:spcPct val="90000"/>
              </a:lnSpc>
            </a:pPr>
            <a:r>
              <a:rPr lang="en-US" sz="2000" dirty="0" smtClean="0"/>
              <a:t>Website http://</a:t>
            </a:r>
            <a:r>
              <a:rPr lang="en-US" sz="2000" dirty="0" smtClean="0">
                <a:solidFill>
                  <a:schemeClr val="tx2"/>
                </a:solidFill>
              </a:rPr>
              <a:t>dph.georgia.gov/immunization-section</a:t>
            </a:r>
          </a:p>
          <a:p>
            <a:pPr lvl="1" eaLnBrk="1" hangingPunct="1">
              <a:lnSpc>
                <a:spcPct val="90000"/>
              </a:lnSpc>
            </a:pPr>
            <a:r>
              <a:rPr lang="en-US" sz="2000" dirty="0" smtClean="0"/>
              <a:t>Your local Immunization Program Consultant (IPC)</a:t>
            </a:r>
          </a:p>
          <a:p>
            <a:pPr lvl="1" eaLnBrk="1" hangingPunct="1">
              <a:lnSpc>
                <a:spcPct val="90000"/>
              </a:lnSpc>
            </a:pPr>
            <a:r>
              <a:rPr lang="en-US" sz="2000" dirty="0" smtClean="0"/>
              <a:t>Epidemiology: 1-866-782-4584 </a:t>
            </a:r>
          </a:p>
          <a:p>
            <a:pPr eaLnBrk="1" hangingPunct="1">
              <a:lnSpc>
                <a:spcPct val="90000"/>
              </a:lnSpc>
            </a:pPr>
            <a:r>
              <a:rPr lang="en-US" sz="2000" dirty="0" smtClean="0"/>
              <a:t>GA Chapter of the AAP</a:t>
            </a:r>
          </a:p>
          <a:p>
            <a:pPr eaLnBrk="1" hangingPunct="1">
              <a:lnSpc>
                <a:spcPct val="90000"/>
              </a:lnSpc>
            </a:pPr>
            <a:r>
              <a:rPr lang="en-US" sz="2000" dirty="0" smtClean="0"/>
              <a:t>GA Academy of Family Physicians</a:t>
            </a:r>
          </a:p>
          <a:p>
            <a:pPr marL="0" indent="0" eaLnBrk="1" hangingPunct="1">
              <a:lnSpc>
                <a:spcPct val="90000"/>
              </a:lnSpc>
              <a:buNone/>
            </a:pPr>
            <a:endParaRPr lang="en-US" sz="2400" dirty="0" smtClean="0"/>
          </a:p>
          <a:p>
            <a:pPr eaLnBrk="1" hangingPunct="1">
              <a:lnSpc>
                <a:spcPct val="90000"/>
              </a:lnSpc>
            </a:pPr>
            <a:endParaRPr lang="en-US" sz="2400" dirty="0" smtClean="0"/>
          </a:p>
        </p:txBody>
      </p:sp>
      <p:pic>
        <p:nvPicPr>
          <p:cNvPr id="61444" name="Picture 4" descr="j0382574"/>
          <p:cNvPicPr>
            <a:picLocks noChangeAspect="1" noChangeArrowheads="1"/>
          </p:cNvPicPr>
          <p:nvPr/>
        </p:nvPicPr>
        <p:blipFill>
          <a:blip r:embed="rId3" cstate="print"/>
          <a:srcRect/>
          <a:stretch>
            <a:fillRect/>
          </a:stretch>
        </p:blipFill>
        <p:spPr bwMode="auto">
          <a:xfrm>
            <a:off x="7162800" y="381000"/>
            <a:ext cx="1600200" cy="1600200"/>
          </a:xfrm>
          <a:prstGeom prst="rect">
            <a:avLst/>
          </a:prstGeom>
          <a:noFill/>
          <a:ln w="25400">
            <a:solidFill>
              <a:srgbClr val="FF0000"/>
            </a:solidFill>
            <a:miter lim="800000"/>
            <a:headEnd/>
            <a:tailEnd/>
          </a:ln>
        </p:spPr>
      </p:pic>
      <p:pic>
        <p:nvPicPr>
          <p:cNvPr id="61445" name="Picture 5" descr="j0402147"/>
          <p:cNvPicPr>
            <a:picLocks noChangeAspect="1" noChangeArrowheads="1"/>
          </p:cNvPicPr>
          <p:nvPr/>
        </p:nvPicPr>
        <p:blipFill>
          <a:blip r:embed="rId4" cstate="print"/>
          <a:srcRect/>
          <a:stretch>
            <a:fillRect/>
          </a:stretch>
        </p:blipFill>
        <p:spPr bwMode="auto">
          <a:xfrm>
            <a:off x="5943600" y="1124102"/>
            <a:ext cx="1371600" cy="1347788"/>
          </a:xfrm>
          <a:prstGeom prst="rect">
            <a:avLst/>
          </a:prstGeom>
          <a:noFill/>
          <a:ln w="25400">
            <a:solidFill>
              <a:srgbClr val="FF0000"/>
            </a:solidFill>
            <a:miter lim="800000"/>
            <a:headEnd/>
            <a:tailEnd/>
          </a:ln>
        </p:spPr>
      </p:pic>
      <p:pic>
        <p:nvPicPr>
          <p:cNvPr id="61446" name="Picture 6" descr="j0410515"/>
          <p:cNvPicPr>
            <a:picLocks noChangeAspect="1" noChangeArrowheads="1"/>
          </p:cNvPicPr>
          <p:nvPr/>
        </p:nvPicPr>
        <p:blipFill>
          <a:blip r:embed="rId5" cstate="print"/>
          <a:srcRect/>
          <a:stretch>
            <a:fillRect/>
          </a:stretch>
        </p:blipFill>
        <p:spPr bwMode="auto">
          <a:xfrm>
            <a:off x="7277100" y="1824190"/>
            <a:ext cx="1371600" cy="1295400"/>
          </a:xfrm>
          <a:prstGeom prst="rect">
            <a:avLst/>
          </a:prstGeom>
          <a:noFill/>
          <a:ln w="25400">
            <a:solidFill>
              <a:srgbClr val="FF0000"/>
            </a:solidFill>
            <a:miter lim="800000"/>
            <a:headEnd/>
            <a:tailEnd/>
          </a:ln>
        </p:spPr>
      </p:pic>
    </p:spTree>
    <p:extLst>
      <p:ext uri="{BB962C8B-B14F-4D97-AF65-F5344CB8AC3E}">
        <p14:creationId xmlns:p14="http://schemas.microsoft.com/office/powerpoint/2010/main" val="352661852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Text Box 2"/>
          <p:cNvSpPr txBox="1">
            <a:spLocks noChangeArrowheads="1"/>
          </p:cNvSpPr>
          <p:nvPr/>
        </p:nvSpPr>
        <p:spPr bwMode="auto">
          <a:xfrm>
            <a:off x="1905000" y="43766"/>
            <a:ext cx="5638800" cy="769441"/>
          </a:xfrm>
          <a:prstGeom prst="rect">
            <a:avLst/>
          </a:prstGeom>
          <a:noFill/>
          <a:ln w="9525">
            <a:noFill/>
            <a:miter lim="800000"/>
            <a:headEnd/>
            <a:tailEnd/>
          </a:ln>
        </p:spPr>
        <p:txBody>
          <a:bodyPr>
            <a:spAutoFit/>
          </a:bodyPr>
          <a:lstStyle/>
          <a:p>
            <a:pPr algn="ctr">
              <a:spcBef>
                <a:spcPct val="50000"/>
              </a:spcBef>
            </a:pPr>
            <a:r>
              <a:rPr lang="en-US" sz="4400" dirty="0">
                <a:latin typeface="+mj-lt"/>
                <a:cs typeface="Arial" charset="0"/>
              </a:rPr>
              <a:t>It’s a Team Effort! </a:t>
            </a:r>
          </a:p>
        </p:txBody>
      </p:sp>
      <p:sp>
        <p:nvSpPr>
          <p:cNvPr id="326658" name="Text Box 3"/>
          <p:cNvSpPr txBox="1">
            <a:spLocks noChangeArrowheads="1"/>
          </p:cNvSpPr>
          <p:nvPr/>
        </p:nvSpPr>
        <p:spPr bwMode="auto">
          <a:xfrm>
            <a:off x="0" y="685800"/>
            <a:ext cx="9143999" cy="1066800"/>
          </a:xfrm>
          <a:prstGeom prst="rect">
            <a:avLst/>
          </a:prstGeom>
          <a:noFill/>
          <a:ln w="9525">
            <a:noFill/>
            <a:miter lim="800000"/>
            <a:headEnd/>
            <a:tailEnd/>
          </a:ln>
        </p:spPr>
        <p:txBody>
          <a:bodyPr wrap="square">
            <a:spAutoFit/>
          </a:bodyPr>
          <a:lstStyle/>
          <a:p>
            <a:pPr algn="ctr">
              <a:spcBef>
                <a:spcPct val="50000"/>
              </a:spcBef>
            </a:pPr>
            <a:r>
              <a:rPr lang="en-US" sz="3200" dirty="0">
                <a:solidFill>
                  <a:srgbClr val="C00000"/>
                </a:solidFill>
                <a:latin typeface="+mn-lt"/>
                <a:cs typeface="Arial" charset="0"/>
              </a:rPr>
              <a:t>High Immunization rates begin with a team designed plan! </a:t>
            </a:r>
          </a:p>
        </p:txBody>
      </p:sp>
      <p:sp>
        <p:nvSpPr>
          <p:cNvPr id="326662" name="Rectangle 7"/>
          <p:cNvSpPr>
            <a:spLocks noChangeArrowheads="1"/>
          </p:cNvSpPr>
          <p:nvPr/>
        </p:nvSpPr>
        <p:spPr bwMode="auto">
          <a:xfrm>
            <a:off x="228600" y="5275616"/>
            <a:ext cx="9144000" cy="579438"/>
          </a:xfrm>
          <a:prstGeom prst="rect">
            <a:avLst/>
          </a:prstGeom>
          <a:noFill/>
          <a:ln w="9525">
            <a:noFill/>
            <a:miter lim="800000"/>
            <a:headEnd/>
            <a:tailEnd/>
          </a:ln>
        </p:spPr>
        <p:txBody>
          <a:bodyPr>
            <a:spAutoFit/>
          </a:bodyPr>
          <a:lstStyle/>
          <a:p>
            <a:pPr algn="ctr"/>
            <a:r>
              <a:rPr lang="en-US" sz="3200" dirty="0">
                <a:solidFill>
                  <a:srgbClr val="C00000"/>
                </a:solidFill>
                <a:latin typeface="+mn-lt"/>
                <a:cs typeface="Arial" charset="0"/>
              </a:rPr>
              <a:t>What can your team do to improve rates?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767273"/>
            <a:ext cx="5867399" cy="3550840"/>
          </a:xfrm>
          <a:prstGeom prst="rect">
            <a:avLst/>
          </a:prstGeom>
        </p:spPr>
      </p:pic>
    </p:spTree>
    <p:extLst>
      <p:ext uri="{BB962C8B-B14F-4D97-AF65-F5344CB8AC3E}">
        <p14:creationId xmlns:p14="http://schemas.microsoft.com/office/powerpoint/2010/main" val="457326232"/>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9" name="Rectangle 4"/>
          <p:cNvSpPr>
            <a:spLocks noGrp="1" noChangeArrowheads="1"/>
          </p:cNvSpPr>
          <p:nvPr>
            <p:ph type="title" idx="4294967295"/>
          </p:nvPr>
        </p:nvSpPr>
        <p:spPr>
          <a:xfrm>
            <a:off x="1333500" y="152400"/>
            <a:ext cx="7239000" cy="838200"/>
          </a:xfrm>
        </p:spPr>
        <p:txBody>
          <a:bodyPr>
            <a:normAutofit/>
          </a:bodyPr>
          <a:lstStyle/>
          <a:p>
            <a:r>
              <a:rPr lang="en-US" dirty="0" smtClean="0"/>
              <a:t>Immunization Schedules</a:t>
            </a:r>
          </a:p>
        </p:txBody>
      </p:sp>
      <p:sp>
        <p:nvSpPr>
          <p:cNvPr id="502790" name="Rectangle 16"/>
          <p:cNvSpPr>
            <a:spLocks noChangeArrowheads="1"/>
          </p:cNvSpPr>
          <p:nvPr/>
        </p:nvSpPr>
        <p:spPr bwMode="auto">
          <a:xfrm>
            <a:off x="381000" y="1273175"/>
            <a:ext cx="4572000" cy="4007251"/>
          </a:xfrm>
          <a:prstGeom prst="rect">
            <a:avLst/>
          </a:prstGeom>
          <a:noFill/>
          <a:ln w="9525">
            <a:noFill/>
            <a:miter lim="800000"/>
            <a:headEnd/>
            <a:tailEnd/>
          </a:ln>
        </p:spPr>
        <p:txBody>
          <a:bodyPr>
            <a:spAutoFit/>
          </a:bodyPr>
          <a:lstStyle/>
          <a:p>
            <a:pPr>
              <a:lnSpc>
                <a:spcPct val="90000"/>
              </a:lnSpc>
              <a:spcBef>
                <a:spcPct val="20000"/>
              </a:spcBef>
              <a:buFontTx/>
              <a:buChar char="•"/>
            </a:pPr>
            <a:r>
              <a:rPr lang="en-US" sz="2400" dirty="0">
                <a:latin typeface="Calibri"/>
                <a:cs typeface="Arial" charset="0"/>
              </a:rPr>
              <a:t>All staff must use the </a:t>
            </a:r>
            <a:r>
              <a:rPr lang="en-US" sz="2400" u="sng" dirty="0">
                <a:latin typeface="Calibri"/>
                <a:cs typeface="Arial" charset="0"/>
              </a:rPr>
              <a:t>same</a:t>
            </a:r>
            <a:r>
              <a:rPr lang="en-US" sz="2400" dirty="0">
                <a:latin typeface="Calibri"/>
                <a:cs typeface="Arial" charset="0"/>
              </a:rPr>
              <a:t> immunization schedule</a:t>
            </a:r>
          </a:p>
          <a:p>
            <a:pPr>
              <a:lnSpc>
                <a:spcPct val="90000"/>
              </a:lnSpc>
              <a:spcBef>
                <a:spcPct val="20000"/>
              </a:spcBef>
              <a:buFontTx/>
              <a:buChar char="•"/>
            </a:pPr>
            <a:r>
              <a:rPr lang="en-US" sz="2400" u="sng" dirty="0">
                <a:latin typeface="Calibri"/>
                <a:cs typeface="Arial" charset="0"/>
              </a:rPr>
              <a:t>Four</a:t>
            </a:r>
            <a:r>
              <a:rPr lang="en-US" sz="2400" dirty="0">
                <a:latin typeface="Calibri"/>
                <a:cs typeface="Arial" charset="0"/>
              </a:rPr>
              <a:t> Schedules: </a:t>
            </a:r>
          </a:p>
          <a:p>
            <a:pPr marL="800100" lvl="1" indent="-342900">
              <a:lnSpc>
                <a:spcPct val="90000"/>
              </a:lnSpc>
              <a:spcBef>
                <a:spcPct val="20000"/>
              </a:spcBef>
              <a:buFont typeface="Wingdings" pitchFamily="2" charset="2"/>
              <a:buChar char="§"/>
            </a:pPr>
            <a:r>
              <a:rPr lang="en-US" sz="2400" dirty="0">
                <a:latin typeface="Calibri"/>
                <a:cs typeface="Arial" charset="0"/>
              </a:rPr>
              <a:t>Children &amp; Adolescents</a:t>
            </a:r>
          </a:p>
          <a:p>
            <a:pPr lvl="1">
              <a:lnSpc>
                <a:spcPct val="90000"/>
              </a:lnSpc>
              <a:spcBef>
                <a:spcPct val="20000"/>
              </a:spcBef>
            </a:pPr>
            <a:r>
              <a:rPr lang="en-US" sz="2400" dirty="0">
                <a:latin typeface="Calibri"/>
                <a:cs typeface="Arial" charset="0"/>
              </a:rPr>
              <a:t>     0 through 18 years</a:t>
            </a:r>
          </a:p>
          <a:p>
            <a:pPr marL="800100" lvl="1" indent="-342900">
              <a:lnSpc>
                <a:spcPct val="90000"/>
              </a:lnSpc>
              <a:spcBef>
                <a:spcPct val="20000"/>
              </a:spcBef>
              <a:buFont typeface="Wingdings" pitchFamily="2" charset="2"/>
              <a:buChar char="§"/>
            </a:pPr>
            <a:r>
              <a:rPr lang="en-US" sz="2400" dirty="0">
                <a:latin typeface="Calibri"/>
                <a:cs typeface="Arial" charset="0"/>
              </a:rPr>
              <a:t>Catch-up schedule for </a:t>
            </a:r>
          </a:p>
          <a:p>
            <a:pPr lvl="1">
              <a:lnSpc>
                <a:spcPct val="90000"/>
              </a:lnSpc>
              <a:spcBef>
                <a:spcPct val="20000"/>
              </a:spcBef>
            </a:pPr>
            <a:r>
              <a:rPr lang="en-US" sz="2400" dirty="0">
                <a:latin typeface="Calibri"/>
                <a:cs typeface="Arial" charset="0"/>
              </a:rPr>
              <a:t>     ages 4 months -18 years</a:t>
            </a:r>
          </a:p>
          <a:p>
            <a:pPr marL="800100" lvl="1" indent="-342900">
              <a:lnSpc>
                <a:spcPct val="90000"/>
              </a:lnSpc>
              <a:spcBef>
                <a:spcPct val="20000"/>
              </a:spcBef>
              <a:buFont typeface="Wingdings" pitchFamily="2" charset="2"/>
              <a:buChar char="§"/>
            </a:pPr>
            <a:r>
              <a:rPr lang="en-US" sz="2400" dirty="0">
                <a:latin typeface="Calibri"/>
                <a:cs typeface="Arial" charset="0"/>
              </a:rPr>
              <a:t>Adult  19 years and older</a:t>
            </a:r>
          </a:p>
          <a:p>
            <a:pPr marL="800100" lvl="1" indent="-342900">
              <a:lnSpc>
                <a:spcPct val="90000"/>
              </a:lnSpc>
              <a:spcBef>
                <a:spcPct val="20000"/>
              </a:spcBef>
              <a:buFont typeface="Wingdings" pitchFamily="2" charset="2"/>
              <a:buChar char="§"/>
            </a:pPr>
            <a:r>
              <a:rPr lang="en-US" sz="2400" dirty="0">
                <a:latin typeface="Calibri"/>
                <a:cs typeface="Arial" charset="0"/>
              </a:rPr>
              <a:t>Adult  based on medical </a:t>
            </a:r>
          </a:p>
          <a:p>
            <a:pPr lvl="1">
              <a:lnSpc>
                <a:spcPct val="90000"/>
              </a:lnSpc>
              <a:spcBef>
                <a:spcPct val="20000"/>
              </a:spcBef>
            </a:pPr>
            <a:r>
              <a:rPr lang="en-US" sz="2400" dirty="0">
                <a:latin typeface="Calibri"/>
                <a:cs typeface="Arial" charset="0"/>
              </a:rPr>
              <a:t>     and other </a:t>
            </a:r>
            <a:r>
              <a:rPr lang="en-US" sz="2400" dirty="0" smtClean="0">
                <a:latin typeface="Calibri"/>
                <a:cs typeface="Arial" charset="0"/>
              </a:rPr>
              <a:t>indications</a:t>
            </a:r>
            <a:r>
              <a:rPr lang="en-US" sz="2400" b="1" dirty="0" smtClean="0">
                <a:latin typeface="Calibri"/>
                <a:cs typeface="Arial" charset="0"/>
              </a:rPr>
              <a:t>      </a:t>
            </a:r>
            <a:endParaRPr lang="en-US" sz="2400" u="sng" dirty="0">
              <a:latin typeface="Calibri"/>
              <a:cs typeface="Arial" charset="0"/>
            </a:endParaRPr>
          </a:p>
        </p:txBody>
      </p:sp>
      <p:pic>
        <p:nvPicPr>
          <p:cNvPr id="13" name="Picture 2"/>
          <p:cNvPicPr>
            <a:picLocks noChangeAspect="1" noChangeArrowheads="1"/>
          </p:cNvPicPr>
          <p:nvPr/>
        </p:nvPicPr>
        <p:blipFill>
          <a:blip r:embed="rId3" cstate="print"/>
          <a:srcRect/>
          <a:stretch>
            <a:fillRect/>
          </a:stretch>
        </p:blipFill>
        <p:spPr bwMode="auto">
          <a:xfrm>
            <a:off x="4321365" y="1113070"/>
            <a:ext cx="2235485" cy="1656670"/>
          </a:xfrm>
          <a:prstGeom prst="rect">
            <a:avLst/>
          </a:prstGeom>
          <a:noFill/>
          <a:ln w="9525">
            <a:noFill/>
            <a:miter lim="800000"/>
            <a:headEnd/>
            <a:tailEnd/>
          </a:ln>
        </p:spPr>
      </p:pic>
      <p:pic>
        <p:nvPicPr>
          <p:cNvPr id="14" name="Picture 2"/>
          <p:cNvPicPr>
            <a:picLocks noChangeAspect="1" noChangeArrowheads="1"/>
          </p:cNvPicPr>
          <p:nvPr/>
        </p:nvPicPr>
        <p:blipFill>
          <a:blip r:embed="rId4" cstate="print"/>
          <a:srcRect/>
          <a:stretch>
            <a:fillRect/>
          </a:stretch>
        </p:blipFill>
        <p:spPr bwMode="auto">
          <a:xfrm>
            <a:off x="6623323" y="1093340"/>
            <a:ext cx="2346568" cy="1676400"/>
          </a:xfrm>
          <a:prstGeom prst="rect">
            <a:avLst/>
          </a:prstGeom>
          <a:noFill/>
          <a:ln w="9525">
            <a:noFill/>
            <a:miter lim="800000"/>
            <a:headEnd/>
            <a:tailEnd/>
          </a:ln>
        </p:spPr>
      </p:pic>
      <p:sp>
        <p:nvSpPr>
          <p:cNvPr id="15" name="Rectangle 14"/>
          <p:cNvSpPr/>
          <p:nvPr/>
        </p:nvSpPr>
        <p:spPr>
          <a:xfrm>
            <a:off x="838200" y="5257800"/>
            <a:ext cx="3018840" cy="461665"/>
          </a:xfrm>
          <a:prstGeom prst="rect">
            <a:avLst/>
          </a:prstGeom>
        </p:spPr>
        <p:txBody>
          <a:bodyPr wrap="none">
            <a:spAutoFit/>
          </a:bodyPr>
          <a:lstStyle/>
          <a:p>
            <a:r>
              <a:rPr lang="en-US" sz="2400" dirty="0" smtClean="0">
                <a:solidFill>
                  <a:srgbClr val="C00000"/>
                </a:solidFill>
                <a:latin typeface="Calibri"/>
                <a:cs typeface="Arial" charset="0"/>
              </a:rPr>
              <a:t>READ THE FOOTNOTES</a:t>
            </a:r>
            <a:endParaRPr lang="en-US" sz="2400" dirty="0">
              <a:solidFill>
                <a:srgbClr val="C00000"/>
              </a:solidFill>
              <a:latin typeface="Calibri"/>
              <a:cs typeface="Arial" charset="0"/>
            </a:endParaRPr>
          </a:p>
        </p:txBody>
      </p:sp>
      <p:sp>
        <p:nvSpPr>
          <p:cNvPr id="16" name="Rectangle 15"/>
          <p:cNvSpPr/>
          <p:nvPr/>
        </p:nvSpPr>
        <p:spPr>
          <a:xfrm>
            <a:off x="381000" y="5701546"/>
            <a:ext cx="4572000" cy="276999"/>
          </a:xfrm>
          <a:prstGeom prst="rect">
            <a:avLst/>
          </a:prstGeom>
        </p:spPr>
        <p:txBody>
          <a:bodyPr>
            <a:spAutoFit/>
          </a:bodyPr>
          <a:lstStyle/>
          <a:p>
            <a:r>
              <a:rPr lang="en-US" sz="1200" b="1" dirty="0" smtClean="0">
                <a:latin typeface="Calibri"/>
                <a:cs typeface="Arial" charset="0"/>
              </a:rPr>
              <a:t>http://www.cdc.gov/vaccines/schedules/hcp/child-adolescent.html</a:t>
            </a:r>
          </a:p>
        </p:txBody>
      </p:sp>
      <p:pic>
        <p:nvPicPr>
          <p:cNvPr id="12" name="Picture 2"/>
          <p:cNvPicPr>
            <a:picLocks noChangeAspect="1" noChangeArrowheads="1"/>
          </p:cNvPicPr>
          <p:nvPr/>
        </p:nvPicPr>
        <p:blipFill>
          <a:blip r:embed="rId5" cstate="print"/>
          <a:srcRect/>
          <a:stretch>
            <a:fillRect/>
          </a:stretch>
        </p:blipFill>
        <p:spPr bwMode="auto">
          <a:xfrm>
            <a:off x="5149174" y="2787574"/>
            <a:ext cx="2815352" cy="3649100"/>
          </a:xfrm>
          <a:prstGeom prst="rect">
            <a:avLst/>
          </a:prstGeom>
          <a:noFill/>
          <a:ln w="9525">
            <a:noFill/>
            <a:miter lim="800000"/>
            <a:headEnd/>
            <a:tailEnd/>
          </a:ln>
        </p:spPr>
      </p:pic>
      <p:sp>
        <p:nvSpPr>
          <p:cNvPr id="17" name="Rectangle 16"/>
          <p:cNvSpPr/>
          <p:nvPr/>
        </p:nvSpPr>
        <p:spPr>
          <a:xfrm>
            <a:off x="396240" y="6018460"/>
            <a:ext cx="4572000" cy="276999"/>
          </a:xfrm>
          <a:prstGeom prst="rect">
            <a:avLst/>
          </a:prstGeom>
        </p:spPr>
        <p:txBody>
          <a:bodyPr>
            <a:spAutoFit/>
          </a:bodyPr>
          <a:lstStyle/>
          <a:p>
            <a:r>
              <a:rPr lang="en-US" sz="1200" b="1" dirty="0" smtClean="0">
                <a:latin typeface="Calibri"/>
                <a:cs typeface="Arial" charset="0"/>
              </a:rPr>
              <a:t>http://www.cdc.gov/vaccines/schedules/hcp/adult.html</a:t>
            </a:r>
            <a:endParaRPr lang="en-US" sz="1200" b="1" dirty="0">
              <a:latin typeface="Calibri"/>
              <a:cs typeface="Arial" charset="0"/>
            </a:endParaRPr>
          </a:p>
        </p:txBody>
      </p:sp>
    </p:spTree>
    <p:extLst>
      <p:ext uri="{BB962C8B-B14F-4D97-AF65-F5344CB8AC3E}">
        <p14:creationId xmlns:p14="http://schemas.microsoft.com/office/powerpoint/2010/main" val="838698718"/>
      </p:ext>
    </p:extLst>
  </p:cSld>
  <p:clrMapOvr>
    <a:masterClrMapping/>
  </p:clrMapOvr>
  <mc:AlternateContent xmlns:mc="http://schemas.openxmlformats.org/markup-compatibility/2006" xmlns:p14="http://schemas.microsoft.com/office/powerpoint/2010/main">
    <mc:Choice Requires="p14">
      <p:transition spd="slow" p14:dur="2000" advTm="75311"/>
    </mc:Choice>
    <mc:Fallback xmlns="">
      <p:transition spd="slow" advTm="7531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idx="4294967295"/>
          </p:nvPr>
        </p:nvSpPr>
        <p:spPr>
          <a:xfrm>
            <a:off x="304800" y="304800"/>
            <a:ext cx="6070600" cy="1828800"/>
          </a:xfrm>
        </p:spPr>
        <p:txBody>
          <a:bodyPr>
            <a:normAutofit/>
          </a:bodyPr>
          <a:lstStyle/>
          <a:p>
            <a:pPr algn="l" eaLnBrk="1" hangingPunct="1"/>
            <a:r>
              <a:rPr lang="en-US" sz="3600" dirty="0" smtClean="0"/>
              <a:t>Indication</a:t>
            </a:r>
            <a:br>
              <a:rPr lang="en-US" sz="3600" dirty="0" smtClean="0"/>
            </a:br>
            <a:r>
              <a:rPr lang="en-US" sz="3600" dirty="0" smtClean="0"/>
              <a:t>       Recommendation </a:t>
            </a:r>
            <a:br>
              <a:rPr lang="en-US" sz="3600" dirty="0" smtClean="0"/>
            </a:br>
            <a:r>
              <a:rPr lang="en-US" sz="3600" dirty="0" smtClean="0"/>
              <a:t>                    Requirement</a:t>
            </a:r>
          </a:p>
        </p:txBody>
      </p:sp>
      <p:sp>
        <p:nvSpPr>
          <p:cNvPr id="346117" name="Text Box 5"/>
          <p:cNvSpPr txBox="1">
            <a:spLocks noChangeArrowheads="1"/>
          </p:cNvSpPr>
          <p:nvPr/>
        </p:nvSpPr>
        <p:spPr bwMode="auto">
          <a:xfrm>
            <a:off x="533400" y="2133600"/>
            <a:ext cx="8153400" cy="4278094"/>
          </a:xfrm>
          <a:prstGeom prst="rect">
            <a:avLst/>
          </a:prstGeom>
          <a:noFill/>
          <a:ln w="9525">
            <a:noFill/>
            <a:miter lim="800000"/>
            <a:headEnd/>
            <a:tailEnd/>
          </a:ln>
          <a:effectLst/>
        </p:spPr>
        <p:txBody>
          <a:bodyPr>
            <a:spAutoFit/>
          </a:bodyPr>
          <a:lstStyle/>
          <a:p>
            <a:pPr>
              <a:spcBef>
                <a:spcPct val="20000"/>
              </a:spcBef>
              <a:buClr>
                <a:srgbClr val="FFFFFF"/>
              </a:buClr>
              <a:buSzPct val="70000"/>
              <a:defRPr/>
            </a:pPr>
            <a:r>
              <a:rPr lang="en-US" sz="2400" b="1" dirty="0" smtClean="0">
                <a:latin typeface="+mn-lt"/>
              </a:rPr>
              <a:t>Indication</a:t>
            </a:r>
            <a:endParaRPr lang="en-US" sz="2400" b="1" dirty="0">
              <a:latin typeface="+mn-lt"/>
            </a:endParaRPr>
          </a:p>
          <a:p>
            <a:pPr marL="800100" lvl="1" indent="-342900">
              <a:spcBef>
                <a:spcPct val="20000"/>
              </a:spcBef>
              <a:buClr>
                <a:srgbClr val="FFFFFF"/>
              </a:buClr>
              <a:buSzPct val="70000"/>
              <a:buFont typeface="Arial" panose="020B0604020202020204" pitchFamily="34" charset="0"/>
              <a:buChar char="•"/>
              <a:defRPr/>
            </a:pPr>
            <a:r>
              <a:rPr lang="en-US" sz="2400" dirty="0" smtClean="0">
                <a:latin typeface="+mn-lt"/>
              </a:rPr>
              <a:t>-</a:t>
            </a:r>
            <a:r>
              <a:rPr lang="en-US" sz="2000" dirty="0" smtClean="0">
                <a:latin typeface="+mn-lt"/>
              </a:rPr>
              <a:t>Information </a:t>
            </a:r>
            <a:r>
              <a:rPr lang="en-US" sz="2000" dirty="0">
                <a:latin typeface="+mn-lt"/>
              </a:rPr>
              <a:t>about the appropriate use of the </a:t>
            </a:r>
            <a:r>
              <a:rPr lang="en-US" sz="2000" dirty="0" smtClean="0">
                <a:latin typeface="+mn-lt"/>
              </a:rPr>
              <a:t> 		vaccine</a:t>
            </a:r>
            <a:endParaRPr lang="en-US" sz="2000" dirty="0">
              <a:latin typeface="+mn-lt"/>
            </a:endParaRPr>
          </a:p>
          <a:p>
            <a:pPr>
              <a:spcBef>
                <a:spcPct val="20000"/>
              </a:spcBef>
              <a:buClr>
                <a:srgbClr val="FFFFFF"/>
              </a:buClr>
              <a:buSzPct val="70000"/>
              <a:defRPr/>
            </a:pPr>
            <a:r>
              <a:rPr lang="en-US" sz="2400" b="1" dirty="0" smtClean="0">
                <a:latin typeface="+mn-lt"/>
              </a:rPr>
              <a:t>Recommendation</a:t>
            </a:r>
          </a:p>
          <a:p>
            <a:pPr marL="738188" lvl="1" indent="-280988">
              <a:spcBef>
                <a:spcPct val="20000"/>
              </a:spcBef>
              <a:buClr>
                <a:srgbClr val="FFFFFF"/>
              </a:buClr>
              <a:buSzPct val="70000"/>
              <a:buFontTx/>
              <a:buChar char="•"/>
              <a:defRPr/>
            </a:pPr>
            <a:r>
              <a:rPr lang="en-US" sz="2400" dirty="0" smtClean="0">
                <a:latin typeface="+mn-lt"/>
              </a:rPr>
              <a:t>-</a:t>
            </a:r>
            <a:r>
              <a:rPr lang="en-US" sz="2000" dirty="0" smtClean="0">
                <a:latin typeface="+mn-lt"/>
              </a:rPr>
              <a:t>ACIP statement that broadens and further delineates the  	Indication found in the package insert</a:t>
            </a:r>
          </a:p>
          <a:p>
            <a:pPr marL="738188" lvl="1" indent="-280988">
              <a:spcBef>
                <a:spcPct val="20000"/>
              </a:spcBef>
              <a:buClr>
                <a:srgbClr val="FFFFFF"/>
              </a:buClr>
              <a:buSzPct val="70000"/>
              <a:buFontTx/>
              <a:buChar char="•"/>
              <a:defRPr/>
            </a:pPr>
            <a:r>
              <a:rPr lang="en-US" sz="2000" dirty="0" smtClean="0">
                <a:latin typeface="+mn-lt"/>
              </a:rPr>
              <a:t>-Basis for standards for best practice</a:t>
            </a:r>
          </a:p>
          <a:p>
            <a:pPr>
              <a:spcBef>
                <a:spcPct val="20000"/>
              </a:spcBef>
              <a:buClr>
                <a:srgbClr val="FFFFFF"/>
              </a:buClr>
              <a:buSzPct val="70000"/>
              <a:defRPr/>
            </a:pPr>
            <a:r>
              <a:rPr lang="en-US" sz="2400" b="1" dirty="0" smtClean="0">
                <a:latin typeface="+mn-lt"/>
              </a:rPr>
              <a:t>Requirement</a:t>
            </a:r>
            <a:endParaRPr lang="en-US" sz="2400" b="1" dirty="0">
              <a:latin typeface="+mn-lt"/>
            </a:endParaRPr>
          </a:p>
          <a:p>
            <a:pPr marL="738188" lvl="1" indent="-280988">
              <a:spcBef>
                <a:spcPct val="20000"/>
              </a:spcBef>
              <a:buClr>
                <a:srgbClr val="FFFFFF"/>
              </a:buClr>
              <a:buSzPct val="70000"/>
              <a:buFontTx/>
              <a:buChar char="•"/>
              <a:defRPr/>
            </a:pPr>
            <a:r>
              <a:rPr lang="en-US" sz="2400" dirty="0" smtClean="0">
                <a:latin typeface="+mn-lt"/>
              </a:rPr>
              <a:t>-</a:t>
            </a:r>
            <a:r>
              <a:rPr lang="en-US" sz="2000" dirty="0" smtClean="0">
                <a:latin typeface="+mn-lt"/>
              </a:rPr>
              <a:t>Mandate </a:t>
            </a:r>
            <a:r>
              <a:rPr lang="en-US" sz="2000" dirty="0">
                <a:latin typeface="+mn-lt"/>
              </a:rPr>
              <a:t>by a state that a particular vaccine must be </a:t>
            </a:r>
            <a:r>
              <a:rPr lang="en-US" sz="2000" dirty="0" smtClean="0">
                <a:latin typeface="+mn-lt"/>
              </a:rPr>
              <a:t>	administered </a:t>
            </a:r>
            <a:r>
              <a:rPr lang="en-US" sz="2000" dirty="0">
                <a:latin typeface="+mn-lt"/>
              </a:rPr>
              <a:t>and documented before entrance to </a:t>
            </a:r>
            <a:r>
              <a:rPr lang="en-US" sz="2000" dirty="0" smtClean="0">
                <a:latin typeface="+mn-lt"/>
              </a:rPr>
              <a:t>child </a:t>
            </a:r>
            <a:r>
              <a:rPr lang="en-US" sz="2000" dirty="0">
                <a:latin typeface="+mn-lt"/>
              </a:rPr>
              <a:t>care </a:t>
            </a:r>
            <a:r>
              <a:rPr lang="en-US" sz="2000" dirty="0" smtClean="0">
                <a:latin typeface="+mn-lt"/>
              </a:rPr>
              <a:t>	and/or </a:t>
            </a:r>
            <a:r>
              <a:rPr lang="en-US" sz="2000" dirty="0">
                <a:latin typeface="+mn-lt"/>
              </a:rPr>
              <a:t>school</a:t>
            </a:r>
          </a:p>
        </p:txBody>
      </p:sp>
      <p:pic>
        <p:nvPicPr>
          <p:cNvPr id="78852" name="Picture 6" descr="MC900434411[1]"/>
          <p:cNvPicPr>
            <a:picLocks noChangeAspect="1" noChangeArrowheads="1"/>
          </p:cNvPicPr>
          <p:nvPr/>
        </p:nvPicPr>
        <p:blipFill>
          <a:blip r:embed="rId3" cstate="print"/>
          <a:srcRect/>
          <a:stretch>
            <a:fillRect/>
          </a:stretch>
        </p:blipFill>
        <p:spPr bwMode="auto">
          <a:xfrm>
            <a:off x="6019800" y="0"/>
            <a:ext cx="2514600" cy="2133600"/>
          </a:xfrm>
          <a:prstGeom prst="rect">
            <a:avLst/>
          </a:prstGeom>
          <a:noFill/>
          <a:ln w="9525">
            <a:noFill/>
            <a:miter lim="800000"/>
            <a:headEnd/>
            <a:tailEnd/>
          </a:ln>
        </p:spPr>
      </p:pic>
    </p:spTree>
    <p:extLst>
      <p:ext uri="{BB962C8B-B14F-4D97-AF65-F5344CB8AC3E}">
        <p14:creationId xmlns:p14="http://schemas.microsoft.com/office/powerpoint/2010/main" val="1708738904"/>
      </p:ext>
    </p:extLst>
  </p:cSld>
  <p:clrMapOvr>
    <a:masterClrMapping/>
  </p:clrMapOvr>
  <mc:AlternateContent xmlns:mc="http://schemas.openxmlformats.org/markup-compatibility/2006" xmlns:p14="http://schemas.microsoft.com/office/powerpoint/2010/main">
    <mc:Choice Requires="p14">
      <p:transition spd="slow" p14:dur="2000" advTm="203196"/>
    </mc:Choice>
    <mc:Fallback xmlns="">
      <p:transition spd="slow" advTm="203196"/>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4.3"/>
</p:tagLst>
</file>

<file path=ppt/tags/tag2.xml><?xml version="1.0" encoding="utf-8"?>
<p:tagLst xmlns:a="http://schemas.openxmlformats.org/drawingml/2006/main" xmlns:r="http://schemas.openxmlformats.org/officeDocument/2006/relationships" xmlns:p="http://schemas.openxmlformats.org/presentationml/2006/main">
  <p:tag name="TIMING" val="|28.6"/>
</p:tagLst>
</file>

<file path=ppt/tags/tag3.xml><?xml version="1.0" encoding="utf-8"?>
<p:tagLst xmlns:a="http://schemas.openxmlformats.org/drawingml/2006/main" xmlns:r="http://schemas.openxmlformats.org/officeDocument/2006/relationships" xmlns:p="http://schemas.openxmlformats.org/presentationml/2006/main">
  <p:tag name="TIMING" val="|25.6"/>
</p:tagLst>
</file>

<file path=ppt/tags/tag4.xml><?xml version="1.0" encoding="utf-8"?>
<p:tagLst xmlns:a="http://schemas.openxmlformats.org/drawingml/2006/main" xmlns:r="http://schemas.openxmlformats.org/officeDocument/2006/relationships" xmlns:p="http://schemas.openxmlformats.org/presentationml/2006/main">
  <p:tag name="TIMING" val="|8.9"/>
</p:tagLst>
</file>

<file path=ppt/theme/theme1.xml><?xml version="1.0" encoding="utf-8"?>
<a:theme xmlns:a="http://schemas.openxmlformats.org/drawingml/2006/main" name="template USE 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8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0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1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2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3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4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5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6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7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template USE ME 2</Template>
  <TotalTime>14479</TotalTime>
  <Words>16269</Words>
  <Application>Microsoft Office PowerPoint</Application>
  <PresentationFormat>On-screen Show (4:3)</PresentationFormat>
  <Paragraphs>1532</Paragraphs>
  <Slides>71</Slides>
  <Notes>71</Notes>
  <HiddenSlides>0</HiddenSlides>
  <MMClips>1</MMClips>
  <ScaleCrop>false</ScaleCrop>
  <HeadingPairs>
    <vt:vector size="8" baseType="variant">
      <vt:variant>
        <vt:lpstr>Fonts Used</vt:lpstr>
      </vt:variant>
      <vt:variant>
        <vt:i4>10</vt:i4>
      </vt:variant>
      <vt:variant>
        <vt:lpstr>Theme</vt:lpstr>
      </vt:variant>
      <vt:variant>
        <vt:i4>10</vt:i4>
      </vt:variant>
      <vt:variant>
        <vt:lpstr>Embedded OLE Servers</vt:lpstr>
      </vt:variant>
      <vt:variant>
        <vt:i4>3</vt:i4>
      </vt:variant>
      <vt:variant>
        <vt:lpstr>Slide Titles</vt:lpstr>
      </vt:variant>
      <vt:variant>
        <vt:i4>71</vt:i4>
      </vt:variant>
    </vt:vector>
  </HeadingPairs>
  <TitlesOfParts>
    <vt:vector size="94" baseType="lpstr">
      <vt:lpstr>Arial</vt:lpstr>
      <vt:lpstr>Arial Narrow</vt:lpstr>
      <vt:lpstr>Calibri</vt:lpstr>
      <vt:lpstr>Myriad Pro</vt:lpstr>
      <vt:lpstr>Segoe UI</vt:lpstr>
      <vt:lpstr>Symbol</vt:lpstr>
      <vt:lpstr>Times New Roman</vt:lpstr>
      <vt:lpstr>Webdings</vt:lpstr>
      <vt:lpstr>Wingdings</vt:lpstr>
      <vt:lpstr>Wingdings 2</vt:lpstr>
      <vt:lpstr>template USE ME 2</vt:lpstr>
      <vt:lpstr>40_Default Design</vt:lpstr>
      <vt:lpstr>41_Default Design</vt:lpstr>
      <vt:lpstr>42_Default Design</vt:lpstr>
      <vt:lpstr>43_Default Design</vt:lpstr>
      <vt:lpstr>44_Default Design</vt:lpstr>
      <vt:lpstr>45_Default Design</vt:lpstr>
      <vt:lpstr>46_Default Design</vt:lpstr>
      <vt:lpstr>47_Default Design</vt:lpstr>
      <vt:lpstr>38_Default Design</vt:lpstr>
      <vt:lpstr>PHOTO-PAINT Image</vt:lpstr>
      <vt:lpstr>Photo Editor Photo</vt:lpstr>
      <vt:lpstr>Image</vt:lpstr>
      <vt:lpstr>PowerPoint Presentation</vt:lpstr>
      <vt:lpstr>Disclosure Statements</vt:lpstr>
      <vt:lpstr>Disclosure Statement</vt:lpstr>
      <vt:lpstr>Objectives</vt:lpstr>
      <vt:lpstr>PowerPoint Presentation</vt:lpstr>
      <vt:lpstr>PowerPoint Presentation</vt:lpstr>
      <vt:lpstr>Advisory Committee on Immunization Practices (ACIP)</vt:lpstr>
      <vt:lpstr>Immunization Schedules</vt:lpstr>
      <vt:lpstr>Indication        Recommendation                      Requirement</vt:lpstr>
      <vt:lpstr>Observe the Guidelines</vt:lpstr>
      <vt:lpstr>General Recommendations</vt:lpstr>
      <vt:lpstr>“It’s The Law”</vt:lpstr>
      <vt:lpstr>Test Your Knowledge!</vt:lpstr>
      <vt:lpstr>PowerPoint Presentation</vt:lpstr>
      <vt:lpstr>Diphtheria, Tetanus and Pertussis Vaccines  for Children, Adolescents, and Adults</vt:lpstr>
      <vt:lpstr>PowerPoint Presentation</vt:lpstr>
      <vt:lpstr>Tdap for Pregnant Women</vt:lpstr>
      <vt:lpstr>Cocooning Strategy</vt:lpstr>
      <vt:lpstr>Test Your Knowledge!</vt:lpstr>
      <vt:lpstr>Test Your Knowledge!</vt:lpstr>
      <vt:lpstr>Hepatitis B</vt:lpstr>
      <vt:lpstr>Hepatitis B</vt:lpstr>
      <vt:lpstr>PowerPoint Presentation</vt:lpstr>
      <vt:lpstr>Hepatitis A Vaccine for Children</vt:lpstr>
      <vt:lpstr>Hepatitis A Vaccine for Adults</vt:lpstr>
      <vt:lpstr>Haemophilus influenzae type b (Hib)</vt:lpstr>
      <vt:lpstr> </vt:lpstr>
      <vt:lpstr>PowerPoint Presentation</vt:lpstr>
      <vt:lpstr>MMR Vaccine</vt:lpstr>
      <vt:lpstr>Varicella (Chickenpox)</vt:lpstr>
      <vt:lpstr>Acceptable Evidence of  Varicella Immunity</vt:lpstr>
      <vt:lpstr>ACIP Recommendations for use of MMRV (ProQuad®)</vt:lpstr>
      <vt:lpstr>Spacing of Live Virus Vaccines  and Other Products </vt:lpstr>
      <vt:lpstr>Five-year-old Tonia received her second MMR a week ago.   How long should she wait before receiving live attenuated influenza vaccine (LAIV)?</vt:lpstr>
      <vt:lpstr>Pneumococcal Conjugate Vaccine for Children (PCV13) </vt:lpstr>
      <vt:lpstr>Pneumococcal Polysaccharide Vaccine for Children (PPSV23) </vt:lpstr>
      <vt:lpstr>Pneumococcal Conjugate Vaccine for Adults (PCV13)</vt:lpstr>
      <vt:lpstr>PowerPoint Presentation</vt:lpstr>
      <vt:lpstr>Pneumococcal Polysaccharide Vaccine  for Adults (PPSV23)</vt:lpstr>
      <vt:lpstr>PowerPoint Presentation</vt:lpstr>
      <vt:lpstr>Inactivated Influenza Vaccines (IIV)</vt:lpstr>
      <vt:lpstr>Live, Attenuated Influenza Vaccine (LAIV4)</vt:lpstr>
      <vt:lpstr>Meningococcal Disease (caused by N. meningitidis)</vt:lpstr>
      <vt:lpstr>Meningococcal Conjugate Vaccine (MCV4) (Men A,C,Y, W-135)</vt:lpstr>
      <vt:lpstr>PowerPoint Presentation</vt:lpstr>
      <vt:lpstr>Serogroup B Meningococcal Vaccine</vt:lpstr>
      <vt:lpstr>Simon received MPSV4 at 5 years of age for international travel and a dose of MCV4 at age 11.    Does he need a booster dose of MCV4 vaccine at age 16? </vt:lpstr>
      <vt:lpstr>Rotavirus Vaccines RotaTeq® (Merck) and Rotarix® (GSK) </vt:lpstr>
      <vt:lpstr>PowerPoint Presentation</vt:lpstr>
      <vt:lpstr>HPV Vaccines</vt:lpstr>
      <vt:lpstr>Top 5 reasons for not vaccinating daughter, among parents with no intention to vaccinate in the next 12 months, NIS-Teen 2012</vt:lpstr>
      <vt:lpstr>Reasons to Immunize Against HPV  at 11-12 Years of Age</vt:lpstr>
      <vt:lpstr>Test Your Knowledge!</vt:lpstr>
      <vt:lpstr>Herpes Zoster </vt:lpstr>
      <vt:lpstr>Zostavax®</vt:lpstr>
      <vt:lpstr>Test Your Knowledge!</vt:lpstr>
      <vt:lpstr>Test Your Knowledge!</vt:lpstr>
      <vt:lpstr>PowerPoint Presentation</vt:lpstr>
      <vt:lpstr>Just as a reminder……</vt:lpstr>
      <vt:lpstr>PowerPoint Presentation</vt:lpstr>
      <vt:lpstr>Every Office and Clinic Needs  A Vaccine Champion!</vt:lpstr>
      <vt:lpstr>Standards for Child, Adolescent, and Adult Immunization Practices</vt:lpstr>
      <vt:lpstr>VAERS</vt:lpstr>
      <vt:lpstr>Vaccine Injury Compensation Program (VICP)</vt:lpstr>
      <vt:lpstr>PowerPoint Presentation</vt:lpstr>
      <vt:lpstr>Healthcare Personnel (HCP) Need These Immunizations:  </vt:lpstr>
      <vt:lpstr>Resources for Factual &amp; Responsible Vaccine Information</vt:lpstr>
      <vt:lpstr>Stay Current!</vt:lpstr>
      <vt:lpstr>Internet Resources</vt:lpstr>
      <vt:lpstr>Resources</vt:lpstr>
      <vt:lpstr>PowerPoint Presentation</vt:lpstr>
    </vt:vector>
  </TitlesOfParts>
  <Company>Georgia Dept of Community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kastringer</dc:creator>
  <cp:lastModifiedBy>jpmcgruder</cp:lastModifiedBy>
  <cp:revision>589</cp:revision>
  <cp:lastPrinted>2016-03-07T18:18:07Z</cp:lastPrinted>
  <dcterms:created xsi:type="dcterms:W3CDTF">2012-06-14T17:04:19Z</dcterms:created>
  <dcterms:modified xsi:type="dcterms:W3CDTF">2017-01-05T20:43:08Z</dcterms:modified>
</cp:coreProperties>
</file>