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tags/tag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 id="2147483855" r:id="rId2"/>
    <p:sldMasterId id="2147483869" r:id="rId3"/>
    <p:sldMasterId id="2147483925" r:id="rId4"/>
    <p:sldMasterId id="2147483939" r:id="rId5"/>
    <p:sldMasterId id="2147483981" r:id="rId6"/>
  </p:sldMasterIdLst>
  <p:notesMasterIdLst>
    <p:notesMasterId r:id="rId81"/>
  </p:notesMasterIdLst>
  <p:handoutMasterIdLst>
    <p:handoutMasterId r:id="rId82"/>
  </p:handoutMasterIdLst>
  <p:sldIdLst>
    <p:sldId id="256" r:id="rId7"/>
    <p:sldId id="726" r:id="rId8"/>
    <p:sldId id="815" r:id="rId9"/>
    <p:sldId id="505" r:id="rId10"/>
    <p:sldId id="858" r:id="rId11"/>
    <p:sldId id="859" r:id="rId12"/>
    <p:sldId id="860" r:id="rId13"/>
    <p:sldId id="861" r:id="rId14"/>
    <p:sldId id="862" r:id="rId15"/>
    <p:sldId id="863" r:id="rId16"/>
    <p:sldId id="864" r:id="rId17"/>
    <p:sldId id="865" r:id="rId18"/>
    <p:sldId id="866" r:id="rId19"/>
    <p:sldId id="867" r:id="rId20"/>
    <p:sldId id="808" r:id="rId21"/>
    <p:sldId id="868" r:id="rId22"/>
    <p:sldId id="869" r:id="rId23"/>
    <p:sldId id="870" r:id="rId24"/>
    <p:sldId id="871" r:id="rId25"/>
    <p:sldId id="872" r:id="rId26"/>
    <p:sldId id="873" r:id="rId27"/>
    <p:sldId id="751" r:id="rId28"/>
    <p:sldId id="874" r:id="rId29"/>
    <p:sldId id="752" r:id="rId30"/>
    <p:sldId id="825" r:id="rId31"/>
    <p:sldId id="754" r:id="rId32"/>
    <p:sldId id="826" r:id="rId33"/>
    <p:sldId id="827" r:id="rId34"/>
    <p:sldId id="828" r:id="rId35"/>
    <p:sldId id="829" r:id="rId36"/>
    <p:sldId id="830" r:id="rId37"/>
    <p:sldId id="831" r:id="rId38"/>
    <p:sldId id="447" r:id="rId39"/>
    <p:sldId id="784" r:id="rId40"/>
    <p:sldId id="832" r:id="rId41"/>
    <p:sldId id="763" r:id="rId42"/>
    <p:sldId id="851" r:id="rId43"/>
    <p:sldId id="765" r:id="rId44"/>
    <p:sldId id="840" r:id="rId45"/>
    <p:sldId id="841" r:id="rId46"/>
    <p:sldId id="842" r:id="rId47"/>
    <p:sldId id="852" r:id="rId48"/>
    <p:sldId id="853" r:id="rId49"/>
    <p:sldId id="833" r:id="rId50"/>
    <p:sldId id="834" r:id="rId51"/>
    <p:sldId id="838" r:id="rId52"/>
    <p:sldId id="836" r:id="rId53"/>
    <p:sldId id="837" r:id="rId54"/>
    <p:sldId id="839" r:id="rId55"/>
    <p:sldId id="773" r:id="rId56"/>
    <p:sldId id="845" r:id="rId57"/>
    <p:sldId id="846" r:id="rId58"/>
    <p:sldId id="848" r:id="rId59"/>
    <p:sldId id="847" r:id="rId60"/>
    <p:sldId id="849" r:id="rId61"/>
    <p:sldId id="850" r:id="rId62"/>
    <p:sldId id="780" r:id="rId63"/>
    <p:sldId id="781" r:id="rId64"/>
    <p:sldId id="788" r:id="rId65"/>
    <p:sldId id="789" r:id="rId66"/>
    <p:sldId id="528" r:id="rId67"/>
    <p:sldId id="381" r:id="rId68"/>
    <p:sldId id="651" r:id="rId69"/>
    <p:sldId id="570" r:id="rId70"/>
    <p:sldId id="385" r:id="rId71"/>
    <p:sldId id="875" r:id="rId72"/>
    <p:sldId id="876" r:id="rId73"/>
    <p:sldId id="856" r:id="rId74"/>
    <p:sldId id="857" r:id="rId75"/>
    <p:sldId id="616" r:id="rId76"/>
    <p:sldId id="653" r:id="rId77"/>
    <p:sldId id="617" r:id="rId78"/>
    <p:sldId id="618" r:id="rId79"/>
    <p:sldId id="732" r:id="rId8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170" autoAdjust="0"/>
    <p:restoredTop sz="59942" autoAdjust="0"/>
  </p:normalViewPr>
  <p:slideViewPr>
    <p:cSldViewPr>
      <p:cViewPr varScale="1">
        <p:scale>
          <a:sx n="44" d="100"/>
          <a:sy n="44" d="100"/>
        </p:scale>
        <p:origin x="996" y="4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17634"/>
    </p:cViewPr>
  </p:sorterViewPr>
  <p:notesViewPr>
    <p:cSldViewPr>
      <p:cViewPr varScale="1">
        <p:scale>
          <a:sx n="55" d="100"/>
          <a:sy n="55" d="100"/>
        </p:scale>
        <p:origin x="235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handoutMaster" Target="handoutMasters/handoutMaster1.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notesMaster" Target="notesMasters/notesMaster1.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8474" cy="465138"/>
          </a:xfrm>
          <a:prstGeom prst="rect">
            <a:avLst/>
          </a:prstGeom>
        </p:spPr>
        <p:txBody>
          <a:bodyPr vert="horz" lIns="91382" tIns="45692" rIns="91382" bIns="45692" rtlCol="0"/>
          <a:lstStyle>
            <a:lvl1pPr algn="l">
              <a:defRPr sz="1200"/>
            </a:lvl1pPr>
          </a:lstStyle>
          <a:p>
            <a:endParaRPr lang="en-US"/>
          </a:p>
        </p:txBody>
      </p:sp>
      <p:sp>
        <p:nvSpPr>
          <p:cNvPr id="3" name="Date Placeholder 2"/>
          <p:cNvSpPr>
            <a:spLocks noGrp="1"/>
          </p:cNvSpPr>
          <p:nvPr>
            <p:ph type="dt" sz="quarter" idx="1"/>
          </p:nvPr>
        </p:nvSpPr>
        <p:spPr>
          <a:xfrm>
            <a:off x="3970340" y="0"/>
            <a:ext cx="3038474" cy="465138"/>
          </a:xfrm>
          <a:prstGeom prst="rect">
            <a:avLst/>
          </a:prstGeom>
        </p:spPr>
        <p:txBody>
          <a:bodyPr vert="horz" lIns="91382" tIns="45692" rIns="91382" bIns="45692" rtlCol="0"/>
          <a:lstStyle>
            <a:lvl1pPr algn="r">
              <a:defRPr sz="1200"/>
            </a:lvl1pPr>
          </a:lstStyle>
          <a:p>
            <a:fld id="{E66D4A8E-BC05-4E7F-9F98-E2AE6D7F92F1}" type="datetimeFigureOut">
              <a:rPr lang="en-US" smtClean="0"/>
              <a:pPr/>
              <a:t>4/13/2017</a:t>
            </a:fld>
            <a:endParaRPr lang="en-US"/>
          </a:p>
        </p:txBody>
      </p:sp>
      <p:sp>
        <p:nvSpPr>
          <p:cNvPr id="4" name="Footer Placeholder 3"/>
          <p:cNvSpPr>
            <a:spLocks noGrp="1"/>
          </p:cNvSpPr>
          <p:nvPr>
            <p:ph type="ftr" sz="quarter" idx="2"/>
          </p:nvPr>
        </p:nvSpPr>
        <p:spPr>
          <a:xfrm>
            <a:off x="6" y="8829675"/>
            <a:ext cx="3038474" cy="465138"/>
          </a:xfrm>
          <a:prstGeom prst="rect">
            <a:avLst/>
          </a:prstGeom>
        </p:spPr>
        <p:txBody>
          <a:bodyPr vert="horz" lIns="91382" tIns="45692" rIns="91382" bIns="45692"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675"/>
            <a:ext cx="3038474" cy="465138"/>
          </a:xfrm>
          <a:prstGeom prst="rect">
            <a:avLst/>
          </a:prstGeom>
        </p:spPr>
        <p:txBody>
          <a:bodyPr vert="horz" lIns="91382" tIns="45692" rIns="91382" bIns="45692" rtlCol="0" anchor="b"/>
          <a:lstStyle>
            <a:lvl1pPr algn="r">
              <a:defRPr sz="1200"/>
            </a:lvl1pPr>
          </a:lstStyle>
          <a:p>
            <a:fld id="{1E6FE146-E2F3-4A60-8223-27F215113B24}" type="slidenum">
              <a:rPr lang="en-US" smtClean="0"/>
              <a:pPr/>
              <a:t>‹#›</a:t>
            </a:fld>
            <a:endParaRPr lang="en-US"/>
          </a:p>
        </p:txBody>
      </p:sp>
    </p:spTree>
    <p:extLst>
      <p:ext uri="{BB962C8B-B14F-4D97-AF65-F5344CB8AC3E}">
        <p14:creationId xmlns:p14="http://schemas.microsoft.com/office/powerpoint/2010/main" val="15519787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8474" cy="465138"/>
          </a:xfrm>
          <a:prstGeom prst="rect">
            <a:avLst/>
          </a:prstGeom>
        </p:spPr>
        <p:txBody>
          <a:bodyPr vert="horz" lIns="91382" tIns="45692" rIns="91382" bIns="45692" rtlCol="0"/>
          <a:lstStyle>
            <a:lvl1pPr algn="l">
              <a:defRPr sz="1200"/>
            </a:lvl1pPr>
          </a:lstStyle>
          <a:p>
            <a:endParaRPr lang="en-US"/>
          </a:p>
        </p:txBody>
      </p:sp>
      <p:sp>
        <p:nvSpPr>
          <p:cNvPr id="3" name="Date Placeholder 2"/>
          <p:cNvSpPr>
            <a:spLocks noGrp="1"/>
          </p:cNvSpPr>
          <p:nvPr>
            <p:ph type="dt" idx="1"/>
          </p:nvPr>
        </p:nvSpPr>
        <p:spPr>
          <a:xfrm>
            <a:off x="3970340" y="0"/>
            <a:ext cx="3038474" cy="465138"/>
          </a:xfrm>
          <a:prstGeom prst="rect">
            <a:avLst/>
          </a:prstGeom>
        </p:spPr>
        <p:txBody>
          <a:bodyPr vert="horz" lIns="91382" tIns="45692" rIns="91382" bIns="45692" rtlCol="0"/>
          <a:lstStyle>
            <a:lvl1pPr algn="r">
              <a:defRPr sz="1200"/>
            </a:lvl1pPr>
          </a:lstStyle>
          <a:p>
            <a:fld id="{62B602AC-09AF-48A5-9C75-FA68144BAEAC}" type="datetimeFigureOut">
              <a:rPr lang="en-US" smtClean="0"/>
              <a:pPr/>
              <a:t>4/13/2017</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1382" tIns="45692" rIns="91382" bIns="45692" rtlCol="0" anchor="ctr"/>
          <a:lstStyle/>
          <a:p>
            <a:endParaRPr lang="en-US"/>
          </a:p>
        </p:txBody>
      </p:sp>
      <p:sp>
        <p:nvSpPr>
          <p:cNvPr id="5" name="Notes Placeholder 4"/>
          <p:cNvSpPr>
            <a:spLocks noGrp="1"/>
          </p:cNvSpPr>
          <p:nvPr>
            <p:ph type="body" sz="quarter" idx="3"/>
          </p:nvPr>
        </p:nvSpPr>
        <p:spPr>
          <a:xfrm>
            <a:off x="701675" y="4416427"/>
            <a:ext cx="5607050" cy="4183064"/>
          </a:xfrm>
          <a:prstGeom prst="rect">
            <a:avLst/>
          </a:prstGeom>
        </p:spPr>
        <p:txBody>
          <a:bodyPr vert="horz" lIns="91382" tIns="45692" rIns="91382" bIns="4569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6" y="8829675"/>
            <a:ext cx="3038474" cy="465138"/>
          </a:xfrm>
          <a:prstGeom prst="rect">
            <a:avLst/>
          </a:prstGeom>
        </p:spPr>
        <p:txBody>
          <a:bodyPr vert="horz" lIns="91382" tIns="45692" rIns="91382" bIns="45692" rtlCol="0" anchor="b"/>
          <a:lstStyle>
            <a:lvl1pPr algn="l">
              <a:defRPr sz="1200"/>
            </a:lvl1pPr>
          </a:lstStyle>
          <a:p>
            <a:endParaRPr lang="en-US"/>
          </a:p>
        </p:txBody>
      </p:sp>
      <p:sp>
        <p:nvSpPr>
          <p:cNvPr id="7" name="Slide Number Placeholder 6"/>
          <p:cNvSpPr>
            <a:spLocks noGrp="1"/>
          </p:cNvSpPr>
          <p:nvPr>
            <p:ph type="sldNum" sz="quarter" idx="5"/>
          </p:nvPr>
        </p:nvSpPr>
        <p:spPr>
          <a:xfrm>
            <a:off x="3970340" y="8829675"/>
            <a:ext cx="3038474" cy="465138"/>
          </a:xfrm>
          <a:prstGeom prst="rect">
            <a:avLst/>
          </a:prstGeom>
        </p:spPr>
        <p:txBody>
          <a:bodyPr vert="horz" lIns="91382" tIns="45692" rIns="91382" bIns="45692" rtlCol="0" anchor="b"/>
          <a:lstStyle>
            <a:lvl1pPr algn="r">
              <a:defRPr sz="1200"/>
            </a:lvl1pPr>
          </a:lstStyle>
          <a:p>
            <a:fld id="{6EB42E58-0303-4EDC-B00D-35285B913ADD}" type="slidenum">
              <a:rPr lang="en-US" smtClean="0"/>
              <a:pPr/>
              <a:t>‹#›</a:t>
            </a:fld>
            <a:endParaRPr lang="en-US"/>
          </a:p>
        </p:txBody>
      </p:sp>
    </p:spTree>
    <p:extLst>
      <p:ext uri="{BB962C8B-B14F-4D97-AF65-F5344CB8AC3E}">
        <p14:creationId xmlns:p14="http://schemas.microsoft.com/office/powerpoint/2010/main" val="39291582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mmwr/volumes/66/wr/mm6606a7.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Presenter will use this presentation to train clinicians on the ACIP Recommended Immunization Schedule for children, adolescents </a:t>
            </a:r>
            <a:r>
              <a:rPr lang="en-US" baseline="0" smtClean="0"/>
              <a:t>and adults.</a:t>
            </a:r>
            <a:endParaRPr lang="en-US" baseline="0" dirty="0" smtClean="0"/>
          </a:p>
        </p:txBody>
      </p:sp>
      <p:sp>
        <p:nvSpPr>
          <p:cNvPr id="4" name="Slide Number Placeholder 3"/>
          <p:cNvSpPr>
            <a:spLocks noGrp="1"/>
          </p:cNvSpPr>
          <p:nvPr>
            <p:ph type="sldNum" sz="quarter" idx="10"/>
          </p:nvPr>
        </p:nvSpPr>
        <p:spPr/>
        <p:txBody>
          <a:bodyPr/>
          <a:lstStyle/>
          <a:p>
            <a:fld id="{6EB42E58-0303-4EDC-B00D-35285B913ADD}" type="slidenum">
              <a:rPr lang="en-US" smtClean="0"/>
              <a:pPr/>
              <a:t>1</a:t>
            </a:fld>
            <a:endParaRPr lang="en-US"/>
          </a:p>
        </p:txBody>
      </p:sp>
    </p:spTree>
    <p:extLst>
      <p:ext uri="{BB962C8B-B14F-4D97-AF65-F5344CB8AC3E}">
        <p14:creationId xmlns:p14="http://schemas.microsoft.com/office/powerpoint/2010/main" val="3941258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Medical Conditions </a:t>
            </a:r>
          </a:p>
          <a:p>
            <a:r>
              <a:rPr lang="en-US" dirty="0" smtClean="0">
                <a:effectLst/>
              </a:rPr>
              <a:t>A new figure, Figure 3 "Vaccines that might be indicated for children and adolescents aged 18 years or younger based on medical indications", has been added. This figure:</a:t>
            </a:r>
          </a:p>
          <a:p>
            <a:r>
              <a:rPr lang="en-US" dirty="0" smtClean="0">
                <a:effectLst/>
              </a:rPr>
              <a:t>-Demonstrates most children with medical conditions can (and should) be vaccinated according to the routine child/adolescent immunization schedule.</a:t>
            </a:r>
          </a:p>
          <a:p>
            <a:endParaRPr lang="en-US" dirty="0" smtClean="0">
              <a:effectLst/>
            </a:endParaRPr>
          </a:p>
          <a:p>
            <a:r>
              <a:rPr lang="en-US" dirty="0" smtClean="0">
                <a:effectLst/>
              </a:rPr>
              <a:t>-Indicates when additional doses of vaccines may be necessary because of a child's or adolescent's medical condition. Providers should consult the relevant footnotes for additional information</a:t>
            </a:r>
          </a:p>
          <a:p>
            <a:endParaRPr lang="en-US" dirty="0" smtClean="0">
              <a:effectLst/>
            </a:endParaRPr>
          </a:p>
          <a:p>
            <a:r>
              <a:rPr lang="en-US" dirty="0" smtClean="0">
                <a:effectLst/>
              </a:rPr>
              <a:t>-Indicates when a medical condition is a precaution or contraindication to vaccination.</a:t>
            </a:r>
          </a:p>
          <a:p>
            <a:endParaRPr lang="en-US" dirty="0" smtClean="0">
              <a:effectLst/>
            </a:endParaRPr>
          </a:p>
        </p:txBody>
      </p:sp>
      <p:sp>
        <p:nvSpPr>
          <p:cNvPr id="4" name="Slide Number Placeholder 3"/>
          <p:cNvSpPr>
            <a:spLocks noGrp="1"/>
          </p:cNvSpPr>
          <p:nvPr>
            <p:ph type="sldNum" sz="quarter" idx="10"/>
          </p:nvPr>
        </p:nvSpPr>
        <p:spPr/>
        <p:txBody>
          <a:bodyPr/>
          <a:lstStyle/>
          <a:p>
            <a:fld id="{E066E9E5-10E0-4BBE-BE44-6E2F2F5F597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225343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4001461" y="8881164"/>
            <a:ext cx="3061187" cy="467515"/>
          </a:xfrm>
          <a:prstGeom prst="rect">
            <a:avLst/>
          </a:prstGeom>
          <a:noFill/>
          <a:ln w="9525">
            <a:noFill/>
            <a:miter lim="800000"/>
            <a:headEnd/>
            <a:tailEnd/>
          </a:ln>
        </p:spPr>
        <p:txBody>
          <a:bodyPr lIns="93713" tIns="46857" rIns="93713" bIns="46857" anchor="b"/>
          <a:lstStyle/>
          <a:p>
            <a:pPr algn="r"/>
            <a:fld id="{686E5884-F892-4E27-B56B-5030A05B5941}" type="slidenum">
              <a:rPr lang="en-US" sz="1200">
                <a:solidFill>
                  <a:srgbClr val="000000"/>
                </a:solidFill>
              </a:rPr>
              <a:pPr algn="r"/>
              <a:t>11</a:t>
            </a:fld>
            <a:endParaRPr lang="en-US" sz="1200" dirty="0">
              <a:solidFill>
                <a:srgbClr val="000000"/>
              </a:solidFill>
            </a:endParaRPr>
          </a:p>
        </p:txBody>
      </p:sp>
      <p:sp>
        <p:nvSpPr>
          <p:cNvPr id="149507" name="Rectangle 2"/>
          <p:cNvSpPr>
            <a:spLocks noGrp="1" noRot="1" noChangeAspect="1" noChangeArrowheads="1" noTextEdit="1"/>
          </p:cNvSpPr>
          <p:nvPr>
            <p:ph type="sldImg"/>
          </p:nvPr>
        </p:nvSpPr>
        <p:spPr>
          <a:xfrm>
            <a:off x="1198563" y="704850"/>
            <a:ext cx="4670425" cy="3502025"/>
          </a:xfrm>
          <a:ln/>
        </p:spPr>
      </p:sp>
      <p:sp>
        <p:nvSpPr>
          <p:cNvPr id="149508" name="Rectangle 3"/>
          <p:cNvSpPr>
            <a:spLocks noGrp="1" noChangeArrowheads="1"/>
          </p:cNvSpPr>
          <p:nvPr>
            <p:ph type="body" idx="1"/>
          </p:nvPr>
        </p:nvSpPr>
        <p:spPr>
          <a:noFill/>
          <a:ln/>
        </p:spPr>
        <p:txBody>
          <a:bodyPr lIns="93713" tIns="46857" rIns="93713" bIns="46857">
            <a:normAutofit lnSpcReduction="10000"/>
          </a:bodyPr>
          <a:lstStyle/>
          <a:p>
            <a:r>
              <a:rPr lang="en-US" sz="1000" b="1" dirty="0">
                <a:latin typeface="Arial" charset="0"/>
                <a:cs typeface="Arial" charset="0"/>
              </a:rPr>
              <a:t>It is important that providers understand the difference between an indication, recommendation and a requirement when assessing immunization need.</a:t>
            </a:r>
          </a:p>
          <a:p>
            <a:endParaRPr lang="en-US" sz="1000" b="1" dirty="0">
              <a:latin typeface="Arial" charset="0"/>
              <a:cs typeface="Arial" charset="0"/>
            </a:endParaRPr>
          </a:p>
          <a:p>
            <a:r>
              <a:rPr lang="en-US" sz="1000" b="1" dirty="0">
                <a:latin typeface="Arial" charset="0"/>
                <a:cs typeface="Arial" charset="0"/>
              </a:rPr>
              <a:t>An indication provides information about the appropriate use of the vaccines</a:t>
            </a:r>
          </a:p>
          <a:p>
            <a:r>
              <a:rPr lang="en-US" sz="1000" b="1" dirty="0">
                <a:latin typeface="Arial" charset="0"/>
                <a:cs typeface="Arial" charset="0"/>
              </a:rPr>
              <a:t>EXAMPLE of an indication:</a:t>
            </a:r>
            <a:endParaRPr lang="en-US" sz="1000" b="1" u="sng" dirty="0">
              <a:latin typeface="Arial" charset="0"/>
              <a:cs typeface="Arial" charset="0"/>
            </a:endParaRPr>
          </a:p>
          <a:p>
            <a:r>
              <a:rPr lang="en-US" sz="1000" b="1" u="sng" dirty="0">
                <a:latin typeface="Arial" charset="0"/>
                <a:cs typeface="Arial" charset="0"/>
              </a:rPr>
              <a:t>ADACEL</a:t>
            </a:r>
            <a:r>
              <a:rPr lang="en-US" sz="1000" dirty="0">
                <a:latin typeface="Arial" charset="0"/>
                <a:cs typeface="Arial" charset="0"/>
              </a:rPr>
              <a:t> vaccine is indicated for active booster immunization for the prevention of tetanus, diphtheria and pertussis as a single dose in persons 10 through 64 years of age.</a:t>
            </a:r>
          </a:p>
          <a:p>
            <a:r>
              <a:rPr lang="en-US" sz="1000" b="1" u="sng" dirty="0">
                <a:latin typeface="Arial" charset="0"/>
                <a:cs typeface="Arial" charset="0"/>
              </a:rPr>
              <a:t>BOOSTRIX®</a:t>
            </a:r>
            <a:r>
              <a:rPr lang="en-US" sz="1000" dirty="0">
                <a:latin typeface="Arial" charset="0"/>
                <a:cs typeface="Arial" charset="0"/>
              </a:rPr>
              <a:t> is indicated for active booster immunization against tetanus, diphtheria, and pertussis as a single dose in individuals 10 years and older.</a:t>
            </a:r>
          </a:p>
          <a:p>
            <a:endParaRPr lang="en-US" sz="1000" b="1" dirty="0">
              <a:latin typeface="Arial" charset="0"/>
              <a:cs typeface="Arial" charset="0"/>
            </a:endParaRPr>
          </a:p>
          <a:p>
            <a:r>
              <a:rPr lang="en-US" sz="1000" b="1" dirty="0">
                <a:latin typeface="Arial" charset="0"/>
                <a:cs typeface="Arial" charset="0"/>
              </a:rPr>
              <a:t>The ACIP statement broadens and delineates the indication found in the package insert.</a:t>
            </a:r>
          </a:p>
          <a:p>
            <a:r>
              <a:rPr lang="en-US" sz="1000" b="1" dirty="0">
                <a:latin typeface="Arial" charset="0"/>
                <a:cs typeface="Arial" charset="0"/>
              </a:rPr>
              <a:t>So an EXAMPLE of a recommendation: </a:t>
            </a:r>
          </a:p>
          <a:p>
            <a:r>
              <a:rPr lang="en-US" sz="1000" dirty="0">
                <a:latin typeface="Arial" charset="0"/>
                <a:cs typeface="Arial" charset="0"/>
              </a:rPr>
              <a:t>The ACIP recommendation for Tdap would be, “Administer 1 dose of Tdap vaccine to all adolescents aged 11 through 12 years.”  The recommendation may include other information and guidance on epidemiology of the disease, appropriate timing, dosage, contraindications to the vaccine and guidance for use in special populations. The recommendation appears first as “provisional recommendation” but once approved, it appears in the MMWR as a full recommendation.</a:t>
            </a:r>
          </a:p>
          <a:p>
            <a:endParaRPr lang="en-US" b="1" dirty="0" smtClean="0">
              <a:latin typeface="Arial" charset="0"/>
              <a:cs typeface="Arial" charset="0"/>
            </a:endParaRPr>
          </a:p>
          <a:p>
            <a:r>
              <a:rPr lang="en-US" sz="1000" b="1" dirty="0">
                <a:latin typeface="Arial" charset="0"/>
                <a:cs typeface="Arial" charset="0"/>
              </a:rPr>
              <a:t>Finally, a vaccine requirement is consistent with the ACIP Recommended Childhood and Adolescent Immunization Schedule and is a mandate by a state that a particular vaccine must be administered and documented before entrance to school or child care.</a:t>
            </a:r>
          </a:p>
          <a:p>
            <a:r>
              <a:rPr lang="en-US" sz="1000" b="1" dirty="0">
                <a:latin typeface="Arial" charset="0"/>
                <a:cs typeface="Arial" charset="0"/>
              </a:rPr>
              <a:t>EXAMPLE of a state vaccine </a:t>
            </a:r>
            <a:r>
              <a:rPr lang="en-US" sz="1000" b="1" u="sng" dirty="0">
                <a:latin typeface="Arial" charset="0"/>
                <a:cs typeface="Arial" charset="0"/>
              </a:rPr>
              <a:t>requirements:</a:t>
            </a:r>
            <a:endParaRPr lang="en-US" sz="1000" b="1" dirty="0">
              <a:latin typeface="Arial" charset="0"/>
              <a:cs typeface="Arial" charset="0"/>
            </a:endParaRPr>
          </a:p>
          <a:p>
            <a:pPr eaLnBrk="1" hangingPunct="1"/>
            <a:r>
              <a:rPr lang="en-US" sz="1000" dirty="0">
                <a:latin typeface="Arial" charset="0"/>
                <a:cs typeface="Arial" charset="0"/>
              </a:rPr>
              <a:t>Requirements are consistent with the Recommended Childhood and Adolescent Immunization Schedule.  GA DPH rules and regulations state that children entering any school or child care facility in GA must be age appropriately immunized against each of these diseases: Hepatitis B, Diphtheria, Tetanus, Pertussis, Polio, Hib, Pneumococcus, Measles, Mumps, Rubella, Varicella, Hepatitis A and Meningococcal.  					 		</a:t>
            </a:r>
          </a:p>
          <a:p>
            <a:endParaRPr lang="en-US" dirty="0" smtClean="0">
              <a:latin typeface="Arial" charset="0"/>
            </a:endParaRPr>
          </a:p>
        </p:txBody>
      </p:sp>
    </p:spTree>
    <p:extLst>
      <p:ext uri="{BB962C8B-B14F-4D97-AF65-F5344CB8AC3E}">
        <p14:creationId xmlns:p14="http://schemas.microsoft.com/office/powerpoint/2010/main" val="387042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aseline="0" dirty="0" smtClean="0"/>
              <a:t>This slide is an example of the General Recommendations Guidelines; please be sure that your staff is familiar with the all of the General Recommendations.</a:t>
            </a:r>
          </a:p>
          <a:p>
            <a:endParaRPr lang="en-US" baseline="0" dirty="0" smtClean="0"/>
          </a:p>
          <a:p>
            <a:r>
              <a:rPr lang="en-US" baseline="0" dirty="0" smtClean="0"/>
              <a:t>The two examples listed here are an overview of observing the rules for calculating intervals and understanding the grace period.  </a:t>
            </a:r>
          </a:p>
          <a:p>
            <a:endParaRPr lang="en-US" baseline="0" dirty="0" smtClean="0"/>
          </a:p>
          <a:p>
            <a:r>
              <a:rPr lang="en-US" baseline="0" dirty="0" smtClean="0"/>
              <a:t>Providers and patients encounter numerous issues, such as timing of each dose, screening for contraindications and precautions, the number of vaccines to be administered, the educational needs of patients and parents, and interpreting and responding to adverse events.  All of this information and more can be found in the General Recommendations on Immunizations.  </a:t>
            </a:r>
          </a:p>
          <a:p>
            <a:endParaRPr lang="en-US" baseline="0" dirty="0" smtClean="0"/>
          </a:p>
          <a:p>
            <a:r>
              <a:rPr lang="en-US" b="1" baseline="0" dirty="0" smtClean="0"/>
              <a:t>Minimum Time and Age Intervals:</a:t>
            </a:r>
          </a:p>
          <a:p>
            <a:r>
              <a:rPr lang="en-US" baseline="0" dirty="0" smtClean="0"/>
              <a:t>-For purposes of calculating intervals between doses, 4 weeks = 28 days.  Intervals of 4 months or greater are determined by calendar months.</a:t>
            </a:r>
          </a:p>
          <a:p>
            <a:endParaRPr lang="en-US" baseline="0" dirty="0" smtClean="0"/>
          </a:p>
          <a:p>
            <a:r>
              <a:rPr lang="en-US" b="1" baseline="0" dirty="0" smtClean="0"/>
              <a:t>Violation of minimum time and age intervals/grace period:</a:t>
            </a:r>
          </a:p>
          <a:p>
            <a:r>
              <a:rPr lang="en-US" baseline="0" dirty="0" smtClean="0"/>
              <a:t>-Vaccine doses administered less than or equal to 4 days before the minimum interval are considered valid.  Doses of any vaccine administered greater than or equal to 5 days earlier than the minimum interval or minimum age should not be counted as valid doses and should be repeated as age-appropriate.  The repeat dose should be spaced after the invalid dose by the recommended minimum interval.  </a:t>
            </a:r>
          </a:p>
          <a:p>
            <a:r>
              <a:rPr lang="en-US" baseline="0" dirty="0" smtClean="0"/>
              <a:t>Luckily, we have our GRITS registry that helps to forecast vaccines needed using algorithms based on ACIP recommendations.  Please refer to the General recommendations to review of all the guidelines list on Table 1.</a:t>
            </a:r>
          </a:p>
          <a:p>
            <a:r>
              <a:rPr lang="en-US" b="1" baseline="0" dirty="0" smtClean="0"/>
              <a:t>General Recommendations:</a:t>
            </a:r>
          </a:p>
          <a:p>
            <a:r>
              <a:rPr lang="en-US" baseline="0" dirty="0" smtClean="0"/>
              <a:t>Simultaneous Administration</a:t>
            </a:r>
          </a:p>
          <a:p>
            <a:r>
              <a:rPr lang="en-US" baseline="0" dirty="0" smtClean="0"/>
              <a:t>Non-Simultaneous Administration</a:t>
            </a:r>
          </a:p>
          <a:p>
            <a:r>
              <a:rPr lang="en-US" baseline="0" dirty="0" smtClean="0"/>
              <a:t>Two live-vaccines</a:t>
            </a:r>
          </a:p>
          <a:p>
            <a:r>
              <a:rPr lang="en-US" baseline="0" dirty="0" smtClean="0"/>
              <a:t>Violation of minimal time interval for live vaccines</a:t>
            </a:r>
          </a:p>
          <a:p>
            <a:r>
              <a:rPr lang="en-US" baseline="0" dirty="0" smtClean="0"/>
              <a:t>Minimum time and age intervals</a:t>
            </a:r>
          </a:p>
          <a:p>
            <a:r>
              <a:rPr lang="en-US" baseline="0" dirty="0" smtClean="0"/>
              <a:t>Violation of minimum time and age intervals/grace period</a:t>
            </a:r>
          </a:p>
          <a:p>
            <a:r>
              <a:rPr lang="en-US" baseline="0" dirty="0" smtClean="0"/>
              <a:t>Administration of vaccines later than recommended schedule</a:t>
            </a:r>
          </a:p>
          <a:p>
            <a:r>
              <a:rPr lang="en-US" baseline="0" dirty="0" smtClean="0"/>
              <a:t>Vaccine Administration principles</a:t>
            </a:r>
          </a:p>
          <a:p>
            <a:r>
              <a:rPr lang="en-US" baseline="0" dirty="0" smtClean="0"/>
              <a:t>Administering combination vaccines</a:t>
            </a:r>
          </a:p>
          <a:p>
            <a:r>
              <a:rPr lang="en-US" baseline="0" dirty="0" smtClean="0"/>
              <a:t>Contraindications and Precautions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066E9E5-10E0-4BBE-BE44-6E2F2F5F597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752082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1119188" y="701675"/>
            <a:ext cx="4673600" cy="3505200"/>
          </a:xfrm>
          <a:ln/>
        </p:spPr>
      </p:sp>
      <p:sp>
        <p:nvSpPr>
          <p:cNvPr id="333826" name="Rectangle 3"/>
          <p:cNvSpPr>
            <a:spLocks noGrp="1" noChangeArrowheads="1"/>
          </p:cNvSpPr>
          <p:nvPr>
            <p:ph type="body" idx="1"/>
          </p:nvPr>
        </p:nvSpPr>
        <p:spPr>
          <a:xfrm>
            <a:off x="921429" y="4442033"/>
            <a:ext cx="5067851" cy="1947979"/>
          </a:xfrm>
          <a:noFill/>
          <a:ln/>
        </p:spPr>
        <p:txBody>
          <a:bodyPr lIns="91999" tIns="46000" rIns="91999" bIns="46000"/>
          <a:lstStyle/>
          <a:p>
            <a:pPr eaLnBrk="1" hangingPunct="1">
              <a:spcBef>
                <a:spcPct val="0"/>
              </a:spcBef>
            </a:pPr>
            <a:r>
              <a:rPr lang="en-US" sz="1000" b="1" dirty="0">
                <a:latin typeface="Arial" charset="0"/>
                <a:cs typeface="Arial" charset="0"/>
              </a:rPr>
              <a:t>If 2 different live injectable vaccines are given &lt; 28 days apart, the one given second should be what?</a:t>
            </a:r>
          </a:p>
          <a:p>
            <a:pPr eaLnBrk="1" hangingPunct="1">
              <a:spcBef>
                <a:spcPct val="0"/>
              </a:spcBef>
            </a:pPr>
            <a:endParaRPr lang="en-US" sz="1000" b="1" dirty="0">
              <a:latin typeface="Arial" charset="0"/>
              <a:cs typeface="Arial" charset="0"/>
            </a:endParaRPr>
          </a:p>
        </p:txBody>
      </p:sp>
      <p:pic>
        <p:nvPicPr>
          <p:cNvPr id="333827" name="Picture 13" descr="Description: http://www.immunize.org/images/space1.gif"/>
          <p:cNvPicPr>
            <a:picLocks noChangeAspect="1" noChangeArrowheads="1"/>
          </p:cNvPicPr>
          <p:nvPr/>
        </p:nvPicPr>
        <p:blipFill>
          <a:blip r:embed="rId3"/>
          <a:srcRect/>
          <a:stretch>
            <a:fillRect/>
          </a:stretch>
        </p:blipFill>
        <p:spPr bwMode="auto">
          <a:xfrm>
            <a:off x="0" y="2"/>
            <a:ext cx="95982" cy="28741"/>
          </a:xfrm>
          <a:prstGeom prst="rect">
            <a:avLst/>
          </a:prstGeom>
          <a:noFill/>
          <a:ln w="9525">
            <a:noFill/>
            <a:miter lim="800000"/>
            <a:headEnd/>
            <a:tailEnd/>
          </a:ln>
        </p:spPr>
      </p:pic>
    </p:spTree>
    <p:extLst>
      <p:ext uri="{BB962C8B-B14F-4D97-AF65-F5344CB8AC3E}">
        <p14:creationId xmlns:p14="http://schemas.microsoft.com/office/powerpoint/2010/main" val="2388111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1119188" y="701675"/>
            <a:ext cx="4673600" cy="3505200"/>
          </a:xfrm>
          <a:ln/>
        </p:spPr>
      </p:sp>
      <p:sp>
        <p:nvSpPr>
          <p:cNvPr id="333826" name="Rectangle 3"/>
          <p:cNvSpPr>
            <a:spLocks noGrp="1" noChangeArrowheads="1"/>
          </p:cNvSpPr>
          <p:nvPr>
            <p:ph type="body" idx="1"/>
          </p:nvPr>
        </p:nvSpPr>
        <p:spPr>
          <a:xfrm>
            <a:off x="921429" y="4442033"/>
            <a:ext cx="5067851" cy="1947979"/>
          </a:xfrm>
          <a:noFill/>
          <a:ln/>
        </p:spPr>
        <p:txBody>
          <a:bodyPr lIns="91999" tIns="46000" rIns="91999" bIns="46000"/>
          <a:lstStyle/>
          <a:p>
            <a:pPr eaLnBrk="1" hangingPunct="1">
              <a:spcBef>
                <a:spcPct val="0"/>
              </a:spcBef>
            </a:pPr>
            <a:r>
              <a:rPr lang="en-US" sz="1000" b="1" dirty="0">
                <a:latin typeface="Arial" charset="0"/>
                <a:cs typeface="Arial" charset="0"/>
              </a:rPr>
              <a:t>The second or invalid dose should be repeated greater than or equal to 28 days after the second or invalid dose.</a:t>
            </a:r>
          </a:p>
          <a:p>
            <a:pPr eaLnBrk="1" hangingPunct="1">
              <a:spcBef>
                <a:spcPct val="0"/>
              </a:spcBef>
            </a:pPr>
            <a:endParaRPr lang="en-US" sz="1000" b="1" dirty="0">
              <a:latin typeface="Arial" charset="0"/>
              <a:cs typeface="Arial" charset="0"/>
            </a:endParaRPr>
          </a:p>
        </p:txBody>
      </p:sp>
      <p:pic>
        <p:nvPicPr>
          <p:cNvPr id="333827" name="Picture 13" descr="Description: http://www.immunize.org/images/space1.gif"/>
          <p:cNvPicPr>
            <a:picLocks noChangeAspect="1" noChangeArrowheads="1"/>
          </p:cNvPicPr>
          <p:nvPr/>
        </p:nvPicPr>
        <p:blipFill>
          <a:blip r:embed="rId3"/>
          <a:srcRect/>
          <a:stretch>
            <a:fillRect/>
          </a:stretch>
        </p:blipFill>
        <p:spPr bwMode="auto">
          <a:xfrm>
            <a:off x="0" y="2"/>
            <a:ext cx="95982" cy="28741"/>
          </a:xfrm>
          <a:prstGeom prst="rect">
            <a:avLst/>
          </a:prstGeom>
          <a:noFill/>
          <a:ln w="9525">
            <a:noFill/>
            <a:miter lim="800000"/>
            <a:headEnd/>
            <a:tailEnd/>
          </a:ln>
        </p:spPr>
      </p:pic>
    </p:spTree>
    <p:extLst>
      <p:ext uri="{BB962C8B-B14F-4D97-AF65-F5344CB8AC3E}">
        <p14:creationId xmlns:p14="http://schemas.microsoft.com/office/powerpoint/2010/main" val="2560435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7" y="381000"/>
            <a:ext cx="4645025" cy="3484563"/>
          </a:xfrm>
        </p:spPr>
      </p:sp>
      <p:sp>
        <p:nvSpPr>
          <p:cNvPr id="3" name="Notes Placeholder 2"/>
          <p:cNvSpPr>
            <a:spLocks noGrp="1"/>
          </p:cNvSpPr>
          <p:nvPr>
            <p:ph type="body" idx="1"/>
          </p:nvPr>
        </p:nvSpPr>
        <p:spPr>
          <a:xfrm>
            <a:off x="701675" y="4114800"/>
            <a:ext cx="5607050" cy="4484691"/>
          </a:xfrm>
        </p:spPr>
        <p:txBody>
          <a:bodyPr>
            <a:normAutofit fontScale="92500" lnSpcReduction="10000"/>
          </a:bodyPr>
          <a:lstStyle/>
          <a:p>
            <a:r>
              <a:rPr lang="en-US" b="1" dirty="0" smtClean="0"/>
              <a:t>Ask the audience</a:t>
            </a:r>
            <a:r>
              <a:rPr lang="en-US" b="1" baseline="0" dirty="0" smtClean="0"/>
              <a:t> when should the VIS be given to a patient and to see how many different responses you receive.</a:t>
            </a:r>
            <a:endParaRPr lang="en-US" b="1" dirty="0" smtClean="0"/>
          </a:p>
          <a:p>
            <a:endParaRPr lang="en-US" dirty="0" smtClean="0"/>
          </a:p>
          <a:p>
            <a:r>
              <a:rPr lang="en-US" dirty="0" smtClean="0"/>
              <a:t>After a provider has</a:t>
            </a:r>
            <a:r>
              <a:rPr lang="en-US" baseline="0" dirty="0" smtClean="0"/>
              <a:t> determined the vaccines recommended for a patient the next step is to provide the patient with a Vaccine Information Statement.</a:t>
            </a:r>
          </a:p>
          <a:p>
            <a:endParaRPr lang="en-US" baseline="0" dirty="0" smtClean="0"/>
          </a:p>
          <a:p>
            <a:r>
              <a:rPr lang="en-US" baseline="0" dirty="0" smtClean="0"/>
              <a:t>As required under the National Childhood Vaccine Injury Act, all health care providers in the US who administer to any child or adult, any of the following vaccines diphtheria, tetanus, pertussis, measles, mumps, rubella, polio, hepatitis A &amp; B, HIB, influenza, pneumococcal, meningococcal, rotavirus, HPV and varicella shall, prior to administration of each dose of the vaccine, provide a copy to keep of the relevant current edition vaccine information materials that have been produced by the CDC.</a:t>
            </a:r>
          </a:p>
          <a:p>
            <a:endParaRPr lang="en-US" baseline="0" dirty="0" smtClean="0"/>
          </a:p>
          <a:p>
            <a:r>
              <a:rPr lang="en-US" b="1" baseline="0" dirty="0" smtClean="0"/>
              <a:t>Presenter may include a copy of the handout for the Top 10 facts about the VIS to review with staff.</a:t>
            </a:r>
          </a:p>
          <a:p>
            <a:r>
              <a:rPr lang="en-US" baseline="0" dirty="0" smtClean="0"/>
              <a:t>The top 10 facts about VIS are:</a:t>
            </a:r>
          </a:p>
          <a:p>
            <a:r>
              <a:rPr lang="en-US" baseline="0" dirty="0" smtClean="0"/>
              <a:t>-It’s federal law, VIS are required for both public and private sectors, VIS must be provided before vaccine administered, must provide current VIS for each dose of vaccine, must provide VISs for combination vaccines too, VISs are available in other formats, including 30 languages (you may use laminated copies of VISs for patients and parents to read and return before leaving the clinic, but you must also offer the patient/parent a printed copy of the VIS to take home.  If they prefer to download the VIS onto a mobile device, direct them to CDC’s VIS mobile Downloads web page:  http://m.cdc.gov/VIS.  Federal law does not require signed consent in order for a person to be vaccinated.  To verify that a VIS was given, providers must record in the patient’s chart the published date of VIS, date the VIS was given, name, address and title of the person who administers vaccine, date vaccine administered, and vaccine manufacturer and lot number of each dose administered.  VISs should not be altered.  Provide VISs to all patients.</a:t>
            </a:r>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15</a:t>
            </a:fld>
            <a:endParaRPr lang="en-US"/>
          </a:p>
        </p:txBody>
      </p:sp>
    </p:spTree>
    <p:extLst>
      <p:ext uri="{BB962C8B-B14F-4D97-AF65-F5344CB8AC3E}">
        <p14:creationId xmlns:p14="http://schemas.microsoft.com/office/powerpoint/2010/main" val="3874300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6"/>
          <p:cNvSpPr txBox="1">
            <a:spLocks noGrp="1" noChangeArrowheads="1"/>
          </p:cNvSpPr>
          <p:nvPr/>
        </p:nvSpPr>
        <p:spPr bwMode="auto">
          <a:xfrm>
            <a:off x="0" y="8880870"/>
            <a:ext cx="2994639" cy="467835"/>
          </a:xfrm>
          <a:prstGeom prst="rect">
            <a:avLst/>
          </a:prstGeom>
          <a:noFill/>
          <a:ln w="9525">
            <a:noFill/>
            <a:miter lim="800000"/>
            <a:headEnd/>
            <a:tailEnd/>
          </a:ln>
        </p:spPr>
        <p:txBody>
          <a:bodyPr lIns="92016" tIns="46008" rIns="92016" bIns="46008" anchor="b"/>
          <a:lstStyle/>
          <a:p>
            <a:endParaRPr lang="en-US" sz="1200">
              <a:solidFill>
                <a:srgbClr val="000000"/>
              </a:solidFill>
            </a:endParaRPr>
          </a:p>
        </p:txBody>
      </p:sp>
      <p:sp>
        <p:nvSpPr>
          <p:cNvPr id="197635" name="Rectangle 7"/>
          <p:cNvSpPr txBox="1">
            <a:spLocks noGrp="1" noChangeArrowheads="1"/>
          </p:cNvSpPr>
          <p:nvPr/>
        </p:nvSpPr>
        <p:spPr bwMode="auto">
          <a:xfrm>
            <a:off x="3914469" y="8880870"/>
            <a:ext cx="2994639" cy="467835"/>
          </a:xfrm>
          <a:prstGeom prst="rect">
            <a:avLst/>
          </a:prstGeom>
          <a:noFill/>
          <a:ln w="9525">
            <a:noFill/>
            <a:miter lim="800000"/>
            <a:headEnd/>
            <a:tailEnd/>
          </a:ln>
        </p:spPr>
        <p:txBody>
          <a:bodyPr lIns="92016" tIns="46008" rIns="92016" bIns="46008" anchor="b"/>
          <a:lstStyle/>
          <a:p>
            <a:pPr algn="r"/>
            <a:endParaRPr lang="en-US" sz="1200" dirty="0">
              <a:solidFill>
                <a:srgbClr val="000000"/>
              </a:solidFill>
            </a:endParaRPr>
          </a:p>
        </p:txBody>
      </p:sp>
      <p:sp>
        <p:nvSpPr>
          <p:cNvPr id="197636" name="Rectangle 6"/>
          <p:cNvSpPr txBox="1">
            <a:spLocks noGrp="1" noChangeArrowheads="1"/>
          </p:cNvSpPr>
          <p:nvPr/>
        </p:nvSpPr>
        <p:spPr bwMode="auto">
          <a:xfrm>
            <a:off x="0" y="8880870"/>
            <a:ext cx="2994639" cy="467835"/>
          </a:xfrm>
          <a:prstGeom prst="rect">
            <a:avLst/>
          </a:prstGeom>
          <a:noFill/>
          <a:ln w="9525">
            <a:noFill/>
            <a:miter lim="800000"/>
            <a:headEnd/>
            <a:tailEnd/>
          </a:ln>
        </p:spPr>
        <p:txBody>
          <a:bodyPr lIns="92008" tIns="46004" rIns="92008" bIns="46004" anchor="b"/>
          <a:lstStyle/>
          <a:p>
            <a:endParaRPr lang="en-US" sz="1200">
              <a:solidFill>
                <a:srgbClr val="000000"/>
              </a:solidFill>
            </a:endParaRPr>
          </a:p>
        </p:txBody>
      </p:sp>
      <p:sp>
        <p:nvSpPr>
          <p:cNvPr id="197637" name="Rectangle 7"/>
          <p:cNvSpPr txBox="1">
            <a:spLocks noGrp="1" noChangeArrowheads="1"/>
          </p:cNvSpPr>
          <p:nvPr/>
        </p:nvSpPr>
        <p:spPr bwMode="auto">
          <a:xfrm>
            <a:off x="3914469" y="8880870"/>
            <a:ext cx="2994639" cy="467835"/>
          </a:xfrm>
          <a:prstGeom prst="rect">
            <a:avLst/>
          </a:prstGeom>
          <a:noFill/>
          <a:ln w="9525">
            <a:noFill/>
            <a:miter lim="800000"/>
            <a:headEnd/>
            <a:tailEnd/>
          </a:ln>
        </p:spPr>
        <p:txBody>
          <a:bodyPr lIns="92008" tIns="46004" rIns="92008" bIns="46004" anchor="b"/>
          <a:lstStyle/>
          <a:p>
            <a:pPr algn="r"/>
            <a:endParaRPr lang="en-US" sz="1200" dirty="0">
              <a:solidFill>
                <a:srgbClr val="000000"/>
              </a:solidFill>
            </a:endParaRPr>
          </a:p>
        </p:txBody>
      </p:sp>
      <p:sp>
        <p:nvSpPr>
          <p:cNvPr id="197638" name="Rectangle 2"/>
          <p:cNvSpPr>
            <a:spLocks noGrp="1" noRot="1" noChangeAspect="1" noChangeArrowheads="1" noTextEdit="1"/>
          </p:cNvSpPr>
          <p:nvPr>
            <p:ph type="sldImg"/>
          </p:nvPr>
        </p:nvSpPr>
        <p:spPr>
          <a:xfrm>
            <a:off x="1117600" y="388938"/>
            <a:ext cx="4675188" cy="3506787"/>
          </a:xfrm>
          <a:ln/>
        </p:spPr>
      </p:sp>
      <p:sp>
        <p:nvSpPr>
          <p:cNvPr id="209927" name="Rectangle 3"/>
          <p:cNvSpPr>
            <a:spLocks noGrp="1" noChangeArrowheads="1"/>
          </p:cNvSpPr>
          <p:nvPr>
            <p:ph type="body" idx="1"/>
          </p:nvPr>
        </p:nvSpPr>
        <p:spPr>
          <a:xfrm>
            <a:off x="921429" y="4187404"/>
            <a:ext cx="5067851" cy="4588379"/>
          </a:xfrm>
          <a:ln/>
        </p:spPr>
        <p:txBody>
          <a:bodyPr lIns="92008" tIns="46004" rIns="92008" bIns="46004">
            <a:normAutofit fontScale="55000" lnSpcReduction="20000"/>
          </a:bodyPr>
          <a:lstStyle/>
          <a:p>
            <a:pPr eaLnBrk="1" hangingPunct="1"/>
            <a:r>
              <a:rPr lang="en-US" sz="1600" b="1" dirty="0"/>
              <a:t>Presenter may use one-pagers to discuss vaccine usage.</a:t>
            </a:r>
          </a:p>
          <a:p>
            <a:pPr eaLnBrk="1" hangingPunct="1"/>
            <a:endParaRPr lang="en-US" sz="1600" b="1" dirty="0"/>
          </a:p>
          <a:p>
            <a:pPr eaLnBrk="1" hangingPunct="1"/>
            <a:r>
              <a:rPr lang="en-US" sz="1600" b="1" dirty="0"/>
              <a:t>ACIP recommends:</a:t>
            </a:r>
          </a:p>
          <a:p>
            <a:pPr eaLnBrk="1" hangingPunct="1"/>
            <a:r>
              <a:rPr lang="en-US" sz="1600" dirty="0"/>
              <a:t>Administer a 5-dose series of DTaP vaccine at ages 2, 4, 6, 15 through 18 months, and 4 through 6 years.  The fourth dose may be administered as early as age 12 months, provided at least 6 months have elapsed since the third dose.  </a:t>
            </a:r>
          </a:p>
          <a:p>
            <a:pPr eaLnBrk="1" hangingPunct="1"/>
            <a:r>
              <a:rPr lang="en-US" sz="1600" b="1" dirty="0"/>
              <a:t>Inadvertent administration of fourth DTaP dose early;  </a:t>
            </a:r>
            <a:r>
              <a:rPr lang="en-US" sz="1600" dirty="0"/>
              <a:t>If the fourth dose of DTaP was administered at least 4 weeks after the third dose of DTaP and the child was 12 months of age or older, it does not need to be repeated. </a:t>
            </a:r>
          </a:p>
          <a:p>
            <a:pPr eaLnBrk="1" hangingPunct="1"/>
            <a:endParaRPr lang="en-US" sz="1600" dirty="0"/>
          </a:p>
          <a:p>
            <a:pPr eaLnBrk="1" hangingPunct="1"/>
            <a:r>
              <a:rPr lang="en-US" sz="1600" b="1" dirty="0"/>
              <a:t>One dose of Tdap:</a:t>
            </a:r>
          </a:p>
          <a:p>
            <a:pPr defTabSz="920435">
              <a:defRPr/>
            </a:pPr>
            <a:r>
              <a:rPr lang="en-US" sz="1600" dirty="0"/>
              <a:t>For children and adolescents starting at 11 or 12 years of age; Tdap can be administered regardless of the interval since the last tetanus and diphtheria toxoid-containing vaccine; </a:t>
            </a:r>
            <a:r>
              <a:rPr lang="en-US" sz="1600" u="sng" dirty="0"/>
              <a:t>The new recommendations also clarify that children age 7 through 10 years who receive Tdap as part of a catch-up series </a:t>
            </a:r>
            <a:r>
              <a:rPr lang="en-US" sz="1600" b="1" u="sng" dirty="0"/>
              <a:t>may</a:t>
            </a:r>
            <a:r>
              <a:rPr lang="en-US" sz="1600" u="sng" dirty="0"/>
              <a:t> be given an additional Tdap for the routinely recommended adolescent dose at 11-12 years of age.**</a:t>
            </a:r>
          </a:p>
          <a:p>
            <a:pPr defTabSz="920435">
              <a:defRPr/>
            </a:pPr>
            <a:endParaRPr lang="en-US" sz="1600" u="sng" dirty="0"/>
          </a:p>
          <a:p>
            <a:pPr eaLnBrk="1" hangingPunct="1"/>
            <a:r>
              <a:rPr lang="en-US" sz="1600" dirty="0"/>
              <a:t>For all adults aged 19 years and older who have not had Tdap previously; For adults 65 years and older Boostrix should be used, when feasible; however, either vaccine product provides protection and is considered valid.</a:t>
            </a:r>
          </a:p>
          <a:p>
            <a:pPr eaLnBrk="1" hangingPunct="1"/>
            <a:endParaRPr lang="en-US" sz="1600" dirty="0"/>
          </a:p>
          <a:p>
            <a:pPr eaLnBrk="1" hangingPunct="1"/>
            <a:r>
              <a:rPr lang="en-US" sz="1600" dirty="0"/>
              <a:t>Boostrix is licensed for persons 10 years and older                  </a:t>
            </a:r>
          </a:p>
          <a:p>
            <a:pPr eaLnBrk="1" hangingPunct="1"/>
            <a:r>
              <a:rPr lang="en-US" sz="1600" dirty="0"/>
              <a:t>Adacel is licensed for persons 10 through 64 years</a:t>
            </a:r>
          </a:p>
          <a:p>
            <a:pPr eaLnBrk="1" hangingPunct="1"/>
            <a:endParaRPr lang="en-US" sz="1600" dirty="0"/>
          </a:p>
          <a:p>
            <a:pPr eaLnBrk="1" hangingPunct="1"/>
            <a:r>
              <a:rPr lang="en-US" sz="1600" dirty="0"/>
              <a:t>Required for school and child care attendance</a:t>
            </a:r>
          </a:p>
          <a:p>
            <a:pPr eaLnBrk="1" hangingPunct="1"/>
            <a:endParaRPr lang="en-US" sz="1600" dirty="0"/>
          </a:p>
          <a:p>
            <a:pPr eaLnBrk="1" hangingPunct="1"/>
            <a:r>
              <a:rPr lang="en-US" sz="1600" dirty="0"/>
              <a:t>The diphtheria germ lives in the throat and mouth of the infected person. </a:t>
            </a:r>
          </a:p>
          <a:p>
            <a:pPr eaLnBrk="1" hangingPunct="1"/>
            <a:r>
              <a:rPr lang="en-US" sz="1600" dirty="0"/>
              <a:t>The disease is spread through direct contact with the infected person.</a:t>
            </a:r>
          </a:p>
          <a:p>
            <a:pPr eaLnBrk="1" hangingPunct="1"/>
            <a:r>
              <a:rPr lang="en-US" sz="1600" dirty="0"/>
              <a:t>Now we don’t see as much of this disease in the United States.</a:t>
            </a:r>
          </a:p>
          <a:p>
            <a:pPr eaLnBrk="1" hangingPunct="1"/>
            <a:r>
              <a:rPr lang="en-US" sz="1600" dirty="0"/>
              <a:t>The tetanus germ lives in dirt and the intestines and the feces of animals</a:t>
            </a:r>
          </a:p>
          <a:p>
            <a:pPr eaLnBrk="1" hangingPunct="1"/>
            <a:r>
              <a:rPr lang="en-US" sz="1600" dirty="0"/>
              <a:t>The germ enters the body through cuts, punctures, burns, and other wounds.</a:t>
            </a:r>
          </a:p>
          <a:p>
            <a:pPr eaLnBrk="1" hangingPunct="1"/>
            <a:r>
              <a:rPr lang="en-US" sz="1600" dirty="0"/>
              <a:t>However, there are still outbreaks throughout the world, and the danger is for an international traveler to bring infection into the US. </a:t>
            </a:r>
          </a:p>
          <a:p>
            <a:pPr eaLnBrk="1" hangingPunct="1"/>
            <a:r>
              <a:rPr lang="en-US" sz="1600" dirty="0"/>
              <a:t>Most cases of tetanus reported occur in adults who have not been immunized or who are under immunized; i.e., they have not received boosters to maintain a level of protection.                    </a:t>
            </a:r>
          </a:p>
          <a:p>
            <a:pPr eaLnBrk="1" hangingPunct="1"/>
            <a:r>
              <a:rPr lang="en-US" sz="1600" dirty="0"/>
              <a:t>The pertussis germ lives in the mouth, nose, and throat of the infected person.</a:t>
            </a:r>
          </a:p>
          <a:p>
            <a:pPr eaLnBrk="1" hangingPunct="1"/>
            <a:r>
              <a:rPr lang="en-US" sz="1600" dirty="0"/>
              <a:t>The germ is spread from person to person by coughing and sneezing.  </a:t>
            </a:r>
          </a:p>
          <a:p>
            <a:pPr eaLnBrk="1" hangingPunct="1"/>
            <a:r>
              <a:rPr lang="en-US" sz="1600" dirty="0"/>
              <a:t>Pertussis vaccine is given to prevent pertussis in infants and children.</a:t>
            </a:r>
          </a:p>
          <a:p>
            <a:pPr eaLnBrk="1" hangingPunct="1"/>
            <a:r>
              <a:rPr lang="en-US" sz="1600" dirty="0"/>
              <a:t> Other complications include pneumonia, seizures, and death.  Adults may also get pertussis, but they usually do not get very sick and may not be aware they have the disease. </a:t>
            </a:r>
          </a:p>
          <a:p>
            <a:pPr eaLnBrk="1" hangingPunct="1"/>
            <a:endParaRPr lang="en-US" sz="1000" dirty="0"/>
          </a:p>
          <a:p>
            <a:pPr eaLnBrk="1" hangingPunct="1"/>
            <a:endParaRPr lang="en-US" sz="1000" dirty="0"/>
          </a:p>
          <a:p>
            <a:pPr eaLnBrk="1" hangingPunct="1"/>
            <a:endParaRPr lang="en-US" sz="1000" dirty="0"/>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3088873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Guidance on use of Tdap products for pregnant women:</a:t>
            </a:r>
          </a:p>
          <a:p>
            <a:endParaRPr lang="en-US" dirty="0" smtClean="0"/>
          </a:p>
          <a:p>
            <a:r>
              <a:rPr lang="en-US" dirty="0" smtClean="0"/>
              <a:t>ACIP Recommends:</a:t>
            </a:r>
          </a:p>
          <a:p>
            <a:r>
              <a:rPr lang="en-US" dirty="0" smtClean="0"/>
              <a:t>All pregnant women should receive a dose of Tdap during each pregnancy, irrespective of prior history of receiving Tdap.   As stated, in October, ACIP voted to recommend administering Tdap vaccination early in the 27 through 36 week “window” to maximize passive antibody transfer to the infant. If a dose is given early in that same pregnancy, do NOT repeat it at 27-36 weeks.  If not given during pregnancy, give Tdap immediately postpartum.  </a:t>
            </a:r>
          </a:p>
          <a:p>
            <a:endParaRPr lang="en-US" dirty="0" smtClean="0"/>
          </a:p>
          <a:p>
            <a:r>
              <a:rPr lang="en-US" dirty="0" smtClean="0"/>
              <a:t>References:</a:t>
            </a:r>
          </a:p>
          <a:p>
            <a:r>
              <a:rPr lang="en-US" dirty="0" smtClean="0"/>
              <a:t>      1. Advisory Committee on Immunization Practices. Updated ACIP statement for per</a:t>
            </a:r>
          </a:p>
          <a:p>
            <a:r>
              <a:rPr lang="en-US" dirty="0" smtClean="0"/>
              <a:t>      2. MMWR, February 22, 2013, Vol 62, #7 </a:t>
            </a:r>
          </a:p>
          <a:p>
            <a:r>
              <a:rPr lang="en-US" dirty="0" smtClean="0"/>
              <a:t>      3. www.immunize.org,  Ask the Experts, Tetanus section, IAC, Sept. 2013</a:t>
            </a:r>
          </a:p>
          <a:p>
            <a:endParaRPr lang="en-US" dirty="0"/>
          </a:p>
        </p:txBody>
      </p:sp>
      <p:sp>
        <p:nvSpPr>
          <p:cNvPr id="4" name="Slide Number Placeholder 3"/>
          <p:cNvSpPr>
            <a:spLocks noGrp="1"/>
          </p:cNvSpPr>
          <p:nvPr>
            <p:ph type="sldNum" sz="quarter" idx="10"/>
          </p:nvPr>
        </p:nvSpPr>
        <p:spPr/>
        <p:txBody>
          <a:bodyPr/>
          <a:lstStyle/>
          <a:p>
            <a:fld id="{E066E9E5-10E0-4BBE-BE44-6E2F2F5F597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735453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1119188" y="701675"/>
            <a:ext cx="4673600" cy="3505200"/>
          </a:xfrm>
          <a:ln/>
        </p:spPr>
      </p:sp>
      <p:sp>
        <p:nvSpPr>
          <p:cNvPr id="333826" name="Rectangle 3"/>
          <p:cNvSpPr>
            <a:spLocks noGrp="1" noChangeArrowheads="1"/>
          </p:cNvSpPr>
          <p:nvPr>
            <p:ph type="body" idx="1"/>
          </p:nvPr>
        </p:nvSpPr>
        <p:spPr>
          <a:xfrm>
            <a:off x="921429" y="4442033"/>
            <a:ext cx="5067851" cy="1947979"/>
          </a:xfrm>
          <a:noFill/>
          <a:ln/>
        </p:spPr>
        <p:txBody>
          <a:bodyPr lIns="91999" tIns="46000" rIns="91999" bIns="46000"/>
          <a:lstStyle/>
          <a:p>
            <a:pPr eaLnBrk="1" hangingPunct="1">
              <a:spcBef>
                <a:spcPct val="0"/>
              </a:spcBef>
            </a:pPr>
            <a:r>
              <a:rPr lang="en-US" sz="1000" b="1" dirty="0">
                <a:latin typeface="Arial" charset="0"/>
                <a:cs typeface="Arial" charset="0"/>
              </a:rPr>
              <a:t>Twelve month old Lucas was given his fourth dose of DTaP 4 months after his third dose of DTaP, does it need to be repeated?</a:t>
            </a:r>
          </a:p>
          <a:p>
            <a:pPr eaLnBrk="1" hangingPunct="1">
              <a:spcBef>
                <a:spcPct val="0"/>
              </a:spcBef>
            </a:pPr>
            <a:endParaRPr lang="en-US" sz="1000" dirty="0">
              <a:latin typeface="Arial" charset="0"/>
              <a:cs typeface="Arial" charset="0"/>
            </a:endParaRPr>
          </a:p>
          <a:p>
            <a:pPr eaLnBrk="1" hangingPunct="1">
              <a:spcBef>
                <a:spcPct val="0"/>
              </a:spcBef>
            </a:pPr>
            <a:endParaRPr lang="en-US" sz="1000" dirty="0">
              <a:latin typeface="Arial" charset="0"/>
              <a:cs typeface="Arial" charset="0"/>
            </a:endParaRPr>
          </a:p>
          <a:p>
            <a:pPr eaLnBrk="1" hangingPunct="1">
              <a:spcBef>
                <a:spcPct val="0"/>
              </a:spcBef>
            </a:pPr>
            <a:endParaRPr lang="en-US" sz="1000" dirty="0">
              <a:latin typeface="Arial" charset="0"/>
              <a:cs typeface="Arial" charset="0"/>
            </a:endParaRPr>
          </a:p>
          <a:p>
            <a:pPr eaLnBrk="1" hangingPunct="1">
              <a:spcBef>
                <a:spcPct val="0"/>
              </a:spcBef>
            </a:pPr>
            <a:r>
              <a:rPr lang="en-US" sz="1000" b="1" dirty="0">
                <a:latin typeface="Arial" charset="0"/>
                <a:cs typeface="Arial" charset="0"/>
              </a:rPr>
              <a:t>In the case of inadvertent early administration of the fourth DTaP dose; If the fourth dose of DTaP was administered at least 4 months after the third dose of DTaP and the child was 12 months of age or older, it does not need to be repeated. </a:t>
            </a:r>
          </a:p>
        </p:txBody>
      </p:sp>
      <p:pic>
        <p:nvPicPr>
          <p:cNvPr id="333827" name="Picture 13" descr="Description: http://www.immunize.org/images/space1.gif"/>
          <p:cNvPicPr>
            <a:picLocks noChangeAspect="1" noChangeArrowheads="1"/>
          </p:cNvPicPr>
          <p:nvPr/>
        </p:nvPicPr>
        <p:blipFill>
          <a:blip r:embed="rId3"/>
          <a:srcRect/>
          <a:stretch>
            <a:fillRect/>
          </a:stretch>
        </p:blipFill>
        <p:spPr bwMode="auto">
          <a:xfrm>
            <a:off x="0" y="2"/>
            <a:ext cx="95982" cy="28741"/>
          </a:xfrm>
          <a:prstGeom prst="rect">
            <a:avLst/>
          </a:prstGeom>
          <a:noFill/>
          <a:ln w="9525">
            <a:noFill/>
            <a:miter lim="800000"/>
            <a:headEnd/>
            <a:tailEnd/>
          </a:ln>
        </p:spPr>
      </p:pic>
    </p:spTree>
    <p:extLst>
      <p:ext uri="{BB962C8B-B14F-4D97-AF65-F5344CB8AC3E}">
        <p14:creationId xmlns:p14="http://schemas.microsoft.com/office/powerpoint/2010/main" val="1880835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1119188" y="701675"/>
            <a:ext cx="4673600" cy="3505200"/>
          </a:xfrm>
          <a:ln/>
        </p:spPr>
      </p:sp>
      <p:sp>
        <p:nvSpPr>
          <p:cNvPr id="333826" name="Rectangle 3"/>
          <p:cNvSpPr>
            <a:spLocks noGrp="1" noChangeArrowheads="1"/>
          </p:cNvSpPr>
          <p:nvPr>
            <p:ph type="body" idx="1"/>
          </p:nvPr>
        </p:nvSpPr>
        <p:spPr>
          <a:xfrm>
            <a:off x="921429" y="4442033"/>
            <a:ext cx="5067851" cy="1947979"/>
          </a:xfrm>
          <a:noFill/>
          <a:ln/>
        </p:spPr>
        <p:txBody>
          <a:bodyPr lIns="91999" tIns="46000" rIns="91999" bIns="46000"/>
          <a:lstStyle/>
          <a:p>
            <a:pPr eaLnBrk="1" hangingPunct="1">
              <a:spcBef>
                <a:spcPct val="0"/>
              </a:spcBef>
            </a:pPr>
            <a:r>
              <a:rPr lang="en-US" sz="1000" b="1" dirty="0">
                <a:latin typeface="Arial" charset="0"/>
                <a:cs typeface="Arial" charset="0"/>
              </a:rPr>
              <a:t>Twelve month old Lucas was given his fourth dose of DTaP 4 months after his third dose of DTaP, does it need to be repeated?</a:t>
            </a:r>
          </a:p>
          <a:p>
            <a:pPr eaLnBrk="1" hangingPunct="1">
              <a:spcBef>
                <a:spcPct val="0"/>
              </a:spcBef>
            </a:pPr>
            <a:endParaRPr lang="en-US" sz="1000" dirty="0">
              <a:latin typeface="Arial" charset="0"/>
              <a:cs typeface="Arial" charset="0"/>
            </a:endParaRPr>
          </a:p>
          <a:p>
            <a:pPr eaLnBrk="1" hangingPunct="1">
              <a:spcBef>
                <a:spcPct val="0"/>
              </a:spcBef>
            </a:pPr>
            <a:endParaRPr lang="en-US" sz="1000" dirty="0">
              <a:latin typeface="Arial" charset="0"/>
              <a:cs typeface="Arial" charset="0"/>
            </a:endParaRPr>
          </a:p>
          <a:p>
            <a:pPr eaLnBrk="1" hangingPunct="1">
              <a:spcBef>
                <a:spcPct val="0"/>
              </a:spcBef>
            </a:pPr>
            <a:endParaRPr lang="en-US" sz="1000" dirty="0">
              <a:latin typeface="Arial" charset="0"/>
              <a:cs typeface="Arial" charset="0"/>
            </a:endParaRPr>
          </a:p>
          <a:p>
            <a:pPr eaLnBrk="1" hangingPunct="1">
              <a:spcBef>
                <a:spcPct val="0"/>
              </a:spcBef>
            </a:pPr>
            <a:r>
              <a:rPr lang="en-US" sz="1000" b="1" dirty="0">
                <a:latin typeface="Arial" charset="0"/>
                <a:cs typeface="Arial" charset="0"/>
              </a:rPr>
              <a:t>In the case of inadvertent early administration of the fourth DTaP dose; If the fourth dose of DTaP was administered at least 4 months after the third dose of DTaP and the child was 12 months of age or older, it does not need to be repeated. </a:t>
            </a:r>
          </a:p>
        </p:txBody>
      </p:sp>
      <p:pic>
        <p:nvPicPr>
          <p:cNvPr id="333827" name="Picture 13" descr="Description: http://www.immunize.org/images/space1.gif"/>
          <p:cNvPicPr>
            <a:picLocks noChangeAspect="1" noChangeArrowheads="1"/>
          </p:cNvPicPr>
          <p:nvPr/>
        </p:nvPicPr>
        <p:blipFill>
          <a:blip r:embed="rId3"/>
          <a:srcRect/>
          <a:stretch>
            <a:fillRect/>
          </a:stretch>
        </p:blipFill>
        <p:spPr bwMode="auto">
          <a:xfrm>
            <a:off x="0" y="2"/>
            <a:ext cx="95982" cy="28741"/>
          </a:xfrm>
          <a:prstGeom prst="rect">
            <a:avLst/>
          </a:prstGeom>
          <a:noFill/>
          <a:ln w="9525">
            <a:noFill/>
            <a:miter lim="800000"/>
            <a:headEnd/>
            <a:tailEnd/>
          </a:ln>
        </p:spPr>
      </p:pic>
    </p:spTree>
    <p:extLst>
      <p:ext uri="{BB962C8B-B14F-4D97-AF65-F5344CB8AC3E}">
        <p14:creationId xmlns:p14="http://schemas.microsoft.com/office/powerpoint/2010/main" val="2235271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1852F7F5-095B-4E3D-866E-55186B9A4989}" type="slidenum">
              <a:rPr lang="en-US" smtClean="0"/>
              <a:pPr/>
              <a:t>2</a:t>
            </a:fld>
            <a:endParaRPr lang="en-US" dirty="0"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r>
              <a:rPr lang="en-US" b="1" dirty="0" smtClean="0"/>
              <a:t>[Presenter is required to read this information to the audience before the program begins.]</a:t>
            </a:r>
          </a:p>
          <a:p>
            <a:pPr eaLnBrk="1" hangingPunct="1"/>
            <a:endParaRPr lang="en-US" b="1" dirty="0" smtClean="0"/>
          </a:p>
          <a:p>
            <a:pPr eaLnBrk="1" hangingPunct="1"/>
            <a:r>
              <a:rPr lang="en-US" b="0" dirty="0" smtClean="0"/>
              <a:t>Neither the planners of this session nor I have any financial relationship with pharmaceutical companies, biomedical device manufacturers, or corporations whose products and services are related to the vaccines we discuss.</a:t>
            </a:r>
          </a:p>
          <a:p>
            <a:pPr eaLnBrk="1" hangingPunct="1"/>
            <a:r>
              <a:rPr lang="en-US" b="0" dirty="0" smtClean="0"/>
              <a:t>There is no commercial support being received for this event.</a:t>
            </a:r>
          </a:p>
          <a:p>
            <a:pPr eaLnBrk="1" hangingPunct="1"/>
            <a:r>
              <a:rPr lang="en-US" b="0" dirty="0" smtClean="0"/>
              <a:t>The mention of specific brands of vaccines in this presentation is for the purpose of providing education and does not constitute endorsement.</a:t>
            </a:r>
          </a:p>
          <a:p>
            <a:pPr eaLnBrk="1" hangingPunct="1"/>
            <a:r>
              <a:rPr lang="en-US" b="0" dirty="0" smtClean="0"/>
              <a:t>The GA Immunization Program utilizes ACIP recommendations as the basis for this presentation and for our guidelines, policies, and recommendations. </a:t>
            </a:r>
          </a:p>
          <a:p>
            <a:pPr eaLnBrk="1" hangingPunct="1"/>
            <a:r>
              <a:rPr lang="en-US" b="0" dirty="0" smtClean="0"/>
              <a:t> For certain vaccines this may represent a slight departure from or off-label use of the vaccine package insert guidelines.</a:t>
            </a:r>
          </a:p>
        </p:txBody>
      </p:sp>
    </p:spTree>
    <p:extLst>
      <p:ext uri="{BB962C8B-B14F-4D97-AF65-F5344CB8AC3E}">
        <p14:creationId xmlns:p14="http://schemas.microsoft.com/office/powerpoint/2010/main" val="3414188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2"/>
          <p:cNvSpPr>
            <a:spLocks noGrp="1" noRot="1" noChangeAspect="1" noChangeArrowheads="1" noTextEdit="1"/>
          </p:cNvSpPr>
          <p:nvPr>
            <p:ph type="sldImg"/>
          </p:nvPr>
        </p:nvSpPr>
        <p:spPr>
          <a:xfrm>
            <a:off x="1119188" y="701675"/>
            <a:ext cx="4673600" cy="3505200"/>
          </a:xfrm>
          <a:ln/>
        </p:spPr>
      </p:sp>
      <p:sp>
        <p:nvSpPr>
          <p:cNvPr id="346114" name="Rectangle 3"/>
          <p:cNvSpPr>
            <a:spLocks noGrp="1" noChangeArrowheads="1"/>
          </p:cNvSpPr>
          <p:nvPr>
            <p:ph type="body" idx="1"/>
          </p:nvPr>
        </p:nvSpPr>
        <p:spPr>
          <a:xfrm>
            <a:off x="921429" y="4442034"/>
            <a:ext cx="5067851" cy="3428125"/>
          </a:xfrm>
          <a:noFill/>
          <a:ln/>
        </p:spPr>
        <p:txBody>
          <a:bodyPr lIns="92008" tIns="46004" rIns="92008" bIns="46004">
            <a:normAutofit fontScale="92500" lnSpcReduction="10000"/>
          </a:bodyPr>
          <a:lstStyle/>
          <a:p>
            <a:pPr eaLnBrk="1" hangingPunct="1">
              <a:spcBef>
                <a:spcPct val="0"/>
              </a:spcBef>
            </a:pPr>
            <a:r>
              <a:rPr lang="en-US" sz="1000" b="1" dirty="0">
                <a:latin typeface="Arial" charset="0"/>
              </a:rPr>
              <a:t>Logan is a 7 year old boy who was not fully immunized with DTaP and received 1 dose of Tdap in the catch-up series.  Can he receive an additional dose of Tdap vaccine at 11 through 12 years?</a:t>
            </a:r>
          </a:p>
          <a:p>
            <a:pPr eaLnBrk="1" hangingPunct="1">
              <a:spcBef>
                <a:spcPct val="0"/>
              </a:spcBef>
            </a:pPr>
            <a:endParaRPr lang="en-US" sz="1000" dirty="0">
              <a:latin typeface="Arial" charset="0"/>
            </a:endParaRPr>
          </a:p>
          <a:p>
            <a:pPr eaLnBrk="1" hangingPunct="1">
              <a:spcBef>
                <a:spcPct val="0"/>
              </a:spcBef>
            </a:pPr>
            <a:endParaRPr lang="en-US" sz="1000" dirty="0">
              <a:latin typeface="Arial" charset="0"/>
            </a:endParaRPr>
          </a:p>
          <a:p>
            <a:pPr eaLnBrk="1" hangingPunct="1">
              <a:spcBef>
                <a:spcPct val="0"/>
              </a:spcBef>
            </a:pPr>
            <a:r>
              <a:rPr lang="en-US" sz="1000" b="1" dirty="0">
                <a:latin typeface="Arial" charset="0"/>
              </a:rPr>
              <a:t>Yes, he can receive an adolescent Tdap vaccine dose at age 11 through 12 years.</a:t>
            </a:r>
          </a:p>
          <a:p>
            <a:pPr eaLnBrk="1" hangingPunct="1">
              <a:spcBef>
                <a:spcPct val="0"/>
              </a:spcBef>
            </a:pPr>
            <a:r>
              <a:rPr lang="en-US" sz="1000" b="1" dirty="0">
                <a:latin typeface="Arial" charset="0"/>
              </a:rPr>
              <a:t>Catch-up vaccination:</a:t>
            </a:r>
            <a:endParaRPr lang="en-US" sz="1000" dirty="0">
              <a:latin typeface="Arial" charset="0"/>
            </a:endParaRPr>
          </a:p>
          <a:p>
            <a:pPr eaLnBrk="1" hangingPunct="1">
              <a:spcBef>
                <a:spcPct val="0"/>
              </a:spcBef>
            </a:pPr>
            <a:r>
              <a:rPr lang="en-US" sz="1000" dirty="0">
                <a:latin typeface="Arial" charset="0"/>
              </a:rPr>
              <a:t>-Persons aged 7 years and older who are not fully immunized with DTaP vaccine should receive Tdap vaccine as 1 dose (preferably the first) in the catch-up series; if additional doses are needed, use Td vaccine. For children 7 through 10 years who receive a dose of Tdap as part of the catch-up series, an adolescent Tdap vaccine dose at age 11 through 12 years may be administered.</a:t>
            </a:r>
          </a:p>
          <a:p>
            <a:pPr eaLnBrk="1" hangingPunct="1">
              <a:spcBef>
                <a:spcPct val="0"/>
              </a:spcBef>
            </a:pPr>
            <a:endParaRPr lang="en-US" sz="1000" dirty="0">
              <a:latin typeface="Arial" charset="0"/>
            </a:endParaRPr>
          </a:p>
          <a:p>
            <a:pPr eaLnBrk="1" hangingPunct="1">
              <a:spcBef>
                <a:spcPct val="0"/>
              </a:spcBef>
            </a:pPr>
            <a:r>
              <a:rPr lang="en-US" sz="1000" dirty="0">
                <a:latin typeface="Arial" charset="0"/>
              </a:rPr>
              <a:t>Additional Information:</a:t>
            </a:r>
          </a:p>
          <a:p>
            <a:pPr eaLnBrk="1" hangingPunct="1">
              <a:spcBef>
                <a:spcPct val="0"/>
              </a:spcBef>
            </a:pPr>
            <a:r>
              <a:rPr lang="en-US" sz="1000" dirty="0">
                <a:latin typeface="Arial" charset="0"/>
              </a:rPr>
              <a:t>-Persons aged 11 through 18 years who have not received Tdap vaccine should receive a dose, followed by tetanus and diphtheria toxoids (Td) booster doses every 10 years thereafter.</a:t>
            </a:r>
          </a:p>
          <a:p>
            <a:pPr eaLnBrk="1" hangingPunct="1">
              <a:spcBef>
                <a:spcPct val="0"/>
              </a:spcBef>
            </a:pPr>
            <a:endParaRPr lang="en-US" sz="1000" dirty="0">
              <a:latin typeface="Arial" charset="0"/>
            </a:endParaRPr>
          </a:p>
          <a:p>
            <a:pPr eaLnBrk="1" hangingPunct="1">
              <a:spcBef>
                <a:spcPct val="0"/>
              </a:spcBef>
            </a:pPr>
            <a:r>
              <a:rPr lang="en-US" sz="1000" b="1" dirty="0">
                <a:latin typeface="Arial" charset="0"/>
              </a:rPr>
              <a:t>Inadvertent doses of DTaP vaccine:</a:t>
            </a:r>
          </a:p>
          <a:p>
            <a:pPr eaLnBrk="1" hangingPunct="1">
              <a:spcBef>
                <a:spcPct val="0"/>
              </a:spcBef>
            </a:pPr>
            <a:endParaRPr lang="en-US" sz="1000" dirty="0">
              <a:latin typeface="Arial" charset="0"/>
            </a:endParaRPr>
          </a:p>
          <a:p>
            <a:pPr eaLnBrk="1" hangingPunct="1">
              <a:spcBef>
                <a:spcPct val="0"/>
              </a:spcBef>
            </a:pPr>
            <a:r>
              <a:rPr lang="en-US" sz="1000" dirty="0">
                <a:latin typeface="Arial" charset="0"/>
              </a:rPr>
              <a:t>-If administered inadvertently to a child aged 7 through 10 years, the dose may count as part of the catch-up series. This dose may count as the adolescent Tdap dose, or the child may receive a Tdap booster dose at age 11 through 12 years.</a:t>
            </a:r>
          </a:p>
          <a:p>
            <a:pPr eaLnBrk="1" hangingPunct="1">
              <a:spcBef>
                <a:spcPct val="0"/>
              </a:spcBef>
            </a:pPr>
            <a:endParaRPr lang="en-US" sz="1000" dirty="0">
              <a:latin typeface="Arial" charset="0"/>
            </a:endParaRPr>
          </a:p>
          <a:p>
            <a:pPr eaLnBrk="1" hangingPunct="1">
              <a:spcBef>
                <a:spcPct val="0"/>
              </a:spcBef>
            </a:pPr>
            <a:r>
              <a:rPr lang="en-US" sz="1000" dirty="0">
                <a:latin typeface="Arial" charset="0"/>
              </a:rPr>
              <a:t>-If administered inadvertently to an adolescent aged 11 through 18 years, the dose should be counted as the adolescent Tdap booster.</a:t>
            </a:r>
            <a:endParaRPr lang="en-US" b="1" dirty="0" smtClean="0">
              <a:latin typeface="Arial" charset="0"/>
            </a:endParaRPr>
          </a:p>
          <a:p>
            <a:pPr eaLnBrk="1" hangingPunct="1">
              <a:spcBef>
                <a:spcPct val="0"/>
              </a:spcBef>
            </a:pPr>
            <a:endParaRPr lang="en-US" dirty="0" smtClean="0">
              <a:latin typeface="Arial" charset="0"/>
            </a:endParaRPr>
          </a:p>
        </p:txBody>
      </p:sp>
    </p:spTree>
    <p:extLst>
      <p:ext uri="{BB962C8B-B14F-4D97-AF65-F5344CB8AC3E}">
        <p14:creationId xmlns:p14="http://schemas.microsoft.com/office/powerpoint/2010/main" val="672046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2"/>
          <p:cNvSpPr>
            <a:spLocks noGrp="1" noRot="1" noChangeAspect="1" noChangeArrowheads="1" noTextEdit="1"/>
          </p:cNvSpPr>
          <p:nvPr>
            <p:ph type="sldImg"/>
          </p:nvPr>
        </p:nvSpPr>
        <p:spPr>
          <a:xfrm>
            <a:off x="1119188" y="701675"/>
            <a:ext cx="4673600" cy="3505200"/>
          </a:xfrm>
          <a:ln/>
        </p:spPr>
      </p:sp>
      <p:sp>
        <p:nvSpPr>
          <p:cNvPr id="346114" name="Rectangle 3"/>
          <p:cNvSpPr>
            <a:spLocks noGrp="1" noChangeArrowheads="1"/>
          </p:cNvSpPr>
          <p:nvPr>
            <p:ph type="body" idx="1"/>
          </p:nvPr>
        </p:nvSpPr>
        <p:spPr>
          <a:xfrm>
            <a:off x="921429" y="4442034"/>
            <a:ext cx="5067851" cy="3428125"/>
          </a:xfrm>
          <a:noFill/>
          <a:ln/>
        </p:spPr>
        <p:txBody>
          <a:bodyPr lIns="92008" tIns="46004" rIns="92008" bIns="46004">
            <a:normAutofit fontScale="92500" lnSpcReduction="10000"/>
          </a:bodyPr>
          <a:lstStyle/>
          <a:p>
            <a:pPr eaLnBrk="1" hangingPunct="1">
              <a:spcBef>
                <a:spcPct val="0"/>
              </a:spcBef>
            </a:pPr>
            <a:r>
              <a:rPr lang="en-US" sz="1000" b="1" dirty="0">
                <a:latin typeface="Arial" charset="0"/>
              </a:rPr>
              <a:t>Logan is a 7 year old boy who was not fully immunized with DTaP and received 1 dose of Tdap in the catch-up series.  Can he receive an additional dose of Tdap vaccine at 11 through 12 years?</a:t>
            </a:r>
          </a:p>
          <a:p>
            <a:pPr eaLnBrk="1" hangingPunct="1">
              <a:spcBef>
                <a:spcPct val="0"/>
              </a:spcBef>
            </a:pPr>
            <a:endParaRPr lang="en-US" sz="1000" dirty="0">
              <a:latin typeface="Arial" charset="0"/>
            </a:endParaRPr>
          </a:p>
          <a:p>
            <a:pPr eaLnBrk="1" hangingPunct="1">
              <a:spcBef>
                <a:spcPct val="0"/>
              </a:spcBef>
            </a:pPr>
            <a:endParaRPr lang="en-US" sz="1000" dirty="0">
              <a:latin typeface="Arial" charset="0"/>
            </a:endParaRPr>
          </a:p>
          <a:p>
            <a:pPr eaLnBrk="1" hangingPunct="1">
              <a:spcBef>
                <a:spcPct val="0"/>
              </a:spcBef>
            </a:pPr>
            <a:r>
              <a:rPr lang="en-US" sz="1000" b="1" dirty="0">
                <a:latin typeface="Arial" charset="0"/>
              </a:rPr>
              <a:t>Yes, he can receive an adolescent Tdap vaccine dose at age 11 through 12 years.</a:t>
            </a:r>
          </a:p>
          <a:p>
            <a:pPr eaLnBrk="1" hangingPunct="1">
              <a:spcBef>
                <a:spcPct val="0"/>
              </a:spcBef>
            </a:pPr>
            <a:r>
              <a:rPr lang="en-US" sz="1000" b="1" dirty="0">
                <a:latin typeface="Arial" charset="0"/>
              </a:rPr>
              <a:t>Catch-up vaccination:</a:t>
            </a:r>
            <a:endParaRPr lang="en-US" sz="1000" dirty="0">
              <a:latin typeface="Arial" charset="0"/>
            </a:endParaRPr>
          </a:p>
          <a:p>
            <a:pPr eaLnBrk="1" hangingPunct="1">
              <a:spcBef>
                <a:spcPct val="0"/>
              </a:spcBef>
            </a:pPr>
            <a:r>
              <a:rPr lang="en-US" sz="1000" dirty="0">
                <a:latin typeface="Arial" charset="0"/>
              </a:rPr>
              <a:t>-Persons aged 7 years and older who are not fully immunized with DTaP vaccine should receive Tdap vaccine as 1 dose (preferably the first) in the catch-up series; if additional doses are needed, use Td vaccine. For children 7 through 10 years who receive a dose of Tdap as part of the catch-up series, an adolescent Tdap vaccine dose at age 11 through 12 years may be administered.</a:t>
            </a:r>
          </a:p>
          <a:p>
            <a:pPr eaLnBrk="1" hangingPunct="1">
              <a:spcBef>
                <a:spcPct val="0"/>
              </a:spcBef>
            </a:pPr>
            <a:endParaRPr lang="en-US" sz="1000" dirty="0">
              <a:latin typeface="Arial" charset="0"/>
            </a:endParaRPr>
          </a:p>
          <a:p>
            <a:pPr eaLnBrk="1" hangingPunct="1">
              <a:spcBef>
                <a:spcPct val="0"/>
              </a:spcBef>
            </a:pPr>
            <a:r>
              <a:rPr lang="en-US" sz="1000" dirty="0">
                <a:latin typeface="Arial" charset="0"/>
              </a:rPr>
              <a:t>Additional Information:</a:t>
            </a:r>
          </a:p>
          <a:p>
            <a:pPr eaLnBrk="1" hangingPunct="1">
              <a:spcBef>
                <a:spcPct val="0"/>
              </a:spcBef>
            </a:pPr>
            <a:r>
              <a:rPr lang="en-US" sz="1000" dirty="0">
                <a:latin typeface="Arial" charset="0"/>
              </a:rPr>
              <a:t>-Persons aged 11 through 18 years who have not received Tdap vaccine should receive a dose, followed by tetanus and diphtheria toxoids (Td) booster doses every 10 years thereafter.</a:t>
            </a:r>
          </a:p>
          <a:p>
            <a:pPr eaLnBrk="1" hangingPunct="1">
              <a:spcBef>
                <a:spcPct val="0"/>
              </a:spcBef>
            </a:pPr>
            <a:endParaRPr lang="en-US" sz="1000" dirty="0">
              <a:latin typeface="Arial" charset="0"/>
            </a:endParaRPr>
          </a:p>
          <a:p>
            <a:pPr eaLnBrk="1" hangingPunct="1">
              <a:spcBef>
                <a:spcPct val="0"/>
              </a:spcBef>
            </a:pPr>
            <a:r>
              <a:rPr lang="en-US" sz="1000" b="1" dirty="0">
                <a:latin typeface="Arial" charset="0"/>
              </a:rPr>
              <a:t>Inadvertent doses of DTaP vaccine:</a:t>
            </a:r>
          </a:p>
          <a:p>
            <a:pPr eaLnBrk="1" hangingPunct="1">
              <a:spcBef>
                <a:spcPct val="0"/>
              </a:spcBef>
            </a:pPr>
            <a:endParaRPr lang="en-US" sz="1000" dirty="0">
              <a:latin typeface="Arial" charset="0"/>
            </a:endParaRPr>
          </a:p>
          <a:p>
            <a:pPr eaLnBrk="1" hangingPunct="1">
              <a:spcBef>
                <a:spcPct val="0"/>
              </a:spcBef>
            </a:pPr>
            <a:r>
              <a:rPr lang="en-US" sz="1000" dirty="0">
                <a:latin typeface="Arial" charset="0"/>
              </a:rPr>
              <a:t>-If administered inadvertently to a child aged 7 through 10 years, the dose may count as part of the catch-up series. This dose may count as the adolescent Tdap dose, or the child may receive a Tdap booster dose at age 11 through 12 years.</a:t>
            </a:r>
          </a:p>
          <a:p>
            <a:pPr eaLnBrk="1" hangingPunct="1">
              <a:spcBef>
                <a:spcPct val="0"/>
              </a:spcBef>
            </a:pPr>
            <a:endParaRPr lang="en-US" sz="1000" dirty="0">
              <a:latin typeface="Arial" charset="0"/>
            </a:endParaRPr>
          </a:p>
          <a:p>
            <a:pPr eaLnBrk="1" hangingPunct="1">
              <a:spcBef>
                <a:spcPct val="0"/>
              </a:spcBef>
            </a:pPr>
            <a:r>
              <a:rPr lang="en-US" sz="1000" dirty="0">
                <a:latin typeface="Arial" charset="0"/>
              </a:rPr>
              <a:t>-If administered inadvertently to an adolescent aged 11 through 18 years, the dose should be counted as the adolescent Tdap booster.</a:t>
            </a:r>
            <a:endParaRPr lang="en-US" b="1" dirty="0" smtClean="0">
              <a:latin typeface="Arial" charset="0"/>
            </a:endParaRPr>
          </a:p>
          <a:p>
            <a:pPr eaLnBrk="1" hangingPunct="1">
              <a:spcBef>
                <a:spcPct val="0"/>
              </a:spcBef>
            </a:pPr>
            <a:endParaRPr lang="en-US" dirty="0" smtClean="0">
              <a:latin typeface="Arial" charset="0"/>
            </a:endParaRPr>
          </a:p>
        </p:txBody>
      </p:sp>
    </p:spTree>
    <p:extLst>
      <p:ext uri="{BB962C8B-B14F-4D97-AF65-F5344CB8AC3E}">
        <p14:creationId xmlns:p14="http://schemas.microsoft.com/office/powerpoint/2010/main" val="2385302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Image Placeholder 1"/>
          <p:cNvSpPr>
            <a:spLocks noGrp="1" noRot="1" noChangeAspect="1" noTextEdit="1"/>
          </p:cNvSpPr>
          <p:nvPr>
            <p:ph type="sldImg"/>
          </p:nvPr>
        </p:nvSpPr>
        <p:spPr>
          <a:ln/>
        </p:spPr>
      </p:sp>
      <p:sp>
        <p:nvSpPr>
          <p:cNvPr id="216066" name="Notes Placeholder 2"/>
          <p:cNvSpPr>
            <a:spLocks noGrp="1"/>
          </p:cNvSpPr>
          <p:nvPr>
            <p:ph type="body" idx="1"/>
          </p:nvPr>
        </p:nvSpPr>
        <p:spPr>
          <a:noFill/>
          <a:ln/>
        </p:spPr>
        <p:txBody>
          <a:bodyPr/>
          <a:lstStyle/>
          <a:p>
            <a:r>
              <a:rPr lang="en-US" sz="1000" dirty="0" smtClean="0">
                <a:latin typeface="Arial" charset="0"/>
              </a:rPr>
              <a:t>Remind staff to take advantage of immunizing all family members when they present to your locations.  Discuss the cocooning</a:t>
            </a:r>
            <a:r>
              <a:rPr lang="en-US" sz="1000" baseline="0" dirty="0" smtClean="0">
                <a:latin typeface="Arial" charset="0"/>
              </a:rPr>
              <a:t> strategy.</a:t>
            </a:r>
            <a:endParaRPr lang="en-US" sz="1000" dirty="0" smtClean="0">
              <a:latin typeface="Arial" charset="0"/>
            </a:endParaRPr>
          </a:p>
          <a:p>
            <a:endParaRPr lang="en-US" sz="1000" dirty="0" smtClean="0">
              <a:latin typeface="Arial" charset="0"/>
            </a:endParaRPr>
          </a:p>
          <a:p>
            <a:r>
              <a:rPr lang="en-US" sz="1000" dirty="0" smtClean="0">
                <a:latin typeface="Arial" charset="0"/>
              </a:rPr>
              <a:t>Babies </a:t>
            </a:r>
            <a:r>
              <a:rPr lang="en-US" sz="1000" dirty="0">
                <a:latin typeface="Arial" charset="0"/>
              </a:rPr>
              <a:t>younger than 6 months old are more likely </a:t>
            </a:r>
            <a:r>
              <a:rPr lang="en-US" sz="1000" dirty="0" smtClean="0">
                <a:latin typeface="Arial" charset="0"/>
              </a:rPr>
              <a:t>to</a:t>
            </a:r>
            <a:r>
              <a:rPr lang="en-US" sz="1000" baseline="0" dirty="0" smtClean="0">
                <a:latin typeface="Arial" charset="0"/>
              </a:rPr>
              <a:t> </a:t>
            </a:r>
            <a:r>
              <a:rPr lang="en-US" sz="1000" dirty="0" smtClean="0">
                <a:latin typeface="Arial" charset="0"/>
              </a:rPr>
              <a:t>develop </a:t>
            </a:r>
            <a:r>
              <a:rPr lang="en-US" sz="1000" dirty="0">
                <a:latin typeface="Arial" charset="0"/>
              </a:rPr>
              <a:t>certain infectious diseases than older children.</a:t>
            </a:r>
          </a:p>
          <a:p>
            <a:r>
              <a:rPr lang="en-US" sz="1000" dirty="0">
                <a:latin typeface="Arial" charset="0"/>
              </a:rPr>
              <a:t>Cocooning is a way to protect babies from catching diseases from the people around them – people like their</a:t>
            </a:r>
          </a:p>
          <a:p>
            <a:r>
              <a:rPr lang="en-US" sz="1000" dirty="0">
                <a:latin typeface="Arial" charset="0"/>
              </a:rPr>
              <a:t>parents, siblings, grandparents, friends, child-care providers, babysitters, and healthcare providers. Once these people are vaccinated, they are less likely to spread these contagious diseases to the baby. They surround the baby with a cocoon of protection against disease until he or she is old enough to get all the doses of vaccine needed to be fully </a:t>
            </a:r>
            <a:r>
              <a:rPr lang="en-US" sz="1000" dirty="0" smtClean="0">
                <a:latin typeface="Arial" charset="0"/>
              </a:rPr>
              <a:t>protected.</a:t>
            </a:r>
            <a:r>
              <a:rPr lang="en-US" sz="1000" baseline="0" dirty="0" smtClean="0">
                <a:latin typeface="Arial" charset="0"/>
              </a:rPr>
              <a:t>  </a:t>
            </a:r>
            <a:r>
              <a:rPr lang="en-US" sz="1000" dirty="0" smtClean="0">
                <a:latin typeface="Arial" charset="0"/>
              </a:rPr>
              <a:t>Everyone </a:t>
            </a:r>
            <a:r>
              <a:rPr lang="en-US" sz="1000" dirty="0">
                <a:latin typeface="Arial" charset="0"/>
              </a:rPr>
              <a:t>has the opportunity to protect babies by getting vaccinated themselves. Cocooning is an easy and effective way that people can work together to prevent the spread of whooping cough and flu to babies.</a:t>
            </a:r>
          </a:p>
        </p:txBody>
      </p:sp>
      <p:sp>
        <p:nvSpPr>
          <p:cNvPr id="6" name="Slide Number Placeholder 5"/>
          <p:cNvSpPr>
            <a:spLocks noGrp="1"/>
          </p:cNvSpPr>
          <p:nvPr>
            <p:ph type="sldNum" sz="quarter" idx="10"/>
          </p:nvPr>
        </p:nvSpPr>
        <p:spPr/>
        <p:txBody>
          <a:bodyPr/>
          <a:lstStyle/>
          <a:p>
            <a:pPr>
              <a:defRPr/>
            </a:pPr>
            <a:fld id="{97952AFA-8362-48FC-9C34-150C87379A95}" type="slidenum">
              <a:rPr lang="en-US" smtClean="0"/>
              <a:pPr>
                <a:defRPr/>
              </a:pPr>
              <a:t>22</a:t>
            </a:fld>
            <a:endParaRPr lang="en-US"/>
          </a:p>
        </p:txBody>
      </p:sp>
    </p:spTree>
    <p:extLst>
      <p:ext uri="{BB962C8B-B14F-4D97-AF65-F5344CB8AC3E}">
        <p14:creationId xmlns:p14="http://schemas.microsoft.com/office/powerpoint/2010/main" val="414677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On October 19, 2017, ACIP voted to approve a new guidance document that consolidates all previously published recommendations into a comprehensive statement.  The committee reemphasized the importance of the Hep B birth dose as a safety net against chronic HBV infection, now recommending that all newborns of HBsAg-negative (hepatitis B surface antigen negative) mothers should be vaccinated with Hep B vaccine within </a:t>
            </a:r>
            <a:r>
              <a:rPr lang="en-US" b="1" u="sng" baseline="0" dirty="0" smtClean="0"/>
              <a:t>24 hours </a:t>
            </a:r>
            <a:r>
              <a:rPr lang="en-US" baseline="0" dirty="0" smtClean="0"/>
              <a:t>of birth.  This removes previous policy language that allowed for a delay in administering the birth dose in certain rare circumstances and on a case-by-case basis.  </a:t>
            </a:r>
          </a:p>
          <a:p>
            <a:pPr marL="172582" indent="-172582">
              <a:buFontTx/>
              <a:buChar char="-"/>
            </a:pPr>
            <a:r>
              <a:rPr lang="en-US" baseline="0" dirty="0" smtClean="0"/>
              <a:t>Dose 2 at 4 months; at least 1 month after first dose</a:t>
            </a:r>
          </a:p>
          <a:p>
            <a:pPr marL="172582" indent="-172582">
              <a:buFontTx/>
              <a:buChar char="-"/>
            </a:pPr>
            <a:r>
              <a:rPr lang="en-US" baseline="0" dirty="0" smtClean="0"/>
              <a:t>Dose 3 at 6-18 months; minimum of 4 months after the first dose; minimum of 2 months after the second dose, but not before an infant is 24 weeks of age</a:t>
            </a:r>
          </a:p>
          <a:p>
            <a:endParaRPr lang="en-US" baseline="0" dirty="0" smtClean="0"/>
          </a:p>
          <a:p>
            <a:r>
              <a:rPr lang="en-US" b="1" baseline="0" dirty="0" smtClean="0"/>
              <a:t>Required for child care and school attendance</a:t>
            </a:r>
          </a:p>
          <a:p>
            <a:endParaRPr lang="en-US" b="1" baseline="0" dirty="0" smtClean="0"/>
          </a:p>
          <a:p>
            <a:endParaRPr lang="en-US" b="1" baseline="0" dirty="0" smtClean="0"/>
          </a:p>
          <a:p>
            <a:r>
              <a:rPr lang="en-US" b="1" baseline="0" dirty="0" smtClean="0"/>
              <a:t>Review Hepatitis B virus:</a:t>
            </a:r>
          </a:p>
          <a:p>
            <a:r>
              <a:rPr lang="en-US" b="1" baseline="0" dirty="0" smtClean="0"/>
              <a:t>Hepatitis B is a serious liver disease caused by a virus. Your can get infected with hepatitis B if you come in contact with an infected person’s blood or other body fluids. Babies can get the virus from their infected mothers at birth or if they live with or are cared for by an infected person. The virus can be spread just by sharing a toothbrush with an infected person. For some people, the virus remains in their body for years. During this time, the virus can attack the liver and cause serious problems like liver failure or cancer.</a:t>
            </a:r>
          </a:p>
          <a:p>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E066E9E5-10E0-4BBE-BE44-6E2F2F5F597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411736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5"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solidFill>
                <a:srgbClr val="000000"/>
              </a:solidFill>
            </a:endParaRPr>
          </a:p>
        </p:txBody>
      </p:sp>
      <p:sp>
        <p:nvSpPr>
          <p:cNvPr id="24371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solidFill>
                <a:srgbClr val="000000"/>
              </a:solidFill>
            </a:endParaRPr>
          </a:p>
        </p:txBody>
      </p:sp>
      <p:sp>
        <p:nvSpPr>
          <p:cNvPr id="243718" name="Rectangle 2"/>
          <p:cNvSpPr>
            <a:spLocks noGrp="1" noRot="1" noChangeAspect="1" noChangeArrowheads="1" noTextEdit="1"/>
          </p:cNvSpPr>
          <p:nvPr>
            <p:ph type="sldImg"/>
          </p:nvPr>
        </p:nvSpPr>
        <p:spPr>
          <a:xfrm>
            <a:off x="1279525" y="685800"/>
            <a:ext cx="4375150" cy="3281363"/>
          </a:xfrm>
          <a:ln/>
        </p:spPr>
      </p:sp>
      <p:sp>
        <p:nvSpPr>
          <p:cNvPr id="803843" name="Rectangle 3"/>
          <p:cNvSpPr>
            <a:spLocks noGrp="1" noChangeArrowheads="1"/>
          </p:cNvSpPr>
          <p:nvPr>
            <p:ph type="body" idx="1"/>
          </p:nvPr>
        </p:nvSpPr>
        <p:spPr>
          <a:xfrm>
            <a:off x="230189" y="4345570"/>
            <a:ext cx="6403975" cy="4658730"/>
          </a:xfrm>
        </p:spPr>
        <p:txBody>
          <a:bodyPr lIns="89673" tIns="44835" rIns="89673" bIns="44835">
            <a:normAutofit lnSpcReduction="10000"/>
          </a:bodyPr>
          <a:lstStyle/>
          <a:p>
            <a:pPr eaLnBrk="1" hangingPunct="1">
              <a:buClr>
                <a:schemeClr val="tx1"/>
              </a:buClr>
              <a:buFont typeface="Wingdings" pitchFamily="2" charset="2"/>
              <a:buNone/>
            </a:pPr>
            <a:r>
              <a:rPr lang="en-US" b="1" dirty="0" smtClean="0"/>
              <a:t>Optional Slide</a:t>
            </a:r>
          </a:p>
          <a:p>
            <a:pPr eaLnBrk="1" hangingPunct="1">
              <a:buClr>
                <a:schemeClr val="tx1"/>
              </a:buClr>
              <a:buFont typeface="Wingdings" pitchFamily="2" charset="2"/>
              <a:buNone/>
            </a:pPr>
            <a:r>
              <a:rPr lang="en-US" dirty="0" smtClean="0"/>
              <a:t>Hepatitis</a:t>
            </a:r>
            <a:r>
              <a:rPr lang="en-US" baseline="0" dirty="0" smtClean="0"/>
              <a:t> transmission from percutaneous or mucosal exposure to  blood or body fluids including contaminated surfaces, or exposure by sexual contact or perinatal infection from HBsAg+ mothers.  </a:t>
            </a:r>
            <a:r>
              <a:rPr lang="en-US" dirty="0" smtClean="0"/>
              <a:t>Incubation </a:t>
            </a:r>
            <a:r>
              <a:rPr lang="en-US" dirty="0"/>
              <a:t>period from time of infection to onset of symptoms is 45 to 160 days (average, 90 days</a:t>
            </a:r>
            <a:r>
              <a:rPr lang="en-US" dirty="0" smtClean="0"/>
              <a:t>). </a:t>
            </a:r>
            <a:r>
              <a:rPr lang="en-US" baseline="0" dirty="0"/>
              <a:t> </a:t>
            </a:r>
            <a:r>
              <a:rPr lang="en-US" dirty="0" smtClean="0"/>
              <a:t>Approximately </a:t>
            </a:r>
            <a:r>
              <a:rPr lang="en-US" dirty="0"/>
              <a:t>10% of acute hepatitis B infections progress to chronic Hepatitis B infection. </a:t>
            </a:r>
            <a:r>
              <a:rPr lang="en-US" dirty="0" smtClean="0"/>
              <a:t>90</a:t>
            </a:r>
            <a:r>
              <a:rPr lang="en-US" dirty="0"/>
              <a:t>% of infants and 30-50% of children 1-5 years of age with acute hepatitis B infection become </a:t>
            </a:r>
            <a:r>
              <a:rPr lang="en-US" dirty="0" smtClean="0"/>
              <a:t>carriers.</a:t>
            </a:r>
            <a:r>
              <a:rPr lang="en-US" baseline="0" dirty="0"/>
              <a:t> </a:t>
            </a:r>
            <a:r>
              <a:rPr lang="en-US" baseline="0" dirty="0" smtClean="0"/>
              <a:t> </a:t>
            </a:r>
            <a:r>
              <a:rPr lang="en-US" dirty="0" smtClean="0"/>
              <a:t>Many </a:t>
            </a:r>
            <a:r>
              <a:rPr lang="en-US" dirty="0"/>
              <a:t>with chronic infection are asymptomatic. Chronic infection may progress to cirrhosis, liver failure &amp; hepatocellular </a:t>
            </a:r>
            <a:r>
              <a:rPr lang="en-US" dirty="0" smtClean="0"/>
              <a:t>carcinoma.</a:t>
            </a:r>
          </a:p>
          <a:p>
            <a:pPr eaLnBrk="1" hangingPunct="1">
              <a:buClr>
                <a:schemeClr val="tx1"/>
              </a:buClr>
              <a:buFont typeface="Wingdings" pitchFamily="2" charset="2"/>
              <a:buNone/>
            </a:pPr>
            <a:endParaRPr lang="en-US" b="1" dirty="0" smtClean="0">
              <a:sym typeface="Symbol" pitchFamily="18" charset="2"/>
            </a:endParaRPr>
          </a:p>
          <a:p>
            <a:pPr eaLnBrk="1" hangingPunct="1">
              <a:buClr>
                <a:schemeClr val="tx1"/>
              </a:buClr>
              <a:buFont typeface="Wingdings" pitchFamily="2" charset="2"/>
              <a:buNone/>
            </a:pPr>
            <a:r>
              <a:rPr lang="en-US" b="1" dirty="0" smtClean="0">
                <a:sym typeface="Symbol" pitchFamily="18" charset="2"/>
              </a:rPr>
              <a:t>ACIP recommends hepatitis B vaccine for:</a:t>
            </a:r>
          </a:p>
          <a:p>
            <a:pPr eaLnBrk="1" hangingPunct="1">
              <a:buClr>
                <a:schemeClr val="tx1"/>
              </a:buClr>
              <a:buFont typeface="Wingdings" pitchFamily="2" charset="2"/>
              <a:buNone/>
            </a:pPr>
            <a:r>
              <a:rPr lang="en-US" b="0" dirty="0" smtClean="0">
                <a:sym typeface="Symbol" pitchFamily="18" charset="2"/>
              </a:rPr>
              <a:t>-All newborns before discharge from the nursery using single antigen vaccine and completion of the series per schedule.</a:t>
            </a:r>
          </a:p>
          <a:p>
            <a:pPr eaLnBrk="1" hangingPunct="1">
              <a:buClr>
                <a:schemeClr val="tx1"/>
              </a:buClr>
              <a:buFont typeface="Wingdings" pitchFamily="2" charset="2"/>
              <a:buNone/>
            </a:pPr>
            <a:r>
              <a:rPr lang="en-US" b="0" dirty="0" smtClean="0">
                <a:sym typeface="Symbol" pitchFamily="18" charset="2"/>
              </a:rPr>
              <a:t>-All children and adolescents less than 19 years of  age who did not complete the series as an infant.</a:t>
            </a:r>
          </a:p>
          <a:p>
            <a:pPr eaLnBrk="1" hangingPunct="1">
              <a:buClr>
                <a:schemeClr val="tx1"/>
              </a:buClr>
              <a:buFont typeface="Wingdings" pitchFamily="2" charset="2"/>
              <a:buNone/>
            </a:pPr>
            <a:r>
              <a:rPr lang="en-US" b="0" dirty="0" smtClean="0">
                <a:sym typeface="Symbol" pitchFamily="18" charset="2"/>
              </a:rPr>
              <a:t>-All adults at risk for hepatitis B infection, including those aged  19 through 59 years with diabetes mellitus </a:t>
            </a:r>
          </a:p>
          <a:p>
            <a:pPr eaLnBrk="1" hangingPunct="1">
              <a:buClr>
                <a:schemeClr val="tx1"/>
              </a:buClr>
              <a:buFont typeface="Wingdings" pitchFamily="2" charset="2"/>
              <a:buNone/>
            </a:pPr>
            <a:r>
              <a:rPr lang="en-US" b="0" dirty="0" smtClean="0">
                <a:sym typeface="Symbol" pitchFamily="18" charset="2"/>
              </a:rPr>
              <a:t>-Persons of any age at risk for infection by sexual exposure</a:t>
            </a:r>
          </a:p>
          <a:p>
            <a:pPr eaLnBrk="1" hangingPunct="1">
              <a:buClr>
                <a:schemeClr val="tx1"/>
              </a:buClr>
              <a:buFont typeface="Wingdings" pitchFamily="2" charset="2"/>
              <a:buNone/>
            </a:pPr>
            <a:r>
              <a:rPr lang="en-US" b="0" dirty="0" smtClean="0">
                <a:sym typeface="Symbol" pitchFamily="18" charset="2"/>
              </a:rPr>
              <a:t>-All other adults seeking protection from HBV infection.</a:t>
            </a:r>
          </a:p>
          <a:p>
            <a:pPr eaLnBrk="1" hangingPunct="1">
              <a:buClr>
                <a:schemeClr val="tx1"/>
              </a:buClr>
              <a:buFont typeface="Wingdings" pitchFamily="2" charset="2"/>
              <a:buNone/>
            </a:pPr>
            <a:endParaRPr lang="en-US" b="0" dirty="0">
              <a:sym typeface="Symbol" pitchFamily="18" charset="2"/>
            </a:endParaRPr>
          </a:p>
          <a:p>
            <a:pPr eaLnBrk="1" hangingPunct="1"/>
            <a:r>
              <a:rPr lang="en-US" b="1" dirty="0">
                <a:sym typeface="Symbol" pitchFamily="18" charset="2"/>
              </a:rPr>
              <a:t>References:</a:t>
            </a:r>
          </a:p>
          <a:p>
            <a:pPr eaLnBrk="1" hangingPunct="1"/>
            <a:r>
              <a:rPr lang="en-US" dirty="0">
                <a:sym typeface="Symbol" pitchFamily="18" charset="2"/>
              </a:rPr>
              <a:t>1. A Comprehensive Immunization Strategy to Eliminate Transmission of Hepatitis B Virus Infection in the United States. Recommendations of the Advisory Committee on Immunization Practices (ACIP) Part 1: Immunization of Infants, Children and Adolescents </a:t>
            </a:r>
            <a:r>
              <a:rPr lang="nl-NL" dirty="0">
                <a:sym typeface="Symbol" pitchFamily="18" charset="2"/>
              </a:rPr>
              <a:t>MMWR Vol. 54/ No. RR-16 December 23, 2005</a:t>
            </a:r>
            <a:endParaRPr lang="en-US" dirty="0">
              <a:sym typeface="Symbol" pitchFamily="18" charset="2"/>
            </a:endParaRPr>
          </a:p>
          <a:p>
            <a:pPr eaLnBrk="1" hangingPunct="1"/>
            <a:r>
              <a:rPr lang="en-US" dirty="0">
                <a:sym typeface="Symbol" pitchFamily="18" charset="2"/>
              </a:rPr>
              <a:t>2. A Comprehensive Immunization Strategy to Eliminate Transmission of Hepatitis B Virus Infection in the United States. Recommendations of the Advisory Committee on Immunization Practices (ACIP) Part 2: Immunization of Adults  </a:t>
            </a:r>
            <a:r>
              <a:rPr lang="nl-NL" dirty="0">
                <a:sym typeface="Symbol" pitchFamily="18" charset="2"/>
              </a:rPr>
              <a:t>MMWR Vol. 55/ No. RR-16 December 8, 2006</a:t>
            </a:r>
            <a:r>
              <a:rPr lang="en-US" dirty="0">
                <a:sym typeface="Symbol" pitchFamily="18" charset="2"/>
              </a:rPr>
              <a:t> </a:t>
            </a:r>
          </a:p>
          <a:p>
            <a:pPr eaLnBrk="1" hangingPunct="1"/>
            <a:endParaRPr lang="en-US" sz="1000" dirty="0">
              <a:sym typeface="Symbol" pitchFamily="18" charset="2"/>
            </a:endParaRPr>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pPr>
                <a:defRPr/>
              </a:pPr>
              <a:t>24</a:t>
            </a:fld>
            <a:endParaRPr lang="en-US"/>
          </a:p>
        </p:txBody>
      </p:sp>
    </p:spTree>
    <p:extLst>
      <p:ext uri="{BB962C8B-B14F-4D97-AF65-F5344CB8AC3E}">
        <p14:creationId xmlns:p14="http://schemas.microsoft.com/office/powerpoint/2010/main" val="1029678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6"/>
          <p:cNvSpPr txBox="1">
            <a:spLocks noGrp="1" noChangeArrowheads="1"/>
          </p:cNvSpPr>
          <p:nvPr/>
        </p:nvSpPr>
        <p:spPr bwMode="auto">
          <a:xfrm>
            <a:off x="0" y="8766798"/>
            <a:ext cx="2943802" cy="461826"/>
          </a:xfrm>
          <a:prstGeom prst="rect">
            <a:avLst/>
          </a:prstGeom>
          <a:noFill/>
          <a:ln w="9525">
            <a:noFill/>
            <a:miter lim="800000"/>
            <a:headEnd/>
            <a:tailEnd/>
          </a:ln>
        </p:spPr>
        <p:txBody>
          <a:bodyPr lIns="90679" tIns="45339" rIns="90679" bIns="45339" anchor="b"/>
          <a:lstStyle/>
          <a:p>
            <a:endParaRPr lang="en-US" sz="1200">
              <a:solidFill>
                <a:srgbClr val="000000"/>
              </a:solidFill>
            </a:endParaRPr>
          </a:p>
        </p:txBody>
      </p:sp>
      <p:sp>
        <p:nvSpPr>
          <p:cNvPr id="239619"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79" tIns="45339" rIns="90679" bIns="45339" anchor="b"/>
          <a:lstStyle/>
          <a:p>
            <a:pPr algn="r"/>
            <a:endParaRPr lang="en-US" sz="1200" dirty="0">
              <a:solidFill>
                <a:srgbClr val="000000"/>
              </a:solidFill>
            </a:endParaRPr>
          </a:p>
        </p:txBody>
      </p:sp>
      <p:sp>
        <p:nvSpPr>
          <p:cNvPr id="239621"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79" tIns="45339" rIns="90679" bIns="45339" anchor="b"/>
          <a:lstStyle/>
          <a:p>
            <a:pPr algn="r"/>
            <a:endParaRPr lang="en-US" sz="1200" dirty="0">
              <a:solidFill>
                <a:srgbClr val="000000"/>
              </a:solidFill>
            </a:endParaRPr>
          </a:p>
        </p:txBody>
      </p:sp>
      <p:sp>
        <p:nvSpPr>
          <p:cNvPr id="239622" name="Rectangle 2"/>
          <p:cNvSpPr>
            <a:spLocks noGrp="1" noRot="1" noChangeAspect="1" noChangeArrowheads="1" noTextEdit="1"/>
          </p:cNvSpPr>
          <p:nvPr>
            <p:ph type="sldImg"/>
          </p:nvPr>
        </p:nvSpPr>
        <p:spPr>
          <a:xfrm>
            <a:off x="1092200" y="692150"/>
            <a:ext cx="4611688" cy="3460750"/>
          </a:xfrm>
          <a:ln/>
        </p:spPr>
      </p:sp>
      <p:sp>
        <p:nvSpPr>
          <p:cNvPr id="239623" name="Rectangle 3"/>
          <p:cNvSpPr>
            <a:spLocks noGrp="1" noChangeArrowheads="1"/>
          </p:cNvSpPr>
          <p:nvPr>
            <p:ph type="body" idx="1"/>
          </p:nvPr>
        </p:nvSpPr>
        <p:spPr>
          <a:xfrm>
            <a:off x="389991" y="4384976"/>
            <a:ext cx="6120340" cy="4552052"/>
          </a:xfrm>
          <a:noFill/>
          <a:ln/>
        </p:spPr>
        <p:txBody>
          <a:bodyPr lIns="90679" tIns="45339" rIns="90679" bIns="45339">
            <a:normAutofit fontScale="92500" lnSpcReduction="10000"/>
          </a:bodyPr>
          <a:lstStyle/>
          <a:p>
            <a:pPr eaLnBrk="1" hangingPunct="1"/>
            <a:r>
              <a:rPr lang="en-US" b="1" dirty="0" smtClean="0"/>
              <a:t>Required for child care attendance</a:t>
            </a:r>
          </a:p>
          <a:p>
            <a:pPr eaLnBrk="1" hangingPunct="1"/>
            <a:r>
              <a:rPr lang="en-US" b="1" dirty="0" smtClean="0"/>
              <a:t>Presenter may use Hep A one-pager while</a:t>
            </a:r>
            <a:r>
              <a:rPr lang="en-US" b="1" baseline="0" dirty="0" smtClean="0"/>
              <a:t> discussing slide.</a:t>
            </a:r>
          </a:p>
          <a:p>
            <a:pPr eaLnBrk="1" hangingPunct="1"/>
            <a:endParaRPr lang="en-US" dirty="0" smtClean="0"/>
          </a:p>
          <a:p>
            <a:pPr eaLnBrk="1" hangingPunct="1"/>
            <a:r>
              <a:rPr lang="en-US" dirty="0" smtClean="0"/>
              <a:t>Hepatitis A is a serious liver disease caused by a virus. The virus</a:t>
            </a:r>
            <a:r>
              <a:rPr lang="en-US" baseline="0" dirty="0" smtClean="0"/>
              <a:t> </a:t>
            </a:r>
            <a:r>
              <a:rPr lang="en-US" dirty="0" smtClean="0"/>
              <a:t>is found in the feces (poop) of infected people. The hepatitis A virus is spread when invisible particles of feces</a:t>
            </a:r>
            <a:r>
              <a:rPr lang="en-US" baseline="0" dirty="0" smtClean="0"/>
              <a:t> </a:t>
            </a:r>
            <a:r>
              <a:rPr lang="en-US" dirty="0" smtClean="0"/>
              <a:t>(poop) get into a person’s mouth. You can get hepatitis</a:t>
            </a:r>
            <a:r>
              <a:rPr lang="en-US" baseline="0" dirty="0" smtClean="0"/>
              <a:t> </a:t>
            </a:r>
            <a:r>
              <a:rPr lang="en-US" dirty="0" smtClean="0"/>
              <a:t>A by eating contaminated food or</a:t>
            </a:r>
            <a:r>
              <a:rPr lang="en-US" baseline="0" dirty="0" smtClean="0"/>
              <a:t> </a:t>
            </a:r>
            <a:r>
              <a:rPr lang="en-US" dirty="0" smtClean="0"/>
              <a:t>drinking contaminated water, during sex, or just</a:t>
            </a:r>
            <a:r>
              <a:rPr lang="en-US" baseline="0" dirty="0" smtClean="0"/>
              <a:t> </a:t>
            </a:r>
            <a:r>
              <a:rPr lang="en-US" dirty="0" smtClean="0"/>
              <a:t>by living with an infected person. Hepatitis A can your skin and eyes turn yellow. You can get very sick for weeks, need to</a:t>
            </a:r>
            <a:r>
              <a:rPr lang="en-US" baseline="0" dirty="0" smtClean="0"/>
              <a:t> </a:t>
            </a:r>
            <a:r>
              <a:rPr lang="en-US" dirty="0" smtClean="0"/>
              <a:t>be hospitalized, and even die. Some</a:t>
            </a:r>
            <a:r>
              <a:rPr lang="en-US" baseline="0" dirty="0" smtClean="0"/>
              <a:t> </a:t>
            </a:r>
            <a:r>
              <a:rPr lang="en-US" dirty="0" smtClean="0"/>
              <a:t>people don’t look or feel sick, but they</a:t>
            </a:r>
            <a:r>
              <a:rPr lang="en-US" baseline="0" dirty="0" smtClean="0"/>
              <a:t> </a:t>
            </a:r>
            <a:r>
              <a:rPr lang="en-US" dirty="0" smtClean="0"/>
              <a:t>can still spread hepatitis</a:t>
            </a:r>
            <a:r>
              <a:rPr lang="en-US" baseline="0" dirty="0" smtClean="0"/>
              <a:t> </a:t>
            </a:r>
            <a:r>
              <a:rPr lang="en-US" dirty="0" smtClean="0"/>
              <a:t>A to others. Everyone is at some risk for getting infected with hepatitis A.</a:t>
            </a:r>
            <a:r>
              <a:rPr lang="en-US" baseline="0" dirty="0" smtClean="0"/>
              <a:t> </a:t>
            </a:r>
            <a:r>
              <a:rPr lang="en-US" dirty="0" smtClean="0"/>
              <a:t>People who travel outside the U.S. have an increased chance</a:t>
            </a:r>
            <a:r>
              <a:rPr lang="en-US" baseline="0" dirty="0" smtClean="0"/>
              <a:t> </a:t>
            </a:r>
            <a:r>
              <a:rPr lang="en-US" dirty="0" smtClean="0"/>
              <a:t>of getting infected.</a:t>
            </a:r>
          </a:p>
          <a:p>
            <a:pPr eaLnBrk="1" hangingPunct="1"/>
            <a:r>
              <a:rPr lang="en-US" b="1" dirty="0" smtClean="0"/>
              <a:t>Optional information:</a:t>
            </a:r>
            <a:br>
              <a:rPr lang="en-US" b="1" dirty="0" smtClean="0"/>
            </a:br>
            <a:r>
              <a:rPr lang="en-US" dirty="0" smtClean="0"/>
              <a:t>The nature of hepatitis A disease is that it is cyclical. Children plan an important role in HAV transmission.  Symptomatic infection is uncommon in children, so they may be a source of infection for household or other close contacts.  Almost half of persons with hepatitis A do not have an identified source of their infection.  Groups of persons at risk for hepatitis A are international travelers, men who have sex with men, and illegal drug users.  Food handlers are not at risk.</a:t>
            </a:r>
            <a:r>
              <a:rPr lang="en-US" sz="1000" b="1" dirty="0"/>
              <a:t/>
            </a:r>
            <a:br>
              <a:rPr lang="en-US" sz="1000" b="1" dirty="0"/>
            </a:br>
            <a:endParaRPr lang="en-US" sz="1000" dirty="0"/>
          </a:p>
          <a:p>
            <a:pPr eaLnBrk="1" hangingPunct="1">
              <a:lnSpc>
                <a:spcPct val="90000"/>
              </a:lnSpc>
              <a:buClr>
                <a:schemeClr val="tx1"/>
              </a:buClr>
              <a:buFontTx/>
              <a:buNone/>
            </a:pPr>
            <a:r>
              <a:rPr lang="en-US" sz="1000" b="1" dirty="0"/>
              <a:t>ACIP recommends 2 doses of hepatitis A vaccine for</a:t>
            </a:r>
            <a:r>
              <a:rPr lang="en-US" sz="1000" b="1" dirty="0" smtClean="0"/>
              <a:t>:</a:t>
            </a:r>
          </a:p>
          <a:p>
            <a:pPr eaLnBrk="1" hangingPunct="1">
              <a:lnSpc>
                <a:spcPct val="90000"/>
              </a:lnSpc>
              <a:spcBef>
                <a:spcPts val="0"/>
              </a:spcBef>
              <a:buClr>
                <a:schemeClr val="tx1"/>
              </a:buClr>
            </a:pPr>
            <a:r>
              <a:rPr lang="en-US" sz="1000" dirty="0" smtClean="0"/>
              <a:t>-All children 12 through 23 months of age</a:t>
            </a:r>
          </a:p>
          <a:p>
            <a:pPr eaLnBrk="1" hangingPunct="1">
              <a:lnSpc>
                <a:spcPct val="90000"/>
              </a:lnSpc>
              <a:spcBef>
                <a:spcPts val="0"/>
              </a:spcBef>
              <a:buClr>
                <a:schemeClr val="tx1"/>
              </a:buClr>
              <a:buNone/>
            </a:pPr>
            <a:r>
              <a:rPr lang="en-US" sz="1000" dirty="0" smtClean="0"/>
              <a:t>     (Separate the 2 doses by 6 to 18 months)</a:t>
            </a:r>
          </a:p>
          <a:p>
            <a:pPr eaLnBrk="1" hangingPunct="1">
              <a:lnSpc>
                <a:spcPct val="90000"/>
              </a:lnSpc>
              <a:spcBef>
                <a:spcPts val="0"/>
              </a:spcBef>
              <a:buClr>
                <a:schemeClr val="tx1"/>
              </a:buClr>
            </a:pPr>
            <a:r>
              <a:rPr lang="en-US" sz="1000" dirty="0" smtClean="0"/>
              <a:t>-Any child or adolescent 2 through 18 years, who has not previously received the vaccine, can receive the vaccine at subsequent visits. </a:t>
            </a:r>
          </a:p>
          <a:p>
            <a:pPr>
              <a:lnSpc>
                <a:spcPct val="90000"/>
              </a:lnSpc>
              <a:spcBef>
                <a:spcPts val="0"/>
              </a:spcBef>
              <a:buClr>
                <a:schemeClr val="tx1"/>
              </a:buClr>
            </a:pPr>
            <a:r>
              <a:rPr lang="en-US" sz="1000" dirty="0" smtClean="0"/>
              <a:t>-Caretakers who will have contact with adoptees from countries with high rates of hepatitis A if contact will be within 60 days of arrival in U.S. The first dose of the 2-dose series should be given as soon as adoption is planned.</a:t>
            </a:r>
          </a:p>
          <a:p>
            <a:pPr eaLnBrk="1" hangingPunct="1">
              <a:lnSpc>
                <a:spcPct val="90000"/>
              </a:lnSpc>
              <a:buClr>
                <a:schemeClr val="tx1"/>
              </a:buClr>
              <a:buFontTx/>
              <a:buNone/>
            </a:pPr>
            <a:endParaRPr lang="en-US" sz="1000" b="1" dirty="0"/>
          </a:p>
          <a:p>
            <a:pPr>
              <a:lnSpc>
                <a:spcPct val="80000"/>
              </a:lnSpc>
            </a:pPr>
            <a:r>
              <a:rPr lang="en-US" sz="1000" dirty="0" smtClean="0"/>
              <a:t>For </a:t>
            </a:r>
            <a:r>
              <a:rPr lang="en-US" sz="1000" dirty="0"/>
              <a:t>others at risk, the hepatitis A vaccine series may be started whenever a person wishes to be protected or is at risk of infection.  For travelers, it is best to start the vaccine series at least one month before traveling. (Some protection may still result if the vaccine is given on or closer to the travel date.)  Some people who cannot get the vaccine before traveling, or for whom the vaccine might not be effective, can get a shot called immune globulin (IG).  IG gives immediate, temporary protection.</a:t>
            </a:r>
          </a:p>
          <a:p>
            <a:pPr>
              <a:lnSpc>
                <a:spcPct val="80000"/>
              </a:lnSpc>
            </a:pPr>
            <a:endParaRPr lang="en-US" sz="1000" dirty="0"/>
          </a:p>
          <a:p>
            <a:pPr>
              <a:lnSpc>
                <a:spcPct val="80000"/>
              </a:lnSpc>
            </a:pPr>
            <a:r>
              <a:rPr lang="en-US" sz="1000" dirty="0" smtClean="0"/>
              <a:t>Prevention </a:t>
            </a:r>
            <a:r>
              <a:rPr lang="en-US" sz="1000" dirty="0"/>
              <a:t>of Hepatitis A Through Active or Passive Immunization - Recommendations of the Advisory Committee on Immunization Practices (ACIP) MMWR Vol. 55/No. RR-7 May 19, 2006</a:t>
            </a:r>
          </a:p>
          <a:p>
            <a:pPr>
              <a:lnSpc>
                <a:spcPct val="80000"/>
              </a:lnSpc>
            </a:pPr>
            <a:endParaRPr lang="en-US" sz="1000" dirty="0"/>
          </a:p>
          <a:p>
            <a:pPr>
              <a:lnSpc>
                <a:spcPct val="80000"/>
              </a:lnSpc>
            </a:pPr>
            <a:endParaRPr lang="en-US" sz="1000" dirty="0"/>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3026324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p>
        </p:txBody>
      </p:sp>
      <p:sp>
        <p:nvSpPr>
          <p:cNvPr id="241669"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p>
        </p:txBody>
      </p:sp>
      <p:sp>
        <p:nvSpPr>
          <p:cNvPr id="241670" name="Rectangle 2"/>
          <p:cNvSpPr>
            <a:spLocks noGrp="1" noRot="1" noChangeAspect="1" noChangeArrowheads="1" noTextEdit="1"/>
          </p:cNvSpPr>
          <p:nvPr>
            <p:ph type="sldImg"/>
          </p:nvPr>
        </p:nvSpPr>
        <p:spPr>
          <a:xfrm>
            <a:off x="1143000" y="685800"/>
            <a:ext cx="4648200" cy="3486150"/>
          </a:xfrm>
          <a:ln/>
        </p:spPr>
      </p:sp>
      <p:sp>
        <p:nvSpPr>
          <p:cNvPr id="241671" name="Rectangle 3"/>
          <p:cNvSpPr>
            <a:spLocks noGrp="1" noChangeArrowheads="1"/>
          </p:cNvSpPr>
          <p:nvPr>
            <p:ph type="body" idx="1"/>
          </p:nvPr>
        </p:nvSpPr>
        <p:spPr>
          <a:xfrm>
            <a:off x="685800" y="4352925"/>
            <a:ext cx="5486400" cy="4659313"/>
          </a:xfrm>
          <a:noFill/>
          <a:ln/>
        </p:spPr>
        <p:txBody>
          <a:bodyPr lIns="89909" tIns="44954" rIns="89909" bIns="44954"/>
          <a:lstStyle/>
          <a:p>
            <a:pPr eaLnBrk="1" hangingPunct="1"/>
            <a:r>
              <a:rPr lang="en-US" sz="1000" dirty="0" smtClean="0"/>
              <a:t>ACIP recommends hepatitis A vaccine for adults  who are at high-risk of acquiring hepatitis A infection:</a:t>
            </a:r>
          </a:p>
          <a:p>
            <a:pPr eaLnBrk="1" hangingPunct="1"/>
            <a:r>
              <a:rPr lang="en-US" sz="1000" dirty="0" smtClean="0"/>
              <a:t>Those traveling or working in countries with high or intermediate endemicity of infection</a:t>
            </a:r>
          </a:p>
          <a:p>
            <a:pPr eaLnBrk="1" hangingPunct="1"/>
            <a:r>
              <a:rPr lang="en-US" sz="1000" dirty="0" smtClean="0"/>
              <a:t>Men who have sex with men</a:t>
            </a:r>
          </a:p>
          <a:p>
            <a:pPr eaLnBrk="1" hangingPunct="1"/>
            <a:r>
              <a:rPr lang="en-US" sz="1000" dirty="0" smtClean="0"/>
              <a:t>Users of injecting and non-injecting drugs</a:t>
            </a:r>
          </a:p>
          <a:p>
            <a:pPr eaLnBrk="1" hangingPunct="1"/>
            <a:r>
              <a:rPr lang="en-US" sz="1000" dirty="0" smtClean="0"/>
              <a:t>Persons working with HAV positive primates or with HAV in research laboratory settings</a:t>
            </a:r>
          </a:p>
          <a:p>
            <a:pPr eaLnBrk="1" hangingPunct="1"/>
            <a:endParaRPr lang="en-US" sz="1000" dirty="0" smtClean="0"/>
          </a:p>
          <a:p>
            <a:pPr eaLnBrk="1" hangingPunct="1"/>
            <a:r>
              <a:rPr lang="en-US" sz="1000" dirty="0" smtClean="0"/>
              <a:t>For others at risk, the hepatitis A vaccine series may be started whenever a person wishes to be protected or is at risk of infection.  For travelers, it is best to start the vaccine series at least one month before traveling. (Some protection may still result if the vaccine is given on or closer to the travel date.)  Some people who cannot get the vaccine before traveling, or for whom the vaccine might not be effective, can get a shot called immune globulin (IG).  IG gives immediate, temporary protection.</a:t>
            </a:r>
          </a:p>
          <a:p>
            <a:pPr eaLnBrk="1" hangingPunct="1"/>
            <a:endParaRPr lang="en-US" sz="1000" dirty="0" smtClean="0"/>
          </a:p>
          <a:p>
            <a:pPr eaLnBrk="1" hangingPunct="1"/>
            <a:r>
              <a:rPr lang="en-US" sz="1000" b="1" dirty="0" smtClean="0"/>
              <a:t>References</a:t>
            </a:r>
            <a:r>
              <a:rPr lang="en-US" sz="1000" b="1" dirty="0"/>
              <a:t>:</a:t>
            </a:r>
          </a:p>
          <a:p>
            <a:pPr eaLnBrk="1" hangingPunct="1"/>
            <a:r>
              <a:rPr lang="en-US" sz="1000" dirty="0"/>
              <a:t>1. Prevention of Hepatitis A Through Active or Passive Immunization - Recommendations of the Advisory Committee on Immunization Practices (ACIP) MMWR Vol. 55/No. RR-7 May 19, 2006</a:t>
            </a:r>
          </a:p>
          <a:p>
            <a:pPr eaLnBrk="1" hangingPunct="1"/>
            <a:r>
              <a:rPr lang="en-US" sz="1000" dirty="0"/>
              <a:t>2. Notice to Readers: FDA Approval of an Alternate Dosing Schedule for a Combined Hepatitis A and B Vaccine (Twinrix®) MMWR</a:t>
            </a:r>
            <a:r>
              <a:rPr lang="en-US" sz="1000" b="1" dirty="0"/>
              <a:t> </a:t>
            </a:r>
            <a:r>
              <a:rPr lang="en-US" sz="1000" dirty="0"/>
              <a:t>56(40);1057</a:t>
            </a:r>
            <a:r>
              <a:rPr lang="en-US" sz="1000" b="1" dirty="0"/>
              <a:t> </a:t>
            </a:r>
            <a:r>
              <a:rPr lang="en-US" sz="1000" dirty="0"/>
              <a:t>October 12, 2007</a:t>
            </a:r>
          </a:p>
          <a:p>
            <a:pPr eaLnBrk="1" hangingPunct="1"/>
            <a:r>
              <a:rPr lang="en-US" sz="1000" dirty="0"/>
              <a:t>3. Updated Recommendations from the Advisory Committee on Immunization Practices (ACIP) for Use of Hepatitis A Vaccine in Close Contacts of Newly Arriving International Adoptees</a:t>
            </a:r>
            <a:r>
              <a:rPr lang="en-US" sz="1000" b="1" dirty="0"/>
              <a:t> </a:t>
            </a:r>
            <a:r>
              <a:rPr lang="en-US" sz="1000" dirty="0"/>
              <a:t>MMWR</a:t>
            </a:r>
            <a:r>
              <a:rPr lang="en-US" sz="1000" b="1" dirty="0"/>
              <a:t> </a:t>
            </a:r>
            <a:r>
              <a:rPr lang="en-US" sz="1000" dirty="0"/>
              <a:t>58(36);1006-1007</a:t>
            </a:r>
            <a:r>
              <a:rPr lang="en-US" sz="1000" b="1" dirty="0"/>
              <a:t> </a:t>
            </a:r>
            <a:r>
              <a:rPr lang="en-US" sz="1000" dirty="0"/>
              <a:t>September 18, 2009  </a:t>
            </a:r>
          </a:p>
        </p:txBody>
      </p:sp>
      <p:sp>
        <p:nvSpPr>
          <p:cNvPr id="11" name="Slide Number Placeholder 10"/>
          <p:cNvSpPr>
            <a:spLocks noGrp="1"/>
          </p:cNvSpPr>
          <p:nvPr>
            <p:ph type="sldNum" sz="quarter" idx="10"/>
          </p:nvPr>
        </p:nvSpPr>
        <p:spPr/>
        <p:txBody>
          <a:bodyPr/>
          <a:lstStyle/>
          <a:p>
            <a:pPr>
              <a:defRPr/>
            </a:pPr>
            <a:fld id="{97952AFA-8362-48FC-9C34-150C87379A95}" type="slidenum">
              <a:rPr lang="en-US" smtClean="0"/>
              <a:pPr>
                <a:defRPr/>
              </a:pPr>
              <a:t>26</a:t>
            </a:fld>
            <a:endParaRPr lang="en-US"/>
          </a:p>
        </p:txBody>
      </p:sp>
    </p:spTree>
    <p:extLst>
      <p:ext uri="{BB962C8B-B14F-4D97-AF65-F5344CB8AC3E}">
        <p14:creationId xmlns:p14="http://schemas.microsoft.com/office/powerpoint/2010/main" val="2264036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2" name="Rectangle 2"/>
          <p:cNvSpPr>
            <a:spLocks noGrp="1" noRot="1" noChangeAspect="1" noChangeArrowheads="1" noTextEdit="1"/>
          </p:cNvSpPr>
          <p:nvPr>
            <p:ph type="sldImg"/>
          </p:nvPr>
        </p:nvSpPr>
        <p:spPr>
          <a:xfrm>
            <a:off x="1127125" y="303213"/>
            <a:ext cx="4616450" cy="3462337"/>
          </a:xfrm>
          <a:ln/>
        </p:spPr>
      </p:sp>
      <p:sp>
        <p:nvSpPr>
          <p:cNvPr id="206853" name="Rectangle 3"/>
          <p:cNvSpPr>
            <a:spLocks noGrp="1" noChangeArrowheads="1"/>
          </p:cNvSpPr>
          <p:nvPr>
            <p:ph type="body" idx="1"/>
          </p:nvPr>
        </p:nvSpPr>
        <p:spPr>
          <a:xfrm>
            <a:off x="452893" y="3923151"/>
            <a:ext cx="5893894" cy="4465361"/>
          </a:xfrm>
          <a:noFill/>
          <a:ln/>
        </p:spPr>
        <p:txBody>
          <a:bodyPr lIns="90679" tIns="45339" rIns="90679" bIns="45339">
            <a:normAutofit fontScale="92500" lnSpcReduction="20000"/>
          </a:bodyPr>
          <a:lstStyle/>
          <a:p>
            <a:pPr eaLnBrk="1" hangingPunct="1">
              <a:buSzPct val="65000"/>
              <a:buFont typeface="Wingdings 2" pitchFamily="18" charset="2"/>
              <a:buNone/>
            </a:pPr>
            <a:r>
              <a:rPr lang="en-US" sz="1000" b="1" dirty="0" smtClean="0"/>
              <a:t>Presenter </a:t>
            </a:r>
            <a:r>
              <a:rPr lang="en-US" sz="1000" b="1" dirty="0"/>
              <a:t>may use Hib one-pager to discuss and review slide.</a:t>
            </a:r>
          </a:p>
          <a:p>
            <a:pPr eaLnBrk="1" hangingPunct="1">
              <a:buSzPct val="65000"/>
              <a:buFont typeface="Wingdings 2" pitchFamily="18" charset="2"/>
              <a:buNone/>
            </a:pPr>
            <a:endParaRPr lang="en-US" sz="1000" b="1" dirty="0"/>
          </a:p>
          <a:p>
            <a:pPr eaLnBrk="1" hangingPunct="1">
              <a:buSzPct val="65000"/>
              <a:buFont typeface="Wingdings 2" pitchFamily="18" charset="2"/>
              <a:buNone/>
            </a:pPr>
            <a:r>
              <a:rPr lang="en-US" sz="1000" b="1" dirty="0"/>
              <a:t>What causes Hib disease? </a:t>
            </a:r>
            <a:r>
              <a:rPr lang="en-US" sz="1000" dirty="0"/>
              <a:t>Hib disease is caused by a bacterium, Haemophilus influenzae type b. There are six different types of these bacteria (a through f). Type b organisms account for 95% of all strains that cause invasive disease, and this is the type against which the Hib vaccine</a:t>
            </a:r>
          </a:p>
          <a:p>
            <a:pPr eaLnBrk="1" hangingPunct="1">
              <a:buSzPct val="65000"/>
              <a:buFont typeface="Wingdings 2" pitchFamily="18" charset="2"/>
              <a:buNone/>
            </a:pPr>
            <a:r>
              <a:rPr lang="en-US" sz="1000" dirty="0"/>
              <a:t>protects.</a:t>
            </a:r>
          </a:p>
          <a:p>
            <a:pPr eaLnBrk="1" hangingPunct="1">
              <a:buSzPct val="65000"/>
              <a:buFont typeface="Wingdings 2" pitchFamily="18" charset="2"/>
              <a:buNone/>
            </a:pPr>
            <a:r>
              <a:rPr lang="en-US" sz="1000" b="1" dirty="0"/>
              <a:t>How does Hib disease spread? </a:t>
            </a:r>
            <a:r>
              <a:rPr lang="en-US" sz="1000" dirty="0"/>
              <a:t>Hib disease is spread person-to-person by direct contact or through respiratory droplets. Usually the organisms</a:t>
            </a:r>
          </a:p>
          <a:p>
            <a:pPr eaLnBrk="1" hangingPunct="1">
              <a:buSzPct val="65000"/>
              <a:buFont typeface="Wingdings 2" pitchFamily="18" charset="2"/>
              <a:buNone/>
            </a:pPr>
            <a:r>
              <a:rPr lang="en-US" sz="1000" dirty="0"/>
              <a:t>remain in the nose and throat, but occasionally the bacteria spread to the lungs or bloodstream and cause a serious infection in the individual.</a:t>
            </a:r>
          </a:p>
          <a:p>
            <a:pPr eaLnBrk="1" hangingPunct="1">
              <a:buSzPct val="65000"/>
              <a:buFont typeface="Wingdings 2" pitchFamily="18" charset="2"/>
              <a:buNone/>
            </a:pPr>
            <a:r>
              <a:rPr lang="en-US" sz="1000" b="1" dirty="0"/>
              <a:t>How serious is Hib disease? </a:t>
            </a:r>
            <a:r>
              <a:rPr lang="en-US" sz="1000" dirty="0"/>
              <a:t>Hib disease can be very serious. The most common type of invasive Hib disease is meningitis, an infection of the membranes covering the brain (50%–65% of cases).</a:t>
            </a:r>
          </a:p>
          <a:p>
            <a:pPr eaLnBrk="1" hangingPunct="1">
              <a:buSzPct val="65000"/>
              <a:buFont typeface="Wingdings 2" pitchFamily="18" charset="2"/>
              <a:buNone/>
            </a:pPr>
            <a:endParaRPr lang="en-US" sz="1000" dirty="0" smtClean="0"/>
          </a:p>
          <a:p>
            <a:pPr eaLnBrk="1" hangingPunct="1">
              <a:buSzPct val="65000"/>
              <a:buFont typeface="Wingdings 2" pitchFamily="18" charset="2"/>
              <a:buNone/>
            </a:pPr>
            <a:r>
              <a:rPr lang="en-US" sz="1000" b="1" dirty="0" smtClean="0"/>
              <a:t>ACIP </a:t>
            </a:r>
            <a:r>
              <a:rPr lang="en-US" sz="1000" b="1" dirty="0"/>
              <a:t>recommends: </a:t>
            </a:r>
          </a:p>
          <a:p>
            <a:pPr eaLnBrk="1" hangingPunct="1">
              <a:buSzPct val="65000"/>
              <a:buFont typeface="Wingdings 2" pitchFamily="18" charset="2"/>
              <a:buNone/>
            </a:pPr>
            <a:r>
              <a:rPr lang="en-US" sz="1000" dirty="0"/>
              <a:t>3-4 doses of Hib (depending on brand)</a:t>
            </a:r>
          </a:p>
          <a:p>
            <a:pPr eaLnBrk="1" hangingPunct="1">
              <a:buSzPct val="65000"/>
              <a:buFont typeface="Wingdings 2" pitchFamily="18" charset="2"/>
              <a:buNone/>
            </a:pPr>
            <a:r>
              <a:rPr lang="en-US" sz="1000" dirty="0"/>
              <a:t>     Dose 1 @ 2 months of age</a:t>
            </a:r>
          </a:p>
          <a:p>
            <a:pPr eaLnBrk="1" hangingPunct="1">
              <a:buSzPct val="65000"/>
              <a:buFont typeface="Wingdings 2" pitchFamily="18" charset="2"/>
              <a:buNone/>
            </a:pPr>
            <a:r>
              <a:rPr lang="en-US" sz="1000" dirty="0"/>
              <a:t>     Dose 2 @ 4 months of age</a:t>
            </a:r>
          </a:p>
          <a:p>
            <a:pPr eaLnBrk="1" hangingPunct="1">
              <a:buSzPct val="65000"/>
              <a:buFont typeface="Wingdings 2" pitchFamily="18" charset="2"/>
              <a:buNone/>
            </a:pPr>
            <a:r>
              <a:rPr lang="en-US" sz="1000" dirty="0"/>
              <a:t>     Dose 3 @ 6 months of age </a:t>
            </a:r>
          </a:p>
          <a:p>
            <a:pPr eaLnBrk="1" hangingPunct="1">
              <a:buSzPct val="65000"/>
              <a:buFont typeface="Wingdings 2" pitchFamily="18" charset="2"/>
              <a:buNone/>
            </a:pPr>
            <a:r>
              <a:rPr lang="en-US" sz="1000" dirty="0"/>
              <a:t>(Not required if Pedvax HIB® is administered at 2 and 4 months of age</a:t>
            </a:r>
            <a:r>
              <a:rPr lang="en-US" sz="1000" dirty="0" smtClean="0"/>
              <a:t>) </a:t>
            </a:r>
            <a:endParaRPr lang="en-US" sz="1000" dirty="0"/>
          </a:p>
          <a:p>
            <a:pPr eaLnBrk="1" hangingPunct="1">
              <a:buSzPct val="65000"/>
              <a:buFont typeface="Wingdings 2" pitchFamily="18" charset="2"/>
              <a:buNone/>
            </a:pPr>
            <a:r>
              <a:rPr lang="en-US" sz="1000" dirty="0" smtClean="0"/>
              <a:t>-Booster </a:t>
            </a:r>
            <a:r>
              <a:rPr lang="en-US" sz="1000" dirty="0"/>
              <a:t>dose </a:t>
            </a:r>
            <a:r>
              <a:rPr lang="en-US" sz="1000" dirty="0" smtClean="0"/>
              <a:t>at </a:t>
            </a:r>
            <a:r>
              <a:rPr lang="en-US" sz="1000" dirty="0"/>
              <a:t>12 through 15 months of age </a:t>
            </a:r>
            <a:endParaRPr lang="en-US" sz="1000" dirty="0" smtClean="0"/>
          </a:p>
          <a:p>
            <a:pPr marL="0" indent="0">
              <a:buFontTx/>
              <a:buNone/>
              <a:defRPr/>
            </a:pPr>
            <a:r>
              <a:rPr lang="en-US" sz="1000" dirty="0" smtClean="0">
                <a:latin typeface="+mn-lt"/>
                <a:cs typeface="Arial" charset="0"/>
              </a:rPr>
              <a:t>-Unvaccinated children aged 15-59 months, administer one dose</a:t>
            </a:r>
          </a:p>
          <a:p>
            <a:pPr marL="0" indent="0">
              <a:buFontTx/>
              <a:buNone/>
              <a:defRPr/>
            </a:pPr>
            <a:r>
              <a:rPr lang="en-US" sz="1000" dirty="0" smtClean="0">
                <a:latin typeface="+mn-lt"/>
                <a:cs typeface="Arial" charset="0"/>
              </a:rPr>
              <a:t>-One dose of Hib for unimmunized persons 5 through 18 years who have asplenia, sickle cell disease or HIV infection</a:t>
            </a:r>
          </a:p>
          <a:p>
            <a:pPr marL="0" indent="0">
              <a:buFontTx/>
              <a:buNone/>
              <a:defRPr/>
            </a:pPr>
            <a:endParaRPr lang="en-US" sz="1000" dirty="0" smtClean="0">
              <a:latin typeface="+mn-lt"/>
              <a:cs typeface="Arial" charset="0"/>
            </a:endParaRPr>
          </a:p>
          <a:p>
            <a:pPr marL="0" indent="0">
              <a:buFontTx/>
              <a:buNone/>
              <a:defRPr/>
            </a:pPr>
            <a:r>
              <a:rPr lang="en-US" sz="1000" b="1" dirty="0" smtClean="0"/>
              <a:t>Required for school and child care attendance</a:t>
            </a:r>
          </a:p>
          <a:p>
            <a:pPr>
              <a:spcBef>
                <a:spcPct val="0"/>
              </a:spcBef>
            </a:pPr>
            <a:endParaRPr lang="en-US" sz="1000" dirty="0"/>
          </a:p>
          <a:p>
            <a:pPr marL="0" marR="0" lvl="0" indent="0" algn="l" defTabSz="914400" rtl="0" eaLnBrk="1" fontAlgn="auto" latinLnBrk="0" hangingPunct="1">
              <a:lnSpc>
                <a:spcPct val="100000"/>
              </a:lnSpc>
              <a:spcBef>
                <a:spcPts val="0"/>
              </a:spcBef>
              <a:spcAft>
                <a:spcPts val="0"/>
              </a:spcAft>
              <a:buClrTx/>
              <a:buSzPct val="65000"/>
              <a:buFont typeface="Wingdings 2" pitchFamily="18" charset="2"/>
              <a:buNone/>
              <a:tabLst/>
              <a:defRPr/>
            </a:pPr>
            <a:r>
              <a:rPr lang="en-US" sz="1000" b="1" i="1" dirty="0" smtClean="0">
                <a:effectLst/>
              </a:rPr>
              <a:t>Haemophilus influenzae</a:t>
            </a:r>
            <a:r>
              <a:rPr lang="en-US" sz="1000" b="1" dirty="0" smtClean="0">
                <a:effectLst/>
              </a:rPr>
              <a:t> type B vaccine updates:</a:t>
            </a:r>
            <a:r>
              <a:rPr lang="en-US" sz="1000" b="1" baseline="0" dirty="0" smtClean="0">
                <a:effectLst/>
              </a:rPr>
              <a:t>  </a:t>
            </a:r>
            <a:r>
              <a:rPr lang="en-US" sz="1000" dirty="0" smtClean="0">
                <a:effectLst/>
              </a:rPr>
              <a:t>Within the </a:t>
            </a:r>
            <a:r>
              <a:rPr lang="en-US" sz="1000" i="1" dirty="0" smtClean="0">
                <a:effectLst/>
              </a:rPr>
              <a:t>Haemophilus influenzae</a:t>
            </a:r>
            <a:r>
              <a:rPr lang="en-US" sz="1000" dirty="0" smtClean="0">
                <a:effectLst/>
              </a:rPr>
              <a:t> type b vaccine (Hib) footnote, Comvax was removed from the routine vaccination portion of footnote. This vaccine has been removed from the market, and all available doses have expired.  Additionally, Hiberix has been added to the list of vaccines that may be used for the primary vaccination series.</a:t>
            </a:r>
          </a:p>
          <a:p>
            <a:pPr marL="0" marR="0" lvl="0" indent="0" algn="l" defTabSz="914400" rtl="0" eaLnBrk="1" fontAlgn="auto" latinLnBrk="0" hangingPunct="1">
              <a:lnSpc>
                <a:spcPct val="100000"/>
              </a:lnSpc>
              <a:spcBef>
                <a:spcPts val="0"/>
              </a:spcBef>
              <a:spcAft>
                <a:spcPts val="0"/>
              </a:spcAft>
              <a:buClrTx/>
              <a:buSzPct val="65000"/>
              <a:buFont typeface="Wingdings 2" pitchFamily="18" charset="2"/>
              <a:buNone/>
              <a:tabLst/>
              <a:defRPr/>
            </a:pPr>
            <a:endParaRPr lang="en-US" sz="1000" dirty="0" smtClean="0">
              <a:effectLst/>
            </a:endParaRPr>
          </a:p>
          <a:p>
            <a:pPr marL="0" marR="0" lvl="0" indent="0" algn="l" defTabSz="914400" rtl="0" eaLnBrk="1" fontAlgn="auto" latinLnBrk="0" hangingPunct="1">
              <a:lnSpc>
                <a:spcPct val="100000"/>
              </a:lnSpc>
              <a:spcBef>
                <a:spcPts val="0"/>
              </a:spcBef>
              <a:spcAft>
                <a:spcPts val="0"/>
              </a:spcAft>
              <a:buClrTx/>
              <a:buSzPct val="65000"/>
              <a:buFont typeface="Wingdings 2" pitchFamily="18" charset="2"/>
              <a:buNone/>
              <a:tabLst/>
              <a:defRPr/>
            </a:pPr>
            <a:r>
              <a:rPr lang="en-US" sz="1000" b="1" dirty="0" smtClean="0">
                <a:effectLst/>
              </a:rPr>
              <a:t>Special</a:t>
            </a:r>
            <a:r>
              <a:rPr lang="en-US" sz="1000" b="1" baseline="0" dirty="0" smtClean="0">
                <a:effectLst/>
              </a:rPr>
              <a:t> populations:</a:t>
            </a:r>
          </a:p>
          <a:p>
            <a:pPr marL="0" marR="0" lvl="0" indent="0" algn="l" defTabSz="914400" rtl="0" eaLnBrk="1" fontAlgn="auto" latinLnBrk="0" hangingPunct="1">
              <a:lnSpc>
                <a:spcPct val="100000"/>
              </a:lnSpc>
              <a:spcBef>
                <a:spcPts val="0"/>
              </a:spcBef>
              <a:spcAft>
                <a:spcPts val="0"/>
              </a:spcAft>
              <a:buClrTx/>
              <a:buSzPct val="65000"/>
              <a:buFont typeface="Wingdings 2" pitchFamily="18" charset="2"/>
              <a:buNone/>
              <a:tabLst/>
              <a:defRPr/>
            </a:pPr>
            <a:r>
              <a:rPr lang="en-US" sz="1000" b="0" baseline="0" dirty="0" smtClean="0">
                <a:effectLst/>
              </a:rPr>
              <a:t>Adults who have anatomical or functional asplenia or sickle cell disease, or are undergoing elective splenectomy should receive 1 dose of Hib if they have not previously received Hib.  Hib should be administered at least 14 days before splenectomy.  Adults with a hematopoietic stem cell transplant (HSCT) should receive 3 doses of Hib in at least 4 week intervals 6-12 months after transplant regardless of their Hib history.  Hib is not routinely recommended for adults with HIV infection because their risk for Haemophilus influenzae type b infection is low.</a:t>
            </a:r>
          </a:p>
          <a:p>
            <a:pPr marL="0" marR="0" lvl="0" indent="0" algn="l" defTabSz="914400" rtl="0" eaLnBrk="1" fontAlgn="auto" latinLnBrk="0" hangingPunct="1">
              <a:lnSpc>
                <a:spcPct val="100000"/>
              </a:lnSpc>
              <a:spcBef>
                <a:spcPts val="0"/>
              </a:spcBef>
              <a:spcAft>
                <a:spcPts val="0"/>
              </a:spcAft>
              <a:buClrTx/>
              <a:buSzPct val="65000"/>
              <a:buFont typeface="Wingdings 2" pitchFamily="18" charset="2"/>
              <a:buNone/>
              <a:tabLst/>
              <a:defRPr/>
            </a:pPr>
            <a:endParaRPr lang="en-US" sz="1000" dirty="0" smtClean="0">
              <a:effectLst/>
            </a:endParaRPr>
          </a:p>
          <a:p>
            <a:pPr>
              <a:lnSpc>
                <a:spcPct val="80000"/>
              </a:lnSpc>
              <a:spcBef>
                <a:spcPct val="0"/>
              </a:spcBef>
            </a:pPr>
            <a:endParaRPr lang="en-US" sz="1000" dirty="0"/>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133054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Pictures show a child in an iron lung due to weak respiratory muscles (common in polio era) and a child with muscle weakness, as a result of polio, requiring the assistance of braces and crutches in order to walk.</a:t>
            </a:r>
          </a:p>
          <a:p>
            <a:endParaRPr lang="en-US" dirty="0" smtClean="0"/>
          </a:p>
          <a:p>
            <a:r>
              <a:rPr lang="en-US" dirty="0" smtClean="0"/>
              <a:t>Polio, also called poliomyelitis and infantile paralysis is caused by an Enterovirus (Serotypes 1,2,3)</a:t>
            </a:r>
          </a:p>
          <a:p>
            <a:r>
              <a:rPr lang="en-US" dirty="0" smtClean="0"/>
              <a:t>Infection acquired through mouth, virus replicates in pharynx and GI tract, then spreads to lymphatics and other tissues.</a:t>
            </a:r>
          </a:p>
          <a:p>
            <a:r>
              <a:rPr lang="en-US" dirty="0" smtClean="0"/>
              <a:t>Attacks motor neurons in spinal cord &amp; brain stem</a:t>
            </a:r>
          </a:p>
          <a:p>
            <a:r>
              <a:rPr lang="en-US" dirty="0" smtClean="0"/>
              <a:t>in 2015, Nigeria was removed from the list of polio-endemic countries.  The only 2 polio endemic countries now are Pakistan and Afghanistan.  Remind staff to evaluate travelers for the need of polio vaccine if traveling to endemic countries.</a:t>
            </a:r>
          </a:p>
          <a:p>
            <a:endParaRPr lang="en-US" dirty="0" smtClean="0"/>
          </a:p>
          <a:p>
            <a:r>
              <a:rPr lang="en-US" dirty="0" smtClean="0"/>
              <a:t>ACIP recommends:</a:t>
            </a:r>
          </a:p>
          <a:p>
            <a:r>
              <a:rPr lang="en-US" dirty="0" smtClean="0"/>
              <a:t>Four dose series of IPV at : 2, 4, 6 through 18 months</a:t>
            </a:r>
            <a:r>
              <a:rPr lang="en-US" baseline="0" dirty="0" smtClean="0"/>
              <a:t> </a:t>
            </a:r>
            <a:r>
              <a:rPr lang="en-US" dirty="0" smtClean="0"/>
              <a:t>and 4 through 6 years of age.  Final dose after fourth birthday and at least 6 months after the</a:t>
            </a:r>
            <a:r>
              <a:rPr lang="en-US" baseline="0" dirty="0" smtClean="0"/>
              <a:t> previous dose</a:t>
            </a:r>
          </a:p>
          <a:p>
            <a:endParaRPr lang="en-US" dirty="0" smtClean="0"/>
          </a:p>
          <a:p>
            <a:r>
              <a:rPr lang="en-US" dirty="0" smtClean="0"/>
              <a:t>A booster dose may be recommended, depending on length of stay and the timing of the last dose of polio vaccine, for persons traveling to countries experiencing polio outbreaks.  </a:t>
            </a:r>
          </a:p>
          <a:p>
            <a:endParaRPr lang="en-US" dirty="0" smtClean="0"/>
          </a:p>
          <a:p>
            <a:r>
              <a:rPr lang="en-US" dirty="0" smtClean="0"/>
              <a:t>For additional  information about polio refer to: Epidemiology and Prevention of Vaccine-Preventable Diseases, 13th edition  2015.  HHS, CDC. </a:t>
            </a:r>
          </a:p>
          <a:p>
            <a:endParaRPr lang="en-US" dirty="0" smtClean="0"/>
          </a:p>
          <a:p>
            <a:r>
              <a:rPr lang="en-US" b="1" dirty="0" smtClean="0"/>
              <a:t>(New 02/17/2017)</a:t>
            </a:r>
            <a:r>
              <a:rPr lang="en-US" dirty="0" smtClean="0"/>
              <a:t> The January 13 and February 17, 2017 MMWRs provide additional guidance regarding assessment of poliovirus vaccination status and vaccination of children who have received poliovirus vaccine outside the United States. View the complete guidance(https://www.cdc.gov/mmwr/volumes/66/wr/mm6601a6.htm).</a:t>
            </a:r>
          </a:p>
          <a:p>
            <a:r>
              <a:rPr lang="en-US" dirty="0" smtClean="0"/>
              <a:t>Specifically, the guidance provides information which offers additional clarification and changes impacting the IPV footnote in the 2017 catch-up schedule:</a:t>
            </a:r>
          </a:p>
          <a:p>
            <a:r>
              <a:rPr lang="en-US" dirty="0" smtClean="0"/>
              <a:t>If both OPV and IPV were administered as part of a series, the total number of doses needed to complete the series is the same as that recommended for the U.S. IPV schedule. A minimum interval of 4 weeks should separate doses in the series, with the final dose administered on or after the fourth birthday and at least 6 months after the previous dose.</a:t>
            </a:r>
          </a:p>
          <a:p>
            <a:r>
              <a:rPr lang="en-US" dirty="0" smtClean="0"/>
              <a:t>If only OPV was administered, and all doses were given before age 4 years, 1 dose of IPV should be given at 4 years or older and at least 6 months after the last OPV dose. This 6-month period is a change from the current footnote which indicates the period is 4 weeks after the last OPV dose.  Only trivalent OPV (</a:t>
            </a:r>
            <a:r>
              <a:rPr lang="en-US" dirty="0" err="1" smtClean="0"/>
              <a:t>tOPV</a:t>
            </a:r>
            <a:r>
              <a:rPr lang="en-US" dirty="0" smtClean="0"/>
              <a:t>) counts toward the U.S. vaccination requirements (</a:t>
            </a:r>
            <a:r>
              <a:rPr lang="en-US" dirty="0" err="1" smtClean="0"/>
              <a:t>tOPV</a:t>
            </a:r>
            <a:r>
              <a:rPr lang="en-US" dirty="0" smtClean="0"/>
              <a:t> was used for routine poliovirus vaccination in all OPV-using countries until April 1, 2016). See Guidance to assess doses documented as "OPV"(https://www.cdc.gov/mmwr/volumes/66/wr/mm6606a7.htm).</a:t>
            </a:r>
          </a:p>
          <a:p>
            <a:endParaRPr lang="en-US" dirty="0" smtClean="0"/>
          </a:p>
          <a:p>
            <a:r>
              <a:rPr lang="en-US" dirty="0" smtClean="0"/>
              <a:t>Previous poliovirus vaccination is valid if documentation indicates receipt of IPV or </a:t>
            </a:r>
            <a:r>
              <a:rPr lang="en-US" dirty="0" err="1" smtClean="0"/>
              <a:t>tOPV</a:t>
            </a:r>
            <a:r>
              <a:rPr lang="en-US" dirty="0" smtClean="0"/>
              <a:t>.  </a:t>
            </a:r>
            <a:r>
              <a:rPr lang="en-US" dirty="0" err="1" smtClean="0"/>
              <a:t>tOPV</a:t>
            </a:r>
            <a:r>
              <a:rPr lang="en-US" dirty="0" smtClean="0"/>
              <a:t> was used for routine poliovirus vaccination before April 1, 2016 in all OPV-using countries. Therefore, if a child has documentation of receipt of an OPV dose (rather than “</a:t>
            </a:r>
            <a:r>
              <a:rPr lang="en-US" dirty="0" err="1" smtClean="0"/>
              <a:t>tOPV</a:t>
            </a:r>
            <a:r>
              <a:rPr lang="en-US" dirty="0" smtClean="0"/>
              <a:t>”) before April 1, 2016, this represents a </a:t>
            </a:r>
            <a:r>
              <a:rPr lang="en-US" dirty="0" err="1" smtClean="0"/>
              <a:t>tOPV</a:t>
            </a:r>
            <a:r>
              <a:rPr lang="en-US" dirty="0" smtClean="0"/>
              <a:t> dose and should be counted towards the U.S. vaccination schedule, unless specifically notated that it was administered during a vaccination campaign.* Consistent with the polio eradication strategy, doses of OPV administered on or after April 1, 2016 are either </a:t>
            </a:r>
            <a:r>
              <a:rPr lang="en-US" dirty="0" err="1" smtClean="0"/>
              <a:t>bOPV</a:t>
            </a:r>
            <a:r>
              <a:rPr lang="en-US" dirty="0" smtClean="0"/>
              <a:t> (used in routine vaccination and campaigns), or </a:t>
            </a:r>
            <a:r>
              <a:rPr lang="en-US" dirty="0" err="1" smtClean="0"/>
              <a:t>mOPV</a:t>
            </a:r>
            <a:r>
              <a:rPr lang="en-US" dirty="0" smtClean="0"/>
              <a:t> (used in a type-specific outbreak response); these doses do not count towards the U.S. vaccination requirements for protection against all three poliovirus types. Persons aged &lt;18 years with doses of OPV that do not count towards the U.S. vaccination requirements should receive IPV to complete the schedule according to the U.S. IPV schedule.* </a:t>
            </a:r>
            <a:r>
              <a:rPr lang="en-US" dirty="0" err="1" smtClean="0"/>
              <a:t>mOPV</a:t>
            </a:r>
            <a:r>
              <a:rPr lang="en-US" dirty="0" smtClean="0"/>
              <a:t> or </a:t>
            </a:r>
            <a:r>
              <a:rPr lang="en-US" dirty="0" err="1" smtClean="0"/>
              <a:t>bOPV</a:t>
            </a:r>
            <a:r>
              <a:rPr lang="en-US" dirty="0" smtClean="0"/>
              <a:t> were often used in vaccination campaigns but doses administered during vaccination campaigns are not typically recorded in parent-held records. These doses do not count towards the U.S. vaccination requirements.</a:t>
            </a:r>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066E9E5-10E0-4BBE-BE44-6E2F2F5F597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6463387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smtClean="0"/>
              <a:t>MEASLES</a:t>
            </a:r>
            <a:r>
              <a:rPr lang="en-US" dirty="0" smtClean="0"/>
              <a:t> (caused by paramyxovirus);</a:t>
            </a:r>
            <a:r>
              <a:rPr lang="en-US" baseline="0" dirty="0" smtClean="0"/>
              <a:t> </a:t>
            </a:r>
            <a:r>
              <a:rPr lang="en-US" dirty="0" smtClean="0"/>
              <a:t>Slide shows child</a:t>
            </a:r>
            <a:r>
              <a:rPr lang="en-US" baseline="0" dirty="0" smtClean="0"/>
              <a:t> </a:t>
            </a:r>
            <a:r>
              <a:rPr lang="en-US" dirty="0" smtClean="0"/>
              <a:t>with typical measles rash and conjunctivitis</a:t>
            </a:r>
          </a:p>
          <a:p>
            <a:r>
              <a:rPr lang="en-US" b="1" dirty="0" smtClean="0"/>
              <a:t>MUMPS</a:t>
            </a:r>
            <a:r>
              <a:rPr lang="en-US" dirty="0" smtClean="0"/>
              <a:t> (caused by paramyxovirus);</a:t>
            </a:r>
            <a:r>
              <a:rPr lang="en-US" baseline="0" dirty="0" smtClean="0"/>
              <a:t> </a:t>
            </a:r>
            <a:r>
              <a:rPr lang="en-US" dirty="0" smtClean="0"/>
              <a:t>Slide shows an adolescent with </a:t>
            </a:r>
            <a:r>
              <a:rPr lang="en-US" dirty="0" err="1" smtClean="0"/>
              <a:t>parotitis</a:t>
            </a:r>
            <a:r>
              <a:rPr lang="en-US" dirty="0" smtClean="0"/>
              <a:t> due to mumps;</a:t>
            </a:r>
            <a:r>
              <a:rPr lang="en-US" baseline="0" dirty="0" smtClean="0"/>
              <a:t> </a:t>
            </a:r>
            <a:r>
              <a:rPr lang="en-US" dirty="0" err="1" smtClean="0"/>
              <a:t>Parotitis</a:t>
            </a:r>
            <a:r>
              <a:rPr lang="en-US" dirty="0" smtClean="0"/>
              <a:t> (inflammation of parotid gland) occurs in 30-40% of infected persons, 40-50% have only nonspecific or respiratory symptoms; Complications include aseptic meningitis, &amp; deafness; Post pubertal individuals may have </a:t>
            </a:r>
            <a:r>
              <a:rPr lang="en-US" dirty="0" err="1" smtClean="0"/>
              <a:t>orchitis</a:t>
            </a:r>
            <a:r>
              <a:rPr lang="en-US" dirty="0" smtClean="0"/>
              <a:t> (inflammation of testicles), ovarian inflammation, &amp; pancreatitis</a:t>
            </a:r>
          </a:p>
          <a:p>
            <a:r>
              <a:rPr lang="en-US" b="1" dirty="0" smtClean="0"/>
              <a:t>RUBELLA</a:t>
            </a:r>
            <a:r>
              <a:rPr lang="en-US" dirty="0" smtClean="0"/>
              <a:t> (Caused by rubella virus and spread from person to person {</a:t>
            </a:r>
            <a:r>
              <a:rPr lang="en-US" dirty="0" err="1" smtClean="0"/>
              <a:t>togavirus</a:t>
            </a:r>
            <a:r>
              <a:rPr lang="en-US" dirty="0" smtClean="0"/>
              <a:t>});</a:t>
            </a:r>
            <a:r>
              <a:rPr lang="en-US" baseline="0" dirty="0" smtClean="0"/>
              <a:t> </a:t>
            </a:r>
            <a:r>
              <a:rPr lang="en-US" dirty="0" smtClean="0"/>
              <a:t>In children, the rash may be the first manifestation of infection. Adults may have low-grade fever, malaise, URI, and lymphadenopathy prior to rash. Arthralgia and arthritis is common in adults, especially women. Complications include encephalitis and hemorrhagic manifestations</a:t>
            </a:r>
          </a:p>
          <a:p>
            <a:r>
              <a:rPr lang="en-US" dirty="0" smtClean="0"/>
              <a:t>Rubella is no longer endemic in the U.S. However, it is still present in other countries and can be imported   </a:t>
            </a:r>
          </a:p>
          <a:p>
            <a:r>
              <a:rPr lang="en-US" b="1" dirty="0" smtClean="0"/>
              <a:t>CONGENITAL RUBELLA</a:t>
            </a:r>
            <a:r>
              <a:rPr lang="en-US" dirty="0" smtClean="0"/>
              <a:t>  Slide shows an adult and child with a typical rash from rubella and an infant with congenital rubella syndrome Infant was infected in utero  and has “blueberry muffin spots” on skin due to petechial lesions, cataracts, hearing loss and congenital heart lesion and will most likely be developmentally delayed.</a:t>
            </a:r>
          </a:p>
          <a:p>
            <a:r>
              <a:rPr lang="en-US" dirty="0" smtClean="0"/>
              <a:t>All woman of child bearing age should be certain they are immune to rubella.</a:t>
            </a:r>
          </a:p>
          <a:p>
            <a:endParaRPr lang="en-US" dirty="0" smtClean="0"/>
          </a:p>
          <a:p>
            <a:r>
              <a:rPr lang="en-US" dirty="0" smtClean="0"/>
              <a:t>Children should get 2 doses of MMR vaccine:</a:t>
            </a:r>
          </a:p>
          <a:p>
            <a:r>
              <a:rPr lang="en-US" dirty="0" smtClean="0"/>
              <a:t>-First Dose: 12–15 months of age</a:t>
            </a:r>
          </a:p>
          <a:p>
            <a:r>
              <a:rPr lang="en-US" dirty="0" smtClean="0"/>
              <a:t>-Second Dose: 4–6 years of age;</a:t>
            </a:r>
            <a:r>
              <a:rPr lang="en-US" baseline="0" dirty="0" smtClean="0"/>
              <a:t> </a:t>
            </a:r>
            <a:r>
              <a:rPr lang="en-US" dirty="0" smtClean="0"/>
              <a:t>may be given earlier, if at least 28 days (4 weeks) after the 1st dose</a:t>
            </a:r>
          </a:p>
          <a:p>
            <a:r>
              <a:rPr lang="en-US" dirty="0" smtClean="0"/>
              <a:t>-Some infants younger than 12 months should get a dose of MMR if they are traveling out of the country. (This</a:t>
            </a:r>
          </a:p>
          <a:p>
            <a:r>
              <a:rPr lang="en-US" dirty="0" smtClean="0"/>
              <a:t>dose will not count toward their routine series.)</a:t>
            </a:r>
          </a:p>
          <a:p>
            <a:r>
              <a:rPr lang="en-US" dirty="0" smtClean="0"/>
              <a:t>-Children between 1 and 12 years of age can get a “combination” vaccine called MMRV, which contains both MMR and varicella (chickenpox) vaccines</a:t>
            </a:r>
          </a:p>
          <a:p>
            <a:endParaRPr lang="en-US" dirty="0" smtClean="0"/>
          </a:p>
          <a:p>
            <a:r>
              <a:rPr lang="en-US" b="1" dirty="0" smtClean="0"/>
              <a:t>Required for school and child care attendance</a:t>
            </a:r>
            <a:r>
              <a:rPr lang="en-US" dirty="0" smtClean="0"/>
              <a:t>: Acceptable evidence of immunity to measles, mumps, or rubella in adults is: born before 1957, documentation of receipt of MMR, or laboratory evidence of immunity of disease.  Documentation of healthcare provider-diagnosed disease </a:t>
            </a:r>
            <a:r>
              <a:rPr lang="en-US" b="1" dirty="0" smtClean="0"/>
              <a:t>without</a:t>
            </a:r>
            <a:r>
              <a:rPr lang="en-US" dirty="0" smtClean="0"/>
              <a:t> laboratory confirmation is not acceptable evidence of immunity.</a:t>
            </a:r>
            <a:r>
              <a:rPr lang="en-US" baseline="0" dirty="0" smtClean="0"/>
              <a:t>  </a:t>
            </a:r>
            <a:r>
              <a:rPr lang="en-US" dirty="0" smtClean="0"/>
              <a:t>Birth date not acceptable evidence of rubella immunity for women who could become pregnant </a:t>
            </a:r>
          </a:p>
          <a:p>
            <a:endParaRPr lang="en-US" dirty="0" smtClean="0"/>
          </a:p>
          <a:p>
            <a:r>
              <a:rPr lang="en-US" dirty="0" smtClean="0"/>
              <a:t>Adults born in 1957 or later without acceptable evidence of immunity</a:t>
            </a:r>
            <a:r>
              <a:rPr lang="en-US" baseline="0" dirty="0" smtClean="0"/>
              <a:t> to measles, mumps, or rubella should receive 1 dose of MMR unless they have a medical contraindication to the vaccine, e.g., pregnancy or severe immunodeficiency</a:t>
            </a:r>
          </a:p>
          <a:p>
            <a:endParaRPr lang="en-US"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066E9E5-10E0-4BBE-BE44-6E2F2F5F597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887746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C27C4F-2B6F-4D50-8C59-57CD46D25B5D}"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8931169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Presenter may use varicella one-pager with reviewing slide.</a:t>
            </a:r>
          </a:p>
          <a:p>
            <a:endParaRPr lang="en-US" dirty="0" smtClean="0"/>
          </a:p>
          <a:p>
            <a:r>
              <a:rPr lang="en-US" dirty="0" smtClean="0"/>
              <a:t>Chicken pox is an illness caused by the varicella zoster virus.  It was one an almost universal childhood experience.  Now it’s much less common in the U.S. owing to widespread vaccination.</a:t>
            </a:r>
          </a:p>
          <a:p>
            <a:endParaRPr lang="en-US" dirty="0" smtClean="0"/>
          </a:p>
          <a:p>
            <a:r>
              <a:rPr lang="en-US" dirty="0" smtClean="0"/>
              <a:t>Why get vaccinated?</a:t>
            </a:r>
          </a:p>
          <a:p>
            <a:r>
              <a:rPr lang="en-US" dirty="0" smtClean="0"/>
              <a:t>It is usually mild, but it can be serious, especially in young infants and adults. Most people who get chickenpox vaccine will not get chickenpox. But if someone who has been vaccinated does get chickenpox, it is usually very mild. They will have fewer blisters, are less likely to have a fever, and will recover faster.  This slide shows an adolescent with a typical varicella rash and infant with secondary bacterial infected varicella lesions, probably due to staph or strep. </a:t>
            </a:r>
          </a:p>
          <a:p>
            <a:endParaRPr lang="en-US" dirty="0" smtClean="0"/>
          </a:p>
          <a:p>
            <a:r>
              <a:rPr lang="en-US" dirty="0" smtClean="0"/>
              <a:t>ACIP recommends: </a:t>
            </a:r>
          </a:p>
          <a:p>
            <a:r>
              <a:rPr lang="en-US" dirty="0" smtClean="0"/>
              <a:t>Children who have never had chickenpox should get 2 doses of chickenpox vaccine at these ages:</a:t>
            </a:r>
          </a:p>
          <a:p>
            <a:r>
              <a:rPr lang="en-US" dirty="0" smtClean="0"/>
              <a:t>1st Dose: 12–15 months of age</a:t>
            </a:r>
          </a:p>
          <a:p>
            <a:r>
              <a:rPr lang="en-US" dirty="0" smtClean="0"/>
              <a:t>2nd Dose: 4–6 years of age (may be given earlier, if at least 3 months after the 1st dose); If the second dose was administered at least 4 weeks after the first dose, it can be accepted as valid.</a:t>
            </a:r>
          </a:p>
          <a:p>
            <a:endParaRPr lang="en-US" dirty="0" smtClean="0"/>
          </a:p>
          <a:p>
            <a:r>
              <a:rPr lang="en-US" dirty="0" smtClean="0"/>
              <a:t>Catch-up</a:t>
            </a:r>
          </a:p>
          <a:p>
            <a:r>
              <a:rPr lang="en-US" dirty="0" smtClean="0"/>
              <a:t>Ensure that all persons aged 7 through 18 years without evidence of immunity have 2 doses of varicella vaccine.  For children aged 7 through 12 years, the recommended minimum interval between doses is 3 months (if</a:t>
            </a:r>
            <a:r>
              <a:rPr lang="en-US" baseline="0" dirty="0" smtClean="0"/>
              <a:t> the second dose was administered at least 4 weeks after the first dose, it can be accepted as valid); for persons aged 13 years and older, the minimum interval between doses is 4 weeks.  </a:t>
            </a:r>
          </a:p>
          <a:p>
            <a:endParaRPr lang="en-US" dirty="0" smtClean="0"/>
          </a:p>
          <a:p>
            <a:pPr marL="0" marR="0" lvl="0" indent="0" algn="l" defTabSz="914400" rtl="0" eaLnBrk="0" fontAlgn="base" latinLnBrk="0" hangingPunct="0">
              <a:lnSpc>
                <a:spcPct val="100000"/>
              </a:lnSpc>
              <a:spcBef>
                <a:spcPct val="50000"/>
              </a:spcBef>
              <a:spcAft>
                <a:spcPct val="0"/>
              </a:spcAft>
              <a:buClrTx/>
              <a:buSzTx/>
              <a:buFontTx/>
              <a:buNone/>
              <a:tabLst/>
              <a:defRPr/>
            </a:pPr>
            <a:r>
              <a:rPr kumimoji="1" lang="en-US" sz="1800" b="1" i="0" u="none" strike="noStrike" kern="1200" cap="none" spc="0" normalizeH="0" baseline="0" noProof="0" dirty="0" smtClean="0">
                <a:ln>
                  <a:noFill/>
                </a:ln>
                <a:solidFill>
                  <a:prstClr val="black"/>
                </a:solidFill>
                <a:effectLst/>
                <a:uLnTx/>
                <a:uFillTx/>
                <a:latin typeface="Arial" charset="0"/>
                <a:ea typeface="+mn-ea"/>
                <a:cs typeface="+mn-cs"/>
              </a:rPr>
              <a:t>Required for school and child care attendance</a:t>
            </a:r>
          </a:p>
          <a:p>
            <a:endParaRPr lang="en-US" dirty="0" smtClean="0"/>
          </a:p>
          <a:p>
            <a:r>
              <a:rPr lang="en-US" dirty="0" smtClean="0"/>
              <a:t>Reference: Prevention of Varicella - Recommendations of the Advisory Committee on Immunization </a:t>
            </a:r>
          </a:p>
          <a:p>
            <a:r>
              <a:rPr lang="en-US" dirty="0" smtClean="0"/>
              <a:t>Practices (ACIP) MMWR (2007);56(No. RR-4):23</a:t>
            </a:r>
          </a:p>
          <a:p>
            <a:endParaRPr lang="en-US" dirty="0"/>
          </a:p>
        </p:txBody>
      </p:sp>
      <p:sp>
        <p:nvSpPr>
          <p:cNvPr id="4" name="Slide Number Placeholder 3"/>
          <p:cNvSpPr>
            <a:spLocks noGrp="1"/>
          </p:cNvSpPr>
          <p:nvPr>
            <p:ph type="sldNum" sz="quarter" idx="10"/>
          </p:nvPr>
        </p:nvSpPr>
        <p:spPr/>
        <p:txBody>
          <a:bodyPr/>
          <a:lstStyle/>
          <a:p>
            <a:fld id="{E066E9E5-10E0-4BBE-BE44-6E2F2F5F597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2198771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Evidence of immunity to varicella includes any of the following:</a:t>
            </a:r>
          </a:p>
          <a:p>
            <a:r>
              <a:rPr lang="en-US" dirty="0" smtClean="0"/>
              <a:t>•Documentation of age-appropriate varicella vaccination; ◦Preschool-age children (i.e., age 12 months through 3 years): 1 dose</a:t>
            </a:r>
          </a:p>
          <a:p>
            <a:r>
              <a:rPr lang="en-US" dirty="0" smtClean="0"/>
              <a:t>◦School-age children, adolescents, adults: 2 doses</a:t>
            </a:r>
          </a:p>
          <a:p>
            <a:endParaRPr lang="en-US" dirty="0" smtClean="0"/>
          </a:p>
          <a:p>
            <a:r>
              <a:rPr lang="en-US" dirty="0" smtClean="0"/>
              <a:t>•Laboratory evidence of immunity or laboratory confirmation of disease</a:t>
            </a:r>
          </a:p>
          <a:p>
            <a:r>
              <a:rPr lang="en-US" dirty="0" smtClean="0"/>
              <a:t>•Birth in the United States before 1980 (Should not be considered evidence of immunity for health care personnel, pregnant women, and immunocompromised persons)</a:t>
            </a:r>
          </a:p>
          <a:p>
            <a:r>
              <a:rPr lang="en-US" dirty="0" smtClean="0"/>
              <a:t>•Diagnosis or verification of a history of varicella or herpes zoster by a health care provider</a:t>
            </a:r>
          </a:p>
          <a:p>
            <a:endParaRPr lang="en-US" dirty="0" smtClean="0"/>
          </a:p>
          <a:p>
            <a:r>
              <a:rPr lang="en-US" dirty="0" smtClean="0"/>
              <a:t>To verify a history of varicella, health care providers should inquire about:</a:t>
            </a:r>
          </a:p>
          <a:p>
            <a:r>
              <a:rPr lang="en-US" dirty="0" smtClean="0"/>
              <a:t>•an epidemiologic link to another typical varicella case or to a laboratory confirmed case, or</a:t>
            </a:r>
          </a:p>
          <a:p>
            <a:r>
              <a:rPr lang="en-US" dirty="0" smtClean="0"/>
              <a:t>•evidence of laboratory confirmation, if testing was performed at the time of acute disease</a:t>
            </a:r>
          </a:p>
          <a:p>
            <a:endParaRPr lang="en-US" dirty="0" smtClean="0"/>
          </a:p>
          <a:p>
            <a:r>
              <a:rPr lang="en-US" dirty="0" smtClean="0"/>
              <a:t>Persons who have neither an epidemiologic link nor laboratory confirmation of varicella should not be considered as having a valid history of disease. For these persons, a second dose of vaccine is recommended if they previously received only one dose. If a health care provider verifies the diagnosis based on the above criteria, then vaccination is not needed.</a:t>
            </a:r>
          </a:p>
          <a:p>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1626846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xfrm>
            <a:off x="1143000" y="685800"/>
            <a:ext cx="4646613" cy="3486150"/>
          </a:xfrm>
          <a:ln/>
        </p:spPr>
      </p:sp>
      <p:sp>
        <p:nvSpPr>
          <p:cNvPr id="229379" name="Rectangle 3"/>
          <p:cNvSpPr>
            <a:spLocks noGrp="1" noChangeArrowheads="1"/>
          </p:cNvSpPr>
          <p:nvPr>
            <p:ph type="body" idx="1"/>
          </p:nvPr>
        </p:nvSpPr>
        <p:spPr>
          <a:xfrm>
            <a:off x="457200" y="4416427"/>
            <a:ext cx="6019800" cy="4183063"/>
          </a:xfrm>
          <a:noFill/>
          <a:ln/>
        </p:spPr>
        <p:txBody>
          <a:bodyPr>
            <a:normAutofit/>
          </a:bodyPr>
          <a:lstStyle/>
          <a:p>
            <a:pPr>
              <a:lnSpc>
                <a:spcPct val="80000"/>
              </a:lnSpc>
            </a:pPr>
            <a:r>
              <a:rPr lang="en-US" sz="900" b="1" dirty="0">
                <a:latin typeface="Arial" charset="0"/>
              </a:rPr>
              <a:t>Presenter may use MMRV one-pager while reviewing slide.</a:t>
            </a:r>
          </a:p>
          <a:p>
            <a:pPr>
              <a:lnSpc>
                <a:spcPct val="80000"/>
              </a:lnSpc>
            </a:pPr>
            <a:r>
              <a:rPr lang="en-US" sz="900" b="1" dirty="0" smtClean="0">
                <a:latin typeface="Arial" charset="0"/>
              </a:rPr>
              <a:t>Dose </a:t>
            </a:r>
            <a:r>
              <a:rPr lang="en-US" sz="900" b="1" dirty="0">
                <a:latin typeface="Arial" charset="0"/>
              </a:rPr>
              <a:t>1 at ages 12 through 47 months</a:t>
            </a:r>
          </a:p>
          <a:p>
            <a:pPr>
              <a:lnSpc>
                <a:spcPct val="80000"/>
              </a:lnSpc>
            </a:pPr>
            <a:r>
              <a:rPr lang="en-US" sz="900" dirty="0">
                <a:latin typeface="Arial" charset="0"/>
              </a:rPr>
              <a:t>Either MMR and varicella vaccines or MMRV vaccine can be used. </a:t>
            </a:r>
          </a:p>
          <a:p>
            <a:pPr>
              <a:lnSpc>
                <a:spcPct val="80000"/>
              </a:lnSpc>
            </a:pPr>
            <a:r>
              <a:rPr lang="en-US" sz="900" dirty="0">
                <a:latin typeface="Arial" charset="0"/>
              </a:rPr>
              <a:t>Providers who are considering administering MMRV should discuss the benefits and risks of both vaccination options with the parent or caregiver, since MMRV can lead to 1 extra febrile seizure for every 2300-2600 vaccinations.</a:t>
            </a:r>
          </a:p>
          <a:p>
            <a:pPr>
              <a:lnSpc>
                <a:spcPct val="80000"/>
              </a:lnSpc>
            </a:pPr>
            <a:r>
              <a:rPr lang="en-US" sz="900" dirty="0">
                <a:latin typeface="Arial" charset="0"/>
              </a:rPr>
              <a:t>Unless the parent or caregiver expresses a preference for MMRV vaccine, CDC recommends that MMR vaccine and varicella vaccines should be administered for the first dose in this age group. </a:t>
            </a:r>
          </a:p>
          <a:p>
            <a:pPr>
              <a:lnSpc>
                <a:spcPct val="80000"/>
              </a:lnSpc>
            </a:pPr>
            <a:r>
              <a:rPr lang="en-US" sz="900" b="1" dirty="0" smtClean="0">
                <a:latin typeface="Arial" charset="0"/>
              </a:rPr>
              <a:t>Dose </a:t>
            </a:r>
            <a:r>
              <a:rPr lang="en-US" sz="900" b="1" dirty="0">
                <a:latin typeface="Arial" charset="0"/>
              </a:rPr>
              <a:t>1 or 2  given at ages 48 months and older </a:t>
            </a:r>
          </a:p>
          <a:p>
            <a:pPr>
              <a:lnSpc>
                <a:spcPct val="80000"/>
              </a:lnSpc>
            </a:pPr>
            <a:r>
              <a:rPr lang="en-US" sz="900" dirty="0">
                <a:latin typeface="Arial" charset="0"/>
              </a:rPr>
              <a:t>MMRV vaccine generally is preferred over separate injections of its equivalent component vaccines (i.e., MMR and varicella vaccines). </a:t>
            </a:r>
            <a:r>
              <a:rPr lang="en-US" sz="900" dirty="0" smtClean="0">
                <a:latin typeface="Arial" charset="0"/>
              </a:rPr>
              <a:t>MMRV</a:t>
            </a:r>
            <a:r>
              <a:rPr lang="en-US" sz="900" baseline="0" dirty="0" smtClean="0">
                <a:latin typeface="Arial" charset="0"/>
              </a:rPr>
              <a:t> should not be administered to persons 13 years of age or older.  </a:t>
            </a:r>
          </a:p>
          <a:p>
            <a:pPr>
              <a:lnSpc>
                <a:spcPct val="80000"/>
              </a:lnSpc>
            </a:pPr>
            <a:endParaRPr lang="en-US" sz="900" baseline="0" dirty="0" smtClean="0">
              <a:latin typeface="Arial" charset="0"/>
            </a:endParaRPr>
          </a:p>
          <a:p>
            <a:pPr>
              <a:lnSpc>
                <a:spcPct val="80000"/>
              </a:lnSpc>
            </a:pPr>
            <a:r>
              <a:rPr lang="en-US" sz="900" baseline="0" dirty="0" smtClean="0">
                <a:latin typeface="Arial" charset="0"/>
              </a:rPr>
              <a:t>MMRV is not for use in persons with HIV infection.</a:t>
            </a:r>
            <a:endParaRPr lang="en-US" sz="900" dirty="0">
              <a:latin typeface="Arial" charset="0"/>
            </a:endParaRPr>
          </a:p>
          <a:p>
            <a:pPr>
              <a:lnSpc>
                <a:spcPct val="80000"/>
              </a:lnSpc>
            </a:pPr>
            <a:endParaRPr lang="en-US" sz="900" b="1" dirty="0">
              <a:latin typeface="Arial" charset="0"/>
            </a:endParaRPr>
          </a:p>
          <a:p>
            <a:pPr>
              <a:lnSpc>
                <a:spcPct val="80000"/>
              </a:lnSpc>
            </a:pPr>
            <a:r>
              <a:rPr lang="en-US" sz="900" b="1" dirty="0">
                <a:latin typeface="Arial" charset="0"/>
              </a:rPr>
              <a:t>Other MMRV Vaccine-related Guidance </a:t>
            </a:r>
            <a:endParaRPr lang="en-US" sz="900" dirty="0">
              <a:latin typeface="Arial" charset="0"/>
            </a:endParaRPr>
          </a:p>
          <a:p>
            <a:pPr>
              <a:lnSpc>
                <a:spcPct val="80000"/>
              </a:lnSpc>
            </a:pPr>
            <a:r>
              <a:rPr lang="en-US" sz="900" b="1" dirty="0">
                <a:latin typeface="Arial" charset="0"/>
              </a:rPr>
              <a:t>New precaution for MMRV Vaccine Use </a:t>
            </a:r>
            <a:endParaRPr lang="en-US" sz="900" dirty="0">
              <a:latin typeface="Arial" charset="0"/>
            </a:endParaRPr>
          </a:p>
          <a:p>
            <a:pPr>
              <a:lnSpc>
                <a:spcPct val="80000"/>
              </a:lnSpc>
            </a:pPr>
            <a:r>
              <a:rPr lang="en-US" sz="900" dirty="0">
                <a:latin typeface="Arial" charset="0"/>
              </a:rPr>
              <a:t>A personal or family (i.e., sibling, parent) history of seizures is a precaution for MMRV vaccination. Studies suggest that children who have a personal or family history of febrile seizures or family history of epilepsy are at increased risk for febrile seizures compared with children who do not have such histories. Children with a personal or family history of seizures generally should be vaccinated with MMR and varicella vaccines because the risks of using MMRV vaccine in this group of children generally outweigh the benefit of MMRV vaccine. </a:t>
            </a:r>
          </a:p>
          <a:p>
            <a:pPr>
              <a:lnSpc>
                <a:spcPct val="80000"/>
              </a:lnSpc>
            </a:pPr>
            <a:r>
              <a:rPr lang="en-US" sz="900" dirty="0">
                <a:latin typeface="Arial" charset="0"/>
              </a:rPr>
              <a:t>CDC has developed materials to help with the implementation of the updated recommendations for use of MMRV vaccine: </a:t>
            </a:r>
          </a:p>
          <a:p>
            <a:pPr>
              <a:lnSpc>
                <a:spcPct val="80000"/>
              </a:lnSpc>
            </a:pPr>
            <a:r>
              <a:rPr lang="en-US" sz="900" u="sng" dirty="0">
                <a:latin typeface="Arial" charset="0"/>
              </a:rPr>
              <a:t>www.cdc.gov/vaccines/vpd-vac/combo-vaccines/mmrv/vacopt.htm </a:t>
            </a:r>
            <a:endParaRPr lang="en-US" sz="900" dirty="0">
              <a:latin typeface="Arial" charset="0"/>
            </a:endParaRPr>
          </a:p>
          <a:p>
            <a:pPr>
              <a:lnSpc>
                <a:spcPct val="80000"/>
              </a:lnSpc>
            </a:pPr>
            <a:r>
              <a:rPr lang="en-US" sz="900" dirty="0">
                <a:latin typeface="Arial" charset="0"/>
              </a:rPr>
              <a:t>* The 47 month cut-off was chosen on the basis of the epidemiology of febrile seizures: first febrile seizures are uncommon after age 4 years, approximately 94% of febrile seizures occur in children aged less than 4 years. </a:t>
            </a:r>
          </a:p>
          <a:p>
            <a:pPr>
              <a:lnSpc>
                <a:spcPct val="80000"/>
              </a:lnSpc>
            </a:pPr>
            <a:r>
              <a:rPr lang="en-US" sz="900" dirty="0">
                <a:latin typeface="Arial" charset="0"/>
              </a:rPr>
              <a:t>† Provider assessment should include the number of injections, vaccine availability, likelihood of improved coverage, likelihood of patient return, and storage and cost consideration. </a:t>
            </a:r>
          </a:p>
          <a:p>
            <a:pPr>
              <a:lnSpc>
                <a:spcPct val="80000"/>
              </a:lnSpc>
            </a:pPr>
            <a:endParaRPr lang="en-US" sz="900" dirty="0">
              <a:latin typeface="Arial" charset="0"/>
            </a:endParaRPr>
          </a:p>
        </p:txBody>
      </p:sp>
      <p:sp>
        <p:nvSpPr>
          <p:cNvPr id="7" name="Slide Number Placeholder 6"/>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40967615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2EA2FCE6-8B67-443E-AC58-2A313EF54D5D}" type="slidenum">
              <a:rPr lang="en-US" smtClean="0"/>
              <a:pPr/>
              <a:t>33</a:t>
            </a:fld>
            <a:endParaRPr lang="en-US" smtClean="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xfrm>
            <a:off x="466728" y="4416429"/>
            <a:ext cx="5999163" cy="4056063"/>
          </a:xfrm>
          <a:noFill/>
          <a:ln/>
        </p:spPr>
        <p:txBody>
          <a:bodyPr/>
          <a:lstStyle/>
          <a:p>
            <a:pPr eaLnBrk="1" hangingPunct="1">
              <a:lnSpc>
                <a:spcPct val="90000"/>
              </a:lnSpc>
            </a:pPr>
            <a:r>
              <a:rPr lang="en-US" dirty="0" smtClean="0"/>
              <a:t>PPD and live virus vaccine (using MMR as an example)</a:t>
            </a:r>
          </a:p>
          <a:p>
            <a:pPr lvl="1" eaLnBrk="1" hangingPunct="1">
              <a:lnSpc>
                <a:spcPct val="90000"/>
              </a:lnSpc>
            </a:pPr>
            <a:r>
              <a:rPr lang="en-US" dirty="0" smtClean="0"/>
              <a:t>Apply PPD at same visit as MMR </a:t>
            </a:r>
          </a:p>
          <a:p>
            <a:pPr lvl="1" eaLnBrk="1" hangingPunct="1">
              <a:lnSpc>
                <a:spcPct val="90000"/>
              </a:lnSpc>
            </a:pPr>
            <a:r>
              <a:rPr lang="en-US" dirty="0" smtClean="0"/>
              <a:t>Delay PPD 4 weeks or longer if MMR given first</a:t>
            </a:r>
            <a:endParaRPr lang="en-US" u="sng" dirty="0" smtClean="0"/>
          </a:p>
          <a:p>
            <a:pPr lvl="1" eaLnBrk="1" hangingPunct="1">
              <a:lnSpc>
                <a:spcPct val="90000"/>
              </a:lnSpc>
            </a:pPr>
            <a:r>
              <a:rPr lang="en-US" dirty="0" smtClean="0"/>
              <a:t>Apply PPD first then give MMR when skin test read</a:t>
            </a:r>
          </a:p>
          <a:p>
            <a:pPr eaLnBrk="1" hangingPunct="1">
              <a:lnSpc>
                <a:spcPct val="90000"/>
              </a:lnSpc>
            </a:pPr>
            <a:r>
              <a:rPr lang="en-US" dirty="0" smtClean="0"/>
              <a:t>This spacing will reduce the possibility of a false negative interpretation of the skin test.</a:t>
            </a:r>
          </a:p>
          <a:p>
            <a:pPr lvl="1" eaLnBrk="1" hangingPunct="1">
              <a:lnSpc>
                <a:spcPct val="90000"/>
              </a:lnSpc>
            </a:pPr>
            <a:endParaRPr lang="en-US" dirty="0" smtClean="0"/>
          </a:p>
          <a:p>
            <a:pPr eaLnBrk="1" hangingPunct="1">
              <a:lnSpc>
                <a:spcPct val="90000"/>
              </a:lnSpc>
            </a:pPr>
            <a:r>
              <a:rPr lang="en-US" dirty="0" smtClean="0"/>
              <a:t>Spacing with antibody-containing products such as immune globulin (IG)</a:t>
            </a:r>
          </a:p>
          <a:p>
            <a:pPr lvl="1" eaLnBrk="1" hangingPunct="1">
              <a:lnSpc>
                <a:spcPct val="90000"/>
              </a:lnSpc>
            </a:pPr>
            <a:r>
              <a:rPr lang="en-US" dirty="0" smtClean="0"/>
              <a:t>---Antibody containing products (for example immune globulin) interact less with inactivated vaccines than with live vaccines. Administering </a:t>
            </a:r>
            <a:r>
              <a:rPr lang="en-US" u="sng" dirty="0" smtClean="0"/>
              <a:t>inactivated</a:t>
            </a:r>
            <a:r>
              <a:rPr lang="en-US" dirty="0" smtClean="0"/>
              <a:t> vaccines either simultaneously or at any time interval before or after receiving an antibody containing product should not impair the immune response.  The vaccine and antibody product should be administered at different sites using the standard recommended dose.</a:t>
            </a:r>
          </a:p>
          <a:p>
            <a:pPr lvl="1" eaLnBrk="1" hangingPunct="1">
              <a:lnSpc>
                <a:spcPct val="90000"/>
              </a:lnSpc>
            </a:pPr>
            <a:r>
              <a:rPr lang="en-US" dirty="0" smtClean="0"/>
              <a:t>---Recommended intervals between receipt of various blood products and measles-containing vaccine and varicella vaccine are listed in Table 4 of the ACIP’s General recommendations on Immunization dated Feb. 8, 2002.  If a dose of live virus vaccine is administered shorter than the recommended interval in Table 4, the vaccine dose should be repeated.</a:t>
            </a:r>
          </a:p>
          <a:p>
            <a:pPr eaLnBrk="1" hangingPunct="1">
              <a:lnSpc>
                <a:spcPct val="90000"/>
              </a:lnSpc>
            </a:pPr>
            <a:endParaRPr lang="en-US" dirty="0" smtClean="0">
              <a:solidFill>
                <a:schemeClr val="tx2"/>
              </a:solidFill>
            </a:endParaRPr>
          </a:p>
          <a:p>
            <a:pPr eaLnBrk="1" hangingPunct="1">
              <a:lnSpc>
                <a:spcPct val="90000"/>
              </a:lnSpc>
            </a:pPr>
            <a:r>
              <a:rPr lang="en-US" dirty="0" smtClean="0">
                <a:solidFill>
                  <a:schemeClr val="tx2"/>
                </a:solidFill>
              </a:rPr>
              <a:t>Source: ACIP General Recommendations on Immunization pages 6-8.  Feb. 8, 2002.</a:t>
            </a:r>
          </a:p>
        </p:txBody>
      </p:sp>
    </p:spTree>
    <p:extLst>
      <p:ext uri="{BB962C8B-B14F-4D97-AF65-F5344CB8AC3E}">
        <p14:creationId xmlns:p14="http://schemas.microsoft.com/office/powerpoint/2010/main" val="17852729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2"/>
          <p:cNvSpPr>
            <a:spLocks noGrp="1" noRot="1" noChangeAspect="1" noChangeArrowheads="1" noTextEdit="1"/>
          </p:cNvSpPr>
          <p:nvPr>
            <p:ph type="sldImg"/>
          </p:nvPr>
        </p:nvSpPr>
        <p:spPr>
          <a:xfrm>
            <a:off x="1106488" y="696913"/>
            <a:ext cx="4648200" cy="3486150"/>
          </a:xfrm>
          <a:ln/>
        </p:spPr>
      </p:sp>
      <p:sp>
        <p:nvSpPr>
          <p:cNvPr id="376834" name="Rectangle 3"/>
          <p:cNvSpPr>
            <a:spLocks noGrp="1" noChangeArrowheads="1"/>
          </p:cNvSpPr>
          <p:nvPr>
            <p:ph type="body" idx="1"/>
          </p:nvPr>
        </p:nvSpPr>
        <p:spPr>
          <a:noFill/>
          <a:ln/>
        </p:spPr>
        <p:txBody>
          <a:bodyPr lIns="91400" tIns="45700" rIns="91400" bIns="45700"/>
          <a:lstStyle/>
          <a:p>
            <a:endParaRPr lang="en-US" sz="1000" b="1" dirty="0">
              <a:latin typeface="Arial" charset="0"/>
            </a:endParaRPr>
          </a:p>
          <a:p>
            <a:endParaRPr lang="en-US" sz="1000" b="1" dirty="0">
              <a:latin typeface="Arial" charset="0"/>
            </a:endParaRPr>
          </a:p>
          <a:p>
            <a:endParaRPr lang="en-US" sz="1000" b="1" dirty="0">
              <a:latin typeface="Arial" charset="0"/>
            </a:endParaRPr>
          </a:p>
          <a:p>
            <a:endParaRPr lang="en-US" sz="900" b="1" dirty="0">
              <a:latin typeface="Arial" charset="0"/>
            </a:endParaRPr>
          </a:p>
          <a:p>
            <a:endParaRPr lang="en-US" sz="900" b="1" dirty="0">
              <a:solidFill>
                <a:srgbClr val="FFFFCC"/>
              </a:solidFill>
              <a:latin typeface="Arial" charset="0"/>
            </a:endParaRPr>
          </a:p>
          <a:p>
            <a:endParaRPr lang="en-US" sz="900" b="1" dirty="0">
              <a:solidFill>
                <a:srgbClr val="FFFFCC"/>
              </a:solidFill>
              <a:latin typeface="Arial" charset="0"/>
            </a:endParaRPr>
          </a:p>
        </p:txBody>
      </p:sp>
    </p:spTree>
    <p:extLst>
      <p:ext uri="{BB962C8B-B14F-4D97-AF65-F5344CB8AC3E}">
        <p14:creationId xmlns:p14="http://schemas.microsoft.com/office/powerpoint/2010/main" val="17023184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6"/>
          <p:cNvSpPr txBox="1">
            <a:spLocks noGrp="1" noChangeArrowheads="1"/>
          </p:cNvSpPr>
          <p:nvPr/>
        </p:nvSpPr>
        <p:spPr bwMode="auto">
          <a:xfrm>
            <a:off x="0" y="8766798"/>
            <a:ext cx="2943802" cy="461826"/>
          </a:xfrm>
          <a:prstGeom prst="rect">
            <a:avLst/>
          </a:prstGeom>
          <a:noFill/>
          <a:ln w="9525">
            <a:noFill/>
            <a:miter lim="800000"/>
            <a:headEnd/>
            <a:tailEnd/>
          </a:ln>
        </p:spPr>
        <p:txBody>
          <a:bodyPr lIns="90679" tIns="45339" rIns="90679" bIns="45339" anchor="b"/>
          <a:lstStyle/>
          <a:p>
            <a:endParaRPr lang="en-US" sz="1200">
              <a:solidFill>
                <a:srgbClr val="000000"/>
              </a:solidFill>
            </a:endParaRPr>
          </a:p>
        </p:txBody>
      </p:sp>
      <p:sp>
        <p:nvSpPr>
          <p:cNvPr id="225283"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79" tIns="45339" rIns="90679" bIns="45339" anchor="b"/>
          <a:lstStyle/>
          <a:p>
            <a:pPr algn="r"/>
            <a:endParaRPr lang="en-US" sz="1200">
              <a:solidFill>
                <a:srgbClr val="000000"/>
              </a:solidFill>
            </a:endParaRPr>
          </a:p>
        </p:txBody>
      </p:sp>
      <p:sp>
        <p:nvSpPr>
          <p:cNvPr id="225284" name="Rectangle 6"/>
          <p:cNvSpPr txBox="1">
            <a:spLocks noGrp="1" noChangeArrowheads="1"/>
          </p:cNvSpPr>
          <p:nvPr/>
        </p:nvSpPr>
        <p:spPr bwMode="auto">
          <a:xfrm>
            <a:off x="0" y="8766798"/>
            <a:ext cx="2943802" cy="461826"/>
          </a:xfrm>
          <a:prstGeom prst="rect">
            <a:avLst/>
          </a:prstGeom>
          <a:noFill/>
          <a:ln w="9525">
            <a:noFill/>
            <a:miter lim="800000"/>
            <a:headEnd/>
            <a:tailEnd/>
          </a:ln>
        </p:spPr>
        <p:txBody>
          <a:bodyPr lIns="90679" tIns="45339" rIns="90679" bIns="45339" anchor="b"/>
          <a:lstStyle/>
          <a:p>
            <a:endParaRPr lang="en-US" sz="1200">
              <a:solidFill>
                <a:srgbClr val="000000"/>
              </a:solidFill>
            </a:endParaRPr>
          </a:p>
        </p:txBody>
      </p:sp>
      <p:sp>
        <p:nvSpPr>
          <p:cNvPr id="225285"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79" tIns="45339" rIns="90679" bIns="45339" anchor="b"/>
          <a:lstStyle/>
          <a:p>
            <a:pPr algn="r"/>
            <a:endParaRPr lang="en-US" sz="1200">
              <a:solidFill>
                <a:srgbClr val="000000"/>
              </a:solidFill>
            </a:endParaRPr>
          </a:p>
        </p:txBody>
      </p:sp>
      <p:sp>
        <p:nvSpPr>
          <p:cNvPr id="225286" name="Rectangle 2"/>
          <p:cNvSpPr>
            <a:spLocks noGrp="1" noRot="1" noChangeAspect="1" noChangeArrowheads="1" noTextEdit="1"/>
          </p:cNvSpPr>
          <p:nvPr>
            <p:ph type="sldImg"/>
          </p:nvPr>
        </p:nvSpPr>
        <p:spPr>
          <a:xfrm>
            <a:off x="1060450" y="176213"/>
            <a:ext cx="4611688" cy="3460750"/>
          </a:xfrm>
          <a:ln/>
        </p:spPr>
      </p:sp>
      <p:sp>
        <p:nvSpPr>
          <p:cNvPr id="225287" name="Rectangle 3"/>
          <p:cNvSpPr>
            <a:spLocks noGrp="1" noChangeArrowheads="1"/>
          </p:cNvSpPr>
          <p:nvPr>
            <p:ph type="body" idx="1"/>
          </p:nvPr>
        </p:nvSpPr>
        <p:spPr>
          <a:xfrm>
            <a:off x="754822" y="3718583"/>
            <a:ext cx="5434711" cy="461826"/>
          </a:xfrm>
          <a:noFill/>
          <a:ln/>
        </p:spPr>
        <p:txBody>
          <a:bodyPr lIns="90679" tIns="45339" rIns="90679" bIns="45339">
            <a:normAutofit fontScale="25000" lnSpcReduction="20000"/>
          </a:bodyPr>
          <a:lstStyle/>
          <a:p>
            <a:pPr defTabSz="906863">
              <a:spcBef>
                <a:spcPct val="0"/>
              </a:spcBef>
              <a:defRPr/>
            </a:pPr>
            <a:r>
              <a:rPr lang="en-US" sz="6400" b="1" dirty="0">
                <a:latin typeface="Arial" charset="0"/>
              </a:rPr>
              <a:t>Presenter may use PCV13 one-pager while reviewing slide.</a:t>
            </a:r>
          </a:p>
          <a:p>
            <a:pPr defTabSz="906863">
              <a:spcBef>
                <a:spcPct val="0"/>
              </a:spcBef>
              <a:defRPr/>
            </a:pPr>
            <a:r>
              <a:rPr lang="en-US" sz="4800" dirty="0" smtClean="0">
                <a:latin typeface="Arial" charset="0"/>
              </a:rPr>
              <a:t>Pneumococcal </a:t>
            </a:r>
            <a:r>
              <a:rPr lang="en-US" sz="4800" dirty="0">
                <a:latin typeface="Arial" charset="0"/>
              </a:rPr>
              <a:t>disease is caused by a bacterium, Streptococcus pneumoniae, also called pneumococcus  (about 90 known serotypes); Causes pneumonia, bacteremia, meningitis and otitis media; Highest rate of invasive disease is in children less than 2 years. Increased risk of infection in children with HIV infection, sickle cell disease, asplenia, day care attendees and in certain ethnic groups (African Americans, Alaskan natives and Native Americans). Increased risk in children &amp; adults with cardiovascular disease, pulmonary disease, diabetes, alcoholism, cirrhosis, immunocompromising conditions; Individuals who have asthma and those who smoke cigarettes are also at increased risk.  Estimated cases in the US each year are more than any other vaccine-preventable disease. Some serotypes of pneumococcus have become resistant to antibiotics</a:t>
            </a:r>
            <a:r>
              <a:rPr lang="en-US" sz="4800" dirty="0">
                <a:solidFill>
                  <a:schemeClr val="tx2"/>
                </a:solidFill>
              </a:rPr>
              <a:t>.</a:t>
            </a:r>
            <a:endParaRPr lang="en-US" sz="4800" b="1" dirty="0">
              <a:cs typeface="Arial" pitchFamily="34" charset="0"/>
            </a:endParaRPr>
          </a:p>
          <a:p>
            <a:pPr eaLnBrk="1" hangingPunct="1">
              <a:spcBef>
                <a:spcPct val="0"/>
              </a:spcBef>
            </a:pPr>
            <a:endParaRPr lang="en-US" sz="4800" dirty="0"/>
          </a:p>
          <a:p>
            <a:pPr eaLnBrk="1" hangingPunct="1">
              <a:spcBef>
                <a:spcPct val="0"/>
              </a:spcBef>
            </a:pPr>
            <a:r>
              <a:rPr lang="en-US" sz="4800" b="1" dirty="0" smtClean="0"/>
              <a:t>ACIP recommends PCV13 for</a:t>
            </a:r>
            <a:r>
              <a:rPr lang="en-US" sz="4800" dirty="0" smtClean="0"/>
              <a:t>: </a:t>
            </a:r>
          </a:p>
          <a:p>
            <a:pPr eaLnBrk="1" hangingPunct="1">
              <a:spcBef>
                <a:spcPct val="0"/>
              </a:spcBef>
            </a:pPr>
            <a:r>
              <a:rPr lang="en-US" sz="4800" dirty="0" smtClean="0"/>
              <a:t>4- dose series at ages 2, 4, and 6 months and at 12 through 15 months</a:t>
            </a:r>
          </a:p>
          <a:p>
            <a:pPr eaLnBrk="1" hangingPunct="1">
              <a:spcBef>
                <a:spcPct val="0"/>
              </a:spcBef>
            </a:pPr>
            <a:r>
              <a:rPr lang="en-US" sz="4800" dirty="0" smtClean="0"/>
              <a:t>1- dose to catch-up all healthy children 24 through 59 months</a:t>
            </a:r>
          </a:p>
          <a:p>
            <a:pPr eaLnBrk="1" hangingPunct="1">
              <a:spcBef>
                <a:spcPct val="0"/>
              </a:spcBef>
            </a:pPr>
            <a:endParaRPr lang="en-US" sz="4800" dirty="0" smtClean="0"/>
          </a:p>
          <a:p>
            <a:pPr eaLnBrk="1" hangingPunct="1">
              <a:spcBef>
                <a:spcPct val="0"/>
              </a:spcBef>
            </a:pPr>
            <a:r>
              <a:rPr lang="en-US" sz="4800" dirty="0" smtClean="0"/>
              <a:t>-Children 60 through 71 months who have underlying medical conditions that increase their risk of pneumococcal disease or complications and have not previously received PCV13</a:t>
            </a:r>
          </a:p>
          <a:p>
            <a:pPr eaLnBrk="1" hangingPunct="1">
              <a:spcBef>
                <a:spcPct val="0"/>
              </a:spcBef>
            </a:pPr>
            <a:endParaRPr lang="en-US" sz="4800" dirty="0" smtClean="0"/>
          </a:p>
          <a:p>
            <a:pPr eaLnBrk="1" hangingPunct="1">
              <a:spcBef>
                <a:spcPct val="0"/>
              </a:spcBef>
            </a:pPr>
            <a:r>
              <a:rPr lang="en-US" sz="4800" dirty="0" smtClean="0"/>
              <a:t>-Children and adolescents aged 6 through 18 years with:</a:t>
            </a:r>
          </a:p>
          <a:p>
            <a:pPr marL="171443" indent="-171443">
              <a:spcBef>
                <a:spcPct val="0"/>
              </a:spcBef>
              <a:buFont typeface="Arial" panose="020B0604020202020204" pitchFamily="34" charset="0"/>
              <a:buChar char="•"/>
            </a:pPr>
            <a:r>
              <a:rPr lang="en-US" sz="4800" dirty="0" smtClean="0"/>
              <a:t>immunocompromising conditions</a:t>
            </a:r>
          </a:p>
          <a:p>
            <a:pPr marL="171443" indent="-171443">
              <a:spcBef>
                <a:spcPct val="0"/>
              </a:spcBef>
              <a:buFont typeface="Arial" panose="020B0604020202020204" pitchFamily="34" charset="0"/>
              <a:buChar char="•"/>
            </a:pPr>
            <a:r>
              <a:rPr lang="en-US" sz="4800" dirty="0" smtClean="0"/>
              <a:t>functional or anatomic asplenia</a:t>
            </a:r>
          </a:p>
          <a:p>
            <a:pPr marL="171443" indent="-171443">
              <a:spcBef>
                <a:spcPct val="0"/>
              </a:spcBef>
              <a:buFont typeface="Arial" panose="020B0604020202020204" pitchFamily="34" charset="0"/>
              <a:buChar char="•"/>
            </a:pPr>
            <a:r>
              <a:rPr lang="en-US" sz="4800" dirty="0" smtClean="0"/>
              <a:t>CSF leaks or cochlear implants,</a:t>
            </a:r>
          </a:p>
          <a:p>
            <a:pPr marL="171443" indent="-171443">
              <a:spcBef>
                <a:spcPct val="0"/>
              </a:spcBef>
              <a:buFont typeface="Arial" panose="020B0604020202020204" pitchFamily="34" charset="0"/>
              <a:buChar char="•"/>
            </a:pPr>
            <a:r>
              <a:rPr lang="en-US" sz="4800" dirty="0" smtClean="0"/>
              <a:t>solid organ transplants or chronic renal failure</a:t>
            </a:r>
          </a:p>
          <a:p>
            <a:pPr marL="171443" indent="-171443">
              <a:spcBef>
                <a:spcPct val="0"/>
              </a:spcBef>
              <a:buFont typeface="Arial" panose="020B0604020202020204" pitchFamily="34" charset="0"/>
              <a:buChar char="•"/>
            </a:pPr>
            <a:r>
              <a:rPr lang="en-US" sz="4800" dirty="0" smtClean="0"/>
              <a:t>those who have not previously received PCV 13</a:t>
            </a:r>
          </a:p>
          <a:p>
            <a:pPr marL="171443" indent="-171443">
              <a:spcBef>
                <a:spcPct val="0"/>
              </a:spcBef>
              <a:buFont typeface="Arial" panose="020B0604020202020204" pitchFamily="34" charset="0"/>
              <a:buChar char="•"/>
            </a:pPr>
            <a:endParaRPr lang="en-US" sz="4800" dirty="0" smtClean="0"/>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en-US" sz="4800" b="1" dirty="0" smtClean="0">
                <a:solidFill>
                  <a:prstClr val="black"/>
                </a:solidFill>
              </a:rPr>
              <a:t>Required for school and child care attendance</a:t>
            </a:r>
          </a:p>
          <a:p>
            <a:pPr marL="0" indent="0">
              <a:spcBef>
                <a:spcPct val="0"/>
              </a:spcBef>
              <a:buFont typeface="Arial" panose="020B0604020202020204" pitchFamily="34" charset="0"/>
              <a:buNone/>
            </a:pPr>
            <a:endParaRPr lang="en-US" dirty="0" smtClean="0"/>
          </a:p>
        </p:txBody>
      </p:sp>
      <p:sp>
        <p:nvSpPr>
          <p:cNvPr id="15388" name="Footer Placeholder 10"/>
          <p:cNvSpPr txBox="1">
            <a:spLocks noGrp="1"/>
          </p:cNvSpPr>
          <p:nvPr/>
        </p:nvSpPr>
        <p:spPr bwMode="auto">
          <a:xfrm>
            <a:off x="0" y="8766798"/>
            <a:ext cx="2943802" cy="461826"/>
          </a:xfrm>
          <a:prstGeom prst="rect">
            <a:avLst/>
          </a:prstGeom>
          <a:noFill/>
          <a:ln>
            <a:miter lim="800000"/>
            <a:headEnd/>
            <a:tailEnd/>
          </a:ln>
        </p:spPr>
        <p:txBody>
          <a:bodyPr lIns="90686" tIns="45343" rIns="90686" bIns="45343" anchor="b"/>
          <a:lstStyle/>
          <a:p>
            <a:pPr>
              <a:defRPr/>
            </a:pPr>
            <a:endParaRPr lang="en-US" sz="1200" dirty="0">
              <a:solidFill>
                <a:srgbClr val="000000"/>
              </a:solidFill>
              <a:latin typeface="Arial" pitchFamily="34" charset="0"/>
              <a:cs typeface="Arial" pitchFamily="34" charset="0"/>
            </a:endParaRPr>
          </a:p>
        </p:txBody>
      </p:sp>
      <p:sp>
        <p:nvSpPr>
          <p:cNvPr id="15389" name="Slide Number Placeholder 11"/>
          <p:cNvSpPr txBox="1">
            <a:spLocks noGrp="1"/>
          </p:cNvSpPr>
          <p:nvPr/>
        </p:nvSpPr>
        <p:spPr bwMode="auto">
          <a:xfrm>
            <a:off x="3848015" y="8766798"/>
            <a:ext cx="2943802" cy="461826"/>
          </a:xfrm>
          <a:prstGeom prst="rect">
            <a:avLst/>
          </a:prstGeom>
          <a:noFill/>
          <a:ln>
            <a:miter lim="800000"/>
            <a:headEnd/>
            <a:tailEnd/>
          </a:ln>
        </p:spPr>
        <p:txBody>
          <a:bodyPr lIns="90686" tIns="45343" rIns="90686" bIns="45343" anchor="b"/>
          <a:lstStyle/>
          <a:p>
            <a:pPr algn="r">
              <a:defRPr/>
            </a:pPr>
            <a:endParaRPr lang="en-US" sz="1200" dirty="0">
              <a:solidFill>
                <a:srgbClr val="000000"/>
              </a:solidFill>
              <a:latin typeface="Calibri"/>
              <a:cs typeface="Arial" charset="0"/>
            </a:endParaRPr>
          </a:p>
        </p:txBody>
      </p:sp>
      <p:sp>
        <p:nvSpPr>
          <p:cNvPr id="15" name="Slide Number Placeholder 14"/>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7951729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393" tIns="45696" rIns="91393" bIns="45696" anchor="b"/>
          <a:lstStyle/>
          <a:p>
            <a:endParaRPr lang="en-US" sz="1200"/>
          </a:p>
        </p:txBody>
      </p:sp>
      <p:sp>
        <p:nvSpPr>
          <p:cNvPr id="227331"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393" tIns="45696" rIns="91393" bIns="45696" anchor="b"/>
          <a:lstStyle/>
          <a:p>
            <a:pPr algn="r"/>
            <a:endParaRPr lang="en-US" sz="1200" dirty="0"/>
          </a:p>
        </p:txBody>
      </p:sp>
      <p:sp>
        <p:nvSpPr>
          <p:cNvPr id="227332" name="Rectangle 2"/>
          <p:cNvSpPr>
            <a:spLocks noGrp="1" noRot="1" noChangeAspect="1" noChangeArrowheads="1" noTextEdit="1"/>
          </p:cNvSpPr>
          <p:nvPr>
            <p:ph type="sldImg"/>
          </p:nvPr>
        </p:nvSpPr>
        <p:spPr>
          <a:xfrm>
            <a:off x="1143000" y="685800"/>
            <a:ext cx="4648200" cy="3486150"/>
          </a:xfrm>
          <a:ln/>
        </p:spPr>
      </p:sp>
      <p:sp>
        <p:nvSpPr>
          <p:cNvPr id="227333" name="Rectangle 3"/>
          <p:cNvSpPr>
            <a:spLocks noGrp="1" noChangeArrowheads="1"/>
          </p:cNvSpPr>
          <p:nvPr>
            <p:ph type="body" idx="1"/>
          </p:nvPr>
        </p:nvSpPr>
        <p:spPr>
          <a:xfrm>
            <a:off x="642939" y="4427538"/>
            <a:ext cx="5572125" cy="4425950"/>
          </a:xfrm>
          <a:noFill/>
          <a:ln/>
        </p:spPr>
        <p:txBody>
          <a:bodyPr lIns="91393" tIns="45696" rIns="91393" bIns="45696"/>
          <a:lstStyle/>
          <a:p>
            <a:pPr eaLnBrk="1" hangingPunct="1">
              <a:lnSpc>
                <a:spcPct val="90000"/>
              </a:lnSpc>
            </a:pPr>
            <a:r>
              <a:rPr lang="en-US" sz="1000" b="1" dirty="0" smtClean="0"/>
              <a:t>ACIP recommends PPSV23 for children 2 years and older with:</a:t>
            </a:r>
          </a:p>
          <a:p>
            <a:pPr marL="171450" indent="-171450" eaLnBrk="1" hangingPunct="1">
              <a:lnSpc>
                <a:spcPct val="90000"/>
              </a:lnSpc>
              <a:buFont typeface="Arial" panose="020B0604020202020204" pitchFamily="34" charset="0"/>
              <a:buChar char="•"/>
            </a:pPr>
            <a:r>
              <a:rPr lang="en-US" sz="1000" b="0" dirty="0" smtClean="0"/>
              <a:t>Underlying medical conditions:</a:t>
            </a:r>
          </a:p>
          <a:p>
            <a:pPr marL="171450" indent="-171450" eaLnBrk="1" hangingPunct="1">
              <a:lnSpc>
                <a:spcPct val="90000"/>
              </a:lnSpc>
              <a:buFont typeface="Arial" panose="020B0604020202020204" pitchFamily="34" charset="0"/>
              <a:buChar char="•"/>
            </a:pPr>
            <a:r>
              <a:rPr lang="en-US" sz="1000" b="0" dirty="0" smtClean="0"/>
              <a:t>Sickle cell disease, functional or anatomic asplenia, immunocompromising conditions </a:t>
            </a:r>
          </a:p>
          <a:p>
            <a:pPr marL="171450" indent="-171450" eaLnBrk="1" hangingPunct="1">
              <a:lnSpc>
                <a:spcPct val="90000"/>
              </a:lnSpc>
              <a:buFont typeface="Arial" panose="020B0604020202020204" pitchFamily="34" charset="0"/>
              <a:buChar char="•"/>
            </a:pPr>
            <a:r>
              <a:rPr lang="en-US" sz="1000" b="0" dirty="0" smtClean="0"/>
              <a:t>These children should receive a second dose of vaccine  5 years after the first dose of PPSV23 </a:t>
            </a:r>
          </a:p>
          <a:p>
            <a:pPr marL="171450" indent="-171450" eaLnBrk="1" hangingPunct="1">
              <a:lnSpc>
                <a:spcPct val="90000"/>
              </a:lnSpc>
              <a:buFont typeface="Arial" panose="020B0604020202020204" pitchFamily="34" charset="0"/>
              <a:buChar char="•"/>
            </a:pPr>
            <a:r>
              <a:rPr lang="en-US" sz="1000" b="0" u="sng" dirty="0" smtClean="0"/>
              <a:t>Immunocompetent </a:t>
            </a:r>
            <a:r>
              <a:rPr lang="en-US" sz="1000" b="0" dirty="0" smtClean="0"/>
              <a:t>children with chronic illness:           </a:t>
            </a:r>
          </a:p>
          <a:p>
            <a:pPr eaLnBrk="1" hangingPunct="1">
              <a:lnSpc>
                <a:spcPct val="90000"/>
              </a:lnSpc>
            </a:pPr>
            <a:r>
              <a:rPr lang="en-US" sz="1000" b="0" dirty="0" smtClean="0"/>
              <a:t>  -heart disease, chronic lung disease, diabetes mellitus,  CSF leaks, or cochlear implant</a:t>
            </a:r>
          </a:p>
          <a:p>
            <a:pPr marL="171450" indent="-171450" eaLnBrk="1" hangingPunct="1">
              <a:lnSpc>
                <a:spcPct val="90000"/>
              </a:lnSpc>
              <a:buFont typeface="Arial" panose="020B0604020202020204" pitchFamily="34" charset="0"/>
              <a:buChar char="•"/>
            </a:pPr>
            <a:r>
              <a:rPr lang="en-US" sz="1000" b="0" dirty="0" smtClean="0"/>
              <a:t>Administer ≥8 weeks after last indicated dose of PCV13</a:t>
            </a:r>
          </a:p>
          <a:p>
            <a:pPr eaLnBrk="1" hangingPunct="1">
              <a:lnSpc>
                <a:spcPct val="90000"/>
              </a:lnSpc>
            </a:pPr>
            <a:endParaRPr lang="en-US" sz="1000" b="1" dirty="0" smtClean="0"/>
          </a:p>
          <a:p>
            <a:pPr eaLnBrk="1" hangingPunct="1">
              <a:lnSpc>
                <a:spcPct val="90000"/>
              </a:lnSpc>
            </a:pPr>
            <a:r>
              <a:rPr lang="en-US" sz="1000" b="1" dirty="0" smtClean="0"/>
              <a:t>On children, if Prevnar 13 and Pneumovax 23 are administered simultaneously, the Prevnar 13 dose should be repeated, and should be administered no earlier than 8 weeks after the pair of vaccines that was administered simultaneously.</a:t>
            </a:r>
          </a:p>
          <a:p>
            <a:pPr eaLnBrk="1" hangingPunct="1">
              <a:lnSpc>
                <a:spcPct val="90000"/>
              </a:lnSpc>
            </a:pPr>
            <a:endParaRPr lang="en-US" sz="1000" b="1" dirty="0"/>
          </a:p>
        </p:txBody>
      </p:sp>
      <p:sp>
        <p:nvSpPr>
          <p:cNvPr id="8" name="Slide Number Placeholder 7"/>
          <p:cNvSpPr>
            <a:spLocks noGrp="1"/>
          </p:cNvSpPr>
          <p:nvPr>
            <p:ph type="sldNum" sz="quarter" idx="10"/>
          </p:nvPr>
        </p:nvSpPr>
        <p:spPr/>
        <p:txBody>
          <a:bodyPr/>
          <a:lstStyle/>
          <a:p>
            <a:pPr>
              <a:defRPr/>
            </a:pPr>
            <a:fld id="{97952AFA-8362-48FC-9C34-150C87379A95}" type="slidenum">
              <a:rPr lang="en-US" smtClean="0"/>
              <a:pPr>
                <a:defRPr/>
              </a:pPr>
              <a:t>36</a:t>
            </a:fld>
            <a:endParaRPr lang="en-US"/>
          </a:p>
        </p:txBody>
      </p:sp>
    </p:spTree>
    <p:extLst>
      <p:ext uri="{BB962C8B-B14F-4D97-AF65-F5344CB8AC3E}">
        <p14:creationId xmlns:p14="http://schemas.microsoft.com/office/powerpoint/2010/main" val="510970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a:xfrm>
            <a:off x="685800" y="4344025"/>
            <a:ext cx="5486400" cy="4275320"/>
          </a:xfrm>
          <a:noFill/>
          <a:ln/>
        </p:spPr>
        <p:txBody>
          <a:bodyPr>
            <a:normAutofit fontScale="92500"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rPr>
              <a:t>Two randomized, multicenter, immunogenicity studies conducted in the United States and Europe among older adults showed that PCV13 induced an immune response as good as or better than that induced by PPSV23. In two randomized studies, Immunocompetent adults aged 50 years and older received a single dose of PCV13 and PPSV23. In adults aged 60-64 years older, PCV13 had comparable antibody titers or higher than the antibody responses to PPSV23. In adults aged ≥70 years who previously had been immunized with a single dose of PPSV23 ≥5 years before enrollment, PCV13 elicited antibody responses that were comparable with those elicited by PPSV23 for two serotypes and higher for 10 serotypes.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mn-cs"/>
              </a:rPr>
              <a:t>Individuals </a:t>
            </a:r>
            <a:r>
              <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rPr>
              <a:t>who were given PCV13 1 year after receiving PPSV23 had lower antibody responses compared to the ones that received PCV13 as the initial </a:t>
            </a: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mn-cs"/>
              </a:rPr>
              <a:t>dose</a:t>
            </a:r>
            <a:r>
              <a:rPr kumimoji="0" lang="en-US" sz="1200" b="1" i="0" u="none" strike="noStrike" kern="1200" cap="none" spc="0" normalizeH="0" baseline="0" noProof="0" dirty="0" smtClean="0">
                <a:ln>
                  <a:noFill/>
                </a:ln>
                <a:solidFill>
                  <a:prstClr val="black"/>
                </a:solidFill>
                <a:effectLst/>
                <a:uLnTx/>
                <a:uFillTx/>
                <a:latin typeface="Arial" pitchFamily="34" charset="0"/>
                <a:ea typeface="+mn-ea"/>
                <a:cs typeface="+mn-cs"/>
              </a:rPr>
              <a:t>.  </a:t>
            </a: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mn-cs"/>
              </a:rPr>
              <a:t>Approximately</a:t>
            </a:r>
            <a:r>
              <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rPr>
              <a:t>, 20%–25% of IPD cases and 10% of community-acquired pneumonia cases in adults aged ≥65 years are caused by PCV13 serotypes and are potentially preventable with the use of PCV13 in this population (</a:t>
            </a:r>
            <a:r>
              <a:rPr kumimoji="0" lang="en-US" sz="1200" b="0" i="1" u="none" strike="noStrike" kern="1200" cap="none" spc="0" normalizeH="0" baseline="0" noProof="0" dirty="0">
                <a:ln>
                  <a:noFill/>
                </a:ln>
                <a:solidFill>
                  <a:prstClr val="black"/>
                </a:solidFill>
                <a:effectLst/>
                <a:uLnTx/>
                <a:uFillTx/>
                <a:latin typeface="Arial" pitchFamily="34" charset="0"/>
                <a:ea typeface="+mn-ea"/>
                <a:cs typeface="+mn-cs"/>
              </a:rPr>
              <a:t>3,4</a:t>
            </a: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mn-cs"/>
              </a:rPr>
              <a:t>).  Broader </a:t>
            </a:r>
            <a:r>
              <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rPr>
              <a:t>protection is expected to be provided through use of both PCV13 and PPSV23 in </a:t>
            </a: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mn-cs"/>
              </a:rPr>
              <a:t>series.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pitchFamily="34" charset="0"/>
                <a:ea typeface="+mn-ea"/>
                <a:cs typeface="+mn-cs"/>
              </a:rPr>
              <a:t>Prevnar 13 and Pneumovax 23 should not be administered simultaneously or at an interval less than 8 weeks.  However, in adults, if Prevnar 13 and Pneumovax 23 are administered simultaneously or at an interval less than 8 weeks, neither dose needs to be repeated.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mn-cs"/>
              </a:rPr>
              <a:t>MMWR, September 19, 2014 / 63(37);822-825.</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mn-cs"/>
              </a:rPr>
              <a:t>MMWR. September 4, 2015 / 64(34);944-947</a:t>
            </a:r>
            <a:endParaRPr lang="en-US" sz="1000" b="1" dirty="0"/>
          </a:p>
        </p:txBody>
      </p:sp>
      <p:sp>
        <p:nvSpPr>
          <p:cNvPr id="4" name="Footer Placeholder 3"/>
          <p:cNvSpPr>
            <a:spLocks noGrp="1"/>
          </p:cNvSpPr>
          <p:nvPr>
            <p:ph type="ftr" sz="quarter" idx="10"/>
          </p:nvPr>
        </p:nvSpPr>
        <p:spPr/>
        <p:txBody>
          <a:bodyPr/>
          <a:lstStyle/>
          <a:p>
            <a:pPr>
              <a:defRPr/>
            </a:pPr>
            <a:r>
              <a:rPr lang="en-US" dirty="0">
                <a:solidFill>
                  <a:prstClr val="black"/>
                </a:solidFill>
              </a:rPr>
              <a:t>EPIC 2017</a:t>
            </a:r>
          </a:p>
        </p:txBody>
      </p:sp>
      <p:sp>
        <p:nvSpPr>
          <p:cNvPr id="6" name="Slide Number Placeholder 5"/>
          <p:cNvSpPr>
            <a:spLocks noGrp="1"/>
          </p:cNvSpPr>
          <p:nvPr>
            <p:ph type="sldNum" sz="quarter" idx="11"/>
          </p:nvPr>
        </p:nvSpPr>
        <p:spPr/>
        <p:txBody>
          <a:bodyPr/>
          <a:lstStyle/>
          <a:p>
            <a:pPr>
              <a:defRPr/>
            </a:pPr>
            <a:fld id="{97952AFA-8362-48FC-9C34-150C87379A95}" type="slidenum">
              <a:rPr lang="en-US" smtClean="0">
                <a:solidFill>
                  <a:prstClr val="black"/>
                </a:solidFill>
              </a:rPr>
              <a:pPr>
                <a:defRPr/>
              </a:pPr>
              <a:t>37</a:t>
            </a:fld>
            <a:endParaRPr lang="en-US" dirty="0">
              <a:solidFill>
                <a:prstClr val="black"/>
              </a:solidFill>
            </a:endParaRPr>
          </a:p>
        </p:txBody>
      </p:sp>
    </p:spTree>
    <p:extLst>
      <p:ext uri="{BB962C8B-B14F-4D97-AF65-F5344CB8AC3E}">
        <p14:creationId xmlns:p14="http://schemas.microsoft.com/office/powerpoint/2010/main" val="11873663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solidFill>
                <a:srgbClr val="000000"/>
              </a:solidFill>
            </a:endParaRPr>
          </a:p>
        </p:txBody>
      </p:sp>
      <p:sp>
        <p:nvSpPr>
          <p:cNvPr id="229378"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09" tIns="45704" rIns="91409" bIns="45704" anchor="b"/>
          <a:lstStyle/>
          <a:p>
            <a:endParaRPr lang="en-US" sz="1200">
              <a:solidFill>
                <a:srgbClr val="000000"/>
              </a:solidFill>
            </a:endParaRPr>
          </a:p>
        </p:txBody>
      </p:sp>
      <p:sp>
        <p:nvSpPr>
          <p:cNvPr id="229380"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01" tIns="45700" rIns="91401" bIns="45700" anchor="b"/>
          <a:lstStyle/>
          <a:p>
            <a:endParaRPr lang="en-US" sz="1200">
              <a:solidFill>
                <a:srgbClr val="000000"/>
              </a:solidFill>
            </a:endParaRPr>
          </a:p>
        </p:txBody>
      </p:sp>
      <p:sp>
        <p:nvSpPr>
          <p:cNvPr id="229382" name="Rectangle 2"/>
          <p:cNvSpPr>
            <a:spLocks noGrp="1" noRot="1" noChangeAspect="1" noChangeArrowheads="1" noTextEdit="1"/>
          </p:cNvSpPr>
          <p:nvPr>
            <p:ph type="sldImg"/>
          </p:nvPr>
        </p:nvSpPr>
        <p:spPr>
          <a:xfrm>
            <a:off x="1106488" y="696913"/>
            <a:ext cx="4648200" cy="3486150"/>
          </a:xfrm>
          <a:ln/>
        </p:spPr>
      </p:sp>
      <p:sp>
        <p:nvSpPr>
          <p:cNvPr id="229383" name="Rectangle 3"/>
          <p:cNvSpPr>
            <a:spLocks noGrp="1" noChangeArrowheads="1"/>
          </p:cNvSpPr>
          <p:nvPr>
            <p:ph type="body" idx="1"/>
          </p:nvPr>
        </p:nvSpPr>
        <p:spPr>
          <a:xfrm>
            <a:off x="642938" y="4427538"/>
            <a:ext cx="5681662" cy="4425950"/>
          </a:xfrm>
          <a:noFill/>
          <a:ln/>
        </p:spPr>
        <p:txBody>
          <a:bodyPr lIns="91401" tIns="45700" rIns="91401" bIns="45700"/>
          <a:lstStyle/>
          <a:p>
            <a:pPr>
              <a:lnSpc>
                <a:spcPct val="90000"/>
              </a:lnSpc>
            </a:pPr>
            <a:r>
              <a:rPr lang="en-US" sz="1000" b="1" dirty="0" smtClean="0">
                <a:cs typeface="Arial" pitchFamily="34" charset="0"/>
              </a:rPr>
              <a:t>ACIP recommends 1 dose of PPSV23 for:</a:t>
            </a:r>
          </a:p>
          <a:p>
            <a:pPr>
              <a:lnSpc>
                <a:spcPct val="90000"/>
              </a:lnSpc>
            </a:pPr>
            <a:r>
              <a:rPr lang="en-US" sz="1000" b="0" dirty="0" smtClean="0">
                <a:cs typeface="Arial" pitchFamily="34" charset="0"/>
              </a:rPr>
              <a:t>Adults 65 years and older</a:t>
            </a:r>
          </a:p>
          <a:p>
            <a:pPr>
              <a:lnSpc>
                <a:spcPct val="90000"/>
              </a:lnSpc>
            </a:pPr>
            <a:r>
              <a:rPr lang="en-US" sz="1000" b="0" dirty="0" smtClean="0">
                <a:cs typeface="Arial" pitchFamily="34" charset="0"/>
              </a:rPr>
              <a:t>Persons aged 2 through 64 years with medical conditions that increase their risk for pneumococcal infection </a:t>
            </a:r>
          </a:p>
          <a:p>
            <a:pPr>
              <a:lnSpc>
                <a:spcPct val="90000"/>
              </a:lnSpc>
            </a:pPr>
            <a:r>
              <a:rPr lang="en-US" sz="1000" b="0" dirty="0" smtClean="0">
                <a:cs typeface="Arial" pitchFamily="34" charset="0"/>
              </a:rPr>
              <a:t>Persons 19 through 64 years with asthma </a:t>
            </a:r>
          </a:p>
          <a:p>
            <a:pPr>
              <a:lnSpc>
                <a:spcPct val="90000"/>
              </a:lnSpc>
            </a:pPr>
            <a:r>
              <a:rPr lang="en-US" sz="1000" b="0" dirty="0" smtClean="0">
                <a:cs typeface="Arial" pitchFamily="34" charset="0"/>
              </a:rPr>
              <a:t>Cigarette smokers 19 years of age and older</a:t>
            </a:r>
          </a:p>
          <a:p>
            <a:pPr>
              <a:lnSpc>
                <a:spcPct val="90000"/>
              </a:lnSpc>
            </a:pPr>
            <a:r>
              <a:rPr lang="en-US" sz="1000" b="0" dirty="0" smtClean="0">
                <a:cs typeface="Arial" pitchFamily="34" charset="0"/>
              </a:rPr>
              <a:t>Revaccination not recommended for most persons until they reach age 65</a:t>
            </a:r>
          </a:p>
          <a:p>
            <a:pPr>
              <a:lnSpc>
                <a:spcPct val="90000"/>
              </a:lnSpc>
            </a:pPr>
            <a:endParaRPr lang="en-US" sz="1000" b="1" dirty="0" smtClean="0">
              <a:cs typeface="Arial" pitchFamily="34" charset="0"/>
            </a:endParaRPr>
          </a:p>
          <a:p>
            <a:pPr>
              <a:lnSpc>
                <a:spcPct val="90000"/>
              </a:lnSpc>
            </a:pPr>
            <a:r>
              <a:rPr lang="en-US" sz="1000" b="0" dirty="0" smtClean="0">
                <a:cs typeface="Arial" pitchFamily="34" charset="0"/>
              </a:rPr>
              <a:t>Persons at highest risk, such as those with immunocompromising conditions, and/or functional or anatomic asplenia, who received a dose before age 65, should receive a 2nd dose 5 years after dose 1, and a 3rd dose at age 65.</a:t>
            </a:r>
          </a:p>
          <a:p>
            <a:pPr>
              <a:lnSpc>
                <a:spcPct val="90000"/>
              </a:lnSpc>
            </a:pPr>
            <a:endParaRPr lang="en-US" sz="1000" b="1" dirty="0" smtClean="0">
              <a:cs typeface="Arial" pitchFamily="34" charset="0"/>
            </a:endParaRPr>
          </a:p>
          <a:p>
            <a:r>
              <a:rPr lang="en-US" sz="1000" b="1" dirty="0" smtClean="0">
                <a:cs typeface="Arial" pitchFamily="34" charset="0"/>
              </a:rPr>
              <a:t>Ref</a:t>
            </a:r>
            <a:r>
              <a:rPr lang="en-US" sz="1000" b="1" dirty="0">
                <a:cs typeface="Arial" pitchFamily="34" charset="0"/>
              </a:rPr>
              <a:t>: Updated Recommendations for Prevention of Invasive Pneumococcal Disease Among Adults Using </a:t>
            </a:r>
            <a:r>
              <a:rPr lang="en-US" sz="1000" b="1" dirty="0" smtClean="0">
                <a:cs typeface="Arial" pitchFamily="34" charset="0"/>
              </a:rPr>
              <a:t>the</a:t>
            </a:r>
            <a:r>
              <a:rPr lang="en-US" sz="1000" b="1" baseline="0" dirty="0" smtClean="0">
                <a:cs typeface="Arial" pitchFamily="34" charset="0"/>
              </a:rPr>
              <a:t> </a:t>
            </a:r>
            <a:r>
              <a:rPr lang="en-US" sz="1000" b="1" dirty="0" smtClean="0">
                <a:cs typeface="Arial" pitchFamily="34" charset="0"/>
              </a:rPr>
              <a:t>23-Valent </a:t>
            </a:r>
            <a:r>
              <a:rPr lang="en-US" sz="1000" b="1" dirty="0">
                <a:cs typeface="Arial" pitchFamily="34" charset="0"/>
              </a:rPr>
              <a:t>Pneumococcal Polysaccharide Vaccine (PPSV23) MMWR 2010; 59(34);1102-1106 September 3, 2010</a:t>
            </a:r>
          </a:p>
          <a:p>
            <a:endParaRPr lang="en-US" sz="1000" b="1" dirty="0">
              <a:cs typeface="Arial" pitchFamily="34" charset="0"/>
            </a:endParaRPr>
          </a:p>
          <a:p>
            <a:endParaRPr lang="en-US" sz="1000" dirty="0"/>
          </a:p>
        </p:txBody>
      </p:sp>
      <p:sp>
        <p:nvSpPr>
          <p:cNvPr id="11" name="Slide Number Placeholder 10"/>
          <p:cNvSpPr>
            <a:spLocks noGrp="1"/>
          </p:cNvSpPr>
          <p:nvPr>
            <p:ph type="sldNum" sz="quarter" idx="10"/>
          </p:nvPr>
        </p:nvSpPr>
        <p:spPr/>
        <p:txBody>
          <a:bodyPr/>
          <a:lstStyle/>
          <a:p>
            <a:pPr>
              <a:defRPr/>
            </a:pPr>
            <a:fld id="{97952AFA-8362-48FC-9C34-150C87379A95}" type="slidenum">
              <a:rPr lang="en-US" smtClean="0"/>
              <a:pPr>
                <a:defRPr/>
              </a:pPr>
              <a:t>38</a:t>
            </a:fld>
            <a:endParaRPr lang="en-US"/>
          </a:p>
        </p:txBody>
      </p:sp>
    </p:spTree>
    <p:extLst>
      <p:ext uri="{BB962C8B-B14F-4D97-AF65-F5344CB8AC3E}">
        <p14:creationId xmlns:p14="http://schemas.microsoft.com/office/powerpoint/2010/main" val="37672189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6"/>
          <p:cNvSpPr txBox="1">
            <a:spLocks noGrp="1" noChangeArrowheads="1"/>
          </p:cNvSpPr>
          <p:nvPr/>
        </p:nvSpPr>
        <p:spPr bwMode="auto">
          <a:xfrm>
            <a:off x="0" y="8635146"/>
            <a:ext cx="2949135" cy="454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14" tIns="45406" rIns="90814" bIns="45406"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endParaRPr lang="en-US" altLang="en-US" sz="1200">
              <a:solidFill>
                <a:srgbClr val="000000"/>
              </a:solidFill>
              <a:cs typeface="Arial" panose="020B0604020202020204" pitchFamily="34" charset="0"/>
            </a:endParaRPr>
          </a:p>
        </p:txBody>
      </p:sp>
      <p:sp>
        <p:nvSpPr>
          <p:cNvPr id="159747" name="Rectangle 7"/>
          <p:cNvSpPr txBox="1">
            <a:spLocks noGrp="1" noChangeArrowheads="1"/>
          </p:cNvSpPr>
          <p:nvPr/>
        </p:nvSpPr>
        <p:spPr bwMode="auto">
          <a:xfrm>
            <a:off x="3854986" y="8635146"/>
            <a:ext cx="2949135" cy="454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14" tIns="45406" rIns="90814" bIns="45406"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0" hangingPunct="0"/>
            <a:endParaRPr lang="en-US" altLang="en-US" sz="1200">
              <a:solidFill>
                <a:srgbClr val="000000"/>
              </a:solidFill>
              <a:cs typeface="Arial" panose="020B0604020202020204" pitchFamily="34" charset="0"/>
            </a:endParaRPr>
          </a:p>
        </p:txBody>
      </p:sp>
      <p:sp>
        <p:nvSpPr>
          <p:cNvPr id="159748" name="Rectangle 6"/>
          <p:cNvSpPr txBox="1">
            <a:spLocks noGrp="1" noChangeArrowheads="1"/>
          </p:cNvSpPr>
          <p:nvPr/>
        </p:nvSpPr>
        <p:spPr bwMode="auto">
          <a:xfrm>
            <a:off x="0" y="8635146"/>
            <a:ext cx="2949135" cy="454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03" tIns="45401" rIns="90803" bIns="45401"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endParaRPr lang="en-US" altLang="en-US" sz="1100">
              <a:solidFill>
                <a:srgbClr val="000000"/>
              </a:solidFill>
              <a:cs typeface="Arial" panose="020B0604020202020204" pitchFamily="34" charset="0"/>
            </a:endParaRPr>
          </a:p>
        </p:txBody>
      </p:sp>
      <p:sp>
        <p:nvSpPr>
          <p:cNvPr id="159749" name="Rectangle 6"/>
          <p:cNvSpPr txBox="1">
            <a:spLocks noGrp="1" noChangeArrowheads="1"/>
          </p:cNvSpPr>
          <p:nvPr/>
        </p:nvSpPr>
        <p:spPr bwMode="auto">
          <a:xfrm>
            <a:off x="0" y="8635146"/>
            <a:ext cx="2949135" cy="454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03" tIns="45401" rIns="90803" bIns="45401"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endParaRPr lang="en-US" altLang="en-US" sz="1100">
              <a:solidFill>
                <a:srgbClr val="000000"/>
              </a:solidFill>
              <a:cs typeface="Arial" panose="020B0604020202020204" pitchFamily="34" charset="0"/>
            </a:endParaRPr>
          </a:p>
        </p:txBody>
      </p:sp>
      <p:sp>
        <p:nvSpPr>
          <p:cNvPr id="159750" name="Rectangle 2"/>
          <p:cNvSpPr>
            <a:spLocks noGrp="1" noRot="1" noChangeAspect="1" noChangeArrowheads="1" noTextEdit="1"/>
          </p:cNvSpPr>
          <p:nvPr>
            <p:ph type="sldImg"/>
          </p:nvPr>
        </p:nvSpPr>
        <p:spPr bwMode="auto">
          <a:xfrm>
            <a:off x="1135063" y="682625"/>
            <a:ext cx="4540250"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51" name="Rectangle 3"/>
          <p:cNvSpPr>
            <a:spLocks noGrp="1" noChangeArrowheads="1"/>
          </p:cNvSpPr>
          <p:nvPr>
            <p:ph type="body" idx="1"/>
          </p:nvPr>
        </p:nvSpPr>
        <p:spPr bwMode="auto">
          <a:xfrm>
            <a:off x="680570" y="4316785"/>
            <a:ext cx="5444557" cy="40926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03" tIns="45401" rIns="90803" bIns="45401" numCol="1" anchor="t" anchorCtr="0" compatLnSpc="1">
            <a:prstTxWarp prst="textNoShape">
              <a:avLst/>
            </a:prstTxWarp>
          </a:bodyPr>
          <a:lstStyle/>
          <a:p>
            <a:r>
              <a:rPr lang="en-US" dirty="0"/>
              <a:t>On March 4, 2016, the Food and Drug Administration's Vaccines and Related Biologics Advisory Committee (VRBPAC) endorsed the WHO-recommended vaccine viruses for use in all U.S. seasonal flu vaccines for the </a:t>
            </a:r>
            <a:r>
              <a:rPr lang="en-US" dirty="0" smtClean="0"/>
              <a:t>2016-2017 flu </a:t>
            </a:r>
            <a:r>
              <a:rPr lang="en-US" dirty="0"/>
              <a:t>season. </a:t>
            </a:r>
            <a:endParaRPr lang="en-US" dirty="0" smtClean="0"/>
          </a:p>
          <a:p>
            <a:endParaRPr lang="en-US" altLang="en-US" dirty="0" smtClean="0">
              <a:latin typeface="Arial" panose="020B0604020202020204" pitchFamily="34" charset="0"/>
            </a:endParaRPr>
          </a:p>
          <a:p>
            <a:r>
              <a:rPr lang="en-US" altLang="en-US" u="sng" dirty="0" smtClean="0">
                <a:latin typeface="Arial" panose="020B0604020202020204" pitchFamily="34" charset="0"/>
              </a:rPr>
              <a:t>Trivalent Vaccines (IIV3): </a:t>
            </a:r>
          </a:p>
          <a:p>
            <a:r>
              <a:rPr lang="en-US" altLang="en-US" dirty="0" smtClean="0">
                <a:latin typeface="Arial" panose="020B0604020202020204" pitchFamily="34" charset="0"/>
              </a:rPr>
              <a:t>A/California/7/2009 (H1N1)pdm09-like virus</a:t>
            </a:r>
          </a:p>
          <a:p>
            <a:r>
              <a:rPr lang="en-US" altLang="en-US" dirty="0" smtClean="0">
                <a:latin typeface="Arial" panose="020B0604020202020204" pitchFamily="34" charset="0"/>
              </a:rPr>
              <a:t>A/Hong Kong/4801/2014 (H3N2)-like virus (NEW)</a:t>
            </a:r>
          </a:p>
          <a:p>
            <a:r>
              <a:rPr lang="en-US" altLang="en-US" dirty="0" smtClean="0">
                <a:latin typeface="Arial" panose="020B0604020202020204" pitchFamily="34" charset="0"/>
              </a:rPr>
              <a:t>B/Brisbane/60/2008-like virus</a:t>
            </a:r>
          </a:p>
          <a:p>
            <a:endParaRPr lang="en-US" altLang="en-US" dirty="0" smtClean="0">
              <a:latin typeface="Arial" panose="020B0604020202020204" pitchFamily="34" charset="0"/>
            </a:endParaRPr>
          </a:p>
          <a:p>
            <a:r>
              <a:rPr lang="en-US" altLang="en-US" u="sng" dirty="0" smtClean="0">
                <a:latin typeface="Arial" panose="020B0604020202020204" pitchFamily="34" charset="0"/>
              </a:rPr>
              <a:t>Quadrivalent Vaccines (IIIV4) </a:t>
            </a:r>
            <a:r>
              <a:rPr lang="en-US" altLang="en-US" dirty="0" smtClean="0">
                <a:latin typeface="Arial" panose="020B0604020202020204" pitchFamily="34" charset="0"/>
              </a:rPr>
              <a:t>will also include: </a:t>
            </a:r>
          </a:p>
          <a:p>
            <a:r>
              <a:rPr lang="en-US" altLang="en-US" dirty="0" smtClean="0">
                <a:latin typeface="Arial" panose="020B0604020202020204" pitchFamily="34" charset="0"/>
              </a:rPr>
              <a:t>B/Phuket/3073/2013-like virus</a:t>
            </a:r>
          </a:p>
          <a:p>
            <a:endParaRPr lang="en-US" altLang="en-US" dirty="0" smtClean="0">
              <a:latin typeface="Arial" panose="020B0604020202020204" pitchFamily="34" charset="0"/>
            </a:endParaRPr>
          </a:p>
          <a:p>
            <a:r>
              <a:rPr lang="en-US" altLang="en-US" dirty="0" smtClean="0">
                <a:latin typeface="Arial" panose="020B0604020202020204" pitchFamily="34" charset="0"/>
              </a:rPr>
              <a:t>ACIP recommends annual influenza vaccine for all persons 6 months of age and older who do not have contraindications.</a:t>
            </a:r>
          </a:p>
          <a:p>
            <a:endParaRPr lang="en-US" altLang="en-US" dirty="0" smtClean="0">
              <a:latin typeface="Arial" panose="020B0604020202020204" pitchFamily="34" charset="0"/>
            </a:endParaRPr>
          </a:p>
        </p:txBody>
      </p:sp>
      <p:sp>
        <p:nvSpPr>
          <p:cNvPr id="159752" name="Footer Placeholder 1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7924" indent="-283817">
              <a:defRPr>
                <a:solidFill>
                  <a:schemeClr val="tx1"/>
                </a:solidFill>
                <a:latin typeface="Arial" panose="020B0604020202020204" pitchFamily="34" charset="0"/>
              </a:defRPr>
            </a:lvl2pPr>
            <a:lvl3pPr marL="1135266" indent="-227052">
              <a:defRPr>
                <a:solidFill>
                  <a:schemeClr val="tx1"/>
                </a:solidFill>
                <a:latin typeface="Arial" panose="020B0604020202020204" pitchFamily="34" charset="0"/>
              </a:defRPr>
            </a:lvl3pPr>
            <a:lvl4pPr marL="1589373" indent="-227052">
              <a:defRPr>
                <a:solidFill>
                  <a:schemeClr val="tx1"/>
                </a:solidFill>
                <a:latin typeface="Arial" panose="020B0604020202020204" pitchFamily="34" charset="0"/>
              </a:defRPr>
            </a:lvl4pPr>
            <a:lvl5pPr marL="2043480" indent="-227052">
              <a:defRPr>
                <a:solidFill>
                  <a:schemeClr val="tx1"/>
                </a:solidFill>
                <a:latin typeface="Arial" panose="020B0604020202020204" pitchFamily="34" charset="0"/>
              </a:defRPr>
            </a:lvl5pPr>
            <a:lvl6pPr marL="2497587" indent="-227052" eaLnBrk="0" fontAlgn="base" hangingPunct="0">
              <a:spcBef>
                <a:spcPct val="0"/>
              </a:spcBef>
              <a:spcAft>
                <a:spcPct val="0"/>
              </a:spcAft>
              <a:defRPr>
                <a:solidFill>
                  <a:schemeClr val="tx1"/>
                </a:solidFill>
                <a:latin typeface="Arial" panose="020B0604020202020204" pitchFamily="34" charset="0"/>
              </a:defRPr>
            </a:lvl6pPr>
            <a:lvl7pPr marL="2951694" indent="-227052" eaLnBrk="0" fontAlgn="base" hangingPunct="0">
              <a:spcBef>
                <a:spcPct val="0"/>
              </a:spcBef>
              <a:spcAft>
                <a:spcPct val="0"/>
              </a:spcAft>
              <a:defRPr>
                <a:solidFill>
                  <a:schemeClr val="tx1"/>
                </a:solidFill>
                <a:latin typeface="Arial" panose="020B0604020202020204" pitchFamily="34" charset="0"/>
              </a:defRPr>
            </a:lvl7pPr>
            <a:lvl8pPr marL="3405801" indent="-227052" eaLnBrk="0" fontAlgn="base" hangingPunct="0">
              <a:spcBef>
                <a:spcPct val="0"/>
              </a:spcBef>
              <a:spcAft>
                <a:spcPct val="0"/>
              </a:spcAft>
              <a:defRPr>
                <a:solidFill>
                  <a:schemeClr val="tx1"/>
                </a:solidFill>
                <a:latin typeface="Arial" panose="020B0604020202020204" pitchFamily="34" charset="0"/>
              </a:defRPr>
            </a:lvl8pPr>
            <a:lvl9pPr marL="3859908" indent="-227052"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000000"/>
                </a:solidFill>
              </a:rPr>
              <a:t>EPIC 2015</a:t>
            </a:r>
          </a:p>
        </p:txBody>
      </p:sp>
      <p:sp>
        <p:nvSpPr>
          <p:cNvPr id="159753" name="Slide Number Placeholder 9"/>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7924" indent="-283817">
              <a:defRPr>
                <a:solidFill>
                  <a:schemeClr val="tx1"/>
                </a:solidFill>
                <a:latin typeface="Arial" panose="020B0604020202020204" pitchFamily="34" charset="0"/>
              </a:defRPr>
            </a:lvl2pPr>
            <a:lvl3pPr marL="1135266" indent="-227052">
              <a:defRPr>
                <a:solidFill>
                  <a:schemeClr val="tx1"/>
                </a:solidFill>
                <a:latin typeface="Arial" panose="020B0604020202020204" pitchFamily="34" charset="0"/>
              </a:defRPr>
            </a:lvl3pPr>
            <a:lvl4pPr marL="1589373" indent="-227052">
              <a:defRPr>
                <a:solidFill>
                  <a:schemeClr val="tx1"/>
                </a:solidFill>
                <a:latin typeface="Arial" panose="020B0604020202020204" pitchFamily="34" charset="0"/>
              </a:defRPr>
            </a:lvl4pPr>
            <a:lvl5pPr marL="2043480" indent="-227052">
              <a:defRPr>
                <a:solidFill>
                  <a:schemeClr val="tx1"/>
                </a:solidFill>
                <a:latin typeface="Arial" panose="020B0604020202020204" pitchFamily="34" charset="0"/>
              </a:defRPr>
            </a:lvl5pPr>
            <a:lvl6pPr marL="2497587" indent="-227052" eaLnBrk="0" fontAlgn="base" hangingPunct="0">
              <a:spcBef>
                <a:spcPct val="0"/>
              </a:spcBef>
              <a:spcAft>
                <a:spcPct val="0"/>
              </a:spcAft>
              <a:defRPr>
                <a:solidFill>
                  <a:schemeClr val="tx1"/>
                </a:solidFill>
                <a:latin typeface="Arial" panose="020B0604020202020204" pitchFamily="34" charset="0"/>
              </a:defRPr>
            </a:lvl6pPr>
            <a:lvl7pPr marL="2951694" indent="-227052" eaLnBrk="0" fontAlgn="base" hangingPunct="0">
              <a:spcBef>
                <a:spcPct val="0"/>
              </a:spcBef>
              <a:spcAft>
                <a:spcPct val="0"/>
              </a:spcAft>
              <a:defRPr>
                <a:solidFill>
                  <a:schemeClr val="tx1"/>
                </a:solidFill>
                <a:latin typeface="Arial" panose="020B0604020202020204" pitchFamily="34" charset="0"/>
              </a:defRPr>
            </a:lvl7pPr>
            <a:lvl8pPr marL="3405801" indent="-227052" eaLnBrk="0" fontAlgn="base" hangingPunct="0">
              <a:spcBef>
                <a:spcPct val="0"/>
              </a:spcBef>
              <a:spcAft>
                <a:spcPct val="0"/>
              </a:spcAft>
              <a:defRPr>
                <a:solidFill>
                  <a:schemeClr val="tx1"/>
                </a:solidFill>
                <a:latin typeface="Arial" panose="020B0604020202020204" pitchFamily="34" charset="0"/>
              </a:defRPr>
            </a:lvl8pPr>
            <a:lvl9pPr marL="3859908" indent="-227052" eaLnBrk="0" fontAlgn="base" hangingPunct="0">
              <a:spcBef>
                <a:spcPct val="0"/>
              </a:spcBef>
              <a:spcAft>
                <a:spcPct val="0"/>
              </a:spcAft>
              <a:defRPr>
                <a:solidFill>
                  <a:schemeClr val="tx1"/>
                </a:solidFill>
                <a:latin typeface="Arial" panose="020B0604020202020204" pitchFamily="34" charset="0"/>
              </a:defRPr>
            </a:lvl9pPr>
          </a:lstStyle>
          <a:p>
            <a:fld id="{DE997BBF-FE24-4661-B642-B1DAECA9F680}" type="slidenum">
              <a:rPr lang="en-US" altLang="en-US" smtClean="0">
                <a:solidFill>
                  <a:prstClr val="black"/>
                </a:solidFill>
              </a:rPr>
              <a:pPr/>
              <a:t>39</a:t>
            </a:fld>
            <a:endParaRPr lang="en-US" altLang="en-US" smtClean="0">
              <a:solidFill>
                <a:prstClr val="black"/>
              </a:solidFill>
            </a:endParaRPr>
          </a:p>
        </p:txBody>
      </p:sp>
    </p:spTree>
    <p:extLst>
      <p:ext uri="{BB962C8B-B14F-4D97-AF65-F5344CB8AC3E}">
        <p14:creationId xmlns:p14="http://schemas.microsoft.com/office/powerpoint/2010/main" val="1497296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F807A568-E3ED-40BD-89A5-23F58D4CC41B}" type="slidenum">
              <a:rPr lang="en-US" smtClean="0">
                <a:solidFill>
                  <a:srgbClr val="000000"/>
                </a:solidFill>
                <a:latin typeface="Arial" charset="0"/>
                <a:cs typeface="Arial" charset="0"/>
              </a:rPr>
              <a:pPr/>
              <a:t>4</a:t>
            </a:fld>
            <a:endParaRPr lang="en-US" dirty="0" smtClean="0">
              <a:solidFill>
                <a:srgbClr val="000000"/>
              </a:solidFill>
              <a:latin typeface="Arial" charset="0"/>
              <a:cs typeface="Arial" charset="0"/>
            </a:endParaRPr>
          </a:p>
        </p:txBody>
      </p:sp>
      <p:sp>
        <p:nvSpPr>
          <p:cNvPr id="111619" name="Rectangle 7"/>
          <p:cNvSpPr txBox="1">
            <a:spLocks noGrp="1" noChangeArrowheads="1"/>
          </p:cNvSpPr>
          <p:nvPr/>
        </p:nvSpPr>
        <p:spPr bwMode="auto">
          <a:xfrm>
            <a:off x="3970942" y="8829966"/>
            <a:ext cx="3037840" cy="464820"/>
          </a:xfrm>
          <a:prstGeom prst="rect">
            <a:avLst/>
          </a:prstGeom>
          <a:noFill/>
          <a:ln w="9525">
            <a:noFill/>
            <a:miter lim="800000"/>
            <a:headEnd/>
            <a:tailEnd/>
          </a:ln>
        </p:spPr>
        <p:txBody>
          <a:bodyPr lIns="93120" tIns="46559" rIns="93120" bIns="46559" anchor="b"/>
          <a:lstStyle/>
          <a:p>
            <a:pPr algn="r"/>
            <a:fld id="{3AD31316-8E98-44FE-88D1-C435397F9D25}" type="slidenum">
              <a:rPr lang="en-US" sz="1200">
                <a:solidFill>
                  <a:srgbClr val="000000"/>
                </a:solidFill>
              </a:rPr>
              <a:pPr algn="r"/>
              <a:t>4</a:t>
            </a:fld>
            <a:endParaRPr lang="en-US" sz="1200" dirty="0">
              <a:solidFill>
                <a:srgbClr val="000000"/>
              </a:solidFill>
            </a:endParaRPr>
          </a:p>
        </p:txBody>
      </p:sp>
      <p:sp>
        <p:nvSpPr>
          <p:cNvPr id="111620" name="Rectangle 2"/>
          <p:cNvSpPr>
            <a:spLocks noGrp="1" noRot="1" noChangeAspect="1" noChangeArrowheads="1" noTextEdit="1"/>
          </p:cNvSpPr>
          <p:nvPr>
            <p:ph type="sldImg"/>
          </p:nvPr>
        </p:nvSpPr>
        <p:spPr>
          <a:xfrm>
            <a:off x="1184275" y="698500"/>
            <a:ext cx="4643438" cy="3484563"/>
          </a:xfrm>
          <a:ln/>
        </p:spPr>
      </p:sp>
      <p:sp>
        <p:nvSpPr>
          <p:cNvPr id="111621" name="Rectangle 3"/>
          <p:cNvSpPr>
            <a:spLocks noGrp="1" noChangeArrowheads="1"/>
          </p:cNvSpPr>
          <p:nvPr>
            <p:ph type="body" idx="1"/>
          </p:nvPr>
        </p:nvSpPr>
        <p:spPr>
          <a:noFill/>
          <a:ln/>
        </p:spPr>
        <p:txBody>
          <a:bodyPr>
            <a:normAutofit/>
          </a:bodyPr>
          <a:lstStyle/>
          <a:p>
            <a:pPr eaLnBrk="1" hangingPunct="1">
              <a:lnSpc>
                <a:spcPct val="120000"/>
              </a:lnSpc>
              <a:buFontTx/>
              <a:buNone/>
            </a:pPr>
            <a:r>
              <a:rPr lang="en-US" sz="1600" dirty="0"/>
              <a:t>At the end of this presentation, you will be able to</a:t>
            </a:r>
            <a:r>
              <a:rPr lang="en-US" sz="1600" dirty="0" smtClean="0"/>
              <a:t>:</a:t>
            </a:r>
          </a:p>
          <a:p>
            <a:pPr eaLnBrk="1" hangingPunct="1">
              <a:lnSpc>
                <a:spcPct val="120000"/>
              </a:lnSpc>
              <a:buFontTx/>
              <a:buNone/>
            </a:pPr>
            <a:endParaRPr lang="en-US" sz="1600" dirty="0"/>
          </a:p>
          <a:p>
            <a:pPr eaLnBrk="1" hangingPunct="1">
              <a:lnSpc>
                <a:spcPct val="120000"/>
              </a:lnSpc>
              <a:buFontTx/>
              <a:buNone/>
            </a:pPr>
            <a:r>
              <a:rPr lang="en-US" sz="1600" dirty="0"/>
              <a:t>Recall the role vaccines have played in preventing diseases</a:t>
            </a:r>
          </a:p>
          <a:p>
            <a:pPr eaLnBrk="1" hangingPunct="1">
              <a:lnSpc>
                <a:spcPct val="120000"/>
              </a:lnSpc>
              <a:buFontTx/>
              <a:buNone/>
            </a:pPr>
            <a:r>
              <a:rPr lang="en-US" sz="1600" dirty="0"/>
              <a:t>Discuss the importance of vaccines for children, adolescents and adults</a:t>
            </a:r>
          </a:p>
          <a:p>
            <a:pPr>
              <a:lnSpc>
                <a:spcPct val="120000"/>
              </a:lnSpc>
            </a:pPr>
            <a:r>
              <a:rPr lang="en-US" dirty="0"/>
              <a:t>Discuss GA Immunization law and DPH rules and regulations for schools and childcare attendance</a:t>
            </a:r>
          </a:p>
          <a:p>
            <a:pPr eaLnBrk="1" hangingPunct="1">
              <a:lnSpc>
                <a:spcPct val="120000"/>
              </a:lnSpc>
            </a:pPr>
            <a:r>
              <a:rPr lang="en-US" dirty="0"/>
              <a:t>Discuss the role of a vaccine champion</a:t>
            </a:r>
          </a:p>
          <a:p>
            <a:pPr eaLnBrk="1" hangingPunct="1">
              <a:lnSpc>
                <a:spcPct val="120000"/>
              </a:lnSpc>
            </a:pPr>
            <a:r>
              <a:rPr lang="en-US" dirty="0"/>
              <a:t>List at least two reliable sources for immunization information </a:t>
            </a: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80000"/>
              </a:lnSpc>
              <a:buClr>
                <a:schemeClr val="tx1"/>
              </a:buClr>
              <a:buSzPct val="75000"/>
              <a:buFont typeface="Webdings" pitchFamily="18" charset="2"/>
              <a:buNone/>
            </a:pPr>
            <a:endParaRPr lang="en-US" dirty="0" smtClean="0"/>
          </a:p>
          <a:p>
            <a:pPr eaLnBrk="1" hangingPunct="1">
              <a:lnSpc>
                <a:spcPct val="80000"/>
              </a:lnSpc>
              <a:buClr>
                <a:schemeClr val="tx1"/>
              </a:buClr>
              <a:buSzPct val="75000"/>
              <a:buFont typeface="Webdings" pitchFamily="18" charset="2"/>
              <a:buChar char="&lt;"/>
            </a:pPr>
            <a:endParaRPr lang="en-US" dirty="0" smtClean="0"/>
          </a:p>
          <a:p>
            <a:pPr eaLnBrk="1" hangingPunct="1">
              <a:lnSpc>
                <a:spcPct val="90000"/>
              </a:lnSpc>
            </a:pPr>
            <a:endParaRPr lang="en-US" dirty="0" smtClean="0"/>
          </a:p>
        </p:txBody>
      </p:sp>
    </p:spTree>
    <p:extLst>
      <p:ext uri="{BB962C8B-B14F-4D97-AF65-F5344CB8AC3E}">
        <p14:creationId xmlns:p14="http://schemas.microsoft.com/office/powerpoint/2010/main" val="25194733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children aged 6 months through 8 years, the influenza vaccine dosing algorithm is a guide to determine if a child will need one or two doses of influenza vaccine.  For the 2016-2017 season, administer 2 doses (separated by at least 4 weeks) to children who are receiving influenza vaccine for the first time or who have not previously received greater than or equal to two doses of trivalent or quadrivalent influenza vaccine before July 1, 2016.  Doses need not have been received during the same season or consecutive seasons.</a:t>
            </a:r>
            <a:endParaRPr lang="en-US" dirty="0"/>
          </a:p>
        </p:txBody>
      </p:sp>
      <p:sp>
        <p:nvSpPr>
          <p:cNvPr id="4" name="Slide Number Placeholder 3"/>
          <p:cNvSpPr>
            <a:spLocks noGrp="1"/>
          </p:cNvSpPr>
          <p:nvPr>
            <p:ph type="sldNum" sz="quarter" idx="10"/>
          </p:nvPr>
        </p:nvSpPr>
        <p:spPr/>
        <p:txBody>
          <a:bodyPr/>
          <a:lstStyle/>
          <a:p>
            <a:fld id="{E066E9E5-10E0-4BBE-BE44-6E2F2F5F597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41958646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6"/>
          <p:cNvSpPr txBox="1">
            <a:spLocks noGrp="1" noChangeArrowheads="1"/>
          </p:cNvSpPr>
          <p:nvPr/>
        </p:nvSpPr>
        <p:spPr bwMode="auto">
          <a:xfrm>
            <a:off x="0" y="8696791"/>
            <a:ext cx="2977183" cy="458138"/>
          </a:xfrm>
          <a:prstGeom prst="rect">
            <a:avLst/>
          </a:prstGeom>
          <a:noFill/>
          <a:ln w="9525">
            <a:noFill/>
            <a:miter lim="800000"/>
            <a:headEnd/>
            <a:tailEnd/>
          </a:ln>
        </p:spPr>
        <p:txBody>
          <a:bodyPr lIns="91565" tIns="45782" rIns="91565" bIns="45782" anchor="b"/>
          <a:lstStyle/>
          <a:p>
            <a:pPr fontAlgn="auto">
              <a:spcBef>
                <a:spcPts val="0"/>
              </a:spcBef>
              <a:spcAft>
                <a:spcPts val="0"/>
              </a:spcAft>
            </a:pPr>
            <a:endParaRPr lang="en-US" sz="1200" dirty="0">
              <a:solidFill>
                <a:srgbClr val="000000"/>
              </a:solidFill>
              <a:latin typeface="Calibri"/>
            </a:endParaRPr>
          </a:p>
        </p:txBody>
      </p:sp>
      <p:sp>
        <p:nvSpPr>
          <p:cNvPr id="197635" name="Rectangle 7"/>
          <p:cNvSpPr txBox="1">
            <a:spLocks noGrp="1" noChangeArrowheads="1"/>
          </p:cNvSpPr>
          <p:nvPr/>
        </p:nvSpPr>
        <p:spPr bwMode="auto">
          <a:xfrm>
            <a:off x="3891650" y="8696791"/>
            <a:ext cx="2977183" cy="458138"/>
          </a:xfrm>
          <a:prstGeom prst="rect">
            <a:avLst/>
          </a:prstGeom>
          <a:noFill/>
          <a:ln w="9525">
            <a:noFill/>
            <a:miter lim="800000"/>
            <a:headEnd/>
            <a:tailEnd/>
          </a:ln>
        </p:spPr>
        <p:txBody>
          <a:bodyPr lIns="91565" tIns="45782" rIns="91565" bIns="45782" anchor="b"/>
          <a:lstStyle/>
          <a:p>
            <a:pPr algn="r" fontAlgn="auto">
              <a:spcBef>
                <a:spcPts val="0"/>
              </a:spcBef>
              <a:spcAft>
                <a:spcPts val="0"/>
              </a:spcAft>
            </a:pPr>
            <a:endParaRPr lang="en-US" sz="1200" dirty="0">
              <a:solidFill>
                <a:srgbClr val="000000"/>
              </a:solidFill>
              <a:latin typeface="Calibri"/>
            </a:endParaRPr>
          </a:p>
        </p:txBody>
      </p:sp>
      <p:sp>
        <p:nvSpPr>
          <p:cNvPr id="197636" name="Rectangle 6"/>
          <p:cNvSpPr txBox="1">
            <a:spLocks noGrp="1" noChangeArrowheads="1"/>
          </p:cNvSpPr>
          <p:nvPr/>
        </p:nvSpPr>
        <p:spPr bwMode="auto">
          <a:xfrm>
            <a:off x="0" y="8696791"/>
            <a:ext cx="2977183" cy="458138"/>
          </a:xfrm>
          <a:prstGeom prst="rect">
            <a:avLst/>
          </a:prstGeom>
          <a:noFill/>
          <a:ln w="9525">
            <a:noFill/>
            <a:miter lim="800000"/>
            <a:headEnd/>
            <a:tailEnd/>
          </a:ln>
        </p:spPr>
        <p:txBody>
          <a:bodyPr lIns="91557" tIns="45778" rIns="91557" bIns="45778" anchor="b"/>
          <a:lstStyle/>
          <a:p>
            <a:pPr fontAlgn="auto">
              <a:spcBef>
                <a:spcPts val="0"/>
              </a:spcBef>
              <a:spcAft>
                <a:spcPts val="0"/>
              </a:spcAft>
            </a:pPr>
            <a:endParaRPr lang="en-US" sz="1200" dirty="0">
              <a:solidFill>
                <a:srgbClr val="000000"/>
              </a:solidFill>
              <a:latin typeface="Calibri"/>
            </a:endParaRPr>
          </a:p>
        </p:txBody>
      </p:sp>
      <p:sp>
        <p:nvSpPr>
          <p:cNvPr id="197637" name="Rectangle 7"/>
          <p:cNvSpPr txBox="1">
            <a:spLocks noGrp="1" noChangeArrowheads="1"/>
          </p:cNvSpPr>
          <p:nvPr/>
        </p:nvSpPr>
        <p:spPr bwMode="auto">
          <a:xfrm>
            <a:off x="3891650" y="8696791"/>
            <a:ext cx="2977183" cy="458138"/>
          </a:xfrm>
          <a:prstGeom prst="rect">
            <a:avLst/>
          </a:prstGeom>
          <a:noFill/>
          <a:ln w="9525">
            <a:noFill/>
            <a:miter lim="800000"/>
            <a:headEnd/>
            <a:tailEnd/>
          </a:ln>
        </p:spPr>
        <p:txBody>
          <a:bodyPr lIns="91557" tIns="45778" rIns="91557" bIns="45778" anchor="b"/>
          <a:lstStyle/>
          <a:p>
            <a:pPr algn="r" fontAlgn="auto">
              <a:spcBef>
                <a:spcPts val="0"/>
              </a:spcBef>
              <a:spcAft>
                <a:spcPts val="0"/>
              </a:spcAft>
            </a:pPr>
            <a:endParaRPr lang="en-US" sz="1200" dirty="0">
              <a:solidFill>
                <a:srgbClr val="000000"/>
              </a:solidFill>
              <a:latin typeface="Calibri"/>
            </a:endParaRPr>
          </a:p>
        </p:txBody>
      </p:sp>
      <p:sp>
        <p:nvSpPr>
          <p:cNvPr id="197638" name="Rectangle 2"/>
          <p:cNvSpPr>
            <a:spLocks noGrp="1" noRot="1" noChangeAspect="1" noChangeArrowheads="1" noTextEdit="1"/>
          </p:cNvSpPr>
          <p:nvPr>
            <p:ph type="sldImg"/>
          </p:nvPr>
        </p:nvSpPr>
        <p:spPr>
          <a:xfrm>
            <a:off x="1184275" y="676275"/>
            <a:ext cx="4576763" cy="3433763"/>
          </a:xfrm>
          <a:ln/>
        </p:spPr>
      </p:sp>
      <p:sp>
        <p:nvSpPr>
          <p:cNvPr id="209927" name="Rectangle 3"/>
          <p:cNvSpPr>
            <a:spLocks noGrp="1" noChangeArrowheads="1"/>
          </p:cNvSpPr>
          <p:nvPr>
            <p:ph type="body" idx="1"/>
          </p:nvPr>
        </p:nvSpPr>
        <p:spPr>
          <a:xfrm>
            <a:off x="916057" y="4349960"/>
            <a:ext cx="5038311" cy="4120109"/>
          </a:xfrm>
          <a:ln/>
        </p:spPr>
        <p:txBody>
          <a:bodyPr lIns="91557" tIns="45778" rIns="91557" bIns="45778">
            <a:normAutofit fontScale="85000" lnSpcReduction="20000"/>
          </a:bodyPr>
          <a:lstStyle/>
          <a:p>
            <a:pPr defTabSz="915723">
              <a:defRPr/>
            </a:pPr>
            <a:r>
              <a:rPr lang="en-US" dirty="0">
                <a:solidFill>
                  <a:prstClr val="black"/>
                </a:solidFill>
                <a:cs typeface="Arial" panose="020B0604020202020204" pitchFamily="34" charset="0"/>
              </a:rPr>
              <a:t>Flu presentations for 2016-2017 flu </a:t>
            </a:r>
            <a:r>
              <a:rPr lang="en-US" dirty="0" smtClean="0">
                <a:solidFill>
                  <a:prstClr val="black"/>
                </a:solidFill>
                <a:cs typeface="Arial" panose="020B0604020202020204" pitchFamily="34" charset="0"/>
              </a:rPr>
              <a:t>season</a:t>
            </a:r>
            <a:r>
              <a:rPr lang="en-US" baseline="0" dirty="0" smtClean="0">
                <a:solidFill>
                  <a:prstClr val="black"/>
                </a:solidFill>
                <a:cs typeface="Arial" panose="020B0604020202020204" pitchFamily="34" charset="0"/>
              </a:rPr>
              <a:t> are listed here.  On November 18, 2016, the FDA approved an extension of the age range of quadrivalent FluLaval (inactivated influenza vaccine, GSK) to include children 6 through 35 months of age.  FluLaval was previously approved for people 3 years of age and older.  This approval of extended age range was based on a study showing an equivalent (non-inferior) response compared to children who received Fluzone (Sanofi Pasteur) pediatric formulation.  The vaccine will be supplied for this indication in manufacturer-filled syringes and multi-dose vials.  The dosage approved for children 6 through 35 months of age is 0.5mL- the same dosage as for people 3 years of age and older.  ACIP has not yet issued a recommendation regarding the use of FluLaval in children 6 through 35 months of age.  However, clinicians are free to use this and other vaccines in a manner consistent with their labeling.</a:t>
            </a:r>
          </a:p>
          <a:p>
            <a:pPr defTabSz="915723">
              <a:defRPr/>
            </a:pPr>
            <a:endParaRPr lang="en-US" baseline="0" dirty="0" smtClean="0">
              <a:solidFill>
                <a:prstClr val="black"/>
              </a:solidFill>
              <a:cs typeface="Arial" panose="020B0604020202020204" pitchFamily="34" charset="0"/>
            </a:endParaRPr>
          </a:p>
          <a:p>
            <a:pPr defTabSz="915723">
              <a:defRPr/>
            </a:pPr>
            <a:r>
              <a:rPr lang="en-US" dirty="0" smtClean="0">
                <a:solidFill>
                  <a:prstClr val="black"/>
                </a:solidFill>
                <a:cs typeface="Arial" panose="020B0604020202020204" pitchFamily="34" charset="0"/>
              </a:rPr>
              <a:t>On June 22, ACIP voted that, for the upcoming 2016-'17 influenza season, LAIV should not be used.   </a:t>
            </a:r>
          </a:p>
          <a:p>
            <a:pPr defTabSz="915723">
              <a:defRPr/>
            </a:pPr>
            <a:r>
              <a:rPr lang="en-US" dirty="0" smtClean="0">
                <a:solidFill>
                  <a:prstClr val="black"/>
                </a:solidFill>
                <a:cs typeface="Arial" panose="020B0604020202020204" pitchFamily="34" charset="0"/>
              </a:rPr>
              <a:t>Studies demonstrated that LAIV did not work in the 2013-'14 influenza season when the primary strain was the 2009 pandemic influenza A(H1N1) strain, in 2014-'15 when the primary circulating strain was a drifted A(H3N2) virus, or the 2015-'16 season when the primary circulating strain was again the 2009 pandemic influenza A(H1N1) strain. With knowledge that LAIV had no protective benefit during the past three influenza seasons, ACIP could not recommend its use in the upcoming 2016-'17 influenza season.  </a:t>
            </a:r>
          </a:p>
          <a:p>
            <a:pPr defTabSz="915723">
              <a:defRPr/>
            </a:pPr>
            <a:endParaRPr lang="en-US" dirty="0" smtClean="0">
              <a:solidFill>
                <a:prstClr val="black"/>
              </a:solidFill>
              <a:cs typeface="Arial" panose="020B0604020202020204" pitchFamily="34" charset="0"/>
            </a:endParaRPr>
          </a:p>
          <a:p>
            <a:pPr defTabSz="915723">
              <a:defRPr/>
            </a:pPr>
            <a:r>
              <a:rPr lang="en-US" dirty="0" smtClean="0">
                <a:solidFill>
                  <a:prstClr val="black"/>
                </a:solidFill>
                <a:cs typeface="Arial" panose="020B0604020202020204" pitchFamily="34" charset="0"/>
              </a:rPr>
              <a:t>The AAP Committee on Infectious Diseases and the Board of Directors all had reached the same conclusion about not using LAIV for the upcoming influenza season. </a:t>
            </a:r>
          </a:p>
          <a:p>
            <a:pPr defTabSz="915723">
              <a:defRPr/>
            </a:pPr>
            <a:r>
              <a:rPr lang="en-US" dirty="0" smtClean="0">
                <a:solidFill>
                  <a:prstClr val="black"/>
                </a:solidFill>
                <a:cs typeface="Arial" panose="020B0604020202020204" pitchFamily="34" charset="0"/>
              </a:rPr>
              <a:t>  </a:t>
            </a:r>
          </a:p>
          <a:p>
            <a:pPr defTabSz="915723">
              <a:defRPr/>
            </a:pPr>
            <a:r>
              <a:rPr lang="en-US" dirty="0" smtClean="0">
                <a:solidFill>
                  <a:prstClr val="black"/>
                </a:solidFill>
                <a:cs typeface="Arial" panose="020B0604020202020204" pitchFamily="34" charset="0"/>
              </a:rPr>
              <a:t>The AAP has reached out to the manufacturer of LAIV and will be following closely both the need for pediatricians to cancel LAIV orders successfully, and to obtain additional quantities of injectable vaccine.</a:t>
            </a:r>
          </a:p>
          <a:p>
            <a:pPr defTabSz="915723">
              <a:defRPr/>
            </a:pPr>
            <a:endParaRPr lang="en-US" dirty="0" smtClean="0">
              <a:solidFill>
                <a:prstClr val="black"/>
              </a:solidFill>
              <a:cs typeface="Arial" panose="020B0604020202020204" pitchFamily="34" charset="0"/>
            </a:endParaRPr>
          </a:p>
          <a:p>
            <a:pPr defTabSz="915723">
              <a:defRPr/>
            </a:pPr>
            <a:r>
              <a:rPr lang="en-US" dirty="0" smtClean="0">
                <a:solidFill>
                  <a:prstClr val="black"/>
                </a:solidFill>
                <a:cs typeface="Arial" panose="020B0604020202020204" pitchFamily="34" charset="0"/>
              </a:rPr>
              <a:t>Excerpt from:</a:t>
            </a:r>
          </a:p>
          <a:p>
            <a:pPr defTabSz="915723">
              <a:defRPr/>
            </a:pPr>
            <a:r>
              <a:rPr lang="en-US" dirty="0" smtClean="0">
                <a:solidFill>
                  <a:prstClr val="black"/>
                </a:solidFill>
                <a:cs typeface="Arial" panose="020B0604020202020204" pitchFamily="34" charset="0"/>
              </a:rPr>
              <a:t>A Message from AAP CEO/Executive Director Karen </a:t>
            </a:r>
            <a:r>
              <a:rPr lang="en-US" dirty="0" err="1" smtClean="0">
                <a:solidFill>
                  <a:prstClr val="black"/>
                </a:solidFill>
                <a:cs typeface="Arial" panose="020B0604020202020204" pitchFamily="34" charset="0"/>
              </a:rPr>
              <a:t>Remley</a:t>
            </a:r>
            <a:r>
              <a:rPr lang="en-US" dirty="0" smtClean="0">
                <a:solidFill>
                  <a:prstClr val="black"/>
                </a:solidFill>
                <a:cs typeface="Arial" panose="020B0604020202020204" pitchFamily="34" charset="0"/>
              </a:rPr>
              <a:t>, MD, MBA, MPH, FAAP</a:t>
            </a:r>
          </a:p>
          <a:p>
            <a:pPr defTabSz="915723">
              <a:defRPr/>
            </a:pPr>
            <a:r>
              <a:rPr lang="en-US" dirty="0" smtClean="0">
                <a:solidFill>
                  <a:prstClr val="black"/>
                </a:solidFill>
                <a:cs typeface="Arial" panose="020B0604020202020204" pitchFamily="34" charset="0"/>
              </a:rPr>
              <a:t>June 27, 2016 </a:t>
            </a:r>
          </a:p>
          <a:p>
            <a:pPr defTabSz="915723">
              <a:defRPr/>
            </a:pPr>
            <a:endParaRPr lang="en-US" dirty="0">
              <a:solidFill>
                <a:prstClr val="black"/>
              </a:solidFill>
              <a:cs typeface="Arial" panose="020B0604020202020204" pitchFamily="34" charset="0"/>
            </a:endParaRPr>
          </a:p>
        </p:txBody>
      </p:sp>
      <p:sp>
        <p:nvSpPr>
          <p:cNvPr id="9" name="Footer Placeholder 8"/>
          <p:cNvSpPr>
            <a:spLocks noGrp="1"/>
          </p:cNvSpPr>
          <p:nvPr>
            <p:ph type="ftr" sz="quarter" idx="4"/>
          </p:nvPr>
        </p:nvSpPr>
        <p:spPr/>
        <p:txBody>
          <a:bodyPr/>
          <a:lstStyle/>
          <a:p>
            <a:pPr>
              <a:defRPr/>
            </a:pPr>
            <a:r>
              <a:rPr lang="en-US" dirty="0">
                <a:solidFill>
                  <a:prstClr val="black"/>
                </a:solidFill>
              </a:rPr>
              <a:t>EPIC ADOLESCENT 2016</a:t>
            </a:r>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41</a:t>
            </a:fld>
            <a:endParaRPr lang="en-US" dirty="0">
              <a:solidFill>
                <a:prstClr val="black"/>
              </a:solidFill>
            </a:endParaRPr>
          </a:p>
        </p:txBody>
      </p:sp>
    </p:spTree>
    <p:extLst>
      <p:ext uri="{BB962C8B-B14F-4D97-AF65-F5344CB8AC3E}">
        <p14:creationId xmlns:p14="http://schemas.microsoft.com/office/powerpoint/2010/main" val="38247976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 studies with IIV and LAIV</a:t>
            </a:r>
            <a:r>
              <a:rPr lang="en-US" baseline="0" dirty="0"/>
              <a:t> have indicated that a severe allergic reaction to egg-based influenza vaccine in a person with an egg allergy is very unlikely.  Numerous studies have looked at egg-allergic patients receiving IIV3, LAIV in which mild allergic reactions occur and no anaphylactic reaction occurrences.</a:t>
            </a:r>
          </a:p>
          <a:p>
            <a:endParaRPr lang="en-US" baseline="0" dirty="0"/>
          </a:p>
          <a:p>
            <a:r>
              <a:rPr lang="en-US" baseline="0" dirty="0"/>
              <a:t>For the 2016-17 influenza season the ACIP has recommended If a person has a history of egg allergy and only experiences mild symptoms such as hives they can receive the flu vaccine. If they have experienced any other symptoms (angioedema, resp. distress) the flu vaccine should be administered in an appropriate medical setting and supervised by a health care provider who can manage emergent situation.  If a patient has suffered a previous severe allergic reaction after receipt of the flu vaccine it is a contraindication and should not be administered.</a:t>
            </a:r>
          </a:p>
          <a:p>
            <a:endParaRPr lang="en-US" baseline="0" dirty="0"/>
          </a:p>
          <a:p>
            <a:r>
              <a:rPr lang="en-US" baseline="0" dirty="0"/>
              <a:t>Reference: MMWR. Prevention and Control of Seasonal Influenza with Vaccines Recommendations of the Advisory Committee on Immunization Practices-United, 2016-17 Influenza Season. August 26, 2016, Vol. 65; No. 5</a:t>
            </a:r>
          </a:p>
        </p:txBody>
      </p:sp>
      <p:sp>
        <p:nvSpPr>
          <p:cNvPr id="4" name="Slide Number Placeholder 3"/>
          <p:cNvSpPr>
            <a:spLocks noGrp="1"/>
          </p:cNvSpPr>
          <p:nvPr>
            <p:ph type="sldNum" sz="quarter" idx="10"/>
          </p:nvPr>
        </p:nvSpPr>
        <p:spPr/>
        <p:txBody>
          <a:bodyPr/>
          <a:lstStyle/>
          <a:p>
            <a:fld id="{FE4A3A90-1AB3-4548-95D3-9553FC123838}" type="slidenum">
              <a:rPr lang="en-US" smtClean="0">
                <a:solidFill>
                  <a:prstClr val="black"/>
                </a:solidFill>
              </a:rPr>
              <a:pPr/>
              <a:t>42</a:t>
            </a:fld>
            <a:endParaRPr lang="en-US" dirty="0">
              <a:solidFill>
                <a:prstClr val="black"/>
              </a:solidFill>
            </a:endParaRPr>
          </a:p>
        </p:txBody>
      </p:sp>
      <p:sp>
        <p:nvSpPr>
          <p:cNvPr id="5" name="TextBox 4"/>
          <p:cNvSpPr txBox="1"/>
          <p:nvPr/>
        </p:nvSpPr>
        <p:spPr>
          <a:xfrm>
            <a:off x="304800" y="8894411"/>
            <a:ext cx="926857" cy="276999"/>
          </a:xfrm>
          <a:prstGeom prst="rect">
            <a:avLst/>
          </a:prstGeom>
          <a:noFill/>
        </p:spPr>
        <p:txBody>
          <a:bodyPr wrap="none" rtlCol="0">
            <a:spAutoFit/>
          </a:bodyPr>
          <a:lstStyle/>
          <a:p>
            <a:pPr>
              <a:defRPr/>
            </a:pPr>
            <a:r>
              <a:rPr lang="en-US" sz="1200" dirty="0">
                <a:solidFill>
                  <a:prstClr val="black"/>
                </a:solidFill>
              </a:rPr>
              <a:t>EPIC 2017</a:t>
            </a:r>
          </a:p>
        </p:txBody>
      </p:sp>
    </p:spTree>
    <p:extLst>
      <p:ext uri="{BB962C8B-B14F-4D97-AF65-F5344CB8AC3E}">
        <p14:creationId xmlns:p14="http://schemas.microsoft.com/office/powerpoint/2010/main" val="26814685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2"/>
          <p:cNvSpPr>
            <a:spLocks noGrp="1" noRot="1" noChangeAspect="1" noChangeArrowheads="1" noTextEdit="1"/>
          </p:cNvSpPr>
          <p:nvPr>
            <p:ph type="sldImg"/>
          </p:nvPr>
        </p:nvSpPr>
        <p:spPr>
          <a:xfrm>
            <a:off x="1106488" y="696913"/>
            <a:ext cx="4648200" cy="3486150"/>
          </a:xfrm>
          <a:ln/>
        </p:spPr>
      </p:sp>
      <p:sp>
        <p:nvSpPr>
          <p:cNvPr id="376834" name="Rectangle 3"/>
          <p:cNvSpPr>
            <a:spLocks noGrp="1" noChangeArrowheads="1"/>
          </p:cNvSpPr>
          <p:nvPr>
            <p:ph type="body" idx="1"/>
          </p:nvPr>
        </p:nvSpPr>
        <p:spPr>
          <a:noFill/>
          <a:ln/>
        </p:spPr>
        <p:txBody>
          <a:bodyPr lIns="91396" tIns="45698" rIns="91396" bIns="45698"/>
          <a:lstStyle/>
          <a:p>
            <a:endParaRPr lang="en-US" sz="1000" b="1" dirty="0">
              <a:latin typeface="Arial" charset="0"/>
            </a:endParaRPr>
          </a:p>
          <a:p>
            <a:endParaRPr lang="en-US" sz="900" b="1" dirty="0">
              <a:latin typeface="Arial" charset="0"/>
            </a:endParaRPr>
          </a:p>
          <a:p>
            <a:endParaRPr lang="en-US" sz="900" b="1" dirty="0">
              <a:solidFill>
                <a:srgbClr val="FFFFCC"/>
              </a:solidFill>
              <a:latin typeface="Arial" charset="0"/>
            </a:endParaRPr>
          </a:p>
          <a:p>
            <a:endParaRPr lang="en-US" sz="900" b="1" dirty="0">
              <a:solidFill>
                <a:srgbClr val="FFFFCC"/>
              </a:solidFill>
              <a:latin typeface="Arial" charset="0"/>
            </a:endParaRPr>
          </a:p>
        </p:txBody>
      </p:sp>
    </p:spTree>
    <p:extLst>
      <p:ext uri="{BB962C8B-B14F-4D97-AF65-F5344CB8AC3E}">
        <p14:creationId xmlns:p14="http://schemas.microsoft.com/office/powerpoint/2010/main" val="19286876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86" tIns="45343" rIns="90686" bIns="45343" anchor="b"/>
          <a:lstStyle/>
          <a:p>
            <a:pPr algn="r" fontAlgn="auto">
              <a:spcBef>
                <a:spcPts val="0"/>
              </a:spcBef>
              <a:spcAft>
                <a:spcPts val="0"/>
              </a:spcAft>
            </a:pPr>
            <a:endParaRPr lang="en-US" sz="1200" dirty="0">
              <a:solidFill>
                <a:srgbClr val="000000"/>
              </a:solidFill>
              <a:latin typeface="Calibri"/>
            </a:endParaRPr>
          </a:p>
        </p:txBody>
      </p:sp>
      <p:sp>
        <p:nvSpPr>
          <p:cNvPr id="260099" name="Rectangle 6"/>
          <p:cNvSpPr txBox="1">
            <a:spLocks noGrp="1" noChangeArrowheads="1"/>
          </p:cNvSpPr>
          <p:nvPr/>
        </p:nvSpPr>
        <p:spPr bwMode="auto">
          <a:xfrm>
            <a:off x="0" y="8766798"/>
            <a:ext cx="2943802" cy="461826"/>
          </a:xfrm>
          <a:prstGeom prst="rect">
            <a:avLst/>
          </a:prstGeom>
          <a:noFill/>
          <a:ln w="9525">
            <a:noFill/>
            <a:miter lim="800000"/>
            <a:headEnd/>
            <a:tailEnd/>
          </a:ln>
        </p:spPr>
        <p:txBody>
          <a:bodyPr lIns="90679" tIns="45339" rIns="90679" bIns="45339" anchor="b"/>
          <a:lstStyle/>
          <a:p>
            <a:pPr fontAlgn="auto">
              <a:spcBef>
                <a:spcPts val="0"/>
              </a:spcBef>
              <a:spcAft>
                <a:spcPts val="0"/>
              </a:spcAft>
            </a:pPr>
            <a:endParaRPr lang="en-US" sz="1200">
              <a:solidFill>
                <a:srgbClr val="000000"/>
              </a:solidFill>
              <a:latin typeface="Calibri"/>
            </a:endParaRPr>
          </a:p>
        </p:txBody>
      </p:sp>
      <p:sp>
        <p:nvSpPr>
          <p:cNvPr id="260100"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79" tIns="45339" rIns="90679" bIns="45339" anchor="b"/>
          <a:lstStyle/>
          <a:p>
            <a:pPr algn="r" fontAlgn="auto">
              <a:spcBef>
                <a:spcPts val="0"/>
              </a:spcBef>
              <a:spcAft>
                <a:spcPts val="0"/>
              </a:spcAft>
            </a:pPr>
            <a:endParaRPr lang="en-US" sz="1200" dirty="0">
              <a:solidFill>
                <a:srgbClr val="000000"/>
              </a:solidFill>
              <a:latin typeface="Calibri"/>
            </a:endParaRPr>
          </a:p>
        </p:txBody>
      </p:sp>
      <p:sp>
        <p:nvSpPr>
          <p:cNvPr id="260101" name="Rectangle 6"/>
          <p:cNvSpPr txBox="1">
            <a:spLocks noGrp="1" noChangeArrowheads="1"/>
          </p:cNvSpPr>
          <p:nvPr/>
        </p:nvSpPr>
        <p:spPr bwMode="auto">
          <a:xfrm>
            <a:off x="0" y="8766798"/>
            <a:ext cx="2943802" cy="461826"/>
          </a:xfrm>
          <a:prstGeom prst="rect">
            <a:avLst/>
          </a:prstGeom>
          <a:noFill/>
          <a:ln w="9525">
            <a:noFill/>
            <a:miter lim="800000"/>
            <a:headEnd/>
            <a:tailEnd/>
          </a:ln>
        </p:spPr>
        <p:txBody>
          <a:bodyPr lIns="90670" tIns="45335" rIns="90670" bIns="45335" anchor="b"/>
          <a:lstStyle/>
          <a:p>
            <a:pPr fontAlgn="auto">
              <a:spcBef>
                <a:spcPts val="0"/>
              </a:spcBef>
              <a:spcAft>
                <a:spcPts val="0"/>
              </a:spcAft>
            </a:pPr>
            <a:endParaRPr lang="en-US" sz="1200">
              <a:solidFill>
                <a:srgbClr val="000000"/>
              </a:solidFill>
              <a:latin typeface="Calibri"/>
            </a:endParaRPr>
          </a:p>
        </p:txBody>
      </p:sp>
      <p:sp>
        <p:nvSpPr>
          <p:cNvPr id="260102"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70" tIns="45335" rIns="90670" bIns="45335" anchor="b"/>
          <a:lstStyle/>
          <a:p>
            <a:pPr algn="r" fontAlgn="auto">
              <a:spcBef>
                <a:spcPts val="0"/>
              </a:spcBef>
              <a:spcAft>
                <a:spcPts val="0"/>
              </a:spcAft>
            </a:pPr>
            <a:endParaRPr lang="en-US" sz="1200" dirty="0">
              <a:solidFill>
                <a:srgbClr val="000000"/>
              </a:solidFill>
              <a:latin typeface="Calibri"/>
            </a:endParaRPr>
          </a:p>
        </p:txBody>
      </p:sp>
      <p:sp>
        <p:nvSpPr>
          <p:cNvPr id="260103"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54" tIns="45327" rIns="90654" bIns="45327" anchor="b"/>
          <a:lstStyle/>
          <a:p>
            <a:pPr algn="r" fontAlgn="auto">
              <a:spcBef>
                <a:spcPts val="0"/>
              </a:spcBef>
              <a:spcAft>
                <a:spcPts val="0"/>
              </a:spcAft>
            </a:pPr>
            <a:endParaRPr lang="en-US" sz="1200">
              <a:solidFill>
                <a:srgbClr val="000000"/>
              </a:solidFill>
              <a:latin typeface="Calibri"/>
            </a:endParaRPr>
          </a:p>
        </p:txBody>
      </p:sp>
      <p:sp>
        <p:nvSpPr>
          <p:cNvPr id="260104" name="Rectangle 2"/>
          <p:cNvSpPr>
            <a:spLocks noGrp="1" noRot="1" noChangeAspect="1" noChangeArrowheads="1" noTextEdit="1"/>
          </p:cNvSpPr>
          <p:nvPr>
            <p:ph type="sldImg"/>
          </p:nvPr>
        </p:nvSpPr>
        <p:spPr>
          <a:xfrm>
            <a:off x="1128713" y="681038"/>
            <a:ext cx="4611687" cy="3460750"/>
          </a:xfrm>
          <a:ln/>
        </p:spPr>
      </p:sp>
      <p:sp>
        <p:nvSpPr>
          <p:cNvPr id="260105" name="Rectangle 3"/>
          <p:cNvSpPr>
            <a:spLocks noGrp="1" noChangeArrowheads="1"/>
          </p:cNvSpPr>
          <p:nvPr>
            <p:ph type="body" idx="1"/>
          </p:nvPr>
        </p:nvSpPr>
        <p:spPr>
          <a:xfrm>
            <a:off x="377411" y="4236814"/>
            <a:ext cx="6114050" cy="4388128"/>
          </a:xfrm>
          <a:noFill/>
          <a:ln/>
        </p:spPr>
        <p:txBody>
          <a:bodyPr lIns="90654" tIns="45327" rIns="90654" bIns="45327">
            <a:normAutofit fontScale="92500" lnSpcReduction="10000"/>
          </a:bodyPr>
          <a:lstStyle/>
          <a:p>
            <a:pPr>
              <a:spcBef>
                <a:spcPct val="0"/>
              </a:spcBef>
            </a:pPr>
            <a:r>
              <a:rPr lang="en-US" sz="1000" dirty="0" smtClean="0">
                <a:latin typeface="Arial" charset="0"/>
              </a:rPr>
              <a:t>The most common clinical presentations of meningococcal disease are meningitis and meningococcemia. </a:t>
            </a:r>
          </a:p>
          <a:p>
            <a:pPr>
              <a:spcBef>
                <a:spcPct val="0"/>
              </a:spcBef>
            </a:pPr>
            <a:r>
              <a:rPr lang="en-US" sz="1000" dirty="0" smtClean="0">
                <a:latin typeface="Arial" charset="0"/>
              </a:rPr>
              <a:t>-</a:t>
            </a:r>
            <a:r>
              <a:rPr lang="en-US" sz="1000" b="1" dirty="0" smtClean="0">
                <a:solidFill>
                  <a:srgbClr val="C00000"/>
                </a:solidFill>
                <a:latin typeface="Arial" charset="0"/>
              </a:rPr>
              <a:t>Neisseria meningitidis</a:t>
            </a:r>
            <a:r>
              <a:rPr lang="en-US" sz="1000" dirty="0" smtClean="0">
                <a:solidFill>
                  <a:srgbClr val="C00000"/>
                </a:solidFill>
                <a:latin typeface="Arial" charset="0"/>
              </a:rPr>
              <a:t> contains 13 serogroups, the most common being A, B, C, W, and Y.  About 5-10% of adults are asymptomatic nasopharyngeal carriers of this organism.</a:t>
            </a:r>
          </a:p>
          <a:p>
            <a:pPr>
              <a:spcBef>
                <a:spcPct val="0"/>
              </a:spcBef>
            </a:pPr>
            <a:r>
              <a:rPr lang="en-US" sz="1000" dirty="0" smtClean="0">
                <a:latin typeface="Arial" charset="0"/>
              </a:rPr>
              <a:t>-Individuals with </a:t>
            </a:r>
            <a:r>
              <a:rPr lang="en-US" sz="1000" b="1" dirty="0" smtClean="0">
                <a:latin typeface="Arial" charset="0"/>
              </a:rPr>
              <a:t>meningococcemia</a:t>
            </a:r>
            <a:r>
              <a:rPr lang="en-US" sz="1000" dirty="0" smtClean="0">
                <a:latin typeface="Arial" charset="0"/>
              </a:rPr>
              <a:t> may die within 24 hours of the onset of symptoms even with prompt treatment with appropriate antimicrobials and supportive care in an intensive care unit.</a:t>
            </a:r>
          </a:p>
          <a:p>
            <a:pPr>
              <a:spcBef>
                <a:spcPct val="0"/>
              </a:spcBef>
            </a:pPr>
            <a:r>
              <a:rPr lang="en-US" sz="1000" b="1" dirty="0" smtClean="0">
                <a:latin typeface="Arial" charset="0"/>
              </a:rPr>
              <a:t>Meningitis makes up about </a:t>
            </a:r>
            <a:r>
              <a:rPr lang="en-US" sz="1000" dirty="0" smtClean="0">
                <a:latin typeface="Arial" charset="0"/>
              </a:rPr>
              <a:t>~50% of cases and has a 9-10% fatality rate </a:t>
            </a:r>
          </a:p>
          <a:p>
            <a:pPr>
              <a:spcBef>
                <a:spcPct val="0"/>
              </a:spcBef>
            </a:pPr>
            <a:r>
              <a:rPr lang="en-US" sz="1000" b="1" dirty="0" smtClean="0">
                <a:latin typeface="Arial" charset="0"/>
              </a:rPr>
              <a:t>Meningococcemia</a:t>
            </a:r>
            <a:r>
              <a:rPr lang="en-US" sz="1000" dirty="0" smtClean="0">
                <a:latin typeface="Arial" charset="0"/>
              </a:rPr>
              <a:t>- 5%-20% of cases; Up to 40% fatality rate;  (Rash, Vascular damage, Disseminated intravascular coagulation, Multi-organ failure, Shock, Death can occur in 24 hours); 11-19% of survivors have permanent sequelae (an abnormal condition resulting from a previous disease)</a:t>
            </a:r>
          </a:p>
          <a:p>
            <a:pPr>
              <a:spcBef>
                <a:spcPct val="0"/>
              </a:spcBef>
            </a:pPr>
            <a:endParaRPr lang="en-US" sz="1000" dirty="0" smtClean="0">
              <a:latin typeface="Arial" charset="0"/>
            </a:endParaRPr>
          </a:p>
          <a:p>
            <a:pPr>
              <a:spcBef>
                <a:spcPct val="0"/>
              </a:spcBef>
            </a:pPr>
            <a:r>
              <a:rPr lang="en-US" sz="1000" dirty="0" smtClean="0">
                <a:latin typeface="Arial" charset="0"/>
              </a:rPr>
              <a:t>Reference: 1. Epidemiology and Prevention of Vaccine-Preventable Diseases, 13th edition. 2015  HHS, CDC. </a:t>
            </a:r>
          </a:p>
          <a:p>
            <a:pPr>
              <a:spcBef>
                <a:spcPct val="0"/>
              </a:spcBef>
            </a:pPr>
            <a:r>
              <a:rPr lang="en-US" sz="1000" dirty="0" smtClean="0">
                <a:latin typeface="Arial" charset="0"/>
              </a:rPr>
              <a:t>2. AAP Redbook 2015</a:t>
            </a:r>
          </a:p>
          <a:p>
            <a:pPr>
              <a:spcBef>
                <a:spcPct val="0"/>
              </a:spcBef>
            </a:pPr>
            <a:r>
              <a:rPr lang="en-US" sz="1000" dirty="0" smtClean="0">
                <a:solidFill>
                  <a:srgbClr val="C00000"/>
                </a:solidFill>
                <a:latin typeface="Arial" charset="0"/>
              </a:rPr>
              <a:t>3.  Meningococcal Disease.  About the Disease. http://www.cdc.gov/meningococcal/about/index.html</a:t>
            </a:r>
            <a:endParaRPr lang="en-US" sz="800" b="1" dirty="0" smtClean="0">
              <a:cs typeface="Arial" pitchFamily="34" charset="0"/>
            </a:endParaRPr>
          </a:p>
          <a:p>
            <a:pPr marL="2040440" lvl="4" indent="-1587009" algn="l">
              <a:lnSpc>
                <a:spcPct val="80000"/>
              </a:lnSpc>
              <a:spcBef>
                <a:spcPct val="0"/>
              </a:spcBef>
            </a:pPr>
            <a:endParaRPr lang="en-US" sz="800" b="1" dirty="0" smtClean="0">
              <a:cs typeface="Arial" pitchFamily="34" charset="0"/>
            </a:endParaRPr>
          </a:p>
          <a:p>
            <a:pPr>
              <a:spcBef>
                <a:spcPct val="0"/>
              </a:spcBef>
            </a:pPr>
            <a:r>
              <a:rPr lang="en-US" sz="800" b="1" dirty="0" smtClean="0">
                <a:cs typeface="Arial" pitchFamily="34" charset="0"/>
              </a:rPr>
              <a:t>Routine recommendation</a:t>
            </a:r>
            <a:r>
              <a:rPr lang="en-US" sz="800" dirty="0" smtClean="0">
                <a:cs typeface="Arial" pitchFamily="34" charset="0"/>
              </a:rPr>
              <a:t>:</a:t>
            </a:r>
            <a:r>
              <a:rPr lang="en-US" sz="800" baseline="0" dirty="0" smtClean="0">
                <a:cs typeface="Arial" pitchFamily="34" charset="0"/>
              </a:rPr>
              <a:t> The first dose at 11 or 12 years and a booster at 16 years.  </a:t>
            </a:r>
            <a:r>
              <a:rPr lang="en-US" sz="800" dirty="0" smtClean="0">
                <a:cs typeface="Arial" pitchFamily="34" charset="0"/>
              </a:rPr>
              <a:t>After </a:t>
            </a:r>
            <a:r>
              <a:rPr lang="en-US" sz="800" dirty="0">
                <a:cs typeface="Arial" pitchFamily="34" charset="0"/>
              </a:rPr>
              <a:t>a booster dose of meningococcal conjugate vaccine, antibody titers are higher than after the first dose and are expected to protect adolescents through the period of increased risk through age 21 years. Persons who receive their first dose of meningococcal conjugate vaccine at or after age 16 years do not need a booster dose. Routine vaccination of healthy persons who are not at increased risk for exposure to </a:t>
            </a:r>
            <a:r>
              <a:rPr lang="en-US" sz="800" i="1" dirty="0">
                <a:cs typeface="Arial" pitchFamily="34" charset="0"/>
              </a:rPr>
              <a:t>N. meningitidis </a:t>
            </a:r>
            <a:r>
              <a:rPr lang="en-US" sz="800" dirty="0">
                <a:cs typeface="Arial" pitchFamily="34" charset="0"/>
              </a:rPr>
              <a:t>is not recommended after age 21 </a:t>
            </a:r>
            <a:r>
              <a:rPr lang="en-US" sz="800" dirty="0" smtClean="0">
                <a:cs typeface="Arial" pitchFamily="34" charset="0"/>
              </a:rPr>
              <a:t>years.</a:t>
            </a:r>
          </a:p>
          <a:p>
            <a:pPr>
              <a:spcBef>
                <a:spcPct val="0"/>
              </a:spcBef>
            </a:pPr>
            <a:endParaRPr lang="en-US" sz="800" dirty="0" smtClean="0">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800" b="1" dirty="0" smtClean="0">
                <a:latin typeface="Arial" charset="0"/>
              </a:rPr>
              <a:t>Required for school attendance</a:t>
            </a:r>
          </a:p>
          <a:p>
            <a:pPr>
              <a:spcBef>
                <a:spcPct val="0"/>
              </a:spcBef>
            </a:pPr>
            <a:endParaRPr lang="en-US" sz="800" dirty="0" smtClean="0">
              <a:cs typeface="Arial" pitchFamily="34" charset="0"/>
            </a:endParaRPr>
          </a:p>
          <a:p>
            <a:pPr>
              <a:spcBef>
                <a:spcPct val="0"/>
              </a:spcBef>
            </a:pPr>
            <a:r>
              <a:rPr lang="en-US" sz="800" b="1" dirty="0" smtClean="0">
                <a:cs typeface="Arial" pitchFamily="34" charset="0"/>
              </a:rPr>
              <a:t>CDC </a:t>
            </a:r>
            <a:r>
              <a:rPr lang="en-US" sz="800" b="1" dirty="0">
                <a:cs typeface="Arial" pitchFamily="34" charset="0"/>
              </a:rPr>
              <a:t>Guidance for Transition to an Adolescent Booster Dose</a:t>
            </a:r>
            <a:endParaRPr lang="en-US" sz="800" dirty="0">
              <a:cs typeface="Arial" pitchFamily="34" charset="0"/>
            </a:endParaRPr>
          </a:p>
          <a:p>
            <a:pPr>
              <a:spcBef>
                <a:spcPct val="0"/>
              </a:spcBef>
            </a:pPr>
            <a:r>
              <a:rPr lang="en-US" sz="800" dirty="0">
                <a:cs typeface="Arial" pitchFamily="34" charset="0"/>
              </a:rPr>
              <a:t>Some schools, colleges, and universities have policies requiring vaccination against meningococcal disease as a condition of enrollment. For ease of program implementation, persons aged 21 years or younger should have documentation of receipt of a dose of meningococcal conjugate vaccine not more than 5 years before enrollment. If the primary dose was administered before the 16th birthday, a booster dose should be administered before enrollment in college. The booster dose can be administered anytime after the 16th birthday to ensure that the booster is provided. The minimum interval between doses of meningococcal conjugate vaccine is 8 weeks.</a:t>
            </a:r>
          </a:p>
          <a:p>
            <a:pPr>
              <a:spcBef>
                <a:spcPct val="0"/>
              </a:spcBef>
            </a:pPr>
            <a:r>
              <a:rPr lang="en-US" sz="800" dirty="0">
                <a:cs typeface="Arial" pitchFamily="34" charset="0"/>
              </a:rPr>
              <a:t>No data are available on the interchangeability of vaccine products. Whenever feasible, the same brand of vaccine should be used for all doses of the vaccination series. If vaccination providers do not know or have available the type of vaccine product previously administered, any product should be used to continue or complete the series. </a:t>
            </a:r>
          </a:p>
          <a:p>
            <a:pPr>
              <a:lnSpc>
                <a:spcPct val="80000"/>
              </a:lnSpc>
              <a:spcBef>
                <a:spcPct val="0"/>
              </a:spcBef>
            </a:pPr>
            <a:endParaRPr lang="en-US" sz="800" b="1" dirty="0">
              <a:cs typeface="Arial" pitchFamily="34" charset="0"/>
            </a:endParaRPr>
          </a:p>
          <a:p>
            <a:pPr algn="l"/>
            <a:r>
              <a:rPr lang="en-US" sz="800" dirty="0">
                <a:cs typeface="Arial" pitchFamily="34" charset="0"/>
              </a:rPr>
              <a:t>	</a:t>
            </a:r>
          </a:p>
          <a:p>
            <a:r>
              <a:rPr lang="en-US" sz="800" dirty="0">
                <a:cs typeface="Arial" pitchFamily="34" charset="0"/>
              </a:rPr>
              <a:t>Ref. 1. Prevention and Control of Meningococcal Disease - Recommendations of the Advisory Committee on Immunization Practices (ACIP) MMWR / March 22, 2013 / Vol. 62 / No. 2 </a:t>
            </a:r>
          </a:p>
          <a:p>
            <a:pPr>
              <a:spcBef>
                <a:spcPct val="0"/>
              </a:spcBef>
            </a:pPr>
            <a:r>
              <a:rPr lang="en-US" sz="800" dirty="0">
                <a:cs typeface="Arial" pitchFamily="34" charset="0"/>
              </a:rPr>
              <a:t>2. Recommendation of the ACIP for Use of Quadrivalent Meningococcal Conjugate Vaccine (MenACWY-D) Among Children Aged 9 Through 23 Months at Increased Risk for Invasive Meningococcal Disease MMWR; October 14, 2011 / 60(40);1391-1392 </a:t>
            </a:r>
            <a:br>
              <a:rPr lang="en-US" sz="800" dirty="0">
                <a:cs typeface="Arial" pitchFamily="34" charset="0"/>
              </a:rPr>
            </a:br>
            <a:endParaRPr lang="en-US" sz="800" dirty="0">
              <a:cs typeface="Arial" pitchFamily="34" charset="0"/>
            </a:endParaRPr>
          </a:p>
          <a:p>
            <a:pPr>
              <a:lnSpc>
                <a:spcPct val="80000"/>
              </a:lnSpc>
              <a:spcBef>
                <a:spcPct val="0"/>
              </a:spcBef>
            </a:pPr>
            <a:r>
              <a:rPr lang="en-US" sz="1000" b="1" dirty="0" smtClean="0">
                <a:latin typeface="Arial" charset="0"/>
              </a:rPr>
              <a:t>Required for school attendance</a:t>
            </a:r>
          </a:p>
          <a:p>
            <a:pPr>
              <a:lnSpc>
                <a:spcPct val="80000"/>
              </a:lnSpc>
              <a:spcBef>
                <a:spcPct val="0"/>
              </a:spcBef>
            </a:pPr>
            <a:endParaRPr lang="en-US" sz="1000" dirty="0">
              <a:latin typeface="Arial" charset="0"/>
            </a:endParaRPr>
          </a:p>
          <a:p>
            <a:pPr>
              <a:lnSpc>
                <a:spcPct val="80000"/>
              </a:lnSpc>
              <a:spcBef>
                <a:spcPct val="0"/>
              </a:spcBef>
            </a:pPr>
            <a:endParaRPr lang="en-US" sz="900" dirty="0">
              <a:latin typeface="Arial" charset="0"/>
            </a:endParaRPr>
          </a:p>
        </p:txBody>
      </p:sp>
      <p:sp>
        <p:nvSpPr>
          <p:cNvPr id="12" name="Slide Number Placeholder 11"/>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35540554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Meningococcal Vaccines for High Risk</a:t>
            </a:r>
            <a:r>
              <a:rPr lang="en-US" baseline="0" dirty="0" smtClean="0"/>
              <a:t> </a:t>
            </a:r>
            <a:r>
              <a:rPr lang="en-US" dirty="0" smtClean="0"/>
              <a:t>Children 2 months – 10 years</a:t>
            </a:r>
          </a:p>
          <a:p>
            <a:r>
              <a:rPr lang="en-US" dirty="0" smtClean="0"/>
              <a:t>MENHIBRIX® (Men C&amp;Y + Hib) licensed for ages 6 weeks through 18 months</a:t>
            </a:r>
          </a:p>
          <a:p>
            <a:r>
              <a:rPr lang="en-US" dirty="0" smtClean="0"/>
              <a:t>Menveo®  (Men A,C,Y, W-135) licensed for ages 2 mos. through 55 years</a:t>
            </a:r>
          </a:p>
          <a:p>
            <a:r>
              <a:rPr lang="en-US" dirty="0" smtClean="0"/>
              <a:t>Menactra®</a:t>
            </a:r>
            <a:r>
              <a:rPr lang="en-US" baseline="0" dirty="0" smtClean="0"/>
              <a:t> (Men A, C, Y, W-135) licensed for 9 months through 55 years</a:t>
            </a:r>
          </a:p>
          <a:p>
            <a:endParaRPr lang="en-US" baseline="0" dirty="0" smtClean="0"/>
          </a:p>
          <a:p>
            <a:r>
              <a:rPr lang="en-US" dirty="0" smtClean="0"/>
              <a:t>Recommended for children 2 months through 10 years with:</a:t>
            </a:r>
          </a:p>
          <a:p>
            <a:r>
              <a:rPr lang="en-US" dirty="0" smtClean="0"/>
              <a:t>-complement component deficiency</a:t>
            </a:r>
          </a:p>
          <a:p>
            <a:r>
              <a:rPr lang="en-US" dirty="0" smtClean="0"/>
              <a:t>-functional or anatomic asplenia</a:t>
            </a:r>
          </a:p>
          <a:p>
            <a:r>
              <a:rPr lang="en-US" dirty="0" smtClean="0"/>
              <a:t>-those who are part of a community outbreak </a:t>
            </a:r>
          </a:p>
          <a:p>
            <a:r>
              <a:rPr lang="en-US" dirty="0" smtClean="0"/>
              <a:t>-persons traveling internationally to regions with endemic  meningococcal disease.</a:t>
            </a:r>
          </a:p>
          <a:p>
            <a:endParaRPr lang="en-US" dirty="0" smtClean="0"/>
          </a:p>
          <a:p>
            <a:r>
              <a:rPr lang="en-US" dirty="0" smtClean="0"/>
              <a:t>June 2016, ACIP recommended routine use of meningococcal conjugate vaccine for persons ages &gt;2 months with human immunodeficiency virus infection.  The majority of meningococcal disease among HIV-infected persons is caused by these four serogroups.</a:t>
            </a:r>
          </a:p>
          <a:p>
            <a:endParaRPr lang="en-US" dirty="0" smtClean="0"/>
          </a:p>
          <a:p>
            <a:r>
              <a:rPr lang="en-US" dirty="0" smtClean="0"/>
              <a:t>The same vaccine product should be used for all doses.  ACIP recommends HIC-infected infants 2 through 23 months should receive MenACWY-CRM (Menveo).  HIV-infected children &lt; 2 years should not receive MenACWY-D(Menactra) due to immune interference with PCV13.</a:t>
            </a:r>
          </a:p>
          <a:p>
            <a:endParaRPr lang="en-US" dirty="0" smtClean="0"/>
          </a:p>
          <a:p>
            <a:r>
              <a:rPr lang="en-US" dirty="0" smtClean="0"/>
              <a:t>Reference:</a:t>
            </a:r>
          </a:p>
          <a:p>
            <a:r>
              <a:rPr lang="en-US" dirty="0" smtClean="0"/>
              <a:t>MMWR, November 4, 2016, Vol 65(43).</a:t>
            </a:r>
          </a:p>
          <a:p>
            <a:endParaRPr lang="en-US" dirty="0" smtClean="0"/>
          </a:p>
          <a:p>
            <a:endParaRPr lang="en-US" dirty="0" smtClean="0"/>
          </a:p>
          <a:p>
            <a:r>
              <a:rPr lang="en-US" dirty="0" smtClean="0"/>
              <a:t> For details on doses and schedule refer to  the current Childhood and Adolescent Immunization Schedule</a:t>
            </a:r>
          </a:p>
          <a:p>
            <a:endParaRPr lang="en-US" dirty="0"/>
          </a:p>
        </p:txBody>
      </p:sp>
      <p:sp>
        <p:nvSpPr>
          <p:cNvPr id="6" name="Slide Number Placeholder 5"/>
          <p:cNvSpPr>
            <a:spLocks noGrp="1"/>
          </p:cNvSpPr>
          <p:nvPr>
            <p:ph type="sldNum" sz="quarter" idx="11"/>
          </p:nvPr>
        </p:nvSpPr>
        <p:spPr/>
        <p:txBody>
          <a:bodyPr/>
          <a:lstStyle/>
          <a:p>
            <a:pPr>
              <a:defRPr/>
            </a:pPr>
            <a:fld id="{97952AFA-8362-48FC-9C34-150C87379A95}" type="slidenum">
              <a:rPr lang="en-US" smtClean="0">
                <a:solidFill>
                  <a:prstClr val="black"/>
                </a:solidFill>
              </a:rPr>
              <a:pPr>
                <a:defRPr/>
              </a:pPr>
              <a:t>45</a:t>
            </a:fld>
            <a:endParaRPr lang="en-US">
              <a:solidFill>
                <a:prstClr val="black"/>
              </a:solidFill>
            </a:endParaRPr>
          </a:p>
        </p:txBody>
      </p:sp>
    </p:spTree>
    <p:extLst>
      <p:ext uri="{BB962C8B-B14F-4D97-AF65-F5344CB8AC3E}">
        <p14:creationId xmlns:p14="http://schemas.microsoft.com/office/powerpoint/2010/main" val="13822826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2"/>
          <p:cNvSpPr>
            <a:spLocks noGrp="1" noRot="1" noChangeAspect="1" noChangeArrowheads="1" noTextEdit="1"/>
          </p:cNvSpPr>
          <p:nvPr>
            <p:ph type="sldImg"/>
          </p:nvPr>
        </p:nvSpPr>
        <p:spPr>
          <a:xfrm>
            <a:off x="1106488" y="696913"/>
            <a:ext cx="4648200" cy="3486150"/>
          </a:xfrm>
          <a:ln/>
        </p:spPr>
      </p:sp>
      <p:sp>
        <p:nvSpPr>
          <p:cNvPr id="376834" name="Rectangle 3"/>
          <p:cNvSpPr>
            <a:spLocks noGrp="1" noChangeArrowheads="1"/>
          </p:cNvSpPr>
          <p:nvPr>
            <p:ph type="body" idx="1"/>
          </p:nvPr>
        </p:nvSpPr>
        <p:spPr>
          <a:noFill/>
          <a:ln/>
        </p:spPr>
        <p:txBody>
          <a:bodyPr lIns="91396" tIns="45698" rIns="91396" bIns="45698"/>
          <a:lstStyle/>
          <a:p>
            <a:r>
              <a:rPr lang="en-US" sz="1000" b="1" dirty="0" smtClean="0">
                <a:latin typeface="Arial" charset="0"/>
              </a:rPr>
              <a:t>ACIP recommends that you wait 4 weeks from the dose of DTaP to administer the dose of Menactra.  This is because data suggest a reduced response to the Menactra</a:t>
            </a:r>
            <a:r>
              <a:rPr lang="en-US" sz="1000" b="1" baseline="0" dirty="0" smtClean="0">
                <a:latin typeface="Arial" charset="0"/>
              </a:rPr>
              <a:t> if given within a month after DTaP.  If Menactra is to be administered to a child at increased risk for meningococcal disease, including children who have HIV infection, Menactra should be given either before or at the same visit as DTaP.  Menveo brand MenACWY vaccine (GSK) can be given at any time before or after DTaP.</a:t>
            </a:r>
            <a:endParaRPr lang="en-US" sz="1000" b="1" dirty="0">
              <a:latin typeface="Arial" charset="0"/>
            </a:endParaRPr>
          </a:p>
          <a:p>
            <a:endParaRPr lang="en-US" sz="1000" b="1" dirty="0">
              <a:latin typeface="Arial" charset="0"/>
            </a:endParaRPr>
          </a:p>
          <a:p>
            <a:endParaRPr lang="en-US" sz="900" b="1" dirty="0">
              <a:latin typeface="Arial" charset="0"/>
            </a:endParaRPr>
          </a:p>
          <a:p>
            <a:endParaRPr lang="en-US" sz="900" b="1" dirty="0">
              <a:solidFill>
                <a:srgbClr val="FFFFCC"/>
              </a:solidFill>
              <a:latin typeface="Arial" charset="0"/>
            </a:endParaRPr>
          </a:p>
          <a:p>
            <a:endParaRPr lang="en-US" sz="900" b="1" dirty="0">
              <a:solidFill>
                <a:srgbClr val="FFFFCC"/>
              </a:solidFill>
              <a:latin typeface="Arial" charset="0"/>
            </a:endParaRPr>
          </a:p>
        </p:txBody>
      </p:sp>
    </p:spTree>
    <p:extLst>
      <p:ext uri="{BB962C8B-B14F-4D97-AF65-F5344CB8AC3E}">
        <p14:creationId xmlns:p14="http://schemas.microsoft.com/office/powerpoint/2010/main" val="911789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txBox="1">
            <a:spLocks noGrp="1" noChangeArrowheads="1"/>
          </p:cNvSpPr>
          <p:nvPr/>
        </p:nvSpPr>
        <p:spPr bwMode="auto">
          <a:xfrm>
            <a:off x="3884614" y="8542552"/>
            <a:ext cx="2971800" cy="450013"/>
          </a:xfrm>
          <a:prstGeom prst="rect">
            <a:avLst/>
          </a:prstGeom>
          <a:noFill/>
          <a:ln w="9525">
            <a:noFill/>
            <a:miter lim="800000"/>
            <a:headEnd/>
            <a:tailEnd/>
          </a:ln>
        </p:spPr>
        <p:txBody>
          <a:bodyPr lIns="91421" tIns="45710" rIns="91421" bIns="45710" anchor="b"/>
          <a:lstStyle/>
          <a:p>
            <a:pPr algn="r" fontAlgn="auto">
              <a:spcBef>
                <a:spcPts val="0"/>
              </a:spcBef>
              <a:spcAft>
                <a:spcPts val="0"/>
              </a:spcAft>
            </a:pPr>
            <a:endParaRPr lang="en-US" sz="1200" dirty="0">
              <a:solidFill>
                <a:srgbClr val="000000"/>
              </a:solidFill>
              <a:latin typeface="Calibri"/>
            </a:endParaRPr>
          </a:p>
        </p:txBody>
      </p:sp>
      <p:sp>
        <p:nvSpPr>
          <p:cNvPr id="260099" name="Rectangle 6"/>
          <p:cNvSpPr txBox="1">
            <a:spLocks noGrp="1" noChangeArrowheads="1"/>
          </p:cNvSpPr>
          <p:nvPr/>
        </p:nvSpPr>
        <p:spPr bwMode="auto">
          <a:xfrm>
            <a:off x="0" y="8542552"/>
            <a:ext cx="2971800" cy="450013"/>
          </a:xfrm>
          <a:prstGeom prst="rect">
            <a:avLst/>
          </a:prstGeom>
          <a:noFill/>
          <a:ln w="9525">
            <a:noFill/>
            <a:miter lim="800000"/>
            <a:headEnd/>
            <a:tailEnd/>
          </a:ln>
        </p:spPr>
        <p:txBody>
          <a:bodyPr lIns="91413" tIns="45706" rIns="91413" bIns="45706" anchor="b"/>
          <a:lstStyle/>
          <a:p>
            <a:pPr fontAlgn="auto">
              <a:spcBef>
                <a:spcPts val="0"/>
              </a:spcBef>
              <a:spcAft>
                <a:spcPts val="0"/>
              </a:spcAft>
            </a:pPr>
            <a:endParaRPr lang="en-US" sz="1200">
              <a:solidFill>
                <a:srgbClr val="000000"/>
              </a:solidFill>
              <a:latin typeface="Calibri"/>
            </a:endParaRPr>
          </a:p>
        </p:txBody>
      </p:sp>
      <p:sp>
        <p:nvSpPr>
          <p:cNvPr id="260100" name="Rectangle 7"/>
          <p:cNvSpPr txBox="1">
            <a:spLocks noGrp="1" noChangeArrowheads="1"/>
          </p:cNvSpPr>
          <p:nvPr/>
        </p:nvSpPr>
        <p:spPr bwMode="auto">
          <a:xfrm>
            <a:off x="3884614" y="8542552"/>
            <a:ext cx="2971800" cy="450013"/>
          </a:xfrm>
          <a:prstGeom prst="rect">
            <a:avLst/>
          </a:prstGeom>
          <a:noFill/>
          <a:ln w="9525">
            <a:noFill/>
            <a:miter lim="800000"/>
            <a:headEnd/>
            <a:tailEnd/>
          </a:ln>
        </p:spPr>
        <p:txBody>
          <a:bodyPr lIns="91413" tIns="45706" rIns="91413" bIns="45706" anchor="b"/>
          <a:lstStyle/>
          <a:p>
            <a:pPr algn="r" fontAlgn="auto">
              <a:spcBef>
                <a:spcPts val="0"/>
              </a:spcBef>
              <a:spcAft>
                <a:spcPts val="0"/>
              </a:spcAft>
            </a:pPr>
            <a:endParaRPr lang="en-US" sz="1200" dirty="0">
              <a:solidFill>
                <a:srgbClr val="000000"/>
              </a:solidFill>
              <a:latin typeface="Calibri"/>
            </a:endParaRPr>
          </a:p>
        </p:txBody>
      </p:sp>
      <p:sp>
        <p:nvSpPr>
          <p:cNvPr id="260101" name="Rectangle 6"/>
          <p:cNvSpPr txBox="1">
            <a:spLocks noGrp="1" noChangeArrowheads="1"/>
          </p:cNvSpPr>
          <p:nvPr/>
        </p:nvSpPr>
        <p:spPr bwMode="auto">
          <a:xfrm>
            <a:off x="0" y="8542552"/>
            <a:ext cx="2971800" cy="450013"/>
          </a:xfrm>
          <a:prstGeom prst="rect">
            <a:avLst/>
          </a:prstGeom>
          <a:noFill/>
          <a:ln w="9525">
            <a:noFill/>
            <a:miter lim="800000"/>
            <a:headEnd/>
            <a:tailEnd/>
          </a:ln>
        </p:spPr>
        <p:txBody>
          <a:bodyPr lIns="91405" tIns="45702" rIns="91405" bIns="45702" anchor="b"/>
          <a:lstStyle/>
          <a:p>
            <a:pPr fontAlgn="auto">
              <a:spcBef>
                <a:spcPts val="0"/>
              </a:spcBef>
              <a:spcAft>
                <a:spcPts val="0"/>
              </a:spcAft>
            </a:pPr>
            <a:endParaRPr lang="en-US" sz="1200">
              <a:solidFill>
                <a:srgbClr val="000000"/>
              </a:solidFill>
              <a:latin typeface="Calibri"/>
            </a:endParaRPr>
          </a:p>
        </p:txBody>
      </p:sp>
      <p:sp>
        <p:nvSpPr>
          <p:cNvPr id="260102" name="Rectangle 7"/>
          <p:cNvSpPr txBox="1">
            <a:spLocks noGrp="1" noChangeArrowheads="1"/>
          </p:cNvSpPr>
          <p:nvPr/>
        </p:nvSpPr>
        <p:spPr bwMode="auto">
          <a:xfrm>
            <a:off x="3884614" y="8542552"/>
            <a:ext cx="2971800" cy="450013"/>
          </a:xfrm>
          <a:prstGeom prst="rect">
            <a:avLst/>
          </a:prstGeom>
          <a:noFill/>
          <a:ln w="9525">
            <a:noFill/>
            <a:miter lim="800000"/>
            <a:headEnd/>
            <a:tailEnd/>
          </a:ln>
        </p:spPr>
        <p:txBody>
          <a:bodyPr lIns="91405" tIns="45702" rIns="91405" bIns="45702" anchor="b"/>
          <a:lstStyle/>
          <a:p>
            <a:pPr algn="r" fontAlgn="auto">
              <a:spcBef>
                <a:spcPts val="0"/>
              </a:spcBef>
              <a:spcAft>
                <a:spcPts val="0"/>
              </a:spcAft>
            </a:pPr>
            <a:endParaRPr lang="en-US" sz="1200" dirty="0">
              <a:solidFill>
                <a:srgbClr val="000000"/>
              </a:solidFill>
              <a:latin typeface="Calibri"/>
            </a:endParaRPr>
          </a:p>
        </p:txBody>
      </p:sp>
      <p:sp>
        <p:nvSpPr>
          <p:cNvPr id="260103" name="Rectangle 7"/>
          <p:cNvSpPr txBox="1">
            <a:spLocks noGrp="1" noChangeArrowheads="1"/>
          </p:cNvSpPr>
          <p:nvPr/>
        </p:nvSpPr>
        <p:spPr bwMode="auto">
          <a:xfrm>
            <a:off x="3884614" y="8542552"/>
            <a:ext cx="2971800" cy="450013"/>
          </a:xfrm>
          <a:prstGeom prst="rect">
            <a:avLst/>
          </a:prstGeom>
          <a:noFill/>
          <a:ln w="9525">
            <a:noFill/>
            <a:miter lim="800000"/>
            <a:headEnd/>
            <a:tailEnd/>
          </a:ln>
        </p:spPr>
        <p:txBody>
          <a:bodyPr lIns="91388" tIns="45694" rIns="91388" bIns="45694" anchor="b"/>
          <a:lstStyle/>
          <a:p>
            <a:pPr algn="r" fontAlgn="auto">
              <a:spcBef>
                <a:spcPts val="0"/>
              </a:spcBef>
              <a:spcAft>
                <a:spcPts val="0"/>
              </a:spcAft>
            </a:pPr>
            <a:endParaRPr lang="en-US" sz="1200">
              <a:solidFill>
                <a:srgbClr val="000000"/>
              </a:solidFill>
              <a:latin typeface="Calibri"/>
            </a:endParaRPr>
          </a:p>
        </p:txBody>
      </p:sp>
      <p:sp>
        <p:nvSpPr>
          <p:cNvPr id="260104" name="Rectangle 2"/>
          <p:cNvSpPr>
            <a:spLocks noGrp="1" noRot="1" noChangeAspect="1" noChangeArrowheads="1" noTextEdit="1"/>
          </p:cNvSpPr>
          <p:nvPr>
            <p:ph type="sldImg"/>
          </p:nvPr>
        </p:nvSpPr>
        <p:spPr>
          <a:xfrm>
            <a:off x="1219200" y="663575"/>
            <a:ext cx="4495800" cy="3373438"/>
          </a:xfrm>
          <a:ln/>
        </p:spPr>
      </p:sp>
      <p:sp>
        <p:nvSpPr>
          <p:cNvPr id="260105" name="Rectangle 3"/>
          <p:cNvSpPr>
            <a:spLocks noGrp="1" noChangeArrowheads="1"/>
          </p:cNvSpPr>
          <p:nvPr>
            <p:ph type="body" idx="1"/>
          </p:nvPr>
        </p:nvSpPr>
        <p:spPr>
          <a:xfrm>
            <a:off x="381001" y="4128441"/>
            <a:ext cx="6172200" cy="4275883"/>
          </a:xfrm>
          <a:noFill/>
          <a:ln/>
        </p:spPr>
        <p:txBody>
          <a:bodyPr lIns="91388" tIns="45694" rIns="91388" bIns="45694">
            <a:normAutofit fontScale="70000" lnSpcReduction="20000"/>
          </a:bodyPr>
          <a:lstStyle/>
          <a:p>
            <a:pPr marL="2056969" lvl="4" indent="-1599865">
              <a:lnSpc>
                <a:spcPct val="80000"/>
              </a:lnSpc>
              <a:spcBef>
                <a:spcPct val="0"/>
              </a:spcBef>
            </a:pPr>
            <a:r>
              <a:rPr lang="en-US" sz="800" b="1" dirty="0">
                <a:latin typeface="Arial" charset="0"/>
              </a:rPr>
              <a:t>Presenter may use the new MenB one-pager while discussing slide</a:t>
            </a:r>
          </a:p>
          <a:p>
            <a:pPr marL="2056969" lvl="4" indent="-1599865">
              <a:lnSpc>
                <a:spcPct val="80000"/>
              </a:lnSpc>
              <a:spcBef>
                <a:spcPct val="0"/>
              </a:spcBef>
            </a:pPr>
            <a:endParaRPr lang="en-US" sz="800" b="1" dirty="0">
              <a:latin typeface="Arial" charset="0"/>
            </a:endParaRPr>
          </a:p>
          <a:p>
            <a:pPr marL="342885" indent="-342885" defTabSz="914360">
              <a:lnSpc>
                <a:spcPct val="80000"/>
              </a:lnSpc>
              <a:spcBef>
                <a:spcPct val="35000"/>
              </a:spcBef>
              <a:buClr>
                <a:srgbClr val="FFFFCC"/>
              </a:buClr>
              <a:defRPr/>
            </a:pPr>
            <a:r>
              <a:rPr lang="en-US" sz="2000" dirty="0">
                <a:solidFill>
                  <a:prstClr val="black"/>
                </a:solidFill>
                <a:latin typeface="Segoe UI"/>
              </a:rPr>
              <a:t>Bexsero</a:t>
            </a:r>
            <a:r>
              <a:rPr lang="en-US" sz="2000" dirty="0">
                <a:solidFill>
                  <a:prstClr val="black"/>
                </a:solidFill>
                <a:latin typeface="Segoe UI"/>
                <a:sym typeface="Symbol" pitchFamily="18" charset="2"/>
              </a:rPr>
              <a:t>®</a:t>
            </a:r>
            <a:r>
              <a:rPr lang="en-US" sz="2000" b="1" dirty="0">
                <a:solidFill>
                  <a:prstClr val="black"/>
                </a:solidFill>
                <a:latin typeface="Segoe UI"/>
              </a:rPr>
              <a:t> </a:t>
            </a:r>
            <a:r>
              <a:rPr lang="en-US" sz="2000" dirty="0">
                <a:solidFill>
                  <a:prstClr val="black"/>
                </a:solidFill>
                <a:latin typeface="Segoe UI"/>
              </a:rPr>
              <a:t>licensed for ages 10 through 25 years (2 dose)</a:t>
            </a:r>
          </a:p>
          <a:p>
            <a:pPr marL="342885" indent="-342885" defTabSz="914360">
              <a:lnSpc>
                <a:spcPct val="80000"/>
              </a:lnSpc>
              <a:spcBef>
                <a:spcPct val="35000"/>
              </a:spcBef>
              <a:buClr>
                <a:srgbClr val="FFFFCC"/>
              </a:buClr>
              <a:defRPr/>
            </a:pPr>
            <a:r>
              <a:rPr lang="en-US" sz="2000" dirty="0">
                <a:solidFill>
                  <a:prstClr val="black"/>
                </a:solidFill>
                <a:latin typeface="Segoe UI"/>
                <a:sym typeface="Symbol" pitchFamily="18" charset="2"/>
              </a:rPr>
              <a:t>Trumenba®</a:t>
            </a:r>
            <a:r>
              <a:rPr lang="en-US" sz="2000" dirty="0">
                <a:solidFill>
                  <a:prstClr val="black"/>
                </a:solidFill>
                <a:latin typeface="Segoe UI"/>
              </a:rPr>
              <a:t> licensed for ages 10 through 25 years (3 dose)</a:t>
            </a:r>
          </a:p>
          <a:p>
            <a:pPr marL="342885" indent="-342885" defTabSz="914360">
              <a:lnSpc>
                <a:spcPct val="80000"/>
              </a:lnSpc>
              <a:spcBef>
                <a:spcPct val="35000"/>
              </a:spcBef>
              <a:buClr>
                <a:srgbClr val="FFFFCC"/>
              </a:buClr>
              <a:defRPr/>
            </a:pPr>
            <a:endParaRPr lang="en-US" sz="2000" dirty="0">
              <a:solidFill>
                <a:prstClr val="black"/>
              </a:solidFill>
              <a:latin typeface="Segoe UI"/>
            </a:endParaRPr>
          </a:p>
          <a:p>
            <a:pPr marL="342885" indent="-342885" defTabSz="914360">
              <a:lnSpc>
                <a:spcPct val="80000"/>
              </a:lnSpc>
              <a:spcBef>
                <a:spcPct val="35000"/>
              </a:spcBef>
              <a:buClr>
                <a:srgbClr val="FFFFCC"/>
              </a:buClr>
              <a:defRPr/>
            </a:pPr>
            <a:r>
              <a:rPr lang="en-US" sz="2000" dirty="0">
                <a:solidFill>
                  <a:prstClr val="black"/>
                </a:solidFill>
                <a:latin typeface="Segoe UI"/>
              </a:rPr>
              <a:t>ACIP recommends  serogroup B meningococcal vaccine for:</a:t>
            </a:r>
          </a:p>
          <a:p>
            <a:pPr marL="342885" indent="-342885" defTabSz="914360">
              <a:lnSpc>
                <a:spcPct val="80000"/>
              </a:lnSpc>
              <a:spcBef>
                <a:spcPct val="35000"/>
              </a:spcBef>
              <a:buClr>
                <a:srgbClr val="FFFFCC"/>
              </a:buClr>
              <a:buFont typeface="Arial" panose="020B0604020202020204" pitchFamily="34" charset="0"/>
              <a:buChar char="•"/>
              <a:defRPr/>
            </a:pPr>
            <a:r>
              <a:rPr lang="en-US" sz="2000" dirty="0">
                <a:solidFill>
                  <a:prstClr val="black"/>
                </a:solidFill>
                <a:latin typeface="Segoe UI"/>
              </a:rPr>
              <a:t>Persons with persistent complement component deficiencies </a:t>
            </a:r>
          </a:p>
          <a:p>
            <a:pPr marL="342885" indent="-342885" defTabSz="914360">
              <a:lnSpc>
                <a:spcPct val="80000"/>
              </a:lnSpc>
              <a:spcBef>
                <a:spcPct val="35000"/>
              </a:spcBef>
              <a:buClr>
                <a:srgbClr val="FFFFCC"/>
              </a:buClr>
              <a:buFont typeface="Arial" panose="020B0604020202020204" pitchFamily="34" charset="0"/>
              <a:buChar char="•"/>
              <a:defRPr/>
            </a:pPr>
            <a:r>
              <a:rPr lang="en-US" sz="2000" dirty="0">
                <a:solidFill>
                  <a:prstClr val="black"/>
                </a:solidFill>
                <a:latin typeface="Segoe UI"/>
              </a:rPr>
              <a:t>Persons with anatomic or functional asplenia </a:t>
            </a:r>
          </a:p>
          <a:p>
            <a:pPr marL="342885" indent="-342885" defTabSz="914360">
              <a:lnSpc>
                <a:spcPct val="80000"/>
              </a:lnSpc>
              <a:spcBef>
                <a:spcPct val="35000"/>
              </a:spcBef>
              <a:buClr>
                <a:srgbClr val="FFFFCC"/>
              </a:buClr>
              <a:buFont typeface="Arial" panose="020B0604020202020204" pitchFamily="34" charset="0"/>
              <a:buChar char="•"/>
              <a:defRPr/>
            </a:pPr>
            <a:r>
              <a:rPr lang="en-US" sz="2000" dirty="0">
                <a:solidFill>
                  <a:prstClr val="black"/>
                </a:solidFill>
                <a:latin typeface="Segoe UI"/>
              </a:rPr>
              <a:t>Microbiologists routinely exposed to isolates of Neisseria meningitidis </a:t>
            </a:r>
          </a:p>
          <a:p>
            <a:pPr marL="342885" indent="-342885" defTabSz="914360">
              <a:lnSpc>
                <a:spcPct val="80000"/>
              </a:lnSpc>
              <a:spcBef>
                <a:spcPct val="35000"/>
              </a:spcBef>
              <a:buClr>
                <a:srgbClr val="FFFFCC"/>
              </a:buClr>
              <a:buFont typeface="Arial" panose="020B0604020202020204" pitchFamily="34" charset="0"/>
              <a:buChar char="•"/>
              <a:defRPr/>
            </a:pPr>
            <a:r>
              <a:rPr lang="en-US" sz="2000" dirty="0">
                <a:solidFill>
                  <a:prstClr val="black"/>
                </a:solidFill>
                <a:latin typeface="Segoe UI"/>
              </a:rPr>
              <a:t>Persons identified to be at increased risk because of a serogroup B meningococcal disease outbreak </a:t>
            </a:r>
          </a:p>
          <a:p>
            <a:pPr marL="342885" indent="-342885" defTabSz="914360">
              <a:lnSpc>
                <a:spcPct val="80000"/>
              </a:lnSpc>
              <a:spcBef>
                <a:spcPct val="35000"/>
              </a:spcBef>
              <a:buClr>
                <a:srgbClr val="FFFFCC"/>
              </a:buClr>
              <a:buFont typeface="Arial" panose="020B0604020202020204" pitchFamily="34" charset="0"/>
              <a:buChar char="•"/>
              <a:defRPr/>
            </a:pPr>
            <a:r>
              <a:rPr lang="en-US" sz="2000" dirty="0">
                <a:solidFill>
                  <a:prstClr val="black"/>
                </a:solidFill>
                <a:latin typeface="Segoe UI"/>
              </a:rPr>
              <a:t>The 2 vaccine products are not interchangeable.</a:t>
            </a:r>
          </a:p>
          <a:p>
            <a:pPr defTabSz="914360">
              <a:lnSpc>
                <a:spcPct val="80000"/>
              </a:lnSpc>
              <a:spcBef>
                <a:spcPct val="35000"/>
              </a:spcBef>
              <a:buClr>
                <a:srgbClr val="FFFFCC"/>
              </a:buClr>
              <a:defRPr/>
            </a:pPr>
            <a:endParaRPr lang="en-US" sz="2000" dirty="0">
              <a:solidFill>
                <a:prstClr val="black"/>
              </a:solidFill>
              <a:latin typeface="Segoe UI"/>
            </a:endParaRPr>
          </a:p>
          <a:p>
            <a:pPr defTabSz="914360">
              <a:lnSpc>
                <a:spcPct val="80000"/>
              </a:lnSpc>
              <a:spcBef>
                <a:spcPct val="35000"/>
              </a:spcBef>
              <a:buClr>
                <a:srgbClr val="FFFFCC"/>
              </a:buClr>
              <a:defRPr/>
            </a:pPr>
            <a:r>
              <a:rPr lang="en-US" sz="2000" dirty="0">
                <a:solidFill>
                  <a:prstClr val="black"/>
                </a:solidFill>
                <a:latin typeface="Segoe UI"/>
              </a:rPr>
              <a:t>MenB is a Category B- permissive recommendation- </a:t>
            </a:r>
            <a:endParaRPr lang="en-US" sz="2000" dirty="0" smtClean="0">
              <a:solidFill>
                <a:prstClr val="black"/>
              </a:solidFill>
              <a:latin typeface="Segoe UI"/>
            </a:endParaRPr>
          </a:p>
          <a:p>
            <a:pPr defTabSz="914360">
              <a:lnSpc>
                <a:spcPct val="80000"/>
              </a:lnSpc>
              <a:spcBef>
                <a:spcPct val="35000"/>
              </a:spcBef>
              <a:buClr>
                <a:srgbClr val="FFFFCC"/>
              </a:buClr>
              <a:defRPr/>
            </a:pPr>
            <a:r>
              <a:rPr lang="en-US" sz="2000" dirty="0" smtClean="0">
                <a:solidFill>
                  <a:prstClr val="black"/>
                </a:solidFill>
                <a:latin typeface="Segoe UI"/>
              </a:rPr>
              <a:t>Explain </a:t>
            </a:r>
            <a:r>
              <a:rPr lang="en-US" sz="2000" dirty="0">
                <a:solidFill>
                  <a:prstClr val="black"/>
                </a:solidFill>
                <a:latin typeface="Segoe UI"/>
              </a:rPr>
              <a:t>to audience the difference between a Category A and Category B recommendation.  Category B means the recommendation allows for individual clinical decision making, but with Category A recommendations all persons in an age or risk factor based group may get the vaccine.  Category B classification enables coverage by the VFC program and most insurance plans.</a:t>
            </a:r>
          </a:p>
          <a:p>
            <a:pPr defTabSz="914360">
              <a:lnSpc>
                <a:spcPct val="80000"/>
              </a:lnSpc>
              <a:spcBef>
                <a:spcPct val="35000"/>
              </a:spcBef>
              <a:buClr>
                <a:srgbClr val="FFFFCC"/>
              </a:buClr>
              <a:defRPr/>
            </a:pPr>
            <a:endParaRPr lang="en-US" sz="2000" dirty="0">
              <a:solidFill>
                <a:prstClr val="black"/>
              </a:solidFill>
              <a:latin typeface="Segoe UI"/>
            </a:endParaRPr>
          </a:p>
          <a:p>
            <a:pPr defTabSz="914360">
              <a:lnSpc>
                <a:spcPct val="80000"/>
              </a:lnSpc>
              <a:spcBef>
                <a:spcPct val="35000"/>
              </a:spcBef>
              <a:buClr>
                <a:srgbClr val="FFFFCC"/>
              </a:buClr>
              <a:defRPr/>
            </a:pPr>
            <a:r>
              <a:rPr lang="en-US" sz="2000" dirty="0">
                <a:solidFill>
                  <a:prstClr val="black"/>
                </a:solidFill>
                <a:latin typeface="Segoe UI"/>
              </a:rPr>
              <a:t>A Men B vaccine series may be administered to adolescents and young adults 16 through 23 years of age to provide short-term protection against most strains of Men B. Preferred age is 16-18 years. </a:t>
            </a:r>
          </a:p>
          <a:p>
            <a:pPr marL="342885" indent="-342885" defTabSz="914360">
              <a:lnSpc>
                <a:spcPct val="80000"/>
              </a:lnSpc>
              <a:spcBef>
                <a:spcPct val="35000"/>
              </a:spcBef>
              <a:buClr>
                <a:srgbClr val="FFFFCC"/>
              </a:buClr>
              <a:defRPr/>
            </a:pPr>
            <a:endParaRPr lang="en-US" sz="2000" dirty="0">
              <a:solidFill>
                <a:prstClr val="black"/>
              </a:solidFill>
              <a:latin typeface="Segoe UI"/>
            </a:endParaRPr>
          </a:p>
          <a:p>
            <a:pPr marL="342885" indent="-342885" defTabSz="914360">
              <a:lnSpc>
                <a:spcPct val="80000"/>
              </a:lnSpc>
              <a:spcBef>
                <a:spcPct val="35000"/>
              </a:spcBef>
              <a:buClr>
                <a:srgbClr val="FFFFCC"/>
              </a:buClr>
              <a:defRPr/>
            </a:pPr>
            <a:endParaRPr lang="en-US" sz="2000" dirty="0">
              <a:solidFill>
                <a:prstClr val="black"/>
              </a:solidFill>
              <a:latin typeface="Segoe UI"/>
            </a:endParaRPr>
          </a:p>
          <a:p>
            <a:pPr marL="2056969" lvl="4" indent="-1599865">
              <a:lnSpc>
                <a:spcPct val="80000"/>
              </a:lnSpc>
              <a:spcBef>
                <a:spcPct val="0"/>
              </a:spcBef>
            </a:pPr>
            <a:endParaRPr lang="en-US" sz="800" b="1" dirty="0">
              <a:latin typeface="Arial" charset="0"/>
            </a:endParaRPr>
          </a:p>
          <a:p>
            <a:pPr marL="2056969" lvl="4" indent="-1599865">
              <a:lnSpc>
                <a:spcPct val="80000"/>
              </a:lnSpc>
              <a:spcBef>
                <a:spcPct val="0"/>
              </a:spcBef>
            </a:pPr>
            <a:endParaRPr lang="en-US" sz="800" b="1" dirty="0">
              <a:latin typeface="Arial" charset="0"/>
            </a:endParaRPr>
          </a:p>
        </p:txBody>
      </p:sp>
      <p:sp>
        <p:nvSpPr>
          <p:cNvPr id="12" name="Slide Number Placeholder 11"/>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47</a:t>
            </a:fld>
            <a:endParaRPr lang="en-US">
              <a:solidFill>
                <a:prstClr val="black"/>
              </a:solidFill>
            </a:endParaRPr>
          </a:p>
        </p:txBody>
      </p:sp>
    </p:spTree>
    <p:extLst>
      <p:ext uri="{BB962C8B-B14F-4D97-AF65-F5344CB8AC3E}">
        <p14:creationId xmlns:p14="http://schemas.microsoft.com/office/powerpoint/2010/main" val="10311258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April</a:t>
            </a:r>
            <a:r>
              <a:rPr lang="en-US" baseline="0" dirty="0" smtClean="0"/>
              <a:t> 2016, the Food and Drug Administration approved a 2-dose schedule for Trumenba.  In October 2016, the ACIP voted to recommend a 2- dose schedule of Trumenba for people not at increased risk of MenB (for example, healthy adolescents).  The two doses should be administered at least 6 months apart.  ACIP recommends that people at increased risk of MenB disease (complement component deficiency, functional or anatomic asplenia, at risk during outbreak of meningococcal B disease, and certain microbiologists) receive a 3- dose Trumenba series with dose #2 and dose #3 administered 2 and 6 months after dose #1.  The schedule for Bexsero has not changed.</a:t>
            </a:r>
          </a:p>
          <a:p>
            <a:endParaRPr lang="en-US" baseline="0" dirty="0" smtClean="0"/>
          </a:p>
          <a:p>
            <a:r>
              <a:rPr lang="en-US" baseline="0" dirty="0" smtClean="0"/>
              <a:t>Administration of MenB vaccine in persons older than 25 years of age is an off-label use.  Clinicians may choose to use vaccines off-label if they believe it would be of benefit to their patients.  ACIP recommends routine MenB vaccination of certain high risk groups for those 10 years and older.</a:t>
            </a:r>
            <a:endParaRPr lang="en-US" dirty="0"/>
          </a:p>
        </p:txBody>
      </p:sp>
      <p:sp>
        <p:nvSpPr>
          <p:cNvPr id="4" name="Footer Placeholder 3"/>
          <p:cNvSpPr>
            <a:spLocks noGrp="1"/>
          </p:cNvSpPr>
          <p:nvPr>
            <p:ph type="ftr" sz="quarter" idx="10"/>
          </p:nvPr>
        </p:nvSpPr>
        <p:spPr/>
        <p:txBody>
          <a:bodyPr/>
          <a:lstStyle/>
          <a:p>
            <a:pPr>
              <a:defRPr/>
            </a:pPr>
            <a:r>
              <a:rPr lang="en-US" dirty="0">
                <a:solidFill>
                  <a:prstClr val="black"/>
                </a:solidFill>
              </a:rPr>
              <a:t>EPIC 2017</a:t>
            </a:r>
          </a:p>
        </p:txBody>
      </p:sp>
      <p:sp>
        <p:nvSpPr>
          <p:cNvPr id="5" name="Slide Number Placeholder 4"/>
          <p:cNvSpPr>
            <a:spLocks noGrp="1"/>
          </p:cNvSpPr>
          <p:nvPr>
            <p:ph type="sldNum" sz="quarter" idx="11"/>
          </p:nvPr>
        </p:nvSpPr>
        <p:spPr/>
        <p:txBody>
          <a:bodyPr/>
          <a:lstStyle/>
          <a:p>
            <a:pPr>
              <a:defRPr/>
            </a:pPr>
            <a:fld id="{97952AFA-8362-48FC-9C34-150C87379A95}" type="slidenum">
              <a:rPr lang="en-US" smtClean="0">
                <a:solidFill>
                  <a:prstClr val="black"/>
                </a:solidFill>
              </a:rPr>
              <a:pPr>
                <a:defRPr/>
              </a:pPr>
              <a:t>48</a:t>
            </a:fld>
            <a:endParaRPr lang="en-US" dirty="0">
              <a:solidFill>
                <a:prstClr val="black"/>
              </a:solidFill>
            </a:endParaRPr>
          </a:p>
        </p:txBody>
      </p:sp>
    </p:spTree>
    <p:extLst>
      <p:ext uri="{BB962C8B-B14F-4D97-AF65-F5344CB8AC3E}">
        <p14:creationId xmlns:p14="http://schemas.microsoft.com/office/powerpoint/2010/main" val="36731286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2"/>
          <p:cNvSpPr>
            <a:spLocks noGrp="1" noRot="1" noChangeAspect="1" noChangeArrowheads="1" noTextEdit="1"/>
          </p:cNvSpPr>
          <p:nvPr>
            <p:ph type="sldImg"/>
          </p:nvPr>
        </p:nvSpPr>
        <p:spPr>
          <a:xfrm>
            <a:off x="1106488" y="696913"/>
            <a:ext cx="4648200" cy="3486150"/>
          </a:xfrm>
          <a:ln/>
        </p:spPr>
      </p:sp>
      <p:sp>
        <p:nvSpPr>
          <p:cNvPr id="376834" name="Rectangle 3"/>
          <p:cNvSpPr>
            <a:spLocks noGrp="1" noChangeArrowheads="1"/>
          </p:cNvSpPr>
          <p:nvPr>
            <p:ph type="body" idx="1"/>
          </p:nvPr>
        </p:nvSpPr>
        <p:spPr>
          <a:noFill/>
          <a:ln/>
        </p:spPr>
        <p:txBody>
          <a:bodyPr lIns="91396" tIns="45698" rIns="91396" bIns="45698"/>
          <a:lstStyle/>
          <a:p>
            <a:r>
              <a:rPr lang="en-US" sz="1000" b="1" dirty="0" smtClean="0">
                <a:latin typeface="Arial" charset="0"/>
              </a:rPr>
              <a:t>I have an HIV-positive 64 year old patient who received MenACWY vaccine last week.  Was this the correct vaccine for this patient or should he have gotten meningococcal polysaccharide vaccine (MPSV4, Sanofi Pasteur) due to his age?  Also, should this patient get another dose in 2 months?</a:t>
            </a:r>
            <a:endParaRPr lang="en-US" sz="1000" b="1" dirty="0">
              <a:latin typeface="Arial" charset="0"/>
            </a:endParaRPr>
          </a:p>
          <a:p>
            <a:endParaRPr lang="en-US" sz="1000" b="1" dirty="0">
              <a:latin typeface="Arial" charset="0"/>
            </a:endParaRPr>
          </a:p>
          <a:p>
            <a:endParaRPr lang="en-US" sz="900" b="1" dirty="0">
              <a:latin typeface="Arial" charset="0"/>
            </a:endParaRPr>
          </a:p>
          <a:p>
            <a:r>
              <a:rPr lang="en-US" sz="900" b="1" dirty="0" smtClean="0">
                <a:solidFill>
                  <a:srgbClr val="FFFFCC"/>
                </a:solidFill>
                <a:latin typeface="Arial" charset="0"/>
              </a:rPr>
              <a:t>MenACWY was the correct vaccine in this situation.  The 2013 ACIP recommendations on MenACWY vaccination recommend the use of meningococcal conjugate vaccine in adults age 56 years and older who were vaccinated previously with MenACWY and now need revaccination, or are recommended to receive multiple doses.  A person of this age with HIV infection should receive 2 doses of MenACWY separated by 8-12 weeks.  Both MenACWY vaccines are licensed for use in people through age 55 years, which means that the use of these vaccines in people age 56 and older is off-label but recommended by ACIP.</a:t>
            </a:r>
          </a:p>
          <a:p>
            <a:endParaRPr lang="en-US" sz="900" b="1" dirty="0">
              <a:solidFill>
                <a:srgbClr val="FFFFCC"/>
              </a:solidFill>
              <a:latin typeface="Arial" charset="0"/>
            </a:endParaRPr>
          </a:p>
          <a:p>
            <a:endParaRPr lang="en-US" sz="900" b="1" dirty="0">
              <a:solidFill>
                <a:srgbClr val="FFFFCC"/>
              </a:solidFill>
              <a:latin typeface="Arial" charset="0"/>
            </a:endParaRPr>
          </a:p>
        </p:txBody>
      </p:sp>
    </p:spTree>
    <p:extLst>
      <p:ext uri="{BB962C8B-B14F-4D97-AF65-F5344CB8AC3E}">
        <p14:creationId xmlns:p14="http://schemas.microsoft.com/office/powerpoint/2010/main" val="3057530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6"/>
          <p:cNvSpPr txBox="1">
            <a:spLocks noGrp="1" noChangeArrowheads="1"/>
          </p:cNvSpPr>
          <p:nvPr/>
        </p:nvSpPr>
        <p:spPr bwMode="auto">
          <a:xfrm>
            <a:off x="1" y="8678886"/>
            <a:ext cx="3034845" cy="456867"/>
          </a:xfrm>
          <a:prstGeom prst="rect">
            <a:avLst/>
          </a:prstGeom>
          <a:noFill/>
          <a:ln w="9525">
            <a:noFill/>
            <a:miter lim="800000"/>
            <a:headEnd/>
            <a:tailEnd/>
          </a:ln>
        </p:spPr>
        <p:txBody>
          <a:bodyPr lIns="92000" tIns="46001" rIns="92000" bIns="46001" anchor="b"/>
          <a:lstStyle/>
          <a:p>
            <a:endParaRPr lang="en-US" sz="1200" dirty="0">
              <a:solidFill>
                <a:srgbClr val="000000"/>
              </a:solidFill>
              <a:cs typeface="Arial" charset="0"/>
            </a:endParaRPr>
          </a:p>
        </p:txBody>
      </p:sp>
      <p:sp>
        <p:nvSpPr>
          <p:cNvPr id="113668" name="Rectangle 7"/>
          <p:cNvSpPr txBox="1">
            <a:spLocks noGrp="1" noChangeArrowheads="1"/>
          </p:cNvSpPr>
          <p:nvPr/>
        </p:nvSpPr>
        <p:spPr bwMode="auto">
          <a:xfrm>
            <a:off x="3967025" y="8678886"/>
            <a:ext cx="3034845" cy="456867"/>
          </a:xfrm>
          <a:prstGeom prst="rect">
            <a:avLst/>
          </a:prstGeom>
          <a:noFill/>
          <a:ln w="9525">
            <a:noFill/>
            <a:miter lim="800000"/>
            <a:headEnd/>
            <a:tailEnd/>
          </a:ln>
        </p:spPr>
        <p:txBody>
          <a:bodyPr lIns="92000" tIns="46001" rIns="92000" bIns="46001" anchor="b"/>
          <a:lstStyle/>
          <a:p>
            <a:pPr algn="r"/>
            <a:endParaRPr lang="en-US" sz="1200" dirty="0">
              <a:solidFill>
                <a:srgbClr val="000000"/>
              </a:solidFill>
              <a:cs typeface="Arial" charset="0"/>
            </a:endParaRPr>
          </a:p>
        </p:txBody>
      </p:sp>
      <p:sp>
        <p:nvSpPr>
          <p:cNvPr id="113669" name="Rectangle 2"/>
          <p:cNvSpPr>
            <a:spLocks noGrp="1" noRot="1" noChangeAspect="1" noChangeArrowheads="1" noTextEdit="1"/>
          </p:cNvSpPr>
          <p:nvPr>
            <p:ph type="sldImg"/>
          </p:nvPr>
        </p:nvSpPr>
        <p:spPr>
          <a:xfrm>
            <a:off x="1217613" y="685800"/>
            <a:ext cx="4570412" cy="3427413"/>
          </a:xfrm>
          <a:ln/>
        </p:spPr>
      </p:sp>
      <p:sp>
        <p:nvSpPr>
          <p:cNvPr id="113670" name="Rectangle 3"/>
          <p:cNvSpPr>
            <a:spLocks noGrp="1" noChangeArrowheads="1"/>
          </p:cNvSpPr>
          <p:nvPr>
            <p:ph type="body" idx="1"/>
          </p:nvPr>
        </p:nvSpPr>
        <p:spPr>
          <a:xfrm>
            <a:off x="933803" y="4340237"/>
            <a:ext cx="5135893" cy="4111802"/>
          </a:xfrm>
          <a:noFill/>
          <a:ln/>
        </p:spPr>
        <p:txBody>
          <a:bodyPr lIns="92008" tIns="46004" rIns="92008" bIns="46004">
            <a:normAutofit/>
          </a:bodyPr>
          <a:lstStyle/>
          <a:p>
            <a:pPr>
              <a:spcBef>
                <a:spcPct val="0"/>
              </a:spcBef>
            </a:pPr>
            <a:r>
              <a:rPr lang="en-US" sz="1000" dirty="0">
                <a:latin typeface="Arial" charset="0"/>
              </a:rPr>
              <a:t>This table shows the impact of vaccines on the annual reported cases of some vaccine preventable diseases </a:t>
            </a:r>
            <a:r>
              <a:rPr lang="en-US" sz="1000" u="sng" dirty="0">
                <a:latin typeface="Arial" charset="0"/>
              </a:rPr>
              <a:t>in the United States</a:t>
            </a:r>
            <a:r>
              <a:rPr lang="en-US" sz="1000" dirty="0">
                <a:latin typeface="Arial" charset="0"/>
              </a:rPr>
              <a:t>.  </a:t>
            </a:r>
          </a:p>
          <a:p>
            <a:pPr>
              <a:spcBef>
                <a:spcPct val="0"/>
              </a:spcBef>
            </a:pPr>
            <a:endParaRPr lang="en-US" sz="1000" dirty="0">
              <a:latin typeface="Arial" charset="0"/>
            </a:endParaRPr>
          </a:p>
          <a:p>
            <a:pPr>
              <a:spcBef>
                <a:spcPct val="0"/>
              </a:spcBef>
            </a:pPr>
            <a:r>
              <a:rPr lang="en-US" sz="1000" dirty="0">
                <a:latin typeface="Arial" charset="0"/>
              </a:rPr>
              <a:t>Column 2 shows the average number of reported cases of a specific disease prior to the licensure of the vaccine. </a:t>
            </a:r>
          </a:p>
          <a:p>
            <a:pPr>
              <a:spcBef>
                <a:spcPct val="0"/>
              </a:spcBef>
            </a:pPr>
            <a:r>
              <a:rPr lang="en-US" sz="1000" dirty="0">
                <a:latin typeface="Arial" charset="0"/>
              </a:rPr>
              <a:t>Column 3 shows the number of reported cases in the United States in 2014. </a:t>
            </a:r>
          </a:p>
          <a:p>
            <a:pPr>
              <a:spcBef>
                <a:spcPct val="0"/>
              </a:spcBef>
            </a:pPr>
            <a:r>
              <a:rPr lang="en-US" sz="1000" dirty="0">
                <a:latin typeface="Arial" charset="0"/>
              </a:rPr>
              <a:t>Column 4 shows the provisional number of reported cases in the U.S in 2015.</a:t>
            </a:r>
          </a:p>
          <a:p>
            <a:pPr>
              <a:spcBef>
                <a:spcPct val="0"/>
              </a:spcBef>
            </a:pPr>
            <a:r>
              <a:rPr lang="en-US" sz="1000" dirty="0">
                <a:latin typeface="Arial" charset="0"/>
              </a:rPr>
              <a:t>Column 5 shows the percentage decrease in reported cases in the United States based on the provisional number of  reported cases in 2015 compared with the pre-vaccine years.   </a:t>
            </a:r>
          </a:p>
          <a:p>
            <a:pPr>
              <a:spcBef>
                <a:spcPct val="0"/>
              </a:spcBef>
            </a:pPr>
            <a:endParaRPr lang="en-US" sz="1000" dirty="0">
              <a:latin typeface="Arial" charset="0"/>
            </a:endParaRPr>
          </a:p>
          <a:p>
            <a:pPr>
              <a:spcBef>
                <a:spcPct val="0"/>
              </a:spcBef>
            </a:pPr>
            <a:r>
              <a:rPr lang="en-US" sz="1000" dirty="0">
                <a:latin typeface="Arial" charset="0"/>
              </a:rPr>
              <a:t>*** If we look at the highlighted rows, over the past couple of years we have seen a spike in measles and mumps cases in the U.S.  On January 10, 2017,  DPH released a mumps advisory for colleges and universities signed by Dr. Fitzgerald outlining the high number of mumps cases reported to the CDC in 2016 (5, 311), noting the highest number of cases since 2006.  Many cases were associated with outbreaks in college/university settings.  At this time, a small number of mumps cases have been identified on college/university campuses in Georgia. </a:t>
            </a:r>
          </a:p>
          <a:p>
            <a:pPr>
              <a:spcBef>
                <a:spcPct val="0"/>
              </a:spcBef>
            </a:pPr>
            <a:endParaRPr lang="en-US" sz="1000" dirty="0">
              <a:latin typeface="Arial" charset="0"/>
            </a:endParaRPr>
          </a:p>
          <a:p>
            <a:pPr>
              <a:spcBef>
                <a:spcPct val="0"/>
              </a:spcBef>
            </a:pPr>
            <a:r>
              <a:rPr lang="en-US" sz="1000" b="1" dirty="0">
                <a:latin typeface="Arial" charset="0"/>
              </a:rPr>
              <a:t>Reference:</a:t>
            </a:r>
          </a:p>
          <a:p>
            <a:pPr marL="230099" indent="-230099">
              <a:spcBef>
                <a:spcPct val="0"/>
              </a:spcBef>
              <a:buAutoNum type="arabicPeriod"/>
            </a:pPr>
            <a:r>
              <a:rPr lang="en-US" sz="1000" dirty="0">
                <a:latin typeface="Arial" charset="0"/>
              </a:rPr>
              <a:t>Achievements in Public Health, 1900-1999 Impact of Vaccines Universally Recommended for Children - United States, 1990-1998 MMWR April 02, 1999 / 48(12);243-248</a:t>
            </a:r>
            <a:endParaRPr lang="en-US" sz="1000" dirty="0">
              <a:latin typeface="Arial" charset="0"/>
              <a:cs typeface="Times New Roman" pitchFamily="18" charset="0"/>
            </a:endParaRPr>
          </a:p>
          <a:p>
            <a:pPr marL="230099" indent="-230099" defTabSz="920395">
              <a:spcBef>
                <a:spcPct val="0"/>
              </a:spcBef>
              <a:buFontTx/>
              <a:buAutoNum type="arabicPeriod"/>
              <a:defRPr/>
            </a:pPr>
            <a:r>
              <a:rPr lang="en-US" sz="1000" dirty="0">
                <a:latin typeface="Arial" pitchFamily="34" charset="0"/>
              </a:rPr>
              <a:t>MMWR 63(53);733-746, January 9, 2015</a:t>
            </a:r>
          </a:p>
          <a:p>
            <a:pPr marL="230099" indent="-230099" defTabSz="920395">
              <a:spcBef>
                <a:spcPct val="0"/>
              </a:spcBef>
              <a:buFontTx/>
              <a:buAutoNum type="arabicPeriod"/>
              <a:defRPr/>
            </a:pPr>
            <a:r>
              <a:rPr lang="en-US" sz="1000" dirty="0">
                <a:latin typeface="Arial" pitchFamily="34" charset="0"/>
              </a:rPr>
              <a:t>MMWR 64(52);ND-923-ND-940, January 8, 2016</a:t>
            </a:r>
            <a:endParaRPr lang="en-US" sz="1000" dirty="0">
              <a:cs typeface="Arial" charset="0"/>
            </a:endParaRPr>
          </a:p>
          <a:p>
            <a:pPr marL="230099" indent="-230099">
              <a:spcBef>
                <a:spcPct val="0"/>
              </a:spcBef>
            </a:pPr>
            <a:endParaRPr lang="en-US" sz="1000" dirty="0">
              <a:latin typeface="Arial" charset="0"/>
            </a:endParaRPr>
          </a:p>
          <a:p>
            <a:pPr>
              <a:spcBef>
                <a:spcPct val="0"/>
              </a:spcBef>
            </a:pPr>
            <a:endParaRPr lang="en-US" sz="1000" dirty="0">
              <a:latin typeface="Arial" charset="0"/>
            </a:endParaRPr>
          </a:p>
        </p:txBody>
      </p:sp>
      <p:sp>
        <p:nvSpPr>
          <p:cNvPr id="8" name="Slide Number Placeholder 7"/>
          <p:cNvSpPr>
            <a:spLocks noGrp="1"/>
          </p:cNvSpPr>
          <p:nvPr>
            <p:ph type="sldNum" sz="quarter" idx="11"/>
          </p:nvPr>
        </p:nvSpPr>
        <p:spPr/>
        <p:txBody>
          <a:bodyPr/>
          <a:lstStyle/>
          <a:p>
            <a:pPr>
              <a:defRPr/>
            </a:pPr>
            <a:fld id="{97952AFA-8362-48FC-9C34-150C87379A95}"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23651567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17" tIns="45708" rIns="91417" bIns="45708" anchor="b"/>
          <a:lstStyle/>
          <a:p>
            <a:endParaRPr lang="en-US" sz="1200"/>
          </a:p>
        </p:txBody>
      </p:sp>
      <p:sp>
        <p:nvSpPr>
          <p:cNvPr id="25190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p>
        </p:txBody>
      </p:sp>
      <p:sp>
        <p:nvSpPr>
          <p:cNvPr id="251908"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09" tIns="45704" rIns="91409" bIns="45704" anchor="b"/>
          <a:lstStyle/>
          <a:p>
            <a:endParaRPr lang="en-US" sz="1200"/>
          </a:p>
        </p:txBody>
      </p:sp>
      <p:sp>
        <p:nvSpPr>
          <p:cNvPr id="251909"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09" tIns="45704" rIns="91409" bIns="45704" anchor="b"/>
          <a:lstStyle/>
          <a:p>
            <a:pPr algn="r"/>
            <a:endParaRPr lang="en-US" sz="1200" dirty="0"/>
          </a:p>
        </p:txBody>
      </p:sp>
      <p:sp>
        <p:nvSpPr>
          <p:cNvPr id="251910"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09" tIns="45704" rIns="91409" bIns="45704" anchor="b"/>
          <a:lstStyle/>
          <a:p>
            <a:endParaRPr lang="en-US" sz="1200"/>
          </a:p>
        </p:txBody>
      </p:sp>
      <p:sp>
        <p:nvSpPr>
          <p:cNvPr id="251911"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09" tIns="45704" rIns="91409" bIns="45704" anchor="b"/>
          <a:lstStyle/>
          <a:p>
            <a:pPr algn="r"/>
            <a:endParaRPr lang="en-US" sz="1200" dirty="0"/>
          </a:p>
        </p:txBody>
      </p:sp>
      <p:sp>
        <p:nvSpPr>
          <p:cNvPr id="251912" name="Rectangle 2"/>
          <p:cNvSpPr>
            <a:spLocks noGrp="1" noRot="1" noChangeAspect="1" noChangeArrowheads="1" noTextEdit="1"/>
          </p:cNvSpPr>
          <p:nvPr>
            <p:ph type="sldImg"/>
          </p:nvPr>
        </p:nvSpPr>
        <p:spPr>
          <a:xfrm>
            <a:off x="1462088" y="184150"/>
            <a:ext cx="3933825" cy="2951163"/>
          </a:xfrm>
          <a:ln/>
        </p:spPr>
      </p:sp>
      <p:sp>
        <p:nvSpPr>
          <p:cNvPr id="251913" name="Rectangle 3"/>
          <p:cNvSpPr>
            <a:spLocks noGrp="1" noChangeArrowheads="1"/>
          </p:cNvSpPr>
          <p:nvPr>
            <p:ph type="body" idx="1"/>
          </p:nvPr>
        </p:nvSpPr>
        <p:spPr>
          <a:xfrm>
            <a:off x="304800" y="3286367"/>
            <a:ext cx="6248400" cy="5714758"/>
          </a:xfrm>
          <a:noFill/>
          <a:ln/>
        </p:spPr>
        <p:txBody>
          <a:bodyPr lIns="91409" tIns="45704" rIns="91409" bIns="45704">
            <a:normAutofit/>
          </a:bodyPr>
          <a:lstStyle/>
          <a:p>
            <a:r>
              <a:rPr lang="en-US" sz="900" b="1" dirty="0" smtClean="0"/>
              <a:t>Presenter may use Rotavirus one-pager while discussing slide.</a:t>
            </a:r>
          </a:p>
          <a:p>
            <a:endParaRPr lang="en-US" sz="900" b="1" dirty="0" smtClean="0"/>
          </a:p>
          <a:p>
            <a:r>
              <a:rPr lang="en-US" sz="900" b="1" dirty="0" smtClean="0"/>
              <a:t>Why </a:t>
            </a:r>
            <a:r>
              <a:rPr lang="en-US" sz="900" b="1" dirty="0"/>
              <a:t>get vaccinated?</a:t>
            </a:r>
          </a:p>
          <a:p>
            <a:r>
              <a:rPr lang="en-US" sz="900" dirty="0"/>
              <a:t>Rotavirus is a virus that causes diarrhea, mostly in babies and young children. The diarrhea can be severe, and lead to dehydration. Vomiting and fever are also common in babies with rotavirus. Before rotavirus vaccine, rotavirus disease was </a:t>
            </a:r>
            <a:r>
              <a:rPr lang="en-US" sz="900" dirty="0" smtClean="0"/>
              <a:t>a</a:t>
            </a:r>
            <a:r>
              <a:rPr lang="en-US" sz="900" baseline="0" dirty="0" smtClean="0"/>
              <a:t> </a:t>
            </a:r>
            <a:r>
              <a:rPr lang="en-US" sz="900" dirty="0" smtClean="0"/>
              <a:t>common </a:t>
            </a:r>
            <a:r>
              <a:rPr lang="en-US" sz="900" dirty="0"/>
              <a:t>and serious health problem for children in the United States. Almost all children in the U.S. had at least one rotavirus infection before their 5th birthday.</a:t>
            </a:r>
          </a:p>
          <a:p>
            <a:r>
              <a:rPr lang="en-US" sz="900" b="1" dirty="0"/>
              <a:t>Every year:</a:t>
            </a:r>
          </a:p>
          <a:p>
            <a:r>
              <a:rPr lang="en-US" sz="900" dirty="0" smtClean="0"/>
              <a:t>More than </a:t>
            </a:r>
            <a:r>
              <a:rPr lang="en-US" sz="900" dirty="0"/>
              <a:t>400,000 young children had to see a doctor for illness caused by rotavirus,</a:t>
            </a:r>
          </a:p>
          <a:p>
            <a:r>
              <a:rPr lang="en-US" sz="900" dirty="0" smtClean="0"/>
              <a:t>More than </a:t>
            </a:r>
            <a:r>
              <a:rPr lang="en-US" sz="900" dirty="0"/>
              <a:t>200,000 had to go to the emergency room,</a:t>
            </a:r>
          </a:p>
          <a:p>
            <a:r>
              <a:rPr lang="en-US" sz="900" dirty="0" smtClean="0"/>
              <a:t>55,000 to </a:t>
            </a:r>
            <a:r>
              <a:rPr lang="en-US" sz="900" dirty="0"/>
              <a:t>70,000 had to be hospitalized, </a:t>
            </a:r>
            <a:r>
              <a:rPr lang="en-US" sz="900" dirty="0" smtClean="0"/>
              <a:t>and</a:t>
            </a:r>
            <a:r>
              <a:rPr lang="en-US" sz="900" baseline="0" dirty="0" smtClean="0"/>
              <a:t> </a:t>
            </a:r>
            <a:r>
              <a:rPr lang="en-US" sz="900" dirty="0" smtClean="0"/>
              <a:t>20 </a:t>
            </a:r>
            <a:r>
              <a:rPr lang="en-US" sz="900" dirty="0"/>
              <a:t>to 60 died.</a:t>
            </a:r>
          </a:p>
          <a:p>
            <a:r>
              <a:rPr lang="en-US" sz="900" dirty="0"/>
              <a:t>Rotavirus vaccine has been used since 2006 in the United States. Because children are protected by the vaccine, hospitalizations, and emergency visits for rotavirus have dropped dramatically</a:t>
            </a:r>
            <a:r>
              <a:rPr lang="en-US" sz="900" dirty="0" smtClean="0"/>
              <a:t>.</a:t>
            </a:r>
          </a:p>
          <a:p>
            <a:endParaRPr lang="en-US" sz="900" dirty="0" smtClean="0"/>
          </a:p>
          <a:p>
            <a:r>
              <a:rPr lang="en-US" sz="900" dirty="0" smtClean="0"/>
              <a:t>ACIP recommends: </a:t>
            </a:r>
          </a:p>
          <a:p>
            <a:r>
              <a:rPr lang="en-US" sz="900" dirty="0" smtClean="0"/>
              <a:t>2-3 doses depending on brand</a:t>
            </a:r>
          </a:p>
          <a:p>
            <a:r>
              <a:rPr lang="en-US" sz="900" dirty="0" smtClean="0"/>
              <a:t>Administer either vaccine as directed below:</a:t>
            </a:r>
          </a:p>
          <a:p>
            <a:r>
              <a:rPr lang="en-US" sz="900" dirty="0" smtClean="0"/>
              <a:t>Minimum age for first dose: 6 weeks</a:t>
            </a:r>
          </a:p>
          <a:p>
            <a:r>
              <a:rPr lang="en-US" sz="900" dirty="0" smtClean="0"/>
              <a:t>Maximum age for first dose: 14 weeks 6 days</a:t>
            </a:r>
          </a:p>
          <a:p>
            <a:r>
              <a:rPr lang="en-US" sz="900" dirty="0" smtClean="0"/>
              <a:t>Minimum interval between doses: 4 weeks</a:t>
            </a:r>
          </a:p>
          <a:p>
            <a:r>
              <a:rPr lang="en-US" sz="900" dirty="0" smtClean="0"/>
              <a:t>Maximum age for last dose: 8 months 0 days</a:t>
            </a:r>
          </a:p>
          <a:p>
            <a:r>
              <a:rPr lang="en-US" sz="900" dirty="0" smtClean="0"/>
              <a:t>If any dose is </a:t>
            </a:r>
            <a:r>
              <a:rPr lang="en-US" sz="900" dirty="0" err="1" smtClean="0"/>
              <a:t>Rotateq</a:t>
            </a:r>
            <a:r>
              <a:rPr lang="en-US" sz="900" dirty="0" smtClean="0"/>
              <a:t>®, 3 doses are required</a:t>
            </a:r>
          </a:p>
          <a:p>
            <a:r>
              <a:rPr lang="en-US" sz="900" dirty="0" smtClean="0"/>
              <a:t>Use RotaTeq® if allergy to latex</a:t>
            </a:r>
          </a:p>
          <a:p>
            <a:endParaRPr lang="en-US" sz="900" dirty="0"/>
          </a:p>
          <a:p>
            <a:pPr eaLnBrk="1" hangingPunct="1"/>
            <a:r>
              <a:rPr lang="en-US" sz="900" b="1" u="sng" dirty="0" smtClean="0"/>
              <a:t>Interchangeability </a:t>
            </a:r>
            <a:r>
              <a:rPr lang="en-US" sz="900" b="1" u="sng" dirty="0"/>
              <a:t>of Rotavirus Vaccines </a:t>
            </a:r>
            <a:endParaRPr lang="en-US" sz="900" b="1" dirty="0"/>
          </a:p>
          <a:p>
            <a:pPr eaLnBrk="1" hangingPunct="1"/>
            <a:r>
              <a:rPr lang="en-US" sz="900" dirty="0"/>
              <a:t>ACIP recommends that the rotavirus vaccine series be completed with the same product whenever possible. However, vaccination should not be deferred if the product used for previous doses is not available or is unknown</a:t>
            </a:r>
            <a:r>
              <a:rPr lang="en-US" sz="900" i="1" dirty="0"/>
              <a:t>. </a:t>
            </a:r>
            <a:r>
              <a:rPr lang="en-US" sz="900" dirty="0"/>
              <a:t>In this situation, the provider should continue or complete the series with the product available. If any dose in the series was RV5 or the product is unknown for any dose in the series, a total of three doses of rotavirus vaccine should be given. </a:t>
            </a:r>
          </a:p>
          <a:p>
            <a:pPr eaLnBrk="1" hangingPunct="1"/>
            <a:endParaRPr lang="en-US" sz="900" dirty="0" smtClean="0"/>
          </a:p>
          <a:p>
            <a:pPr eaLnBrk="1" hangingPunct="1"/>
            <a:r>
              <a:rPr lang="en-US" sz="900" dirty="0" smtClean="0"/>
              <a:t>Reference</a:t>
            </a:r>
            <a:r>
              <a:rPr lang="en-US" sz="900" dirty="0"/>
              <a:t>: 1. Prevention of Rotavirus Gastroenteritis Among Infants and Children - Recommendations of the Advisory Committee on Immunization Practices (ACIP) MMWR; February 6, 2009 / 58(RR02);1-25 </a:t>
            </a:r>
          </a:p>
          <a:p>
            <a:pPr eaLnBrk="1" hangingPunct="1"/>
            <a:r>
              <a:rPr lang="en-US" sz="900" dirty="0"/>
              <a:t>2. Rotavirus Vaccine Information Statement 08/26/2013</a:t>
            </a:r>
          </a:p>
          <a:p>
            <a:pPr eaLnBrk="1" hangingPunct="1"/>
            <a:r>
              <a:rPr lang="en-US" sz="900" dirty="0"/>
              <a:t>3. </a:t>
            </a:r>
            <a:r>
              <a:rPr lang="en-US" sz="900" i="1" dirty="0"/>
              <a:t>MMWR</a:t>
            </a:r>
            <a:r>
              <a:rPr lang="en-US" sz="900" dirty="0"/>
              <a:t>, October 21, 2011 / 60(41);1427-1427</a:t>
            </a:r>
            <a:r>
              <a:rPr lang="en-US" sz="900" dirty="0">
                <a:solidFill>
                  <a:srgbClr val="FF0000"/>
                </a:solidFill>
              </a:rPr>
              <a:t> </a:t>
            </a:r>
          </a:p>
        </p:txBody>
      </p:sp>
      <p:sp>
        <p:nvSpPr>
          <p:cNvPr id="12" name="Slide Number Placeholder 11"/>
          <p:cNvSpPr>
            <a:spLocks noGrp="1"/>
          </p:cNvSpPr>
          <p:nvPr>
            <p:ph type="sldNum" sz="quarter" idx="10"/>
          </p:nvPr>
        </p:nvSpPr>
        <p:spPr/>
        <p:txBody>
          <a:bodyPr/>
          <a:lstStyle/>
          <a:p>
            <a:pPr>
              <a:defRPr/>
            </a:pPr>
            <a:fld id="{97952AFA-8362-48FC-9C34-150C87379A95}" type="slidenum">
              <a:rPr lang="en-US" smtClean="0"/>
              <a:pPr>
                <a:defRPr/>
              </a:pPr>
              <a:t>50</a:t>
            </a:fld>
            <a:endParaRPr lang="en-US"/>
          </a:p>
        </p:txBody>
      </p:sp>
    </p:spTree>
    <p:extLst>
      <p:ext uri="{BB962C8B-B14F-4D97-AF65-F5344CB8AC3E}">
        <p14:creationId xmlns:p14="http://schemas.microsoft.com/office/powerpoint/2010/main" val="27037064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ACIP voted to change the HPV vaccination schedule from a 3-dose to a 2-dose</a:t>
            </a:r>
            <a:r>
              <a:rPr lang="en-US" baseline="0" dirty="0" smtClean="0"/>
              <a:t> series for adolescents who begin the HPV series at 9 through 14 years of age, regardless of age at series completion.  Those who start the series later, at 15 through 26 years of age, or who are immunocompromised, will continue to need 3 doses.  </a:t>
            </a:r>
          </a:p>
          <a:p>
            <a:endParaRPr lang="en-US" baseline="0" dirty="0" smtClean="0"/>
          </a:p>
          <a:p>
            <a:r>
              <a:rPr lang="en-US" baseline="0" dirty="0" smtClean="0"/>
              <a:t>ACIP recommends:</a:t>
            </a:r>
          </a:p>
          <a:p>
            <a:r>
              <a:rPr lang="en-US" baseline="0" dirty="0" smtClean="0"/>
              <a:t>Starting at age 11 or 12 years for:</a:t>
            </a:r>
          </a:p>
          <a:p>
            <a:r>
              <a:rPr lang="en-US" baseline="0" dirty="0" smtClean="0"/>
              <a:t>All females through 26 years of age</a:t>
            </a:r>
          </a:p>
          <a:p>
            <a:r>
              <a:rPr lang="en-US" baseline="0" dirty="0" smtClean="0"/>
              <a:t>All males through 21 years of age</a:t>
            </a:r>
          </a:p>
          <a:p>
            <a:r>
              <a:rPr lang="en-US" baseline="0" dirty="0" smtClean="0"/>
              <a:t>Men 22 through 26 years who have sex with men or have an immunocompromising condition</a:t>
            </a:r>
          </a:p>
          <a:p>
            <a:r>
              <a:rPr lang="en-US" baseline="0" dirty="0" smtClean="0"/>
              <a:t>All other males 22 through 26 years</a:t>
            </a:r>
          </a:p>
          <a:p>
            <a:endParaRPr lang="en-US" baseline="0" dirty="0" smtClean="0"/>
          </a:p>
          <a:p>
            <a:r>
              <a:rPr lang="en-US" baseline="0" dirty="0" smtClean="0"/>
              <a:t>The 9vHPV vaccine is now the only HPV vaccine available in the U.S..  Merck is only distributing 9vHPV and supplies of 2vHPV are now depleted.  HPV9 may be used to complete a series begun with 4vHPV or 2vHPV. </a:t>
            </a:r>
            <a:endParaRPr lang="en-US" dirty="0" smtClean="0"/>
          </a:p>
          <a:p>
            <a:endParaRPr lang="en-US" dirty="0" smtClean="0"/>
          </a:p>
          <a:p>
            <a:r>
              <a:rPr lang="en-US" dirty="0" smtClean="0"/>
              <a:t>We</a:t>
            </a:r>
            <a:r>
              <a:rPr lang="en-US" baseline="0" dirty="0" smtClean="0"/>
              <a:t> continue to see a decline in the number of adolescents (males and females) who receive the HPV vaccine.  Many parents are still reluctant and have questions about the need to begin the series at such an early age and the overall safety of the vaccine.  According to the National Immunization Survey-Teen, there are some helpful tips for providers to use to when speaking with parents: </a:t>
            </a:r>
            <a:endParaRPr lang="en-US" dirty="0" smtClean="0"/>
          </a:p>
          <a:p>
            <a:r>
              <a:rPr lang="en-US" b="1" dirty="0" smtClean="0"/>
              <a:t>Reasons to Immunize Against HPV at 11-12 Years of Age</a:t>
            </a:r>
          </a:p>
          <a:p>
            <a:endParaRPr lang="en-US" b="1" dirty="0" smtClean="0"/>
          </a:p>
          <a:p>
            <a:r>
              <a:rPr lang="en-US" b="1" dirty="0" smtClean="0"/>
              <a:t>Clinicians also need to emphasize the importance of immunizing preteens and teens early because of the following:</a:t>
            </a:r>
          </a:p>
          <a:p>
            <a:r>
              <a:rPr lang="en-US" b="1" dirty="0" smtClean="0"/>
              <a:t>-Higher antibody level attained when given to pre-teens rather than to older adolescents or women</a:t>
            </a:r>
          </a:p>
          <a:p>
            <a:r>
              <a:rPr lang="en-US" b="1" dirty="0" smtClean="0"/>
              <a:t>-At this age, more likely to be administered before onset of sexual activity</a:t>
            </a:r>
          </a:p>
          <a:p>
            <a:r>
              <a:rPr lang="en-US" b="1" dirty="0" smtClean="0"/>
              <a:t>-HPV can be transmitted by other skin-to-skin contact, not just sexual intercourse</a:t>
            </a:r>
          </a:p>
          <a:p>
            <a:r>
              <a:rPr lang="en-US" b="1" dirty="0" smtClean="0"/>
              <a:t>-This is an anti-cancer vaccine</a:t>
            </a:r>
          </a:p>
          <a:p>
            <a:endParaRPr lang="en-US" b="1" dirty="0" smtClean="0"/>
          </a:p>
          <a:p>
            <a:r>
              <a:rPr lang="en-US" b="1" dirty="0" smtClean="0"/>
              <a:t>Reference:</a:t>
            </a:r>
          </a:p>
          <a:p>
            <a:r>
              <a:rPr lang="en-US" b="1" dirty="0" smtClean="0"/>
              <a:t>1.National Immunization Survey-Teen (NIS-Teen), United States, 2014 MMWR/July 31, 2015/ Vol.64/No. 29</a:t>
            </a:r>
          </a:p>
          <a:p>
            <a:endParaRPr lang="en-US" b="1" dirty="0"/>
          </a:p>
        </p:txBody>
      </p:sp>
      <p:sp>
        <p:nvSpPr>
          <p:cNvPr id="4" name="Slide Number Placeholder 3"/>
          <p:cNvSpPr>
            <a:spLocks noGrp="1"/>
          </p:cNvSpPr>
          <p:nvPr>
            <p:ph type="sldNum" sz="quarter" idx="10"/>
          </p:nvPr>
        </p:nvSpPr>
        <p:spPr/>
        <p:txBody>
          <a:bodyPr/>
          <a:lstStyle/>
          <a:p>
            <a:fld id="{E066E9E5-10E0-4BBE-BE44-6E2F2F5F5975}"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4987200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723" eaLnBrk="0" fontAlgn="base" hangingPunct="0">
              <a:spcBef>
                <a:spcPct val="30000"/>
              </a:spcBef>
              <a:spcAft>
                <a:spcPct val="0"/>
              </a:spcAft>
              <a:defRPr/>
            </a:pPr>
            <a:r>
              <a:rPr lang="en-US" sz="1400" dirty="0">
                <a:solidFill>
                  <a:srgbClr val="000000"/>
                </a:solidFill>
                <a:latin typeface="Arial" pitchFamily="34" charset="0"/>
                <a:cs typeface="Arial" pitchFamily="34" charset="0"/>
              </a:rPr>
              <a:t>2vHPV, 4vHPV, and 9vHPV all protect against HPV 16 and 18, types that cause about 66% of cervical cancers and the majority of other HPV-attributable cancers in the United States (1,12). 9vHPV targets five additional cancer causing types, which account for about 15% of cervical cancers (12). 4vHPV and 9vHPV also protect against HPV 6 and 11, types that cause </a:t>
            </a:r>
            <a:r>
              <a:rPr lang="en-US" sz="1400" dirty="0" smtClean="0">
                <a:solidFill>
                  <a:srgbClr val="000000"/>
                </a:solidFill>
                <a:latin typeface="Arial" pitchFamily="34" charset="0"/>
                <a:cs typeface="Arial" pitchFamily="34" charset="0"/>
              </a:rPr>
              <a:t>90% of </a:t>
            </a:r>
            <a:r>
              <a:rPr lang="en-US" sz="1400" dirty="0" err="1" smtClean="0">
                <a:solidFill>
                  <a:srgbClr val="000000"/>
                </a:solidFill>
                <a:latin typeface="Arial" pitchFamily="34" charset="0"/>
                <a:cs typeface="Arial" pitchFamily="34" charset="0"/>
              </a:rPr>
              <a:t>anogenital</a:t>
            </a:r>
            <a:r>
              <a:rPr lang="en-US" sz="1400" dirty="0" smtClean="0">
                <a:solidFill>
                  <a:srgbClr val="000000"/>
                </a:solidFill>
                <a:latin typeface="Arial" pitchFamily="34" charset="0"/>
                <a:cs typeface="Arial" pitchFamily="34" charset="0"/>
              </a:rPr>
              <a:t> </a:t>
            </a:r>
            <a:r>
              <a:rPr lang="en-US" sz="1400" dirty="0">
                <a:solidFill>
                  <a:srgbClr val="000000"/>
                </a:solidFill>
                <a:latin typeface="Arial" pitchFamily="34" charset="0"/>
                <a:cs typeface="Arial" pitchFamily="34" charset="0"/>
              </a:rPr>
              <a:t>warts. </a:t>
            </a:r>
          </a:p>
          <a:p>
            <a:pPr defTabSz="915723" eaLnBrk="0" fontAlgn="base" hangingPunct="0">
              <a:spcBef>
                <a:spcPct val="30000"/>
              </a:spcBef>
              <a:spcAft>
                <a:spcPct val="0"/>
              </a:spcAft>
              <a:defRPr/>
            </a:pPr>
            <a:endParaRPr lang="en-US" sz="1400" dirty="0">
              <a:solidFill>
                <a:srgbClr val="000000"/>
              </a:solidFill>
              <a:latin typeface="Arial" pitchFamily="34" charset="0"/>
              <a:cs typeface="Arial" pitchFamily="34" charset="0"/>
            </a:endParaRPr>
          </a:p>
          <a:p>
            <a:pPr defTabSz="915723" eaLnBrk="0" fontAlgn="base" hangingPunct="0">
              <a:spcBef>
                <a:spcPct val="30000"/>
              </a:spcBef>
              <a:spcAft>
                <a:spcPct val="0"/>
              </a:spcAft>
              <a:defRPr/>
            </a:pPr>
            <a:r>
              <a:rPr lang="en-US" sz="1400" dirty="0">
                <a:latin typeface="Arial" pitchFamily="34" charset="0"/>
                <a:cs typeface="Arial" pitchFamily="34" charset="0"/>
              </a:rPr>
              <a:t>MMWR / March 27, 2015 / Vol. 64 / No. 11 </a:t>
            </a:r>
          </a:p>
          <a:p>
            <a:pPr defTabSz="915723" eaLnBrk="0" fontAlgn="base" hangingPunct="0">
              <a:spcBef>
                <a:spcPct val="30000"/>
              </a:spcBef>
              <a:spcAft>
                <a:spcPct val="0"/>
              </a:spcAft>
              <a:defRPr/>
            </a:pPr>
            <a:endParaRPr lang="en-US" sz="2500" dirty="0">
              <a:solidFill>
                <a:srgbClr val="000000"/>
              </a:solidFill>
              <a:latin typeface="Arial" pitchFamily="34" charset="0"/>
              <a:cs typeface="Arial" pitchFamily="34" charset="0"/>
            </a:endParaRPr>
          </a:p>
        </p:txBody>
      </p:sp>
      <p:sp>
        <p:nvSpPr>
          <p:cNvPr id="4" name="Footer Placeholder 3"/>
          <p:cNvSpPr>
            <a:spLocks noGrp="1"/>
          </p:cNvSpPr>
          <p:nvPr>
            <p:ph type="ftr" sz="quarter" idx="10"/>
          </p:nvPr>
        </p:nvSpPr>
        <p:spPr/>
        <p:txBody>
          <a:bodyPr/>
          <a:lstStyle/>
          <a:p>
            <a:pPr>
              <a:defRPr/>
            </a:pPr>
            <a:r>
              <a:rPr lang="en-US" smtClean="0">
                <a:solidFill>
                  <a:prstClr val="black"/>
                </a:solidFill>
              </a:rPr>
              <a:t>EPIC ADOLESCENT 2016</a:t>
            </a: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97952AFA-8362-48FC-9C34-150C87379A95}" type="slidenum">
              <a:rPr lang="en-US" smtClean="0">
                <a:solidFill>
                  <a:prstClr val="black"/>
                </a:solidFill>
              </a:rPr>
              <a:pPr>
                <a:defRPr/>
              </a:pPr>
              <a:t>52</a:t>
            </a:fld>
            <a:endParaRPr lang="en-US">
              <a:solidFill>
                <a:prstClr val="black"/>
              </a:solidFill>
            </a:endParaRPr>
          </a:p>
        </p:txBody>
      </p:sp>
    </p:spTree>
    <p:extLst>
      <p:ext uri="{BB962C8B-B14F-4D97-AF65-F5344CB8AC3E}">
        <p14:creationId xmlns:p14="http://schemas.microsoft.com/office/powerpoint/2010/main" val="35942662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Rot="1" noChangeAspect="1" noChangeArrowheads="1" noTextEdit="1"/>
          </p:cNvSpPr>
          <p:nvPr>
            <p:ph type="sldImg"/>
          </p:nvPr>
        </p:nvSpPr>
        <p:spPr>
          <a:ln/>
        </p:spPr>
      </p:sp>
      <p:sp>
        <p:nvSpPr>
          <p:cNvPr id="431107" name="Rectangle 3"/>
          <p:cNvSpPr>
            <a:spLocks noGrp="1" noChangeArrowheads="1"/>
          </p:cNvSpPr>
          <p:nvPr>
            <p:ph type="body" idx="1"/>
          </p:nvPr>
        </p:nvSpPr>
        <p:spPr>
          <a:noFill/>
          <a:ln/>
        </p:spPr>
        <p:txBody>
          <a:bodyPr>
            <a:normAutofit/>
          </a:bodyPr>
          <a:lstStyle/>
          <a:p>
            <a:r>
              <a:rPr lang="en-US" dirty="0" smtClean="0"/>
              <a:t>We</a:t>
            </a:r>
            <a:r>
              <a:rPr lang="en-US" baseline="0" dirty="0" smtClean="0"/>
              <a:t> continue to see a decline in the number of adolescents (males and females) who receive the HPV vaccine.  Many parents are still reluctant and have questions about the need to begin the series at such an early age and the overall safety of the vaccine.  According to the National Immunization Survey-Teen, there are some helpful tips for providers to use to when speaking with parents: </a:t>
            </a:r>
          </a:p>
          <a:p>
            <a:endParaRPr lang="en-US" b="1" dirty="0" smtClean="0"/>
          </a:p>
          <a:p>
            <a:r>
              <a:rPr lang="en-US" b="1" dirty="0" smtClean="0"/>
              <a:t>Clinicians need to emphasize the importance of immunizing preteens and teens early because of the following:</a:t>
            </a:r>
          </a:p>
          <a:p>
            <a:r>
              <a:rPr lang="en-US" b="1" dirty="0" smtClean="0"/>
              <a:t>-Higher antibody level attained when given to pre-teens rather than to older adolescents or women</a:t>
            </a:r>
          </a:p>
          <a:p>
            <a:r>
              <a:rPr lang="en-US" b="1" dirty="0" smtClean="0"/>
              <a:t>-At this age, more likely to be administered before onset of sexual activity</a:t>
            </a:r>
          </a:p>
          <a:p>
            <a:r>
              <a:rPr lang="en-US" b="1" dirty="0" smtClean="0"/>
              <a:t>-HPV can be transmitted by other skin-to-skin contact, not just sexual intercourse</a:t>
            </a:r>
          </a:p>
          <a:p>
            <a:r>
              <a:rPr lang="en-US" b="1" dirty="0" smtClean="0"/>
              <a:t>-This is an anti-cancer vaccine</a:t>
            </a:r>
          </a:p>
          <a:p>
            <a:endParaRPr lang="en-US" b="1" dirty="0" smtClean="0"/>
          </a:p>
          <a:p>
            <a:r>
              <a:rPr lang="en-US" b="1" dirty="0" smtClean="0"/>
              <a:t>Reference:</a:t>
            </a:r>
          </a:p>
          <a:p>
            <a:r>
              <a:rPr lang="en-US" b="1" dirty="0" smtClean="0"/>
              <a:t>1.National Immunization Survey-Teen (NIS-Teen), United States, 2014 MMWR/July 31, 2015/ Vol.64/No. 29</a:t>
            </a:r>
          </a:p>
          <a:p>
            <a:endParaRPr lang="en-US" dirty="0" smtClean="0"/>
          </a:p>
          <a:p>
            <a:endParaRPr lang="en-US" dirty="0" smtClean="0"/>
          </a:p>
          <a:p>
            <a:endParaRPr lang="en-US" dirty="0" smtClean="0"/>
          </a:p>
          <a:p>
            <a:endParaRPr lang="en-US" dirty="0" smtClean="0"/>
          </a:p>
          <a:p>
            <a:endParaRPr lang="en-US" dirty="0" smtClean="0"/>
          </a:p>
        </p:txBody>
      </p:sp>
      <p:sp>
        <p:nvSpPr>
          <p:cNvPr id="6" name="Slide Number Placeholder 5"/>
          <p:cNvSpPr>
            <a:spLocks noGrp="1"/>
          </p:cNvSpPr>
          <p:nvPr>
            <p:ph type="sldNum" sz="quarter" idx="11"/>
          </p:nvPr>
        </p:nvSpPr>
        <p:spPr/>
        <p:txBody>
          <a:bodyPr/>
          <a:lstStyle/>
          <a:p>
            <a:pPr>
              <a:defRPr/>
            </a:pPr>
            <a:fld id="{97952AFA-8362-48FC-9C34-150C87379A95}" type="slidenum">
              <a:rPr lang="en-US" smtClean="0">
                <a:solidFill>
                  <a:prstClr val="black"/>
                </a:solidFill>
              </a:rPr>
              <a:pPr>
                <a:defRPr/>
              </a:pPr>
              <a:t>53</a:t>
            </a:fld>
            <a:endParaRPr lang="en-US">
              <a:solidFill>
                <a:prstClr val="black"/>
              </a:solidFill>
            </a:endParaRPr>
          </a:p>
        </p:txBody>
      </p:sp>
    </p:spTree>
    <p:extLst>
      <p:ext uri="{BB962C8B-B14F-4D97-AF65-F5344CB8AC3E}">
        <p14:creationId xmlns:p14="http://schemas.microsoft.com/office/powerpoint/2010/main" val="24892989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CDC’s Tips and TimeSavers</a:t>
            </a:r>
            <a:r>
              <a:rPr lang="en-US" baseline="0" dirty="0" smtClean="0"/>
              <a:t> document about HPV Vaccine addresses parents concerns about getting their child vaccinated.  Here we have listed some of the common questions that parents have.  CDC encourages providers to recommend the HPV vaccine the same way other adolescent vaccines are recommended.</a:t>
            </a:r>
          </a:p>
          <a:p>
            <a:endParaRPr lang="en-US" baseline="0" dirty="0" smtClean="0"/>
          </a:p>
          <a:p>
            <a:r>
              <a:rPr lang="en-US" baseline="0" dirty="0" smtClean="0"/>
              <a:t>Ex. “Your child is due for vaccination today to help protect against meningitis, HPV cancers and pertussis. We’ll give those at the end of the visit.”</a:t>
            </a:r>
          </a:p>
          <a:p>
            <a:endParaRPr lang="en-US" baseline="0" dirty="0" smtClean="0"/>
          </a:p>
          <a:p>
            <a:r>
              <a:rPr lang="en-US" dirty="0" smtClean="0"/>
              <a:t>Reference:</a:t>
            </a:r>
            <a:r>
              <a:rPr lang="en-US" baseline="0" dirty="0" smtClean="0"/>
              <a:t> Centers for Disease Control and Prevention. Retrieved from </a:t>
            </a:r>
            <a:r>
              <a:rPr lang="en-US" dirty="0" smtClean="0"/>
              <a:t>http://www.cdc.gov/vaccines/who/teens/for-hcp-tipsheet-hpv.pdf on</a:t>
            </a:r>
            <a:r>
              <a:rPr lang="en-US" baseline="0" dirty="0" smtClean="0"/>
              <a:t> April 25, 2016.</a:t>
            </a:r>
            <a:endParaRPr lang="en-US" dirty="0"/>
          </a:p>
        </p:txBody>
      </p:sp>
      <p:sp>
        <p:nvSpPr>
          <p:cNvPr id="4" name="Slide Number Placeholder 3"/>
          <p:cNvSpPr>
            <a:spLocks noGrp="1"/>
          </p:cNvSpPr>
          <p:nvPr>
            <p:ph type="sldNum" sz="quarter" idx="10"/>
          </p:nvPr>
        </p:nvSpPr>
        <p:spPr>
          <a:xfrm>
            <a:off x="3587888" y="8689435"/>
            <a:ext cx="2977183" cy="465773"/>
          </a:xfrm>
        </p:spPr>
        <p:txBody>
          <a:bodyPr/>
          <a:lstStyle/>
          <a:p>
            <a:fld id="{8177BA2D-FC07-4DB8-A4EF-914F8A6FE948}" type="slidenum">
              <a:rPr lang="en-US" smtClean="0">
                <a:solidFill>
                  <a:prstClr val="black"/>
                </a:solidFill>
              </a:rPr>
              <a:pPr/>
              <a:t>54</a:t>
            </a:fld>
            <a:endParaRPr lang="en-US" dirty="0">
              <a:solidFill>
                <a:prstClr val="black"/>
              </a:solidFill>
            </a:endParaRPr>
          </a:p>
        </p:txBody>
      </p:sp>
      <p:sp>
        <p:nvSpPr>
          <p:cNvPr id="5" name="TextBox 4"/>
          <p:cNvSpPr txBox="1"/>
          <p:nvPr/>
        </p:nvSpPr>
        <p:spPr>
          <a:xfrm>
            <a:off x="152676" y="8922321"/>
            <a:ext cx="3435212" cy="277378"/>
          </a:xfrm>
          <a:prstGeom prst="rect">
            <a:avLst/>
          </a:prstGeom>
          <a:noFill/>
        </p:spPr>
        <p:txBody>
          <a:bodyPr wrap="square" lIns="91573" tIns="45786" rIns="91573" bIns="45786" rtlCol="0">
            <a:spAutoFit/>
          </a:bodyPr>
          <a:lstStyle/>
          <a:p>
            <a:pPr>
              <a:defRPr/>
            </a:pPr>
            <a:r>
              <a:rPr lang="en-US" sz="1200" dirty="0">
                <a:solidFill>
                  <a:prstClr val="black"/>
                </a:solidFill>
              </a:rPr>
              <a:t>EPIC ADOLESCENT 2016</a:t>
            </a:r>
          </a:p>
        </p:txBody>
      </p:sp>
    </p:spTree>
    <p:extLst>
      <p:ext uri="{BB962C8B-B14F-4D97-AF65-F5344CB8AC3E}">
        <p14:creationId xmlns:p14="http://schemas.microsoft.com/office/powerpoint/2010/main" val="35327422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2"/>
          <p:cNvSpPr>
            <a:spLocks noGrp="1" noRot="1" noChangeAspect="1" noChangeArrowheads="1" noTextEdit="1"/>
          </p:cNvSpPr>
          <p:nvPr>
            <p:ph type="sldImg"/>
          </p:nvPr>
        </p:nvSpPr>
        <p:spPr>
          <a:ln/>
        </p:spPr>
      </p:sp>
      <p:sp>
        <p:nvSpPr>
          <p:cNvPr id="358402" name="Rectangle 3"/>
          <p:cNvSpPr>
            <a:spLocks noGrp="1" noChangeArrowheads="1"/>
          </p:cNvSpPr>
          <p:nvPr>
            <p:ph type="body" idx="1"/>
          </p:nvPr>
        </p:nvSpPr>
        <p:spPr>
          <a:xfrm>
            <a:off x="642941" y="4416425"/>
            <a:ext cx="5572125" cy="4510088"/>
          </a:xfrm>
          <a:noFill/>
          <a:ln/>
        </p:spPr>
        <p:txBody>
          <a:bodyPr lIns="91388" tIns="45694" rIns="91388" bIns="45694"/>
          <a:lstStyle/>
          <a:p>
            <a:pPr eaLnBrk="1" hangingPunct="1">
              <a:lnSpc>
                <a:spcPct val="90000"/>
              </a:lnSpc>
              <a:spcBef>
                <a:spcPct val="0"/>
              </a:spcBef>
            </a:pPr>
            <a:endParaRPr lang="en-US" sz="900" b="1" dirty="0">
              <a:latin typeface="Arial" charset="0"/>
            </a:endParaRPr>
          </a:p>
        </p:txBody>
      </p:sp>
    </p:spTree>
    <p:extLst>
      <p:ext uri="{BB962C8B-B14F-4D97-AF65-F5344CB8AC3E}">
        <p14:creationId xmlns:p14="http://schemas.microsoft.com/office/powerpoint/2010/main" val="27699737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2"/>
          <p:cNvSpPr>
            <a:spLocks noGrp="1" noRot="1" noChangeAspect="1" noChangeArrowheads="1" noTextEdit="1"/>
          </p:cNvSpPr>
          <p:nvPr>
            <p:ph type="sldImg"/>
          </p:nvPr>
        </p:nvSpPr>
        <p:spPr>
          <a:ln/>
        </p:spPr>
      </p:sp>
      <p:sp>
        <p:nvSpPr>
          <p:cNvPr id="358402" name="Rectangle 3"/>
          <p:cNvSpPr>
            <a:spLocks noGrp="1" noChangeArrowheads="1"/>
          </p:cNvSpPr>
          <p:nvPr>
            <p:ph type="body" idx="1"/>
          </p:nvPr>
        </p:nvSpPr>
        <p:spPr>
          <a:xfrm>
            <a:off x="642941" y="4416425"/>
            <a:ext cx="5572125" cy="4510088"/>
          </a:xfrm>
          <a:noFill/>
          <a:ln/>
        </p:spPr>
        <p:txBody>
          <a:bodyPr lIns="91388" tIns="45694" rIns="91388" bIns="45694"/>
          <a:lstStyle/>
          <a:p>
            <a:pPr eaLnBrk="1" hangingPunct="1">
              <a:lnSpc>
                <a:spcPct val="90000"/>
              </a:lnSpc>
              <a:spcBef>
                <a:spcPct val="0"/>
              </a:spcBef>
            </a:pPr>
            <a:endParaRPr lang="en-US" sz="900" b="1" dirty="0">
              <a:latin typeface="Arial" charset="0"/>
            </a:endParaRPr>
          </a:p>
        </p:txBody>
      </p:sp>
    </p:spTree>
    <p:extLst>
      <p:ext uri="{BB962C8B-B14F-4D97-AF65-F5344CB8AC3E}">
        <p14:creationId xmlns:p14="http://schemas.microsoft.com/office/powerpoint/2010/main" val="8799733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17" tIns="45708" rIns="91417" bIns="45708" anchor="b"/>
          <a:lstStyle/>
          <a:p>
            <a:endParaRPr lang="en-US" sz="1200"/>
          </a:p>
        </p:txBody>
      </p:sp>
      <p:sp>
        <p:nvSpPr>
          <p:cNvPr id="23142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p>
        </p:txBody>
      </p:sp>
      <p:sp>
        <p:nvSpPr>
          <p:cNvPr id="231428"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17" tIns="45708" rIns="91417" bIns="45708" anchor="b"/>
          <a:lstStyle/>
          <a:p>
            <a:endParaRPr lang="en-US" sz="1200"/>
          </a:p>
        </p:txBody>
      </p:sp>
      <p:sp>
        <p:nvSpPr>
          <p:cNvPr id="231429"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p>
        </p:txBody>
      </p:sp>
      <p:sp>
        <p:nvSpPr>
          <p:cNvPr id="231430" name="Rectangle 2"/>
          <p:cNvSpPr>
            <a:spLocks noGrp="1" noRot="1" noChangeAspect="1" noChangeArrowheads="1" noTextEdit="1"/>
          </p:cNvSpPr>
          <p:nvPr>
            <p:ph type="sldImg"/>
          </p:nvPr>
        </p:nvSpPr>
        <p:spPr>
          <a:xfrm>
            <a:off x="1312863" y="487363"/>
            <a:ext cx="4235450" cy="3176587"/>
          </a:xfrm>
          <a:ln/>
        </p:spPr>
      </p:sp>
      <p:sp>
        <p:nvSpPr>
          <p:cNvPr id="231431" name="Rectangle 3"/>
          <p:cNvSpPr>
            <a:spLocks noGrp="1" noChangeArrowheads="1"/>
          </p:cNvSpPr>
          <p:nvPr>
            <p:ph type="body" idx="1"/>
          </p:nvPr>
        </p:nvSpPr>
        <p:spPr>
          <a:xfrm>
            <a:off x="914400" y="3891626"/>
            <a:ext cx="5029200" cy="4707863"/>
          </a:xfrm>
          <a:noFill/>
          <a:ln/>
        </p:spPr>
        <p:txBody>
          <a:bodyPr lIns="91417" tIns="45708" rIns="91417" bIns="45708">
            <a:normAutofit/>
          </a:bodyPr>
          <a:lstStyle/>
          <a:p>
            <a:pPr eaLnBrk="1" hangingPunct="1"/>
            <a:r>
              <a:rPr lang="en-US" sz="1000" b="1" dirty="0" smtClean="0">
                <a:latin typeface="Arial" charset="0"/>
              </a:rPr>
              <a:t>Presenter may</a:t>
            </a:r>
            <a:r>
              <a:rPr lang="en-US" sz="1000" b="1" baseline="0" dirty="0" smtClean="0">
                <a:latin typeface="Arial" charset="0"/>
              </a:rPr>
              <a:t> use shingles one-pager while discussing slide.</a:t>
            </a:r>
          </a:p>
          <a:p>
            <a:pPr eaLnBrk="1" hangingPunct="1"/>
            <a:r>
              <a:rPr lang="en-US" sz="1000" dirty="0" smtClean="0">
                <a:latin typeface="Arial" charset="0"/>
              </a:rPr>
              <a:t>The </a:t>
            </a:r>
            <a:r>
              <a:rPr lang="en-US" sz="1000" dirty="0">
                <a:latin typeface="Arial" charset="0"/>
              </a:rPr>
              <a:t>picture on left shows zoster (shingles) on the upper chest and back</a:t>
            </a:r>
            <a:r>
              <a:rPr lang="en-US" sz="1000" b="1" dirty="0">
                <a:latin typeface="Arial" charset="0"/>
              </a:rPr>
              <a:t>.</a:t>
            </a:r>
          </a:p>
          <a:p>
            <a:pPr eaLnBrk="1" hangingPunct="1"/>
            <a:r>
              <a:rPr lang="en-US" sz="1000" dirty="0">
                <a:latin typeface="Arial" charset="0"/>
              </a:rPr>
              <a:t>The picture on right shows zoster on the face involving one of the cranial nerves. </a:t>
            </a:r>
          </a:p>
          <a:p>
            <a:endParaRPr lang="en-US" sz="1000" b="1" dirty="0" smtClean="0"/>
          </a:p>
          <a:p>
            <a:r>
              <a:rPr lang="en-US" sz="1000" b="1" dirty="0" smtClean="0"/>
              <a:t>What </a:t>
            </a:r>
            <a:r>
              <a:rPr lang="en-US" sz="1000" b="1" dirty="0"/>
              <a:t>is shingles?</a:t>
            </a:r>
          </a:p>
          <a:p>
            <a:r>
              <a:rPr lang="en-US" sz="1000" dirty="0"/>
              <a:t>Shingles is a painful skin rash, often with blisters. It is also called Herpes Zoster, or just Zoster.</a:t>
            </a:r>
          </a:p>
          <a:p>
            <a:r>
              <a:rPr lang="en-US" sz="1000" dirty="0"/>
              <a:t>Shingles occurs when VZV reactivates and causes recurrent disease. Shingles usually starts as a rash with blisters that scab after 3 to 5 days. The most frequently mentioned symptom is pain. The rash and pain usually occur in a band on one side of the body, or clustered on one side of the face. The rash usually clears within 2 to 4 weeks. The risk of getting shingles increases as a person gets older. People who have medical conditions that keep the immune system from working properly, or people who receive immunosuppressive drugs are also at greater risk to get shingles. Very rarely, shingles can lead to pneumonia, hearing problems, blindness, scarring, brain inflammation (encephalitis), or death. </a:t>
            </a:r>
          </a:p>
          <a:p>
            <a:pPr eaLnBrk="1" hangingPunct="1"/>
            <a:endParaRPr lang="en-US" sz="1000" dirty="0">
              <a:latin typeface="Arial" charset="0"/>
            </a:endParaRPr>
          </a:p>
          <a:p>
            <a:pPr eaLnBrk="1" hangingPunct="1"/>
            <a:endParaRPr lang="en-US" sz="1000" dirty="0">
              <a:latin typeface="Arial" charset="0"/>
            </a:endParaRPr>
          </a:p>
          <a:p>
            <a:pPr eaLnBrk="1" hangingPunct="1"/>
            <a:endParaRPr lang="en-US" sz="1000" dirty="0">
              <a:latin typeface="Arial" charset="0"/>
            </a:endParaRPr>
          </a:p>
          <a:p>
            <a:pPr eaLnBrk="1" hangingPunct="1"/>
            <a:endParaRPr lang="en-US" sz="1000" dirty="0">
              <a:latin typeface="Arial" charset="0"/>
            </a:endParaRPr>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pPr>
                <a:defRPr/>
              </a:pPr>
              <a:t>57</a:t>
            </a:fld>
            <a:endParaRPr lang="en-US"/>
          </a:p>
        </p:txBody>
      </p:sp>
    </p:spTree>
    <p:extLst>
      <p:ext uri="{BB962C8B-B14F-4D97-AF65-F5344CB8AC3E}">
        <p14:creationId xmlns:p14="http://schemas.microsoft.com/office/powerpoint/2010/main" val="3852896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p:cNvSpPr txBox="1">
            <a:spLocks noGrp="1" noChangeArrowheads="1"/>
          </p:cNvSpPr>
          <p:nvPr/>
        </p:nvSpPr>
        <p:spPr bwMode="auto">
          <a:xfrm>
            <a:off x="3884613" y="8684927"/>
            <a:ext cx="2971800" cy="457513"/>
          </a:xfrm>
          <a:prstGeom prst="rect">
            <a:avLst/>
          </a:prstGeom>
          <a:noFill/>
          <a:ln w="9525">
            <a:noFill/>
            <a:miter lim="800000"/>
            <a:headEnd/>
            <a:tailEnd/>
          </a:ln>
        </p:spPr>
        <p:txBody>
          <a:bodyPr lIns="91425" tIns="45712" rIns="91425" bIns="45712" anchor="b"/>
          <a:lstStyle/>
          <a:p>
            <a:pPr algn="r" fontAlgn="base">
              <a:spcBef>
                <a:spcPct val="0"/>
              </a:spcBef>
              <a:spcAft>
                <a:spcPct val="0"/>
              </a:spcAft>
            </a:pPr>
            <a:endParaRPr lang="en-US" sz="1200" dirty="0">
              <a:solidFill>
                <a:srgbClr val="000000"/>
              </a:solidFill>
              <a:cs typeface="Arial" charset="0"/>
            </a:endParaRPr>
          </a:p>
        </p:txBody>
      </p:sp>
      <p:sp>
        <p:nvSpPr>
          <p:cNvPr id="233474" name="Rectangle 6"/>
          <p:cNvSpPr txBox="1">
            <a:spLocks noGrp="1" noChangeArrowheads="1"/>
          </p:cNvSpPr>
          <p:nvPr/>
        </p:nvSpPr>
        <p:spPr bwMode="auto">
          <a:xfrm>
            <a:off x="0" y="8684927"/>
            <a:ext cx="2971800" cy="457513"/>
          </a:xfrm>
          <a:prstGeom prst="rect">
            <a:avLst/>
          </a:prstGeom>
          <a:noFill/>
          <a:ln w="9525">
            <a:noFill/>
            <a:miter lim="800000"/>
            <a:headEnd/>
            <a:tailEnd/>
          </a:ln>
        </p:spPr>
        <p:txBody>
          <a:bodyPr lIns="91417" tIns="45708" rIns="91417" bIns="45708" anchor="b"/>
          <a:lstStyle/>
          <a:p>
            <a:pPr fontAlgn="base">
              <a:spcBef>
                <a:spcPct val="0"/>
              </a:spcBef>
              <a:spcAft>
                <a:spcPct val="0"/>
              </a:spcAft>
            </a:pPr>
            <a:endParaRPr lang="en-US" sz="1200">
              <a:solidFill>
                <a:srgbClr val="000000"/>
              </a:solidFill>
              <a:cs typeface="Arial" charset="0"/>
            </a:endParaRPr>
          </a:p>
        </p:txBody>
      </p:sp>
      <p:sp>
        <p:nvSpPr>
          <p:cNvPr id="233475" name="Rectangle 6"/>
          <p:cNvSpPr txBox="1">
            <a:spLocks noGrp="1" noChangeArrowheads="1"/>
          </p:cNvSpPr>
          <p:nvPr/>
        </p:nvSpPr>
        <p:spPr bwMode="auto">
          <a:xfrm>
            <a:off x="0" y="8684927"/>
            <a:ext cx="2971800" cy="457513"/>
          </a:xfrm>
          <a:prstGeom prst="rect">
            <a:avLst/>
          </a:prstGeom>
          <a:noFill/>
          <a:ln w="9525">
            <a:noFill/>
            <a:miter lim="800000"/>
            <a:headEnd/>
            <a:tailEnd/>
          </a:ln>
        </p:spPr>
        <p:txBody>
          <a:bodyPr lIns="91409" tIns="45704" rIns="91409" bIns="45704" anchor="b"/>
          <a:lstStyle/>
          <a:p>
            <a:pPr fontAlgn="base">
              <a:spcBef>
                <a:spcPct val="0"/>
              </a:spcBef>
              <a:spcAft>
                <a:spcPct val="0"/>
              </a:spcAft>
            </a:pPr>
            <a:endParaRPr lang="en-US" sz="1200">
              <a:solidFill>
                <a:srgbClr val="000000"/>
              </a:solidFill>
              <a:cs typeface="Arial" charset="0"/>
            </a:endParaRPr>
          </a:p>
        </p:txBody>
      </p:sp>
      <p:sp>
        <p:nvSpPr>
          <p:cNvPr id="233476" name="Rectangle 6"/>
          <p:cNvSpPr txBox="1">
            <a:spLocks noGrp="1" noChangeArrowheads="1"/>
          </p:cNvSpPr>
          <p:nvPr/>
        </p:nvSpPr>
        <p:spPr bwMode="auto">
          <a:xfrm>
            <a:off x="0" y="8684927"/>
            <a:ext cx="2971800" cy="457513"/>
          </a:xfrm>
          <a:prstGeom prst="rect">
            <a:avLst/>
          </a:prstGeom>
          <a:noFill/>
          <a:ln w="9525">
            <a:noFill/>
            <a:miter lim="800000"/>
            <a:headEnd/>
            <a:tailEnd/>
          </a:ln>
        </p:spPr>
        <p:txBody>
          <a:bodyPr lIns="91400" tIns="45700" rIns="91400" bIns="45700" anchor="b"/>
          <a:lstStyle/>
          <a:p>
            <a:pPr fontAlgn="base">
              <a:spcBef>
                <a:spcPct val="0"/>
              </a:spcBef>
              <a:spcAft>
                <a:spcPct val="0"/>
              </a:spcAft>
            </a:pPr>
            <a:endParaRPr lang="en-US" sz="1200">
              <a:solidFill>
                <a:srgbClr val="000000"/>
              </a:solidFill>
              <a:cs typeface="Arial" charset="0"/>
            </a:endParaRPr>
          </a:p>
        </p:txBody>
      </p:sp>
      <p:sp>
        <p:nvSpPr>
          <p:cNvPr id="233477" name="Rectangle 2"/>
          <p:cNvSpPr>
            <a:spLocks noGrp="1" noRot="1" noChangeAspect="1" noChangeArrowheads="1" noTextEdit="1"/>
          </p:cNvSpPr>
          <p:nvPr>
            <p:ph type="sldImg"/>
          </p:nvPr>
        </p:nvSpPr>
        <p:spPr>
          <a:xfrm>
            <a:off x="1144588" y="685800"/>
            <a:ext cx="4572000" cy="3430588"/>
          </a:xfrm>
          <a:ln/>
        </p:spPr>
      </p:sp>
      <p:sp>
        <p:nvSpPr>
          <p:cNvPr id="233478" name="Rectangle 3"/>
          <p:cNvSpPr>
            <a:spLocks noGrp="1" noChangeArrowheads="1"/>
          </p:cNvSpPr>
          <p:nvPr>
            <p:ph type="body" idx="1"/>
          </p:nvPr>
        </p:nvSpPr>
        <p:spPr>
          <a:xfrm>
            <a:off x="714375" y="4354956"/>
            <a:ext cx="5486400" cy="4112926"/>
          </a:xfrm>
          <a:noFill/>
          <a:ln/>
        </p:spPr>
        <p:txBody>
          <a:bodyPr lIns="91409" tIns="45704" rIns="91409" bIns="45704">
            <a:normAutofit/>
          </a:bodyPr>
          <a:lstStyle/>
          <a:p>
            <a:pPr defTabSz="914248">
              <a:lnSpc>
                <a:spcPct val="90000"/>
              </a:lnSpc>
              <a:spcBef>
                <a:spcPct val="0"/>
              </a:spcBef>
              <a:defRPr/>
            </a:pPr>
            <a:r>
              <a:rPr lang="en-US" sz="900" dirty="0" smtClean="0"/>
              <a:t>Zostavax is licensed for use in persons 50 years and older</a:t>
            </a:r>
          </a:p>
          <a:p>
            <a:pPr defTabSz="914248">
              <a:lnSpc>
                <a:spcPct val="90000"/>
              </a:lnSpc>
              <a:spcBef>
                <a:spcPct val="0"/>
              </a:spcBef>
              <a:defRPr/>
            </a:pPr>
            <a:r>
              <a:rPr lang="en-US" sz="900" dirty="0" smtClean="0"/>
              <a:t>Overall Efficacy</a:t>
            </a:r>
          </a:p>
          <a:p>
            <a:pPr defTabSz="914248">
              <a:lnSpc>
                <a:spcPct val="90000"/>
              </a:lnSpc>
              <a:spcBef>
                <a:spcPct val="0"/>
              </a:spcBef>
              <a:defRPr/>
            </a:pPr>
            <a:r>
              <a:rPr lang="en-US" sz="900" dirty="0" smtClean="0"/>
              <a:t>51% fewer episodes of zoster and less severe disease</a:t>
            </a:r>
          </a:p>
          <a:p>
            <a:pPr defTabSz="914248">
              <a:lnSpc>
                <a:spcPct val="90000"/>
              </a:lnSpc>
              <a:spcBef>
                <a:spcPct val="0"/>
              </a:spcBef>
              <a:defRPr/>
            </a:pPr>
            <a:r>
              <a:rPr lang="en-US" sz="900" dirty="0" smtClean="0"/>
              <a:t>66% less </a:t>
            </a:r>
            <a:r>
              <a:rPr lang="en-US" sz="900" dirty="0" err="1" smtClean="0"/>
              <a:t>postherpetic</a:t>
            </a:r>
            <a:r>
              <a:rPr lang="en-US" sz="900" dirty="0" smtClean="0"/>
              <a:t> neuralgia</a:t>
            </a:r>
          </a:p>
          <a:p>
            <a:pPr defTabSz="914248">
              <a:lnSpc>
                <a:spcPct val="90000"/>
              </a:lnSpc>
              <a:spcBef>
                <a:spcPct val="0"/>
              </a:spcBef>
              <a:defRPr/>
            </a:pPr>
            <a:r>
              <a:rPr lang="en-US" sz="900" dirty="0" smtClean="0"/>
              <a:t>Protection wanes within the first 5 years and duration of protection beyond 5 years is uncertain</a:t>
            </a:r>
          </a:p>
          <a:p>
            <a:pPr defTabSz="914248">
              <a:lnSpc>
                <a:spcPct val="90000"/>
              </a:lnSpc>
              <a:spcBef>
                <a:spcPct val="0"/>
              </a:spcBef>
              <a:defRPr/>
            </a:pPr>
            <a:endParaRPr lang="en-US" sz="900" dirty="0" smtClean="0"/>
          </a:p>
          <a:p>
            <a:pPr defTabSz="914248">
              <a:lnSpc>
                <a:spcPct val="90000"/>
              </a:lnSpc>
              <a:spcBef>
                <a:spcPct val="0"/>
              </a:spcBef>
              <a:defRPr/>
            </a:pPr>
            <a:r>
              <a:rPr lang="en-US" sz="900" dirty="0" smtClean="0"/>
              <a:t>ACIP recommends one dose for adults 60 years and older, including those who have experienced previous episodes of shingles.</a:t>
            </a:r>
            <a:r>
              <a:rPr lang="en-US" sz="900" baseline="0" dirty="0" smtClean="0"/>
              <a:t>  </a:t>
            </a:r>
            <a:r>
              <a:rPr lang="en-US" sz="900" dirty="0" smtClean="0"/>
              <a:t>It is not necessary to ask patient about a history of varicella or to do serologic testing for immunity.</a:t>
            </a:r>
          </a:p>
          <a:p>
            <a:pPr defTabSz="914248">
              <a:lnSpc>
                <a:spcPct val="90000"/>
              </a:lnSpc>
              <a:spcBef>
                <a:spcPct val="0"/>
              </a:spcBef>
              <a:defRPr/>
            </a:pPr>
            <a:endParaRPr lang="en-US" sz="900" dirty="0" smtClean="0"/>
          </a:p>
          <a:p>
            <a:pPr defTabSz="914248">
              <a:lnSpc>
                <a:spcPct val="90000"/>
              </a:lnSpc>
              <a:spcBef>
                <a:spcPct val="0"/>
              </a:spcBef>
              <a:defRPr/>
            </a:pPr>
            <a:r>
              <a:rPr lang="en-US" sz="900" b="1" dirty="0" smtClean="0"/>
              <a:t>Optional Information:</a:t>
            </a:r>
          </a:p>
          <a:p>
            <a:pPr defTabSz="914248">
              <a:lnSpc>
                <a:spcPct val="90000"/>
              </a:lnSpc>
              <a:spcBef>
                <a:spcPct val="0"/>
              </a:spcBef>
              <a:defRPr/>
            </a:pPr>
            <a:r>
              <a:rPr lang="en-US" sz="900" dirty="0" smtClean="0"/>
              <a:t>Insurance </a:t>
            </a:r>
            <a:r>
              <a:rPr lang="en-US" sz="900" dirty="0"/>
              <a:t>reimbursement for Zostavax will vary based on the patient’s insurance plan. Patients need to verify coverage with their insurance company. </a:t>
            </a:r>
            <a:r>
              <a:rPr lang="en-US" sz="900" dirty="0" err="1"/>
              <a:t>Zostavax</a:t>
            </a:r>
            <a:r>
              <a:rPr lang="en-US" sz="900" dirty="0"/>
              <a:t> is covered by Medicare under Part D, but there are many different plans available under Part D. Patients covered by Medicare should make sure the Part D plan they have selected covers </a:t>
            </a:r>
            <a:r>
              <a:rPr lang="en-US" sz="900" dirty="0" err="1"/>
              <a:t>Zostavax</a:t>
            </a:r>
            <a:r>
              <a:rPr lang="en-US" sz="900" dirty="0"/>
              <a:t> or they will be responsible for full payment. Many practices are not offering </a:t>
            </a:r>
            <a:r>
              <a:rPr lang="en-US" sz="900" dirty="0" err="1"/>
              <a:t>Zostavax</a:t>
            </a:r>
            <a:r>
              <a:rPr lang="en-US" sz="900" dirty="0"/>
              <a:t> to their patients because physicians can not bill Part D, unless their practice is approved to dispense prescription drugs. In Georgia, pharmacists who are trained in vaccine administration can give </a:t>
            </a:r>
            <a:r>
              <a:rPr lang="en-US" sz="900" dirty="0" err="1"/>
              <a:t>Zostavax</a:t>
            </a:r>
            <a:r>
              <a:rPr lang="en-US" sz="900" dirty="0"/>
              <a:t> and bill Medicare for the cost of the vaccine and an administrative charge, if the patient’s Part D plan covers the vaccine. </a:t>
            </a:r>
          </a:p>
          <a:p>
            <a:pPr>
              <a:lnSpc>
                <a:spcPct val="90000"/>
              </a:lnSpc>
              <a:spcBef>
                <a:spcPct val="0"/>
              </a:spcBef>
            </a:pPr>
            <a:endParaRPr lang="en-US" sz="900" dirty="0"/>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pPr>
                <a:defRPr/>
              </a:pPr>
              <a:t>58</a:t>
            </a:fld>
            <a:endParaRPr lang="en-US"/>
          </a:p>
        </p:txBody>
      </p:sp>
    </p:spTree>
    <p:extLst>
      <p:ext uri="{BB962C8B-B14F-4D97-AF65-F5344CB8AC3E}">
        <p14:creationId xmlns:p14="http://schemas.microsoft.com/office/powerpoint/2010/main" val="7894775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Rectangle 2"/>
          <p:cNvSpPr>
            <a:spLocks noGrp="1" noRot="1" noChangeAspect="1" noChangeArrowheads="1" noTextEdit="1"/>
          </p:cNvSpPr>
          <p:nvPr>
            <p:ph type="sldImg"/>
          </p:nvPr>
        </p:nvSpPr>
        <p:spPr>
          <a:xfrm>
            <a:off x="1106488" y="696913"/>
            <a:ext cx="4646612" cy="3486150"/>
          </a:xfrm>
          <a:ln/>
        </p:spPr>
      </p:sp>
      <p:sp>
        <p:nvSpPr>
          <p:cNvPr id="378882" name="Rectangle 3"/>
          <p:cNvSpPr>
            <a:spLocks noGrp="1" noChangeArrowheads="1"/>
          </p:cNvSpPr>
          <p:nvPr>
            <p:ph type="body" idx="1"/>
          </p:nvPr>
        </p:nvSpPr>
        <p:spPr>
          <a:xfrm>
            <a:off x="914400" y="4416426"/>
            <a:ext cx="5029200" cy="3408363"/>
          </a:xfrm>
          <a:noFill/>
          <a:ln/>
        </p:spPr>
        <p:txBody>
          <a:bodyPr lIns="91409" tIns="45704" rIns="91409" bIns="45704"/>
          <a:lstStyle/>
          <a:p>
            <a:pPr eaLnBrk="1" hangingPunct="1">
              <a:spcBef>
                <a:spcPct val="0"/>
              </a:spcBef>
            </a:pPr>
            <a:r>
              <a:rPr lang="en-US" smtClean="0">
                <a:latin typeface="Arial" charset="0"/>
              </a:rPr>
              <a:t> </a:t>
            </a:r>
          </a:p>
        </p:txBody>
      </p:sp>
    </p:spTree>
    <p:extLst>
      <p:ext uri="{BB962C8B-B14F-4D97-AF65-F5344CB8AC3E}">
        <p14:creationId xmlns:p14="http://schemas.microsoft.com/office/powerpoint/2010/main" val="3538039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We know</a:t>
            </a:r>
            <a:r>
              <a:rPr lang="en-US" baseline="0" dirty="0" smtClean="0"/>
              <a:t> that i</a:t>
            </a:r>
            <a:r>
              <a:rPr lang="en-US" dirty="0" smtClean="0"/>
              <a:t>t is probably unrealistic to believe we can immunize everyone appropriately. We also know that there will always be young infants who have not received all recommended vaccines because of their age and a significant number of adults who are not adequately immunized. Herd immunity is the term most frequently used that refers to a situation in which a high percentage of a population is immune to a disease, essentially stopping the disease in its tracks because it cannot find new hosts.  This chart illustrates the vaccination rate needed for each of the VPDs listed. For example, because measles is extremely contagious and can spread through the air, the immunity threshold needed to protect a community is high.  The vaccination rate needed for measles is around 92-94%.</a:t>
            </a:r>
          </a:p>
          <a:p>
            <a:endParaRPr lang="en-US" dirty="0" smtClean="0"/>
          </a:p>
          <a:p>
            <a:r>
              <a:rPr lang="en-US" dirty="0" smtClean="0"/>
              <a:t>The threshold for herd immunity varies, depending on the disease, with more virulent infectious agents requiring vaccination of a higher percentage of the population to create the desired community immunity.  The creation of herd immunity is especially important in crowded environments which facilitate the spread of disease, like schools. It is also extremely important to receive regular boosters, as some vaccines lose their efficacy over time, leaving people vulnerable to an outbreak. Herd immunity led to the eradication of smallpox, and it explains why diseases such as polio and diphtheria are rare in developed nations with established vaccination policies. </a:t>
            </a:r>
          </a:p>
          <a:p>
            <a:endParaRPr lang="en-US" dirty="0" smtClean="0"/>
          </a:p>
          <a:p>
            <a:r>
              <a:rPr lang="en-US" dirty="0" smtClean="0"/>
              <a:t>According</a:t>
            </a:r>
            <a:r>
              <a:rPr lang="en-US" baseline="0" dirty="0" smtClean="0"/>
              <a:t> </a:t>
            </a:r>
            <a:r>
              <a:rPr lang="en-US" dirty="0" smtClean="0"/>
              <a:t>to the 2015 National Immunization Study, coverage for childhood vaccines remains high. </a:t>
            </a:r>
          </a:p>
          <a:p>
            <a:r>
              <a:rPr lang="en-US" dirty="0" smtClean="0"/>
              <a:t>-The majority of parents are vaccinating their young children against potentially serious diseases.</a:t>
            </a:r>
          </a:p>
          <a:p>
            <a:r>
              <a:rPr lang="en-US" dirty="0" smtClean="0"/>
              <a:t>-The percentage of children who receive no vaccinations remains low, less than 1% (0.8%). </a:t>
            </a:r>
          </a:p>
          <a:p>
            <a:r>
              <a:rPr lang="en-US" dirty="0" smtClean="0"/>
              <a:t>-Nationally, there were no significant changes in vaccination coverage among children 19-35 months of age for routinely recommended childhood vaccinations in 2015.*</a:t>
            </a:r>
          </a:p>
          <a:p>
            <a:r>
              <a:rPr lang="en-US" dirty="0" smtClean="0"/>
              <a:t>-Vaccination coverage remained over 90% for measles, mumps, rubella (MMR), poliovirus, hepatitis B, and varicella. </a:t>
            </a:r>
          </a:p>
          <a:p>
            <a:endParaRPr lang="en-US" dirty="0" smtClean="0"/>
          </a:p>
          <a:p>
            <a:r>
              <a:rPr lang="en-US" dirty="0" smtClean="0"/>
              <a:t>If we look at the coverage rate for children 19-35 months for:</a:t>
            </a:r>
          </a:p>
          <a:p>
            <a:r>
              <a:rPr lang="en-US" dirty="0" smtClean="0"/>
              <a:t>•Measles, mumps and rubella vaccine (MMR) (1 or more doses) was 92%;  and specifically</a:t>
            </a:r>
            <a:r>
              <a:rPr lang="en-US" baseline="0" dirty="0" smtClean="0"/>
              <a:t> </a:t>
            </a:r>
            <a:r>
              <a:rPr lang="en-US" dirty="0" smtClean="0"/>
              <a:t>for Georgia the rate is at 94.2%</a:t>
            </a:r>
          </a:p>
          <a:p>
            <a:r>
              <a:rPr lang="en-US" dirty="0" smtClean="0"/>
              <a:t>•Polio vaccine series (3 or more doses) was 94% </a:t>
            </a:r>
          </a:p>
          <a:p>
            <a:r>
              <a:rPr lang="en-US" dirty="0" smtClean="0"/>
              <a:t>•Hepatitis B vaccine series (3 or more doses) was 93%</a:t>
            </a:r>
          </a:p>
          <a:p>
            <a:r>
              <a:rPr lang="en-US" dirty="0" smtClean="0"/>
              <a:t>•Varicella vaccine ( 1 or more doses) was 92%</a:t>
            </a:r>
          </a:p>
          <a:p>
            <a:endParaRPr lang="en-US" dirty="0" smtClean="0"/>
          </a:p>
        </p:txBody>
      </p:sp>
      <p:sp>
        <p:nvSpPr>
          <p:cNvPr id="4" name="Slide Number Placeholder 3"/>
          <p:cNvSpPr>
            <a:spLocks noGrp="1"/>
          </p:cNvSpPr>
          <p:nvPr>
            <p:ph type="sldNum" sz="quarter" idx="10"/>
          </p:nvPr>
        </p:nvSpPr>
        <p:spPr/>
        <p:txBody>
          <a:bodyPr/>
          <a:lstStyle/>
          <a:p>
            <a:fld id="{E066E9E5-10E0-4BBE-BE44-6E2F2F5F597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6281593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7" name="Rectangle 2"/>
          <p:cNvSpPr>
            <a:spLocks noGrp="1" noRot="1" noChangeAspect="1" noChangeArrowheads="1" noTextEdit="1"/>
          </p:cNvSpPr>
          <p:nvPr>
            <p:ph type="sldImg"/>
          </p:nvPr>
        </p:nvSpPr>
        <p:spPr>
          <a:xfrm>
            <a:off x="1106488" y="696913"/>
            <a:ext cx="4646612" cy="3486150"/>
          </a:xfrm>
          <a:ln/>
        </p:spPr>
      </p:sp>
      <p:sp>
        <p:nvSpPr>
          <p:cNvPr id="382978" name="Rectangle 3"/>
          <p:cNvSpPr>
            <a:spLocks noGrp="1" noChangeArrowheads="1"/>
          </p:cNvSpPr>
          <p:nvPr>
            <p:ph type="body" idx="1"/>
          </p:nvPr>
        </p:nvSpPr>
        <p:spPr>
          <a:xfrm>
            <a:off x="914400" y="4416426"/>
            <a:ext cx="5029200" cy="4183063"/>
          </a:xfrm>
          <a:noFill/>
          <a:ln/>
        </p:spPr>
        <p:txBody>
          <a:bodyPr lIns="91400" tIns="45700" rIns="91400" bIns="45700"/>
          <a:lstStyle/>
          <a:p>
            <a:pPr eaLnBrk="1" hangingPunct="1">
              <a:spcBef>
                <a:spcPct val="0"/>
              </a:spcBef>
            </a:pPr>
            <a:endParaRPr lang="en-US" sz="900">
              <a:latin typeface="Arial" charset="0"/>
            </a:endParaRPr>
          </a:p>
        </p:txBody>
      </p:sp>
      <p:pic>
        <p:nvPicPr>
          <p:cNvPr id="382979" name="Picture 14" descr="Description: http://www.immunize.org/images/space1.gif"/>
          <p:cNvPicPr>
            <a:picLocks noChangeAspect="1" noChangeArrowheads="1"/>
          </p:cNvPicPr>
          <p:nvPr/>
        </p:nvPicPr>
        <p:blipFill>
          <a:blip r:embed="rId3"/>
          <a:srcRect/>
          <a:stretch>
            <a:fillRect/>
          </a:stretch>
        </p:blipFill>
        <p:spPr bwMode="auto">
          <a:xfrm>
            <a:off x="0" y="1"/>
            <a:ext cx="95250" cy="28575"/>
          </a:xfrm>
          <a:prstGeom prst="rect">
            <a:avLst/>
          </a:prstGeom>
          <a:noFill/>
          <a:ln w="9525">
            <a:noFill/>
            <a:miter lim="800000"/>
            <a:headEnd/>
            <a:tailEnd/>
          </a:ln>
        </p:spPr>
      </p:pic>
    </p:spTree>
    <p:extLst>
      <p:ext uri="{BB962C8B-B14F-4D97-AF65-F5344CB8AC3E}">
        <p14:creationId xmlns:p14="http://schemas.microsoft.com/office/powerpoint/2010/main" val="9968281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334963"/>
            <a:ext cx="4648200" cy="3486150"/>
          </a:xfrm>
        </p:spPr>
      </p:sp>
      <p:sp>
        <p:nvSpPr>
          <p:cNvPr id="3" name="Notes Placeholder 2"/>
          <p:cNvSpPr>
            <a:spLocks noGrp="1"/>
          </p:cNvSpPr>
          <p:nvPr>
            <p:ph type="body" idx="1"/>
          </p:nvPr>
        </p:nvSpPr>
        <p:spPr>
          <a:xfrm>
            <a:off x="701675" y="4118599"/>
            <a:ext cx="5607050" cy="4480892"/>
          </a:xfrm>
        </p:spPr>
        <p:txBody>
          <a:bodyPr>
            <a:normAutofit/>
          </a:bodyPr>
          <a:lstStyle/>
          <a:p>
            <a:r>
              <a:rPr lang="en-US" b="1" dirty="0" smtClean="0"/>
              <a:t>What If Parents Refuse to Vaccinate?</a:t>
            </a:r>
          </a:p>
          <a:p>
            <a:r>
              <a:rPr lang="en-US" dirty="0" smtClean="0"/>
              <a:t>Excluding children from your practice when their parents decline immunizations is not recommended. It can put the child at risk of many different health problems—not just vaccine-preventable diseases. Remember, unvaccinated infants did not decide for themselves to remain unvaccinated. They need your care. Make sure that parents are fully informed about clinical presentations of vaccine-preventable diseases, including early symptoms. Diseases like pertussis and measles are highly contagious and may present early as a non-specific respiratory illness. Parents who refuse vaccines should be reminded at every visit to call before bringing the child into the office, clinic, or emergency department when the child is ill so appropriate measures can be taken to protect others.</a:t>
            </a:r>
          </a:p>
          <a:p>
            <a:endParaRPr lang="en-US" dirty="0" smtClean="0"/>
          </a:p>
          <a:p>
            <a:r>
              <a:rPr lang="en-US" dirty="0" smtClean="0"/>
              <a:t>If a parent refuses to vaccinate, you can share the fact sheet</a:t>
            </a:r>
          </a:p>
          <a:p>
            <a:r>
              <a:rPr lang="en-US" dirty="0" smtClean="0"/>
              <a:t>If You Choose Not to Vaccinate Your Child, Understand the Risks and Responsibilities (http://www.cdc.gov/vaccines/conversations),</a:t>
            </a:r>
          </a:p>
          <a:p>
            <a:r>
              <a:rPr lang="en-US" dirty="0" smtClean="0"/>
              <a:t>which explains the risks involved with this decision including risks to other members of their community, and the additional responsibilities for parents, including the fact that, when their child is ill, they should always alert health care personnel to their child’s vaccination status to prevent the possible spread of vaccine-preventable diseases. You may wish to have them sign DPH’s Refusal to Vaccinate form in English or Spanish (https://dph.georgia.gov/sites/dph.georgia.gov/files/Immunizations/Health-Care-Professionals-Refusal-to-Vaccinate-Form-English_1.pdf) each time a vaccine is refused so that you have a record of their refusal in their child’s medical file.</a:t>
            </a:r>
          </a:p>
          <a:p>
            <a:endParaRPr lang="en-US" dirty="0"/>
          </a:p>
        </p:txBody>
      </p:sp>
      <p:sp>
        <p:nvSpPr>
          <p:cNvPr id="4" name="Slide Number Placeholder 3"/>
          <p:cNvSpPr>
            <a:spLocks noGrp="1"/>
          </p:cNvSpPr>
          <p:nvPr>
            <p:ph type="sldNum" sz="quarter" idx="10"/>
          </p:nvPr>
        </p:nvSpPr>
        <p:spPr/>
        <p:txBody>
          <a:bodyPr/>
          <a:lstStyle/>
          <a:p>
            <a:fld id="{E066E9E5-10E0-4BBE-BE44-6E2F2F5F5975}" type="slidenum">
              <a:rPr lang="en-US" smtClean="0"/>
              <a:pPr/>
              <a:t>61</a:t>
            </a:fld>
            <a:endParaRPr lang="en-US"/>
          </a:p>
        </p:txBody>
      </p:sp>
    </p:spTree>
    <p:extLst>
      <p:ext uri="{BB962C8B-B14F-4D97-AF65-F5344CB8AC3E}">
        <p14:creationId xmlns:p14="http://schemas.microsoft.com/office/powerpoint/2010/main" val="23181418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2D33B4B9-F4B3-40D2-9A18-C824776C9AF8}" type="slidenum">
              <a:rPr lang="en-US" smtClean="0"/>
              <a:pPr/>
              <a:t>62</a:t>
            </a:fld>
            <a:endParaRPr lang="en-US" smtClean="0"/>
          </a:p>
        </p:txBody>
      </p:sp>
      <p:sp>
        <p:nvSpPr>
          <p:cNvPr id="260099" name="Rectangle 2"/>
          <p:cNvSpPr>
            <a:spLocks noGrp="1" noRot="1" noChangeAspect="1" noChangeArrowheads="1" noTextEdit="1"/>
          </p:cNvSpPr>
          <p:nvPr>
            <p:ph type="sldImg"/>
          </p:nvPr>
        </p:nvSpPr>
        <p:spPr>
          <a:xfrm>
            <a:off x="1185863" y="698500"/>
            <a:ext cx="4643437" cy="3482975"/>
          </a:xfrm>
          <a:ln/>
        </p:spPr>
      </p:sp>
      <p:sp>
        <p:nvSpPr>
          <p:cNvPr id="260100" name="Rectangle 3"/>
          <p:cNvSpPr>
            <a:spLocks noGrp="1" noChangeArrowheads="1"/>
          </p:cNvSpPr>
          <p:nvPr>
            <p:ph type="body" idx="1"/>
          </p:nvPr>
        </p:nvSpPr>
        <p:spPr>
          <a:xfrm>
            <a:off x="935042" y="4416427"/>
            <a:ext cx="5140325" cy="4183064"/>
          </a:xfrm>
          <a:noFill/>
          <a:ln/>
        </p:spPr>
        <p:txBody>
          <a:bodyPr/>
          <a:lstStyle/>
          <a:p>
            <a:pPr eaLnBrk="1" hangingPunct="1"/>
            <a:r>
              <a:rPr lang="en-US" smtClean="0"/>
              <a:t>There seems to be some confusion among providers that</a:t>
            </a:r>
          </a:p>
          <a:p>
            <a:pPr lvl="1" eaLnBrk="1" hangingPunct="1">
              <a:buFontTx/>
              <a:buChar char="•"/>
            </a:pPr>
            <a:r>
              <a:rPr lang="en-US" smtClean="0"/>
              <a:t> if there are vaccine shortages or the supply is low because it’s a new vaccine, or</a:t>
            </a:r>
          </a:p>
          <a:p>
            <a:pPr lvl="1" eaLnBrk="1" hangingPunct="1">
              <a:buFontTx/>
              <a:buChar char="•"/>
            </a:pPr>
            <a:r>
              <a:rPr lang="en-US" smtClean="0"/>
              <a:t> if the patient doesn’t fit in a certain funding category, or</a:t>
            </a:r>
          </a:p>
          <a:p>
            <a:pPr lvl="1" eaLnBrk="1" hangingPunct="1">
              <a:buFontTx/>
              <a:buChar char="•"/>
            </a:pPr>
            <a:r>
              <a:rPr lang="en-US" smtClean="0"/>
              <a:t> if the vaccine isn’t required for school or child care: </a:t>
            </a:r>
          </a:p>
          <a:p>
            <a:pPr eaLnBrk="1" hangingPunct="1"/>
            <a:r>
              <a:rPr lang="en-US" smtClean="0"/>
              <a:t>then they don’t feel they need to be concerned about whether to recommend or discuss that vaccine with the client or the parent.  But the bottom line is-------the ACIP recommendation </a:t>
            </a:r>
            <a:r>
              <a:rPr lang="en-US" u="sng" smtClean="0"/>
              <a:t>is</a:t>
            </a:r>
            <a:r>
              <a:rPr lang="en-US" smtClean="0"/>
              <a:t> the most important thing!!  For instance, if a vaccine is recommended and the child is not VFC eligible, then give them your private stock of that vaccine if you have it.  If not, refer the child out to receive it, but don’t ignore the fact that according to the ACIP Recommended schedule, he should have it.</a:t>
            </a:r>
          </a:p>
          <a:p>
            <a:pPr eaLnBrk="1" hangingPunct="1"/>
            <a:r>
              <a:rPr lang="en-US" smtClean="0"/>
              <a:t>Please be sure to emphasize this to any groups that you are educating about the recommended schedule.</a:t>
            </a:r>
          </a:p>
          <a:p>
            <a:pPr eaLnBrk="1" hangingPunct="1"/>
            <a:endParaRPr lang="en-US" smtClean="0"/>
          </a:p>
        </p:txBody>
      </p:sp>
    </p:spTree>
    <p:extLst>
      <p:ext uri="{BB962C8B-B14F-4D97-AF65-F5344CB8AC3E}">
        <p14:creationId xmlns:p14="http://schemas.microsoft.com/office/powerpoint/2010/main" val="13197529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Critical Elements for immunization services include</a:t>
            </a:r>
            <a:r>
              <a:rPr lang="en-US" dirty="0" smtClean="0"/>
              <a:t>:</a:t>
            </a:r>
          </a:p>
          <a:p>
            <a:r>
              <a:rPr lang="en-US" dirty="0" smtClean="0"/>
              <a:t> Appropriate storage and handling of all vaccines.</a:t>
            </a:r>
          </a:p>
          <a:p>
            <a:r>
              <a:rPr lang="en-US" dirty="0" smtClean="0"/>
              <a:t> Correct administration of vaccines</a:t>
            </a:r>
          </a:p>
          <a:p>
            <a:r>
              <a:rPr lang="en-US" dirty="0" smtClean="0"/>
              <a:t> Education of patients and parents about vaccines</a:t>
            </a:r>
          </a:p>
          <a:p>
            <a:endParaRPr lang="en-US" dirty="0" smtClean="0"/>
          </a:p>
          <a:p>
            <a:r>
              <a:rPr lang="en-US" dirty="0" smtClean="0"/>
              <a:t>Every office and clinic needs a vaccine champion. </a:t>
            </a:r>
          </a:p>
          <a:p>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63</a:t>
            </a:fld>
            <a:endParaRPr lang="en-US"/>
          </a:p>
        </p:txBody>
      </p:sp>
    </p:spTree>
    <p:extLst>
      <p:ext uri="{BB962C8B-B14F-4D97-AF65-F5344CB8AC3E}">
        <p14:creationId xmlns:p14="http://schemas.microsoft.com/office/powerpoint/2010/main" val="40748594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7"/>
          <p:cNvSpPr txBox="1">
            <a:spLocks noGrp="1" noChangeArrowheads="1"/>
          </p:cNvSpPr>
          <p:nvPr/>
        </p:nvSpPr>
        <p:spPr bwMode="auto">
          <a:xfrm>
            <a:off x="3970943" y="8829675"/>
            <a:ext cx="3037840" cy="465138"/>
          </a:xfrm>
          <a:prstGeom prst="rect">
            <a:avLst/>
          </a:prstGeom>
          <a:noFill/>
          <a:ln w="9525">
            <a:noFill/>
            <a:miter lim="800000"/>
            <a:headEnd/>
            <a:tailEnd/>
          </a:ln>
        </p:spPr>
        <p:txBody>
          <a:bodyPr lIns="92228" tIns="46116" rIns="92228" bIns="46116" anchor="b"/>
          <a:lstStyle/>
          <a:p>
            <a:pPr algn="r"/>
            <a:fld id="{1E032B3E-7A59-406C-B464-98F0C0C863E0}" type="slidenum">
              <a:rPr lang="en-US" sz="1200">
                <a:solidFill>
                  <a:srgbClr val="000000"/>
                </a:solidFill>
                <a:cs typeface="Arial" charset="0"/>
              </a:rPr>
              <a:pPr algn="r"/>
              <a:t>64</a:t>
            </a:fld>
            <a:endParaRPr lang="en-US" sz="1200">
              <a:solidFill>
                <a:srgbClr val="000000"/>
              </a:solidFill>
              <a:cs typeface="Arial" charset="0"/>
            </a:endParaRPr>
          </a:p>
        </p:txBody>
      </p:sp>
      <p:sp>
        <p:nvSpPr>
          <p:cNvPr id="274434" name="Rectangle 6"/>
          <p:cNvSpPr txBox="1">
            <a:spLocks noGrp="1" noChangeArrowheads="1"/>
          </p:cNvSpPr>
          <p:nvPr/>
        </p:nvSpPr>
        <p:spPr bwMode="auto">
          <a:xfrm>
            <a:off x="4" y="8829675"/>
            <a:ext cx="3037840" cy="465138"/>
          </a:xfrm>
          <a:prstGeom prst="rect">
            <a:avLst/>
          </a:prstGeom>
          <a:noFill/>
          <a:ln w="9525">
            <a:noFill/>
            <a:miter lim="800000"/>
            <a:headEnd/>
            <a:tailEnd/>
          </a:ln>
        </p:spPr>
        <p:txBody>
          <a:bodyPr lIns="92228" tIns="46116" rIns="92228" bIns="46116" anchor="b"/>
          <a:lstStyle/>
          <a:p>
            <a:endParaRPr lang="en-US" sz="1200">
              <a:solidFill>
                <a:srgbClr val="000000"/>
              </a:solidFill>
              <a:cs typeface="Arial" charset="0"/>
            </a:endParaRPr>
          </a:p>
        </p:txBody>
      </p:sp>
      <p:sp>
        <p:nvSpPr>
          <p:cNvPr id="274435" name="Rectangle 7"/>
          <p:cNvSpPr txBox="1">
            <a:spLocks noGrp="1" noChangeArrowheads="1"/>
          </p:cNvSpPr>
          <p:nvPr/>
        </p:nvSpPr>
        <p:spPr bwMode="auto">
          <a:xfrm>
            <a:off x="3970943" y="8829675"/>
            <a:ext cx="3037840" cy="465138"/>
          </a:xfrm>
          <a:prstGeom prst="rect">
            <a:avLst/>
          </a:prstGeom>
          <a:noFill/>
          <a:ln w="9525">
            <a:noFill/>
            <a:miter lim="800000"/>
            <a:headEnd/>
            <a:tailEnd/>
          </a:ln>
        </p:spPr>
        <p:txBody>
          <a:bodyPr lIns="92228" tIns="46116" rIns="92228" bIns="46116" anchor="b"/>
          <a:lstStyle/>
          <a:p>
            <a:pPr algn="r"/>
            <a:fld id="{10667C2A-CFF2-4E70-9608-574B7C602780}" type="slidenum">
              <a:rPr lang="en-US" sz="1200">
                <a:solidFill>
                  <a:srgbClr val="000000"/>
                </a:solidFill>
                <a:cs typeface="Arial" charset="0"/>
              </a:rPr>
              <a:pPr algn="r"/>
              <a:t>64</a:t>
            </a:fld>
            <a:endParaRPr lang="en-US" sz="1200">
              <a:solidFill>
                <a:srgbClr val="000000"/>
              </a:solidFill>
              <a:cs typeface="Arial" charset="0"/>
            </a:endParaRPr>
          </a:p>
        </p:txBody>
      </p:sp>
      <p:sp>
        <p:nvSpPr>
          <p:cNvPr id="274436" name="Rectangle 2"/>
          <p:cNvSpPr>
            <a:spLocks noGrp="1" noRot="1" noChangeAspect="1" noChangeArrowheads="1" noTextEdit="1"/>
          </p:cNvSpPr>
          <p:nvPr>
            <p:ph type="sldImg"/>
          </p:nvPr>
        </p:nvSpPr>
        <p:spPr>
          <a:xfrm>
            <a:off x="1185863" y="700088"/>
            <a:ext cx="4641850" cy="3482975"/>
          </a:xfrm>
          <a:ln/>
        </p:spPr>
      </p:sp>
      <p:sp>
        <p:nvSpPr>
          <p:cNvPr id="274437" name="Rectangle 3"/>
          <p:cNvSpPr>
            <a:spLocks noGrp="1" noChangeArrowheads="1"/>
          </p:cNvSpPr>
          <p:nvPr>
            <p:ph type="body" idx="1"/>
          </p:nvPr>
        </p:nvSpPr>
        <p:spPr>
          <a:xfrm>
            <a:off x="934723" y="4338640"/>
            <a:ext cx="5140960" cy="4413250"/>
          </a:xfrm>
          <a:noFill/>
          <a:ln/>
        </p:spPr>
        <p:txBody>
          <a:bodyPr lIns="92228" tIns="46116" rIns="92228" bIns="46116"/>
          <a:lstStyle/>
          <a:p>
            <a:pPr eaLnBrk="1" hangingPunct="1"/>
            <a:r>
              <a:rPr lang="en-US" sz="1000" b="1" dirty="0">
                <a:latin typeface="Arial" charset="0"/>
              </a:rPr>
              <a:t>Ask your audience “Who is your vaccine champion?” and then </a:t>
            </a:r>
          </a:p>
          <a:p>
            <a:pPr eaLnBrk="1" hangingPunct="1"/>
            <a:r>
              <a:rPr lang="en-US" sz="1000" b="1" dirty="0">
                <a:latin typeface="Arial" charset="0"/>
              </a:rPr>
              <a:t>“Who is this person’s backup?”</a:t>
            </a:r>
          </a:p>
          <a:p>
            <a:pPr eaLnBrk="1" hangingPunct="1"/>
            <a:r>
              <a:rPr lang="en-US" sz="1000" b="1" u="sng" dirty="0">
                <a:latin typeface="Arial" charset="0"/>
              </a:rPr>
              <a:t>The vaccine champion will:</a:t>
            </a:r>
          </a:p>
          <a:p>
            <a:pPr>
              <a:spcBef>
                <a:spcPct val="50000"/>
              </a:spcBef>
              <a:buClr>
                <a:schemeClr val="tx1"/>
              </a:buClr>
            </a:pPr>
            <a:r>
              <a:rPr lang="en-US" sz="1000" dirty="0">
                <a:latin typeface="Arial" charset="0"/>
              </a:rPr>
              <a:t>Lead your immunization team. </a:t>
            </a:r>
          </a:p>
          <a:p>
            <a:pPr>
              <a:spcBef>
                <a:spcPct val="50000"/>
              </a:spcBef>
              <a:buClr>
                <a:schemeClr val="tx1"/>
              </a:buClr>
            </a:pPr>
            <a:r>
              <a:rPr lang="en-US" sz="1000" dirty="0">
                <a:latin typeface="Arial" charset="0"/>
              </a:rPr>
              <a:t>Educate all staff about new vaccines and recommendations.</a:t>
            </a:r>
          </a:p>
          <a:p>
            <a:pPr>
              <a:spcBef>
                <a:spcPct val="50000"/>
              </a:spcBef>
              <a:buClr>
                <a:schemeClr val="tx1"/>
              </a:buClr>
            </a:pPr>
            <a:r>
              <a:rPr lang="en-US" sz="1000" dirty="0">
                <a:latin typeface="Arial" charset="0"/>
              </a:rPr>
              <a:t>Educate new staff about vaccine storage, handling, &amp; administration.</a:t>
            </a:r>
          </a:p>
          <a:p>
            <a:pPr>
              <a:spcBef>
                <a:spcPct val="50000"/>
              </a:spcBef>
              <a:buClr>
                <a:schemeClr val="tx1"/>
              </a:buClr>
            </a:pPr>
            <a:r>
              <a:rPr lang="en-US" sz="1000" dirty="0">
                <a:latin typeface="Arial" charset="0"/>
              </a:rPr>
              <a:t>Initiate processes to improve immunization rates in your practice/facility.</a:t>
            </a:r>
          </a:p>
          <a:p>
            <a:pPr>
              <a:spcBef>
                <a:spcPct val="50000"/>
              </a:spcBef>
              <a:buClr>
                <a:schemeClr val="tx1"/>
              </a:buClr>
            </a:pPr>
            <a:r>
              <a:rPr lang="en-US" sz="1000" dirty="0">
                <a:latin typeface="Arial" charset="0"/>
              </a:rPr>
              <a:t>Assure immunizations of all staff are up-to-date. </a:t>
            </a:r>
            <a:r>
              <a:rPr lang="en-US" sz="1000" dirty="0">
                <a:solidFill>
                  <a:srgbClr val="FFC000"/>
                </a:solidFill>
                <a:latin typeface="Arial" charset="0"/>
              </a:rPr>
              <a:t>  </a:t>
            </a:r>
          </a:p>
          <a:p>
            <a:pPr eaLnBrk="1" hangingPunct="1"/>
            <a:endParaRPr lang="en-US" sz="1000" b="1" u="sng" dirty="0">
              <a:latin typeface="Arial" charset="0"/>
            </a:endParaRPr>
          </a:p>
          <a:p>
            <a:pPr eaLnBrk="1" hangingPunct="1"/>
            <a:r>
              <a:rPr lang="en-US" sz="1000" b="1" u="sng" dirty="0">
                <a:latin typeface="Arial" charset="0"/>
              </a:rPr>
              <a:t>Improving Access to immunizations</a:t>
            </a:r>
          </a:p>
          <a:p>
            <a:pPr eaLnBrk="1" hangingPunct="1"/>
            <a:r>
              <a:rPr lang="en-US" sz="1000" dirty="0">
                <a:latin typeface="Arial" charset="0"/>
              </a:rPr>
              <a:t>Immunization only visits</a:t>
            </a:r>
          </a:p>
          <a:p>
            <a:pPr eaLnBrk="1" hangingPunct="1"/>
            <a:r>
              <a:rPr lang="en-US" sz="1000" dirty="0">
                <a:latin typeface="Arial" charset="0"/>
              </a:rPr>
              <a:t>Walk-ins for immunizations</a:t>
            </a:r>
          </a:p>
          <a:p>
            <a:pPr eaLnBrk="1" hangingPunct="1"/>
            <a:r>
              <a:rPr lang="en-US" sz="1000" dirty="0">
                <a:latin typeface="Arial" charset="0"/>
              </a:rPr>
              <a:t>Implement </a:t>
            </a:r>
            <a:r>
              <a:rPr lang="en-US" sz="1000" dirty="0">
                <a:solidFill>
                  <a:srgbClr val="FF0000"/>
                </a:solidFill>
                <a:latin typeface="Arial" charset="0"/>
              </a:rPr>
              <a:t>s</a:t>
            </a:r>
            <a:r>
              <a:rPr lang="en-US" sz="1000" dirty="0">
                <a:latin typeface="Arial" charset="0"/>
              </a:rPr>
              <a:t>tanding orders</a:t>
            </a:r>
          </a:p>
          <a:p>
            <a:pPr eaLnBrk="1" hangingPunct="1"/>
            <a:r>
              <a:rPr lang="en-US" sz="1000" dirty="0">
                <a:latin typeface="Arial" charset="0"/>
              </a:rPr>
              <a:t>Early, </a:t>
            </a:r>
            <a:r>
              <a:rPr lang="en-US" sz="1000" dirty="0">
                <a:solidFill>
                  <a:srgbClr val="FF0000"/>
                </a:solidFill>
                <a:latin typeface="Arial" charset="0"/>
              </a:rPr>
              <a:t>e</a:t>
            </a:r>
            <a:r>
              <a:rPr lang="en-US" sz="1000" dirty="0">
                <a:latin typeface="Arial" charset="0"/>
              </a:rPr>
              <a:t>xtended, or </a:t>
            </a:r>
            <a:r>
              <a:rPr lang="en-US" sz="1000" dirty="0">
                <a:solidFill>
                  <a:srgbClr val="FF0000"/>
                </a:solidFill>
                <a:latin typeface="Arial" charset="0"/>
              </a:rPr>
              <a:t>w</a:t>
            </a:r>
            <a:r>
              <a:rPr lang="en-US" sz="1000" dirty="0">
                <a:latin typeface="Arial" charset="0"/>
              </a:rPr>
              <a:t>eekend hours</a:t>
            </a:r>
          </a:p>
          <a:p>
            <a:pPr eaLnBrk="1" hangingPunct="1"/>
            <a:r>
              <a:rPr lang="en-US" sz="1000" dirty="0">
                <a:latin typeface="Arial" charset="0"/>
              </a:rPr>
              <a:t>Mass vaccination clinics</a:t>
            </a:r>
          </a:p>
          <a:p>
            <a:pPr eaLnBrk="1" hangingPunct="1"/>
            <a:endParaRPr lang="en-US" sz="1000" dirty="0">
              <a:latin typeface="Arial" charset="0"/>
            </a:endParaRPr>
          </a:p>
          <a:p>
            <a:pPr eaLnBrk="1" hangingPunct="1"/>
            <a:r>
              <a:rPr lang="en-US" sz="1000" dirty="0">
                <a:latin typeface="Arial" charset="0"/>
              </a:rPr>
              <a:t>These 5 methods listed above can help patients access immunizations more readily but some of these methods may not be the right fit for some practices. The approach to improving access must be determined by individual practitioners and staff. Each practice must decide which method works best for their situation. In large practices or clinics this may be an administrative decision.  </a:t>
            </a:r>
          </a:p>
          <a:p>
            <a:pPr eaLnBrk="1" hangingPunct="1"/>
            <a:endParaRPr lang="en-US" sz="1000" dirty="0">
              <a:latin typeface="Arial" charset="0"/>
            </a:endParaRPr>
          </a:p>
        </p:txBody>
      </p:sp>
    </p:spTree>
    <p:extLst>
      <p:ext uri="{BB962C8B-B14F-4D97-AF65-F5344CB8AC3E}">
        <p14:creationId xmlns:p14="http://schemas.microsoft.com/office/powerpoint/2010/main" val="40641699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4D5E1E7B-150C-4404-82C6-A42DAC7CDE61}" type="slidenum">
              <a:rPr lang="en-US" smtClean="0"/>
              <a:pPr/>
              <a:t>65</a:t>
            </a:fld>
            <a:endParaRPr lang="en-US" smtClean="0"/>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normAutofit lnSpcReduction="10000"/>
          </a:bodyPr>
          <a:lstStyle/>
          <a:p>
            <a:pPr eaLnBrk="1" hangingPunct="1"/>
            <a:r>
              <a:rPr lang="en-US" sz="1400" dirty="0"/>
              <a:t>Following the Standards for Child, Adolescent and Adult Immunization practices involve:</a:t>
            </a:r>
          </a:p>
          <a:p>
            <a:pPr eaLnBrk="1" hangingPunct="1"/>
            <a:endParaRPr lang="en-US" sz="1400" dirty="0"/>
          </a:p>
          <a:p>
            <a:pPr eaLnBrk="1" hangingPunct="1"/>
            <a:r>
              <a:rPr lang="en-US" sz="1400" dirty="0"/>
              <a:t>Availability of vaccines</a:t>
            </a:r>
          </a:p>
          <a:p>
            <a:pPr lvl="1" eaLnBrk="1" hangingPunct="1">
              <a:buFontTx/>
              <a:buChar char="•"/>
            </a:pPr>
            <a:r>
              <a:rPr lang="en-US" sz="1400" dirty="0"/>
              <a:t>Barriers identified</a:t>
            </a:r>
          </a:p>
          <a:p>
            <a:pPr lvl="1" eaLnBrk="1" hangingPunct="1">
              <a:buFontTx/>
              <a:buChar char="•"/>
            </a:pPr>
            <a:r>
              <a:rPr lang="en-US" sz="1400" dirty="0"/>
              <a:t>Client kept in medical home as much as possible</a:t>
            </a:r>
          </a:p>
          <a:p>
            <a:pPr lvl="1" eaLnBrk="1" hangingPunct="1">
              <a:buFontTx/>
              <a:buChar char="•"/>
            </a:pPr>
            <a:r>
              <a:rPr lang="en-US" sz="1400" dirty="0"/>
              <a:t>Client costs minimized</a:t>
            </a:r>
          </a:p>
          <a:p>
            <a:pPr eaLnBrk="1" hangingPunct="1"/>
            <a:r>
              <a:rPr lang="en-US" sz="1400" dirty="0"/>
              <a:t>Assessment of client’s vaccination status</a:t>
            </a:r>
          </a:p>
          <a:p>
            <a:pPr lvl="1" eaLnBrk="1" hangingPunct="1">
              <a:buFontTx/>
              <a:buChar char="•"/>
            </a:pPr>
            <a:r>
              <a:rPr lang="en-US" sz="1400" dirty="0"/>
              <a:t>Review history each time</a:t>
            </a:r>
          </a:p>
          <a:p>
            <a:pPr lvl="1" eaLnBrk="1" hangingPunct="1">
              <a:buFontTx/>
              <a:buChar char="•"/>
            </a:pPr>
            <a:r>
              <a:rPr lang="en-US" sz="1400" dirty="0"/>
              <a:t>Assess for contraindications</a:t>
            </a:r>
          </a:p>
          <a:p>
            <a:pPr lvl="1" eaLnBrk="1" hangingPunct="1">
              <a:buFontTx/>
              <a:buChar char="•"/>
            </a:pPr>
            <a:r>
              <a:rPr lang="en-US" sz="1400" dirty="0"/>
              <a:t>Use GRITS</a:t>
            </a:r>
          </a:p>
          <a:p>
            <a:pPr eaLnBrk="1" hangingPunct="1"/>
            <a:r>
              <a:rPr lang="en-US" sz="1400" dirty="0"/>
              <a:t>Effective communication with client or parent, especially re: risks/benefits</a:t>
            </a:r>
          </a:p>
          <a:p>
            <a:pPr eaLnBrk="1" hangingPunct="1"/>
            <a:r>
              <a:rPr lang="en-US" sz="1400" dirty="0"/>
              <a:t>Proper storage and handling of vaccines</a:t>
            </a:r>
          </a:p>
          <a:p>
            <a:pPr eaLnBrk="1" hangingPunct="1"/>
            <a:r>
              <a:rPr lang="en-US" sz="1400" dirty="0"/>
              <a:t>Accurate documentation of vaccinations---use of GRITS</a:t>
            </a:r>
          </a:p>
          <a:p>
            <a:pPr eaLnBrk="1" hangingPunct="1"/>
            <a:r>
              <a:rPr lang="en-US" sz="1400" dirty="0"/>
              <a:t>Implementation of strategies to improve rates</a:t>
            </a:r>
          </a:p>
          <a:p>
            <a:pPr lvl="1" eaLnBrk="1" hangingPunct="1">
              <a:buFontTx/>
              <a:buChar char="•"/>
            </a:pPr>
            <a:r>
              <a:rPr lang="en-US" sz="1400" dirty="0"/>
              <a:t>Reminder/recall systems</a:t>
            </a:r>
          </a:p>
          <a:p>
            <a:pPr lvl="1" eaLnBrk="1" hangingPunct="1">
              <a:buFontTx/>
              <a:buChar char="•"/>
            </a:pPr>
            <a:r>
              <a:rPr lang="en-US" sz="1400" dirty="0"/>
              <a:t>Periodic assessment of practice coverage levels </a:t>
            </a:r>
          </a:p>
          <a:p>
            <a:pPr lvl="1" eaLnBrk="1" hangingPunct="1">
              <a:buFontTx/>
              <a:buChar char="•"/>
            </a:pPr>
            <a:r>
              <a:rPr lang="en-US" sz="1400" dirty="0"/>
              <a:t>Standing orders if appropriate</a:t>
            </a:r>
          </a:p>
          <a:p>
            <a:pPr eaLnBrk="1" hangingPunct="1"/>
            <a:r>
              <a:rPr lang="en-US" sz="1400" dirty="0"/>
              <a:t>Developing partnerships and community-based approaches to vaccine delivery</a:t>
            </a:r>
          </a:p>
          <a:p>
            <a:pPr eaLnBrk="1" hangingPunct="1"/>
            <a:endParaRPr lang="en-US" sz="1400" dirty="0"/>
          </a:p>
          <a:p>
            <a:pPr eaLnBrk="1" hangingPunct="1"/>
            <a:endParaRPr lang="en-US" dirty="0" smtClean="0"/>
          </a:p>
        </p:txBody>
      </p:sp>
    </p:spTree>
    <p:extLst>
      <p:ext uri="{BB962C8B-B14F-4D97-AF65-F5344CB8AC3E}">
        <p14:creationId xmlns:p14="http://schemas.microsoft.com/office/powerpoint/2010/main" val="10901349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xfrm>
            <a:off x="1119188" y="490538"/>
            <a:ext cx="4673600" cy="3505200"/>
          </a:xfrm>
          <a:ln/>
        </p:spPr>
      </p:sp>
      <p:sp>
        <p:nvSpPr>
          <p:cNvPr id="223235" name="Notes Placeholder 2"/>
          <p:cNvSpPr>
            <a:spLocks noGrp="1"/>
          </p:cNvSpPr>
          <p:nvPr>
            <p:ph type="body" idx="1"/>
          </p:nvPr>
        </p:nvSpPr>
        <p:spPr>
          <a:xfrm>
            <a:off x="707068" y="4066382"/>
            <a:ext cx="5650142" cy="4582969"/>
          </a:xfrm>
          <a:noFill/>
          <a:ln/>
        </p:spPr>
        <p:txBody>
          <a:bodyPr/>
          <a:lstStyle/>
          <a:p>
            <a:r>
              <a:rPr lang="en-US" dirty="0" smtClean="0"/>
              <a:t>On October 1, 1988, the National Childhood Vaccine Injury Act of 1986 created the National Vaccine Injury Compensation Program (VICP). The VICP was established to ensure an adequate supply of vaccines, stabilize vaccine costs, and establish and maintain an accessible and efficient forum for individuals found to be injured by certain vaccines. The VICP is a no-fault alternative to the traditional public legal system for resolving vaccine injury claims that provides compensation to people found to be injured by certain vaccines. </a:t>
            </a:r>
          </a:p>
          <a:p>
            <a:endParaRPr lang="en-US" dirty="0" smtClean="0"/>
          </a:p>
          <a:p>
            <a:r>
              <a:rPr lang="en-US" dirty="0" smtClean="0"/>
              <a:t>The National Childhood Vaccine Injury Act (NCVIA) set forth 3 basic requirements for all vaccination providers, which are: </a:t>
            </a:r>
          </a:p>
          <a:p>
            <a:pPr>
              <a:buFontTx/>
              <a:buChar char="•"/>
            </a:pPr>
            <a:r>
              <a:rPr lang="en-US" dirty="0" smtClean="0"/>
              <a:t> Providers must give the patient (or parent/legal representative of a minor) a copy of the relevant federal "Vaccine Information Statement" (VIS) for the vaccine they are about to receive. </a:t>
            </a:r>
          </a:p>
          <a:p>
            <a:pPr>
              <a:buFontTx/>
              <a:buChar char="•"/>
            </a:pPr>
            <a:r>
              <a:rPr lang="en-US" dirty="0" smtClean="0"/>
              <a:t> Providers must record certain information about the vaccine(s) administered in the patient's medical record or a permanent office log. </a:t>
            </a:r>
          </a:p>
          <a:p>
            <a:pPr>
              <a:buFontTx/>
              <a:buChar char="•"/>
            </a:pPr>
            <a:r>
              <a:rPr lang="en-US" dirty="0" smtClean="0"/>
              <a:t> Providers must document any adverse event following the vaccination that the patient experiences and that becomes known to the provider, whether or not it is felt to be caused by the vaccine, and submit the report to the Vaccine Adverse Event Reporting System (VAERS).</a:t>
            </a:r>
          </a:p>
          <a:p>
            <a:endParaRPr lang="en-US" dirty="0" smtClean="0"/>
          </a:p>
          <a:p>
            <a:pPr eaLnBrk="1" hangingPunct="1"/>
            <a:endParaRPr lang="en-US" dirty="0" smtClean="0"/>
          </a:p>
        </p:txBody>
      </p:sp>
      <p:sp>
        <p:nvSpPr>
          <p:cNvPr id="223236" name="Slide Number Placeholder 3"/>
          <p:cNvSpPr>
            <a:spLocks noGrp="1"/>
          </p:cNvSpPr>
          <p:nvPr>
            <p:ph type="sldNum" sz="quarter" idx="5"/>
          </p:nvPr>
        </p:nvSpPr>
        <p:spPr>
          <a:noFill/>
        </p:spPr>
        <p:txBody>
          <a:bodyPr/>
          <a:lstStyle/>
          <a:p>
            <a:fld id="{B8A74DF6-6C21-4520-B241-0A826B3CA451}" type="slidenum">
              <a:rPr lang="en-US" smtClean="0">
                <a:solidFill>
                  <a:prstClr val="black"/>
                </a:solidFill>
              </a:rPr>
              <a:pPr/>
              <a:t>66</a:t>
            </a:fld>
            <a:endParaRPr lang="en-US" smtClean="0">
              <a:solidFill>
                <a:prstClr val="black"/>
              </a:solidFill>
            </a:endParaRPr>
          </a:p>
        </p:txBody>
      </p:sp>
    </p:spTree>
    <p:extLst>
      <p:ext uri="{BB962C8B-B14F-4D97-AF65-F5344CB8AC3E}">
        <p14:creationId xmlns:p14="http://schemas.microsoft.com/office/powerpoint/2010/main" val="31179001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600" dirty="0"/>
              <a:t>The Vaccine Adverse Event Reporting System (VAERS) is a national vaccine safety surveillance program co-sponsored by the Centers for Disease Control and Prevention (CDC) and the Food and Drug Administration (FDA). VAERS is a post-marketing safety surveillance program, collecting information about adverse events (possible side effects) that occur after the administration of vaccines licensed for use in the United States.  VAERS is also standard #11 for the Standards for child, adolescent and adult immunization practices.</a:t>
            </a:r>
          </a:p>
          <a:p>
            <a:endParaRPr lang="en-US" sz="1600" dirty="0"/>
          </a:p>
          <a:p>
            <a:r>
              <a:rPr lang="en-US" sz="1600" dirty="0"/>
              <a:t>VAERS has demonstrated its public health importance by providing health scientists with signals about possible adverse events following immunization. In one instance, VAERS detected reports for intussusception over that what would be expected to occur by chance alone after the </a:t>
            </a:r>
            <a:r>
              <a:rPr lang="en-US" sz="1600" dirty="0" err="1"/>
              <a:t>RotaShield</a:t>
            </a:r>
            <a:r>
              <a:rPr lang="en-US" sz="1600" dirty="0"/>
              <a:t> rotavirus vaccine in 1999. Epidemiologic studies confirmed an increased risk, and these data contributed to the product's removal from the US market. In another example, VAERS determined that there may be a potential for a small increase in risk for  Guillain-Barre' syndrome (GBS) after the meningococcal conjugate vaccine, Menactra. As a result of this finding, a history of GBS became a contraindication to the vaccine and further controlled studies are currently underway to research this issue.</a:t>
            </a:r>
          </a:p>
          <a:p>
            <a:endParaRPr lang="en-US" sz="1600" dirty="0"/>
          </a:p>
          <a:p>
            <a:r>
              <a:rPr lang="en-US" sz="1600" b="1" dirty="0"/>
              <a:t>The primary objectives of VAERS are to:</a:t>
            </a:r>
          </a:p>
          <a:p>
            <a:r>
              <a:rPr lang="en-US" sz="1600" dirty="0"/>
              <a:t> Detect new, unusual, or rare vaccine adverse events;</a:t>
            </a:r>
          </a:p>
          <a:p>
            <a:r>
              <a:rPr lang="en-US" sz="1600" dirty="0"/>
              <a:t> Monitor increases in known adverse events;</a:t>
            </a:r>
          </a:p>
          <a:p>
            <a:r>
              <a:rPr lang="en-US" sz="1600" dirty="0"/>
              <a:t> Identify potential patient risk factors for particular types of adverse events;</a:t>
            </a:r>
          </a:p>
          <a:p>
            <a:r>
              <a:rPr lang="en-US" sz="1600" dirty="0"/>
              <a:t> Identify vaccine lots with increased numbers or types of reported adverse events; and</a:t>
            </a:r>
          </a:p>
          <a:p>
            <a:r>
              <a:rPr lang="en-US" sz="1600" dirty="0"/>
              <a:t> Assess the safety of newly licensed vaccines.</a:t>
            </a:r>
          </a:p>
          <a:p>
            <a:endParaRPr lang="en-US" sz="1600" dirty="0"/>
          </a:p>
          <a:p>
            <a:r>
              <a:rPr lang="en-US" sz="1600" b="1" dirty="0"/>
              <a:t>What Can Be Reported to VAERS? </a:t>
            </a:r>
          </a:p>
          <a:p>
            <a:r>
              <a:rPr lang="en-US" sz="1600" dirty="0"/>
              <a:t>VAERS encourages the reporting of any clinically significant adverse event that occurs after the administration of any vaccine licensed in the United States.</a:t>
            </a:r>
          </a:p>
          <a:p>
            <a:endParaRPr lang="en-US" sz="1600" dirty="0"/>
          </a:p>
          <a:p>
            <a:r>
              <a:rPr lang="en-US" sz="1600" b="1" dirty="0"/>
              <a:t>Who Reports to VAERS? </a:t>
            </a:r>
          </a:p>
          <a:p>
            <a:r>
              <a:rPr lang="en-US" sz="1600" dirty="0"/>
              <a:t>Anyone can file a VAERS report, including parents, health care providers, manufacturers, and vaccine recipients.</a:t>
            </a:r>
          </a:p>
          <a:p>
            <a:endParaRPr lang="en-US" sz="1600" dirty="0"/>
          </a:p>
          <a:p>
            <a:r>
              <a:rPr lang="en-US" sz="1600" b="1" dirty="0"/>
              <a:t>Does VAERS Provide General Vaccine Information?</a:t>
            </a:r>
          </a:p>
          <a:p>
            <a:r>
              <a:rPr lang="en-US" sz="1600" dirty="0"/>
              <a:t>No. VAERS only collects and analyzes adverse event reports. In another example, VAERS determined that there may be a potential for a small increase in risk for  Guillain-Barre syndrome after the meningococcal conjugate vaccine, Menactra. As a result of this finding, a history of Guillain-Barre syndrome became a contraindication to the vaccine and further controlled studies are currently underway to research this issue.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066E9E5-10E0-4BBE-BE44-6E2F2F5F5975}"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16402227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lnSpc>
                <a:spcPct val="80000"/>
              </a:lnSpc>
              <a:spcBef>
                <a:spcPct val="0"/>
              </a:spcBef>
            </a:pPr>
            <a:r>
              <a:rPr lang="en-US" sz="1200" b="1" i="1" dirty="0">
                <a:latin typeface="+mn-lt"/>
                <a:cs typeface="Arial" pitchFamily="34" charset="0"/>
              </a:rPr>
              <a:t>Un-immunized HCP</a:t>
            </a:r>
          </a:p>
          <a:p>
            <a:pPr>
              <a:lnSpc>
                <a:spcPct val="80000"/>
              </a:lnSpc>
              <a:spcBef>
                <a:spcPct val="0"/>
              </a:spcBef>
              <a:buClr>
                <a:srgbClr val="FFFF99"/>
              </a:buClr>
            </a:pPr>
            <a:r>
              <a:rPr lang="en-US" sz="1200" dirty="0">
                <a:latin typeface="+mn-lt"/>
                <a:cs typeface="Arial" pitchFamily="34" charset="0"/>
              </a:rPr>
              <a:t>Un-immunized healthcare workers are at risk of infecting patients, family members and community contacts</a:t>
            </a:r>
          </a:p>
          <a:p>
            <a:pPr>
              <a:lnSpc>
                <a:spcPct val="80000"/>
              </a:lnSpc>
              <a:spcBef>
                <a:spcPct val="0"/>
              </a:spcBef>
            </a:pPr>
            <a:r>
              <a:rPr lang="en-US" sz="1200" b="1" i="1" dirty="0">
                <a:latin typeface="+mn-lt"/>
                <a:cs typeface="Arial" pitchFamily="34" charset="0"/>
              </a:rPr>
              <a:t>Immunized HCP </a:t>
            </a:r>
          </a:p>
          <a:p>
            <a:pPr>
              <a:lnSpc>
                <a:spcPct val="80000"/>
              </a:lnSpc>
              <a:spcBef>
                <a:spcPct val="0"/>
              </a:spcBef>
            </a:pPr>
            <a:r>
              <a:rPr lang="en-US" sz="1200" dirty="0">
                <a:latin typeface="+mn-lt"/>
                <a:cs typeface="Arial" pitchFamily="34" charset="0"/>
              </a:rPr>
              <a:t>Protect patients from VPD’s</a:t>
            </a:r>
          </a:p>
          <a:p>
            <a:pPr>
              <a:lnSpc>
                <a:spcPct val="80000"/>
              </a:lnSpc>
              <a:spcBef>
                <a:spcPct val="0"/>
              </a:spcBef>
            </a:pPr>
            <a:r>
              <a:rPr lang="en-US" sz="1200" dirty="0">
                <a:latin typeface="+mn-lt"/>
                <a:cs typeface="Arial" pitchFamily="34" charset="0"/>
              </a:rPr>
              <a:t>Help offices avoid potential liability cases. (The practice can be liable if an unimmunized  HCP becomes infected with a vaccine preventable disease and infects a patient.)</a:t>
            </a:r>
          </a:p>
          <a:p>
            <a:pPr>
              <a:lnSpc>
                <a:spcPct val="80000"/>
              </a:lnSpc>
              <a:spcBef>
                <a:spcPct val="0"/>
              </a:spcBef>
            </a:pPr>
            <a:r>
              <a:rPr lang="en-US" sz="1200" dirty="0">
                <a:latin typeface="+mn-lt"/>
                <a:cs typeface="Arial" pitchFamily="34" charset="0"/>
              </a:rPr>
              <a:t>Maintain productivity   </a:t>
            </a:r>
          </a:p>
          <a:p>
            <a:pPr>
              <a:lnSpc>
                <a:spcPct val="80000"/>
              </a:lnSpc>
              <a:spcBef>
                <a:spcPct val="0"/>
              </a:spcBef>
            </a:pPr>
            <a:r>
              <a:rPr lang="en-US" sz="1200" dirty="0">
                <a:latin typeface="+mn-lt"/>
                <a:cs typeface="Arial" pitchFamily="34" charset="0"/>
              </a:rPr>
              <a:t>Reduce illness and illness-related absenteeism</a:t>
            </a:r>
          </a:p>
          <a:p>
            <a:pPr>
              <a:lnSpc>
                <a:spcPct val="80000"/>
              </a:lnSpc>
              <a:spcBef>
                <a:spcPct val="0"/>
              </a:spcBef>
            </a:pPr>
            <a:r>
              <a:rPr lang="en-US" sz="1200" b="1" dirty="0">
                <a:latin typeface="+mn-lt"/>
                <a:cs typeface="Arial" pitchFamily="34" charset="0"/>
              </a:rPr>
              <a:t>Evidence of Immunity to MMR</a:t>
            </a:r>
          </a:p>
          <a:p>
            <a:pPr>
              <a:lnSpc>
                <a:spcPct val="80000"/>
              </a:lnSpc>
              <a:spcBef>
                <a:spcPct val="0"/>
              </a:spcBef>
            </a:pPr>
            <a:r>
              <a:rPr lang="en-US" sz="1200" dirty="0">
                <a:latin typeface="+mn-lt"/>
                <a:cs typeface="Arial" pitchFamily="34" charset="0"/>
              </a:rPr>
              <a:t>Documented administration of two doses of measles and mumps vaccine and one dose of rubella vaccine OR</a:t>
            </a:r>
          </a:p>
          <a:p>
            <a:pPr>
              <a:lnSpc>
                <a:spcPct val="80000"/>
              </a:lnSpc>
              <a:spcBef>
                <a:spcPct val="0"/>
              </a:spcBef>
            </a:pPr>
            <a:r>
              <a:rPr lang="en-US" sz="1200" dirty="0">
                <a:latin typeface="+mn-lt"/>
                <a:cs typeface="Arial" pitchFamily="34" charset="0"/>
              </a:rPr>
              <a:t>Laboratory evidence of immunity or laboratory confirmation of disease (measles, mumps and rubella) OR</a:t>
            </a:r>
          </a:p>
          <a:p>
            <a:pPr>
              <a:lnSpc>
                <a:spcPct val="80000"/>
              </a:lnSpc>
              <a:spcBef>
                <a:spcPct val="0"/>
              </a:spcBef>
            </a:pPr>
            <a:r>
              <a:rPr lang="en-US" sz="1200" dirty="0">
                <a:latin typeface="+mn-lt"/>
                <a:cs typeface="Arial" pitchFamily="34" charset="0"/>
              </a:rPr>
              <a:t>Born before 1957 (measles, mumps and rubella)</a:t>
            </a:r>
          </a:p>
          <a:p>
            <a:endParaRPr lang="en-US" sz="1200" b="0" i="0" kern="1200" dirty="0">
              <a:solidFill>
                <a:schemeClr val="tx1"/>
              </a:solidFill>
              <a:effectLst/>
              <a:latin typeface="Arial" pitchFamily="34" charset="0"/>
              <a:ea typeface="+mn-ea"/>
              <a:cs typeface="+mn-cs"/>
            </a:endParaRPr>
          </a:p>
          <a:p>
            <a:r>
              <a:rPr lang="en-US" sz="1200" b="0" i="0" kern="1200" dirty="0">
                <a:solidFill>
                  <a:schemeClr val="tx1"/>
                </a:solidFill>
                <a:effectLst/>
                <a:latin typeface="Arial" pitchFamily="34" charset="0"/>
                <a:ea typeface="+mn-ea"/>
                <a:cs typeface="+mn-cs"/>
              </a:rPr>
              <a:t>Because of their contact with patients or infective material from patients, many HCP are at risk for exposure to (and possible transmission of) vaccine-preventable diseases. Employers and HCP have a shared responsibility to prevent occupationally acquired infections and avoid causing harm to patients by taking reasonable precautions to prevent transmission of vaccine-preventable diseases.</a:t>
            </a:r>
          </a:p>
          <a:p>
            <a:endParaRPr lang="en-US" sz="1200" b="0" i="0" kern="1200" dirty="0">
              <a:solidFill>
                <a:schemeClr val="tx1"/>
              </a:solidFill>
              <a:effectLst/>
              <a:latin typeface="Arial" pitchFamily="34" charset="0"/>
              <a:ea typeface="+mn-ea"/>
              <a:cs typeface="+mn-cs"/>
            </a:endParaRPr>
          </a:p>
          <a:p>
            <a:r>
              <a:rPr lang="en-US" sz="1200" b="0" i="0" kern="1200" dirty="0">
                <a:solidFill>
                  <a:schemeClr val="tx1"/>
                </a:solidFill>
                <a:effectLst/>
                <a:latin typeface="Arial" pitchFamily="34" charset="0"/>
                <a:ea typeface="+mn-ea"/>
                <a:cs typeface="+mn-cs"/>
              </a:rPr>
              <a:t>Optimal use of recommended vaccines helps maintain immunity and safeguard HCP from infection, thereby helping protect patients from becoming infected. The recommendations for vaccination of HCP are presented in two categories: 1) those diseases for which routine vaccination or documentation of immunity is recommended for HCP because of risks to HCP in their work settings and, should HCP become infected, to the patients they serve and 2) those diseases for which vaccination of HCP might be indicated in certain circumstances. Vaccines recommended in the first category are hepatitis B, seasonal influenza, measles, mumps, and rubella, pertussis, and varicella vaccines. Vaccines in the second category are meningococcal, typhoid, and polio vaccines.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Arial" pitchFamily="34" charset="0"/>
              </a:rPr>
              <a:t>1.</a:t>
            </a:r>
            <a:r>
              <a:rPr lang="en-US" sz="1200" b="1" dirty="0">
                <a:latin typeface="+mn-lt"/>
                <a:cs typeface="Arial" pitchFamily="34" charset="0"/>
              </a:rPr>
              <a:t> </a:t>
            </a:r>
            <a:r>
              <a:rPr lang="en-US" sz="1200" dirty="0">
                <a:latin typeface="+mn-lt"/>
                <a:cs typeface="Arial" pitchFamily="34" charset="0"/>
              </a:rPr>
              <a:t>General Recommendations on Immunization, Recommendations of the Advisory Committee on Immunization Practices (ACIP). MMWR   (RR-2); January 28, 2011</a:t>
            </a:r>
          </a:p>
          <a:p>
            <a:endParaRPr lang="en-US" dirty="0"/>
          </a:p>
          <a:p>
            <a:r>
              <a:rPr lang="en-US" sz="1200" b="0" i="0" kern="1200" dirty="0">
                <a:solidFill>
                  <a:schemeClr val="tx1"/>
                </a:solidFill>
                <a:effectLst/>
                <a:latin typeface="Arial" pitchFamily="34" charset="0"/>
                <a:ea typeface="+mn-ea"/>
                <a:cs typeface="+mn-cs"/>
              </a:rPr>
              <a:t>MMWR; November 25, 2011 / 60(RR07);1-45</a:t>
            </a:r>
            <a:endParaRPr lang="en-US" b="0" dirty="0"/>
          </a:p>
        </p:txBody>
      </p:sp>
      <p:sp>
        <p:nvSpPr>
          <p:cNvPr id="4" name="Footer Placeholder 3"/>
          <p:cNvSpPr>
            <a:spLocks noGrp="1"/>
          </p:cNvSpPr>
          <p:nvPr>
            <p:ph type="ftr" sz="quarter" idx="10"/>
          </p:nvPr>
        </p:nvSpPr>
        <p:spPr/>
        <p:txBody>
          <a:bodyPr/>
          <a:lstStyle/>
          <a:p>
            <a:pPr fontAlgn="auto">
              <a:spcBef>
                <a:spcPts val="0"/>
              </a:spcBef>
              <a:spcAft>
                <a:spcPts val="0"/>
              </a:spcAft>
              <a:defRPr/>
            </a:pPr>
            <a:r>
              <a:rPr lang="en-US" sz="1800" kern="0" dirty="0">
                <a:solidFill>
                  <a:srgbClr val="000000"/>
                </a:solidFill>
              </a:rPr>
              <a:t>EPIC ADOLESCENT 2016</a:t>
            </a:r>
          </a:p>
        </p:txBody>
      </p:sp>
      <p:sp>
        <p:nvSpPr>
          <p:cNvPr id="5" name="Slide Number Placeholder 4"/>
          <p:cNvSpPr>
            <a:spLocks noGrp="1"/>
          </p:cNvSpPr>
          <p:nvPr>
            <p:ph type="sldNum" sz="quarter" idx="11"/>
          </p:nvPr>
        </p:nvSpPr>
        <p:spPr/>
        <p:txBody>
          <a:bodyPr/>
          <a:lstStyle/>
          <a:p>
            <a:pPr fontAlgn="auto">
              <a:spcBef>
                <a:spcPts val="0"/>
              </a:spcBef>
              <a:spcAft>
                <a:spcPts val="0"/>
              </a:spcAft>
              <a:defRPr/>
            </a:pPr>
            <a:fld id="{97952AFA-8362-48FC-9C34-150C87379A95}" type="slidenum">
              <a:rPr lang="en-US" sz="1800" kern="0" smtClean="0">
                <a:solidFill>
                  <a:srgbClr val="000000"/>
                </a:solidFill>
              </a:rPr>
              <a:pPr fontAlgn="auto">
                <a:spcBef>
                  <a:spcPts val="0"/>
                </a:spcBef>
                <a:spcAft>
                  <a:spcPts val="0"/>
                </a:spcAft>
                <a:defRPr/>
              </a:pPr>
              <a:t>68</a:t>
            </a:fld>
            <a:endParaRPr lang="en-US" sz="1800" kern="0" dirty="0">
              <a:solidFill>
                <a:srgbClr val="000000"/>
              </a:solidFill>
            </a:endParaRPr>
          </a:p>
        </p:txBody>
      </p:sp>
    </p:spTree>
    <p:extLst>
      <p:ext uri="{BB962C8B-B14F-4D97-AF65-F5344CB8AC3E}">
        <p14:creationId xmlns:p14="http://schemas.microsoft.com/office/powerpoint/2010/main" val="20264391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360642"/>
            <a:ext cx="6553200" cy="3877374"/>
          </a:xfrm>
        </p:spPr>
        <p:txBody>
          <a:bodyPr>
            <a:normAutofit fontScale="40000" lnSpcReduction="20000"/>
          </a:bodyPr>
          <a:lstStyle/>
          <a:p>
            <a:pPr>
              <a:spcBef>
                <a:spcPts val="600"/>
              </a:spcBef>
            </a:pPr>
            <a:endParaRPr lang="en-US" sz="1700" b="1" kern="1200" baseline="0" dirty="0">
              <a:solidFill>
                <a:schemeClr val="tx1"/>
              </a:solidFill>
              <a:cs typeface="Arial" pitchFamily="34" charset="0"/>
            </a:endParaRPr>
          </a:p>
          <a:p>
            <a:pPr>
              <a:spcBef>
                <a:spcPts val="600"/>
              </a:spcBef>
            </a:pPr>
            <a:r>
              <a:rPr lang="en-US" sz="1900" b="1" kern="1200" baseline="0" dirty="0">
                <a:solidFill>
                  <a:schemeClr val="tx1"/>
                </a:solidFill>
                <a:latin typeface="+mn-lt"/>
                <a:cs typeface="Arial" pitchFamily="34" charset="0"/>
              </a:rPr>
              <a:t>Postvaccination Serologic Testing</a:t>
            </a:r>
            <a:endParaRPr lang="en-US" sz="1900" b="1" kern="1200" dirty="0">
              <a:solidFill>
                <a:srgbClr val="C00000"/>
              </a:solidFill>
              <a:latin typeface="+mn-lt"/>
              <a:cs typeface="Arial" pitchFamily="34" charset="0"/>
            </a:endParaRPr>
          </a:p>
          <a:p>
            <a:pPr marL="285750" indent="-285750">
              <a:spcBef>
                <a:spcPts val="600"/>
              </a:spcBef>
              <a:buFont typeface="Arial" panose="020B0604020202020204" pitchFamily="34" charset="0"/>
              <a:buChar char="•"/>
            </a:pPr>
            <a:r>
              <a:rPr lang="en-US" sz="1900" dirty="0">
                <a:latin typeface="+mn-lt"/>
                <a:cs typeface="Arial" pitchFamily="34" charset="0"/>
              </a:rPr>
              <a:t>Testing unvaccinated HCP for HBV infection is not generally indicated for persons being evaluated for hepatitis B protection because of occupational risk. </a:t>
            </a:r>
          </a:p>
          <a:p>
            <a:pPr marL="285750" indent="-285750">
              <a:spcBef>
                <a:spcPts val="600"/>
              </a:spcBef>
              <a:buFont typeface="Arial" panose="020B0604020202020204" pitchFamily="34" charset="0"/>
              <a:buChar char="•"/>
            </a:pPr>
            <a:r>
              <a:rPr lang="en-US" sz="1900" dirty="0">
                <a:latin typeface="+mn-lt"/>
                <a:cs typeface="Arial" pitchFamily="34" charset="0"/>
              </a:rPr>
              <a:t>Prevaccination serologic testing is indicated for:</a:t>
            </a:r>
          </a:p>
          <a:p>
            <a:pPr marL="742950" lvl="1" indent="-285750">
              <a:spcBef>
                <a:spcPts val="600"/>
              </a:spcBef>
              <a:buFont typeface="Arial" panose="020B0604020202020204" pitchFamily="34" charset="0"/>
              <a:buChar char="•"/>
            </a:pPr>
            <a:r>
              <a:rPr lang="en-US" sz="1900" dirty="0">
                <a:latin typeface="+mn-lt"/>
                <a:cs typeface="Arial" pitchFamily="34" charset="0"/>
              </a:rPr>
              <a:t>all persons born in geographic regions with HBsAg prevalence of ≥2% (e.g., much of Eastern Europe, Asia, Africa, the Middle East, and the Pacific Islands)</a:t>
            </a:r>
          </a:p>
          <a:p>
            <a:pPr marL="742950" lvl="1" indent="-285750">
              <a:spcBef>
                <a:spcPts val="600"/>
              </a:spcBef>
              <a:buFont typeface="Arial" panose="020B0604020202020204" pitchFamily="34" charset="0"/>
              <a:buChar char="•"/>
            </a:pPr>
            <a:r>
              <a:rPr lang="en-US" sz="1900" dirty="0">
                <a:latin typeface="+mn-lt"/>
                <a:cs typeface="Arial" pitchFamily="34" charset="0"/>
              </a:rPr>
              <a:t>certain indigenous populations from countries with overall low HBV endemicity (&lt;2%)</a:t>
            </a:r>
          </a:p>
          <a:p>
            <a:pPr marL="742950" lvl="1" indent="-285750">
              <a:spcBef>
                <a:spcPts val="600"/>
              </a:spcBef>
              <a:buFont typeface="Arial" panose="020B0604020202020204" pitchFamily="34" charset="0"/>
              <a:buChar char="•"/>
            </a:pPr>
            <a:r>
              <a:rPr lang="en-US" sz="1900" dirty="0">
                <a:latin typeface="+mn-lt"/>
                <a:cs typeface="Arial" pitchFamily="34" charset="0"/>
              </a:rPr>
              <a:t>persons with behavioral exposures to HBV (e.g., men who have sex with men and past or current injection drug users)</a:t>
            </a:r>
          </a:p>
          <a:p>
            <a:pPr marL="742950" lvl="1" indent="-285750">
              <a:spcBef>
                <a:spcPts val="600"/>
              </a:spcBef>
              <a:buFont typeface="Arial" panose="020B0604020202020204" pitchFamily="34" charset="0"/>
              <a:buChar char="•"/>
            </a:pPr>
            <a:r>
              <a:rPr lang="en-US" sz="1900" dirty="0">
                <a:latin typeface="+mn-lt"/>
                <a:cs typeface="Arial" pitchFamily="34" charset="0"/>
              </a:rPr>
              <a:t>persons receiving cytotoxic or immunosuppressive therapy</a:t>
            </a:r>
          </a:p>
          <a:p>
            <a:pPr marL="742950" lvl="1" indent="-285750">
              <a:spcBef>
                <a:spcPts val="600"/>
              </a:spcBef>
              <a:buFont typeface="Arial" panose="020B0604020202020204" pitchFamily="34" charset="0"/>
              <a:buChar char="•"/>
            </a:pPr>
            <a:r>
              <a:rPr lang="en-US" sz="1900" dirty="0">
                <a:latin typeface="+mn-lt"/>
                <a:cs typeface="Arial" pitchFamily="34" charset="0"/>
              </a:rPr>
              <a:t>persons with liver disease of unknown etiology. </a:t>
            </a:r>
            <a:endParaRPr lang="en-US" sz="1900" kern="1200" baseline="0" dirty="0">
              <a:solidFill>
                <a:schemeClr val="tx1"/>
              </a:solidFill>
              <a:latin typeface="+mn-lt"/>
              <a:cs typeface="Arial" pitchFamily="34" charset="0"/>
            </a:endParaRPr>
          </a:p>
          <a:p>
            <a:pPr>
              <a:spcBef>
                <a:spcPts val="600"/>
              </a:spcBef>
            </a:pPr>
            <a:r>
              <a:rPr lang="en-US" sz="1900" dirty="0">
                <a:latin typeface="+mn-lt"/>
                <a:cs typeface="Arial" pitchFamily="34" charset="0"/>
              </a:rPr>
              <a:t>Testing HCP at risk for HBV infection should consist of a serologic assay for HBsAg, in addition to either anti-HBc or anti-HBs</a:t>
            </a:r>
            <a:r>
              <a:rPr lang="en-US" sz="1900" i="1" dirty="0">
                <a:latin typeface="+mn-lt"/>
                <a:cs typeface="Arial" pitchFamily="34" charset="0"/>
              </a:rPr>
              <a:t>. For unvaccinated HCP at risk for previous HBV infection, blood should be drawn for testing before the first dose of vaccine is administered. </a:t>
            </a:r>
            <a:endParaRPr lang="en-US" sz="1900" dirty="0">
              <a:latin typeface="+mn-lt"/>
              <a:cs typeface="Arial" pitchFamily="34" charset="0"/>
            </a:endParaRPr>
          </a:p>
          <a:p>
            <a:pPr>
              <a:spcBef>
                <a:spcPts val="600"/>
              </a:spcBef>
            </a:pPr>
            <a:r>
              <a:rPr lang="en-US" sz="1900" kern="1200" baseline="0" dirty="0">
                <a:solidFill>
                  <a:schemeClr val="tx1"/>
                </a:solidFill>
                <a:latin typeface="+mn-lt"/>
                <a:cs typeface="Arial" pitchFamily="34" charset="0"/>
              </a:rPr>
              <a:t>HCP who have written documentation of a complete, ≥3-dose HepB vaccine series and subsequent postvaccination anti-HBs ≥10 mIU/mL are considered hepatitis B immune. Immunocompetent persons have long-term protection against HBV and do not need further periodic testing to assess anti-HBs levels.  </a:t>
            </a:r>
          </a:p>
          <a:p>
            <a:pPr>
              <a:spcBef>
                <a:spcPts val="600"/>
              </a:spcBef>
            </a:pPr>
            <a:r>
              <a:rPr lang="en-US" sz="1900" kern="1200" baseline="0" dirty="0">
                <a:solidFill>
                  <a:schemeClr val="tx1"/>
                </a:solidFill>
                <a:latin typeface="+mn-lt"/>
                <a:cs typeface="Arial" pitchFamily="34" charset="0"/>
              </a:rPr>
              <a:t>All HCP recently vaccinated or recently completing HepB vaccination who are at risk for occupational blood or body fluid exposure should undergo anti-HBs testing. Anti-HBs testing should be performed 1–2 months after administration of the last dose of the vaccine series when possible. HCP with documentation of a complete ≥3-dose HepB vaccine series but no documentation of anti-HBs ≥10 mIU/mL who are at risk for occupational blood or body fluid exposure might undergo anti-HBs testing upon hire or matriculation. Testing should use a quantitative method that allows detection of the protective concentration of anti-HBs (≥10 mIU/mL) (e.g., enzyme-linked immunosorbent assay [ELISA]). </a:t>
            </a:r>
          </a:p>
          <a:p>
            <a:pPr>
              <a:spcBef>
                <a:spcPts val="600"/>
              </a:spcBef>
            </a:pPr>
            <a:r>
              <a:rPr lang="en-US" sz="1900" kern="1200" baseline="0" dirty="0">
                <a:solidFill>
                  <a:schemeClr val="tx1"/>
                </a:solidFill>
                <a:latin typeface="+mn-lt"/>
                <a:cs typeface="Arial" pitchFamily="34" charset="0"/>
              </a:rPr>
              <a:t>Completely vaccinated HCP with anti-HBs ≥10 mIU/mL are considered hepatitis B immune. Immunocompetent persons have long-term protection and do not need further periodic testing to assess anti-HBs levels. </a:t>
            </a:r>
          </a:p>
          <a:p>
            <a:pPr>
              <a:spcBef>
                <a:spcPts val="600"/>
              </a:spcBef>
            </a:pPr>
            <a:r>
              <a:rPr lang="en-US" sz="1900" kern="1200" baseline="0" dirty="0">
                <a:solidFill>
                  <a:schemeClr val="tx1"/>
                </a:solidFill>
                <a:latin typeface="+mn-lt"/>
                <a:cs typeface="Arial" pitchFamily="34" charset="0"/>
              </a:rPr>
              <a:t>Completely vaccinated HCP with anti-HBs &lt;10 mIU/mL should receive an additional dose of HepB vaccine, followed by anti-HBs testing 1–2 months later. HCP whose anti-HBs remains &lt;10 mIU/mL should receive 2 additional </a:t>
            </a:r>
          </a:p>
          <a:p>
            <a:pPr>
              <a:spcBef>
                <a:spcPts val="600"/>
              </a:spcBef>
            </a:pPr>
            <a:r>
              <a:rPr lang="en-US" sz="1900" kern="1200" baseline="0" dirty="0">
                <a:solidFill>
                  <a:schemeClr val="tx1"/>
                </a:solidFill>
                <a:latin typeface="+mn-lt"/>
                <a:cs typeface="Arial" pitchFamily="34" charset="0"/>
              </a:rPr>
              <a:t>vaccine doses (usually 6 doses total), followed by repeat anti-HBs testing 1–2 months after the last dose. Alternatively, it might be more practical for very recently vaccinated HCP with anti-HBs &lt;10 mIU/mL to receive 3 consecutive additional doses of HepB vaccine (usually 6 doses total), followed by anti-HBs testing 1–2 months after the last dose. </a:t>
            </a:r>
          </a:p>
          <a:p>
            <a:pPr>
              <a:spcBef>
                <a:spcPts val="600"/>
              </a:spcBef>
            </a:pPr>
            <a:endParaRPr lang="en-US" sz="1900" dirty="0">
              <a:latin typeface="+mn-lt"/>
            </a:endParaRPr>
          </a:p>
          <a:p>
            <a:endParaRPr lang="en-US" sz="1900" kern="1200" baseline="0" dirty="0">
              <a:solidFill>
                <a:schemeClr val="tx1"/>
              </a:solidFill>
              <a:latin typeface="+mn-lt"/>
            </a:endParaRPr>
          </a:p>
          <a:p>
            <a:endParaRPr lang="en-US" sz="1200" kern="1200" baseline="0" dirty="0">
              <a:solidFill>
                <a:schemeClr val="tx1"/>
              </a:solidFill>
              <a:latin typeface="+mn-lt"/>
              <a:ea typeface="+mn-ea"/>
              <a:cs typeface="+mn-cs"/>
            </a:endParaRPr>
          </a:p>
          <a:p>
            <a:endParaRPr lang="en-US" dirty="0"/>
          </a:p>
        </p:txBody>
      </p:sp>
      <p:sp>
        <p:nvSpPr>
          <p:cNvPr id="5" name="Rectangle 4"/>
          <p:cNvSpPr/>
          <p:nvPr/>
        </p:nvSpPr>
        <p:spPr>
          <a:xfrm>
            <a:off x="721293" y="8530087"/>
            <a:ext cx="5486400" cy="524900"/>
          </a:xfrm>
          <a:prstGeom prst="rect">
            <a:avLst/>
          </a:prstGeom>
        </p:spPr>
        <p:txBody>
          <a:bodyPr wrap="square">
            <a:spAutoFit/>
          </a:bodyPr>
          <a:lstStyle/>
          <a:p>
            <a:pPr>
              <a:defRPr/>
            </a:pPr>
            <a:r>
              <a:rPr lang="en-US" sz="900" b="1" dirty="0">
                <a:solidFill>
                  <a:srgbClr val="000000"/>
                </a:solidFill>
                <a:latin typeface="Arial" pitchFamily="34" charset="0"/>
                <a:cs typeface="Arial" pitchFamily="34" charset="0"/>
              </a:rPr>
              <a:t>Ref: CDC Guidance for Evaluating Health-Care Personnel for Hepatitis B Virus Protection and for Administering Post Exposure Management MMWR Recommendations and Reports /Vol. 62/No. 10 December 20, 2013</a:t>
            </a:r>
          </a:p>
        </p:txBody>
      </p:sp>
      <p:sp>
        <p:nvSpPr>
          <p:cNvPr id="6" name="Footer Placeholder 5"/>
          <p:cNvSpPr>
            <a:spLocks noGrp="1"/>
          </p:cNvSpPr>
          <p:nvPr>
            <p:ph type="ftr" sz="quarter" idx="11"/>
          </p:nvPr>
        </p:nvSpPr>
        <p:spPr/>
        <p:txBody>
          <a:bodyPr/>
          <a:lstStyle/>
          <a:p>
            <a:pPr>
              <a:defRPr/>
            </a:pPr>
            <a:r>
              <a:rPr lang="en-US" dirty="0">
                <a:solidFill>
                  <a:srgbClr val="000000"/>
                </a:solidFill>
              </a:rPr>
              <a:t>EPIC 2017</a:t>
            </a:r>
          </a:p>
        </p:txBody>
      </p:sp>
      <p:sp>
        <p:nvSpPr>
          <p:cNvPr id="7" name="Slide Number Placeholder 6"/>
          <p:cNvSpPr>
            <a:spLocks noGrp="1"/>
          </p:cNvSpPr>
          <p:nvPr>
            <p:ph type="sldNum" sz="quarter" idx="12"/>
          </p:nvPr>
        </p:nvSpPr>
        <p:spPr/>
        <p:txBody>
          <a:bodyPr/>
          <a:lstStyle/>
          <a:p>
            <a:pPr>
              <a:defRPr/>
            </a:pPr>
            <a:fld id="{97952AFA-8362-48FC-9C34-150C87379A95}" type="slidenum">
              <a:rPr lang="en-US" smtClean="0">
                <a:solidFill>
                  <a:srgbClr val="000000"/>
                </a:solidFill>
              </a:rPr>
              <a:pPr>
                <a:defRPr/>
              </a:pPr>
              <a:t>69</a:t>
            </a:fld>
            <a:endParaRPr lang="en-US" dirty="0">
              <a:solidFill>
                <a:srgbClr val="000000"/>
              </a:solidFill>
            </a:endParaRPr>
          </a:p>
        </p:txBody>
      </p:sp>
    </p:spTree>
    <p:extLst>
      <p:ext uri="{BB962C8B-B14F-4D97-AF65-F5344CB8AC3E}">
        <p14:creationId xmlns:p14="http://schemas.microsoft.com/office/powerpoint/2010/main" val="4141861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txBox="1">
            <a:spLocks noGrp="1" noChangeArrowheads="1"/>
          </p:cNvSpPr>
          <p:nvPr/>
        </p:nvSpPr>
        <p:spPr bwMode="auto">
          <a:xfrm>
            <a:off x="4001459" y="8880870"/>
            <a:ext cx="3061187" cy="467835"/>
          </a:xfrm>
          <a:prstGeom prst="rect">
            <a:avLst/>
          </a:prstGeom>
          <a:noFill/>
          <a:ln w="9525">
            <a:noFill/>
            <a:miter lim="800000"/>
            <a:headEnd/>
            <a:tailEnd/>
          </a:ln>
        </p:spPr>
        <p:txBody>
          <a:bodyPr lIns="92848" tIns="46426" rIns="92848" bIns="46426" anchor="b"/>
          <a:lstStyle/>
          <a:p>
            <a:pPr algn="r"/>
            <a:endParaRPr lang="en-US" sz="1200" dirty="0">
              <a:solidFill>
                <a:srgbClr val="000000"/>
              </a:solidFill>
              <a:latin typeface="Calibri" pitchFamily="34" charset="0"/>
            </a:endParaRPr>
          </a:p>
        </p:txBody>
      </p:sp>
      <p:sp>
        <p:nvSpPr>
          <p:cNvPr id="203778" name="Rectangle 2"/>
          <p:cNvSpPr>
            <a:spLocks noGrp="1" noRot="1" noChangeAspect="1" noChangeArrowheads="1" noTextEdit="1"/>
          </p:cNvSpPr>
          <p:nvPr>
            <p:ph type="sldImg"/>
          </p:nvPr>
        </p:nvSpPr>
        <p:spPr>
          <a:xfrm>
            <a:off x="1171575" y="336550"/>
            <a:ext cx="4676775" cy="3506788"/>
          </a:xfrm>
          <a:ln/>
        </p:spPr>
      </p:sp>
      <p:sp>
        <p:nvSpPr>
          <p:cNvPr id="203779" name="Rectangle 3"/>
          <p:cNvSpPr>
            <a:spLocks noGrp="1" noChangeArrowheads="1"/>
          </p:cNvSpPr>
          <p:nvPr>
            <p:ph type="body" idx="1"/>
          </p:nvPr>
        </p:nvSpPr>
        <p:spPr>
          <a:xfrm>
            <a:off x="707068" y="4066384"/>
            <a:ext cx="5650142" cy="4814488"/>
          </a:xfrm>
          <a:noFill/>
          <a:ln/>
        </p:spPr>
        <p:txBody>
          <a:bodyPr>
            <a:normAutofit/>
          </a:bodyPr>
          <a:lstStyle/>
          <a:p>
            <a:pPr>
              <a:spcBef>
                <a:spcPct val="0"/>
              </a:spcBef>
            </a:pPr>
            <a:r>
              <a:rPr lang="en-US" sz="1000" b="1" dirty="0">
                <a:latin typeface="Arial" charset="0"/>
              </a:rPr>
              <a:t>Ask the audience if they are familiar with the ACIP</a:t>
            </a:r>
            <a:r>
              <a:rPr lang="en-US" sz="1000" dirty="0">
                <a:latin typeface="Arial" charset="0"/>
              </a:rPr>
              <a:t>. If they are familiar with the ACIP  the presenter can spend a minimal amount of time on this slide. </a:t>
            </a:r>
          </a:p>
          <a:p>
            <a:pPr>
              <a:spcBef>
                <a:spcPct val="0"/>
              </a:spcBef>
            </a:pPr>
            <a:endParaRPr lang="en-US" sz="1000" dirty="0">
              <a:latin typeface="Arial" charset="0"/>
            </a:endParaRPr>
          </a:p>
          <a:p>
            <a:pPr>
              <a:spcBef>
                <a:spcPct val="0"/>
              </a:spcBef>
            </a:pPr>
            <a:r>
              <a:rPr lang="en-US" sz="1000" dirty="0">
                <a:latin typeface="Arial" charset="0"/>
              </a:rPr>
              <a:t>The dramatic reduction of vaccine preventable diseases in the United States can be attributed to the availability of vaccines, as well as recommendations and an organized vaccine schedule developed by the Advisory Committee on Immunization Practices (ACIP).  </a:t>
            </a:r>
          </a:p>
          <a:p>
            <a:pPr>
              <a:spcBef>
                <a:spcPct val="0"/>
              </a:spcBef>
            </a:pPr>
            <a:endParaRPr lang="en-US" sz="1000" b="1" dirty="0">
              <a:latin typeface="Arial" charset="0"/>
            </a:endParaRPr>
          </a:p>
          <a:p>
            <a:pPr>
              <a:spcBef>
                <a:spcPct val="0"/>
              </a:spcBef>
            </a:pPr>
            <a:r>
              <a:rPr lang="en-US" sz="1000" dirty="0">
                <a:latin typeface="Arial" charset="0"/>
              </a:rPr>
              <a:t>The Advisory Committee on Immunization Practices (ACIP) consists of 15 experts in fields associated with immunization who have been selected by the Secretary of the U. S. Department of Health and Human Services to provide advice and guidance to the Secretary, the Assistant Secretary for Health, and the Centers for Disease Control and Prevention (CDC) on the most effective means to prevent vaccine-preventable diseases.</a:t>
            </a:r>
          </a:p>
          <a:p>
            <a:pPr>
              <a:spcBef>
                <a:spcPct val="0"/>
              </a:spcBef>
            </a:pPr>
            <a:r>
              <a:rPr lang="en-US" sz="1000" dirty="0">
                <a:latin typeface="Arial" charset="0"/>
              </a:rPr>
              <a:t> </a:t>
            </a:r>
          </a:p>
          <a:p>
            <a:pPr>
              <a:spcBef>
                <a:spcPct val="0"/>
              </a:spcBef>
            </a:pPr>
            <a:r>
              <a:rPr lang="en-US" sz="1000" dirty="0">
                <a:latin typeface="Arial" charset="0"/>
              </a:rPr>
              <a:t>The Committee develops written recommendations for the routine administration of vaccines to the pediatric and adult populations, along with schedules regarding the appropriate periodicity, dosage, and contraindications applicable to the vaccines. ACIP is the only entity in the federal government which makes such recommendations.</a:t>
            </a:r>
          </a:p>
          <a:p>
            <a:pPr>
              <a:spcBef>
                <a:spcPct val="0"/>
              </a:spcBef>
            </a:pPr>
            <a:r>
              <a:rPr lang="en-US" sz="1000" dirty="0">
                <a:latin typeface="Arial" charset="0"/>
              </a:rPr>
              <a:t> </a:t>
            </a:r>
          </a:p>
          <a:p>
            <a:pPr>
              <a:spcBef>
                <a:spcPct val="0"/>
              </a:spcBef>
            </a:pPr>
            <a:r>
              <a:rPr lang="en-US" sz="1000" dirty="0">
                <a:latin typeface="Arial" charset="0"/>
              </a:rPr>
              <a:t>The overall goals of the ACIP are to provide advice which will assist the Department and the Nation in reducing the incidence of vaccine preventable diseases and to increase the safe usage of vaccines and related biological products.</a:t>
            </a:r>
          </a:p>
          <a:p>
            <a:pPr>
              <a:spcBef>
                <a:spcPct val="0"/>
              </a:spcBef>
            </a:pPr>
            <a:r>
              <a:rPr lang="en-US" sz="1000" dirty="0">
                <a:latin typeface="Arial" charset="0"/>
              </a:rPr>
              <a:t> </a:t>
            </a:r>
          </a:p>
          <a:p>
            <a:pPr>
              <a:spcBef>
                <a:spcPct val="0"/>
              </a:spcBef>
            </a:pPr>
            <a:r>
              <a:rPr lang="en-US" sz="1000" dirty="0">
                <a:latin typeface="Arial" charset="0"/>
              </a:rPr>
              <a:t>For more information:  http://www.cdc.gov/vaccines/acip/index.html </a:t>
            </a:r>
          </a:p>
          <a:p>
            <a:pPr>
              <a:spcBef>
                <a:spcPct val="0"/>
              </a:spcBef>
            </a:pPr>
            <a:endParaRPr lang="en-US" sz="1000" dirty="0">
              <a:latin typeface="Arial" charset="0"/>
            </a:endParaRPr>
          </a:p>
          <a:p>
            <a:pPr>
              <a:spcBef>
                <a:spcPct val="0"/>
              </a:spcBef>
            </a:pPr>
            <a:endParaRPr lang="en-US" sz="1000" dirty="0">
              <a:latin typeface="Arial" charset="0"/>
            </a:endParaRPr>
          </a:p>
          <a:p>
            <a:pPr>
              <a:spcBef>
                <a:spcPct val="0"/>
              </a:spcBef>
            </a:pPr>
            <a:endParaRPr lang="en-US" sz="1000" dirty="0">
              <a:solidFill>
                <a:srgbClr val="FF0000"/>
              </a:solidFill>
              <a:latin typeface="Arial" charset="0"/>
            </a:endParaRPr>
          </a:p>
        </p:txBody>
      </p:sp>
      <p:sp>
        <p:nvSpPr>
          <p:cNvPr id="7" name="Slide Number Placeholder 6"/>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20198251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89" name="Rectangle 6"/>
          <p:cNvSpPr txBox="1">
            <a:spLocks noGrp="1" noChangeArrowheads="1"/>
          </p:cNvSpPr>
          <p:nvPr/>
        </p:nvSpPr>
        <p:spPr bwMode="auto">
          <a:xfrm>
            <a:off x="5" y="8829967"/>
            <a:ext cx="3037840" cy="464820"/>
          </a:xfrm>
          <a:prstGeom prst="rect">
            <a:avLst/>
          </a:prstGeom>
          <a:noFill/>
          <a:ln w="9525">
            <a:noFill/>
            <a:miter lim="800000"/>
            <a:headEnd/>
            <a:tailEnd/>
          </a:ln>
        </p:spPr>
        <p:txBody>
          <a:bodyPr lIns="93094" tIns="46548" rIns="93094" bIns="46548" anchor="b"/>
          <a:lstStyle/>
          <a:p>
            <a:endParaRPr lang="en-US" sz="1200" dirty="0">
              <a:solidFill>
                <a:srgbClr val="000000"/>
              </a:solidFill>
            </a:endParaRPr>
          </a:p>
        </p:txBody>
      </p:sp>
      <p:sp>
        <p:nvSpPr>
          <p:cNvPr id="575490" name="Rectangle 7"/>
          <p:cNvSpPr txBox="1">
            <a:spLocks noGrp="1" noChangeArrowheads="1"/>
          </p:cNvSpPr>
          <p:nvPr/>
        </p:nvSpPr>
        <p:spPr bwMode="auto">
          <a:xfrm>
            <a:off x="3970944" y="8829967"/>
            <a:ext cx="3037840" cy="464820"/>
          </a:xfrm>
          <a:prstGeom prst="rect">
            <a:avLst/>
          </a:prstGeom>
          <a:noFill/>
          <a:ln w="9525">
            <a:noFill/>
            <a:miter lim="800000"/>
            <a:headEnd/>
            <a:tailEnd/>
          </a:ln>
        </p:spPr>
        <p:txBody>
          <a:bodyPr lIns="93094" tIns="46548" rIns="93094" bIns="46548" anchor="b"/>
          <a:lstStyle/>
          <a:p>
            <a:pPr algn="r"/>
            <a:fld id="{FFB973F3-5FDA-4A17-8280-572E8108CCE1}" type="slidenum">
              <a:rPr lang="en-US" sz="1200">
                <a:solidFill>
                  <a:srgbClr val="000000"/>
                </a:solidFill>
              </a:rPr>
              <a:pPr algn="r"/>
              <a:t>70</a:t>
            </a:fld>
            <a:endParaRPr lang="en-US" sz="1200" dirty="0">
              <a:solidFill>
                <a:srgbClr val="000000"/>
              </a:solidFill>
            </a:endParaRPr>
          </a:p>
        </p:txBody>
      </p:sp>
      <p:sp>
        <p:nvSpPr>
          <p:cNvPr id="575491" name="Rectangle 6"/>
          <p:cNvSpPr txBox="1">
            <a:spLocks noGrp="1" noChangeArrowheads="1"/>
          </p:cNvSpPr>
          <p:nvPr/>
        </p:nvSpPr>
        <p:spPr bwMode="auto">
          <a:xfrm>
            <a:off x="5" y="8829967"/>
            <a:ext cx="3037840" cy="464820"/>
          </a:xfrm>
          <a:prstGeom prst="rect">
            <a:avLst/>
          </a:prstGeom>
          <a:noFill/>
          <a:ln w="9525">
            <a:noFill/>
            <a:miter lim="800000"/>
            <a:headEnd/>
            <a:tailEnd/>
          </a:ln>
        </p:spPr>
        <p:txBody>
          <a:bodyPr lIns="93094" tIns="46548" rIns="93094" bIns="46548" anchor="b"/>
          <a:lstStyle/>
          <a:p>
            <a:endParaRPr lang="en-US" sz="1200" dirty="0">
              <a:solidFill>
                <a:srgbClr val="000000"/>
              </a:solidFill>
            </a:endParaRPr>
          </a:p>
        </p:txBody>
      </p:sp>
      <p:sp>
        <p:nvSpPr>
          <p:cNvPr id="575492" name="Rectangle 7"/>
          <p:cNvSpPr txBox="1">
            <a:spLocks noGrp="1" noChangeArrowheads="1"/>
          </p:cNvSpPr>
          <p:nvPr/>
        </p:nvSpPr>
        <p:spPr bwMode="auto">
          <a:xfrm>
            <a:off x="3970944" y="8829967"/>
            <a:ext cx="3037840" cy="464820"/>
          </a:xfrm>
          <a:prstGeom prst="rect">
            <a:avLst/>
          </a:prstGeom>
          <a:noFill/>
          <a:ln w="9525">
            <a:noFill/>
            <a:miter lim="800000"/>
            <a:headEnd/>
            <a:tailEnd/>
          </a:ln>
        </p:spPr>
        <p:txBody>
          <a:bodyPr lIns="93094" tIns="46548" rIns="93094" bIns="46548" anchor="b"/>
          <a:lstStyle/>
          <a:p>
            <a:pPr algn="r"/>
            <a:fld id="{17E57925-BD93-429D-A488-B53A31ECD8FF}" type="slidenum">
              <a:rPr lang="en-US" sz="1200">
                <a:solidFill>
                  <a:srgbClr val="000000"/>
                </a:solidFill>
              </a:rPr>
              <a:pPr algn="r"/>
              <a:t>70</a:t>
            </a:fld>
            <a:endParaRPr lang="en-US" sz="1200" dirty="0">
              <a:solidFill>
                <a:srgbClr val="000000"/>
              </a:solidFill>
            </a:endParaRPr>
          </a:p>
        </p:txBody>
      </p:sp>
      <p:sp>
        <p:nvSpPr>
          <p:cNvPr id="575493" name="Rectangle 2"/>
          <p:cNvSpPr>
            <a:spLocks noGrp="1" noRot="1" noChangeAspect="1" noChangeArrowheads="1" noTextEdit="1"/>
          </p:cNvSpPr>
          <p:nvPr>
            <p:ph type="sldImg"/>
          </p:nvPr>
        </p:nvSpPr>
        <p:spPr>
          <a:xfrm>
            <a:off x="1185863" y="700088"/>
            <a:ext cx="4641850" cy="3482975"/>
          </a:xfrm>
          <a:ln/>
        </p:spPr>
      </p:sp>
      <p:sp>
        <p:nvSpPr>
          <p:cNvPr id="575494" name="Rectangle 3"/>
          <p:cNvSpPr>
            <a:spLocks noGrp="1" noChangeArrowheads="1"/>
          </p:cNvSpPr>
          <p:nvPr>
            <p:ph type="body" idx="1"/>
          </p:nvPr>
        </p:nvSpPr>
        <p:spPr>
          <a:xfrm>
            <a:off x="934724" y="4415793"/>
            <a:ext cx="5140960" cy="4183380"/>
          </a:xfrm>
          <a:noFill/>
          <a:ln/>
        </p:spPr>
        <p:txBody>
          <a:bodyPr lIns="93094" tIns="46548" rIns="93094" bIns="46548"/>
          <a:lstStyle/>
          <a:p>
            <a:pPr eaLnBrk="1" hangingPunct="1"/>
            <a:r>
              <a:rPr lang="en-US" sz="1000" dirty="0">
                <a:latin typeface="Arial" charset="0"/>
              </a:rPr>
              <a:t>These are sources for scientific and credible information</a:t>
            </a:r>
          </a:p>
          <a:p>
            <a:pPr eaLnBrk="1" hangingPunct="1"/>
            <a:r>
              <a:rPr lang="en-US" sz="1000" dirty="0">
                <a:latin typeface="Arial" charset="0"/>
              </a:rPr>
              <a:t>See information sheet in participant packet</a:t>
            </a:r>
          </a:p>
          <a:p>
            <a:pPr eaLnBrk="1" hangingPunct="1"/>
            <a:endParaRPr lang="en-US" sz="1000" u="sng" dirty="0">
              <a:solidFill>
                <a:srgbClr val="0000FF"/>
              </a:solidFill>
              <a:latin typeface="Arial" charset="0"/>
            </a:endParaRPr>
          </a:p>
          <a:p>
            <a:pPr eaLnBrk="1" hangingPunct="1"/>
            <a:r>
              <a:rPr lang="en-US" sz="1000" dirty="0">
                <a:latin typeface="Arial" charset="0"/>
              </a:rPr>
              <a:t>http://www.cdc.gov/vaccines/vac-gen/safety/default.htm </a:t>
            </a:r>
          </a:p>
          <a:p>
            <a:pPr eaLnBrk="1" hangingPunct="1"/>
            <a:r>
              <a:rPr lang="en-US" sz="1000" u="sng" dirty="0">
                <a:latin typeface="Arial" charset="0"/>
              </a:rPr>
              <a:t>www.idsociety.org/vaccine/index.html</a:t>
            </a:r>
            <a:endParaRPr lang="en-US" sz="1000" dirty="0">
              <a:latin typeface="Arial" charset="0"/>
            </a:endParaRPr>
          </a:p>
          <a:p>
            <a:pPr eaLnBrk="1" hangingPunct="1"/>
            <a:r>
              <a:rPr lang="en-US" sz="1000" u="sng" dirty="0">
                <a:latin typeface="Arial" charset="0"/>
              </a:rPr>
              <a:t>www.who.int</a:t>
            </a:r>
            <a:endParaRPr lang="en-US" sz="1000" dirty="0">
              <a:latin typeface="Arial" charset="0"/>
            </a:endParaRPr>
          </a:p>
          <a:p>
            <a:pPr eaLnBrk="1" hangingPunct="1"/>
            <a:r>
              <a:rPr lang="en-US" sz="1000" u="sng" dirty="0">
                <a:latin typeface="Arial" charset="0"/>
              </a:rPr>
              <a:t>www.gaaap.org </a:t>
            </a:r>
            <a:endParaRPr lang="en-US" sz="1000" dirty="0">
              <a:latin typeface="Arial" charset="0"/>
            </a:endParaRPr>
          </a:p>
          <a:p>
            <a:pPr eaLnBrk="1" hangingPunct="1"/>
            <a:r>
              <a:rPr lang="en-US" sz="1000" u="sng" dirty="0">
                <a:latin typeface="Arial" charset="0"/>
              </a:rPr>
              <a:t>www.aap.org     </a:t>
            </a:r>
            <a:endParaRPr lang="en-US" sz="1000" dirty="0">
              <a:latin typeface="Arial" charset="0"/>
            </a:endParaRPr>
          </a:p>
          <a:p>
            <a:pPr eaLnBrk="1" hangingPunct="1"/>
            <a:r>
              <a:rPr lang="en-US" sz="1000" u="sng" dirty="0">
                <a:latin typeface="Arial" charset="0"/>
              </a:rPr>
              <a:t>www.cispimmunize.org</a:t>
            </a:r>
            <a:endParaRPr lang="en-US" sz="1000" dirty="0">
              <a:latin typeface="Arial" charset="0"/>
            </a:endParaRPr>
          </a:p>
          <a:p>
            <a:pPr eaLnBrk="1" hangingPunct="1"/>
            <a:r>
              <a:rPr lang="en-US" sz="1000" u="sng" dirty="0">
                <a:latin typeface="Arial" charset="0"/>
              </a:rPr>
              <a:t>www.aafp.org</a:t>
            </a:r>
            <a:endParaRPr lang="en-US" sz="1000" dirty="0">
              <a:latin typeface="Arial" charset="0"/>
            </a:endParaRPr>
          </a:p>
          <a:p>
            <a:pPr eaLnBrk="1" hangingPunct="1"/>
            <a:r>
              <a:rPr lang="en-US" sz="1000" u="sng" dirty="0">
                <a:latin typeface="Arial" charset="0"/>
              </a:rPr>
              <a:t>www.acponline.org</a:t>
            </a:r>
            <a:endParaRPr lang="en-US" sz="1000" dirty="0">
              <a:latin typeface="Arial" charset="0"/>
            </a:endParaRPr>
          </a:p>
          <a:p>
            <a:pPr eaLnBrk="1" hangingPunct="1"/>
            <a:r>
              <a:rPr lang="en-US" sz="1000" u="sng" dirty="0">
                <a:latin typeface="Arial" charset="0"/>
              </a:rPr>
              <a:t>www.immunize.org/resources </a:t>
            </a:r>
            <a:r>
              <a:rPr lang="en-US" sz="1000" dirty="0">
                <a:latin typeface="Arial" charset="0"/>
              </a:rPr>
              <a:t>This site is a good resource for healthcare providers and for information written specifically for patient and parents.</a:t>
            </a:r>
            <a:r>
              <a:rPr lang="en-US" sz="1000" u="sng" dirty="0">
                <a:latin typeface="Arial" charset="0"/>
              </a:rPr>
              <a:t>  </a:t>
            </a:r>
          </a:p>
          <a:p>
            <a:pPr eaLnBrk="1" hangingPunct="1"/>
            <a:r>
              <a:rPr lang="en-US" sz="1000" u="sng" dirty="0">
                <a:latin typeface="Arial" charset="0"/>
              </a:rPr>
              <a:t>www.immunizationinfo.org</a:t>
            </a:r>
            <a:r>
              <a:rPr lang="en-US" sz="1000" dirty="0">
                <a:latin typeface="Arial" charset="0"/>
              </a:rPr>
              <a:t> </a:t>
            </a:r>
          </a:p>
          <a:p>
            <a:pPr eaLnBrk="1" hangingPunct="1"/>
            <a:r>
              <a:rPr lang="en-US" sz="1000" u="sng" dirty="0">
                <a:latin typeface="Arial" charset="0"/>
              </a:rPr>
              <a:t>www.pkids.org</a:t>
            </a:r>
            <a:r>
              <a:rPr lang="en-US" sz="1000" dirty="0">
                <a:latin typeface="Arial" charset="0"/>
              </a:rPr>
              <a:t> (support and counseling for children with infectious diseases)</a:t>
            </a:r>
          </a:p>
          <a:p>
            <a:pPr eaLnBrk="1" hangingPunct="1"/>
            <a:r>
              <a:rPr lang="en-US" sz="1000" u="sng" dirty="0">
                <a:latin typeface="Arial" charset="0"/>
              </a:rPr>
              <a:t>www.vaccine.org</a:t>
            </a:r>
            <a:r>
              <a:rPr lang="en-US" sz="1000" dirty="0">
                <a:solidFill>
                  <a:srgbClr val="0000FF"/>
                </a:solidFill>
                <a:latin typeface="Arial" charset="0"/>
              </a:rPr>
              <a:t>  </a:t>
            </a:r>
            <a:endParaRPr lang="en-US" sz="1000" dirty="0">
              <a:latin typeface="Arial" charset="0"/>
            </a:endParaRPr>
          </a:p>
          <a:p>
            <a:pPr eaLnBrk="1" hangingPunct="1"/>
            <a:r>
              <a:rPr lang="en-US" sz="1000" dirty="0">
                <a:latin typeface="Arial" charset="0"/>
              </a:rPr>
              <a:t> </a:t>
            </a:r>
          </a:p>
          <a:p>
            <a:pPr eaLnBrk="1" hangingPunct="1"/>
            <a:r>
              <a:rPr lang="en-US" sz="1000" dirty="0">
                <a:latin typeface="Arial" charset="0"/>
              </a:rPr>
              <a:t>The Allied Vaccine Group (AVG) (www.vaccine.org)  was formed for the purpose of making it easier for patients/parents/providers to find reliable, science-based information about vaccines and immunization on the internet.  This web site was designed to counter the many anti-vaccine web sites that are now available on the internet.</a:t>
            </a:r>
          </a:p>
        </p:txBody>
      </p:sp>
    </p:spTree>
    <p:extLst>
      <p:ext uri="{BB962C8B-B14F-4D97-AF65-F5344CB8AC3E}">
        <p14:creationId xmlns:p14="http://schemas.microsoft.com/office/powerpoint/2010/main" val="9987509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7"/>
          <p:cNvSpPr txBox="1">
            <a:spLocks noGrp="1" noChangeArrowheads="1"/>
          </p:cNvSpPr>
          <p:nvPr/>
        </p:nvSpPr>
        <p:spPr bwMode="auto">
          <a:xfrm>
            <a:off x="3970941" y="8829675"/>
            <a:ext cx="3037840" cy="465138"/>
          </a:xfrm>
          <a:prstGeom prst="rect">
            <a:avLst/>
          </a:prstGeom>
          <a:noFill/>
          <a:ln w="9525">
            <a:noFill/>
            <a:miter lim="800000"/>
            <a:headEnd/>
            <a:tailEnd/>
          </a:ln>
        </p:spPr>
        <p:txBody>
          <a:bodyPr lIns="92246" tIns="46126" rIns="92246" bIns="46126" anchor="b"/>
          <a:lstStyle/>
          <a:p>
            <a:pPr algn="r"/>
            <a:endParaRPr lang="en-US" sz="1200" dirty="0">
              <a:solidFill>
                <a:srgbClr val="000000"/>
              </a:solidFill>
            </a:endParaRPr>
          </a:p>
        </p:txBody>
      </p:sp>
      <p:sp>
        <p:nvSpPr>
          <p:cNvPr id="325634" name="Rectangle 2"/>
          <p:cNvSpPr>
            <a:spLocks noGrp="1" noRot="1" noChangeAspect="1" noChangeArrowheads="1" noTextEdit="1"/>
          </p:cNvSpPr>
          <p:nvPr>
            <p:ph type="sldImg"/>
          </p:nvPr>
        </p:nvSpPr>
        <p:spPr>
          <a:xfrm>
            <a:off x="1182688" y="696913"/>
            <a:ext cx="4648200" cy="3486150"/>
          </a:xfrm>
          <a:ln/>
        </p:spPr>
      </p:sp>
      <p:sp>
        <p:nvSpPr>
          <p:cNvPr id="325635" name="Rectangle 3"/>
          <p:cNvSpPr>
            <a:spLocks noGrp="1" noChangeArrowheads="1"/>
          </p:cNvSpPr>
          <p:nvPr>
            <p:ph type="body" idx="1"/>
          </p:nvPr>
        </p:nvSpPr>
        <p:spPr>
          <a:noFill/>
          <a:ln/>
        </p:spPr>
        <p:txBody>
          <a:bodyPr lIns="92246" tIns="46126" rIns="92246" bIns="46126"/>
          <a:lstStyle/>
          <a:p>
            <a:endParaRPr lang="en-US" smtClean="0">
              <a:latin typeface="Arial" charset="0"/>
            </a:endParaRPr>
          </a:p>
        </p:txBody>
      </p:sp>
      <p:sp>
        <p:nvSpPr>
          <p:cNvPr id="7" name="Slide Number Placeholder 6"/>
          <p:cNvSpPr>
            <a:spLocks noGrp="1"/>
          </p:cNvSpPr>
          <p:nvPr>
            <p:ph type="sldNum" sz="quarter" idx="10"/>
          </p:nvPr>
        </p:nvSpPr>
        <p:spPr/>
        <p:txBody>
          <a:bodyPr/>
          <a:lstStyle/>
          <a:p>
            <a:pPr>
              <a:defRPr/>
            </a:pPr>
            <a:fld id="{97952AFA-8362-48FC-9C34-150C87379A95}" type="slidenum">
              <a:rPr lang="en-US" smtClean="0"/>
              <a:pPr>
                <a:defRPr/>
              </a:pPr>
              <a:t>71</a:t>
            </a:fld>
            <a:endParaRPr lang="en-US"/>
          </a:p>
        </p:txBody>
      </p:sp>
    </p:spTree>
    <p:extLst>
      <p:ext uri="{BB962C8B-B14F-4D97-AF65-F5344CB8AC3E}">
        <p14:creationId xmlns:p14="http://schemas.microsoft.com/office/powerpoint/2010/main" val="195637639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643A9CBF-0019-46C7-9FF6-2229F4FC31A8}" type="slidenum">
              <a:rPr lang="en-US" smtClean="0"/>
              <a:pPr/>
              <a:t>72</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6876171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7095FCB4-DBA9-4F5A-8485-1F55E01FF73F}" type="slidenum">
              <a:rPr lang="en-US" smtClean="0"/>
              <a:pPr/>
              <a:t>73</a:t>
            </a:fld>
            <a:endParaRPr lang="en-US" dirty="0"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dirty="0" smtClean="0"/>
              <a:t>If you need further information about the changes, or to ask questions later, please contact the GA Immunization Office</a:t>
            </a:r>
            <a:r>
              <a:rPr lang="en-US" baseline="0" dirty="0" smtClean="0"/>
              <a:t> and our partners GA AAP and GA AFP</a:t>
            </a:r>
          </a:p>
          <a:p>
            <a:pPr eaLnBrk="1" hangingPunct="1"/>
            <a:r>
              <a:rPr lang="en-US" baseline="0" dirty="0" smtClean="0"/>
              <a:t> </a:t>
            </a:r>
          </a:p>
          <a:p>
            <a:pPr eaLnBrk="1" hangingPunct="1"/>
            <a:r>
              <a:rPr lang="en-US" baseline="0" dirty="0" smtClean="0"/>
              <a:t>Your </a:t>
            </a:r>
            <a:r>
              <a:rPr lang="en-US" dirty="0" smtClean="0"/>
              <a:t>Local health department</a:t>
            </a:r>
          </a:p>
          <a:p>
            <a:pPr eaLnBrk="1" hangingPunct="1"/>
            <a:r>
              <a:rPr lang="en-US" dirty="0" smtClean="0"/>
              <a:t>District Immunization Coordinator (IPCs)</a:t>
            </a:r>
          </a:p>
          <a:p>
            <a:pPr eaLnBrk="1" hangingPunct="1"/>
            <a:r>
              <a:rPr lang="en-US" dirty="0" smtClean="0"/>
              <a:t>GA Immunization Program Office</a:t>
            </a:r>
          </a:p>
          <a:p>
            <a:pPr lvl="1" eaLnBrk="1" hangingPunct="1"/>
            <a:r>
              <a:rPr lang="en-US" dirty="0" smtClean="0"/>
              <a:t>404-657-3158</a:t>
            </a:r>
          </a:p>
          <a:p>
            <a:pPr lvl="1" eaLnBrk="1" hangingPunct="1"/>
            <a:r>
              <a:rPr lang="en-US" dirty="0" smtClean="0"/>
              <a:t>Website http://health.state.ga.us/programs/immunization</a:t>
            </a:r>
          </a:p>
          <a:p>
            <a:pPr eaLnBrk="1" hangingPunct="1"/>
            <a:r>
              <a:rPr lang="en-US" dirty="0" smtClean="0"/>
              <a:t>GA Chapter of the AAP</a:t>
            </a:r>
          </a:p>
          <a:p>
            <a:pPr eaLnBrk="1" hangingPunct="1"/>
            <a:r>
              <a:rPr lang="en-US" dirty="0" smtClean="0"/>
              <a:t>GAFP</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869732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7"/>
          <p:cNvSpPr txBox="1">
            <a:spLocks noGrp="1" noChangeArrowheads="1"/>
          </p:cNvSpPr>
          <p:nvPr/>
        </p:nvSpPr>
        <p:spPr bwMode="auto">
          <a:xfrm>
            <a:off x="3970943" y="8829675"/>
            <a:ext cx="3037840" cy="465138"/>
          </a:xfrm>
          <a:prstGeom prst="rect">
            <a:avLst/>
          </a:prstGeom>
          <a:noFill/>
          <a:ln w="9525">
            <a:noFill/>
            <a:miter lim="800000"/>
            <a:headEnd/>
            <a:tailEnd/>
          </a:ln>
        </p:spPr>
        <p:txBody>
          <a:bodyPr lIns="92221" tIns="46113" rIns="92221" bIns="46113" anchor="b"/>
          <a:lstStyle/>
          <a:p>
            <a:pPr algn="r"/>
            <a:fld id="{EB516D9D-0927-4EBE-BBB9-723B6BF5BFF3}" type="slidenum">
              <a:rPr lang="en-US" sz="1200">
                <a:solidFill>
                  <a:prstClr val="black"/>
                </a:solidFill>
                <a:cs typeface="Arial" charset="0"/>
              </a:rPr>
              <a:pPr algn="r"/>
              <a:t>74</a:t>
            </a:fld>
            <a:endParaRPr lang="en-US" sz="1200">
              <a:solidFill>
                <a:prstClr val="black"/>
              </a:solidFill>
              <a:cs typeface="Arial" charset="0"/>
            </a:endParaRPr>
          </a:p>
        </p:txBody>
      </p:sp>
      <p:sp>
        <p:nvSpPr>
          <p:cNvPr id="327682" name="Rectangle 6"/>
          <p:cNvSpPr txBox="1">
            <a:spLocks noGrp="1" noChangeArrowheads="1"/>
          </p:cNvSpPr>
          <p:nvPr/>
        </p:nvSpPr>
        <p:spPr bwMode="auto">
          <a:xfrm>
            <a:off x="4" y="8829675"/>
            <a:ext cx="3037840" cy="465138"/>
          </a:xfrm>
          <a:prstGeom prst="rect">
            <a:avLst/>
          </a:prstGeom>
          <a:noFill/>
          <a:ln w="9525">
            <a:noFill/>
            <a:miter lim="800000"/>
            <a:headEnd/>
            <a:tailEnd/>
          </a:ln>
        </p:spPr>
        <p:txBody>
          <a:bodyPr lIns="92221" tIns="46113" rIns="92221" bIns="46113" anchor="b"/>
          <a:lstStyle/>
          <a:p>
            <a:endParaRPr lang="en-US" sz="1200">
              <a:solidFill>
                <a:prstClr val="black"/>
              </a:solidFill>
              <a:cs typeface="Arial" charset="0"/>
            </a:endParaRPr>
          </a:p>
        </p:txBody>
      </p:sp>
      <p:sp>
        <p:nvSpPr>
          <p:cNvPr id="327683" name="Rectangle 2"/>
          <p:cNvSpPr>
            <a:spLocks noGrp="1" noRot="1" noChangeAspect="1" noChangeArrowheads="1" noTextEdit="1"/>
          </p:cNvSpPr>
          <p:nvPr>
            <p:ph type="sldImg"/>
          </p:nvPr>
        </p:nvSpPr>
        <p:spPr>
          <a:xfrm>
            <a:off x="1184275" y="698500"/>
            <a:ext cx="4645025" cy="3484563"/>
          </a:xfrm>
          <a:ln/>
        </p:spPr>
      </p:sp>
      <p:sp>
        <p:nvSpPr>
          <p:cNvPr id="968710" name="Rectangle 3"/>
          <p:cNvSpPr>
            <a:spLocks noGrp="1" noChangeArrowheads="1"/>
          </p:cNvSpPr>
          <p:nvPr>
            <p:ph type="body" idx="1"/>
          </p:nvPr>
        </p:nvSpPr>
        <p:spPr>
          <a:xfrm>
            <a:off x="267759" y="4416426"/>
            <a:ext cx="6371026" cy="4414838"/>
          </a:xfrm>
          <a:ln/>
          <a:extLst/>
        </p:spPr>
        <p:txBody>
          <a:bodyPr lIns="90710" tIns="45354" rIns="90710" bIns="45354"/>
          <a:lstStyle/>
          <a:p>
            <a:pPr indent="230576">
              <a:buFontTx/>
              <a:buChar char="•"/>
              <a:defRPr/>
            </a:pPr>
            <a:r>
              <a:rPr lang="en-US" sz="1000" dirty="0">
                <a:latin typeface="Arial" charset="0"/>
              </a:rPr>
              <a:t>Remind your audience that “</a:t>
            </a:r>
            <a:r>
              <a:rPr lang="en-US" sz="1000" b="1" dirty="0">
                <a:latin typeface="Arial" charset="0"/>
              </a:rPr>
              <a:t>It is a team effort to immunize successfully”</a:t>
            </a:r>
            <a:r>
              <a:rPr lang="en-US" sz="1000" dirty="0">
                <a:latin typeface="Arial" charset="0"/>
              </a:rPr>
              <a:t>. Do not underestimate the</a:t>
            </a:r>
          </a:p>
          <a:p>
            <a:pPr eaLnBrk="1" hangingPunct="1">
              <a:defRPr/>
            </a:pPr>
            <a:r>
              <a:rPr lang="en-US" sz="1000" dirty="0">
                <a:latin typeface="Arial" charset="0"/>
              </a:rPr>
              <a:t>       office team’s ability to affect immunization rates.  It takes the physician, physician’s assistant, nurse</a:t>
            </a:r>
          </a:p>
          <a:p>
            <a:pPr eaLnBrk="1" hangingPunct="1">
              <a:defRPr/>
            </a:pPr>
            <a:r>
              <a:rPr lang="en-US" sz="1000" dirty="0">
                <a:latin typeface="Arial" charset="0"/>
              </a:rPr>
              <a:t>       practitioner, nurse</a:t>
            </a:r>
            <a:r>
              <a:rPr lang="en-US" sz="1000" dirty="0">
                <a:solidFill>
                  <a:srgbClr val="FF0000"/>
                </a:solidFill>
                <a:latin typeface="Arial" charset="0"/>
              </a:rPr>
              <a:t>, </a:t>
            </a:r>
            <a:r>
              <a:rPr lang="en-US" sz="1000" dirty="0">
                <a:latin typeface="Arial" charset="0"/>
              </a:rPr>
              <a:t>medical assistant, and clerical staff working together to improve the office practice</a:t>
            </a:r>
          </a:p>
          <a:p>
            <a:pPr eaLnBrk="1" hangingPunct="1">
              <a:defRPr/>
            </a:pPr>
            <a:r>
              <a:rPr lang="en-US" sz="1000" dirty="0">
                <a:latin typeface="Arial" charset="0"/>
              </a:rPr>
              <a:t>       and raise immunization rates. </a:t>
            </a:r>
          </a:p>
          <a:p>
            <a:pPr indent="230576">
              <a:buFontTx/>
              <a:buChar char="•"/>
              <a:defRPr/>
            </a:pPr>
            <a:r>
              <a:rPr lang="en-US" sz="1000" dirty="0">
                <a:latin typeface="Arial" charset="0"/>
              </a:rPr>
              <a:t>Take any questions from the audience.</a:t>
            </a:r>
          </a:p>
          <a:p>
            <a:pPr indent="230576">
              <a:buFontTx/>
              <a:buChar char="•"/>
              <a:defRPr/>
            </a:pPr>
            <a:r>
              <a:rPr lang="en-US" sz="1000" dirty="0">
                <a:latin typeface="Arial" charset="0"/>
              </a:rPr>
              <a:t> Ask participants how, based on the information presented, will they change the way they administer</a:t>
            </a:r>
          </a:p>
          <a:p>
            <a:pPr eaLnBrk="1" hangingPunct="1">
              <a:defRPr/>
            </a:pPr>
            <a:r>
              <a:rPr lang="en-US" sz="1000" dirty="0">
                <a:latin typeface="Arial" charset="0"/>
              </a:rPr>
              <a:t>       vaccines.</a:t>
            </a:r>
          </a:p>
          <a:p>
            <a:pPr indent="230576">
              <a:buFontTx/>
              <a:buChar char="•"/>
              <a:defRPr/>
            </a:pPr>
            <a:r>
              <a:rPr lang="en-US" sz="1000" dirty="0">
                <a:latin typeface="Arial" charset="0"/>
              </a:rPr>
              <a:t>Ask the audience what will they do to improve rates? </a:t>
            </a:r>
          </a:p>
          <a:p>
            <a:pPr indent="230576">
              <a:buFontTx/>
              <a:buChar char="•"/>
              <a:defRPr/>
            </a:pPr>
            <a:r>
              <a:rPr lang="en-US" sz="1000" dirty="0">
                <a:latin typeface="Arial" charset="0"/>
              </a:rPr>
              <a:t>Ask participants to develop a plan to improve the immunization rates in their office</a:t>
            </a:r>
          </a:p>
          <a:p>
            <a:pPr indent="230576">
              <a:buFontTx/>
              <a:buChar char="•"/>
              <a:defRPr/>
            </a:pPr>
            <a:r>
              <a:rPr lang="en-US" sz="1000" dirty="0">
                <a:latin typeface="Arial" charset="0"/>
              </a:rPr>
              <a:t>Jot down the plans the practice makes so that we can follow-up with them.</a:t>
            </a:r>
          </a:p>
          <a:p>
            <a:pPr eaLnBrk="1" hangingPunct="1">
              <a:defRPr/>
            </a:pPr>
            <a:r>
              <a:rPr lang="en-US" sz="1000" dirty="0">
                <a:latin typeface="Arial" charset="0"/>
              </a:rPr>
              <a:t>  </a:t>
            </a:r>
          </a:p>
          <a:p>
            <a:pPr eaLnBrk="1" hangingPunct="1">
              <a:defRPr/>
            </a:pPr>
            <a:r>
              <a:rPr lang="en-US" sz="1000" dirty="0">
                <a:latin typeface="Arial" charset="0"/>
              </a:rPr>
              <a:t> </a:t>
            </a:r>
          </a:p>
        </p:txBody>
      </p:sp>
    </p:spTree>
    <p:extLst>
      <p:ext uri="{BB962C8B-B14F-4D97-AF65-F5344CB8AC3E}">
        <p14:creationId xmlns:p14="http://schemas.microsoft.com/office/powerpoint/2010/main" val="3532023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7"/>
          <p:cNvSpPr txBox="1">
            <a:spLocks noGrp="1" noChangeArrowheads="1"/>
          </p:cNvSpPr>
          <p:nvPr/>
        </p:nvSpPr>
        <p:spPr bwMode="auto">
          <a:xfrm>
            <a:off x="4001461" y="8881165"/>
            <a:ext cx="3061187" cy="467515"/>
          </a:xfrm>
          <a:prstGeom prst="rect">
            <a:avLst/>
          </a:prstGeom>
          <a:noFill/>
          <a:ln w="9525">
            <a:noFill/>
            <a:miter lim="800000"/>
            <a:headEnd/>
            <a:tailEnd/>
          </a:ln>
        </p:spPr>
        <p:txBody>
          <a:bodyPr lIns="92825" tIns="46414" rIns="92825" bIns="46414" anchor="b"/>
          <a:lstStyle/>
          <a:p>
            <a:pPr algn="r"/>
            <a:fld id="{76F3CB41-8098-480C-A35F-77BCC6E5ACD7}" type="slidenum">
              <a:rPr lang="en-US" sz="1200">
                <a:solidFill>
                  <a:srgbClr val="000000"/>
                </a:solidFill>
                <a:cs typeface="Arial" charset="0"/>
              </a:rPr>
              <a:pPr algn="r"/>
              <a:t>8</a:t>
            </a:fld>
            <a:endParaRPr lang="en-US" sz="1200" dirty="0">
              <a:solidFill>
                <a:srgbClr val="000000"/>
              </a:solidFill>
              <a:cs typeface="Arial" charset="0"/>
            </a:endParaRPr>
          </a:p>
        </p:txBody>
      </p:sp>
      <p:sp>
        <p:nvSpPr>
          <p:cNvPr id="503811" name="Rectangle 7"/>
          <p:cNvSpPr txBox="1">
            <a:spLocks noGrp="1" noChangeArrowheads="1"/>
          </p:cNvSpPr>
          <p:nvPr/>
        </p:nvSpPr>
        <p:spPr bwMode="auto">
          <a:xfrm>
            <a:off x="4001461" y="8881165"/>
            <a:ext cx="3061187" cy="467515"/>
          </a:xfrm>
          <a:prstGeom prst="rect">
            <a:avLst/>
          </a:prstGeom>
          <a:noFill/>
          <a:ln w="9525">
            <a:noFill/>
            <a:miter lim="800000"/>
            <a:headEnd/>
            <a:tailEnd/>
          </a:ln>
        </p:spPr>
        <p:txBody>
          <a:bodyPr lIns="92818" tIns="46411" rIns="92818" bIns="46411" anchor="b"/>
          <a:lstStyle/>
          <a:p>
            <a:pPr algn="r" defTabSz="878382"/>
            <a:fld id="{11F8372D-8625-45D1-925A-19151E3391B8}" type="slidenum">
              <a:rPr lang="en-US" sz="1200">
                <a:solidFill>
                  <a:srgbClr val="000000"/>
                </a:solidFill>
                <a:cs typeface="Arial" charset="0"/>
              </a:rPr>
              <a:pPr algn="r" defTabSz="878382"/>
              <a:t>8</a:t>
            </a:fld>
            <a:endParaRPr lang="en-US" sz="1200" dirty="0">
              <a:solidFill>
                <a:srgbClr val="000000"/>
              </a:solidFill>
              <a:cs typeface="Arial" charset="0"/>
            </a:endParaRPr>
          </a:p>
        </p:txBody>
      </p:sp>
      <p:sp>
        <p:nvSpPr>
          <p:cNvPr id="503812" name="Rectangle 2"/>
          <p:cNvSpPr>
            <a:spLocks noGrp="1" noRot="1" noChangeAspect="1" noChangeArrowheads="1" noTextEdit="1"/>
          </p:cNvSpPr>
          <p:nvPr>
            <p:ph type="sldImg"/>
          </p:nvPr>
        </p:nvSpPr>
        <p:spPr>
          <a:xfrm>
            <a:off x="2159000" y="619125"/>
            <a:ext cx="2554288" cy="1916113"/>
          </a:xfrm>
          <a:ln/>
        </p:spPr>
      </p:sp>
      <p:sp>
        <p:nvSpPr>
          <p:cNvPr id="503813" name="Rectangle 3"/>
          <p:cNvSpPr>
            <a:spLocks noGrp="1" noChangeArrowheads="1"/>
          </p:cNvSpPr>
          <p:nvPr>
            <p:ph type="body" idx="1"/>
          </p:nvPr>
        </p:nvSpPr>
        <p:spPr>
          <a:xfrm>
            <a:off x="774255" y="3136862"/>
            <a:ext cx="5651422" cy="5978061"/>
          </a:xfrm>
          <a:noFill/>
          <a:ln/>
        </p:spPr>
        <p:txBody>
          <a:bodyPr lIns="92810" tIns="46407" rIns="92810" bIns="46407">
            <a:normAutofit/>
          </a:bodyPr>
          <a:lstStyle/>
          <a:p>
            <a:r>
              <a:rPr lang="en-US" dirty="0" smtClean="0"/>
              <a:t>In October 2016,</a:t>
            </a:r>
            <a:r>
              <a:rPr lang="en-US" baseline="0" dirty="0" smtClean="0"/>
              <a:t> ACIP approved the 2017 Immunization Schedule for Children and Adolescents birth through 18 years, which became effective February 1, 2017.</a:t>
            </a:r>
            <a:endParaRPr lang="en-US" dirty="0"/>
          </a:p>
          <a:p>
            <a:pPr>
              <a:lnSpc>
                <a:spcPct val="90000"/>
              </a:lnSpc>
              <a:spcBef>
                <a:spcPct val="20000"/>
              </a:spcBef>
              <a:buFontTx/>
              <a:buNone/>
            </a:pPr>
            <a:endParaRPr lang="en-US" dirty="0"/>
          </a:p>
          <a:p>
            <a:pPr>
              <a:lnSpc>
                <a:spcPct val="90000"/>
              </a:lnSpc>
              <a:spcBef>
                <a:spcPct val="20000"/>
              </a:spcBef>
              <a:buFontTx/>
              <a:buNone/>
            </a:pPr>
            <a:r>
              <a:rPr lang="en-US" dirty="0" smtClean="0">
                <a:cs typeface="Arial" charset="0"/>
              </a:rPr>
              <a:t>It is important</a:t>
            </a:r>
            <a:r>
              <a:rPr lang="en-US" baseline="0" dirty="0" smtClean="0">
                <a:cs typeface="Arial" charset="0"/>
              </a:rPr>
              <a:t> to remember that:</a:t>
            </a:r>
          </a:p>
          <a:p>
            <a:pPr>
              <a:lnSpc>
                <a:spcPct val="90000"/>
              </a:lnSpc>
              <a:spcBef>
                <a:spcPct val="20000"/>
              </a:spcBef>
              <a:buFontTx/>
              <a:buNone/>
            </a:pPr>
            <a:r>
              <a:rPr lang="en-US" dirty="0" smtClean="0">
                <a:cs typeface="Arial" charset="0"/>
              </a:rPr>
              <a:t>-All </a:t>
            </a:r>
            <a:r>
              <a:rPr lang="en-US" dirty="0">
                <a:cs typeface="Arial" charset="0"/>
              </a:rPr>
              <a:t>staff </a:t>
            </a:r>
            <a:r>
              <a:rPr lang="en-US" dirty="0" smtClean="0">
                <a:cs typeface="Arial" charset="0"/>
              </a:rPr>
              <a:t>and providers should use the </a:t>
            </a:r>
            <a:r>
              <a:rPr lang="en-US" u="sng" dirty="0">
                <a:cs typeface="Arial" charset="0"/>
              </a:rPr>
              <a:t>same</a:t>
            </a:r>
            <a:r>
              <a:rPr lang="en-US" dirty="0">
                <a:cs typeface="Arial" charset="0"/>
              </a:rPr>
              <a:t> immunization schedule</a:t>
            </a:r>
          </a:p>
          <a:p>
            <a:pPr>
              <a:lnSpc>
                <a:spcPct val="90000"/>
              </a:lnSpc>
              <a:spcBef>
                <a:spcPct val="20000"/>
              </a:spcBef>
              <a:buFontTx/>
              <a:buNone/>
            </a:pPr>
            <a:endParaRPr lang="en-US" u="sng" dirty="0" smtClean="0">
              <a:cs typeface="Arial" charset="0"/>
            </a:endParaRPr>
          </a:p>
          <a:p>
            <a:pPr>
              <a:lnSpc>
                <a:spcPct val="90000"/>
              </a:lnSpc>
              <a:spcBef>
                <a:spcPct val="20000"/>
              </a:spcBef>
              <a:buFontTx/>
              <a:buNone/>
            </a:pPr>
            <a:r>
              <a:rPr lang="en-US" dirty="0" smtClean="0">
                <a:cs typeface="Arial" charset="0"/>
              </a:rPr>
              <a:t>Schedules</a:t>
            </a:r>
            <a:r>
              <a:rPr lang="en-US" dirty="0">
                <a:cs typeface="Arial" charset="0"/>
              </a:rPr>
              <a:t>: </a:t>
            </a:r>
            <a:br>
              <a:rPr lang="en-US" dirty="0">
                <a:cs typeface="Arial" charset="0"/>
              </a:rPr>
            </a:br>
            <a:r>
              <a:rPr lang="en-US" dirty="0" smtClean="0">
                <a:cs typeface="Arial" charset="0"/>
              </a:rPr>
              <a:t>-Children </a:t>
            </a:r>
            <a:r>
              <a:rPr lang="en-US" dirty="0">
                <a:cs typeface="Arial" charset="0"/>
              </a:rPr>
              <a:t>&amp; Adolescents </a:t>
            </a:r>
            <a:r>
              <a:rPr lang="en-US" dirty="0" smtClean="0">
                <a:cs typeface="Arial" charset="0"/>
              </a:rPr>
              <a:t>aged 18 years or younger</a:t>
            </a:r>
          </a:p>
          <a:p>
            <a:pPr>
              <a:lnSpc>
                <a:spcPct val="90000"/>
              </a:lnSpc>
              <a:spcBef>
                <a:spcPct val="20000"/>
              </a:spcBef>
              <a:buFontTx/>
              <a:buNone/>
            </a:pPr>
            <a:r>
              <a:rPr lang="en-US" dirty="0" smtClean="0">
                <a:cs typeface="Arial" charset="0"/>
              </a:rPr>
              <a:t>-Catch-up </a:t>
            </a:r>
            <a:r>
              <a:rPr lang="en-US" dirty="0">
                <a:cs typeface="Arial" charset="0"/>
              </a:rPr>
              <a:t>schedule for ages 4 months -18 </a:t>
            </a:r>
            <a:r>
              <a:rPr lang="en-US" dirty="0" smtClean="0">
                <a:cs typeface="Arial" charset="0"/>
              </a:rPr>
              <a:t>years</a:t>
            </a:r>
          </a:p>
          <a:p>
            <a:pPr>
              <a:lnSpc>
                <a:spcPct val="90000"/>
              </a:lnSpc>
              <a:spcBef>
                <a:spcPct val="20000"/>
              </a:spcBef>
              <a:buFontTx/>
              <a:buNone/>
            </a:pPr>
            <a:r>
              <a:rPr lang="en-US" dirty="0" smtClean="0">
                <a:cs typeface="Arial" charset="0"/>
              </a:rPr>
              <a:t>-Children and adolescents 18 years or younger based on medical indications (added in 2017)***</a:t>
            </a:r>
            <a:r>
              <a:rPr lang="en-US" dirty="0">
                <a:cs typeface="Arial" charset="0"/>
              </a:rPr>
              <a:t/>
            </a:r>
            <a:br>
              <a:rPr lang="en-US" dirty="0">
                <a:cs typeface="Arial" charset="0"/>
              </a:rPr>
            </a:br>
            <a:r>
              <a:rPr lang="en-US" dirty="0" smtClean="0">
                <a:cs typeface="Arial" charset="0"/>
              </a:rPr>
              <a:t>-Adult  </a:t>
            </a:r>
            <a:r>
              <a:rPr lang="en-US" dirty="0">
                <a:cs typeface="Arial" charset="0"/>
              </a:rPr>
              <a:t>19 years and older</a:t>
            </a:r>
            <a:br>
              <a:rPr lang="en-US" dirty="0">
                <a:cs typeface="Arial" charset="0"/>
              </a:rPr>
            </a:br>
            <a:r>
              <a:rPr lang="en-US" dirty="0" smtClean="0">
                <a:cs typeface="Arial" charset="0"/>
              </a:rPr>
              <a:t>-Adult  </a:t>
            </a:r>
            <a:r>
              <a:rPr lang="en-US" dirty="0">
                <a:cs typeface="Arial" charset="0"/>
              </a:rPr>
              <a:t>based on medical and other indications</a:t>
            </a:r>
            <a:r>
              <a:rPr lang="en-US" b="1" dirty="0">
                <a:cs typeface="Arial" charset="0"/>
              </a:rPr>
              <a:t>   </a:t>
            </a:r>
          </a:p>
          <a:p>
            <a:pPr>
              <a:lnSpc>
                <a:spcPct val="90000"/>
              </a:lnSpc>
              <a:spcBef>
                <a:spcPct val="20000"/>
              </a:spcBef>
              <a:buFontTx/>
              <a:buNone/>
            </a:pPr>
            <a:endParaRPr lang="en-US" sz="2400" b="1" dirty="0">
              <a:cs typeface="Arial" charset="0"/>
            </a:endParaRPr>
          </a:p>
          <a:p>
            <a:pPr>
              <a:lnSpc>
                <a:spcPct val="90000"/>
              </a:lnSpc>
              <a:spcBef>
                <a:spcPct val="20000"/>
              </a:spcBef>
              <a:buFontTx/>
              <a:buNone/>
            </a:pPr>
            <a:r>
              <a:rPr lang="en-US" sz="1400" b="1" dirty="0">
                <a:cs typeface="Arial" charset="0"/>
              </a:rPr>
              <a:t>Always refer to and read the footnotes for additional guidance of the vaccines.    </a:t>
            </a:r>
            <a:endParaRPr lang="en-US" sz="1400" u="sng" dirty="0">
              <a:cs typeface="Arial" charset="0"/>
            </a:endParaRPr>
          </a:p>
          <a:p>
            <a:endParaRPr lang="en-US" sz="1400" dirty="0"/>
          </a:p>
          <a:p>
            <a:endParaRPr lang="en-US" dirty="0"/>
          </a:p>
          <a:p>
            <a:endParaRPr lang="en-US" dirty="0"/>
          </a:p>
          <a:p>
            <a:pPr>
              <a:spcBef>
                <a:spcPct val="0"/>
              </a:spcBef>
            </a:pPr>
            <a:endParaRPr lang="en-US" dirty="0" smtClean="0">
              <a:latin typeface="Arial" charset="0"/>
            </a:endParaRPr>
          </a:p>
          <a:p>
            <a:pPr>
              <a:spcBef>
                <a:spcPct val="0"/>
              </a:spcBef>
            </a:pPr>
            <a:endParaRPr lang="en-US" dirty="0" smtClean="0">
              <a:latin typeface="Arial" charset="0"/>
            </a:endParaRPr>
          </a:p>
        </p:txBody>
      </p:sp>
    </p:spTree>
    <p:extLst>
      <p:ext uri="{BB962C8B-B14F-4D97-AF65-F5344CB8AC3E}">
        <p14:creationId xmlns:p14="http://schemas.microsoft.com/office/powerpoint/2010/main" val="3034286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312738"/>
            <a:ext cx="4683125" cy="3511550"/>
          </a:xfrm>
        </p:spPr>
      </p:sp>
      <p:sp>
        <p:nvSpPr>
          <p:cNvPr id="3" name="Notes Placeholder 2"/>
          <p:cNvSpPr>
            <a:spLocks noGrp="1"/>
          </p:cNvSpPr>
          <p:nvPr>
            <p:ph type="body" idx="1"/>
          </p:nvPr>
        </p:nvSpPr>
        <p:spPr>
          <a:xfrm>
            <a:off x="708349" y="4068403"/>
            <a:ext cx="5660378" cy="4213065"/>
          </a:xfrm>
        </p:spPr>
        <p:txBody>
          <a:bodyPr>
            <a:noAutofit/>
          </a:bodyPr>
          <a:lstStyle/>
          <a:p>
            <a:r>
              <a:rPr lang="en-US" sz="1800" b="1" dirty="0"/>
              <a:t>We will look at the changes to the schedules.</a:t>
            </a:r>
          </a:p>
          <a:p>
            <a:r>
              <a:rPr lang="en-US" sz="1800" b="1" dirty="0" smtClean="0"/>
              <a:t>Polio </a:t>
            </a:r>
            <a:r>
              <a:rPr lang="en-US" sz="1800" b="1" dirty="0"/>
              <a:t>vaccine (New 02/17/2017) </a:t>
            </a:r>
            <a:r>
              <a:rPr lang="en-US" sz="1800" dirty="0"/>
              <a:t>The January 13th and February 17, 2017 MMWRs provide additional guidance regarding assessment of poliovirus vaccination status and vaccination of children who have received poliovirus vaccine outside the United States.  Specifically, the guidance provides information which offers additional clarification and changes impacting the IPV footnote in the 2017 catch-up schedule: (see footnotes for details)</a:t>
            </a:r>
          </a:p>
          <a:p>
            <a:endParaRPr lang="en-US" sz="1800" dirty="0"/>
          </a:p>
          <a:p>
            <a:r>
              <a:rPr lang="en-US" sz="1800" dirty="0"/>
              <a:t>We want to address specifically the Guidance for Assessment of Poliovirus Vaccination Status and Vaccination of Children Who Have Received Polio Vaccine Outside the United States”.  </a:t>
            </a:r>
          </a:p>
          <a:p>
            <a:r>
              <a:rPr lang="en-US" sz="1800" dirty="0"/>
              <a:t>The errata will provide clarification that previous poliovirus vaccination is valid if a child’s documentation indicates receipt of IPV or </a:t>
            </a:r>
            <a:r>
              <a:rPr lang="en-US" sz="1800" dirty="0" err="1"/>
              <a:t>tOPV</a:t>
            </a:r>
            <a:r>
              <a:rPr lang="en-US" sz="1800" dirty="0"/>
              <a:t>.  </a:t>
            </a:r>
            <a:r>
              <a:rPr lang="en-US" sz="1800" dirty="0" err="1"/>
              <a:t>tOPV</a:t>
            </a:r>
            <a:r>
              <a:rPr lang="en-US" sz="1800" dirty="0"/>
              <a:t> was used for routine poliovirus vaccination before April 1, 2016 in all OPV-using countries.  Therefore, if a child has documentation of receipt of OPV doses (even if they are not marked “</a:t>
            </a:r>
            <a:r>
              <a:rPr lang="en-US" sz="1800" dirty="0" err="1"/>
              <a:t>tOPV</a:t>
            </a:r>
            <a:r>
              <a:rPr lang="en-US" sz="1800" dirty="0"/>
              <a:t>”) before April 1, 2016, the doses should be counted toward the U.S. vaccination schedule.  The only exception to this would be if there is a specific notation a vaccine was administered during a vaccination campaign; in those instances, the dose would not count towards the U.S. vaccination requirements.</a:t>
            </a:r>
          </a:p>
          <a:p>
            <a:r>
              <a:rPr lang="en-US" sz="1800" dirty="0"/>
              <a:t>As Dr. Kroger also noted, providers do not need to inquire with parents (or do any other ascertainment) to determine whether the doses were given routinely or in campaigns.  If the record does not indicate campaign, providers should look to see if there are dates which specify the precise dates the vaccine doses were administered.  If the dates are before April 1, 2016, providers should count the doses.  If the dates are on or after April 1, 2016, the doses should not be counted, and providers should administer IPV to complete the schedule according to the US IPV schedule.  In almost all instances it is unlikely that an immunization record will note that a vaccine was administered during a campaign.  Therefore the default in the face of uncertainty, as long as it was before April 1, 2016, is to assume the doses were routine doses.</a:t>
            </a:r>
          </a:p>
          <a:p>
            <a:pPr defTabSz="920435">
              <a:defRPr/>
            </a:pPr>
            <a:r>
              <a:rPr lang="en-US" sz="1800" dirty="0">
                <a:solidFill>
                  <a:prstClr val="black"/>
                </a:solidFill>
              </a:rPr>
              <a:t>Only trivalent OPV (</a:t>
            </a:r>
            <a:r>
              <a:rPr lang="en-US" sz="1800" dirty="0" err="1">
                <a:solidFill>
                  <a:prstClr val="black"/>
                </a:solidFill>
              </a:rPr>
              <a:t>tOPV</a:t>
            </a:r>
            <a:r>
              <a:rPr lang="en-US" sz="1800" dirty="0">
                <a:solidFill>
                  <a:prstClr val="black"/>
                </a:solidFill>
              </a:rPr>
              <a:t>) counts toward the U.S. vaccination requirements (</a:t>
            </a:r>
            <a:r>
              <a:rPr lang="en-US" sz="1800" dirty="0" err="1">
                <a:solidFill>
                  <a:prstClr val="black"/>
                </a:solidFill>
              </a:rPr>
              <a:t>tOPV</a:t>
            </a:r>
            <a:r>
              <a:rPr lang="en-US" sz="1800" dirty="0">
                <a:solidFill>
                  <a:prstClr val="black"/>
                </a:solidFill>
              </a:rPr>
              <a:t> was used for routine poliovirus vaccination in all OPV-using countries until April 1, 2016). See </a:t>
            </a:r>
            <a:r>
              <a:rPr lang="en-US" sz="1800" dirty="0">
                <a:solidFill>
                  <a:prstClr val="black"/>
                </a:solidFill>
                <a:hlinkClick r:id="rId3"/>
              </a:rPr>
              <a:t>Guidance to assess doses documented as "OPV"(https://www.cdc.gov/mmwr/volumes/66/wr/mm6606a7.htm)</a:t>
            </a:r>
            <a:r>
              <a:rPr lang="en-US" sz="1800" dirty="0">
                <a:solidFill>
                  <a:prstClr val="black"/>
                </a:solidFill>
              </a:rPr>
              <a:t>.</a:t>
            </a:r>
          </a:p>
          <a:p>
            <a:endParaRPr lang="en-US" sz="1800" dirty="0"/>
          </a:p>
          <a:p>
            <a:r>
              <a:rPr lang="en-US" sz="1800" b="1" dirty="0"/>
              <a:t>Diphtheria and tetanus toxoids and acellular pertussis vaccine </a:t>
            </a:r>
            <a:r>
              <a:rPr lang="en-US" sz="1800" dirty="0"/>
              <a:t>The diphtheria and tetanus toxoids and acellular pertussis vaccine (DTaP) footnote was revised to more clearly present recommendations following an inadvertently early administered fourth dose of DTaP.</a:t>
            </a:r>
          </a:p>
          <a:p>
            <a:r>
              <a:rPr lang="en-US" sz="1800" dirty="0"/>
              <a:t>The tetanus and diphtheria toxoids and acellular pertussis vaccine (Tdap) footnote for vaccination of pregnant adolescents between gestational weeks 27–36 has been updated to reflect a preference for vaccination earlier during this period. Currently available data suggest that vaccinating earlier in the 27 through 36 week time period will maximize passive antibody transfer to the infant.</a:t>
            </a:r>
          </a:p>
          <a:p>
            <a:r>
              <a:rPr lang="en-US" sz="1800" b="1" dirty="0"/>
              <a:t>Hepatitis B vaccine </a:t>
            </a:r>
            <a:r>
              <a:rPr lang="en-US" sz="1800" dirty="0"/>
              <a:t>Monovalent Hepatitis B vaccine should be administered within 24hr of birth for medically stable infants weighing ≥2,000 grams born to hepatitis B surface antigen (HBsAg)-negative mothers. (before it only stated before discharge). The recommendations for vaccination of infants &lt;2,000 grams (as well as infants born to HBsAg-positive mothers or mothers whose hepatitis B status is unknown) remain unchanged.  Preterm infants weighing &lt;2,000 g born to HBsAg-negative mothers should receive the first dose of vaccine 1 month after birth or at hospital discharge.</a:t>
            </a:r>
          </a:p>
          <a:p>
            <a:r>
              <a:rPr lang="en-US" sz="1800" b="1" i="1" dirty="0"/>
              <a:t>Haemophilus influenzae</a:t>
            </a:r>
            <a:r>
              <a:rPr lang="en-US" sz="1800" b="1" dirty="0"/>
              <a:t> type B vaccine </a:t>
            </a:r>
            <a:r>
              <a:rPr lang="en-US" sz="1800" dirty="0"/>
              <a:t>Within the </a:t>
            </a:r>
            <a:r>
              <a:rPr lang="en-US" sz="1800" i="1" dirty="0"/>
              <a:t>Haemophilus influenzae</a:t>
            </a:r>
            <a:r>
              <a:rPr lang="en-US" sz="1800" dirty="0"/>
              <a:t> type b vaccine (Hib) footnote, Comvax was removed from the routine vaccination portion of footnote. This vaccine has been removed from the market, and all available doses have expired. Additionally, Hiberix has been added to the list of vaccines that may be used for the primary vaccination series.</a:t>
            </a:r>
          </a:p>
          <a:p>
            <a:r>
              <a:rPr lang="en-US" sz="1800" b="1" dirty="0"/>
              <a:t>Human papillomavirus vaccine </a:t>
            </a:r>
            <a:r>
              <a:rPr lang="en-US" sz="1800" dirty="0"/>
              <a:t>A blue bar was added to the schedule for human papillomavirus vaccine (HPV) for children aged 9–10 years, indicating that persons in this age group may be vaccinated (even in the absence of a high-risk condition).  The footnote for HPV vaccine has been updated to include the new 2-dose schedule for persons initiating the HPV vaccination series before age 15 years. Additionally, bivalent HPV vaccine has been removed from the schedule. This vaccine has been removed from the U.S. market, and all available vaccine doses have expired</a:t>
            </a:r>
          </a:p>
          <a:p>
            <a:r>
              <a:rPr lang="en-US" sz="1800" b="1" dirty="0"/>
              <a:t>Influenza vaccine </a:t>
            </a:r>
            <a:r>
              <a:rPr lang="en-US" sz="1800" dirty="0"/>
              <a:t>Live attenuated influenza vaccine (LAIV) has been removed from the influenza row of the schedule.  The influenza vaccine footnote has been updated to indicate that LAIV should not be used during the 2016-2017 influenza season.</a:t>
            </a:r>
          </a:p>
          <a:p>
            <a:r>
              <a:rPr lang="en-US" sz="1800" b="1" dirty="0"/>
              <a:t>Meningococcal vaccine </a:t>
            </a:r>
            <a:r>
              <a:rPr lang="en-US" sz="1800" dirty="0"/>
              <a:t>The 16-year age column of the schedule has been separated from the 17–18-year age column to highlight the need for a meningococcal conjugate vaccine booster dose at age 16 years.</a:t>
            </a:r>
          </a:p>
          <a:p>
            <a:r>
              <a:rPr lang="en-US" sz="1800" dirty="0"/>
              <a:t>The meningococcal vaccines footnote has been updated to include recommendations for meningococcal vaccination of children with human immunodeficiency virus (HIV) infection and to reflect recommendations for the use of a 2-dose Trumenba (meningococcal B vaccine) schedule.</a:t>
            </a:r>
          </a:p>
          <a:p>
            <a:r>
              <a:rPr lang="en-US" sz="1800" b="1" dirty="0"/>
              <a:t>Pneumococcal vaccine </a:t>
            </a:r>
            <a:r>
              <a:rPr lang="en-US" sz="1800" dirty="0"/>
              <a:t>Within the pneumococcal vaccine footnote, references to 7-valent pneumococcal conjugate vaccine (PCV7) have been removed. All healthy children who may have received PCV7 as part of a primary series have now aged out of the recommendation for pneumococcal vaccine</a:t>
            </a:r>
            <a:endParaRPr lang="en-US" sz="1800" b="1" dirty="0"/>
          </a:p>
          <a:p>
            <a:endParaRPr lang="en-US" sz="1800" dirty="0"/>
          </a:p>
        </p:txBody>
      </p:sp>
      <p:sp>
        <p:nvSpPr>
          <p:cNvPr id="4" name="Slide Number Placeholder 3"/>
          <p:cNvSpPr>
            <a:spLocks noGrp="1"/>
          </p:cNvSpPr>
          <p:nvPr>
            <p:ph type="sldNum" sz="quarter" idx="10"/>
          </p:nvPr>
        </p:nvSpPr>
        <p:spPr/>
        <p:txBody>
          <a:bodyPr/>
          <a:lstStyle/>
          <a:p>
            <a:fld id="{E066E9E5-10E0-4BBE-BE44-6E2F2F5F597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0046840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E1324572-11D9-453F-A41B-7C09992D24C9}" type="datetimeFigureOut">
              <a:rPr lang="en-US" smtClean="0"/>
              <a:pPr>
                <a:defRPr/>
              </a:pPr>
              <a:t>4/13/2017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3ED69AF-1843-4120-837B-363FCF10EB93}" type="slidenum">
              <a:rPr lang="en-US" smtClean="0"/>
              <a:pPr>
                <a:defRPr/>
              </a:pPr>
              <a:t>‹#›</a:t>
            </a:fld>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133350"/>
            <a:ext cx="9144000" cy="71056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C8251B7-2DA2-46D2-9F8B-14EDC82EE9DD}" type="datetimeFigureOut">
              <a:rPr lang="en-US" smtClean="0"/>
              <a:pPr>
                <a:defRPr/>
              </a:pPr>
              <a:t>4/13/2017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5334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0F151D4-45BF-4505-A44B-B46900D247E3}" type="datetime1">
              <a:rPr lang="en-US">
                <a:solidFill>
                  <a:srgbClr val="FFFFFF"/>
                </a:solidFill>
              </a:rPr>
              <a:pPr>
                <a:defRPr/>
              </a:pPr>
              <a:t>4/13/2017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AACDCA0-E73E-4100-8043-71698878CCE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13478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4/13/2017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92088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4/13/2017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56584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4/13/2017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1152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4/13/2017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62792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4/13/2017</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1883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4/13/2017</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19108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4/13/2017</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00634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pPr>
                <a:defRPr/>
              </a:pPr>
              <a:t>4/13/2017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4/13/2017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17483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4/13/2017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85000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4/13/2017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29667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4/13/2017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3839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smtClean="0"/>
              <a:t>Click to edit Master title style</a:t>
            </a:r>
            <a:endParaRPr lang="en-US" dirty="0"/>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78011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0F151D4-45BF-4505-A44B-B46900D247E3}" type="datetime1">
              <a:rPr lang="en-US">
                <a:solidFill>
                  <a:srgbClr val="FFFFFF"/>
                </a:solidFill>
              </a:rPr>
              <a:pPr>
                <a:defRPr/>
              </a:pPr>
              <a:t>4/13/2017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AACDCA0-E73E-4100-8043-71698878CCE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42105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4/13/2017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033531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4/13/2017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726608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4/13/2017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011650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4/13/2017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9748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pPr>
                <a:defRPr/>
              </a:pPr>
              <a:t>4/13/2017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4/13/2017</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6703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4/13/2017</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797456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4/13/2017</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463083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4/13/2017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47787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4/13/2017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889837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4/13/2017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850681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4/13/2017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926821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smtClean="0"/>
              <a:t>Click to edit Master title style</a:t>
            </a:r>
            <a:endParaRPr lang="en-US" dirty="0"/>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96126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0F151D4-45BF-4505-A44B-B46900D247E3}" type="datetime1">
              <a:rPr lang="en-US">
                <a:solidFill>
                  <a:srgbClr val="FFFFFF"/>
                </a:solidFill>
              </a:rPr>
              <a:pPr>
                <a:defRPr/>
              </a:pPr>
              <a:t>4/13/2017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AACDCA0-E73E-4100-8043-71698878CCE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062596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4/13/2017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69806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520BB3B-0441-4DA8-AF71-550B9019B22C}" type="datetimeFigureOut">
              <a:rPr lang="en-US" smtClean="0"/>
              <a:pPr>
                <a:defRPr/>
              </a:pPr>
              <a:t>4/13/2017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4/13/2017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585434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4/13/2017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472117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4/13/2017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460525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4/13/2017</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37382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4/13/2017</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289607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4/13/2017</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50501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4/13/2017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270474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4/13/2017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904214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4/13/2017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79562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4/13/2017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71742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pPr>
                <a:defRPr/>
              </a:pPr>
              <a:t>4/13/2017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smtClean="0"/>
              <a:t>Click to edit Master title style</a:t>
            </a:r>
            <a:endParaRPr lang="en-US" dirty="0"/>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61122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0F151D4-45BF-4505-A44B-B46900D247E3}" type="datetime1">
              <a:rPr lang="en-US">
                <a:solidFill>
                  <a:srgbClr val="FFFFFF"/>
                </a:solidFill>
              </a:rPr>
              <a:pPr>
                <a:defRPr/>
              </a:pPr>
              <a:t>4/13/2017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AACDCA0-E73E-4100-8043-71698878CCE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547832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4/13/2017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399178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4/13/2017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471621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4/13/2017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707270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4/13/2017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457396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4/13/2017</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493456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4/13/2017</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122827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4/13/2017</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22208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4/13/2017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82914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AB5045-7FC0-41C3-978D-5F9400957537}" type="datetimeFigureOut">
              <a:rPr lang="en-US" smtClean="0"/>
              <a:pPr>
                <a:defRPr/>
              </a:pPr>
              <a:t>4/13/2017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4/13/2017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194036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4/13/2017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298120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4/13/2017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637989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smtClean="0"/>
              <a:t>Click to edit Master title style</a:t>
            </a:r>
            <a:endParaRPr lang="en-US" dirty="0"/>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95439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0F151D4-45BF-4505-A44B-B46900D247E3}" type="datetime1">
              <a:rPr lang="en-US">
                <a:solidFill>
                  <a:srgbClr val="FFFFFF"/>
                </a:solidFill>
              </a:rPr>
              <a:pPr>
                <a:defRPr/>
              </a:pPr>
              <a:t>4/13/2017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AACDCA0-E73E-4100-8043-71698878CCE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114669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4/13/2017</a:t>
            </a:fld>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113933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4/13/2017</a:t>
            </a:fld>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567427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4/13/2017</a:t>
            </a:fld>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579240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4/13/2017</a:t>
            </a:fld>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427546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4/13/2017</a:t>
            </a:fld>
            <a:endParaRPr lang="en-US"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48692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415753F-3E5B-4571-871E-5A1C54717063}" type="datetimeFigureOut">
              <a:rPr lang="en-US" smtClean="0"/>
              <a:pPr>
                <a:defRPr/>
              </a:pPr>
              <a:t>4/13/2017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4/13/2017</a:t>
            </a:fld>
            <a:endParaRPr lang="en-US"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464151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4/13/2017</a:t>
            </a:fld>
            <a:endParaRPr lang="en-US"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915708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4/13/2017</a:t>
            </a:fld>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198905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4/13/2017</a:t>
            </a:fld>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106483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4/13/2017</a:t>
            </a:fld>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014152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4/13/2017</a:t>
            </a:fld>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42322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5681098-4C0E-41BF-8522-F71BCF98CB52}" type="datetimeFigureOut">
              <a:rPr lang="en-US" smtClean="0"/>
              <a:pPr>
                <a:defRPr/>
              </a:pPr>
              <a:t>4/13/2017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B6D1026-17F7-40D6-AF78-CA9618840B55}" type="datetimeFigureOut">
              <a:rPr lang="en-US" smtClean="0"/>
              <a:pPr>
                <a:defRPr/>
              </a:pPr>
              <a:t>4/13/2017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smtClean="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932AF1-9B09-493D-A42B-8BC1590F1A8C}" type="datetimeFigureOut">
              <a:rPr lang="en-US" smtClean="0"/>
              <a:pPr>
                <a:defRPr/>
              </a:pPr>
              <a:t>4/13/2017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pPr>
                <a:defRPr/>
              </a:pPr>
              <a:t>‹#›</a:t>
            </a:fld>
            <a:endParaRPr lang="en-US"/>
          </a:p>
        </p:txBody>
      </p:sp>
      <p:pic>
        <p:nvPicPr>
          <p:cNvPr id="7" name="Picture 4" descr="DPH_PPT2.jpg"/>
          <p:cNvPicPr>
            <a:picLocks noChangeAspect="1"/>
          </p:cNvPicPr>
          <p:nvPr/>
        </p:nvPicPr>
        <p:blipFill>
          <a:blip r:embed="rId14" cstate="print"/>
          <a:srcRect/>
          <a:stretch>
            <a:fillRect/>
          </a:stretch>
        </p:blipFill>
        <p:spPr bwMode="auto">
          <a:xfrm>
            <a:off x="0" y="-103188"/>
            <a:ext cx="9144000" cy="70643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3"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980" r:id="rId12"/>
  </p:sldLayoutIdLst>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a:defRPr/>
            </a:pPr>
            <a:fld id="{7D418D12-7EF3-4A28-A603-6BDCFB60FF7A}" type="datetime1">
              <a:rPr lang="en-US">
                <a:solidFill>
                  <a:srgbClr val="FFFFFF"/>
                </a:solidFill>
              </a:rPr>
              <a:pPr>
                <a:defRPr/>
              </a:pPr>
              <a:t>4/13/2017</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84175999"/>
      </p:ext>
    </p:extLst>
  </p:cSld>
  <p:clrMap bg1="dk2" tx1="lt1" bg2="dk1"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a:defRPr/>
            </a:pPr>
            <a:fld id="{7D418D12-7EF3-4A28-A603-6BDCFB60FF7A}" type="datetime1">
              <a:rPr lang="en-US">
                <a:solidFill>
                  <a:srgbClr val="FFFFFF"/>
                </a:solidFill>
              </a:rPr>
              <a:pPr>
                <a:defRPr/>
              </a:pPr>
              <a:t>4/13/2017</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3593380"/>
      </p:ext>
    </p:extLst>
  </p:cSld>
  <p:clrMap bg1="dk2" tx1="lt1" bg2="dk1"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a:defRPr/>
            </a:pPr>
            <a:fld id="{7D418D12-7EF3-4A28-A603-6BDCFB60FF7A}" type="datetime1">
              <a:rPr lang="en-US">
                <a:solidFill>
                  <a:srgbClr val="FFFFFF"/>
                </a:solidFill>
              </a:rPr>
              <a:pPr>
                <a:defRPr/>
              </a:pPr>
              <a:t>4/13/2017</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61912121"/>
      </p:ext>
    </p:extLst>
  </p:cSld>
  <p:clrMap bg1="dk2" tx1="lt1" bg2="dk1" tx2="lt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a:defRPr/>
            </a:pPr>
            <a:fld id="{7D418D12-7EF3-4A28-A603-6BDCFB60FF7A}" type="datetime1">
              <a:rPr lang="en-US">
                <a:solidFill>
                  <a:srgbClr val="FFFFFF"/>
                </a:solidFill>
              </a:rPr>
              <a:pPr>
                <a:defRPr/>
              </a:pPr>
              <a:t>4/13/2017</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04451630"/>
      </p:ext>
    </p:extLst>
  </p:cSld>
  <p:clrMap bg1="dk2" tx1="lt1" bg2="dk1" tx2="lt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b="0">
                <a:latin typeface="Arial" pitchFamily="34" charset="0"/>
                <a:cs typeface="+mn-cs"/>
              </a:defRPr>
            </a:lvl1pPr>
          </a:lstStyle>
          <a:p>
            <a:pPr>
              <a:defRPr/>
            </a:pPr>
            <a:fld id="{7D418D12-7EF3-4A28-A603-6BDCFB60FF7A}" type="datetime1">
              <a:rPr lang="en-US">
                <a:solidFill>
                  <a:srgbClr val="FFFFFF"/>
                </a:solidFill>
              </a:rPr>
              <a:pPr>
                <a:defRPr/>
              </a:pPr>
              <a:t>4/13/2017</a:t>
            </a:fld>
            <a:endParaRPr lang="en-US" dirty="0">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Arial" pitchFamily="34" charset="0"/>
                <a:cs typeface="+mn-cs"/>
              </a:defRPr>
            </a:lvl1pPr>
          </a:lstStyle>
          <a:p>
            <a:pPr>
              <a:defRPr/>
            </a:pPr>
            <a:r>
              <a:rPr lang="en-US" dirty="0">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b="0">
                <a:latin typeface="Arial" charset="0"/>
                <a:cs typeface="+mn-cs"/>
              </a:defRPr>
            </a:lvl1pPr>
          </a:lstStyle>
          <a:p>
            <a:pPr>
              <a:defRPr/>
            </a:pPr>
            <a:fld id="{1615E576-9084-4A88-9263-21BC75F74E6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6474825"/>
      </p:ext>
    </p:extLst>
  </p:cSld>
  <p:clrMap bg1="dk2" tx1="lt1" bg2="dk1" tx2="lt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p:hf sldNum="0" hdr="0" ftr="0" dt="0"/>
  <p:txStyles>
    <p:titleStyle>
      <a:lvl1pPr algn="ctr" rtl="0" eaLnBrk="0" fontAlgn="base" hangingPunct="0">
        <a:spcBef>
          <a:spcPct val="0"/>
        </a:spcBef>
        <a:spcAft>
          <a:spcPct val="0"/>
        </a:spcAft>
        <a:defRPr sz="3300">
          <a:solidFill>
            <a:srgbClr val="FFFFCC"/>
          </a:solidFill>
          <a:latin typeface="+mj-lt"/>
          <a:ea typeface="+mj-ea"/>
          <a:cs typeface="+mj-cs"/>
        </a:defRPr>
      </a:lvl1pPr>
      <a:lvl2pPr algn="ctr" rtl="0" eaLnBrk="0" fontAlgn="base" hangingPunct="0">
        <a:spcBef>
          <a:spcPct val="0"/>
        </a:spcBef>
        <a:spcAft>
          <a:spcPct val="0"/>
        </a:spcAft>
        <a:defRPr sz="3300">
          <a:solidFill>
            <a:srgbClr val="FFFFCC"/>
          </a:solidFill>
          <a:latin typeface="Calibri" pitchFamily="34" charset="0"/>
        </a:defRPr>
      </a:lvl2pPr>
      <a:lvl3pPr algn="ctr" rtl="0" eaLnBrk="0" fontAlgn="base" hangingPunct="0">
        <a:spcBef>
          <a:spcPct val="0"/>
        </a:spcBef>
        <a:spcAft>
          <a:spcPct val="0"/>
        </a:spcAft>
        <a:defRPr sz="3300">
          <a:solidFill>
            <a:srgbClr val="FFFFCC"/>
          </a:solidFill>
          <a:latin typeface="Calibri" pitchFamily="34" charset="0"/>
        </a:defRPr>
      </a:lvl3pPr>
      <a:lvl4pPr algn="ctr" rtl="0" eaLnBrk="0" fontAlgn="base" hangingPunct="0">
        <a:spcBef>
          <a:spcPct val="0"/>
        </a:spcBef>
        <a:spcAft>
          <a:spcPct val="0"/>
        </a:spcAft>
        <a:defRPr sz="3300">
          <a:solidFill>
            <a:srgbClr val="FFFFCC"/>
          </a:solidFill>
          <a:latin typeface="Calibri" pitchFamily="34" charset="0"/>
        </a:defRPr>
      </a:lvl4pPr>
      <a:lvl5pPr algn="ctr" rtl="0" eaLnBrk="0" fontAlgn="base" hangingPunct="0">
        <a:spcBef>
          <a:spcPct val="0"/>
        </a:spcBef>
        <a:spcAft>
          <a:spcPct val="0"/>
        </a:spcAft>
        <a:defRPr sz="3300">
          <a:solidFill>
            <a:srgbClr val="FFFFCC"/>
          </a:solidFill>
          <a:latin typeface="Calibri" pitchFamily="34" charset="0"/>
        </a:defRPr>
      </a:lvl5pPr>
      <a:lvl6pPr marL="342900" algn="ctr" rtl="0" fontAlgn="base">
        <a:spcBef>
          <a:spcPct val="0"/>
        </a:spcBef>
        <a:spcAft>
          <a:spcPct val="0"/>
        </a:spcAft>
        <a:defRPr sz="3300">
          <a:solidFill>
            <a:srgbClr val="FFFFCC"/>
          </a:solidFill>
          <a:latin typeface="Calibri" pitchFamily="34" charset="0"/>
        </a:defRPr>
      </a:lvl6pPr>
      <a:lvl7pPr marL="685800" algn="ctr" rtl="0" fontAlgn="base">
        <a:spcBef>
          <a:spcPct val="0"/>
        </a:spcBef>
        <a:spcAft>
          <a:spcPct val="0"/>
        </a:spcAft>
        <a:defRPr sz="3300">
          <a:solidFill>
            <a:srgbClr val="FFFFCC"/>
          </a:solidFill>
          <a:latin typeface="Calibri" pitchFamily="34" charset="0"/>
        </a:defRPr>
      </a:lvl7pPr>
      <a:lvl8pPr marL="1028700" algn="ctr" rtl="0" fontAlgn="base">
        <a:spcBef>
          <a:spcPct val="0"/>
        </a:spcBef>
        <a:spcAft>
          <a:spcPct val="0"/>
        </a:spcAft>
        <a:defRPr sz="3300">
          <a:solidFill>
            <a:srgbClr val="FFFFCC"/>
          </a:solidFill>
          <a:latin typeface="Calibri" pitchFamily="34" charset="0"/>
        </a:defRPr>
      </a:lvl8pPr>
      <a:lvl9pPr marL="1371600" algn="ctr" rtl="0" fontAlgn="base">
        <a:spcBef>
          <a:spcPct val="0"/>
        </a:spcBef>
        <a:spcAft>
          <a:spcPct val="0"/>
        </a:spcAft>
        <a:defRPr sz="3300">
          <a:solidFill>
            <a:srgbClr val="FFFFCC"/>
          </a:solidFill>
          <a:latin typeface="Calibri"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9.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9.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6.xml"/><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2.jpeg"/><Relationship Id="rId5" Type="http://schemas.openxmlformats.org/officeDocument/2006/relationships/image" Target="../media/image20.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9.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9.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9.xml"/><Relationship Id="rId1" Type="http://schemas.openxmlformats.org/officeDocument/2006/relationships/tags" Target="../tags/tag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9.xml"/><Relationship Id="rId1" Type="http://schemas.openxmlformats.org/officeDocument/2006/relationships/tags" Target="../tags/tag6.xml"/></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33.jpe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31.png"/><Relationship Id="rId5" Type="http://schemas.openxmlformats.org/officeDocument/2006/relationships/oleObject" Target="../embeddings/oleObject3.bin"/><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image" Target="../media/image38.jpe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0.xml"/><Relationship Id="rId1" Type="http://schemas.openxmlformats.org/officeDocument/2006/relationships/slideLayout" Target="../slideLayouts/slideLayout58.xml"/></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8.xml"/><Relationship Id="rId1" Type="http://schemas.openxmlformats.org/officeDocument/2006/relationships/slideLayout" Target="../slideLayouts/slideLayout72.xml"/><Relationship Id="rId4" Type="http://schemas.openxmlformats.org/officeDocument/2006/relationships/hyperlink" Target="http://www.immunize.org/"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0.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59.png"/><Relationship Id="rId2" Type="http://schemas.openxmlformats.org/officeDocument/2006/relationships/notesSlide" Target="../notesSlides/notesSlide70.xml"/><Relationship Id="rId1" Type="http://schemas.openxmlformats.org/officeDocument/2006/relationships/slideLayout" Target="../slideLayouts/slideLayout6.xml"/><Relationship Id="rId6" Type="http://schemas.openxmlformats.org/officeDocument/2006/relationships/image" Target="../media/image55.png"/><Relationship Id="rId11" Type="http://schemas.openxmlformats.org/officeDocument/2006/relationships/hyperlink" Target="http://health.state.ga.us/index.asp" TargetMode="External"/><Relationship Id="rId5" Type="http://schemas.openxmlformats.org/officeDocument/2006/relationships/image" Target="../media/image54.jpeg"/><Relationship Id="rId15" Type="http://schemas.openxmlformats.org/officeDocument/2006/relationships/image" Target="../media/image61.png"/><Relationship Id="rId10" Type="http://schemas.openxmlformats.org/officeDocument/2006/relationships/image" Target="../media/image58.png"/><Relationship Id="rId4" Type="http://schemas.openxmlformats.org/officeDocument/2006/relationships/image" Target="../media/image53.png"/><Relationship Id="rId9" Type="http://schemas.openxmlformats.org/officeDocument/2006/relationships/hyperlink" Target="http://www.immunize.org/images/kidart/batrob5.gif" TargetMode="External"/><Relationship Id="rId1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hyperlink" Target="http://www.immunize.org/resources/emailnews.asp" TargetMode="External"/><Relationship Id="rId2" Type="http://schemas.openxmlformats.org/officeDocument/2006/relationships/notesSlide" Target="../notesSlides/notesSlide71.xml"/><Relationship Id="rId1" Type="http://schemas.openxmlformats.org/officeDocument/2006/relationships/slideLayout" Target="../slideLayouts/slideLayout6.xml"/><Relationship Id="rId4" Type="http://schemas.openxmlformats.org/officeDocument/2006/relationships/image" Target="../media/image62.jpeg"/></Relationships>
</file>

<file path=ppt/slides/_rels/slide7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3.xml"/><Relationship Id="rId1" Type="http://schemas.openxmlformats.org/officeDocument/2006/relationships/slideLayout" Target="../slideLayouts/slideLayout11.xml"/><Relationship Id="rId5" Type="http://schemas.openxmlformats.org/officeDocument/2006/relationships/image" Target="../media/image66.wmf"/><Relationship Id="rId4" Type="http://schemas.openxmlformats.org/officeDocument/2006/relationships/image" Target="../media/image65.jpeg"/></Relationships>
</file>

<file path=ppt/slides/_rels/slide74.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8"/>
          <p:cNvSpPr>
            <a:spLocks noChangeArrowheads="1"/>
          </p:cNvSpPr>
          <p:nvPr/>
        </p:nvSpPr>
        <p:spPr bwMode="auto">
          <a:xfrm>
            <a:off x="0" y="1524000"/>
            <a:ext cx="9144000" cy="3657600"/>
          </a:xfrm>
          <a:prstGeom prst="rect">
            <a:avLst/>
          </a:prstGeom>
          <a:noFill/>
          <a:ln w="38100">
            <a:noFill/>
            <a:miter lim="800000"/>
            <a:headEnd/>
            <a:tailEnd/>
          </a:ln>
        </p:spPr>
        <p:txBody>
          <a:bodyPr anchor="ctr"/>
          <a:lstStyle/>
          <a:p>
            <a:pPr algn="ctr">
              <a:spcAft>
                <a:spcPct val="25000"/>
              </a:spcAft>
              <a:defRPr/>
            </a:pPr>
            <a:endParaRPr lang="en-US" sz="3600" b="1" dirty="0" smtClean="0">
              <a:solidFill>
                <a:schemeClr val="tx1">
                  <a:lumMod val="65000"/>
                  <a:lumOff val="35000"/>
                </a:schemeClr>
              </a:solidFill>
              <a:latin typeface="Segoe UI" pitchFamily="34" charset="0"/>
              <a:cs typeface="Segoe UI" pitchFamily="34" charset="0"/>
            </a:endParaRPr>
          </a:p>
          <a:p>
            <a:pPr algn="ctr">
              <a:spcAft>
                <a:spcPct val="25000"/>
              </a:spcAft>
              <a:defRPr/>
            </a:pPr>
            <a:r>
              <a:rPr lang="en-US" sz="4000" dirty="0" smtClean="0">
                <a:solidFill>
                  <a:schemeClr val="tx1">
                    <a:lumMod val="65000"/>
                    <a:lumOff val="35000"/>
                  </a:schemeClr>
                </a:solidFill>
                <a:latin typeface="Segoe UI" pitchFamily="34" charset="0"/>
                <a:cs typeface="Segoe UI" pitchFamily="34" charset="0"/>
              </a:rPr>
              <a:t>Review of the Recommended Immunization Schedule </a:t>
            </a:r>
          </a:p>
        </p:txBody>
      </p:sp>
    </p:spTree>
  </p:cSld>
  <p:clrMapOvr>
    <a:masterClrMapping/>
  </p:clrMapOvr>
  <mc:AlternateContent xmlns:mc="http://schemas.openxmlformats.org/markup-compatibility/2006" xmlns:p14="http://schemas.microsoft.com/office/powerpoint/2010/main">
    <mc:Choice Requires="p14">
      <p:transition spd="slow" p14:dur="2000" advTm="14824"/>
    </mc:Choice>
    <mc:Fallback xmlns="">
      <p:transition spd="slow" advTm="1482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4800" y="228600"/>
            <a:ext cx="8507131" cy="5791200"/>
          </a:xfrm>
          <a:prstGeom prst="rect">
            <a:avLst/>
          </a:prstGeom>
        </p:spPr>
      </p:pic>
      <p:pic>
        <p:nvPicPr>
          <p:cNvPr id="3" name="Picture 2"/>
          <p:cNvPicPr>
            <a:picLocks noChangeAspect="1"/>
          </p:cNvPicPr>
          <p:nvPr/>
        </p:nvPicPr>
        <p:blipFill>
          <a:blip r:embed="rId4"/>
          <a:stretch>
            <a:fillRect/>
          </a:stretch>
        </p:blipFill>
        <p:spPr>
          <a:xfrm>
            <a:off x="152399" y="228600"/>
            <a:ext cx="8839201" cy="1600594"/>
          </a:xfrm>
          <a:prstGeom prst="rect">
            <a:avLst/>
          </a:prstGeom>
          <a:solidFill>
            <a:schemeClr val="tx1"/>
          </a:solidFill>
          <a:ln w="38100">
            <a:solidFill>
              <a:schemeClr val="tx1"/>
            </a:solidFill>
          </a:ln>
        </p:spPr>
      </p:pic>
      <p:pic>
        <p:nvPicPr>
          <p:cNvPr id="4" name="Picture 3"/>
          <p:cNvPicPr>
            <a:picLocks noChangeAspect="1"/>
          </p:cNvPicPr>
          <p:nvPr/>
        </p:nvPicPr>
        <p:blipFill>
          <a:blip r:embed="rId5"/>
          <a:stretch>
            <a:fillRect/>
          </a:stretch>
        </p:blipFill>
        <p:spPr>
          <a:xfrm>
            <a:off x="2362200" y="2590753"/>
            <a:ext cx="5105400" cy="914447"/>
          </a:xfrm>
          <a:prstGeom prst="rect">
            <a:avLst/>
          </a:prstGeom>
        </p:spPr>
      </p:pic>
      <p:pic>
        <p:nvPicPr>
          <p:cNvPr id="5" name="Picture 4"/>
          <p:cNvPicPr>
            <a:picLocks noChangeAspect="1"/>
          </p:cNvPicPr>
          <p:nvPr/>
        </p:nvPicPr>
        <p:blipFill>
          <a:blip r:embed="rId6"/>
          <a:stretch>
            <a:fillRect/>
          </a:stretch>
        </p:blipFill>
        <p:spPr>
          <a:xfrm>
            <a:off x="2362200" y="4038426"/>
            <a:ext cx="5638800" cy="914574"/>
          </a:xfrm>
          <a:prstGeom prst="rect">
            <a:avLst/>
          </a:prstGeom>
        </p:spPr>
      </p:pic>
    </p:spTree>
    <p:extLst>
      <p:ext uri="{BB962C8B-B14F-4D97-AF65-F5344CB8AC3E}">
        <p14:creationId xmlns:p14="http://schemas.microsoft.com/office/powerpoint/2010/main" val="336436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idx="4294967295"/>
          </p:nvPr>
        </p:nvSpPr>
        <p:spPr>
          <a:xfrm>
            <a:off x="304800" y="304800"/>
            <a:ext cx="6070600" cy="1828800"/>
          </a:xfrm>
        </p:spPr>
        <p:txBody>
          <a:bodyPr>
            <a:normAutofit/>
          </a:bodyPr>
          <a:lstStyle/>
          <a:p>
            <a:pPr algn="l" eaLnBrk="1" hangingPunct="1"/>
            <a:r>
              <a:rPr lang="en-US" sz="3600" dirty="0" smtClean="0"/>
              <a:t>Indication</a:t>
            </a:r>
            <a:br>
              <a:rPr lang="en-US" sz="3600" dirty="0" smtClean="0"/>
            </a:br>
            <a:r>
              <a:rPr lang="en-US" sz="3600" dirty="0" smtClean="0"/>
              <a:t>       Recommendation </a:t>
            </a:r>
            <a:br>
              <a:rPr lang="en-US" sz="3600" dirty="0" smtClean="0"/>
            </a:br>
            <a:r>
              <a:rPr lang="en-US" sz="3600" dirty="0" smtClean="0"/>
              <a:t>                    Requirement</a:t>
            </a:r>
          </a:p>
        </p:txBody>
      </p:sp>
      <p:sp>
        <p:nvSpPr>
          <p:cNvPr id="346117" name="Text Box 5"/>
          <p:cNvSpPr txBox="1">
            <a:spLocks noChangeArrowheads="1"/>
          </p:cNvSpPr>
          <p:nvPr/>
        </p:nvSpPr>
        <p:spPr bwMode="auto">
          <a:xfrm>
            <a:off x="533400" y="2133600"/>
            <a:ext cx="8153400" cy="4278094"/>
          </a:xfrm>
          <a:prstGeom prst="rect">
            <a:avLst/>
          </a:prstGeom>
          <a:noFill/>
          <a:ln w="9525">
            <a:noFill/>
            <a:miter lim="800000"/>
            <a:headEnd/>
            <a:tailEnd/>
          </a:ln>
          <a:effectLst/>
        </p:spPr>
        <p:txBody>
          <a:bodyPr>
            <a:spAutoFit/>
          </a:bodyPr>
          <a:lstStyle/>
          <a:p>
            <a:pPr>
              <a:spcBef>
                <a:spcPct val="20000"/>
              </a:spcBef>
              <a:buClr>
                <a:srgbClr val="FFFFFF"/>
              </a:buClr>
              <a:buSzPct val="70000"/>
              <a:defRPr/>
            </a:pPr>
            <a:r>
              <a:rPr lang="en-US" sz="2400" b="1" dirty="0" smtClean="0">
                <a:solidFill>
                  <a:prstClr val="black"/>
                </a:solidFill>
                <a:latin typeface="Segoe UI"/>
              </a:rPr>
              <a:t>Indication</a:t>
            </a:r>
            <a:endParaRPr lang="en-US" sz="2400" b="1" dirty="0">
              <a:solidFill>
                <a:prstClr val="black"/>
              </a:solidFill>
              <a:latin typeface="Segoe UI"/>
            </a:endParaRPr>
          </a:p>
          <a:p>
            <a:pPr marL="800100" lvl="1" indent="-342900">
              <a:spcBef>
                <a:spcPct val="20000"/>
              </a:spcBef>
              <a:buClr>
                <a:srgbClr val="FFFFFF"/>
              </a:buClr>
              <a:buSzPct val="70000"/>
              <a:buFont typeface="Arial" panose="020B0604020202020204" pitchFamily="34" charset="0"/>
              <a:buChar char="•"/>
              <a:defRPr/>
            </a:pPr>
            <a:r>
              <a:rPr lang="en-US" sz="2400" dirty="0" smtClean="0">
                <a:solidFill>
                  <a:prstClr val="black"/>
                </a:solidFill>
                <a:latin typeface="Segoe UI"/>
              </a:rPr>
              <a:t>-</a:t>
            </a:r>
            <a:r>
              <a:rPr lang="en-US" sz="2000" dirty="0" smtClean="0">
                <a:solidFill>
                  <a:prstClr val="black"/>
                </a:solidFill>
                <a:latin typeface="Segoe UI"/>
              </a:rPr>
              <a:t>Information </a:t>
            </a:r>
            <a:r>
              <a:rPr lang="en-US" sz="2000" dirty="0">
                <a:solidFill>
                  <a:prstClr val="black"/>
                </a:solidFill>
                <a:latin typeface="Segoe UI"/>
              </a:rPr>
              <a:t>about the appropriate use of the </a:t>
            </a:r>
            <a:r>
              <a:rPr lang="en-US" sz="2000" dirty="0" smtClean="0">
                <a:solidFill>
                  <a:prstClr val="black"/>
                </a:solidFill>
                <a:latin typeface="Segoe UI"/>
              </a:rPr>
              <a:t> 		vaccine</a:t>
            </a:r>
            <a:endParaRPr lang="en-US" sz="2000" dirty="0">
              <a:solidFill>
                <a:prstClr val="black"/>
              </a:solidFill>
              <a:latin typeface="Segoe UI"/>
            </a:endParaRPr>
          </a:p>
          <a:p>
            <a:pPr>
              <a:spcBef>
                <a:spcPct val="20000"/>
              </a:spcBef>
              <a:buClr>
                <a:srgbClr val="FFFFFF"/>
              </a:buClr>
              <a:buSzPct val="70000"/>
              <a:defRPr/>
            </a:pPr>
            <a:r>
              <a:rPr lang="en-US" sz="2400" b="1" dirty="0" smtClean="0">
                <a:solidFill>
                  <a:prstClr val="black"/>
                </a:solidFill>
                <a:latin typeface="Segoe UI"/>
              </a:rPr>
              <a:t>Recommendation</a:t>
            </a:r>
          </a:p>
          <a:p>
            <a:pPr marL="738188" lvl="1" indent="-280988">
              <a:spcBef>
                <a:spcPct val="20000"/>
              </a:spcBef>
              <a:buClr>
                <a:srgbClr val="FFFFFF"/>
              </a:buClr>
              <a:buSzPct val="70000"/>
              <a:buFontTx/>
              <a:buChar char="•"/>
              <a:defRPr/>
            </a:pPr>
            <a:r>
              <a:rPr lang="en-US" sz="2400" dirty="0" smtClean="0">
                <a:solidFill>
                  <a:prstClr val="black"/>
                </a:solidFill>
                <a:latin typeface="Segoe UI"/>
              </a:rPr>
              <a:t>-</a:t>
            </a:r>
            <a:r>
              <a:rPr lang="en-US" sz="2000" dirty="0" smtClean="0">
                <a:solidFill>
                  <a:prstClr val="black"/>
                </a:solidFill>
                <a:latin typeface="Segoe UI"/>
              </a:rPr>
              <a:t>ACIP statement that broadens and further delineates the  	Indication found in the package insert</a:t>
            </a:r>
          </a:p>
          <a:p>
            <a:pPr marL="738188" lvl="1" indent="-280988">
              <a:spcBef>
                <a:spcPct val="20000"/>
              </a:spcBef>
              <a:buClr>
                <a:srgbClr val="FFFFFF"/>
              </a:buClr>
              <a:buSzPct val="70000"/>
              <a:buFontTx/>
              <a:buChar char="•"/>
              <a:defRPr/>
            </a:pPr>
            <a:r>
              <a:rPr lang="en-US" sz="2000" dirty="0" smtClean="0">
                <a:solidFill>
                  <a:prstClr val="black"/>
                </a:solidFill>
                <a:latin typeface="Segoe UI"/>
              </a:rPr>
              <a:t>-Basis for standards for best practice</a:t>
            </a:r>
          </a:p>
          <a:p>
            <a:pPr>
              <a:spcBef>
                <a:spcPct val="20000"/>
              </a:spcBef>
              <a:buClr>
                <a:srgbClr val="FFFFFF"/>
              </a:buClr>
              <a:buSzPct val="70000"/>
              <a:defRPr/>
            </a:pPr>
            <a:r>
              <a:rPr lang="en-US" sz="2400" b="1" dirty="0" smtClean="0">
                <a:solidFill>
                  <a:prstClr val="black"/>
                </a:solidFill>
                <a:latin typeface="Segoe UI"/>
              </a:rPr>
              <a:t>Requirement</a:t>
            </a:r>
            <a:endParaRPr lang="en-US" sz="2400" b="1" dirty="0">
              <a:solidFill>
                <a:prstClr val="black"/>
              </a:solidFill>
              <a:latin typeface="Segoe UI"/>
            </a:endParaRPr>
          </a:p>
          <a:p>
            <a:pPr marL="738188" lvl="1" indent="-280988">
              <a:spcBef>
                <a:spcPct val="20000"/>
              </a:spcBef>
              <a:buClr>
                <a:srgbClr val="FFFFFF"/>
              </a:buClr>
              <a:buSzPct val="70000"/>
              <a:buFontTx/>
              <a:buChar char="•"/>
              <a:defRPr/>
            </a:pPr>
            <a:r>
              <a:rPr lang="en-US" sz="2400" dirty="0" smtClean="0">
                <a:solidFill>
                  <a:prstClr val="black"/>
                </a:solidFill>
                <a:latin typeface="Segoe UI"/>
              </a:rPr>
              <a:t>-</a:t>
            </a:r>
            <a:r>
              <a:rPr lang="en-US" sz="2000" dirty="0" smtClean="0">
                <a:solidFill>
                  <a:prstClr val="black"/>
                </a:solidFill>
                <a:latin typeface="Segoe UI"/>
              </a:rPr>
              <a:t>Mandate </a:t>
            </a:r>
            <a:r>
              <a:rPr lang="en-US" sz="2000" dirty="0">
                <a:solidFill>
                  <a:prstClr val="black"/>
                </a:solidFill>
                <a:latin typeface="Segoe UI"/>
              </a:rPr>
              <a:t>by a state that a particular vaccine must be </a:t>
            </a:r>
            <a:r>
              <a:rPr lang="en-US" sz="2000" dirty="0" smtClean="0">
                <a:solidFill>
                  <a:prstClr val="black"/>
                </a:solidFill>
                <a:latin typeface="Segoe UI"/>
              </a:rPr>
              <a:t>	administered </a:t>
            </a:r>
            <a:r>
              <a:rPr lang="en-US" sz="2000" dirty="0">
                <a:solidFill>
                  <a:prstClr val="black"/>
                </a:solidFill>
                <a:latin typeface="Segoe UI"/>
              </a:rPr>
              <a:t>and documented before entrance to </a:t>
            </a:r>
            <a:r>
              <a:rPr lang="en-US" sz="2000" dirty="0" smtClean="0">
                <a:solidFill>
                  <a:prstClr val="black"/>
                </a:solidFill>
                <a:latin typeface="Segoe UI"/>
              </a:rPr>
              <a:t>child </a:t>
            </a:r>
            <a:r>
              <a:rPr lang="en-US" sz="2000" dirty="0">
                <a:solidFill>
                  <a:prstClr val="black"/>
                </a:solidFill>
                <a:latin typeface="Segoe UI"/>
              </a:rPr>
              <a:t>care </a:t>
            </a:r>
            <a:r>
              <a:rPr lang="en-US" sz="2000" dirty="0" smtClean="0">
                <a:solidFill>
                  <a:prstClr val="black"/>
                </a:solidFill>
                <a:latin typeface="Segoe UI"/>
              </a:rPr>
              <a:t>	and/or </a:t>
            </a:r>
            <a:r>
              <a:rPr lang="en-US" sz="2000" dirty="0">
                <a:solidFill>
                  <a:prstClr val="black"/>
                </a:solidFill>
                <a:latin typeface="Segoe UI"/>
              </a:rPr>
              <a:t>school</a:t>
            </a:r>
          </a:p>
        </p:txBody>
      </p:sp>
    </p:spTree>
    <p:extLst>
      <p:ext uri="{BB962C8B-B14F-4D97-AF65-F5344CB8AC3E}">
        <p14:creationId xmlns:p14="http://schemas.microsoft.com/office/powerpoint/2010/main" val="865349884"/>
      </p:ext>
    </p:extLst>
  </p:cSld>
  <p:clrMapOvr>
    <a:masterClrMapping/>
  </p:clrMapOvr>
  <mc:AlternateContent xmlns:mc="http://schemas.openxmlformats.org/markup-compatibility/2006" xmlns:p14="http://schemas.microsoft.com/office/powerpoint/2010/main">
    <mc:Choice Requires="p14">
      <p:transition spd="slow" p14:dur="2000" advTm="203196"/>
    </mc:Choice>
    <mc:Fallback xmlns="">
      <p:transition spd="slow" advTm="203196"/>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lstStyle/>
          <a:p>
            <a:r>
              <a:rPr lang="en-US" dirty="0" smtClean="0"/>
              <a:t>Observe the Guidelines</a:t>
            </a:r>
            <a:endParaRPr lang="en-US" dirty="0"/>
          </a:p>
        </p:txBody>
      </p:sp>
      <p:sp>
        <p:nvSpPr>
          <p:cNvPr id="3" name="Content Placeholder 2"/>
          <p:cNvSpPr>
            <a:spLocks noGrp="1"/>
          </p:cNvSpPr>
          <p:nvPr>
            <p:ph idx="1"/>
          </p:nvPr>
        </p:nvSpPr>
        <p:spPr>
          <a:xfrm>
            <a:off x="457200" y="1143000"/>
            <a:ext cx="8229600" cy="4953000"/>
          </a:xfrm>
        </p:spPr>
        <p:txBody>
          <a:bodyPr>
            <a:normAutofit lnSpcReduction="10000"/>
          </a:bodyPr>
          <a:lstStyle/>
          <a:p>
            <a:r>
              <a:rPr lang="en-US" dirty="0" smtClean="0"/>
              <a:t>Calculating Intervals</a:t>
            </a:r>
          </a:p>
          <a:p>
            <a:pPr>
              <a:buFont typeface="Wingdings" panose="05000000000000000000" pitchFamily="2" charset="2"/>
              <a:buChar char="ü"/>
            </a:pPr>
            <a:r>
              <a:rPr lang="en-US" dirty="0" smtClean="0"/>
              <a:t>4 weeks = 28 days</a:t>
            </a:r>
          </a:p>
          <a:p>
            <a:pPr>
              <a:buFont typeface="Wingdings" panose="05000000000000000000" pitchFamily="2" charset="2"/>
              <a:buChar char="ü"/>
            </a:pPr>
            <a:r>
              <a:rPr lang="en-US" dirty="0" smtClean="0"/>
              <a:t>Intervals of 4 months or greater are determined by calendar months</a:t>
            </a:r>
          </a:p>
          <a:p>
            <a:pPr marL="0" indent="0">
              <a:buNone/>
            </a:pPr>
            <a:endParaRPr lang="en-US" dirty="0" smtClean="0"/>
          </a:p>
          <a:p>
            <a:r>
              <a:rPr lang="en-US" dirty="0" smtClean="0"/>
              <a:t>Grace Period</a:t>
            </a:r>
          </a:p>
          <a:p>
            <a:pPr>
              <a:buFont typeface="Wingdings" panose="05000000000000000000" pitchFamily="2" charset="2"/>
              <a:buChar char="ü"/>
            </a:pPr>
            <a:r>
              <a:rPr lang="en-US" dirty="0" smtClean="0"/>
              <a:t>≤ 4 days before minimal interval are valid</a:t>
            </a:r>
          </a:p>
          <a:p>
            <a:pPr>
              <a:buFont typeface="Wingdings" panose="05000000000000000000" pitchFamily="2" charset="2"/>
              <a:buChar char="ü"/>
            </a:pPr>
            <a:r>
              <a:rPr lang="en-US" dirty="0" smtClean="0"/>
              <a:t>≥ 5 days earlier than minimum interval or minimum age not valid</a:t>
            </a:r>
            <a:endParaRPr lang="en-US" dirty="0"/>
          </a:p>
        </p:txBody>
      </p:sp>
    </p:spTree>
    <p:extLst>
      <p:ext uri="{BB962C8B-B14F-4D97-AF65-F5344CB8AC3E}">
        <p14:creationId xmlns:p14="http://schemas.microsoft.com/office/powerpoint/2010/main" val="1161498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32802" name="Rectangle 2"/>
          <p:cNvSpPr>
            <a:spLocks noGrp="1" noChangeArrowheads="1"/>
          </p:cNvSpPr>
          <p:nvPr>
            <p:ph type="ctrTitle" idx="4294967295"/>
          </p:nvPr>
        </p:nvSpPr>
        <p:spPr>
          <a:xfrm>
            <a:off x="914400" y="304800"/>
            <a:ext cx="7772400" cy="1066800"/>
          </a:xfrm>
        </p:spPr>
        <p:txBody>
          <a:bodyPr/>
          <a:lstStyle/>
          <a:p>
            <a:pPr algn="l" eaLnBrk="1" hangingPunct="1"/>
            <a:r>
              <a:rPr lang="en-US" sz="4800" b="1" i="1" dirty="0" smtClean="0">
                <a:solidFill>
                  <a:srgbClr val="FFFF99"/>
                </a:solidFill>
              </a:rPr>
              <a:t>Test Your Knowledge!</a:t>
            </a:r>
          </a:p>
        </p:txBody>
      </p:sp>
      <p:sp>
        <p:nvSpPr>
          <p:cNvPr id="332803" name="Rectangle 3"/>
          <p:cNvSpPr>
            <a:spLocks noGrp="1" noChangeArrowheads="1"/>
          </p:cNvSpPr>
          <p:nvPr>
            <p:ph type="subTitle" idx="4294967295"/>
          </p:nvPr>
        </p:nvSpPr>
        <p:spPr>
          <a:xfrm>
            <a:off x="914400" y="1600200"/>
            <a:ext cx="7467600" cy="1295400"/>
          </a:xfrm>
        </p:spPr>
        <p:txBody>
          <a:bodyPr/>
          <a:lstStyle/>
          <a:p>
            <a:pPr marL="0" indent="0" eaLnBrk="1" hangingPunct="1">
              <a:lnSpc>
                <a:spcPct val="90000"/>
              </a:lnSpc>
              <a:spcBef>
                <a:spcPct val="0"/>
              </a:spcBef>
              <a:buFontTx/>
              <a:buNone/>
            </a:pPr>
            <a:r>
              <a:rPr lang="en-US" sz="2800" b="1" i="1" dirty="0" smtClean="0">
                <a:solidFill>
                  <a:srgbClr val="FFFF99"/>
                </a:solidFill>
                <a:latin typeface="+mj-lt"/>
                <a:ea typeface="+mj-ea"/>
                <a:cs typeface="+mj-cs"/>
              </a:rPr>
              <a:t>If 2 different live injectable vaccines are given &lt; (less than) 28 days apart, the one given second should be what?</a:t>
            </a:r>
            <a:endParaRPr lang="en-US" sz="2800" b="1" i="1" dirty="0">
              <a:solidFill>
                <a:srgbClr val="FFFF99"/>
              </a:solidFill>
              <a:latin typeface="+mj-lt"/>
              <a:ea typeface="+mj-ea"/>
              <a:cs typeface="+mj-cs"/>
            </a:endParaRPr>
          </a:p>
          <a:p>
            <a:pPr marL="0" indent="0" eaLnBrk="1" hangingPunct="1">
              <a:lnSpc>
                <a:spcPct val="90000"/>
              </a:lnSpc>
              <a:buFontTx/>
              <a:buNone/>
            </a:pPr>
            <a:endParaRPr lang="en-US" sz="2400" dirty="0" smtClean="0"/>
          </a:p>
        </p:txBody>
      </p:sp>
      <p:sp>
        <p:nvSpPr>
          <p:cNvPr id="332804" name="Rectangle 6"/>
          <p:cNvSpPr>
            <a:spLocks noChangeArrowheads="1"/>
          </p:cNvSpPr>
          <p:nvPr/>
        </p:nvSpPr>
        <p:spPr bwMode="auto">
          <a:xfrm>
            <a:off x="1636713" y="6375400"/>
            <a:ext cx="3728649" cy="307777"/>
          </a:xfrm>
          <a:prstGeom prst="rect">
            <a:avLst/>
          </a:prstGeom>
          <a:noFill/>
          <a:ln w="9525">
            <a:noFill/>
            <a:miter lim="800000"/>
            <a:headEnd/>
            <a:tailEnd/>
          </a:ln>
        </p:spPr>
        <p:txBody>
          <a:bodyPr wrap="none">
            <a:spAutoFit/>
          </a:bodyPr>
          <a:lstStyle/>
          <a:p>
            <a:r>
              <a:rPr lang="en-US" sz="1400" b="1">
                <a:solidFill>
                  <a:srgbClr val="FFFFFF"/>
                </a:solidFill>
                <a:cs typeface="Arial" charset="0"/>
              </a:rPr>
              <a:t>IAC Ask the Experts - Reviewed July 2014</a:t>
            </a:r>
          </a:p>
        </p:txBody>
      </p:sp>
    </p:spTree>
    <p:custDataLst>
      <p:tags r:id="rId1"/>
    </p:custDataLst>
    <p:extLst>
      <p:ext uri="{BB962C8B-B14F-4D97-AF65-F5344CB8AC3E}">
        <p14:creationId xmlns:p14="http://schemas.microsoft.com/office/powerpoint/2010/main" val="2095852449"/>
      </p:ext>
    </p:extLst>
  </p:cSld>
  <p:clrMapOvr>
    <a:masterClrMapping/>
  </p:clrMapOvr>
  <mc:AlternateContent xmlns:mc="http://schemas.openxmlformats.org/markup-compatibility/2006" xmlns:p14="http://schemas.microsoft.com/office/powerpoint/2010/main">
    <mc:Choice Requires="p14">
      <p:transition spd="slow" p14:dur="2000" advTm="45994"/>
    </mc:Choice>
    <mc:Fallback xmlns="">
      <p:transition spd="slow" advTm="45994"/>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32802" name="Rectangle 2"/>
          <p:cNvSpPr>
            <a:spLocks noGrp="1" noChangeArrowheads="1"/>
          </p:cNvSpPr>
          <p:nvPr>
            <p:ph type="ctrTitle" idx="4294967295"/>
          </p:nvPr>
        </p:nvSpPr>
        <p:spPr>
          <a:xfrm>
            <a:off x="914400" y="304800"/>
            <a:ext cx="7772400" cy="1066800"/>
          </a:xfrm>
        </p:spPr>
        <p:txBody>
          <a:bodyPr/>
          <a:lstStyle/>
          <a:p>
            <a:pPr algn="l" eaLnBrk="1" hangingPunct="1"/>
            <a:r>
              <a:rPr lang="en-US" sz="4800" b="1" i="1" dirty="0" smtClean="0">
                <a:solidFill>
                  <a:srgbClr val="FFFF99"/>
                </a:solidFill>
              </a:rPr>
              <a:t>Test Your Knowledge!</a:t>
            </a:r>
          </a:p>
        </p:txBody>
      </p:sp>
      <p:sp>
        <p:nvSpPr>
          <p:cNvPr id="332803" name="Rectangle 3"/>
          <p:cNvSpPr>
            <a:spLocks noGrp="1" noChangeArrowheads="1"/>
          </p:cNvSpPr>
          <p:nvPr>
            <p:ph type="subTitle" idx="4294967295"/>
          </p:nvPr>
        </p:nvSpPr>
        <p:spPr>
          <a:xfrm>
            <a:off x="914400" y="1600200"/>
            <a:ext cx="7467600" cy="1295400"/>
          </a:xfrm>
        </p:spPr>
        <p:txBody>
          <a:bodyPr/>
          <a:lstStyle/>
          <a:p>
            <a:pPr marL="0" lvl="0" indent="0" eaLnBrk="1" hangingPunct="1">
              <a:lnSpc>
                <a:spcPct val="90000"/>
              </a:lnSpc>
              <a:spcBef>
                <a:spcPct val="0"/>
              </a:spcBef>
              <a:buNone/>
            </a:pPr>
            <a:r>
              <a:rPr lang="en-US" sz="2800" b="1" i="1" dirty="0">
                <a:solidFill>
                  <a:srgbClr val="FFFF99"/>
                </a:solidFill>
              </a:rPr>
              <a:t>If 2 different live injectable vaccines are given &lt; (less than) 28 days apart, the one given second should be what?</a:t>
            </a:r>
          </a:p>
        </p:txBody>
      </p:sp>
      <p:sp>
        <p:nvSpPr>
          <p:cNvPr id="332804" name="Rectangle 6"/>
          <p:cNvSpPr>
            <a:spLocks noChangeArrowheads="1"/>
          </p:cNvSpPr>
          <p:nvPr/>
        </p:nvSpPr>
        <p:spPr bwMode="auto">
          <a:xfrm>
            <a:off x="1636713" y="6375400"/>
            <a:ext cx="3728649" cy="307777"/>
          </a:xfrm>
          <a:prstGeom prst="rect">
            <a:avLst/>
          </a:prstGeom>
          <a:noFill/>
          <a:ln w="9525">
            <a:noFill/>
            <a:miter lim="800000"/>
            <a:headEnd/>
            <a:tailEnd/>
          </a:ln>
        </p:spPr>
        <p:txBody>
          <a:bodyPr wrap="none">
            <a:spAutoFit/>
          </a:bodyPr>
          <a:lstStyle/>
          <a:p>
            <a:r>
              <a:rPr lang="en-US" sz="1400" b="1">
                <a:solidFill>
                  <a:srgbClr val="FFFFFF"/>
                </a:solidFill>
                <a:cs typeface="Arial" charset="0"/>
              </a:rPr>
              <a:t>IAC Ask the Experts - Reviewed July 2014</a:t>
            </a:r>
          </a:p>
        </p:txBody>
      </p:sp>
      <p:sp>
        <p:nvSpPr>
          <p:cNvPr id="8" name="TextBox 7"/>
          <p:cNvSpPr txBox="1"/>
          <p:nvPr/>
        </p:nvSpPr>
        <p:spPr>
          <a:xfrm>
            <a:off x="990600" y="3429000"/>
            <a:ext cx="7924800" cy="1384995"/>
          </a:xfrm>
          <a:prstGeom prst="rect">
            <a:avLst/>
          </a:prstGeom>
          <a:noFill/>
        </p:spPr>
        <p:txBody>
          <a:bodyPr wrap="square" rtlCol="0">
            <a:spAutoFit/>
          </a:bodyPr>
          <a:lstStyle/>
          <a:p>
            <a:pPr fontAlgn="auto">
              <a:spcBef>
                <a:spcPts val="0"/>
              </a:spcBef>
              <a:spcAft>
                <a:spcPts val="0"/>
              </a:spcAft>
            </a:pPr>
            <a:r>
              <a:rPr lang="en-US" sz="2800" dirty="0" smtClean="0">
                <a:solidFill>
                  <a:srgbClr val="FFFFFF"/>
                </a:solidFill>
                <a:latin typeface="Calibri"/>
                <a:cs typeface="Arial" charset="0"/>
              </a:rPr>
              <a:t>The second or invalid dose should be repeated greater than or equal to 28 days after the second or invalid dose.</a:t>
            </a:r>
            <a:endParaRPr lang="en-US" sz="2800" dirty="0">
              <a:solidFill>
                <a:srgbClr val="FFFFFF"/>
              </a:solidFill>
              <a:latin typeface="Calibri"/>
              <a:cs typeface="Arial" charset="0"/>
            </a:endParaRPr>
          </a:p>
        </p:txBody>
      </p:sp>
    </p:spTree>
    <p:custDataLst>
      <p:tags r:id="rId1"/>
    </p:custDataLst>
    <p:extLst>
      <p:ext uri="{BB962C8B-B14F-4D97-AF65-F5344CB8AC3E}">
        <p14:creationId xmlns:p14="http://schemas.microsoft.com/office/powerpoint/2010/main" val="3101226365"/>
      </p:ext>
    </p:extLst>
  </p:cSld>
  <p:clrMapOvr>
    <a:masterClrMapping/>
  </p:clrMapOvr>
  <mc:AlternateContent xmlns:mc="http://schemas.openxmlformats.org/markup-compatibility/2006" xmlns:p14="http://schemas.microsoft.com/office/powerpoint/2010/main">
    <mc:Choice Requires="p14">
      <p:transition spd="slow" p14:dur="2000" advTm="45994"/>
    </mc:Choice>
    <mc:Fallback xmlns="">
      <p:transition spd="slow" advTm="45994"/>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lstStyle/>
          <a:p>
            <a:r>
              <a:rPr lang="en-US" dirty="0" smtClean="0"/>
              <a:t>“It’s The Law”</a:t>
            </a:r>
            <a:endParaRPr lang="en-US" dirty="0"/>
          </a:p>
        </p:txBody>
      </p:sp>
      <p:pic>
        <p:nvPicPr>
          <p:cNvPr id="3" name="Picture 2"/>
          <p:cNvPicPr>
            <a:picLocks noChangeAspect="1"/>
          </p:cNvPicPr>
          <p:nvPr/>
        </p:nvPicPr>
        <p:blipFill>
          <a:blip r:embed="rId3"/>
          <a:stretch>
            <a:fillRect/>
          </a:stretch>
        </p:blipFill>
        <p:spPr>
          <a:xfrm>
            <a:off x="304800" y="762000"/>
            <a:ext cx="8686800" cy="5390745"/>
          </a:xfrm>
          <a:prstGeom prst="rect">
            <a:avLst/>
          </a:prstGeom>
          <a:ln w="28575">
            <a:solidFill>
              <a:schemeClr val="tx1"/>
            </a:solidFill>
          </a:ln>
        </p:spPr>
      </p:pic>
    </p:spTree>
    <p:extLst>
      <p:ext uri="{BB962C8B-B14F-4D97-AF65-F5344CB8AC3E}">
        <p14:creationId xmlns:p14="http://schemas.microsoft.com/office/powerpoint/2010/main" val="3970752420"/>
      </p:ext>
    </p:extLst>
  </p:cSld>
  <p:clrMapOvr>
    <a:masterClrMapping/>
  </p:clrMapOvr>
  <mc:AlternateContent xmlns:mc="http://schemas.openxmlformats.org/markup-compatibility/2006" xmlns:p14="http://schemas.microsoft.com/office/powerpoint/2010/main">
    <mc:Choice Requires="p14">
      <p:transition spd="slow" p14:dur="2000" advTm="127799"/>
    </mc:Choice>
    <mc:Fallback xmlns="">
      <p:transition spd="slow" advTm="127799"/>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ChangeArrowheads="1"/>
          </p:cNvSpPr>
          <p:nvPr>
            <p:ph type="title" idx="4294967295"/>
          </p:nvPr>
        </p:nvSpPr>
        <p:spPr>
          <a:xfrm>
            <a:off x="262702" y="240142"/>
            <a:ext cx="8839200" cy="924553"/>
          </a:xfrm>
        </p:spPr>
        <p:txBody>
          <a:bodyPr>
            <a:noAutofit/>
          </a:bodyPr>
          <a:lstStyle/>
          <a:p>
            <a:pPr eaLnBrk="1" hangingPunct="1"/>
            <a:r>
              <a:rPr lang="en-US" sz="3600" dirty="0" smtClean="0"/>
              <a:t>Diphtheria, Tetanus and Pertussis Vaccines </a:t>
            </a:r>
            <a:br>
              <a:rPr lang="en-US" sz="3600" dirty="0" smtClean="0"/>
            </a:br>
            <a:endParaRPr lang="en-US" sz="3600" dirty="0" smtClean="0"/>
          </a:p>
        </p:txBody>
      </p:sp>
      <p:sp>
        <p:nvSpPr>
          <p:cNvPr id="196610" name="Rectangle 4"/>
          <p:cNvSpPr>
            <a:spLocks noGrp="1" noChangeArrowheads="1"/>
          </p:cNvSpPr>
          <p:nvPr>
            <p:ph type="body" idx="4294967295"/>
          </p:nvPr>
        </p:nvSpPr>
        <p:spPr>
          <a:xfrm>
            <a:off x="271995" y="904582"/>
            <a:ext cx="8382000" cy="1295400"/>
          </a:xfrm>
        </p:spPr>
        <p:txBody>
          <a:bodyPr>
            <a:normAutofit fontScale="92500" lnSpcReduction="20000"/>
          </a:bodyPr>
          <a:lstStyle/>
          <a:p>
            <a:pPr eaLnBrk="1" hangingPunct="1">
              <a:buFontTx/>
              <a:buNone/>
            </a:pPr>
            <a:r>
              <a:rPr lang="en-US" sz="2400" u="sng" dirty="0" smtClean="0"/>
              <a:t>ACIP recommends:</a:t>
            </a:r>
          </a:p>
          <a:p>
            <a:pPr marL="457200" lvl="1" eaLnBrk="1" fontAlgn="base" hangingPunct="1">
              <a:lnSpc>
                <a:spcPct val="110000"/>
              </a:lnSpc>
              <a:spcBef>
                <a:spcPts val="1200"/>
              </a:spcBef>
              <a:spcAft>
                <a:spcPct val="0"/>
              </a:spcAft>
              <a:buClr>
                <a:srgbClr val="FFFFCC"/>
              </a:buClr>
              <a:buFontTx/>
              <a:buNone/>
            </a:pPr>
            <a:r>
              <a:rPr lang="en-US" sz="2200" dirty="0"/>
              <a:t>A 5 dose series of DTaP: Administered at 2, 4, 6, 15-18 months and</a:t>
            </a:r>
          </a:p>
          <a:p>
            <a:pPr marL="457200" lvl="1" eaLnBrk="1" fontAlgn="base" hangingPunct="1">
              <a:lnSpc>
                <a:spcPct val="110000"/>
              </a:lnSpc>
              <a:spcBef>
                <a:spcPts val="1200"/>
              </a:spcBef>
              <a:spcAft>
                <a:spcPct val="0"/>
              </a:spcAft>
              <a:buClr>
                <a:srgbClr val="FFFFCC"/>
              </a:buClr>
              <a:buFontTx/>
              <a:buNone/>
            </a:pPr>
            <a:r>
              <a:rPr lang="en-US" sz="2200" dirty="0"/>
              <a:t>4-6 years (Do not administer after age 6)</a:t>
            </a:r>
          </a:p>
          <a:p>
            <a:pPr lvl="1" eaLnBrk="1" hangingPunct="1">
              <a:buClr>
                <a:srgbClr val="FFFFCC"/>
              </a:buClr>
              <a:buFontTx/>
              <a:buNone/>
            </a:pPr>
            <a:endParaRPr lang="en-US" sz="2000" dirty="0" smtClean="0"/>
          </a:p>
        </p:txBody>
      </p:sp>
      <p:sp>
        <p:nvSpPr>
          <p:cNvPr id="265221" name="Text Box 5"/>
          <p:cNvSpPr txBox="1">
            <a:spLocks noChangeArrowheads="1"/>
          </p:cNvSpPr>
          <p:nvPr/>
        </p:nvSpPr>
        <p:spPr bwMode="auto">
          <a:xfrm>
            <a:off x="92664" y="2148484"/>
            <a:ext cx="8305800" cy="1538883"/>
          </a:xfrm>
          <a:prstGeom prst="rect">
            <a:avLst/>
          </a:prstGeom>
          <a:noFill/>
          <a:ln w="9525">
            <a:noFill/>
            <a:miter lim="800000"/>
            <a:headEnd/>
            <a:tailEnd/>
          </a:ln>
        </p:spPr>
        <p:txBody>
          <a:bodyPr>
            <a:spAutoFit/>
          </a:bodyPr>
          <a:lstStyle/>
          <a:p>
            <a:pPr>
              <a:spcBef>
                <a:spcPts val="1200"/>
              </a:spcBef>
            </a:pPr>
            <a:r>
              <a:rPr lang="en-US" sz="2400" dirty="0">
                <a:solidFill>
                  <a:srgbClr val="FFFFFF"/>
                </a:solidFill>
                <a:latin typeface="Segoe UI"/>
              </a:rPr>
              <a:t>  </a:t>
            </a:r>
            <a:r>
              <a:rPr lang="en-US" sz="2400" u="sng" dirty="0" smtClean="0">
                <a:solidFill>
                  <a:prstClr val="black"/>
                </a:solidFill>
                <a:latin typeface="Segoe UI"/>
              </a:rPr>
              <a:t>one</a:t>
            </a:r>
            <a:r>
              <a:rPr lang="en-US" sz="2400" dirty="0" smtClean="0">
                <a:solidFill>
                  <a:prstClr val="black"/>
                </a:solidFill>
                <a:latin typeface="Segoe UI"/>
              </a:rPr>
              <a:t> dose </a:t>
            </a:r>
            <a:r>
              <a:rPr lang="en-US" sz="2400" dirty="0">
                <a:solidFill>
                  <a:prstClr val="black"/>
                </a:solidFill>
                <a:latin typeface="Segoe UI"/>
              </a:rPr>
              <a:t>of </a:t>
            </a:r>
            <a:r>
              <a:rPr lang="en-US" sz="2400" b="1" dirty="0" smtClean="0">
                <a:solidFill>
                  <a:prstClr val="black"/>
                </a:solidFill>
                <a:latin typeface="Segoe UI"/>
              </a:rPr>
              <a:t>Tdap:</a:t>
            </a:r>
            <a:endParaRPr lang="en-US" sz="2400" dirty="0">
              <a:solidFill>
                <a:prstClr val="black"/>
              </a:solidFill>
              <a:latin typeface="Segoe UI"/>
            </a:endParaRPr>
          </a:p>
          <a:p>
            <a:pPr lvl="1">
              <a:spcBef>
                <a:spcPts val="1200"/>
              </a:spcBef>
              <a:buClr>
                <a:srgbClr val="FFFFCC"/>
              </a:buClr>
            </a:pPr>
            <a:r>
              <a:rPr lang="en-US" sz="2000" dirty="0" smtClean="0">
                <a:solidFill>
                  <a:prstClr val="black"/>
                </a:solidFill>
                <a:latin typeface="Segoe UI"/>
              </a:rPr>
              <a:t>For children and adolescents starting at 11 </a:t>
            </a:r>
            <a:r>
              <a:rPr lang="en-US" sz="2000" dirty="0">
                <a:solidFill>
                  <a:prstClr val="black"/>
                </a:solidFill>
                <a:latin typeface="Segoe UI"/>
              </a:rPr>
              <a:t>or 12 years of </a:t>
            </a:r>
            <a:r>
              <a:rPr lang="en-US" sz="2000" dirty="0" smtClean="0">
                <a:solidFill>
                  <a:prstClr val="black"/>
                </a:solidFill>
                <a:latin typeface="Segoe UI"/>
              </a:rPr>
              <a:t>age </a:t>
            </a:r>
            <a:br>
              <a:rPr lang="en-US" sz="2000" dirty="0" smtClean="0">
                <a:solidFill>
                  <a:prstClr val="black"/>
                </a:solidFill>
                <a:latin typeface="Segoe UI"/>
              </a:rPr>
            </a:br>
            <a:r>
              <a:rPr lang="en-US" sz="2000" dirty="0" smtClean="0">
                <a:solidFill>
                  <a:prstClr val="black"/>
                </a:solidFill>
                <a:latin typeface="Segoe UI"/>
              </a:rPr>
              <a:t>For all </a:t>
            </a:r>
            <a:r>
              <a:rPr lang="en-US" sz="2000" dirty="0">
                <a:solidFill>
                  <a:prstClr val="black"/>
                </a:solidFill>
                <a:latin typeface="Segoe UI"/>
              </a:rPr>
              <a:t>adults aged 19 years and </a:t>
            </a:r>
            <a:r>
              <a:rPr lang="en-US" sz="2000" dirty="0" smtClean="0">
                <a:solidFill>
                  <a:prstClr val="black"/>
                </a:solidFill>
                <a:latin typeface="Segoe UI"/>
              </a:rPr>
              <a:t>older who have not had Tdap previously</a:t>
            </a:r>
            <a:endParaRPr lang="en-US" sz="2000" b="1" dirty="0">
              <a:solidFill>
                <a:prstClr val="black"/>
              </a:solidFill>
              <a:latin typeface="Segoe UI"/>
            </a:endParaRPr>
          </a:p>
        </p:txBody>
      </p:sp>
      <p:sp>
        <p:nvSpPr>
          <p:cNvPr id="12" name="Rectangle 11"/>
          <p:cNvSpPr/>
          <p:nvPr/>
        </p:nvSpPr>
        <p:spPr>
          <a:xfrm>
            <a:off x="1066800" y="6284178"/>
            <a:ext cx="8839200" cy="246221"/>
          </a:xfrm>
          <a:prstGeom prst="rect">
            <a:avLst/>
          </a:prstGeom>
        </p:spPr>
        <p:txBody>
          <a:bodyPr wrap="square">
            <a:spAutoFit/>
          </a:bodyPr>
          <a:lstStyle/>
          <a:p>
            <a:r>
              <a:rPr lang="en-US" sz="1000" b="1" dirty="0" smtClean="0">
                <a:solidFill>
                  <a:prstClr val="black"/>
                </a:solidFill>
                <a:latin typeface="Segoe UI"/>
                <a:cs typeface="Arial" pitchFamily="34" charset="0"/>
              </a:rPr>
              <a:t>MMWR, September 23, 2011, Vol 60, #37         MMWR,  January 14, 2011, Vol 60, #01             MMWR, June 29, 2012 Vol 61, #25</a:t>
            </a:r>
          </a:p>
        </p:txBody>
      </p:sp>
      <p:graphicFrame>
        <p:nvGraphicFramePr>
          <p:cNvPr id="13" name="Object 9"/>
          <p:cNvGraphicFramePr>
            <a:graphicFrameLocks noChangeAspect="1"/>
          </p:cNvGraphicFramePr>
          <p:nvPr>
            <p:extLst/>
          </p:nvPr>
        </p:nvGraphicFramePr>
        <p:xfrm>
          <a:off x="520127" y="3880530"/>
          <a:ext cx="2133600" cy="2094890"/>
        </p:xfrm>
        <a:graphic>
          <a:graphicData uri="http://schemas.openxmlformats.org/presentationml/2006/ole">
            <mc:AlternateContent xmlns:mc="http://schemas.openxmlformats.org/markup-compatibility/2006">
              <mc:Choice xmlns:v="urn:schemas-microsoft-com:vml" Requires="v">
                <p:oleObj spid="_x0000_s515088" name="Photo Editor Photo" r:id="rId4" imgW="1419048" imgH="952633" progId="">
                  <p:embed/>
                </p:oleObj>
              </mc:Choice>
              <mc:Fallback>
                <p:oleObj name="Photo Editor Photo" r:id="rId4" imgW="1419048" imgH="95263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127" y="3880530"/>
                        <a:ext cx="2133600" cy="2094890"/>
                      </a:xfrm>
                      <a:prstGeom prst="rect">
                        <a:avLst/>
                      </a:prstGeom>
                      <a:noFill/>
                      <a:extLst/>
                    </p:spPr>
                  </p:pic>
                </p:oleObj>
              </mc:Fallback>
            </mc:AlternateContent>
          </a:graphicData>
        </a:graphic>
      </p:graphicFrame>
      <p:pic>
        <p:nvPicPr>
          <p:cNvPr id="14" name="Picture 6" descr="img0003"/>
          <p:cNvPicPr>
            <a:picLocks noChangeAspect="1" noChangeArrowheads="1"/>
          </p:cNvPicPr>
          <p:nvPr/>
        </p:nvPicPr>
        <p:blipFill>
          <a:blip r:embed="rId6" cstate="print"/>
          <a:srcRect/>
          <a:stretch>
            <a:fillRect/>
          </a:stretch>
        </p:blipFill>
        <p:spPr bwMode="auto">
          <a:xfrm>
            <a:off x="3098135" y="3787246"/>
            <a:ext cx="3132456" cy="2088304"/>
          </a:xfrm>
          <a:prstGeom prst="rect">
            <a:avLst/>
          </a:prstGeom>
          <a:noFill/>
          <a:ln w="9525">
            <a:noFill/>
            <a:miter lim="800000"/>
            <a:headEnd/>
            <a:tailEnd/>
          </a:ln>
        </p:spPr>
      </p:pic>
      <p:graphicFrame>
        <p:nvGraphicFramePr>
          <p:cNvPr id="15" name="Object 2"/>
          <p:cNvGraphicFramePr>
            <a:graphicFrameLocks noChangeAspect="1"/>
          </p:cNvGraphicFramePr>
          <p:nvPr>
            <p:extLst/>
          </p:nvPr>
        </p:nvGraphicFramePr>
        <p:xfrm>
          <a:off x="6675000" y="3787246"/>
          <a:ext cx="2030413" cy="2377652"/>
        </p:xfrm>
        <a:graphic>
          <a:graphicData uri="http://schemas.openxmlformats.org/presentationml/2006/ole">
            <mc:AlternateContent xmlns:mc="http://schemas.openxmlformats.org/markup-compatibility/2006">
              <mc:Choice xmlns:v="urn:schemas-microsoft-com:vml" Requires="v">
                <p:oleObj spid="_x0000_s515089" name="PHOTO-PAINT Image" r:id="rId7" imgW="1234129" imgH="1621402" progId="">
                  <p:embed/>
                </p:oleObj>
              </mc:Choice>
              <mc:Fallback>
                <p:oleObj name="PHOTO-PAINT Image" r:id="rId7" imgW="1234129" imgH="1621402"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5000" y="3787246"/>
                        <a:ext cx="2030413" cy="2377652"/>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151873976"/>
      </p:ext>
    </p:extLst>
  </p:cSld>
  <p:clrMapOvr>
    <a:masterClrMapping/>
  </p:clrMapOvr>
  <p:transition advTm="57419"/>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3454"/>
            <a:ext cx="8839200" cy="990600"/>
          </a:xfrm>
        </p:spPr>
        <p:txBody>
          <a:bodyPr/>
          <a:lstStyle/>
          <a:p>
            <a:r>
              <a:rPr lang="en-US" dirty="0" smtClean="0"/>
              <a:t>Tdap for Pregnant Women</a:t>
            </a:r>
            <a:endParaRPr lang="en-US" dirty="0"/>
          </a:p>
        </p:txBody>
      </p:sp>
      <p:sp>
        <p:nvSpPr>
          <p:cNvPr id="3" name="Content Placeholder 2"/>
          <p:cNvSpPr>
            <a:spLocks noGrp="1"/>
          </p:cNvSpPr>
          <p:nvPr>
            <p:ph idx="1"/>
          </p:nvPr>
        </p:nvSpPr>
        <p:spPr/>
        <p:txBody>
          <a:bodyPr/>
          <a:lstStyle/>
          <a:p>
            <a:pPr marL="0" indent="0">
              <a:buNone/>
            </a:pPr>
            <a:r>
              <a:rPr lang="en-US" dirty="0" smtClean="0"/>
              <a:t>ACIP recommends:</a:t>
            </a:r>
          </a:p>
          <a:p>
            <a:r>
              <a:rPr lang="en-US" sz="2400" dirty="0" smtClean="0"/>
              <a:t>One dose of Tdap </a:t>
            </a:r>
            <a:r>
              <a:rPr lang="en-US" sz="2400" u="sng" dirty="0" smtClean="0"/>
              <a:t>each</a:t>
            </a:r>
            <a:r>
              <a:rPr lang="en-US" sz="2400" dirty="0" smtClean="0"/>
              <a:t> pregnancy</a:t>
            </a:r>
          </a:p>
          <a:p>
            <a:r>
              <a:rPr lang="en-US" sz="2400" dirty="0" smtClean="0"/>
              <a:t>Optimal timing early in the 27 through 36 week gestation window</a:t>
            </a:r>
          </a:p>
          <a:p>
            <a:r>
              <a:rPr lang="en-US" sz="2400" dirty="0" smtClean="0"/>
              <a:t>If not given during pregnancy; administer immediately postpartum</a:t>
            </a:r>
            <a:endParaRPr lang="en-US" sz="2400" dirty="0"/>
          </a:p>
        </p:txBody>
      </p:sp>
      <p:sp>
        <p:nvSpPr>
          <p:cNvPr id="4" name="Rectangle 3"/>
          <p:cNvSpPr/>
          <p:nvPr/>
        </p:nvSpPr>
        <p:spPr>
          <a:xfrm>
            <a:off x="990600" y="5867400"/>
            <a:ext cx="6016610" cy="430887"/>
          </a:xfrm>
          <a:prstGeom prst="rect">
            <a:avLst/>
          </a:prstGeom>
        </p:spPr>
        <p:txBody>
          <a:bodyPr wrap="square">
            <a:spAutoFit/>
          </a:bodyPr>
          <a:lstStyle/>
          <a:p>
            <a:r>
              <a:rPr lang="en-US" sz="1100" b="1" dirty="0">
                <a:solidFill>
                  <a:prstClr val="black"/>
                </a:solidFill>
                <a:latin typeface="Segoe UI"/>
              </a:rPr>
              <a:t> Ref: </a:t>
            </a:r>
            <a:r>
              <a:rPr lang="en-US" sz="1100" dirty="0">
                <a:solidFill>
                  <a:prstClr val="black"/>
                </a:solidFill>
                <a:latin typeface="Segoe UI"/>
              </a:rPr>
              <a:t>Advisory Committee on Immunization Practices. Updated ACIP statement for pertussis, tetanus and diphtheria vaccines presented by Jennifer L. Liang, October 19, 2016.</a:t>
            </a:r>
          </a:p>
        </p:txBody>
      </p:sp>
    </p:spTree>
    <p:extLst>
      <p:ext uri="{BB962C8B-B14F-4D97-AF65-F5344CB8AC3E}">
        <p14:creationId xmlns:p14="http://schemas.microsoft.com/office/powerpoint/2010/main" val="2419057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32802" name="Rectangle 2"/>
          <p:cNvSpPr>
            <a:spLocks noGrp="1" noChangeArrowheads="1"/>
          </p:cNvSpPr>
          <p:nvPr>
            <p:ph type="ctrTitle" idx="4294967295"/>
          </p:nvPr>
        </p:nvSpPr>
        <p:spPr>
          <a:xfrm>
            <a:off x="914400" y="304800"/>
            <a:ext cx="7772400" cy="1066800"/>
          </a:xfrm>
        </p:spPr>
        <p:txBody>
          <a:bodyPr/>
          <a:lstStyle/>
          <a:p>
            <a:pPr algn="l" eaLnBrk="1" hangingPunct="1"/>
            <a:r>
              <a:rPr lang="en-US" sz="4800" b="1" i="1" dirty="0" smtClean="0">
                <a:solidFill>
                  <a:srgbClr val="FFFF99"/>
                </a:solidFill>
              </a:rPr>
              <a:t>Test Your Knowledge!</a:t>
            </a:r>
          </a:p>
        </p:txBody>
      </p:sp>
      <p:sp>
        <p:nvSpPr>
          <p:cNvPr id="332803" name="Rectangle 3"/>
          <p:cNvSpPr>
            <a:spLocks noGrp="1" noChangeArrowheads="1"/>
          </p:cNvSpPr>
          <p:nvPr>
            <p:ph type="subTitle" idx="4294967295"/>
          </p:nvPr>
        </p:nvSpPr>
        <p:spPr>
          <a:xfrm>
            <a:off x="914400" y="1600200"/>
            <a:ext cx="7467600" cy="1295400"/>
          </a:xfrm>
        </p:spPr>
        <p:txBody>
          <a:bodyPr/>
          <a:lstStyle/>
          <a:p>
            <a:pPr marL="0" indent="0" eaLnBrk="1" hangingPunct="1">
              <a:lnSpc>
                <a:spcPct val="90000"/>
              </a:lnSpc>
              <a:spcBef>
                <a:spcPct val="0"/>
              </a:spcBef>
              <a:buFontTx/>
              <a:buNone/>
            </a:pPr>
            <a:r>
              <a:rPr lang="en-US" sz="2400" b="1" i="1" dirty="0">
                <a:solidFill>
                  <a:srgbClr val="FFFF99"/>
                </a:solidFill>
                <a:latin typeface="+mj-lt"/>
                <a:ea typeface="+mj-ea"/>
                <a:cs typeface="+mj-cs"/>
              </a:rPr>
              <a:t>Twelve month old Lucas was given his fourth dose of DTaP 4 </a:t>
            </a:r>
            <a:r>
              <a:rPr lang="en-US" sz="2400" b="1" i="1" dirty="0" smtClean="0">
                <a:solidFill>
                  <a:srgbClr val="FFFF99"/>
                </a:solidFill>
                <a:latin typeface="+mj-lt"/>
                <a:ea typeface="+mj-ea"/>
                <a:cs typeface="+mj-cs"/>
              </a:rPr>
              <a:t>months </a:t>
            </a:r>
            <a:r>
              <a:rPr lang="en-US" sz="2400" b="1" i="1" dirty="0">
                <a:solidFill>
                  <a:srgbClr val="FFFF99"/>
                </a:solidFill>
                <a:latin typeface="+mj-lt"/>
                <a:ea typeface="+mj-ea"/>
                <a:cs typeface="+mj-cs"/>
              </a:rPr>
              <a:t>after his third dose of DTaP, does it need to be repeated?</a:t>
            </a:r>
          </a:p>
          <a:p>
            <a:pPr marL="0" indent="0" eaLnBrk="1" hangingPunct="1">
              <a:lnSpc>
                <a:spcPct val="90000"/>
              </a:lnSpc>
              <a:buFontTx/>
              <a:buNone/>
            </a:pPr>
            <a:endParaRPr lang="en-US" sz="2400" dirty="0" smtClean="0"/>
          </a:p>
          <a:p>
            <a:pPr marL="0" indent="0" eaLnBrk="1" hangingPunct="1">
              <a:lnSpc>
                <a:spcPct val="90000"/>
              </a:lnSpc>
              <a:buFontTx/>
              <a:buNone/>
            </a:pPr>
            <a:r>
              <a:rPr lang="en-US" sz="2400" b="1" dirty="0" smtClean="0">
                <a:solidFill>
                  <a:schemeClr val="tx2">
                    <a:lumMod val="40000"/>
                    <a:lumOff val="60000"/>
                  </a:schemeClr>
                </a:solidFill>
              </a:rPr>
              <a:t>What should be done?</a:t>
            </a:r>
            <a:r>
              <a:rPr lang="en-US" sz="2800" b="1" dirty="0" smtClean="0">
                <a:solidFill>
                  <a:schemeClr val="tx2">
                    <a:lumMod val="40000"/>
                    <a:lumOff val="60000"/>
                  </a:schemeClr>
                </a:solidFill>
              </a:rPr>
              <a:t>  </a:t>
            </a:r>
          </a:p>
        </p:txBody>
      </p:sp>
      <p:sp>
        <p:nvSpPr>
          <p:cNvPr id="332804" name="Rectangle 6"/>
          <p:cNvSpPr>
            <a:spLocks noChangeArrowheads="1"/>
          </p:cNvSpPr>
          <p:nvPr/>
        </p:nvSpPr>
        <p:spPr bwMode="auto">
          <a:xfrm>
            <a:off x="1636713" y="6375400"/>
            <a:ext cx="3728649" cy="307777"/>
          </a:xfrm>
          <a:prstGeom prst="rect">
            <a:avLst/>
          </a:prstGeom>
          <a:noFill/>
          <a:ln w="9525">
            <a:noFill/>
            <a:miter lim="800000"/>
            <a:headEnd/>
            <a:tailEnd/>
          </a:ln>
        </p:spPr>
        <p:txBody>
          <a:bodyPr wrap="none">
            <a:spAutoFit/>
          </a:bodyPr>
          <a:lstStyle/>
          <a:p>
            <a:r>
              <a:rPr lang="en-US" sz="1400" b="1">
                <a:solidFill>
                  <a:srgbClr val="FFFFFF"/>
                </a:solidFill>
                <a:cs typeface="Arial" charset="0"/>
              </a:rPr>
              <a:t>IAC Ask the Experts - Reviewed July 2014</a:t>
            </a:r>
          </a:p>
        </p:txBody>
      </p:sp>
    </p:spTree>
    <p:custDataLst>
      <p:tags r:id="rId1"/>
    </p:custDataLst>
    <p:extLst>
      <p:ext uri="{BB962C8B-B14F-4D97-AF65-F5344CB8AC3E}">
        <p14:creationId xmlns:p14="http://schemas.microsoft.com/office/powerpoint/2010/main" val="1577143118"/>
      </p:ext>
    </p:extLst>
  </p:cSld>
  <p:clrMapOvr>
    <a:masterClrMapping/>
  </p:clrMapOvr>
  <mc:AlternateContent xmlns:mc="http://schemas.openxmlformats.org/markup-compatibility/2006" xmlns:p14="http://schemas.microsoft.com/office/powerpoint/2010/main">
    <mc:Choice Requires="p14">
      <p:transition spd="slow" p14:dur="2000" advTm="45994"/>
    </mc:Choice>
    <mc:Fallback xmlns="">
      <p:transition spd="slow" advTm="45994"/>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32802" name="Rectangle 2"/>
          <p:cNvSpPr>
            <a:spLocks noGrp="1" noChangeArrowheads="1"/>
          </p:cNvSpPr>
          <p:nvPr>
            <p:ph type="ctrTitle" idx="4294967295"/>
          </p:nvPr>
        </p:nvSpPr>
        <p:spPr>
          <a:xfrm>
            <a:off x="914400" y="304800"/>
            <a:ext cx="7772400" cy="1066800"/>
          </a:xfrm>
        </p:spPr>
        <p:txBody>
          <a:bodyPr/>
          <a:lstStyle/>
          <a:p>
            <a:pPr algn="l" eaLnBrk="1" hangingPunct="1"/>
            <a:r>
              <a:rPr lang="en-US" sz="4800" b="1" i="1" dirty="0" smtClean="0">
                <a:solidFill>
                  <a:srgbClr val="FFFF99"/>
                </a:solidFill>
              </a:rPr>
              <a:t>Test Your Knowledge!</a:t>
            </a:r>
          </a:p>
        </p:txBody>
      </p:sp>
      <p:sp>
        <p:nvSpPr>
          <p:cNvPr id="332803" name="Rectangle 3"/>
          <p:cNvSpPr>
            <a:spLocks noGrp="1" noChangeArrowheads="1"/>
          </p:cNvSpPr>
          <p:nvPr>
            <p:ph type="subTitle" idx="4294967295"/>
          </p:nvPr>
        </p:nvSpPr>
        <p:spPr>
          <a:xfrm>
            <a:off x="914400" y="1600200"/>
            <a:ext cx="7467600" cy="1295400"/>
          </a:xfrm>
        </p:spPr>
        <p:txBody>
          <a:bodyPr/>
          <a:lstStyle/>
          <a:p>
            <a:pPr marL="0" indent="0" eaLnBrk="1" hangingPunct="1">
              <a:lnSpc>
                <a:spcPct val="90000"/>
              </a:lnSpc>
              <a:spcBef>
                <a:spcPct val="0"/>
              </a:spcBef>
              <a:buFontTx/>
              <a:buNone/>
            </a:pPr>
            <a:r>
              <a:rPr lang="en-US" sz="2400" b="1" i="1" dirty="0">
                <a:solidFill>
                  <a:srgbClr val="FFFF99"/>
                </a:solidFill>
                <a:latin typeface="+mj-lt"/>
                <a:ea typeface="+mj-ea"/>
                <a:cs typeface="+mj-cs"/>
              </a:rPr>
              <a:t>Twelve month old Lucas was given his fourth dose of DTaP 4 </a:t>
            </a:r>
            <a:r>
              <a:rPr lang="en-US" sz="2400" b="1" i="1" dirty="0" smtClean="0">
                <a:solidFill>
                  <a:srgbClr val="FFFF99"/>
                </a:solidFill>
                <a:latin typeface="+mj-lt"/>
                <a:ea typeface="+mj-ea"/>
                <a:cs typeface="+mj-cs"/>
              </a:rPr>
              <a:t>months </a:t>
            </a:r>
            <a:r>
              <a:rPr lang="en-US" sz="2400" b="1" i="1" dirty="0">
                <a:solidFill>
                  <a:srgbClr val="FFFF99"/>
                </a:solidFill>
                <a:latin typeface="+mj-lt"/>
                <a:ea typeface="+mj-ea"/>
                <a:cs typeface="+mj-cs"/>
              </a:rPr>
              <a:t>after his third dose of DTaP, does it need to be repeated?</a:t>
            </a:r>
          </a:p>
          <a:p>
            <a:pPr marL="0" indent="0" eaLnBrk="1" hangingPunct="1">
              <a:lnSpc>
                <a:spcPct val="90000"/>
              </a:lnSpc>
              <a:buFontTx/>
              <a:buNone/>
            </a:pPr>
            <a:endParaRPr lang="en-US" sz="2400" dirty="0" smtClean="0"/>
          </a:p>
          <a:p>
            <a:pPr marL="0" indent="0" eaLnBrk="1" hangingPunct="1">
              <a:lnSpc>
                <a:spcPct val="90000"/>
              </a:lnSpc>
              <a:buFontTx/>
              <a:buNone/>
            </a:pPr>
            <a:r>
              <a:rPr lang="en-US" sz="2400" b="1" dirty="0" smtClean="0">
                <a:solidFill>
                  <a:schemeClr val="tx2">
                    <a:lumMod val="40000"/>
                    <a:lumOff val="60000"/>
                  </a:schemeClr>
                </a:solidFill>
              </a:rPr>
              <a:t>What should be done?</a:t>
            </a:r>
            <a:r>
              <a:rPr lang="en-US" sz="2800" b="1" dirty="0" smtClean="0">
                <a:solidFill>
                  <a:schemeClr val="tx2">
                    <a:lumMod val="40000"/>
                    <a:lumOff val="60000"/>
                  </a:schemeClr>
                </a:solidFill>
              </a:rPr>
              <a:t>  </a:t>
            </a:r>
          </a:p>
        </p:txBody>
      </p:sp>
      <p:sp>
        <p:nvSpPr>
          <p:cNvPr id="332804" name="Rectangle 6"/>
          <p:cNvSpPr>
            <a:spLocks noChangeArrowheads="1"/>
          </p:cNvSpPr>
          <p:nvPr/>
        </p:nvSpPr>
        <p:spPr bwMode="auto">
          <a:xfrm>
            <a:off x="1636713" y="6375400"/>
            <a:ext cx="3728649" cy="307777"/>
          </a:xfrm>
          <a:prstGeom prst="rect">
            <a:avLst/>
          </a:prstGeom>
          <a:noFill/>
          <a:ln w="9525">
            <a:noFill/>
            <a:miter lim="800000"/>
            <a:headEnd/>
            <a:tailEnd/>
          </a:ln>
        </p:spPr>
        <p:txBody>
          <a:bodyPr wrap="none">
            <a:spAutoFit/>
          </a:bodyPr>
          <a:lstStyle/>
          <a:p>
            <a:r>
              <a:rPr lang="en-US" sz="1400" b="1">
                <a:solidFill>
                  <a:srgbClr val="FFFFFF"/>
                </a:solidFill>
                <a:cs typeface="Arial" charset="0"/>
              </a:rPr>
              <a:t>IAC Ask the Experts - Reviewed July 2014</a:t>
            </a:r>
          </a:p>
        </p:txBody>
      </p:sp>
      <p:sp>
        <p:nvSpPr>
          <p:cNvPr id="8" name="TextBox 7"/>
          <p:cNvSpPr txBox="1"/>
          <p:nvPr/>
        </p:nvSpPr>
        <p:spPr>
          <a:xfrm>
            <a:off x="990600" y="3429000"/>
            <a:ext cx="7924800" cy="1938992"/>
          </a:xfrm>
          <a:prstGeom prst="rect">
            <a:avLst/>
          </a:prstGeom>
          <a:noFill/>
        </p:spPr>
        <p:txBody>
          <a:bodyPr wrap="square" rtlCol="0">
            <a:spAutoFit/>
          </a:bodyPr>
          <a:lstStyle/>
          <a:p>
            <a:pPr fontAlgn="auto">
              <a:spcBef>
                <a:spcPts val="0"/>
              </a:spcBef>
              <a:spcAft>
                <a:spcPts val="0"/>
              </a:spcAft>
            </a:pPr>
            <a:r>
              <a:rPr lang="en-US" sz="2400" dirty="0" smtClean="0">
                <a:solidFill>
                  <a:srgbClr val="FFFFFF"/>
                </a:solidFill>
                <a:latin typeface="Calibri"/>
                <a:cs typeface="Arial" charset="0"/>
              </a:rPr>
              <a:t>No, In the case of inadvertent early administration of the fourth DTaP dose; If the fourth dose of DTaP was administered at least 4 months after the third dose of DTaP and the child was 12 months of age or older, it does not need to be repeated.  </a:t>
            </a:r>
            <a:endParaRPr lang="en-US" sz="2400" dirty="0">
              <a:solidFill>
                <a:srgbClr val="FFFFFF"/>
              </a:solidFill>
              <a:latin typeface="Calibri"/>
              <a:cs typeface="Arial" charset="0"/>
            </a:endParaRPr>
          </a:p>
        </p:txBody>
      </p:sp>
    </p:spTree>
    <p:custDataLst>
      <p:tags r:id="rId1"/>
    </p:custDataLst>
    <p:extLst>
      <p:ext uri="{BB962C8B-B14F-4D97-AF65-F5344CB8AC3E}">
        <p14:creationId xmlns:p14="http://schemas.microsoft.com/office/powerpoint/2010/main" val="1307308214"/>
      </p:ext>
    </p:extLst>
  </p:cSld>
  <p:clrMapOvr>
    <a:masterClrMapping/>
  </p:clrMapOvr>
  <mc:AlternateContent xmlns:mc="http://schemas.openxmlformats.org/markup-compatibility/2006" xmlns:p14="http://schemas.microsoft.com/office/powerpoint/2010/main">
    <mc:Choice Requires="p14">
      <p:transition spd="slow" p14:dur="2000" advTm="45994"/>
    </mc:Choice>
    <mc:Fallback xmlns="">
      <p:transition spd="slow" advTm="4599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52400" y="0"/>
            <a:ext cx="8839200" cy="838200"/>
          </a:xfrm>
        </p:spPr>
        <p:txBody>
          <a:bodyPr>
            <a:normAutofit/>
          </a:bodyPr>
          <a:lstStyle/>
          <a:p>
            <a:pPr eaLnBrk="1" hangingPunct="1"/>
            <a:r>
              <a:rPr lang="en-US" sz="4000" dirty="0" smtClean="0">
                <a:cs typeface="Arial" pitchFamily="34" charset="0"/>
              </a:rPr>
              <a:t>Disclosure Statements</a:t>
            </a:r>
          </a:p>
        </p:txBody>
      </p:sp>
      <p:sp>
        <p:nvSpPr>
          <p:cNvPr id="38915" name="Rectangle 3"/>
          <p:cNvSpPr>
            <a:spLocks noGrp="1" noChangeArrowheads="1"/>
          </p:cNvSpPr>
          <p:nvPr>
            <p:ph type="body" idx="1"/>
          </p:nvPr>
        </p:nvSpPr>
        <p:spPr>
          <a:xfrm>
            <a:off x="152400" y="1066800"/>
            <a:ext cx="8305800" cy="5181600"/>
          </a:xfrm>
        </p:spPr>
        <p:txBody>
          <a:bodyPr>
            <a:noAutofit/>
          </a:bodyPr>
          <a:lstStyle/>
          <a:p>
            <a:pPr eaLnBrk="1" hangingPunct="1"/>
            <a:r>
              <a:rPr lang="en-US" sz="2000" dirty="0" smtClean="0">
                <a:cs typeface="Arial" pitchFamily="34" charset="0"/>
              </a:rPr>
              <a:t>Neither the planners of this session nor I have any financial relationship with pharmaceutical companies, biomedical device manufacturers, or corporations whose products and services are related to the vaccines we discuss.</a:t>
            </a:r>
          </a:p>
          <a:p>
            <a:pPr eaLnBrk="1" hangingPunct="1"/>
            <a:r>
              <a:rPr lang="en-US" sz="2000" dirty="0" smtClean="0">
                <a:cs typeface="Arial" pitchFamily="34" charset="0"/>
              </a:rPr>
              <a:t>There is no commercial support being received for this event.</a:t>
            </a:r>
          </a:p>
          <a:p>
            <a:pPr eaLnBrk="1" hangingPunct="1"/>
            <a:r>
              <a:rPr lang="en-US" sz="2000" dirty="0" smtClean="0">
                <a:cs typeface="Arial" pitchFamily="34" charset="0"/>
              </a:rPr>
              <a:t>The mention of specific brands of vaccines in this presentation is for the purpose of providing education and does not constitute endorsement.</a:t>
            </a:r>
          </a:p>
          <a:p>
            <a:pPr eaLnBrk="1" hangingPunct="1"/>
            <a:r>
              <a:rPr lang="en-US" sz="2000" dirty="0" smtClean="0">
                <a:cs typeface="Arial" pitchFamily="34" charset="0"/>
              </a:rPr>
              <a:t>The GA Immunization Program utilizes ACIP recommendations as the  basis for this presentation and for our guidelines, policies, and recommendations. </a:t>
            </a:r>
          </a:p>
          <a:p>
            <a:pPr eaLnBrk="1" hangingPunct="1"/>
            <a:r>
              <a:rPr lang="en-US" sz="2000" dirty="0" smtClean="0">
                <a:cs typeface="Arial" pitchFamily="34" charset="0"/>
              </a:rPr>
              <a:t>For certain vaccines this may represent a slight departure from or off-label use of the vaccine package insert guidelines.</a:t>
            </a:r>
          </a:p>
        </p:txBody>
      </p:sp>
    </p:spTree>
    <p:extLst>
      <p:ext uri="{BB962C8B-B14F-4D97-AF65-F5344CB8AC3E}">
        <p14:creationId xmlns:p14="http://schemas.microsoft.com/office/powerpoint/2010/main" val="3045406769"/>
      </p:ext>
    </p:extLst>
  </p:cSld>
  <p:clrMapOvr>
    <a:masterClrMapping/>
  </p:clrMapOvr>
  <mc:AlternateContent xmlns:mc="http://schemas.openxmlformats.org/markup-compatibility/2006" xmlns:p14="http://schemas.microsoft.com/office/powerpoint/2010/main">
    <mc:Choice Requires="p14">
      <p:transition spd="slow" p14:dur="2000" advTm="42982"/>
    </mc:Choice>
    <mc:Fallback xmlns="">
      <p:transition spd="slow" advTm="42982"/>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45090" name="Rectangle 2"/>
          <p:cNvSpPr>
            <a:spLocks noGrp="1" noChangeArrowheads="1"/>
          </p:cNvSpPr>
          <p:nvPr>
            <p:ph type="ctrTitle" idx="4294967295"/>
          </p:nvPr>
        </p:nvSpPr>
        <p:spPr>
          <a:xfrm>
            <a:off x="914400" y="381000"/>
            <a:ext cx="7772400" cy="914400"/>
          </a:xfrm>
        </p:spPr>
        <p:txBody>
          <a:bodyPr/>
          <a:lstStyle/>
          <a:p>
            <a:pPr algn="l" eaLnBrk="1" hangingPunct="1"/>
            <a:r>
              <a:rPr lang="en-US" sz="4800" b="1" i="1" dirty="0" smtClean="0">
                <a:solidFill>
                  <a:srgbClr val="FFFF99"/>
                </a:solidFill>
              </a:rPr>
              <a:t>Test Your Knowledge!</a:t>
            </a:r>
          </a:p>
        </p:txBody>
      </p:sp>
      <p:sp>
        <p:nvSpPr>
          <p:cNvPr id="345091" name="Rectangle 3"/>
          <p:cNvSpPr>
            <a:spLocks noGrp="1" noChangeArrowheads="1"/>
          </p:cNvSpPr>
          <p:nvPr>
            <p:ph type="subTitle" idx="4294967295"/>
          </p:nvPr>
        </p:nvSpPr>
        <p:spPr>
          <a:xfrm>
            <a:off x="647700" y="1722626"/>
            <a:ext cx="7543800" cy="1909584"/>
          </a:xfrm>
        </p:spPr>
        <p:txBody>
          <a:bodyPr/>
          <a:lstStyle/>
          <a:p>
            <a:pPr marL="0" indent="0" eaLnBrk="1" hangingPunct="1">
              <a:lnSpc>
                <a:spcPct val="90000"/>
              </a:lnSpc>
              <a:buFontTx/>
              <a:buNone/>
            </a:pPr>
            <a:r>
              <a:rPr lang="en-US" sz="2400" b="1" dirty="0">
                <a:solidFill>
                  <a:schemeClr val="tx2">
                    <a:lumMod val="40000"/>
                    <a:lumOff val="60000"/>
                  </a:schemeClr>
                </a:solidFill>
              </a:rPr>
              <a:t>Logan is a 7 year old boy who was not fully immunized with DTaP and received 1 dose of Tdap in the catch-up series.  Can he receive an additional dose of Tdap vaccine at 11 through 12 years</a:t>
            </a:r>
            <a:r>
              <a:rPr lang="en-US" sz="2400" dirty="0" smtClean="0">
                <a:solidFill>
                  <a:srgbClr val="FFFF99"/>
                </a:solidFill>
              </a:rPr>
              <a:t>?</a:t>
            </a:r>
          </a:p>
          <a:p>
            <a:pPr marL="0" indent="0" eaLnBrk="1" hangingPunct="1">
              <a:lnSpc>
                <a:spcPct val="90000"/>
              </a:lnSpc>
              <a:buFontTx/>
              <a:buNone/>
            </a:pPr>
            <a:endParaRPr lang="en-US" sz="2400" b="1" dirty="0" smtClean="0">
              <a:solidFill>
                <a:srgbClr val="FFFF99"/>
              </a:solidFill>
              <a:cs typeface="Arial" charset="0"/>
            </a:endParaRPr>
          </a:p>
        </p:txBody>
      </p:sp>
      <p:sp>
        <p:nvSpPr>
          <p:cNvPr id="345092" name="TextBox 5"/>
          <p:cNvSpPr txBox="1">
            <a:spLocks noChangeArrowheads="1"/>
          </p:cNvSpPr>
          <p:nvPr/>
        </p:nvSpPr>
        <p:spPr bwMode="auto">
          <a:xfrm>
            <a:off x="609600" y="4191000"/>
            <a:ext cx="8001000" cy="519113"/>
          </a:xfrm>
          <a:prstGeom prst="rect">
            <a:avLst/>
          </a:prstGeom>
          <a:noFill/>
          <a:ln w="9525">
            <a:noFill/>
            <a:miter lim="800000"/>
            <a:headEnd/>
            <a:tailEnd/>
          </a:ln>
        </p:spPr>
        <p:txBody>
          <a:bodyPr>
            <a:spAutoFit/>
          </a:bodyPr>
          <a:lstStyle/>
          <a:p>
            <a:endParaRPr lang="en-US" sz="2800">
              <a:solidFill>
                <a:srgbClr val="FFFFFF"/>
              </a:solidFill>
              <a:latin typeface="Calibri"/>
              <a:cs typeface="Arial" charset="0"/>
            </a:endParaRPr>
          </a:p>
        </p:txBody>
      </p:sp>
      <p:sp>
        <p:nvSpPr>
          <p:cNvPr id="3" name="Rectangle 2"/>
          <p:cNvSpPr/>
          <p:nvPr/>
        </p:nvSpPr>
        <p:spPr>
          <a:xfrm>
            <a:off x="645016" y="5827693"/>
            <a:ext cx="7127383" cy="523220"/>
          </a:xfrm>
          <a:prstGeom prst="rect">
            <a:avLst/>
          </a:prstGeom>
        </p:spPr>
        <p:txBody>
          <a:bodyPr wrap="square">
            <a:spAutoFit/>
          </a:bodyPr>
          <a:lstStyle/>
          <a:p>
            <a:r>
              <a:rPr lang="en-US" sz="1400" b="1" dirty="0">
                <a:solidFill>
                  <a:srgbClr val="FFFFFF"/>
                </a:solidFill>
                <a:latin typeface="Calibri"/>
                <a:cs typeface="Arial" charset="0"/>
              </a:rPr>
              <a:t>Ref: </a:t>
            </a:r>
            <a:r>
              <a:rPr lang="en-US" sz="1400" b="1" dirty="0" smtClean="0">
                <a:solidFill>
                  <a:srgbClr val="FFFFFF"/>
                </a:solidFill>
                <a:latin typeface="Calibri"/>
                <a:cs typeface="Arial" charset="0"/>
              </a:rPr>
              <a:t>Recommended Immunization Schedule for Children and Adolescents Aged 18 years or younger, United States, 2017</a:t>
            </a:r>
            <a:endParaRPr lang="en-US" sz="1200" b="1" dirty="0">
              <a:solidFill>
                <a:srgbClr val="FFFFFF"/>
              </a:solidFill>
              <a:latin typeface="Calibri"/>
              <a:cs typeface="Arial" charset="0"/>
            </a:endParaRPr>
          </a:p>
        </p:txBody>
      </p:sp>
    </p:spTree>
    <p:custDataLst>
      <p:tags r:id="rId1"/>
    </p:custDataLst>
    <p:extLst>
      <p:ext uri="{BB962C8B-B14F-4D97-AF65-F5344CB8AC3E}">
        <p14:creationId xmlns:p14="http://schemas.microsoft.com/office/powerpoint/2010/main" val="3578908311"/>
      </p:ext>
    </p:extLst>
  </p:cSld>
  <p:clrMapOvr>
    <a:masterClrMapping/>
  </p:clrMapOvr>
  <mc:AlternateContent xmlns:mc="http://schemas.openxmlformats.org/markup-compatibility/2006" xmlns:p14="http://schemas.microsoft.com/office/powerpoint/2010/main">
    <mc:Choice Requires="p14">
      <p:transition spd="slow" p14:dur="2000" advTm="42753"/>
    </mc:Choice>
    <mc:Fallback xmlns="">
      <p:transition spd="slow" advTm="42753"/>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45090" name="Rectangle 2"/>
          <p:cNvSpPr>
            <a:spLocks noGrp="1" noChangeArrowheads="1"/>
          </p:cNvSpPr>
          <p:nvPr>
            <p:ph type="ctrTitle" idx="4294967295"/>
          </p:nvPr>
        </p:nvSpPr>
        <p:spPr>
          <a:xfrm>
            <a:off x="914400" y="381000"/>
            <a:ext cx="7772400" cy="914400"/>
          </a:xfrm>
        </p:spPr>
        <p:txBody>
          <a:bodyPr/>
          <a:lstStyle/>
          <a:p>
            <a:pPr algn="l" eaLnBrk="1" hangingPunct="1"/>
            <a:r>
              <a:rPr lang="en-US" sz="4800" b="1" i="1" dirty="0" smtClean="0">
                <a:solidFill>
                  <a:srgbClr val="FFFF99"/>
                </a:solidFill>
              </a:rPr>
              <a:t>Test Your Knowledge!</a:t>
            </a:r>
          </a:p>
        </p:txBody>
      </p:sp>
      <p:sp>
        <p:nvSpPr>
          <p:cNvPr id="345091" name="Rectangle 3"/>
          <p:cNvSpPr>
            <a:spLocks noGrp="1" noChangeArrowheads="1"/>
          </p:cNvSpPr>
          <p:nvPr>
            <p:ph type="subTitle" idx="4294967295"/>
          </p:nvPr>
        </p:nvSpPr>
        <p:spPr>
          <a:xfrm>
            <a:off x="647700" y="1722626"/>
            <a:ext cx="7543800" cy="1909584"/>
          </a:xfrm>
        </p:spPr>
        <p:txBody>
          <a:bodyPr/>
          <a:lstStyle/>
          <a:p>
            <a:pPr marL="0" indent="0" eaLnBrk="1" hangingPunct="1">
              <a:lnSpc>
                <a:spcPct val="90000"/>
              </a:lnSpc>
              <a:buFontTx/>
              <a:buNone/>
            </a:pPr>
            <a:r>
              <a:rPr lang="en-US" sz="2400" b="1" dirty="0">
                <a:solidFill>
                  <a:schemeClr val="tx2">
                    <a:lumMod val="40000"/>
                    <a:lumOff val="60000"/>
                  </a:schemeClr>
                </a:solidFill>
              </a:rPr>
              <a:t>Logan is a 7 year old boy who was not fully immunized with DTaP and received 1 dose of Tdap in the catch-up series.  Can he receive an additional dose of Tdap vaccine at 11 through 12 years</a:t>
            </a:r>
            <a:r>
              <a:rPr lang="en-US" sz="2400" dirty="0" smtClean="0">
                <a:solidFill>
                  <a:srgbClr val="FFFF99"/>
                </a:solidFill>
              </a:rPr>
              <a:t>?</a:t>
            </a:r>
          </a:p>
          <a:p>
            <a:pPr marL="0" indent="0" eaLnBrk="1" hangingPunct="1">
              <a:lnSpc>
                <a:spcPct val="90000"/>
              </a:lnSpc>
              <a:buFontTx/>
              <a:buNone/>
            </a:pPr>
            <a:endParaRPr lang="en-US" sz="2400" b="1" dirty="0" smtClean="0">
              <a:solidFill>
                <a:srgbClr val="FFFF99"/>
              </a:solidFill>
              <a:cs typeface="Arial" charset="0"/>
            </a:endParaRPr>
          </a:p>
        </p:txBody>
      </p:sp>
      <p:sp>
        <p:nvSpPr>
          <p:cNvPr id="345092" name="TextBox 5"/>
          <p:cNvSpPr txBox="1">
            <a:spLocks noChangeArrowheads="1"/>
          </p:cNvSpPr>
          <p:nvPr/>
        </p:nvSpPr>
        <p:spPr bwMode="auto">
          <a:xfrm>
            <a:off x="609600" y="4191000"/>
            <a:ext cx="8001000" cy="519113"/>
          </a:xfrm>
          <a:prstGeom prst="rect">
            <a:avLst/>
          </a:prstGeom>
          <a:noFill/>
          <a:ln w="9525">
            <a:noFill/>
            <a:miter lim="800000"/>
            <a:headEnd/>
            <a:tailEnd/>
          </a:ln>
        </p:spPr>
        <p:txBody>
          <a:bodyPr>
            <a:spAutoFit/>
          </a:bodyPr>
          <a:lstStyle/>
          <a:p>
            <a:endParaRPr lang="en-US" sz="2800">
              <a:solidFill>
                <a:srgbClr val="FFFFFF"/>
              </a:solidFill>
              <a:latin typeface="Calibri"/>
              <a:cs typeface="Arial" charset="0"/>
            </a:endParaRPr>
          </a:p>
        </p:txBody>
      </p:sp>
      <p:sp>
        <p:nvSpPr>
          <p:cNvPr id="2" name="TextBox 1"/>
          <p:cNvSpPr txBox="1"/>
          <p:nvPr/>
        </p:nvSpPr>
        <p:spPr>
          <a:xfrm>
            <a:off x="1066800" y="4191000"/>
            <a:ext cx="6705600" cy="646331"/>
          </a:xfrm>
          <a:prstGeom prst="rect">
            <a:avLst/>
          </a:prstGeom>
          <a:noFill/>
        </p:spPr>
        <p:txBody>
          <a:bodyPr wrap="square" rtlCol="0">
            <a:spAutoFit/>
          </a:bodyPr>
          <a:lstStyle/>
          <a:p>
            <a:r>
              <a:rPr lang="en-US" dirty="0" smtClean="0">
                <a:solidFill>
                  <a:srgbClr val="FFFFFF"/>
                </a:solidFill>
              </a:rPr>
              <a:t>Yes, he can receive an adolescent Tdap vaccine dose at age 11 through 12 years.</a:t>
            </a:r>
            <a:endParaRPr lang="en-US" dirty="0">
              <a:solidFill>
                <a:srgbClr val="FFFFFF"/>
              </a:solidFill>
            </a:endParaRPr>
          </a:p>
        </p:txBody>
      </p:sp>
      <p:sp>
        <p:nvSpPr>
          <p:cNvPr id="3" name="Rectangle 2"/>
          <p:cNvSpPr/>
          <p:nvPr/>
        </p:nvSpPr>
        <p:spPr>
          <a:xfrm>
            <a:off x="645016" y="5827693"/>
            <a:ext cx="7127383" cy="523220"/>
          </a:xfrm>
          <a:prstGeom prst="rect">
            <a:avLst/>
          </a:prstGeom>
        </p:spPr>
        <p:txBody>
          <a:bodyPr wrap="square">
            <a:spAutoFit/>
          </a:bodyPr>
          <a:lstStyle/>
          <a:p>
            <a:r>
              <a:rPr lang="en-US" sz="1400" b="1" dirty="0">
                <a:solidFill>
                  <a:srgbClr val="FFFFFF"/>
                </a:solidFill>
                <a:latin typeface="Calibri"/>
                <a:cs typeface="Arial" charset="0"/>
              </a:rPr>
              <a:t>Ref: </a:t>
            </a:r>
            <a:r>
              <a:rPr lang="en-US" sz="1400" b="1" dirty="0" smtClean="0">
                <a:solidFill>
                  <a:srgbClr val="FFFFFF"/>
                </a:solidFill>
                <a:latin typeface="Calibri"/>
                <a:cs typeface="Arial" charset="0"/>
              </a:rPr>
              <a:t>Recommended Immunization Schedule for Children and Adolescents Aged 18 years or younger, United States, 2017</a:t>
            </a:r>
            <a:endParaRPr lang="en-US" sz="1200" b="1" dirty="0">
              <a:solidFill>
                <a:srgbClr val="FFFFFF"/>
              </a:solidFill>
              <a:latin typeface="Calibri"/>
              <a:cs typeface="Arial" charset="0"/>
            </a:endParaRPr>
          </a:p>
        </p:txBody>
      </p:sp>
    </p:spTree>
    <p:custDataLst>
      <p:tags r:id="rId1"/>
    </p:custDataLst>
    <p:extLst>
      <p:ext uri="{BB962C8B-B14F-4D97-AF65-F5344CB8AC3E}">
        <p14:creationId xmlns:p14="http://schemas.microsoft.com/office/powerpoint/2010/main" val="397081041"/>
      </p:ext>
    </p:extLst>
  </p:cSld>
  <p:clrMapOvr>
    <a:masterClrMapping/>
  </p:clrMapOvr>
  <mc:AlternateContent xmlns:mc="http://schemas.openxmlformats.org/markup-compatibility/2006" xmlns:p14="http://schemas.microsoft.com/office/powerpoint/2010/main">
    <mc:Choice Requires="p14">
      <p:transition spd="slow" p14:dur="2000" advTm="42753"/>
    </mc:Choice>
    <mc:Fallback xmlns="">
      <p:transition spd="slow" advTm="42753"/>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2"/>
          <p:cNvSpPr>
            <a:spLocks noGrp="1" noChangeArrowheads="1"/>
          </p:cNvSpPr>
          <p:nvPr>
            <p:ph type="title"/>
          </p:nvPr>
        </p:nvSpPr>
        <p:spPr>
          <a:xfrm>
            <a:off x="685800" y="0"/>
            <a:ext cx="7772400" cy="990600"/>
          </a:xfrm>
        </p:spPr>
        <p:txBody>
          <a:bodyPr/>
          <a:lstStyle/>
          <a:p>
            <a:pPr eaLnBrk="1" hangingPunct="1"/>
            <a:r>
              <a:rPr lang="en-US" sz="4000" dirty="0" smtClean="0"/>
              <a:t>Cocooning Strategy</a:t>
            </a:r>
          </a:p>
        </p:txBody>
      </p:sp>
      <p:pic>
        <p:nvPicPr>
          <p:cNvPr id="215042" name="Picture 4"/>
          <p:cNvPicPr>
            <a:picLocks noGrp="1" noChangeAspect="1" noChangeArrowheads="1"/>
          </p:cNvPicPr>
          <p:nvPr>
            <p:ph type="body" idx="1"/>
          </p:nvPr>
        </p:nvPicPr>
        <p:blipFill>
          <a:blip r:embed="rId3" cstate="print"/>
          <a:srcRect/>
          <a:stretch>
            <a:fillRect/>
          </a:stretch>
        </p:blipFill>
        <p:spPr>
          <a:xfrm>
            <a:off x="3733800" y="3475038"/>
            <a:ext cx="1835150" cy="2011362"/>
          </a:xfrm>
        </p:spPr>
      </p:pic>
      <p:pic>
        <p:nvPicPr>
          <p:cNvPr id="215043" name="Picture 5"/>
          <p:cNvPicPr>
            <a:picLocks noChangeAspect="1" noChangeArrowheads="1"/>
          </p:cNvPicPr>
          <p:nvPr/>
        </p:nvPicPr>
        <p:blipFill>
          <a:blip r:embed="rId4" cstate="print"/>
          <a:srcRect/>
          <a:stretch>
            <a:fillRect/>
          </a:stretch>
        </p:blipFill>
        <p:spPr bwMode="auto">
          <a:xfrm>
            <a:off x="6553200" y="1676400"/>
            <a:ext cx="2189163" cy="1768475"/>
          </a:xfrm>
          <a:prstGeom prst="rect">
            <a:avLst/>
          </a:prstGeom>
          <a:noFill/>
          <a:ln w="9525">
            <a:noFill/>
            <a:miter lim="800000"/>
            <a:headEnd/>
            <a:tailEnd/>
          </a:ln>
        </p:spPr>
      </p:pic>
      <p:pic>
        <p:nvPicPr>
          <p:cNvPr id="215044" name="Picture 6"/>
          <p:cNvPicPr>
            <a:picLocks noChangeAspect="1" noChangeArrowheads="1"/>
          </p:cNvPicPr>
          <p:nvPr/>
        </p:nvPicPr>
        <p:blipFill>
          <a:blip r:embed="rId5" cstate="print"/>
          <a:srcRect/>
          <a:stretch>
            <a:fillRect/>
          </a:stretch>
        </p:blipFill>
        <p:spPr bwMode="auto">
          <a:xfrm>
            <a:off x="3810000" y="1143000"/>
            <a:ext cx="1865313" cy="1579563"/>
          </a:xfrm>
          <a:prstGeom prst="rect">
            <a:avLst/>
          </a:prstGeom>
          <a:noFill/>
          <a:ln w="9525">
            <a:noFill/>
            <a:miter lim="800000"/>
            <a:headEnd/>
            <a:tailEnd/>
          </a:ln>
        </p:spPr>
      </p:pic>
      <p:pic>
        <p:nvPicPr>
          <p:cNvPr id="215045" name="Picture 7"/>
          <p:cNvPicPr>
            <a:picLocks noChangeAspect="1" noChangeArrowheads="1"/>
          </p:cNvPicPr>
          <p:nvPr/>
        </p:nvPicPr>
        <p:blipFill>
          <a:blip r:embed="rId6" cstate="print"/>
          <a:srcRect/>
          <a:stretch>
            <a:fillRect/>
          </a:stretch>
        </p:blipFill>
        <p:spPr bwMode="auto">
          <a:xfrm>
            <a:off x="762000" y="1752600"/>
            <a:ext cx="2298700" cy="2066925"/>
          </a:xfrm>
          <a:prstGeom prst="rect">
            <a:avLst/>
          </a:prstGeom>
          <a:noFill/>
          <a:ln w="9525">
            <a:noFill/>
            <a:miter lim="800000"/>
            <a:headEnd/>
            <a:tailEnd/>
          </a:ln>
        </p:spPr>
      </p:pic>
      <p:pic>
        <p:nvPicPr>
          <p:cNvPr id="215046" name="Picture 8"/>
          <p:cNvPicPr>
            <a:picLocks noChangeAspect="1" noChangeArrowheads="1"/>
          </p:cNvPicPr>
          <p:nvPr/>
        </p:nvPicPr>
        <p:blipFill>
          <a:blip r:embed="rId7" cstate="print"/>
          <a:srcRect/>
          <a:stretch>
            <a:fillRect/>
          </a:stretch>
        </p:blipFill>
        <p:spPr bwMode="auto">
          <a:xfrm>
            <a:off x="1371600" y="4343400"/>
            <a:ext cx="1079500" cy="1828800"/>
          </a:xfrm>
          <a:prstGeom prst="rect">
            <a:avLst/>
          </a:prstGeom>
          <a:noFill/>
          <a:ln w="9525">
            <a:noFill/>
            <a:miter lim="800000"/>
            <a:headEnd/>
            <a:tailEnd/>
          </a:ln>
        </p:spPr>
      </p:pic>
      <p:pic>
        <p:nvPicPr>
          <p:cNvPr id="215047" name="Picture 9"/>
          <p:cNvPicPr>
            <a:picLocks noChangeAspect="1" noChangeArrowheads="1"/>
          </p:cNvPicPr>
          <p:nvPr/>
        </p:nvPicPr>
        <p:blipFill>
          <a:blip r:embed="rId8" cstate="print"/>
          <a:srcRect/>
          <a:stretch>
            <a:fillRect/>
          </a:stretch>
        </p:blipFill>
        <p:spPr bwMode="auto">
          <a:xfrm>
            <a:off x="6553200" y="4114800"/>
            <a:ext cx="1841500" cy="2066925"/>
          </a:xfrm>
          <a:prstGeom prst="rect">
            <a:avLst/>
          </a:prstGeom>
          <a:noFill/>
          <a:ln w="9525">
            <a:noFill/>
            <a:miter lim="800000"/>
            <a:headEnd/>
            <a:tailEnd/>
          </a:ln>
        </p:spPr>
      </p:pic>
      <p:pic>
        <p:nvPicPr>
          <p:cNvPr id="215048" name="Picture 11"/>
          <p:cNvPicPr>
            <a:picLocks noChangeAspect="1" noChangeArrowheads="1"/>
          </p:cNvPicPr>
          <p:nvPr/>
        </p:nvPicPr>
        <p:blipFill>
          <a:blip r:embed="rId9" cstate="print"/>
          <a:srcRect/>
          <a:stretch>
            <a:fillRect/>
          </a:stretch>
        </p:blipFill>
        <p:spPr bwMode="auto">
          <a:xfrm>
            <a:off x="8458200" y="1905000"/>
            <a:ext cx="469900" cy="628650"/>
          </a:xfrm>
          <a:prstGeom prst="rect">
            <a:avLst/>
          </a:prstGeom>
          <a:noFill/>
          <a:ln w="9525">
            <a:noFill/>
            <a:miter lim="800000"/>
            <a:headEnd/>
            <a:tailEnd/>
          </a:ln>
        </p:spPr>
      </p:pic>
      <p:pic>
        <p:nvPicPr>
          <p:cNvPr id="215049" name="Picture 12"/>
          <p:cNvPicPr>
            <a:picLocks noChangeAspect="1" noChangeArrowheads="1"/>
          </p:cNvPicPr>
          <p:nvPr/>
        </p:nvPicPr>
        <p:blipFill>
          <a:blip r:embed="rId9" cstate="print"/>
          <a:srcRect/>
          <a:stretch>
            <a:fillRect/>
          </a:stretch>
        </p:blipFill>
        <p:spPr bwMode="auto">
          <a:xfrm>
            <a:off x="8077200" y="4572000"/>
            <a:ext cx="381000" cy="628650"/>
          </a:xfrm>
          <a:prstGeom prst="rect">
            <a:avLst/>
          </a:prstGeom>
          <a:noFill/>
          <a:ln w="9525">
            <a:noFill/>
            <a:miter lim="800000"/>
            <a:headEnd/>
            <a:tailEnd/>
          </a:ln>
        </p:spPr>
      </p:pic>
      <p:pic>
        <p:nvPicPr>
          <p:cNvPr id="215050" name="Picture 13"/>
          <p:cNvPicPr>
            <a:picLocks noChangeAspect="1" noChangeArrowheads="1"/>
          </p:cNvPicPr>
          <p:nvPr/>
        </p:nvPicPr>
        <p:blipFill>
          <a:blip r:embed="rId9" cstate="print"/>
          <a:srcRect/>
          <a:stretch>
            <a:fillRect/>
          </a:stretch>
        </p:blipFill>
        <p:spPr bwMode="auto">
          <a:xfrm>
            <a:off x="5181600" y="1524000"/>
            <a:ext cx="469900" cy="628650"/>
          </a:xfrm>
          <a:prstGeom prst="rect">
            <a:avLst/>
          </a:prstGeom>
          <a:noFill/>
          <a:ln w="9525">
            <a:noFill/>
            <a:miter lim="800000"/>
            <a:headEnd/>
            <a:tailEnd/>
          </a:ln>
        </p:spPr>
      </p:pic>
      <p:pic>
        <p:nvPicPr>
          <p:cNvPr id="215051" name="Picture 15"/>
          <p:cNvPicPr>
            <a:picLocks noChangeAspect="1" noChangeArrowheads="1"/>
          </p:cNvPicPr>
          <p:nvPr/>
        </p:nvPicPr>
        <p:blipFill>
          <a:blip r:embed="rId9" cstate="print"/>
          <a:srcRect/>
          <a:stretch>
            <a:fillRect/>
          </a:stretch>
        </p:blipFill>
        <p:spPr bwMode="auto">
          <a:xfrm rot="-3706320">
            <a:off x="457200" y="2327275"/>
            <a:ext cx="469900" cy="628650"/>
          </a:xfrm>
          <a:prstGeom prst="rect">
            <a:avLst/>
          </a:prstGeom>
          <a:noFill/>
          <a:ln w="9525">
            <a:noFill/>
            <a:miter lim="800000"/>
            <a:headEnd/>
            <a:tailEnd/>
          </a:ln>
        </p:spPr>
      </p:pic>
      <p:pic>
        <p:nvPicPr>
          <p:cNvPr id="215052" name="Picture 16"/>
          <p:cNvPicPr>
            <a:picLocks noChangeAspect="1" noChangeArrowheads="1"/>
          </p:cNvPicPr>
          <p:nvPr/>
        </p:nvPicPr>
        <p:blipFill>
          <a:blip r:embed="rId9" cstate="print"/>
          <a:srcRect/>
          <a:stretch>
            <a:fillRect/>
          </a:stretch>
        </p:blipFill>
        <p:spPr bwMode="auto">
          <a:xfrm>
            <a:off x="2209800" y="4572000"/>
            <a:ext cx="469900" cy="628650"/>
          </a:xfrm>
          <a:prstGeom prst="rect">
            <a:avLst/>
          </a:prstGeom>
          <a:noFill/>
          <a:ln w="9525">
            <a:noFill/>
            <a:miter lim="800000"/>
            <a:headEnd/>
            <a:tailEnd/>
          </a:ln>
        </p:spPr>
      </p:pic>
      <p:sp>
        <p:nvSpPr>
          <p:cNvPr id="215053" name="Rectangle 18"/>
          <p:cNvSpPr>
            <a:spLocks noChangeArrowheads="1"/>
          </p:cNvSpPr>
          <p:nvPr/>
        </p:nvSpPr>
        <p:spPr bwMode="auto">
          <a:xfrm>
            <a:off x="7162800" y="3581400"/>
            <a:ext cx="984250" cy="366713"/>
          </a:xfrm>
          <a:prstGeom prst="rect">
            <a:avLst/>
          </a:prstGeom>
          <a:noFill/>
          <a:ln w="9525">
            <a:noFill/>
            <a:miter lim="800000"/>
            <a:headEnd/>
            <a:tailEnd/>
          </a:ln>
        </p:spPr>
        <p:txBody>
          <a:bodyPr wrap="none" anchor="ctr">
            <a:spAutoFit/>
          </a:bodyPr>
          <a:lstStyle/>
          <a:p>
            <a:pPr algn="ctr"/>
            <a:r>
              <a:rPr lang="en-US">
                <a:solidFill>
                  <a:srgbClr val="FFFFFF"/>
                </a:solidFill>
              </a:rPr>
              <a:t>Siblings</a:t>
            </a:r>
          </a:p>
        </p:txBody>
      </p:sp>
      <p:sp>
        <p:nvSpPr>
          <p:cNvPr id="215054" name="Rectangle 20"/>
          <p:cNvSpPr>
            <a:spLocks noChangeArrowheads="1"/>
          </p:cNvSpPr>
          <p:nvPr/>
        </p:nvSpPr>
        <p:spPr bwMode="auto">
          <a:xfrm>
            <a:off x="914400" y="3810000"/>
            <a:ext cx="2178050" cy="366713"/>
          </a:xfrm>
          <a:prstGeom prst="rect">
            <a:avLst/>
          </a:prstGeom>
          <a:noFill/>
          <a:ln w="9525">
            <a:noFill/>
            <a:miter lim="800000"/>
            <a:headEnd/>
            <a:tailEnd/>
          </a:ln>
        </p:spPr>
        <p:txBody>
          <a:bodyPr wrap="none" anchor="ctr">
            <a:spAutoFit/>
          </a:bodyPr>
          <a:lstStyle/>
          <a:p>
            <a:pPr algn="ctr"/>
            <a:r>
              <a:rPr lang="en-US">
                <a:solidFill>
                  <a:srgbClr val="FFFFFF"/>
                </a:solidFill>
              </a:rPr>
              <a:t>Child Care Provider</a:t>
            </a:r>
          </a:p>
        </p:txBody>
      </p:sp>
      <p:sp>
        <p:nvSpPr>
          <p:cNvPr id="215055" name="Rectangle 21"/>
          <p:cNvSpPr>
            <a:spLocks noChangeArrowheads="1"/>
          </p:cNvSpPr>
          <p:nvPr/>
        </p:nvSpPr>
        <p:spPr bwMode="auto">
          <a:xfrm>
            <a:off x="990600" y="6248400"/>
            <a:ext cx="2089150" cy="366713"/>
          </a:xfrm>
          <a:prstGeom prst="rect">
            <a:avLst/>
          </a:prstGeom>
          <a:noFill/>
          <a:ln w="9525">
            <a:noFill/>
            <a:miter lim="800000"/>
            <a:headEnd/>
            <a:tailEnd/>
          </a:ln>
        </p:spPr>
        <p:txBody>
          <a:bodyPr wrap="none" anchor="ctr">
            <a:spAutoFit/>
          </a:bodyPr>
          <a:lstStyle/>
          <a:p>
            <a:pPr algn="ctr"/>
            <a:r>
              <a:rPr lang="en-US">
                <a:solidFill>
                  <a:srgbClr val="FFFFFF"/>
                </a:solidFill>
              </a:rPr>
              <a:t>Healthcare Worker</a:t>
            </a:r>
          </a:p>
        </p:txBody>
      </p:sp>
      <p:sp>
        <p:nvSpPr>
          <p:cNvPr id="215056" name="Rectangle 22"/>
          <p:cNvSpPr>
            <a:spLocks noChangeArrowheads="1"/>
          </p:cNvSpPr>
          <p:nvPr/>
        </p:nvSpPr>
        <p:spPr bwMode="auto">
          <a:xfrm>
            <a:off x="6705600" y="6248400"/>
            <a:ext cx="1581150" cy="366713"/>
          </a:xfrm>
          <a:prstGeom prst="rect">
            <a:avLst/>
          </a:prstGeom>
          <a:noFill/>
          <a:ln w="9525">
            <a:noFill/>
            <a:miter lim="800000"/>
            <a:headEnd/>
            <a:tailEnd/>
          </a:ln>
        </p:spPr>
        <p:txBody>
          <a:bodyPr wrap="none" anchor="ctr">
            <a:spAutoFit/>
          </a:bodyPr>
          <a:lstStyle/>
          <a:p>
            <a:pPr algn="ctr"/>
            <a:r>
              <a:rPr lang="en-US">
                <a:solidFill>
                  <a:srgbClr val="FFFFFF"/>
                </a:solidFill>
              </a:rPr>
              <a:t>Grandparents</a:t>
            </a:r>
          </a:p>
        </p:txBody>
      </p:sp>
      <p:sp>
        <p:nvSpPr>
          <p:cNvPr id="215057" name="Rectangle 23"/>
          <p:cNvSpPr>
            <a:spLocks noChangeArrowheads="1"/>
          </p:cNvSpPr>
          <p:nvPr/>
        </p:nvSpPr>
        <p:spPr bwMode="auto">
          <a:xfrm>
            <a:off x="4038600" y="2819400"/>
            <a:ext cx="971550" cy="366713"/>
          </a:xfrm>
          <a:prstGeom prst="rect">
            <a:avLst/>
          </a:prstGeom>
          <a:noFill/>
          <a:ln w="9525">
            <a:noFill/>
            <a:miter lim="800000"/>
            <a:headEnd/>
            <a:tailEnd/>
          </a:ln>
        </p:spPr>
        <p:txBody>
          <a:bodyPr wrap="none" anchor="ctr">
            <a:spAutoFit/>
          </a:bodyPr>
          <a:lstStyle/>
          <a:p>
            <a:pPr algn="ctr"/>
            <a:r>
              <a:rPr lang="en-US" dirty="0">
                <a:solidFill>
                  <a:srgbClr val="FFFFFF"/>
                </a:solidFill>
              </a:rPr>
              <a:t>Parents</a:t>
            </a:r>
          </a:p>
        </p:txBody>
      </p:sp>
      <p:pic>
        <p:nvPicPr>
          <p:cNvPr id="215058" name="Picture 11"/>
          <p:cNvPicPr>
            <a:picLocks noChangeAspect="1" noChangeArrowheads="1"/>
          </p:cNvPicPr>
          <p:nvPr/>
        </p:nvPicPr>
        <p:blipFill>
          <a:blip r:embed="rId9" cstate="print"/>
          <a:srcRect/>
          <a:stretch>
            <a:fillRect/>
          </a:stretch>
        </p:blipFill>
        <p:spPr bwMode="auto">
          <a:xfrm rot="-4439115">
            <a:off x="6456363" y="1827213"/>
            <a:ext cx="469900" cy="628650"/>
          </a:xfrm>
          <a:prstGeom prst="rect">
            <a:avLst/>
          </a:prstGeom>
          <a:noFill/>
          <a:ln w="9525">
            <a:noFill/>
            <a:miter lim="800000"/>
            <a:headEnd/>
            <a:tailEnd/>
          </a:ln>
        </p:spPr>
      </p:pic>
      <p:pic>
        <p:nvPicPr>
          <p:cNvPr id="215059" name="Picture 11"/>
          <p:cNvPicPr>
            <a:picLocks noChangeAspect="1" noChangeArrowheads="1"/>
          </p:cNvPicPr>
          <p:nvPr/>
        </p:nvPicPr>
        <p:blipFill>
          <a:blip r:embed="rId9" cstate="print"/>
          <a:srcRect/>
          <a:stretch>
            <a:fillRect/>
          </a:stretch>
        </p:blipFill>
        <p:spPr bwMode="auto">
          <a:xfrm rot="8840842" flipV="1">
            <a:off x="3536950" y="1433513"/>
            <a:ext cx="498475" cy="728662"/>
          </a:xfrm>
          <a:prstGeom prst="rect">
            <a:avLst/>
          </a:prstGeom>
          <a:noFill/>
          <a:ln w="9525">
            <a:noFill/>
            <a:miter lim="800000"/>
            <a:headEnd/>
            <a:tailEnd/>
          </a:ln>
        </p:spPr>
      </p:pic>
      <p:sp>
        <p:nvSpPr>
          <p:cNvPr id="23" name="Oval 22"/>
          <p:cNvSpPr/>
          <p:nvPr/>
        </p:nvSpPr>
        <p:spPr>
          <a:xfrm>
            <a:off x="3352800" y="3352800"/>
            <a:ext cx="2590800" cy="2286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071393336"/>
      </p:ext>
    </p:extLst>
  </p:cSld>
  <p:clrMapOvr>
    <a:masterClrMapping/>
  </p:clrMapOvr>
  <mc:AlternateContent xmlns:mc="http://schemas.openxmlformats.org/markup-compatibility/2006" xmlns:p14="http://schemas.microsoft.com/office/powerpoint/2010/main">
    <mc:Choice Requires="p14">
      <p:transition spd="slow" p14:dur="2000" advTm="55920"/>
    </mc:Choice>
    <mc:Fallback xmlns="">
      <p:transition spd="slow" advTm="5592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594"/>
            <a:ext cx="8839200" cy="990600"/>
          </a:xfrm>
        </p:spPr>
        <p:txBody>
          <a:bodyPr/>
          <a:lstStyle/>
          <a:p>
            <a:r>
              <a:rPr lang="en-US" dirty="0" smtClean="0"/>
              <a:t>Hepatitis B Vaccine</a:t>
            </a:r>
            <a:endParaRPr lang="en-US" dirty="0"/>
          </a:p>
        </p:txBody>
      </p:sp>
      <p:sp>
        <p:nvSpPr>
          <p:cNvPr id="3" name="Content Placeholder 2"/>
          <p:cNvSpPr>
            <a:spLocks noGrp="1"/>
          </p:cNvSpPr>
          <p:nvPr>
            <p:ph idx="1"/>
          </p:nvPr>
        </p:nvSpPr>
        <p:spPr>
          <a:xfrm>
            <a:off x="457200" y="1295400"/>
            <a:ext cx="8229600" cy="4724400"/>
          </a:xfrm>
        </p:spPr>
        <p:txBody>
          <a:bodyPr>
            <a:normAutofit/>
          </a:bodyPr>
          <a:lstStyle/>
          <a:p>
            <a:pPr lvl="0"/>
            <a:r>
              <a:rPr lang="en-US" sz="2400" dirty="0">
                <a:solidFill>
                  <a:prstClr val="black"/>
                </a:solidFill>
              </a:rPr>
              <a:t>Dose 1 @ birth</a:t>
            </a:r>
          </a:p>
          <a:p>
            <a:pPr marL="0" lvl="0" indent="0">
              <a:buNone/>
            </a:pPr>
            <a:endParaRPr lang="en-US" sz="2400" dirty="0">
              <a:solidFill>
                <a:prstClr val="black"/>
              </a:solidFill>
            </a:endParaRPr>
          </a:p>
          <a:p>
            <a:pPr lvl="0"/>
            <a:r>
              <a:rPr lang="en-US" sz="2400" dirty="0">
                <a:solidFill>
                  <a:prstClr val="black"/>
                </a:solidFill>
              </a:rPr>
              <a:t>Dose 2 @ 4 months of age</a:t>
            </a:r>
          </a:p>
          <a:p>
            <a:pPr lvl="1"/>
            <a:r>
              <a:rPr lang="en-US" sz="2400" dirty="0">
                <a:solidFill>
                  <a:prstClr val="black"/>
                </a:solidFill>
              </a:rPr>
              <a:t>at least 1 month after first dose</a:t>
            </a:r>
          </a:p>
          <a:p>
            <a:pPr marL="457200" lvl="1" indent="0">
              <a:buNone/>
            </a:pPr>
            <a:endParaRPr lang="en-US" sz="2400" dirty="0">
              <a:solidFill>
                <a:prstClr val="black"/>
              </a:solidFill>
            </a:endParaRPr>
          </a:p>
          <a:p>
            <a:pPr lvl="0"/>
            <a:r>
              <a:rPr lang="en-US" sz="2400" dirty="0">
                <a:solidFill>
                  <a:prstClr val="black"/>
                </a:solidFill>
              </a:rPr>
              <a:t>Dose 3 @ 6-18 months of age:</a:t>
            </a:r>
          </a:p>
          <a:p>
            <a:pPr lvl="1"/>
            <a:r>
              <a:rPr lang="en-US" sz="2400" dirty="0">
                <a:solidFill>
                  <a:prstClr val="black"/>
                </a:solidFill>
              </a:rPr>
              <a:t>Minimum of 4 months after the first dose </a:t>
            </a:r>
          </a:p>
          <a:p>
            <a:pPr lvl="1"/>
            <a:r>
              <a:rPr lang="en-US" sz="2400" dirty="0">
                <a:solidFill>
                  <a:prstClr val="black"/>
                </a:solidFill>
              </a:rPr>
              <a:t>Minimum of 2 months after the second dose but not before an infant is 24 weeks  of age</a:t>
            </a:r>
          </a:p>
        </p:txBody>
      </p:sp>
      <p:pic>
        <p:nvPicPr>
          <p:cNvPr id="4" name="Picture 3"/>
          <p:cNvPicPr>
            <a:picLocks noChangeAspect="1"/>
          </p:cNvPicPr>
          <p:nvPr/>
        </p:nvPicPr>
        <p:blipFill>
          <a:blip r:embed="rId3"/>
          <a:stretch>
            <a:fillRect/>
          </a:stretch>
        </p:blipFill>
        <p:spPr>
          <a:xfrm>
            <a:off x="5867400" y="1010194"/>
            <a:ext cx="2794462" cy="2658273"/>
          </a:xfrm>
          <a:prstGeom prst="rect">
            <a:avLst/>
          </a:prstGeom>
        </p:spPr>
      </p:pic>
    </p:spTree>
    <p:extLst>
      <p:ext uri="{BB962C8B-B14F-4D97-AF65-F5344CB8AC3E}">
        <p14:creationId xmlns:p14="http://schemas.microsoft.com/office/powerpoint/2010/main" val="2858679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idx="4294967295"/>
          </p:nvPr>
        </p:nvSpPr>
        <p:spPr>
          <a:xfrm>
            <a:off x="3124200" y="123825"/>
            <a:ext cx="2971800" cy="790575"/>
          </a:xfrm>
        </p:spPr>
        <p:txBody>
          <a:bodyPr/>
          <a:lstStyle/>
          <a:p>
            <a:pPr eaLnBrk="1" hangingPunct="1"/>
            <a:r>
              <a:rPr lang="en-US" sz="3600" dirty="0" smtClean="0"/>
              <a:t>Hepatitis B</a:t>
            </a:r>
          </a:p>
        </p:txBody>
      </p:sp>
      <p:sp>
        <p:nvSpPr>
          <p:cNvPr id="802819" name="Text Box 3"/>
          <p:cNvSpPr txBox="1">
            <a:spLocks noChangeArrowheads="1"/>
          </p:cNvSpPr>
          <p:nvPr/>
        </p:nvSpPr>
        <p:spPr bwMode="auto">
          <a:xfrm>
            <a:off x="571500" y="1129473"/>
            <a:ext cx="8458200" cy="1348061"/>
          </a:xfrm>
          <a:prstGeom prst="rect">
            <a:avLst/>
          </a:prstGeom>
          <a:noFill/>
          <a:ln w="9525">
            <a:noFill/>
            <a:miter lim="800000"/>
            <a:headEnd/>
            <a:tailEnd/>
          </a:ln>
        </p:spPr>
        <p:txBody>
          <a:bodyPr wrap="square">
            <a:spAutoFit/>
          </a:bodyPr>
          <a:lstStyle/>
          <a:p>
            <a:pPr marL="287338" indent="-287338">
              <a:lnSpc>
                <a:spcPct val="140000"/>
              </a:lnSpc>
              <a:spcBef>
                <a:spcPct val="50000"/>
              </a:spcBef>
            </a:pPr>
            <a:r>
              <a:rPr lang="en-US" sz="2400" dirty="0">
                <a:latin typeface="Calibri" pitchFamily="34" charset="0"/>
              </a:rPr>
              <a:t>ACIP </a:t>
            </a:r>
            <a:r>
              <a:rPr lang="en-US" sz="2400" dirty="0" smtClean="0">
                <a:latin typeface="Calibri" pitchFamily="34" charset="0"/>
              </a:rPr>
              <a:t>recommends hepatitis B vaccine also for:</a:t>
            </a:r>
            <a:r>
              <a:rPr lang="en-US" sz="2400" dirty="0" smtClean="0">
                <a:solidFill>
                  <a:srgbClr val="FFFFCC"/>
                </a:solidFill>
                <a:latin typeface="Calibri" pitchFamily="34" charset="0"/>
              </a:rPr>
              <a:t> </a:t>
            </a:r>
            <a:endParaRPr lang="en-US" sz="2400" dirty="0">
              <a:solidFill>
                <a:srgbClr val="FFFFCC"/>
              </a:solidFill>
              <a:latin typeface="Calibri" pitchFamily="34" charset="0"/>
            </a:endParaRPr>
          </a:p>
          <a:p>
            <a:pPr marL="287338" indent="-287338">
              <a:spcBef>
                <a:spcPts val="0"/>
              </a:spcBef>
              <a:buFontTx/>
              <a:buChar char="•"/>
            </a:pPr>
            <a:r>
              <a:rPr lang="en-US" sz="2400" dirty="0" smtClean="0">
                <a:latin typeface="Calibri" pitchFamily="34" charset="0"/>
              </a:rPr>
              <a:t>All </a:t>
            </a:r>
            <a:r>
              <a:rPr lang="en-US" sz="2400" dirty="0">
                <a:latin typeface="Calibri" pitchFamily="34" charset="0"/>
              </a:rPr>
              <a:t>children and adolescents less than 19 years of </a:t>
            </a:r>
            <a:r>
              <a:rPr lang="en-US" sz="2400" dirty="0" smtClean="0">
                <a:latin typeface="Calibri" pitchFamily="34" charset="0"/>
              </a:rPr>
              <a:t> age who did not complete the series as an infant.</a:t>
            </a:r>
            <a:endParaRPr lang="en-US" sz="2400" dirty="0">
              <a:latin typeface="Calibri" pitchFamily="34" charset="0"/>
            </a:endParaRPr>
          </a:p>
        </p:txBody>
      </p:sp>
      <p:sp>
        <p:nvSpPr>
          <p:cNvPr id="802823" name="Text Box 7"/>
          <p:cNvSpPr txBox="1">
            <a:spLocks noChangeArrowheads="1"/>
          </p:cNvSpPr>
          <p:nvPr/>
        </p:nvSpPr>
        <p:spPr bwMode="auto">
          <a:xfrm>
            <a:off x="571500" y="2492703"/>
            <a:ext cx="8686800" cy="1569660"/>
          </a:xfrm>
          <a:prstGeom prst="rect">
            <a:avLst/>
          </a:prstGeom>
          <a:noFill/>
          <a:ln w="9525">
            <a:noFill/>
            <a:miter lim="800000"/>
            <a:headEnd/>
            <a:tailEnd/>
          </a:ln>
        </p:spPr>
        <p:txBody>
          <a:bodyPr>
            <a:spAutoFit/>
          </a:bodyPr>
          <a:lstStyle/>
          <a:p>
            <a:pPr marL="287338" indent="-287338">
              <a:spcBef>
                <a:spcPts val="0"/>
              </a:spcBef>
              <a:buFontTx/>
              <a:buChar char="•"/>
            </a:pPr>
            <a:r>
              <a:rPr lang="en-US" sz="2400" dirty="0" smtClean="0">
                <a:latin typeface="Calibri" pitchFamily="34" charset="0"/>
              </a:rPr>
              <a:t>All </a:t>
            </a:r>
            <a:r>
              <a:rPr lang="en-US" sz="2400" dirty="0">
                <a:latin typeface="Calibri" pitchFamily="34" charset="0"/>
              </a:rPr>
              <a:t>adults at risk for hepatitis B infection, including those aged  19 through 59 years with diabetes mellitus </a:t>
            </a:r>
          </a:p>
          <a:p>
            <a:pPr marL="287338" indent="-287338">
              <a:spcBef>
                <a:spcPts val="0"/>
              </a:spcBef>
              <a:buFontTx/>
              <a:buChar char="•"/>
            </a:pPr>
            <a:r>
              <a:rPr lang="en-US" sz="2400" dirty="0">
                <a:latin typeface="Calibri" pitchFamily="34" charset="0"/>
              </a:rPr>
              <a:t>Persons of any age at risk for infection by sexual exposure</a:t>
            </a:r>
          </a:p>
          <a:p>
            <a:pPr marL="287338" indent="-287338">
              <a:spcBef>
                <a:spcPts val="0"/>
              </a:spcBef>
              <a:buFontTx/>
              <a:buChar char="•"/>
            </a:pPr>
            <a:r>
              <a:rPr lang="en-US" sz="2400" dirty="0">
                <a:latin typeface="Calibri" pitchFamily="34" charset="0"/>
              </a:rPr>
              <a:t>All </a:t>
            </a:r>
            <a:r>
              <a:rPr lang="en-US" sz="2400" dirty="0" smtClean="0">
                <a:latin typeface="Calibri" pitchFamily="34" charset="0"/>
              </a:rPr>
              <a:t>other adults </a:t>
            </a:r>
            <a:r>
              <a:rPr lang="en-US" sz="2400" dirty="0">
                <a:latin typeface="Calibri" pitchFamily="34" charset="0"/>
              </a:rPr>
              <a:t>seeking protection from HBV </a:t>
            </a:r>
            <a:r>
              <a:rPr lang="en-US" sz="2400" dirty="0" smtClean="0">
                <a:latin typeface="Calibri" pitchFamily="34" charset="0"/>
              </a:rPr>
              <a:t>infection.</a:t>
            </a:r>
            <a:endParaRPr lang="en-US" sz="2400" dirty="0">
              <a:latin typeface="Calibri" pitchFamily="34" charset="0"/>
            </a:endParaRPr>
          </a:p>
        </p:txBody>
      </p:sp>
      <p:sp>
        <p:nvSpPr>
          <p:cNvPr id="242693" name="Text Box 6"/>
          <p:cNvSpPr txBox="1">
            <a:spLocks noChangeArrowheads="1"/>
          </p:cNvSpPr>
          <p:nvPr/>
        </p:nvSpPr>
        <p:spPr bwMode="auto">
          <a:xfrm>
            <a:off x="457200" y="762000"/>
            <a:ext cx="8305800" cy="367473"/>
          </a:xfrm>
          <a:prstGeom prst="rect">
            <a:avLst/>
          </a:prstGeom>
          <a:noFill/>
          <a:ln w="9525">
            <a:noFill/>
            <a:miter lim="800000"/>
            <a:headEnd/>
            <a:tailEnd/>
          </a:ln>
        </p:spPr>
        <p:txBody>
          <a:bodyPr>
            <a:spAutoFit/>
          </a:bodyPr>
          <a:lstStyle/>
          <a:p>
            <a:pPr>
              <a:lnSpc>
                <a:spcPct val="70000"/>
              </a:lnSpc>
              <a:spcBef>
                <a:spcPct val="35000"/>
              </a:spcBef>
            </a:pPr>
            <a:r>
              <a:rPr lang="en-US" sz="2400" dirty="0">
                <a:solidFill>
                  <a:srgbClr val="FFFFFF"/>
                </a:solidFill>
                <a:latin typeface="Calibri" pitchFamily="34" charset="0"/>
              </a:rPr>
              <a:t>Transmission: </a:t>
            </a:r>
          </a:p>
        </p:txBody>
      </p:sp>
      <p:sp>
        <p:nvSpPr>
          <p:cNvPr id="6" name="Rectangle 5"/>
          <p:cNvSpPr/>
          <p:nvPr/>
        </p:nvSpPr>
        <p:spPr>
          <a:xfrm>
            <a:off x="457200" y="5980672"/>
            <a:ext cx="8655269" cy="261610"/>
          </a:xfrm>
          <a:prstGeom prst="rect">
            <a:avLst/>
          </a:prstGeom>
        </p:spPr>
        <p:txBody>
          <a:bodyPr wrap="square">
            <a:spAutoFit/>
          </a:bodyPr>
          <a:lstStyle/>
          <a:p>
            <a:r>
              <a:rPr lang="en-US" sz="1100" b="1" dirty="0" smtClean="0">
                <a:latin typeface="+mn-lt"/>
              </a:rPr>
              <a:t>MMWR, December 23, 2005, </a:t>
            </a:r>
            <a:r>
              <a:rPr lang="en-US" sz="1100" b="1" dirty="0" err="1" smtClean="0">
                <a:latin typeface="+mn-lt"/>
              </a:rPr>
              <a:t>Vol</a:t>
            </a:r>
            <a:r>
              <a:rPr lang="en-US" sz="1100" b="1" dirty="0" smtClean="0">
                <a:latin typeface="+mn-lt"/>
              </a:rPr>
              <a:t> 54, #RR16    MMWR, December 8, 2006, </a:t>
            </a:r>
            <a:r>
              <a:rPr lang="en-US" sz="1100" b="1" dirty="0" err="1" smtClean="0">
                <a:latin typeface="+mn-lt"/>
              </a:rPr>
              <a:t>Vol</a:t>
            </a:r>
            <a:r>
              <a:rPr lang="en-US" sz="1100" b="1" dirty="0" smtClean="0">
                <a:latin typeface="+mn-lt"/>
              </a:rPr>
              <a:t> 55, #RR16  MMWR, December 22, 2011 </a:t>
            </a:r>
            <a:r>
              <a:rPr lang="en-US" sz="1100" b="1" dirty="0" err="1" smtClean="0">
                <a:latin typeface="+mn-lt"/>
              </a:rPr>
              <a:t>Vol</a:t>
            </a:r>
            <a:r>
              <a:rPr lang="en-US" sz="1100" b="1" dirty="0" smtClean="0">
                <a:latin typeface="+mn-lt"/>
              </a:rPr>
              <a:t> 60 #50 </a:t>
            </a:r>
          </a:p>
        </p:txBody>
      </p:sp>
    </p:spTree>
    <p:extLst>
      <p:ext uri="{BB962C8B-B14F-4D97-AF65-F5344CB8AC3E}">
        <p14:creationId xmlns:p14="http://schemas.microsoft.com/office/powerpoint/2010/main" val="415234455"/>
      </p:ext>
    </p:extLst>
  </p:cSld>
  <p:clrMapOvr>
    <a:masterClrMapping/>
  </p:clrMapOvr>
  <p:transition advTm="453636"/>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2"/>
          <p:cNvSpPr>
            <a:spLocks noGrp="1" noChangeArrowheads="1"/>
          </p:cNvSpPr>
          <p:nvPr>
            <p:ph type="title" idx="4294967295"/>
          </p:nvPr>
        </p:nvSpPr>
        <p:spPr>
          <a:xfrm>
            <a:off x="0" y="133300"/>
            <a:ext cx="9144000" cy="762000"/>
          </a:xfrm>
        </p:spPr>
        <p:txBody>
          <a:bodyPr>
            <a:normAutofit/>
          </a:bodyPr>
          <a:lstStyle/>
          <a:p>
            <a:pPr eaLnBrk="1" hangingPunct="1"/>
            <a:r>
              <a:rPr lang="en-US" dirty="0" smtClean="0"/>
              <a:t>Hepatitis A Vaccine</a:t>
            </a:r>
          </a:p>
        </p:txBody>
      </p:sp>
      <p:sp>
        <p:nvSpPr>
          <p:cNvPr id="238594" name="Rectangle 3"/>
          <p:cNvSpPr>
            <a:spLocks noGrp="1" noChangeArrowheads="1"/>
          </p:cNvSpPr>
          <p:nvPr>
            <p:ph type="body" idx="4294967295"/>
          </p:nvPr>
        </p:nvSpPr>
        <p:spPr>
          <a:xfrm>
            <a:off x="457200" y="1041116"/>
            <a:ext cx="8229600" cy="5108377"/>
          </a:xfrm>
        </p:spPr>
        <p:txBody>
          <a:bodyPr>
            <a:normAutofit/>
          </a:bodyPr>
          <a:lstStyle/>
          <a:p>
            <a:pPr eaLnBrk="1" hangingPunct="1">
              <a:lnSpc>
                <a:spcPct val="90000"/>
              </a:lnSpc>
              <a:buClr>
                <a:schemeClr val="tx1"/>
              </a:buClr>
              <a:buFontTx/>
              <a:buNone/>
            </a:pPr>
            <a:r>
              <a:rPr lang="en-US" sz="2800" dirty="0" smtClean="0"/>
              <a:t>   </a:t>
            </a:r>
            <a:r>
              <a:rPr lang="en-US" sz="2400" dirty="0" smtClean="0"/>
              <a:t>ACIP recommends 2 doses of hepatitis A vaccine</a:t>
            </a:r>
            <a:br>
              <a:rPr lang="en-US" sz="2400" dirty="0" smtClean="0"/>
            </a:br>
            <a:r>
              <a:rPr lang="en-US" sz="2400" dirty="0" smtClean="0"/>
              <a:t>for:</a:t>
            </a:r>
          </a:p>
          <a:p>
            <a:pPr eaLnBrk="1" hangingPunct="1">
              <a:lnSpc>
                <a:spcPct val="90000"/>
              </a:lnSpc>
              <a:buClr>
                <a:schemeClr val="tx1"/>
              </a:buClr>
              <a:buFontTx/>
              <a:buNone/>
            </a:pPr>
            <a:endParaRPr lang="en-US" sz="2400" dirty="0" smtClean="0"/>
          </a:p>
          <a:p>
            <a:pPr eaLnBrk="1" hangingPunct="1">
              <a:lnSpc>
                <a:spcPct val="90000"/>
              </a:lnSpc>
              <a:spcBef>
                <a:spcPts val="0"/>
              </a:spcBef>
              <a:buClr>
                <a:schemeClr val="tx1"/>
              </a:buClr>
            </a:pPr>
            <a:r>
              <a:rPr lang="en-US" sz="2400" dirty="0" smtClean="0"/>
              <a:t>All children 12 through 23 months of age</a:t>
            </a:r>
          </a:p>
          <a:p>
            <a:pPr eaLnBrk="1" hangingPunct="1">
              <a:lnSpc>
                <a:spcPct val="90000"/>
              </a:lnSpc>
              <a:spcBef>
                <a:spcPts val="0"/>
              </a:spcBef>
              <a:buClr>
                <a:schemeClr val="tx1"/>
              </a:buClr>
              <a:buNone/>
            </a:pPr>
            <a:r>
              <a:rPr lang="en-US" sz="2400" dirty="0" smtClean="0"/>
              <a:t>     </a:t>
            </a:r>
          </a:p>
          <a:p>
            <a:pPr eaLnBrk="1" hangingPunct="1">
              <a:lnSpc>
                <a:spcPct val="90000"/>
              </a:lnSpc>
              <a:spcBef>
                <a:spcPts val="0"/>
              </a:spcBef>
              <a:buClr>
                <a:schemeClr val="tx1"/>
              </a:buClr>
            </a:pPr>
            <a:r>
              <a:rPr lang="en-US" sz="2400" dirty="0" smtClean="0"/>
              <a:t>Any child or adolescent 2 through 18 years, not previously vaccinated</a:t>
            </a:r>
          </a:p>
          <a:p>
            <a:pPr marL="0" indent="0" eaLnBrk="1" hangingPunct="1">
              <a:lnSpc>
                <a:spcPct val="90000"/>
              </a:lnSpc>
              <a:spcBef>
                <a:spcPts val="0"/>
              </a:spcBef>
              <a:buClr>
                <a:schemeClr val="tx1"/>
              </a:buClr>
              <a:buNone/>
            </a:pPr>
            <a:endParaRPr lang="en-US" sz="2400" dirty="0" smtClean="0"/>
          </a:p>
          <a:p>
            <a:pPr>
              <a:lnSpc>
                <a:spcPct val="90000"/>
              </a:lnSpc>
              <a:spcBef>
                <a:spcPts val="0"/>
              </a:spcBef>
              <a:buClr>
                <a:schemeClr val="tx1"/>
              </a:buClr>
            </a:pPr>
            <a:r>
              <a:rPr lang="en-US" sz="2400" dirty="0"/>
              <a:t>Caretakers who will have contact with adoptees from countries with high rates of hepatitis </a:t>
            </a:r>
            <a:r>
              <a:rPr lang="en-US" sz="2400" dirty="0" smtClean="0"/>
              <a:t>A</a:t>
            </a:r>
            <a:endParaRPr lang="en-US" sz="2800" dirty="0" smtClean="0"/>
          </a:p>
        </p:txBody>
      </p:sp>
      <p:sp>
        <p:nvSpPr>
          <p:cNvPr id="4" name="Rectangle 3"/>
          <p:cNvSpPr/>
          <p:nvPr/>
        </p:nvSpPr>
        <p:spPr>
          <a:xfrm>
            <a:off x="990600" y="5987532"/>
            <a:ext cx="3015184" cy="307777"/>
          </a:xfrm>
          <a:prstGeom prst="rect">
            <a:avLst/>
          </a:prstGeom>
        </p:spPr>
        <p:txBody>
          <a:bodyPr wrap="none">
            <a:spAutoFit/>
          </a:bodyPr>
          <a:lstStyle/>
          <a:p>
            <a:r>
              <a:rPr lang="en-US" sz="1400" b="1" dirty="0" smtClean="0">
                <a:solidFill>
                  <a:prstClr val="black"/>
                </a:solidFill>
                <a:latin typeface="Segoe UI"/>
              </a:rPr>
              <a:t>MMWR, May 19, 2006, </a:t>
            </a:r>
            <a:r>
              <a:rPr lang="en-US" sz="1400" b="1" dirty="0" err="1" smtClean="0">
                <a:solidFill>
                  <a:prstClr val="black"/>
                </a:solidFill>
                <a:latin typeface="Segoe UI"/>
              </a:rPr>
              <a:t>Vol</a:t>
            </a:r>
            <a:r>
              <a:rPr lang="en-US" sz="1400" b="1" dirty="0" smtClean="0">
                <a:solidFill>
                  <a:prstClr val="black"/>
                </a:solidFill>
                <a:latin typeface="Segoe UI"/>
              </a:rPr>
              <a:t> 55, #RR-07</a:t>
            </a:r>
            <a:endParaRPr lang="en-US" sz="1400" b="1" dirty="0">
              <a:solidFill>
                <a:prstClr val="black"/>
              </a:solidFill>
              <a:latin typeface="Segoe UI"/>
            </a:endParaRPr>
          </a:p>
        </p:txBody>
      </p:sp>
    </p:spTree>
    <p:extLst>
      <p:ext uri="{BB962C8B-B14F-4D97-AF65-F5344CB8AC3E}">
        <p14:creationId xmlns:p14="http://schemas.microsoft.com/office/powerpoint/2010/main" val="1323993751"/>
      </p:ext>
    </p:extLst>
  </p:cSld>
  <p:clrMapOvr>
    <a:masterClrMapping/>
  </p:clrMapOvr>
  <p:transition advTm="66205"/>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noChangeArrowheads="1"/>
          </p:cNvSpPr>
          <p:nvPr>
            <p:ph type="title" idx="4294967295"/>
          </p:nvPr>
        </p:nvSpPr>
        <p:spPr>
          <a:xfrm>
            <a:off x="381000" y="152400"/>
            <a:ext cx="8153400" cy="685800"/>
          </a:xfrm>
        </p:spPr>
        <p:txBody>
          <a:bodyPr/>
          <a:lstStyle/>
          <a:p>
            <a:pPr eaLnBrk="1" hangingPunct="1"/>
            <a:r>
              <a:rPr lang="en-US" sz="3600" dirty="0" smtClean="0"/>
              <a:t>Hepatitis A Vaccine for Adults</a:t>
            </a:r>
          </a:p>
        </p:txBody>
      </p:sp>
      <p:sp>
        <p:nvSpPr>
          <p:cNvPr id="292867" name="Rectangle 3"/>
          <p:cNvSpPr>
            <a:spLocks noGrp="1" noChangeArrowheads="1"/>
          </p:cNvSpPr>
          <p:nvPr>
            <p:ph type="body" idx="4294967295"/>
          </p:nvPr>
        </p:nvSpPr>
        <p:spPr>
          <a:xfrm>
            <a:off x="364067" y="1524000"/>
            <a:ext cx="8547100" cy="5334000"/>
          </a:xfrm>
        </p:spPr>
        <p:txBody>
          <a:bodyPr/>
          <a:lstStyle/>
          <a:p>
            <a:pPr marL="0" indent="0" eaLnBrk="1" hangingPunct="1">
              <a:buClr>
                <a:srgbClr val="66CCFF"/>
              </a:buClr>
              <a:buFontTx/>
              <a:buNone/>
            </a:pPr>
            <a:r>
              <a:rPr lang="en-US" sz="2800" dirty="0" smtClean="0"/>
              <a:t>ACIP recommends:</a:t>
            </a:r>
          </a:p>
          <a:p>
            <a:pPr marL="627063" lvl="3" indent="-280988" eaLnBrk="1" hangingPunct="1">
              <a:spcBef>
                <a:spcPts val="0"/>
              </a:spcBef>
              <a:buClr>
                <a:schemeClr val="tx1"/>
              </a:buClr>
              <a:buFontTx/>
              <a:buChar char="•"/>
            </a:pPr>
            <a:r>
              <a:rPr lang="en-US" dirty="0" smtClean="0"/>
              <a:t>Those traveling or working in countries with high or intermediate endemicity of infection</a:t>
            </a:r>
          </a:p>
          <a:p>
            <a:pPr marL="627063" lvl="3" indent="-280988" eaLnBrk="1" hangingPunct="1">
              <a:spcBef>
                <a:spcPts val="0"/>
              </a:spcBef>
              <a:buClr>
                <a:schemeClr val="tx1"/>
              </a:buClr>
              <a:buFontTx/>
              <a:buChar char="•"/>
            </a:pPr>
            <a:r>
              <a:rPr lang="en-US" dirty="0" smtClean="0"/>
              <a:t>Men who have sex with men</a:t>
            </a:r>
          </a:p>
          <a:p>
            <a:pPr marL="627063" lvl="3" indent="-280988" eaLnBrk="1" hangingPunct="1">
              <a:spcBef>
                <a:spcPts val="0"/>
              </a:spcBef>
              <a:buClr>
                <a:schemeClr val="tx1"/>
              </a:buClr>
              <a:buFontTx/>
              <a:buChar char="•"/>
            </a:pPr>
            <a:r>
              <a:rPr lang="en-US" dirty="0" smtClean="0"/>
              <a:t>Users of injecting and non-injecting drugs</a:t>
            </a:r>
          </a:p>
          <a:p>
            <a:pPr marL="627063" lvl="3" indent="-280988" eaLnBrk="1" hangingPunct="1">
              <a:spcBef>
                <a:spcPts val="0"/>
              </a:spcBef>
              <a:buClr>
                <a:schemeClr val="tx1"/>
              </a:buClr>
              <a:buFontTx/>
              <a:buChar char="•"/>
            </a:pPr>
            <a:r>
              <a:rPr lang="en-US" dirty="0" smtClean="0"/>
              <a:t>Persons working with HAV positive primates or with HAV in research laboratory settings</a:t>
            </a:r>
          </a:p>
        </p:txBody>
      </p:sp>
      <p:sp>
        <p:nvSpPr>
          <p:cNvPr id="4" name="Rectangle 3"/>
          <p:cNvSpPr/>
          <p:nvPr/>
        </p:nvSpPr>
        <p:spPr>
          <a:xfrm>
            <a:off x="1159408" y="6097077"/>
            <a:ext cx="7222592" cy="307777"/>
          </a:xfrm>
          <a:prstGeom prst="rect">
            <a:avLst/>
          </a:prstGeom>
        </p:spPr>
        <p:txBody>
          <a:bodyPr wrap="square">
            <a:spAutoFit/>
          </a:bodyPr>
          <a:lstStyle/>
          <a:p>
            <a:r>
              <a:rPr lang="en-US" sz="1400" b="1" dirty="0" smtClean="0">
                <a:latin typeface="+mn-lt"/>
              </a:rPr>
              <a:t>MMWR, May 19, 2006, </a:t>
            </a:r>
            <a:r>
              <a:rPr lang="en-US" sz="1400" b="1" dirty="0" err="1" smtClean="0">
                <a:latin typeface="+mn-lt"/>
              </a:rPr>
              <a:t>Vol</a:t>
            </a:r>
            <a:r>
              <a:rPr lang="en-US" sz="1400" b="1" dirty="0" smtClean="0">
                <a:latin typeface="+mn-lt"/>
              </a:rPr>
              <a:t> 55, #RR-07        MMWR, September 18, 2009, </a:t>
            </a:r>
            <a:r>
              <a:rPr lang="en-US" sz="1400" b="1" dirty="0" err="1" smtClean="0">
                <a:latin typeface="+mn-lt"/>
              </a:rPr>
              <a:t>Vol</a:t>
            </a:r>
            <a:r>
              <a:rPr lang="en-US" sz="1400" b="1" dirty="0" smtClean="0">
                <a:latin typeface="+mn-lt"/>
              </a:rPr>
              <a:t> 58 #36</a:t>
            </a:r>
            <a:endParaRPr lang="en-US" sz="1400" b="1" dirty="0">
              <a:latin typeface="+mn-lt"/>
            </a:endParaRPr>
          </a:p>
        </p:txBody>
      </p:sp>
    </p:spTree>
    <p:extLst>
      <p:ext uri="{BB962C8B-B14F-4D97-AF65-F5344CB8AC3E}">
        <p14:creationId xmlns:p14="http://schemas.microsoft.com/office/powerpoint/2010/main" val="3119286125"/>
      </p:ext>
    </p:extLst>
  </p:cSld>
  <p:clrMapOvr>
    <a:masterClrMapping/>
  </p:clrMapOvr>
  <p:transition spd="slow" advTm="54449"/>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6" name="Rectangle 2"/>
          <p:cNvSpPr>
            <a:spLocks noGrp="1" noChangeArrowheads="1"/>
          </p:cNvSpPr>
          <p:nvPr>
            <p:ph type="title" idx="4294967295"/>
          </p:nvPr>
        </p:nvSpPr>
        <p:spPr>
          <a:xfrm>
            <a:off x="380999" y="0"/>
            <a:ext cx="5613051" cy="1444625"/>
          </a:xfrm>
        </p:spPr>
        <p:txBody>
          <a:bodyPr/>
          <a:lstStyle/>
          <a:p>
            <a:pPr eaLnBrk="1" hangingPunct="1"/>
            <a:r>
              <a:rPr lang="en-US" sz="3600" i="1" dirty="0" err="1" smtClean="0"/>
              <a:t>Haemophilus</a:t>
            </a:r>
            <a:r>
              <a:rPr lang="en-US" sz="3600" i="1" dirty="0" smtClean="0"/>
              <a:t> </a:t>
            </a:r>
            <a:r>
              <a:rPr lang="en-US" sz="3600" i="1" dirty="0" err="1" smtClean="0"/>
              <a:t>influenzae</a:t>
            </a:r>
            <a:r>
              <a:rPr lang="en-US" sz="3600" dirty="0" smtClean="0"/>
              <a:t> type b (</a:t>
            </a:r>
            <a:r>
              <a:rPr lang="en-US" sz="3600" dirty="0" err="1" smtClean="0"/>
              <a:t>Hib</a:t>
            </a:r>
            <a:r>
              <a:rPr lang="en-US" sz="3600" dirty="0" smtClean="0"/>
              <a:t>)</a:t>
            </a:r>
          </a:p>
        </p:txBody>
      </p:sp>
      <p:pic>
        <p:nvPicPr>
          <p:cNvPr id="51297" name="Picture 3" descr="img0020"/>
          <p:cNvPicPr>
            <a:picLocks noChangeAspect="1" noChangeArrowheads="1"/>
          </p:cNvPicPr>
          <p:nvPr/>
        </p:nvPicPr>
        <p:blipFill>
          <a:blip r:embed="rId4" cstate="print"/>
          <a:srcRect/>
          <a:stretch>
            <a:fillRect/>
          </a:stretch>
        </p:blipFill>
        <p:spPr bwMode="auto">
          <a:xfrm>
            <a:off x="6097588" y="238125"/>
            <a:ext cx="2879725" cy="1919288"/>
          </a:xfrm>
          <a:prstGeom prst="rect">
            <a:avLst/>
          </a:prstGeom>
          <a:noFill/>
          <a:ln w="9525">
            <a:noFill/>
            <a:miter lim="800000"/>
            <a:headEnd/>
            <a:tailEnd/>
          </a:ln>
        </p:spPr>
      </p:pic>
      <p:sp>
        <p:nvSpPr>
          <p:cNvPr id="51298" name="Text Box 5"/>
          <p:cNvSpPr txBox="1">
            <a:spLocks noChangeArrowheads="1"/>
          </p:cNvSpPr>
          <p:nvPr/>
        </p:nvSpPr>
        <p:spPr bwMode="auto">
          <a:xfrm>
            <a:off x="128238" y="1444625"/>
            <a:ext cx="8763000" cy="3111621"/>
          </a:xfrm>
          <a:prstGeom prst="rect">
            <a:avLst/>
          </a:prstGeom>
          <a:noFill/>
          <a:ln w="9525">
            <a:noFill/>
            <a:miter lim="800000"/>
            <a:headEnd/>
            <a:tailEnd/>
          </a:ln>
        </p:spPr>
        <p:txBody>
          <a:bodyPr>
            <a:spAutoFit/>
          </a:bodyPr>
          <a:lstStyle/>
          <a:p>
            <a:pPr>
              <a:spcBef>
                <a:spcPct val="50000"/>
              </a:spcBef>
            </a:pPr>
            <a:r>
              <a:rPr lang="en-US" sz="2400" dirty="0">
                <a:solidFill>
                  <a:prstClr val="black"/>
                </a:solidFill>
                <a:latin typeface="Calibri" pitchFamily="34" charset="0"/>
              </a:rPr>
              <a:t>ACIP </a:t>
            </a:r>
            <a:r>
              <a:rPr lang="en-US" sz="2400" dirty="0" smtClean="0">
                <a:solidFill>
                  <a:prstClr val="black"/>
                </a:solidFill>
                <a:latin typeface="Calibri" pitchFamily="34" charset="0"/>
              </a:rPr>
              <a:t>recommends: </a:t>
            </a:r>
            <a:br>
              <a:rPr lang="en-US" sz="2400" dirty="0" smtClean="0">
                <a:solidFill>
                  <a:prstClr val="black"/>
                </a:solidFill>
                <a:latin typeface="Calibri" pitchFamily="34" charset="0"/>
              </a:rPr>
            </a:br>
            <a:r>
              <a:rPr lang="en-US" sz="2400" dirty="0" smtClean="0">
                <a:solidFill>
                  <a:prstClr val="black"/>
                </a:solidFill>
                <a:latin typeface="Calibri" pitchFamily="34" charset="0"/>
              </a:rPr>
              <a:t>3-4 doses of Hib (depending on brand)</a:t>
            </a:r>
            <a:endParaRPr lang="en-US" sz="2400" dirty="0">
              <a:solidFill>
                <a:srgbClr val="4F81BD"/>
              </a:solidFill>
              <a:latin typeface="Calibri" pitchFamily="34" charset="0"/>
            </a:endParaRPr>
          </a:p>
          <a:p>
            <a:pPr marL="690563" lvl="1" indent="-233363">
              <a:lnSpc>
                <a:spcPct val="80000"/>
              </a:lnSpc>
              <a:spcBef>
                <a:spcPct val="50000"/>
              </a:spcBef>
              <a:buFontTx/>
              <a:buChar char="•"/>
            </a:pPr>
            <a:r>
              <a:rPr lang="en-US" sz="2400" dirty="0">
                <a:solidFill>
                  <a:prstClr val="black"/>
                </a:solidFill>
                <a:latin typeface="Calibri" pitchFamily="34" charset="0"/>
              </a:rPr>
              <a:t>Dose 1 @ 2 months of age</a:t>
            </a:r>
          </a:p>
          <a:p>
            <a:pPr marL="690563" lvl="1" indent="-233363">
              <a:lnSpc>
                <a:spcPct val="80000"/>
              </a:lnSpc>
              <a:spcBef>
                <a:spcPct val="50000"/>
              </a:spcBef>
              <a:buFontTx/>
              <a:buChar char="•"/>
            </a:pPr>
            <a:r>
              <a:rPr lang="en-US" sz="2400" dirty="0">
                <a:solidFill>
                  <a:prstClr val="black"/>
                </a:solidFill>
                <a:latin typeface="Calibri" pitchFamily="34" charset="0"/>
              </a:rPr>
              <a:t>Dose 2 @ 4 months of age</a:t>
            </a:r>
          </a:p>
          <a:p>
            <a:pPr marL="690563" lvl="1" indent="-233363">
              <a:lnSpc>
                <a:spcPct val="80000"/>
              </a:lnSpc>
              <a:spcBef>
                <a:spcPct val="50000"/>
              </a:spcBef>
              <a:buFontTx/>
              <a:buChar char="•"/>
            </a:pPr>
            <a:r>
              <a:rPr lang="en-US" sz="2400" dirty="0">
                <a:solidFill>
                  <a:prstClr val="black"/>
                </a:solidFill>
                <a:latin typeface="Calibri" pitchFamily="34" charset="0"/>
              </a:rPr>
              <a:t>Dose 3 @ 6 months of age </a:t>
            </a:r>
          </a:p>
          <a:p>
            <a:pPr marL="690563" lvl="1" indent="-233363">
              <a:lnSpc>
                <a:spcPct val="80000"/>
              </a:lnSpc>
              <a:spcBef>
                <a:spcPct val="50000"/>
              </a:spcBef>
            </a:pPr>
            <a:r>
              <a:rPr lang="en-US" sz="1600" dirty="0">
                <a:solidFill>
                  <a:prstClr val="black"/>
                </a:solidFill>
                <a:latin typeface="Calibri" pitchFamily="34" charset="0"/>
              </a:rPr>
              <a:t>      </a:t>
            </a:r>
            <a:r>
              <a:rPr lang="en-US" dirty="0">
                <a:solidFill>
                  <a:prstClr val="black"/>
                </a:solidFill>
                <a:latin typeface="Calibri" pitchFamily="34" charset="0"/>
              </a:rPr>
              <a:t>(Not required if </a:t>
            </a:r>
            <a:r>
              <a:rPr lang="en-US" dirty="0" smtClean="0">
                <a:solidFill>
                  <a:prstClr val="black"/>
                </a:solidFill>
                <a:latin typeface="Calibri" pitchFamily="34" charset="0"/>
              </a:rPr>
              <a:t>Pedvax </a:t>
            </a:r>
            <a:r>
              <a:rPr lang="en-US" dirty="0">
                <a:solidFill>
                  <a:prstClr val="black"/>
                </a:solidFill>
                <a:latin typeface="Calibri" pitchFamily="34" charset="0"/>
              </a:rPr>
              <a:t>HIB® </a:t>
            </a:r>
            <a:r>
              <a:rPr lang="en-US" dirty="0" smtClean="0">
                <a:solidFill>
                  <a:prstClr val="black"/>
                </a:solidFill>
                <a:latin typeface="Calibri" pitchFamily="34" charset="0"/>
              </a:rPr>
              <a:t>is administered </a:t>
            </a:r>
            <a:r>
              <a:rPr lang="en-US" dirty="0">
                <a:solidFill>
                  <a:prstClr val="black"/>
                </a:solidFill>
                <a:latin typeface="Calibri" pitchFamily="34" charset="0"/>
              </a:rPr>
              <a:t>at 2 and 4 months of age)</a:t>
            </a:r>
          </a:p>
          <a:p>
            <a:pPr marL="690563" lvl="1" indent="-233363">
              <a:lnSpc>
                <a:spcPct val="80000"/>
              </a:lnSpc>
              <a:spcBef>
                <a:spcPct val="50000"/>
              </a:spcBef>
              <a:buFontTx/>
              <a:buChar char="•"/>
            </a:pPr>
            <a:r>
              <a:rPr lang="en-US" sz="2400" dirty="0">
                <a:solidFill>
                  <a:prstClr val="black"/>
                </a:solidFill>
                <a:latin typeface="Calibri" pitchFamily="34" charset="0"/>
              </a:rPr>
              <a:t>Booster dose </a:t>
            </a:r>
            <a:r>
              <a:rPr lang="en-US" sz="2400" dirty="0" smtClean="0">
                <a:solidFill>
                  <a:prstClr val="black"/>
                </a:solidFill>
                <a:latin typeface="Calibri" pitchFamily="34" charset="0"/>
              </a:rPr>
              <a:t>at </a:t>
            </a:r>
            <a:r>
              <a:rPr lang="en-US" sz="2400" dirty="0">
                <a:solidFill>
                  <a:prstClr val="black"/>
                </a:solidFill>
                <a:latin typeface="Calibri" pitchFamily="34" charset="0"/>
              </a:rPr>
              <a:t>12 through 15 months of age </a:t>
            </a:r>
          </a:p>
        </p:txBody>
      </p:sp>
      <p:graphicFrame>
        <p:nvGraphicFramePr>
          <p:cNvPr id="51295" name="Object 95"/>
          <p:cNvGraphicFramePr>
            <a:graphicFrameLocks noChangeAspect="1"/>
          </p:cNvGraphicFramePr>
          <p:nvPr/>
        </p:nvGraphicFramePr>
        <p:xfrm>
          <a:off x="7543800" y="1828800"/>
          <a:ext cx="1450975" cy="1600200"/>
        </p:xfrm>
        <a:graphic>
          <a:graphicData uri="http://schemas.openxmlformats.org/presentationml/2006/ole">
            <mc:AlternateContent xmlns:mc="http://schemas.openxmlformats.org/markup-compatibility/2006">
              <mc:Choice xmlns:v="urn:schemas-microsoft-com:vml" Requires="v">
                <p:oleObj spid="_x0000_s514064" name="Image" r:id="rId5" imgW="2320000" imgH="2560000" progId="">
                  <p:embed/>
                </p:oleObj>
              </mc:Choice>
              <mc:Fallback>
                <p:oleObj name="Image" r:id="rId5" imgW="2320000" imgH="25600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1828800"/>
                        <a:ext cx="14509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1299" name="Picture 9" descr="hib_aap006"/>
          <p:cNvPicPr>
            <a:picLocks noChangeAspect="1" noChangeArrowheads="1"/>
          </p:cNvPicPr>
          <p:nvPr/>
        </p:nvPicPr>
        <p:blipFill>
          <a:blip r:embed="rId7" cstate="print"/>
          <a:srcRect/>
          <a:stretch>
            <a:fillRect/>
          </a:stretch>
        </p:blipFill>
        <p:spPr bwMode="auto">
          <a:xfrm>
            <a:off x="5715000" y="1600200"/>
            <a:ext cx="1905000" cy="1825625"/>
          </a:xfrm>
          <a:prstGeom prst="rect">
            <a:avLst/>
          </a:prstGeom>
          <a:noFill/>
          <a:ln w="9525">
            <a:noFill/>
            <a:miter lim="800000"/>
            <a:headEnd/>
            <a:tailEnd/>
          </a:ln>
        </p:spPr>
      </p:pic>
      <p:sp>
        <p:nvSpPr>
          <p:cNvPr id="10" name="Rectangle 9"/>
          <p:cNvSpPr/>
          <p:nvPr/>
        </p:nvSpPr>
        <p:spPr>
          <a:xfrm>
            <a:off x="2885339" y="6495673"/>
            <a:ext cx="3297121" cy="307777"/>
          </a:xfrm>
          <a:prstGeom prst="rect">
            <a:avLst/>
          </a:prstGeom>
        </p:spPr>
        <p:txBody>
          <a:bodyPr wrap="none">
            <a:spAutoFit/>
          </a:bodyPr>
          <a:lstStyle/>
          <a:p>
            <a:r>
              <a:rPr lang="en-US" sz="1400" b="1" dirty="0" smtClean="0">
                <a:solidFill>
                  <a:prstClr val="black"/>
                </a:solidFill>
                <a:latin typeface="Segoe UI"/>
              </a:rPr>
              <a:t>MMWR, February 28, 2014, </a:t>
            </a:r>
            <a:r>
              <a:rPr lang="en-US" sz="1400" b="1" dirty="0" err="1" smtClean="0">
                <a:solidFill>
                  <a:prstClr val="black"/>
                </a:solidFill>
                <a:latin typeface="Segoe UI"/>
              </a:rPr>
              <a:t>Vol</a:t>
            </a:r>
            <a:r>
              <a:rPr lang="en-US" sz="1400" b="1" dirty="0" smtClean="0">
                <a:solidFill>
                  <a:prstClr val="black"/>
                </a:solidFill>
                <a:latin typeface="Segoe UI"/>
              </a:rPr>
              <a:t> 63, #RR01</a:t>
            </a:r>
            <a:endParaRPr lang="en-US" sz="1400" b="1" dirty="0">
              <a:solidFill>
                <a:prstClr val="black"/>
              </a:solidFill>
              <a:latin typeface="Segoe UI"/>
            </a:endParaRPr>
          </a:p>
        </p:txBody>
      </p:sp>
      <p:sp>
        <p:nvSpPr>
          <p:cNvPr id="3" name="Rectangle 2"/>
          <p:cNvSpPr/>
          <p:nvPr/>
        </p:nvSpPr>
        <p:spPr>
          <a:xfrm>
            <a:off x="128238" y="4556246"/>
            <a:ext cx="8763000" cy="1384995"/>
          </a:xfrm>
          <a:prstGeom prst="rect">
            <a:avLst/>
          </a:prstGeom>
        </p:spPr>
        <p:txBody>
          <a:bodyPr wrap="square">
            <a:spAutoFit/>
          </a:bodyPr>
          <a:lstStyle/>
          <a:p>
            <a:pPr fontAlgn="auto">
              <a:spcBef>
                <a:spcPts val="0"/>
              </a:spcBef>
              <a:spcAft>
                <a:spcPts val="0"/>
              </a:spcAft>
              <a:buSzPct val="65000"/>
              <a:defRPr/>
            </a:pPr>
            <a:r>
              <a:rPr lang="en-US" sz="2800" dirty="0" smtClean="0">
                <a:solidFill>
                  <a:prstClr val="black"/>
                </a:solidFill>
                <a:latin typeface="Calibri"/>
              </a:rPr>
              <a:t>**Hiberix </a:t>
            </a:r>
            <a:r>
              <a:rPr lang="en-US" sz="2800" dirty="0">
                <a:solidFill>
                  <a:prstClr val="black"/>
                </a:solidFill>
                <a:latin typeface="Calibri"/>
              </a:rPr>
              <a:t>has been added to the list of vaccines that may be used for the primary vaccination series</a:t>
            </a:r>
            <a:r>
              <a:rPr lang="en-US" sz="2800" dirty="0" smtClean="0">
                <a:solidFill>
                  <a:prstClr val="black"/>
                </a:solidFill>
                <a:latin typeface="Calibri"/>
              </a:rPr>
              <a:t>.</a:t>
            </a:r>
          </a:p>
          <a:p>
            <a:pPr fontAlgn="auto">
              <a:spcBef>
                <a:spcPts val="0"/>
              </a:spcBef>
              <a:spcAft>
                <a:spcPts val="0"/>
              </a:spcAft>
              <a:buSzPct val="65000"/>
              <a:defRPr/>
            </a:pPr>
            <a:r>
              <a:rPr lang="en-US" sz="2800" dirty="0" smtClean="0">
                <a:solidFill>
                  <a:prstClr val="black"/>
                </a:solidFill>
                <a:latin typeface="Calibri"/>
              </a:rPr>
              <a:t>**Adult special populations</a:t>
            </a:r>
            <a:endParaRPr lang="en-US" sz="2800" dirty="0">
              <a:solidFill>
                <a:prstClr val="black"/>
              </a:solidFill>
              <a:latin typeface="Calibri"/>
            </a:endParaRPr>
          </a:p>
        </p:txBody>
      </p:sp>
    </p:spTree>
    <p:extLst>
      <p:ext uri="{BB962C8B-B14F-4D97-AF65-F5344CB8AC3E}">
        <p14:creationId xmlns:p14="http://schemas.microsoft.com/office/powerpoint/2010/main" val="3135439844"/>
      </p:ext>
    </p:extLst>
  </p:cSld>
  <p:clrMapOvr>
    <a:masterClrMapping/>
  </p:clrMapOvr>
  <p:transition advTm="7475"/>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152400"/>
            <a:ext cx="8839200" cy="990600"/>
          </a:xfrm>
        </p:spPr>
        <p:txBody>
          <a:bodyPr/>
          <a:lstStyle/>
          <a:p>
            <a:r>
              <a:rPr lang="en-US" dirty="0" smtClean="0"/>
              <a:t>Polio</a:t>
            </a:r>
            <a:endParaRPr lang="en-US" dirty="0"/>
          </a:p>
        </p:txBody>
      </p:sp>
      <p:sp>
        <p:nvSpPr>
          <p:cNvPr id="3" name="Content Placeholder 2"/>
          <p:cNvSpPr>
            <a:spLocks noGrp="1"/>
          </p:cNvSpPr>
          <p:nvPr>
            <p:ph idx="1"/>
          </p:nvPr>
        </p:nvSpPr>
        <p:spPr>
          <a:xfrm>
            <a:off x="476250" y="1295400"/>
            <a:ext cx="4953000" cy="4525963"/>
          </a:xfrm>
        </p:spPr>
        <p:txBody>
          <a:bodyPr/>
          <a:lstStyle/>
          <a:p>
            <a:pPr marL="0" indent="0">
              <a:buNone/>
            </a:pPr>
            <a:r>
              <a:rPr lang="en-US" dirty="0" smtClean="0"/>
              <a:t>ACIP recommends:</a:t>
            </a:r>
          </a:p>
          <a:p>
            <a:r>
              <a:rPr lang="en-US" sz="2400" dirty="0" smtClean="0"/>
              <a:t>4- dose series at 2, 4, 6 through 18 months, and 4 through 6 years</a:t>
            </a:r>
          </a:p>
          <a:p>
            <a:r>
              <a:rPr lang="en-US" sz="2400" dirty="0" smtClean="0"/>
              <a:t>Final dose after the fourth birthday and at least 6 months after the previous dose</a:t>
            </a:r>
            <a:endParaRPr lang="en-US" sz="2400" dirty="0"/>
          </a:p>
        </p:txBody>
      </p:sp>
      <p:pic>
        <p:nvPicPr>
          <p:cNvPr id="4" name="Picture 3"/>
          <p:cNvPicPr>
            <a:picLocks noChangeAspect="1"/>
          </p:cNvPicPr>
          <p:nvPr/>
        </p:nvPicPr>
        <p:blipFill>
          <a:blip r:embed="rId3"/>
          <a:stretch>
            <a:fillRect/>
          </a:stretch>
        </p:blipFill>
        <p:spPr>
          <a:xfrm>
            <a:off x="6324600" y="628650"/>
            <a:ext cx="1600200" cy="2305050"/>
          </a:xfrm>
          <a:prstGeom prst="rect">
            <a:avLst/>
          </a:prstGeom>
        </p:spPr>
      </p:pic>
      <p:pic>
        <p:nvPicPr>
          <p:cNvPr id="5" name="Picture 4" descr="pik04"/>
          <p:cNvPicPr>
            <a:picLocks noChangeAspect="1" noChangeArrowheads="1"/>
          </p:cNvPicPr>
          <p:nvPr/>
        </p:nvPicPr>
        <p:blipFill>
          <a:blip r:embed="rId4" cstate="print"/>
          <a:srcRect/>
          <a:stretch>
            <a:fillRect/>
          </a:stretch>
        </p:blipFill>
        <p:spPr bwMode="auto">
          <a:xfrm>
            <a:off x="5943601" y="3200400"/>
            <a:ext cx="2667000" cy="3125788"/>
          </a:xfrm>
          <a:prstGeom prst="rect">
            <a:avLst/>
          </a:prstGeom>
          <a:noFill/>
          <a:ln w="9525">
            <a:noFill/>
            <a:miter lim="800000"/>
            <a:headEnd/>
            <a:tailEnd/>
          </a:ln>
        </p:spPr>
      </p:pic>
      <p:sp>
        <p:nvSpPr>
          <p:cNvPr id="6" name="Rectangle 5"/>
          <p:cNvSpPr/>
          <p:nvPr/>
        </p:nvSpPr>
        <p:spPr>
          <a:xfrm>
            <a:off x="476250" y="4800364"/>
            <a:ext cx="5162550" cy="707886"/>
          </a:xfrm>
          <a:prstGeom prst="rect">
            <a:avLst/>
          </a:prstGeom>
        </p:spPr>
        <p:txBody>
          <a:bodyPr wrap="square">
            <a:spAutoFit/>
          </a:bodyPr>
          <a:lstStyle/>
          <a:p>
            <a:r>
              <a:rPr lang="en-US" sz="2000" b="1" dirty="0" smtClean="0">
                <a:solidFill>
                  <a:prstClr val="black"/>
                </a:solidFill>
                <a:latin typeface="Segoe UI"/>
              </a:rPr>
              <a:t>Evaluate </a:t>
            </a:r>
            <a:r>
              <a:rPr lang="en-US" sz="2000" b="1" dirty="0">
                <a:solidFill>
                  <a:prstClr val="black"/>
                </a:solidFill>
                <a:latin typeface="Segoe UI"/>
              </a:rPr>
              <a:t>travelers for the need of polio vaccine if traveling to endemic countries.</a:t>
            </a:r>
          </a:p>
        </p:txBody>
      </p:sp>
    </p:spTree>
    <p:extLst>
      <p:ext uri="{BB962C8B-B14F-4D97-AF65-F5344CB8AC3E}">
        <p14:creationId xmlns:p14="http://schemas.microsoft.com/office/powerpoint/2010/main" val="34683266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lstStyle/>
          <a:p>
            <a:r>
              <a:rPr lang="en-US" dirty="0" smtClean="0"/>
              <a:t>Measles, Mumps, Rubella</a:t>
            </a:r>
            <a:endParaRPr lang="en-US" dirty="0"/>
          </a:p>
        </p:txBody>
      </p:sp>
      <p:sp>
        <p:nvSpPr>
          <p:cNvPr id="3" name="Content Placeholder 2"/>
          <p:cNvSpPr>
            <a:spLocks noGrp="1"/>
          </p:cNvSpPr>
          <p:nvPr>
            <p:ph idx="1"/>
          </p:nvPr>
        </p:nvSpPr>
        <p:spPr>
          <a:xfrm>
            <a:off x="457200" y="990600"/>
            <a:ext cx="4114800" cy="4525963"/>
          </a:xfrm>
        </p:spPr>
        <p:txBody>
          <a:bodyPr/>
          <a:lstStyle/>
          <a:p>
            <a:pPr marL="0" indent="0">
              <a:buNone/>
            </a:pPr>
            <a:r>
              <a:rPr lang="en-US" dirty="0" smtClean="0"/>
              <a:t>ACIP recommends:</a:t>
            </a:r>
          </a:p>
          <a:p>
            <a:r>
              <a:rPr lang="en-US" sz="2800" dirty="0" smtClean="0"/>
              <a:t>2- dose series at ages 12 through 15 months and 4 through 6 years</a:t>
            </a:r>
          </a:p>
          <a:p>
            <a:r>
              <a:rPr lang="en-US" sz="2800" dirty="0" smtClean="0"/>
              <a:t>at least 4 weeks between first and second dose</a:t>
            </a:r>
          </a:p>
          <a:p>
            <a:pPr marL="0" indent="0">
              <a:buNone/>
            </a:pPr>
            <a:endParaRPr lang="en-US" dirty="0" smtClean="0"/>
          </a:p>
        </p:txBody>
      </p:sp>
      <p:pic>
        <p:nvPicPr>
          <p:cNvPr id="4" name="Picture 3" descr="measiac004"/>
          <p:cNvPicPr>
            <a:picLocks noChangeAspect="1" noChangeArrowheads="1"/>
          </p:cNvPicPr>
          <p:nvPr/>
        </p:nvPicPr>
        <p:blipFill>
          <a:blip r:embed="rId3" cstate="print"/>
          <a:srcRect/>
          <a:stretch>
            <a:fillRect/>
          </a:stretch>
        </p:blipFill>
        <p:spPr bwMode="auto">
          <a:xfrm>
            <a:off x="4765128" y="1143000"/>
            <a:ext cx="1701800" cy="2554288"/>
          </a:xfrm>
          <a:prstGeom prst="rect">
            <a:avLst/>
          </a:prstGeom>
          <a:noFill/>
          <a:ln w="9525">
            <a:noFill/>
            <a:miter lim="800000"/>
            <a:headEnd/>
            <a:tailEnd/>
          </a:ln>
        </p:spPr>
      </p:pic>
      <p:pic>
        <p:nvPicPr>
          <p:cNvPr id="5" name="Picture 5" descr="Mumps image"/>
          <p:cNvPicPr>
            <a:picLocks noChangeAspect="1" noChangeArrowheads="1"/>
          </p:cNvPicPr>
          <p:nvPr/>
        </p:nvPicPr>
        <p:blipFill>
          <a:blip r:embed="rId4" cstate="print"/>
          <a:srcRect/>
          <a:stretch>
            <a:fillRect/>
          </a:stretch>
        </p:blipFill>
        <p:spPr bwMode="auto">
          <a:xfrm>
            <a:off x="6660056" y="1962807"/>
            <a:ext cx="2211552" cy="2206625"/>
          </a:xfrm>
          <a:prstGeom prst="rect">
            <a:avLst/>
          </a:prstGeom>
          <a:noFill/>
          <a:ln w="9525">
            <a:noFill/>
            <a:miter lim="800000"/>
            <a:headEnd/>
            <a:tailEnd/>
          </a:ln>
        </p:spPr>
      </p:pic>
      <p:pic>
        <p:nvPicPr>
          <p:cNvPr id="7" name="Picture 9" descr="img0018"/>
          <p:cNvPicPr>
            <a:picLocks noChangeAspect="1" noChangeArrowheads="1"/>
          </p:cNvPicPr>
          <p:nvPr/>
        </p:nvPicPr>
        <p:blipFill>
          <a:blip r:embed="rId5" cstate="print"/>
          <a:srcRect/>
          <a:stretch>
            <a:fillRect/>
          </a:stretch>
        </p:blipFill>
        <p:spPr bwMode="auto">
          <a:xfrm>
            <a:off x="4765128" y="4394108"/>
            <a:ext cx="2795588" cy="1902098"/>
          </a:xfrm>
          <a:prstGeom prst="rect">
            <a:avLst/>
          </a:prstGeom>
          <a:noFill/>
          <a:ln w="9525">
            <a:noFill/>
            <a:miter lim="800000"/>
            <a:headEnd/>
            <a:tailEnd/>
          </a:ln>
        </p:spPr>
      </p:pic>
      <p:sp>
        <p:nvSpPr>
          <p:cNvPr id="8" name="Rectangle 7"/>
          <p:cNvSpPr/>
          <p:nvPr/>
        </p:nvSpPr>
        <p:spPr>
          <a:xfrm>
            <a:off x="367535" y="5915988"/>
            <a:ext cx="4237122" cy="369332"/>
          </a:xfrm>
          <a:prstGeom prst="rect">
            <a:avLst/>
          </a:prstGeom>
        </p:spPr>
        <p:txBody>
          <a:bodyPr wrap="none">
            <a:spAutoFit/>
          </a:bodyPr>
          <a:lstStyle/>
          <a:p>
            <a:r>
              <a:rPr lang="nl-NL" dirty="0">
                <a:solidFill>
                  <a:prstClr val="black"/>
                </a:solidFill>
              </a:rPr>
              <a:t>MMWR, June 14, 2013, Vol 62, #RR-04</a:t>
            </a:r>
          </a:p>
        </p:txBody>
      </p:sp>
    </p:spTree>
    <p:extLst>
      <p:ext uri="{BB962C8B-B14F-4D97-AF65-F5344CB8AC3E}">
        <p14:creationId xmlns:p14="http://schemas.microsoft.com/office/powerpoint/2010/main" val="3694526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lstStyle/>
          <a:p>
            <a:r>
              <a:rPr lang="en-US" dirty="0" smtClean="0"/>
              <a:t>Disclosure Statement</a:t>
            </a:r>
            <a:endParaRPr lang="en-US" dirty="0"/>
          </a:p>
        </p:txBody>
      </p:sp>
      <p:sp>
        <p:nvSpPr>
          <p:cNvPr id="3" name="Content Placeholder 2"/>
          <p:cNvSpPr>
            <a:spLocks noGrp="1"/>
          </p:cNvSpPr>
          <p:nvPr>
            <p:ph idx="1"/>
          </p:nvPr>
        </p:nvSpPr>
        <p:spPr>
          <a:xfrm>
            <a:off x="457200" y="1241612"/>
            <a:ext cx="8229600" cy="4525963"/>
          </a:xfrm>
        </p:spPr>
        <p:txBody>
          <a:bodyPr/>
          <a:lstStyle/>
          <a:p>
            <a:r>
              <a:rPr lang="en-US" sz="2000" dirty="0"/>
              <a:t>To obtain nursing contact hours for this session, you must be present for the </a:t>
            </a:r>
            <a:r>
              <a:rPr lang="en-US" sz="2000" dirty="0" smtClean="0"/>
              <a:t>entire session </a:t>
            </a:r>
            <a:r>
              <a:rPr lang="en-US" sz="2000" dirty="0"/>
              <a:t>and complete an evaluation</a:t>
            </a:r>
            <a:r>
              <a:rPr lang="en-US" sz="2000" dirty="0" smtClean="0"/>
              <a:t>.</a:t>
            </a:r>
          </a:p>
          <a:p>
            <a:r>
              <a:rPr lang="en-US" sz="2000" dirty="0" smtClean="0"/>
              <a:t>Continuing education will be provided through the Georgia Department of Public Health</a:t>
            </a:r>
          </a:p>
          <a:p>
            <a:r>
              <a:rPr lang="en-US" sz="2000" dirty="0" smtClean="0"/>
              <a:t>Georgia Department of Public Health is an approved provider of continuing nursing education by the Alabama State Nurses Association, an accredited approver by the American Nurses Credentialing Center’s Commission of Accreditation</a:t>
            </a:r>
          </a:p>
        </p:txBody>
      </p:sp>
    </p:spTree>
    <p:extLst>
      <p:ext uri="{BB962C8B-B14F-4D97-AF65-F5344CB8AC3E}">
        <p14:creationId xmlns:p14="http://schemas.microsoft.com/office/powerpoint/2010/main" val="10429810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lstStyle/>
          <a:p>
            <a:r>
              <a:rPr lang="en-US" dirty="0" smtClean="0"/>
              <a:t>Varicella</a:t>
            </a:r>
            <a:endParaRPr lang="en-US" dirty="0"/>
          </a:p>
        </p:txBody>
      </p:sp>
      <p:sp>
        <p:nvSpPr>
          <p:cNvPr id="3" name="Content Placeholder 2"/>
          <p:cNvSpPr>
            <a:spLocks noGrp="1"/>
          </p:cNvSpPr>
          <p:nvPr>
            <p:ph idx="1"/>
          </p:nvPr>
        </p:nvSpPr>
        <p:spPr>
          <a:xfrm>
            <a:off x="304800" y="999067"/>
            <a:ext cx="4572000" cy="4525963"/>
          </a:xfrm>
        </p:spPr>
        <p:txBody>
          <a:bodyPr>
            <a:normAutofit/>
          </a:bodyPr>
          <a:lstStyle/>
          <a:p>
            <a:pPr marL="0" indent="0">
              <a:buNone/>
            </a:pPr>
            <a:r>
              <a:rPr lang="en-US" dirty="0" smtClean="0"/>
              <a:t>ACIP recommends:</a:t>
            </a:r>
          </a:p>
          <a:p>
            <a:r>
              <a:rPr lang="en-US" sz="2400" dirty="0" smtClean="0"/>
              <a:t>2-dose series at 12 through 15 months and 4 through 6 years</a:t>
            </a:r>
          </a:p>
          <a:p>
            <a:r>
              <a:rPr lang="en-US" sz="2400" dirty="0" smtClean="0"/>
              <a:t>Second dose may be administered before age 4 years, provided 3 months have elapsed since the first dose</a:t>
            </a:r>
          </a:p>
        </p:txBody>
      </p:sp>
      <p:pic>
        <p:nvPicPr>
          <p:cNvPr id="4" name="Picture 3"/>
          <p:cNvPicPr>
            <a:picLocks noChangeAspect="1"/>
          </p:cNvPicPr>
          <p:nvPr/>
        </p:nvPicPr>
        <p:blipFill>
          <a:blip r:embed="rId3"/>
          <a:stretch>
            <a:fillRect/>
          </a:stretch>
        </p:blipFill>
        <p:spPr>
          <a:xfrm>
            <a:off x="5486400" y="990600"/>
            <a:ext cx="2194750" cy="2743438"/>
          </a:xfrm>
          <a:prstGeom prst="rect">
            <a:avLst/>
          </a:prstGeom>
        </p:spPr>
      </p:pic>
      <p:pic>
        <p:nvPicPr>
          <p:cNvPr id="5" name="Picture 4"/>
          <p:cNvPicPr>
            <a:picLocks noChangeAspect="1"/>
          </p:cNvPicPr>
          <p:nvPr/>
        </p:nvPicPr>
        <p:blipFill>
          <a:blip r:embed="rId4"/>
          <a:stretch>
            <a:fillRect/>
          </a:stretch>
        </p:blipFill>
        <p:spPr>
          <a:xfrm>
            <a:off x="5105400" y="3962400"/>
            <a:ext cx="3468925" cy="2286198"/>
          </a:xfrm>
          <a:prstGeom prst="rect">
            <a:avLst/>
          </a:prstGeom>
        </p:spPr>
      </p:pic>
    </p:spTree>
    <p:extLst>
      <p:ext uri="{BB962C8B-B14F-4D97-AF65-F5344CB8AC3E}">
        <p14:creationId xmlns:p14="http://schemas.microsoft.com/office/powerpoint/2010/main" val="1644290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864"/>
            <a:ext cx="8839200" cy="1143000"/>
          </a:xfrm>
        </p:spPr>
        <p:txBody>
          <a:bodyPr>
            <a:noAutofit/>
          </a:bodyPr>
          <a:lstStyle/>
          <a:p>
            <a:r>
              <a:rPr lang="en-US" dirty="0"/>
              <a:t>Acceptable Evidence of</a:t>
            </a:r>
            <a:br>
              <a:rPr lang="en-US" dirty="0"/>
            </a:br>
            <a:r>
              <a:rPr lang="en-US" dirty="0"/>
              <a:t> Varicella Immunity</a:t>
            </a:r>
          </a:p>
        </p:txBody>
      </p:sp>
      <p:sp>
        <p:nvSpPr>
          <p:cNvPr id="3" name="Content Placeholder 2"/>
          <p:cNvSpPr>
            <a:spLocks noGrp="1"/>
          </p:cNvSpPr>
          <p:nvPr>
            <p:ph idx="1"/>
          </p:nvPr>
        </p:nvSpPr>
        <p:spPr>
          <a:xfrm>
            <a:off x="457200" y="1371600"/>
            <a:ext cx="8229600" cy="4724400"/>
          </a:xfrm>
        </p:spPr>
        <p:txBody>
          <a:bodyPr>
            <a:normAutofit/>
          </a:bodyPr>
          <a:lstStyle/>
          <a:p>
            <a:r>
              <a:rPr lang="en-US" sz="2400" dirty="0"/>
              <a:t>Written documentation of age-appropriate vaccination</a:t>
            </a:r>
          </a:p>
          <a:p>
            <a:r>
              <a:rPr lang="en-US" sz="2400" dirty="0"/>
              <a:t>Laboratory evidence of immunity or laboratory confirmation of varicella disease</a:t>
            </a:r>
          </a:p>
          <a:p>
            <a:r>
              <a:rPr lang="en-US" sz="2400" dirty="0"/>
              <a:t>U.S.-born before 1980*</a:t>
            </a:r>
          </a:p>
          <a:p>
            <a:r>
              <a:rPr lang="en-US" sz="2400" dirty="0"/>
              <a:t>Healthcare provider diagnosis or verification of varicella disease</a:t>
            </a:r>
          </a:p>
          <a:p>
            <a:r>
              <a:rPr lang="en-US" sz="2400" dirty="0"/>
              <a:t>History of herpes zoster based on healthcare provider diagnosis</a:t>
            </a:r>
            <a:r>
              <a:rPr lang="en-US" sz="2400" dirty="0" smtClean="0"/>
              <a:t>.</a:t>
            </a:r>
            <a:endParaRPr lang="en-US" sz="2400" dirty="0"/>
          </a:p>
          <a:p>
            <a:pPr marL="0" indent="0">
              <a:buNone/>
            </a:pPr>
            <a:r>
              <a:rPr lang="en-US" sz="2400" dirty="0" smtClean="0"/>
              <a:t>	* </a:t>
            </a:r>
            <a:r>
              <a:rPr lang="en-US" sz="2400" dirty="0"/>
              <a:t>Birth year immunity criterion does not apply to </a:t>
            </a:r>
            <a:r>
              <a:rPr lang="en-US" sz="2400" dirty="0" smtClean="0"/>
              <a:t>	healthcare </a:t>
            </a:r>
            <a:r>
              <a:rPr lang="en-US" sz="2400" dirty="0"/>
              <a:t>personnel or pregnant women</a:t>
            </a:r>
          </a:p>
          <a:p>
            <a:pPr marL="0" indent="0">
              <a:buNone/>
            </a:pPr>
            <a:endParaRPr lang="en-US" dirty="0"/>
          </a:p>
        </p:txBody>
      </p:sp>
      <p:sp>
        <p:nvSpPr>
          <p:cNvPr id="4" name="Rectangle 3"/>
          <p:cNvSpPr/>
          <p:nvPr/>
        </p:nvSpPr>
        <p:spPr>
          <a:xfrm>
            <a:off x="1371600" y="6096000"/>
            <a:ext cx="2371162" cy="307777"/>
          </a:xfrm>
          <a:prstGeom prst="rect">
            <a:avLst/>
          </a:prstGeom>
        </p:spPr>
        <p:txBody>
          <a:bodyPr wrap="none">
            <a:spAutoFit/>
          </a:bodyPr>
          <a:lstStyle/>
          <a:p>
            <a:r>
              <a:rPr lang="en-US" sz="1400" b="1" i="1" dirty="0" smtClean="0">
                <a:solidFill>
                  <a:prstClr val="black"/>
                </a:solidFill>
                <a:latin typeface="Segoe UI"/>
              </a:rPr>
              <a:t>MMWR</a:t>
            </a:r>
            <a:r>
              <a:rPr lang="en-US" sz="1400" b="1" dirty="0" smtClean="0">
                <a:solidFill>
                  <a:prstClr val="black"/>
                </a:solidFill>
                <a:latin typeface="Segoe UI"/>
              </a:rPr>
              <a:t> 2007;56(RR-4); 16-17</a:t>
            </a:r>
            <a:endParaRPr lang="en-US" sz="1400" b="1" dirty="0">
              <a:solidFill>
                <a:prstClr val="black"/>
              </a:solidFill>
              <a:latin typeface="Segoe UI"/>
            </a:endParaRPr>
          </a:p>
        </p:txBody>
      </p:sp>
    </p:spTree>
    <p:extLst>
      <p:ext uri="{BB962C8B-B14F-4D97-AF65-F5344CB8AC3E}">
        <p14:creationId xmlns:p14="http://schemas.microsoft.com/office/powerpoint/2010/main" val="24015826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body" idx="1"/>
          </p:nvPr>
        </p:nvSpPr>
        <p:spPr>
          <a:xfrm>
            <a:off x="304800" y="1415534"/>
            <a:ext cx="8534400" cy="2242066"/>
          </a:xfrm>
        </p:spPr>
        <p:txBody>
          <a:bodyPr>
            <a:normAutofit/>
          </a:bodyPr>
          <a:lstStyle/>
          <a:p>
            <a:pPr eaLnBrk="1" hangingPunct="1">
              <a:lnSpc>
                <a:spcPct val="80000"/>
              </a:lnSpc>
              <a:buFontTx/>
              <a:buNone/>
            </a:pPr>
            <a:r>
              <a:rPr lang="en-US" sz="2400" u="sng" dirty="0" smtClean="0"/>
              <a:t>Dose 1 at ages 12 through 47 months</a:t>
            </a:r>
          </a:p>
          <a:p>
            <a:pPr eaLnBrk="1" hangingPunct="1"/>
            <a:r>
              <a:rPr lang="en-US" sz="2000" dirty="0" smtClean="0"/>
              <a:t>Either MMR and varicella vaccines or MMRV vaccine can be used. </a:t>
            </a:r>
          </a:p>
          <a:p>
            <a:pPr eaLnBrk="1" hangingPunct="1"/>
            <a:r>
              <a:rPr lang="en-US" sz="2000" dirty="0" smtClean="0"/>
              <a:t>Consider benefits and risks of both vaccination options </a:t>
            </a:r>
          </a:p>
          <a:p>
            <a:pPr eaLnBrk="1" hangingPunct="1"/>
            <a:r>
              <a:rPr lang="en-US" sz="2000" dirty="0" smtClean="0"/>
              <a:t>CDC recommends that MMR vaccine and varicella vaccines should be administered for the first dose in this age group. </a:t>
            </a:r>
          </a:p>
        </p:txBody>
      </p:sp>
      <p:sp>
        <p:nvSpPr>
          <p:cNvPr id="228355" name="Rectangle 3"/>
          <p:cNvSpPr>
            <a:spLocks noGrp="1" noChangeArrowheads="1"/>
          </p:cNvSpPr>
          <p:nvPr>
            <p:ph type="title"/>
          </p:nvPr>
        </p:nvSpPr>
        <p:spPr>
          <a:xfrm>
            <a:off x="304800" y="152400"/>
            <a:ext cx="8534400" cy="1143000"/>
          </a:xfrm>
        </p:spPr>
        <p:txBody>
          <a:bodyPr>
            <a:normAutofit/>
          </a:bodyPr>
          <a:lstStyle/>
          <a:p>
            <a:pPr eaLnBrk="1" hangingPunct="1"/>
            <a:r>
              <a:rPr lang="en-US" dirty="0" smtClean="0"/>
              <a:t>MMRV (ProQuad®)</a:t>
            </a:r>
          </a:p>
        </p:txBody>
      </p:sp>
      <p:sp>
        <p:nvSpPr>
          <p:cNvPr id="1061892" name="Text Box 4"/>
          <p:cNvSpPr txBox="1">
            <a:spLocks noChangeArrowheads="1"/>
          </p:cNvSpPr>
          <p:nvPr/>
        </p:nvSpPr>
        <p:spPr bwMode="auto">
          <a:xfrm>
            <a:off x="304800" y="3679371"/>
            <a:ext cx="8988357" cy="1107996"/>
          </a:xfrm>
          <a:prstGeom prst="rect">
            <a:avLst/>
          </a:prstGeom>
          <a:noFill/>
          <a:ln w="9525">
            <a:noFill/>
            <a:miter lim="800000"/>
            <a:headEnd/>
            <a:tailEnd/>
          </a:ln>
        </p:spPr>
        <p:txBody>
          <a:bodyPr wrap="square">
            <a:spAutoFit/>
          </a:bodyPr>
          <a:lstStyle/>
          <a:p>
            <a:pPr marL="342900" indent="-342900">
              <a:lnSpc>
                <a:spcPct val="80000"/>
              </a:lnSpc>
              <a:spcBef>
                <a:spcPct val="20000"/>
              </a:spcBef>
            </a:pPr>
            <a:r>
              <a:rPr lang="en-US" sz="2400" u="sng" dirty="0">
                <a:solidFill>
                  <a:prstClr val="black"/>
                </a:solidFill>
                <a:latin typeface="Segoe UI"/>
              </a:rPr>
              <a:t>Dose 1 or 2  given at ages 48 months and older </a:t>
            </a:r>
          </a:p>
          <a:p>
            <a:pPr indent="55563">
              <a:lnSpc>
                <a:spcPct val="90000"/>
              </a:lnSpc>
              <a:spcBef>
                <a:spcPct val="20000"/>
              </a:spcBef>
              <a:buFontTx/>
              <a:buChar char="•"/>
            </a:pPr>
            <a:r>
              <a:rPr lang="en-US" sz="2400" dirty="0">
                <a:solidFill>
                  <a:prstClr val="black"/>
                </a:solidFill>
                <a:latin typeface="Calibri" pitchFamily="34" charset="0"/>
              </a:rPr>
              <a:t> </a:t>
            </a:r>
            <a:r>
              <a:rPr lang="en-US" sz="2000" dirty="0">
                <a:solidFill>
                  <a:prstClr val="black"/>
                </a:solidFill>
                <a:latin typeface="Segoe UI"/>
              </a:rPr>
              <a:t>MMRV vaccine generally is preferred over separate injections of its equivalent component vaccines (i.e., MMR and varicella vaccines). </a:t>
            </a:r>
          </a:p>
        </p:txBody>
      </p:sp>
      <p:sp>
        <p:nvSpPr>
          <p:cNvPr id="8" name="Rectangle 7"/>
          <p:cNvSpPr/>
          <p:nvPr/>
        </p:nvSpPr>
        <p:spPr>
          <a:xfrm>
            <a:off x="2209800" y="1219200"/>
            <a:ext cx="4572000" cy="369332"/>
          </a:xfrm>
          <a:prstGeom prst="rect">
            <a:avLst/>
          </a:prstGeom>
        </p:spPr>
        <p:txBody>
          <a:bodyPr wrap="square">
            <a:spAutoFit/>
          </a:bodyPr>
          <a:lstStyle/>
          <a:p>
            <a:pPr>
              <a:defRPr/>
            </a:pPr>
            <a:r>
              <a:rPr lang="en-US" b="1" dirty="0" smtClean="0">
                <a:solidFill>
                  <a:srgbClr val="FFFFFF"/>
                </a:solidFill>
                <a:latin typeface="Calibri"/>
              </a:rPr>
              <a:t>Licensed for ages 12 months through 12 years</a:t>
            </a:r>
            <a:endParaRPr lang="en-US" b="1" dirty="0">
              <a:solidFill>
                <a:srgbClr val="FFFFFF"/>
              </a:solidFill>
              <a:latin typeface="Calibri"/>
            </a:endParaRPr>
          </a:p>
        </p:txBody>
      </p:sp>
      <p:sp>
        <p:nvSpPr>
          <p:cNvPr id="7" name="Rectangle 6"/>
          <p:cNvSpPr/>
          <p:nvPr/>
        </p:nvSpPr>
        <p:spPr>
          <a:xfrm>
            <a:off x="1219200" y="6219379"/>
            <a:ext cx="2869312" cy="307777"/>
          </a:xfrm>
          <a:prstGeom prst="rect">
            <a:avLst/>
          </a:prstGeom>
        </p:spPr>
        <p:txBody>
          <a:bodyPr wrap="none">
            <a:spAutoFit/>
          </a:bodyPr>
          <a:lstStyle/>
          <a:p>
            <a:r>
              <a:rPr lang="en-US" sz="1400" b="1" dirty="0" smtClean="0">
                <a:solidFill>
                  <a:prstClr val="black"/>
                </a:solidFill>
                <a:latin typeface="Calibri"/>
              </a:rPr>
              <a:t>MMWR, May 7, 2010, </a:t>
            </a:r>
            <a:r>
              <a:rPr lang="en-US" sz="1400" b="1" dirty="0" err="1" smtClean="0">
                <a:solidFill>
                  <a:prstClr val="black"/>
                </a:solidFill>
                <a:latin typeface="Calibri"/>
              </a:rPr>
              <a:t>Vol</a:t>
            </a:r>
            <a:r>
              <a:rPr lang="en-US" sz="1400" b="1" dirty="0" smtClean="0">
                <a:solidFill>
                  <a:prstClr val="black"/>
                </a:solidFill>
                <a:latin typeface="Calibri"/>
              </a:rPr>
              <a:t> 59, #RR03</a:t>
            </a:r>
            <a:endParaRPr lang="en-US" sz="1400" b="1" dirty="0">
              <a:solidFill>
                <a:prstClr val="black"/>
              </a:solidFill>
              <a:latin typeface="Calibri"/>
            </a:endParaRPr>
          </a:p>
        </p:txBody>
      </p:sp>
    </p:spTree>
    <p:extLst>
      <p:ext uri="{BB962C8B-B14F-4D97-AF65-F5344CB8AC3E}">
        <p14:creationId xmlns:p14="http://schemas.microsoft.com/office/powerpoint/2010/main" val="7445074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123825"/>
            <a:ext cx="9144000" cy="1095375"/>
          </a:xfrm>
        </p:spPr>
        <p:txBody>
          <a:bodyPr>
            <a:noAutofit/>
          </a:bodyPr>
          <a:lstStyle/>
          <a:p>
            <a:pPr eaLnBrk="1" hangingPunct="1">
              <a:lnSpc>
                <a:spcPct val="80000"/>
              </a:lnSpc>
            </a:pPr>
            <a:r>
              <a:rPr lang="en-US" dirty="0" smtClean="0"/>
              <a:t>Spacing of Live Virus Vaccines </a:t>
            </a:r>
            <a:br>
              <a:rPr lang="en-US" dirty="0" smtClean="0"/>
            </a:br>
            <a:r>
              <a:rPr lang="en-US" dirty="0" smtClean="0"/>
              <a:t>and Other Products </a:t>
            </a:r>
          </a:p>
        </p:txBody>
      </p:sp>
      <p:sp>
        <p:nvSpPr>
          <p:cNvPr id="66563" name="Rectangle 3"/>
          <p:cNvSpPr>
            <a:spLocks noGrp="1" noChangeArrowheads="1"/>
          </p:cNvSpPr>
          <p:nvPr>
            <p:ph type="body" idx="1"/>
          </p:nvPr>
        </p:nvSpPr>
        <p:spPr>
          <a:xfrm>
            <a:off x="457200" y="1676400"/>
            <a:ext cx="8229600" cy="4449763"/>
          </a:xfrm>
        </p:spPr>
        <p:txBody>
          <a:bodyPr/>
          <a:lstStyle/>
          <a:p>
            <a:pPr eaLnBrk="1" hangingPunct="1">
              <a:lnSpc>
                <a:spcPct val="90000"/>
              </a:lnSpc>
            </a:pPr>
            <a:r>
              <a:rPr lang="en-US" dirty="0" smtClean="0"/>
              <a:t>PPD and live virus vaccine</a:t>
            </a:r>
          </a:p>
          <a:p>
            <a:pPr lvl="1" eaLnBrk="1" hangingPunct="1">
              <a:lnSpc>
                <a:spcPct val="90000"/>
              </a:lnSpc>
            </a:pPr>
            <a:r>
              <a:rPr lang="en-US" sz="2000" dirty="0" smtClean="0"/>
              <a:t>Apply PPD at same visit as MMR </a:t>
            </a:r>
          </a:p>
          <a:p>
            <a:pPr lvl="1" eaLnBrk="1" hangingPunct="1">
              <a:lnSpc>
                <a:spcPct val="90000"/>
              </a:lnSpc>
            </a:pPr>
            <a:r>
              <a:rPr lang="en-US" sz="2000" dirty="0" smtClean="0"/>
              <a:t>If MMR given first, delay PPD 4 weeks or longer </a:t>
            </a:r>
            <a:endParaRPr lang="en-US" sz="2000" u="sng" dirty="0" smtClean="0"/>
          </a:p>
          <a:p>
            <a:pPr lvl="1" eaLnBrk="1" hangingPunct="1">
              <a:lnSpc>
                <a:spcPct val="90000"/>
              </a:lnSpc>
            </a:pPr>
            <a:r>
              <a:rPr lang="en-US" sz="2000" dirty="0" smtClean="0"/>
              <a:t>Apply PPD first, then give MMR when skin test read</a:t>
            </a:r>
          </a:p>
          <a:p>
            <a:pPr lvl="1" eaLnBrk="1" hangingPunct="1">
              <a:lnSpc>
                <a:spcPct val="90000"/>
              </a:lnSpc>
              <a:buFontTx/>
              <a:buNone/>
            </a:pPr>
            <a:endParaRPr lang="en-US" sz="2000" dirty="0" smtClean="0"/>
          </a:p>
          <a:p>
            <a:pPr eaLnBrk="1" hangingPunct="1"/>
            <a:r>
              <a:rPr lang="en-US" dirty="0" smtClean="0"/>
              <a:t>Spacing with antibody-containing products such as immune globulin (IG)</a:t>
            </a:r>
          </a:p>
          <a:p>
            <a:pPr eaLnBrk="1" hangingPunct="1">
              <a:lnSpc>
                <a:spcPct val="90000"/>
              </a:lnSpc>
            </a:pPr>
            <a:endParaRPr lang="en-US" dirty="0" smtClean="0">
              <a:solidFill>
                <a:schemeClr val="tx2"/>
              </a:solidFill>
              <a:latin typeface="Arial" pitchFamily="34" charset="0"/>
            </a:endParaRPr>
          </a:p>
          <a:p>
            <a:pPr eaLnBrk="1" hangingPunct="1">
              <a:lnSpc>
                <a:spcPct val="90000"/>
              </a:lnSpc>
              <a:buFontTx/>
              <a:buNone/>
            </a:pPr>
            <a:endParaRPr lang="en-US" dirty="0" smtClean="0">
              <a:solidFill>
                <a:schemeClr val="tx2"/>
              </a:solidFill>
              <a:latin typeface="Arial" pitchFamily="34" charset="0"/>
            </a:endParaRPr>
          </a:p>
          <a:p>
            <a:pPr eaLnBrk="1" hangingPunct="1">
              <a:lnSpc>
                <a:spcPct val="90000"/>
              </a:lnSpc>
            </a:pPr>
            <a:endParaRPr lang="en-US" sz="2800" dirty="0" smtClean="0">
              <a:solidFill>
                <a:schemeClr val="tx2"/>
              </a:solidFill>
            </a:endParaRPr>
          </a:p>
          <a:p>
            <a:pPr eaLnBrk="1" hangingPunct="1">
              <a:lnSpc>
                <a:spcPct val="90000"/>
              </a:lnSpc>
            </a:pPr>
            <a:endParaRPr lang="en-US" sz="2800" dirty="0" smtClean="0">
              <a:solidFill>
                <a:schemeClr val="tx2"/>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914400" y="1587500"/>
            <a:ext cx="7315200" cy="1015663"/>
          </a:xfrm>
          <a:prstGeom prst="rect">
            <a:avLst/>
          </a:prstGeom>
          <a:noFill/>
          <a:ln w="9525">
            <a:noFill/>
            <a:miter lim="800000"/>
            <a:headEnd/>
            <a:tailEnd/>
          </a:ln>
        </p:spPr>
        <p:txBody>
          <a:bodyPr>
            <a:spAutoFit/>
          </a:bodyPr>
          <a:lstStyle/>
          <a:p>
            <a:pPr>
              <a:spcBef>
                <a:spcPct val="50000"/>
              </a:spcBef>
            </a:pPr>
            <a:endParaRPr lang="en-US" sz="2400" dirty="0">
              <a:solidFill>
                <a:srgbClr val="FFFFFF"/>
              </a:solidFill>
              <a:latin typeface="Calibri"/>
              <a:cs typeface="Arial" charset="0"/>
            </a:endParaRPr>
          </a:p>
          <a:p>
            <a:pPr>
              <a:spcBef>
                <a:spcPct val="50000"/>
              </a:spcBef>
            </a:pPr>
            <a:endParaRPr lang="en-US" sz="2400" dirty="0">
              <a:solidFill>
                <a:srgbClr val="FFFFFF"/>
              </a:solidFill>
              <a:latin typeface="Calibri"/>
              <a:cs typeface="Arial" charset="0"/>
            </a:endParaRPr>
          </a:p>
        </p:txBody>
      </p:sp>
      <p:sp>
        <p:nvSpPr>
          <p:cNvPr id="449541" name="Text Box 5"/>
          <p:cNvSpPr txBox="1">
            <a:spLocks noChangeArrowheads="1"/>
          </p:cNvSpPr>
          <p:nvPr/>
        </p:nvSpPr>
        <p:spPr bwMode="auto">
          <a:xfrm>
            <a:off x="914400" y="420688"/>
            <a:ext cx="7696200" cy="823912"/>
          </a:xfrm>
          <a:prstGeom prst="rect">
            <a:avLst/>
          </a:prstGeom>
          <a:noFill/>
          <a:ln w="9525">
            <a:noFill/>
            <a:miter lim="800000"/>
            <a:headEnd/>
            <a:tailEnd/>
          </a:ln>
        </p:spPr>
        <p:txBody>
          <a:bodyPr>
            <a:spAutoFit/>
          </a:bodyPr>
          <a:lstStyle/>
          <a:p>
            <a:pPr>
              <a:spcBef>
                <a:spcPct val="50000"/>
              </a:spcBef>
              <a:defRPr/>
            </a:pPr>
            <a:r>
              <a:rPr lang="en-US" sz="4800" b="1" i="1" kern="0" dirty="0">
                <a:solidFill>
                  <a:srgbClr val="FFFF99"/>
                </a:solidFill>
                <a:latin typeface="Calibri"/>
                <a:cs typeface="Arial" charset="0"/>
              </a:rPr>
              <a:t>Test Your Knowledge!</a:t>
            </a:r>
          </a:p>
        </p:txBody>
      </p:sp>
      <p:sp>
        <p:nvSpPr>
          <p:cNvPr id="4" name="Title 3"/>
          <p:cNvSpPr>
            <a:spLocks noGrp="1"/>
          </p:cNvSpPr>
          <p:nvPr>
            <p:ph type="ctrTitle"/>
          </p:nvPr>
        </p:nvSpPr>
        <p:spPr>
          <a:xfrm>
            <a:off x="914400" y="1600200"/>
            <a:ext cx="7315200" cy="2133600"/>
          </a:xfrm>
        </p:spPr>
        <p:txBody>
          <a:bodyPr/>
          <a:lstStyle/>
          <a:p>
            <a:pPr algn="l">
              <a:spcBef>
                <a:spcPts val="600"/>
              </a:spcBef>
              <a:spcAft>
                <a:spcPts val="600"/>
              </a:spcAft>
            </a:pPr>
            <a:r>
              <a:rPr lang="en-US" sz="2400" b="1" i="1" dirty="0">
                <a:solidFill>
                  <a:srgbClr val="FFFF99"/>
                </a:solidFill>
                <a:latin typeface="Calibri"/>
                <a:ea typeface="+mn-ea"/>
                <a:cs typeface="Arial" charset="0"/>
              </a:rPr>
              <a:t>Five-year-old Tonia received her second MMR a week ago. </a:t>
            </a:r>
            <a:r>
              <a:rPr lang="en-US" sz="2400" b="1" dirty="0" smtClean="0">
                <a:solidFill>
                  <a:schemeClr val="tx2">
                    <a:lumMod val="40000"/>
                    <a:lumOff val="60000"/>
                  </a:schemeClr>
                </a:solidFill>
              </a:rPr>
              <a:t>How long should she wait before receiving live attenuated influenza vaccine (LAIV)?</a:t>
            </a:r>
            <a:endParaRPr lang="en-US" sz="2400" b="1" dirty="0">
              <a:solidFill>
                <a:schemeClr val="tx2">
                  <a:lumMod val="40000"/>
                  <a:lumOff val="60000"/>
                </a:schemeClr>
              </a:solidFill>
            </a:endParaRPr>
          </a:p>
        </p:txBody>
      </p:sp>
      <p:sp>
        <p:nvSpPr>
          <p:cNvPr id="2" name="TextBox 1"/>
          <p:cNvSpPr txBox="1"/>
          <p:nvPr/>
        </p:nvSpPr>
        <p:spPr>
          <a:xfrm>
            <a:off x="1059287" y="3755465"/>
            <a:ext cx="7010400" cy="1200329"/>
          </a:xfrm>
          <a:prstGeom prst="rect">
            <a:avLst/>
          </a:prstGeom>
          <a:noFill/>
        </p:spPr>
        <p:txBody>
          <a:bodyPr wrap="square" rtlCol="0">
            <a:spAutoFit/>
          </a:bodyPr>
          <a:lstStyle/>
          <a:p>
            <a:r>
              <a:rPr lang="en-US" dirty="0"/>
              <a:t>LAIV can be administered simultaneously with another live vaccine (for example, MMR, varicella), but if not given at the same time, ACIP recommends waiting four weeks before administering the second live vaccine.</a:t>
            </a:r>
          </a:p>
        </p:txBody>
      </p:sp>
      <p:sp>
        <p:nvSpPr>
          <p:cNvPr id="3" name="Rectangle 2"/>
          <p:cNvSpPr/>
          <p:nvPr/>
        </p:nvSpPr>
        <p:spPr>
          <a:xfrm>
            <a:off x="1059287" y="5879653"/>
            <a:ext cx="4561313" cy="369332"/>
          </a:xfrm>
          <a:prstGeom prst="rect">
            <a:avLst/>
          </a:prstGeom>
        </p:spPr>
        <p:txBody>
          <a:bodyPr wrap="none">
            <a:spAutoFit/>
          </a:bodyPr>
          <a:lstStyle/>
          <a:p>
            <a:pPr fontAlgn="auto">
              <a:spcBef>
                <a:spcPts val="0"/>
              </a:spcBef>
              <a:spcAft>
                <a:spcPts val="0"/>
              </a:spcAft>
            </a:pPr>
            <a:r>
              <a:rPr lang="en-US" b="1" dirty="0">
                <a:solidFill>
                  <a:srgbClr val="FFFFFF"/>
                </a:solidFill>
                <a:latin typeface="Calibri"/>
              </a:rPr>
              <a:t>IAC Ask the Experts - Reviewed  January  2014</a:t>
            </a:r>
            <a:endParaRPr lang="en-US" dirty="0">
              <a:solidFill>
                <a:srgbClr val="FFFFFF"/>
              </a:solidFill>
              <a:latin typeface="Calibri"/>
            </a:endParaRPr>
          </a:p>
        </p:txBody>
      </p:sp>
    </p:spTree>
    <p:extLst>
      <p:ext uri="{BB962C8B-B14F-4D97-AF65-F5344CB8AC3E}">
        <p14:creationId xmlns:p14="http://schemas.microsoft.com/office/powerpoint/2010/main" val="26473487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noChangeArrowheads="1"/>
          </p:cNvSpPr>
          <p:nvPr>
            <p:ph type="title" idx="4294967295"/>
          </p:nvPr>
        </p:nvSpPr>
        <p:spPr>
          <a:xfrm>
            <a:off x="381000" y="0"/>
            <a:ext cx="8458200" cy="1295400"/>
          </a:xfrm>
        </p:spPr>
        <p:txBody>
          <a:bodyPr>
            <a:noAutofit/>
          </a:bodyPr>
          <a:lstStyle/>
          <a:p>
            <a:pPr eaLnBrk="1" hangingPunct="1"/>
            <a:r>
              <a:rPr lang="en-US" dirty="0" smtClean="0"/>
              <a:t>Pneumococcal Conjugate Vaccine</a:t>
            </a:r>
            <a:br>
              <a:rPr lang="en-US" dirty="0" smtClean="0"/>
            </a:br>
            <a:r>
              <a:rPr lang="en-US" dirty="0" smtClean="0"/>
              <a:t>(PCV13) </a:t>
            </a:r>
            <a:endParaRPr lang="en-US" i="1" baseline="30000" dirty="0" smtClean="0"/>
          </a:p>
        </p:txBody>
      </p:sp>
      <p:sp>
        <p:nvSpPr>
          <p:cNvPr id="59395" name="Rectangle 3"/>
          <p:cNvSpPr>
            <a:spLocks noGrp="1" noChangeArrowheads="1"/>
          </p:cNvSpPr>
          <p:nvPr>
            <p:ph type="body" idx="4294967295"/>
          </p:nvPr>
        </p:nvSpPr>
        <p:spPr>
          <a:xfrm>
            <a:off x="266700" y="1524000"/>
            <a:ext cx="8686800" cy="4495800"/>
          </a:xfrm>
        </p:spPr>
        <p:txBody>
          <a:bodyPr>
            <a:normAutofit fontScale="77500" lnSpcReduction="20000"/>
          </a:bodyPr>
          <a:lstStyle/>
          <a:p>
            <a:pPr eaLnBrk="1" hangingPunct="1">
              <a:lnSpc>
                <a:spcPct val="80000"/>
              </a:lnSpc>
              <a:buFontTx/>
              <a:buNone/>
            </a:pPr>
            <a:r>
              <a:rPr lang="en-US" sz="2800" dirty="0" smtClean="0">
                <a:solidFill>
                  <a:srgbClr val="FFFFCC"/>
                </a:solidFill>
              </a:rPr>
              <a:t>  </a:t>
            </a:r>
            <a:r>
              <a:rPr lang="en-US" sz="2800" dirty="0" smtClean="0"/>
              <a:t> ACIP recommends:</a:t>
            </a:r>
            <a:r>
              <a:rPr lang="en-US" sz="2800" b="1" dirty="0" smtClean="0"/>
              <a:t> </a:t>
            </a:r>
          </a:p>
          <a:p>
            <a:pPr lvl="1">
              <a:buFont typeface="Arial" panose="020B0604020202020204" pitchFamily="34" charset="0"/>
              <a:buChar char="•"/>
            </a:pPr>
            <a:r>
              <a:rPr lang="en-US" sz="2300" dirty="0" smtClean="0"/>
              <a:t>4- dose series at ages 2, 4, and 6 months and at 12 through 15 months</a:t>
            </a:r>
          </a:p>
          <a:p>
            <a:pPr lvl="1">
              <a:buFont typeface="Arial" panose="020B0604020202020204" pitchFamily="34" charset="0"/>
              <a:buChar char="•"/>
            </a:pPr>
            <a:r>
              <a:rPr lang="en-US" sz="2300" dirty="0" smtClean="0"/>
              <a:t>1- dose to catch-up all healthy children 24 through 59 months</a:t>
            </a:r>
          </a:p>
          <a:p>
            <a:pPr marL="457200" lvl="1" indent="0">
              <a:buNone/>
            </a:pPr>
            <a:endParaRPr lang="en-US" sz="2400" dirty="0" smtClean="0"/>
          </a:p>
          <a:p>
            <a:pPr lvl="1" eaLnBrk="1" hangingPunct="1">
              <a:lnSpc>
                <a:spcPct val="120000"/>
              </a:lnSpc>
            </a:pPr>
            <a:r>
              <a:rPr lang="en-US" sz="2400" dirty="0" smtClean="0"/>
              <a:t>Children 60 through 71 months who have underlying medical conditions that increase their risk of pneumococcal disease or complications and have not previously received PCV13</a:t>
            </a:r>
          </a:p>
          <a:p>
            <a:pPr marL="457200" lvl="1" indent="0" eaLnBrk="1" hangingPunct="1">
              <a:lnSpc>
                <a:spcPct val="120000"/>
              </a:lnSpc>
              <a:buNone/>
            </a:pPr>
            <a:endParaRPr lang="en-US" sz="2400" dirty="0" smtClean="0"/>
          </a:p>
          <a:p>
            <a:pPr lvl="1" eaLnBrk="1" hangingPunct="1"/>
            <a:r>
              <a:rPr lang="en-US" sz="2400" dirty="0" smtClean="0"/>
              <a:t>Children and adolescents aged 6 through 18 years with:</a:t>
            </a:r>
          </a:p>
          <a:p>
            <a:pPr marL="1200150" lvl="2" indent="-342900" eaLnBrk="1" hangingPunct="1">
              <a:lnSpc>
                <a:spcPct val="120000"/>
              </a:lnSpc>
            </a:pPr>
            <a:r>
              <a:rPr lang="en-US" sz="2600" dirty="0" smtClean="0"/>
              <a:t>immunocompromising conditions</a:t>
            </a:r>
          </a:p>
          <a:p>
            <a:pPr marL="1200150" lvl="2" indent="-342900" eaLnBrk="1" hangingPunct="1">
              <a:lnSpc>
                <a:spcPct val="120000"/>
              </a:lnSpc>
            </a:pPr>
            <a:r>
              <a:rPr lang="en-US" sz="2600" dirty="0" smtClean="0"/>
              <a:t>functional or anatomic asplenia</a:t>
            </a:r>
            <a:endParaRPr lang="en-US" sz="2600" dirty="0"/>
          </a:p>
          <a:p>
            <a:pPr marL="1200150" lvl="2" indent="-342900" eaLnBrk="1" hangingPunct="1">
              <a:lnSpc>
                <a:spcPct val="120000"/>
              </a:lnSpc>
            </a:pPr>
            <a:r>
              <a:rPr lang="en-US" sz="2600" dirty="0" smtClean="0"/>
              <a:t>CSF leaks or cochlear implants,</a:t>
            </a:r>
          </a:p>
          <a:p>
            <a:pPr marL="1200150" lvl="2" indent="-342900" eaLnBrk="1" hangingPunct="1">
              <a:lnSpc>
                <a:spcPct val="120000"/>
              </a:lnSpc>
            </a:pPr>
            <a:r>
              <a:rPr lang="en-US" sz="2600" dirty="0" smtClean="0"/>
              <a:t>solid organ transplants or chronic renal failure who have not previously received PCV 13</a:t>
            </a:r>
            <a:endParaRPr lang="en-US" sz="2600" b="1" baseline="30000" dirty="0" smtClean="0"/>
          </a:p>
        </p:txBody>
      </p:sp>
      <p:sp>
        <p:nvSpPr>
          <p:cNvPr id="5" name="Rectangle 4"/>
          <p:cNvSpPr/>
          <p:nvPr/>
        </p:nvSpPr>
        <p:spPr>
          <a:xfrm>
            <a:off x="952500" y="6172558"/>
            <a:ext cx="7315200" cy="307777"/>
          </a:xfrm>
          <a:prstGeom prst="rect">
            <a:avLst/>
          </a:prstGeom>
        </p:spPr>
        <p:txBody>
          <a:bodyPr wrap="square">
            <a:spAutoFit/>
          </a:bodyPr>
          <a:lstStyle/>
          <a:p>
            <a:r>
              <a:rPr lang="en-US" sz="1400" b="1" dirty="0" smtClean="0">
                <a:solidFill>
                  <a:prstClr val="black"/>
                </a:solidFill>
                <a:latin typeface="Segoe UI"/>
              </a:rPr>
              <a:t>MMWR, December 10, 2010, Vo1 59, #RR-11      MMWR, June 28, 2013, </a:t>
            </a:r>
            <a:r>
              <a:rPr lang="en-US" sz="1400" b="1" dirty="0" err="1" smtClean="0">
                <a:solidFill>
                  <a:prstClr val="black"/>
                </a:solidFill>
                <a:latin typeface="Segoe UI"/>
              </a:rPr>
              <a:t>Vol</a:t>
            </a:r>
            <a:r>
              <a:rPr lang="en-US" sz="1400" b="1" dirty="0" smtClean="0">
                <a:solidFill>
                  <a:prstClr val="black"/>
                </a:solidFill>
                <a:latin typeface="Segoe UI"/>
              </a:rPr>
              <a:t> 62, #25</a:t>
            </a:r>
          </a:p>
        </p:txBody>
      </p:sp>
    </p:spTree>
    <p:extLst>
      <p:ext uri="{BB962C8B-B14F-4D97-AF65-F5344CB8AC3E}">
        <p14:creationId xmlns:p14="http://schemas.microsoft.com/office/powerpoint/2010/main" val="3993653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noChangeArrowheads="1"/>
          </p:cNvSpPr>
          <p:nvPr>
            <p:ph type="title" idx="4294967295"/>
          </p:nvPr>
        </p:nvSpPr>
        <p:spPr>
          <a:xfrm>
            <a:off x="0" y="-76200"/>
            <a:ext cx="9144000" cy="1752600"/>
          </a:xfrm>
        </p:spPr>
        <p:txBody>
          <a:bodyPr/>
          <a:lstStyle/>
          <a:p>
            <a:pPr eaLnBrk="1" hangingPunct="1"/>
            <a:r>
              <a:rPr lang="en-US" sz="3600" dirty="0" smtClean="0"/>
              <a:t>Pneumococcal Polysaccharide Vaccine</a:t>
            </a:r>
            <a:br>
              <a:rPr lang="en-US" sz="3600" dirty="0" smtClean="0"/>
            </a:br>
            <a:r>
              <a:rPr lang="en-US" sz="3600" dirty="0" smtClean="0"/>
              <a:t>for Children (PPSV23)</a:t>
            </a:r>
            <a:r>
              <a:rPr lang="en-US" sz="3600" i="1" dirty="0" smtClean="0"/>
              <a:t> </a:t>
            </a:r>
          </a:p>
        </p:txBody>
      </p:sp>
      <p:sp>
        <p:nvSpPr>
          <p:cNvPr id="226306" name="Rectangle 3"/>
          <p:cNvSpPr>
            <a:spLocks noGrp="1" noChangeArrowheads="1"/>
          </p:cNvSpPr>
          <p:nvPr>
            <p:ph type="body" idx="4294967295"/>
          </p:nvPr>
        </p:nvSpPr>
        <p:spPr>
          <a:xfrm>
            <a:off x="533400" y="1447800"/>
            <a:ext cx="8382000" cy="4495800"/>
          </a:xfrm>
        </p:spPr>
        <p:txBody>
          <a:bodyPr/>
          <a:lstStyle/>
          <a:p>
            <a:pPr eaLnBrk="1" hangingPunct="1">
              <a:lnSpc>
                <a:spcPct val="90000"/>
              </a:lnSpc>
              <a:buFontTx/>
              <a:buNone/>
            </a:pPr>
            <a:r>
              <a:rPr lang="en-US" sz="2400" dirty="0" smtClean="0"/>
              <a:t>ACIP recommends PPSV23 for children 2 years and older with:</a:t>
            </a:r>
          </a:p>
          <a:p>
            <a:pPr eaLnBrk="1" hangingPunct="1"/>
            <a:r>
              <a:rPr lang="en-US" sz="2400" dirty="0" smtClean="0"/>
              <a:t>Underlying medical conditions:</a:t>
            </a:r>
          </a:p>
          <a:p>
            <a:pPr lvl="1" eaLnBrk="1" hangingPunct="1"/>
            <a:r>
              <a:rPr lang="en-US" sz="2400" dirty="0" smtClean="0"/>
              <a:t>Sickle cell disease, functional or anatomic </a:t>
            </a:r>
            <a:r>
              <a:rPr lang="en-US" sz="2400" dirty="0" err="1" smtClean="0"/>
              <a:t>asplenia</a:t>
            </a:r>
            <a:r>
              <a:rPr lang="en-US" sz="2400" dirty="0" smtClean="0"/>
              <a:t>, immunocompromising conditions </a:t>
            </a:r>
          </a:p>
          <a:p>
            <a:pPr lvl="1" eaLnBrk="1" hangingPunct="1"/>
            <a:r>
              <a:rPr lang="en-US" sz="2400" kern="1200" dirty="0" smtClean="0">
                <a:latin typeface="Calibri" pitchFamily="34" charset="0"/>
                <a:cs typeface="Arial" charset="0"/>
              </a:rPr>
              <a:t>These children </a:t>
            </a:r>
            <a:r>
              <a:rPr lang="en-US" sz="2400" kern="1200" dirty="0">
                <a:latin typeface="Calibri" pitchFamily="34" charset="0"/>
                <a:cs typeface="Arial" charset="0"/>
              </a:rPr>
              <a:t>should receive a second dose of vaccine  5 years after the first dose of PPSV23 </a:t>
            </a:r>
            <a:endParaRPr lang="en-US" sz="2400" kern="1200" dirty="0" smtClean="0">
              <a:latin typeface="Calibri" pitchFamily="34" charset="0"/>
              <a:cs typeface="Arial" charset="0"/>
            </a:endParaRPr>
          </a:p>
          <a:p>
            <a:pPr eaLnBrk="1" hangingPunct="1">
              <a:lnSpc>
                <a:spcPct val="90000"/>
              </a:lnSpc>
            </a:pPr>
            <a:r>
              <a:rPr lang="en-US" sz="2400" u="sng" dirty="0" smtClean="0"/>
              <a:t>Immunocompetent</a:t>
            </a:r>
            <a:r>
              <a:rPr lang="en-US" sz="2400" dirty="0" smtClean="0"/>
              <a:t> children with chronic illness:           </a:t>
            </a:r>
          </a:p>
          <a:p>
            <a:pPr lvl="1" eaLnBrk="1" hangingPunct="1">
              <a:buFontTx/>
              <a:buNone/>
            </a:pPr>
            <a:r>
              <a:rPr lang="en-US" sz="2400" dirty="0" smtClean="0"/>
              <a:t>  -heart disease, chronic lung disease, diabetes mellitus,  CSF leaks, or cochlear implant</a:t>
            </a:r>
            <a:endParaRPr lang="en-US" sz="2400" dirty="0" smtClean="0">
              <a:solidFill>
                <a:srgbClr val="FF0000"/>
              </a:solidFill>
            </a:endParaRPr>
          </a:p>
          <a:p>
            <a:pPr eaLnBrk="1" hangingPunct="1">
              <a:lnSpc>
                <a:spcPct val="90000"/>
              </a:lnSpc>
            </a:pPr>
            <a:r>
              <a:rPr lang="en-US" sz="2400" dirty="0" smtClean="0"/>
              <a:t>Administer ≥8 weeks after last indicated dose of PCV13</a:t>
            </a:r>
          </a:p>
        </p:txBody>
      </p:sp>
      <p:sp>
        <p:nvSpPr>
          <p:cNvPr id="6" name="Rectangle 5"/>
          <p:cNvSpPr/>
          <p:nvPr/>
        </p:nvSpPr>
        <p:spPr>
          <a:xfrm>
            <a:off x="1219200" y="6169223"/>
            <a:ext cx="4038600" cy="307777"/>
          </a:xfrm>
          <a:prstGeom prst="rect">
            <a:avLst/>
          </a:prstGeom>
        </p:spPr>
        <p:txBody>
          <a:bodyPr wrap="square">
            <a:spAutoFit/>
          </a:bodyPr>
          <a:lstStyle/>
          <a:p>
            <a:r>
              <a:rPr lang="en-US" sz="1400" b="1" dirty="0" smtClean="0">
                <a:latin typeface="+mn-lt"/>
              </a:rPr>
              <a:t>MMWR, December 10, 2010, Vo1 59, #RR-11 </a:t>
            </a:r>
            <a:endParaRPr lang="en-US" sz="1400" b="1" dirty="0">
              <a:latin typeface="+mn-lt"/>
            </a:endParaRPr>
          </a:p>
        </p:txBody>
      </p:sp>
    </p:spTree>
    <p:extLst>
      <p:ext uri="{BB962C8B-B14F-4D97-AF65-F5344CB8AC3E}">
        <p14:creationId xmlns:p14="http://schemas.microsoft.com/office/powerpoint/2010/main" val="10315359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2" name="Rectangle 4"/>
          <p:cNvSpPr>
            <a:spLocks noGrp="1" noChangeArrowheads="1"/>
          </p:cNvSpPr>
          <p:nvPr>
            <p:ph type="title"/>
          </p:nvPr>
        </p:nvSpPr>
        <p:spPr>
          <a:xfrm>
            <a:off x="884396" y="200929"/>
            <a:ext cx="7146608" cy="857250"/>
          </a:xfrm>
        </p:spPr>
        <p:txBody>
          <a:bodyPr>
            <a:noAutofit/>
          </a:bodyPr>
          <a:lstStyle/>
          <a:p>
            <a:r>
              <a:rPr lang="en-US" dirty="0"/>
              <a:t>Pneumococcal Conjugate Vaccine for Adults (PCV13)</a:t>
            </a:r>
          </a:p>
        </p:txBody>
      </p:sp>
      <p:sp>
        <p:nvSpPr>
          <p:cNvPr id="421893" name="Text Box 5"/>
          <p:cNvSpPr txBox="1">
            <a:spLocks noChangeArrowheads="1"/>
          </p:cNvSpPr>
          <p:nvPr/>
        </p:nvSpPr>
        <p:spPr bwMode="auto">
          <a:xfrm>
            <a:off x="609600" y="1594838"/>
            <a:ext cx="7696200" cy="4034438"/>
          </a:xfrm>
          <a:prstGeom prst="rect">
            <a:avLst/>
          </a:prstGeom>
          <a:noFill/>
          <a:ln w="9525">
            <a:noFill/>
            <a:miter lim="800000"/>
            <a:headEnd/>
            <a:tailEnd/>
          </a:ln>
          <a:effectLst/>
        </p:spPr>
        <p:txBody>
          <a:bodyPr wrap="square">
            <a:spAutoFit/>
          </a:bodyPr>
          <a:lstStyle/>
          <a:p>
            <a:pPr>
              <a:spcBef>
                <a:spcPct val="50000"/>
              </a:spcBef>
            </a:pPr>
            <a:r>
              <a:rPr lang="en-US" sz="2400" dirty="0">
                <a:latin typeface="Calibri"/>
              </a:rPr>
              <a:t>ACIP recommends 1 dose of PCV13 for:</a:t>
            </a:r>
          </a:p>
          <a:p>
            <a:pPr indent="298847">
              <a:spcBef>
                <a:spcPct val="50000"/>
              </a:spcBef>
              <a:buFont typeface="Arial" pitchFamily="34" charset="0"/>
              <a:buChar char="•"/>
            </a:pPr>
            <a:r>
              <a:rPr lang="en-US" sz="2400" dirty="0">
                <a:latin typeface="Calibri"/>
              </a:rPr>
              <a:t>Adults 19 years and older with the following (PCV13 should be given first followed by PPSV23 </a:t>
            </a:r>
            <a:r>
              <a:rPr lang="en-US" sz="2400" dirty="0" smtClean="0">
                <a:latin typeface="Calibri"/>
              </a:rPr>
              <a:t>8 weeks </a:t>
            </a:r>
            <a:r>
              <a:rPr lang="en-US" sz="2400" dirty="0">
                <a:latin typeface="Calibri"/>
              </a:rPr>
              <a:t>later):</a:t>
            </a:r>
          </a:p>
          <a:p>
            <a:pPr marL="427435">
              <a:buFont typeface="Wingdings" pitchFamily="2" charset="2"/>
              <a:buChar char="§"/>
            </a:pPr>
            <a:r>
              <a:rPr lang="en-US" sz="2400" dirty="0">
                <a:latin typeface="Calibri"/>
              </a:rPr>
              <a:t>	Immunocompromising conditions </a:t>
            </a:r>
          </a:p>
          <a:p>
            <a:pPr marL="427435">
              <a:buFont typeface="Wingdings" pitchFamily="2" charset="2"/>
              <a:buChar char="§"/>
            </a:pPr>
            <a:r>
              <a:rPr lang="en-US" sz="2400" dirty="0">
                <a:latin typeface="Calibri"/>
              </a:rPr>
              <a:t>	Functional or anatomic asplenia </a:t>
            </a:r>
          </a:p>
          <a:p>
            <a:pPr marL="427435">
              <a:buFont typeface="Wingdings" pitchFamily="2" charset="2"/>
              <a:buChar char="§"/>
            </a:pPr>
            <a:r>
              <a:rPr lang="en-US" sz="2400" dirty="0">
                <a:latin typeface="Calibri"/>
              </a:rPr>
              <a:t>	Sickle cell disease </a:t>
            </a:r>
          </a:p>
          <a:p>
            <a:pPr marL="427435">
              <a:buFont typeface="Wingdings" pitchFamily="2" charset="2"/>
              <a:buChar char="§"/>
            </a:pPr>
            <a:r>
              <a:rPr lang="en-US" sz="2400" dirty="0">
                <a:latin typeface="Calibri"/>
              </a:rPr>
              <a:t>	CSF leaks</a:t>
            </a:r>
          </a:p>
          <a:p>
            <a:pPr marL="427435">
              <a:buFont typeface="Wingdings" pitchFamily="2" charset="2"/>
              <a:buChar char="§"/>
            </a:pPr>
            <a:r>
              <a:rPr lang="en-US" sz="2400" dirty="0">
                <a:latin typeface="Calibri"/>
              </a:rPr>
              <a:t>	Cochlear </a:t>
            </a:r>
            <a:r>
              <a:rPr lang="en-US" sz="2400" dirty="0" smtClean="0">
                <a:latin typeface="Calibri"/>
              </a:rPr>
              <a:t>implants</a:t>
            </a:r>
            <a:endParaRPr lang="en-US" sz="2400" dirty="0">
              <a:latin typeface="Calibri"/>
            </a:endParaRPr>
          </a:p>
          <a:p>
            <a:pPr indent="298847">
              <a:spcBef>
                <a:spcPts val="450"/>
              </a:spcBef>
              <a:buFont typeface="Arial" pitchFamily="34" charset="0"/>
              <a:buChar char="•"/>
            </a:pPr>
            <a:r>
              <a:rPr lang="en-US" sz="2400" dirty="0">
                <a:latin typeface="Calibri"/>
              </a:rPr>
              <a:t>Adults 65 years and older (PCV13 should </a:t>
            </a:r>
            <a:r>
              <a:rPr lang="en-US" sz="2400" dirty="0" smtClean="0">
                <a:latin typeface="Calibri"/>
              </a:rPr>
              <a:t>be given first</a:t>
            </a:r>
            <a:r>
              <a:rPr lang="en-US" sz="2400" dirty="0">
                <a:latin typeface="Calibri"/>
              </a:rPr>
              <a:t>, followed by PPSV23 1 year later).</a:t>
            </a:r>
          </a:p>
        </p:txBody>
      </p:sp>
      <p:sp>
        <p:nvSpPr>
          <p:cNvPr id="7" name="Rectangle 6"/>
          <p:cNvSpPr/>
          <p:nvPr/>
        </p:nvSpPr>
        <p:spPr>
          <a:xfrm>
            <a:off x="4514850" y="4857751"/>
            <a:ext cx="2914650" cy="253916"/>
          </a:xfrm>
          <a:prstGeom prst="rect">
            <a:avLst/>
          </a:prstGeom>
        </p:spPr>
        <p:txBody>
          <a:bodyPr wrap="square">
            <a:spAutoFit/>
          </a:bodyPr>
          <a:lstStyle/>
          <a:p>
            <a:endParaRPr lang="en-US" sz="1050" b="1" dirty="0">
              <a:solidFill>
                <a:srgbClr val="FFFFFF"/>
              </a:solidFill>
              <a:latin typeface="Calibri"/>
            </a:endParaRPr>
          </a:p>
        </p:txBody>
      </p:sp>
      <p:sp>
        <p:nvSpPr>
          <p:cNvPr id="8" name="Rectangle 7"/>
          <p:cNvSpPr/>
          <p:nvPr/>
        </p:nvSpPr>
        <p:spPr>
          <a:xfrm>
            <a:off x="1982258" y="6400800"/>
            <a:ext cx="5240655" cy="253916"/>
          </a:xfrm>
          <a:prstGeom prst="rect">
            <a:avLst/>
          </a:prstGeom>
        </p:spPr>
        <p:txBody>
          <a:bodyPr wrap="square">
            <a:spAutoFit/>
          </a:bodyPr>
          <a:lstStyle/>
          <a:p>
            <a:pPr algn="ctr"/>
            <a:r>
              <a:rPr lang="en-US" sz="1050" dirty="0">
                <a:latin typeface="Calibri"/>
              </a:rPr>
              <a:t>MMWR  2014;Vol. 63 #37:822-5     MMWR,  2015 , </a:t>
            </a:r>
            <a:r>
              <a:rPr lang="en-US" sz="1050" b="1" dirty="0">
                <a:solidFill>
                  <a:srgbClr val="FFFFFF"/>
                </a:solidFill>
                <a:latin typeface="Calibri"/>
              </a:rPr>
              <a:t>Vol. 64, #34:944-7  </a:t>
            </a:r>
            <a:endParaRPr lang="en-US" sz="1050" dirty="0">
              <a:solidFill>
                <a:srgbClr val="FFFFFF"/>
              </a:solidFill>
              <a:latin typeface="Calibri"/>
            </a:endParaRPr>
          </a:p>
        </p:txBody>
      </p:sp>
      <p:sp>
        <p:nvSpPr>
          <p:cNvPr id="6" name="TextBox 5"/>
          <p:cNvSpPr txBox="1"/>
          <p:nvPr/>
        </p:nvSpPr>
        <p:spPr>
          <a:xfrm>
            <a:off x="4914900" y="4629150"/>
            <a:ext cx="2057400" cy="369332"/>
          </a:xfrm>
          <a:prstGeom prst="rect">
            <a:avLst/>
          </a:prstGeom>
          <a:noFill/>
        </p:spPr>
        <p:txBody>
          <a:bodyPr wrap="square" rtlCol="0">
            <a:spAutoFit/>
          </a:bodyPr>
          <a:lstStyle/>
          <a:p>
            <a:r>
              <a:rPr lang="en-US" dirty="0">
                <a:solidFill>
                  <a:srgbClr val="FF0000"/>
                </a:solidFill>
              </a:rPr>
              <a:t> </a:t>
            </a:r>
          </a:p>
        </p:txBody>
      </p:sp>
      <p:sp>
        <p:nvSpPr>
          <p:cNvPr id="2" name="TextBox 1"/>
          <p:cNvSpPr txBox="1"/>
          <p:nvPr/>
        </p:nvSpPr>
        <p:spPr>
          <a:xfrm>
            <a:off x="1232059" y="4488419"/>
            <a:ext cx="2260283"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3802305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Grp="1" noChangeArrowheads="1"/>
          </p:cNvSpPr>
          <p:nvPr>
            <p:ph type="title" idx="4294967295"/>
          </p:nvPr>
        </p:nvSpPr>
        <p:spPr>
          <a:xfrm>
            <a:off x="-32426" y="0"/>
            <a:ext cx="9144000" cy="1143000"/>
          </a:xfrm>
        </p:spPr>
        <p:txBody>
          <a:bodyPr>
            <a:noAutofit/>
          </a:bodyPr>
          <a:lstStyle/>
          <a:p>
            <a:r>
              <a:rPr lang="en-US" sz="4000" dirty="0" smtClean="0"/>
              <a:t>Pneumococcal Polysaccharide Vaccine </a:t>
            </a:r>
            <a:br>
              <a:rPr lang="en-US" sz="4000" dirty="0" smtClean="0"/>
            </a:br>
            <a:r>
              <a:rPr lang="en-US" sz="4000" dirty="0" smtClean="0"/>
              <a:t>for Adults (PPSV23)</a:t>
            </a:r>
            <a:endParaRPr lang="en-US" sz="4000" i="1" dirty="0" smtClean="0"/>
          </a:p>
        </p:txBody>
      </p:sp>
      <p:sp>
        <p:nvSpPr>
          <p:cNvPr id="228354" name="Rectangle 3"/>
          <p:cNvSpPr>
            <a:spLocks noGrp="1" noChangeArrowheads="1"/>
          </p:cNvSpPr>
          <p:nvPr>
            <p:ph type="body" idx="4294967295"/>
          </p:nvPr>
        </p:nvSpPr>
        <p:spPr>
          <a:xfrm>
            <a:off x="304800" y="1371600"/>
            <a:ext cx="8610600" cy="3048000"/>
          </a:xfrm>
        </p:spPr>
        <p:txBody>
          <a:bodyPr>
            <a:normAutofit fontScale="92500" lnSpcReduction="10000"/>
          </a:bodyPr>
          <a:lstStyle/>
          <a:p>
            <a:pPr>
              <a:lnSpc>
                <a:spcPct val="80000"/>
              </a:lnSpc>
              <a:buFontTx/>
              <a:buNone/>
            </a:pPr>
            <a:r>
              <a:rPr lang="en-US" sz="2400" dirty="0" smtClean="0"/>
              <a:t>ACIP recommends 1 dose of PPSV23 for:</a:t>
            </a:r>
          </a:p>
          <a:p>
            <a:pPr lvl="1">
              <a:lnSpc>
                <a:spcPct val="110000"/>
              </a:lnSpc>
              <a:buFont typeface="Arial" pitchFamily="34" charset="0"/>
              <a:buChar char="•"/>
            </a:pPr>
            <a:r>
              <a:rPr lang="en-US" sz="2400" dirty="0" smtClean="0"/>
              <a:t>Adults 65 years and older</a:t>
            </a:r>
          </a:p>
          <a:p>
            <a:pPr lvl="1">
              <a:lnSpc>
                <a:spcPct val="110000"/>
              </a:lnSpc>
              <a:buFont typeface="Arial" pitchFamily="34" charset="0"/>
              <a:buChar char="•"/>
            </a:pPr>
            <a:r>
              <a:rPr lang="en-US" sz="2400" dirty="0" smtClean="0"/>
              <a:t>Persons aged 2 through 64 years with medical conditions that increase their risk for pneumococcal infection </a:t>
            </a:r>
          </a:p>
          <a:p>
            <a:pPr lvl="1">
              <a:lnSpc>
                <a:spcPct val="110000"/>
              </a:lnSpc>
              <a:buFont typeface="Arial" pitchFamily="34" charset="0"/>
              <a:buChar char="•"/>
            </a:pPr>
            <a:r>
              <a:rPr lang="en-US" sz="2400" dirty="0" smtClean="0"/>
              <a:t>Persons 19 through 64 years with asthma </a:t>
            </a:r>
          </a:p>
          <a:p>
            <a:pPr lvl="1">
              <a:lnSpc>
                <a:spcPct val="110000"/>
              </a:lnSpc>
              <a:buFont typeface="Arial" pitchFamily="34" charset="0"/>
              <a:buChar char="•"/>
            </a:pPr>
            <a:r>
              <a:rPr lang="en-US" sz="2400" dirty="0" smtClean="0"/>
              <a:t>Cigarette smokers 19 years of age and older</a:t>
            </a:r>
          </a:p>
          <a:p>
            <a:pPr lvl="1">
              <a:lnSpc>
                <a:spcPct val="110000"/>
              </a:lnSpc>
              <a:buFont typeface="Arial" pitchFamily="34" charset="0"/>
              <a:buChar char="•"/>
            </a:pPr>
            <a:r>
              <a:rPr lang="en-US" sz="2400" dirty="0" smtClean="0"/>
              <a:t>Revaccination not recommended for most persons until they reach age 65</a:t>
            </a:r>
          </a:p>
          <a:p>
            <a:pPr lvl="1">
              <a:lnSpc>
                <a:spcPct val="80000"/>
              </a:lnSpc>
              <a:buFont typeface="Arial" pitchFamily="34" charset="0"/>
              <a:buChar char="•"/>
            </a:pPr>
            <a:endParaRPr lang="en-US" sz="2400" dirty="0" smtClean="0"/>
          </a:p>
        </p:txBody>
      </p:sp>
      <p:sp>
        <p:nvSpPr>
          <p:cNvPr id="1205253" name="Text Box 5"/>
          <p:cNvSpPr txBox="1">
            <a:spLocks noChangeArrowheads="1"/>
          </p:cNvSpPr>
          <p:nvPr/>
        </p:nvSpPr>
        <p:spPr bwMode="auto">
          <a:xfrm>
            <a:off x="152400" y="4554864"/>
            <a:ext cx="8915400" cy="1384995"/>
          </a:xfrm>
          <a:prstGeom prst="rect">
            <a:avLst/>
          </a:prstGeom>
          <a:noFill/>
          <a:ln w="9525">
            <a:noFill/>
            <a:miter lim="800000"/>
            <a:headEnd/>
            <a:tailEnd/>
          </a:ln>
        </p:spPr>
        <p:txBody>
          <a:bodyPr wrap="square">
            <a:spAutoFit/>
          </a:bodyPr>
          <a:lstStyle/>
          <a:p>
            <a:pPr marL="341313" indent="-341313">
              <a:spcBef>
                <a:spcPct val="20000"/>
              </a:spcBef>
            </a:pPr>
            <a:r>
              <a:rPr lang="en-US" sz="2400" dirty="0" smtClean="0">
                <a:latin typeface="+mn-lt"/>
              </a:rPr>
              <a:t>    </a:t>
            </a:r>
            <a:r>
              <a:rPr lang="en-US" sz="2000" dirty="0" smtClean="0">
                <a:latin typeface="+mn-lt"/>
              </a:rPr>
              <a:t>Persons </a:t>
            </a:r>
            <a:r>
              <a:rPr lang="en-US" sz="2000" dirty="0">
                <a:latin typeface="+mn-lt"/>
              </a:rPr>
              <a:t>at highest risk, such as those with immunocompromising conditions, and/or functional or anatomic asplenia, who received a dose before age 65, should receive a 2</a:t>
            </a:r>
            <a:r>
              <a:rPr lang="en-US" sz="2000" baseline="30000" dirty="0">
                <a:latin typeface="+mn-lt"/>
              </a:rPr>
              <a:t>nd</a:t>
            </a:r>
            <a:r>
              <a:rPr lang="en-US" sz="2000" dirty="0">
                <a:latin typeface="+mn-lt"/>
              </a:rPr>
              <a:t> dose 5 years </a:t>
            </a:r>
            <a:r>
              <a:rPr lang="en-US" sz="2000">
                <a:latin typeface="+mn-lt"/>
              </a:rPr>
              <a:t>after </a:t>
            </a:r>
            <a:r>
              <a:rPr lang="en-US" sz="2000" smtClean="0">
                <a:latin typeface="+mn-lt"/>
              </a:rPr>
              <a:t>dose </a:t>
            </a:r>
            <a:r>
              <a:rPr lang="en-US" sz="2000" dirty="0">
                <a:latin typeface="+mn-lt"/>
              </a:rPr>
              <a:t>1, and a 3</a:t>
            </a:r>
            <a:r>
              <a:rPr lang="en-US" sz="2000" baseline="30000" dirty="0">
                <a:latin typeface="+mn-lt"/>
              </a:rPr>
              <a:t>rd</a:t>
            </a:r>
            <a:r>
              <a:rPr lang="en-US" sz="2000" dirty="0">
                <a:latin typeface="+mn-lt"/>
              </a:rPr>
              <a:t> dose at age 65.</a:t>
            </a:r>
          </a:p>
        </p:txBody>
      </p:sp>
      <p:sp>
        <p:nvSpPr>
          <p:cNvPr id="228357" name="Text Box 6"/>
          <p:cNvSpPr txBox="1">
            <a:spLocks noChangeArrowheads="1"/>
          </p:cNvSpPr>
          <p:nvPr/>
        </p:nvSpPr>
        <p:spPr bwMode="auto">
          <a:xfrm>
            <a:off x="8153400" y="6019800"/>
            <a:ext cx="762000" cy="366713"/>
          </a:xfrm>
          <a:prstGeom prst="rect">
            <a:avLst/>
          </a:prstGeom>
          <a:noFill/>
          <a:ln w="9525">
            <a:noFill/>
            <a:miter lim="800000"/>
            <a:headEnd/>
            <a:tailEnd/>
          </a:ln>
        </p:spPr>
        <p:txBody>
          <a:bodyPr>
            <a:spAutoFit/>
          </a:bodyPr>
          <a:lstStyle/>
          <a:p>
            <a:pPr>
              <a:spcBef>
                <a:spcPct val="50000"/>
              </a:spcBef>
            </a:pPr>
            <a:endParaRPr lang="en-US" b="1">
              <a:solidFill>
                <a:schemeClr val="accent1"/>
              </a:solidFill>
            </a:endParaRPr>
          </a:p>
        </p:txBody>
      </p:sp>
      <p:sp>
        <p:nvSpPr>
          <p:cNvPr id="228358" name="TextBox 6"/>
          <p:cNvSpPr txBox="1">
            <a:spLocks noChangeArrowheads="1"/>
          </p:cNvSpPr>
          <p:nvPr/>
        </p:nvSpPr>
        <p:spPr bwMode="auto">
          <a:xfrm>
            <a:off x="8153400" y="6172200"/>
            <a:ext cx="838200" cy="369888"/>
          </a:xfrm>
          <a:prstGeom prst="rect">
            <a:avLst/>
          </a:prstGeom>
          <a:noFill/>
          <a:ln w="9525">
            <a:noFill/>
            <a:miter lim="800000"/>
            <a:headEnd/>
            <a:tailEnd/>
          </a:ln>
        </p:spPr>
        <p:txBody>
          <a:bodyPr>
            <a:spAutoFit/>
          </a:bodyPr>
          <a:lstStyle/>
          <a:p>
            <a:endParaRPr lang="en-US" b="1">
              <a:solidFill>
                <a:srgbClr val="FFC000"/>
              </a:solidFill>
            </a:endParaRPr>
          </a:p>
        </p:txBody>
      </p:sp>
      <p:sp>
        <p:nvSpPr>
          <p:cNvPr id="8" name="Rectangle 7"/>
          <p:cNvSpPr/>
          <p:nvPr/>
        </p:nvSpPr>
        <p:spPr>
          <a:xfrm>
            <a:off x="876300" y="6111309"/>
            <a:ext cx="7467600" cy="307777"/>
          </a:xfrm>
          <a:prstGeom prst="rect">
            <a:avLst/>
          </a:prstGeom>
        </p:spPr>
        <p:txBody>
          <a:bodyPr wrap="square">
            <a:spAutoFit/>
          </a:bodyPr>
          <a:lstStyle/>
          <a:p>
            <a:r>
              <a:rPr lang="en-US" sz="1400" b="1" dirty="0" smtClean="0">
                <a:latin typeface="+mn-lt"/>
              </a:rPr>
              <a:t>MMWR, September 3, 2010, </a:t>
            </a:r>
            <a:r>
              <a:rPr lang="en-US" sz="1400" b="1" dirty="0" err="1" smtClean="0">
                <a:latin typeface="+mn-lt"/>
              </a:rPr>
              <a:t>Vol</a:t>
            </a:r>
            <a:r>
              <a:rPr lang="en-US" sz="1400" b="1" dirty="0" smtClean="0">
                <a:latin typeface="+mn-lt"/>
              </a:rPr>
              <a:t> 59, #34        MMWR, October 12,2012, </a:t>
            </a:r>
            <a:r>
              <a:rPr lang="en-US" sz="1400" b="1" dirty="0" err="1" smtClean="0">
                <a:latin typeface="+mn-lt"/>
              </a:rPr>
              <a:t>Vol</a:t>
            </a:r>
            <a:r>
              <a:rPr lang="en-US" sz="1400" b="1" dirty="0" smtClean="0">
                <a:latin typeface="+mn-lt"/>
              </a:rPr>
              <a:t> 61 #40</a:t>
            </a:r>
            <a:endParaRPr lang="en-US" sz="1400" b="1" dirty="0">
              <a:latin typeface="+mn-lt"/>
            </a:endParaRPr>
          </a:p>
        </p:txBody>
      </p:sp>
    </p:spTree>
    <p:extLst>
      <p:ext uri="{BB962C8B-B14F-4D97-AF65-F5344CB8AC3E}">
        <p14:creationId xmlns:p14="http://schemas.microsoft.com/office/powerpoint/2010/main" val="14833749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0" y="228600"/>
            <a:ext cx="9144000" cy="1143000"/>
          </a:xfrm>
        </p:spPr>
        <p:txBody>
          <a:bodyPr>
            <a:normAutofit fontScale="90000"/>
          </a:bodyPr>
          <a:lstStyle/>
          <a:p>
            <a:pPr eaLnBrk="1" hangingPunct="1"/>
            <a:r>
              <a:rPr lang="en-US" altLang="en-US" sz="4000" dirty="0" smtClean="0"/>
              <a:t>Influenza Vaccines</a:t>
            </a:r>
            <a:br>
              <a:rPr lang="en-US" altLang="en-US" sz="4000" dirty="0" smtClean="0"/>
            </a:br>
            <a:r>
              <a:rPr lang="en-US" altLang="en-US" sz="4000" dirty="0" smtClean="0"/>
              <a:t>for 2016-2017 Season in the U.S.</a:t>
            </a:r>
          </a:p>
        </p:txBody>
      </p:sp>
      <p:sp>
        <p:nvSpPr>
          <p:cNvPr id="62468" name="Text Box 5"/>
          <p:cNvSpPr txBox="1">
            <a:spLocks noChangeArrowheads="1"/>
          </p:cNvSpPr>
          <p:nvPr/>
        </p:nvSpPr>
        <p:spPr bwMode="auto">
          <a:xfrm>
            <a:off x="0" y="1638300"/>
            <a:ext cx="9067800" cy="1790700"/>
          </a:xfrm>
          <a:prstGeom prst="rect">
            <a:avLst/>
          </a:prstGeom>
          <a:noFill/>
          <a:ln w="9525">
            <a:noFill/>
            <a:miter lim="800000"/>
            <a:headEnd/>
            <a:tailEnd/>
          </a:ln>
        </p:spPr>
        <p:txBody>
          <a:bodyPr>
            <a:spAutoFit/>
          </a:bodyPr>
          <a:lstStyle/>
          <a:p>
            <a:pPr eaLnBrk="0" hangingPunct="0">
              <a:spcBef>
                <a:spcPct val="20000"/>
              </a:spcBef>
              <a:defRPr/>
            </a:pPr>
            <a:r>
              <a:rPr lang="en-US" sz="2400" dirty="0">
                <a:solidFill>
                  <a:prstClr val="black"/>
                </a:solidFill>
                <a:latin typeface="Segoe UI"/>
                <a:cs typeface="Arial" charset="0"/>
              </a:rPr>
              <a:t>    </a:t>
            </a:r>
            <a:r>
              <a:rPr lang="en-US" sz="2400" u="sng" dirty="0">
                <a:solidFill>
                  <a:prstClr val="black"/>
                </a:solidFill>
                <a:latin typeface="Segoe UI"/>
                <a:cs typeface="Arial" charset="0"/>
              </a:rPr>
              <a:t>Trivalent Vaccines </a:t>
            </a:r>
            <a:r>
              <a:rPr lang="en-US" sz="2400" u="sng" dirty="0" smtClean="0">
                <a:solidFill>
                  <a:prstClr val="black"/>
                </a:solidFill>
                <a:latin typeface="Segoe UI"/>
                <a:cs typeface="Arial" charset="0"/>
              </a:rPr>
              <a:t>(IIV3): </a:t>
            </a:r>
            <a:endParaRPr lang="en-US" sz="2400" u="sng" dirty="0">
              <a:solidFill>
                <a:prstClr val="black"/>
              </a:solidFill>
              <a:latin typeface="Segoe UI"/>
              <a:cs typeface="Arial" charset="0"/>
            </a:endParaRPr>
          </a:p>
          <a:p>
            <a:pPr marL="800100" lvl="1" indent="-342900" eaLnBrk="0" hangingPunct="0">
              <a:spcBef>
                <a:spcPct val="20000"/>
              </a:spcBef>
              <a:buFont typeface="Arial" panose="020B0604020202020204" pitchFamily="34" charset="0"/>
              <a:buChar char="•"/>
              <a:defRPr/>
            </a:pPr>
            <a:r>
              <a:rPr lang="en-US" sz="2400" dirty="0" smtClean="0">
                <a:solidFill>
                  <a:prstClr val="black"/>
                </a:solidFill>
                <a:latin typeface="Segoe UI"/>
                <a:cs typeface="Arial" charset="0"/>
              </a:rPr>
              <a:t>A/California/7/2009 </a:t>
            </a:r>
            <a:r>
              <a:rPr lang="en-US" sz="2400" dirty="0">
                <a:solidFill>
                  <a:prstClr val="black"/>
                </a:solidFill>
                <a:latin typeface="Segoe UI"/>
                <a:cs typeface="Arial" charset="0"/>
              </a:rPr>
              <a:t>(H1N1)pdm09-like </a:t>
            </a:r>
            <a:r>
              <a:rPr lang="en-US" sz="2400" dirty="0" smtClean="0">
                <a:solidFill>
                  <a:prstClr val="black"/>
                </a:solidFill>
                <a:latin typeface="Segoe UI"/>
                <a:cs typeface="Arial" charset="0"/>
              </a:rPr>
              <a:t>virus</a:t>
            </a:r>
            <a:endParaRPr lang="en-US" sz="2400" dirty="0">
              <a:solidFill>
                <a:prstClr val="black"/>
              </a:solidFill>
              <a:latin typeface="Segoe UI"/>
              <a:cs typeface="Arial" charset="0"/>
            </a:endParaRPr>
          </a:p>
          <a:p>
            <a:pPr marL="800100" lvl="1" indent="-342900" eaLnBrk="0" hangingPunct="0">
              <a:spcBef>
                <a:spcPct val="20000"/>
              </a:spcBef>
              <a:buFont typeface="Arial" panose="020B0604020202020204" pitchFamily="34" charset="0"/>
              <a:buChar char="•"/>
              <a:defRPr/>
            </a:pPr>
            <a:r>
              <a:rPr lang="en-US" sz="2400" dirty="0" smtClean="0">
                <a:solidFill>
                  <a:prstClr val="black"/>
                </a:solidFill>
                <a:latin typeface="Segoe UI"/>
                <a:cs typeface="Arial" charset="0"/>
              </a:rPr>
              <a:t>A/Hong </a:t>
            </a:r>
            <a:r>
              <a:rPr lang="en-US" sz="2400" dirty="0">
                <a:solidFill>
                  <a:prstClr val="black"/>
                </a:solidFill>
                <a:latin typeface="Segoe UI"/>
                <a:cs typeface="Arial" charset="0"/>
              </a:rPr>
              <a:t>Kong/4801/2014 (H3N2)-like </a:t>
            </a:r>
            <a:r>
              <a:rPr lang="en-US" sz="2400" dirty="0" smtClean="0">
                <a:solidFill>
                  <a:prstClr val="black"/>
                </a:solidFill>
                <a:latin typeface="Segoe UI"/>
                <a:cs typeface="Arial" charset="0"/>
              </a:rPr>
              <a:t>virus (</a:t>
            </a:r>
            <a:r>
              <a:rPr lang="en-US" sz="2400" dirty="0" smtClean="0">
                <a:solidFill>
                  <a:srgbClr val="FF0000"/>
                </a:solidFill>
                <a:latin typeface="Segoe UI"/>
                <a:cs typeface="Arial" charset="0"/>
              </a:rPr>
              <a:t>NEW</a:t>
            </a:r>
            <a:r>
              <a:rPr lang="en-US" sz="2400" dirty="0" smtClean="0">
                <a:solidFill>
                  <a:prstClr val="black"/>
                </a:solidFill>
                <a:latin typeface="Segoe UI"/>
                <a:cs typeface="Arial" charset="0"/>
              </a:rPr>
              <a:t>)</a:t>
            </a:r>
            <a:endParaRPr lang="en-US" sz="2400" dirty="0">
              <a:solidFill>
                <a:prstClr val="black"/>
              </a:solidFill>
              <a:latin typeface="Segoe UI"/>
              <a:cs typeface="Arial" charset="0"/>
            </a:endParaRPr>
          </a:p>
          <a:p>
            <a:pPr marL="800100" lvl="1" indent="-342900" eaLnBrk="0" hangingPunct="0">
              <a:spcBef>
                <a:spcPct val="20000"/>
              </a:spcBef>
              <a:buFont typeface="Arial" panose="020B0604020202020204" pitchFamily="34" charset="0"/>
              <a:buChar char="•"/>
              <a:defRPr/>
            </a:pPr>
            <a:r>
              <a:rPr lang="en-US" sz="2400" dirty="0" smtClean="0">
                <a:solidFill>
                  <a:prstClr val="black"/>
                </a:solidFill>
                <a:latin typeface="Segoe UI"/>
                <a:cs typeface="Arial" charset="0"/>
              </a:rPr>
              <a:t>B/Brisbane/60/2008-like virus</a:t>
            </a:r>
            <a:endParaRPr lang="en-US" sz="2000" i="1" dirty="0">
              <a:solidFill>
                <a:prstClr val="black"/>
              </a:solidFill>
              <a:effectLst>
                <a:glow rad="127000">
                  <a:srgbClr val="FFFF00"/>
                </a:glow>
              </a:effectLst>
              <a:latin typeface="Segoe UI"/>
              <a:cs typeface="Arial" charset="0"/>
            </a:endParaRPr>
          </a:p>
        </p:txBody>
      </p:sp>
      <p:sp>
        <p:nvSpPr>
          <p:cNvPr id="2" name="TextBox 1"/>
          <p:cNvSpPr txBox="1"/>
          <p:nvPr/>
        </p:nvSpPr>
        <p:spPr>
          <a:xfrm>
            <a:off x="0" y="4807803"/>
            <a:ext cx="8839200" cy="830997"/>
          </a:xfrm>
          <a:prstGeom prst="rect">
            <a:avLst/>
          </a:prstGeom>
          <a:noFill/>
        </p:spPr>
        <p:txBody>
          <a:bodyPr wrap="square">
            <a:spAutoFit/>
          </a:bodyPr>
          <a:lstStyle/>
          <a:p>
            <a:pPr lvl="1" eaLnBrk="0" hangingPunct="0">
              <a:defRPr/>
            </a:pPr>
            <a:r>
              <a:rPr lang="en-US" sz="2400" kern="0" dirty="0">
                <a:solidFill>
                  <a:prstClr val="black"/>
                </a:solidFill>
                <a:latin typeface="Segoe UI"/>
                <a:cs typeface="Arial" charset="0"/>
              </a:rPr>
              <a:t>ACIP </a:t>
            </a:r>
            <a:r>
              <a:rPr lang="en-US" sz="2400" kern="0" dirty="0">
                <a:solidFill>
                  <a:prstClr val="black"/>
                </a:solidFill>
                <a:latin typeface="Segoe UI"/>
              </a:rPr>
              <a:t>r</a:t>
            </a:r>
            <a:r>
              <a:rPr lang="en-US" sz="2400" kern="0" dirty="0">
                <a:solidFill>
                  <a:prstClr val="black"/>
                </a:solidFill>
                <a:latin typeface="Segoe UI"/>
                <a:cs typeface="Arial" charset="0"/>
              </a:rPr>
              <a:t>ecommends annual influenza vaccine for all persons 6 months of age and older who do not have contraindications.</a:t>
            </a:r>
            <a:endParaRPr lang="en-US" sz="2400" dirty="0">
              <a:solidFill>
                <a:prstClr val="black"/>
              </a:solidFill>
              <a:latin typeface="Segoe UI"/>
              <a:cs typeface="Arial" charset="0"/>
            </a:endParaRPr>
          </a:p>
        </p:txBody>
      </p:sp>
      <p:sp>
        <p:nvSpPr>
          <p:cNvPr id="6" name="TextBox 5"/>
          <p:cNvSpPr txBox="1"/>
          <p:nvPr/>
        </p:nvSpPr>
        <p:spPr>
          <a:xfrm>
            <a:off x="0" y="3741737"/>
            <a:ext cx="8991600" cy="830263"/>
          </a:xfrm>
          <a:prstGeom prst="rect">
            <a:avLst/>
          </a:prstGeom>
          <a:noFill/>
        </p:spPr>
        <p:txBody>
          <a:bodyPr>
            <a:spAutoFit/>
          </a:bodyPr>
          <a:lstStyle/>
          <a:p>
            <a:pPr eaLnBrk="0" hangingPunct="0">
              <a:defRPr/>
            </a:pPr>
            <a:r>
              <a:rPr lang="en-US" sz="2400" dirty="0">
                <a:solidFill>
                  <a:srgbClr val="FFFFFF"/>
                </a:solidFill>
                <a:cs typeface="Arial" charset="0"/>
              </a:rPr>
              <a:t>    </a:t>
            </a:r>
            <a:r>
              <a:rPr lang="en-US" sz="2400" u="sng" dirty="0">
                <a:solidFill>
                  <a:prstClr val="black"/>
                </a:solidFill>
                <a:latin typeface="Segoe UI"/>
                <a:cs typeface="Arial" charset="0"/>
              </a:rPr>
              <a:t>Quadrivalent </a:t>
            </a:r>
            <a:r>
              <a:rPr lang="en-US" sz="2400" u="sng" dirty="0" smtClean="0">
                <a:solidFill>
                  <a:prstClr val="black"/>
                </a:solidFill>
                <a:latin typeface="Segoe UI"/>
                <a:cs typeface="Arial" charset="0"/>
              </a:rPr>
              <a:t>Vaccines (IIIV4) will also include: </a:t>
            </a:r>
          </a:p>
          <a:p>
            <a:pPr marL="800100" lvl="1" indent="-342900" eaLnBrk="0" hangingPunct="0">
              <a:buFont typeface="Arial" panose="020B0604020202020204" pitchFamily="34" charset="0"/>
              <a:buChar char="•"/>
              <a:defRPr/>
            </a:pPr>
            <a:r>
              <a:rPr lang="en-US" sz="2400" dirty="0" smtClean="0">
                <a:solidFill>
                  <a:prstClr val="black"/>
                </a:solidFill>
                <a:latin typeface="Segoe UI"/>
                <a:cs typeface="Arial" charset="0"/>
              </a:rPr>
              <a:t>B/Phuket/3073/2013-like virus</a:t>
            </a:r>
            <a:endParaRPr lang="en-US" sz="2400" dirty="0">
              <a:solidFill>
                <a:prstClr val="black"/>
              </a:solidFill>
              <a:latin typeface="Segoe UI"/>
              <a:cs typeface="Arial" charset="0"/>
            </a:endParaRPr>
          </a:p>
        </p:txBody>
      </p:sp>
      <p:sp>
        <p:nvSpPr>
          <p:cNvPr id="3" name="Rectangle 2"/>
          <p:cNvSpPr/>
          <p:nvPr/>
        </p:nvSpPr>
        <p:spPr>
          <a:xfrm>
            <a:off x="808892" y="5874603"/>
            <a:ext cx="8153400" cy="276999"/>
          </a:xfrm>
          <a:prstGeom prst="rect">
            <a:avLst/>
          </a:prstGeom>
        </p:spPr>
        <p:txBody>
          <a:bodyPr wrap="square">
            <a:spAutoFit/>
          </a:bodyPr>
          <a:lstStyle/>
          <a:p>
            <a:r>
              <a:rPr lang="en-US" sz="1200" b="1" dirty="0">
                <a:solidFill>
                  <a:prstClr val="black"/>
                </a:solidFill>
              </a:rPr>
              <a:t>FDA Advisers Pick 2016-2017 Influenza Vaccine Strains – Medscape Medical News,  March 4, 2016</a:t>
            </a:r>
          </a:p>
        </p:txBody>
      </p:sp>
    </p:spTree>
    <p:extLst>
      <p:ext uri="{BB962C8B-B14F-4D97-AF65-F5344CB8AC3E}">
        <p14:creationId xmlns:p14="http://schemas.microsoft.com/office/powerpoint/2010/main" val="384585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0" y="0"/>
            <a:ext cx="8305800" cy="685800"/>
          </a:xfrm>
        </p:spPr>
        <p:txBody>
          <a:bodyPr>
            <a:noAutofit/>
          </a:bodyPr>
          <a:lstStyle/>
          <a:p>
            <a:pPr eaLnBrk="1" hangingPunct="1"/>
            <a:r>
              <a:rPr lang="en-US" sz="4000" dirty="0" smtClean="0"/>
              <a:t>Objectives</a:t>
            </a:r>
          </a:p>
        </p:txBody>
      </p:sp>
      <p:sp>
        <p:nvSpPr>
          <p:cNvPr id="259074" name="Rectangle 3"/>
          <p:cNvSpPr>
            <a:spLocks noGrp="1" noChangeArrowheads="1"/>
          </p:cNvSpPr>
          <p:nvPr>
            <p:ph type="body" idx="1"/>
          </p:nvPr>
        </p:nvSpPr>
        <p:spPr>
          <a:xfrm>
            <a:off x="474133" y="1032933"/>
            <a:ext cx="8229600" cy="5715000"/>
          </a:xfrm>
        </p:spPr>
        <p:txBody>
          <a:bodyPr>
            <a:normAutofit fontScale="32500" lnSpcReduction="20000"/>
          </a:bodyPr>
          <a:lstStyle/>
          <a:p>
            <a:pPr eaLnBrk="1" hangingPunct="1">
              <a:lnSpc>
                <a:spcPct val="120000"/>
              </a:lnSpc>
              <a:buFontTx/>
              <a:buNone/>
            </a:pPr>
            <a:r>
              <a:rPr lang="en-US" sz="9600" dirty="0" smtClean="0"/>
              <a:t>At the end of this presentation, participants</a:t>
            </a:r>
          </a:p>
          <a:p>
            <a:pPr eaLnBrk="1" hangingPunct="1">
              <a:lnSpc>
                <a:spcPct val="120000"/>
              </a:lnSpc>
              <a:buFontTx/>
              <a:buNone/>
            </a:pPr>
            <a:r>
              <a:rPr lang="en-US" sz="9600" dirty="0" smtClean="0"/>
              <a:t>will be able to:</a:t>
            </a:r>
          </a:p>
          <a:p>
            <a:pPr>
              <a:lnSpc>
                <a:spcPct val="120000"/>
              </a:lnSpc>
            </a:pPr>
            <a:r>
              <a:rPr lang="en-US" sz="7400" dirty="0" smtClean="0"/>
              <a:t>Recall the role vaccines have played in preventing diseases</a:t>
            </a:r>
          </a:p>
          <a:p>
            <a:pPr>
              <a:lnSpc>
                <a:spcPct val="120000"/>
              </a:lnSpc>
            </a:pPr>
            <a:r>
              <a:rPr lang="en-US" sz="7400" dirty="0" smtClean="0"/>
              <a:t>Discuss the importance of vaccines for children, adolescents and adults</a:t>
            </a:r>
          </a:p>
          <a:p>
            <a:pPr>
              <a:lnSpc>
                <a:spcPct val="120000"/>
              </a:lnSpc>
            </a:pPr>
            <a:r>
              <a:rPr lang="en-US" sz="7400" dirty="0" smtClean="0"/>
              <a:t>Discuss the role of a vaccine champion</a:t>
            </a:r>
          </a:p>
          <a:p>
            <a:pPr>
              <a:lnSpc>
                <a:spcPct val="120000"/>
              </a:lnSpc>
            </a:pPr>
            <a:r>
              <a:rPr lang="en-US" sz="7400" dirty="0" smtClean="0"/>
              <a:t>List </a:t>
            </a:r>
            <a:r>
              <a:rPr lang="en-US" sz="7400" dirty="0"/>
              <a:t>at least two reliable sources for immunization information </a:t>
            </a:r>
          </a:p>
          <a:p>
            <a:pPr eaLnBrk="1" hangingPunct="1">
              <a:buFontTx/>
              <a:buNone/>
            </a:pPr>
            <a:endParaRPr lang="en-US" sz="2800" dirty="0" smtClean="0"/>
          </a:p>
          <a:p>
            <a:pPr eaLnBrk="1" hangingPunct="1">
              <a:buFontTx/>
              <a:buNone/>
            </a:pPr>
            <a:endParaRPr lang="en-US" sz="2800" dirty="0" smtClean="0"/>
          </a:p>
          <a:p>
            <a:pPr eaLnBrk="1" hangingPunct="1">
              <a:buFontTx/>
              <a:buNone/>
            </a:pPr>
            <a:r>
              <a:rPr lang="en-US" sz="2800" dirty="0" smtClean="0"/>
              <a:t> </a:t>
            </a:r>
          </a:p>
          <a:p>
            <a:pPr eaLnBrk="1" hangingPunct="1">
              <a:buFontTx/>
              <a:buNone/>
            </a:pPr>
            <a:endParaRPr lang="en-US" sz="2800" dirty="0" smtClean="0"/>
          </a:p>
        </p:txBody>
      </p:sp>
    </p:spTree>
  </p:cSld>
  <p:clrMapOvr>
    <a:masterClrMapping/>
  </p:clrMapOvr>
  <mc:AlternateContent xmlns:mc="http://schemas.openxmlformats.org/markup-compatibility/2006" xmlns:p14="http://schemas.microsoft.com/office/powerpoint/2010/main">
    <mc:Choice Requires="p14">
      <p:transition spd="slow" p14:dur="2000" advTm="28212"/>
    </mc:Choice>
    <mc:Fallback xmlns="">
      <p:transition spd="slow" advTm="28212"/>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990600"/>
          </a:xfrm>
        </p:spPr>
        <p:txBody>
          <a:bodyPr/>
          <a:lstStyle/>
          <a:p>
            <a:r>
              <a:rPr lang="en-US" dirty="0" smtClean="0"/>
              <a:t>Dosing Algorithm</a:t>
            </a:r>
            <a:endParaRPr lang="en-US" dirty="0"/>
          </a:p>
        </p:txBody>
      </p:sp>
      <p:pic>
        <p:nvPicPr>
          <p:cNvPr id="3" name="Picture 2"/>
          <p:cNvPicPr>
            <a:picLocks noChangeAspect="1"/>
          </p:cNvPicPr>
          <p:nvPr/>
        </p:nvPicPr>
        <p:blipFill>
          <a:blip r:embed="rId3"/>
          <a:stretch>
            <a:fillRect/>
          </a:stretch>
        </p:blipFill>
        <p:spPr>
          <a:xfrm>
            <a:off x="952500" y="990600"/>
            <a:ext cx="6934200" cy="5029200"/>
          </a:xfrm>
          <a:prstGeom prst="rect">
            <a:avLst/>
          </a:prstGeom>
          <a:ln w="28575">
            <a:solidFill>
              <a:schemeClr val="tx1"/>
            </a:solidFill>
          </a:ln>
        </p:spPr>
      </p:pic>
    </p:spTree>
    <p:extLst>
      <p:ext uri="{BB962C8B-B14F-4D97-AF65-F5344CB8AC3E}">
        <p14:creationId xmlns:p14="http://schemas.microsoft.com/office/powerpoint/2010/main" val="9967201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ChangeArrowheads="1"/>
          </p:cNvSpPr>
          <p:nvPr>
            <p:ph type="title" idx="4294967295"/>
          </p:nvPr>
        </p:nvSpPr>
        <p:spPr>
          <a:xfrm>
            <a:off x="1343890" y="277844"/>
            <a:ext cx="6456220" cy="642938"/>
          </a:xfrm>
        </p:spPr>
        <p:txBody>
          <a:bodyPr>
            <a:normAutofit fontScale="90000"/>
          </a:bodyPr>
          <a:lstStyle/>
          <a:p>
            <a:pPr eaLnBrk="1" hangingPunct="1"/>
            <a:r>
              <a:rPr lang="en-US" b="1" dirty="0"/>
              <a:t>Influenza Vaccines for 2016-2017 Season</a:t>
            </a:r>
          </a:p>
        </p:txBody>
      </p:sp>
      <p:graphicFrame>
        <p:nvGraphicFramePr>
          <p:cNvPr id="3" name="Table 2"/>
          <p:cNvGraphicFramePr>
            <a:graphicFrameLocks noGrp="1"/>
          </p:cNvGraphicFramePr>
          <p:nvPr>
            <p:extLst>
              <p:ext uri="{D42A27DB-BD31-4B8C-83A1-F6EECF244321}">
                <p14:modId xmlns:p14="http://schemas.microsoft.com/office/powerpoint/2010/main" val="1945961595"/>
              </p:ext>
            </p:extLst>
          </p:nvPr>
        </p:nvGraphicFramePr>
        <p:xfrm>
          <a:off x="533400" y="1295399"/>
          <a:ext cx="8077200" cy="4339194"/>
        </p:xfrm>
        <a:graphic>
          <a:graphicData uri="http://schemas.openxmlformats.org/drawingml/2006/table">
            <a:tbl>
              <a:tblPr firstRow="1" bandRow="1">
                <a:tableStyleId>{5C22544A-7EE6-4342-B048-85BDC9FD1C3A}</a:tableStyleId>
              </a:tblPr>
              <a:tblGrid>
                <a:gridCol w="1300617"/>
                <a:gridCol w="1280572"/>
                <a:gridCol w="1454361"/>
                <a:gridCol w="1216542"/>
                <a:gridCol w="1527537"/>
                <a:gridCol w="1297571"/>
              </a:tblGrid>
              <a:tr h="834462">
                <a:tc>
                  <a:txBody>
                    <a:bodyPr/>
                    <a:lstStyle/>
                    <a:p>
                      <a:pPr algn="ctr"/>
                      <a:r>
                        <a:rPr lang="en-US" sz="1400" dirty="0" smtClean="0">
                          <a:solidFill>
                            <a:schemeClr val="bg2"/>
                          </a:solidFill>
                        </a:rPr>
                        <a:t>≥ 6 months</a:t>
                      </a:r>
                      <a:endParaRPr lang="en-US" sz="1400" dirty="0">
                        <a:solidFill>
                          <a:schemeClr val="bg2"/>
                        </a:solidFill>
                      </a:endParaRPr>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1400" b="1" i="0" u="none" strike="noStrike" kern="1200" cap="none" spc="0" normalizeH="0" baseline="0" noProof="0" dirty="0" smtClean="0">
                          <a:ln>
                            <a:noFill/>
                          </a:ln>
                          <a:solidFill>
                            <a:schemeClr val="bg2"/>
                          </a:solidFill>
                          <a:effectLst/>
                          <a:uLnTx/>
                          <a:uFillTx/>
                          <a:latin typeface="+mn-lt"/>
                          <a:ea typeface="+mn-ea"/>
                          <a:cs typeface="+mn-cs"/>
                        </a:rPr>
                        <a:t>≥ 3  years</a:t>
                      </a:r>
                      <a:endParaRPr lang="en-US" sz="1400" dirty="0">
                        <a:solidFill>
                          <a:schemeClr val="bg2"/>
                        </a:solidFill>
                      </a:endParaRPr>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1400" b="1" i="0" u="none" strike="noStrike" kern="1200" cap="none" spc="0" normalizeH="0" baseline="0" noProof="0" dirty="0" smtClean="0">
                          <a:ln>
                            <a:noFill/>
                          </a:ln>
                          <a:solidFill>
                            <a:schemeClr val="bg2"/>
                          </a:solidFill>
                          <a:effectLst/>
                          <a:uLnTx/>
                          <a:uFillTx/>
                          <a:latin typeface="+mn-lt"/>
                          <a:ea typeface="+mn-ea"/>
                          <a:cs typeface="+mn-cs"/>
                        </a:rPr>
                        <a:t>≥ 4 years</a:t>
                      </a:r>
                      <a:endParaRPr lang="en-US" sz="1400" dirty="0">
                        <a:solidFill>
                          <a:schemeClr val="bg2"/>
                        </a:solidFill>
                      </a:endParaRPr>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1400" b="1" i="0" u="none" strike="noStrike" kern="1200" cap="none" spc="0" normalizeH="0" baseline="0" noProof="0" dirty="0" smtClean="0">
                          <a:ln>
                            <a:noFill/>
                          </a:ln>
                          <a:solidFill>
                            <a:schemeClr val="bg2"/>
                          </a:solidFill>
                          <a:effectLst/>
                          <a:uLnTx/>
                          <a:uFillTx/>
                          <a:latin typeface="+mn-lt"/>
                          <a:ea typeface="+mn-ea"/>
                          <a:cs typeface="+mn-cs"/>
                        </a:rPr>
                        <a:t>≥  9 years</a:t>
                      </a:r>
                      <a:endParaRPr lang="en-US" sz="1400" dirty="0">
                        <a:solidFill>
                          <a:schemeClr val="bg2"/>
                        </a:solidFill>
                      </a:endParaRPr>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1400" b="1" i="0" u="none" strike="noStrike" kern="1200" cap="none" spc="0" normalizeH="0" baseline="0" noProof="0" dirty="0" smtClean="0">
                          <a:ln>
                            <a:noFill/>
                          </a:ln>
                          <a:solidFill>
                            <a:schemeClr val="bg2"/>
                          </a:solidFill>
                          <a:effectLst/>
                          <a:uLnTx/>
                          <a:uFillTx/>
                          <a:latin typeface="+mn-lt"/>
                          <a:ea typeface="+mn-ea"/>
                          <a:cs typeface="+mn-cs"/>
                        </a:rPr>
                        <a:t>≥  18 years</a:t>
                      </a:r>
                      <a:endParaRPr lang="en-US" sz="1400" dirty="0">
                        <a:solidFill>
                          <a:schemeClr val="bg2"/>
                        </a:solidFill>
                      </a:endParaRPr>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1400" b="1" i="0" u="none" strike="noStrike" kern="1200" cap="none" spc="0" normalizeH="0" baseline="0" noProof="0" dirty="0" smtClean="0">
                          <a:ln>
                            <a:noFill/>
                          </a:ln>
                          <a:solidFill>
                            <a:schemeClr val="bg2"/>
                          </a:solidFill>
                          <a:effectLst/>
                          <a:uLnTx/>
                          <a:uFillTx/>
                          <a:latin typeface="+mn-lt"/>
                          <a:ea typeface="+mn-ea"/>
                          <a:cs typeface="+mn-cs"/>
                        </a:rPr>
                        <a:t>≥  65 years</a:t>
                      </a:r>
                      <a:endParaRPr lang="en-US" sz="1400" dirty="0">
                        <a:solidFill>
                          <a:schemeClr val="bg2"/>
                        </a:solidFill>
                      </a:endParaRPr>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168244">
                <a:tc>
                  <a:txBody>
                    <a:bodyPr/>
                    <a:lstStyle/>
                    <a:p>
                      <a:r>
                        <a:rPr lang="en-US" sz="1200" b="1" dirty="0" err="1" smtClean="0"/>
                        <a:t>Fluzone</a:t>
                      </a:r>
                      <a:r>
                        <a:rPr lang="en-US" sz="1200" b="1" dirty="0" smtClean="0"/>
                        <a:t> (II4V) </a:t>
                      </a:r>
                      <a:r>
                        <a:rPr lang="en-US" sz="1100" b="1" dirty="0" smtClean="0"/>
                        <a:t>(single dose)</a:t>
                      </a:r>
                      <a:endParaRPr lang="en-US" sz="11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en-US" sz="1200" b="1" dirty="0" err="1" smtClean="0"/>
                        <a:t>Fluarix</a:t>
                      </a:r>
                      <a:r>
                        <a:rPr lang="en-US" sz="1200" b="1" dirty="0" smtClean="0"/>
                        <a:t> (II4V)</a:t>
                      </a:r>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en-US" sz="1200" b="1" dirty="0" err="1" smtClean="0"/>
                        <a:t>Fluvirin</a:t>
                      </a:r>
                      <a:r>
                        <a:rPr lang="en-US" sz="1200" b="1" dirty="0" smtClean="0"/>
                        <a:t> (II3V)</a:t>
                      </a:r>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en-US" sz="1200" b="1" dirty="0" err="1" smtClean="0"/>
                        <a:t>Afluria</a:t>
                      </a:r>
                      <a:r>
                        <a:rPr lang="en-US" sz="1200" b="1" dirty="0" smtClean="0"/>
                        <a:t> (II3V)</a:t>
                      </a:r>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smtClean="0">
                          <a:ln>
                            <a:noFill/>
                          </a:ln>
                          <a:solidFill>
                            <a:srgbClr val="000000"/>
                          </a:solidFill>
                          <a:effectLst/>
                          <a:uLnTx/>
                          <a:uFillTx/>
                          <a:latin typeface="+mn-lt"/>
                          <a:ea typeface="+mn-ea"/>
                          <a:cs typeface="+mn-cs"/>
                        </a:rPr>
                        <a:t>FluBlok</a:t>
                      </a:r>
                      <a:r>
                        <a:rPr kumimoji="0" lang="en-US" sz="1200" b="1" i="0" u="none" strike="noStrike" kern="1200" cap="none" spc="0" normalizeH="0" baseline="0" noProof="0" dirty="0" smtClean="0">
                          <a:ln>
                            <a:noFill/>
                          </a:ln>
                          <a:solidFill>
                            <a:srgbClr val="000000"/>
                          </a:solidFill>
                          <a:effectLst/>
                          <a:uLnTx/>
                          <a:uFillTx/>
                          <a:latin typeface="+mn-lt"/>
                          <a:ea typeface="+mn-ea"/>
                          <a:cs typeface="+mn-cs"/>
                        </a:rPr>
                        <a:t> (II3V) **</a:t>
                      </a:r>
                    </a:p>
                    <a:p>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en-US" sz="1200" b="1" dirty="0" smtClean="0"/>
                        <a:t>Fluzone High-Dose (II3V)</a:t>
                      </a:r>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r h="1168244">
                <a:tc>
                  <a:txBody>
                    <a:bodyPr/>
                    <a:lstStyle/>
                    <a:p>
                      <a:r>
                        <a:rPr lang="en-US" sz="1200" b="1" dirty="0" err="1" smtClean="0"/>
                        <a:t>Fluzone</a:t>
                      </a:r>
                      <a:r>
                        <a:rPr lang="en-US" sz="1200" b="1" dirty="0" smtClean="0"/>
                        <a:t> (II4V) </a:t>
                      </a:r>
                      <a:r>
                        <a:rPr lang="en-US" sz="1100" b="1" dirty="0" smtClean="0"/>
                        <a:t>(multidose vial)</a:t>
                      </a:r>
                      <a:endParaRPr lang="en-US" sz="11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en-US" sz="1200" b="1" dirty="0" smtClean="0"/>
                        <a:t>FluLaval (II4V)</a:t>
                      </a:r>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smtClean="0">
                          <a:ln>
                            <a:noFill/>
                          </a:ln>
                          <a:solidFill>
                            <a:srgbClr val="000000"/>
                          </a:solidFill>
                          <a:effectLst/>
                          <a:uLnTx/>
                          <a:uFillTx/>
                          <a:latin typeface="+mn-lt"/>
                          <a:ea typeface="+mn-ea"/>
                          <a:cs typeface="+mn-cs"/>
                        </a:rPr>
                        <a:t>Flucelvax</a:t>
                      </a:r>
                      <a:r>
                        <a:rPr kumimoji="0" lang="en-US" sz="1200" b="1" i="0" u="none" strike="noStrike" kern="1200" cap="none" spc="0" normalizeH="0" baseline="0" noProof="0" dirty="0" smtClean="0">
                          <a:ln>
                            <a:noFill/>
                          </a:ln>
                          <a:solidFill>
                            <a:srgbClr val="000000"/>
                          </a:solidFill>
                          <a:effectLst/>
                          <a:uLnTx/>
                          <a:uFillTx/>
                          <a:latin typeface="+mn-lt"/>
                          <a:ea typeface="+mn-ea"/>
                          <a:cs typeface="+mn-cs"/>
                        </a:rPr>
                        <a:t> (II4V)*</a:t>
                      </a:r>
                    </a:p>
                    <a:p>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smtClean="0">
                          <a:ln>
                            <a:noFill/>
                          </a:ln>
                          <a:solidFill>
                            <a:srgbClr val="000000"/>
                          </a:solidFill>
                          <a:effectLst/>
                          <a:uLnTx/>
                          <a:uFillTx/>
                          <a:latin typeface="+mn-lt"/>
                          <a:ea typeface="+mn-ea"/>
                          <a:cs typeface="+mn-cs"/>
                        </a:rPr>
                        <a:t>Fluzone</a:t>
                      </a:r>
                      <a:r>
                        <a:rPr kumimoji="0" lang="en-US" sz="1200" b="1" i="0" u="none" strike="noStrike" kern="1200" cap="none" spc="0" normalizeH="0" baseline="0" noProof="0" dirty="0" smtClean="0">
                          <a:ln>
                            <a:noFill/>
                          </a:ln>
                          <a:solidFill>
                            <a:srgbClr val="000000"/>
                          </a:solidFill>
                          <a:effectLst/>
                          <a:uLnTx/>
                          <a:uFillTx/>
                          <a:latin typeface="+mn-lt"/>
                          <a:ea typeface="+mn-ea"/>
                          <a:cs typeface="+mn-cs"/>
                        </a:rPr>
                        <a:t> </a:t>
                      </a:r>
                      <a:r>
                        <a:rPr kumimoji="0" lang="en-US" sz="1200" b="1" i="0" u="none" strike="noStrike" kern="1200" cap="none" spc="0" normalizeH="0" baseline="0" noProof="0" dirty="0" err="1" smtClean="0">
                          <a:ln>
                            <a:noFill/>
                          </a:ln>
                          <a:solidFill>
                            <a:srgbClr val="000000"/>
                          </a:solidFill>
                          <a:effectLst/>
                          <a:uLnTx/>
                          <a:uFillTx/>
                          <a:latin typeface="+mn-lt"/>
                          <a:ea typeface="+mn-ea"/>
                          <a:cs typeface="+mn-cs"/>
                        </a:rPr>
                        <a:t>Intradermal</a:t>
                      </a:r>
                      <a:r>
                        <a:rPr kumimoji="0" lang="en-US" sz="1200" b="1" i="0" u="none" strike="noStrike" kern="1200" cap="none" spc="0" normalizeH="0" baseline="0" noProof="0" dirty="0" smtClean="0">
                          <a:ln>
                            <a:noFill/>
                          </a:ln>
                          <a:solidFill>
                            <a:srgbClr val="000000"/>
                          </a:solidFill>
                          <a:effectLst/>
                          <a:uLnTx/>
                          <a:uFillTx/>
                          <a:latin typeface="+mn-lt"/>
                          <a:ea typeface="+mn-ea"/>
                          <a:cs typeface="+mn-cs"/>
                        </a:rPr>
                        <a:t> (II4V)</a:t>
                      </a:r>
                    </a:p>
                    <a:p>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en-US" sz="1200" b="1" dirty="0" err="1" smtClean="0"/>
                        <a:t>Fluad</a:t>
                      </a:r>
                      <a:r>
                        <a:rPr lang="en-US" sz="1200" b="1" dirty="0" smtClean="0"/>
                        <a:t> (II3V)</a:t>
                      </a:r>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r h="1168244">
                <a:tc>
                  <a:txBody>
                    <a:bodyPr/>
                    <a:lstStyle/>
                    <a:p>
                      <a:r>
                        <a:rPr lang="en-US" sz="1200" b="1" dirty="0" smtClean="0"/>
                        <a:t>FluLaval (II4V)</a:t>
                      </a:r>
                    </a:p>
                    <a:p>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1200" b="1" dirty="0">
                        <a:solidFill>
                          <a:schemeClr val="bg2"/>
                        </a:solidFill>
                      </a:endParaRPr>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bl>
          </a:graphicData>
        </a:graphic>
      </p:graphicFrame>
      <p:sp>
        <p:nvSpPr>
          <p:cNvPr id="2" name="TextBox 1"/>
          <p:cNvSpPr txBox="1"/>
          <p:nvPr/>
        </p:nvSpPr>
        <p:spPr>
          <a:xfrm>
            <a:off x="2286000" y="5740890"/>
            <a:ext cx="4772687"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rPr>
              <a:t>   </a:t>
            </a:r>
            <a:r>
              <a:rPr lang="en-US" sz="1600" dirty="0">
                <a:solidFill>
                  <a:prstClr val="black"/>
                </a:solidFill>
                <a:latin typeface="Calibri"/>
              </a:rPr>
              <a:t>*Cell-cultured                                        </a:t>
            </a:r>
            <a:r>
              <a:rPr lang="en-US" sz="1600" dirty="0" smtClean="0">
                <a:solidFill>
                  <a:prstClr val="black"/>
                </a:solidFill>
                <a:latin typeface="Calibri"/>
              </a:rPr>
              <a:t>**Recombinant</a:t>
            </a:r>
            <a:endParaRPr lang="en-US" sz="1600" dirty="0">
              <a:solidFill>
                <a:prstClr val="black"/>
              </a:solidFill>
              <a:latin typeface="Calibri"/>
            </a:endParaRPr>
          </a:p>
        </p:txBody>
      </p:sp>
      <p:sp>
        <p:nvSpPr>
          <p:cNvPr id="6" name="Rectangle 5"/>
          <p:cNvSpPr/>
          <p:nvPr/>
        </p:nvSpPr>
        <p:spPr>
          <a:xfrm>
            <a:off x="1946734" y="6201488"/>
            <a:ext cx="5229887" cy="253916"/>
          </a:xfrm>
          <a:prstGeom prst="rect">
            <a:avLst/>
          </a:prstGeom>
        </p:spPr>
        <p:txBody>
          <a:bodyPr wrap="square">
            <a:spAutoFit/>
          </a:bodyPr>
          <a:lstStyle/>
          <a:p>
            <a:pPr fontAlgn="auto">
              <a:spcBef>
                <a:spcPts val="0"/>
              </a:spcBef>
              <a:spcAft>
                <a:spcPts val="0"/>
              </a:spcAft>
            </a:pPr>
            <a:r>
              <a:rPr lang="en-US" sz="1050" b="1" dirty="0">
                <a:solidFill>
                  <a:prstClr val="black"/>
                </a:solidFill>
                <a:latin typeface="Calibri"/>
              </a:rPr>
              <a:t> Ref: Influenza Vaccine Products for the 2016-2017 Season  - Immunization Action Coalition</a:t>
            </a:r>
          </a:p>
        </p:txBody>
      </p:sp>
      <p:sp>
        <p:nvSpPr>
          <p:cNvPr id="4" name="Rectangle 3"/>
          <p:cNvSpPr/>
          <p:nvPr/>
        </p:nvSpPr>
        <p:spPr>
          <a:xfrm>
            <a:off x="2286000" y="3105835"/>
            <a:ext cx="4572000" cy="369332"/>
          </a:xfrm>
          <a:prstGeom prst="rect">
            <a:avLst/>
          </a:prstGeom>
        </p:spPr>
        <p:txBody>
          <a:bodyPr>
            <a:spAutoFit/>
          </a:bodyPr>
          <a:lstStyle/>
          <a:p>
            <a:r>
              <a:rPr lang="en-US" dirty="0">
                <a:solidFill>
                  <a:srgbClr val="FFFFFF"/>
                </a:solidFill>
                <a:latin typeface="Calibri"/>
              </a:rPr>
              <a:t> </a:t>
            </a:r>
            <a:r>
              <a:rPr lang="en-US" dirty="0" smtClean="0">
                <a:solidFill>
                  <a:srgbClr val="FFFFFF"/>
                </a:solidFill>
                <a:latin typeface="Calibri"/>
              </a:rPr>
              <a:t>*</a:t>
            </a:r>
            <a:endParaRPr lang="en-US" dirty="0">
              <a:solidFill>
                <a:prstClr val="black"/>
              </a:solidFill>
            </a:endParaRPr>
          </a:p>
        </p:txBody>
      </p:sp>
    </p:spTree>
    <p:extLst>
      <p:ext uri="{BB962C8B-B14F-4D97-AF65-F5344CB8AC3E}">
        <p14:creationId xmlns:p14="http://schemas.microsoft.com/office/powerpoint/2010/main" val="78522614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804"/>
            <a:ext cx="8839200" cy="990600"/>
          </a:xfrm>
        </p:spPr>
        <p:txBody>
          <a:bodyPr>
            <a:noAutofit/>
          </a:bodyPr>
          <a:lstStyle/>
          <a:p>
            <a:r>
              <a:rPr lang="en-US" sz="3600" b="1" dirty="0"/>
              <a:t>Influenza Vaccination of Persons </a:t>
            </a:r>
            <a:br>
              <a:rPr lang="en-US" sz="3600" b="1" dirty="0"/>
            </a:br>
            <a:r>
              <a:rPr lang="en-US" sz="3600" b="1" dirty="0"/>
              <a:t>with a History of Egg Allergy</a:t>
            </a:r>
          </a:p>
        </p:txBody>
      </p:sp>
      <p:sp>
        <p:nvSpPr>
          <p:cNvPr id="3" name="Content Placeholder 2"/>
          <p:cNvSpPr>
            <a:spLocks noGrp="1"/>
          </p:cNvSpPr>
          <p:nvPr>
            <p:ph idx="1"/>
          </p:nvPr>
        </p:nvSpPr>
        <p:spPr>
          <a:xfrm>
            <a:off x="457200" y="1600200"/>
            <a:ext cx="8382000" cy="4419600"/>
          </a:xfrm>
        </p:spPr>
        <p:txBody>
          <a:bodyPr>
            <a:noAutofit/>
          </a:bodyPr>
          <a:lstStyle/>
          <a:p>
            <a:r>
              <a:rPr lang="en-US" sz="2000" dirty="0"/>
              <a:t>Persons with a history of egg allergy who have had only hives after exposure to eggs should receive influenza vaccine.</a:t>
            </a:r>
          </a:p>
          <a:p>
            <a:r>
              <a:rPr lang="en-US" sz="2000" dirty="0"/>
              <a:t>Persons who report having had reactions to eggs  such as angioedema, respiratory distress, lightheadedness, or recurrent emesis; or who required epinephrine or another emergency medical intervention may receive influenza vaccine. </a:t>
            </a:r>
            <a:r>
              <a:rPr lang="en-US" sz="2000" b="1" dirty="0"/>
              <a:t>Vaccine should be administered in a medical setting supervised by a healthcare provider who is able to recognize and manage severe allergic conditions.</a:t>
            </a:r>
          </a:p>
          <a:p>
            <a:r>
              <a:rPr lang="en-US" sz="2000" u="sng" dirty="0"/>
              <a:t>A previous severe allergic reaction to influenza vaccine is a contraindication to future receipt of the vaccine.</a:t>
            </a:r>
          </a:p>
        </p:txBody>
      </p:sp>
      <p:sp>
        <p:nvSpPr>
          <p:cNvPr id="4" name="Rectangle 3"/>
          <p:cNvSpPr/>
          <p:nvPr/>
        </p:nvSpPr>
        <p:spPr>
          <a:xfrm>
            <a:off x="2200275" y="6400800"/>
            <a:ext cx="4743450" cy="253916"/>
          </a:xfrm>
          <a:prstGeom prst="rect">
            <a:avLst/>
          </a:prstGeom>
        </p:spPr>
        <p:txBody>
          <a:bodyPr wrap="square">
            <a:spAutoFit/>
          </a:bodyPr>
          <a:lstStyle/>
          <a:p>
            <a:pPr algn="ctr" fontAlgn="auto">
              <a:spcBef>
                <a:spcPts val="0"/>
              </a:spcBef>
              <a:spcAft>
                <a:spcPts val="0"/>
              </a:spcAft>
            </a:pPr>
            <a:r>
              <a:rPr lang="en-US" sz="1050" b="1" dirty="0">
                <a:latin typeface="Calibri"/>
                <a:cs typeface="+mn-cs"/>
              </a:rPr>
              <a:t>Recommendations and Reports  Vol. 65 / No. 5 MMWR / August 26, 2016 </a:t>
            </a:r>
            <a:endParaRPr lang="en-US" sz="1050" dirty="0">
              <a:latin typeface="Calibri"/>
              <a:cs typeface="+mn-cs"/>
            </a:endParaRPr>
          </a:p>
        </p:txBody>
      </p:sp>
    </p:spTree>
    <p:extLst>
      <p:ext uri="{BB962C8B-B14F-4D97-AF65-F5344CB8AC3E}">
        <p14:creationId xmlns:p14="http://schemas.microsoft.com/office/powerpoint/2010/main" val="32471640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914400" y="1587500"/>
            <a:ext cx="7315200" cy="1015663"/>
          </a:xfrm>
          <a:prstGeom prst="rect">
            <a:avLst/>
          </a:prstGeom>
          <a:noFill/>
          <a:ln w="9525">
            <a:noFill/>
            <a:miter lim="800000"/>
            <a:headEnd/>
            <a:tailEnd/>
          </a:ln>
        </p:spPr>
        <p:txBody>
          <a:bodyPr>
            <a:spAutoFit/>
          </a:bodyPr>
          <a:lstStyle/>
          <a:p>
            <a:pPr>
              <a:spcBef>
                <a:spcPct val="50000"/>
              </a:spcBef>
            </a:pPr>
            <a:endParaRPr lang="en-US" sz="2400" dirty="0">
              <a:solidFill>
                <a:srgbClr val="FFFFFF"/>
              </a:solidFill>
              <a:latin typeface="Calibri"/>
              <a:cs typeface="Arial" charset="0"/>
            </a:endParaRPr>
          </a:p>
          <a:p>
            <a:pPr>
              <a:spcBef>
                <a:spcPct val="50000"/>
              </a:spcBef>
            </a:pPr>
            <a:endParaRPr lang="en-US" sz="2400" dirty="0">
              <a:solidFill>
                <a:srgbClr val="FFFFFF"/>
              </a:solidFill>
              <a:latin typeface="Calibri"/>
              <a:cs typeface="Arial" charset="0"/>
            </a:endParaRPr>
          </a:p>
        </p:txBody>
      </p:sp>
      <p:sp>
        <p:nvSpPr>
          <p:cNvPr id="449541" name="Text Box 5"/>
          <p:cNvSpPr txBox="1">
            <a:spLocks noChangeArrowheads="1"/>
          </p:cNvSpPr>
          <p:nvPr/>
        </p:nvSpPr>
        <p:spPr bwMode="auto">
          <a:xfrm>
            <a:off x="914400" y="420688"/>
            <a:ext cx="7696200" cy="823912"/>
          </a:xfrm>
          <a:prstGeom prst="rect">
            <a:avLst/>
          </a:prstGeom>
          <a:noFill/>
          <a:ln w="9525">
            <a:noFill/>
            <a:miter lim="800000"/>
            <a:headEnd/>
            <a:tailEnd/>
          </a:ln>
        </p:spPr>
        <p:txBody>
          <a:bodyPr>
            <a:spAutoFit/>
          </a:bodyPr>
          <a:lstStyle/>
          <a:p>
            <a:pPr>
              <a:spcBef>
                <a:spcPct val="50000"/>
              </a:spcBef>
              <a:defRPr/>
            </a:pPr>
            <a:r>
              <a:rPr lang="en-US" sz="4800" b="1" i="1" kern="0" dirty="0">
                <a:solidFill>
                  <a:srgbClr val="FFFF99"/>
                </a:solidFill>
                <a:latin typeface="Calibri"/>
                <a:cs typeface="Arial" charset="0"/>
              </a:rPr>
              <a:t>Test Your Knowledge!</a:t>
            </a:r>
          </a:p>
        </p:txBody>
      </p:sp>
      <p:sp>
        <p:nvSpPr>
          <p:cNvPr id="4" name="Title 3"/>
          <p:cNvSpPr>
            <a:spLocks noGrp="1"/>
          </p:cNvSpPr>
          <p:nvPr>
            <p:ph type="ctrTitle"/>
          </p:nvPr>
        </p:nvSpPr>
        <p:spPr>
          <a:xfrm>
            <a:off x="914400" y="1676401"/>
            <a:ext cx="7467600" cy="1752600"/>
          </a:xfrm>
        </p:spPr>
        <p:txBody>
          <a:bodyPr/>
          <a:lstStyle/>
          <a:p>
            <a:pPr algn="l">
              <a:spcBef>
                <a:spcPct val="50000"/>
              </a:spcBef>
              <a:defRPr/>
            </a:pPr>
            <a:r>
              <a:rPr lang="en-US" sz="2400" b="1" i="1" dirty="0">
                <a:solidFill>
                  <a:srgbClr val="FFFF99"/>
                </a:solidFill>
                <a:latin typeface="Calibri"/>
                <a:ea typeface="+mn-ea"/>
                <a:cs typeface="Arial" charset="0"/>
              </a:rPr>
              <a:t>Can a child who needs 2 doses of influenza receive 1 dose of quadrivalent vaccine and 1 dose of trivalent vaccine?</a:t>
            </a:r>
            <a:br>
              <a:rPr lang="en-US" sz="2400" b="1" i="1" dirty="0">
                <a:solidFill>
                  <a:srgbClr val="FFFF99"/>
                </a:solidFill>
                <a:latin typeface="Calibri"/>
                <a:ea typeface="+mn-ea"/>
                <a:cs typeface="Arial" charset="0"/>
              </a:rPr>
            </a:br>
            <a:endParaRPr lang="en-US" sz="2400" b="1" i="1" dirty="0">
              <a:solidFill>
                <a:srgbClr val="FFFF99"/>
              </a:solidFill>
              <a:latin typeface="Calibri"/>
              <a:ea typeface="+mn-ea"/>
              <a:cs typeface="Arial" charset="0"/>
            </a:endParaRPr>
          </a:p>
        </p:txBody>
      </p:sp>
      <p:sp>
        <p:nvSpPr>
          <p:cNvPr id="2" name="TextBox 1"/>
          <p:cNvSpPr txBox="1"/>
          <p:nvPr/>
        </p:nvSpPr>
        <p:spPr>
          <a:xfrm>
            <a:off x="883920" y="3774439"/>
            <a:ext cx="6934200" cy="646331"/>
          </a:xfrm>
          <a:prstGeom prst="rect">
            <a:avLst/>
          </a:prstGeom>
          <a:noFill/>
        </p:spPr>
        <p:txBody>
          <a:bodyPr wrap="square" rtlCol="0">
            <a:spAutoFit/>
          </a:bodyPr>
          <a:lstStyle/>
          <a:p>
            <a:r>
              <a:rPr lang="en-US">
                <a:solidFill>
                  <a:srgbClr val="FFFFFF"/>
                </a:solidFill>
              </a:rPr>
              <a:t>Yes. You can give these two vaccines, as long as the 2 doses are appropriately spaced.</a:t>
            </a:r>
            <a:endParaRPr lang="en-US" dirty="0">
              <a:solidFill>
                <a:srgbClr val="FFFFFF"/>
              </a:solidFill>
            </a:endParaRPr>
          </a:p>
        </p:txBody>
      </p:sp>
      <p:sp>
        <p:nvSpPr>
          <p:cNvPr id="3" name="Rectangle 2"/>
          <p:cNvSpPr/>
          <p:nvPr/>
        </p:nvSpPr>
        <p:spPr>
          <a:xfrm>
            <a:off x="1093631" y="5943600"/>
            <a:ext cx="3733779" cy="307777"/>
          </a:xfrm>
          <a:prstGeom prst="rect">
            <a:avLst/>
          </a:prstGeom>
        </p:spPr>
        <p:txBody>
          <a:bodyPr wrap="none">
            <a:spAutoFit/>
          </a:bodyPr>
          <a:lstStyle/>
          <a:p>
            <a:pPr fontAlgn="auto">
              <a:spcBef>
                <a:spcPts val="0"/>
              </a:spcBef>
              <a:spcAft>
                <a:spcPts val="0"/>
              </a:spcAft>
            </a:pPr>
            <a:r>
              <a:rPr lang="en-US" sz="1400" b="1" dirty="0">
                <a:solidFill>
                  <a:srgbClr val="FFFFFF"/>
                </a:solidFill>
                <a:latin typeface="Calibri"/>
                <a:cs typeface="Arial" charset="0"/>
              </a:rPr>
              <a:t>IAC Ask the Experts - Reviewed  </a:t>
            </a:r>
            <a:r>
              <a:rPr lang="en-US" sz="1400" b="1" dirty="0" smtClean="0">
                <a:solidFill>
                  <a:srgbClr val="FFFFFF"/>
                </a:solidFill>
                <a:latin typeface="Calibri"/>
                <a:cs typeface="Arial" charset="0"/>
              </a:rPr>
              <a:t>December 2016</a:t>
            </a:r>
            <a:endParaRPr lang="en-US" sz="1400" dirty="0">
              <a:solidFill>
                <a:srgbClr val="FFFFFF"/>
              </a:solidFill>
              <a:latin typeface="Calibri"/>
              <a:cs typeface="Arial" charset="0"/>
            </a:endParaRPr>
          </a:p>
        </p:txBody>
      </p:sp>
    </p:spTree>
    <p:extLst>
      <p:ext uri="{BB962C8B-B14F-4D97-AF65-F5344CB8AC3E}">
        <p14:creationId xmlns:p14="http://schemas.microsoft.com/office/powerpoint/2010/main" val="33350996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idx="4294967295"/>
          </p:nvPr>
        </p:nvSpPr>
        <p:spPr>
          <a:xfrm>
            <a:off x="0" y="76200"/>
            <a:ext cx="9144000" cy="1143000"/>
          </a:xfrm>
        </p:spPr>
        <p:txBody>
          <a:bodyPr/>
          <a:lstStyle/>
          <a:p>
            <a:r>
              <a:rPr lang="en-US" sz="3600" dirty="0" smtClean="0"/>
              <a:t>Meningococcal Conjugate Vaccine (MCV4)</a:t>
            </a:r>
            <a:br>
              <a:rPr lang="en-US" sz="3600" dirty="0" smtClean="0"/>
            </a:br>
            <a:r>
              <a:rPr lang="en-US" sz="2400" dirty="0" smtClean="0"/>
              <a:t>(Men A,C,Y, W-135)</a:t>
            </a:r>
            <a:endParaRPr lang="en-US" sz="2400" dirty="0" smtClean="0">
              <a:sym typeface="Symbol" pitchFamily="18" charset="2"/>
            </a:endParaRPr>
          </a:p>
        </p:txBody>
      </p:sp>
      <p:sp>
        <p:nvSpPr>
          <p:cNvPr id="259075" name="Rectangle 3"/>
          <p:cNvSpPr>
            <a:spLocks noGrp="1" noChangeArrowheads="1"/>
          </p:cNvSpPr>
          <p:nvPr>
            <p:ph type="body" idx="4294967295"/>
          </p:nvPr>
        </p:nvSpPr>
        <p:spPr>
          <a:xfrm>
            <a:off x="0" y="1154569"/>
            <a:ext cx="9144000" cy="685800"/>
          </a:xfrm>
        </p:spPr>
        <p:txBody>
          <a:bodyPr>
            <a:normAutofit/>
          </a:bodyPr>
          <a:lstStyle/>
          <a:p>
            <a:pPr algn="ctr">
              <a:lnSpc>
                <a:spcPct val="80000"/>
              </a:lnSpc>
              <a:spcBef>
                <a:spcPct val="35000"/>
              </a:spcBef>
              <a:buClr>
                <a:srgbClr val="FFFFCC"/>
              </a:buClr>
              <a:buFontTx/>
              <a:buNone/>
            </a:pPr>
            <a:r>
              <a:rPr lang="en-US" sz="2000" dirty="0" err="1" smtClean="0"/>
              <a:t>Menactra</a:t>
            </a:r>
            <a:r>
              <a:rPr lang="en-US" sz="2000" b="1" baseline="30000" dirty="0" smtClean="0">
                <a:sym typeface="Symbol" pitchFamily="18" charset="2"/>
              </a:rPr>
              <a:t></a:t>
            </a:r>
            <a:r>
              <a:rPr lang="en-US" sz="2000" b="1" dirty="0" smtClean="0"/>
              <a:t> </a:t>
            </a:r>
            <a:r>
              <a:rPr lang="en-US" sz="2000" dirty="0" smtClean="0"/>
              <a:t>licensed for 9 mos.</a:t>
            </a:r>
            <a:r>
              <a:rPr lang="en-US" sz="2000" dirty="0" smtClean="0">
                <a:solidFill>
                  <a:schemeClr val="accent1"/>
                </a:solidFill>
              </a:rPr>
              <a:t> </a:t>
            </a:r>
            <a:r>
              <a:rPr lang="en-US" sz="2000" dirty="0" smtClean="0"/>
              <a:t>through 55 years</a:t>
            </a:r>
          </a:p>
          <a:p>
            <a:pPr algn="ctr">
              <a:lnSpc>
                <a:spcPct val="80000"/>
              </a:lnSpc>
              <a:spcBef>
                <a:spcPct val="35000"/>
              </a:spcBef>
              <a:buClr>
                <a:srgbClr val="FFFFCC"/>
              </a:buClr>
              <a:buFontTx/>
              <a:buNone/>
            </a:pPr>
            <a:r>
              <a:rPr lang="en-US" sz="2000" dirty="0" err="1" smtClean="0"/>
              <a:t>Menveo</a:t>
            </a:r>
            <a:r>
              <a:rPr lang="en-US" sz="2000" dirty="0" smtClean="0">
                <a:sym typeface="Symbol" pitchFamily="18" charset="2"/>
              </a:rPr>
              <a:t>®</a:t>
            </a:r>
            <a:r>
              <a:rPr lang="en-US" sz="2000" dirty="0" smtClean="0"/>
              <a:t> licensed for ages 2 mos. through 55 years</a:t>
            </a:r>
          </a:p>
        </p:txBody>
      </p:sp>
      <p:sp>
        <p:nvSpPr>
          <p:cNvPr id="332804" name="Text Box 4"/>
          <p:cNvSpPr txBox="1">
            <a:spLocks noChangeArrowheads="1"/>
          </p:cNvSpPr>
          <p:nvPr/>
        </p:nvSpPr>
        <p:spPr bwMode="auto">
          <a:xfrm>
            <a:off x="0" y="1796421"/>
            <a:ext cx="8839200" cy="2462213"/>
          </a:xfrm>
          <a:prstGeom prst="rect">
            <a:avLst/>
          </a:prstGeom>
          <a:noFill/>
          <a:ln w="9525">
            <a:noFill/>
            <a:miter lim="800000"/>
            <a:headEnd/>
            <a:tailEnd/>
          </a:ln>
        </p:spPr>
        <p:txBody>
          <a:bodyPr wrap="square">
            <a:spAutoFit/>
          </a:bodyPr>
          <a:lstStyle/>
          <a:p>
            <a:pPr fontAlgn="auto">
              <a:spcBef>
                <a:spcPts val="0"/>
              </a:spcBef>
              <a:spcAft>
                <a:spcPts val="0"/>
              </a:spcAft>
            </a:pPr>
            <a:r>
              <a:rPr lang="en-US" sz="2800" b="1" dirty="0">
                <a:solidFill>
                  <a:prstClr val="black"/>
                </a:solidFill>
                <a:latin typeface="Calibri"/>
              </a:rPr>
              <a:t>ACIP recommends:</a:t>
            </a:r>
            <a:endParaRPr lang="en-US" sz="2800" dirty="0">
              <a:solidFill>
                <a:prstClr val="black"/>
              </a:solidFill>
              <a:latin typeface="Calibri"/>
            </a:endParaRPr>
          </a:p>
          <a:p>
            <a:pPr marL="463550" lvl="1" indent="-285750" fontAlgn="auto">
              <a:lnSpc>
                <a:spcPct val="150000"/>
              </a:lnSpc>
              <a:spcBef>
                <a:spcPts val="0"/>
              </a:spcBef>
              <a:spcAft>
                <a:spcPts val="0"/>
              </a:spcAft>
              <a:buFontTx/>
              <a:buChar char="•"/>
            </a:pPr>
            <a:r>
              <a:rPr lang="en-US" dirty="0" smtClean="0">
                <a:solidFill>
                  <a:prstClr val="black"/>
                </a:solidFill>
                <a:latin typeface="Segoe UI"/>
              </a:rPr>
              <a:t>First dose </a:t>
            </a:r>
            <a:r>
              <a:rPr lang="en-US" dirty="0">
                <a:solidFill>
                  <a:prstClr val="black"/>
                </a:solidFill>
                <a:latin typeface="Segoe UI"/>
              </a:rPr>
              <a:t>at </a:t>
            </a:r>
            <a:r>
              <a:rPr lang="en-US" dirty="0" smtClean="0">
                <a:solidFill>
                  <a:prstClr val="black"/>
                </a:solidFill>
                <a:latin typeface="Segoe UI"/>
              </a:rPr>
              <a:t>age 11 </a:t>
            </a:r>
            <a:r>
              <a:rPr lang="en-US" dirty="0">
                <a:solidFill>
                  <a:prstClr val="black"/>
                </a:solidFill>
                <a:latin typeface="Segoe UI"/>
              </a:rPr>
              <a:t>or 12 years </a:t>
            </a:r>
            <a:r>
              <a:rPr lang="en-US" dirty="0" smtClean="0">
                <a:solidFill>
                  <a:prstClr val="black"/>
                </a:solidFill>
                <a:latin typeface="Segoe UI"/>
              </a:rPr>
              <a:t>and </a:t>
            </a:r>
            <a:r>
              <a:rPr lang="en-US" dirty="0">
                <a:solidFill>
                  <a:prstClr val="black"/>
                </a:solidFill>
                <a:latin typeface="Segoe UI"/>
              </a:rPr>
              <a:t>a booster dose at 16 </a:t>
            </a:r>
            <a:r>
              <a:rPr lang="en-US" dirty="0" smtClean="0">
                <a:solidFill>
                  <a:prstClr val="black"/>
                </a:solidFill>
                <a:latin typeface="Segoe UI"/>
              </a:rPr>
              <a:t>years</a:t>
            </a:r>
            <a:r>
              <a:rPr lang="en-US" dirty="0">
                <a:solidFill>
                  <a:prstClr val="black"/>
                </a:solidFill>
                <a:latin typeface="Segoe UI"/>
              </a:rPr>
              <a:t>. </a:t>
            </a:r>
          </a:p>
          <a:p>
            <a:pPr marL="463550" lvl="1" indent="-285750" fontAlgn="auto">
              <a:spcBef>
                <a:spcPts val="0"/>
              </a:spcBef>
              <a:spcAft>
                <a:spcPts val="0"/>
              </a:spcAft>
              <a:buFontTx/>
              <a:buChar char="•"/>
            </a:pPr>
            <a:r>
              <a:rPr lang="en-US" dirty="0">
                <a:solidFill>
                  <a:prstClr val="black"/>
                </a:solidFill>
                <a:latin typeface="Segoe UI"/>
              </a:rPr>
              <a:t>If first dose is at 13-15 years, </a:t>
            </a:r>
            <a:r>
              <a:rPr lang="en-US" dirty="0" smtClean="0">
                <a:solidFill>
                  <a:prstClr val="black"/>
                </a:solidFill>
                <a:latin typeface="Segoe UI"/>
              </a:rPr>
              <a:t>give booster </a:t>
            </a:r>
            <a:r>
              <a:rPr lang="en-US" dirty="0">
                <a:solidFill>
                  <a:prstClr val="black"/>
                </a:solidFill>
                <a:latin typeface="Segoe UI"/>
              </a:rPr>
              <a:t>dose </a:t>
            </a:r>
            <a:r>
              <a:rPr lang="en-US" dirty="0" smtClean="0">
                <a:solidFill>
                  <a:prstClr val="black"/>
                </a:solidFill>
                <a:latin typeface="Segoe UI"/>
              </a:rPr>
              <a:t>5 </a:t>
            </a:r>
            <a:r>
              <a:rPr lang="en-US" dirty="0">
                <a:solidFill>
                  <a:prstClr val="black"/>
                </a:solidFill>
                <a:latin typeface="Segoe UI"/>
              </a:rPr>
              <a:t>years </a:t>
            </a:r>
            <a:r>
              <a:rPr lang="en-US" dirty="0" smtClean="0">
                <a:solidFill>
                  <a:prstClr val="black"/>
                </a:solidFill>
                <a:latin typeface="Segoe UI"/>
              </a:rPr>
              <a:t>after </a:t>
            </a:r>
            <a:r>
              <a:rPr lang="en-US" dirty="0">
                <a:solidFill>
                  <a:prstClr val="black"/>
                </a:solidFill>
                <a:latin typeface="Segoe UI"/>
              </a:rPr>
              <a:t>the first dose or sooner if entering college or technical </a:t>
            </a:r>
            <a:r>
              <a:rPr lang="en-US" dirty="0" smtClean="0">
                <a:solidFill>
                  <a:prstClr val="black"/>
                </a:solidFill>
                <a:latin typeface="Segoe UI"/>
              </a:rPr>
              <a:t>school.   </a:t>
            </a:r>
            <a:endParaRPr lang="en-US" dirty="0">
              <a:solidFill>
                <a:prstClr val="black"/>
              </a:solidFill>
              <a:latin typeface="Segoe UI"/>
            </a:endParaRPr>
          </a:p>
          <a:p>
            <a:pPr marL="463550" lvl="1" indent="-285750" fontAlgn="auto">
              <a:lnSpc>
                <a:spcPct val="150000"/>
              </a:lnSpc>
              <a:spcBef>
                <a:spcPts val="0"/>
              </a:spcBef>
              <a:spcAft>
                <a:spcPts val="0"/>
              </a:spcAft>
              <a:buFontTx/>
              <a:buChar char="•"/>
            </a:pPr>
            <a:r>
              <a:rPr lang="en-US" dirty="0">
                <a:solidFill>
                  <a:prstClr val="black"/>
                </a:solidFill>
                <a:latin typeface="Segoe UI"/>
              </a:rPr>
              <a:t>If first dose </a:t>
            </a:r>
            <a:r>
              <a:rPr lang="en-US" dirty="0" smtClean="0">
                <a:solidFill>
                  <a:prstClr val="black"/>
                </a:solidFill>
                <a:latin typeface="Segoe UI"/>
              </a:rPr>
              <a:t>is received </a:t>
            </a:r>
            <a:r>
              <a:rPr lang="en-US" dirty="0">
                <a:solidFill>
                  <a:prstClr val="black"/>
                </a:solidFill>
                <a:latin typeface="Segoe UI"/>
              </a:rPr>
              <a:t>≥ 16 years of age, a 2</a:t>
            </a:r>
            <a:r>
              <a:rPr lang="en-US" baseline="30000" dirty="0">
                <a:solidFill>
                  <a:prstClr val="black"/>
                </a:solidFill>
                <a:latin typeface="Segoe UI"/>
              </a:rPr>
              <a:t>nd</a:t>
            </a:r>
            <a:r>
              <a:rPr lang="en-US" dirty="0">
                <a:solidFill>
                  <a:prstClr val="black"/>
                </a:solidFill>
                <a:latin typeface="Segoe UI"/>
              </a:rPr>
              <a:t> dose is not </a:t>
            </a:r>
            <a:r>
              <a:rPr lang="en-US" dirty="0" smtClean="0">
                <a:solidFill>
                  <a:prstClr val="black"/>
                </a:solidFill>
                <a:latin typeface="Segoe UI"/>
              </a:rPr>
              <a:t>needed.</a:t>
            </a:r>
            <a:endParaRPr lang="en-US" dirty="0">
              <a:solidFill>
                <a:prstClr val="black"/>
              </a:solidFill>
              <a:latin typeface="Segoe UI"/>
            </a:endParaRPr>
          </a:p>
          <a:p>
            <a:pPr marL="463550" lvl="1" indent="-285750" fontAlgn="auto">
              <a:spcBef>
                <a:spcPts val="0"/>
              </a:spcBef>
              <a:spcAft>
                <a:spcPts val="0"/>
              </a:spcAft>
              <a:buFontTx/>
              <a:buChar char="•"/>
            </a:pPr>
            <a:r>
              <a:rPr lang="en-US" dirty="0">
                <a:solidFill>
                  <a:prstClr val="black"/>
                </a:solidFill>
                <a:latin typeface="Segoe UI"/>
              </a:rPr>
              <a:t>Persons aged 21 years or younger attending school or college should have documentation of one dose of MVC4 not more than 5 years before enrollment. </a:t>
            </a:r>
          </a:p>
        </p:txBody>
      </p:sp>
      <p:sp>
        <p:nvSpPr>
          <p:cNvPr id="259078" name="Text Box 7"/>
          <p:cNvSpPr txBox="1">
            <a:spLocks noChangeArrowheads="1"/>
          </p:cNvSpPr>
          <p:nvPr/>
        </p:nvSpPr>
        <p:spPr bwMode="auto">
          <a:xfrm>
            <a:off x="7985125" y="3465513"/>
            <a:ext cx="184150" cy="366712"/>
          </a:xfrm>
          <a:prstGeom prst="rect">
            <a:avLst/>
          </a:prstGeom>
          <a:noFill/>
          <a:ln w="9525">
            <a:noFill/>
            <a:miter lim="800000"/>
            <a:headEnd/>
            <a:tailEnd/>
          </a:ln>
        </p:spPr>
        <p:txBody>
          <a:bodyPr wrap="none">
            <a:spAutoFit/>
          </a:bodyPr>
          <a:lstStyle/>
          <a:p>
            <a:pPr fontAlgn="auto">
              <a:spcBef>
                <a:spcPts val="0"/>
              </a:spcBef>
              <a:spcAft>
                <a:spcPts val="0"/>
              </a:spcAft>
            </a:pPr>
            <a:endParaRPr lang="en-US">
              <a:solidFill>
                <a:srgbClr val="FFFFFF"/>
              </a:solidFill>
              <a:latin typeface="Calibri"/>
            </a:endParaRPr>
          </a:p>
        </p:txBody>
      </p:sp>
      <p:sp>
        <p:nvSpPr>
          <p:cNvPr id="259079" name="TextBox 6"/>
          <p:cNvSpPr txBox="1">
            <a:spLocks noChangeArrowheads="1"/>
          </p:cNvSpPr>
          <p:nvPr/>
        </p:nvSpPr>
        <p:spPr bwMode="auto">
          <a:xfrm>
            <a:off x="8001000" y="5638800"/>
            <a:ext cx="533400" cy="366713"/>
          </a:xfrm>
          <a:prstGeom prst="rect">
            <a:avLst/>
          </a:prstGeom>
          <a:noFill/>
          <a:ln w="9525">
            <a:noFill/>
            <a:miter lim="800000"/>
            <a:headEnd/>
            <a:tailEnd/>
          </a:ln>
        </p:spPr>
        <p:txBody>
          <a:bodyPr>
            <a:spAutoFit/>
          </a:bodyPr>
          <a:lstStyle/>
          <a:p>
            <a:pPr fontAlgn="auto">
              <a:spcBef>
                <a:spcPts val="0"/>
              </a:spcBef>
              <a:spcAft>
                <a:spcPts val="0"/>
              </a:spcAft>
            </a:pPr>
            <a:endParaRPr lang="en-US" b="1">
              <a:solidFill>
                <a:srgbClr val="FFC000"/>
              </a:solidFill>
              <a:latin typeface="Calibri"/>
            </a:endParaRPr>
          </a:p>
        </p:txBody>
      </p:sp>
      <p:sp>
        <p:nvSpPr>
          <p:cNvPr id="8" name="Rectangle 7"/>
          <p:cNvSpPr/>
          <p:nvPr/>
        </p:nvSpPr>
        <p:spPr>
          <a:xfrm>
            <a:off x="2057400" y="6352908"/>
            <a:ext cx="3112070" cy="307777"/>
          </a:xfrm>
          <a:prstGeom prst="rect">
            <a:avLst/>
          </a:prstGeom>
        </p:spPr>
        <p:txBody>
          <a:bodyPr wrap="none">
            <a:spAutoFit/>
          </a:bodyPr>
          <a:lstStyle/>
          <a:p>
            <a:r>
              <a:rPr lang="en-US" sz="1400" b="1" dirty="0">
                <a:solidFill>
                  <a:prstClr val="black"/>
                </a:solidFill>
                <a:latin typeface="Calibri"/>
              </a:rPr>
              <a:t>MMWR, March 22, 2013, </a:t>
            </a:r>
            <a:r>
              <a:rPr lang="en-US" sz="1400" b="1" dirty="0" err="1">
                <a:solidFill>
                  <a:prstClr val="black"/>
                </a:solidFill>
                <a:latin typeface="Calibri"/>
              </a:rPr>
              <a:t>Vol</a:t>
            </a:r>
            <a:r>
              <a:rPr lang="en-US" sz="1400" b="1" dirty="0">
                <a:solidFill>
                  <a:prstClr val="black"/>
                </a:solidFill>
                <a:latin typeface="Calibri"/>
              </a:rPr>
              <a:t> 62, #RR02</a:t>
            </a:r>
          </a:p>
        </p:txBody>
      </p:sp>
      <p:pic>
        <p:nvPicPr>
          <p:cNvPr id="10" name="Picture 7" descr="meniaap002"/>
          <p:cNvPicPr>
            <a:picLocks noChangeAspect="1" noChangeArrowheads="1"/>
          </p:cNvPicPr>
          <p:nvPr/>
        </p:nvPicPr>
        <p:blipFill>
          <a:blip r:embed="rId3" cstate="print"/>
          <a:srcRect/>
          <a:stretch>
            <a:fillRect/>
          </a:stretch>
        </p:blipFill>
        <p:spPr bwMode="auto">
          <a:xfrm>
            <a:off x="1432943" y="4814513"/>
            <a:ext cx="2209800" cy="1502541"/>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srcRect/>
          <a:stretch>
            <a:fillRect/>
          </a:stretch>
        </p:blipFill>
        <p:spPr bwMode="auto">
          <a:xfrm>
            <a:off x="5070231" y="4812631"/>
            <a:ext cx="2971800" cy="1540277"/>
          </a:xfrm>
          <a:prstGeom prst="rect">
            <a:avLst/>
          </a:prstGeom>
          <a:noFill/>
          <a:ln w="9525">
            <a:noFill/>
            <a:miter lim="800000"/>
            <a:headEnd/>
            <a:tailEnd/>
          </a:ln>
        </p:spPr>
      </p:pic>
    </p:spTree>
    <p:extLst>
      <p:ext uri="{BB962C8B-B14F-4D97-AF65-F5344CB8AC3E}">
        <p14:creationId xmlns:p14="http://schemas.microsoft.com/office/powerpoint/2010/main" val="21572021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88699" y="-74002"/>
            <a:ext cx="7195201" cy="1200329"/>
          </a:xfrm>
          <a:prstGeom prst="rect">
            <a:avLst/>
          </a:prstGeom>
        </p:spPr>
        <p:txBody>
          <a:bodyPr wrap="square">
            <a:spAutoFit/>
          </a:bodyPr>
          <a:lstStyle/>
          <a:p>
            <a:pPr algn="ctr"/>
            <a:r>
              <a:rPr lang="en-US" sz="3600" dirty="0" smtClean="0">
                <a:solidFill>
                  <a:prstClr val="black"/>
                </a:solidFill>
                <a:latin typeface="Calibri"/>
              </a:rPr>
              <a:t>Meningococcal Vaccines for High Risk</a:t>
            </a:r>
          </a:p>
          <a:p>
            <a:pPr algn="ctr"/>
            <a:r>
              <a:rPr lang="en-US" sz="3600" dirty="0" smtClean="0">
                <a:solidFill>
                  <a:prstClr val="black"/>
                </a:solidFill>
                <a:latin typeface="Calibri"/>
              </a:rPr>
              <a:t>Children 2 months – 55 years</a:t>
            </a:r>
            <a:endParaRPr lang="en-US" sz="3600" dirty="0">
              <a:solidFill>
                <a:prstClr val="black"/>
              </a:solidFill>
              <a:latin typeface="Calibri"/>
            </a:endParaRPr>
          </a:p>
        </p:txBody>
      </p:sp>
      <p:sp>
        <p:nvSpPr>
          <p:cNvPr id="7" name="Rectangle 6"/>
          <p:cNvSpPr/>
          <p:nvPr/>
        </p:nvSpPr>
        <p:spPr>
          <a:xfrm>
            <a:off x="685800" y="2718434"/>
            <a:ext cx="8229600" cy="3170099"/>
          </a:xfrm>
          <a:prstGeom prst="rect">
            <a:avLst/>
          </a:prstGeom>
        </p:spPr>
        <p:txBody>
          <a:bodyPr wrap="square">
            <a:spAutoFit/>
          </a:bodyPr>
          <a:lstStyle/>
          <a:p>
            <a:r>
              <a:rPr lang="en-US" sz="2000" dirty="0" smtClean="0">
                <a:solidFill>
                  <a:prstClr val="black"/>
                </a:solidFill>
                <a:latin typeface="Segoe UI"/>
              </a:rPr>
              <a:t>Recommended for persons 6 weeks through 55 years:</a:t>
            </a:r>
          </a:p>
          <a:p>
            <a:pPr marL="342900" indent="-342900">
              <a:buFont typeface="Arial" panose="020B0604020202020204" pitchFamily="34" charset="0"/>
              <a:buChar char="•"/>
            </a:pPr>
            <a:r>
              <a:rPr lang="en-US" dirty="0" smtClean="0">
                <a:solidFill>
                  <a:prstClr val="black"/>
                </a:solidFill>
                <a:latin typeface="Segoe UI"/>
              </a:rPr>
              <a:t>Human immunodeficiency virus (HIV)</a:t>
            </a:r>
          </a:p>
          <a:p>
            <a:pPr marL="342900" indent="-342900">
              <a:buFont typeface="Arial" panose="020B0604020202020204" pitchFamily="34" charset="0"/>
              <a:buChar char="•"/>
            </a:pPr>
            <a:r>
              <a:rPr lang="en-US" dirty="0" smtClean="0">
                <a:solidFill>
                  <a:prstClr val="black"/>
                </a:solidFill>
                <a:latin typeface="Segoe UI"/>
              </a:rPr>
              <a:t>complement component deficiency</a:t>
            </a:r>
          </a:p>
          <a:p>
            <a:pPr marL="342900" indent="-342900">
              <a:buFont typeface="Arial" panose="020B0604020202020204" pitchFamily="34" charset="0"/>
              <a:buChar char="•"/>
            </a:pPr>
            <a:r>
              <a:rPr lang="en-US" dirty="0" smtClean="0">
                <a:solidFill>
                  <a:prstClr val="black"/>
                </a:solidFill>
                <a:latin typeface="Segoe UI"/>
              </a:rPr>
              <a:t>functional or anatomic asplenia (sickle cell disease)</a:t>
            </a:r>
          </a:p>
          <a:p>
            <a:pPr marL="342900" indent="-342900">
              <a:buFont typeface="Arial" panose="020B0604020202020204" pitchFamily="34" charset="0"/>
              <a:buChar char="•"/>
            </a:pPr>
            <a:r>
              <a:rPr lang="en-US" dirty="0" smtClean="0">
                <a:solidFill>
                  <a:prstClr val="black"/>
                </a:solidFill>
                <a:latin typeface="Segoe UI"/>
              </a:rPr>
              <a:t>Microbiologists exposed to isolates of </a:t>
            </a:r>
            <a:r>
              <a:rPr lang="en-US" i="1" dirty="0" smtClean="0">
                <a:solidFill>
                  <a:prstClr val="black"/>
                </a:solidFill>
                <a:latin typeface="Segoe UI"/>
              </a:rPr>
              <a:t>N. meningitidis</a:t>
            </a:r>
          </a:p>
          <a:p>
            <a:pPr marL="342900" indent="-342900">
              <a:buFont typeface="Arial" panose="020B0604020202020204" pitchFamily="34" charset="0"/>
              <a:buChar char="•"/>
            </a:pPr>
            <a:r>
              <a:rPr lang="en-US" dirty="0" smtClean="0">
                <a:solidFill>
                  <a:prstClr val="black"/>
                </a:solidFill>
                <a:latin typeface="Segoe UI"/>
              </a:rPr>
              <a:t>part of a community outbreak due to vaccine serogroups</a:t>
            </a:r>
            <a:endParaRPr lang="en-US" dirty="0">
              <a:solidFill>
                <a:prstClr val="black"/>
              </a:solidFill>
              <a:latin typeface="Segoe UI"/>
            </a:endParaRPr>
          </a:p>
          <a:p>
            <a:pPr marL="342900" indent="-342900">
              <a:buFont typeface="Arial" panose="020B0604020202020204" pitchFamily="34" charset="0"/>
              <a:buChar char="•"/>
            </a:pPr>
            <a:r>
              <a:rPr lang="en-US" dirty="0" smtClean="0">
                <a:solidFill>
                  <a:prstClr val="black"/>
                </a:solidFill>
                <a:latin typeface="Segoe UI"/>
              </a:rPr>
              <a:t>persons traveling internationally to regions with endemic meningococcal disease</a:t>
            </a:r>
          </a:p>
          <a:p>
            <a:pPr algn="ctr"/>
            <a:endParaRPr lang="en-US" dirty="0" smtClean="0">
              <a:solidFill>
                <a:prstClr val="black"/>
              </a:solidFill>
              <a:latin typeface="Calibri" pitchFamily="34" charset="0"/>
            </a:endParaRPr>
          </a:p>
          <a:p>
            <a:r>
              <a:rPr lang="en-US" b="1" i="1" dirty="0" smtClean="0">
                <a:solidFill>
                  <a:prstClr val="black"/>
                </a:solidFill>
                <a:latin typeface="Calibri" pitchFamily="34" charset="0"/>
              </a:rPr>
              <a:t> For details on doses and schedule refer to  the current Childhood and Adolescent Immunization Schedule</a:t>
            </a:r>
          </a:p>
        </p:txBody>
      </p:sp>
      <p:sp>
        <p:nvSpPr>
          <p:cNvPr id="10" name="Rectangle 9"/>
          <p:cNvSpPr/>
          <p:nvPr/>
        </p:nvSpPr>
        <p:spPr>
          <a:xfrm>
            <a:off x="381000" y="1436115"/>
            <a:ext cx="8305800" cy="692497"/>
          </a:xfrm>
          <a:prstGeom prst="rect">
            <a:avLst/>
          </a:prstGeom>
        </p:spPr>
        <p:txBody>
          <a:bodyPr wrap="square">
            <a:spAutoFit/>
          </a:bodyPr>
          <a:lstStyle/>
          <a:p>
            <a:pPr algn="ctr">
              <a:lnSpc>
                <a:spcPct val="80000"/>
              </a:lnSpc>
              <a:spcBef>
                <a:spcPct val="35000"/>
              </a:spcBef>
              <a:buClr>
                <a:srgbClr val="FFFFCC"/>
              </a:buClr>
            </a:pPr>
            <a:r>
              <a:rPr lang="en-US" sz="2000" b="1" dirty="0" smtClean="0">
                <a:solidFill>
                  <a:prstClr val="black"/>
                </a:solidFill>
                <a:latin typeface="Calibri"/>
              </a:rPr>
              <a:t>MENHIBRIX</a:t>
            </a:r>
            <a:r>
              <a:rPr lang="en-US" sz="2000" baseline="30000" dirty="0" smtClean="0">
                <a:solidFill>
                  <a:prstClr val="black"/>
                </a:solidFill>
                <a:latin typeface="Calibri"/>
              </a:rPr>
              <a:t>®</a:t>
            </a:r>
            <a:r>
              <a:rPr lang="en-US" sz="2000" dirty="0" smtClean="0">
                <a:solidFill>
                  <a:prstClr val="black"/>
                </a:solidFill>
                <a:latin typeface="Calibri"/>
              </a:rPr>
              <a:t> (Men C</a:t>
            </a:r>
            <a:r>
              <a:rPr lang="en-US" sz="1600" dirty="0" smtClean="0">
                <a:solidFill>
                  <a:prstClr val="black"/>
                </a:solidFill>
                <a:latin typeface="Calibri"/>
              </a:rPr>
              <a:t>&amp;</a:t>
            </a:r>
            <a:r>
              <a:rPr lang="en-US" sz="2000" dirty="0" smtClean="0">
                <a:solidFill>
                  <a:prstClr val="black"/>
                </a:solidFill>
                <a:latin typeface="Calibri"/>
              </a:rPr>
              <a:t>Y + </a:t>
            </a:r>
            <a:r>
              <a:rPr lang="en-US" sz="2000" dirty="0" err="1" smtClean="0">
                <a:solidFill>
                  <a:prstClr val="black"/>
                </a:solidFill>
                <a:latin typeface="Calibri"/>
              </a:rPr>
              <a:t>Hib</a:t>
            </a:r>
            <a:r>
              <a:rPr lang="en-US" sz="2000" dirty="0" smtClean="0">
                <a:solidFill>
                  <a:prstClr val="black"/>
                </a:solidFill>
                <a:latin typeface="Calibri"/>
              </a:rPr>
              <a:t>) licensed for ages 6 weeks through 18 months</a:t>
            </a:r>
          </a:p>
          <a:p>
            <a:pPr algn="ctr">
              <a:lnSpc>
                <a:spcPct val="80000"/>
              </a:lnSpc>
              <a:spcBef>
                <a:spcPct val="35000"/>
              </a:spcBef>
              <a:buClr>
                <a:srgbClr val="FFFFCC"/>
              </a:buClr>
            </a:pPr>
            <a:r>
              <a:rPr lang="en-US" sz="2000" b="1" dirty="0" err="1" smtClean="0">
                <a:solidFill>
                  <a:prstClr val="black"/>
                </a:solidFill>
                <a:latin typeface="Calibri"/>
              </a:rPr>
              <a:t>Menveo</a:t>
            </a:r>
            <a:r>
              <a:rPr lang="en-US" sz="2000" b="1" dirty="0" smtClean="0">
                <a:solidFill>
                  <a:prstClr val="black"/>
                </a:solidFill>
                <a:latin typeface="Calibri"/>
                <a:sym typeface="Symbol" pitchFamily="18" charset="2"/>
              </a:rPr>
              <a:t>®</a:t>
            </a:r>
            <a:r>
              <a:rPr lang="en-US" sz="2000" dirty="0" smtClean="0">
                <a:solidFill>
                  <a:prstClr val="black"/>
                </a:solidFill>
                <a:latin typeface="Calibri"/>
              </a:rPr>
              <a:t>  (Men A,C,Y, W-135) licensed for ages 2 mos. through 55 years</a:t>
            </a:r>
          </a:p>
        </p:txBody>
      </p:sp>
      <p:sp>
        <p:nvSpPr>
          <p:cNvPr id="13" name="Rectangle 12"/>
          <p:cNvSpPr/>
          <p:nvPr/>
        </p:nvSpPr>
        <p:spPr>
          <a:xfrm>
            <a:off x="685800" y="2198174"/>
            <a:ext cx="8001000" cy="313932"/>
          </a:xfrm>
          <a:prstGeom prst="rect">
            <a:avLst/>
          </a:prstGeom>
        </p:spPr>
        <p:txBody>
          <a:bodyPr wrap="square">
            <a:spAutoFit/>
          </a:bodyPr>
          <a:lstStyle/>
          <a:p>
            <a:pPr algn="ctr">
              <a:lnSpc>
                <a:spcPct val="80000"/>
              </a:lnSpc>
              <a:spcBef>
                <a:spcPct val="35000"/>
              </a:spcBef>
              <a:buClr>
                <a:srgbClr val="FFFFCC"/>
              </a:buClr>
            </a:pPr>
            <a:r>
              <a:rPr lang="en-US" b="1" dirty="0" smtClean="0">
                <a:solidFill>
                  <a:prstClr val="black"/>
                </a:solidFill>
              </a:rPr>
              <a:t>Menactra</a:t>
            </a:r>
            <a:r>
              <a:rPr lang="en-US" b="1" baseline="30000" dirty="0" smtClean="0">
                <a:solidFill>
                  <a:prstClr val="black"/>
                </a:solidFill>
                <a:sym typeface="Symbol" pitchFamily="18" charset="2"/>
              </a:rPr>
              <a:t> </a:t>
            </a:r>
            <a:r>
              <a:rPr lang="en-US" dirty="0" smtClean="0">
                <a:solidFill>
                  <a:prstClr val="black"/>
                </a:solidFill>
              </a:rPr>
              <a:t>(Men A,C,Y, W-135)</a:t>
            </a:r>
            <a:r>
              <a:rPr lang="en-US" b="1" dirty="0" smtClean="0">
                <a:solidFill>
                  <a:prstClr val="black"/>
                </a:solidFill>
              </a:rPr>
              <a:t> </a:t>
            </a:r>
            <a:r>
              <a:rPr lang="en-US" dirty="0" smtClean="0">
                <a:solidFill>
                  <a:prstClr val="black"/>
                </a:solidFill>
              </a:rPr>
              <a:t>licensed for 9 mos. through 55 years</a:t>
            </a:r>
          </a:p>
        </p:txBody>
      </p:sp>
      <p:sp>
        <p:nvSpPr>
          <p:cNvPr id="8" name="Rectangle 7"/>
          <p:cNvSpPr/>
          <p:nvPr/>
        </p:nvSpPr>
        <p:spPr>
          <a:xfrm>
            <a:off x="1379846" y="6139410"/>
            <a:ext cx="6308108" cy="307777"/>
          </a:xfrm>
          <a:prstGeom prst="rect">
            <a:avLst/>
          </a:prstGeom>
        </p:spPr>
        <p:txBody>
          <a:bodyPr wrap="square">
            <a:spAutoFit/>
          </a:bodyPr>
          <a:lstStyle/>
          <a:p>
            <a:r>
              <a:rPr lang="en-US" sz="1400" b="1" dirty="0" smtClean="0">
                <a:solidFill>
                  <a:prstClr val="black"/>
                </a:solidFill>
                <a:latin typeface="Calibri"/>
              </a:rPr>
              <a:t>MMWR, June 20, 2014, </a:t>
            </a:r>
            <a:r>
              <a:rPr lang="en-US" sz="1400" b="1" dirty="0" err="1" smtClean="0">
                <a:solidFill>
                  <a:prstClr val="black"/>
                </a:solidFill>
                <a:latin typeface="Calibri"/>
              </a:rPr>
              <a:t>Vol</a:t>
            </a:r>
            <a:r>
              <a:rPr lang="en-US" sz="1400" b="1" dirty="0" smtClean="0">
                <a:solidFill>
                  <a:prstClr val="black"/>
                </a:solidFill>
                <a:latin typeface="Calibri"/>
              </a:rPr>
              <a:t> 63 #24       MMWR, March 22, 2013, </a:t>
            </a:r>
            <a:r>
              <a:rPr lang="en-US" sz="1400" b="1" dirty="0" err="1" smtClean="0">
                <a:solidFill>
                  <a:prstClr val="black"/>
                </a:solidFill>
                <a:latin typeface="Calibri"/>
              </a:rPr>
              <a:t>Vol</a:t>
            </a:r>
            <a:r>
              <a:rPr lang="en-US" sz="1400" b="1" dirty="0" smtClean="0">
                <a:solidFill>
                  <a:prstClr val="black"/>
                </a:solidFill>
                <a:latin typeface="Calibri"/>
              </a:rPr>
              <a:t> 62, #RR02</a:t>
            </a:r>
          </a:p>
        </p:txBody>
      </p:sp>
    </p:spTree>
    <p:extLst>
      <p:ext uri="{BB962C8B-B14F-4D97-AF65-F5344CB8AC3E}">
        <p14:creationId xmlns:p14="http://schemas.microsoft.com/office/powerpoint/2010/main" val="42895764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914400" y="1587500"/>
            <a:ext cx="7315200" cy="1015663"/>
          </a:xfrm>
          <a:prstGeom prst="rect">
            <a:avLst/>
          </a:prstGeom>
          <a:noFill/>
          <a:ln w="9525">
            <a:noFill/>
            <a:miter lim="800000"/>
            <a:headEnd/>
            <a:tailEnd/>
          </a:ln>
        </p:spPr>
        <p:txBody>
          <a:bodyPr>
            <a:spAutoFit/>
          </a:bodyPr>
          <a:lstStyle/>
          <a:p>
            <a:pPr>
              <a:spcBef>
                <a:spcPct val="50000"/>
              </a:spcBef>
            </a:pPr>
            <a:endParaRPr lang="en-US" sz="2400" dirty="0">
              <a:solidFill>
                <a:srgbClr val="FFFFFF"/>
              </a:solidFill>
              <a:latin typeface="Calibri"/>
              <a:cs typeface="Arial" charset="0"/>
            </a:endParaRPr>
          </a:p>
          <a:p>
            <a:pPr>
              <a:spcBef>
                <a:spcPct val="50000"/>
              </a:spcBef>
            </a:pPr>
            <a:endParaRPr lang="en-US" sz="2400" dirty="0">
              <a:solidFill>
                <a:srgbClr val="FFFFFF"/>
              </a:solidFill>
              <a:latin typeface="Calibri"/>
              <a:cs typeface="Arial" charset="0"/>
            </a:endParaRPr>
          </a:p>
        </p:txBody>
      </p:sp>
      <p:sp>
        <p:nvSpPr>
          <p:cNvPr id="449541" name="Text Box 5"/>
          <p:cNvSpPr txBox="1">
            <a:spLocks noChangeArrowheads="1"/>
          </p:cNvSpPr>
          <p:nvPr/>
        </p:nvSpPr>
        <p:spPr bwMode="auto">
          <a:xfrm>
            <a:off x="914400" y="420688"/>
            <a:ext cx="7696200" cy="823912"/>
          </a:xfrm>
          <a:prstGeom prst="rect">
            <a:avLst/>
          </a:prstGeom>
          <a:noFill/>
          <a:ln w="9525">
            <a:noFill/>
            <a:miter lim="800000"/>
            <a:headEnd/>
            <a:tailEnd/>
          </a:ln>
        </p:spPr>
        <p:txBody>
          <a:bodyPr>
            <a:spAutoFit/>
          </a:bodyPr>
          <a:lstStyle/>
          <a:p>
            <a:pPr>
              <a:spcBef>
                <a:spcPct val="50000"/>
              </a:spcBef>
              <a:defRPr/>
            </a:pPr>
            <a:r>
              <a:rPr lang="en-US" sz="4800" b="1" i="1" kern="0" dirty="0">
                <a:solidFill>
                  <a:srgbClr val="FFFF99"/>
                </a:solidFill>
                <a:latin typeface="Calibri"/>
                <a:cs typeface="Arial" charset="0"/>
              </a:rPr>
              <a:t>Test Your Knowledge!</a:t>
            </a:r>
          </a:p>
        </p:txBody>
      </p:sp>
      <p:sp>
        <p:nvSpPr>
          <p:cNvPr id="4" name="Title 3"/>
          <p:cNvSpPr>
            <a:spLocks noGrp="1"/>
          </p:cNvSpPr>
          <p:nvPr>
            <p:ph type="ctrTitle"/>
          </p:nvPr>
        </p:nvSpPr>
        <p:spPr>
          <a:xfrm>
            <a:off x="914400" y="1244600"/>
            <a:ext cx="7467600" cy="2184401"/>
          </a:xfrm>
        </p:spPr>
        <p:txBody>
          <a:bodyPr/>
          <a:lstStyle/>
          <a:p>
            <a:pPr algn="l"/>
            <a:r>
              <a:rPr lang="en-US" sz="2000" b="1" i="1" dirty="0">
                <a:solidFill>
                  <a:srgbClr val="FFFF99"/>
                </a:solidFill>
                <a:latin typeface="Calibri"/>
                <a:ea typeface="+mn-ea"/>
                <a:cs typeface="Arial" charset="0"/>
              </a:rPr>
              <a:t>I have a  24-month-old patient with HIV infection and I want to use Menactra (Sanofi Pasteur) because this is the only vaccine we have available in our clinic.  However, this child received DTaP vaccine yesterday at another clinic.  Can I administer Menactra today? </a:t>
            </a:r>
            <a:r>
              <a:rPr lang="en-US" sz="2400" dirty="0" smtClean="0"/>
              <a:t/>
            </a:r>
            <a:br>
              <a:rPr lang="en-US" sz="2400" dirty="0" smtClean="0"/>
            </a:br>
            <a:endParaRPr lang="en-US" sz="2400" b="1" dirty="0">
              <a:solidFill>
                <a:schemeClr val="tx2">
                  <a:lumMod val="40000"/>
                  <a:lumOff val="60000"/>
                </a:schemeClr>
              </a:solidFill>
              <a:latin typeface="+mn-lt"/>
            </a:endParaRPr>
          </a:p>
        </p:txBody>
      </p:sp>
      <p:sp>
        <p:nvSpPr>
          <p:cNvPr id="2" name="TextBox 1"/>
          <p:cNvSpPr txBox="1"/>
          <p:nvPr/>
        </p:nvSpPr>
        <p:spPr>
          <a:xfrm>
            <a:off x="914400" y="3200400"/>
            <a:ext cx="6934200" cy="2308324"/>
          </a:xfrm>
          <a:prstGeom prst="rect">
            <a:avLst/>
          </a:prstGeom>
          <a:noFill/>
        </p:spPr>
        <p:txBody>
          <a:bodyPr wrap="square" rtlCol="0">
            <a:spAutoFit/>
          </a:bodyPr>
          <a:lstStyle/>
          <a:p>
            <a:r>
              <a:rPr lang="en-US" dirty="0">
                <a:solidFill>
                  <a:srgbClr val="FFFFFF"/>
                </a:solidFill>
              </a:rPr>
              <a:t>ACIP recommends that you wait 4 weeks from the dose of DTaP to administer the dose of Menactra.  This is because data suggest a reduced response to the Menactra if given within a month after DTaP.  If Menactra is to be administered to a child at increased risk for meningococcal disease, including children who have HIV infection, Menactra should be given either before or at the same visit as DTaP.  Menveo brand MenACWY vaccine (GSK) can be given at any time before or after DTaP.</a:t>
            </a:r>
          </a:p>
        </p:txBody>
      </p:sp>
      <p:sp>
        <p:nvSpPr>
          <p:cNvPr id="3" name="Rectangle 2"/>
          <p:cNvSpPr/>
          <p:nvPr/>
        </p:nvSpPr>
        <p:spPr>
          <a:xfrm>
            <a:off x="1093631" y="5943600"/>
            <a:ext cx="3733779" cy="307777"/>
          </a:xfrm>
          <a:prstGeom prst="rect">
            <a:avLst/>
          </a:prstGeom>
        </p:spPr>
        <p:txBody>
          <a:bodyPr wrap="none">
            <a:spAutoFit/>
          </a:bodyPr>
          <a:lstStyle/>
          <a:p>
            <a:pPr fontAlgn="auto">
              <a:spcBef>
                <a:spcPts val="0"/>
              </a:spcBef>
              <a:spcAft>
                <a:spcPts val="0"/>
              </a:spcAft>
            </a:pPr>
            <a:r>
              <a:rPr lang="en-US" sz="1400" b="1" dirty="0">
                <a:solidFill>
                  <a:srgbClr val="FFFFFF"/>
                </a:solidFill>
                <a:latin typeface="Calibri"/>
                <a:cs typeface="Arial" charset="0"/>
              </a:rPr>
              <a:t>IAC Ask the Experts - Reviewed  </a:t>
            </a:r>
            <a:r>
              <a:rPr lang="en-US" sz="1400" b="1" dirty="0" smtClean="0">
                <a:solidFill>
                  <a:srgbClr val="FFFFFF"/>
                </a:solidFill>
                <a:latin typeface="Calibri"/>
                <a:cs typeface="Arial" charset="0"/>
              </a:rPr>
              <a:t>December 2016</a:t>
            </a:r>
            <a:endParaRPr lang="en-US" sz="1400" dirty="0">
              <a:solidFill>
                <a:srgbClr val="FFFFFF"/>
              </a:solidFill>
              <a:latin typeface="Calibri"/>
              <a:cs typeface="Arial" charset="0"/>
            </a:endParaRPr>
          </a:p>
        </p:txBody>
      </p:sp>
    </p:spTree>
    <p:extLst>
      <p:ext uri="{BB962C8B-B14F-4D97-AF65-F5344CB8AC3E}">
        <p14:creationId xmlns:p14="http://schemas.microsoft.com/office/powerpoint/2010/main" val="4073923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idx="4294967295"/>
          </p:nvPr>
        </p:nvSpPr>
        <p:spPr>
          <a:xfrm>
            <a:off x="0" y="-154554"/>
            <a:ext cx="9144000" cy="1043147"/>
          </a:xfrm>
        </p:spPr>
        <p:txBody>
          <a:bodyPr/>
          <a:lstStyle/>
          <a:p>
            <a:r>
              <a:rPr lang="en-US" sz="3600" dirty="0" err="1" smtClean="0"/>
              <a:t>Serogroup</a:t>
            </a:r>
            <a:r>
              <a:rPr lang="en-US" sz="3600" dirty="0" smtClean="0"/>
              <a:t> B Meningococcal Vaccine</a:t>
            </a:r>
            <a:endParaRPr lang="en-US" sz="2400" dirty="0" smtClean="0">
              <a:sym typeface="Symbol" pitchFamily="18" charset="2"/>
            </a:endParaRPr>
          </a:p>
        </p:txBody>
      </p:sp>
      <p:sp>
        <p:nvSpPr>
          <p:cNvPr id="259075" name="Rectangle 3"/>
          <p:cNvSpPr>
            <a:spLocks noGrp="1" noChangeArrowheads="1"/>
          </p:cNvSpPr>
          <p:nvPr>
            <p:ph type="body" idx="4294967295"/>
          </p:nvPr>
        </p:nvSpPr>
        <p:spPr>
          <a:xfrm>
            <a:off x="0" y="758011"/>
            <a:ext cx="9144000" cy="914400"/>
          </a:xfrm>
        </p:spPr>
        <p:txBody>
          <a:bodyPr>
            <a:normAutofit/>
          </a:bodyPr>
          <a:lstStyle/>
          <a:p>
            <a:pPr algn="ctr">
              <a:lnSpc>
                <a:spcPct val="80000"/>
              </a:lnSpc>
              <a:spcBef>
                <a:spcPct val="35000"/>
              </a:spcBef>
              <a:buClr>
                <a:srgbClr val="FFFFCC"/>
              </a:buClr>
              <a:buFontTx/>
              <a:buNone/>
            </a:pPr>
            <a:r>
              <a:rPr lang="en-US" sz="2000" dirty="0" smtClean="0"/>
              <a:t>Bexsero</a:t>
            </a:r>
            <a:r>
              <a:rPr lang="en-US" sz="2000" dirty="0" smtClean="0">
                <a:sym typeface="Symbol" pitchFamily="18" charset="2"/>
              </a:rPr>
              <a:t>®</a:t>
            </a:r>
            <a:r>
              <a:rPr lang="en-US" sz="2000" b="1" dirty="0" smtClean="0"/>
              <a:t> </a:t>
            </a:r>
            <a:r>
              <a:rPr lang="en-US" sz="2000" dirty="0" smtClean="0"/>
              <a:t>licensed for ages 10 through 25 years (2 dose)</a:t>
            </a:r>
          </a:p>
          <a:p>
            <a:pPr algn="ctr">
              <a:lnSpc>
                <a:spcPct val="80000"/>
              </a:lnSpc>
              <a:spcBef>
                <a:spcPct val="35000"/>
              </a:spcBef>
              <a:buClr>
                <a:srgbClr val="FFFFCC"/>
              </a:buClr>
              <a:buFontTx/>
              <a:buNone/>
            </a:pPr>
            <a:r>
              <a:rPr lang="en-US" sz="2000" dirty="0" err="1" smtClean="0">
                <a:sym typeface="Symbol" pitchFamily="18" charset="2"/>
              </a:rPr>
              <a:t>Trumenba</a:t>
            </a:r>
            <a:r>
              <a:rPr lang="en-US" sz="2000" dirty="0" smtClean="0">
                <a:sym typeface="Symbol" pitchFamily="18" charset="2"/>
              </a:rPr>
              <a:t>®</a:t>
            </a:r>
            <a:r>
              <a:rPr lang="en-US" sz="2000" dirty="0" smtClean="0"/>
              <a:t> licensed for ages 10 through 25 years (3 dose)</a:t>
            </a:r>
          </a:p>
        </p:txBody>
      </p:sp>
      <p:sp>
        <p:nvSpPr>
          <p:cNvPr id="332804" name="Text Box 4"/>
          <p:cNvSpPr txBox="1">
            <a:spLocks noChangeArrowheads="1"/>
          </p:cNvSpPr>
          <p:nvPr/>
        </p:nvSpPr>
        <p:spPr bwMode="auto">
          <a:xfrm>
            <a:off x="228600" y="1524000"/>
            <a:ext cx="8763000" cy="2308324"/>
          </a:xfrm>
          <a:prstGeom prst="rect">
            <a:avLst/>
          </a:prstGeom>
          <a:noFill/>
          <a:ln w="9525">
            <a:noFill/>
            <a:miter lim="800000"/>
            <a:headEnd/>
            <a:tailEnd/>
          </a:ln>
        </p:spPr>
        <p:txBody>
          <a:bodyPr wrap="square">
            <a:spAutoFit/>
          </a:bodyPr>
          <a:lstStyle/>
          <a:p>
            <a:pPr marL="228600" indent="-228600" fontAlgn="auto">
              <a:spcBef>
                <a:spcPts val="0"/>
              </a:spcBef>
              <a:spcAft>
                <a:spcPts val="0"/>
              </a:spcAft>
            </a:pPr>
            <a:r>
              <a:rPr lang="en-US" sz="2400" dirty="0">
                <a:solidFill>
                  <a:prstClr val="black"/>
                </a:solidFill>
                <a:latin typeface="Calibri"/>
              </a:rPr>
              <a:t>ACIP recommends  </a:t>
            </a:r>
            <a:r>
              <a:rPr lang="en-US" sz="2400" dirty="0" err="1">
                <a:solidFill>
                  <a:prstClr val="black"/>
                </a:solidFill>
                <a:latin typeface="Calibri"/>
              </a:rPr>
              <a:t>serogroup</a:t>
            </a:r>
            <a:r>
              <a:rPr lang="en-US" sz="2400" dirty="0">
                <a:solidFill>
                  <a:prstClr val="black"/>
                </a:solidFill>
                <a:latin typeface="Calibri"/>
              </a:rPr>
              <a:t> B meningococcal vaccine for:</a:t>
            </a:r>
          </a:p>
          <a:p>
            <a:pPr marL="400050" indent="-400050">
              <a:buFont typeface="Arial" pitchFamily="34" charset="0"/>
              <a:buChar char="•"/>
            </a:pPr>
            <a:r>
              <a:rPr lang="en-US" sz="2000" dirty="0">
                <a:solidFill>
                  <a:prstClr val="black"/>
                </a:solidFill>
                <a:latin typeface="Segoe UI"/>
              </a:rPr>
              <a:t>Persons with persistent complement component deficiencies </a:t>
            </a:r>
          </a:p>
          <a:p>
            <a:pPr marL="400050" indent="-400050">
              <a:buFont typeface="Arial" pitchFamily="34" charset="0"/>
              <a:buChar char="•"/>
            </a:pPr>
            <a:r>
              <a:rPr lang="en-US" sz="2000" dirty="0">
                <a:solidFill>
                  <a:prstClr val="black"/>
                </a:solidFill>
                <a:latin typeface="Segoe UI"/>
              </a:rPr>
              <a:t>Persons with anatomic or functional </a:t>
            </a:r>
            <a:r>
              <a:rPr lang="en-US" sz="2000" dirty="0" err="1">
                <a:solidFill>
                  <a:prstClr val="black"/>
                </a:solidFill>
                <a:latin typeface="Segoe UI"/>
              </a:rPr>
              <a:t>asplenia</a:t>
            </a:r>
            <a:r>
              <a:rPr lang="en-US" sz="2000" dirty="0">
                <a:solidFill>
                  <a:prstClr val="black"/>
                </a:solidFill>
                <a:latin typeface="Segoe UI"/>
              </a:rPr>
              <a:t> </a:t>
            </a:r>
          </a:p>
          <a:p>
            <a:pPr marL="400050" indent="-400050">
              <a:buFont typeface="Arial" pitchFamily="34" charset="0"/>
              <a:buChar char="•"/>
            </a:pPr>
            <a:r>
              <a:rPr lang="en-US" sz="2000" dirty="0">
                <a:solidFill>
                  <a:prstClr val="black"/>
                </a:solidFill>
                <a:latin typeface="Segoe UI"/>
              </a:rPr>
              <a:t>Microbiologists routinely exposed to isolates of </a:t>
            </a:r>
            <a:r>
              <a:rPr lang="en-US" sz="2000" i="1" dirty="0" err="1">
                <a:solidFill>
                  <a:prstClr val="black"/>
                </a:solidFill>
                <a:latin typeface="Segoe UI"/>
              </a:rPr>
              <a:t>Neisseria</a:t>
            </a:r>
            <a:r>
              <a:rPr lang="en-US" sz="2000" i="1" dirty="0">
                <a:solidFill>
                  <a:prstClr val="black"/>
                </a:solidFill>
                <a:latin typeface="Segoe UI"/>
              </a:rPr>
              <a:t> </a:t>
            </a:r>
            <a:r>
              <a:rPr lang="en-US" sz="2000" i="1" dirty="0" err="1">
                <a:solidFill>
                  <a:prstClr val="black"/>
                </a:solidFill>
                <a:latin typeface="Segoe UI"/>
              </a:rPr>
              <a:t>meningitidis</a:t>
            </a:r>
            <a:r>
              <a:rPr lang="en-US" sz="2000" dirty="0">
                <a:solidFill>
                  <a:prstClr val="black"/>
                </a:solidFill>
                <a:latin typeface="Segoe UI"/>
              </a:rPr>
              <a:t> </a:t>
            </a:r>
          </a:p>
          <a:p>
            <a:pPr marL="400050" indent="-400050">
              <a:buFont typeface="Arial" pitchFamily="34" charset="0"/>
              <a:buChar char="•"/>
            </a:pPr>
            <a:r>
              <a:rPr lang="en-US" sz="2000" dirty="0">
                <a:solidFill>
                  <a:prstClr val="black"/>
                </a:solidFill>
                <a:latin typeface="Segoe UI"/>
              </a:rPr>
              <a:t>Persons identified to be at increased risk because of a serogroup B meningococcal disease outbreak </a:t>
            </a:r>
            <a:endParaRPr lang="en-US" sz="2000" dirty="0" smtClean="0">
              <a:solidFill>
                <a:prstClr val="black"/>
              </a:solidFill>
              <a:latin typeface="Segoe UI"/>
            </a:endParaRPr>
          </a:p>
          <a:p>
            <a:pPr marL="400050" indent="-400050">
              <a:buFont typeface="Arial" pitchFamily="34" charset="0"/>
              <a:buChar char="•"/>
            </a:pPr>
            <a:r>
              <a:rPr lang="en-US" sz="2000" dirty="0" smtClean="0">
                <a:solidFill>
                  <a:prstClr val="black"/>
                </a:solidFill>
                <a:latin typeface="Segoe UI"/>
              </a:rPr>
              <a:t>The 2 vaccine products are not interchangeable.</a:t>
            </a:r>
            <a:endParaRPr lang="en-US" sz="2000" dirty="0">
              <a:solidFill>
                <a:prstClr val="black"/>
              </a:solidFill>
              <a:latin typeface="Segoe UI"/>
            </a:endParaRPr>
          </a:p>
        </p:txBody>
      </p:sp>
      <p:sp>
        <p:nvSpPr>
          <p:cNvPr id="259078" name="Text Box 7"/>
          <p:cNvSpPr txBox="1">
            <a:spLocks noChangeArrowheads="1"/>
          </p:cNvSpPr>
          <p:nvPr/>
        </p:nvSpPr>
        <p:spPr bwMode="auto">
          <a:xfrm>
            <a:off x="7985125" y="3465513"/>
            <a:ext cx="184150" cy="366712"/>
          </a:xfrm>
          <a:prstGeom prst="rect">
            <a:avLst/>
          </a:prstGeom>
          <a:noFill/>
          <a:ln w="9525">
            <a:noFill/>
            <a:miter lim="800000"/>
            <a:headEnd/>
            <a:tailEnd/>
          </a:ln>
        </p:spPr>
        <p:txBody>
          <a:bodyPr wrap="none">
            <a:spAutoFit/>
          </a:bodyPr>
          <a:lstStyle/>
          <a:p>
            <a:pPr fontAlgn="auto">
              <a:spcBef>
                <a:spcPts val="0"/>
              </a:spcBef>
              <a:spcAft>
                <a:spcPts val="0"/>
              </a:spcAft>
            </a:pPr>
            <a:endParaRPr lang="en-US">
              <a:solidFill>
                <a:srgbClr val="FFFFFF"/>
              </a:solidFill>
              <a:latin typeface="Calibri"/>
            </a:endParaRPr>
          </a:p>
        </p:txBody>
      </p:sp>
      <p:sp>
        <p:nvSpPr>
          <p:cNvPr id="259079" name="TextBox 6"/>
          <p:cNvSpPr txBox="1">
            <a:spLocks noChangeArrowheads="1"/>
          </p:cNvSpPr>
          <p:nvPr/>
        </p:nvSpPr>
        <p:spPr bwMode="auto">
          <a:xfrm>
            <a:off x="8001000" y="5638800"/>
            <a:ext cx="533400" cy="366713"/>
          </a:xfrm>
          <a:prstGeom prst="rect">
            <a:avLst/>
          </a:prstGeom>
          <a:noFill/>
          <a:ln w="9525">
            <a:noFill/>
            <a:miter lim="800000"/>
            <a:headEnd/>
            <a:tailEnd/>
          </a:ln>
        </p:spPr>
        <p:txBody>
          <a:bodyPr>
            <a:spAutoFit/>
          </a:bodyPr>
          <a:lstStyle/>
          <a:p>
            <a:pPr fontAlgn="auto">
              <a:spcBef>
                <a:spcPts val="0"/>
              </a:spcBef>
              <a:spcAft>
                <a:spcPts val="0"/>
              </a:spcAft>
            </a:pPr>
            <a:endParaRPr lang="en-US" b="1">
              <a:solidFill>
                <a:srgbClr val="FFC000"/>
              </a:solidFill>
              <a:latin typeface="Calibri"/>
            </a:endParaRPr>
          </a:p>
        </p:txBody>
      </p:sp>
      <p:sp>
        <p:nvSpPr>
          <p:cNvPr id="10" name="TextBox 9"/>
          <p:cNvSpPr txBox="1"/>
          <p:nvPr/>
        </p:nvSpPr>
        <p:spPr>
          <a:xfrm>
            <a:off x="726057" y="5991181"/>
            <a:ext cx="3810000" cy="307777"/>
          </a:xfrm>
          <a:prstGeom prst="rect">
            <a:avLst/>
          </a:prstGeom>
          <a:noFill/>
        </p:spPr>
        <p:txBody>
          <a:bodyPr wrap="square" rtlCol="0">
            <a:spAutoFit/>
          </a:bodyPr>
          <a:lstStyle/>
          <a:p>
            <a:r>
              <a:rPr lang="en-US" sz="1400" b="1" dirty="0">
                <a:solidFill>
                  <a:prstClr val="black"/>
                </a:solidFill>
                <a:latin typeface="Calibri"/>
              </a:rPr>
              <a:t>MMWR; June 12, 2015 ,Vol. 64 #22; 608-611</a:t>
            </a:r>
          </a:p>
        </p:txBody>
      </p:sp>
      <p:sp>
        <p:nvSpPr>
          <p:cNvPr id="8" name="TextBox 7"/>
          <p:cNvSpPr txBox="1"/>
          <p:nvPr/>
        </p:nvSpPr>
        <p:spPr>
          <a:xfrm>
            <a:off x="76200" y="4085510"/>
            <a:ext cx="8915400" cy="1938992"/>
          </a:xfrm>
          <a:prstGeom prst="rect">
            <a:avLst/>
          </a:prstGeom>
          <a:noFill/>
        </p:spPr>
        <p:txBody>
          <a:bodyPr wrap="square" rtlCol="0">
            <a:spAutoFit/>
          </a:bodyPr>
          <a:lstStyle/>
          <a:p>
            <a:pPr algn="ctr"/>
            <a:r>
              <a:rPr lang="en-US" sz="2400" dirty="0">
                <a:solidFill>
                  <a:prstClr val="black"/>
                </a:solidFill>
                <a:latin typeface="Calibri"/>
              </a:rPr>
              <a:t>(Category B – Permissive recommendation</a:t>
            </a:r>
            <a:r>
              <a:rPr lang="en-US" sz="2400" dirty="0" smtClean="0">
                <a:solidFill>
                  <a:prstClr val="black"/>
                </a:solidFill>
                <a:latin typeface="Calibri"/>
              </a:rPr>
              <a:t>)</a:t>
            </a:r>
            <a:r>
              <a:rPr lang="en-US" sz="2400" baseline="30000" dirty="0" smtClean="0">
                <a:solidFill>
                  <a:prstClr val="black"/>
                </a:solidFill>
                <a:latin typeface="Calibri"/>
              </a:rPr>
              <a:t>#</a:t>
            </a:r>
          </a:p>
          <a:p>
            <a:pPr algn="ctr"/>
            <a:r>
              <a:rPr lang="en-US" sz="2400" dirty="0" smtClean="0">
                <a:solidFill>
                  <a:prstClr val="black"/>
                </a:solidFill>
                <a:latin typeface="Calibri"/>
              </a:rPr>
              <a:t>A Men B vaccine series </a:t>
            </a:r>
            <a:r>
              <a:rPr lang="en-US" sz="2400" b="1" u="sng" dirty="0" smtClean="0">
                <a:solidFill>
                  <a:prstClr val="black"/>
                </a:solidFill>
                <a:latin typeface="Calibri"/>
              </a:rPr>
              <a:t>may</a:t>
            </a:r>
            <a:r>
              <a:rPr lang="en-US" sz="2400" dirty="0" smtClean="0">
                <a:solidFill>
                  <a:prstClr val="black"/>
                </a:solidFill>
                <a:latin typeface="Calibri"/>
              </a:rPr>
              <a:t> be administered to adolescents and young adults 16 through 23 years of age to provide short-term protection against most strains of Men B. Preferred age is 16-18 years. 	</a:t>
            </a:r>
            <a:endParaRPr lang="en-US" sz="2400" baseline="30000" dirty="0">
              <a:solidFill>
                <a:prstClr val="black"/>
              </a:solidFill>
              <a:latin typeface="Calibri"/>
            </a:endParaRPr>
          </a:p>
        </p:txBody>
      </p:sp>
      <p:sp>
        <p:nvSpPr>
          <p:cNvPr id="9" name="TextBox 8"/>
          <p:cNvSpPr txBox="1"/>
          <p:nvPr/>
        </p:nvSpPr>
        <p:spPr>
          <a:xfrm>
            <a:off x="4528868" y="5991182"/>
            <a:ext cx="4038600" cy="307777"/>
          </a:xfrm>
          <a:prstGeom prst="rect">
            <a:avLst/>
          </a:prstGeom>
          <a:noFill/>
        </p:spPr>
        <p:txBody>
          <a:bodyPr wrap="square" rtlCol="0">
            <a:spAutoFit/>
          </a:bodyPr>
          <a:lstStyle/>
          <a:p>
            <a:r>
              <a:rPr lang="en-US" sz="1400" baseline="30000" dirty="0">
                <a:solidFill>
                  <a:prstClr val="black"/>
                </a:solidFill>
                <a:latin typeface="Calibri"/>
              </a:rPr>
              <a:t>#</a:t>
            </a:r>
            <a:r>
              <a:rPr lang="en-US" sz="1400" dirty="0">
                <a:solidFill>
                  <a:prstClr val="black"/>
                </a:solidFill>
                <a:latin typeface="Calibri"/>
              </a:rPr>
              <a:t> </a:t>
            </a:r>
            <a:r>
              <a:rPr lang="en-US" sz="1400" b="1" dirty="0">
                <a:solidFill>
                  <a:prstClr val="black"/>
                </a:solidFill>
                <a:latin typeface="Calibri"/>
              </a:rPr>
              <a:t>MMWR; October 23, 2015, </a:t>
            </a:r>
            <a:r>
              <a:rPr lang="en-US" sz="1400" b="1" dirty="0" err="1">
                <a:solidFill>
                  <a:prstClr val="black"/>
                </a:solidFill>
                <a:latin typeface="Calibri"/>
              </a:rPr>
              <a:t>Vol</a:t>
            </a:r>
            <a:r>
              <a:rPr lang="en-US" sz="1400" b="1" dirty="0">
                <a:solidFill>
                  <a:prstClr val="black"/>
                </a:solidFill>
                <a:latin typeface="Calibri"/>
              </a:rPr>
              <a:t> .64 #41; 1171-1176  </a:t>
            </a:r>
          </a:p>
        </p:txBody>
      </p:sp>
    </p:spTree>
    <p:extLst>
      <p:ext uri="{BB962C8B-B14F-4D97-AF65-F5344CB8AC3E}">
        <p14:creationId xmlns:p14="http://schemas.microsoft.com/office/powerpoint/2010/main" val="10911484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240" y="152400"/>
            <a:ext cx="8368496" cy="994172"/>
          </a:xfrm>
        </p:spPr>
        <p:txBody>
          <a:bodyPr>
            <a:noAutofit/>
          </a:bodyPr>
          <a:lstStyle/>
          <a:p>
            <a:pPr algn="ctr"/>
            <a:r>
              <a:rPr lang="en-US" sz="3600" dirty="0"/>
              <a:t>Serogroup B Meningococcal</a:t>
            </a:r>
            <a:br>
              <a:rPr lang="en-US" sz="3600" dirty="0"/>
            </a:br>
            <a:r>
              <a:rPr lang="en-US" sz="3600" dirty="0"/>
              <a:t> Vaccine Administration</a:t>
            </a:r>
          </a:p>
        </p:txBody>
      </p:sp>
      <p:sp>
        <p:nvSpPr>
          <p:cNvPr id="3" name="TextBox 2"/>
          <p:cNvSpPr txBox="1"/>
          <p:nvPr/>
        </p:nvSpPr>
        <p:spPr>
          <a:xfrm>
            <a:off x="228600" y="1146572"/>
            <a:ext cx="8630137" cy="707886"/>
          </a:xfrm>
          <a:prstGeom prst="rect">
            <a:avLst/>
          </a:prstGeom>
          <a:noFill/>
        </p:spPr>
        <p:txBody>
          <a:bodyPr wrap="square" rtlCol="0">
            <a:spAutoFit/>
          </a:bodyPr>
          <a:lstStyle/>
          <a:p>
            <a:pPr algn="ctr"/>
            <a:r>
              <a:rPr lang="en-US" sz="2000" dirty="0">
                <a:solidFill>
                  <a:prstClr val="black"/>
                </a:solidFill>
                <a:latin typeface="Segoe UI"/>
              </a:rPr>
              <a:t>Bexsero® licensed for ages 10 through 25 years (2 dose)</a:t>
            </a:r>
          </a:p>
          <a:p>
            <a:pPr algn="ctr"/>
            <a:r>
              <a:rPr lang="en-US" sz="2000" dirty="0">
                <a:solidFill>
                  <a:prstClr val="black"/>
                </a:solidFill>
                <a:latin typeface="Segoe UI"/>
              </a:rPr>
              <a:t>Trumenba® licensed for ages 10 through 25 years (2 dose or 3 dose)</a:t>
            </a:r>
          </a:p>
        </p:txBody>
      </p:sp>
      <p:sp>
        <p:nvSpPr>
          <p:cNvPr id="5" name="TextBox 4"/>
          <p:cNvSpPr txBox="1"/>
          <p:nvPr/>
        </p:nvSpPr>
        <p:spPr>
          <a:xfrm>
            <a:off x="641920" y="1884938"/>
            <a:ext cx="8216816" cy="3877985"/>
          </a:xfrm>
          <a:prstGeom prst="rect">
            <a:avLst/>
          </a:prstGeom>
          <a:noFill/>
        </p:spPr>
        <p:txBody>
          <a:bodyPr wrap="square" rtlCol="0">
            <a:spAutoFit/>
          </a:bodyPr>
          <a:lstStyle/>
          <a:p>
            <a:r>
              <a:rPr lang="en-US" sz="2400" b="1" dirty="0">
                <a:solidFill>
                  <a:prstClr val="black"/>
                </a:solidFill>
                <a:latin typeface="Segoe UI"/>
              </a:rPr>
              <a:t>MenB-FHbp (Trumenba®)   </a:t>
            </a:r>
          </a:p>
          <a:p>
            <a:pPr marL="557213" lvl="1" indent="-214313">
              <a:buFont typeface="Arial" panose="020B0604020202020204" pitchFamily="34" charset="0"/>
              <a:buChar char="•"/>
            </a:pPr>
            <a:r>
              <a:rPr lang="en-US" sz="2000" dirty="0">
                <a:solidFill>
                  <a:prstClr val="black"/>
                </a:solidFill>
                <a:latin typeface="Segoe UI"/>
              </a:rPr>
              <a:t>2 dose schedule – administered at 0, 6 months</a:t>
            </a:r>
          </a:p>
          <a:p>
            <a:pPr marL="557213" lvl="1" indent="-214313">
              <a:buFont typeface="Arial" panose="020B0604020202020204" pitchFamily="34" charset="0"/>
              <a:buChar char="•"/>
            </a:pPr>
            <a:r>
              <a:rPr lang="en-US" sz="2000" dirty="0">
                <a:solidFill>
                  <a:prstClr val="black"/>
                </a:solidFill>
                <a:latin typeface="Segoe UI"/>
              </a:rPr>
              <a:t>Given to healthy adolescents who are </a:t>
            </a:r>
            <a:r>
              <a:rPr lang="en-US" sz="2000" u="sng" dirty="0">
                <a:solidFill>
                  <a:prstClr val="black"/>
                </a:solidFill>
                <a:latin typeface="Segoe UI"/>
              </a:rPr>
              <a:t>not</a:t>
            </a:r>
            <a:r>
              <a:rPr lang="en-US" sz="2000" dirty="0">
                <a:solidFill>
                  <a:prstClr val="black"/>
                </a:solidFill>
                <a:latin typeface="Segoe UI"/>
              </a:rPr>
              <a:t> at increased risk for meningococcal disease</a:t>
            </a:r>
          </a:p>
          <a:p>
            <a:pPr marL="557213" lvl="1" indent="-214313">
              <a:buFont typeface="Arial" panose="020B0604020202020204" pitchFamily="34" charset="0"/>
              <a:buChar char="•"/>
            </a:pPr>
            <a:r>
              <a:rPr lang="en-US" sz="2000" dirty="0" smtClean="0">
                <a:solidFill>
                  <a:prstClr val="black"/>
                </a:solidFill>
                <a:latin typeface="Segoe UI"/>
              </a:rPr>
              <a:t>3 </a:t>
            </a:r>
            <a:r>
              <a:rPr lang="en-US" sz="2000" dirty="0">
                <a:solidFill>
                  <a:prstClr val="black"/>
                </a:solidFill>
                <a:latin typeface="Segoe UI"/>
              </a:rPr>
              <a:t>dose schedule – administered at 0, 1-2, 6 months</a:t>
            </a:r>
          </a:p>
          <a:p>
            <a:pPr marL="557213" lvl="1" indent="-214313">
              <a:buFont typeface="Arial" panose="020B0604020202020204" pitchFamily="34" charset="0"/>
              <a:buChar char="•"/>
            </a:pPr>
            <a:r>
              <a:rPr lang="en-US" sz="2000" dirty="0">
                <a:solidFill>
                  <a:prstClr val="black"/>
                </a:solidFill>
                <a:latin typeface="Segoe UI"/>
              </a:rPr>
              <a:t>Given to persons at increased risk for meningococcal disease and for use during serogroup B </a:t>
            </a:r>
            <a:r>
              <a:rPr lang="en-US" sz="2000" dirty="0" smtClean="0">
                <a:solidFill>
                  <a:prstClr val="black"/>
                </a:solidFill>
                <a:latin typeface="Segoe UI"/>
              </a:rPr>
              <a:t>outbreaks</a:t>
            </a:r>
            <a:endParaRPr lang="en-US" sz="2000" b="1" dirty="0">
              <a:solidFill>
                <a:prstClr val="black"/>
              </a:solidFill>
              <a:latin typeface="Segoe UI"/>
            </a:endParaRPr>
          </a:p>
          <a:p>
            <a:r>
              <a:rPr lang="en-US" sz="2400" b="1" dirty="0">
                <a:solidFill>
                  <a:prstClr val="black"/>
                </a:solidFill>
                <a:latin typeface="Segoe UI"/>
              </a:rPr>
              <a:t>MenB-4C (Bexsero®) </a:t>
            </a:r>
          </a:p>
          <a:p>
            <a:pPr marL="557213" lvl="1" indent="-214313">
              <a:buFont typeface="Arial" panose="020B0604020202020204" pitchFamily="34" charset="0"/>
              <a:buChar char="•"/>
            </a:pPr>
            <a:r>
              <a:rPr lang="en-US" sz="2000" dirty="0">
                <a:solidFill>
                  <a:prstClr val="black"/>
                </a:solidFill>
                <a:latin typeface="Segoe UI"/>
              </a:rPr>
              <a:t>2 dose schedule – 0, 1-2 months</a:t>
            </a:r>
          </a:p>
          <a:p>
            <a:endParaRPr lang="en-US" b="1" dirty="0">
              <a:solidFill>
                <a:prstClr val="black"/>
              </a:solidFill>
            </a:endParaRPr>
          </a:p>
          <a:p>
            <a:pPr lvl="1"/>
            <a:endParaRPr lang="en-US" dirty="0">
              <a:solidFill>
                <a:prstClr val="black"/>
              </a:solidFill>
            </a:endParaRPr>
          </a:p>
          <a:p>
            <a:pPr lvl="1"/>
            <a:endParaRPr lang="en-US" dirty="0">
              <a:solidFill>
                <a:prstClr val="black"/>
              </a:solidFill>
            </a:endParaRPr>
          </a:p>
        </p:txBody>
      </p:sp>
    </p:spTree>
    <p:extLst>
      <p:ext uri="{BB962C8B-B14F-4D97-AF65-F5344CB8AC3E}">
        <p14:creationId xmlns:p14="http://schemas.microsoft.com/office/powerpoint/2010/main" val="40123042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914400" y="1587500"/>
            <a:ext cx="7315200" cy="1015663"/>
          </a:xfrm>
          <a:prstGeom prst="rect">
            <a:avLst/>
          </a:prstGeom>
          <a:noFill/>
          <a:ln w="9525">
            <a:noFill/>
            <a:miter lim="800000"/>
            <a:headEnd/>
            <a:tailEnd/>
          </a:ln>
        </p:spPr>
        <p:txBody>
          <a:bodyPr>
            <a:spAutoFit/>
          </a:bodyPr>
          <a:lstStyle/>
          <a:p>
            <a:pPr>
              <a:spcBef>
                <a:spcPct val="50000"/>
              </a:spcBef>
            </a:pPr>
            <a:endParaRPr lang="en-US" sz="2400" dirty="0">
              <a:solidFill>
                <a:srgbClr val="FFFFFF"/>
              </a:solidFill>
              <a:latin typeface="Calibri"/>
              <a:cs typeface="Arial" charset="0"/>
            </a:endParaRPr>
          </a:p>
          <a:p>
            <a:pPr>
              <a:spcBef>
                <a:spcPct val="50000"/>
              </a:spcBef>
            </a:pPr>
            <a:endParaRPr lang="en-US" sz="2400" dirty="0">
              <a:solidFill>
                <a:srgbClr val="FFFFFF"/>
              </a:solidFill>
              <a:latin typeface="Calibri"/>
              <a:cs typeface="Arial" charset="0"/>
            </a:endParaRPr>
          </a:p>
        </p:txBody>
      </p:sp>
      <p:sp>
        <p:nvSpPr>
          <p:cNvPr id="449541" name="Text Box 5"/>
          <p:cNvSpPr txBox="1">
            <a:spLocks noChangeArrowheads="1"/>
          </p:cNvSpPr>
          <p:nvPr/>
        </p:nvSpPr>
        <p:spPr bwMode="auto">
          <a:xfrm>
            <a:off x="908957" y="152400"/>
            <a:ext cx="7696200" cy="823912"/>
          </a:xfrm>
          <a:prstGeom prst="rect">
            <a:avLst/>
          </a:prstGeom>
          <a:noFill/>
          <a:ln w="9525">
            <a:noFill/>
            <a:miter lim="800000"/>
            <a:headEnd/>
            <a:tailEnd/>
          </a:ln>
        </p:spPr>
        <p:txBody>
          <a:bodyPr>
            <a:spAutoFit/>
          </a:bodyPr>
          <a:lstStyle/>
          <a:p>
            <a:pPr>
              <a:spcBef>
                <a:spcPct val="50000"/>
              </a:spcBef>
              <a:defRPr/>
            </a:pPr>
            <a:r>
              <a:rPr lang="en-US" sz="4800" b="1" i="1" kern="0" dirty="0">
                <a:solidFill>
                  <a:srgbClr val="FFFF99"/>
                </a:solidFill>
                <a:latin typeface="Calibri"/>
                <a:cs typeface="Arial" charset="0"/>
              </a:rPr>
              <a:t>Test Your Knowledge!</a:t>
            </a:r>
          </a:p>
        </p:txBody>
      </p:sp>
      <p:sp>
        <p:nvSpPr>
          <p:cNvPr id="4" name="Title 3"/>
          <p:cNvSpPr>
            <a:spLocks noGrp="1"/>
          </p:cNvSpPr>
          <p:nvPr>
            <p:ph type="ctrTitle"/>
          </p:nvPr>
        </p:nvSpPr>
        <p:spPr>
          <a:xfrm>
            <a:off x="908957" y="1587500"/>
            <a:ext cx="7473043" cy="1841501"/>
          </a:xfrm>
        </p:spPr>
        <p:txBody>
          <a:bodyPr/>
          <a:lstStyle/>
          <a:p>
            <a:pPr algn="l"/>
            <a:r>
              <a:rPr lang="en-US" sz="2400" b="1" i="1" dirty="0" smtClean="0">
                <a:solidFill>
                  <a:srgbClr val="FFFF99"/>
                </a:solidFill>
                <a:latin typeface="Calibri"/>
                <a:ea typeface="+mn-ea"/>
                <a:cs typeface="Arial" charset="0"/>
              </a:rPr>
              <a:t>I have an HIV-positive 64 year old patient who received MenACWY vaccine last week.  Was this the correct vaccine for this patient or should he have gotten meningococcal polysaccharide vaccine (MPSV4, Sanofi Pasteur) due to his age?  Also, should this patient get another dose in 2 months?</a:t>
            </a:r>
            <a:r>
              <a:rPr lang="en-US" sz="2400" b="1" i="1" dirty="0">
                <a:solidFill>
                  <a:srgbClr val="FFFF99"/>
                </a:solidFill>
                <a:latin typeface="Calibri"/>
                <a:ea typeface="+mn-ea"/>
                <a:cs typeface="Arial" charset="0"/>
              </a:rPr>
              <a:t/>
            </a:r>
            <a:br>
              <a:rPr lang="en-US" sz="2400" b="1" i="1" dirty="0">
                <a:solidFill>
                  <a:srgbClr val="FFFF99"/>
                </a:solidFill>
                <a:latin typeface="Calibri"/>
                <a:ea typeface="+mn-ea"/>
                <a:cs typeface="Arial" charset="0"/>
              </a:rPr>
            </a:br>
            <a:r>
              <a:rPr lang="en-US" sz="2400" dirty="0" smtClean="0"/>
              <a:t> </a:t>
            </a:r>
            <a:br>
              <a:rPr lang="en-US" sz="2400" dirty="0" smtClean="0"/>
            </a:br>
            <a:endParaRPr lang="en-US" sz="2400" b="1" dirty="0">
              <a:solidFill>
                <a:schemeClr val="tx2">
                  <a:lumMod val="40000"/>
                  <a:lumOff val="60000"/>
                </a:schemeClr>
              </a:solidFill>
              <a:latin typeface="+mn-lt"/>
            </a:endParaRPr>
          </a:p>
        </p:txBody>
      </p:sp>
      <p:sp>
        <p:nvSpPr>
          <p:cNvPr id="2" name="TextBox 1"/>
          <p:cNvSpPr txBox="1"/>
          <p:nvPr/>
        </p:nvSpPr>
        <p:spPr>
          <a:xfrm>
            <a:off x="908957" y="3517902"/>
            <a:ext cx="6934200" cy="2862322"/>
          </a:xfrm>
          <a:prstGeom prst="rect">
            <a:avLst/>
          </a:prstGeom>
          <a:noFill/>
        </p:spPr>
        <p:txBody>
          <a:bodyPr wrap="square" rtlCol="0">
            <a:spAutoFit/>
          </a:bodyPr>
          <a:lstStyle/>
          <a:p>
            <a:r>
              <a:rPr lang="en-US" dirty="0" smtClean="0">
                <a:solidFill>
                  <a:srgbClr val="FFFFFF"/>
                </a:solidFill>
              </a:rPr>
              <a:t>MenACWY was the correct vaccine in this situation.  The 2013 ACIP recommendations on MenACWY vaccination recommend the use of meningococcal conjugate vaccine in adults age 56 years and older who were vaccinated previously with MenACWY and now need revaccination, or are recommended to receive multiple doses.  A person of this age with HIV infection should receive 2 doses of MenACWY separated by 8-12 weeks.  Both MenACWY vaccines are licensed for use in people through age 55 years, which means that the use of these vaccines in people age 56 and older is off-label but recommended by ACIP.</a:t>
            </a:r>
            <a:endParaRPr lang="en-US" dirty="0">
              <a:solidFill>
                <a:srgbClr val="FFFFFF"/>
              </a:solidFill>
            </a:endParaRPr>
          </a:p>
        </p:txBody>
      </p:sp>
      <p:sp>
        <p:nvSpPr>
          <p:cNvPr id="3" name="Rectangle 2"/>
          <p:cNvSpPr/>
          <p:nvPr/>
        </p:nvSpPr>
        <p:spPr>
          <a:xfrm>
            <a:off x="827335" y="6380224"/>
            <a:ext cx="3733779" cy="307777"/>
          </a:xfrm>
          <a:prstGeom prst="rect">
            <a:avLst/>
          </a:prstGeom>
        </p:spPr>
        <p:txBody>
          <a:bodyPr wrap="none">
            <a:spAutoFit/>
          </a:bodyPr>
          <a:lstStyle/>
          <a:p>
            <a:pPr fontAlgn="auto">
              <a:spcBef>
                <a:spcPts val="0"/>
              </a:spcBef>
              <a:spcAft>
                <a:spcPts val="0"/>
              </a:spcAft>
            </a:pPr>
            <a:r>
              <a:rPr lang="en-US" sz="1400" b="1" dirty="0">
                <a:solidFill>
                  <a:srgbClr val="FFFFFF"/>
                </a:solidFill>
                <a:latin typeface="Calibri"/>
                <a:cs typeface="Arial" charset="0"/>
              </a:rPr>
              <a:t>IAC Ask the Experts - Reviewed  </a:t>
            </a:r>
            <a:r>
              <a:rPr lang="en-US" sz="1400" b="1" dirty="0" smtClean="0">
                <a:solidFill>
                  <a:srgbClr val="FFFFFF"/>
                </a:solidFill>
                <a:latin typeface="Calibri"/>
                <a:cs typeface="Arial" charset="0"/>
              </a:rPr>
              <a:t>December 2016</a:t>
            </a:r>
            <a:endParaRPr lang="en-US" sz="1400" dirty="0">
              <a:solidFill>
                <a:srgbClr val="FFFFFF"/>
              </a:solidFill>
              <a:latin typeface="Calibri"/>
              <a:cs typeface="Arial" charset="0"/>
            </a:endParaRPr>
          </a:p>
        </p:txBody>
      </p:sp>
    </p:spTree>
    <p:extLst>
      <p:ext uri="{BB962C8B-B14F-4D97-AF65-F5344CB8AC3E}">
        <p14:creationId xmlns:p14="http://schemas.microsoft.com/office/powerpoint/2010/main" val="6789291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9538" name="Group 2"/>
          <p:cNvGraphicFramePr>
            <a:graphicFrameLocks noGrp="1"/>
          </p:cNvGraphicFramePr>
          <p:nvPr>
            <p:extLst/>
          </p:nvPr>
        </p:nvGraphicFramePr>
        <p:xfrm>
          <a:off x="304800" y="723333"/>
          <a:ext cx="8839200" cy="5262625"/>
        </p:xfrm>
        <a:graphic>
          <a:graphicData uri="http://schemas.openxmlformats.org/drawingml/2006/table">
            <a:tbl>
              <a:tblPr/>
              <a:tblGrid>
                <a:gridCol w="2133600">
                  <a:extLst>
                    <a:ext uri="{9D8B030D-6E8A-4147-A177-3AD203B41FA5}">
                      <a16:colId xmlns:a16="http://schemas.microsoft.com/office/drawing/2014/main" xmlns="" val="20000"/>
                    </a:ext>
                  </a:extLst>
                </a:gridCol>
                <a:gridCol w="22098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1295400">
                  <a:extLst>
                    <a:ext uri="{9D8B030D-6E8A-4147-A177-3AD203B41FA5}">
                      <a16:colId xmlns:a16="http://schemas.microsoft.com/office/drawing/2014/main" xmlns="" val="20003"/>
                    </a:ext>
                  </a:extLst>
                </a:gridCol>
                <a:gridCol w="1828800">
                  <a:extLst>
                    <a:ext uri="{9D8B030D-6E8A-4147-A177-3AD203B41FA5}">
                      <a16:colId xmlns:a16="http://schemas.microsoft.com/office/drawing/2014/main" xmlns="" val="20004"/>
                    </a:ext>
                  </a:extLst>
                </a:gridCol>
              </a:tblGrid>
              <a:tr h="1036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Disease</a:t>
                      </a:r>
                    </a:p>
                  </a:txBody>
                  <a:tcPr marL="0" marR="0" marT="0" marB="0" anchor="ctr"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Average Annual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Reported Cases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Pre-vaccine*</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Cases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in 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 2014**</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Provisional</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Cases in 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2015**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Provisional</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 Reduction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In U.S. 2015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0"/>
                  </a:ext>
                </a:extLst>
              </a:tr>
              <a:tr h="36827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Smallpox</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48,164</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Eradicated worldwide in 1980</a:t>
                      </a:r>
                      <a:endParaRPr kumimoji="0" lang="en-US" sz="2000" b="0" i="0" u="none" strike="noStrike" cap="none" normalizeH="0" baseline="30000" dirty="0">
                        <a:ln>
                          <a:noFill/>
                        </a:ln>
                        <a:solidFill>
                          <a:schemeClr val="tx1"/>
                        </a:solidFill>
                        <a:effectLst/>
                        <a:latin typeface="Calibri" pitchFamily="34" charset="0"/>
                      </a:endParaRP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Calibri" pitchFamily="34" charset="0"/>
                      </a:endParaRP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6827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Diphtheria</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175,885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2"/>
                  </a:ext>
                </a:extLst>
              </a:tr>
              <a:tr h="4242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Measles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503,282</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667</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189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3"/>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Mumps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152,209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1,196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1,057</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99.3%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4"/>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Pertussis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147,271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32,118</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18,166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87.7%</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5"/>
                  </a:ext>
                </a:extLst>
              </a:tr>
              <a:tr h="37303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Polio (paralytic)</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16,316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6"/>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Rubella</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47,745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7"/>
                  </a:ext>
                </a:extLst>
              </a:tr>
              <a:tr h="5113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Congenital Rubella Syndrome</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823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8"/>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Tetanus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1,314</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98.1%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9"/>
                  </a:ext>
                </a:extLst>
              </a:tr>
              <a:tr h="40489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1" u="none" strike="noStrike" cap="none" normalizeH="0" baseline="0" dirty="0">
                          <a:ln>
                            <a:noFill/>
                          </a:ln>
                          <a:solidFill>
                            <a:schemeClr val="tx1"/>
                          </a:solidFill>
                          <a:effectLst/>
                          <a:latin typeface="Calibri" pitchFamily="34" charset="0"/>
                        </a:rPr>
                        <a:t>H. </a:t>
                      </a:r>
                      <a:r>
                        <a:rPr kumimoji="0" lang="en-US" sz="1800" b="0" i="1" u="none" strike="noStrike" cap="none" normalizeH="0" baseline="0" dirty="0" err="1">
                          <a:ln>
                            <a:noFill/>
                          </a:ln>
                          <a:solidFill>
                            <a:schemeClr val="tx1"/>
                          </a:solidFill>
                          <a:effectLst/>
                          <a:latin typeface="Calibri" pitchFamily="34" charset="0"/>
                        </a:rPr>
                        <a:t>Influenzae</a:t>
                      </a:r>
                      <a:r>
                        <a:rPr kumimoji="0" lang="en-US" sz="1800" b="0" i="1" u="none" strike="noStrike" cap="none" normalizeH="0" baseline="0" dirty="0">
                          <a:ln>
                            <a:noFill/>
                          </a:ln>
                          <a:solidFill>
                            <a:schemeClr val="tx1"/>
                          </a:solidFill>
                          <a:effectLst/>
                          <a:latin typeface="Calibri" pitchFamily="34" charset="0"/>
                        </a:rPr>
                        <a:t> </a:t>
                      </a:r>
                      <a:r>
                        <a:rPr kumimoji="0" lang="en-US" sz="1800" b="0" i="0" u="none" strike="noStrike" cap="none" normalizeH="0" baseline="0" dirty="0">
                          <a:ln>
                            <a:noFill/>
                          </a:ln>
                          <a:solidFill>
                            <a:schemeClr val="tx1"/>
                          </a:solidFill>
                          <a:effectLst/>
                          <a:latin typeface="Calibri" pitchFamily="34" charset="0"/>
                        </a:rPr>
                        <a:t>Type b</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Age&lt;5 years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20,000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 40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10"/>
                  </a:ext>
                </a:extLst>
              </a:tr>
            </a:tbl>
          </a:graphicData>
        </a:graphic>
      </p:graphicFrame>
      <p:sp>
        <p:nvSpPr>
          <p:cNvPr id="44102" name="Text Box 65"/>
          <p:cNvSpPr txBox="1">
            <a:spLocks noChangeArrowheads="1"/>
          </p:cNvSpPr>
          <p:nvPr/>
        </p:nvSpPr>
        <p:spPr bwMode="auto">
          <a:xfrm>
            <a:off x="914400" y="-28664"/>
            <a:ext cx="7315200" cy="769441"/>
          </a:xfrm>
          <a:prstGeom prst="rect">
            <a:avLst/>
          </a:prstGeom>
          <a:noFill/>
          <a:ln w="9525">
            <a:noFill/>
            <a:miter lim="800000"/>
            <a:headEnd/>
            <a:tailEnd/>
          </a:ln>
        </p:spPr>
        <p:txBody>
          <a:bodyPr>
            <a:spAutoFit/>
          </a:bodyPr>
          <a:lstStyle/>
          <a:p>
            <a:pPr algn="ctr">
              <a:spcBef>
                <a:spcPct val="50000"/>
              </a:spcBef>
            </a:pPr>
            <a:r>
              <a:rPr lang="en-US" sz="4400" dirty="0">
                <a:solidFill>
                  <a:prstClr val="black"/>
                </a:solidFill>
                <a:latin typeface="Segoe UI"/>
                <a:cs typeface="Arial" charset="0"/>
              </a:rPr>
              <a:t>The Impact of Vaccines </a:t>
            </a:r>
          </a:p>
        </p:txBody>
      </p:sp>
      <p:sp>
        <p:nvSpPr>
          <p:cNvPr id="9" name="Rectangle 8"/>
          <p:cNvSpPr/>
          <p:nvPr/>
        </p:nvSpPr>
        <p:spPr>
          <a:xfrm>
            <a:off x="533400" y="6106923"/>
            <a:ext cx="3429000" cy="584775"/>
          </a:xfrm>
          <a:prstGeom prst="rect">
            <a:avLst/>
          </a:prstGeom>
        </p:spPr>
        <p:txBody>
          <a:bodyPr wrap="square">
            <a:spAutoFit/>
          </a:bodyPr>
          <a:lstStyle/>
          <a:p>
            <a:r>
              <a:rPr lang="en-US" b="1" dirty="0">
                <a:solidFill>
                  <a:srgbClr val="FFFFFF"/>
                </a:solidFill>
                <a:latin typeface="Calibri"/>
                <a:cs typeface="Arial" charset="0"/>
              </a:rPr>
              <a:t>  </a:t>
            </a:r>
            <a:r>
              <a:rPr lang="en-US" sz="1400" b="1" dirty="0">
                <a:solidFill>
                  <a:prstClr val="black"/>
                </a:solidFill>
                <a:latin typeface="Calibri"/>
                <a:cs typeface="Arial" charset="0"/>
              </a:rPr>
              <a:t>*MMWR 48(12);243-248 April 2, 1999</a:t>
            </a:r>
          </a:p>
          <a:p>
            <a:r>
              <a:rPr lang="en-US" sz="1400" b="1" dirty="0">
                <a:solidFill>
                  <a:prstClr val="black"/>
                </a:solidFill>
                <a:latin typeface="Calibri"/>
                <a:cs typeface="Arial" charset="0"/>
              </a:rPr>
              <a:t> </a:t>
            </a:r>
          </a:p>
        </p:txBody>
      </p:sp>
      <p:sp>
        <p:nvSpPr>
          <p:cNvPr id="7" name="TextBox 6"/>
          <p:cNvSpPr txBox="1"/>
          <p:nvPr/>
        </p:nvSpPr>
        <p:spPr>
          <a:xfrm>
            <a:off x="4572000" y="6091533"/>
            <a:ext cx="3962400" cy="307777"/>
          </a:xfrm>
          <a:prstGeom prst="rect">
            <a:avLst/>
          </a:prstGeom>
          <a:noFill/>
        </p:spPr>
        <p:txBody>
          <a:bodyPr wrap="square" rtlCol="0">
            <a:spAutoFit/>
          </a:bodyPr>
          <a:lstStyle/>
          <a:p>
            <a:r>
              <a:rPr lang="en-US" sz="1400" b="1" dirty="0">
                <a:solidFill>
                  <a:prstClr val="black"/>
                </a:solidFill>
                <a:latin typeface="Calibri"/>
                <a:cs typeface="Arial" charset="0"/>
              </a:rPr>
              <a:t>**MMWR 64(52), ND-923-ND-940, January 8, 2016</a:t>
            </a:r>
          </a:p>
        </p:txBody>
      </p:sp>
      <p:sp>
        <p:nvSpPr>
          <p:cNvPr id="6" name="TextBox 5"/>
          <p:cNvSpPr txBox="1"/>
          <p:nvPr/>
        </p:nvSpPr>
        <p:spPr>
          <a:xfrm>
            <a:off x="7086600" y="228600"/>
            <a:ext cx="1752600" cy="338554"/>
          </a:xfrm>
          <a:prstGeom prst="rect">
            <a:avLst/>
          </a:prstGeom>
          <a:noFill/>
        </p:spPr>
        <p:txBody>
          <a:bodyPr wrap="square" rtlCol="0">
            <a:spAutoFit/>
          </a:bodyPr>
          <a:lstStyle/>
          <a:p>
            <a:r>
              <a:rPr lang="en-US" sz="1600" b="1" dirty="0">
                <a:solidFill>
                  <a:srgbClr val="FF0000"/>
                </a:solidFill>
                <a:latin typeface="Calibri"/>
                <a:cs typeface="Arial" charset="0"/>
              </a:rPr>
              <a:t> </a:t>
            </a:r>
          </a:p>
        </p:txBody>
      </p:sp>
    </p:spTree>
    <p:extLst>
      <p:ext uri="{BB962C8B-B14F-4D97-AF65-F5344CB8AC3E}">
        <p14:creationId xmlns:p14="http://schemas.microsoft.com/office/powerpoint/2010/main" val="3016141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2"/>
          <p:cNvSpPr>
            <a:spLocks noGrp="1" noChangeArrowheads="1"/>
          </p:cNvSpPr>
          <p:nvPr>
            <p:ph type="title" idx="4294967295"/>
          </p:nvPr>
        </p:nvSpPr>
        <p:spPr>
          <a:xfrm>
            <a:off x="304800" y="76200"/>
            <a:ext cx="8534400" cy="1143000"/>
          </a:xfrm>
        </p:spPr>
        <p:txBody>
          <a:bodyPr/>
          <a:lstStyle/>
          <a:p>
            <a:pPr eaLnBrk="1" hangingPunct="1"/>
            <a:r>
              <a:rPr lang="en-US" sz="3600" dirty="0" smtClean="0"/>
              <a:t>Rotavirus Vaccines</a:t>
            </a:r>
            <a:r>
              <a:rPr lang="en-US" sz="4000" dirty="0" smtClean="0"/>
              <a:t/>
            </a:r>
            <a:br>
              <a:rPr lang="en-US" sz="4000" dirty="0" smtClean="0"/>
            </a:br>
            <a:r>
              <a:rPr lang="en-US" sz="2400" dirty="0" err="1" smtClean="0"/>
              <a:t>RotaTeq</a:t>
            </a:r>
            <a:r>
              <a:rPr lang="en-US" sz="2400" dirty="0" smtClean="0"/>
              <a:t>® (Merck) and </a:t>
            </a:r>
            <a:r>
              <a:rPr lang="en-US" sz="2400" dirty="0" err="1" smtClean="0"/>
              <a:t>Rotarix</a:t>
            </a:r>
            <a:r>
              <a:rPr lang="en-US" sz="2400" dirty="0" smtClean="0"/>
              <a:t>® (GSK) </a:t>
            </a:r>
          </a:p>
        </p:txBody>
      </p:sp>
      <p:sp>
        <p:nvSpPr>
          <p:cNvPr id="1209347" name="Rectangle 3"/>
          <p:cNvSpPr>
            <a:spLocks noGrp="1" noChangeArrowheads="1"/>
          </p:cNvSpPr>
          <p:nvPr>
            <p:ph type="body" idx="4294967295"/>
          </p:nvPr>
        </p:nvSpPr>
        <p:spPr>
          <a:xfrm>
            <a:off x="685800" y="2362200"/>
            <a:ext cx="8077200" cy="3733800"/>
          </a:xfrm>
        </p:spPr>
        <p:txBody>
          <a:bodyPr>
            <a:normAutofit/>
          </a:bodyPr>
          <a:lstStyle/>
          <a:p>
            <a:pPr eaLnBrk="1" hangingPunct="1">
              <a:lnSpc>
                <a:spcPct val="90000"/>
              </a:lnSpc>
              <a:buFontTx/>
              <a:buNone/>
            </a:pPr>
            <a:r>
              <a:rPr lang="en-US" sz="2000" dirty="0" smtClean="0"/>
              <a:t>ACIP recommends: </a:t>
            </a:r>
          </a:p>
          <a:p>
            <a:pPr eaLnBrk="1" hangingPunct="1">
              <a:lnSpc>
                <a:spcPct val="90000"/>
              </a:lnSpc>
            </a:pPr>
            <a:r>
              <a:rPr lang="en-US" sz="2000" dirty="0" smtClean="0"/>
              <a:t>2-3 doses depending on brand</a:t>
            </a:r>
          </a:p>
          <a:p>
            <a:pPr eaLnBrk="1" hangingPunct="1">
              <a:lnSpc>
                <a:spcPct val="90000"/>
              </a:lnSpc>
            </a:pPr>
            <a:r>
              <a:rPr lang="en-US" sz="2000" dirty="0" smtClean="0"/>
              <a:t>Administer either vaccine as directed below:</a:t>
            </a:r>
          </a:p>
          <a:p>
            <a:pPr lvl="1" eaLnBrk="1" hangingPunct="1">
              <a:lnSpc>
                <a:spcPct val="90000"/>
              </a:lnSpc>
            </a:pPr>
            <a:r>
              <a:rPr lang="en-US" sz="2000" dirty="0" smtClean="0"/>
              <a:t>Minimum age for first dose: 6 weeks</a:t>
            </a:r>
          </a:p>
          <a:p>
            <a:pPr lvl="1" eaLnBrk="1" hangingPunct="1">
              <a:lnSpc>
                <a:spcPct val="90000"/>
              </a:lnSpc>
            </a:pPr>
            <a:r>
              <a:rPr lang="en-US" sz="2000" dirty="0" smtClean="0"/>
              <a:t>Maximum age for first dose: 14 weeks 6 days</a:t>
            </a:r>
          </a:p>
          <a:p>
            <a:pPr lvl="1" eaLnBrk="1" hangingPunct="1">
              <a:lnSpc>
                <a:spcPct val="90000"/>
              </a:lnSpc>
            </a:pPr>
            <a:r>
              <a:rPr lang="en-US" sz="2000" dirty="0" smtClean="0"/>
              <a:t>Minimum interval between doses: 4 weeks</a:t>
            </a:r>
          </a:p>
          <a:p>
            <a:pPr lvl="1" eaLnBrk="1" hangingPunct="1">
              <a:lnSpc>
                <a:spcPct val="90000"/>
              </a:lnSpc>
            </a:pPr>
            <a:r>
              <a:rPr lang="en-US" sz="2000" dirty="0" smtClean="0"/>
              <a:t>Maximum age for last dose: 8 months 0 days</a:t>
            </a:r>
          </a:p>
          <a:p>
            <a:pPr eaLnBrk="1" hangingPunct="1">
              <a:lnSpc>
                <a:spcPct val="90000"/>
              </a:lnSpc>
            </a:pPr>
            <a:r>
              <a:rPr lang="en-US" sz="2000" dirty="0" smtClean="0"/>
              <a:t>If any dose is </a:t>
            </a:r>
            <a:r>
              <a:rPr lang="en-US" sz="2000" dirty="0" err="1" smtClean="0"/>
              <a:t>Rotateq</a:t>
            </a:r>
            <a:r>
              <a:rPr lang="en-US" sz="2000" dirty="0" smtClean="0"/>
              <a:t>®, 3 doses are required</a:t>
            </a:r>
          </a:p>
          <a:p>
            <a:pPr eaLnBrk="1" hangingPunct="1">
              <a:lnSpc>
                <a:spcPct val="90000"/>
              </a:lnSpc>
            </a:pPr>
            <a:r>
              <a:rPr lang="en-US" sz="2000" dirty="0" smtClean="0"/>
              <a:t>Use </a:t>
            </a:r>
            <a:r>
              <a:rPr lang="en-US" sz="2000" dirty="0" err="1" smtClean="0"/>
              <a:t>RotaTeq</a:t>
            </a:r>
            <a:r>
              <a:rPr lang="en-US" sz="2000" dirty="0" smtClean="0"/>
              <a:t>® if allergy to latex</a:t>
            </a:r>
            <a:endParaRPr lang="en-US" sz="2000" b="1" dirty="0" smtClean="0"/>
          </a:p>
        </p:txBody>
      </p:sp>
      <p:sp>
        <p:nvSpPr>
          <p:cNvPr id="250883" name="Text Box 4"/>
          <p:cNvSpPr txBox="1">
            <a:spLocks noChangeArrowheads="1"/>
          </p:cNvSpPr>
          <p:nvPr/>
        </p:nvSpPr>
        <p:spPr bwMode="auto">
          <a:xfrm>
            <a:off x="685800" y="1219200"/>
            <a:ext cx="7924800" cy="534988"/>
          </a:xfrm>
          <a:prstGeom prst="rect">
            <a:avLst/>
          </a:prstGeom>
          <a:noFill/>
          <a:ln w="9525">
            <a:noFill/>
            <a:miter lim="800000"/>
            <a:headEnd/>
            <a:tailEnd/>
          </a:ln>
        </p:spPr>
        <p:txBody>
          <a:bodyPr>
            <a:spAutoFit/>
          </a:bodyPr>
          <a:lstStyle/>
          <a:p>
            <a:pPr>
              <a:lnSpc>
                <a:spcPct val="90000"/>
              </a:lnSpc>
              <a:spcBef>
                <a:spcPct val="20000"/>
              </a:spcBef>
              <a:buFontTx/>
              <a:buChar char="•"/>
            </a:pPr>
            <a:r>
              <a:rPr lang="en-US" sz="3200">
                <a:latin typeface="Calibri" pitchFamily="34" charset="0"/>
              </a:rPr>
              <a:t> RotaTeq®: 3 doses; ages 2, 4, 6 months</a:t>
            </a:r>
            <a:endParaRPr lang="en-US" sz="1600" b="1"/>
          </a:p>
        </p:txBody>
      </p:sp>
      <p:sp>
        <p:nvSpPr>
          <p:cNvPr id="250884" name="Text Box 5"/>
          <p:cNvSpPr txBox="1">
            <a:spLocks noChangeArrowheads="1"/>
          </p:cNvSpPr>
          <p:nvPr/>
        </p:nvSpPr>
        <p:spPr bwMode="auto">
          <a:xfrm>
            <a:off x="685800" y="1782763"/>
            <a:ext cx="7924800" cy="579437"/>
          </a:xfrm>
          <a:prstGeom prst="rect">
            <a:avLst/>
          </a:prstGeom>
          <a:noFill/>
          <a:ln w="9525">
            <a:noFill/>
            <a:miter lim="800000"/>
            <a:headEnd/>
            <a:tailEnd/>
          </a:ln>
        </p:spPr>
        <p:txBody>
          <a:bodyPr>
            <a:spAutoFit/>
          </a:bodyPr>
          <a:lstStyle/>
          <a:p>
            <a:pPr>
              <a:spcBef>
                <a:spcPct val="50000"/>
              </a:spcBef>
              <a:buFontTx/>
              <a:buChar char="•"/>
            </a:pPr>
            <a:r>
              <a:rPr lang="en-US" sz="3200" dirty="0">
                <a:latin typeface="Calibri" pitchFamily="34" charset="0"/>
              </a:rPr>
              <a:t> </a:t>
            </a:r>
            <a:r>
              <a:rPr lang="en-US" sz="3200" dirty="0" err="1">
                <a:latin typeface="Calibri" pitchFamily="34" charset="0"/>
              </a:rPr>
              <a:t>Rotarix</a:t>
            </a:r>
            <a:r>
              <a:rPr lang="en-US" sz="3200" dirty="0">
                <a:latin typeface="Calibri" pitchFamily="34" charset="0"/>
              </a:rPr>
              <a:t>®: 2 doses; ages 2 and 4 months</a:t>
            </a:r>
          </a:p>
        </p:txBody>
      </p:sp>
      <p:sp>
        <p:nvSpPr>
          <p:cNvPr id="6" name="Rectangle 5"/>
          <p:cNvSpPr/>
          <p:nvPr/>
        </p:nvSpPr>
        <p:spPr>
          <a:xfrm>
            <a:off x="1219200" y="6245423"/>
            <a:ext cx="4419600" cy="307777"/>
          </a:xfrm>
          <a:prstGeom prst="rect">
            <a:avLst/>
          </a:prstGeom>
        </p:spPr>
        <p:txBody>
          <a:bodyPr wrap="square">
            <a:spAutoFit/>
          </a:bodyPr>
          <a:lstStyle/>
          <a:p>
            <a:r>
              <a:rPr lang="en-US" sz="1400" b="1" dirty="0" smtClean="0">
                <a:latin typeface="+mn-lt"/>
              </a:rPr>
              <a:t>MMWR, February 6, 2009, </a:t>
            </a:r>
            <a:r>
              <a:rPr lang="en-US" sz="1400" b="1" dirty="0" err="1" smtClean="0">
                <a:latin typeface="+mn-lt"/>
              </a:rPr>
              <a:t>Vol</a:t>
            </a:r>
            <a:r>
              <a:rPr lang="en-US" sz="1400" b="1" dirty="0" smtClean="0">
                <a:latin typeface="+mn-lt"/>
              </a:rPr>
              <a:t> 58, #RR-02</a:t>
            </a:r>
            <a:endParaRPr lang="en-US" sz="1400" b="1" dirty="0">
              <a:latin typeface="+mn-lt"/>
            </a:endParaRPr>
          </a:p>
        </p:txBody>
      </p:sp>
    </p:spTree>
    <p:extLst>
      <p:ext uri="{BB962C8B-B14F-4D97-AF65-F5344CB8AC3E}">
        <p14:creationId xmlns:p14="http://schemas.microsoft.com/office/powerpoint/2010/main" val="11652206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90600"/>
          </a:xfrm>
        </p:spPr>
        <p:txBody>
          <a:bodyPr>
            <a:normAutofit fontScale="90000"/>
          </a:bodyPr>
          <a:lstStyle/>
          <a:p>
            <a:r>
              <a:rPr lang="en-US" dirty="0" smtClean="0"/>
              <a:t>HPV Vaccine</a:t>
            </a:r>
            <a:br>
              <a:rPr lang="en-US" dirty="0" smtClean="0"/>
            </a:br>
            <a:r>
              <a:rPr lang="en-US" sz="2700" b="1" dirty="0" smtClean="0"/>
              <a:t>Gardasil 9 (9vHPV) HPV types 6,11,16,18,31,33,45,52,58</a:t>
            </a:r>
            <a:endParaRPr lang="en-US" sz="2700" b="1"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ACIP recommends:</a:t>
            </a:r>
          </a:p>
          <a:p>
            <a:r>
              <a:rPr lang="en-US" dirty="0" smtClean="0"/>
              <a:t>Starting at age 11 or 12 years for:</a:t>
            </a:r>
          </a:p>
          <a:p>
            <a:pPr lvl="1">
              <a:buFont typeface="Wingdings" panose="05000000000000000000" pitchFamily="2" charset="2"/>
              <a:buChar char="Ø"/>
            </a:pPr>
            <a:r>
              <a:rPr lang="en-US" sz="2400" dirty="0" smtClean="0"/>
              <a:t>All females through 26 years of age</a:t>
            </a:r>
          </a:p>
          <a:p>
            <a:pPr lvl="1">
              <a:buFont typeface="Wingdings" panose="05000000000000000000" pitchFamily="2" charset="2"/>
              <a:buChar char="Ø"/>
            </a:pPr>
            <a:r>
              <a:rPr lang="en-US" sz="2400" dirty="0" smtClean="0"/>
              <a:t>All males through 21 years of age</a:t>
            </a:r>
          </a:p>
          <a:p>
            <a:pPr lvl="1">
              <a:buFont typeface="Wingdings" panose="05000000000000000000" pitchFamily="2" charset="2"/>
              <a:buChar char="Ø"/>
            </a:pPr>
            <a:r>
              <a:rPr lang="en-US" sz="2400" dirty="0" smtClean="0"/>
              <a:t>Men 22 through 26 years who have sex with men or have an immunocompromising condition</a:t>
            </a:r>
          </a:p>
          <a:p>
            <a:pPr lvl="1">
              <a:buFont typeface="Wingdings" panose="05000000000000000000" pitchFamily="2" charset="2"/>
              <a:buChar char="Ø"/>
            </a:pPr>
            <a:r>
              <a:rPr lang="en-US" sz="2400" dirty="0" smtClean="0"/>
              <a:t>All other males 22 through 26 years</a:t>
            </a:r>
          </a:p>
          <a:p>
            <a:pPr marL="457200" lvl="1" indent="0">
              <a:buNone/>
            </a:pPr>
            <a:endParaRPr lang="en-US" dirty="0" smtClean="0"/>
          </a:p>
          <a:p>
            <a:pPr marL="457200" lvl="1" indent="0">
              <a:buNone/>
            </a:pPr>
            <a:r>
              <a:rPr lang="en-US" dirty="0" smtClean="0"/>
              <a:t>9vHPV may be used to complete the 3 dose series that was started with 2vHPV or 4vHPV</a:t>
            </a:r>
            <a:endParaRPr lang="en-US" dirty="0"/>
          </a:p>
          <a:p>
            <a:pPr lvl="1">
              <a:buFont typeface="Wingdings" panose="05000000000000000000" pitchFamily="2" charset="2"/>
              <a:buChar char="Ø"/>
            </a:pPr>
            <a:endParaRPr lang="en-US" dirty="0" smtClean="0"/>
          </a:p>
        </p:txBody>
      </p:sp>
    </p:spTree>
    <p:extLst>
      <p:ext uri="{BB962C8B-B14F-4D97-AF65-F5344CB8AC3E}">
        <p14:creationId xmlns:p14="http://schemas.microsoft.com/office/powerpoint/2010/main" val="37212652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1631696" y="679357"/>
          <a:ext cx="6324600" cy="5147310"/>
        </p:xfrm>
        <a:graphic>
          <a:graphicData uri="http://schemas.openxmlformats.org/drawingml/2006/table">
            <a:tbl>
              <a:tblPr firstRow="1" bandRow="1">
                <a:tableStyleId>{5C22544A-7EE6-4342-B048-85BDC9FD1C3A}</a:tableStyleId>
              </a:tblPr>
              <a:tblGrid>
                <a:gridCol w="979055">
                  <a:extLst>
                    <a:ext uri="{9D8B030D-6E8A-4147-A177-3AD203B41FA5}">
                      <a16:colId xmlns:a16="http://schemas.microsoft.com/office/drawing/2014/main" xmlns="" val="20000"/>
                    </a:ext>
                  </a:extLst>
                </a:gridCol>
                <a:gridCol w="1383145">
                  <a:extLst>
                    <a:ext uri="{9D8B030D-6E8A-4147-A177-3AD203B41FA5}">
                      <a16:colId xmlns:a16="http://schemas.microsoft.com/office/drawing/2014/main" xmlns="" val="20001"/>
                    </a:ext>
                  </a:extLst>
                </a:gridCol>
                <a:gridCol w="2125133">
                  <a:extLst>
                    <a:ext uri="{9D8B030D-6E8A-4147-A177-3AD203B41FA5}">
                      <a16:colId xmlns:a16="http://schemas.microsoft.com/office/drawing/2014/main" xmlns="" val="20002"/>
                    </a:ext>
                  </a:extLst>
                </a:gridCol>
                <a:gridCol w="1837267">
                  <a:extLst>
                    <a:ext uri="{9D8B030D-6E8A-4147-A177-3AD203B41FA5}">
                      <a16:colId xmlns:a16="http://schemas.microsoft.com/office/drawing/2014/main" xmlns="" val="20003"/>
                    </a:ext>
                  </a:extLst>
                </a:gridCol>
              </a:tblGrid>
              <a:tr h="685800">
                <a:tc>
                  <a:txBody>
                    <a:bodyPr/>
                    <a:lstStyle/>
                    <a:p>
                      <a:r>
                        <a:rPr lang="en-US" sz="1800" dirty="0">
                          <a:solidFill>
                            <a:schemeClr val="tx1"/>
                          </a:solidFill>
                        </a:rPr>
                        <a:t>   HPV</a:t>
                      </a:r>
                    </a:p>
                    <a:p>
                      <a:r>
                        <a:rPr lang="en-US" sz="1800" dirty="0">
                          <a:solidFill>
                            <a:schemeClr val="tx1"/>
                          </a:solidFill>
                        </a:rPr>
                        <a:t>  Type</a:t>
                      </a:r>
                    </a:p>
                  </a:txBody>
                  <a:tcPr>
                    <a:solidFill>
                      <a:schemeClr val="tx2">
                        <a:lumMod val="40000"/>
                        <a:lumOff val="60000"/>
                      </a:schemeClr>
                    </a:solidFill>
                  </a:tcPr>
                </a:tc>
                <a:tc>
                  <a:txBody>
                    <a:bodyPr/>
                    <a:lstStyle/>
                    <a:p>
                      <a:pPr algn="ctr"/>
                      <a:r>
                        <a:rPr lang="en-US" sz="1800" dirty="0">
                          <a:solidFill>
                            <a:schemeClr val="tx1"/>
                          </a:solidFill>
                        </a:rPr>
                        <a:t>    </a:t>
                      </a:r>
                      <a:r>
                        <a:rPr lang="en-US" sz="1800" b="1" dirty="0">
                          <a:solidFill>
                            <a:schemeClr val="tx1"/>
                          </a:solidFill>
                        </a:rPr>
                        <a:t>Cervical Cancer</a:t>
                      </a:r>
                    </a:p>
                  </a:txBody>
                  <a:tcPr>
                    <a:solidFill>
                      <a:schemeClr val="tx2">
                        <a:lumMod val="40000"/>
                        <a:lumOff val="60000"/>
                      </a:schemeClr>
                    </a:solidFill>
                  </a:tcPr>
                </a:tc>
                <a:tc>
                  <a:txBody>
                    <a:bodyPr/>
                    <a:lstStyle/>
                    <a:p>
                      <a:pPr algn="ctr"/>
                      <a:r>
                        <a:rPr lang="en-US" sz="1800" dirty="0">
                          <a:solidFill>
                            <a:schemeClr val="tx1"/>
                          </a:solidFill>
                        </a:rPr>
                        <a:t>All HPV-Associated</a:t>
                      </a:r>
                    </a:p>
                    <a:p>
                      <a:pPr algn="ctr"/>
                      <a:r>
                        <a:rPr lang="en-US" sz="1800" dirty="0">
                          <a:solidFill>
                            <a:schemeClr val="tx1"/>
                          </a:solidFill>
                        </a:rPr>
                        <a:t>Cancers</a:t>
                      </a:r>
                    </a:p>
                  </a:txBody>
                  <a:tcPr>
                    <a:solidFill>
                      <a:schemeClr val="tx2">
                        <a:lumMod val="40000"/>
                        <a:lumOff val="60000"/>
                      </a:schemeClr>
                    </a:solidFill>
                  </a:tcPr>
                </a:tc>
                <a:tc>
                  <a:txBody>
                    <a:bodyPr/>
                    <a:lstStyle/>
                    <a:p>
                      <a:pPr algn="ctr"/>
                      <a:r>
                        <a:rPr lang="en-US" sz="1800" dirty="0">
                          <a:solidFill>
                            <a:schemeClr val="tx1"/>
                          </a:solidFill>
                        </a:rPr>
                        <a:t>Anogenital Warts</a:t>
                      </a:r>
                    </a:p>
                  </a:txBody>
                  <a:tcPr>
                    <a:solidFill>
                      <a:schemeClr val="tx2">
                        <a:lumMod val="40000"/>
                        <a:lumOff val="60000"/>
                      </a:schemeClr>
                    </a:solidFill>
                  </a:tcPr>
                </a:tc>
                <a:extLst>
                  <a:ext uri="{0D108BD9-81ED-4DB2-BD59-A6C34878D82A}">
                    <a16:rowId xmlns:a16="http://schemas.microsoft.com/office/drawing/2014/main" xmlns="" val="10000"/>
                  </a:ext>
                </a:extLst>
              </a:tr>
              <a:tr h="464439">
                <a:tc>
                  <a:txBody>
                    <a:bodyPr/>
                    <a:lstStyle/>
                    <a:p>
                      <a:pPr algn="ctr"/>
                      <a:r>
                        <a:rPr lang="en-US" dirty="0">
                          <a:solidFill>
                            <a:schemeClr val="tx1"/>
                          </a:solidFill>
                        </a:rPr>
                        <a:t> 6</a:t>
                      </a:r>
                    </a:p>
                  </a:txBody>
                  <a:tcPr>
                    <a:solidFill>
                      <a:schemeClr val="tx2">
                        <a:lumMod val="40000"/>
                        <a:lumOff val="60000"/>
                      </a:schemeClr>
                    </a:solidFill>
                  </a:tcPr>
                </a:tc>
                <a:tc rowSpan="2">
                  <a:txBody>
                    <a:bodyPr/>
                    <a:lstStyle/>
                    <a:p>
                      <a:endParaRPr lang="en-US" dirty="0">
                        <a:solidFill>
                          <a:schemeClr val="tx1"/>
                        </a:solidFill>
                      </a:endParaRPr>
                    </a:p>
                    <a:p>
                      <a:endParaRPr lang="en-US" dirty="0">
                        <a:solidFill>
                          <a:schemeClr val="tx1"/>
                        </a:solidFill>
                      </a:endParaRPr>
                    </a:p>
                  </a:txBody>
                  <a:tcPr>
                    <a:solidFill>
                      <a:schemeClr val="tx2">
                        <a:lumMod val="40000"/>
                        <a:lumOff val="60000"/>
                      </a:schemeClr>
                    </a:solidFill>
                  </a:tcPr>
                </a:tc>
                <a:tc rowSpan="2">
                  <a:txBody>
                    <a:bodyPr/>
                    <a:lstStyle/>
                    <a:p>
                      <a:endParaRPr lang="en-US" dirty="0">
                        <a:solidFill>
                          <a:schemeClr val="tx1"/>
                        </a:solidFill>
                      </a:endParaRPr>
                    </a:p>
                  </a:txBody>
                  <a:tcPr>
                    <a:solidFill>
                      <a:schemeClr val="tx2">
                        <a:lumMod val="40000"/>
                        <a:lumOff val="60000"/>
                      </a:schemeClr>
                    </a:solidFill>
                  </a:tcPr>
                </a:tc>
                <a:tc rowSpan="2">
                  <a:txBody>
                    <a:bodyPr/>
                    <a:lstStyle/>
                    <a:p>
                      <a:pPr algn="ctr"/>
                      <a:endParaRPr lang="en-US" dirty="0">
                        <a:solidFill>
                          <a:schemeClr val="tx1"/>
                        </a:solidFill>
                      </a:endParaRPr>
                    </a:p>
                    <a:p>
                      <a:pPr algn="ctr"/>
                      <a:r>
                        <a:rPr lang="en-US" b="1" dirty="0">
                          <a:solidFill>
                            <a:schemeClr val="tx1"/>
                          </a:solidFill>
                        </a:rPr>
                        <a:t>90%</a:t>
                      </a:r>
                    </a:p>
                  </a:txBody>
                  <a:tcPr>
                    <a:solidFill>
                      <a:schemeClr val="tx2">
                        <a:lumMod val="40000"/>
                        <a:lumOff val="60000"/>
                      </a:schemeClr>
                    </a:solidFill>
                  </a:tcPr>
                </a:tc>
                <a:extLst>
                  <a:ext uri="{0D108BD9-81ED-4DB2-BD59-A6C34878D82A}">
                    <a16:rowId xmlns:a16="http://schemas.microsoft.com/office/drawing/2014/main" xmlns="" val="10001"/>
                  </a:ext>
                </a:extLst>
              </a:tr>
              <a:tr h="457200">
                <a:tc>
                  <a:txBody>
                    <a:bodyPr/>
                    <a:lstStyle/>
                    <a:p>
                      <a:pPr algn="ctr"/>
                      <a:r>
                        <a:rPr lang="en-US" dirty="0">
                          <a:solidFill>
                            <a:schemeClr val="tx1"/>
                          </a:solidFill>
                        </a:rPr>
                        <a:t>11</a:t>
                      </a:r>
                    </a:p>
                  </a:txBody>
                  <a:tcPr>
                    <a:solidFill>
                      <a:schemeClr val="tx2">
                        <a:lumMod val="40000"/>
                        <a:lumOff val="60000"/>
                      </a:schemeClr>
                    </a:solidFill>
                  </a:tcPr>
                </a:tc>
                <a:tc vMerge="1">
                  <a:txBody>
                    <a:bodyPr/>
                    <a:lstStyle/>
                    <a:p>
                      <a:endParaRPr lang="en-US" dirty="0">
                        <a:solidFill>
                          <a:schemeClr val="tx1"/>
                        </a:solidFill>
                      </a:endParaRPr>
                    </a:p>
                  </a:txBody>
                  <a:tcPr>
                    <a:noFill/>
                  </a:tcPr>
                </a:tc>
                <a:tc vMerge="1">
                  <a:txBody>
                    <a:bodyPr/>
                    <a:lstStyle/>
                    <a:p>
                      <a:endParaRPr lang="en-US" dirty="0">
                        <a:solidFill>
                          <a:schemeClr val="tx1"/>
                        </a:solidFill>
                      </a:endParaRPr>
                    </a:p>
                  </a:txBody>
                  <a:tcPr>
                    <a:noFill/>
                  </a:tcPr>
                </a:tc>
                <a:tc vMerge="1">
                  <a:txBody>
                    <a:bodyPr/>
                    <a:lstStyle/>
                    <a:p>
                      <a:pPr algn="ctr"/>
                      <a:endParaRPr lang="en-US" dirty="0">
                        <a:solidFill>
                          <a:schemeClr val="tx1"/>
                        </a:solidFill>
                      </a:endParaRPr>
                    </a:p>
                  </a:txBody>
                  <a:tcPr>
                    <a:noFill/>
                  </a:tcPr>
                </a:tc>
                <a:extLst>
                  <a:ext uri="{0D108BD9-81ED-4DB2-BD59-A6C34878D82A}">
                    <a16:rowId xmlns:a16="http://schemas.microsoft.com/office/drawing/2014/main" xmlns="" val="10002"/>
                  </a:ext>
                </a:extLst>
              </a:tr>
              <a:tr h="457200">
                <a:tc>
                  <a:txBody>
                    <a:bodyPr/>
                    <a:lstStyle/>
                    <a:p>
                      <a:pPr algn="ctr"/>
                      <a:r>
                        <a:rPr lang="en-US" dirty="0">
                          <a:solidFill>
                            <a:schemeClr val="tx1"/>
                          </a:solidFill>
                        </a:rPr>
                        <a:t> 16</a:t>
                      </a:r>
                    </a:p>
                  </a:txBody>
                  <a:tcPr>
                    <a:solidFill>
                      <a:schemeClr val="tx2">
                        <a:lumMod val="40000"/>
                        <a:lumOff val="60000"/>
                      </a:schemeClr>
                    </a:solidFill>
                  </a:tcPr>
                </a:tc>
                <a:tc rowSpan="2">
                  <a:txBody>
                    <a:bodyPr/>
                    <a:lstStyle/>
                    <a:p>
                      <a:endParaRPr lang="en-US" dirty="0">
                        <a:solidFill>
                          <a:schemeClr val="tx1"/>
                        </a:solidFill>
                      </a:endParaRPr>
                    </a:p>
                    <a:p>
                      <a:pPr algn="ctr"/>
                      <a:r>
                        <a:rPr lang="en-US" b="1" dirty="0">
                          <a:solidFill>
                            <a:schemeClr val="tx1"/>
                          </a:solidFill>
                        </a:rPr>
                        <a:t>66%</a:t>
                      </a:r>
                    </a:p>
                  </a:txBody>
                  <a:tcPr>
                    <a:solidFill>
                      <a:schemeClr val="tx2">
                        <a:lumMod val="40000"/>
                        <a:lumOff val="60000"/>
                      </a:schemeClr>
                    </a:solidFill>
                  </a:tcPr>
                </a:tc>
                <a:tc rowSpan="2">
                  <a:txBody>
                    <a:bodyPr/>
                    <a:lstStyle/>
                    <a:p>
                      <a:endParaRPr lang="en-US" dirty="0">
                        <a:solidFill>
                          <a:schemeClr val="tx1"/>
                        </a:solidFill>
                      </a:endParaRPr>
                    </a:p>
                    <a:p>
                      <a:pPr algn="ctr"/>
                      <a:r>
                        <a:rPr lang="en-US" b="1" dirty="0">
                          <a:solidFill>
                            <a:schemeClr val="tx1"/>
                          </a:solidFill>
                        </a:rPr>
                        <a:t>64%</a:t>
                      </a:r>
                    </a:p>
                  </a:txBody>
                  <a:tcPr>
                    <a:solidFill>
                      <a:schemeClr val="tx2">
                        <a:lumMod val="40000"/>
                        <a:lumOff val="60000"/>
                      </a:schemeClr>
                    </a:solidFill>
                  </a:tcPr>
                </a:tc>
                <a:tc rowSpan="2">
                  <a:txBody>
                    <a:bodyPr/>
                    <a:lstStyle/>
                    <a:p>
                      <a:endParaRPr lang="en-US" dirty="0">
                        <a:solidFill>
                          <a:schemeClr val="tx1"/>
                        </a:solidFill>
                      </a:endParaRPr>
                    </a:p>
                  </a:txBody>
                  <a:tcPr>
                    <a:solidFill>
                      <a:schemeClr val="tx2">
                        <a:lumMod val="40000"/>
                        <a:lumOff val="60000"/>
                      </a:schemeClr>
                    </a:solidFill>
                  </a:tcPr>
                </a:tc>
                <a:extLst>
                  <a:ext uri="{0D108BD9-81ED-4DB2-BD59-A6C34878D82A}">
                    <a16:rowId xmlns:a16="http://schemas.microsoft.com/office/drawing/2014/main" xmlns="" val="10003"/>
                  </a:ext>
                </a:extLst>
              </a:tr>
              <a:tr h="457200">
                <a:tc>
                  <a:txBody>
                    <a:bodyPr/>
                    <a:lstStyle/>
                    <a:p>
                      <a:pPr algn="ctr"/>
                      <a:r>
                        <a:rPr lang="en-US" dirty="0">
                          <a:solidFill>
                            <a:schemeClr val="tx1"/>
                          </a:solidFill>
                        </a:rPr>
                        <a:t> 18</a:t>
                      </a:r>
                    </a:p>
                  </a:txBody>
                  <a:tcPr>
                    <a:solidFill>
                      <a:schemeClr val="tx2">
                        <a:lumMod val="40000"/>
                        <a:lumOff val="60000"/>
                      </a:schemeClr>
                    </a:solidFill>
                  </a:tcPr>
                </a:tc>
                <a:tc vMerge="1">
                  <a:txBody>
                    <a:bodyPr/>
                    <a:lstStyle/>
                    <a:p>
                      <a:endParaRPr lang="en-US" dirty="0">
                        <a:solidFill>
                          <a:schemeClr val="tx1"/>
                        </a:solidFill>
                      </a:endParaRPr>
                    </a:p>
                  </a:txBody>
                  <a:tcPr>
                    <a:noFill/>
                  </a:tcPr>
                </a:tc>
                <a:tc vMerge="1">
                  <a:txBody>
                    <a:bodyPr/>
                    <a:lstStyle/>
                    <a:p>
                      <a:endParaRPr lang="en-US" dirty="0">
                        <a:solidFill>
                          <a:schemeClr val="tx1"/>
                        </a:solidFill>
                      </a:endParaRPr>
                    </a:p>
                  </a:txBody>
                  <a:tcPr>
                    <a:noFill/>
                  </a:tcPr>
                </a:tc>
                <a:tc vMerge="1">
                  <a:txBody>
                    <a:bodyPr/>
                    <a:lstStyle/>
                    <a:p>
                      <a:endParaRPr lang="en-US" dirty="0">
                        <a:solidFill>
                          <a:schemeClr val="tx1"/>
                        </a:solidFill>
                      </a:endParaRPr>
                    </a:p>
                  </a:txBody>
                  <a:tcPr>
                    <a:noFill/>
                  </a:tcPr>
                </a:tc>
                <a:extLst>
                  <a:ext uri="{0D108BD9-81ED-4DB2-BD59-A6C34878D82A}">
                    <a16:rowId xmlns:a16="http://schemas.microsoft.com/office/drawing/2014/main" xmlns="" val="10004"/>
                  </a:ext>
                </a:extLst>
              </a:tr>
              <a:tr h="457200">
                <a:tc>
                  <a:txBody>
                    <a:bodyPr/>
                    <a:lstStyle/>
                    <a:p>
                      <a:pPr algn="ctr"/>
                      <a:r>
                        <a:rPr lang="en-US" dirty="0">
                          <a:solidFill>
                            <a:schemeClr val="tx1"/>
                          </a:solidFill>
                        </a:rPr>
                        <a:t> 31</a:t>
                      </a:r>
                    </a:p>
                  </a:txBody>
                  <a:tcPr>
                    <a:solidFill>
                      <a:schemeClr val="tx2">
                        <a:lumMod val="40000"/>
                        <a:lumOff val="60000"/>
                      </a:schemeClr>
                    </a:solidFill>
                  </a:tcPr>
                </a:tc>
                <a:tc rowSpan="5">
                  <a:txBody>
                    <a:bodyPr/>
                    <a:lstStyle/>
                    <a:p>
                      <a:endParaRPr lang="en-US" dirty="0">
                        <a:solidFill>
                          <a:schemeClr val="tx1"/>
                        </a:solidFill>
                      </a:endParaRPr>
                    </a:p>
                    <a:p>
                      <a:endParaRPr lang="en-US" dirty="0">
                        <a:solidFill>
                          <a:schemeClr val="tx1"/>
                        </a:solidFill>
                      </a:endParaRPr>
                    </a:p>
                    <a:p>
                      <a:endParaRPr lang="en-US" dirty="0">
                        <a:solidFill>
                          <a:schemeClr val="tx1"/>
                        </a:solidFill>
                      </a:endParaRPr>
                    </a:p>
                    <a:p>
                      <a:pPr algn="ctr"/>
                      <a:r>
                        <a:rPr lang="en-US" b="1" dirty="0">
                          <a:solidFill>
                            <a:schemeClr val="tx1"/>
                          </a:solidFill>
                        </a:rPr>
                        <a:t>15%</a:t>
                      </a:r>
                    </a:p>
                  </a:txBody>
                  <a:tcPr>
                    <a:solidFill>
                      <a:schemeClr val="tx2">
                        <a:lumMod val="40000"/>
                        <a:lumOff val="60000"/>
                      </a:schemeClr>
                    </a:solidFill>
                  </a:tcPr>
                </a:tc>
                <a:tc rowSpan="5">
                  <a:txBody>
                    <a:bodyPr/>
                    <a:lstStyle/>
                    <a:p>
                      <a:endParaRPr lang="en-US" dirty="0">
                        <a:solidFill>
                          <a:schemeClr val="tx1"/>
                        </a:solidFill>
                      </a:endParaRPr>
                    </a:p>
                    <a:p>
                      <a:endParaRPr lang="en-US" dirty="0">
                        <a:solidFill>
                          <a:schemeClr val="tx1"/>
                        </a:solidFill>
                      </a:endParaRPr>
                    </a:p>
                    <a:p>
                      <a:endParaRPr lang="en-US" dirty="0">
                        <a:solidFill>
                          <a:schemeClr val="tx1"/>
                        </a:solidFill>
                      </a:endParaRPr>
                    </a:p>
                    <a:p>
                      <a:pPr algn="ctr"/>
                      <a:r>
                        <a:rPr lang="en-US" b="1" dirty="0">
                          <a:solidFill>
                            <a:schemeClr val="tx1"/>
                          </a:solidFill>
                        </a:rPr>
                        <a:t>10%</a:t>
                      </a:r>
                    </a:p>
                  </a:txBody>
                  <a:tcPr>
                    <a:solidFill>
                      <a:schemeClr val="tx2">
                        <a:lumMod val="40000"/>
                        <a:lumOff val="60000"/>
                      </a:schemeClr>
                    </a:solidFill>
                  </a:tcPr>
                </a:tc>
                <a:tc rowSpan="5">
                  <a:txBody>
                    <a:bodyPr/>
                    <a:lstStyle/>
                    <a:p>
                      <a:endParaRPr lang="en-US" dirty="0">
                        <a:solidFill>
                          <a:schemeClr val="tx1"/>
                        </a:solidFill>
                      </a:endParaRPr>
                    </a:p>
                  </a:txBody>
                  <a:tcPr>
                    <a:solidFill>
                      <a:schemeClr val="tx2">
                        <a:lumMod val="40000"/>
                        <a:lumOff val="60000"/>
                      </a:schemeClr>
                    </a:solidFill>
                  </a:tcPr>
                </a:tc>
                <a:extLst>
                  <a:ext uri="{0D108BD9-81ED-4DB2-BD59-A6C34878D82A}">
                    <a16:rowId xmlns:a16="http://schemas.microsoft.com/office/drawing/2014/main" xmlns="" val="10005"/>
                  </a:ext>
                </a:extLst>
              </a:tr>
              <a:tr h="457200">
                <a:tc>
                  <a:txBody>
                    <a:bodyPr/>
                    <a:lstStyle/>
                    <a:p>
                      <a:pPr algn="ctr"/>
                      <a:r>
                        <a:rPr lang="en-US" dirty="0">
                          <a:solidFill>
                            <a:schemeClr val="tx1"/>
                          </a:solidFill>
                        </a:rPr>
                        <a:t> 33</a:t>
                      </a:r>
                    </a:p>
                  </a:txBody>
                  <a:tcPr>
                    <a:solidFill>
                      <a:schemeClr val="tx2">
                        <a:lumMod val="40000"/>
                        <a:lumOff val="60000"/>
                      </a:schemeClr>
                    </a:solidFill>
                  </a:tcPr>
                </a:tc>
                <a:tc vMerge="1">
                  <a:txBody>
                    <a:bodyPr/>
                    <a:lstStyle/>
                    <a:p>
                      <a:endParaRPr lang="en-US" dirty="0">
                        <a:solidFill>
                          <a:schemeClr val="tx1"/>
                        </a:solidFill>
                      </a:endParaRPr>
                    </a:p>
                  </a:txBody>
                  <a:tcPr>
                    <a:noFill/>
                  </a:tcPr>
                </a:tc>
                <a:tc vMerge="1">
                  <a:txBody>
                    <a:bodyPr/>
                    <a:lstStyle/>
                    <a:p>
                      <a:endParaRPr lang="en-US" dirty="0">
                        <a:solidFill>
                          <a:schemeClr val="tx1"/>
                        </a:solidFill>
                      </a:endParaRPr>
                    </a:p>
                  </a:txBody>
                  <a:tcPr>
                    <a:noFill/>
                  </a:tcPr>
                </a:tc>
                <a:tc vMerge="1">
                  <a:txBody>
                    <a:bodyPr/>
                    <a:lstStyle/>
                    <a:p>
                      <a:endParaRPr lang="en-US" dirty="0">
                        <a:solidFill>
                          <a:schemeClr val="tx1"/>
                        </a:solidFill>
                      </a:endParaRPr>
                    </a:p>
                  </a:txBody>
                  <a:tcPr>
                    <a:noFill/>
                  </a:tcPr>
                </a:tc>
                <a:extLst>
                  <a:ext uri="{0D108BD9-81ED-4DB2-BD59-A6C34878D82A}">
                    <a16:rowId xmlns:a16="http://schemas.microsoft.com/office/drawing/2014/main" xmlns="" val="10006"/>
                  </a:ext>
                </a:extLst>
              </a:tr>
              <a:tr h="457200">
                <a:tc>
                  <a:txBody>
                    <a:bodyPr/>
                    <a:lstStyle/>
                    <a:p>
                      <a:pPr algn="ctr"/>
                      <a:r>
                        <a:rPr lang="en-US" dirty="0">
                          <a:solidFill>
                            <a:schemeClr val="tx1"/>
                          </a:solidFill>
                        </a:rPr>
                        <a:t> 45</a:t>
                      </a:r>
                    </a:p>
                  </a:txBody>
                  <a:tcPr>
                    <a:solidFill>
                      <a:schemeClr val="tx2">
                        <a:lumMod val="40000"/>
                        <a:lumOff val="60000"/>
                      </a:schemeClr>
                    </a:solidFill>
                  </a:tcPr>
                </a:tc>
                <a:tc vMerge="1">
                  <a:txBody>
                    <a:bodyPr/>
                    <a:lstStyle/>
                    <a:p>
                      <a:endParaRPr lang="en-US" dirty="0">
                        <a:solidFill>
                          <a:schemeClr val="tx1"/>
                        </a:solidFill>
                      </a:endParaRPr>
                    </a:p>
                  </a:txBody>
                  <a:tcPr>
                    <a:noFill/>
                  </a:tcPr>
                </a:tc>
                <a:tc vMerge="1">
                  <a:txBody>
                    <a:bodyPr/>
                    <a:lstStyle/>
                    <a:p>
                      <a:endParaRPr lang="en-US" dirty="0">
                        <a:solidFill>
                          <a:schemeClr val="tx1"/>
                        </a:solidFill>
                      </a:endParaRPr>
                    </a:p>
                  </a:txBody>
                  <a:tcPr>
                    <a:noFill/>
                  </a:tcPr>
                </a:tc>
                <a:tc vMerge="1">
                  <a:txBody>
                    <a:bodyPr/>
                    <a:lstStyle/>
                    <a:p>
                      <a:endParaRPr lang="en-US" dirty="0">
                        <a:solidFill>
                          <a:schemeClr val="tx1"/>
                        </a:solidFill>
                      </a:endParaRPr>
                    </a:p>
                  </a:txBody>
                  <a:tcPr>
                    <a:noFill/>
                  </a:tcPr>
                </a:tc>
                <a:extLst>
                  <a:ext uri="{0D108BD9-81ED-4DB2-BD59-A6C34878D82A}">
                    <a16:rowId xmlns:a16="http://schemas.microsoft.com/office/drawing/2014/main" xmlns="" val="10007"/>
                  </a:ext>
                </a:extLst>
              </a:tr>
              <a:tr h="457200">
                <a:tc>
                  <a:txBody>
                    <a:bodyPr/>
                    <a:lstStyle/>
                    <a:p>
                      <a:pPr algn="ctr"/>
                      <a:r>
                        <a:rPr lang="en-US" dirty="0">
                          <a:solidFill>
                            <a:schemeClr val="tx1"/>
                          </a:solidFill>
                        </a:rPr>
                        <a:t> 52</a:t>
                      </a:r>
                    </a:p>
                  </a:txBody>
                  <a:tcPr>
                    <a:solidFill>
                      <a:schemeClr val="tx2">
                        <a:lumMod val="40000"/>
                        <a:lumOff val="60000"/>
                      </a:schemeClr>
                    </a:solidFill>
                  </a:tcPr>
                </a:tc>
                <a:tc vMerge="1">
                  <a:txBody>
                    <a:bodyPr/>
                    <a:lstStyle/>
                    <a:p>
                      <a:endParaRPr lang="en-US" dirty="0">
                        <a:solidFill>
                          <a:schemeClr val="tx1"/>
                        </a:solidFill>
                      </a:endParaRPr>
                    </a:p>
                  </a:txBody>
                  <a:tcPr>
                    <a:noFill/>
                  </a:tcPr>
                </a:tc>
                <a:tc vMerge="1">
                  <a:txBody>
                    <a:bodyPr/>
                    <a:lstStyle/>
                    <a:p>
                      <a:endParaRPr lang="en-US" dirty="0">
                        <a:solidFill>
                          <a:schemeClr val="tx1"/>
                        </a:solidFill>
                      </a:endParaRPr>
                    </a:p>
                  </a:txBody>
                  <a:tcPr>
                    <a:noFill/>
                  </a:tcPr>
                </a:tc>
                <a:tc vMerge="1">
                  <a:txBody>
                    <a:bodyPr/>
                    <a:lstStyle/>
                    <a:p>
                      <a:endParaRPr lang="en-US" dirty="0">
                        <a:solidFill>
                          <a:schemeClr val="tx1"/>
                        </a:solidFill>
                      </a:endParaRPr>
                    </a:p>
                  </a:txBody>
                  <a:tcPr>
                    <a:noFill/>
                  </a:tcPr>
                </a:tc>
                <a:extLst>
                  <a:ext uri="{0D108BD9-81ED-4DB2-BD59-A6C34878D82A}">
                    <a16:rowId xmlns:a16="http://schemas.microsoft.com/office/drawing/2014/main" xmlns="" val="10008"/>
                  </a:ext>
                </a:extLst>
              </a:tr>
              <a:tr h="568071">
                <a:tc>
                  <a:txBody>
                    <a:bodyPr/>
                    <a:lstStyle/>
                    <a:p>
                      <a:pPr algn="ctr"/>
                      <a:r>
                        <a:rPr lang="en-US" dirty="0">
                          <a:solidFill>
                            <a:schemeClr val="tx1"/>
                          </a:solidFill>
                        </a:rPr>
                        <a:t> 58</a:t>
                      </a:r>
                    </a:p>
                  </a:txBody>
                  <a:tcPr>
                    <a:solidFill>
                      <a:schemeClr val="tx2">
                        <a:lumMod val="40000"/>
                        <a:lumOff val="60000"/>
                      </a:schemeClr>
                    </a:solidFill>
                  </a:tcPr>
                </a:tc>
                <a:tc vMerge="1">
                  <a:txBody>
                    <a:bodyPr/>
                    <a:lstStyle/>
                    <a:p>
                      <a:endParaRPr lang="en-US" dirty="0">
                        <a:solidFill>
                          <a:schemeClr val="tx1"/>
                        </a:solidFill>
                      </a:endParaRPr>
                    </a:p>
                  </a:txBody>
                  <a:tcPr>
                    <a:noFill/>
                  </a:tcPr>
                </a:tc>
                <a:tc vMerge="1">
                  <a:txBody>
                    <a:bodyPr/>
                    <a:lstStyle/>
                    <a:p>
                      <a:endParaRPr lang="en-US" dirty="0">
                        <a:solidFill>
                          <a:schemeClr val="tx1"/>
                        </a:solidFill>
                      </a:endParaRPr>
                    </a:p>
                  </a:txBody>
                  <a:tcPr>
                    <a:noFill/>
                  </a:tcPr>
                </a:tc>
                <a:tc vMerge="1">
                  <a:txBody>
                    <a:bodyPr/>
                    <a:lstStyle/>
                    <a:p>
                      <a:endParaRPr lang="en-US" dirty="0">
                        <a:solidFill>
                          <a:schemeClr val="tx1"/>
                        </a:solidFill>
                      </a:endParaRPr>
                    </a:p>
                  </a:txBody>
                  <a:tcPr>
                    <a:noFill/>
                  </a:tcPr>
                </a:tc>
                <a:extLst>
                  <a:ext uri="{0D108BD9-81ED-4DB2-BD59-A6C34878D82A}">
                    <a16:rowId xmlns:a16="http://schemas.microsoft.com/office/drawing/2014/main" xmlns="" val="10009"/>
                  </a:ext>
                </a:extLst>
              </a:tr>
            </a:tbl>
          </a:graphicData>
        </a:graphic>
      </p:graphicFrame>
      <p:sp>
        <p:nvSpPr>
          <p:cNvPr id="6" name="TextBox 5"/>
          <p:cNvSpPr txBox="1"/>
          <p:nvPr/>
        </p:nvSpPr>
        <p:spPr>
          <a:xfrm flipH="1">
            <a:off x="8610600" y="1066800"/>
            <a:ext cx="533400" cy="1477328"/>
          </a:xfrm>
          <a:prstGeom prst="rect">
            <a:avLst/>
          </a:prstGeom>
          <a:noFill/>
        </p:spPr>
        <p:txBody>
          <a:bodyPr wrap="square" rtlCol="0">
            <a:spAutoFit/>
          </a:bodyPr>
          <a:lstStyle/>
          <a:p>
            <a:pPr algn="ctr"/>
            <a:endParaRPr lang="en-US" sz="2400" dirty="0">
              <a:solidFill>
                <a:srgbClr val="FFFFFF"/>
              </a:solidFill>
            </a:endParaRPr>
          </a:p>
          <a:p>
            <a:pPr algn="ctr"/>
            <a:endParaRPr lang="en-US" sz="2400" dirty="0">
              <a:solidFill>
                <a:srgbClr val="FFFFFF"/>
              </a:solidFill>
            </a:endParaRPr>
          </a:p>
          <a:p>
            <a:pPr algn="ctr"/>
            <a:endParaRPr lang="en-US" sz="2400" dirty="0">
              <a:solidFill>
                <a:srgbClr val="FFFFFF"/>
              </a:solidFill>
            </a:endParaRPr>
          </a:p>
          <a:p>
            <a:endParaRPr lang="en-US" dirty="0">
              <a:solidFill>
                <a:srgbClr val="FFFFFF"/>
              </a:solidFill>
            </a:endParaRPr>
          </a:p>
        </p:txBody>
      </p:sp>
      <p:sp>
        <p:nvSpPr>
          <p:cNvPr id="7" name="TextBox 6"/>
          <p:cNvSpPr txBox="1"/>
          <p:nvPr/>
        </p:nvSpPr>
        <p:spPr>
          <a:xfrm rot="16200000">
            <a:off x="428655" y="2283769"/>
            <a:ext cx="1828802" cy="461665"/>
          </a:xfrm>
          <a:prstGeom prst="rect">
            <a:avLst/>
          </a:prstGeom>
          <a:noFill/>
        </p:spPr>
        <p:txBody>
          <a:bodyPr wrap="square" rtlCol="0">
            <a:spAutoFit/>
          </a:bodyPr>
          <a:lstStyle/>
          <a:p>
            <a:pPr algn="ctr"/>
            <a:r>
              <a:rPr lang="en-US" sz="2400" b="1" dirty="0">
                <a:solidFill>
                  <a:prstClr val="black"/>
                </a:solidFill>
                <a:latin typeface="Calibri"/>
              </a:rPr>
              <a:t>4vHPV</a:t>
            </a:r>
          </a:p>
        </p:txBody>
      </p:sp>
      <p:sp>
        <p:nvSpPr>
          <p:cNvPr id="8" name="Rectangle 7"/>
          <p:cNvSpPr/>
          <p:nvPr/>
        </p:nvSpPr>
        <p:spPr bwMode="auto">
          <a:xfrm>
            <a:off x="1066800" y="1600198"/>
            <a:ext cx="533400" cy="182880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600" b="1">
              <a:solidFill>
                <a:srgbClr val="FFFFFF"/>
              </a:solidFill>
            </a:endParaRPr>
          </a:p>
        </p:txBody>
      </p:sp>
      <p:sp>
        <p:nvSpPr>
          <p:cNvPr id="9" name="TextBox 8"/>
          <p:cNvSpPr txBox="1"/>
          <p:nvPr/>
        </p:nvSpPr>
        <p:spPr>
          <a:xfrm rot="16200000">
            <a:off x="6135562" y="3434087"/>
            <a:ext cx="4190999" cy="523220"/>
          </a:xfrm>
          <a:prstGeom prst="rect">
            <a:avLst/>
          </a:prstGeom>
          <a:noFill/>
        </p:spPr>
        <p:txBody>
          <a:bodyPr wrap="square" rtlCol="0">
            <a:spAutoFit/>
          </a:bodyPr>
          <a:lstStyle/>
          <a:p>
            <a:pPr algn="ctr"/>
            <a:r>
              <a:rPr lang="en-US" sz="2800" b="1" dirty="0">
                <a:solidFill>
                  <a:prstClr val="black"/>
                </a:solidFill>
                <a:latin typeface="Calibri"/>
              </a:rPr>
              <a:t>9vHPV</a:t>
            </a:r>
          </a:p>
        </p:txBody>
      </p:sp>
      <p:sp>
        <p:nvSpPr>
          <p:cNvPr id="10" name="Rectangle 9"/>
          <p:cNvSpPr/>
          <p:nvPr/>
        </p:nvSpPr>
        <p:spPr bwMode="auto">
          <a:xfrm>
            <a:off x="7924800" y="1600200"/>
            <a:ext cx="533400" cy="419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600" b="1">
              <a:solidFill>
                <a:srgbClr val="FFFFFF"/>
              </a:solidFill>
            </a:endParaRPr>
          </a:p>
        </p:txBody>
      </p:sp>
      <p:sp>
        <p:nvSpPr>
          <p:cNvPr id="11" name="TextBox 10"/>
          <p:cNvSpPr txBox="1"/>
          <p:nvPr/>
        </p:nvSpPr>
        <p:spPr>
          <a:xfrm>
            <a:off x="381000" y="86379"/>
            <a:ext cx="8382000" cy="523220"/>
          </a:xfrm>
          <a:prstGeom prst="rect">
            <a:avLst/>
          </a:prstGeom>
          <a:noFill/>
        </p:spPr>
        <p:txBody>
          <a:bodyPr wrap="square" rtlCol="0">
            <a:spAutoFit/>
          </a:bodyPr>
          <a:lstStyle/>
          <a:p>
            <a:pPr algn="ctr"/>
            <a:r>
              <a:rPr lang="en-US" sz="2800" b="1" dirty="0">
                <a:solidFill>
                  <a:prstClr val="black"/>
                </a:solidFill>
                <a:latin typeface="Calibri" panose="020F0502020204030204" pitchFamily="34" charset="0"/>
              </a:rPr>
              <a:t>Burden of Disease Associated with HPV Vaccine Types</a:t>
            </a:r>
          </a:p>
        </p:txBody>
      </p:sp>
      <p:sp>
        <p:nvSpPr>
          <p:cNvPr id="12" name="TextBox 11"/>
          <p:cNvSpPr txBox="1"/>
          <p:nvPr/>
        </p:nvSpPr>
        <p:spPr>
          <a:xfrm>
            <a:off x="914400" y="5878284"/>
            <a:ext cx="7543800" cy="523220"/>
          </a:xfrm>
          <a:prstGeom prst="rect">
            <a:avLst/>
          </a:prstGeom>
          <a:noFill/>
        </p:spPr>
        <p:txBody>
          <a:bodyPr wrap="square" rtlCol="0">
            <a:spAutoFit/>
          </a:bodyPr>
          <a:lstStyle/>
          <a:p>
            <a:pPr algn="ctr"/>
            <a:r>
              <a:rPr lang="en-US" sz="1400" b="1" dirty="0">
                <a:solidFill>
                  <a:srgbClr val="FFFFFF"/>
                </a:solidFill>
                <a:latin typeface="Segoe UI"/>
              </a:rPr>
              <a:t>Provider </a:t>
            </a:r>
            <a:r>
              <a:rPr lang="en-US" sz="1400" b="1" dirty="0">
                <a:solidFill>
                  <a:prstClr val="black"/>
                </a:solidFill>
                <a:latin typeface="Segoe UI"/>
              </a:rPr>
              <a:t>Information: </a:t>
            </a:r>
            <a:r>
              <a:rPr lang="en-US" sz="1400" b="1" dirty="0" err="1">
                <a:solidFill>
                  <a:prstClr val="black"/>
                </a:solidFill>
                <a:latin typeface="Segoe UI"/>
              </a:rPr>
              <a:t>Gardasil</a:t>
            </a:r>
            <a:r>
              <a:rPr lang="en-US" sz="1400" b="1" dirty="0">
                <a:solidFill>
                  <a:prstClr val="black"/>
                </a:solidFill>
                <a:latin typeface="Segoe UI"/>
              </a:rPr>
              <a:t> 9 VIS – CDC,  National Center for Immunization and Respiratory Diseases – Immunization Services Division - December 2015</a:t>
            </a:r>
          </a:p>
        </p:txBody>
      </p:sp>
      <p:sp>
        <p:nvSpPr>
          <p:cNvPr id="13" name="Rectangle 12"/>
          <p:cNvSpPr/>
          <p:nvPr/>
        </p:nvSpPr>
        <p:spPr bwMode="auto">
          <a:xfrm>
            <a:off x="533400" y="2514600"/>
            <a:ext cx="533400" cy="914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600" b="1">
              <a:solidFill>
                <a:srgbClr val="FFFFFF"/>
              </a:solidFill>
            </a:endParaRPr>
          </a:p>
        </p:txBody>
      </p:sp>
      <p:sp>
        <p:nvSpPr>
          <p:cNvPr id="14" name="Rectangle 13"/>
          <p:cNvSpPr/>
          <p:nvPr/>
        </p:nvSpPr>
        <p:spPr>
          <a:xfrm rot="16200000">
            <a:off x="258637" y="2727811"/>
            <a:ext cx="990600" cy="411777"/>
          </a:xfrm>
          <a:prstGeom prst="rect">
            <a:avLst/>
          </a:prstGeom>
        </p:spPr>
        <p:txBody>
          <a:bodyPr wrap="square">
            <a:spAutoFit/>
          </a:bodyPr>
          <a:lstStyle/>
          <a:p>
            <a:pPr algn="ctr"/>
            <a:r>
              <a:rPr lang="en-US" sz="2000" b="1" dirty="0">
                <a:solidFill>
                  <a:prstClr val="black"/>
                </a:solidFill>
                <a:latin typeface="Calibri"/>
              </a:rPr>
              <a:t>2vHPV</a:t>
            </a:r>
          </a:p>
        </p:txBody>
      </p:sp>
    </p:spTree>
    <p:extLst>
      <p:ext uri="{BB962C8B-B14F-4D97-AF65-F5344CB8AC3E}">
        <p14:creationId xmlns:p14="http://schemas.microsoft.com/office/powerpoint/2010/main" val="19886100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xfrm>
            <a:off x="685800" y="228600"/>
            <a:ext cx="7772400" cy="1143000"/>
          </a:xfrm>
        </p:spPr>
        <p:txBody>
          <a:bodyPr>
            <a:noAutofit/>
          </a:bodyPr>
          <a:lstStyle/>
          <a:p>
            <a:r>
              <a:rPr lang="en-US" sz="3600" dirty="0" smtClean="0"/>
              <a:t>Reasons to Immunize Against HPV </a:t>
            </a:r>
            <a:br>
              <a:rPr lang="en-US" sz="3600" dirty="0" smtClean="0"/>
            </a:br>
            <a:r>
              <a:rPr lang="en-US" sz="3600" dirty="0" smtClean="0"/>
              <a:t>at 11-12 Years of Age</a:t>
            </a:r>
          </a:p>
        </p:txBody>
      </p:sp>
      <p:sp>
        <p:nvSpPr>
          <p:cNvPr id="424963" name="Rectangle 3"/>
          <p:cNvSpPr>
            <a:spLocks noGrp="1" noChangeArrowheads="1"/>
          </p:cNvSpPr>
          <p:nvPr>
            <p:ph type="body" idx="1"/>
          </p:nvPr>
        </p:nvSpPr>
        <p:spPr>
          <a:xfrm>
            <a:off x="609600" y="1752600"/>
            <a:ext cx="7772400" cy="3276600"/>
          </a:xfrm>
        </p:spPr>
        <p:txBody>
          <a:bodyPr>
            <a:normAutofit/>
          </a:bodyPr>
          <a:lstStyle/>
          <a:p>
            <a:pPr>
              <a:lnSpc>
                <a:spcPct val="90000"/>
              </a:lnSpc>
            </a:pPr>
            <a:r>
              <a:rPr lang="en-US" sz="2400" dirty="0" smtClean="0"/>
              <a:t>Higher antibody level attained when given to pre-teens rather than to older adolescents or women</a:t>
            </a:r>
          </a:p>
          <a:p>
            <a:pPr>
              <a:lnSpc>
                <a:spcPct val="90000"/>
              </a:lnSpc>
            </a:pPr>
            <a:r>
              <a:rPr lang="en-US" sz="2400" dirty="0" smtClean="0"/>
              <a:t>At this age, more likely to be administered before onset of sexual activity</a:t>
            </a:r>
          </a:p>
          <a:p>
            <a:pPr>
              <a:lnSpc>
                <a:spcPct val="90000"/>
              </a:lnSpc>
            </a:pPr>
            <a:r>
              <a:rPr lang="en-US" sz="2400" dirty="0" smtClean="0"/>
              <a:t>HPV can be transmitted by other skin-to-skin contact, not just sexual intercourse</a:t>
            </a:r>
          </a:p>
          <a:p>
            <a:pPr>
              <a:lnSpc>
                <a:spcPct val="90000"/>
              </a:lnSpc>
            </a:pPr>
            <a:r>
              <a:rPr lang="en-US" sz="2400" dirty="0" smtClean="0"/>
              <a:t>This is an anti-cancer vaccine</a:t>
            </a:r>
          </a:p>
        </p:txBody>
      </p:sp>
      <p:sp>
        <p:nvSpPr>
          <p:cNvPr id="424964" name="Text Box 4"/>
          <p:cNvSpPr txBox="1">
            <a:spLocks noChangeArrowheads="1"/>
          </p:cNvSpPr>
          <p:nvPr/>
        </p:nvSpPr>
        <p:spPr bwMode="auto">
          <a:xfrm>
            <a:off x="685800" y="5410200"/>
            <a:ext cx="7772400" cy="738664"/>
          </a:xfrm>
          <a:prstGeom prst="rect">
            <a:avLst/>
          </a:prstGeom>
          <a:noFill/>
          <a:ln w="9525">
            <a:noFill/>
            <a:miter lim="800000"/>
            <a:headEnd/>
            <a:tailEnd/>
          </a:ln>
          <a:effectLst/>
        </p:spPr>
        <p:txBody>
          <a:bodyPr wrap="square">
            <a:spAutoFit/>
          </a:bodyPr>
          <a:lstStyle/>
          <a:p>
            <a:pPr>
              <a:spcBef>
                <a:spcPct val="50000"/>
              </a:spcBef>
            </a:pPr>
            <a:r>
              <a:rPr lang="en-US" sz="1400" b="1" dirty="0">
                <a:solidFill>
                  <a:prstClr val="black"/>
                </a:solidFill>
                <a:latin typeface="Calibri" pitchFamily="34" charset="0"/>
              </a:rPr>
              <a:t>Presentation by Anne </a:t>
            </a:r>
            <a:r>
              <a:rPr lang="en-US" sz="1400" b="1" dirty="0" err="1">
                <a:solidFill>
                  <a:prstClr val="black"/>
                </a:solidFill>
                <a:latin typeface="Calibri" pitchFamily="34" charset="0"/>
              </a:rPr>
              <a:t>Schuchat</a:t>
            </a:r>
            <a:r>
              <a:rPr lang="en-US" sz="1400" b="1" dirty="0">
                <a:solidFill>
                  <a:prstClr val="black"/>
                </a:solidFill>
                <a:latin typeface="Calibri" pitchFamily="34" charset="0"/>
              </a:rPr>
              <a:t>, MD, RADM US Public Health Service, Assistant Surgeon General, Director National Center for Immunization and Respiratory Diseases at Immunize Georgia Conference, Atlanta, GA  September 11, 2014</a:t>
            </a:r>
          </a:p>
        </p:txBody>
      </p:sp>
    </p:spTree>
    <p:extLst>
      <p:ext uri="{BB962C8B-B14F-4D97-AF65-F5344CB8AC3E}">
        <p14:creationId xmlns:p14="http://schemas.microsoft.com/office/powerpoint/2010/main" val="28424576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883" y="-129270"/>
            <a:ext cx="8411834" cy="528413"/>
          </a:xfrm>
        </p:spPr>
        <p:txBody>
          <a:bodyPr>
            <a:normAutofit/>
          </a:bodyPr>
          <a:lstStyle/>
          <a:p>
            <a:pPr algn="ctr"/>
            <a:r>
              <a:rPr lang="en-US" sz="2800" b="1" dirty="0" smtClean="0">
                <a:latin typeface="Calibri" panose="020F0502020204030204" pitchFamily="34" charset="0"/>
              </a:rPr>
              <a:t>Addressing Parents’ Top Questions about HPV Vaccine</a:t>
            </a:r>
            <a:endParaRPr lang="en-US" sz="2800" b="1" dirty="0">
              <a:latin typeface="Calibri" panose="020F0502020204030204" pitchFamily="34" charset="0"/>
            </a:endParaRPr>
          </a:p>
        </p:txBody>
      </p:sp>
      <p:graphicFrame>
        <p:nvGraphicFramePr>
          <p:cNvPr id="4" name="Content Placeholder 3"/>
          <p:cNvGraphicFramePr>
            <a:graphicFrameLocks noGrp="1"/>
          </p:cNvGraphicFramePr>
          <p:nvPr>
            <p:ph idx="1"/>
            <p:extLst/>
          </p:nvPr>
        </p:nvGraphicFramePr>
        <p:xfrm>
          <a:off x="457200" y="381001"/>
          <a:ext cx="8458200" cy="5829300"/>
        </p:xfrm>
        <a:graphic>
          <a:graphicData uri="http://schemas.openxmlformats.org/drawingml/2006/table">
            <a:tbl>
              <a:tblPr firstRow="1" bandRow="1">
                <a:tableStyleId>{5C22544A-7EE6-4342-B048-85BDC9FD1C3A}</a:tableStyleId>
              </a:tblPr>
              <a:tblGrid>
                <a:gridCol w="3718691"/>
                <a:gridCol w="4739509"/>
              </a:tblGrid>
              <a:tr h="841453">
                <a:tc>
                  <a:txBody>
                    <a:bodyPr/>
                    <a:lstStyle/>
                    <a:p>
                      <a:r>
                        <a:rPr lang="en-US" sz="1800" dirty="0" smtClean="0">
                          <a:solidFill>
                            <a:schemeClr val="tx1"/>
                          </a:solidFill>
                        </a:rPr>
                        <a:t>Why does my child need the HPV vaccine?</a:t>
                      </a:r>
                      <a:endParaRPr lang="en-US" sz="1800" dirty="0">
                        <a:solidFill>
                          <a:schemeClr val="tx1"/>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a:txBody>
                    <a:bodyPr/>
                    <a:lstStyle/>
                    <a:p>
                      <a:r>
                        <a:rPr lang="en-US" sz="1800" b="0" i="0" dirty="0" smtClean="0">
                          <a:solidFill>
                            <a:schemeClr val="tx1"/>
                          </a:solidFill>
                        </a:rPr>
                        <a:t>HPV</a:t>
                      </a:r>
                      <a:r>
                        <a:rPr lang="en-US" sz="1800" b="0" i="0" baseline="0" dirty="0" smtClean="0">
                          <a:solidFill>
                            <a:schemeClr val="tx1"/>
                          </a:solidFill>
                        </a:rPr>
                        <a:t> Vaccine is important because it prevents cancer. This is why I recommend that your son/daughter be vaccinated today.</a:t>
                      </a:r>
                      <a:endParaRPr lang="en-US" sz="1800" b="0" i="0" dirty="0">
                        <a:solidFill>
                          <a:schemeClr val="tx1"/>
                        </a:solidFill>
                      </a:endParaRPr>
                    </a:p>
                  </a:txBody>
                  <a:tcPr marL="68580" marR="68580" marT="34290" marB="34290">
                    <a:lnL w="12700" cap="flat" cmpd="sng" algn="ctr">
                      <a:noFill/>
                      <a:prstDash val="solid"/>
                      <a:round/>
                      <a:headEnd type="none" w="med" len="med"/>
                      <a:tailEnd type="none" w="med" len="med"/>
                    </a:lnL>
                    <a:solidFill>
                      <a:schemeClr val="accent1">
                        <a:lumMod val="20000"/>
                        <a:lumOff val="80000"/>
                      </a:schemeClr>
                    </a:solidFill>
                  </a:tcPr>
                </a:tc>
              </a:tr>
              <a:tr h="1633410">
                <a:tc>
                  <a:txBody>
                    <a:bodyPr/>
                    <a:lstStyle/>
                    <a:p>
                      <a:r>
                        <a:rPr lang="en-US" sz="1800" b="1" dirty="0" smtClean="0">
                          <a:solidFill>
                            <a:schemeClr val="tx1"/>
                          </a:solidFill>
                        </a:rPr>
                        <a:t>What diseases are caused by HPV?</a:t>
                      </a:r>
                      <a:endParaRPr lang="en-US" sz="1800" b="1" dirty="0">
                        <a:solidFill>
                          <a:schemeClr val="tx1"/>
                        </a:solidFill>
                      </a:endParaRPr>
                    </a:p>
                  </a:txBody>
                  <a:tcPr marL="68580" marR="68580" marT="34290" marB="34290">
                    <a:lnT w="12700" cap="flat" cmpd="sng" algn="ctr">
                      <a:noFill/>
                      <a:prstDash val="solid"/>
                      <a:round/>
                      <a:headEnd type="none" w="med" len="med"/>
                      <a:tailEnd type="none" w="med" len="med"/>
                    </a:lnT>
                    <a:solidFill>
                      <a:schemeClr val="accent1">
                        <a:lumMod val="20000"/>
                        <a:lumOff val="80000"/>
                      </a:schemeClr>
                    </a:solidFill>
                  </a:tcPr>
                </a:tc>
                <a:tc>
                  <a:txBody>
                    <a:bodyPr/>
                    <a:lstStyle/>
                    <a:p>
                      <a:r>
                        <a:rPr lang="en-US" sz="1800" dirty="0" smtClean="0"/>
                        <a:t>Certain HPV types can cause cancer of the cervix, vagina, and vulva in females, cancer of the penis in men, and in both females and males, cancers of the anus and the throat. We can help prevent infection starting the HPV vaccine series for your child today. </a:t>
                      </a:r>
                      <a:endParaRPr lang="en-US" sz="1800" dirty="0"/>
                    </a:p>
                  </a:txBody>
                  <a:tcPr marL="68580" marR="68580" marT="34290" marB="34290">
                    <a:solidFill>
                      <a:schemeClr val="accent1">
                        <a:lumMod val="20000"/>
                        <a:lumOff val="80000"/>
                      </a:schemeClr>
                    </a:solidFill>
                  </a:tcPr>
                </a:tc>
              </a:tr>
              <a:tr h="1345580">
                <a:tc>
                  <a:txBody>
                    <a:bodyPr/>
                    <a:lstStyle/>
                    <a:p>
                      <a:r>
                        <a:rPr lang="en-US" sz="1800" b="1" dirty="0" smtClean="0"/>
                        <a:t>Is my child really at risk for HPV?</a:t>
                      </a:r>
                      <a:endParaRPr lang="en-US" sz="1800" b="1" dirty="0"/>
                    </a:p>
                  </a:txBody>
                  <a:tcPr marL="68580" marR="68580" marT="34290" marB="34290">
                    <a:solidFill>
                      <a:schemeClr val="accent1">
                        <a:lumMod val="20000"/>
                        <a:lumOff val="80000"/>
                      </a:schemeClr>
                    </a:solidFill>
                  </a:tcPr>
                </a:tc>
                <a:tc>
                  <a:txBody>
                    <a:bodyPr/>
                    <a:lstStyle/>
                    <a:p>
                      <a:r>
                        <a:rPr lang="en-US" sz="1800" dirty="0" smtClean="0"/>
                        <a:t>HPV is a very common and widespread virus that infects both females and males. We can help protect your child from the cancers and diseases caused by the virus by starting HPV vaccination today. </a:t>
                      </a:r>
                      <a:endParaRPr lang="en-US" sz="1800" dirty="0"/>
                    </a:p>
                  </a:txBody>
                  <a:tcPr marL="68580" marR="68580" marT="34290" marB="34290">
                    <a:solidFill>
                      <a:schemeClr val="accent1">
                        <a:lumMod val="20000"/>
                        <a:lumOff val="80000"/>
                      </a:schemeClr>
                    </a:solidFill>
                  </a:tcPr>
                </a:tc>
              </a:tr>
              <a:tr h="576677">
                <a:tc>
                  <a:txBody>
                    <a:bodyPr/>
                    <a:lstStyle/>
                    <a:p>
                      <a:r>
                        <a:rPr lang="en-US" sz="1800" b="1" dirty="0" smtClean="0"/>
                        <a:t>Why do they need HPV vaccine at such a young age? </a:t>
                      </a:r>
                      <a:endParaRPr lang="en-US" sz="1800" b="1" dirty="0"/>
                    </a:p>
                  </a:txBody>
                  <a:tcPr marL="68580" marR="68580" marT="34290" marB="34290">
                    <a:solidFill>
                      <a:schemeClr val="accent1">
                        <a:lumMod val="20000"/>
                        <a:lumOff val="80000"/>
                      </a:schemeClr>
                    </a:solidFill>
                  </a:tcPr>
                </a:tc>
                <a:tc>
                  <a:txBody>
                    <a:bodyPr/>
                    <a:lstStyle/>
                    <a:p>
                      <a:r>
                        <a:rPr lang="en-US" sz="1800" dirty="0" smtClean="0"/>
                        <a:t>HPV vaccination works best at the recommended ages of 11 or 12 years. </a:t>
                      </a:r>
                      <a:endParaRPr lang="en-US" sz="1800" dirty="0"/>
                    </a:p>
                  </a:txBody>
                  <a:tcPr marL="68580" marR="68580" marT="34290" marB="34290">
                    <a:solidFill>
                      <a:schemeClr val="accent1">
                        <a:lumMod val="20000"/>
                        <a:lumOff val="80000"/>
                      </a:schemeClr>
                    </a:solidFill>
                  </a:tcPr>
                </a:tc>
              </a:tr>
              <a:tr h="1089279">
                <a:tc>
                  <a:txBody>
                    <a:bodyPr/>
                    <a:lstStyle/>
                    <a:p>
                      <a:r>
                        <a:rPr lang="en-US" sz="1800" b="1" dirty="0" smtClean="0"/>
                        <a:t>Why do boys need HPV vaccine? </a:t>
                      </a:r>
                      <a:endParaRPr lang="en-US" sz="1800" b="1" dirty="0"/>
                    </a:p>
                  </a:txBody>
                  <a:tcPr marL="68580" marR="68580" marT="34290" marB="34290">
                    <a:solidFill>
                      <a:schemeClr val="accent1">
                        <a:lumMod val="20000"/>
                        <a:lumOff val="80000"/>
                      </a:schemeClr>
                    </a:solidFill>
                  </a:tcPr>
                </a:tc>
                <a:tc>
                  <a:txBody>
                    <a:bodyPr/>
                    <a:lstStyle/>
                    <a:p>
                      <a:r>
                        <a:rPr lang="en-US" sz="1800" dirty="0" smtClean="0"/>
                        <a:t>HPV infection can cause cancers of the penis, anus, and throat in men and it can also cause genital warts. HPV vaccine can help prevent the infection that lead to these diseases. </a:t>
                      </a:r>
                      <a:endParaRPr lang="en-US" sz="1800" dirty="0"/>
                    </a:p>
                  </a:txBody>
                  <a:tcPr marL="68580" marR="68580" marT="34290" marB="34290">
                    <a:solidFill>
                      <a:schemeClr val="accent1">
                        <a:lumMod val="20000"/>
                        <a:lumOff val="80000"/>
                      </a:schemeClr>
                    </a:solidFill>
                  </a:tcPr>
                </a:tc>
              </a:tr>
            </a:tbl>
          </a:graphicData>
        </a:graphic>
      </p:graphicFrame>
    </p:spTree>
    <p:extLst>
      <p:ext uri="{BB962C8B-B14F-4D97-AF65-F5344CB8AC3E}">
        <p14:creationId xmlns:p14="http://schemas.microsoft.com/office/powerpoint/2010/main" val="8370894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ctrTitle" idx="4294967295"/>
          </p:nvPr>
        </p:nvSpPr>
        <p:spPr>
          <a:xfrm>
            <a:off x="914400" y="304800"/>
            <a:ext cx="7772400" cy="1066800"/>
          </a:xfrm>
        </p:spPr>
        <p:txBody>
          <a:bodyPr/>
          <a:lstStyle/>
          <a:p>
            <a:pPr algn="l"/>
            <a:r>
              <a:rPr lang="en-US" sz="4800" b="1" i="1" dirty="0" smtClean="0">
                <a:solidFill>
                  <a:srgbClr val="FFFF99"/>
                </a:solidFill>
              </a:rPr>
              <a:t>Test Your Knowledge!</a:t>
            </a:r>
          </a:p>
        </p:txBody>
      </p:sp>
      <p:sp>
        <p:nvSpPr>
          <p:cNvPr id="437251" name="Rectangle 3"/>
          <p:cNvSpPr>
            <a:spLocks noGrp="1" noChangeArrowheads="1"/>
          </p:cNvSpPr>
          <p:nvPr>
            <p:ph type="subTitle" idx="4294967295"/>
          </p:nvPr>
        </p:nvSpPr>
        <p:spPr>
          <a:xfrm>
            <a:off x="914400" y="1600200"/>
            <a:ext cx="7315200" cy="2438400"/>
          </a:xfrm>
        </p:spPr>
        <p:txBody>
          <a:bodyPr/>
          <a:lstStyle/>
          <a:p>
            <a:pPr marL="0" indent="0">
              <a:lnSpc>
                <a:spcPct val="80000"/>
              </a:lnSpc>
              <a:spcBef>
                <a:spcPct val="0"/>
              </a:spcBef>
              <a:buFontTx/>
              <a:buNone/>
              <a:defRPr/>
            </a:pPr>
            <a:r>
              <a:rPr lang="en-US" sz="2800" b="1" i="1" dirty="0">
                <a:solidFill>
                  <a:srgbClr val="FFFF99"/>
                </a:solidFill>
                <a:latin typeface="+mj-lt"/>
                <a:ea typeface="+mj-ea"/>
                <a:cs typeface="+mj-cs"/>
              </a:rPr>
              <a:t>If dose #1 of HPV vaccine was given before the 15th birthday and it has been more than a year since that dose was given, would the series be complete with just one additional dose?</a:t>
            </a:r>
          </a:p>
          <a:p>
            <a:pPr marL="0" indent="0">
              <a:lnSpc>
                <a:spcPct val="80000"/>
              </a:lnSpc>
              <a:buFontTx/>
              <a:buNone/>
              <a:defRPr/>
            </a:pPr>
            <a:r>
              <a:rPr lang="en-US" sz="2400" dirty="0" smtClean="0"/>
              <a:t> </a:t>
            </a:r>
          </a:p>
        </p:txBody>
      </p:sp>
      <p:sp>
        <p:nvSpPr>
          <p:cNvPr id="2" name="TextBox 1"/>
          <p:cNvSpPr txBox="1"/>
          <p:nvPr/>
        </p:nvSpPr>
        <p:spPr>
          <a:xfrm>
            <a:off x="914400" y="3705760"/>
            <a:ext cx="6705600" cy="1323439"/>
          </a:xfrm>
          <a:prstGeom prst="rect">
            <a:avLst/>
          </a:prstGeom>
          <a:noFill/>
        </p:spPr>
        <p:txBody>
          <a:bodyPr wrap="square" rtlCol="0">
            <a:spAutoFit/>
          </a:bodyPr>
          <a:lstStyle/>
          <a:p>
            <a:r>
              <a:rPr lang="en-US" sz="2000" dirty="0" smtClean="0">
                <a:solidFill>
                  <a:srgbClr val="FFFFFF"/>
                </a:solidFill>
              </a:rPr>
              <a:t>Yes.  Adolescents and adults who started the HPV vaccine series prior to the 15</a:t>
            </a:r>
            <a:r>
              <a:rPr lang="en-US" sz="2000" baseline="30000" dirty="0" smtClean="0">
                <a:solidFill>
                  <a:srgbClr val="FFFFFF"/>
                </a:solidFill>
              </a:rPr>
              <a:t>th</a:t>
            </a:r>
            <a:r>
              <a:rPr lang="en-US" sz="2000" dirty="0" smtClean="0">
                <a:solidFill>
                  <a:srgbClr val="FFFFFF"/>
                </a:solidFill>
              </a:rPr>
              <a:t> birthday and who are not immunocompromised are considered to be adequately vaccinated with just one additional dose of HPV vaccine</a:t>
            </a:r>
            <a:r>
              <a:rPr lang="en-US" dirty="0" smtClean="0">
                <a:solidFill>
                  <a:srgbClr val="FFFFFF"/>
                </a:solidFill>
              </a:rPr>
              <a:t>.</a:t>
            </a:r>
            <a:endParaRPr lang="en-US" dirty="0">
              <a:solidFill>
                <a:srgbClr val="FFFFFF"/>
              </a:solidFill>
            </a:endParaRPr>
          </a:p>
        </p:txBody>
      </p:sp>
      <p:pic>
        <p:nvPicPr>
          <p:cNvPr id="3" name="Picture 2"/>
          <p:cNvPicPr>
            <a:picLocks noChangeAspect="1"/>
          </p:cNvPicPr>
          <p:nvPr/>
        </p:nvPicPr>
        <p:blipFill>
          <a:blip r:embed="rId3"/>
          <a:stretch>
            <a:fillRect/>
          </a:stretch>
        </p:blipFill>
        <p:spPr>
          <a:xfrm>
            <a:off x="1120462" y="6019800"/>
            <a:ext cx="4791871" cy="377985"/>
          </a:xfrm>
          <a:prstGeom prst="rect">
            <a:avLst/>
          </a:prstGeom>
        </p:spPr>
      </p:pic>
    </p:spTree>
    <p:extLst>
      <p:ext uri="{BB962C8B-B14F-4D97-AF65-F5344CB8AC3E}">
        <p14:creationId xmlns:p14="http://schemas.microsoft.com/office/powerpoint/2010/main" val="341317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ctrTitle" idx="4294967295"/>
          </p:nvPr>
        </p:nvSpPr>
        <p:spPr>
          <a:xfrm>
            <a:off x="914400" y="304800"/>
            <a:ext cx="7772400" cy="1066800"/>
          </a:xfrm>
        </p:spPr>
        <p:txBody>
          <a:bodyPr/>
          <a:lstStyle/>
          <a:p>
            <a:pPr algn="l"/>
            <a:r>
              <a:rPr lang="en-US" sz="4800" b="1" i="1" dirty="0" smtClean="0">
                <a:solidFill>
                  <a:srgbClr val="FFFF99"/>
                </a:solidFill>
              </a:rPr>
              <a:t>Test Your Knowledge!</a:t>
            </a:r>
          </a:p>
        </p:txBody>
      </p:sp>
      <p:sp>
        <p:nvSpPr>
          <p:cNvPr id="437251" name="Rectangle 3"/>
          <p:cNvSpPr>
            <a:spLocks noGrp="1" noChangeArrowheads="1"/>
          </p:cNvSpPr>
          <p:nvPr>
            <p:ph type="subTitle" idx="4294967295"/>
          </p:nvPr>
        </p:nvSpPr>
        <p:spPr>
          <a:xfrm>
            <a:off x="952500" y="1609441"/>
            <a:ext cx="7315200" cy="2438400"/>
          </a:xfrm>
        </p:spPr>
        <p:txBody>
          <a:bodyPr/>
          <a:lstStyle/>
          <a:p>
            <a:pPr marL="0" indent="0">
              <a:lnSpc>
                <a:spcPct val="80000"/>
              </a:lnSpc>
              <a:spcBef>
                <a:spcPct val="0"/>
              </a:spcBef>
              <a:buFontTx/>
              <a:buNone/>
              <a:defRPr/>
            </a:pPr>
            <a:r>
              <a:rPr lang="en-US" sz="2800" b="1" i="1" dirty="0">
                <a:solidFill>
                  <a:srgbClr val="FFFF99"/>
                </a:solidFill>
                <a:latin typeface="+mj-lt"/>
                <a:ea typeface="+mj-ea"/>
                <a:cs typeface="+mj-cs"/>
              </a:rPr>
              <a:t>Will the 2-dose recommendation be retroactive for children and teens vaccinated prior to 2016?</a:t>
            </a:r>
          </a:p>
          <a:p>
            <a:pPr marL="0" indent="0">
              <a:lnSpc>
                <a:spcPct val="80000"/>
              </a:lnSpc>
              <a:spcBef>
                <a:spcPct val="0"/>
              </a:spcBef>
              <a:buFontTx/>
              <a:buNone/>
              <a:defRPr/>
            </a:pPr>
            <a:r>
              <a:rPr lang="en-US" sz="2800" b="1" i="1" dirty="0">
                <a:solidFill>
                  <a:srgbClr val="FFFF99"/>
                </a:solidFill>
                <a:latin typeface="+mj-lt"/>
                <a:ea typeface="+mj-ea"/>
                <a:cs typeface="+mj-cs"/>
              </a:rPr>
              <a:t> </a:t>
            </a:r>
          </a:p>
        </p:txBody>
      </p:sp>
      <p:sp>
        <p:nvSpPr>
          <p:cNvPr id="2" name="TextBox 1"/>
          <p:cNvSpPr txBox="1"/>
          <p:nvPr/>
        </p:nvSpPr>
        <p:spPr>
          <a:xfrm>
            <a:off x="1120462" y="3386121"/>
            <a:ext cx="6705600" cy="1323439"/>
          </a:xfrm>
          <a:prstGeom prst="rect">
            <a:avLst/>
          </a:prstGeom>
          <a:noFill/>
        </p:spPr>
        <p:txBody>
          <a:bodyPr wrap="square" rtlCol="0">
            <a:spAutoFit/>
          </a:bodyPr>
          <a:lstStyle/>
          <a:p>
            <a:r>
              <a:rPr lang="en-US" sz="2000" dirty="0" smtClean="0">
                <a:solidFill>
                  <a:srgbClr val="FFFFFF"/>
                </a:solidFill>
              </a:rPr>
              <a:t>Yes.  Any person who ever received 2 doses of any combination of HPV vaccines can be considered fully vaccinated if dose #1 was given before the 15</a:t>
            </a:r>
            <a:r>
              <a:rPr lang="en-US" sz="2000" baseline="30000" dirty="0" smtClean="0">
                <a:solidFill>
                  <a:srgbClr val="FFFFFF"/>
                </a:solidFill>
              </a:rPr>
              <a:t>th</a:t>
            </a:r>
            <a:r>
              <a:rPr lang="en-US" sz="2000" dirty="0" smtClean="0">
                <a:solidFill>
                  <a:srgbClr val="FFFFFF"/>
                </a:solidFill>
              </a:rPr>
              <a:t> birthday and the 2 doses were separated by at least 5 months.</a:t>
            </a:r>
            <a:endParaRPr lang="en-US" dirty="0">
              <a:solidFill>
                <a:srgbClr val="FFFFFF"/>
              </a:solidFill>
            </a:endParaRPr>
          </a:p>
        </p:txBody>
      </p:sp>
      <p:pic>
        <p:nvPicPr>
          <p:cNvPr id="3" name="Picture 2"/>
          <p:cNvPicPr>
            <a:picLocks noChangeAspect="1"/>
          </p:cNvPicPr>
          <p:nvPr/>
        </p:nvPicPr>
        <p:blipFill>
          <a:blip r:embed="rId3"/>
          <a:stretch>
            <a:fillRect/>
          </a:stretch>
        </p:blipFill>
        <p:spPr>
          <a:xfrm>
            <a:off x="1120462" y="6019800"/>
            <a:ext cx="4791871" cy="377985"/>
          </a:xfrm>
          <a:prstGeom prst="rect">
            <a:avLst/>
          </a:prstGeom>
        </p:spPr>
      </p:pic>
    </p:spTree>
    <p:extLst>
      <p:ext uri="{BB962C8B-B14F-4D97-AF65-F5344CB8AC3E}">
        <p14:creationId xmlns:p14="http://schemas.microsoft.com/office/powerpoint/2010/main" val="88990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noChangeArrowheads="1"/>
          </p:cNvSpPr>
          <p:nvPr>
            <p:ph type="title" idx="4294967295"/>
          </p:nvPr>
        </p:nvSpPr>
        <p:spPr>
          <a:xfrm>
            <a:off x="685800" y="76200"/>
            <a:ext cx="7772400" cy="914400"/>
          </a:xfrm>
        </p:spPr>
        <p:txBody>
          <a:bodyPr/>
          <a:lstStyle/>
          <a:p>
            <a:pPr eaLnBrk="1" hangingPunct="1"/>
            <a:r>
              <a:rPr lang="en-US" sz="3600" dirty="0" smtClean="0"/>
              <a:t>Herpes Zoster </a:t>
            </a:r>
          </a:p>
        </p:txBody>
      </p:sp>
      <p:sp>
        <p:nvSpPr>
          <p:cNvPr id="230402" name="Rectangle 3"/>
          <p:cNvSpPr>
            <a:spLocks noGrp="1" noChangeArrowheads="1"/>
          </p:cNvSpPr>
          <p:nvPr>
            <p:ph type="body" idx="4294967295"/>
          </p:nvPr>
        </p:nvSpPr>
        <p:spPr>
          <a:xfrm>
            <a:off x="228600" y="1066800"/>
            <a:ext cx="8763000" cy="2819400"/>
          </a:xfrm>
        </p:spPr>
        <p:txBody>
          <a:bodyPr>
            <a:normAutofit fontScale="92500"/>
          </a:bodyPr>
          <a:lstStyle/>
          <a:p>
            <a:pPr eaLnBrk="1" hangingPunct="1">
              <a:buFont typeface="Arial" pitchFamily="34" charset="0"/>
              <a:buChar char="•"/>
            </a:pPr>
            <a:r>
              <a:rPr lang="en-US" sz="2400" dirty="0" smtClean="0"/>
              <a:t>Herpes zoster (HZ), or shingles, occurs through reactivation of latent </a:t>
            </a:r>
            <a:r>
              <a:rPr lang="en-US" sz="2400" dirty="0" err="1" smtClean="0"/>
              <a:t>varicella</a:t>
            </a:r>
            <a:r>
              <a:rPr lang="en-US" sz="2400" dirty="0" smtClean="0"/>
              <a:t>-zoster virus</a:t>
            </a:r>
          </a:p>
          <a:p>
            <a:pPr eaLnBrk="1" hangingPunct="1">
              <a:buFont typeface="Arial" pitchFamily="34" charset="0"/>
              <a:buChar char="•"/>
            </a:pPr>
            <a:r>
              <a:rPr lang="en-US" sz="2400" dirty="0" smtClean="0"/>
              <a:t>Typically characterized by </a:t>
            </a:r>
            <a:r>
              <a:rPr lang="en-US" sz="2400" dirty="0" err="1" smtClean="0"/>
              <a:t>prodromal</a:t>
            </a:r>
            <a:r>
              <a:rPr lang="en-US" sz="2400" dirty="0" smtClean="0"/>
              <a:t> pain and  an acute vesicular eruption (rash) accompanied by moderate to severe pain</a:t>
            </a:r>
          </a:p>
          <a:p>
            <a:pPr eaLnBrk="1" hangingPunct="1">
              <a:buFont typeface="Arial" pitchFamily="34" charset="0"/>
              <a:buChar char="•"/>
            </a:pPr>
            <a:r>
              <a:rPr lang="en-US" sz="2400" dirty="0" smtClean="0"/>
              <a:t>One in three persons will develop zoster during their lifetime</a:t>
            </a:r>
          </a:p>
          <a:p>
            <a:pPr eaLnBrk="1" hangingPunct="1">
              <a:buFont typeface="Arial" pitchFamily="34" charset="0"/>
              <a:buChar char="•"/>
            </a:pPr>
            <a:r>
              <a:rPr lang="en-US" sz="2400" dirty="0" err="1" smtClean="0"/>
              <a:t>Postherpetic</a:t>
            </a:r>
            <a:r>
              <a:rPr lang="en-US" sz="2400" dirty="0" smtClean="0"/>
              <a:t> neuralgia (PHN)is a common consequence of zoster</a:t>
            </a:r>
          </a:p>
          <a:p>
            <a:pPr eaLnBrk="1" hangingPunct="1">
              <a:buFont typeface="Arial" pitchFamily="34" charset="0"/>
              <a:buChar char="•"/>
            </a:pPr>
            <a:r>
              <a:rPr lang="en-US" sz="2400" dirty="0" smtClean="0"/>
              <a:t>Risk for zoster and PHN increases with age </a:t>
            </a:r>
          </a:p>
        </p:txBody>
      </p:sp>
      <p:sp>
        <p:nvSpPr>
          <p:cNvPr id="230403" name="Text Box 5"/>
          <p:cNvSpPr txBox="1">
            <a:spLocks noChangeArrowheads="1"/>
          </p:cNvSpPr>
          <p:nvPr/>
        </p:nvSpPr>
        <p:spPr bwMode="auto">
          <a:xfrm>
            <a:off x="228600" y="4445984"/>
            <a:ext cx="6629400" cy="396875"/>
          </a:xfrm>
          <a:prstGeom prst="rect">
            <a:avLst/>
          </a:prstGeom>
          <a:noFill/>
          <a:ln w="9525">
            <a:noFill/>
            <a:miter lim="800000"/>
            <a:headEnd/>
            <a:tailEnd/>
          </a:ln>
        </p:spPr>
        <p:txBody>
          <a:bodyPr>
            <a:spAutoFit/>
          </a:bodyPr>
          <a:lstStyle/>
          <a:p>
            <a:pPr>
              <a:spcBef>
                <a:spcPct val="50000"/>
              </a:spcBef>
            </a:pPr>
            <a:endParaRPr lang="en-US" sz="2000" b="1">
              <a:solidFill>
                <a:srgbClr val="FFFFCC"/>
              </a:solidFill>
            </a:endParaRPr>
          </a:p>
        </p:txBody>
      </p:sp>
      <p:sp>
        <p:nvSpPr>
          <p:cNvPr id="8" name="Rectangle 7"/>
          <p:cNvSpPr/>
          <p:nvPr/>
        </p:nvSpPr>
        <p:spPr>
          <a:xfrm>
            <a:off x="5715000" y="6504801"/>
            <a:ext cx="2425985" cy="276999"/>
          </a:xfrm>
          <a:prstGeom prst="rect">
            <a:avLst/>
          </a:prstGeom>
        </p:spPr>
        <p:txBody>
          <a:bodyPr wrap="none">
            <a:spAutoFit/>
          </a:bodyPr>
          <a:lstStyle/>
          <a:p>
            <a:r>
              <a:rPr lang="en-US" sz="1200" i="1" dirty="0" smtClean="0">
                <a:latin typeface="+mn-lt"/>
              </a:rPr>
              <a:t>Photo courtesy of </a:t>
            </a:r>
            <a:r>
              <a:rPr lang="en-US" sz="1200" i="1" dirty="0" err="1" smtClean="0">
                <a:latin typeface="+mn-lt"/>
              </a:rPr>
              <a:t>www.webmd.com</a:t>
            </a:r>
            <a:endParaRPr lang="en-US" sz="1200" dirty="0">
              <a:latin typeface="+mn-lt"/>
            </a:endParaRPr>
          </a:p>
        </p:txBody>
      </p:sp>
      <p:pic>
        <p:nvPicPr>
          <p:cNvPr id="11" name="Picture 4"/>
          <p:cNvPicPr>
            <a:picLocks noChangeAspect="1" noChangeArrowheads="1"/>
          </p:cNvPicPr>
          <p:nvPr/>
        </p:nvPicPr>
        <p:blipFill>
          <a:blip r:embed="rId3" cstate="print"/>
          <a:srcRect/>
          <a:stretch>
            <a:fillRect/>
          </a:stretch>
        </p:blipFill>
        <p:spPr bwMode="auto">
          <a:xfrm>
            <a:off x="5715000" y="3962400"/>
            <a:ext cx="2590800" cy="2114939"/>
          </a:xfrm>
          <a:prstGeom prst="rect">
            <a:avLst/>
          </a:prstGeom>
          <a:noFill/>
          <a:ln w="9525">
            <a:noFill/>
            <a:miter lim="800000"/>
            <a:headEnd/>
            <a:tailEnd/>
          </a:ln>
        </p:spPr>
      </p:pic>
      <p:pic>
        <p:nvPicPr>
          <p:cNvPr id="12" name="Picture 7"/>
          <p:cNvPicPr>
            <a:picLocks noChangeAspect="1" noChangeArrowheads="1"/>
          </p:cNvPicPr>
          <p:nvPr/>
        </p:nvPicPr>
        <p:blipFill>
          <a:blip r:embed="rId4" cstate="print"/>
          <a:srcRect/>
          <a:stretch>
            <a:fillRect/>
          </a:stretch>
        </p:blipFill>
        <p:spPr bwMode="auto">
          <a:xfrm>
            <a:off x="769532" y="4008376"/>
            <a:ext cx="2776396" cy="2133601"/>
          </a:xfrm>
          <a:prstGeom prst="rect">
            <a:avLst/>
          </a:prstGeom>
          <a:noFill/>
          <a:ln w="9525">
            <a:noFill/>
            <a:miter lim="800000"/>
            <a:headEnd/>
            <a:tailEnd/>
          </a:ln>
        </p:spPr>
      </p:pic>
    </p:spTree>
    <p:extLst>
      <p:ext uri="{BB962C8B-B14F-4D97-AF65-F5344CB8AC3E}">
        <p14:creationId xmlns:p14="http://schemas.microsoft.com/office/powerpoint/2010/main" val="8258365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ChangeArrowheads="1"/>
          </p:cNvSpPr>
          <p:nvPr>
            <p:ph type="title" idx="4294967295"/>
          </p:nvPr>
        </p:nvSpPr>
        <p:spPr>
          <a:xfrm>
            <a:off x="804765" y="-24659"/>
            <a:ext cx="7772400" cy="685800"/>
          </a:xfrm>
        </p:spPr>
        <p:txBody>
          <a:bodyPr/>
          <a:lstStyle/>
          <a:p>
            <a:r>
              <a:rPr lang="en-US" sz="3600" dirty="0" err="1" smtClean="0"/>
              <a:t>Zostavax</a:t>
            </a:r>
            <a:r>
              <a:rPr lang="en-US" sz="3600" b="1" baseline="30000" dirty="0" smtClean="0"/>
              <a:t>®</a:t>
            </a:r>
            <a:endParaRPr lang="en-US" sz="3600" b="1" dirty="0" smtClean="0"/>
          </a:p>
        </p:txBody>
      </p:sp>
      <p:sp>
        <p:nvSpPr>
          <p:cNvPr id="232450" name="Text Box 4"/>
          <p:cNvSpPr txBox="1">
            <a:spLocks noChangeArrowheads="1"/>
          </p:cNvSpPr>
          <p:nvPr/>
        </p:nvSpPr>
        <p:spPr bwMode="auto">
          <a:xfrm>
            <a:off x="0" y="3711796"/>
            <a:ext cx="8943447" cy="1754326"/>
          </a:xfrm>
          <a:prstGeom prst="rect">
            <a:avLst/>
          </a:prstGeom>
          <a:noFill/>
          <a:ln w="9525">
            <a:noFill/>
            <a:miter lim="800000"/>
            <a:headEnd/>
            <a:tailEnd/>
          </a:ln>
        </p:spPr>
        <p:txBody>
          <a:bodyPr wrap="square">
            <a:spAutoFit/>
          </a:bodyPr>
          <a:lstStyle/>
          <a:p>
            <a:pPr fontAlgn="base">
              <a:spcAft>
                <a:spcPct val="0"/>
              </a:spcAft>
            </a:pPr>
            <a:r>
              <a:rPr lang="en-US" sz="2800" dirty="0" smtClean="0">
                <a:latin typeface="+mn-lt"/>
                <a:cs typeface="Arial" charset="0"/>
              </a:rPr>
              <a:t>    </a:t>
            </a:r>
            <a:r>
              <a:rPr lang="en-US" sz="2000" dirty="0" smtClean="0">
                <a:latin typeface="+mn-lt"/>
                <a:cs typeface="Arial" charset="0"/>
              </a:rPr>
              <a:t>ACIP </a:t>
            </a:r>
            <a:r>
              <a:rPr lang="en-US" sz="2000" dirty="0">
                <a:latin typeface="+mn-lt"/>
                <a:cs typeface="Arial" charset="0"/>
              </a:rPr>
              <a:t>recommends one dose for adults 60 years and </a:t>
            </a:r>
            <a:r>
              <a:rPr lang="en-US" sz="2000" dirty="0" smtClean="0">
                <a:latin typeface="+mn-lt"/>
                <a:cs typeface="Arial" charset="0"/>
              </a:rPr>
              <a:t>older, including </a:t>
            </a:r>
            <a:r>
              <a:rPr lang="en-US" sz="2000" dirty="0">
                <a:latin typeface="+mn-lt"/>
                <a:cs typeface="Arial" charset="0"/>
              </a:rPr>
              <a:t>those </a:t>
            </a:r>
            <a:r>
              <a:rPr lang="en-US" sz="2000" dirty="0" smtClean="0">
                <a:latin typeface="+mn-lt"/>
                <a:cs typeface="Arial" charset="0"/>
              </a:rPr>
              <a:t>   	who </a:t>
            </a:r>
            <a:r>
              <a:rPr lang="en-US" sz="2000" dirty="0">
                <a:latin typeface="+mn-lt"/>
                <a:cs typeface="Arial" charset="0"/>
              </a:rPr>
              <a:t>have experienced </a:t>
            </a:r>
            <a:r>
              <a:rPr lang="en-US" sz="2000" dirty="0" smtClean="0">
                <a:latin typeface="+mn-lt"/>
                <a:cs typeface="Arial" charset="0"/>
              </a:rPr>
              <a:t>previous episodes </a:t>
            </a:r>
            <a:r>
              <a:rPr lang="en-US" sz="2000" dirty="0">
                <a:latin typeface="+mn-lt"/>
                <a:cs typeface="Arial" charset="0"/>
              </a:rPr>
              <a:t>of </a:t>
            </a:r>
            <a:r>
              <a:rPr lang="en-US" sz="2000" dirty="0" smtClean="0">
                <a:latin typeface="+mn-lt"/>
                <a:cs typeface="Arial" charset="0"/>
              </a:rPr>
              <a:t>shingles.</a:t>
            </a:r>
          </a:p>
          <a:p>
            <a:pPr algn="ctr" fontAlgn="base">
              <a:spcAft>
                <a:spcPct val="0"/>
              </a:spcAft>
            </a:pPr>
            <a:endParaRPr lang="en-US" sz="2000" dirty="0" smtClean="0">
              <a:latin typeface="+mn-lt"/>
              <a:cs typeface="Arial" charset="0"/>
            </a:endParaRPr>
          </a:p>
          <a:p>
            <a:pPr algn="ctr"/>
            <a:r>
              <a:rPr lang="en-US" sz="2000" dirty="0" smtClean="0">
                <a:latin typeface="+mn-lt"/>
              </a:rPr>
              <a:t>     It is not necessary to ask patient about a history of varicella or to do </a:t>
            </a:r>
            <a:r>
              <a:rPr lang="en-US" sz="2000" dirty="0">
                <a:latin typeface="+mn-lt"/>
                <a:cs typeface="Arial" charset="0"/>
              </a:rPr>
              <a:t>serologic testing for immunity.</a:t>
            </a:r>
          </a:p>
        </p:txBody>
      </p:sp>
      <p:sp>
        <p:nvSpPr>
          <p:cNvPr id="232451" name="Text Box 5"/>
          <p:cNvSpPr txBox="1">
            <a:spLocks noChangeArrowheads="1"/>
          </p:cNvSpPr>
          <p:nvPr/>
        </p:nvSpPr>
        <p:spPr bwMode="auto">
          <a:xfrm>
            <a:off x="317081" y="1273910"/>
            <a:ext cx="8610600" cy="2062103"/>
          </a:xfrm>
          <a:prstGeom prst="rect">
            <a:avLst/>
          </a:prstGeom>
          <a:noFill/>
          <a:ln w="9525">
            <a:noFill/>
            <a:miter lim="800000"/>
            <a:headEnd/>
            <a:tailEnd/>
          </a:ln>
        </p:spPr>
        <p:txBody>
          <a:bodyPr>
            <a:spAutoFit/>
          </a:bodyPr>
          <a:lstStyle/>
          <a:p>
            <a:pPr marL="574675" indent="-574675" algn="ctr" fontAlgn="base">
              <a:spcBef>
                <a:spcPct val="50000"/>
              </a:spcBef>
              <a:spcAft>
                <a:spcPct val="0"/>
              </a:spcAft>
            </a:pPr>
            <a:r>
              <a:rPr lang="en-US" sz="3200" dirty="0">
                <a:latin typeface="+mn-lt"/>
                <a:cs typeface="Arial" charset="0"/>
              </a:rPr>
              <a:t>Overall Efficacy</a:t>
            </a:r>
            <a:endParaRPr lang="en-US" sz="3200" b="1" dirty="0">
              <a:latin typeface="+mn-lt"/>
              <a:cs typeface="Arial" charset="0"/>
            </a:endParaRPr>
          </a:p>
          <a:p>
            <a:pPr marL="574675" indent="-574675" fontAlgn="base">
              <a:spcBef>
                <a:spcPct val="0"/>
              </a:spcBef>
              <a:spcAft>
                <a:spcPct val="0"/>
              </a:spcAft>
              <a:buFont typeface="Arial" charset="0"/>
              <a:buChar char="•"/>
            </a:pPr>
            <a:r>
              <a:rPr lang="en-US" sz="2400" dirty="0">
                <a:latin typeface="+mn-lt"/>
                <a:cs typeface="Arial" charset="0"/>
              </a:rPr>
              <a:t>51% fewer episodes of zoster and less severe disease</a:t>
            </a:r>
          </a:p>
          <a:p>
            <a:pPr marL="574675" indent="-574675" fontAlgn="base">
              <a:spcBef>
                <a:spcPct val="0"/>
              </a:spcBef>
              <a:spcAft>
                <a:spcPct val="0"/>
              </a:spcAft>
              <a:buFont typeface="Arial" charset="0"/>
              <a:buChar char="•"/>
            </a:pPr>
            <a:r>
              <a:rPr lang="en-US" sz="2400" dirty="0">
                <a:latin typeface="+mn-lt"/>
                <a:cs typeface="Arial" charset="0"/>
              </a:rPr>
              <a:t>66% less </a:t>
            </a:r>
            <a:r>
              <a:rPr lang="en-US" sz="2400" dirty="0" err="1">
                <a:latin typeface="+mn-lt"/>
                <a:cs typeface="Arial" charset="0"/>
              </a:rPr>
              <a:t>postherpetic</a:t>
            </a:r>
            <a:r>
              <a:rPr lang="en-US" sz="2400" dirty="0">
                <a:latin typeface="+mn-lt"/>
                <a:cs typeface="Arial" charset="0"/>
              </a:rPr>
              <a:t> </a:t>
            </a:r>
            <a:r>
              <a:rPr lang="en-US" sz="2400" dirty="0" smtClean="0">
                <a:latin typeface="+mn-lt"/>
                <a:cs typeface="Arial" charset="0"/>
              </a:rPr>
              <a:t>neuralgia</a:t>
            </a:r>
          </a:p>
          <a:p>
            <a:pPr marL="574675" indent="-574675" fontAlgn="base">
              <a:spcBef>
                <a:spcPct val="0"/>
              </a:spcBef>
              <a:spcAft>
                <a:spcPct val="0"/>
              </a:spcAft>
              <a:buFont typeface="Arial" charset="0"/>
              <a:buChar char="•"/>
            </a:pPr>
            <a:r>
              <a:rPr lang="en-US" sz="2400" dirty="0" smtClean="0">
                <a:latin typeface="+mn-lt"/>
                <a:cs typeface="Arial" charset="0"/>
              </a:rPr>
              <a:t>Protection wanes within the first 5 years and duration of protection beyond 5 years is uncertain</a:t>
            </a:r>
            <a:endParaRPr lang="en-US" sz="2400" dirty="0">
              <a:latin typeface="+mn-lt"/>
              <a:cs typeface="Arial" charset="0"/>
            </a:endParaRPr>
          </a:p>
        </p:txBody>
      </p:sp>
      <p:sp>
        <p:nvSpPr>
          <p:cNvPr id="534533" name="Text Box 5"/>
          <p:cNvSpPr txBox="1">
            <a:spLocks noChangeArrowheads="1"/>
          </p:cNvSpPr>
          <p:nvPr/>
        </p:nvSpPr>
        <p:spPr bwMode="auto">
          <a:xfrm>
            <a:off x="59578" y="738990"/>
            <a:ext cx="8839200" cy="461665"/>
          </a:xfrm>
          <a:prstGeom prst="rect">
            <a:avLst/>
          </a:prstGeom>
          <a:noFill/>
          <a:ln w="9525">
            <a:noFill/>
            <a:miter lim="800000"/>
            <a:headEnd/>
            <a:tailEnd/>
          </a:ln>
        </p:spPr>
        <p:txBody>
          <a:bodyPr wrap="square">
            <a:spAutoFit/>
          </a:bodyPr>
          <a:lstStyle/>
          <a:p>
            <a:pPr algn="ctr" fontAlgn="base">
              <a:spcAft>
                <a:spcPct val="0"/>
              </a:spcAft>
            </a:pPr>
            <a:r>
              <a:rPr lang="en-US" sz="2400" dirty="0" smtClean="0">
                <a:latin typeface="+mn-lt"/>
                <a:cs typeface="Arial" charset="0"/>
              </a:rPr>
              <a:t>Zostavax is licensed for use </a:t>
            </a:r>
            <a:r>
              <a:rPr lang="en-US" sz="2400" dirty="0">
                <a:latin typeface="+mn-lt"/>
                <a:cs typeface="Arial" charset="0"/>
              </a:rPr>
              <a:t>in </a:t>
            </a:r>
            <a:r>
              <a:rPr lang="en-US" sz="2400" dirty="0" smtClean="0">
                <a:latin typeface="+mn-lt"/>
                <a:cs typeface="Arial" charset="0"/>
              </a:rPr>
              <a:t>persons 50 years and older</a:t>
            </a:r>
          </a:p>
        </p:txBody>
      </p:sp>
      <p:sp>
        <p:nvSpPr>
          <p:cNvPr id="232454" name="Text Box 7"/>
          <p:cNvSpPr txBox="1">
            <a:spLocks noChangeArrowheads="1"/>
          </p:cNvSpPr>
          <p:nvPr/>
        </p:nvSpPr>
        <p:spPr bwMode="auto">
          <a:xfrm>
            <a:off x="7784681" y="6090744"/>
            <a:ext cx="914400" cy="366713"/>
          </a:xfrm>
          <a:prstGeom prst="rect">
            <a:avLst/>
          </a:prstGeom>
          <a:noFill/>
          <a:ln w="9525">
            <a:noFill/>
            <a:miter lim="800000"/>
            <a:headEnd/>
            <a:tailEnd/>
          </a:ln>
        </p:spPr>
        <p:txBody>
          <a:bodyPr>
            <a:spAutoFit/>
          </a:bodyPr>
          <a:lstStyle/>
          <a:p>
            <a:pPr fontAlgn="base">
              <a:spcBef>
                <a:spcPct val="50000"/>
              </a:spcBef>
              <a:spcAft>
                <a:spcPct val="0"/>
              </a:spcAft>
            </a:pPr>
            <a:endParaRPr lang="en-US" b="1">
              <a:solidFill>
                <a:srgbClr val="FF9900"/>
              </a:solidFill>
              <a:latin typeface="Arial" charset="0"/>
              <a:cs typeface="Arial" charset="0"/>
            </a:endParaRPr>
          </a:p>
        </p:txBody>
      </p:sp>
      <p:sp>
        <p:nvSpPr>
          <p:cNvPr id="8" name="Rectangle 7"/>
          <p:cNvSpPr/>
          <p:nvPr/>
        </p:nvSpPr>
        <p:spPr>
          <a:xfrm>
            <a:off x="1002881" y="5688016"/>
            <a:ext cx="7239000" cy="307777"/>
          </a:xfrm>
          <a:prstGeom prst="rect">
            <a:avLst/>
          </a:prstGeom>
        </p:spPr>
        <p:txBody>
          <a:bodyPr wrap="square">
            <a:spAutoFit/>
          </a:bodyPr>
          <a:lstStyle/>
          <a:p>
            <a:r>
              <a:rPr lang="en-US" sz="1400" b="1" dirty="0" smtClean="0">
                <a:latin typeface="+mn-lt"/>
              </a:rPr>
              <a:t>MMWR, August 22, 2014, Vol 63, #33       MMWR (RR) June 6, 2008, Vol 57 #05; 1-30</a:t>
            </a:r>
            <a:endParaRPr lang="en-US" sz="1400" b="1" dirty="0">
              <a:latin typeface="+mn-lt"/>
            </a:endParaRPr>
          </a:p>
        </p:txBody>
      </p:sp>
    </p:spTree>
    <p:extLst>
      <p:ext uri="{BB962C8B-B14F-4D97-AF65-F5344CB8AC3E}">
        <p14:creationId xmlns:p14="http://schemas.microsoft.com/office/powerpoint/2010/main" val="25450470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77858" name="Rectangle 2"/>
          <p:cNvSpPr>
            <a:spLocks noGrp="1" noChangeArrowheads="1"/>
          </p:cNvSpPr>
          <p:nvPr>
            <p:ph type="ctrTitle" idx="4294967295"/>
          </p:nvPr>
        </p:nvSpPr>
        <p:spPr>
          <a:xfrm>
            <a:off x="914400" y="381000"/>
            <a:ext cx="7772400" cy="914400"/>
          </a:xfrm>
        </p:spPr>
        <p:txBody>
          <a:bodyPr/>
          <a:lstStyle/>
          <a:p>
            <a:pPr algn="l" eaLnBrk="1" hangingPunct="1"/>
            <a:r>
              <a:rPr lang="en-US" sz="4800" b="1" i="1" dirty="0" smtClean="0">
                <a:solidFill>
                  <a:srgbClr val="FFFF99"/>
                </a:solidFill>
              </a:rPr>
              <a:t>Test Your Knowledge!</a:t>
            </a:r>
          </a:p>
        </p:txBody>
      </p:sp>
      <p:sp>
        <p:nvSpPr>
          <p:cNvPr id="377859" name="Rectangle 3"/>
          <p:cNvSpPr>
            <a:spLocks noGrp="1" noChangeArrowheads="1"/>
          </p:cNvSpPr>
          <p:nvPr>
            <p:ph type="subTitle" idx="4294967295"/>
          </p:nvPr>
        </p:nvSpPr>
        <p:spPr>
          <a:xfrm>
            <a:off x="762000" y="1409700"/>
            <a:ext cx="7315200" cy="2209800"/>
          </a:xfrm>
        </p:spPr>
        <p:txBody>
          <a:bodyPr/>
          <a:lstStyle/>
          <a:p>
            <a:pPr marL="0" indent="0" eaLnBrk="1" hangingPunct="1">
              <a:lnSpc>
                <a:spcPct val="90000"/>
              </a:lnSpc>
              <a:spcBef>
                <a:spcPct val="0"/>
              </a:spcBef>
              <a:buFontTx/>
              <a:buNone/>
            </a:pPr>
            <a:r>
              <a:rPr lang="en-US" sz="2400" b="1" i="1" dirty="0">
                <a:solidFill>
                  <a:srgbClr val="FFFF99"/>
                </a:solidFill>
                <a:latin typeface="+mj-lt"/>
                <a:ea typeface="+mj-ea"/>
                <a:cs typeface="+mj-cs"/>
              </a:rPr>
              <a:t>Hazel is 61 years old. She had major surgery one month ago requiring a blood transfusion. During her visit to your office today she tells you she would like to get the shingles vaccine.</a:t>
            </a:r>
          </a:p>
          <a:p>
            <a:pPr marL="0" indent="0" eaLnBrk="1" hangingPunct="1">
              <a:lnSpc>
                <a:spcPct val="90000"/>
              </a:lnSpc>
              <a:buFontTx/>
              <a:buNone/>
            </a:pPr>
            <a:endParaRPr lang="en-US" sz="2400" b="1" dirty="0" smtClean="0">
              <a:solidFill>
                <a:srgbClr val="FFFF99"/>
              </a:solidFill>
              <a:cs typeface="Arial" charset="0"/>
            </a:endParaRPr>
          </a:p>
          <a:p>
            <a:pPr marL="0" indent="0" eaLnBrk="1" hangingPunct="1">
              <a:lnSpc>
                <a:spcPct val="90000"/>
              </a:lnSpc>
              <a:buFontTx/>
              <a:buNone/>
            </a:pPr>
            <a:r>
              <a:rPr lang="en-US" sz="2400" b="1" dirty="0" smtClean="0">
                <a:solidFill>
                  <a:srgbClr val="FFFF99"/>
                </a:solidFill>
                <a:cs typeface="Arial" charset="0"/>
              </a:rPr>
              <a:t>How would you respond to her request?</a:t>
            </a:r>
          </a:p>
          <a:p>
            <a:pPr marL="0" indent="0" eaLnBrk="1" hangingPunct="1">
              <a:lnSpc>
                <a:spcPct val="90000"/>
              </a:lnSpc>
              <a:buFontTx/>
              <a:buNone/>
            </a:pPr>
            <a:r>
              <a:rPr lang="en-US" sz="2400" dirty="0" smtClean="0"/>
              <a:t> </a:t>
            </a:r>
          </a:p>
          <a:p>
            <a:pPr marL="0" indent="0" eaLnBrk="1" hangingPunct="1">
              <a:lnSpc>
                <a:spcPct val="90000"/>
              </a:lnSpc>
              <a:buFontTx/>
              <a:buNone/>
            </a:pPr>
            <a:r>
              <a:rPr lang="en-US" sz="2400" dirty="0" smtClean="0"/>
              <a:t>  </a:t>
            </a:r>
          </a:p>
        </p:txBody>
      </p:sp>
      <p:sp>
        <p:nvSpPr>
          <p:cNvPr id="2" name="TextBox 1"/>
          <p:cNvSpPr txBox="1"/>
          <p:nvPr/>
        </p:nvSpPr>
        <p:spPr>
          <a:xfrm>
            <a:off x="742950" y="3886200"/>
            <a:ext cx="7715250" cy="1219200"/>
          </a:xfrm>
          <a:prstGeom prst="rect">
            <a:avLst/>
          </a:prstGeom>
          <a:noFill/>
        </p:spPr>
        <p:txBody>
          <a:bodyPr wrap="square" rtlCol="0">
            <a:spAutoFit/>
          </a:bodyPr>
          <a:lstStyle/>
          <a:p>
            <a:r>
              <a:rPr lang="en-US" dirty="0"/>
              <a:t>Zoster vaccine can be given to persons who have recently received blood products. The amount of antigen in zoster vaccine is so substantial that it overpowers any antibody to herpes zoster that may be in the blood product.</a:t>
            </a:r>
          </a:p>
        </p:txBody>
      </p:sp>
      <p:sp>
        <p:nvSpPr>
          <p:cNvPr id="4" name="Rectangle 3"/>
          <p:cNvSpPr/>
          <p:nvPr/>
        </p:nvSpPr>
        <p:spPr>
          <a:xfrm>
            <a:off x="920838" y="5943600"/>
            <a:ext cx="6241961" cy="307777"/>
          </a:xfrm>
          <a:prstGeom prst="rect">
            <a:avLst/>
          </a:prstGeom>
        </p:spPr>
        <p:txBody>
          <a:bodyPr wrap="square">
            <a:spAutoFit/>
          </a:bodyPr>
          <a:lstStyle/>
          <a:p>
            <a:pPr lvl="0"/>
            <a:r>
              <a:rPr lang="en-US" sz="1400" b="1" dirty="0">
                <a:solidFill>
                  <a:srgbClr val="FFFFFF"/>
                </a:solidFill>
                <a:latin typeface="Calibri"/>
                <a:cs typeface="Arial" charset="0"/>
              </a:rPr>
              <a:t>Ref: Immunization Action Coalition - Ask the Experts – September 2011 </a:t>
            </a:r>
          </a:p>
        </p:txBody>
      </p:sp>
    </p:spTree>
    <p:extLst>
      <p:ext uri="{BB962C8B-B14F-4D97-AF65-F5344CB8AC3E}">
        <p14:creationId xmlns:p14="http://schemas.microsoft.com/office/powerpoint/2010/main" val="266564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990600" y="533400"/>
          <a:ext cx="7543800" cy="5638798"/>
        </p:xfrm>
        <a:graphic>
          <a:graphicData uri="http://schemas.openxmlformats.org/drawingml/2006/table">
            <a:tbl>
              <a:tblPr firstRow="1" bandRow="1">
                <a:tableStyleId>{5C22544A-7EE6-4342-B048-85BDC9FD1C3A}</a:tableStyleId>
              </a:tblPr>
              <a:tblGrid>
                <a:gridCol w="2971800"/>
                <a:gridCol w="4572000"/>
              </a:tblGrid>
              <a:tr h="1189790">
                <a:tc>
                  <a:txBody>
                    <a:bodyPr/>
                    <a:lstStyle/>
                    <a:p>
                      <a:r>
                        <a:rPr lang="en-US" sz="2400" dirty="0" smtClean="0"/>
                        <a:t>VPD</a:t>
                      </a:r>
                      <a:endParaRPr lang="en-US" sz="2400" dirty="0"/>
                    </a:p>
                  </a:txBody>
                  <a:tcPr>
                    <a:solidFill>
                      <a:schemeClr val="tx1"/>
                    </a:solidFill>
                  </a:tcPr>
                </a:tc>
                <a:tc>
                  <a:txBody>
                    <a:bodyPr/>
                    <a:lstStyle/>
                    <a:p>
                      <a:pPr algn="ctr"/>
                      <a:r>
                        <a:rPr lang="en-US" sz="2400" dirty="0" smtClean="0"/>
                        <a:t>Vaccination Rate</a:t>
                      </a:r>
                    </a:p>
                    <a:p>
                      <a:pPr algn="ctr"/>
                      <a:r>
                        <a:rPr lang="en-US" sz="2400" dirty="0" smtClean="0"/>
                        <a:t>Needed for </a:t>
                      </a:r>
                    </a:p>
                    <a:p>
                      <a:pPr algn="ctr"/>
                      <a:r>
                        <a:rPr lang="en-US" sz="2400" dirty="0" smtClean="0"/>
                        <a:t>Herd Immunity</a:t>
                      </a:r>
                    </a:p>
                  </a:txBody>
                  <a:tcPr>
                    <a:solidFill>
                      <a:schemeClr val="tx1"/>
                    </a:solidFill>
                  </a:tcPr>
                </a:tc>
              </a:tr>
              <a:tr h="662588">
                <a:tc>
                  <a:txBody>
                    <a:bodyPr/>
                    <a:lstStyle/>
                    <a:p>
                      <a:r>
                        <a:rPr lang="en-US" sz="1800" b="1" dirty="0" smtClean="0">
                          <a:solidFill>
                            <a:schemeClr val="tx2">
                              <a:lumMod val="40000"/>
                              <a:lumOff val="60000"/>
                            </a:schemeClr>
                          </a:solidFill>
                        </a:rPr>
                        <a:t>Measles</a:t>
                      </a:r>
                      <a:endParaRPr lang="en-US" sz="1800" b="1" dirty="0">
                        <a:solidFill>
                          <a:schemeClr val="tx2">
                            <a:lumMod val="40000"/>
                            <a:lumOff val="60000"/>
                          </a:schemeClr>
                        </a:solidFill>
                      </a:endParaRPr>
                    </a:p>
                  </a:txBody>
                  <a:tcPr>
                    <a:solidFill>
                      <a:schemeClr val="tx1"/>
                    </a:solidFill>
                  </a:tcPr>
                </a:tc>
                <a:tc>
                  <a:txBody>
                    <a:bodyPr/>
                    <a:lstStyle/>
                    <a:p>
                      <a:pPr algn="ctr"/>
                      <a:r>
                        <a:rPr lang="en-US" sz="1800" b="1" dirty="0" smtClean="0">
                          <a:solidFill>
                            <a:schemeClr val="tx2">
                              <a:lumMod val="40000"/>
                              <a:lumOff val="60000"/>
                            </a:schemeClr>
                          </a:solidFill>
                        </a:rPr>
                        <a:t>92-94%</a:t>
                      </a:r>
                      <a:endParaRPr lang="en-US" sz="1800" b="1" dirty="0">
                        <a:solidFill>
                          <a:schemeClr val="tx2">
                            <a:lumMod val="40000"/>
                            <a:lumOff val="60000"/>
                          </a:schemeClr>
                        </a:solidFill>
                      </a:endParaRPr>
                    </a:p>
                  </a:txBody>
                  <a:tcPr>
                    <a:solidFill>
                      <a:schemeClr val="tx1"/>
                    </a:solidFill>
                  </a:tcPr>
                </a:tc>
              </a:tr>
              <a:tr h="835493">
                <a:tc>
                  <a:txBody>
                    <a:bodyPr/>
                    <a:lstStyle/>
                    <a:p>
                      <a:r>
                        <a:rPr lang="en-US" sz="1800" b="1" dirty="0" err="1" smtClean="0">
                          <a:solidFill>
                            <a:schemeClr val="tx2">
                              <a:lumMod val="40000"/>
                              <a:lumOff val="60000"/>
                            </a:schemeClr>
                          </a:solidFill>
                        </a:rPr>
                        <a:t>Pertussis</a:t>
                      </a:r>
                      <a:endParaRPr lang="en-US" sz="1800" b="1" dirty="0">
                        <a:solidFill>
                          <a:schemeClr val="tx2">
                            <a:lumMod val="40000"/>
                            <a:lumOff val="60000"/>
                          </a:schemeClr>
                        </a:solidFill>
                      </a:endParaRPr>
                    </a:p>
                  </a:txBody>
                  <a:tcPr>
                    <a:solidFill>
                      <a:schemeClr val="tx1"/>
                    </a:solidFill>
                  </a:tcPr>
                </a:tc>
                <a:tc>
                  <a:txBody>
                    <a:bodyPr/>
                    <a:lstStyle/>
                    <a:p>
                      <a:pPr algn="ctr"/>
                      <a:r>
                        <a:rPr lang="en-US" sz="1800" b="1" dirty="0" smtClean="0">
                          <a:solidFill>
                            <a:schemeClr val="tx2">
                              <a:lumMod val="40000"/>
                              <a:lumOff val="60000"/>
                            </a:schemeClr>
                          </a:solidFill>
                        </a:rPr>
                        <a:t>92-94%</a:t>
                      </a:r>
                      <a:endParaRPr lang="en-US" sz="1800" b="1" dirty="0">
                        <a:solidFill>
                          <a:schemeClr val="tx2">
                            <a:lumMod val="40000"/>
                            <a:lumOff val="60000"/>
                          </a:schemeClr>
                        </a:solidFill>
                      </a:endParaRPr>
                    </a:p>
                  </a:txBody>
                  <a:tcPr>
                    <a:solidFill>
                      <a:schemeClr val="tx1"/>
                    </a:solidFill>
                  </a:tcPr>
                </a:tc>
              </a:tr>
              <a:tr h="963163">
                <a:tc>
                  <a:txBody>
                    <a:bodyPr/>
                    <a:lstStyle/>
                    <a:p>
                      <a:r>
                        <a:rPr lang="en-US" sz="1800" b="1" dirty="0" smtClean="0">
                          <a:solidFill>
                            <a:schemeClr val="tx2">
                              <a:lumMod val="40000"/>
                              <a:lumOff val="60000"/>
                            </a:schemeClr>
                          </a:solidFill>
                        </a:rPr>
                        <a:t>Diphtheria</a:t>
                      </a:r>
                      <a:endParaRPr lang="en-US" sz="1800" b="1" dirty="0">
                        <a:solidFill>
                          <a:schemeClr val="tx2">
                            <a:lumMod val="40000"/>
                            <a:lumOff val="60000"/>
                          </a:schemeClr>
                        </a:solidFill>
                      </a:endParaRPr>
                    </a:p>
                  </a:txBody>
                  <a:tcPr>
                    <a:solidFill>
                      <a:schemeClr val="tx1"/>
                    </a:solidFill>
                  </a:tcPr>
                </a:tc>
                <a:tc>
                  <a:txBody>
                    <a:bodyPr/>
                    <a:lstStyle/>
                    <a:p>
                      <a:pPr algn="ctr"/>
                      <a:r>
                        <a:rPr lang="en-US" sz="1800" b="1" dirty="0" smtClean="0">
                          <a:solidFill>
                            <a:schemeClr val="tx2">
                              <a:lumMod val="40000"/>
                              <a:lumOff val="60000"/>
                            </a:schemeClr>
                          </a:solidFill>
                        </a:rPr>
                        <a:t>83-85%</a:t>
                      </a:r>
                      <a:endParaRPr lang="en-US" sz="1800" b="1" dirty="0">
                        <a:solidFill>
                          <a:schemeClr val="tx2">
                            <a:lumMod val="40000"/>
                            <a:lumOff val="60000"/>
                          </a:schemeClr>
                        </a:solidFill>
                      </a:endParaRPr>
                    </a:p>
                  </a:txBody>
                  <a:tcPr>
                    <a:solidFill>
                      <a:schemeClr val="tx1"/>
                    </a:solidFill>
                  </a:tcPr>
                </a:tc>
              </a:tr>
              <a:tr h="662588">
                <a:tc>
                  <a:txBody>
                    <a:bodyPr/>
                    <a:lstStyle/>
                    <a:p>
                      <a:r>
                        <a:rPr lang="en-US" sz="1800" b="1" dirty="0" smtClean="0">
                          <a:solidFill>
                            <a:schemeClr val="tx2">
                              <a:lumMod val="40000"/>
                              <a:lumOff val="60000"/>
                            </a:schemeClr>
                          </a:solidFill>
                        </a:rPr>
                        <a:t>Rubella</a:t>
                      </a:r>
                      <a:endParaRPr lang="en-US" sz="1800" b="1" dirty="0">
                        <a:solidFill>
                          <a:schemeClr val="tx2">
                            <a:lumMod val="40000"/>
                            <a:lumOff val="60000"/>
                          </a:schemeClr>
                        </a:solidFill>
                      </a:endParaRPr>
                    </a:p>
                  </a:txBody>
                  <a:tcPr>
                    <a:solidFill>
                      <a:schemeClr val="tx1"/>
                    </a:solidFill>
                  </a:tcPr>
                </a:tc>
                <a:tc>
                  <a:txBody>
                    <a:bodyPr/>
                    <a:lstStyle/>
                    <a:p>
                      <a:pPr algn="ctr"/>
                      <a:r>
                        <a:rPr lang="en-US" sz="1800" b="1" dirty="0" smtClean="0">
                          <a:solidFill>
                            <a:schemeClr val="tx2">
                              <a:lumMod val="40000"/>
                              <a:lumOff val="60000"/>
                            </a:schemeClr>
                          </a:solidFill>
                        </a:rPr>
                        <a:t>83-85%</a:t>
                      </a:r>
                      <a:endParaRPr lang="en-US" sz="1800" b="1" dirty="0">
                        <a:solidFill>
                          <a:schemeClr val="tx2">
                            <a:lumMod val="40000"/>
                            <a:lumOff val="60000"/>
                          </a:schemeClr>
                        </a:solidFill>
                      </a:endParaRPr>
                    </a:p>
                  </a:txBody>
                  <a:tcPr>
                    <a:solidFill>
                      <a:schemeClr val="tx1"/>
                    </a:solidFill>
                  </a:tcPr>
                </a:tc>
              </a:tr>
              <a:tr h="662588">
                <a:tc>
                  <a:txBody>
                    <a:bodyPr/>
                    <a:lstStyle/>
                    <a:p>
                      <a:r>
                        <a:rPr lang="en-US" sz="1800" b="1" dirty="0" smtClean="0">
                          <a:solidFill>
                            <a:schemeClr val="tx2">
                              <a:lumMod val="40000"/>
                              <a:lumOff val="60000"/>
                            </a:schemeClr>
                          </a:solidFill>
                        </a:rPr>
                        <a:t>Mumps</a:t>
                      </a:r>
                      <a:endParaRPr lang="en-US" sz="1800" b="1" dirty="0">
                        <a:solidFill>
                          <a:schemeClr val="tx2">
                            <a:lumMod val="40000"/>
                            <a:lumOff val="60000"/>
                          </a:schemeClr>
                        </a:solidFill>
                      </a:endParaRPr>
                    </a:p>
                  </a:txBody>
                  <a:tcPr>
                    <a:solidFill>
                      <a:schemeClr val="tx1"/>
                    </a:solidFill>
                  </a:tcPr>
                </a:tc>
                <a:tc>
                  <a:txBody>
                    <a:bodyPr/>
                    <a:lstStyle/>
                    <a:p>
                      <a:pPr algn="ctr"/>
                      <a:r>
                        <a:rPr lang="en-US" sz="1800" b="1" dirty="0" smtClean="0">
                          <a:solidFill>
                            <a:schemeClr val="tx2">
                              <a:lumMod val="40000"/>
                              <a:lumOff val="60000"/>
                            </a:schemeClr>
                          </a:solidFill>
                        </a:rPr>
                        <a:t>75-86%</a:t>
                      </a:r>
                      <a:endParaRPr lang="en-US" sz="1800" b="1" dirty="0">
                        <a:solidFill>
                          <a:schemeClr val="tx2">
                            <a:lumMod val="40000"/>
                            <a:lumOff val="60000"/>
                          </a:schemeClr>
                        </a:solidFill>
                      </a:endParaRPr>
                    </a:p>
                  </a:txBody>
                  <a:tcPr>
                    <a:solidFill>
                      <a:schemeClr val="tx1"/>
                    </a:solidFill>
                  </a:tcPr>
                </a:tc>
              </a:tr>
              <a:tr h="662588">
                <a:tc>
                  <a:txBody>
                    <a:bodyPr/>
                    <a:lstStyle/>
                    <a:p>
                      <a:r>
                        <a:rPr lang="en-US" sz="1800" b="1" dirty="0" smtClean="0">
                          <a:solidFill>
                            <a:schemeClr val="tx2">
                              <a:lumMod val="40000"/>
                              <a:lumOff val="60000"/>
                            </a:schemeClr>
                          </a:solidFill>
                        </a:rPr>
                        <a:t>Influenza</a:t>
                      </a:r>
                      <a:endParaRPr lang="en-US" sz="1800" b="1" dirty="0">
                        <a:solidFill>
                          <a:schemeClr val="tx2">
                            <a:lumMod val="40000"/>
                            <a:lumOff val="60000"/>
                          </a:schemeClr>
                        </a:solidFill>
                      </a:endParaRPr>
                    </a:p>
                  </a:txBody>
                  <a:tcPr>
                    <a:solidFill>
                      <a:schemeClr val="tx1"/>
                    </a:solidFill>
                  </a:tcPr>
                </a:tc>
                <a:tc>
                  <a:txBody>
                    <a:bodyPr/>
                    <a:lstStyle/>
                    <a:p>
                      <a:pPr algn="ctr"/>
                      <a:r>
                        <a:rPr lang="en-US" sz="1800" b="1" dirty="0" smtClean="0">
                          <a:solidFill>
                            <a:schemeClr val="tx2">
                              <a:lumMod val="40000"/>
                              <a:lumOff val="60000"/>
                            </a:schemeClr>
                          </a:solidFill>
                        </a:rPr>
                        <a:t>30-75%</a:t>
                      </a:r>
                      <a:endParaRPr lang="en-US" sz="1800" b="1" dirty="0">
                        <a:solidFill>
                          <a:schemeClr val="tx2">
                            <a:lumMod val="40000"/>
                            <a:lumOff val="60000"/>
                          </a:schemeClr>
                        </a:solidFill>
                      </a:endParaRPr>
                    </a:p>
                  </a:txBody>
                  <a:tcPr>
                    <a:solidFill>
                      <a:schemeClr val="tx1"/>
                    </a:solidFill>
                  </a:tcPr>
                </a:tc>
              </a:tr>
            </a:tbl>
          </a:graphicData>
        </a:graphic>
      </p:graphicFrame>
    </p:spTree>
    <p:extLst>
      <p:ext uri="{BB962C8B-B14F-4D97-AF65-F5344CB8AC3E}">
        <p14:creationId xmlns:p14="http://schemas.microsoft.com/office/powerpoint/2010/main" val="2046615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81954" name="Rectangle 2"/>
          <p:cNvSpPr>
            <a:spLocks noGrp="1" noChangeArrowheads="1"/>
          </p:cNvSpPr>
          <p:nvPr>
            <p:ph type="ctrTitle" idx="4294967295"/>
          </p:nvPr>
        </p:nvSpPr>
        <p:spPr>
          <a:xfrm>
            <a:off x="914400" y="304800"/>
            <a:ext cx="7772400" cy="1066800"/>
          </a:xfrm>
        </p:spPr>
        <p:txBody>
          <a:bodyPr/>
          <a:lstStyle/>
          <a:p>
            <a:pPr algn="l" eaLnBrk="1" hangingPunct="1"/>
            <a:r>
              <a:rPr lang="en-US" sz="4800" b="1" i="1" dirty="0" smtClean="0">
                <a:solidFill>
                  <a:srgbClr val="FFFF99"/>
                </a:solidFill>
              </a:rPr>
              <a:t>Test Your Knowledge!</a:t>
            </a:r>
          </a:p>
        </p:txBody>
      </p:sp>
      <p:sp>
        <p:nvSpPr>
          <p:cNvPr id="381955" name="Rectangle 3"/>
          <p:cNvSpPr>
            <a:spLocks noGrp="1" noChangeArrowheads="1"/>
          </p:cNvSpPr>
          <p:nvPr>
            <p:ph type="subTitle" idx="4294967295"/>
          </p:nvPr>
        </p:nvSpPr>
        <p:spPr>
          <a:xfrm>
            <a:off x="914400" y="1600200"/>
            <a:ext cx="7315200" cy="1905000"/>
          </a:xfrm>
        </p:spPr>
        <p:txBody>
          <a:bodyPr/>
          <a:lstStyle/>
          <a:p>
            <a:pPr marL="0" indent="0" eaLnBrk="1" hangingPunct="1">
              <a:lnSpc>
                <a:spcPct val="90000"/>
              </a:lnSpc>
              <a:spcBef>
                <a:spcPct val="0"/>
              </a:spcBef>
              <a:buFontTx/>
              <a:buNone/>
            </a:pPr>
            <a:r>
              <a:rPr lang="en-US" sz="2400" b="1" i="1" dirty="0">
                <a:solidFill>
                  <a:srgbClr val="FFFF99"/>
                </a:solidFill>
                <a:latin typeface="+mj-lt"/>
                <a:ea typeface="+mj-ea"/>
                <a:cs typeface="+mj-cs"/>
              </a:rPr>
              <a:t>Sixty five year old Nadine requests the shingles vaccine. In addition, she needs pneumococcal and influenza vaccine.  </a:t>
            </a:r>
          </a:p>
          <a:p>
            <a:pPr marL="0" indent="0" eaLnBrk="1" hangingPunct="1">
              <a:lnSpc>
                <a:spcPct val="90000"/>
              </a:lnSpc>
              <a:buFontTx/>
              <a:buNone/>
            </a:pPr>
            <a:endParaRPr lang="en-US" sz="2400" b="1" dirty="0" smtClean="0">
              <a:solidFill>
                <a:srgbClr val="FFFF99"/>
              </a:solidFill>
            </a:endParaRPr>
          </a:p>
          <a:p>
            <a:pPr marL="0" indent="0" eaLnBrk="1" hangingPunct="1">
              <a:lnSpc>
                <a:spcPct val="90000"/>
              </a:lnSpc>
              <a:buFontTx/>
              <a:buNone/>
            </a:pPr>
            <a:r>
              <a:rPr lang="en-US" sz="2400" b="1" dirty="0" smtClean="0">
                <a:solidFill>
                  <a:srgbClr val="FFFF99"/>
                </a:solidFill>
              </a:rPr>
              <a:t>Should she receive all 3 vaccines on the same day?  </a:t>
            </a:r>
          </a:p>
        </p:txBody>
      </p:sp>
      <p:sp>
        <p:nvSpPr>
          <p:cNvPr id="381956" name="Rectangle 1"/>
          <p:cNvSpPr>
            <a:spLocks noChangeArrowheads="1"/>
          </p:cNvSpPr>
          <p:nvPr/>
        </p:nvSpPr>
        <p:spPr bwMode="auto">
          <a:xfrm>
            <a:off x="7239000" y="533400"/>
            <a:ext cx="184150" cy="519113"/>
          </a:xfrm>
          <a:prstGeom prst="rect">
            <a:avLst/>
          </a:prstGeom>
          <a:noFill/>
          <a:ln w="9525">
            <a:noFill/>
            <a:miter lim="800000"/>
            <a:headEnd/>
            <a:tailEnd/>
          </a:ln>
        </p:spPr>
        <p:txBody>
          <a:bodyPr wrap="none">
            <a:spAutoFit/>
          </a:bodyPr>
          <a:lstStyle/>
          <a:p>
            <a:endParaRPr lang="en-US" sz="2800" b="1">
              <a:solidFill>
                <a:srgbClr val="FFC000"/>
              </a:solidFill>
              <a:latin typeface="Calibri"/>
              <a:cs typeface="Arial" charset="0"/>
            </a:endParaRPr>
          </a:p>
        </p:txBody>
      </p:sp>
      <p:sp>
        <p:nvSpPr>
          <p:cNvPr id="3" name="TextBox 2"/>
          <p:cNvSpPr txBox="1"/>
          <p:nvPr/>
        </p:nvSpPr>
        <p:spPr>
          <a:xfrm>
            <a:off x="685800" y="4038600"/>
            <a:ext cx="7848600" cy="1200329"/>
          </a:xfrm>
          <a:prstGeom prst="rect">
            <a:avLst/>
          </a:prstGeom>
          <a:noFill/>
        </p:spPr>
        <p:txBody>
          <a:bodyPr wrap="square" rtlCol="0">
            <a:spAutoFit/>
          </a:bodyPr>
          <a:lstStyle/>
          <a:p>
            <a:r>
              <a:rPr lang="en-US" dirty="0" smtClean="0"/>
              <a:t>Yes.  Although </a:t>
            </a:r>
            <a:r>
              <a:rPr lang="en-US" dirty="0"/>
              <a:t>Merck reports one study showing a reduced immune response to Zostavax when administered at the same time as Pneumovax compared to administration </a:t>
            </a:r>
            <a:r>
              <a:rPr lang="en-US" dirty="0" smtClean="0"/>
              <a:t>4 </a:t>
            </a:r>
            <a:r>
              <a:rPr lang="en-US" dirty="0"/>
              <a:t>weeks apart, ACIP has not made this recommendation. </a:t>
            </a:r>
          </a:p>
        </p:txBody>
      </p:sp>
      <p:pic>
        <p:nvPicPr>
          <p:cNvPr id="4" name="Picture 3"/>
          <p:cNvPicPr>
            <a:picLocks noChangeAspect="1"/>
          </p:cNvPicPr>
          <p:nvPr/>
        </p:nvPicPr>
        <p:blipFill>
          <a:blip r:embed="rId3"/>
          <a:stretch>
            <a:fillRect/>
          </a:stretch>
        </p:blipFill>
        <p:spPr>
          <a:xfrm>
            <a:off x="914400" y="5876518"/>
            <a:ext cx="6705600" cy="591363"/>
          </a:xfrm>
          <a:prstGeom prst="rect">
            <a:avLst/>
          </a:prstGeom>
        </p:spPr>
      </p:pic>
    </p:spTree>
    <p:extLst>
      <p:ext uri="{BB962C8B-B14F-4D97-AF65-F5344CB8AC3E}">
        <p14:creationId xmlns:p14="http://schemas.microsoft.com/office/powerpoint/2010/main" val="340047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8305800" cy="61722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3051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0" y="228600"/>
            <a:ext cx="8991600" cy="914400"/>
          </a:xfrm>
        </p:spPr>
        <p:txBody>
          <a:bodyPr/>
          <a:lstStyle/>
          <a:p>
            <a:pPr eaLnBrk="1" hangingPunct="1"/>
            <a:r>
              <a:rPr lang="en-US" dirty="0" smtClean="0"/>
              <a:t>Just as a reminder……</a:t>
            </a:r>
          </a:p>
        </p:txBody>
      </p:sp>
      <p:sp>
        <p:nvSpPr>
          <p:cNvPr id="125955" name="Rectangle 3"/>
          <p:cNvSpPr>
            <a:spLocks noGrp="1" noChangeArrowheads="1"/>
          </p:cNvSpPr>
          <p:nvPr>
            <p:ph type="body" idx="1"/>
          </p:nvPr>
        </p:nvSpPr>
        <p:spPr>
          <a:xfrm>
            <a:off x="457200" y="1371600"/>
            <a:ext cx="8178800" cy="3048000"/>
          </a:xfrm>
        </p:spPr>
        <p:txBody>
          <a:bodyPr/>
          <a:lstStyle/>
          <a:p>
            <a:pPr eaLnBrk="1" hangingPunct="1">
              <a:buNone/>
            </a:pPr>
            <a:r>
              <a:rPr lang="en-US" dirty="0" smtClean="0"/>
              <a:t>Regardless of: </a:t>
            </a:r>
          </a:p>
          <a:p>
            <a:pPr lvl="1" eaLnBrk="1" hangingPunct="1"/>
            <a:r>
              <a:rPr lang="en-US" dirty="0" smtClean="0"/>
              <a:t>the availability of vaccine</a:t>
            </a:r>
          </a:p>
          <a:p>
            <a:pPr lvl="1" eaLnBrk="1" hangingPunct="1"/>
            <a:r>
              <a:rPr lang="en-US" dirty="0" smtClean="0"/>
              <a:t>the funding of the vaccine (VFC, state-supplied, or private stock)</a:t>
            </a:r>
          </a:p>
          <a:p>
            <a:pPr lvl="1" eaLnBrk="1" hangingPunct="1"/>
            <a:r>
              <a:rPr lang="en-US" dirty="0" smtClean="0"/>
              <a:t>whether the vaccine is required for school or child care or not……….</a:t>
            </a:r>
          </a:p>
        </p:txBody>
      </p:sp>
      <p:sp>
        <p:nvSpPr>
          <p:cNvPr id="784388" name="Text Box 4"/>
          <p:cNvSpPr txBox="1">
            <a:spLocks noChangeArrowheads="1"/>
          </p:cNvSpPr>
          <p:nvPr/>
        </p:nvSpPr>
        <p:spPr bwMode="auto">
          <a:xfrm>
            <a:off x="0" y="4343400"/>
            <a:ext cx="9144000" cy="1952625"/>
          </a:xfrm>
          <a:prstGeom prst="rect">
            <a:avLst/>
          </a:prstGeom>
          <a:noFill/>
          <a:ln w="9525">
            <a:noFill/>
            <a:miter lim="800000"/>
            <a:headEnd/>
            <a:tailEnd/>
          </a:ln>
        </p:spPr>
        <p:txBody>
          <a:bodyPr>
            <a:spAutoFit/>
          </a:bodyPr>
          <a:lstStyle/>
          <a:p>
            <a:pPr algn="ctr" eaLnBrk="0" hangingPunct="0">
              <a:spcBef>
                <a:spcPct val="50000"/>
              </a:spcBef>
            </a:pPr>
            <a:r>
              <a:rPr kumimoji="1" lang="en-US" sz="5600" b="1" dirty="0">
                <a:solidFill>
                  <a:srgbClr val="C00000"/>
                </a:solidFill>
                <a:latin typeface="+mn-lt"/>
              </a:rPr>
              <a:t>FOLLOW ACIP Recommendations</a:t>
            </a:r>
            <a:r>
              <a:rPr kumimoji="1" lang="en-US" sz="6600" b="1" dirty="0">
                <a:solidFill>
                  <a:srgbClr val="C00000"/>
                </a:solidFill>
                <a:latin typeface="+mn-lt"/>
              </a:rPr>
              <a:t>!!!</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74838"/>
            <a:ext cx="8763000" cy="175432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i="0" u="none" strike="noStrike" kern="0" cap="none" spc="0" normalizeH="0" baseline="0" noProof="0" dirty="0" smtClean="0">
                <a:ln>
                  <a:noFill/>
                </a:ln>
                <a:effectLst/>
                <a:uLnTx/>
                <a:uFillTx/>
                <a:latin typeface="+mj-lt"/>
              </a:rPr>
              <a:t>Critical Elements for Immunization Services</a:t>
            </a:r>
          </a:p>
        </p:txBody>
      </p:sp>
    </p:spTree>
    <p:extLst>
      <p:ext uri="{BB962C8B-B14F-4D97-AF65-F5344CB8AC3E}">
        <p14:creationId xmlns:p14="http://schemas.microsoft.com/office/powerpoint/2010/main" val="42126070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2"/>
          <p:cNvSpPr>
            <a:spLocks noGrp="1" noChangeArrowheads="1"/>
          </p:cNvSpPr>
          <p:nvPr>
            <p:ph type="title" idx="4294967295"/>
          </p:nvPr>
        </p:nvSpPr>
        <p:spPr>
          <a:xfrm>
            <a:off x="0" y="228600"/>
            <a:ext cx="8915400" cy="1143000"/>
          </a:xfrm>
        </p:spPr>
        <p:txBody>
          <a:bodyPr>
            <a:noAutofit/>
          </a:bodyPr>
          <a:lstStyle/>
          <a:p>
            <a:pPr eaLnBrk="1" hangingPunct="1"/>
            <a:r>
              <a:rPr lang="en-US" dirty="0" smtClean="0"/>
              <a:t>Every Office and Clinic Needs </a:t>
            </a:r>
            <a:br>
              <a:rPr lang="en-US" dirty="0" smtClean="0"/>
            </a:br>
            <a:r>
              <a:rPr lang="en-US" dirty="0" smtClean="0"/>
              <a:t>A Vaccine Champion!</a:t>
            </a:r>
          </a:p>
        </p:txBody>
      </p:sp>
      <p:sp>
        <p:nvSpPr>
          <p:cNvPr id="273410" name="Rectangle 3"/>
          <p:cNvSpPr>
            <a:spLocks noGrp="1" noChangeArrowheads="1"/>
          </p:cNvSpPr>
          <p:nvPr>
            <p:ph type="body" idx="4294967295"/>
          </p:nvPr>
        </p:nvSpPr>
        <p:spPr>
          <a:xfrm>
            <a:off x="685800" y="1752600"/>
            <a:ext cx="8458200" cy="4495800"/>
          </a:xfrm>
        </p:spPr>
        <p:txBody>
          <a:bodyPr/>
          <a:lstStyle/>
          <a:p>
            <a:pPr>
              <a:spcBef>
                <a:spcPct val="50000"/>
              </a:spcBef>
              <a:buClr>
                <a:schemeClr val="tx1"/>
              </a:buClr>
            </a:pPr>
            <a:r>
              <a:rPr lang="en-US" sz="2800" dirty="0" smtClean="0"/>
              <a:t>Lead your immunization team. </a:t>
            </a:r>
          </a:p>
          <a:p>
            <a:pPr>
              <a:spcBef>
                <a:spcPct val="50000"/>
              </a:spcBef>
              <a:buClr>
                <a:schemeClr val="tx1"/>
              </a:buClr>
            </a:pPr>
            <a:r>
              <a:rPr lang="en-US" sz="2800" dirty="0" smtClean="0"/>
              <a:t>Educate all staff about new vaccines and recommendations.</a:t>
            </a:r>
          </a:p>
          <a:p>
            <a:pPr>
              <a:spcBef>
                <a:spcPct val="50000"/>
              </a:spcBef>
              <a:buClr>
                <a:schemeClr val="tx1"/>
              </a:buClr>
            </a:pPr>
            <a:r>
              <a:rPr lang="en-US" sz="2800" dirty="0" smtClean="0"/>
              <a:t>Teach new staff about vaccine storage, handling, &amp; administration.</a:t>
            </a:r>
          </a:p>
          <a:p>
            <a:pPr>
              <a:spcBef>
                <a:spcPct val="50000"/>
              </a:spcBef>
              <a:buClr>
                <a:schemeClr val="tx1"/>
              </a:buClr>
            </a:pPr>
            <a:r>
              <a:rPr lang="en-US" sz="2800" dirty="0" smtClean="0"/>
              <a:t>Initiate processes to improve immunization rates in your practice/facility.</a:t>
            </a:r>
          </a:p>
          <a:p>
            <a:pPr>
              <a:spcBef>
                <a:spcPct val="50000"/>
              </a:spcBef>
              <a:buClr>
                <a:schemeClr val="tx1"/>
              </a:buClr>
            </a:pPr>
            <a:r>
              <a:rPr lang="en-US" sz="2800" dirty="0" smtClean="0"/>
              <a:t>Assure immunizations of all staff are up-to-date.   </a:t>
            </a:r>
          </a:p>
        </p:txBody>
      </p:sp>
      <p:sp>
        <p:nvSpPr>
          <p:cNvPr id="273411" name="Rectangle 5"/>
          <p:cNvSpPr>
            <a:spLocks noChangeArrowheads="1"/>
          </p:cNvSpPr>
          <p:nvPr/>
        </p:nvSpPr>
        <p:spPr bwMode="auto">
          <a:xfrm>
            <a:off x="3505200" y="4114800"/>
            <a:ext cx="5410200" cy="420688"/>
          </a:xfrm>
          <a:prstGeom prst="rect">
            <a:avLst/>
          </a:prstGeom>
          <a:noFill/>
          <a:ln w="9525">
            <a:noFill/>
            <a:miter lim="800000"/>
            <a:headEnd/>
            <a:tailEnd/>
          </a:ln>
        </p:spPr>
        <p:txBody>
          <a:bodyPr>
            <a:spAutoFit/>
          </a:bodyPr>
          <a:lstStyle/>
          <a:p>
            <a:pPr marL="287338" indent="-287338">
              <a:lnSpc>
                <a:spcPct val="90000"/>
              </a:lnSpc>
              <a:spcBef>
                <a:spcPct val="50000"/>
              </a:spcBef>
              <a:buClr>
                <a:srgbClr val="FFFFFF"/>
              </a:buClr>
              <a:buFontTx/>
              <a:buChar char="•"/>
            </a:pPr>
            <a:endParaRPr lang="en-US" sz="2400">
              <a:solidFill>
                <a:srgbClr val="FFFFFF"/>
              </a:solidFill>
              <a:latin typeface="Calibri" pitchFamily="34" charset="0"/>
              <a:cs typeface="Arial" charset="0"/>
            </a:endParaRPr>
          </a:p>
        </p:txBody>
      </p:sp>
      <p:pic>
        <p:nvPicPr>
          <p:cNvPr id="273412" name="Picture 7" descr="SO00285_"/>
          <p:cNvPicPr>
            <a:picLocks noChangeAspect="1" noChangeArrowheads="1"/>
          </p:cNvPicPr>
          <p:nvPr/>
        </p:nvPicPr>
        <p:blipFill>
          <a:blip r:embed="rId3" cstate="print"/>
          <a:srcRect/>
          <a:stretch>
            <a:fillRect/>
          </a:stretch>
        </p:blipFill>
        <p:spPr bwMode="auto">
          <a:xfrm>
            <a:off x="7467600" y="1054100"/>
            <a:ext cx="1371600" cy="1308100"/>
          </a:xfrm>
          <a:prstGeom prst="rect">
            <a:avLst/>
          </a:prstGeom>
          <a:noFill/>
          <a:ln w="9525">
            <a:noFill/>
            <a:miter lim="800000"/>
            <a:headEnd/>
            <a:tailEnd/>
          </a:ln>
        </p:spPr>
      </p:pic>
    </p:spTree>
    <p:extLst>
      <p:ext uri="{BB962C8B-B14F-4D97-AF65-F5344CB8AC3E}">
        <p14:creationId xmlns:p14="http://schemas.microsoft.com/office/powerpoint/2010/main" val="4816935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 y="0"/>
            <a:ext cx="8839200" cy="1447800"/>
          </a:xfrm>
        </p:spPr>
        <p:txBody>
          <a:bodyPr>
            <a:normAutofit/>
          </a:bodyPr>
          <a:lstStyle/>
          <a:p>
            <a:pPr eaLnBrk="1" hangingPunct="1"/>
            <a:r>
              <a:rPr lang="en-US" sz="3600" dirty="0" smtClean="0"/>
              <a:t>Standards for Child, Adolescent, and Adult Immunization Practices</a:t>
            </a:r>
          </a:p>
        </p:txBody>
      </p:sp>
      <p:sp>
        <p:nvSpPr>
          <p:cNvPr id="130051" name="Rectangle 3"/>
          <p:cNvSpPr>
            <a:spLocks noGrp="1" noChangeArrowheads="1"/>
          </p:cNvSpPr>
          <p:nvPr>
            <p:ph type="body" idx="1"/>
          </p:nvPr>
        </p:nvSpPr>
        <p:spPr/>
        <p:txBody>
          <a:bodyPr/>
          <a:lstStyle/>
          <a:p>
            <a:pPr eaLnBrk="1" hangingPunct="1"/>
            <a:r>
              <a:rPr lang="en-US" sz="2800" dirty="0" smtClean="0"/>
              <a:t>Availability of vaccines</a:t>
            </a:r>
          </a:p>
          <a:p>
            <a:pPr eaLnBrk="1" hangingPunct="1"/>
            <a:r>
              <a:rPr lang="en-US" sz="2800" dirty="0" smtClean="0"/>
              <a:t>Assessment of client’s vaccination status</a:t>
            </a:r>
          </a:p>
          <a:p>
            <a:pPr eaLnBrk="1" hangingPunct="1"/>
            <a:r>
              <a:rPr lang="en-US" sz="2800" dirty="0" smtClean="0"/>
              <a:t>Effective communication with client or parent</a:t>
            </a:r>
          </a:p>
          <a:p>
            <a:pPr eaLnBrk="1" hangingPunct="1"/>
            <a:r>
              <a:rPr lang="en-US" sz="2800" dirty="0" smtClean="0"/>
              <a:t>Proper storage and handling of vaccines</a:t>
            </a:r>
          </a:p>
          <a:p>
            <a:pPr eaLnBrk="1" hangingPunct="1"/>
            <a:r>
              <a:rPr lang="en-US" sz="2800" dirty="0" smtClean="0"/>
              <a:t>Accurate documentation of vaccinations</a:t>
            </a:r>
          </a:p>
          <a:p>
            <a:pPr eaLnBrk="1" hangingPunct="1"/>
            <a:r>
              <a:rPr lang="en-US" sz="2800" dirty="0" smtClean="0"/>
              <a:t>Implementation of strategies to improve rates</a:t>
            </a:r>
          </a:p>
          <a:p>
            <a:pPr eaLnBrk="1" hangingPunct="1"/>
            <a:r>
              <a:rPr lang="en-US" sz="2800" dirty="0" smtClean="0"/>
              <a:t>Developing partnerships and community-based approaches to vaccine delivery</a:t>
            </a:r>
          </a:p>
          <a:p>
            <a:pPr eaLnBrk="1" hangingPunct="1"/>
            <a:endParaRPr lang="en-US" sz="2800"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457200" y="0"/>
            <a:ext cx="8229600" cy="838200"/>
          </a:xfrm>
        </p:spPr>
        <p:txBody>
          <a:bodyPr>
            <a:noAutofit/>
          </a:bodyPr>
          <a:lstStyle/>
          <a:p>
            <a:pPr algn="ctr" eaLnBrk="1" hangingPunct="1"/>
            <a:r>
              <a:rPr lang="en-US" sz="2800" b="1" dirty="0" smtClean="0"/>
              <a:t>Vaccine Injury Compensation Program (VICP)</a:t>
            </a:r>
          </a:p>
        </p:txBody>
      </p:sp>
      <p:sp>
        <p:nvSpPr>
          <p:cNvPr id="109571" name="Content Placeholder 2"/>
          <p:cNvSpPr>
            <a:spLocks noGrp="1"/>
          </p:cNvSpPr>
          <p:nvPr>
            <p:ph idx="1"/>
          </p:nvPr>
        </p:nvSpPr>
        <p:spPr>
          <a:xfrm>
            <a:off x="304800" y="838200"/>
            <a:ext cx="8610600" cy="5668963"/>
          </a:xfrm>
        </p:spPr>
        <p:txBody>
          <a:bodyPr>
            <a:normAutofit/>
          </a:bodyPr>
          <a:lstStyle/>
          <a:p>
            <a:pPr marL="0" indent="0" eaLnBrk="1" hangingPunct="1">
              <a:buNone/>
            </a:pPr>
            <a:r>
              <a:rPr lang="en-US" sz="2400" dirty="0" smtClean="0"/>
              <a:t>National Vaccine Injury Compensation Program </a:t>
            </a:r>
            <a:br>
              <a:rPr lang="en-US" sz="2400" dirty="0" smtClean="0"/>
            </a:br>
            <a:r>
              <a:rPr lang="en-US" sz="2400" dirty="0" smtClean="0"/>
              <a:t>provides compensation to individuals found  to be injured by or have died from certain childhood  vaccines.</a:t>
            </a:r>
          </a:p>
          <a:p>
            <a:pPr marL="0" indent="0" eaLnBrk="1" hangingPunct="1">
              <a:buNone/>
            </a:pPr>
            <a:endParaRPr lang="en-US" sz="2400" dirty="0" smtClean="0"/>
          </a:p>
          <a:p>
            <a:pPr lvl="1" eaLnBrk="1" hangingPunct="1"/>
            <a:r>
              <a:rPr lang="en-US" sz="2400" dirty="0" smtClean="0"/>
              <a:t>Established in 1988 by NCVIA</a:t>
            </a:r>
          </a:p>
          <a:p>
            <a:pPr lvl="1" eaLnBrk="1" hangingPunct="1"/>
            <a:r>
              <a:rPr lang="en-US" sz="2400" dirty="0" smtClean="0"/>
              <a:t>Federal “no fault” system to compensate those injured</a:t>
            </a:r>
          </a:p>
          <a:p>
            <a:pPr lvl="1" eaLnBrk="1" hangingPunct="1"/>
            <a:r>
              <a:rPr lang="en-US" sz="2400" dirty="0" smtClean="0"/>
              <a:t>Claim must be filed by individual, parent or guardian</a:t>
            </a:r>
          </a:p>
          <a:p>
            <a:pPr lvl="1" eaLnBrk="1" hangingPunct="1"/>
            <a:r>
              <a:rPr lang="en-US" sz="2400" dirty="0" smtClean="0"/>
              <a:t>Must show that injury is on “Vaccine Injury Table”</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5977277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990600"/>
          </a:xfrm>
        </p:spPr>
        <p:txBody>
          <a:bodyPr/>
          <a:lstStyle/>
          <a:p>
            <a:r>
              <a:rPr lang="en-US" dirty="0" smtClean="0"/>
              <a:t>VAERS</a:t>
            </a:r>
            <a:endParaRPr lang="en-US" dirty="0"/>
          </a:p>
        </p:txBody>
      </p:sp>
      <p:pic>
        <p:nvPicPr>
          <p:cNvPr id="4" name="Content Placeholder 3"/>
          <p:cNvPicPr>
            <a:picLocks noGrp="1" noChangeAspect="1"/>
          </p:cNvPicPr>
          <p:nvPr>
            <p:ph idx="1"/>
          </p:nvPr>
        </p:nvPicPr>
        <p:blipFill>
          <a:blip r:embed="rId3"/>
          <a:stretch>
            <a:fillRect/>
          </a:stretch>
        </p:blipFill>
        <p:spPr>
          <a:xfrm>
            <a:off x="304800" y="1219200"/>
            <a:ext cx="4343400" cy="4830763"/>
          </a:xfrm>
          <a:prstGeom prst="rect">
            <a:avLst/>
          </a:prstGeom>
        </p:spPr>
      </p:pic>
      <p:sp>
        <p:nvSpPr>
          <p:cNvPr id="6" name="Rectangle 5"/>
          <p:cNvSpPr/>
          <p:nvPr/>
        </p:nvSpPr>
        <p:spPr>
          <a:xfrm>
            <a:off x="4947330" y="1219200"/>
            <a:ext cx="3891870" cy="4339650"/>
          </a:xfrm>
          <a:prstGeom prst="rect">
            <a:avLst/>
          </a:prstGeom>
        </p:spPr>
        <p:txBody>
          <a:bodyPr wrap="square">
            <a:spAutoFit/>
          </a:bodyPr>
          <a:lstStyle/>
          <a:p>
            <a:pPr marL="342900" indent="-342900" fontAlgn="auto">
              <a:spcBef>
                <a:spcPts val="0"/>
              </a:spcBef>
              <a:spcAft>
                <a:spcPts val="0"/>
              </a:spcAft>
              <a:buFont typeface="Arial" panose="020B0604020202020204" pitchFamily="34" charset="0"/>
              <a:buChar char="•"/>
            </a:pPr>
            <a:r>
              <a:rPr lang="en-US" sz="2800" dirty="0" smtClean="0">
                <a:solidFill>
                  <a:prstClr val="black"/>
                </a:solidFill>
                <a:latin typeface="Segoe UI"/>
              </a:rPr>
              <a:t>What can be reported </a:t>
            </a:r>
            <a:r>
              <a:rPr lang="en-US" sz="2800" dirty="0">
                <a:solidFill>
                  <a:prstClr val="black"/>
                </a:solidFill>
                <a:latin typeface="Segoe UI"/>
              </a:rPr>
              <a:t>to </a:t>
            </a:r>
            <a:r>
              <a:rPr lang="en-US" sz="2800" dirty="0" smtClean="0">
                <a:solidFill>
                  <a:prstClr val="black"/>
                </a:solidFill>
                <a:latin typeface="Segoe UI"/>
              </a:rPr>
              <a:t>VAERS</a:t>
            </a:r>
            <a:r>
              <a:rPr lang="en-US" sz="2800" dirty="0">
                <a:solidFill>
                  <a:prstClr val="black"/>
                </a:solidFill>
                <a:latin typeface="Segoe UI"/>
              </a:rPr>
              <a:t>? </a:t>
            </a:r>
            <a:endParaRPr lang="en-US" sz="2800" dirty="0" smtClean="0">
              <a:solidFill>
                <a:prstClr val="black"/>
              </a:solidFill>
              <a:latin typeface="Segoe UI"/>
            </a:endParaRPr>
          </a:p>
          <a:p>
            <a:pPr marL="342900" indent="-342900" fontAlgn="auto">
              <a:spcBef>
                <a:spcPts val="0"/>
              </a:spcBef>
              <a:spcAft>
                <a:spcPts val="0"/>
              </a:spcAft>
              <a:buFont typeface="Arial" panose="020B0604020202020204" pitchFamily="34" charset="0"/>
              <a:buChar char="•"/>
            </a:pPr>
            <a:r>
              <a:rPr lang="en-US" sz="2800" dirty="0">
                <a:solidFill>
                  <a:prstClr val="black"/>
                </a:solidFill>
                <a:latin typeface="Segoe UI"/>
              </a:rPr>
              <a:t>Who </a:t>
            </a:r>
            <a:r>
              <a:rPr lang="en-US" sz="2800" dirty="0" smtClean="0">
                <a:solidFill>
                  <a:prstClr val="black"/>
                </a:solidFill>
                <a:latin typeface="Segoe UI"/>
              </a:rPr>
              <a:t>reports </a:t>
            </a:r>
            <a:r>
              <a:rPr lang="en-US" sz="2800" dirty="0">
                <a:solidFill>
                  <a:prstClr val="black"/>
                </a:solidFill>
                <a:latin typeface="Segoe UI"/>
              </a:rPr>
              <a:t>to VAERS? </a:t>
            </a:r>
            <a:endParaRPr lang="en-US" sz="2800" dirty="0" smtClean="0">
              <a:solidFill>
                <a:prstClr val="black"/>
              </a:solidFill>
              <a:latin typeface="Segoe UI"/>
            </a:endParaRPr>
          </a:p>
          <a:p>
            <a:pPr marL="342900" indent="-342900" fontAlgn="auto">
              <a:spcBef>
                <a:spcPts val="0"/>
              </a:spcBef>
              <a:spcAft>
                <a:spcPts val="0"/>
              </a:spcAft>
              <a:buFont typeface="Arial" panose="020B0604020202020204" pitchFamily="34" charset="0"/>
              <a:buChar char="•"/>
            </a:pPr>
            <a:r>
              <a:rPr lang="en-US" sz="2800" dirty="0">
                <a:solidFill>
                  <a:prstClr val="black"/>
                </a:solidFill>
                <a:latin typeface="Segoe UI"/>
              </a:rPr>
              <a:t>Does VAERS </a:t>
            </a:r>
            <a:r>
              <a:rPr lang="en-US" sz="2800" dirty="0" smtClean="0">
                <a:solidFill>
                  <a:prstClr val="black"/>
                </a:solidFill>
                <a:latin typeface="Segoe UI"/>
              </a:rPr>
              <a:t>provide general vaccine information</a:t>
            </a:r>
            <a:r>
              <a:rPr lang="en-US" sz="2800" dirty="0">
                <a:solidFill>
                  <a:prstClr val="black"/>
                </a:solidFill>
                <a:latin typeface="Segoe UI"/>
              </a:rPr>
              <a:t>?</a:t>
            </a:r>
          </a:p>
          <a:p>
            <a:pPr fontAlgn="auto">
              <a:spcBef>
                <a:spcPts val="0"/>
              </a:spcBef>
              <a:spcAft>
                <a:spcPts val="0"/>
              </a:spcAft>
            </a:pPr>
            <a:endParaRPr lang="en-US" sz="2000" dirty="0">
              <a:solidFill>
                <a:prstClr val="black"/>
              </a:solidFill>
              <a:latin typeface="Segoe UI"/>
            </a:endParaRPr>
          </a:p>
          <a:p>
            <a:pPr marL="342900" indent="-342900" fontAlgn="auto">
              <a:spcBef>
                <a:spcPts val="0"/>
              </a:spcBef>
              <a:spcAft>
                <a:spcPts val="0"/>
              </a:spcAft>
              <a:buFont typeface="Arial" panose="020B0604020202020204" pitchFamily="34" charset="0"/>
              <a:buChar char="•"/>
            </a:pPr>
            <a:endParaRPr lang="en-US" sz="2000" dirty="0" smtClean="0">
              <a:solidFill>
                <a:prstClr val="black"/>
              </a:solidFill>
              <a:latin typeface="Segoe UI"/>
            </a:endParaRPr>
          </a:p>
          <a:p>
            <a:pPr fontAlgn="auto">
              <a:spcBef>
                <a:spcPts val="0"/>
              </a:spcBef>
              <a:spcAft>
                <a:spcPts val="0"/>
              </a:spcAft>
            </a:pPr>
            <a:endParaRPr lang="en-US" sz="2000" dirty="0">
              <a:solidFill>
                <a:prstClr val="black"/>
              </a:solidFill>
              <a:latin typeface="Segoe UI"/>
            </a:endParaRPr>
          </a:p>
          <a:p>
            <a:pPr fontAlgn="auto">
              <a:spcBef>
                <a:spcPts val="0"/>
              </a:spcBef>
              <a:spcAft>
                <a:spcPts val="0"/>
              </a:spcAft>
            </a:pPr>
            <a:endParaRPr lang="en-US" sz="2000" dirty="0">
              <a:solidFill>
                <a:prstClr val="black"/>
              </a:solidFill>
              <a:latin typeface="Segoe UI"/>
            </a:endParaRPr>
          </a:p>
        </p:txBody>
      </p:sp>
    </p:spTree>
    <p:extLst>
      <p:ext uri="{BB962C8B-B14F-4D97-AF65-F5344CB8AC3E}">
        <p14:creationId xmlns:p14="http://schemas.microsoft.com/office/powerpoint/2010/main" val="24428160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5" y="31956"/>
            <a:ext cx="4791075" cy="1372444"/>
          </a:xfrm>
        </p:spPr>
        <p:txBody>
          <a:bodyPr/>
          <a:lstStyle/>
          <a:p>
            <a:r>
              <a:rPr lang="en-US" sz="3200" dirty="0"/>
              <a:t>Recommended Healthcare Personnel Vaccinations</a:t>
            </a:r>
          </a:p>
        </p:txBody>
      </p:sp>
      <p:sp>
        <p:nvSpPr>
          <p:cNvPr id="4" name="Text Placeholder 3"/>
          <p:cNvSpPr>
            <a:spLocks noGrp="1"/>
          </p:cNvSpPr>
          <p:nvPr>
            <p:ph type="body" sz="half" idx="2"/>
          </p:nvPr>
        </p:nvSpPr>
        <p:spPr>
          <a:xfrm>
            <a:off x="1154553" y="1632999"/>
            <a:ext cx="2914650" cy="3108722"/>
          </a:xfrm>
        </p:spPr>
        <p:txBody>
          <a:bodyPr/>
          <a:lstStyle/>
          <a:p>
            <a:pPr marL="214313" indent="-214313">
              <a:buFont typeface="Arial" panose="020B0604020202020204" pitchFamily="34" charset="0"/>
              <a:buChar char="•"/>
            </a:pPr>
            <a:r>
              <a:rPr lang="en-US" sz="2400" dirty="0"/>
              <a:t>Hepatitis B</a:t>
            </a:r>
          </a:p>
          <a:p>
            <a:pPr marL="214313" indent="-214313">
              <a:buFont typeface="Arial" panose="020B0604020202020204" pitchFamily="34" charset="0"/>
              <a:buChar char="•"/>
            </a:pPr>
            <a:r>
              <a:rPr lang="en-US" sz="2400" dirty="0"/>
              <a:t>Influenza</a:t>
            </a:r>
          </a:p>
          <a:p>
            <a:pPr marL="214313" indent="-214313">
              <a:buFont typeface="Arial" panose="020B0604020202020204" pitchFamily="34" charset="0"/>
              <a:buChar char="•"/>
            </a:pPr>
            <a:r>
              <a:rPr lang="en-US" sz="2400" dirty="0"/>
              <a:t>Measles, Mumps, Rubella (MMR)</a:t>
            </a:r>
          </a:p>
          <a:p>
            <a:pPr marL="214313" indent="-214313">
              <a:buFont typeface="Arial" panose="020B0604020202020204" pitchFamily="34" charset="0"/>
              <a:buChar char="•"/>
            </a:pPr>
            <a:r>
              <a:rPr lang="en-US" sz="2400" dirty="0"/>
              <a:t>Varicella (Chickenpox)</a:t>
            </a:r>
          </a:p>
          <a:p>
            <a:pPr marL="214313" indent="-214313">
              <a:buFont typeface="Arial" panose="020B0604020202020204" pitchFamily="34" charset="0"/>
              <a:buChar char="•"/>
            </a:pPr>
            <a:r>
              <a:rPr lang="en-US" sz="2400" dirty="0"/>
              <a:t>Tetanus, Diphtheria, Pertussis (Tdap)</a:t>
            </a:r>
          </a:p>
          <a:p>
            <a:pPr marL="214313" indent="-214313">
              <a:buFont typeface="Arial" panose="020B0604020202020204" pitchFamily="34" charset="0"/>
              <a:buChar char="•"/>
            </a:pPr>
            <a:r>
              <a:rPr lang="en-US" sz="2400" dirty="0"/>
              <a:t>Meningococcal</a:t>
            </a:r>
          </a:p>
          <a:p>
            <a:endParaRPr lang="en-US" sz="2100" dirty="0"/>
          </a:p>
        </p:txBody>
      </p:sp>
      <p:pic>
        <p:nvPicPr>
          <p:cNvPr id="6" name="Picture 2"/>
          <p:cNvPicPr>
            <a:picLocks noGrp="1" noChangeAspect="1" noChangeArrowheads="1"/>
          </p:cNvPicPr>
          <p:nvPr>
            <p:ph idx="1"/>
          </p:nvPr>
        </p:nvPicPr>
        <p:blipFill>
          <a:blip r:embed="rId3" cstate="print"/>
          <a:srcRect/>
          <a:stretch>
            <a:fillRect/>
          </a:stretch>
        </p:blipFill>
        <p:spPr bwMode="auto">
          <a:xfrm>
            <a:off x="5029200" y="609600"/>
            <a:ext cx="3790950" cy="5334000"/>
          </a:xfrm>
          <a:prstGeom prst="rect">
            <a:avLst/>
          </a:prstGeom>
          <a:noFill/>
          <a:ln w="9525">
            <a:noFill/>
            <a:miter lim="800000"/>
            <a:headEnd/>
            <a:tailEnd/>
          </a:ln>
        </p:spPr>
      </p:pic>
      <p:sp>
        <p:nvSpPr>
          <p:cNvPr id="3" name="TextBox 2"/>
          <p:cNvSpPr txBox="1"/>
          <p:nvPr/>
        </p:nvSpPr>
        <p:spPr>
          <a:xfrm>
            <a:off x="685801" y="5843961"/>
            <a:ext cx="3852154" cy="646331"/>
          </a:xfrm>
          <a:prstGeom prst="rect">
            <a:avLst/>
          </a:prstGeom>
          <a:noFill/>
        </p:spPr>
        <p:txBody>
          <a:bodyPr wrap="square" rtlCol="0">
            <a:spAutoFit/>
          </a:bodyPr>
          <a:lstStyle/>
          <a:p>
            <a:pPr defTabSz="685800">
              <a:spcBef>
                <a:spcPct val="50000"/>
              </a:spcBef>
            </a:pPr>
            <a:r>
              <a:rPr lang="en-US" sz="3200" b="1" i="1" kern="0" dirty="0">
                <a:solidFill>
                  <a:srgbClr val="FFFFCC"/>
                </a:solidFill>
                <a:latin typeface="Calibri"/>
                <a:cs typeface="Arial" charset="0"/>
              </a:rPr>
              <a:t>Are</a:t>
            </a:r>
            <a:r>
              <a:rPr lang="en-US" sz="3200" b="1" i="1" kern="0" dirty="0">
                <a:solidFill>
                  <a:srgbClr val="FFFF99"/>
                </a:solidFill>
                <a:latin typeface="Calibri"/>
                <a:cs typeface="Arial" charset="0"/>
              </a:rPr>
              <a:t> </a:t>
            </a:r>
            <a:r>
              <a:rPr lang="en-US" sz="3600" b="1" i="1" u="sng" kern="0" dirty="0">
                <a:solidFill>
                  <a:srgbClr val="FFFF99"/>
                </a:solidFill>
                <a:latin typeface="Calibri"/>
                <a:cs typeface="Arial" charset="0"/>
              </a:rPr>
              <a:t>YOU</a:t>
            </a:r>
            <a:r>
              <a:rPr lang="en-US" sz="3200" b="1" i="1" kern="0" dirty="0">
                <a:solidFill>
                  <a:srgbClr val="FFFF99"/>
                </a:solidFill>
                <a:latin typeface="Calibri"/>
                <a:cs typeface="Arial" charset="0"/>
              </a:rPr>
              <a:t> </a:t>
            </a:r>
            <a:r>
              <a:rPr lang="en-US" sz="3200" b="1" i="1" kern="0" dirty="0">
                <a:solidFill>
                  <a:srgbClr val="FFFFCC"/>
                </a:solidFill>
                <a:latin typeface="Calibri"/>
                <a:cs typeface="Arial" charset="0"/>
              </a:rPr>
              <a:t>up to date?</a:t>
            </a:r>
          </a:p>
        </p:txBody>
      </p:sp>
      <p:sp>
        <p:nvSpPr>
          <p:cNvPr id="5" name="TextBox 4"/>
          <p:cNvSpPr txBox="1"/>
          <p:nvPr/>
        </p:nvSpPr>
        <p:spPr>
          <a:xfrm>
            <a:off x="5283841" y="6172200"/>
            <a:ext cx="3281668" cy="300082"/>
          </a:xfrm>
          <a:prstGeom prst="rect">
            <a:avLst/>
          </a:prstGeom>
          <a:noFill/>
        </p:spPr>
        <p:txBody>
          <a:bodyPr wrap="none" rtlCol="0">
            <a:spAutoFit/>
          </a:bodyPr>
          <a:lstStyle/>
          <a:p>
            <a:pPr defTabSz="685800" fontAlgn="auto">
              <a:spcBef>
                <a:spcPts val="0"/>
              </a:spcBef>
              <a:spcAft>
                <a:spcPts val="0"/>
              </a:spcAft>
            </a:pPr>
            <a:r>
              <a:rPr lang="en-US" sz="1350" kern="0" dirty="0">
                <a:solidFill>
                  <a:srgbClr val="FFFFFF"/>
                </a:solidFill>
                <a:cs typeface="Arial" charset="0"/>
              </a:rPr>
              <a:t>Available at </a:t>
            </a:r>
            <a:r>
              <a:rPr lang="en-US" sz="1350" u="sng" kern="0" dirty="0">
                <a:solidFill>
                  <a:sysClr val="windowText" lastClr="000000"/>
                </a:solidFill>
                <a:cs typeface="Arial" charset="0"/>
                <a:hlinkClick r:id="rId4"/>
              </a:rPr>
              <a:t>www.immunize.org</a:t>
            </a:r>
            <a:r>
              <a:rPr lang="en-US" sz="1350" kern="0" dirty="0">
                <a:solidFill>
                  <a:srgbClr val="FFFFFF"/>
                </a:solidFill>
                <a:cs typeface="Arial" charset="0"/>
              </a:rPr>
              <a:t>, P#2017</a:t>
            </a:r>
          </a:p>
        </p:txBody>
      </p:sp>
    </p:spTree>
    <p:extLst>
      <p:ext uri="{BB962C8B-B14F-4D97-AF65-F5344CB8AC3E}">
        <p14:creationId xmlns:p14="http://schemas.microsoft.com/office/powerpoint/2010/main" val="26867141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61"/>
          <p:cNvSpPr txBox="1">
            <a:spLocks noChangeArrowheads="1"/>
          </p:cNvSpPr>
          <p:nvPr/>
        </p:nvSpPr>
        <p:spPr bwMode="auto">
          <a:xfrm>
            <a:off x="5017294" y="3799285"/>
            <a:ext cx="184731" cy="369332"/>
          </a:xfrm>
          <a:prstGeom prst="rect">
            <a:avLst/>
          </a:prstGeom>
          <a:noFill/>
          <a:ln w="9525">
            <a:noFill/>
            <a:miter lim="800000"/>
            <a:headEnd/>
            <a:tailEnd/>
          </a:ln>
        </p:spPr>
        <p:txBody>
          <a:bodyPr wrap="none">
            <a:spAutoFit/>
          </a:bodyPr>
          <a:lstStyle/>
          <a:p>
            <a:pPr>
              <a:defRPr/>
            </a:pPr>
            <a:endParaRPr lang="en-US" dirty="0">
              <a:solidFill>
                <a:srgbClr val="000000"/>
              </a:solidFill>
              <a:cs typeface="Arial" charset="0"/>
            </a:endParaRPr>
          </a:p>
        </p:txBody>
      </p:sp>
      <p:sp>
        <p:nvSpPr>
          <p:cNvPr id="4099" name="Text Box 466"/>
          <p:cNvSpPr txBox="1">
            <a:spLocks noChangeArrowheads="1"/>
          </p:cNvSpPr>
          <p:nvPr/>
        </p:nvSpPr>
        <p:spPr bwMode="auto">
          <a:xfrm>
            <a:off x="1038821" y="1154077"/>
            <a:ext cx="7239000" cy="338554"/>
          </a:xfrm>
          <a:prstGeom prst="rect">
            <a:avLst/>
          </a:prstGeom>
          <a:noFill/>
          <a:ln w="12700">
            <a:solidFill>
              <a:srgbClr val="FFFFFF"/>
            </a:solidFill>
            <a:miter lim="800000"/>
            <a:headEnd/>
            <a:tailEnd/>
          </a:ln>
        </p:spPr>
        <p:txBody>
          <a:bodyPr wrap="square">
            <a:spAutoFit/>
          </a:bodyPr>
          <a:lstStyle/>
          <a:p>
            <a:pPr>
              <a:spcBef>
                <a:spcPct val="50000"/>
              </a:spcBef>
              <a:defRPr/>
            </a:pPr>
            <a:r>
              <a:rPr lang="en-US" sz="1600" b="1" dirty="0">
                <a:solidFill>
                  <a:srgbClr val="FFC000"/>
                </a:solidFill>
                <a:latin typeface="Calibri"/>
                <a:cs typeface="Arial" charset="0"/>
              </a:rPr>
              <a:t>Measure antibody to hepatitis B surface antigen (anti-HBs</a:t>
            </a:r>
            <a:r>
              <a:rPr lang="en-US" sz="1600" dirty="0">
                <a:solidFill>
                  <a:srgbClr val="FFC000"/>
                </a:solidFill>
                <a:latin typeface="Calibri"/>
                <a:cs typeface="Arial" charset="0"/>
              </a:rPr>
              <a:t>)</a:t>
            </a:r>
            <a:r>
              <a:rPr lang="en-US" sz="1600" b="1" dirty="0">
                <a:solidFill>
                  <a:srgbClr val="FFFFFF"/>
                </a:solidFill>
                <a:latin typeface="Calibri"/>
                <a:cs typeface="Arial" charset="0"/>
              </a:rPr>
              <a:t>   </a:t>
            </a:r>
            <a:r>
              <a:rPr lang="en-US" sz="1600" b="1" dirty="0">
                <a:solidFill>
                  <a:srgbClr val="FF0000"/>
                </a:solidFill>
                <a:latin typeface="Calibri"/>
                <a:cs typeface="Arial" charset="0"/>
              </a:rPr>
              <a:t>anti-HBs ≥10 mIU/mL</a:t>
            </a:r>
            <a:endParaRPr lang="en-US" sz="1600" dirty="0">
              <a:solidFill>
                <a:srgbClr val="FFC000"/>
              </a:solidFill>
              <a:latin typeface="Calibri"/>
              <a:cs typeface="Arial" charset="0"/>
            </a:endParaRPr>
          </a:p>
        </p:txBody>
      </p:sp>
      <p:sp>
        <p:nvSpPr>
          <p:cNvPr id="4100" name="Text Box 467"/>
          <p:cNvSpPr txBox="1">
            <a:spLocks noChangeArrowheads="1"/>
          </p:cNvSpPr>
          <p:nvPr/>
        </p:nvSpPr>
        <p:spPr bwMode="auto">
          <a:xfrm>
            <a:off x="1821061" y="1651488"/>
            <a:ext cx="2419350" cy="307777"/>
          </a:xfrm>
          <a:prstGeom prst="rect">
            <a:avLst/>
          </a:prstGeom>
          <a:noFill/>
          <a:ln w="12700">
            <a:solidFill>
              <a:srgbClr val="FFFFFF"/>
            </a:solidFill>
            <a:miter lim="800000"/>
            <a:headEnd/>
            <a:tailEnd/>
          </a:ln>
        </p:spPr>
        <p:txBody>
          <a:bodyPr>
            <a:spAutoFit/>
          </a:bodyPr>
          <a:lstStyle/>
          <a:p>
            <a:pPr algn="ctr">
              <a:spcBef>
                <a:spcPct val="50000"/>
              </a:spcBef>
              <a:defRPr/>
            </a:pPr>
            <a:r>
              <a:rPr lang="en-US" sz="1400" b="1" dirty="0">
                <a:solidFill>
                  <a:srgbClr val="FFFFFF"/>
                </a:solidFill>
                <a:latin typeface="Calibri"/>
                <a:cs typeface="Arial" charset="0"/>
              </a:rPr>
              <a:t>Below adequate level</a:t>
            </a:r>
          </a:p>
        </p:txBody>
      </p:sp>
      <p:sp>
        <p:nvSpPr>
          <p:cNvPr id="4101" name="Text Box 468"/>
          <p:cNvSpPr txBox="1">
            <a:spLocks noChangeArrowheads="1"/>
          </p:cNvSpPr>
          <p:nvPr/>
        </p:nvSpPr>
        <p:spPr bwMode="auto">
          <a:xfrm>
            <a:off x="1807369" y="2271204"/>
            <a:ext cx="2447925" cy="523220"/>
          </a:xfrm>
          <a:prstGeom prst="rect">
            <a:avLst/>
          </a:prstGeom>
          <a:noFill/>
          <a:ln w="12700">
            <a:solidFill>
              <a:srgbClr val="FFFFFF"/>
            </a:solidFill>
            <a:miter lim="800000"/>
            <a:headEnd/>
            <a:tailEnd/>
          </a:ln>
        </p:spPr>
        <p:txBody>
          <a:bodyPr>
            <a:spAutoFit/>
          </a:bodyPr>
          <a:lstStyle/>
          <a:p>
            <a:pPr algn="ctr">
              <a:defRPr/>
            </a:pPr>
            <a:r>
              <a:rPr lang="en-US" sz="1400" b="1" dirty="0">
                <a:solidFill>
                  <a:srgbClr val="FFFFFF"/>
                </a:solidFill>
                <a:latin typeface="Calibri"/>
                <a:cs typeface="Arial" charset="0"/>
              </a:rPr>
              <a:t>1 dose of HepB vaccine,</a:t>
            </a:r>
          </a:p>
          <a:p>
            <a:pPr algn="ctr">
              <a:defRPr/>
            </a:pPr>
            <a:r>
              <a:rPr lang="en-US" sz="1400" b="1" dirty="0">
                <a:solidFill>
                  <a:srgbClr val="FFFFFF"/>
                </a:solidFill>
                <a:latin typeface="Calibri"/>
                <a:cs typeface="Arial" charset="0"/>
              </a:rPr>
              <a:t>4-6 wks.--- serologic testing</a:t>
            </a:r>
          </a:p>
        </p:txBody>
      </p:sp>
      <p:sp>
        <p:nvSpPr>
          <p:cNvPr id="4102" name="Text Box 469"/>
          <p:cNvSpPr txBox="1">
            <a:spLocks noChangeArrowheads="1"/>
          </p:cNvSpPr>
          <p:nvPr/>
        </p:nvSpPr>
        <p:spPr bwMode="auto">
          <a:xfrm>
            <a:off x="1777604" y="3120475"/>
            <a:ext cx="1107281" cy="738664"/>
          </a:xfrm>
          <a:prstGeom prst="rect">
            <a:avLst/>
          </a:prstGeom>
          <a:noFill/>
          <a:ln w="19050">
            <a:solidFill>
              <a:srgbClr val="FFFFFF"/>
            </a:solidFill>
            <a:miter lim="800000"/>
            <a:headEnd/>
            <a:tailEnd/>
          </a:ln>
        </p:spPr>
        <p:txBody>
          <a:bodyPr wrap="square">
            <a:spAutoFit/>
          </a:bodyPr>
          <a:lstStyle/>
          <a:p>
            <a:pPr algn="ctr">
              <a:spcBef>
                <a:spcPct val="50000"/>
              </a:spcBef>
              <a:defRPr/>
            </a:pPr>
            <a:r>
              <a:rPr lang="en-US" sz="1400" b="1" dirty="0">
                <a:solidFill>
                  <a:srgbClr val="FFFFFF"/>
                </a:solidFill>
                <a:latin typeface="Calibri"/>
                <a:cs typeface="Arial" charset="0"/>
              </a:rPr>
              <a:t>Below adequate level</a:t>
            </a:r>
          </a:p>
        </p:txBody>
      </p:sp>
      <p:sp>
        <p:nvSpPr>
          <p:cNvPr id="4103" name="Text Box 470"/>
          <p:cNvSpPr txBox="1">
            <a:spLocks noChangeArrowheads="1"/>
          </p:cNvSpPr>
          <p:nvPr/>
        </p:nvSpPr>
        <p:spPr bwMode="auto">
          <a:xfrm>
            <a:off x="1760283" y="4152413"/>
            <a:ext cx="2506265" cy="523220"/>
          </a:xfrm>
          <a:prstGeom prst="rect">
            <a:avLst/>
          </a:prstGeom>
          <a:noFill/>
          <a:ln w="12700">
            <a:solidFill>
              <a:srgbClr val="FFFFFF"/>
            </a:solidFill>
            <a:miter lim="800000"/>
            <a:headEnd/>
            <a:tailEnd/>
          </a:ln>
        </p:spPr>
        <p:txBody>
          <a:bodyPr>
            <a:spAutoFit/>
          </a:bodyPr>
          <a:lstStyle/>
          <a:p>
            <a:pPr algn="ctr">
              <a:defRPr/>
            </a:pPr>
            <a:r>
              <a:rPr lang="en-US" sz="1400" b="1" dirty="0">
                <a:solidFill>
                  <a:srgbClr val="FFFFFF"/>
                </a:solidFill>
                <a:latin typeface="Calibri"/>
                <a:cs typeface="Arial" charset="0"/>
              </a:rPr>
              <a:t>2 more doses of  HepB vaccine,</a:t>
            </a:r>
          </a:p>
          <a:p>
            <a:pPr algn="ctr">
              <a:defRPr/>
            </a:pPr>
            <a:r>
              <a:rPr lang="en-US" sz="1400" b="1" dirty="0">
                <a:solidFill>
                  <a:srgbClr val="FFFFFF"/>
                </a:solidFill>
                <a:latin typeface="Calibri"/>
                <a:cs typeface="Arial" charset="0"/>
              </a:rPr>
              <a:t>4-6 wks.--- serologic testing</a:t>
            </a:r>
            <a:r>
              <a:rPr lang="en-US" sz="1400" dirty="0">
                <a:solidFill>
                  <a:srgbClr val="FFFFFF"/>
                </a:solidFill>
                <a:cs typeface="Arial" charset="0"/>
              </a:rPr>
              <a:t> </a:t>
            </a:r>
          </a:p>
        </p:txBody>
      </p:sp>
      <p:sp>
        <p:nvSpPr>
          <p:cNvPr id="4104" name="Text Box 471"/>
          <p:cNvSpPr txBox="1">
            <a:spLocks noChangeArrowheads="1"/>
          </p:cNvSpPr>
          <p:nvPr/>
        </p:nvSpPr>
        <p:spPr bwMode="auto">
          <a:xfrm>
            <a:off x="1758555" y="4936380"/>
            <a:ext cx="1107281" cy="738664"/>
          </a:xfrm>
          <a:prstGeom prst="rect">
            <a:avLst/>
          </a:prstGeom>
          <a:noFill/>
          <a:ln w="12700">
            <a:solidFill>
              <a:srgbClr val="FFFFFF"/>
            </a:solidFill>
            <a:miter lim="800000"/>
            <a:headEnd/>
            <a:tailEnd/>
          </a:ln>
        </p:spPr>
        <p:txBody>
          <a:bodyPr wrap="square">
            <a:spAutoFit/>
          </a:bodyPr>
          <a:lstStyle/>
          <a:p>
            <a:pPr algn="ctr">
              <a:spcBef>
                <a:spcPct val="50000"/>
              </a:spcBef>
              <a:defRPr/>
            </a:pPr>
            <a:r>
              <a:rPr lang="en-US" sz="1400" b="1" dirty="0">
                <a:solidFill>
                  <a:srgbClr val="FFFFFF"/>
                </a:solidFill>
                <a:latin typeface="Calibri"/>
                <a:cs typeface="Arial" charset="0"/>
              </a:rPr>
              <a:t>Below adequate level</a:t>
            </a:r>
          </a:p>
        </p:txBody>
      </p:sp>
      <p:sp>
        <p:nvSpPr>
          <p:cNvPr id="4105" name="Text Box 472"/>
          <p:cNvSpPr txBox="1">
            <a:spLocks noChangeArrowheads="1"/>
          </p:cNvSpPr>
          <p:nvPr/>
        </p:nvSpPr>
        <p:spPr bwMode="auto">
          <a:xfrm>
            <a:off x="1807369" y="5956875"/>
            <a:ext cx="1871663" cy="738664"/>
          </a:xfrm>
          <a:prstGeom prst="rect">
            <a:avLst/>
          </a:prstGeom>
          <a:noFill/>
          <a:ln w="12700">
            <a:solidFill>
              <a:srgbClr val="FFFFFF"/>
            </a:solidFill>
            <a:miter lim="800000"/>
            <a:headEnd/>
            <a:tailEnd/>
          </a:ln>
        </p:spPr>
        <p:txBody>
          <a:bodyPr>
            <a:spAutoFit/>
          </a:bodyPr>
          <a:lstStyle/>
          <a:p>
            <a:pPr>
              <a:spcBef>
                <a:spcPct val="50000"/>
              </a:spcBef>
              <a:defRPr/>
            </a:pPr>
            <a:r>
              <a:rPr lang="en-US" sz="1400" b="1" dirty="0">
                <a:solidFill>
                  <a:srgbClr val="FFFFFF"/>
                </a:solidFill>
                <a:latin typeface="Calibri"/>
                <a:cs typeface="Arial" charset="0"/>
              </a:rPr>
              <a:t>HCP need to receive hepatitis B evaluation for all exposures</a:t>
            </a:r>
          </a:p>
        </p:txBody>
      </p:sp>
      <p:sp>
        <p:nvSpPr>
          <p:cNvPr id="4106" name="Text Box 473"/>
          <p:cNvSpPr txBox="1">
            <a:spLocks noChangeArrowheads="1"/>
          </p:cNvSpPr>
          <p:nvPr/>
        </p:nvSpPr>
        <p:spPr bwMode="auto">
          <a:xfrm>
            <a:off x="5366742" y="1679135"/>
            <a:ext cx="2911079" cy="307777"/>
          </a:xfrm>
          <a:prstGeom prst="rect">
            <a:avLst/>
          </a:prstGeom>
          <a:noFill/>
          <a:ln w="12700">
            <a:solidFill>
              <a:srgbClr val="FFFFFF"/>
            </a:solidFill>
            <a:miter lim="800000"/>
            <a:headEnd/>
            <a:tailEnd/>
          </a:ln>
        </p:spPr>
        <p:txBody>
          <a:bodyPr wrap="square">
            <a:spAutoFit/>
          </a:bodyPr>
          <a:lstStyle/>
          <a:p>
            <a:pPr algn="ctr">
              <a:spcBef>
                <a:spcPct val="50000"/>
              </a:spcBef>
              <a:defRPr/>
            </a:pPr>
            <a:r>
              <a:rPr lang="en-US" sz="1400" b="1" dirty="0">
                <a:solidFill>
                  <a:srgbClr val="FFFFFF"/>
                </a:solidFill>
                <a:latin typeface="Calibri"/>
                <a:cs typeface="Arial" charset="0"/>
              </a:rPr>
              <a:t>anti-HBs ≥10mIU/mL</a:t>
            </a:r>
          </a:p>
        </p:txBody>
      </p:sp>
      <p:sp>
        <p:nvSpPr>
          <p:cNvPr id="4107" name="Text Box 474"/>
          <p:cNvSpPr txBox="1">
            <a:spLocks noChangeArrowheads="1"/>
          </p:cNvSpPr>
          <p:nvPr/>
        </p:nvSpPr>
        <p:spPr bwMode="auto">
          <a:xfrm>
            <a:off x="5155408" y="2774893"/>
            <a:ext cx="3122414" cy="1546577"/>
          </a:xfrm>
          <a:prstGeom prst="rect">
            <a:avLst/>
          </a:prstGeom>
          <a:noFill/>
          <a:ln w="12700">
            <a:solidFill>
              <a:srgbClr val="FFFFFF"/>
            </a:solidFill>
            <a:miter lim="800000"/>
            <a:headEnd/>
            <a:tailEnd/>
          </a:ln>
        </p:spPr>
        <p:txBody>
          <a:bodyPr wrap="square">
            <a:spAutoFit/>
          </a:bodyPr>
          <a:lstStyle/>
          <a:p>
            <a:pPr algn="ctr">
              <a:spcBef>
                <a:spcPct val="50000"/>
              </a:spcBef>
              <a:defRPr/>
            </a:pPr>
            <a:endParaRPr lang="en-US" sz="1050" dirty="0">
              <a:solidFill>
                <a:srgbClr val="FFFFFF"/>
              </a:solidFill>
              <a:latin typeface="Calibri"/>
              <a:cs typeface="Arial" charset="0"/>
            </a:endParaRPr>
          </a:p>
          <a:p>
            <a:pPr algn="ctr">
              <a:defRPr/>
            </a:pPr>
            <a:r>
              <a:rPr lang="en-US" sz="1400" b="1" u="sng" dirty="0">
                <a:solidFill>
                  <a:srgbClr val="FFFFFF"/>
                </a:solidFill>
                <a:latin typeface="Calibri"/>
                <a:cs typeface="Arial" charset="0"/>
              </a:rPr>
              <a:t>No Action for</a:t>
            </a:r>
          </a:p>
          <a:p>
            <a:pPr algn="ctr">
              <a:defRPr/>
            </a:pPr>
            <a:r>
              <a:rPr lang="en-US" sz="1400" b="1" u="sng" dirty="0">
                <a:solidFill>
                  <a:srgbClr val="FFFFFF"/>
                </a:solidFill>
                <a:latin typeface="Calibri"/>
                <a:cs typeface="Arial" charset="0"/>
              </a:rPr>
              <a:t>Hepatitis B prophylaxis</a:t>
            </a:r>
          </a:p>
          <a:p>
            <a:pPr algn="ctr">
              <a:spcBef>
                <a:spcPct val="50000"/>
              </a:spcBef>
              <a:defRPr/>
            </a:pPr>
            <a:r>
              <a:rPr lang="en-US" sz="1400" b="1" dirty="0">
                <a:solidFill>
                  <a:srgbClr val="FFFFFF"/>
                </a:solidFill>
                <a:latin typeface="Calibri"/>
                <a:cs typeface="Arial" charset="0"/>
              </a:rPr>
              <a:t>(regardless of source patient hepatitis B surface antigen status)</a:t>
            </a:r>
          </a:p>
          <a:p>
            <a:pPr algn="ctr">
              <a:spcBef>
                <a:spcPct val="50000"/>
              </a:spcBef>
              <a:defRPr/>
            </a:pPr>
            <a:endParaRPr lang="en-US" sz="1400" dirty="0">
              <a:solidFill>
                <a:srgbClr val="FFFFFF"/>
              </a:solidFill>
              <a:latin typeface="Calibri"/>
              <a:cs typeface="Arial" charset="0"/>
            </a:endParaRPr>
          </a:p>
        </p:txBody>
      </p:sp>
      <p:sp>
        <p:nvSpPr>
          <p:cNvPr id="4108" name="Text Box 475"/>
          <p:cNvSpPr txBox="1">
            <a:spLocks noChangeArrowheads="1"/>
          </p:cNvSpPr>
          <p:nvPr/>
        </p:nvSpPr>
        <p:spPr bwMode="auto">
          <a:xfrm>
            <a:off x="762001" y="235338"/>
            <a:ext cx="8001000" cy="923330"/>
          </a:xfrm>
          <a:prstGeom prst="rect">
            <a:avLst/>
          </a:prstGeom>
          <a:noFill/>
          <a:ln w="9525">
            <a:noFill/>
            <a:miter lim="800000"/>
            <a:headEnd/>
            <a:tailEnd/>
          </a:ln>
        </p:spPr>
        <p:txBody>
          <a:bodyPr wrap="square">
            <a:spAutoFit/>
          </a:bodyPr>
          <a:lstStyle/>
          <a:p>
            <a:pPr algn="ctr">
              <a:defRPr/>
            </a:pPr>
            <a:r>
              <a:rPr lang="en-US" b="1" dirty="0">
                <a:solidFill>
                  <a:srgbClr val="FFFF99"/>
                </a:solidFill>
                <a:latin typeface="Calibri"/>
                <a:cs typeface="Arial" charset="0"/>
              </a:rPr>
              <a:t>PRE-EXPOSURE EVALUATION FOR HEALTH-CARE PERSONNEL </a:t>
            </a:r>
          </a:p>
          <a:p>
            <a:pPr algn="ctr">
              <a:defRPr/>
            </a:pPr>
            <a:r>
              <a:rPr lang="en-US" b="1" u="sng" dirty="0">
                <a:solidFill>
                  <a:srgbClr val="FFFF99"/>
                </a:solidFill>
                <a:latin typeface="Calibri"/>
                <a:cs typeface="Arial" charset="0"/>
              </a:rPr>
              <a:t>PREVIOUSLY VACCINATED WITH COMPLETE, ≥3-DOSES OF HEP B VACCINE</a:t>
            </a:r>
          </a:p>
          <a:p>
            <a:pPr algn="ctr">
              <a:defRPr/>
            </a:pPr>
            <a:r>
              <a:rPr lang="en-US" b="1" dirty="0">
                <a:solidFill>
                  <a:srgbClr val="FFFF99"/>
                </a:solidFill>
                <a:latin typeface="Calibri"/>
                <a:cs typeface="Arial" charset="0"/>
              </a:rPr>
              <a:t> SERIES WHO HAVE </a:t>
            </a:r>
            <a:r>
              <a:rPr lang="en-US" b="1" u="sng" dirty="0">
                <a:solidFill>
                  <a:srgbClr val="FFFF99"/>
                </a:solidFill>
                <a:latin typeface="Calibri"/>
                <a:cs typeface="Arial" charset="0"/>
              </a:rPr>
              <a:t>NOT</a:t>
            </a:r>
            <a:r>
              <a:rPr lang="en-US" b="1" dirty="0">
                <a:solidFill>
                  <a:srgbClr val="FFFF99"/>
                </a:solidFill>
                <a:latin typeface="Calibri"/>
                <a:cs typeface="Arial" charset="0"/>
              </a:rPr>
              <a:t> HAD POSTVACCINATION SEROLOGIC TESTING </a:t>
            </a:r>
          </a:p>
        </p:txBody>
      </p:sp>
      <p:sp>
        <p:nvSpPr>
          <p:cNvPr id="4109" name="TextBox 15"/>
          <p:cNvSpPr txBox="1">
            <a:spLocks noChangeArrowheads="1"/>
          </p:cNvSpPr>
          <p:nvPr/>
        </p:nvSpPr>
        <p:spPr bwMode="auto">
          <a:xfrm>
            <a:off x="3146227" y="3120475"/>
            <a:ext cx="1094184" cy="738664"/>
          </a:xfrm>
          <a:prstGeom prst="rect">
            <a:avLst/>
          </a:prstGeom>
          <a:noFill/>
          <a:ln w="12700">
            <a:solidFill>
              <a:srgbClr val="FFFFFF"/>
            </a:solidFill>
            <a:miter lim="800000"/>
            <a:headEnd/>
            <a:tailEnd/>
          </a:ln>
        </p:spPr>
        <p:txBody>
          <a:bodyPr>
            <a:spAutoFit/>
          </a:bodyPr>
          <a:lstStyle/>
          <a:p>
            <a:pPr algn="ctr">
              <a:defRPr/>
            </a:pPr>
            <a:r>
              <a:rPr lang="en-US" sz="1400" b="1" dirty="0">
                <a:solidFill>
                  <a:srgbClr val="FFFFFF"/>
                </a:solidFill>
                <a:latin typeface="Calibri"/>
                <a:cs typeface="Arial" charset="0"/>
              </a:rPr>
              <a:t>At or above adequate level</a:t>
            </a:r>
          </a:p>
        </p:txBody>
      </p:sp>
      <p:sp>
        <p:nvSpPr>
          <p:cNvPr id="4110" name="TextBox 16"/>
          <p:cNvSpPr txBox="1">
            <a:spLocks noChangeArrowheads="1"/>
          </p:cNvSpPr>
          <p:nvPr/>
        </p:nvSpPr>
        <p:spPr bwMode="auto">
          <a:xfrm>
            <a:off x="3032563" y="4880915"/>
            <a:ext cx="978694" cy="954107"/>
          </a:xfrm>
          <a:prstGeom prst="rect">
            <a:avLst/>
          </a:prstGeom>
          <a:noFill/>
          <a:ln w="12700">
            <a:solidFill>
              <a:srgbClr val="FFFFFF"/>
            </a:solidFill>
            <a:miter lim="800000"/>
            <a:headEnd/>
            <a:tailEnd/>
          </a:ln>
        </p:spPr>
        <p:txBody>
          <a:bodyPr>
            <a:spAutoFit/>
          </a:bodyPr>
          <a:lstStyle/>
          <a:p>
            <a:pPr algn="ctr">
              <a:defRPr/>
            </a:pPr>
            <a:r>
              <a:rPr lang="en-US" sz="1400" b="1" dirty="0">
                <a:solidFill>
                  <a:srgbClr val="FFFFFF"/>
                </a:solidFill>
                <a:latin typeface="Calibri"/>
                <a:cs typeface="Arial" charset="0"/>
              </a:rPr>
              <a:t>At or above adequate level</a:t>
            </a:r>
          </a:p>
        </p:txBody>
      </p:sp>
      <p:cxnSp>
        <p:nvCxnSpPr>
          <p:cNvPr id="22" name="Straight Arrow Connector 21"/>
          <p:cNvCxnSpPr/>
          <p:nvPr/>
        </p:nvCxnSpPr>
        <p:spPr>
          <a:xfrm>
            <a:off x="3032904" y="1959265"/>
            <a:ext cx="0" cy="290513"/>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254607" y="2812193"/>
            <a:ext cx="0" cy="290513"/>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679032" y="2794424"/>
            <a:ext cx="0" cy="290513"/>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13664" y="3859139"/>
            <a:ext cx="0" cy="289322"/>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763371" y="4626175"/>
            <a:ext cx="0" cy="260747"/>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254607" y="5760570"/>
            <a:ext cx="0" cy="176213"/>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280194" y="1986912"/>
            <a:ext cx="0" cy="748904"/>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4280297" y="3489807"/>
            <a:ext cx="837010" cy="17206"/>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110" idx="3"/>
          </p:cNvCxnSpPr>
          <p:nvPr/>
        </p:nvCxnSpPr>
        <p:spPr>
          <a:xfrm flipV="1">
            <a:off x="4011257" y="4360070"/>
            <a:ext cx="1075094" cy="997899"/>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254607" y="4675633"/>
            <a:ext cx="0" cy="260747"/>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sp>
        <p:nvSpPr>
          <p:cNvPr id="4123" name="TextBox 60"/>
          <p:cNvSpPr txBox="1">
            <a:spLocks noChangeArrowheads="1"/>
          </p:cNvSpPr>
          <p:nvPr/>
        </p:nvSpPr>
        <p:spPr bwMode="auto">
          <a:xfrm>
            <a:off x="5477471" y="6390281"/>
            <a:ext cx="2800350" cy="253916"/>
          </a:xfrm>
          <a:prstGeom prst="rect">
            <a:avLst/>
          </a:prstGeom>
          <a:noFill/>
          <a:ln w="9525">
            <a:noFill/>
            <a:miter lim="800000"/>
            <a:headEnd/>
            <a:tailEnd/>
          </a:ln>
        </p:spPr>
        <p:txBody>
          <a:bodyPr wrap="square">
            <a:spAutoFit/>
          </a:bodyPr>
          <a:lstStyle/>
          <a:p>
            <a:pPr>
              <a:defRPr/>
            </a:pPr>
            <a:r>
              <a:rPr lang="en-US" sz="1050" b="1" dirty="0">
                <a:solidFill>
                  <a:srgbClr val="FFFFFF"/>
                </a:solidFill>
                <a:latin typeface="Calibri"/>
                <a:cs typeface="Arial" charset="0"/>
              </a:rPr>
              <a:t>MMWR, December 20, 2013, Vol 62. RR # 10 </a:t>
            </a:r>
          </a:p>
        </p:txBody>
      </p:sp>
      <p:cxnSp>
        <p:nvCxnSpPr>
          <p:cNvPr id="47" name="Straight Arrow Connector 46"/>
          <p:cNvCxnSpPr/>
          <p:nvPr/>
        </p:nvCxnSpPr>
        <p:spPr>
          <a:xfrm>
            <a:off x="3030736" y="1492631"/>
            <a:ext cx="0" cy="1714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6280194" y="1492631"/>
            <a:ext cx="0" cy="1714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272135" y="4585174"/>
            <a:ext cx="3005686" cy="1600438"/>
          </a:xfrm>
          <a:prstGeom prst="rect">
            <a:avLst/>
          </a:prstGeom>
          <a:noFill/>
        </p:spPr>
        <p:txBody>
          <a:bodyPr wrap="square" rtlCol="0">
            <a:spAutoFit/>
          </a:bodyPr>
          <a:lstStyle/>
          <a:p>
            <a:pPr algn="ctr">
              <a:spcBef>
                <a:spcPct val="50000"/>
              </a:spcBef>
              <a:defRPr/>
            </a:pPr>
            <a:r>
              <a:rPr lang="en-US" sz="1400" dirty="0">
                <a:solidFill>
                  <a:srgbClr val="FFFF00">
                    <a:lumMod val="40000"/>
                    <a:lumOff val="60000"/>
                  </a:srgbClr>
                </a:solidFill>
                <a:latin typeface="Verdana" panose="020B0604030504040204" pitchFamily="34" charset="0"/>
                <a:cs typeface="Arial" charset="0"/>
              </a:rPr>
              <a:t>Vaccinated HCP whose anti-HBs remains &lt;10 mIU/mL after revaccination (i.e., after receiving a total of 6 doses) should be tested for HBsAg and anti-HBc to determine infection status.</a:t>
            </a:r>
            <a:endParaRPr lang="en-US" sz="1400" dirty="0">
              <a:solidFill>
                <a:srgbClr val="FFFF00">
                  <a:lumMod val="40000"/>
                  <a:lumOff val="60000"/>
                </a:srgbClr>
              </a:solidFill>
              <a:latin typeface="Calibri"/>
              <a:cs typeface="Arial" charset="0"/>
            </a:endParaRPr>
          </a:p>
        </p:txBody>
      </p:sp>
      <p:cxnSp>
        <p:nvCxnSpPr>
          <p:cNvPr id="4" name="Straight Arrow Connector 3"/>
          <p:cNvCxnSpPr>
            <a:stCxn id="4105" idx="3"/>
          </p:cNvCxnSpPr>
          <p:nvPr/>
        </p:nvCxnSpPr>
        <p:spPr>
          <a:xfrm flipV="1">
            <a:off x="3679032" y="5258504"/>
            <a:ext cx="1476375" cy="106770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151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ChangeArrowheads="1"/>
          </p:cNvSpPr>
          <p:nvPr>
            <p:ph type="title" idx="4294967295"/>
          </p:nvPr>
        </p:nvSpPr>
        <p:spPr>
          <a:xfrm>
            <a:off x="685800" y="0"/>
            <a:ext cx="7772400" cy="1371600"/>
          </a:xfrm>
        </p:spPr>
        <p:txBody>
          <a:bodyPr>
            <a:normAutofit/>
          </a:bodyPr>
          <a:lstStyle/>
          <a:p>
            <a:r>
              <a:rPr lang="en-US" sz="4000" dirty="0" smtClean="0"/>
              <a:t>Advisory Committee on Immunization Practices (ACIP)</a:t>
            </a:r>
          </a:p>
        </p:txBody>
      </p:sp>
      <p:sp>
        <p:nvSpPr>
          <p:cNvPr id="21508" name="Rectangle 4"/>
          <p:cNvSpPr>
            <a:spLocks noGrp="1" noChangeArrowheads="1"/>
          </p:cNvSpPr>
          <p:nvPr>
            <p:ph type="body" idx="4294967295"/>
          </p:nvPr>
        </p:nvSpPr>
        <p:spPr>
          <a:xfrm>
            <a:off x="533400" y="1524000"/>
            <a:ext cx="8001000" cy="4419600"/>
          </a:xfrm>
        </p:spPr>
        <p:txBody>
          <a:bodyPr>
            <a:normAutofit/>
          </a:bodyPr>
          <a:lstStyle/>
          <a:p>
            <a:pPr>
              <a:buFont typeface="Arial" pitchFamily="34" charset="0"/>
              <a:buChar char="•"/>
              <a:defRPr/>
            </a:pPr>
            <a:r>
              <a:rPr lang="en-US" sz="2000" dirty="0" smtClean="0"/>
              <a:t>15 voting members with expertise in one or more of the following:</a:t>
            </a:r>
          </a:p>
          <a:p>
            <a:pPr marL="685800" indent="457200">
              <a:buFont typeface="Wingdings" pitchFamily="2" charset="2"/>
              <a:buChar char="Ø"/>
              <a:defRPr/>
            </a:pPr>
            <a:r>
              <a:rPr lang="en-US" sz="2000" dirty="0" smtClean="0"/>
              <a:t>Vaccinology</a:t>
            </a:r>
          </a:p>
          <a:p>
            <a:pPr marL="685800" indent="457200">
              <a:buFont typeface="Wingdings" pitchFamily="2" charset="2"/>
              <a:buChar char="Ø"/>
              <a:defRPr/>
            </a:pPr>
            <a:r>
              <a:rPr lang="en-US" sz="2000" dirty="0" smtClean="0"/>
              <a:t>Immunology</a:t>
            </a:r>
          </a:p>
          <a:p>
            <a:pPr marL="685800" indent="457200">
              <a:buFont typeface="Wingdings" pitchFamily="2" charset="2"/>
              <a:buChar char="Ø"/>
              <a:defRPr/>
            </a:pPr>
            <a:r>
              <a:rPr lang="en-US" sz="2000" dirty="0" smtClean="0"/>
              <a:t> Infectious diseases </a:t>
            </a:r>
            <a:r>
              <a:rPr lang="en-US" sz="2000" dirty="0"/>
              <a:t>	</a:t>
            </a:r>
            <a:r>
              <a:rPr lang="en-US" sz="2000" dirty="0" smtClean="0"/>
              <a:t>	</a:t>
            </a:r>
          </a:p>
          <a:p>
            <a:pPr marL="685800" indent="457200">
              <a:buFont typeface="Wingdings" pitchFamily="2" charset="2"/>
              <a:buChar char="Ø"/>
              <a:defRPr/>
            </a:pPr>
            <a:r>
              <a:rPr lang="en-US" sz="2000" dirty="0" smtClean="0"/>
              <a:t>Pediatrics</a:t>
            </a:r>
          </a:p>
          <a:p>
            <a:pPr marL="685800" indent="457200">
              <a:buFont typeface="Wingdings" pitchFamily="2" charset="2"/>
              <a:buChar char="Ø"/>
              <a:defRPr/>
            </a:pPr>
            <a:r>
              <a:rPr lang="en-US" sz="2000" dirty="0" smtClean="0"/>
              <a:t>Internal Medicine</a:t>
            </a:r>
          </a:p>
          <a:p>
            <a:pPr marL="685800" indent="457200">
              <a:buFont typeface="Wingdings" pitchFamily="2" charset="2"/>
              <a:buChar char="Ø"/>
              <a:defRPr/>
            </a:pPr>
            <a:r>
              <a:rPr lang="en-US" sz="2000" dirty="0" smtClean="0"/>
              <a:t>Preventive medicine</a:t>
            </a:r>
          </a:p>
          <a:p>
            <a:pPr marL="685800" indent="457200">
              <a:buFont typeface="Wingdings" pitchFamily="2" charset="2"/>
              <a:buChar char="Ø"/>
              <a:defRPr/>
            </a:pPr>
            <a:r>
              <a:rPr lang="en-US" sz="2000" dirty="0" smtClean="0"/>
              <a:t>Public health</a:t>
            </a:r>
          </a:p>
          <a:p>
            <a:pPr marL="685800" indent="457200">
              <a:buFont typeface="Wingdings" pitchFamily="2" charset="2"/>
              <a:buChar char="Ø"/>
              <a:defRPr/>
            </a:pPr>
            <a:r>
              <a:rPr lang="en-US" sz="2000" dirty="0" smtClean="0"/>
              <a:t>Consumer perspectives and/or social and community  		    aspects of immunization programs </a:t>
            </a:r>
            <a:endParaRPr lang="en-US" sz="1200" dirty="0" smtClean="0"/>
          </a:p>
          <a:p>
            <a:pPr marL="55563" indent="346075">
              <a:spcBef>
                <a:spcPts val="0"/>
              </a:spcBef>
              <a:buFont typeface="Arial" pitchFamily="34" charset="0"/>
              <a:buChar char="•"/>
              <a:defRPr/>
            </a:pPr>
            <a:r>
              <a:rPr lang="en-US" sz="2000" dirty="0" smtClean="0"/>
              <a:t>ACIP develops recommendations and schedules for the use of</a:t>
            </a:r>
          </a:p>
          <a:p>
            <a:pPr marL="55563" indent="346075">
              <a:spcBef>
                <a:spcPts val="0"/>
              </a:spcBef>
              <a:buFontTx/>
              <a:buNone/>
              <a:defRPr/>
            </a:pPr>
            <a:r>
              <a:rPr lang="en-US" sz="2000" dirty="0" smtClean="0"/>
              <a:t>     licensed vaccines</a:t>
            </a:r>
          </a:p>
        </p:txBody>
      </p:sp>
      <p:pic>
        <p:nvPicPr>
          <p:cNvPr id="202755" name="Picture 5" descr="cdc logo"/>
          <p:cNvPicPr>
            <a:picLocks noChangeAspect="1" noChangeArrowheads="1"/>
          </p:cNvPicPr>
          <p:nvPr/>
        </p:nvPicPr>
        <p:blipFill>
          <a:blip r:embed="rId3" cstate="print"/>
          <a:srcRect/>
          <a:stretch>
            <a:fillRect/>
          </a:stretch>
        </p:blipFill>
        <p:spPr bwMode="auto">
          <a:xfrm>
            <a:off x="6858000" y="5867400"/>
            <a:ext cx="1524000" cy="653382"/>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2972007469"/>
      </p:ext>
    </p:extLst>
  </p:cSld>
  <p:clrMapOvr>
    <a:masterClrMapping/>
  </p:clrMapOvr>
  <mc:AlternateContent xmlns:mc="http://schemas.openxmlformats.org/markup-compatibility/2006" xmlns:p14="http://schemas.microsoft.com/office/powerpoint/2010/main">
    <mc:Choice Requires="p14">
      <p:transition spd="slow" p14:dur="2000" advTm="110383"/>
    </mc:Choice>
    <mc:Fallback xmlns="">
      <p:transition spd="slow" advTm="110383"/>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5" name="Rectangle 2"/>
          <p:cNvSpPr>
            <a:spLocks noGrp="1" noChangeArrowheads="1"/>
          </p:cNvSpPr>
          <p:nvPr>
            <p:ph type="title" idx="4294967295"/>
          </p:nvPr>
        </p:nvSpPr>
        <p:spPr>
          <a:xfrm>
            <a:off x="152400" y="0"/>
            <a:ext cx="8763000" cy="1524000"/>
          </a:xfrm>
        </p:spPr>
        <p:txBody>
          <a:bodyPr>
            <a:noAutofit/>
          </a:bodyPr>
          <a:lstStyle/>
          <a:p>
            <a:pPr eaLnBrk="1" hangingPunct="1"/>
            <a:r>
              <a:rPr lang="en-US" dirty="0" smtClean="0"/>
              <a:t>Resources for Factual &amp; Responsible Vaccine Information</a:t>
            </a:r>
          </a:p>
        </p:txBody>
      </p:sp>
      <p:pic>
        <p:nvPicPr>
          <p:cNvPr id="574466" name="Picture 3"/>
          <p:cNvPicPr>
            <a:picLocks noChangeAspect="1" noChangeArrowheads="1"/>
          </p:cNvPicPr>
          <p:nvPr/>
        </p:nvPicPr>
        <p:blipFill>
          <a:blip r:embed="rId3" cstate="print"/>
          <a:srcRect/>
          <a:stretch>
            <a:fillRect/>
          </a:stretch>
        </p:blipFill>
        <p:spPr bwMode="auto">
          <a:xfrm>
            <a:off x="533400" y="1828800"/>
            <a:ext cx="6629400" cy="1006475"/>
          </a:xfrm>
          <a:prstGeom prst="rect">
            <a:avLst/>
          </a:prstGeom>
          <a:noFill/>
          <a:ln w="9525">
            <a:solidFill>
              <a:srgbClr val="99CCFF"/>
            </a:solidFill>
            <a:miter lim="800000"/>
            <a:headEnd/>
            <a:tailEnd/>
          </a:ln>
        </p:spPr>
      </p:pic>
      <p:pic>
        <p:nvPicPr>
          <p:cNvPr id="574467" name="Picture 4" descr="ACP-ASIM Online - American College of Physicians-American Society of Internal Medicine"/>
          <p:cNvPicPr>
            <a:picLocks noChangeAspect="1" noChangeArrowheads="1"/>
          </p:cNvPicPr>
          <p:nvPr/>
        </p:nvPicPr>
        <p:blipFill>
          <a:blip r:embed="rId4" cstate="print"/>
          <a:srcRect/>
          <a:stretch>
            <a:fillRect/>
          </a:stretch>
        </p:blipFill>
        <p:spPr bwMode="auto">
          <a:xfrm>
            <a:off x="381000" y="3276600"/>
            <a:ext cx="4033838" cy="690563"/>
          </a:xfrm>
          <a:prstGeom prst="rect">
            <a:avLst/>
          </a:prstGeom>
          <a:noFill/>
          <a:ln w="9525">
            <a:solidFill>
              <a:schemeClr val="bg1"/>
            </a:solidFill>
            <a:miter lim="800000"/>
            <a:headEnd/>
            <a:tailEnd/>
          </a:ln>
        </p:spPr>
      </p:pic>
      <p:pic>
        <p:nvPicPr>
          <p:cNvPr id="574468" name="Picture 5" descr="homepage_header"/>
          <p:cNvPicPr>
            <a:picLocks noChangeAspect="1" noChangeArrowheads="1"/>
          </p:cNvPicPr>
          <p:nvPr/>
        </p:nvPicPr>
        <p:blipFill>
          <a:blip r:embed="rId5" cstate="print"/>
          <a:srcRect/>
          <a:stretch>
            <a:fillRect/>
          </a:stretch>
        </p:blipFill>
        <p:spPr bwMode="auto">
          <a:xfrm>
            <a:off x="5105400" y="3276600"/>
            <a:ext cx="3514725" cy="654050"/>
          </a:xfrm>
          <a:prstGeom prst="rect">
            <a:avLst/>
          </a:prstGeom>
          <a:noFill/>
          <a:ln w="9525">
            <a:solidFill>
              <a:schemeClr val="bg1"/>
            </a:solidFill>
            <a:miter lim="800000"/>
            <a:headEnd/>
            <a:tailEnd/>
          </a:ln>
        </p:spPr>
      </p:pic>
      <p:pic>
        <p:nvPicPr>
          <p:cNvPr id="574469" name="Picture 6"/>
          <p:cNvPicPr>
            <a:picLocks noChangeAspect="1" noChangeArrowheads="1"/>
          </p:cNvPicPr>
          <p:nvPr/>
        </p:nvPicPr>
        <p:blipFill>
          <a:blip r:embed="rId6" cstate="print"/>
          <a:srcRect/>
          <a:stretch>
            <a:fillRect/>
          </a:stretch>
        </p:blipFill>
        <p:spPr bwMode="auto">
          <a:xfrm>
            <a:off x="1371600" y="4114800"/>
            <a:ext cx="2133600" cy="857250"/>
          </a:xfrm>
          <a:prstGeom prst="rect">
            <a:avLst/>
          </a:prstGeom>
          <a:solidFill>
            <a:schemeClr val="accent2"/>
          </a:solidFill>
          <a:ln w="9525">
            <a:solidFill>
              <a:srgbClr val="3366FF"/>
            </a:solidFill>
            <a:miter lim="800000"/>
            <a:headEnd/>
            <a:tailEnd/>
          </a:ln>
        </p:spPr>
      </p:pic>
      <p:pic>
        <p:nvPicPr>
          <p:cNvPr id="574470" name="Picture 7" descr="mast_logo_green"/>
          <p:cNvPicPr>
            <a:picLocks noChangeAspect="1" noChangeArrowheads="1"/>
          </p:cNvPicPr>
          <p:nvPr/>
        </p:nvPicPr>
        <p:blipFill>
          <a:blip r:embed="rId7" cstate="print"/>
          <a:srcRect/>
          <a:stretch>
            <a:fillRect/>
          </a:stretch>
        </p:blipFill>
        <p:spPr bwMode="auto">
          <a:xfrm>
            <a:off x="4191000" y="4114800"/>
            <a:ext cx="2209800" cy="1143000"/>
          </a:xfrm>
          <a:prstGeom prst="rect">
            <a:avLst/>
          </a:prstGeom>
          <a:noFill/>
          <a:ln w="9525">
            <a:solidFill>
              <a:schemeClr val="bg1"/>
            </a:solidFill>
            <a:miter lim="800000"/>
            <a:headEnd/>
            <a:tailEnd/>
          </a:ln>
        </p:spPr>
      </p:pic>
      <p:pic>
        <p:nvPicPr>
          <p:cNvPr id="574471" name="Picture 8" descr="The Global Alliance for Vaccines and Immunization"/>
          <p:cNvPicPr>
            <a:picLocks noChangeAspect="1" noChangeArrowheads="1"/>
          </p:cNvPicPr>
          <p:nvPr/>
        </p:nvPicPr>
        <p:blipFill>
          <a:blip r:embed="rId8" cstate="print"/>
          <a:srcRect/>
          <a:stretch>
            <a:fillRect/>
          </a:stretch>
        </p:blipFill>
        <p:spPr bwMode="auto">
          <a:xfrm>
            <a:off x="6781800" y="4191000"/>
            <a:ext cx="1636713" cy="985838"/>
          </a:xfrm>
          <a:prstGeom prst="rect">
            <a:avLst/>
          </a:prstGeom>
          <a:noFill/>
          <a:ln w="12700">
            <a:solidFill>
              <a:schemeClr val="tx1"/>
            </a:solidFill>
            <a:miter lim="800000"/>
            <a:headEnd/>
            <a:tailEnd/>
          </a:ln>
        </p:spPr>
      </p:pic>
      <p:pic>
        <p:nvPicPr>
          <p:cNvPr id="574472" name="Picture 9" descr="batrob5t">
            <a:hlinkClick r:id="rId9"/>
          </p:cNvPr>
          <p:cNvPicPr>
            <a:picLocks noChangeAspect="1" noChangeArrowheads="1"/>
          </p:cNvPicPr>
          <p:nvPr/>
        </p:nvPicPr>
        <p:blipFill>
          <a:blip r:embed="rId10" cstate="print"/>
          <a:srcRect/>
          <a:stretch>
            <a:fillRect/>
          </a:stretch>
        </p:blipFill>
        <p:spPr bwMode="auto">
          <a:xfrm>
            <a:off x="533400" y="5029200"/>
            <a:ext cx="1535113" cy="1243013"/>
          </a:xfrm>
          <a:prstGeom prst="rect">
            <a:avLst/>
          </a:prstGeom>
          <a:noFill/>
          <a:ln w="15875">
            <a:solidFill>
              <a:srgbClr val="000000"/>
            </a:solidFill>
            <a:miter lim="800000"/>
            <a:headEnd/>
            <a:tailEnd/>
          </a:ln>
        </p:spPr>
      </p:pic>
      <p:pic>
        <p:nvPicPr>
          <p:cNvPr id="574473" name="Picture 10" descr="Link to Public Health Home Page">
            <a:hlinkClick r:id="rId11"/>
          </p:cNvPr>
          <p:cNvPicPr>
            <a:picLocks noChangeAspect="1" noChangeArrowheads="1"/>
          </p:cNvPicPr>
          <p:nvPr/>
        </p:nvPicPr>
        <p:blipFill>
          <a:blip r:embed="rId12" cstate="print"/>
          <a:srcRect/>
          <a:stretch>
            <a:fillRect/>
          </a:stretch>
        </p:blipFill>
        <p:spPr bwMode="auto">
          <a:xfrm>
            <a:off x="2209800" y="5105400"/>
            <a:ext cx="1863725" cy="1325563"/>
          </a:xfrm>
          <a:prstGeom prst="rect">
            <a:avLst/>
          </a:prstGeom>
          <a:noFill/>
          <a:ln w="9525">
            <a:solidFill>
              <a:schemeClr val="bg1"/>
            </a:solidFill>
            <a:miter lim="800000"/>
            <a:headEnd/>
            <a:tailEnd/>
          </a:ln>
        </p:spPr>
      </p:pic>
      <p:pic>
        <p:nvPicPr>
          <p:cNvPr id="574474" name="Picture 11" descr="avglogo2"/>
          <p:cNvPicPr>
            <a:picLocks noChangeAspect="1" noChangeArrowheads="1"/>
          </p:cNvPicPr>
          <p:nvPr/>
        </p:nvPicPr>
        <p:blipFill>
          <a:blip r:embed="rId13" cstate="print"/>
          <a:srcRect/>
          <a:stretch>
            <a:fillRect/>
          </a:stretch>
        </p:blipFill>
        <p:spPr bwMode="auto">
          <a:xfrm>
            <a:off x="4267200" y="5410200"/>
            <a:ext cx="2055813" cy="822325"/>
          </a:xfrm>
          <a:prstGeom prst="rect">
            <a:avLst/>
          </a:prstGeom>
          <a:noFill/>
          <a:ln w="9525">
            <a:solidFill>
              <a:srgbClr val="000000"/>
            </a:solidFill>
            <a:miter lim="800000"/>
            <a:headEnd/>
            <a:tailEnd/>
          </a:ln>
        </p:spPr>
      </p:pic>
      <p:pic>
        <p:nvPicPr>
          <p:cNvPr id="574475" name="Picture 12" descr="cdc logo"/>
          <p:cNvPicPr>
            <a:picLocks noChangeAspect="1" noChangeArrowheads="1"/>
          </p:cNvPicPr>
          <p:nvPr/>
        </p:nvPicPr>
        <p:blipFill>
          <a:blip r:embed="rId14" cstate="print"/>
          <a:srcRect/>
          <a:stretch>
            <a:fillRect/>
          </a:stretch>
        </p:blipFill>
        <p:spPr bwMode="auto">
          <a:xfrm>
            <a:off x="6477000" y="5410200"/>
            <a:ext cx="2362200" cy="1012825"/>
          </a:xfrm>
          <a:prstGeom prst="rect">
            <a:avLst/>
          </a:prstGeom>
          <a:noFill/>
          <a:ln w="9525">
            <a:solidFill>
              <a:schemeClr val="bg1"/>
            </a:solidFill>
            <a:miter lim="800000"/>
            <a:headEnd/>
            <a:tailEnd/>
          </a:ln>
        </p:spPr>
      </p:pic>
      <p:sp>
        <p:nvSpPr>
          <p:cNvPr id="75789" name="Rectangle 13"/>
          <p:cNvSpPr>
            <a:spLocks noChangeArrowheads="1"/>
          </p:cNvSpPr>
          <p:nvPr/>
        </p:nvSpPr>
        <p:spPr bwMode="auto">
          <a:xfrm>
            <a:off x="381000" y="4953000"/>
            <a:ext cx="1752600" cy="1447800"/>
          </a:xfrm>
          <a:prstGeom prst="rect">
            <a:avLst/>
          </a:prstGeom>
          <a:noFill/>
          <a:ln w="38100">
            <a:noFill/>
            <a:miter lim="800000"/>
            <a:headEnd/>
            <a:tailEnd/>
          </a:ln>
        </p:spPr>
        <p:txBody>
          <a:bodyPr wrap="none" anchor="ctr"/>
          <a:lstStyle/>
          <a:p>
            <a:endParaRPr lang="en-US" sz="1600" b="1">
              <a:solidFill>
                <a:srgbClr val="FFFFFF"/>
              </a:solidFill>
            </a:endParaRPr>
          </a:p>
        </p:txBody>
      </p:sp>
      <p:sp>
        <p:nvSpPr>
          <p:cNvPr id="75790" name="Text Box 14"/>
          <p:cNvSpPr txBox="1">
            <a:spLocks noChangeArrowheads="1"/>
          </p:cNvSpPr>
          <p:nvPr/>
        </p:nvSpPr>
        <p:spPr bwMode="auto">
          <a:xfrm>
            <a:off x="304800" y="6430963"/>
            <a:ext cx="1905000" cy="336550"/>
          </a:xfrm>
          <a:prstGeom prst="rect">
            <a:avLst/>
          </a:prstGeom>
          <a:noFill/>
          <a:ln w="9525">
            <a:noFill/>
            <a:miter lim="800000"/>
            <a:headEnd/>
            <a:tailEnd/>
          </a:ln>
        </p:spPr>
        <p:txBody>
          <a:bodyPr>
            <a:spAutoFit/>
          </a:bodyPr>
          <a:lstStyle/>
          <a:p>
            <a:pPr>
              <a:spcBef>
                <a:spcPct val="50000"/>
              </a:spcBef>
            </a:pPr>
            <a:r>
              <a:rPr lang="en-US" sz="1600" b="1" i="1" dirty="0">
                <a:latin typeface="Calibri" pitchFamily="34" charset="0"/>
              </a:rPr>
              <a:t>www.immunize.org</a:t>
            </a:r>
          </a:p>
        </p:txBody>
      </p:sp>
      <p:pic>
        <p:nvPicPr>
          <p:cNvPr id="574478" name="Picture 15" descr="ACOGlogo70"/>
          <p:cNvPicPr>
            <a:picLocks noChangeAspect="1" noChangeArrowheads="1"/>
          </p:cNvPicPr>
          <p:nvPr/>
        </p:nvPicPr>
        <p:blipFill>
          <a:blip r:embed="rId15" cstate="print"/>
          <a:srcRect/>
          <a:stretch>
            <a:fillRect/>
          </a:stretch>
        </p:blipFill>
        <p:spPr bwMode="auto">
          <a:xfrm>
            <a:off x="7696200" y="1828800"/>
            <a:ext cx="976313" cy="990600"/>
          </a:xfrm>
          <a:prstGeom prst="rect">
            <a:avLst/>
          </a:prstGeom>
          <a:noFill/>
          <a:ln w="9525">
            <a:noFill/>
            <a:miter lim="800000"/>
            <a:headEnd/>
            <a:tailEnd/>
          </a:ln>
        </p:spPr>
      </p:pic>
    </p:spTree>
    <p:extLst>
      <p:ext uri="{BB962C8B-B14F-4D97-AF65-F5344CB8AC3E}">
        <p14:creationId xmlns:p14="http://schemas.microsoft.com/office/powerpoint/2010/main" val="1457164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57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2"/>
          <p:cNvSpPr>
            <a:spLocks noGrp="1" noChangeArrowheads="1"/>
          </p:cNvSpPr>
          <p:nvPr>
            <p:ph type="title" idx="4294967295"/>
          </p:nvPr>
        </p:nvSpPr>
        <p:spPr>
          <a:xfrm>
            <a:off x="609600" y="304800"/>
            <a:ext cx="5105400" cy="1143000"/>
          </a:xfrm>
        </p:spPr>
        <p:txBody>
          <a:bodyPr>
            <a:normAutofit/>
          </a:bodyPr>
          <a:lstStyle/>
          <a:p>
            <a:pPr eaLnBrk="1" hangingPunct="1"/>
            <a:r>
              <a:rPr lang="en-US" dirty="0" smtClean="0"/>
              <a:t>Stay Current!</a:t>
            </a:r>
          </a:p>
        </p:txBody>
      </p:sp>
      <p:sp>
        <p:nvSpPr>
          <p:cNvPr id="324610" name="Rectangle 3"/>
          <p:cNvSpPr>
            <a:spLocks noGrp="1" noChangeArrowheads="1"/>
          </p:cNvSpPr>
          <p:nvPr>
            <p:ph type="body" idx="4294967295"/>
          </p:nvPr>
        </p:nvSpPr>
        <p:spPr>
          <a:xfrm>
            <a:off x="228600" y="2057400"/>
            <a:ext cx="8763000" cy="4525963"/>
          </a:xfrm>
        </p:spPr>
        <p:txBody>
          <a:bodyPr/>
          <a:lstStyle/>
          <a:p>
            <a:pPr eaLnBrk="1" hangingPunct="1"/>
            <a:r>
              <a:rPr lang="en-US" sz="2800" dirty="0" smtClean="0"/>
              <a:t>Sign up for listserv sites which provide timely information pertinent to your practice  </a:t>
            </a:r>
            <a:r>
              <a:rPr lang="en-US" sz="2800" dirty="0" err="1" smtClean="0">
                <a:hlinkClick r:id="rId3"/>
              </a:rPr>
              <a:t>www.immunize.org/resources/emailnews.asp</a:t>
            </a:r>
            <a:endParaRPr lang="en-US" sz="2800" dirty="0" smtClean="0"/>
          </a:p>
          <a:p>
            <a:pPr lvl="1" eaLnBrk="1" hangingPunct="1"/>
            <a:r>
              <a:rPr lang="en-US" dirty="0" smtClean="0"/>
              <a:t>AAP Newsletter</a:t>
            </a:r>
          </a:p>
          <a:p>
            <a:pPr lvl="1" eaLnBrk="1" hangingPunct="1"/>
            <a:r>
              <a:rPr lang="en-US" dirty="0" smtClean="0"/>
              <a:t>CDC immunization websites (32 in all)</a:t>
            </a:r>
          </a:p>
          <a:p>
            <a:pPr lvl="1" eaLnBrk="1" hangingPunct="1"/>
            <a:r>
              <a:rPr lang="en-US" dirty="0" smtClean="0"/>
              <a:t>CHOP Parents Pack Newsletter</a:t>
            </a:r>
          </a:p>
          <a:p>
            <a:pPr lvl="1" eaLnBrk="1" hangingPunct="1"/>
            <a:r>
              <a:rPr lang="en-US" dirty="0" smtClean="0"/>
              <a:t>IAC Express</a:t>
            </a:r>
          </a:p>
          <a:p>
            <a:pPr lvl="1" eaLnBrk="1" hangingPunct="1"/>
            <a:r>
              <a:rPr lang="en-US" dirty="0" smtClean="0"/>
              <a:t>Websites specific to particular vaccines</a:t>
            </a:r>
          </a:p>
        </p:txBody>
      </p:sp>
      <p:pic>
        <p:nvPicPr>
          <p:cNvPr id="324611" name="Picture 4" descr="MC900439350[1]"/>
          <p:cNvPicPr>
            <a:picLocks noChangeAspect="1" noChangeArrowheads="1"/>
          </p:cNvPicPr>
          <p:nvPr/>
        </p:nvPicPr>
        <p:blipFill>
          <a:blip r:embed="rId4" cstate="print"/>
          <a:srcRect/>
          <a:stretch>
            <a:fillRect/>
          </a:stretch>
        </p:blipFill>
        <p:spPr bwMode="auto">
          <a:xfrm rot="1044087">
            <a:off x="6679664" y="268940"/>
            <a:ext cx="1600200" cy="1600200"/>
          </a:xfrm>
          <a:prstGeom prst="rect">
            <a:avLst/>
          </a:prstGeom>
          <a:noFill/>
          <a:ln w="9525">
            <a:noFill/>
            <a:miter lim="800000"/>
            <a:headEnd/>
            <a:tailEnd/>
          </a:ln>
        </p:spPr>
      </p:pic>
    </p:spTree>
    <p:extLst>
      <p:ext uri="{BB962C8B-B14F-4D97-AF65-F5344CB8AC3E}">
        <p14:creationId xmlns:p14="http://schemas.microsoft.com/office/powerpoint/2010/main" val="19531511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52400" y="0"/>
            <a:ext cx="8839200" cy="1447800"/>
          </a:xfrm>
        </p:spPr>
        <p:txBody>
          <a:bodyPr>
            <a:normAutofit/>
          </a:bodyPr>
          <a:lstStyle/>
          <a:p>
            <a:pPr eaLnBrk="1" hangingPunct="1"/>
            <a:r>
              <a:rPr lang="en-US" dirty="0" smtClean="0">
                <a:cs typeface="Arial" charset="0"/>
              </a:rPr>
              <a:t>Internet Resources</a:t>
            </a:r>
          </a:p>
        </p:txBody>
      </p:sp>
      <p:sp>
        <p:nvSpPr>
          <p:cNvPr id="114691" name="Rectangle 3"/>
          <p:cNvSpPr>
            <a:spLocks noGrp="1" noChangeArrowheads="1"/>
          </p:cNvSpPr>
          <p:nvPr>
            <p:ph type="body" idx="1"/>
          </p:nvPr>
        </p:nvSpPr>
        <p:spPr>
          <a:xfrm>
            <a:off x="17721" y="1371600"/>
            <a:ext cx="8842375" cy="4525963"/>
          </a:xfrm>
        </p:spPr>
        <p:txBody>
          <a:bodyPr/>
          <a:lstStyle/>
          <a:p>
            <a:pPr eaLnBrk="1" hangingPunct="1">
              <a:buClr>
                <a:srgbClr val="FF0000"/>
              </a:buClr>
              <a:buSzPct val="65000"/>
              <a:buFont typeface="Wingdings" pitchFamily="2" charset="2"/>
              <a:buNone/>
            </a:pPr>
            <a:r>
              <a:rPr lang="en-US" sz="2400" dirty="0" smtClean="0">
                <a:solidFill>
                  <a:srgbClr val="C00000"/>
                </a:solidFill>
                <a:cs typeface="Arial" charset="0"/>
              </a:rPr>
              <a:t>Georgia Department of Public Health</a:t>
            </a:r>
          </a:p>
          <a:p>
            <a:pPr lvl="1">
              <a:lnSpc>
                <a:spcPct val="80000"/>
              </a:lnSpc>
              <a:buClr>
                <a:srgbClr val="FF0000"/>
              </a:buClr>
              <a:buSzPct val="65000"/>
              <a:buFont typeface="Wingdings" pitchFamily="2" charset="2"/>
              <a:buChar char="l"/>
            </a:pPr>
            <a:r>
              <a:rPr lang="en-US" sz="2400" dirty="0">
                <a:cs typeface="Arial" charset="0"/>
              </a:rPr>
              <a:t>http://dph.georgia.gov/immunization-section</a:t>
            </a:r>
            <a:endParaRPr lang="en-US" sz="2400" dirty="0" smtClean="0">
              <a:cs typeface="Arial" charset="0"/>
            </a:endParaRPr>
          </a:p>
          <a:p>
            <a:pPr lvl="1" eaLnBrk="1" hangingPunct="1">
              <a:lnSpc>
                <a:spcPct val="60000"/>
              </a:lnSpc>
              <a:buClr>
                <a:srgbClr val="FF0000"/>
              </a:buClr>
              <a:buSzPct val="65000"/>
              <a:buFont typeface="Wingdings" pitchFamily="2" charset="2"/>
              <a:buNone/>
            </a:pPr>
            <a:endParaRPr lang="en-US" sz="2400" dirty="0" smtClean="0">
              <a:solidFill>
                <a:schemeClr val="tx2"/>
              </a:solidFill>
              <a:cs typeface="Arial" charset="0"/>
            </a:endParaRPr>
          </a:p>
          <a:p>
            <a:pPr eaLnBrk="1" hangingPunct="1">
              <a:buClr>
                <a:srgbClr val="FF0000"/>
              </a:buClr>
              <a:buSzPct val="65000"/>
              <a:buFont typeface="Wingdings" pitchFamily="2" charset="2"/>
              <a:buNone/>
            </a:pPr>
            <a:r>
              <a:rPr lang="en-US" sz="2400" dirty="0" smtClean="0">
                <a:solidFill>
                  <a:srgbClr val="C00000"/>
                </a:solidFill>
                <a:cs typeface="Arial" charset="0"/>
              </a:rPr>
              <a:t>CDC Immunization information</a:t>
            </a:r>
          </a:p>
          <a:p>
            <a:pPr lvl="1" eaLnBrk="1" hangingPunct="1">
              <a:buClr>
                <a:srgbClr val="FF0000"/>
              </a:buClr>
              <a:buSzPct val="65000"/>
              <a:buFont typeface="Wingdings" pitchFamily="2" charset="2"/>
              <a:buChar char="l"/>
            </a:pPr>
            <a:r>
              <a:rPr lang="en-US" sz="2000" dirty="0" smtClean="0">
                <a:solidFill>
                  <a:schemeClr val="tx2"/>
                </a:solidFill>
                <a:cs typeface="Arial" charset="0"/>
              </a:rPr>
              <a:t>	</a:t>
            </a:r>
            <a:r>
              <a:rPr lang="en-US" sz="2400" dirty="0" smtClean="0">
                <a:cs typeface="Arial" charset="0"/>
              </a:rPr>
              <a:t>http://www.cdc.gov/vaccines/</a:t>
            </a:r>
            <a:r>
              <a:rPr lang="en-US" sz="2000" dirty="0" smtClean="0">
                <a:solidFill>
                  <a:schemeClr val="tx2"/>
                </a:solidFill>
                <a:cs typeface="Arial" charset="0"/>
              </a:rPr>
              <a:t>	</a:t>
            </a:r>
          </a:p>
          <a:p>
            <a:pPr eaLnBrk="1" hangingPunct="1">
              <a:lnSpc>
                <a:spcPct val="60000"/>
              </a:lnSpc>
              <a:buClr>
                <a:srgbClr val="FF0000"/>
              </a:buClr>
              <a:buSzPct val="65000"/>
              <a:buFont typeface="Wingdings" pitchFamily="2" charset="2"/>
              <a:buNone/>
            </a:pPr>
            <a:endParaRPr lang="en-US" sz="2400" dirty="0" smtClean="0">
              <a:solidFill>
                <a:schemeClr val="tx2"/>
              </a:solidFill>
              <a:cs typeface="Arial" charset="0"/>
            </a:endParaRPr>
          </a:p>
          <a:p>
            <a:pPr eaLnBrk="1" hangingPunct="1">
              <a:buClr>
                <a:srgbClr val="FF0000"/>
              </a:buClr>
              <a:buSzPct val="65000"/>
              <a:buFont typeface="Wingdings" pitchFamily="2" charset="2"/>
              <a:buNone/>
            </a:pPr>
            <a:r>
              <a:rPr lang="en-US" sz="2400" dirty="0" smtClean="0">
                <a:solidFill>
                  <a:srgbClr val="C00000"/>
                </a:solidFill>
                <a:cs typeface="Arial" charset="0"/>
              </a:rPr>
              <a:t>CDC Flu information</a:t>
            </a:r>
          </a:p>
          <a:p>
            <a:pPr lvl="1" eaLnBrk="1" hangingPunct="1">
              <a:buClr>
                <a:srgbClr val="FF0000"/>
              </a:buClr>
              <a:buSzPct val="65000"/>
              <a:buFont typeface="Wingdings" pitchFamily="2" charset="2"/>
              <a:buChar char="l"/>
            </a:pPr>
            <a:r>
              <a:rPr lang="en-US" sz="2400" dirty="0" smtClean="0">
                <a:cs typeface="Arial" charset="0"/>
              </a:rPr>
              <a:t>http://www.cdc.gov/flu/</a:t>
            </a:r>
            <a:endParaRPr lang="en-US" sz="2400" dirty="0" smtClean="0">
              <a:solidFill>
                <a:schemeClr val="tx2"/>
              </a:solidFill>
              <a:cs typeface="Arial" charset="0"/>
            </a:endParaRPr>
          </a:p>
          <a:p>
            <a:pPr lvl="1" eaLnBrk="1" hangingPunct="1">
              <a:lnSpc>
                <a:spcPct val="40000"/>
              </a:lnSpc>
              <a:buClr>
                <a:srgbClr val="FF0000"/>
              </a:buClr>
              <a:buSzPct val="65000"/>
              <a:buFont typeface="Wingdings" pitchFamily="2" charset="2"/>
              <a:buNone/>
            </a:pPr>
            <a:endParaRPr lang="en-US" sz="2400" dirty="0" smtClean="0">
              <a:solidFill>
                <a:schemeClr val="tx2"/>
              </a:solidFill>
              <a:cs typeface="Arial" charset="0"/>
            </a:endParaRPr>
          </a:p>
          <a:p>
            <a:pPr eaLnBrk="1" hangingPunct="1">
              <a:buClr>
                <a:srgbClr val="FF0000"/>
              </a:buClr>
              <a:buSzPct val="65000"/>
              <a:buFont typeface="Wingdings" pitchFamily="2" charset="2"/>
              <a:buNone/>
            </a:pPr>
            <a:r>
              <a:rPr lang="en-US" sz="2400" dirty="0" smtClean="0">
                <a:solidFill>
                  <a:srgbClr val="C00000"/>
                </a:solidFill>
                <a:cs typeface="Arial" charset="0"/>
              </a:rPr>
              <a:t>Immunization Action Coalition</a:t>
            </a:r>
          </a:p>
          <a:p>
            <a:pPr lvl="1" eaLnBrk="1" hangingPunct="1">
              <a:lnSpc>
                <a:spcPct val="70000"/>
              </a:lnSpc>
              <a:buClr>
                <a:srgbClr val="FF0000"/>
              </a:buClr>
              <a:buSzPct val="65000"/>
              <a:buFont typeface="Wingdings" pitchFamily="2" charset="2"/>
              <a:buChar char="l"/>
            </a:pPr>
            <a:r>
              <a:rPr lang="en-US" sz="2400" dirty="0" smtClean="0">
                <a:cs typeface="Arial" charset="0"/>
              </a:rPr>
              <a:t>www.immunize.org</a:t>
            </a:r>
          </a:p>
          <a:p>
            <a:pPr eaLnBrk="1" hangingPunct="1"/>
            <a:endParaRPr lang="en-US" sz="2800" dirty="0" smtClean="0"/>
          </a:p>
        </p:txBody>
      </p:sp>
      <p:pic>
        <p:nvPicPr>
          <p:cNvPr id="114692" name="Picture 4" descr="computer"/>
          <p:cNvPicPr>
            <a:picLocks noChangeAspect="1" noChangeArrowheads="1"/>
          </p:cNvPicPr>
          <p:nvPr/>
        </p:nvPicPr>
        <p:blipFill>
          <a:blip r:embed="rId3" cstate="print"/>
          <a:srcRect/>
          <a:stretch>
            <a:fillRect/>
          </a:stretch>
        </p:blipFill>
        <p:spPr bwMode="auto">
          <a:xfrm>
            <a:off x="6172200" y="3124200"/>
            <a:ext cx="2019300" cy="2133600"/>
          </a:xfrm>
          <a:prstGeom prst="rect">
            <a:avLst/>
          </a:prstGeom>
          <a:noFill/>
          <a:ln w="9525">
            <a:noFill/>
            <a:miter lim="800000"/>
            <a:headEnd/>
            <a:tailEnd/>
          </a:ln>
        </p:spPr>
      </p:pic>
    </p:spTree>
    <p:extLst>
      <p:ext uri="{BB962C8B-B14F-4D97-AF65-F5344CB8AC3E}">
        <p14:creationId xmlns:p14="http://schemas.microsoft.com/office/powerpoint/2010/main" val="36561894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0"/>
            <a:ext cx="8229600" cy="1066800"/>
          </a:xfrm>
        </p:spPr>
        <p:txBody>
          <a:bodyPr/>
          <a:lstStyle/>
          <a:p>
            <a:pPr algn="ctr" eaLnBrk="1" hangingPunct="1"/>
            <a:r>
              <a:rPr lang="en-US" dirty="0" smtClean="0"/>
              <a:t>Resources</a:t>
            </a:r>
          </a:p>
        </p:txBody>
      </p:sp>
      <p:sp>
        <p:nvSpPr>
          <p:cNvPr id="61443" name="Rectangle 3"/>
          <p:cNvSpPr>
            <a:spLocks noGrp="1" noChangeArrowheads="1"/>
          </p:cNvSpPr>
          <p:nvPr>
            <p:ph idx="1"/>
          </p:nvPr>
        </p:nvSpPr>
        <p:spPr>
          <a:xfrm>
            <a:off x="457200" y="1253125"/>
            <a:ext cx="8305800" cy="4724400"/>
          </a:xfrm>
        </p:spPr>
        <p:txBody>
          <a:bodyPr>
            <a:normAutofit/>
          </a:bodyPr>
          <a:lstStyle/>
          <a:p>
            <a:pPr eaLnBrk="1" hangingPunct="1">
              <a:lnSpc>
                <a:spcPct val="90000"/>
              </a:lnSpc>
            </a:pPr>
            <a:r>
              <a:rPr lang="en-US" sz="2000" dirty="0" smtClean="0"/>
              <a:t>Local health department</a:t>
            </a:r>
          </a:p>
          <a:p>
            <a:pPr eaLnBrk="1" hangingPunct="1">
              <a:lnSpc>
                <a:spcPct val="90000"/>
              </a:lnSpc>
            </a:pPr>
            <a:r>
              <a:rPr lang="en-US" sz="2000" dirty="0" smtClean="0"/>
              <a:t>District Immunization Coordinator</a:t>
            </a:r>
          </a:p>
          <a:p>
            <a:pPr eaLnBrk="1" hangingPunct="1">
              <a:lnSpc>
                <a:spcPct val="90000"/>
              </a:lnSpc>
            </a:pPr>
            <a:r>
              <a:rPr lang="en-US" sz="2000" dirty="0" smtClean="0"/>
              <a:t>GA Immunization Program Office</a:t>
            </a:r>
          </a:p>
          <a:p>
            <a:pPr lvl="1" eaLnBrk="1" hangingPunct="1">
              <a:lnSpc>
                <a:spcPct val="90000"/>
              </a:lnSpc>
            </a:pPr>
            <a:r>
              <a:rPr lang="en-US" sz="2000" dirty="0" smtClean="0"/>
              <a:t>On call Help line: 404-657-3158</a:t>
            </a:r>
          </a:p>
          <a:p>
            <a:pPr lvl="1" eaLnBrk="1" hangingPunct="1">
              <a:lnSpc>
                <a:spcPct val="90000"/>
              </a:lnSpc>
            </a:pPr>
            <a:r>
              <a:rPr lang="en-US" sz="2000" dirty="0" smtClean="0"/>
              <a:t>GRITS Help Line:1-866-483-2958</a:t>
            </a:r>
          </a:p>
          <a:p>
            <a:pPr lvl="1" eaLnBrk="1" hangingPunct="1">
              <a:lnSpc>
                <a:spcPct val="90000"/>
              </a:lnSpc>
            </a:pPr>
            <a:r>
              <a:rPr lang="en-US" sz="2000" dirty="0" smtClean="0"/>
              <a:t>VFC Help Line:1-800-848-3868</a:t>
            </a:r>
          </a:p>
          <a:p>
            <a:pPr lvl="1" eaLnBrk="1" hangingPunct="1">
              <a:lnSpc>
                <a:spcPct val="90000"/>
              </a:lnSpc>
            </a:pPr>
            <a:r>
              <a:rPr lang="en-US" sz="2000" dirty="0" smtClean="0"/>
              <a:t>Website http://</a:t>
            </a:r>
            <a:r>
              <a:rPr lang="en-US" sz="2000" dirty="0" smtClean="0">
                <a:solidFill>
                  <a:schemeClr val="tx2"/>
                </a:solidFill>
              </a:rPr>
              <a:t>dph.georgia.gov/immunization-section</a:t>
            </a:r>
          </a:p>
          <a:p>
            <a:pPr lvl="1" eaLnBrk="1" hangingPunct="1">
              <a:lnSpc>
                <a:spcPct val="90000"/>
              </a:lnSpc>
            </a:pPr>
            <a:r>
              <a:rPr lang="en-US" sz="2000" dirty="0" smtClean="0"/>
              <a:t>Your local Immunization Regional Program Consultant (IRC)</a:t>
            </a:r>
          </a:p>
          <a:p>
            <a:pPr lvl="1" eaLnBrk="1" hangingPunct="1">
              <a:lnSpc>
                <a:spcPct val="90000"/>
              </a:lnSpc>
            </a:pPr>
            <a:r>
              <a:rPr lang="en-US" sz="2000" dirty="0" smtClean="0"/>
              <a:t>Epidemiology: 1-866-782-4584 </a:t>
            </a:r>
          </a:p>
          <a:p>
            <a:pPr eaLnBrk="1" hangingPunct="1">
              <a:lnSpc>
                <a:spcPct val="90000"/>
              </a:lnSpc>
            </a:pPr>
            <a:r>
              <a:rPr lang="en-US" sz="2000" dirty="0" smtClean="0"/>
              <a:t>GA Chapter of the AAP</a:t>
            </a:r>
          </a:p>
          <a:p>
            <a:pPr eaLnBrk="1" hangingPunct="1">
              <a:lnSpc>
                <a:spcPct val="90000"/>
              </a:lnSpc>
            </a:pPr>
            <a:r>
              <a:rPr lang="en-US" sz="2000" dirty="0" smtClean="0"/>
              <a:t>GA Academy of Family Physicians</a:t>
            </a:r>
          </a:p>
          <a:p>
            <a:pPr marL="0" indent="0" eaLnBrk="1" hangingPunct="1">
              <a:lnSpc>
                <a:spcPct val="90000"/>
              </a:lnSpc>
              <a:buNone/>
            </a:pPr>
            <a:endParaRPr lang="en-US" sz="2400" dirty="0" smtClean="0"/>
          </a:p>
          <a:p>
            <a:pPr eaLnBrk="1" hangingPunct="1">
              <a:lnSpc>
                <a:spcPct val="90000"/>
              </a:lnSpc>
            </a:pPr>
            <a:endParaRPr lang="en-US" sz="2400" dirty="0" smtClean="0"/>
          </a:p>
        </p:txBody>
      </p:sp>
      <p:pic>
        <p:nvPicPr>
          <p:cNvPr id="61444" name="Picture 4" descr="j0382574"/>
          <p:cNvPicPr>
            <a:picLocks noChangeAspect="1" noChangeArrowheads="1"/>
          </p:cNvPicPr>
          <p:nvPr/>
        </p:nvPicPr>
        <p:blipFill>
          <a:blip r:embed="rId3" cstate="print"/>
          <a:srcRect/>
          <a:stretch>
            <a:fillRect/>
          </a:stretch>
        </p:blipFill>
        <p:spPr bwMode="auto">
          <a:xfrm>
            <a:off x="7162800" y="381000"/>
            <a:ext cx="1600200" cy="1600200"/>
          </a:xfrm>
          <a:prstGeom prst="rect">
            <a:avLst/>
          </a:prstGeom>
          <a:noFill/>
          <a:ln w="25400">
            <a:solidFill>
              <a:srgbClr val="FF0000"/>
            </a:solidFill>
            <a:miter lim="800000"/>
            <a:headEnd/>
            <a:tailEnd/>
          </a:ln>
        </p:spPr>
      </p:pic>
      <p:pic>
        <p:nvPicPr>
          <p:cNvPr id="61445" name="Picture 5" descr="j0402147"/>
          <p:cNvPicPr>
            <a:picLocks noChangeAspect="1" noChangeArrowheads="1"/>
          </p:cNvPicPr>
          <p:nvPr/>
        </p:nvPicPr>
        <p:blipFill>
          <a:blip r:embed="rId4" cstate="print"/>
          <a:srcRect/>
          <a:stretch>
            <a:fillRect/>
          </a:stretch>
        </p:blipFill>
        <p:spPr bwMode="auto">
          <a:xfrm>
            <a:off x="5943600" y="1124102"/>
            <a:ext cx="1371600" cy="1347788"/>
          </a:xfrm>
          <a:prstGeom prst="rect">
            <a:avLst/>
          </a:prstGeom>
          <a:noFill/>
          <a:ln w="25400">
            <a:solidFill>
              <a:srgbClr val="FF0000"/>
            </a:solidFill>
            <a:miter lim="800000"/>
            <a:headEnd/>
            <a:tailEnd/>
          </a:ln>
        </p:spPr>
      </p:pic>
      <p:pic>
        <p:nvPicPr>
          <p:cNvPr id="61446" name="Picture 6" descr="j0410515"/>
          <p:cNvPicPr>
            <a:picLocks noChangeAspect="1" noChangeArrowheads="1"/>
          </p:cNvPicPr>
          <p:nvPr/>
        </p:nvPicPr>
        <p:blipFill>
          <a:blip r:embed="rId5" cstate="print"/>
          <a:srcRect/>
          <a:stretch>
            <a:fillRect/>
          </a:stretch>
        </p:blipFill>
        <p:spPr bwMode="auto">
          <a:xfrm>
            <a:off x="7277100" y="1824190"/>
            <a:ext cx="1371600" cy="1295400"/>
          </a:xfrm>
          <a:prstGeom prst="rect">
            <a:avLst/>
          </a:prstGeom>
          <a:noFill/>
          <a:ln w="25400">
            <a:solidFill>
              <a:srgbClr val="FF0000"/>
            </a:solidFill>
            <a:miter lim="800000"/>
            <a:headEnd/>
            <a:tailEnd/>
          </a:ln>
        </p:spPr>
      </p:pic>
    </p:spTree>
    <p:extLst>
      <p:ext uri="{BB962C8B-B14F-4D97-AF65-F5344CB8AC3E}">
        <p14:creationId xmlns:p14="http://schemas.microsoft.com/office/powerpoint/2010/main" val="352661852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Text Box 2"/>
          <p:cNvSpPr txBox="1">
            <a:spLocks noChangeArrowheads="1"/>
          </p:cNvSpPr>
          <p:nvPr/>
        </p:nvSpPr>
        <p:spPr bwMode="auto">
          <a:xfrm>
            <a:off x="1905000" y="43766"/>
            <a:ext cx="5638800" cy="769441"/>
          </a:xfrm>
          <a:prstGeom prst="rect">
            <a:avLst/>
          </a:prstGeom>
          <a:noFill/>
          <a:ln w="9525">
            <a:noFill/>
            <a:miter lim="800000"/>
            <a:headEnd/>
            <a:tailEnd/>
          </a:ln>
        </p:spPr>
        <p:txBody>
          <a:bodyPr>
            <a:spAutoFit/>
          </a:bodyPr>
          <a:lstStyle/>
          <a:p>
            <a:pPr algn="ctr">
              <a:spcBef>
                <a:spcPct val="50000"/>
              </a:spcBef>
            </a:pPr>
            <a:r>
              <a:rPr lang="en-US" sz="4400" dirty="0">
                <a:latin typeface="+mj-lt"/>
                <a:cs typeface="Arial" charset="0"/>
              </a:rPr>
              <a:t>It’s a Team Effort! </a:t>
            </a:r>
          </a:p>
        </p:txBody>
      </p:sp>
      <p:sp>
        <p:nvSpPr>
          <p:cNvPr id="326658" name="Text Box 3"/>
          <p:cNvSpPr txBox="1">
            <a:spLocks noChangeArrowheads="1"/>
          </p:cNvSpPr>
          <p:nvPr/>
        </p:nvSpPr>
        <p:spPr bwMode="auto">
          <a:xfrm>
            <a:off x="0" y="685800"/>
            <a:ext cx="9143999" cy="1066800"/>
          </a:xfrm>
          <a:prstGeom prst="rect">
            <a:avLst/>
          </a:prstGeom>
          <a:noFill/>
          <a:ln w="9525">
            <a:noFill/>
            <a:miter lim="800000"/>
            <a:headEnd/>
            <a:tailEnd/>
          </a:ln>
        </p:spPr>
        <p:txBody>
          <a:bodyPr wrap="square">
            <a:spAutoFit/>
          </a:bodyPr>
          <a:lstStyle/>
          <a:p>
            <a:pPr algn="ctr">
              <a:spcBef>
                <a:spcPct val="50000"/>
              </a:spcBef>
            </a:pPr>
            <a:r>
              <a:rPr lang="en-US" sz="3200" dirty="0">
                <a:solidFill>
                  <a:srgbClr val="C00000"/>
                </a:solidFill>
                <a:latin typeface="+mn-lt"/>
                <a:cs typeface="Arial" charset="0"/>
              </a:rPr>
              <a:t>High Immunization rates begin with a team designed plan! </a:t>
            </a:r>
          </a:p>
        </p:txBody>
      </p:sp>
      <p:sp>
        <p:nvSpPr>
          <p:cNvPr id="326662" name="Rectangle 7"/>
          <p:cNvSpPr>
            <a:spLocks noChangeArrowheads="1"/>
          </p:cNvSpPr>
          <p:nvPr/>
        </p:nvSpPr>
        <p:spPr bwMode="auto">
          <a:xfrm>
            <a:off x="228600" y="5275616"/>
            <a:ext cx="9144000" cy="579438"/>
          </a:xfrm>
          <a:prstGeom prst="rect">
            <a:avLst/>
          </a:prstGeom>
          <a:noFill/>
          <a:ln w="9525">
            <a:noFill/>
            <a:miter lim="800000"/>
            <a:headEnd/>
            <a:tailEnd/>
          </a:ln>
        </p:spPr>
        <p:txBody>
          <a:bodyPr>
            <a:spAutoFit/>
          </a:bodyPr>
          <a:lstStyle/>
          <a:p>
            <a:pPr algn="ctr"/>
            <a:r>
              <a:rPr lang="en-US" sz="3200" dirty="0">
                <a:solidFill>
                  <a:srgbClr val="C00000"/>
                </a:solidFill>
                <a:latin typeface="+mn-lt"/>
                <a:cs typeface="Arial" charset="0"/>
              </a:rPr>
              <a:t>What can your team do to improve rates?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767273"/>
            <a:ext cx="5867399" cy="3550840"/>
          </a:xfrm>
          <a:prstGeom prst="rect">
            <a:avLst/>
          </a:prstGeom>
        </p:spPr>
      </p:pic>
    </p:spTree>
    <p:extLst>
      <p:ext uri="{BB962C8B-B14F-4D97-AF65-F5344CB8AC3E}">
        <p14:creationId xmlns:p14="http://schemas.microsoft.com/office/powerpoint/2010/main" val="45732623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9" name="Rectangle 4"/>
          <p:cNvSpPr>
            <a:spLocks noGrp="1" noChangeArrowheads="1"/>
          </p:cNvSpPr>
          <p:nvPr>
            <p:ph type="title" idx="4294967295"/>
          </p:nvPr>
        </p:nvSpPr>
        <p:spPr>
          <a:xfrm>
            <a:off x="838200" y="152400"/>
            <a:ext cx="7734300" cy="838200"/>
          </a:xfrm>
        </p:spPr>
        <p:txBody>
          <a:bodyPr>
            <a:normAutofit fontScale="90000"/>
          </a:bodyPr>
          <a:lstStyle/>
          <a:p>
            <a:r>
              <a:rPr lang="en-US" dirty="0" smtClean="0"/>
              <a:t>Immunization Schedule Updates</a:t>
            </a:r>
          </a:p>
        </p:txBody>
      </p:sp>
      <p:sp>
        <p:nvSpPr>
          <p:cNvPr id="502790" name="Rectangle 16"/>
          <p:cNvSpPr>
            <a:spLocks noChangeArrowheads="1"/>
          </p:cNvSpPr>
          <p:nvPr/>
        </p:nvSpPr>
        <p:spPr bwMode="auto">
          <a:xfrm>
            <a:off x="270508" y="1090793"/>
            <a:ext cx="4343400" cy="5152180"/>
          </a:xfrm>
          <a:prstGeom prst="rect">
            <a:avLst/>
          </a:prstGeom>
          <a:noFill/>
          <a:ln w="9525">
            <a:noFill/>
            <a:miter lim="800000"/>
            <a:headEnd/>
            <a:tailEnd/>
          </a:ln>
        </p:spPr>
        <p:txBody>
          <a:bodyPr wrap="square">
            <a:spAutoFit/>
          </a:bodyPr>
          <a:lstStyle/>
          <a:p>
            <a:pPr>
              <a:lnSpc>
                <a:spcPct val="90000"/>
              </a:lnSpc>
              <a:spcBef>
                <a:spcPct val="20000"/>
              </a:spcBef>
              <a:buFontTx/>
              <a:buChar char="•"/>
            </a:pPr>
            <a:r>
              <a:rPr lang="en-US" sz="2400" dirty="0">
                <a:solidFill>
                  <a:prstClr val="black"/>
                </a:solidFill>
                <a:latin typeface="Calibri"/>
                <a:cs typeface="Arial" charset="0"/>
              </a:rPr>
              <a:t>All staff must use the </a:t>
            </a:r>
            <a:r>
              <a:rPr lang="en-US" sz="2400" u="sng" dirty="0">
                <a:solidFill>
                  <a:prstClr val="black"/>
                </a:solidFill>
                <a:latin typeface="Calibri"/>
                <a:cs typeface="Arial" charset="0"/>
              </a:rPr>
              <a:t>same</a:t>
            </a:r>
            <a:r>
              <a:rPr lang="en-US" sz="2400" dirty="0">
                <a:solidFill>
                  <a:prstClr val="black"/>
                </a:solidFill>
                <a:latin typeface="Calibri"/>
                <a:cs typeface="Arial" charset="0"/>
              </a:rPr>
              <a:t> </a:t>
            </a:r>
          </a:p>
          <a:p>
            <a:pPr>
              <a:lnSpc>
                <a:spcPct val="90000"/>
              </a:lnSpc>
              <a:spcBef>
                <a:spcPct val="20000"/>
              </a:spcBef>
            </a:pPr>
            <a:r>
              <a:rPr lang="en-US" sz="2400" dirty="0" smtClean="0">
                <a:solidFill>
                  <a:prstClr val="black"/>
                </a:solidFill>
                <a:latin typeface="Calibri"/>
                <a:cs typeface="Arial" charset="0"/>
              </a:rPr>
              <a:t>   immunization </a:t>
            </a:r>
            <a:r>
              <a:rPr lang="en-US" sz="2400" dirty="0">
                <a:solidFill>
                  <a:prstClr val="black"/>
                </a:solidFill>
                <a:latin typeface="Calibri"/>
                <a:cs typeface="Arial" charset="0"/>
              </a:rPr>
              <a:t>schedule</a:t>
            </a:r>
          </a:p>
          <a:p>
            <a:pPr>
              <a:lnSpc>
                <a:spcPct val="90000"/>
              </a:lnSpc>
              <a:spcBef>
                <a:spcPct val="20000"/>
              </a:spcBef>
              <a:buFontTx/>
              <a:buChar char="•"/>
            </a:pPr>
            <a:r>
              <a:rPr lang="en-US" sz="2400" dirty="0" smtClean="0">
                <a:solidFill>
                  <a:prstClr val="black"/>
                </a:solidFill>
                <a:latin typeface="Calibri"/>
                <a:cs typeface="Arial" charset="0"/>
              </a:rPr>
              <a:t>Schedules</a:t>
            </a:r>
            <a:r>
              <a:rPr lang="en-US" sz="2400" dirty="0">
                <a:solidFill>
                  <a:prstClr val="black"/>
                </a:solidFill>
                <a:latin typeface="Calibri"/>
                <a:cs typeface="Arial" charset="0"/>
              </a:rPr>
              <a:t>: </a:t>
            </a:r>
          </a:p>
          <a:p>
            <a:pPr marL="800100" lvl="1" indent="-342900">
              <a:lnSpc>
                <a:spcPct val="90000"/>
              </a:lnSpc>
              <a:spcBef>
                <a:spcPct val="20000"/>
              </a:spcBef>
              <a:buFont typeface="Wingdings" pitchFamily="2" charset="2"/>
              <a:buChar char="§"/>
            </a:pPr>
            <a:r>
              <a:rPr lang="en-US" sz="2400" dirty="0">
                <a:solidFill>
                  <a:prstClr val="black"/>
                </a:solidFill>
                <a:latin typeface="Calibri"/>
                <a:cs typeface="Arial" charset="0"/>
              </a:rPr>
              <a:t>Children &amp; Adolescents</a:t>
            </a:r>
          </a:p>
          <a:p>
            <a:pPr lvl="1">
              <a:lnSpc>
                <a:spcPct val="90000"/>
              </a:lnSpc>
              <a:spcBef>
                <a:spcPct val="20000"/>
              </a:spcBef>
            </a:pPr>
            <a:r>
              <a:rPr lang="en-US" sz="2400" dirty="0">
                <a:solidFill>
                  <a:prstClr val="black"/>
                </a:solidFill>
                <a:latin typeface="Calibri"/>
                <a:cs typeface="Arial" charset="0"/>
              </a:rPr>
              <a:t>     0 through 18 </a:t>
            </a:r>
            <a:r>
              <a:rPr lang="en-US" sz="2400" dirty="0" smtClean="0">
                <a:solidFill>
                  <a:prstClr val="black"/>
                </a:solidFill>
                <a:latin typeface="Calibri"/>
                <a:cs typeface="Arial" charset="0"/>
              </a:rPr>
              <a:t>years</a:t>
            </a:r>
            <a:endParaRPr lang="en-US" sz="2400" dirty="0">
              <a:solidFill>
                <a:prstClr val="black"/>
              </a:solidFill>
              <a:latin typeface="Calibri"/>
              <a:cs typeface="Arial" charset="0"/>
            </a:endParaRPr>
          </a:p>
          <a:p>
            <a:pPr marL="800100" lvl="1" indent="-342900">
              <a:lnSpc>
                <a:spcPct val="90000"/>
              </a:lnSpc>
              <a:spcBef>
                <a:spcPct val="20000"/>
              </a:spcBef>
              <a:buFont typeface="Wingdings" pitchFamily="2" charset="2"/>
              <a:buChar char="§"/>
            </a:pPr>
            <a:r>
              <a:rPr lang="en-US" sz="2400" dirty="0">
                <a:solidFill>
                  <a:prstClr val="black"/>
                </a:solidFill>
                <a:latin typeface="Calibri"/>
                <a:cs typeface="Arial" charset="0"/>
              </a:rPr>
              <a:t>Catch-up schedule for </a:t>
            </a:r>
          </a:p>
          <a:p>
            <a:pPr lvl="1">
              <a:lnSpc>
                <a:spcPct val="90000"/>
              </a:lnSpc>
              <a:spcBef>
                <a:spcPct val="20000"/>
              </a:spcBef>
            </a:pPr>
            <a:r>
              <a:rPr lang="en-US" sz="2400" dirty="0">
                <a:solidFill>
                  <a:prstClr val="black"/>
                </a:solidFill>
                <a:latin typeface="Calibri"/>
                <a:cs typeface="Arial" charset="0"/>
              </a:rPr>
              <a:t>     ages 4 months -18 </a:t>
            </a:r>
            <a:r>
              <a:rPr lang="en-US" sz="2400" dirty="0" smtClean="0">
                <a:solidFill>
                  <a:prstClr val="black"/>
                </a:solidFill>
                <a:latin typeface="Calibri"/>
                <a:cs typeface="Arial" charset="0"/>
              </a:rPr>
              <a:t>years</a:t>
            </a:r>
            <a:endParaRPr lang="en-US" sz="2400" dirty="0">
              <a:solidFill>
                <a:prstClr val="black"/>
              </a:solidFill>
              <a:latin typeface="Calibri"/>
              <a:cs typeface="Arial" charset="0"/>
            </a:endParaRPr>
          </a:p>
          <a:p>
            <a:pPr marL="800100" lvl="1" indent="-342900">
              <a:lnSpc>
                <a:spcPct val="90000"/>
              </a:lnSpc>
              <a:spcBef>
                <a:spcPct val="20000"/>
              </a:spcBef>
              <a:buFont typeface="Wingdings" pitchFamily="2" charset="2"/>
              <a:buChar char="§"/>
            </a:pPr>
            <a:r>
              <a:rPr lang="en-US" sz="2400" dirty="0" smtClean="0">
                <a:solidFill>
                  <a:prstClr val="black"/>
                </a:solidFill>
                <a:latin typeface="Calibri"/>
                <a:cs typeface="Arial" charset="0"/>
              </a:rPr>
              <a:t>Children and Adolescents 18 years or younger based on medical indications</a:t>
            </a:r>
          </a:p>
          <a:p>
            <a:pPr marL="800100" lvl="1" indent="-342900">
              <a:lnSpc>
                <a:spcPct val="90000"/>
              </a:lnSpc>
              <a:spcBef>
                <a:spcPct val="20000"/>
              </a:spcBef>
              <a:buFont typeface="Wingdings" pitchFamily="2" charset="2"/>
              <a:buChar char="§"/>
            </a:pPr>
            <a:r>
              <a:rPr lang="en-US" sz="2400" dirty="0" smtClean="0">
                <a:solidFill>
                  <a:prstClr val="black"/>
                </a:solidFill>
                <a:latin typeface="Calibri"/>
                <a:cs typeface="Arial" charset="0"/>
              </a:rPr>
              <a:t>Adult  </a:t>
            </a:r>
            <a:r>
              <a:rPr lang="en-US" sz="2400" dirty="0">
                <a:solidFill>
                  <a:prstClr val="black"/>
                </a:solidFill>
                <a:latin typeface="Calibri"/>
                <a:cs typeface="Arial" charset="0"/>
              </a:rPr>
              <a:t>19 years and older</a:t>
            </a:r>
          </a:p>
          <a:p>
            <a:pPr marL="800100" lvl="1" indent="-342900">
              <a:lnSpc>
                <a:spcPct val="90000"/>
              </a:lnSpc>
              <a:spcBef>
                <a:spcPct val="20000"/>
              </a:spcBef>
              <a:buFont typeface="Wingdings" pitchFamily="2" charset="2"/>
              <a:buChar char="§"/>
            </a:pPr>
            <a:r>
              <a:rPr lang="en-US" sz="2400" dirty="0">
                <a:solidFill>
                  <a:prstClr val="black"/>
                </a:solidFill>
                <a:latin typeface="Calibri"/>
                <a:cs typeface="Arial" charset="0"/>
              </a:rPr>
              <a:t>Adult  based on medical </a:t>
            </a:r>
          </a:p>
          <a:p>
            <a:pPr lvl="1">
              <a:lnSpc>
                <a:spcPct val="90000"/>
              </a:lnSpc>
              <a:spcBef>
                <a:spcPct val="20000"/>
              </a:spcBef>
            </a:pPr>
            <a:r>
              <a:rPr lang="en-US" sz="2400" dirty="0">
                <a:solidFill>
                  <a:prstClr val="black"/>
                </a:solidFill>
                <a:latin typeface="Calibri"/>
                <a:cs typeface="Arial" charset="0"/>
              </a:rPr>
              <a:t>     and other </a:t>
            </a:r>
            <a:r>
              <a:rPr lang="en-US" sz="2400" dirty="0" smtClean="0">
                <a:solidFill>
                  <a:prstClr val="black"/>
                </a:solidFill>
                <a:latin typeface="Calibri"/>
                <a:cs typeface="Arial" charset="0"/>
              </a:rPr>
              <a:t>indications</a:t>
            </a:r>
            <a:r>
              <a:rPr lang="en-US" sz="2400" b="1" dirty="0" smtClean="0">
                <a:solidFill>
                  <a:prstClr val="black"/>
                </a:solidFill>
                <a:latin typeface="Calibri"/>
                <a:cs typeface="Arial" charset="0"/>
              </a:rPr>
              <a:t>      </a:t>
            </a:r>
            <a:endParaRPr lang="en-US" sz="2400" u="sng" dirty="0">
              <a:solidFill>
                <a:prstClr val="black"/>
              </a:solidFill>
              <a:latin typeface="Calibri"/>
              <a:cs typeface="Arial" charset="0"/>
            </a:endParaRPr>
          </a:p>
        </p:txBody>
      </p:sp>
      <p:pic>
        <p:nvPicPr>
          <p:cNvPr id="13" name="Picture 2"/>
          <p:cNvPicPr>
            <a:picLocks noChangeAspect="1" noChangeArrowheads="1"/>
          </p:cNvPicPr>
          <p:nvPr/>
        </p:nvPicPr>
        <p:blipFill>
          <a:blip r:embed="rId3" cstate="print"/>
          <a:srcRect/>
          <a:stretch>
            <a:fillRect/>
          </a:stretch>
        </p:blipFill>
        <p:spPr bwMode="auto">
          <a:xfrm>
            <a:off x="4534719" y="948317"/>
            <a:ext cx="2235485" cy="1656670"/>
          </a:xfrm>
          <a:prstGeom prst="rect">
            <a:avLst/>
          </a:prstGeom>
          <a:noFill/>
          <a:ln w="9525">
            <a:noFill/>
            <a:miter lim="800000"/>
            <a:headEnd/>
            <a:tailEnd/>
          </a:ln>
        </p:spPr>
      </p:pic>
      <p:pic>
        <p:nvPicPr>
          <p:cNvPr id="14" name="Picture 2"/>
          <p:cNvPicPr>
            <a:picLocks noChangeAspect="1" noChangeArrowheads="1"/>
          </p:cNvPicPr>
          <p:nvPr/>
        </p:nvPicPr>
        <p:blipFill>
          <a:blip r:embed="rId4" cstate="print"/>
          <a:srcRect/>
          <a:stretch>
            <a:fillRect/>
          </a:stretch>
        </p:blipFill>
        <p:spPr bwMode="auto">
          <a:xfrm>
            <a:off x="6626250" y="908267"/>
            <a:ext cx="2346568" cy="1676400"/>
          </a:xfrm>
          <a:prstGeom prst="rect">
            <a:avLst/>
          </a:prstGeom>
          <a:noFill/>
          <a:ln w="9525">
            <a:noFill/>
            <a:miter lim="800000"/>
            <a:headEnd/>
            <a:tailEnd/>
          </a:ln>
        </p:spPr>
      </p:pic>
      <p:sp>
        <p:nvSpPr>
          <p:cNvPr id="15" name="Rectangle 14"/>
          <p:cNvSpPr/>
          <p:nvPr/>
        </p:nvSpPr>
        <p:spPr>
          <a:xfrm>
            <a:off x="5518579" y="4769505"/>
            <a:ext cx="3018840" cy="461665"/>
          </a:xfrm>
          <a:prstGeom prst="rect">
            <a:avLst/>
          </a:prstGeom>
        </p:spPr>
        <p:txBody>
          <a:bodyPr wrap="none">
            <a:spAutoFit/>
          </a:bodyPr>
          <a:lstStyle/>
          <a:p>
            <a:r>
              <a:rPr lang="en-US" sz="2400" dirty="0" smtClean="0">
                <a:solidFill>
                  <a:srgbClr val="C00000"/>
                </a:solidFill>
                <a:latin typeface="Calibri"/>
                <a:cs typeface="Arial" charset="0"/>
              </a:rPr>
              <a:t>READ THE FOOTNOTES</a:t>
            </a:r>
            <a:endParaRPr lang="en-US" sz="2400" dirty="0">
              <a:solidFill>
                <a:srgbClr val="C00000"/>
              </a:solidFill>
              <a:latin typeface="Calibri"/>
              <a:cs typeface="Arial" charset="0"/>
            </a:endParaRPr>
          </a:p>
        </p:txBody>
      </p:sp>
      <p:sp>
        <p:nvSpPr>
          <p:cNvPr id="16" name="Rectangle 15"/>
          <p:cNvSpPr/>
          <p:nvPr/>
        </p:nvSpPr>
        <p:spPr>
          <a:xfrm>
            <a:off x="4441451" y="5331363"/>
            <a:ext cx="4572000" cy="276999"/>
          </a:xfrm>
          <a:prstGeom prst="rect">
            <a:avLst/>
          </a:prstGeom>
        </p:spPr>
        <p:txBody>
          <a:bodyPr>
            <a:spAutoFit/>
          </a:bodyPr>
          <a:lstStyle/>
          <a:p>
            <a:r>
              <a:rPr lang="en-US" sz="1200" b="1" dirty="0" smtClean="0">
                <a:solidFill>
                  <a:prstClr val="black"/>
                </a:solidFill>
                <a:latin typeface="Calibri"/>
                <a:cs typeface="Arial" charset="0"/>
              </a:rPr>
              <a:t>http://www.cdc.gov/vaccines/schedules/hcp/child-adolescent.html</a:t>
            </a:r>
          </a:p>
        </p:txBody>
      </p:sp>
      <p:pic>
        <p:nvPicPr>
          <p:cNvPr id="12" name="Picture 2"/>
          <p:cNvPicPr>
            <a:picLocks noChangeAspect="1" noChangeArrowheads="1"/>
          </p:cNvPicPr>
          <p:nvPr/>
        </p:nvPicPr>
        <p:blipFill>
          <a:blip r:embed="rId5" cstate="print"/>
          <a:srcRect/>
          <a:stretch>
            <a:fillRect/>
          </a:stretch>
        </p:blipFill>
        <p:spPr bwMode="auto">
          <a:xfrm>
            <a:off x="4534719" y="2539502"/>
            <a:ext cx="2284551" cy="1939347"/>
          </a:xfrm>
          <a:prstGeom prst="rect">
            <a:avLst/>
          </a:prstGeom>
          <a:noFill/>
          <a:ln w="9525">
            <a:noFill/>
            <a:miter lim="800000"/>
            <a:headEnd/>
            <a:tailEnd/>
          </a:ln>
        </p:spPr>
      </p:pic>
      <p:sp>
        <p:nvSpPr>
          <p:cNvPr id="17" name="Rectangle 16"/>
          <p:cNvSpPr/>
          <p:nvPr/>
        </p:nvSpPr>
        <p:spPr>
          <a:xfrm>
            <a:off x="4790436" y="5615641"/>
            <a:ext cx="4572000" cy="276999"/>
          </a:xfrm>
          <a:prstGeom prst="rect">
            <a:avLst/>
          </a:prstGeom>
        </p:spPr>
        <p:txBody>
          <a:bodyPr>
            <a:spAutoFit/>
          </a:bodyPr>
          <a:lstStyle/>
          <a:p>
            <a:r>
              <a:rPr lang="en-US" sz="1200" b="1" dirty="0" smtClean="0">
                <a:solidFill>
                  <a:prstClr val="black"/>
                </a:solidFill>
                <a:latin typeface="Calibri"/>
                <a:cs typeface="Arial" charset="0"/>
              </a:rPr>
              <a:t>http://www.cdc.gov/vaccines/schedules/hcp/adult.html</a:t>
            </a:r>
            <a:endParaRPr lang="en-US" sz="1200" b="1" dirty="0">
              <a:solidFill>
                <a:prstClr val="black"/>
              </a:solidFill>
              <a:latin typeface="Calibri"/>
              <a:cs typeface="Arial" charset="0"/>
            </a:endParaRPr>
          </a:p>
        </p:txBody>
      </p:sp>
      <p:pic>
        <p:nvPicPr>
          <p:cNvPr id="2" name="Picture 1"/>
          <p:cNvPicPr>
            <a:picLocks noChangeAspect="1"/>
          </p:cNvPicPr>
          <p:nvPr/>
        </p:nvPicPr>
        <p:blipFill>
          <a:blip r:embed="rId6"/>
          <a:stretch>
            <a:fillRect/>
          </a:stretch>
        </p:blipFill>
        <p:spPr>
          <a:xfrm>
            <a:off x="6628331" y="2660277"/>
            <a:ext cx="2515669" cy="1781773"/>
          </a:xfrm>
          <a:prstGeom prst="rect">
            <a:avLst/>
          </a:prstGeom>
        </p:spPr>
      </p:pic>
    </p:spTree>
    <p:extLst>
      <p:ext uri="{BB962C8B-B14F-4D97-AF65-F5344CB8AC3E}">
        <p14:creationId xmlns:p14="http://schemas.microsoft.com/office/powerpoint/2010/main" val="1700781338"/>
      </p:ext>
    </p:extLst>
  </p:cSld>
  <p:clrMapOvr>
    <a:masterClrMapping/>
  </p:clrMapOvr>
  <mc:AlternateContent xmlns:mc="http://schemas.openxmlformats.org/markup-compatibility/2006" xmlns:p14="http://schemas.microsoft.com/office/powerpoint/2010/main">
    <mc:Choice Requires="p14">
      <p:transition spd="slow" p14:dur="2000" advTm="75311"/>
    </mc:Choice>
    <mc:Fallback xmlns="">
      <p:transition spd="slow" advTm="7531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400" y="154982"/>
            <a:ext cx="8534400" cy="5884333"/>
          </a:xfrm>
          <a:prstGeom prst="rect">
            <a:avLst/>
          </a:prstGeom>
        </p:spPr>
      </p:pic>
      <p:pic>
        <p:nvPicPr>
          <p:cNvPr id="2" name="Picture 1"/>
          <p:cNvPicPr>
            <a:picLocks noChangeAspect="1"/>
          </p:cNvPicPr>
          <p:nvPr/>
        </p:nvPicPr>
        <p:blipFill>
          <a:blip r:embed="rId4"/>
          <a:stretch>
            <a:fillRect/>
          </a:stretch>
        </p:blipFill>
        <p:spPr>
          <a:xfrm>
            <a:off x="201445" y="1754843"/>
            <a:ext cx="8991600" cy="887349"/>
          </a:xfrm>
          <a:prstGeom prst="rect">
            <a:avLst/>
          </a:prstGeom>
          <a:ln w="28575">
            <a:solidFill>
              <a:schemeClr val="tx1"/>
            </a:solidFill>
          </a:ln>
        </p:spPr>
      </p:pic>
      <p:pic>
        <p:nvPicPr>
          <p:cNvPr id="4" name="Picture 3"/>
          <p:cNvPicPr>
            <a:picLocks noChangeAspect="1"/>
          </p:cNvPicPr>
          <p:nvPr/>
        </p:nvPicPr>
        <p:blipFill>
          <a:blip r:embed="rId5"/>
          <a:stretch>
            <a:fillRect/>
          </a:stretch>
        </p:blipFill>
        <p:spPr>
          <a:xfrm>
            <a:off x="224128" y="642074"/>
            <a:ext cx="8864184" cy="838200"/>
          </a:xfrm>
          <a:prstGeom prst="rect">
            <a:avLst/>
          </a:prstGeom>
          <a:ln w="28575">
            <a:solidFill>
              <a:schemeClr val="tx1"/>
            </a:solidFill>
          </a:ln>
        </p:spPr>
      </p:pic>
      <p:pic>
        <p:nvPicPr>
          <p:cNvPr id="5" name="Picture 4"/>
          <p:cNvPicPr>
            <a:picLocks noChangeAspect="1"/>
          </p:cNvPicPr>
          <p:nvPr/>
        </p:nvPicPr>
        <p:blipFill>
          <a:blip r:embed="rId6"/>
          <a:stretch>
            <a:fillRect/>
          </a:stretch>
        </p:blipFill>
        <p:spPr>
          <a:xfrm>
            <a:off x="940008" y="2778821"/>
            <a:ext cx="6959184" cy="1006963"/>
          </a:xfrm>
          <a:prstGeom prst="rect">
            <a:avLst/>
          </a:prstGeom>
          <a:ln w="28575">
            <a:solidFill>
              <a:schemeClr val="tx1"/>
            </a:solidFill>
          </a:ln>
        </p:spPr>
      </p:pic>
      <p:pic>
        <p:nvPicPr>
          <p:cNvPr id="6" name="Picture 5"/>
          <p:cNvPicPr>
            <a:picLocks noChangeAspect="1"/>
          </p:cNvPicPr>
          <p:nvPr/>
        </p:nvPicPr>
        <p:blipFill>
          <a:blip r:embed="rId7"/>
          <a:stretch>
            <a:fillRect/>
          </a:stretch>
        </p:blipFill>
        <p:spPr>
          <a:xfrm>
            <a:off x="177382" y="3860325"/>
            <a:ext cx="8839201" cy="934948"/>
          </a:xfrm>
          <a:prstGeom prst="rect">
            <a:avLst/>
          </a:prstGeom>
          <a:ln w="28575">
            <a:solidFill>
              <a:schemeClr val="tx1"/>
            </a:solidFill>
          </a:ln>
        </p:spPr>
      </p:pic>
      <p:pic>
        <p:nvPicPr>
          <p:cNvPr id="7" name="Picture 6"/>
          <p:cNvPicPr>
            <a:picLocks noChangeAspect="1"/>
          </p:cNvPicPr>
          <p:nvPr/>
        </p:nvPicPr>
        <p:blipFill>
          <a:blip r:embed="rId8"/>
          <a:stretch>
            <a:fillRect/>
          </a:stretch>
        </p:blipFill>
        <p:spPr>
          <a:xfrm>
            <a:off x="88691" y="5129403"/>
            <a:ext cx="8991600" cy="737997"/>
          </a:xfrm>
          <a:prstGeom prst="rect">
            <a:avLst/>
          </a:prstGeom>
          <a:ln w="38100">
            <a:solidFill>
              <a:schemeClr val="tx1"/>
            </a:solidFill>
          </a:ln>
        </p:spPr>
      </p:pic>
    </p:spTree>
    <p:extLst>
      <p:ext uri="{BB962C8B-B14F-4D97-AF65-F5344CB8AC3E}">
        <p14:creationId xmlns:p14="http://schemas.microsoft.com/office/powerpoint/2010/main" val="21343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9"/>
</p:tagLst>
</file>

<file path=ppt/tags/tag2.xml><?xml version="1.0" encoding="utf-8"?>
<p:tagLst xmlns:a="http://schemas.openxmlformats.org/drawingml/2006/main" xmlns:r="http://schemas.openxmlformats.org/officeDocument/2006/relationships" xmlns:p="http://schemas.openxmlformats.org/presentationml/2006/main">
  <p:tag name="TIMING" val="|8.9"/>
</p:tagLst>
</file>

<file path=ppt/tags/tag3.xml><?xml version="1.0" encoding="utf-8"?>
<p:tagLst xmlns:a="http://schemas.openxmlformats.org/drawingml/2006/main" xmlns:r="http://schemas.openxmlformats.org/officeDocument/2006/relationships" xmlns:p="http://schemas.openxmlformats.org/presentationml/2006/main">
  <p:tag name="TIMING" val="|8.9"/>
</p:tagLst>
</file>

<file path=ppt/tags/tag4.xml><?xml version="1.0" encoding="utf-8"?>
<p:tagLst xmlns:a="http://schemas.openxmlformats.org/drawingml/2006/main" xmlns:r="http://schemas.openxmlformats.org/officeDocument/2006/relationships" xmlns:p="http://schemas.openxmlformats.org/presentationml/2006/main">
  <p:tag name="TIMING" val="|8.9"/>
</p:tagLst>
</file>

<file path=ppt/tags/tag5.xml><?xml version="1.0" encoding="utf-8"?>
<p:tagLst xmlns:a="http://schemas.openxmlformats.org/drawingml/2006/main" xmlns:r="http://schemas.openxmlformats.org/officeDocument/2006/relationships" xmlns:p="http://schemas.openxmlformats.org/presentationml/2006/main">
  <p:tag name="TIMING" val="|25.6"/>
</p:tagLst>
</file>

<file path=ppt/tags/tag6.xml><?xml version="1.0" encoding="utf-8"?>
<p:tagLst xmlns:a="http://schemas.openxmlformats.org/drawingml/2006/main" xmlns:r="http://schemas.openxmlformats.org/officeDocument/2006/relationships" xmlns:p="http://schemas.openxmlformats.org/presentationml/2006/main">
  <p:tag name="TIMING" val="|25.6"/>
</p:tagLst>
</file>

<file path=ppt/theme/theme1.xml><?xml version="1.0" encoding="utf-8"?>
<a:theme xmlns:a="http://schemas.openxmlformats.org/drawingml/2006/main" name="template USE 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0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1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5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6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0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USE ME 2</Template>
  <TotalTime>19841</TotalTime>
  <Words>17902</Words>
  <Application>Microsoft Office PowerPoint</Application>
  <PresentationFormat>On-screen Show (4:3)</PresentationFormat>
  <Paragraphs>1499</Paragraphs>
  <Slides>74</Slides>
  <Notes>74</Notes>
  <HiddenSlides>0</HiddenSlides>
  <MMClips>0</MMClips>
  <ScaleCrop>false</ScaleCrop>
  <HeadingPairs>
    <vt:vector size="8" baseType="variant">
      <vt:variant>
        <vt:lpstr>Fonts Used</vt:lpstr>
      </vt:variant>
      <vt:variant>
        <vt:i4>10</vt:i4>
      </vt:variant>
      <vt:variant>
        <vt:lpstr>Theme</vt:lpstr>
      </vt:variant>
      <vt:variant>
        <vt:i4>6</vt:i4>
      </vt:variant>
      <vt:variant>
        <vt:lpstr>Embedded OLE Servers</vt:lpstr>
      </vt:variant>
      <vt:variant>
        <vt:i4>3</vt:i4>
      </vt:variant>
      <vt:variant>
        <vt:lpstr>Slide Titles</vt:lpstr>
      </vt:variant>
      <vt:variant>
        <vt:i4>74</vt:i4>
      </vt:variant>
    </vt:vector>
  </HeadingPairs>
  <TitlesOfParts>
    <vt:vector size="93" baseType="lpstr">
      <vt:lpstr>Arial</vt:lpstr>
      <vt:lpstr>Calibri</vt:lpstr>
      <vt:lpstr>Myriad Pro</vt:lpstr>
      <vt:lpstr>Segoe UI</vt:lpstr>
      <vt:lpstr>Symbol</vt:lpstr>
      <vt:lpstr>Times New Roman</vt:lpstr>
      <vt:lpstr>Verdana</vt:lpstr>
      <vt:lpstr>Webdings</vt:lpstr>
      <vt:lpstr>Wingdings</vt:lpstr>
      <vt:lpstr>Wingdings 2</vt:lpstr>
      <vt:lpstr>template USE ME 2</vt:lpstr>
      <vt:lpstr>40_Default Design</vt:lpstr>
      <vt:lpstr>41_Default Design</vt:lpstr>
      <vt:lpstr>45_Default Design</vt:lpstr>
      <vt:lpstr>46_Default Design</vt:lpstr>
      <vt:lpstr>50_Default Design</vt:lpstr>
      <vt:lpstr>Photo Editor Photo</vt:lpstr>
      <vt:lpstr>PHOTO-PAINT Image</vt:lpstr>
      <vt:lpstr>Image</vt:lpstr>
      <vt:lpstr>PowerPoint Presentation</vt:lpstr>
      <vt:lpstr>Disclosure Statements</vt:lpstr>
      <vt:lpstr>Disclosure Statement</vt:lpstr>
      <vt:lpstr>Objectives</vt:lpstr>
      <vt:lpstr>PowerPoint Presentation</vt:lpstr>
      <vt:lpstr>PowerPoint Presentation</vt:lpstr>
      <vt:lpstr>Advisory Committee on Immunization Practices (ACIP)</vt:lpstr>
      <vt:lpstr>Immunization Schedule Updates</vt:lpstr>
      <vt:lpstr>PowerPoint Presentation</vt:lpstr>
      <vt:lpstr>PowerPoint Presentation</vt:lpstr>
      <vt:lpstr>Indication        Recommendation                      Requirement</vt:lpstr>
      <vt:lpstr>Observe the Guidelines</vt:lpstr>
      <vt:lpstr>Test Your Knowledge!</vt:lpstr>
      <vt:lpstr>Test Your Knowledge!</vt:lpstr>
      <vt:lpstr>“It’s The Law”</vt:lpstr>
      <vt:lpstr>Diphtheria, Tetanus and Pertussis Vaccines  </vt:lpstr>
      <vt:lpstr>Tdap for Pregnant Women</vt:lpstr>
      <vt:lpstr>Test Your Knowledge!</vt:lpstr>
      <vt:lpstr>Test Your Knowledge!</vt:lpstr>
      <vt:lpstr>Test Your Knowledge!</vt:lpstr>
      <vt:lpstr>Test Your Knowledge!</vt:lpstr>
      <vt:lpstr>Cocooning Strategy</vt:lpstr>
      <vt:lpstr>Hepatitis B Vaccine</vt:lpstr>
      <vt:lpstr>Hepatitis B</vt:lpstr>
      <vt:lpstr>Hepatitis A Vaccine</vt:lpstr>
      <vt:lpstr>Hepatitis A Vaccine for Adults</vt:lpstr>
      <vt:lpstr>Haemophilus influenzae type b (Hib)</vt:lpstr>
      <vt:lpstr>Polio</vt:lpstr>
      <vt:lpstr>Measles, Mumps, Rubella</vt:lpstr>
      <vt:lpstr>Varicella</vt:lpstr>
      <vt:lpstr>Acceptable Evidence of  Varicella Immunity</vt:lpstr>
      <vt:lpstr>MMRV (ProQuad®)</vt:lpstr>
      <vt:lpstr>Spacing of Live Virus Vaccines  and Other Products </vt:lpstr>
      <vt:lpstr>Five-year-old Tonia received her second MMR a week ago. How long should she wait before receiving live attenuated influenza vaccine (LAIV)?</vt:lpstr>
      <vt:lpstr>Pneumococcal Conjugate Vaccine (PCV13) </vt:lpstr>
      <vt:lpstr>Pneumococcal Polysaccharide Vaccine for Children (PPSV23) </vt:lpstr>
      <vt:lpstr>Pneumococcal Conjugate Vaccine for Adults (PCV13)</vt:lpstr>
      <vt:lpstr>Pneumococcal Polysaccharide Vaccine  for Adults (PPSV23)</vt:lpstr>
      <vt:lpstr>Influenza Vaccines for 2016-2017 Season in the U.S.</vt:lpstr>
      <vt:lpstr>Dosing Algorithm</vt:lpstr>
      <vt:lpstr>Influenza Vaccines for 2016-2017 Season</vt:lpstr>
      <vt:lpstr>Influenza Vaccination of Persons  with a History of Egg Allergy</vt:lpstr>
      <vt:lpstr>Can a child who needs 2 doses of influenza receive 1 dose of quadrivalent vaccine and 1 dose of trivalent vaccine? </vt:lpstr>
      <vt:lpstr>Meningococcal Conjugate Vaccine (MCV4) (Men A,C,Y, W-135)</vt:lpstr>
      <vt:lpstr>PowerPoint Presentation</vt:lpstr>
      <vt:lpstr>I have a  24-month-old patient with HIV infection and I want to use Menactra (Sanofi Pasteur) because this is the only vaccine we have available in our clinic.  However, this child received DTaP vaccine yesterday at another clinic.  Can I administer Menactra today?  </vt:lpstr>
      <vt:lpstr>Serogroup B Meningococcal Vaccine</vt:lpstr>
      <vt:lpstr>Serogroup B Meningococcal  Vaccine Administration</vt:lpstr>
      <vt:lpstr>I have an HIV-positive 64 year old patient who received MenACWY vaccine last week.  Was this the correct vaccine for this patient or should he have gotten meningococcal polysaccharide vaccine (MPSV4, Sanofi Pasteur) due to his age?  Also, should this patient get another dose in 2 months?   </vt:lpstr>
      <vt:lpstr>Rotavirus Vaccines RotaTeq® (Merck) and Rotarix® (GSK) </vt:lpstr>
      <vt:lpstr>HPV Vaccine Gardasil 9 (9vHPV) HPV types 6,11,16,18,31,33,45,52,58</vt:lpstr>
      <vt:lpstr>PowerPoint Presentation</vt:lpstr>
      <vt:lpstr>Reasons to Immunize Against HPV  at 11-12 Years of Age</vt:lpstr>
      <vt:lpstr>Addressing Parents’ Top Questions about HPV Vaccine</vt:lpstr>
      <vt:lpstr>Test Your Knowledge!</vt:lpstr>
      <vt:lpstr>Test Your Knowledge!</vt:lpstr>
      <vt:lpstr>Herpes Zoster </vt:lpstr>
      <vt:lpstr>Zostavax®</vt:lpstr>
      <vt:lpstr>Test Your Knowledge!</vt:lpstr>
      <vt:lpstr>Test Your Knowledge!</vt:lpstr>
      <vt:lpstr>PowerPoint Presentation</vt:lpstr>
      <vt:lpstr>Just as a reminder……</vt:lpstr>
      <vt:lpstr>PowerPoint Presentation</vt:lpstr>
      <vt:lpstr>Every Office and Clinic Needs  A Vaccine Champion!</vt:lpstr>
      <vt:lpstr>Standards for Child, Adolescent, and Adult Immunization Practices</vt:lpstr>
      <vt:lpstr>Vaccine Injury Compensation Program (VICP)</vt:lpstr>
      <vt:lpstr>VAERS</vt:lpstr>
      <vt:lpstr>Recommended Healthcare Personnel Vaccinations</vt:lpstr>
      <vt:lpstr>PowerPoint Presentation</vt:lpstr>
      <vt:lpstr>Resources for Factual &amp; Responsible Vaccine Information</vt:lpstr>
      <vt:lpstr>Stay Current!</vt:lpstr>
      <vt:lpstr>Internet Resources</vt:lpstr>
      <vt:lpstr>Resources</vt:lpstr>
      <vt:lpstr>PowerPoint Presentation</vt:lpstr>
    </vt:vector>
  </TitlesOfParts>
  <Company>Georgia Dept of Community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kastringer</dc:creator>
  <cp:lastModifiedBy>McGruder, Janet</cp:lastModifiedBy>
  <cp:revision>611</cp:revision>
  <cp:lastPrinted>2016-03-07T18:18:07Z</cp:lastPrinted>
  <dcterms:created xsi:type="dcterms:W3CDTF">2012-06-14T17:04:19Z</dcterms:created>
  <dcterms:modified xsi:type="dcterms:W3CDTF">2017-04-13T19:54:29Z</dcterms:modified>
</cp:coreProperties>
</file>