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 id="2147483841" r:id="rId2"/>
    <p:sldMasterId id="2147483855" r:id="rId3"/>
    <p:sldMasterId id="2147483934" r:id="rId4"/>
    <p:sldMasterId id="2147483946" r:id="rId5"/>
    <p:sldMasterId id="2147483958" r:id="rId6"/>
  </p:sldMasterIdLst>
  <p:notesMasterIdLst>
    <p:notesMasterId r:id="rId65"/>
  </p:notesMasterIdLst>
  <p:handoutMasterIdLst>
    <p:handoutMasterId r:id="rId66"/>
  </p:handoutMasterIdLst>
  <p:sldIdLst>
    <p:sldId id="584" r:id="rId7"/>
    <p:sldId id="523" r:id="rId8"/>
    <p:sldId id="583" r:id="rId9"/>
    <p:sldId id="579" r:id="rId10"/>
    <p:sldId id="580" r:id="rId11"/>
    <p:sldId id="576" r:id="rId12"/>
    <p:sldId id="577" r:id="rId13"/>
    <p:sldId id="578" r:id="rId14"/>
    <p:sldId id="525" r:id="rId15"/>
    <p:sldId id="559" r:id="rId16"/>
    <p:sldId id="526" r:id="rId17"/>
    <p:sldId id="527" r:id="rId18"/>
    <p:sldId id="528" r:id="rId19"/>
    <p:sldId id="529" r:id="rId20"/>
    <p:sldId id="530" r:id="rId21"/>
    <p:sldId id="531" r:id="rId22"/>
    <p:sldId id="532" r:id="rId23"/>
    <p:sldId id="533" r:id="rId24"/>
    <p:sldId id="534" r:id="rId25"/>
    <p:sldId id="535" r:id="rId26"/>
    <p:sldId id="560" r:id="rId27"/>
    <p:sldId id="536" r:id="rId28"/>
    <p:sldId id="537" r:id="rId29"/>
    <p:sldId id="538" r:id="rId30"/>
    <p:sldId id="540" r:id="rId31"/>
    <p:sldId id="541" r:id="rId32"/>
    <p:sldId id="565" r:id="rId33"/>
    <p:sldId id="566" r:id="rId34"/>
    <p:sldId id="542" r:id="rId35"/>
    <p:sldId id="543" r:id="rId36"/>
    <p:sldId id="567" r:id="rId37"/>
    <p:sldId id="544" r:id="rId38"/>
    <p:sldId id="545" r:id="rId39"/>
    <p:sldId id="546" r:id="rId40"/>
    <p:sldId id="547" r:id="rId41"/>
    <p:sldId id="569" r:id="rId42"/>
    <p:sldId id="548" r:id="rId43"/>
    <p:sldId id="549" r:id="rId44"/>
    <p:sldId id="550" r:id="rId45"/>
    <p:sldId id="551" r:id="rId46"/>
    <p:sldId id="552" r:id="rId47"/>
    <p:sldId id="553" r:id="rId48"/>
    <p:sldId id="554" r:id="rId49"/>
    <p:sldId id="555" r:id="rId50"/>
    <p:sldId id="556" r:id="rId51"/>
    <p:sldId id="557" r:id="rId52"/>
    <p:sldId id="558" r:id="rId53"/>
    <p:sldId id="374" r:id="rId54"/>
    <p:sldId id="581" r:id="rId55"/>
    <p:sldId id="582" r:id="rId56"/>
    <p:sldId id="377" r:id="rId57"/>
    <p:sldId id="381" r:id="rId58"/>
    <p:sldId id="570" r:id="rId59"/>
    <p:sldId id="571" r:id="rId60"/>
    <p:sldId id="572" r:id="rId61"/>
    <p:sldId id="573" r:id="rId62"/>
    <p:sldId id="574" r:id="rId63"/>
    <p:sldId id="575" r:id="rId64"/>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9761" autoAdjust="0"/>
    <p:restoredTop sz="87770" autoAdjust="0"/>
  </p:normalViewPr>
  <p:slideViewPr>
    <p:cSldViewPr>
      <p:cViewPr varScale="1">
        <p:scale>
          <a:sx n="80" d="100"/>
          <a:sy n="80" d="100"/>
        </p:scale>
        <p:origin x="-1074" y="-9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notesViewPr>
    <p:cSldViewPr>
      <p:cViewPr varScale="1">
        <p:scale>
          <a:sx n="55" d="100"/>
          <a:sy n="55" d="100"/>
        </p:scale>
        <p:origin x="-2802" y="-84"/>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image" Target="../media/image6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5773"/>
          </a:xfrm>
          <a:prstGeom prst="rect">
            <a:avLst/>
          </a:prstGeom>
        </p:spPr>
        <p:txBody>
          <a:bodyPr vert="horz" lIns="91577" tIns="45789" rIns="91577" bIns="45789" rtlCol="0"/>
          <a:lstStyle>
            <a:lvl1pPr algn="l">
              <a:defRPr sz="1200"/>
            </a:lvl1pPr>
          </a:lstStyle>
          <a:p>
            <a:endParaRPr lang="en-US"/>
          </a:p>
        </p:txBody>
      </p:sp>
      <p:sp>
        <p:nvSpPr>
          <p:cNvPr id="3" name="Date Placeholder 2"/>
          <p:cNvSpPr>
            <a:spLocks noGrp="1"/>
          </p:cNvSpPr>
          <p:nvPr>
            <p:ph type="dt" sz="quarter" idx="1"/>
          </p:nvPr>
        </p:nvSpPr>
        <p:spPr>
          <a:xfrm>
            <a:off x="3977531" y="0"/>
            <a:ext cx="3043979" cy="465773"/>
          </a:xfrm>
          <a:prstGeom prst="rect">
            <a:avLst/>
          </a:prstGeom>
        </p:spPr>
        <p:txBody>
          <a:bodyPr vert="horz" lIns="91577" tIns="45789" rIns="91577" bIns="45789" rtlCol="0"/>
          <a:lstStyle>
            <a:lvl1pPr algn="r">
              <a:defRPr sz="1200"/>
            </a:lvl1pPr>
          </a:lstStyle>
          <a:p>
            <a:fld id="{E66D4A8E-BC05-4E7F-9F98-E2AE6D7F92F1}" type="datetimeFigureOut">
              <a:rPr lang="en-US" smtClean="0"/>
              <a:pPr/>
              <a:t>6/4/2014</a:t>
            </a:fld>
            <a:endParaRPr lang="en-US"/>
          </a:p>
        </p:txBody>
      </p:sp>
      <p:sp>
        <p:nvSpPr>
          <p:cNvPr id="4" name="Footer Placeholder 3"/>
          <p:cNvSpPr>
            <a:spLocks noGrp="1"/>
          </p:cNvSpPr>
          <p:nvPr>
            <p:ph type="ftr" sz="quarter" idx="2"/>
          </p:nvPr>
        </p:nvSpPr>
        <p:spPr>
          <a:xfrm>
            <a:off x="1" y="8841738"/>
            <a:ext cx="3043979" cy="465773"/>
          </a:xfrm>
          <a:prstGeom prst="rect">
            <a:avLst/>
          </a:prstGeom>
        </p:spPr>
        <p:txBody>
          <a:bodyPr vert="horz" lIns="91577" tIns="45789" rIns="91577" bIns="45789" rtlCol="0" anchor="b"/>
          <a:lstStyle>
            <a:lvl1pPr algn="l">
              <a:defRPr sz="1200"/>
            </a:lvl1pPr>
          </a:lstStyle>
          <a:p>
            <a:endParaRPr lang="en-US"/>
          </a:p>
        </p:txBody>
      </p:sp>
      <p:sp>
        <p:nvSpPr>
          <p:cNvPr id="5" name="Slide Number Placeholder 4"/>
          <p:cNvSpPr>
            <a:spLocks noGrp="1"/>
          </p:cNvSpPr>
          <p:nvPr>
            <p:ph type="sldNum" sz="quarter" idx="3"/>
          </p:nvPr>
        </p:nvSpPr>
        <p:spPr>
          <a:xfrm>
            <a:off x="3977531" y="8841738"/>
            <a:ext cx="3043979" cy="465773"/>
          </a:xfrm>
          <a:prstGeom prst="rect">
            <a:avLst/>
          </a:prstGeom>
        </p:spPr>
        <p:txBody>
          <a:bodyPr vert="horz" lIns="91577" tIns="45789" rIns="91577" bIns="45789" rtlCol="0" anchor="b"/>
          <a:lstStyle>
            <a:lvl1pPr algn="r">
              <a:defRPr sz="1200"/>
            </a:lvl1pPr>
          </a:lstStyle>
          <a:p>
            <a:fld id="{1E6FE146-E2F3-4A60-8223-27F215113B24}" type="slidenum">
              <a:rPr lang="en-US" smtClean="0"/>
              <a:pPr/>
              <a:t>‹#›</a:t>
            </a:fld>
            <a:endParaRPr lang="en-US"/>
          </a:p>
        </p:txBody>
      </p:sp>
    </p:spTree>
    <p:extLst>
      <p:ext uri="{BB962C8B-B14F-4D97-AF65-F5344CB8AC3E}">
        <p14:creationId xmlns:p14="http://schemas.microsoft.com/office/powerpoint/2010/main" val="2316958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5773"/>
          </a:xfrm>
          <a:prstGeom prst="rect">
            <a:avLst/>
          </a:prstGeom>
        </p:spPr>
        <p:txBody>
          <a:bodyPr vert="horz" lIns="91577" tIns="45789" rIns="91577" bIns="45789" rtlCol="0"/>
          <a:lstStyle>
            <a:lvl1pPr algn="l">
              <a:defRPr sz="1200"/>
            </a:lvl1pPr>
          </a:lstStyle>
          <a:p>
            <a:endParaRPr lang="en-US"/>
          </a:p>
        </p:txBody>
      </p:sp>
      <p:sp>
        <p:nvSpPr>
          <p:cNvPr id="3" name="Date Placeholder 2"/>
          <p:cNvSpPr>
            <a:spLocks noGrp="1"/>
          </p:cNvSpPr>
          <p:nvPr>
            <p:ph type="dt" idx="1"/>
          </p:nvPr>
        </p:nvSpPr>
        <p:spPr>
          <a:xfrm>
            <a:off x="3977531" y="0"/>
            <a:ext cx="3043979" cy="465773"/>
          </a:xfrm>
          <a:prstGeom prst="rect">
            <a:avLst/>
          </a:prstGeom>
        </p:spPr>
        <p:txBody>
          <a:bodyPr vert="horz" lIns="91577" tIns="45789" rIns="91577" bIns="45789" rtlCol="0"/>
          <a:lstStyle>
            <a:lvl1pPr algn="r">
              <a:defRPr sz="1200"/>
            </a:lvl1pPr>
          </a:lstStyle>
          <a:p>
            <a:fld id="{62B602AC-09AF-48A5-9C75-FA68144BAEAC}" type="datetimeFigureOut">
              <a:rPr lang="en-US" smtClean="0"/>
              <a:pPr/>
              <a:t>6/4/2014</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577" tIns="45789" rIns="91577" bIns="45789" rtlCol="0" anchor="ctr"/>
          <a:lstStyle/>
          <a:p>
            <a:endParaRPr lang="en-US"/>
          </a:p>
        </p:txBody>
      </p:sp>
      <p:sp>
        <p:nvSpPr>
          <p:cNvPr id="5" name="Notes Placeholder 4"/>
          <p:cNvSpPr>
            <a:spLocks noGrp="1"/>
          </p:cNvSpPr>
          <p:nvPr>
            <p:ph type="body" sz="quarter" idx="3"/>
          </p:nvPr>
        </p:nvSpPr>
        <p:spPr>
          <a:xfrm>
            <a:off x="702946" y="4422459"/>
            <a:ext cx="5617208" cy="4188778"/>
          </a:xfrm>
          <a:prstGeom prst="rect">
            <a:avLst/>
          </a:prstGeom>
        </p:spPr>
        <p:txBody>
          <a:bodyPr vert="horz" lIns="91577" tIns="45789" rIns="91577" bIns="457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41738"/>
            <a:ext cx="3043979" cy="465773"/>
          </a:xfrm>
          <a:prstGeom prst="rect">
            <a:avLst/>
          </a:prstGeom>
        </p:spPr>
        <p:txBody>
          <a:bodyPr vert="horz" lIns="91577" tIns="45789" rIns="91577" bIns="45789" rtlCol="0" anchor="b"/>
          <a:lstStyle>
            <a:lvl1pPr algn="l">
              <a:defRPr sz="1200"/>
            </a:lvl1pPr>
          </a:lstStyle>
          <a:p>
            <a:endParaRPr lang="en-US"/>
          </a:p>
        </p:txBody>
      </p:sp>
      <p:sp>
        <p:nvSpPr>
          <p:cNvPr id="7" name="Slide Number Placeholder 6"/>
          <p:cNvSpPr>
            <a:spLocks noGrp="1"/>
          </p:cNvSpPr>
          <p:nvPr>
            <p:ph type="sldNum" sz="quarter" idx="5"/>
          </p:nvPr>
        </p:nvSpPr>
        <p:spPr>
          <a:xfrm>
            <a:off x="3977531" y="8841738"/>
            <a:ext cx="3043979" cy="465773"/>
          </a:xfrm>
          <a:prstGeom prst="rect">
            <a:avLst/>
          </a:prstGeom>
        </p:spPr>
        <p:txBody>
          <a:bodyPr vert="horz" lIns="91577" tIns="45789" rIns="91577" bIns="45789" rtlCol="0" anchor="b"/>
          <a:lstStyle>
            <a:lvl1pPr algn="r">
              <a:defRPr sz="1200"/>
            </a:lvl1pPr>
          </a:lstStyle>
          <a:p>
            <a:fld id="{6EB42E58-0303-4EDC-B00D-35285B913ADD}" type="slidenum">
              <a:rPr lang="en-US" smtClean="0"/>
              <a:pPr/>
              <a:t>‹#›</a:t>
            </a:fld>
            <a:endParaRPr lang="en-US"/>
          </a:p>
        </p:txBody>
      </p:sp>
    </p:spTree>
    <p:extLst>
      <p:ext uri="{BB962C8B-B14F-4D97-AF65-F5344CB8AC3E}">
        <p14:creationId xmlns:p14="http://schemas.microsoft.com/office/powerpoint/2010/main" val="1839802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36579B-CB2F-44D1-BEC0-CBC37294ED3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089044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5678">
              <a:defRPr/>
            </a:pPr>
            <a:r>
              <a:rPr lang="en-US" dirty="0" smtClean="0">
                <a:latin typeface="Arial" charset="0"/>
              </a:rPr>
              <a:t>It is probably unrealistic to believe we can immunize everyone appropriately. There will always be young infants who have not received  all recommended vaccines because of age and there are a significant number of adults who are not adequately immunized. Herd immunity refers to a situation in which a high percentage of a population is immune to a disease, essentially stopping the disease in its tracks because it cannot find new hosts. The threshold for herd immunity varies, depending on the disease, with more virulent infectious agents requiring vaccination of a higher percentage of the population to create the desired herd immunity. Most vaccination policies are focused on creating herd immunity. The creation of herd immunity is especially important in crowded environments which facilitate the spread of disease, like schools. It is also extremely important to receive regular boosters, as some vaccines lose their efficacy over time, leaving people vulnerable to an outbreak. Herd immunity led to the eradication of smallpox, and it explains why diseases such as polio and diphtheria are rare in developed nations with established vaccination policies. </a:t>
            </a:r>
          </a:p>
          <a:p>
            <a:endParaRPr lang="en-US" dirty="0"/>
          </a:p>
        </p:txBody>
      </p:sp>
      <p:sp>
        <p:nvSpPr>
          <p:cNvPr id="4" name="Slide Number Placeholder 3"/>
          <p:cNvSpPr>
            <a:spLocks noGrp="1"/>
          </p:cNvSpPr>
          <p:nvPr>
            <p:ph type="sldNum" sz="quarter" idx="10"/>
          </p:nvPr>
        </p:nvSpPr>
        <p:spPr/>
        <p:txBody>
          <a:bodyPr/>
          <a:lstStyle/>
          <a:p>
            <a:fld id="{7A7D5701-B088-40FB-A119-00250FC084AF}"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14A5B73C-499B-4A5B-BF73-A3D65DC4E378}" type="slidenum">
              <a:rPr lang="en-US" smtClean="0">
                <a:solidFill>
                  <a:prstClr val="black"/>
                </a:solidFill>
                <a:cs typeface="Arial" charset="0"/>
              </a:rPr>
              <a:pPr/>
              <a:t>12</a:t>
            </a:fld>
            <a:endParaRPr lang="en-US" smtClean="0">
              <a:solidFill>
                <a:prstClr val="black"/>
              </a:solidFill>
              <a:cs typeface="Arial" charset="0"/>
            </a:endParaRPr>
          </a:p>
        </p:txBody>
      </p:sp>
      <p:sp>
        <p:nvSpPr>
          <p:cNvPr id="115715" name="Rectangle 6"/>
          <p:cNvSpPr txBox="1">
            <a:spLocks noGrp="1" noChangeArrowheads="1"/>
          </p:cNvSpPr>
          <p:nvPr/>
        </p:nvSpPr>
        <p:spPr bwMode="auto">
          <a:xfrm>
            <a:off x="0" y="8842031"/>
            <a:ext cx="3043343" cy="465455"/>
          </a:xfrm>
          <a:prstGeom prst="rect">
            <a:avLst/>
          </a:prstGeom>
          <a:noFill/>
          <a:ln w="9525">
            <a:noFill/>
            <a:miter lim="800000"/>
            <a:headEnd/>
            <a:tailEnd/>
          </a:ln>
        </p:spPr>
        <p:txBody>
          <a:bodyPr lIns="93300" tIns="46650" rIns="93300" bIns="46650" anchor="b"/>
          <a:lstStyle/>
          <a:p>
            <a:endParaRPr lang="en-US" sz="1200" dirty="0">
              <a:solidFill>
                <a:prstClr val="black"/>
              </a:solidFill>
            </a:endParaRPr>
          </a:p>
        </p:txBody>
      </p:sp>
      <p:sp>
        <p:nvSpPr>
          <p:cNvPr id="115716" name="Rectangle 7"/>
          <p:cNvSpPr txBox="1">
            <a:spLocks noGrp="1" noChangeArrowheads="1"/>
          </p:cNvSpPr>
          <p:nvPr/>
        </p:nvSpPr>
        <p:spPr bwMode="auto">
          <a:xfrm>
            <a:off x="3978133" y="8842031"/>
            <a:ext cx="3043343" cy="465455"/>
          </a:xfrm>
          <a:prstGeom prst="rect">
            <a:avLst/>
          </a:prstGeom>
          <a:noFill/>
          <a:ln w="9525">
            <a:noFill/>
            <a:miter lim="800000"/>
            <a:headEnd/>
            <a:tailEnd/>
          </a:ln>
        </p:spPr>
        <p:txBody>
          <a:bodyPr lIns="93300" tIns="46650" rIns="93300" bIns="46650" anchor="b"/>
          <a:lstStyle/>
          <a:p>
            <a:pPr algn="r"/>
            <a:fld id="{D79293B6-E880-47F8-A1B8-40EB76A00D8A}" type="slidenum">
              <a:rPr lang="en-US" sz="1200">
                <a:solidFill>
                  <a:prstClr val="black"/>
                </a:solidFill>
              </a:rPr>
              <a:pPr algn="r"/>
              <a:t>12</a:t>
            </a:fld>
            <a:endParaRPr lang="en-US" sz="1200" dirty="0">
              <a:solidFill>
                <a:prstClr val="black"/>
              </a:solidFill>
            </a:endParaRPr>
          </a:p>
        </p:txBody>
      </p:sp>
      <p:sp>
        <p:nvSpPr>
          <p:cNvPr id="115717" name="Rectangle 2"/>
          <p:cNvSpPr>
            <a:spLocks noGrp="1" noRot="1" noChangeAspect="1" noChangeArrowheads="1" noTextEdit="1"/>
          </p:cNvSpPr>
          <p:nvPr>
            <p:ph type="sldImg"/>
          </p:nvPr>
        </p:nvSpPr>
        <p:spPr>
          <a:xfrm>
            <a:off x="1185863" y="698500"/>
            <a:ext cx="4654550" cy="3490913"/>
          </a:xfrm>
          <a:ln/>
        </p:spPr>
      </p:sp>
      <p:sp>
        <p:nvSpPr>
          <p:cNvPr id="115718" name="Rectangle 3"/>
          <p:cNvSpPr>
            <a:spLocks noGrp="1" noChangeArrowheads="1"/>
          </p:cNvSpPr>
          <p:nvPr>
            <p:ph type="body" idx="1"/>
          </p:nvPr>
        </p:nvSpPr>
        <p:spPr>
          <a:noFill/>
          <a:ln/>
        </p:spPr>
        <p:txBody>
          <a:bodyPr lIns="93300" tIns="46650" rIns="93300" bIns="46650"/>
          <a:lstStyle/>
          <a:p>
            <a:pPr eaLnBrk="1" hangingPunct="1"/>
            <a:r>
              <a:rPr lang="en-US" sz="1000" dirty="0">
                <a:latin typeface="Arial" charset="0"/>
              </a:rPr>
              <a:t>Many healthcare workers, patients and parents of young children and adolescents have grown up in the vaccine era. They are not familiar with the world we lived in before the availability of vaccines when most children were infected with whooping cough, measles, mumps, and chicken pox during their preschool or school years. These diseases were called “childhood diseases” because most children had these diseases during their childhood years. Most children were sick for a short period of time and recovered. Some children developed complications and some were left with permanent physical and/or mental disabilities. Some died as a result of these diseases.</a:t>
            </a:r>
          </a:p>
          <a:p>
            <a:pPr eaLnBrk="1" hangingPunct="1"/>
            <a:endParaRPr lang="en-US" sz="1000" dirty="0">
              <a:latin typeface="Arial" charset="0"/>
            </a:endParaRPr>
          </a:p>
          <a:p>
            <a:pPr eaLnBrk="1" hangingPunct="1"/>
            <a:r>
              <a:rPr lang="en-US" sz="1000" dirty="0">
                <a:latin typeface="Arial" charset="0"/>
              </a:rPr>
              <a:t>A much smaller number of children were infected with Haemophilus influenza, type b, </a:t>
            </a:r>
            <a:r>
              <a:rPr lang="en-US" sz="1000" dirty="0" err="1">
                <a:latin typeface="Arial" charset="0"/>
              </a:rPr>
              <a:t>pneumococcus</a:t>
            </a:r>
            <a:r>
              <a:rPr lang="en-US" sz="1000" dirty="0">
                <a:latin typeface="Arial" charset="0"/>
              </a:rPr>
              <a:t>, </a:t>
            </a:r>
            <a:r>
              <a:rPr lang="en-US" sz="1000" dirty="0" err="1">
                <a:latin typeface="Arial" charset="0"/>
              </a:rPr>
              <a:t>meningococcus</a:t>
            </a:r>
            <a:r>
              <a:rPr lang="en-US" sz="1000" dirty="0">
                <a:latin typeface="Arial" charset="0"/>
              </a:rPr>
              <a:t> and polio. Their course of illness was much more severe and complications and death were more common. </a:t>
            </a:r>
          </a:p>
          <a:p>
            <a:pPr eaLnBrk="1" hangingPunct="1"/>
            <a:endParaRPr lang="en-US" sz="1000" dirty="0">
              <a:latin typeface="Arial" charset="0"/>
            </a:endParaRPr>
          </a:p>
          <a:p>
            <a:pPr eaLnBrk="1" hangingPunct="1"/>
            <a:r>
              <a:rPr lang="en-US" sz="1000" dirty="0">
                <a:latin typeface="Arial" charset="0"/>
              </a:rPr>
              <a:t>Adults who were not immune to these infections because they were not infected during childhood could contract these diseases after adolescence and experience a much more severe illness.</a:t>
            </a:r>
          </a:p>
          <a:p>
            <a:pPr eaLnBrk="1" hangingPunct="1"/>
            <a:endParaRPr lang="en-US" sz="1000" dirty="0">
              <a:latin typeface="Arial" charset="0"/>
            </a:endParaRPr>
          </a:p>
          <a:p>
            <a:pPr eaLnBrk="1" hangingPunct="1"/>
            <a:r>
              <a:rPr lang="en-US" sz="1000" b="1" dirty="0">
                <a:latin typeface="Arial" charset="0"/>
              </a:rPr>
              <a:t>Patients and parents may ask about these diseases. Therefore, it is important for healthcare providers to be familiar with the symptoms of these vaccine preventable diseases. </a:t>
            </a:r>
          </a:p>
          <a:p>
            <a:pPr algn="ctr" eaLnBrk="1" hangingPunct="1"/>
            <a:endParaRPr lang="en-US" sz="1000" b="1" u="sng" dirty="0">
              <a:latin typeface="Arial" charset="0"/>
            </a:endParaRPr>
          </a:p>
          <a:p>
            <a:pPr algn="ctr" eaLnBrk="1" hangingPunct="1"/>
            <a:r>
              <a:rPr lang="en-US" sz="1000" b="1" u="sng" dirty="0">
                <a:latin typeface="Arial" charset="0"/>
              </a:rPr>
              <a:t>YOU MUST KNOW ABOUT THESE  DISEASES TO BE A </a:t>
            </a:r>
          </a:p>
          <a:p>
            <a:pPr algn="ctr" eaLnBrk="1" hangingPunct="1"/>
            <a:r>
              <a:rPr lang="en-US" sz="1000" b="1" u="sng" dirty="0">
                <a:latin typeface="Arial" charset="0"/>
              </a:rPr>
              <a:t>BETTER  ADVOCATE  FOR IMMUNIZATIONS </a:t>
            </a:r>
          </a:p>
          <a:p>
            <a:pPr algn="ctr" eaLnBrk="1" hangingPunct="1"/>
            <a:r>
              <a:rPr lang="en-US" sz="1000" b="1" u="sng" dirty="0">
                <a:latin typeface="Arial" charset="0"/>
              </a:rPr>
              <a:t> </a:t>
            </a:r>
          </a:p>
          <a:p>
            <a:pPr eaLnBrk="1" hangingPunct="1"/>
            <a:endParaRPr lang="en-US" sz="1000" dirty="0">
              <a:latin typeface="Arial" charset="0"/>
            </a:endParaRPr>
          </a:p>
          <a:p>
            <a:pPr eaLnBrk="1" hangingPunct="1"/>
            <a:endParaRPr lang="en-US" sz="1000" dirty="0">
              <a:latin typeface="Arial" charset="0"/>
            </a:endParaRPr>
          </a:p>
          <a:p>
            <a:pPr eaLnBrk="1" hangingPunct="1"/>
            <a:endParaRPr lang="en-US" sz="1000" dirty="0">
              <a:latin typeface="Arial" charset="0"/>
            </a:endParaRPr>
          </a:p>
          <a:p>
            <a:pPr eaLnBrk="1" hangingPunct="1"/>
            <a:endParaRPr lang="en-US" sz="1000" dirty="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81E856DF-D89F-4E96-BAF6-5AFD112D195B}" type="slidenum">
              <a:rPr lang="en-US" smtClean="0">
                <a:solidFill>
                  <a:prstClr val="black"/>
                </a:solidFill>
              </a:rPr>
              <a:pPr/>
              <a:t>13</a:t>
            </a:fld>
            <a:endParaRPr lang="en-US" smtClean="0">
              <a:solidFill>
                <a:prstClr val="black"/>
              </a:solidFill>
            </a:endParaRPr>
          </a:p>
        </p:txBody>
      </p:sp>
      <p:sp>
        <p:nvSpPr>
          <p:cNvPr id="146435" name="Rectangle 2"/>
          <p:cNvSpPr>
            <a:spLocks noGrp="1" noRot="1" noChangeAspect="1" noChangeArrowheads="1" noTextEdit="1"/>
          </p:cNvSpPr>
          <p:nvPr>
            <p:ph type="sldImg"/>
          </p:nvPr>
        </p:nvSpPr>
        <p:spPr>
          <a:xfrm>
            <a:off x="2084388" y="152400"/>
            <a:ext cx="2800350" cy="2100263"/>
          </a:xfrm>
          <a:ln/>
        </p:spPr>
      </p:sp>
      <p:sp>
        <p:nvSpPr>
          <p:cNvPr id="146436" name="Rectangle 3"/>
          <p:cNvSpPr>
            <a:spLocks noGrp="1" noChangeArrowheads="1"/>
          </p:cNvSpPr>
          <p:nvPr>
            <p:ph type="body" idx="1"/>
          </p:nvPr>
        </p:nvSpPr>
        <p:spPr>
          <a:xfrm>
            <a:off x="155857" y="2220769"/>
            <a:ext cx="6711386" cy="6430209"/>
          </a:xfrm>
          <a:noFill/>
          <a:ln/>
        </p:spPr>
        <p:txBody>
          <a:bodyPr/>
          <a:lstStyle/>
          <a:p>
            <a:pPr eaLnBrk="1" hangingPunct="1">
              <a:lnSpc>
                <a:spcPct val="90000"/>
              </a:lnSpc>
            </a:pPr>
            <a:r>
              <a:rPr lang="en-US" sz="1100" b="1" dirty="0"/>
              <a:t>The second vaccine listed on the schedule, DTaP, protects against diphtheria, tetanus and </a:t>
            </a:r>
            <a:r>
              <a:rPr lang="en-US" sz="1100" b="1" dirty="0" err="1"/>
              <a:t>pertussis</a:t>
            </a:r>
            <a:r>
              <a:rPr lang="en-US" sz="1100" b="1" dirty="0"/>
              <a:t>, or whooping cough.  </a:t>
            </a:r>
          </a:p>
          <a:p>
            <a:pPr eaLnBrk="1" hangingPunct="1">
              <a:lnSpc>
                <a:spcPct val="90000"/>
              </a:lnSpc>
              <a:buFont typeface="Wingdings" pitchFamily="2" charset="2"/>
              <a:buChar char="§"/>
            </a:pPr>
            <a:r>
              <a:rPr lang="en-US" sz="1100" dirty="0"/>
              <a:t>diphtheria, tetanus, and pertussis are illustrated on this slide</a:t>
            </a:r>
          </a:p>
          <a:p>
            <a:pPr lvl="1" eaLnBrk="1" hangingPunct="1">
              <a:lnSpc>
                <a:spcPct val="90000"/>
              </a:lnSpc>
              <a:buFont typeface="Wingdings" pitchFamily="2" charset="2"/>
              <a:buChar char="§"/>
            </a:pPr>
            <a:r>
              <a:rPr lang="en-US" sz="1100" dirty="0"/>
              <a:t> The top left picture is of a throat of a child who has diphtheria.  You can see the thick gray coating over the back of the throat.  This coating can eventually expand down through the airway, and if not treated, a person could die from suffocation, or suffer other complications such as paralysis, heart failure, or coma.</a:t>
            </a:r>
          </a:p>
          <a:p>
            <a:pPr lvl="1" eaLnBrk="1" hangingPunct="1">
              <a:lnSpc>
                <a:spcPct val="90000"/>
              </a:lnSpc>
              <a:buFont typeface="Wingdings" pitchFamily="2" charset="2"/>
              <a:buChar char="§"/>
            </a:pPr>
            <a:r>
              <a:rPr lang="en-US" sz="1100" dirty="0"/>
              <a:t>In the top right picture, this child is experiencing painful muscle spasms from tetanus. It is nearly impossible for him to move or control the muscles in his body.  He cannot eat because the muscles in his mouth have become so tight and it is difficult for him to swallow.  Other possible complications are broken bones from muscle spasms, breathing problems, and death.</a:t>
            </a:r>
          </a:p>
          <a:p>
            <a:pPr lvl="1" eaLnBrk="1" hangingPunct="1">
              <a:lnSpc>
                <a:spcPct val="90000"/>
              </a:lnSpc>
              <a:buFont typeface="Wingdings" pitchFamily="2" charset="2"/>
              <a:buChar char="§"/>
            </a:pPr>
            <a:r>
              <a:rPr lang="en-US" sz="1100" dirty="0"/>
              <a:t>The bottom picture shows a child who is suffering from pertussis, commonly know as “whooping cough”. He is experiencing coughing spasms, which produce a “whooping” sound. The sound occurs because the child is trying to catch his breath before the next round of coughing.  Often children have difficulty breathing and experience vomiting and exhaustion from the severe coughing.</a:t>
            </a:r>
          </a:p>
          <a:p>
            <a:pPr eaLnBrk="1" hangingPunct="1">
              <a:lnSpc>
                <a:spcPct val="90000"/>
              </a:lnSpc>
              <a:buFontTx/>
              <a:buChar char="•"/>
            </a:pPr>
            <a:r>
              <a:rPr lang="en-US" sz="1100" b="1" dirty="0"/>
              <a:t>The recommendations for administering DTaP did not change since last year. Pertussis cases and infant deaths have increased over the past couple of years.  Often infants who are too young to have completed their initial vaccination series, contract the disease from an older child or an adult in their household.  Currently the DTaP vaccine is licensed for persons under 7 years of age.  Two acellular pertussis vaccines were licensed  in 2005 that can now be given to older children and adults. Hopefully this will decrease the number of  young infants who contract this disease. We will discuss  Tdap and Td after we cover DTaP.</a:t>
            </a:r>
          </a:p>
          <a:p>
            <a:pPr eaLnBrk="1" hangingPunct="1">
              <a:lnSpc>
                <a:spcPct val="90000"/>
              </a:lnSpc>
            </a:pPr>
            <a:r>
              <a:rPr lang="en-US" sz="1100" b="1" dirty="0"/>
              <a:t>Optional information about diphtheria, tetanus,  and pertussis:</a:t>
            </a:r>
          </a:p>
          <a:p>
            <a:pPr eaLnBrk="1" hangingPunct="1">
              <a:lnSpc>
                <a:spcPct val="90000"/>
              </a:lnSpc>
              <a:buFont typeface="Wingdings" pitchFamily="2" charset="2"/>
              <a:buChar char="§"/>
            </a:pPr>
            <a:r>
              <a:rPr lang="en-US" sz="1100" dirty="0"/>
              <a:t>  The diphtheria germ lives in the throat and mouth of the infected person. </a:t>
            </a:r>
          </a:p>
          <a:p>
            <a:pPr lvl="1" eaLnBrk="1" hangingPunct="1">
              <a:lnSpc>
                <a:spcPct val="90000"/>
              </a:lnSpc>
              <a:buFont typeface="Wingdings" pitchFamily="2" charset="2"/>
              <a:buChar char="§"/>
            </a:pPr>
            <a:r>
              <a:rPr lang="en-US" sz="1100" dirty="0"/>
              <a:t>The disease is spread through direct contact with the infected person.</a:t>
            </a:r>
          </a:p>
          <a:p>
            <a:pPr lvl="1" eaLnBrk="1" hangingPunct="1">
              <a:lnSpc>
                <a:spcPct val="90000"/>
              </a:lnSpc>
              <a:buFont typeface="Wingdings" pitchFamily="2" charset="2"/>
              <a:buChar char="§"/>
            </a:pPr>
            <a:r>
              <a:rPr lang="en-US" sz="1100" dirty="0"/>
              <a:t>Now we don’t see as much of this disease in the United States.</a:t>
            </a:r>
          </a:p>
          <a:p>
            <a:pPr eaLnBrk="1" hangingPunct="1">
              <a:lnSpc>
                <a:spcPct val="90000"/>
              </a:lnSpc>
              <a:buFont typeface="Wingdings" pitchFamily="2" charset="2"/>
              <a:buChar char="§"/>
            </a:pPr>
            <a:r>
              <a:rPr lang="en-US" sz="1100" dirty="0"/>
              <a:t>The tetanus germ lives in dirt and the intestines and the feces of animals</a:t>
            </a:r>
          </a:p>
          <a:p>
            <a:pPr lvl="1" eaLnBrk="1" hangingPunct="1">
              <a:lnSpc>
                <a:spcPct val="90000"/>
              </a:lnSpc>
              <a:buFont typeface="Wingdings" pitchFamily="2" charset="2"/>
              <a:buChar char="§"/>
            </a:pPr>
            <a:r>
              <a:rPr lang="en-US" sz="1100" dirty="0"/>
              <a:t>The germ enters the body through cuts, punctures, burns, and other wounds.</a:t>
            </a:r>
          </a:p>
          <a:p>
            <a:pPr lvl="1" eaLnBrk="1" hangingPunct="1">
              <a:lnSpc>
                <a:spcPct val="90000"/>
              </a:lnSpc>
              <a:buFont typeface="Wingdings" pitchFamily="2" charset="2"/>
              <a:buChar char="§"/>
            </a:pPr>
            <a:r>
              <a:rPr lang="en-US" sz="1100" dirty="0"/>
              <a:t>However, there are still outbreaks throughout the world, and the danger is for an international traveler to bring infection into the US. </a:t>
            </a:r>
          </a:p>
          <a:p>
            <a:pPr lvl="1" eaLnBrk="1" hangingPunct="1">
              <a:lnSpc>
                <a:spcPct val="90000"/>
              </a:lnSpc>
              <a:buFont typeface="Wingdings" pitchFamily="2" charset="2"/>
              <a:buChar char="§"/>
            </a:pPr>
            <a:r>
              <a:rPr lang="en-US" sz="1100" dirty="0"/>
              <a:t>Most cases of tetanus reported occur in adults who have not been immunized or who are under immunized; i.e., they have not received boosters to maintain a level of protection. </a:t>
            </a:r>
          </a:p>
          <a:p>
            <a:pPr lvl="1" eaLnBrk="1" hangingPunct="1">
              <a:lnSpc>
                <a:spcPct val="90000"/>
              </a:lnSpc>
              <a:buFont typeface="Wingdings" pitchFamily="2" charset="2"/>
              <a:buChar char="§"/>
            </a:pPr>
            <a:r>
              <a:rPr lang="en-US" sz="1100" dirty="0"/>
              <a:t>The pertussis germ lives in the mouth, nose, and throat of the infected person.</a:t>
            </a:r>
          </a:p>
          <a:p>
            <a:pPr lvl="1" eaLnBrk="1" hangingPunct="1">
              <a:lnSpc>
                <a:spcPct val="90000"/>
              </a:lnSpc>
              <a:buFont typeface="Wingdings" pitchFamily="2" charset="2"/>
              <a:buChar char="§"/>
            </a:pPr>
            <a:r>
              <a:rPr lang="en-US" sz="1100" dirty="0"/>
              <a:t>The germ is spread from person to person by coughing and sneezing.  </a:t>
            </a:r>
          </a:p>
          <a:p>
            <a:pPr lvl="1" eaLnBrk="1" hangingPunct="1">
              <a:lnSpc>
                <a:spcPct val="90000"/>
              </a:lnSpc>
              <a:buFont typeface="Wingdings" pitchFamily="2" charset="2"/>
              <a:buChar char="§"/>
            </a:pPr>
            <a:r>
              <a:rPr lang="en-US" sz="1100" dirty="0"/>
              <a:t>Pertussis vaccine is given to prevent pertussis in infants and children.</a:t>
            </a:r>
          </a:p>
          <a:p>
            <a:pPr lvl="1" eaLnBrk="1" hangingPunct="1">
              <a:lnSpc>
                <a:spcPct val="90000"/>
              </a:lnSpc>
              <a:buFont typeface="Wingdings" pitchFamily="2" charset="2"/>
              <a:buChar char="§"/>
            </a:pPr>
            <a:r>
              <a:rPr lang="en-US" sz="1100" dirty="0"/>
              <a:t> Other complications include pneumonia, seizures, and death.  Adults may also get pertussis, but they usually do not get very sick and may not be aware they have the disease. </a:t>
            </a:r>
          </a:p>
          <a:p>
            <a:pPr eaLnBrk="1" hangingPunct="1"/>
            <a:endParaRPr lang="en-US" sz="1100" dirty="0"/>
          </a:p>
          <a:p>
            <a:pPr eaLnBrk="1" hangingPunct="1"/>
            <a:endParaRPr lang="en-US" sz="10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5CDF8FF0-2606-4ACF-A4EE-62F9445F6BAC}" type="slidenum">
              <a:rPr lang="en-US" smtClean="0">
                <a:solidFill>
                  <a:prstClr val="black"/>
                </a:solidFill>
                <a:cs typeface="Arial" charset="0"/>
              </a:rPr>
              <a:pPr/>
              <a:t>14</a:t>
            </a:fld>
            <a:endParaRPr lang="en-US" smtClean="0">
              <a:solidFill>
                <a:prstClr val="black"/>
              </a:solidFill>
              <a:cs typeface="Arial" charset="0"/>
            </a:endParaRPr>
          </a:p>
        </p:txBody>
      </p:sp>
      <p:sp>
        <p:nvSpPr>
          <p:cNvPr id="117763" name="Rectangle 6"/>
          <p:cNvSpPr txBox="1">
            <a:spLocks noGrp="1" noChangeArrowheads="1"/>
          </p:cNvSpPr>
          <p:nvPr/>
        </p:nvSpPr>
        <p:spPr bwMode="auto">
          <a:xfrm>
            <a:off x="0" y="8842031"/>
            <a:ext cx="3043343" cy="465455"/>
          </a:xfrm>
          <a:prstGeom prst="rect">
            <a:avLst/>
          </a:prstGeom>
          <a:noFill/>
          <a:ln w="9525">
            <a:noFill/>
            <a:miter lim="800000"/>
            <a:headEnd/>
            <a:tailEnd/>
          </a:ln>
        </p:spPr>
        <p:txBody>
          <a:bodyPr lIns="93300" tIns="46650" rIns="93300" bIns="46650" anchor="b"/>
          <a:lstStyle/>
          <a:p>
            <a:endParaRPr lang="en-US" sz="1200" dirty="0">
              <a:solidFill>
                <a:prstClr val="black"/>
              </a:solidFill>
            </a:endParaRPr>
          </a:p>
        </p:txBody>
      </p:sp>
      <p:sp>
        <p:nvSpPr>
          <p:cNvPr id="117764" name="Rectangle 7"/>
          <p:cNvSpPr txBox="1">
            <a:spLocks noGrp="1" noChangeArrowheads="1"/>
          </p:cNvSpPr>
          <p:nvPr/>
        </p:nvSpPr>
        <p:spPr bwMode="auto">
          <a:xfrm>
            <a:off x="3978133" y="8842031"/>
            <a:ext cx="3043343" cy="465455"/>
          </a:xfrm>
          <a:prstGeom prst="rect">
            <a:avLst/>
          </a:prstGeom>
          <a:noFill/>
          <a:ln w="9525">
            <a:noFill/>
            <a:miter lim="800000"/>
            <a:headEnd/>
            <a:tailEnd/>
          </a:ln>
        </p:spPr>
        <p:txBody>
          <a:bodyPr lIns="93300" tIns="46650" rIns="93300" bIns="46650" anchor="b"/>
          <a:lstStyle/>
          <a:p>
            <a:pPr algn="r"/>
            <a:fld id="{E521C0AB-D378-437A-B159-6346C5983618}" type="slidenum">
              <a:rPr lang="en-US" sz="1200">
                <a:solidFill>
                  <a:prstClr val="black"/>
                </a:solidFill>
              </a:rPr>
              <a:pPr algn="r"/>
              <a:t>14</a:t>
            </a:fld>
            <a:endParaRPr lang="en-US" sz="1200" dirty="0">
              <a:solidFill>
                <a:prstClr val="black"/>
              </a:solidFill>
            </a:endParaRPr>
          </a:p>
        </p:txBody>
      </p:sp>
      <p:sp>
        <p:nvSpPr>
          <p:cNvPr id="117765" name="Rectangle 6"/>
          <p:cNvSpPr txBox="1">
            <a:spLocks noGrp="1" noChangeArrowheads="1"/>
          </p:cNvSpPr>
          <p:nvPr/>
        </p:nvSpPr>
        <p:spPr bwMode="auto">
          <a:xfrm>
            <a:off x="0" y="8842031"/>
            <a:ext cx="3043343" cy="465455"/>
          </a:xfrm>
          <a:prstGeom prst="rect">
            <a:avLst/>
          </a:prstGeom>
          <a:noFill/>
          <a:ln w="9525">
            <a:noFill/>
            <a:miter lim="800000"/>
            <a:headEnd/>
            <a:tailEnd/>
          </a:ln>
        </p:spPr>
        <p:txBody>
          <a:bodyPr lIns="93292" tIns="46646" rIns="93292" bIns="46646" anchor="b"/>
          <a:lstStyle/>
          <a:p>
            <a:endParaRPr lang="en-US" sz="1200" dirty="0">
              <a:solidFill>
                <a:prstClr val="black"/>
              </a:solidFill>
            </a:endParaRPr>
          </a:p>
        </p:txBody>
      </p:sp>
      <p:sp>
        <p:nvSpPr>
          <p:cNvPr id="117766" name="Rectangle 7"/>
          <p:cNvSpPr txBox="1">
            <a:spLocks noGrp="1" noChangeArrowheads="1"/>
          </p:cNvSpPr>
          <p:nvPr/>
        </p:nvSpPr>
        <p:spPr bwMode="auto">
          <a:xfrm>
            <a:off x="3978133" y="8842031"/>
            <a:ext cx="3043343" cy="465455"/>
          </a:xfrm>
          <a:prstGeom prst="rect">
            <a:avLst/>
          </a:prstGeom>
          <a:noFill/>
          <a:ln w="9525">
            <a:noFill/>
            <a:miter lim="800000"/>
            <a:headEnd/>
            <a:tailEnd/>
          </a:ln>
        </p:spPr>
        <p:txBody>
          <a:bodyPr lIns="93292" tIns="46646" rIns="93292" bIns="46646" anchor="b"/>
          <a:lstStyle/>
          <a:p>
            <a:pPr algn="r"/>
            <a:fld id="{5FF8ED6B-2B4B-452B-882E-D24E8C9C0261}" type="slidenum">
              <a:rPr lang="en-US" sz="1200">
                <a:solidFill>
                  <a:prstClr val="black"/>
                </a:solidFill>
              </a:rPr>
              <a:pPr algn="r"/>
              <a:t>14</a:t>
            </a:fld>
            <a:endParaRPr lang="en-US" sz="1200" dirty="0">
              <a:solidFill>
                <a:prstClr val="black"/>
              </a:solidFill>
            </a:endParaRPr>
          </a:p>
        </p:txBody>
      </p:sp>
      <p:sp>
        <p:nvSpPr>
          <p:cNvPr id="117767" name="Rectangle 2"/>
          <p:cNvSpPr>
            <a:spLocks noGrp="1" noRot="1" noChangeAspect="1" noChangeArrowheads="1" noTextEdit="1"/>
          </p:cNvSpPr>
          <p:nvPr>
            <p:ph type="sldImg"/>
          </p:nvPr>
        </p:nvSpPr>
        <p:spPr>
          <a:xfrm>
            <a:off x="1185863" y="698500"/>
            <a:ext cx="4654550" cy="3490913"/>
          </a:xfrm>
          <a:ln/>
        </p:spPr>
      </p:sp>
      <p:sp>
        <p:nvSpPr>
          <p:cNvPr id="117768" name="Rectangle 3"/>
          <p:cNvSpPr>
            <a:spLocks noGrp="1" noChangeArrowheads="1"/>
          </p:cNvSpPr>
          <p:nvPr>
            <p:ph type="body" idx="1"/>
          </p:nvPr>
        </p:nvSpPr>
        <p:spPr>
          <a:xfrm>
            <a:off x="936415" y="4421824"/>
            <a:ext cx="5150273" cy="4189095"/>
          </a:xfrm>
          <a:noFill/>
          <a:ln/>
        </p:spPr>
        <p:txBody>
          <a:bodyPr lIns="93292" tIns="46646" rIns="93292" bIns="46646"/>
          <a:lstStyle/>
          <a:p>
            <a:pPr eaLnBrk="1" hangingPunct="1"/>
            <a:r>
              <a:rPr lang="en-US" sz="1000" dirty="0">
                <a:latin typeface="Arial" charset="0"/>
              </a:rPr>
              <a:t>Ref:  Updated Recommendations for Use of Tdap Vaccine from ACIP, 2010 MMWR 2011; 60(01);13-15 Jan 14, 2011</a:t>
            </a:r>
          </a:p>
          <a:p>
            <a:pPr eaLnBrk="1" hangingPunct="1"/>
            <a:endParaRPr lang="en-US" sz="1000" dirty="0">
              <a:latin typeface="Arial" charset="0"/>
            </a:endParaRPr>
          </a:p>
          <a:p>
            <a:pPr eaLnBrk="1" hangingPunct="1"/>
            <a:r>
              <a:rPr lang="en-US" sz="1000" dirty="0">
                <a:latin typeface="Arial" charset="0"/>
              </a:rPr>
              <a:t>Effective July1, 2014</a:t>
            </a:r>
          </a:p>
          <a:p>
            <a:pPr eaLnBrk="1" hangingPunct="1"/>
            <a:r>
              <a:rPr lang="en-US" sz="1000" dirty="0">
                <a:latin typeface="Arial" charset="0"/>
              </a:rPr>
              <a:t>-children born on or after January 1, 2014 who are attending seventh grade, and children who are new entrants into a Georgia School in grades eight through twelve, must have received one dose of </a:t>
            </a:r>
            <a:r>
              <a:rPr lang="en-US" sz="1000">
                <a:latin typeface="Arial" charset="0"/>
              </a:rPr>
              <a:t>Tdap vaccine.</a:t>
            </a:r>
            <a:endParaRPr lang="en-US" sz="1000" dirty="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1D0E607A-DA1A-4E85-A226-D0AA9454BA57}" type="slidenum">
              <a:rPr lang="en-US" smtClean="0">
                <a:solidFill>
                  <a:prstClr val="black"/>
                </a:solidFill>
              </a:rPr>
              <a:pPr>
                <a:defRPr/>
              </a:pPr>
              <a:t>15</a:t>
            </a:fld>
            <a:endParaRPr lang="en-US" smtClean="0">
              <a:solidFill>
                <a:prstClr val="black"/>
              </a:solidFill>
            </a:endParaRPr>
          </a:p>
        </p:txBody>
      </p:sp>
      <p:sp>
        <p:nvSpPr>
          <p:cNvPr id="214018"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4" tIns="46217" rIns="92434" bIns="46217" anchor="b"/>
          <a:lstStyle/>
          <a:p>
            <a:endParaRPr lang="en-US" sz="1200">
              <a:solidFill>
                <a:srgbClr val="000000"/>
              </a:solidFill>
              <a:cs typeface="Arial" charset="0"/>
            </a:endParaRPr>
          </a:p>
        </p:txBody>
      </p:sp>
      <p:sp>
        <p:nvSpPr>
          <p:cNvPr id="214019"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34" tIns="46217" rIns="92434" bIns="46217" anchor="b"/>
          <a:lstStyle/>
          <a:p>
            <a:pPr algn="r"/>
            <a:fld id="{52B12CE4-F646-4691-990C-448B56ACB765}" type="slidenum">
              <a:rPr lang="en-US" sz="1200">
                <a:solidFill>
                  <a:srgbClr val="000000"/>
                </a:solidFill>
                <a:cs typeface="Arial" charset="0"/>
              </a:rPr>
              <a:pPr algn="r"/>
              <a:t>15</a:t>
            </a:fld>
            <a:endParaRPr lang="en-US" sz="1200">
              <a:solidFill>
                <a:srgbClr val="000000"/>
              </a:solidFill>
              <a:cs typeface="Arial" charset="0"/>
            </a:endParaRPr>
          </a:p>
        </p:txBody>
      </p:sp>
      <p:sp>
        <p:nvSpPr>
          <p:cNvPr id="214020" name="Rectangle 2"/>
          <p:cNvSpPr>
            <a:spLocks noGrp="1" noRot="1" noChangeAspect="1" noChangeArrowheads="1" noTextEdit="1"/>
          </p:cNvSpPr>
          <p:nvPr>
            <p:ph type="sldImg"/>
          </p:nvPr>
        </p:nvSpPr>
        <p:spPr>
          <a:xfrm>
            <a:off x="1222375" y="687388"/>
            <a:ext cx="4652963" cy="3489325"/>
          </a:xfrm>
          <a:ln/>
        </p:spPr>
      </p:sp>
      <p:sp>
        <p:nvSpPr>
          <p:cNvPr id="214021" name="Rectangle 3"/>
          <p:cNvSpPr>
            <a:spLocks noGrp="1" noChangeArrowheads="1"/>
          </p:cNvSpPr>
          <p:nvPr>
            <p:ph type="body" idx="1"/>
          </p:nvPr>
        </p:nvSpPr>
        <p:spPr>
          <a:xfrm>
            <a:off x="702310" y="4425638"/>
            <a:ext cx="5618480" cy="4188778"/>
          </a:xfrm>
          <a:noFill/>
          <a:ln/>
        </p:spPr>
        <p:txBody>
          <a:bodyPr lIns="92427" tIns="46213" rIns="92427" bIns="46213"/>
          <a:lstStyle/>
          <a:p>
            <a:pPr>
              <a:lnSpc>
                <a:spcPct val="90000"/>
              </a:lnSpc>
            </a:pPr>
            <a:r>
              <a:rPr lang="en-US" sz="900" dirty="0">
                <a:latin typeface="Arial" charset="0"/>
                <a:cs typeface="Arial" charset="0"/>
              </a:rPr>
              <a:t>Two </a:t>
            </a:r>
            <a:r>
              <a:rPr lang="en-US" sz="900" dirty="0" err="1">
                <a:latin typeface="Arial" charset="0"/>
                <a:cs typeface="Arial" charset="0"/>
              </a:rPr>
              <a:t>Tdap</a:t>
            </a:r>
            <a:r>
              <a:rPr lang="en-US" sz="900" dirty="0">
                <a:latin typeface="Arial" charset="0"/>
                <a:cs typeface="Arial" charset="0"/>
              </a:rPr>
              <a:t> vaccines are licensed in the United States.  </a:t>
            </a:r>
          </a:p>
          <a:p>
            <a:pPr>
              <a:lnSpc>
                <a:spcPct val="90000"/>
              </a:lnSpc>
            </a:pPr>
            <a:r>
              <a:rPr lang="en-US" sz="900" b="1" dirty="0" err="1">
                <a:latin typeface="Arial" charset="0"/>
                <a:cs typeface="Arial" charset="0"/>
              </a:rPr>
              <a:t>Boostrix</a:t>
            </a:r>
            <a:r>
              <a:rPr lang="en-US" sz="900" dirty="0">
                <a:latin typeface="Arial" charset="0"/>
                <a:cs typeface="Arial" charset="0"/>
              </a:rPr>
              <a:t> (GlaxoSmithKline </a:t>
            </a:r>
            <a:r>
              <a:rPr lang="en-US" sz="900" dirty="0" err="1">
                <a:latin typeface="Arial" charset="0"/>
                <a:cs typeface="Arial" charset="0"/>
              </a:rPr>
              <a:t>Biologicals</a:t>
            </a:r>
            <a:r>
              <a:rPr lang="en-US" sz="900" dirty="0">
                <a:latin typeface="Arial" charset="0"/>
                <a:cs typeface="Arial" charset="0"/>
              </a:rPr>
              <a:t>, </a:t>
            </a:r>
            <a:r>
              <a:rPr lang="en-US" sz="900" dirty="0" err="1">
                <a:latin typeface="Arial" charset="0"/>
                <a:cs typeface="Arial" charset="0"/>
              </a:rPr>
              <a:t>Rixensart</a:t>
            </a:r>
            <a:r>
              <a:rPr lang="en-US" sz="900" dirty="0">
                <a:latin typeface="Arial" charset="0"/>
                <a:cs typeface="Arial" charset="0"/>
              </a:rPr>
              <a:t>, Belgium) is approved for use in persons aged 10 years and older.  </a:t>
            </a:r>
          </a:p>
          <a:p>
            <a:pPr>
              <a:lnSpc>
                <a:spcPct val="90000"/>
              </a:lnSpc>
            </a:pPr>
            <a:r>
              <a:rPr lang="en-US" sz="900" b="1" dirty="0" err="1">
                <a:latin typeface="Arial" charset="0"/>
                <a:cs typeface="Arial" charset="0"/>
              </a:rPr>
              <a:t>Adacel</a:t>
            </a:r>
            <a:r>
              <a:rPr lang="en-US" sz="900" dirty="0">
                <a:latin typeface="Arial" charset="0"/>
                <a:cs typeface="Arial" charset="0"/>
              </a:rPr>
              <a:t> (</a:t>
            </a:r>
            <a:r>
              <a:rPr lang="en-US" sz="900" dirty="0" err="1">
                <a:latin typeface="Arial" charset="0"/>
                <a:cs typeface="Arial" charset="0"/>
              </a:rPr>
              <a:t>Sanofi</a:t>
            </a:r>
            <a:r>
              <a:rPr lang="en-US" sz="900" dirty="0">
                <a:latin typeface="Arial" charset="0"/>
                <a:cs typeface="Arial" charset="0"/>
              </a:rPr>
              <a:t> Pasteur, Toronto, Canada) is approved for use in persons aged 11 through 64 years. </a:t>
            </a:r>
          </a:p>
          <a:p>
            <a:pPr>
              <a:lnSpc>
                <a:spcPct val="90000"/>
              </a:lnSpc>
            </a:pPr>
            <a:r>
              <a:rPr lang="en-US" sz="900" b="1" dirty="0">
                <a:latin typeface="Arial" charset="0"/>
                <a:cs typeface="Arial" charset="0"/>
              </a:rPr>
              <a:t>Updated recommendation</a:t>
            </a:r>
          </a:p>
          <a:p>
            <a:pPr>
              <a:lnSpc>
                <a:spcPct val="90000"/>
              </a:lnSpc>
            </a:pPr>
            <a:r>
              <a:rPr lang="en-US" sz="900" dirty="0">
                <a:latin typeface="Arial" charset="0"/>
                <a:cs typeface="Arial" charset="0"/>
              </a:rPr>
              <a:t>For adults aged 19 years and older who previously have not received a dose of </a:t>
            </a:r>
            <a:r>
              <a:rPr lang="en-US" sz="900" dirty="0" err="1">
                <a:latin typeface="Arial" charset="0"/>
                <a:cs typeface="Arial" charset="0"/>
              </a:rPr>
              <a:t>Tdap</a:t>
            </a:r>
            <a:r>
              <a:rPr lang="en-US" sz="900" dirty="0">
                <a:latin typeface="Arial" charset="0"/>
                <a:cs typeface="Arial" charset="0"/>
              </a:rPr>
              <a:t>, a single dose of </a:t>
            </a:r>
            <a:r>
              <a:rPr lang="en-US" sz="900" dirty="0" err="1">
                <a:latin typeface="Arial" charset="0"/>
                <a:cs typeface="Arial" charset="0"/>
              </a:rPr>
              <a:t>Tdap</a:t>
            </a:r>
            <a:r>
              <a:rPr lang="en-US" sz="900" dirty="0">
                <a:latin typeface="Arial" charset="0"/>
                <a:cs typeface="Arial" charset="0"/>
              </a:rPr>
              <a:t> should be given.    </a:t>
            </a:r>
          </a:p>
          <a:p>
            <a:pPr>
              <a:lnSpc>
                <a:spcPct val="90000"/>
              </a:lnSpc>
            </a:pPr>
            <a:r>
              <a:rPr lang="en-US" sz="900" dirty="0" err="1">
                <a:latin typeface="Arial" charset="0"/>
                <a:cs typeface="Arial" charset="0"/>
              </a:rPr>
              <a:t>Tdap</a:t>
            </a:r>
            <a:r>
              <a:rPr lang="en-US" sz="900" dirty="0">
                <a:latin typeface="Arial" charset="0"/>
                <a:cs typeface="Arial" charset="0"/>
              </a:rPr>
              <a:t> should be administered regardless of interval since the last tetanus or diphtheria </a:t>
            </a:r>
            <a:r>
              <a:rPr lang="en-US" sz="900" dirty="0" err="1">
                <a:latin typeface="Arial" charset="0"/>
                <a:cs typeface="Arial" charset="0"/>
              </a:rPr>
              <a:t>toxoid</a:t>
            </a:r>
            <a:r>
              <a:rPr lang="en-US" sz="900" dirty="0">
                <a:latin typeface="Arial" charset="0"/>
                <a:cs typeface="Arial" charset="0"/>
              </a:rPr>
              <a:t>-containing vaccine.  </a:t>
            </a:r>
          </a:p>
          <a:p>
            <a:pPr>
              <a:lnSpc>
                <a:spcPct val="90000"/>
              </a:lnSpc>
            </a:pPr>
            <a:r>
              <a:rPr lang="en-US" sz="900" dirty="0">
                <a:solidFill>
                  <a:srgbClr val="FF0000"/>
                </a:solidFill>
                <a:latin typeface="Arial" charset="0"/>
                <a:cs typeface="Arial" charset="0"/>
              </a:rPr>
              <a:t>There is no recommendation for a routine booster dose of </a:t>
            </a:r>
            <a:r>
              <a:rPr lang="en-US" sz="900" dirty="0" err="1">
                <a:solidFill>
                  <a:srgbClr val="FF0000"/>
                </a:solidFill>
                <a:latin typeface="Arial" charset="0"/>
                <a:cs typeface="Arial" charset="0"/>
              </a:rPr>
              <a:t>Tdap</a:t>
            </a:r>
            <a:r>
              <a:rPr lang="en-US" sz="900" dirty="0">
                <a:solidFill>
                  <a:srgbClr val="FF0000"/>
                </a:solidFill>
                <a:latin typeface="Arial" charset="0"/>
                <a:cs typeface="Arial" charset="0"/>
              </a:rPr>
              <a:t>.</a:t>
            </a:r>
          </a:p>
          <a:p>
            <a:pPr>
              <a:lnSpc>
                <a:spcPct val="90000"/>
              </a:lnSpc>
            </a:pPr>
            <a:r>
              <a:rPr lang="en-US" sz="900" b="1" dirty="0">
                <a:latin typeface="Arial" charset="0"/>
                <a:cs typeface="Arial" charset="0"/>
              </a:rPr>
              <a:t>Guidance on use of </a:t>
            </a:r>
            <a:r>
              <a:rPr lang="en-US" sz="900" b="1" dirty="0" err="1">
                <a:latin typeface="Arial" charset="0"/>
                <a:cs typeface="Arial" charset="0"/>
              </a:rPr>
              <a:t>Tdap</a:t>
            </a:r>
            <a:r>
              <a:rPr lang="en-US" sz="900" b="1" dirty="0">
                <a:latin typeface="Arial" charset="0"/>
                <a:cs typeface="Arial" charset="0"/>
              </a:rPr>
              <a:t> products for adults aged 65 years and older</a:t>
            </a:r>
          </a:p>
          <a:p>
            <a:pPr>
              <a:lnSpc>
                <a:spcPct val="90000"/>
              </a:lnSpc>
            </a:pPr>
            <a:r>
              <a:rPr lang="en-US" sz="900" dirty="0">
                <a:latin typeface="Arial" charset="0"/>
                <a:cs typeface="Arial" charset="0"/>
              </a:rPr>
              <a:t>Providers should not miss an opportunity to vaccinate persons aged 65 years and older with </a:t>
            </a:r>
            <a:r>
              <a:rPr lang="en-US" sz="900" dirty="0" err="1">
                <a:latin typeface="Arial" charset="0"/>
                <a:cs typeface="Arial" charset="0"/>
              </a:rPr>
              <a:t>Tdap</a:t>
            </a:r>
            <a:r>
              <a:rPr lang="en-US" sz="900" dirty="0">
                <a:latin typeface="Arial" charset="0"/>
                <a:cs typeface="Arial" charset="0"/>
              </a:rPr>
              <a:t>, and may administer the vaccine that is available. </a:t>
            </a:r>
          </a:p>
          <a:p>
            <a:pPr>
              <a:lnSpc>
                <a:spcPct val="90000"/>
              </a:lnSpc>
            </a:pPr>
            <a:r>
              <a:rPr lang="en-US" sz="900" dirty="0">
                <a:latin typeface="Arial" charset="0"/>
                <a:cs typeface="Arial" charset="0"/>
              </a:rPr>
              <a:t>When feasible, for adults aged 65 years and older, </a:t>
            </a:r>
            <a:r>
              <a:rPr lang="en-US" sz="900" dirty="0" err="1">
                <a:latin typeface="Arial" charset="0"/>
                <a:cs typeface="Arial" charset="0"/>
              </a:rPr>
              <a:t>Boostrix</a:t>
            </a:r>
            <a:r>
              <a:rPr lang="en-US" sz="900" dirty="0">
                <a:latin typeface="Arial" charset="0"/>
                <a:cs typeface="Arial" charset="0"/>
              </a:rPr>
              <a:t> should be used; however, either vaccine product administered to a person aged 65 years and older provides protection and is considered valid. </a:t>
            </a:r>
          </a:p>
          <a:p>
            <a:pPr>
              <a:lnSpc>
                <a:spcPct val="90000"/>
              </a:lnSpc>
            </a:pPr>
            <a:endParaRPr lang="en-US" sz="700" b="1" dirty="0">
              <a:latin typeface="Arial" charset="0"/>
              <a:cs typeface="Arial" charset="0"/>
            </a:endParaRPr>
          </a:p>
          <a:p>
            <a:pPr eaLnBrk="1" hangingPunct="1">
              <a:lnSpc>
                <a:spcPct val="90000"/>
              </a:lnSpc>
              <a:spcBef>
                <a:spcPct val="0"/>
              </a:spcBef>
            </a:pPr>
            <a:r>
              <a:rPr lang="en-US" sz="900" b="1" dirty="0">
                <a:latin typeface="Arial" charset="0"/>
                <a:cs typeface="Arial" charset="0"/>
              </a:rPr>
              <a:t>Guidance on use of </a:t>
            </a:r>
            <a:r>
              <a:rPr lang="en-US" sz="900" b="1" dirty="0" err="1">
                <a:latin typeface="Arial" charset="0"/>
                <a:cs typeface="Arial" charset="0"/>
              </a:rPr>
              <a:t>Tdap</a:t>
            </a:r>
            <a:r>
              <a:rPr lang="en-US" sz="900" b="1" dirty="0">
                <a:latin typeface="Arial" charset="0"/>
                <a:cs typeface="Arial" charset="0"/>
              </a:rPr>
              <a:t> products for pregnant women:</a:t>
            </a:r>
          </a:p>
          <a:p>
            <a:pPr eaLnBrk="1" hangingPunct="1">
              <a:lnSpc>
                <a:spcPct val="90000"/>
              </a:lnSpc>
              <a:spcBef>
                <a:spcPct val="0"/>
              </a:spcBef>
            </a:pPr>
            <a:r>
              <a:rPr lang="en-US" sz="900" dirty="0">
                <a:latin typeface="Arial" charset="0"/>
                <a:cs typeface="Arial" charset="0"/>
              </a:rPr>
              <a:t>All pregnant women should receive a dose of </a:t>
            </a:r>
            <a:r>
              <a:rPr lang="en-US" sz="900" dirty="0" err="1">
                <a:latin typeface="Arial" charset="0"/>
                <a:cs typeface="Arial" charset="0"/>
              </a:rPr>
              <a:t>Tdap</a:t>
            </a:r>
            <a:r>
              <a:rPr lang="en-US" sz="900" dirty="0">
                <a:latin typeface="Arial" charset="0"/>
                <a:cs typeface="Arial" charset="0"/>
              </a:rPr>
              <a:t> during </a:t>
            </a:r>
            <a:r>
              <a:rPr lang="en-US" sz="900" u="sng" dirty="0">
                <a:latin typeface="Arial" charset="0"/>
                <a:cs typeface="Arial" charset="0"/>
              </a:rPr>
              <a:t>each</a:t>
            </a:r>
            <a:r>
              <a:rPr lang="en-US" sz="900" dirty="0">
                <a:latin typeface="Arial" charset="0"/>
                <a:cs typeface="Arial" charset="0"/>
              </a:rPr>
              <a:t> pregnancy, irrespective of prior history of receiving </a:t>
            </a:r>
            <a:r>
              <a:rPr lang="en-US" sz="900" dirty="0" err="1">
                <a:latin typeface="Arial" charset="0"/>
                <a:cs typeface="Arial" charset="0"/>
              </a:rPr>
              <a:t>Tdap</a:t>
            </a:r>
            <a:r>
              <a:rPr lang="en-US" sz="900" dirty="0">
                <a:latin typeface="Arial" charset="0"/>
                <a:cs typeface="Arial" charset="0"/>
              </a:rPr>
              <a:t>. Optimal timing for administration is between 27 and 36 weeks gestation. </a:t>
            </a:r>
            <a:r>
              <a:rPr lang="en-US" sz="900" dirty="0">
                <a:solidFill>
                  <a:srgbClr val="FF0000"/>
                </a:solidFill>
                <a:latin typeface="Arial" charset="0"/>
                <a:cs typeface="Arial" charset="0"/>
              </a:rPr>
              <a:t>If a dose is given early in that same pregnancy, do NOT repeat it at 27-36 weeks. </a:t>
            </a:r>
            <a:r>
              <a:rPr lang="en-US" sz="900" dirty="0">
                <a:latin typeface="Arial" charset="0"/>
                <a:cs typeface="Arial" charset="0"/>
              </a:rPr>
              <a:t>If not given during pregnancy, give </a:t>
            </a:r>
            <a:r>
              <a:rPr lang="en-US" sz="900" dirty="0" err="1">
                <a:latin typeface="Arial" charset="0"/>
                <a:cs typeface="Arial" charset="0"/>
              </a:rPr>
              <a:t>Tdap</a:t>
            </a:r>
            <a:r>
              <a:rPr lang="en-US" sz="900" dirty="0">
                <a:latin typeface="Arial" charset="0"/>
                <a:cs typeface="Arial" charset="0"/>
              </a:rPr>
              <a:t> immediately postpartum</a:t>
            </a:r>
            <a:r>
              <a:rPr lang="en-US" sz="900" b="1" baseline="30000" dirty="0">
                <a:latin typeface="Arial" charset="0"/>
                <a:cs typeface="Arial" charset="0"/>
              </a:rPr>
              <a:t>3</a:t>
            </a:r>
            <a:r>
              <a:rPr lang="en-US" sz="900" dirty="0">
                <a:latin typeface="Arial" charset="0"/>
                <a:cs typeface="Arial" charset="0"/>
              </a:rPr>
              <a:t>.  </a:t>
            </a:r>
          </a:p>
          <a:p>
            <a:pPr eaLnBrk="1" hangingPunct="1">
              <a:lnSpc>
                <a:spcPct val="90000"/>
              </a:lnSpc>
              <a:spcBef>
                <a:spcPct val="0"/>
              </a:spcBef>
            </a:pPr>
            <a:endParaRPr lang="en-US" sz="800" b="1" dirty="0">
              <a:latin typeface="Arial" charset="0"/>
            </a:endParaRPr>
          </a:p>
          <a:p>
            <a:pPr eaLnBrk="1" hangingPunct="1">
              <a:lnSpc>
                <a:spcPct val="90000"/>
              </a:lnSpc>
              <a:spcBef>
                <a:spcPct val="0"/>
              </a:spcBef>
            </a:pPr>
            <a:r>
              <a:rPr lang="en-US" sz="800" b="1" dirty="0">
                <a:latin typeface="Arial" charset="0"/>
              </a:rPr>
              <a:t>References:</a:t>
            </a:r>
          </a:p>
          <a:p>
            <a:pPr>
              <a:lnSpc>
                <a:spcPct val="90000"/>
              </a:lnSpc>
            </a:pPr>
            <a:r>
              <a:rPr lang="en-US" sz="800" dirty="0">
                <a:latin typeface="Arial" charset="0"/>
                <a:cs typeface="Arial" charset="0"/>
              </a:rPr>
              <a:t>     1. ACIP </a:t>
            </a:r>
            <a:r>
              <a:rPr lang="en-US" sz="800" dirty="0">
                <a:latin typeface="Arial" charset="0"/>
              </a:rPr>
              <a:t>Updated Recommendations for Use of </a:t>
            </a:r>
            <a:r>
              <a:rPr lang="en-US" sz="800" dirty="0" err="1">
                <a:latin typeface="Arial" charset="0"/>
              </a:rPr>
              <a:t>Tdap</a:t>
            </a:r>
            <a:r>
              <a:rPr lang="en-US" sz="800" dirty="0">
                <a:latin typeface="Arial" charset="0"/>
              </a:rPr>
              <a:t>, 2010, MMWR  January 14, 2011;  60 (1); 13-15 </a:t>
            </a:r>
            <a:endParaRPr lang="en-US" sz="800" dirty="0">
              <a:latin typeface="Arial" charset="0"/>
              <a:cs typeface="Arial" charset="0"/>
            </a:endParaRPr>
          </a:p>
          <a:p>
            <a:pPr>
              <a:lnSpc>
                <a:spcPct val="90000"/>
              </a:lnSpc>
            </a:pPr>
            <a:r>
              <a:rPr lang="en-US" sz="800" dirty="0">
                <a:latin typeface="Arial" charset="0"/>
                <a:cs typeface="Arial" charset="0"/>
              </a:rPr>
              <a:t>     2.ACIP Updated Recommendations for Use of </a:t>
            </a:r>
            <a:r>
              <a:rPr lang="en-US" sz="800" dirty="0" err="1">
                <a:latin typeface="Arial" charset="0"/>
                <a:cs typeface="Arial" charset="0"/>
              </a:rPr>
              <a:t>Tdap</a:t>
            </a:r>
            <a:r>
              <a:rPr lang="en-US" sz="800" dirty="0">
                <a:latin typeface="Arial" charset="0"/>
                <a:cs typeface="Arial" charset="0"/>
              </a:rPr>
              <a:t> in Adults Aged 65 Years and Older, MMWR  June 29, 2012; 	61(25);468-470</a:t>
            </a:r>
          </a:p>
          <a:p>
            <a:pPr>
              <a:lnSpc>
                <a:spcPct val="90000"/>
              </a:lnSpc>
              <a:spcBef>
                <a:spcPct val="0"/>
              </a:spcBef>
            </a:pPr>
            <a:r>
              <a:rPr lang="en-US" sz="800" dirty="0">
                <a:latin typeface="Arial" charset="0"/>
                <a:cs typeface="Arial" charset="0"/>
              </a:rPr>
              <a:t>     </a:t>
            </a:r>
            <a:r>
              <a:rPr lang="en-US" sz="800" dirty="0">
                <a:solidFill>
                  <a:srgbClr val="FF0000"/>
                </a:solidFill>
                <a:latin typeface="Arial" charset="0"/>
                <a:cs typeface="Arial" charset="0"/>
              </a:rPr>
              <a:t>3. </a:t>
            </a:r>
            <a:r>
              <a:rPr lang="en-US" sz="900" i="1" dirty="0">
                <a:solidFill>
                  <a:srgbClr val="FF0000"/>
                </a:solidFill>
                <a:latin typeface="Arial" charset="0"/>
              </a:rPr>
              <a:t>MMWR</a:t>
            </a:r>
            <a:r>
              <a:rPr lang="en-US" sz="900" dirty="0">
                <a:solidFill>
                  <a:srgbClr val="FF0000"/>
                </a:solidFill>
                <a:latin typeface="Arial" charset="0"/>
              </a:rPr>
              <a:t>, February 22, 2013, </a:t>
            </a:r>
            <a:r>
              <a:rPr lang="en-US" sz="900" dirty="0" err="1">
                <a:solidFill>
                  <a:srgbClr val="FF0000"/>
                </a:solidFill>
                <a:latin typeface="Arial" charset="0"/>
              </a:rPr>
              <a:t>Vol</a:t>
            </a:r>
            <a:r>
              <a:rPr lang="en-US" sz="900" dirty="0">
                <a:solidFill>
                  <a:srgbClr val="FF0000"/>
                </a:solidFill>
                <a:latin typeface="Arial" charset="0"/>
              </a:rPr>
              <a:t> 62, #7 </a:t>
            </a:r>
            <a:endParaRPr lang="en-US" sz="800" dirty="0">
              <a:solidFill>
                <a:srgbClr val="FF0000"/>
              </a:solidFill>
              <a:latin typeface="Arial" charset="0"/>
              <a:cs typeface="Arial" charset="0"/>
            </a:endParaRPr>
          </a:p>
          <a:p>
            <a:pPr>
              <a:lnSpc>
                <a:spcPct val="90000"/>
              </a:lnSpc>
              <a:spcBef>
                <a:spcPct val="0"/>
              </a:spcBef>
            </a:pPr>
            <a:r>
              <a:rPr lang="en-US" sz="800" dirty="0">
                <a:solidFill>
                  <a:srgbClr val="FF0000"/>
                </a:solidFill>
                <a:latin typeface="Arial" charset="0"/>
                <a:cs typeface="Arial" charset="0"/>
              </a:rPr>
              <a:t>     4. www.immunize.org,  Ask the Experts, Tetanus section, IAC, Sept. 2013</a:t>
            </a:r>
          </a:p>
        </p:txBody>
      </p:sp>
      <p:sp>
        <p:nvSpPr>
          <p:cNvPr id="7" name="Footer Placeholder 6"/>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noTextEdit="1"/>
          </p:cNvSpPr>
          <p:nvPr>
            <p:ph type="sldImg"/>
          </p:nvPr>
        </p:nvSpPr>
        <p:spPr>
          <a:ln/>
        </p:spPr>
      </p:sp>
      <p:sp>
        <p:nvSpPr>
          <p:cNvPr id="216066" name="Notes Placeholder 2"/>
          <p:cNvSpPr>
            <a:spLocks noGrp="1"/>
          </p:cNvSpPr>
          <p:nvPr>
            <p:ph type="body" idx="1"/>
          </p:nvPr>
        </p:nvSpPr>
        <p:spPr>
          <a:noFill/>
          <a:ln/>
        </p:spPr>
        <p:txBody>
          <a:bodyPr/>
          <a:lstStyle/>
          <a:p>
            <a:r>
              <a:rPr lang="en-US" sz="1000" dirty="0">
                <a:latin typeface="Arial" charset="0"/>
              </a:rPr>
              <a:t>An infant who is infected with </a:t>
            </a:r>
            <a:r>
              <a:rPr lang="en-US" sz="1000" dirty="0" err="1">
                <a:solidFill>
                  <a:srgbClr val="FF0000"/>
                </a:solidFill>
                <a:latin typeface="Arial" charset="0"/>
              </a:rPr>
              <a:t>pertussis</a:t>
            </a:r>
            <a:r>
              <a:rPr lang="en-US" sz="1000" dirty="0">
                <a:latin typeface="Arial" charset="0"/>
              </a:rPr>
              <a:t> under 6 months of age can experience a devastating disease, frequently resulting in death, because the infant can not tolerate the severe inflammation of the respiratory tract. The primary series of </a:t>
            </a:r>
            <a:r>
              <a:rPr lang="en-US" sz="1000" dirty="0" err="1">
                <a:latin typeface="Arial" charset="0"/>
              </a:rPr>
              <a:t>DTaP</a:t>
            </a:r>
            <a:r>
              <a:rPr lang="en-US" sz="1000" dirty="0">
                <a:latin typeface="Arial" charset="0"/>
              </a:rPr>
              <a:t> is usually not completed until 6 months of age. Therefore, the best method to prevent the infant from infection with </a:t>
            </a:r>
            <a:r>
              <a:rPr lang="en-US" sz="1000" dirty="0" err="1">
                <a:latin typeface="Arial" charset="0"/>
              </a:rPr>
              <a:t>pertussis</a:t>
            </a:r>
            <a:r>
              <a:rPr lang="en-US" sz="1000" dirty="0">
                <a:latin typeface="Arial" charset="0"/>
              </a:rPr>
              <a:t> is to eliminate exposure to the disease. This is accomplished by immunizing </a:t>
            </a:r>
            <a:r>
              <a:rPr lang="en-US" sz="1000" b="1" u="sng" dirty="0">
                <a:latin typeface="Arial" charset="0"/>
              </a:rPr>
              <a:t>ALL</a:t>
            </a:r>
            <a:r>
              <a:rPr lang="en-US" sz="1000" dirty="0">
                <a:latin typeface="Arial" charset="0"/>
              </a:rPr>
              <a:t> caregivers with </a:t>
            </a:r>
            <a:r>
              <a:rPr lang="en-US" sz="1000" dirty="0" err="1">
                <a:latin typeface="Arial" charset="0"/>
              </a:rPr>
              <a:t>Tdap</a:t>
            </a:r>
            <a:r>
              <a:rPr lang="en-US" sz="1000" dirty="0">
                <a:latin typeface="Arial" charset="0"/>
              </a:rPr>
              <a:t> vaccine. This </a:t>
            </a:r>
            <a:r>
              <a:rPr lang="en-US" sz="1000" dirty="0">
                <a:solidFill>
                  <a:srgbClr val="FF0000"/>
                </a:solidFill>
                <a:latin typeface="Arial" charset="0"/>
              </a:rPr>
              <a:t>is </a:t>
            </a:r>
            <a:r>
              <a:rPr lang="en-US" sz="1000" dirty="0">
                <a:latin typeface="Arial" charset="0"/>
              </a:rPr>
              <a:t>called the “Cocooning Strategy”.  Ninety percent of </a:t>
            </a:r>
            <a:r>
              <a:rPr lang="en-US" sz="1000" dirty="0" err="1">
                <a:latin typeface="Arial" charset="0"/>
              </a:rPr>
              <a:t>pertussis</a:t>
            </a:r>
            <a:r>
              <a:rPr lang="en-US" sz="1000" dirty="0">
                <a:latin typeface="Arial" charset="0"/>
              </a:rPr>
              <a:t> deaths between 2000-2009 were in infants less than 3 months of age.   </a:t>
            </a:r>
          </a:p>
        </p:txBody>
      </p:sp>
      <p:sp>
        <p:nvSpPr>
          <p:cNvPr id="4" name="Slide Number Placeholder 3"/>
          <p:cNvSpPr>
            <a:spLocks noGrp="1"/>
          </p:cNvSpPr>
          <p:nvPr>
            <p:ph type="sldNum" sz="quarter" idx="5"/>
          </p:nvPr>
        </p:nvSpPr>
        <p:spPr/>
        <p:txBody>
          <a:bodyPr/>
          <a:lstStyle/>
          <a:p>
            <a:pPr>
              <a:defRPr/>
            </a:pPr>
            <a:fld id="{E29037E6-6415-45C5-AF32-4208114A7CE1}" type="slidenum">
              <a:rPr lang="en-US" smtClean="0">
                <a:solidFill>
                  <a:prstClr val="black"/>
                </a:solidFill>
              </a:rPr>
              <a:pPr>
                <a:defRPr/>
              </a:pPr>
              <a:t>16</a:t>
            </a:fld>
            <a:endParaRPr lang="en-US">
              <a:solidFill>
                <a:prstClr val="black"/>
              </a:solidFill>
            </a:endParaRPr>
          </a:p>
        </p:txBody>
      </p:sp>
      <p:sp>
        <p:nvSpPr>
          <p:cNvPr id="5" name="Footer Placeholder 4"/>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3978133" y="8842031"/>
            <a:ext cx="3043343" cy="465455"/>
          </a:xfrm>
          <a:prstGeom prst="rect">
            <a:avLst/>
          </a:prstGeom>
          <a:noFill/>
          <a:ln w="9525">
            <a:noFill/>
            <a:miter lim="800000"/>
            <a:headEnd/>
            <a:tailEnd/>
          </a:ln>
        </p:spPr>
        <p:txBody>
          <a:bodyPr lIns="93308" tIns="46654" rIns="93308" bIns="46654" anchor="b"/>
          <a:lstStyle/>
          <a:p>
            <a:pPr algn="r"/>
            <a:fld id="{71472419-05C6-41C6-9498-DA6AE79EB022}" type="slidenum">
              <a:rPr lang="en-US" sz="1200">
                <a:solidFill>
                  <a:srgbClr val="000000"/>
                </a:solidFill>
                <a:latin typeface="Calibri" pitchFamily="34" charset="0"/>
              </a:rPr>
              <a:pPr algn="r"/>
              <a:t>17</a:t>
            </a:fld>
            <a:endParaRPr lang="en-US" sz="1200" dirty="0">
              <a:solidFill>
                <a:srgbClr val="000000"/>
              </a:solidFill>
              <a:latin typeface="Calibri" pitchFamily="34" charset="0"/>
            </a:endParaRPr>
          </a:p>
        </p:txBody>
      </p:sp>
      <p:sp>
        <p:nvSpPr>
          <p:cNvPr id="121859" name="Rectangle 6"/>
          <p:cNvSpPr txBox="1">
            <a:spLocks noGrp="1" noChangeArrowheads="1"/>
          </p:cNvSpPr>
          <p:nvPr/>
        </p:nvSpPr>
        <p:spPr bwMode="auto">
          <a:xfrm>
            <a:off x="0" y="8842031"/>
            <a:ext cx="3043343" cy="465455"/>
          </a:xfrm>
          <a:prstGeom prst="rect">
            <a:avLst/>
          </a:prstGeom>
          <a:noFill/>
          <a:ln w="9525">
            <a:noFill/>
            <a:miter lim="800000"/>
            <a:headEnd/>
            <a:tailEnd/>
          </a:ln>
        </p:spPr>
        <p:txBody>
          <a:bodyPr lIns="93300" tIns="46650" rIns="93300" bIns="46650" anchor="b"/>
          <a:lstStyle/>
          <a:p>
            <a:endParaRPr lang="en-US" sz="1200" dirty="0">
              <a:solidFill>
                <a:srgbClr val="000000"/>
              </a:solidFill>
            </a:endParaRPr>
          </a:p>
        </p:txBody>
      </p:sp>
      <p:sp>
        <p:nvSpPr>
          <p:cNvPr id="121860" name="Rectangle 7"/>
          <p:cNvSpPr txBox="1">
            <a:spLocks noGrp="1" noChangeArrowheads="1"/>
          </p:cNvSpPr>
          <p:nvPr/>
        </p:nvSpPr>
        <p:spPr bwMode="auto">
          <a:xfrm>
            <a:off x="3978133" y="8842031"/>
            <a:ext cx="3043343" cy="465455"/>
          </a:xfrm>
          <a:prstGeom prst="rect">
            <a:avLst/>
          </a:prstGeom>
          <a:noFill/>
          <a:ln w="9525">
            <a:noFill/>
            <a:miter lim="800000"/>
            <a:headEnd/>
            <a:tailEnd/>
          </a:ln>
        </p:spPr>
        <p:txBody>
          <a:bodyPr lIns="93300" tIns="46650" rIns="93300" bIns="46650" anchor="b"/>
          <a:lstStyle/>
          <a:p>
            <a:pPr algn="r"/>
            <a:fld id="{3DDDBEDE-1F38-4678-806F-4429D1769123}" type="slidenum">
              <a:rPr lang="en-US" sz="1200">
                <a:solidFill>
                  <a:srgbClr val="000000"/>
                </a:solidFill>
              </a:rPr>
              <a:pPr algn="r"/>
              <a:t>17</a:t>
            </a:fld>
            <a:endParaRPr lang="en-US" sz="1200" dirty="0">
              <a:solidFill>
                <a:srgbClr val="000000"/>
              </a:solidFill>
            </a:endParaRPr>
          </a:p>
        </p:txBody>
      </p:sp>
      <p:sp>
        <p:nvSpPr>
          <p:cNvPr id="121861" name="Rectangle 6"/>
          <p:cNvSpPr txBox="1">
            <a:spLocks noGrp="1" noChangeArrowheads="1"/>
          </p:cNvSpPr>
          <p:nvPr/>
        </p:nvSpPr>
        <p:spPr bwMode="auto">
          <a:xfrm>
            <a:off x="0" y="8842031"/>
            <a:ext cx="3043343" cy="465455"/>
          </a:xfrm>
          <a:prstGeom prst="rect">
            <a:avLst/>
          </a:prstGeom>
          <a:noFill/>
          <a:ln w="9525">
            <a:noFill/>
            <a:miter lim="800000"/>
            <a:headEnd/>
            <a:tailEnd/>
          </a:ln>
        </p:spPr>
        <p:txBody>
          <a:bodyPr lIns="93300" tIns="46650" rIns="93300" bIns="46650" anchor="b"/>
          <a:lstStyle/>
          <a:p>
            <a:endParaRPr lang="en-US" sz="1200" dirty="0">
              <a:solidFill>
                <a:srgbClr val="000000"/>
              </a:solidFill>
              <a:latin typeface="Calibri" pitchFamily="34" charset="0"/>
            </a:endParaRPr>
          </a:p>
        </p:txBody>
      </p:sp>
      <p:sp>
        <p:nvSpPr>
          <p:cNvPr id="121862" name="Rectangle 7"/>
          <p:cNvSpPr txBox="1">
            <a:spLocks noGrp="1" noChangeArrowheads="1"/>
          </p:cNvSpPr>
          <p:nvPr/>
        </p:nvSpPr>
        <p:spPr bwMode="auto">
          <a:xfrm>
            <a:off x="3978133" y="8842031"/>
            <a:ext cx="3043343" cy="465455"/>
          </a:xfrm>
          <a:prstGeom prst="rect">
            <a:avLst/>
          </a:prstGeom>
          <a:noFill/>
          <a:ln w="9525">
            <a:noFill/>
            <a:miter lim="800000"/>
            <a:headEnd/>
            <a:tailEnd/>
          </a:ln>
        </p:spPr>
        <p:txBody>
          <a:bodyPr lIns="93300" tIns="46650" rIns="93300" bIns="46650" anchor="b"/>
          <a:lstStyle/>
          <a:p>
            <a:pPr algn="r"/>
            <a:fld id="{F1196358-992A-486A-B65A-68300C90CC18}" type="slidenum">
              <a:rPr lang="en-US" sz="1200">
                <a:solidFill>
                  <a:srgbClr val="000000"/>
                </a:solidFill>
                <a:latin typeface="Calibri" pitchFamily="34" charset="0"/>
              </a:rPr>
              <a:pPr algn="r"/>
              <a:t>17</a:t>
            </a:fld>
            <a:endParaRPr lang="en-US" sz="1200" dirty="0">
              <a:solidFill>
                <a:srgbClr val="000000"/>
              </a:solidFill>
              <a:latin typeface="Calibri" pitchFamily="34" charset="0"/>
            </a:endParaRPr>
          </a:p>
        </p:txBody>
      </p:sp>
      <p:sp>
        <p:nvSpPr>
          <p:cNvPr id="121863" name="Rectangle 2"/>
          <p:cNvSpPr>
            <a:spLocks noGrp="1" noRot="1" noChangeAspect="1" noChangeArrowheads="1" noTextEdit="1"/>
          </p:cNvSpPr>
          <p:nvPr>
            <p:ph type="sldImg"/>
          </p:nvPr>
        </p:nvSpPr>
        <p:spPr>
          <a:xfrm>
            <a:off x="1185863" y="157163"/>
            <a:ext cx="4654550" cy="3490912"/>
          </a:xfrm>
          <a:ln/>
        </p:spPr>
      </p:sp>
      <p:sp>
        <p:nvSpPr>
          <p:cNvPr id="121864" name="Rectangle 3"/>
          <p:cNvSpPr>
            <a:spLocks noGrp="1" noChangeArrowheads="1"/>
          </p:cNvSpPr>
          <p:nvPr>
            <p:ph type="body" idx="1"/>
          </p:nvPr>
        </p:nvSpPr>
        <p:spPr>
          <a:xfrm>
            <a:off x="624276" y="3873946"/>
            <a:ext cx="5935495" cy="4979398"/>
          </a:xfrm>
          <a:noFill/>
          <a:ln/>
        </p:spPr>
        <p:txBody>
          <a:bodyPr lIns="93300" tIns="46650" rIns="93300" bIns="46650">
            <a:normAutofit fontScale="77500" lnSpcReduction="20000"/>
          </a:bodyPr>
          <a:lstStyle/>
          <a:p>
            <a:pPr>
              <a:spcBef>
                <a:spcPct val="0"/>
              </a:spcBef>
            </a:pPr>
            <a:r>
              <a:rPr lang="en-US" sz="1000" b="1" dirty="0">
                <a:latin typeface="Arial" charset="0"/>
              </a:rPr>
              <a:t>Slide shows child in an iron lung due to weak respiratory muscles (common in polio era) </a:t>
            </a:r>
            <a:r>
              <a:rPr lang="en-US" dirty="0" smtClean="0"/>
              <a:t>This child has a severely deformed leg due to polio. However, different areas of the body may be affected. In the 1950’s, when a person’s respiratory muscles were paralyzed, they were placed in iron lung machines</a:t>
            </a:r>
            <a:r>
              <a:rPr lang="en-US" baseline="0" dirty="0" smtClean="0"/>
              <a:t> and a</a:t>
            </a:r>
            <a:r>
              <a:rPr lang="en-US" b="1" dirty="0" smtClean="0">
                <a:latin typeface="Arial" charset="0"/>
              </a:rPr>
              <a:t> </a:t>
            </a:r>
            <a:r>
              <a:rPr lang="en-US" dirty="0" smtClean="0">
                <a:latin typeface="Arial" charset="0"/>
              </a:rPr>
              <a:t>child with muscle weakness, as a result of polio, requiring the assistance of braces and crutches in order to walk.</a:t>
            </a:r>
            <a:r>
              <a:rPr lang="en-US" b="1" dirty="0" smtClean="0">
                <a:latin typeface="Arial" charset="0"/>
              </a:rPr>
              <a:t> </a:t>
            </a:r>
          </a:p>
          <a:p>
            <a:pPr>
              <a:spcBef>
                <a:spcPct val="0"/>
              </a:spcBef>
            </a:pPr>
            <a:r>
              <a:rPr lang="en-US" b="1" dirty="0" smtClean="0">
                <a:latin typeface="Arial" charset="0"/>
              </a:rPr>
              <a:t> </a:t>
            </a:r>
          </a:p>
          <a:p>
            <a:pPr eaLnBrk="1" hangingPunct="1">
              <a:buFontTx/>
              <a:buChar char="•"/>
            </a:pPr>
            <a:endParaRPr lang="en-US" dirty="0" smtClean="0"/>
          </a:p>
          <a:p>
            <a:pPr eaLnBrk="1" hangingPunct="1">
              <a:buFontTx/>
              <a:buChar char="•"/>
            </a:pPr>
            <a:r>
              <a:rPr lang="en-US" dirty="0" smtClean="0"/>
              <a:t>IPV is the only polio vaccine listed on the schedule.  IPV has been the only polio vaccine routinely recommended for all four doses of polio, since Jan 2000.</a:t>
            </a:r>
          </a:p>
          <a:p>
            <a:pPr eaLnBrk="1" hangingPunct="1">
              <a:buFontTx/>
              <a:buChar char="•"/>
            </a:pPr>
            <a:r>
              <a:rPr lang="en-US" dirty="0" smtClean="0"/>
              <a:t>OPV is no longer being manufactured in the US.  The last production lot expired in November, 2000.</a:t>
            </a:r>
          </a:p>
          <a:p>
            <a:pPr eaLnBrk="1" hangingPunct="1">
              <a:buFontTx/>
              <a:buChar char="•"/>
            </a:pPr>
            <a:r>
              <a:rPr lang="en-US" dirty="0" smtClean="0"/>
              <a:t>All the General Recommendations that apply to inactivated vaccines apply here.</a:t>
            </a:r>
          </a:p>
          <a:p>
            <a:pPr eaLnBrk="1" hangingPunct="1">
              <a:buFontTx/>
              <a:buChar char="•"/>
            </a:pPr>
            <a:r>
              <a:rPr lang="en-US" dirty="0" smtClean="0"/>
              <a:t>Optional polio information:</a:t>
            </a:r>
          </a:p>
          <a:p>
            <a:pPr lvl="1" eaLnBrk="1" hangingPunct="1">
              <a:buFontTx/>
              <a:buChar char="•"/>
            </a:pPr>
            <a:r>
              <a:rPr lang="en-US" dirty="0" smtClean="0"/>
              <a:t>Polio is a virus and lives in the throat and intestines of an infected person and is spread by direct contact.  It can be spread to other people through contact with feces.  This is an example of good hand washing being crucial in preventing the transmission of disease, in addition to being immunized.  </a:t>
            </a:r>
          </a:p>
          <a:p>
            <a:pPr lvl="1" eaLnBrk="1" hangingPunct="1">
              <a:buFontTx/>
              <a:buChar char="•"/>
            </a:pPr>
            <a:r>
              <a:rPr lang="en-US" dirty="0" smtClean="0"/>
              <a:t>Thankfully, the incidence of this disease has decreased and we do not see this disease in the US anymore.  In fact, the last case due to wild polio virus in GA was in 1979,and until July of 2000, the last case in the Western Hemisphere was in 1991 in Peru. In 2001, there was an outbreak of polio ( 20 reported cases as of 12/00) in the Dominican Republic.  We still immunize because we are a global society and there is a danger of international importation of this virus. Our goal is to have polio as the next vaccine preventable disease that is eliminated worldwide. </a:t>
            </a:r>
          </a:p>
          <a:p>
            <a:pPr lvl="1" eaLnBrk="1" hangingPunct="1">
              <a:buFontTx/>
              <a:buNone/>
            </a:pPr>
            <a:endParaRPr lang="en-US" dirty="0" smtClean="0"/>
          </a:p>
          <a:p>
            <a:pPr eaLnBrk="1" hangingPunct="1"/>
            <a:r>
              <a:rPr lang="en-US" b="1" dirty="0" smtClean="0"/>
              <a:t>The recommendations for an all IPV </a:t>
            </a:r>
            <a:r>
              <a:rPr lang="en-US" dirty="0" smtClean="0"/>
              <a:t>schedule:</a:t>
            </a:r>
          </a:p>
          <a:p>
            <a:pPr lvl="1" eaLnBrk="1" hangingPunct="1">
              <a:buSzPct val="75000"/>
              <a:buFont typeface="Webdings" pitchFamily="18" charset="2"/>
              <a:buChar char="&lt;"/>
            </a:pPr>
            <a:r>
              <a:rPr lang="en-US" dirty="0" smtClean="0"/>
              <a:t>First dose at 2 months of age</a:t>
            </a:r>
          </a:p>
          <a:p>
            <a:pPr lvl="1" eaLnBrk="1" hangingPunct="1">
              <a:buSzPct val="75000"/>
              <a:buFont typeface="Webdings" pitchFamily="18" charset="2"/>
              <a:buChar char="&lt;"/>
            </a:pPr>
            <a:r>
              <a:rPr lang="en-US" dirty="0" smtClean="0"/>
              <a:t>Second dose at 4 months of age</a:t>
            </a:r>
          </a:p>
          <a:p>
            <a:pPr lvl="1" eaLnBrk="1" hangingPunct="1">
              <a:buSzPct val="75000"/>
              <a:buFont typeface="Webdings" pitchFamily="18" charset="2"/>
              <a:buChar char="&lt;"/>
            </a:pPr>
            <a:r>
              <a:rPr lang="en-US" dirty="0" smtClean="0"/>
              <a:t>Third dose at 6 months of age</a:t>
            </a:r>
          </a:p>
          <a:p>
            <a:pPr lvl="1" eaLnBrk="1" hangingPunct="1">
              <a:buSzPct val="75000"/>
              <a:buFont typeface="Webdings" pitchFamily="18" charset="2"/>
              <a:buChar char="&lt;"/>
            </a:pPr>
            <a:r>
              <a:rPr lang="en-US" dirty="0" smtClean="0"/>
              <a:t>Fourth dose at 4-6 years of age</a:t>
            </a:r>
          </a:p>
          <a:p>
            <a:pPr lvl="1" eaLnBrk="1" hangingPunct="1">
              <a:buSzPct val="75000"/>
              <a:buFont typeface="Webdings" pitchFamily="18" charset="2"/>
              <a:buChar char="&lt;"/>
            </a:pPr>
            <a:r>
              <a:rPr lang="en-US" dirty="0" smtClean="0"/>
              <a:t> The minimum time interval between 1-3 doses is 4 weeks, the minimum time interval between the 3</a:t>
            </a:r>
            <a:r>
              <a:rPr lang="en-US" baseline="30000" dirty="0" smtClean="0"/>
              <a:t>rd</a:t>
            </a:r>
            <a:r>
              <a:rPr lang="en-US" dirty="0" smtClean="0"/>
              <a:t> and 4</a:t>
            </a:r>
            <a:r>
              <a:rPr lang="en-US" baseline="30000" dirty="0" smtClean="0"/>
              <a:t>th</a:t>
            </a:r>
            <a:r>
              <a:rPr lang="en-US" dirty="0" smtClean="0"/>
              <a:t> dose is 6 months.</a:t>
            </a:r>
            <a:endParaRPr lang="en-US" dirty="0" smtClean="0">
              <a:solidFill>
                <a:schemeClr val="tx2"/>
              </a:solidFill>
            </a:endParaRPr>
          </a:p>
          <a:p>
            <a:pPr lvl="1" eaLnBrk="1" hangingPunct="1">
              <a:buSzPct val="75000"/>
              <a:buFont typeface="Webdings" pitchFamily="18" charset="2"/>
              <a:buChar char="&lt;"/>
            </a:pPr>
            <a:r>
              <a:rPr lang="en-US" dirty="0" smtClean="0">
                <a:solidFill>
                  <a:schemeClr val="tx2"/>
                </a:solidFill>
              </a:rPr>
              <a:t>The final dose in the series should be administered on or after the 4</a:t>
            </a:r>
            <a:r>
              <a:rPr lang="en-US" baseline="30000" dirty="0" smtClean="0">
                <a:solidFill>
                  <a:schemeClr val="tx2"/>
                </a:solidFill>
              </a:rPr>
              <a:t>th</a:t>
            </a:r>
            <a:r>
              <a:rPr lang="en-US" dirty="0" smtClean="0">
                <a:solidFill>
                  <a:schemeClr val="tx2"/>
                </a:solidFill>
              </a:rPr>
              <a:t> birthday and at least 6 months following the previous dose.</a:t>
            </a:r>
          </a:p>
          <a:p>
            <a:pPr lvl="1" eaLnBrk="1" hangingPunct="1">
              <a:buSzPct val="75000"/>
              <a:buFont typeface="Webdings" pitchFamily="18" charset="2"/>
              <a:buNone/>
            </a:pPr>
            <a:r>
              <a:rPr lang="en-US" dirty="0" smtClean="0"/>
              <a:t>• If 4 doses are administered prior to age 4 years a fifth dose should be administered at age 4 through 6 years. See </a:t>
            </a:r>
            <a:r>
              <a:rPr lang="en-US" i="1" dirty="0" smtClean="0"/>
              <a:t>MMWR </a:t>
            </a:r>
            <a:r>
              <a:rPr lang="en-US" dirty="0" smtClean="0"/>
              <a:t>2009;58(30):829–30.</a:t>
            </a:r>
          </a:p>
          <a:p>
            <a:pPr lvl="1" eaLnBrk="1" hangingPunct="1">
              <a:buSzPct val="75000"/>
              <a:buFont typeface="Webdings" pitchFamily="18" charset="2"/>
              <a:buNone/>
            </a:pPr>
            <a:r>
              <a:rPr lang="en-US" b="1" dirty="0" smtClean="0"/>
              <a:t>For children on a catch up Immunization schedule:</a:t>
            </a:r>
          </a:p>
          <a:p>
            <a:pPr lvl="1" eaLnBrk="1" hangingPunct="1">
              <a:buSzPct val="75000"/>
              <a:buFont typeface="Webdings" pitchFamily="18" charset="2"/>
              <a:buNone/>
            </a:pPr>
            <a:r>
              <a:rPr lang="en-US" dirty="0" smtClean="0"/>
              <a:t>A fourth dose is not necessary if the third dose was administered at age 4 years or older and at least 6 months following the previous dose. </a:t>
            </a:r>
          </a:p>
          <a:p>
            <a:pPr lvl="1" eaLnBrk="1" hangingPunct="1">
              <a:buSzPct val="75000"/>
              <a:buFont typeface="Webdings" pitchFamily="18" charset="2"/>
              <a:buNone/>
            </a:pPr>
            <a:endParaRPr lang="en-US" dirty="0" smtClean="0"/>
          </a:p>
          <a:p>
            <a:pPr lvl="1" eaLnBrk="1" hangingPunct="1">
              <a:buFontTx/>
              <a:buNone/>
            </a:pPr>
            <a:endParaRPr lang="en-US" dirty="0" smtClean="0"/>
          </a:p>
          <a:p>
            <a:pPr>
              <a:lnSpc>
                <a:spcPct val="90000"/>
              </a:lnSpc>
              <a:spcBef>
                <a:spcPct val="0"/>
              </a:spcBef>
            </a:pPr>
            <a:endParaRPr lang="en-US" sz="1000" dirty="0">
              <a:latin typeface="Arial" charset="0"/>
            </a:endParaRPr>
          </a:p>
          <a:p>
            <a:pPr>
              <a:lnSpc>
                <a:spcPct val="90000"/>
              </a:lnSpc>
              <a:spcBef>
                <a:spcPct val="0"/>
              </a:spcBef>
            </a:pPr>
            <a:endParaRPr lang="en-US" sz="1000" dirty="0">
              <a:latin typeface="Arial" charset="0"/>
            </a:endParaRPr>
          </a:p>
          <a:p>
            <a:pPr>
              <a:lnSpc>
                <a:spcPct val="90000"/>
              </a:lnSpc>
              <a:spcBef>
                <a:spcPct val="0"/>
              </a:spcBef>
              <a:buFontTx/>
              <a:buChar char="•"/>
            </a:pPr>
            <a:r>
              <a:rPr lang="en-US" sz="1000" dirty="0">
                <a:latin typeface="Arial" charset="0"/>
              </a:rPr>
              <a:t>Oral polio vaccine still used in third world countries where polio is still endemic (Mainly in Nigeria, India, Pakistan, and Afghanistan). Other countries in Africa have had small outbreaks. </a:t>
            </a:r>
          </a:p>
          <a:p>
            <a:pPr>
              <a:lnSpc>
                <a:spcPct val="90000"/>
              </a:lnSpc>
              <a:spcBef>
                <a:spcPct val="0"/>
              </a:spcBef>
            </a:pPr>
            <a:endParaRPr lang="en-US" sz="1000" b="1" dirty="0">
              <a:latin typeface="Arial" charset="0"/>
            </a:endParaRPr>
          </a:p>
          <a:p>
            <a:pPr>
              <a:lnSpc>
                <a:spcPct val="90000"/>
              </a:lnSpc>
              <a:spcBef>
                <a:spcPct val="0"/>
              </a:spcBef>
            </a:pPr>
            <a:r>
              <a:rPr lang="en-US" sz="1000" dirty="0">
                <a:latin typeface="Arial" charset="0"/>
              </a:rPr>
              <a:t>For additional  information about polio refer to: Epidemiology and Prevention of Vaccine-Preventable Diseases, 12th edition May  2011.  HHS, CDC. </a:t>
            </a:r>
          </a:p>
          <a:p>
            <a:pPr>
              <a:lnSpc>
                <a:spcPct val="90000"/>
              </a:lnSpc>
              <a:spcBef>
                <a:spcPct val="0"/>
              </a:spcBef>
              <a:buFontTx/>
              <a:buChar char="•"/>
            </a:pPr>
            <a:endParaRPr lang="en-US" sz="1000" dirty="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6972A789-04CA-453D-9301-98D6A9D4BCB1}" type="slidenum">
              <a:rPr lang="en-US" smtClean="0">
                <a:solidFill>
                  <a:prstClr val="black"/>
                </a:solidFill>
              </a:rPr>
              <a:pPr/>
              <a:t>18</a:t>
            </a:fld>
            <a:endParaRPr lang="en-US" smtClean="0">
              <a:solidFill>
                <a:prstClr val="black"/>
              </a:solidFill>
            </a:endParaRPr>
          </a:p>
        </p:txBody>
      </p:sp>
      <p:sp>
        <p:nvSpPr>
          <p:cNvPr id="163843" name="Rectangle 2"/>
          <p:cNvSpPr>
            <a:spLocks noGrp="1" noRot="1" noChangeAspect="1" noChangeArrowheads="1" noTextEdit="1"/>
          </p:cNvSpPr>
          <p:nvPr>
            <p:ph type="sldImg"/>
          </p:nvPr>
        </p:nvSpPr>
        <p:spPr>
          <a:xfrm>
            <a:off x="1993900" y="457200"/>
            <a:ext cx="4138613" cy="3103563"/>
          </a:xfrm>
          <a:ln/>
        </p:spPr>
      </p:sp>
      <p:sp>
        <p:nvSpPr>
          <p:cNvPr id="163844" name="Rectangle 3"/>
          <p:cNvSpPr>
            <a:spLocks noGrp="1" noChangeArrowheads="1"/>
          </p:cNvSpPr>
          <p:nvPr>
            <p:ph type="body" idx="1"/>
          </p:nvPr>
        </p:nvSpPr>
        <p:spPr>
          <a:xfrm>
            <a:off x="467572" y="3721416"/>
            <a:ext cx="6010031" cy="4889821"/>
          </a:xfrm>
          <a:noFill/>
          <a:ln/>
        </p:spPr>
        <p:txBody>
          <a:bodyPr/>
          <a:lstStyle/>
          <a:p>
            <a:pPr eaLnBrk="1" hangingPunct="1">
              <a:buSzPct val="65000"/>
              <a:buFont typeface="Wingdings 2" pitchFamily="18" charset="2"/>
              <a:buChar char="¢"/>
            </a:pPr>
            <a:r>
              <a:rPr lang="en-US" dirty="0" smtClean="0"/>
              <a:t>Measles, Mumps, and Rubella vaccine or MMR protects against these diseases.</a:t>
            </a:r>
          </a:p>
          <a:p>
            <a:pPr eaLnBrk="1" hangingPunct="1">
              <a:buSzPct val="65000"/>
              <a:buFont typeface="Wingdings 2" pitchFamily="18" charset="2"/>
              <a:buChar char="¢"/>
            </a:pPr>
            <a:r>
              <a:rPr lang="en-US" dirty="0" smtClean="0"/>
              <a:t>We now have a new vaccine, MMRV, which provides the same protection in addition to varicella immunity.  We will discuss this combination vaccine later.</a:t>
            </a:r>
          </a:p>
          <a:p>
            <a:pPr eaLnBrk="1" hangingPunct="1">
              <a:buSzPct val="65000"/>
              <a:buFont typeface="Wingdings 2" pitchFamily="18" charset="2"/>
              <a:buChar char="¢"/>
            </a:pPr>
            <a:r>
              <a:rPr lang="en-US" dirty="0" smtClean="0"/>
              <a:t>The child in the top left slide has a bad rash caused by measles.  The rash usually begins along the hairline and moves downward over the course of 4 days to the face, neck, body, hands, and feet. </a:t>
            </a:r>
          </a:p>
          <a:p>
            <a:pPr eaLnBrk="1" hangingPunct="1">
              <a:buSzPct val="65000"/>
              <a:buFont typeface="Wingdings 2" pitchFamily="18" charset="2"/>
              <a:buChar char="¢"/>
            </a:pPr>
            <a:r>
              <a:rPr lang="en-US" dirty="0" smtClean="0"/>
              <a:t>The bottom slide illustrates a child who has the mumps.  As you can see, the child is swollen under the jaw and in the cheeks. She may have a fever and headache</a:t>
            </a:r>
          </a:p>
          <a:p>
            <a:pPr eaLnBrk="1" hangingPunct="1">
              <a:buSzPct val="65000"/>
              <a:buFont typeface="Wingdings 2" pitchFamily="18" charset="2"/>
              <a:buChar char="¢"/>
            </a:pPr>
            <a:r>
              <a:rPr lang="en-US" dirty="0" smtClean="0"/>
              <a:t>The 2 pictures on the top right of the slide show a rubella rash on a young child, and also an infant suffering from congenital rubella syndrome, a potentially very devastating form of rubella.</a:t>
            </a:r>
          </a:p>
          <a:p>
            <a:pPr eaLnBrk="1" hangingPunct="1">
              <a:buSzPct val="65000"/>
              <a:buFont typeface="Wingdings 2" pitchFamily="18" charset="2"/>
              <a:buChar char="¢"/>
            </a:pPr>
            <a:r>
              <a:rPr lang="en-US" dirty="0" smtClean="0"/>
              <a:t>The routine recommendations and footnotes for measles, mumps, and rubella did not change.  </a:t>
            </a:r>
          </a:p>
          <a:p>
            <a:pPr eaLnBrk="1" hangingPunct="1">
              <a:buSzPct val="65000"/>
              <a:buFont typeface="Wingdings 2" pitchFamily="18" charset="2"/>
              <a:buChar char="¢"/>
            </a:pPr>
            <a:endParaRPr lang="en-US" dirty="0" smtClean="0"/>
          </a:p>
          <a:p>
            <a:pPr eaLnBrk="1" hangingPunct="1">
              <a:buSzPct val="65000"/>
              <a:buFont typeface="Wingdings 2" pitchFamily="18" charset="2"/>
              <a:buChar char="¢"/>
            </a:pPr>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lvl="2" eaLnBrk="1" hangingPunct="1">
              <a:buFont typeface="Wingdings" pitchFamily="2" charset="2"/>
              <a:buChar char="n"/>
            </a:pPr>
            <a:endParaRPr lang="en-US" dirty="0" smtClean="0"/>
          </a:p>
          <a:p>
            <a:pPr eaLnBrk="1" hangingPunct="1">
              <a:buFont typeface="Wingdings" pitchFamily="2" charset="2"/>
              <a:buChar char="n"/>
            </a:pPr>
            <a:endParaRPr lang="en-US" sz="10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p:spPr>
        <p:txBody>
          <a:bodyPr/>
          <a:lstStyle/>
          <a:p>
            <a:fld id="{FDF4FA5F-A652-484D-AF44-B1CA1A65E09E}" type="slidenum">
              <a:rPr lang="en-US" smtClean="0">
                <a:solidFill>
                  <a:prstClr val="black"/>
                </a:solidFill>
              </a:rPr>
              <a:pPr/>
              <a:t>19</a:t>
            </a:fld>
            <a:endParaRPr lang="en-US" smtClean="0">
              <a:solidFill>
                <a:prstClr val="black"/>
              </a:solidFill>
            </a:endParaRPr>
          </a:p>
        </p:txBody>
      </p:sp>
      <p:sp>
        <p:nvSpPr>
          <p:cNvPr id="223234"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8" tIns="46219" rIns="92438" bIns="46219" anchor="b"/>
          <a:lstStyle/>
          <a:p>
            <a:endParaRPr lang="en-US" sz="1200">
              <a:solidFill>
                <a:prstClr val="black"/>
              </a:solidFill>
              <a:cs typeface="Arial" charset="0"/>
            </a:endParaRPr>
          </a:p>
        </p:txBody>
      </p:sp>
      <p:sp>
        <p:nvSpPr>
          <p:cNvPr id="223235"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38" tIns="46219" rIns="92438" bIns="46219" anchor="b"/>
          <a:lstStyle/>
          <a:p>
            <a:pPr algn="r"/>
            <a:fld id="{476529F1-0D49-43CF-BC22-39D230751FD1}" type="slidenum">
              <a:rPr lang="en-US" sz="1200">
                <a:solidFill>
                  <a:prstClr val="black"/>
                </a:solidFill>
                <a:cs typeface="Arial" charset="0"/>
              </a:rPr>
              <a:pPr algn="r"/>
              <a:t>19</a:t>
            </a:fld>
            <a:endParaRPr lang="en-US" sz="1200">
              <a:solidFill>
                <a:prstClr val="black"/>
              </a:solidFill>
              <a:cs typeface="Arial" charset="0"/>
            </a:endParaRPr>
          </a:p>
        </p:txBody>
      </p:sp>
      <p:sp>
        <p:nvSpPr>
          <p:cNvPr id="223236"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8" tIns="46219" rIns="92438" bIns="46219" anchor="b"/>
          <a:lstStyle/>
          <a:p>
            <a:endParaRPr lang="en-US" sz="1200">
              <a:solidFill>
                <a:prstClr val="black"/>
              </a:solidFill>
              <a:cs typeface="Arial" charset="0"/>
            </a:endParaRPr>
          </a:p>
        </p:txBody>
      </p:sp>
      <p:sp>
        <p:nvSpPr>
          <p:cNvPr id="223237"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38" tIns="46219" rIns="92438" bIns="46219" anchor="b"/>
          <a:lstStyle/>
          <a:p>
            <a:pPr algn="r"/>
            <a:fld id="{A24662CE-1636-4BF5-8DB6-6A4C0DCB6249}" type="slidenum">
              <a:rPr lang="en-US" sz="1200">
                <a:solidFill>
                  <a:prstClr val="black"/>
                </a:solidFill>
                <a:cs typeface="Arial" charset="0"/>
              </a:rPr>
              <a:pPr algn="r"/>
              <a:t>19</a:t>
            </a:fld>
            <a:endParaRPr lang="en-US" sz="1200">
              <a:solidFill>
                <a:prstClr val="black"/>
              </a:solidFill>
              <a:cs typeface="Arial" charset="0"/>
            </a:endParaRPr>
          </a:p>
        </p:txBody>
      </p:sp>
      <p:sp>
        <p:nvSpPr>
          <p:cNvPr id="223238" name="Rectangle 2"/>
          <p:cNvSpPr>
            <a:spLocks noGrp="1" noRot="1" noChangeAspect="1" noChangeArrowheads="1" noTextEdit="1"/>
          </p:cNvSpPr>
          <p:nvPr>
            <p:ph type="sldImg"/>
          </p:nvPr>
        </p:nvSpPr>
        <p:spPr>
          <a:xfrm>
            <a:off x="1185863" y="698500"/>
            <a:ext cx="4654550" cy="3490913"/>
          </a:xfrm>
          <a:ln/>
        </p:spPr>
      </p:sp>
      <p:sp>
        <p:nvSpPr>
          <p:cNvPr id="223239" name="Rectangle 3"/>
          <p:cNvSpPr>
            <a:spLocks noGrp="1" noChangeArrowheads="1"/>
          </p:cNvSpPr>
          <p:nvPr>
            <p:ph type="body" idx="1"/>
          </p:nvPr>
        </p:nvSpPr>
        <p:spPr>
          <a:xfrm>
            <a:off x="312138" y="4729265"/>
            <a:ext cx="6298030" cy="4579835"/>
          </a:xfrm>
          <a:noFill/>
          <a:ln/>
        </p:spPr>
        <p:txBody>
          <a:bodyPr lIns="90921" tIns="45461" rIns="90921" bIns="45461"/>
          <a:lstStyle/>
          <a:p>
            <a:pPr eaLnBrk="1" hangingPunct="1">
              <a:lnSpc>
                <a:spcPct val="80000"/>
              </a:lnSpc>
            </a:pPr>
            <a:r>
              <a:rPr lang="en-US" sz="1000" b="1" u="sng" dirty="0">
                <a:latin typeface="Arial" charset="0"/>
              </a:rPr>
              <a:t>MEASLES </a:t>
            </a:r>
            <a:r>
              <a:rPr lang="en-US" sz="1000" b="1" dirty="0">
                <a:latin typeface="Arial" charset="0"/>
              </a:rPr>
              <a:t>(</a:t>
            </a:r>
            <a:r>
              <a:rPr lang="en-US" sz="1000" dirty="0">
                <a:latin typeface="Arial" charset="0"/>
              </a:rPr>
              <a:t>caused by </a:t>
            </a:r>
            <a:r>
              <a:rPr lang="en-US" sz="1000" dirty="0" err="1">
                <a:latin typeface="Arial" charset="0"/>
              </a:rPr>
              <a:t>paramyxovirus</a:t>
            </a:r>
            <a:r>
              <a:rPr lang="en-US" sz="1000" dirty="0">
                <a:latin typeface="Arial" charset="0"/>
              </a:rPr>
              <a:t>)</a:t>
            </a:r>
          </a:p>
          <a:p>
            <a:pPr eaLnBrk="1" hangingPunct="1">
              <a:lnSpc>
                <a:spcPct val="80000"/>
              </a:lnSpc>
            </a:pPr>
            <a:r>
              <a:rPr lang="en-US" sz="1000" b="1" dirty="0">
                <a:latin typeface="Arial" charset="0"/>
              </a:rPr>
              <a:t>Slide shows two children with typical measles rash and conjunctivitis in younger child</a:t>
            </a:r>
          </a:p>
          <a:p>
            <a:pPr eaLnBrk="1" hangingPunct="1">
              <a:lnSpc>
                <a:spcPct val="80000"/>
              </a:lnSpc>
            </a:pPr>
            <a:r>
              <a:rPr lang="en-US" sz="1000" dirty="0">
                <a:latin typeface="Arial" charset="0"/>
              </a:rPr>
              <a:t>Initial symptoms are runny nose, followed by increasing fever (103º-105º), cough, conjunctivitis, </a:t>
            </a:r>
            <a:r>
              <a:rPr lang="en-US" sz="1000" dirty="0" err="1">
                <a:latin typeface="Arial" charset="0"/>
              </a:rPr>
              <a:t>Koplik</a:t>
            </a:r>
            <a:r>
              <a:rPr lang="en-US" sz="1000" dirty="0">
                <a:latin typeface="Arial" charset="0"/>
              </a:rPr>
              <a:t> spots, and a </a:t>
            </a:r>
            <a:r>
              <a:rPr lang="en-US" sz="1000" dirty="0" err="1">
                <a:latin typeface="Arial" charset="0"/>
              </a:rPr>
              <a:t>maculopapular</a:t>
            </a:r>
            <a:r>
              <a:rPr lang="en-US" sz="1000" dirty="0">
                <a:latin typeface="Arial" charset="0"/>
              </a:rPr>
              <a:t> rash that lasts 5-6 days</a:t>
            </a:r>
          </a:p>
          <a:p>
            <a:pPr eaLnBrk="1" hangingPunct="1">
              <a:lnSpc>
                <a:spcPct val="80000"/>
              </a:lnSpc>
            </a:pPr>
            <a:r>
              <a:rPr lang="en-US" sz="1000" dirty="0">
                <a:latin typeface="Arial" charset="0"/>
              </a:rPr>
              <a:t>Complications include otitis media (7%), pneumonia (6%), and acute encephalitis (0.1%) 1 in 1000 cases, death (0.2%)   </a:t>
            </a:r>
            <a:r>
              <a:rPr lang="en-US" sz="1000" dirty="0">
                <a:solidFill>
                  <a:srgbClr val="FF0000"/>
                </a:solidFill>
              </a:rPr>
              <a:t>Although measles elimination was declared in the United States in 2000 , importation of measles cases continues to occur. </a:t>
            </a:r>
            <a:r>
              <a:rPr lang="en-US" sz="1000" dirty="0">
                <a:solidFill>
                  <a:srgbClr val="FF0000"/>
                </a:solidFill>
                <a:latin typeface="Arial" charset="0"/>
              </a:rPr>
              <a:t>  </a:t>
            </a:r>
            <a:r>
              <a:rPr lang="en-US" sz="1000" dirty="0">
                <a:solidFill>
                  <a:srgbClr val="FF0000"/>
                </a:solidFill>
              </a:rPr>
              <a:t>CDC evaluated cases reported by 16 states during January 1–August 24, 2013. A total of 159 cases of measles were reported during this period. </a:t>
            </a:r>
            <a:endParaRPr lang="en-US" sz="1000" dirty="0">
              <a:solidFill>
                <a:srgbClr val="FF0000"/>
              </a:solidFill>
              <a:latin typeface="Arial" charset="0"/>
            </a:endParaRPr>
          </a:p>
          <a:p>
            <a:pPr eaLnBrk="1" hangingPunct="1">
              <a:lnSpc>
                <a:spcPct val="90000"/>
              </a:lnSpc>
            </a:pPr>
            <a:r>
              <a:rPr lang="en-US" sz="1000" b="1" u="sng" dirty="0">
                <a:latin typeface="Arial" charset="0"/>
              </a:rPr>
              <a:t>MUMPS</a:t>
            </a:r>
            <a:r>
              <a:rPr lang="en-US" sz="1000" dirty="0">
                <a:latin typeface="Arial" charset="0"/>
              </a:rPr>
              <a:t> (caused by </a:t>
            </a:r>
            <a:r>
              <a:rPr lang="en-US" sz="1000" dirty="0" err="1">
                <a:latin typeface="Arial" charset="0"/>
              </a:rPr>
              <a:t>paramyxovirus</a:t>
            </a:r>
            <a:r>
              <a:rPr lang="en-US" sz="1000" dirty="0">
                <a:latin typeface="Arial" charset="0"/>
              </a:rPr>
              <a:t>)</a:t>
            </a:r>
            <a:r>
              <a:rPr lang="en-US" sz="1000" b="1" u="sng" dirty="0">
                <a:latin typeface="Arial" charset="0"/>
              </a:rPr>
              <a:t> </a:t>
            </a:r>
          </a:p>
          <a:p>
            <a:pPr eaLnBrk="1" hangingPunct="1">
              <a:lnSpc>
                <a:spcPct val="90000"/>
              </a:lnSpc>
            </a:pPr>
            <a:r>
              <a:rPr lang="en-US" sz="1000" b="1" dirty="0">
                <a:latin typeface="Arial" charset="0"/>
              </a:rPr>
              <a:t>Slide shows an adolescent with </a:t>
            </a:r>
            <a:r>
              <a:rPr lang="en-US" sz="1000" b="1" dirty="0" err="1">
                <a:latin typeface="Arial" charset="0"/>
              </a:rPr>
              <a:t>parotitis</a:t>
            </a:r>
            <a:r>
              <a:rPr lang="en-US" sz="1000" b="1" dirty="0">
                <a:latin typeface="Arial" charset="0"/>
              </a:rPr>
              <a:t> due to mumps</a:t>
            </a:r>
          </a:p>
          <a:p>
            <a:pPr eaLnBrk="1" hangingPunct="1">
              <a:lnSpc>
                <a:spcPct val="90000"/>
              </a:lnSpc>
            </a:pPr>
            <a:r>
              <a:rPr lang="en-US" sz="1000" dirty="0" err="1">
                <a:latin typeface="Arial" charset="0"/>
              </a:rPr>
              <a:t>Parotitis</a:t>
            </a:r>
            <a:r>
              <a:rPr lang="en-US" sz="1000" dirty="0">
                <a:latin typeface="Arial" charset="0"/>
              </a:rPr>
              <a:t> occurs in 30-40% of infected persons, 40-50% have only nonspecific or respiratory symptoms </a:t>
            </a:r>
          </a:p>
          <a:p>
            <a:pPr eaLnBrk="1" hangingPunct="1">
              <a:lnSpc>
                <a:spcPct val="90000"/>
              </a:lnSpc>
            </a:pPr>
            <a:r>
              <a:rPr lang="en-US" sz="1000" dirty="0">
                <a:latin typeface="Arial" charset="0"/>
              </a:rPr>
              <a:t>Complications include aseptic meningitis, &amp; deafness</a:t>
            </a:r>
          </a:p>
          <a:p>
            <a:pPr eaLnBrk="1" hangingPunct="1">
              <a:lnSpc>
                <a:spcPct val="90000"/>
              </a:lnSpc>
            </a:pPr>
            <a:r>
              <a:rPr lang="en-US" sz="1000" dirty="0">
                <a:latin typeface="Arial" charset="0"/>
              </a:rPr>
              <a:t>Post pubertal individuals may have </a:t>
            </a:r>
            <a:r>
              <a:rPr lang="en-US" sz="1000" dirty="0" err="1">
                <a:latin typeface="Arial" charset="0"/>
              </a:rPr>
              <a:t>orchitis</a:t>
            </a:r>
            <a:r>
              <a:rPr lang="en-US" sz="1000" dirty="0">
                <a:latin typeface="Arial" charset="0"/>
              </a:rPr>
              <a:t>, ovarian inflammation, &amp; pancreatitis</a:t>
            </a:r>
          </a:p>
          <a:p>
            <a:pPr eaLnBrk="1" hangingPunct="1">
              <a:lnSpc>
                <a:spcPct val="80000"/>
              </a:lnSpc>
            </a:pPr>
            <a:endParaRPr lang="en-US" sz="1000" b="1" dirty="0">
              <a:solidFill>
                <a:srgbClr val="FF0000"/>
              </a:solidFill>
              <a:latin typeface="Arial" charset="0"/>
            </a:endParaRPr>
          </a:p>
          <a:p>
            <a:pPr eaLnBrk="1" hangingPunct="1">
              <a:lnSpc>
                <a:spcPct val="80000"/>
              </a:lnSpc>
            </a:pPr>
            <a:r>
              <a:rPr lang="en-US" sz="1000" b="1" dirty="0">
                <a:solidFill>
                  <a:srgbClr val="FF0000"/>
                </a:solidFill>
                <a:latin typeface="Arial" charset="0"/>
              </a:rPr>
              <a:t>RUBELLA </a:t>
            </a:r>
            <a:r>
              <a:rPr lang="en-US" sz="1000" dirty="0">
                <a:latin typeface="Arial" charset="0"/>
              </a:rPr>
              <a:t>(Caused by </a:t>
            </a:r>
            <a:r>
              <a:rPr lang="en-US" sz="1000" dirty="0" err="1">
                <a:latin typeface="Arial" charset="0"/>
              </a:rPr>
              <a:t>togavirus</a:t>
            </a:r>
            <a:r>
              <a:rPr lang="en-US" sz="1000" dirty="0">
                <a:latin typeface="Arial" charset="0"/>
              </a:rPr>
              <a:t>)</a:t>
            </a:r>
          </a:p>
          <a:p>
            <a:pPr eaLnBrk="1" hangingPunct="1">
              <a:lnSpc>
                <a:spcPct val="80000"/>
              </a:lnSpc>
            </a:pPr>
            <a:r>
              <a:rPr lang="en-US" sz="1000" dirty="0">
                <a:latin typeface="Arial" charset="0"/>
              </a:rPr>
              <a:t>In children, the rash may be the first manifestation of infection. Adults may have low-grade fever, malaise, URI, and lymphadenopathy prior to rash. Arthralgia and arthritis is common in adults, especially women. Complications include encephalitis and hemorrhagic manifestations</a:t>
            </a:r>
          </a:p>
          <a:p>
            <a:pPr eaLnBrk="1" hangingPunct="1">
              <a:lnSpc>
                <a:spcPct val="90000"/>
              </a:lnSpc>
            </a:pPr>
            <a:r>
              <a:rPr lang="en-US" sz="1000" dirty="0">
                <a:latin typeface="Arial" charset="0"/>
              </a:rPr>
              <a:t>Rubella is no longer endemic in the U.S. However, it is still present in other countries and can be imported</a:t>
            </a:r>
            <a:r>
              <a:rPr lang="en-US" sz="1000" u="sng" dirty="0">
                <a:latin typeface="Arial" charset="0"/>
              </a:rPr>
              <a:t>   </a:t>
            </a:r>
          </a:p>
          <a:p>
            <a:pPr eaLnBrk="1" hangingPunct="1">
              <a:lnSpc>
                <a:spcPct val="80000"/>
              </a:lnSpc>
            </a:pPr>
            <a:endParaRPr lang="en-US" sz="1000" b="1" u="sng" dirty="0">
              <a:solidFill>
                <a:srgbClr val="FF0000"/>
              </a:solidFill>
              <a:latin typeface="Arial" charset="0"/>
            </a:endParaRPr>
          </a:p>
          <a:p>
            <a:pPr eaLnBrk="1" hangingPunct="1">
              <a:lnSpc>
                <a:spcPct val="80000"/>
              </a:lnSpc>
            </a:pPr>
            <a:r>
              <a:rPr lang="en-US" sz="1000" b="1" u="sng" dirty="0">
                <a:solidFill>
                  <a:srgbClr val="FF0000"/>
                </a:solidFill>
                <a:latin typeface="Arial" charset="0"/>
              </a:rPr>
              <a:t>CONGENITAL </a:t>
            </a:r>
            <a:r>
              <a:rPr lang="en-US" sz="1000" b="1" u="sng" dirty="0">
                <a:latin typeface="Arial" charset="0"/>
              </a:rPr>
              <a:t>RUBELLA </a:t>
            </a:r>
            <a:r>
              <a:rPr lang="en-US" sz="1000" dirty="0">
                <a:latin typeface="Arial" charset="0"/>
              </a:rPr>
              <a:t> </a:t>
            </a:r>
          </a:p>
          <a:p>
            <a:pPr eaLnBrk="1" hangingPunct="1">
              <a:lnSpc>
                <a:spcPct val="80000"/>
              </a:lnSpc>
            </a:pPr>
            <a:r>
              <a:rPr lang="en-US" sz="1000" b="1" dirty="0">
                <a:latin typeface="Arial" charset="0"/>
              </a:rPr>
              <a:t>Slide shows an adult and child with a typical rash from rubella and an infant with congenital rubella syndrome</a:t>
            </a:r>
            <a:r>
              <a:rPr lang="en-US" sz="1000" dirty="0">
                <a:latin typeface="Arial" charset="0"/>
              </a:rPr>
              <a:t> Infant was infected in utero  and has “blueberry muffin spots” on skin due to petechial lesions, cataracts, hearing loss and congenital heart lesion and will most likely be developmentally delayed.</a:t>
            </a:r>
            <a:endParaRPr lang="en-US" sz="1000" b="1" dirty="0">
              <a:latin typeface="Arial" charset="0"/>
            </a:endParaRPr>
          </a:p>
          <a:p>
            <a:pPr eaLnBrk="1" hangingPunct="1">
              <a:lnSpc>
                <a:spcPct val="80000"/>
              </a:lnSpc>
            </a:pPr>
            <a:r>
              <a:rPr lang="en-US" sz="1000" b="1" dirty="0">
                <a:latin typeface="Arial" charset="0"/>
              </a:rPr>
              <a:t>All woman of child bearing age should be certain they are immune to rubella.</a:t>
            </a:r>
          </a:p>
          <a:p>
            <a:pPr eaLnBrk="1" hangingPunct="1">
              <a:lnSpc>
                <a:spcPct val="80000"/>
              </a:lnSpc>
            </a:pPr>
            <a:endParaRPr lang="en-US" sz="1000" b="1" dirty="0">
              <a:latin typeface="Arial" charset="0"/>
            </a:endParaRPr>
          </a:p>
          <a:p>
            <a:pPr eaLnBrk="1" hangingPunct="1">
              <a:lnSpc>
                <a:spcPct val="80000"/>
              </a:lnSpc>
            </a:pPr>
            <a:r>
              <a:rPr lang="en-US" sz="1000" dirty="0">
                <a:latin typeface="Arial" charset="0"/>
              </a:rPr>
              <a:t>For additional information refer to: Epidemiology and Prevention of Vaccine-Preventable Diseases, 12th edition  May 2012.  HHS, CDC. </a:t>
            </a:r>
          </a:p>
        </p:txBody>
      </p:sp>
      <p:sp>
        <p:nvSpPr>
          <p:cNvPr id="9" name="Footer Placeholder 8"/>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42" tIns="46221" rIns="92442" bIns="46221" anchor="b"/>
          <a:lstStyle/>
          <a:p>
            <a:pPr algn="r"/>
            <a:fld id="{A464AE3B-5E5B-4415-B5EE-7A487CA92EE8}" type="slidenum">
              <a:rPr lang="en-US" sz="1200">
                <a:solidFill>
                  <a:srgbClr val="000000"/>
                </a:solidFill>
                <a:cs typeface="Arial" charset="0"/>
              </a:rPr>
              <a:pPr algn="r"/>
              <a:t>20</a:t>
            </a:fld>
            <a:endParaRPr lang="en-US" sz="1200">
              <a:solidFill>
                <a:srgbClr val="000000"/>
              </a:solidFill>
              <a:cs typeface="Arial" charset="0"/>
            </a:endParaRPr>
          </a:p>
        </p:txBody>
      </p:sp>
      <p:sp>
        <p:nvSpPr>
          <p:cNvPr id="225282"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4" tIns="46217" rIns="92434" bIns="46217" anchor="b"/>
          <a:lstStyle/>
          <a:p>
            <a:endParaRPr lang="en-US" sz="1200">
              <a:solidFill>
                <a:srgbClr val="000000"/>
              </a:solidFill>
              <a:cs typeface="Arial" charset="0"/>
            </a:endParaRPr>
          </a:p>
        </p:txBody>
      </p:sp>
      <p:sp>
        <p:nvSpPr>
          <p:cNvPr id="225283"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34" tIns="46217" rIns="92434" bIns="46217" anchor="b"/>
          <a:lstStyle/>
          <a:p>
            <a:pPr algn="r"/>
            <a:fld id="{31C5EE42-BFD3-410B-8079-4A60958EBDA1}" type="slidenum">
              <a:rPr lang="en-US" sz="1200">
                <a:solidFill>
                  <a:srgbClr val="000000"/>
                </a:solidFill>
                <a:cs typeface="Arial" charset="0"/>
              </a:rPr>
              <a:pPr algn="r"/>
              <a:t>20</a:t>
            </a:fld>
            <a:endParaRPr lang="en-US" sz="1200">
              <a:solidFill>
                <a:srgbClr val="000000"/>
              </a:solidFill>
              <a:cs typeface="Arial" charset="0"/>
            </a:endParaRPr>
          </a:p>
        </p:txBody>
      </p:sp>
      <p:sp>
        <p:nvSpPr>
          <p:cNvPr id="225284"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4" tIns="46217" rIns="92434" bIns="46217" anchor="b"/>
          <a:lstStyle/>
          <a:p>
            <a:endParaRPr lang="en-US" sz="1200">
              <a:solidFill>
                <a:srgbClr val="000000"/>
              </a:solidFill>
              <a:cs typeface="Arial" charset="0"/>
            </a:endParaRPr>
          </a:p>
        </p:txBody>
      </p:sp>
      <p:sp>
        <p:nvSpPr>
          <p:cNvPr id="225285"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34" tIns="46217" rIns="92434" bIns="46217" anchor="b"/>
          <a:lstStyle/>
          <a:p>
            <a:pPr algn="r"/>
            <a:fld id="{5702D86D-FFA8-49B5-93F4-54A20879C957}" type="slidenum">
              <a:rPr lang="en-US" sz="1200">
                <a:solidFill>
                  <a:srgbClr val="000000"/>
                </a:solidFill>
                <a:cs typeface="Arial" charset="0"/>
              </a:rPr>
              <a:pPr algn="r"/>
              <a:t>20</a:t>
            </a:fld>
            <a:endParaRPr lang="en-US" sz="1200">
              <a:solidFill>
                <a:srgbClr val="000000"/>
              </a:solidFill>
              <a:cs typeface="Arial" charset="0"/>
            </a:endParaRPr>
          </a:p>
        </p:txBody>
      </p:sp>
      <p:sp>
        <p:nvSpPr>
          <p:cNvPr id="225286" name="Rectangle 2"/>
          <p:cNvSpPr>
            <a:spLocks noGrp="1" noRot="1" noChangeAspect="1" noChangeArrowheads="1" noTextEdit="1"/>
          </p:cNvSpPr>
          <p:nvPr>
            <p:ph type="sldImg"/>
          </p:nvPr>
        </p:nvSpPr>
        <p:spPr>
          <a:xfrm>
            <a:off x="1222375" y="687388"/>
            <a:ext cx="4652963" cy="3489325"/>
          </a:xfrm>
          <a:ln/>
        </p:spPr>
      </p:sp>
      <p:sp>
        <p:nvSpPr>
          <p:cNvPr id="225287" name="Rectangle 3"/>
          <p:cNvSpPr>
            <a:spLocks noGrp="1" noChangeArrowheads="1"/>
          </p:cNvSpPr>
          <p:nvPr>
            <p:ph type="body" idx="1"/>
          </p:nvPr>
        </p:nvSpPr>
        <p:spPr>
          <a:noFill/>
          <a:ln/>
        </p:spPr>
        <p:txBody>
          <a:bodyPr lIns="92434" tIns="46217" rIns="92434" bIns="46217"/>
          <a:lstStyle/>
          <a:p>
            <a:r>
              <a:rPr lang="en-US" sz="1000">
                <a:latin typeface="Arial" charset="0"/>
              </a:rPr>
              <a:t>MMR vaccine has been successful in reducing the cases of measles in the United States and many young physicians, physician’s assistants and nurse practitioners have never seen an acute case of measles. The symptoms of measles </a:t>
            </a:r>
            <a:r>
              <a:rPr lang="en-US" sz="1000">
                <a:solidFill>
                  <a:srgbClr val="FF0000"/>
                </a:solidFill>
                <a:latin typeface="Arial" charset="0"/>
              </a:rPr>
              <a:t>are</a:t>
            </a:r>
            <a:r>
              <a:rPr lang="en-US" sz="1000">
                <a:latin typeface="Arial" charset="0"/>
              </a:rPr>
              <a:t> more than a rash and </a:t>
            </a:r>
            <a:r>
              <a:rPr lang="en-US" sz="1000">
                <a:solidFill>
                  <a:srgbClr val="FF0000"/>
                </a:solidFill>
                <a:latin typeface="Arial" charset="0"/>
              </a:rPr>
              <a:t>include</a:t>
            </a:r>
            <a:r>
              <a:rPr lang="en-US" sz="1000">
                <a:latin typeface="Arial" charset="0"/>
              </a:rPr>
              <a:t> conjunctivitis, fever and white lesions (Koplik spots) on the buccal mucosa. Practitioners who have not seen a case of measles sometimes make a diagnosis solely on the basis of a rash. Serologic testing is now required to confirm a case of measles. </a:t>
            </a:r>
          </a:p>
          <a:p>
            <a:endParaRPr lang="en-US" sz="1000">
              <a:latin typeface="Arial" charset="0"/>
            </a:endParaRPr>
          </a:p>
          <a:p>
            <a:endParaRPr lang="en-US" sz="1000">
              <a:latin typeface="Arial" charset="0"/>
            </a:endParaRPr>
          </a:p>
          <a:p>
            <a:r>
              <a:rPr lang="en-US" sz="1000" b="1">
                <a:latin typeface="Arial" charset="0"/>
              </a:rPr>
              <a:t> </a:t>
            </a:r>
          </a:p>
        </p:txBody>
      </p:sp>
      <p:sp>
        <p:nvSpPr>
          <p:cNvPr id="9" name="Footer Placeholder 8"/>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r>
              <a:rPr lang="en-US" dirty="0" smtClean="0"/>
              <a:t>Neither the planners or presenters indicated that they have any real or perceived vested interest that relate to this presentation nor any relationships with pharmaceutical companies, biomedical device manufacturers, and/or  other corporations whose products and services are related to the vaccines we discuss.</a:t>
            </a:r>
          </a:p>
          <a:p>
            <a:endParaRPr lang="en-US" dirty="0" smtClean="0"/>
          </a:p>
          <a:p>
            <a:r>
              <a:rPr lang="en-US" dirty="0" smtClean="0"/>
              <a:t>There is no sponsorship or commercial support being received for this activity.</a:t>
            </a:r>
          </a:p>
          <a:p>
            <a:endParaRPr lang="en-US" dirty="0" smtClean="0"/>
          </a:p>
          <a:p>
            <a:r>
              <a:rPr lang="en-US" dirty="0" smtClean="0"/>
              <a:t>The mention of specific brands of vaccines in this presentation is for the purpose of providing education and does not constitute endorsement by the provider or ANCC of any commercial products.</a:t>
            </a:r>
          </a:p>
          <a:p>
            <a:endParaRPr lang="en-US" dirty="0" smtClean="0"/>
          </a:p>
          <a:p>
            <a:r>
              <a:rPr lang="en-US" dirty="0" smtClean="0"/>
              <a:t>For certain vaccines this may represent a slight departure from or off-label use of the vaccine package insert guidelines.</a:t>
            </a:r>
          </a:p>
        </p:txBody>
      </p:sp>
      <p:sp>
        <p:nvSpPr>
          <p:cNvPr id="55300" name="Slide Number Placeholder 3"/>
          <p:cNvSpPr>
            <a:spLocks noGrp="1"/>
          </p:cNvSpPr>
          <p:nvPr>
            <p:ph type="sldNum" sz="quarter" idx="5"/>
          </p:nvPr>
        </p:nvSpPr>
        <p:spPr>
          <a:noFill/>
        </p:spPr>
        <p:txBody>
          <a:bodyPr/>
          <a:lstStyle/>
          <a:p>
            <a:fld id="{CB323E87-2B63-4D76-88C4-5DBA64712600}" type="slidenum">
              <a:rPr lang="en-US" smtClean="0">
                <a:solidFill>
                  <a:prstClr val="black"/>
                </a:solidFill>
              </a:rPr>
              <a:pPr/>
              <a:t>2</a:t>
            </a:fld>
            <a:endParaRPr lang="en-US" smtClean="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p>
            <a:pPr>
              <a:defRPr/>
            </a:pPr>
            <a:fld id="{850F9AD5-2378-4B19-BE3D-7071C318B114}" type="slidenum">
              <a:rPr lang="en-US">
                <a:solidFill>
                  <a:prstClr val="black"/>
                </a:solidFill>
              </a:rPr>
              <a:pPr>
                <a:defRPr/>
              </a:pPr>
              <a:t>21</a:t>
            </a:fld>
            <a:endParaRPr lang="en-US">
              <a:solidFill>
                <a:prstClr val="black"/>
              </a:solidFill>
            </a:endParaRPr>
          </a:p>
        </p:txBody>
      </p:sp>
      <p:sp>
        <p:nvSpPr>
          <p:cNvPr id="229378" name="Rectangle 2"/>
          <p:cNvSpPr>
            <a:spLocks noGrp="1" noRot="1" noChangeAspect="1" noChangeArrowheads="1" noTextEdit="1"/>
          </p:cNvSpPr>
          <p:nvPr>
            <p:ph type="sldImg"/>
          </p:nvPr>
        </p:nvSpPr>
        <p:spPr>
          <a:xfrm>
            <a:off x="1222375" y="687388"/>
            <a:ext cx="4654550" cy="3490912"/>
          </a:xfrm>
          <a:ln/>
        </p:spPr>
      </p:sp>
      <p:sp>
        <p:nvSpPr>
          <p:cNvPr id="229379" name="Rectangle 3"/>
          <p:cNvSpPr>
            <a:spLocks noGrp="1" noChangeArrowheads="1"/>
          </p:cNvSpPr>
          <p:nvPr>
            <p:ph type="body" idx="1"/>
          </p:nvPr>
        </p:nvSpPr>
        <p:spPr>
          <a:xfrm>
            <a:off x="468207" y="4422459"/>
            <a:ext cx="6164721" cy="4188778"/>
          </a:xfrm>
          <a:noFill/>
          <a:ln/>
        </p:spPr>
        <p:txBody>
          <a:bodyPr/>
          <a:lstStyle/>
          <a:p>
            <a:pPr>
              <a:lnSpc>
                <a:spcPct val="80000"/>
              </a:lnSpc>
            </a:pPr>
            <a:r>
              <a:rPr lang="en-US" sz="900">
                <a:latin typeface="Arial" charset="0"/>
              </a:rPr>
              <a:t> </a:t>
            </a:r>
            <a:r>
              <a:rPr lang="en-US" sz="900" b="1">
                <a:latin typeface="Arial" charset="0"/>
              </a:rPr>
              <a:t>Dose 1 at Ages 12 through 47 Months </a:t>
            </a:r>
            <a:endParaRPr lang="en-US" sz="900">
              <a:latin typeface="Arial" charset="0"/>
            </a:endParaRPr>
          </a:p>
          <a:p>
            <a:pPr>
              <a:lnSpc>
                <a:spcPct val="80000"/>
              </a:lnSpc>
            </a:pPr>
            <a:r>
              <a:rPr lang="en-US" sz="900">
                <a:latin typeface="Arial" charset="0"/>
              </a:rPr>
              <a:t>For the first dose of measles, mumps, rubella, and varicella vaccines at ages 12 through 47 months, either MMR and varicella vaccines or MMRV vaccine can be used. Providers who are considering administering MMRV vaccine should discuss the benefits and risks of both vaccination options with the parents or caregivers. Compared with use of MMR and varicella vaccines at the same visit, use of MMRV vaccine results in one fewer injection but is associated with a higher risk for fever and febrile seizures 5 through 12 days after the first dose among children aged 12 through 23 months* (about one </a:t>
            </a:r>
            <a:r>
              <a:rPr lang="en-US" sz="900" i="1">
                <a:latin typeface="Arial" charset="0"/>
              </a:rPr>
              <a:t>extra </a:t>
            </a:r>
            <a:r>
              <a:rPr lang="en-US" sz="900">
                <a:latin typeface="Arial" charset="0"/>
              </a:rPr>
              <a:t>febrile seizure for every 2,300–2,600 MMRV vaccine doses). Use of MMR and varicella vaccines avoids this increased risk for fever and febrile seizures following MMRV vaccine. Providers who face barriers to clearly communicating these benefits and risks for any reason (e.g., language barriers) should administer MMR and varicella vaccines. </a:t>
            </a:r>
          </a:p>
          <a:p>
            <a:pPr>
              <a:lnSpc>
                <a:spcPct val="80000"/>
              </a:lnSpc>
            </a:pPr>
            <a:r>
              <a:rPr lang="en-US" sz="900" b="1">
                <a:latin typeface="Arial" charset="0"/>
              </a:rPr>
              <a:t>Dose 1 at Ages 48 Months and Older and Dose 2 at any Age </a:t>
            </a:r>
            <a:endParaRPr lang="en-US" sz="900">
              <a:latin typeface="Arial" charset="0"/>
            </a:endParaRPr>
          </a:p>
          <a:p>
            <a:pPr>
              <a:lnSpc>
                <a:spcPct val="80000"/>
              </a:lnSpc>
            </a:pPr>
            <a:r>
              <a:rPr lang="en-US" sz="900">
                <a:latin typeface="Arial" charset="0"/>
              </a:rPr>
              <a:t>For the first dose of measles, mumps, rubella, and varicella vaccines at ages 48 months and older and for dose 2 at any age (15 months through 12 years), use of MMRV vaccine generally is preferred over separate injections of its equivalent component vaccines (i.e., MMR and varicella vaccines). Considerations should include provider assessment†, patient preference, and the potential for adverse events. </a:t>
            </a:r>
          </a:p>
          <a:p>
            <a:pPr>
              <a:lnSpc>
                <a:spcPct val="80000"/>
              </a:lnSpc>
            </a:pPr>
            <a:r>
              <a:rPr lang="en-US" sz="900">
                <a:latin typeface="Arial" charset="0"/>
              </a:rPr>
              <a:t>Of note, the routinely recommended ages for measles, mumps, rubella and varicella vaccination continue to be 12 through 15 months of age for dose 1 and 4 through 6 years of age for dose 2. </a:t>
            </a:r>
          </a:p>
          <a:p>
            <a:pPr>
              <a:lnSpc>
                <a:spcPct val="80000"/>
              </a:lnSpc>
            </a:pPr>
            <a:r>
              <a:rPr lang="en-US" sz="900" b="1">
                <a:latin typeface="Arial" charset="0"/>
              </a:rPr>
              <a:t>Other MMRV Vaccine-related Guidance </a:t>
            </a:r>
            <a:endParaRPr lang="en-US" sz="900">
              <a:latin typeface="Arial" charset="0"/>
            </a:endParaRPr>
          </a:p>
          <a:p>
            <a:pPr>
              <a:lnSpc>
                <a:spcPct val="80000"/>
              </a:lnSpc>
            </a:pPr>
            <a:r>
              <a:rPr lang="en-US" sz="900" b="1">
                <a:latin typeface="Arial" charset="0"/>
              </a:rPr>
              <a:t>New precaution for MMRV Vaccine Use </a:t>
            </a:r>
            <a:endParaRPr lang="en-US" sz="900">
              <a:latin typeface="Arial" charset="0"/>
            </a:endParaRPr>
          </a:p>
          <a:p>
            <a:pPr>
              <a:lnSpc>
                <a:spcPct val="80000"/>
              </a:lnSpc>
            </a:pPr>
            <a:r>
              <a:rPr lang="en-US" sz="900">
                <a:latin typeface="Arial" charset="0"/>
              </a:rPr>
              <a:t>A personal or family (i.e., sibling, parent) history of seizures is a precaution for MMRV vaccination. Studies suggest that children who have a personal or family history of febrile seizures or family history of epilepsy are at increased risk for febrile seizures compared with children who do not have such histories. Children with a personal or family history of seizures generally should be vaccinated with MMR and varicella vaccines because the risks of using MMRV vaccine in this group of children generally outweigh the benefit of MMRV vaccine. </a:t>
            </a:r>
          </a:p>
          <a:p>
            <a:pPr>
              <a:lnSpc>
                <a:spcPct val="80000"/>
              </a:lnSpc>
            </a:pPr>
            <a:r>
              <a:rPr lang="en-US" sz="900">
                <a:latin typeface="Arial" charset="0"/>
              </a:rPr>
              <a:t>CDC has developed materials to help with the implementation of the updated recommendations for use of MMRV vaccine: </a:t>
            </a:r>
          </a:p>
          <a:p>
            <a:pPr>
              <a:lnSpc>
                <a:spcPct val="80000"/>
              </a:lnSpc>
            </a:pPr>
            <a:r>
              <a:rPr lang="en-US" sz="900" u="sng">
                <a:latin typeface="Arial" charset="0"/>
              </a:rPr>
              <a:t>www.cdc.gov/vaccines/vpd-vac/combo-vaccines/mmrv/vacopt.htm </a:t>
            </a:r>
            <a:endParaRPr lang="en-US" sz="900">
              <a:latin typeface="Arial" charset="0"/>
            </a:endParaRPr>
          </a:p>
          <a:p>
            <a:pPr>
              <a:lnSpc>
                <a:spcPct val="80000"/>
              </a:lnSpc>
            </a:pPr>
            <a:r>
              <a:rPr lang="en-US" sz="900">
                <a:latin typeface="Arial" charset="0"/>
              </a:rPr>
              <a:t>* The 47 month cut-off was chosen on the basis of the epidemiology of febrile seizures: first febrile seizures are uncommon after age 4 years, approximately 94% of febrile seizures occur in children aged less than 4 years. </a:t>
            </a:r>
          </a:p>
          <a:p>
            <a:pPr>
              <a:lnSpc>
                <a:spcPct val="80000"/>
              </a:lnSpc>
            </a:pPr>
            <a:r>
              <a:rPr lang="en-US" sz="900">
                <a:latin typeface="Arial" charset="0"/>
              </a:rPr>
              <a:t>† Provider assessment should include the number of injections, vaccine availability, likelihood of improved coverage, likelihood of patient return, and storage and cost consideration. </a:t>
            </a:r>
          </a:p>
          <a:p>
            <a:pPr>
              <a:lnSpc>
                <a:spcPct val="80000"/>
              </a:lnSpc>
            </a:pPr>
            <a:r>
              <a:rPr lang="en-US" sz="900">
                <a:latin typeface="Arial" charset="0"/>
              </a:rPr>
              <a:t>This document can be found on the CDC website at: </a:t>
            </a:r>
            <a:r>
              <a:rPr lang="en-US" sz="900">
                <a:solidFill>
                  <a:srgbClr val="FF0000"/>
                </a:solidFill>
                <a:latin typeface="Arial" charset="0"/>
              </a:rPr>
              <a:t>http://www.cdc.gov/mmwr/preview/mmwrhtml/rr5903a1.htm</a:t>
            </a:r>
            <a:r>
              <a:rPr lang="en-US" smtClean="0">
                <a:solidFill>
                  <a:srgbClr val="FF0000"/>
                </a:solidFill>
                <a:latin typeface="Arial" charset="0"/>
              </a:rPr>
              <a:t> </a:t>
            </a:r>
          </a:p>
        </p:txBody>
      </p:sp>
      <p:sp>
        <p:nvSpPr>
          <p:cNvPr id="6" name="Footer Placeholder 5"/>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p:spPr>
        <p:txBody>
          <a:bodyPr/>
          <a:lstStyle/>
          <a:p>
            <a:fld id="{A2389B39-2538-44DF-905E-79193998F958}" type="slidenum">
              <a:rPr lang="en-US" smtClean="0">
                <a:solidFill>
                  <a:prstClr val="black"/>
                </a:solidFill>
              </a:rPr>
              <a:pPr/>
              <a:t>22</a:t>
            </a:fld>
            <a:endParaRPr lang="en-US" smtClean="0">
              <a:solidFill>
                <a:prstClr val="black"/>
              </a:solidFill>
            </a:endParaRPr>
          </a:p>
        </p:txBody>
      </p:sp>
      <p:sp>
        <p:nvSpPr>
          <p:cNvPr id="227330"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8" tIns="46219" rIns="92438" bIns="46219" anchor="b"/>
          <a:lstStyle/>
          <a:p>
            <a:endParaRPr lang="en-US" sz="1200">
              <a:solidFill>
                <a:prstClr val="black"/>
              </a:solidFill>
              <a:cs typeface="Arial" charset="0"/>
            </a:endParaRPr>
          </a:p>
        </p:txBody>
      </p:sp>
      <p:sp>
        <p:nvSpPr>
          <p:cNvPr id="227331"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38" tIns="46219" rIns="92438" bIns="46219" anchor="b"/>
          <a:lstStyle/>
          <a:p>
            <a:pPr algn="r"/>
            <a:fld id="{885F46D9-9003-40D8-B440-8A281DE2BDD7}" type="slidenum">
              <a:rPr lang="en-US" sz="1200">
                <a:solidFill>
                  <a:prstClr val="black"/>
                </a:solidFill>
                <a:cs typeface="Arial" charset="0"/>
              </a:rPr>
              <a:pPr algn="r"/>
              <a:t>22</a:t>
            </a:fld>
            <a:endParaRPr lang="en-US" sz="1200">
              <a:solidFill>
                <a:prstClr val="black"/>
              </a:solidFill>
              <a:cs typeface="Arial" charset="0"/>
            </a:endParaRPr>
          </a:p>
        </p:txBody>
      </p:sp>
      <p:sp>
        <p:nvSpPr>
          <p:cNvPr id="227332"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8" tIns="46219" rIns="92438" bIns="46219" anchor="b"/>
          <a:lstStyle/>
          <a:p>
            <a:endParaRPr lang="en-US" sz="1200">
              <a:solidFill>
                <a:prstClr val="black"/>
              </a:solidFill>
              <a:cs typeface="Arial" charset="0"/>
            </a:endParaRPr>
          </a:p>
        </p:txBody>
      </p:sp>
      <p:sp>
        <p:nvSpPr>
          <p:cNvPr id="227333"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38" tIns="46219" rIns="92438" bIns="46219" anchor="b"/>
          <a:lstStyle/>
          <a:p>
            <a:pPr algn="r"/>
            <a:fld id="{C3A2B412-2FB3-4EBC-8876-DA8BD27F3CAF}" type="slidenum">
              <a:rPr lang="en-US" sz="1200">
                <a:solidFill>
                  <a:prstClr val="black"/>
                </a:solidFill>
                <a:cs typeface="Arial" charset="0"/>
              </a:rPr>
              <a:pPr algn="r"/>
              <a:t>22</a:t>
            </a:fld>
            <a:endParaRPr lang="en-US" sz="1200">
              <a:solidFill>
                <a:prstClr val="black"/>
              </a:solidFill>
              <a:cs typeface="Arial" charset="0"/>
            </a:endParaRPr>
          </a:p>
        </p:txBody>
      </p:sp>
      <p:sp>
        <p:nvSpPr>
          <p:cNvPr id="227334" name="Rectangle 2"/>
          <p:cNvSpPr>
            <a:spLocks noGrp="1" noRot="1" noChangeAspect="1" noChangeArrowheads="1" noTextEdit="1"/>
          </p:cNvSpPr>
          <p:nvPr>
            <p:ph type="sldImg"/>
          </p:nvPr>
        </p:nvSpPr>
        <p:spPr>
          <a:xfrm>
            <a:off x="1185863" y="231775"/>
            <a:ext cx="4654550" cy="3490913"/>
          </a:xfrm>
          <a:ln/>
        </p:spPr>
      </p:sp>
      <p:sp>
        <p:nvSpPr>
          <p:cNvPr id="227335" name="Rectangle 3"/>
          <p:cNvSpPr>
            <a:spLocks noGrp="1" noChangeArrowheads="1"/>
          </p:cNvSpPr>
          <p:nvPr>
            <p:ph type="body" idx="1"/>
          </p:nvPr>
        </p:nvSpPr>
        <p:spPr>
          <a:xfrm>
            <a:off x="468207" y="3800899"/>
            <a:ext cx="6361433" cy="5212523"/>
          </a:xfrm>
          <a:noFill/>
          <a:ln/>
        </p:spPr>
        <p:txBody>
          <a:bodyPr lIns="92438" tIns="46219" rIns="92438" bIns="46219"/>
          <a:lstStyle/>
          <a:p>
            <a:pPr eaLnBrk="1" hangingPunct="1">
              <a:lnSpc>
                <a:spcPct val="80000"/>
              </a:lnSpc>
            </a:pPr>
            <a:r>
              <a:rPr lang="en-US" sz="1000" b="1">
                <a:latin typeface="Arial" charset="0"/>
              </a:rPr>
              <a:t>Slide shows an adolescent with typical varicella rash and infant with secondary bacterial infected varicella lesions, probably due to staph or strep</a:t>
            </a:r>
            <a:r>
              <a:rPr lang="en-US" sz="1000">
                <a:latin typeface="Arial" charset="0"/>
              </a:rPr>
              <a:t> </a:t>
            </a:r>
          </a:p>
          <a:p>
            <a:pPr eaLnBrk="1" hangingPunct="1">
              <a:lnSpc>
                <a:spcPct val="80000"/>
              </a:lnSpc>
            </a:pPr>
            <a:r>
              <a:rPr lang="en-US" sz="1000">
                <a:latin typeface="Arial" charset="0"/>
              </a:rPr>
              <a:t>Chicken pox or varicella is caused by the varicella zoster virus </a:t>
            </a:r>
          </a:p>
          <a:p>
            <a:pPr eaLnBrk="1" hangingPunct="1">
              <a:lnSpc>
                <a:spcPct val="80000"/>
              </a:lnSpc>
            </a:pPr>
            <a:r>
              <a:rPr lang="en-US" sz="1000">
                <a:latin typeface="Arial" charset="0"/>
              </a:rPr>
              <a:t>Prior to licensure of varicella vaccine approximately 100 previously healthy children died from chicken pox each year</a:t>
            </a:r>
          </a:p>
          <a:p>
            <a:pPr eaLnBrk="1" hangingPunct="1">
              <a:lnSpc>
                <a:spcPct val="80000"/>
              </a:lnSpc>
            </a:pPr>
            <a:r>
              <a:rPr lang="en-US" sz="1000">
                <a:latin typeface="Arial" charset="0"/>
              </a:rPr>
              <a:t>Newborns are in the highest risk group if maternal rash is 5 days before or 2 days after delivery  </a:t>
            </a:r>
          </a:p>
          <a:p>
            <a:pPr eaLnBrk="1" hangingPunct="1">
              <a:lnSpc>
                <a:spcPct val="80000"/>
              </a:lnSpc>
            </a:pPr>
            <a:r>
              <a:rPr lang="en-US" sz="1000">
                <a:latin typeface="Arial" charset="0"/>
              </a:rPr>
              <a:t>Adults are 25 times more likely to die than children</a:t>
            </a:r>
          </a:p>
          <a:p>
            <a:pPr eaLnBrk="1" hangingPunct="1">
              <a:lnSpc>
                <a:spcPct val="80000"/>
              </a:lnSpc>
            </a:pPr>
            <a:r>
              <a:rPr lang="en-US" sz="1000" b="1">
                <a:latin typeface="Arial" charset="0"/>
              </a:rPr>
              <a:t>Varicella Vaccine:</a:t>
            </a:r>
          </a:p>
          <a:p>
            <a:pPr eaLnBrk="1" hangingPunct="1">
              <a:lnSpc>
                <a:spcPct val="80000"/>
              </a:lnSpc>
            </a:pPr>
            <a:r>
              <a:rPr lang="en-US" sz="1000">
                <a:latin typeface="Arial" charset="0"/>
              </a:rPr>
              <a:t>Live attenuated virus vaccine licensed in Japan and Korea in 1988, and in U.S. in 1995</a:t>
            </a:r>
          </a:p>
          <a:p>
            <a:pPr eaLnBrk="1" hangingPunct="1">
              <a:lnSpc>
                <a:spcPct val="80000"/>
              </a:lnSpc>
            </a:pPr>
            <a:r>
              <a:rPr lang="en-US" sz="1000">
                <a:solidFill>
                  <a:srgbClr val="FF0000"/>
                </a:solidFill>
                <a:latin typeface="Arial" charset="0"/>
              </a:rPr>
              <a:t>One dose of v</a:t>
            </a:r>
            <a:r>
              <a:rPr lang="en-US" sz="1000">
                <a:latin typeface="Arial" charset="0"/>
              </a:rPr>
              <a:t>accine is </a:t>
            </a:r>
            <a:r>
              <a:rPr lang="en-US" sz="1000">
                <a:solidFill>
                  <a:srgbClr val="FF0000"/>
                </a:solidFill>
                <a:latin typeface="Arial" charset="0"/>
              </a:rPr>
              <a:t>85%</a:t>
            </a:r>
            <a:r>
              <a:rPr lang="en-US" sz="1000">
                <a:latin typeface="Arial" charset="0"/>
              </a:rPr>
              <a:t> effective</a:t>
            </a:r>
            <a:r>
              <a:rPr lang="en-US" sz="1000">
                <a:solidFill>
                  <a:srgbClr val="FF0000"/>
                </a:solidFill>
                <a:latin typeface="Arial" charset="0"/>
              </a:rPr>
              <a:t>; two doses provide nearly 88-98% efficacy.</a:t>
            </a:r>
            <a:endParaRPr lang="en-US" sz="1000">
              <a:latin typeface="Arial" charset="0"/>
            </a:endParaRPr>
          </a:p>
          <a:p>
            <a:pPr eaLnBrk="1" hangingPunct="1">
              <a:lnSpc>
                <a:spcPct val="80000"/>
              </a:lnSpc>
            </a:pPr>
            <a:r>
              <a:rPr lang="en-US" sz="1000">
                <a:latin typeface="Arial" charset="0"/>
              </a:rPr>
              <a:t>Breakthrough chicken pox may occur individuals who have received the vaccine</a:t>
            </a:r>
          </a:p>
          <a:p>
            <a:pPr eaLnBrk="1" hangingPunct="1">
              <a:lnSpc>
                <a:spcPct val="80000"/>
              </a:lnSpc>
            </a:pPr>
            <a:r>
              <a:rPr lang="en-US" sz="1000">
                <a:latin typeface="Arial" charset="0"/>
              </a:rPr>
              <a:t>All cases of breakthrough chicken pox have been mild</a:t>
            </a:r>
          </a:p>
          <a:p>
            <a:pPr eaLnBrk="1" hangingPunct="1">
              <a:lnSpc>
                <a:spcPct val="80000"/>
              </a:lnSpc>
            </a:pPr>
            <a:r>
              <a:rPr lang="en-US" sz="1000">
                <a:latin typeface="Arial" charset="0"/>
              </a:rPr>
              <a:t>Vaccine may be effective in preventing illness if given within 3 days and possibly up to 5 days after exposure.	 </a:t>
            </a:r>
          </a:p>
          <a:p>
            <a:pPr eaLnBrk="1" hangingPunct="1"/>
            <a:r>
              <a:rPr lang="en-US" sz="1000">
                <a:latin typeface="Arial" charset="0"/>
                <a:cs typeface="Times New Roman" pitchFamily="18" charset="0"/>
              </a:rPr>
              <a:t>The requirements for children entering kindergarten and sixth (6</a:t>
            </a:r>
            <a:r>
              <a:rPr lang="en-US" sz="1000" baseline="30000">
                <a:latin typeface="Arial" charset="0"/>
                <a:cs typeface="Times New Roman" pitchFamily="18" charset="0"/>
              </a:rPr>
              <a:t>th</a:t>
            </a:r>
            <a:r>
              <a:rPr lang="en-US" sz="1000">
                <a:latin typeface="Arial" charset="0"/>
                <a:cs typeface="Times New Roman" pitchFamily="18" charset="0"/>
              </a:rPr>
              <a:t>) grade, or students entering a Georgia school for the first time in any grade (kindergarten through 12th grade) are t</a:t>
            </a:r>
            <a:r>
              <a:rPr lang="en-US" sz="1000">
                <a:latin typeface="Arial" charset="0"/>
              </a:rPr>
              <a:t>wo (2) doses of a varicella-containing vaccine, or healthcare provider documentation of immunity from disease history or serologic proof of immunity. </a:t>
            </a:r>
          </a:p>
          <a:p>
            <a:pPr eaLnBrk="1" hangingPunct="1">
              <a:lnSpc>
                <a:spcPct val="80000"/>
              </a:lnSpc>
            </a:pPr>
            <a:r>
              <a:rPr lang="en-US" sz="1000" b="1">
                <a:latin typeface="Arial" charset="0"/>
              </a:rPr>
              <a:t>Preteen children who were up-to-date with one dose of varicella vaccine prior to starting school </a:t>
            </a:r>
            <a:r>
              <a:rPr lang="en-US" sz="1000" b="1">
                <a:solidFill>
                  <a:srgbClr val="FF0000"/>
                </a:solidFill>
                <a:latin typeface="Arial" charset="0"/>
              </a:rPr>
              <a:t>may not have received </a:t>
            </a:r>
            <a:r>
              <a:rPr lang="en-US" sz="1000" b="1">
                <a:latin typeface="Arial" charset="0"/>
              </a:rPr>
              <a:t>the second dose</a:t>
            </a:r>
            <a:r>
              <a:rPr lang="en-US" sz="1000" b="1">
                <a:solidFill>
                  <a:srgbClr val="FF0000"/>
                </a:solidFill>
                <a:latin typeface="Arial" charset="0"/>
              </a:rPr>
              <a:t>, so should receive it as soon as possible</a:t>
            </a:r>
            <a:r>
              <a:rPr lang="en-US" sz="1000" b="1">
                <a:latin typeface="Arial" charset="0"/>
              </a:rPr>
              <a:t>.</a:t>
            </a:r>
          </a:p>
          <a:p>
            <a:pPr eaLnBrk="1" hangingPunct="1">
              <a:lnSpc>
                <a:spcPct val="80000"/>
              </a:lnSpc>
            </a:pPr>
            <a:r>
              <a:rPr lang="en-US" sz="1000">
                <a:latin typeface="Arial" charset="0"/>
              </a:rPr>
              <a:t>Reference: Prevention of Varicella - Recommendations of the Advisory Committee on Immunization Practices (ACIP) MMWR (2007);56(No. RR-4):23</a:t>
            </a:r>
          </a:p>
        </p:txBody>
      </p:sp>
      <p:sp>
        <p:nvSpPr>
          <p:cNvPr id="9" name="Footer Placeholder 8"/>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 healthcare worker does not have a history of varicella vaccination or disease but has had a clinically diagnosed case of shingles, does she or he still need varicella vaccination? </a:t>
            </a:r>
          </a:p>
          <a:p>
            <a:r>
              <a:rPr lang="en-US" dirty="0" smtClean="0"/>
              <a:t> </a:t>
            </a:r>
          </a:p>
          <a:p>
            <a:r>
              <a:rPr lang="en-US" dirty="0" smtClean="0"/>
              <a:t>No. A healthcare provider's diagnosis or verification of a history of shingles is acceptable evidence of immunity to varicella. According to ACIP, acceptable evidence of varicella immunity in healthcare personnel includes (1) documentation of 2 doses of varicella vaccine given at least 28 days apart, (2) history of varicella or herpes zoster based on physician diagnosis, (3) laboratory evidence of immunity, or (4) laboratory confirmation of disease. </a:t>
            </a:r>
          </a:p>
          <a:p>
            <a:r>
              <a:rPr lang="en-US" dirty="0" smtClean="0"/>
              <a:t>Should a child who has had chickenpox prior to the first birthday get the first dose of varicella vaccine at age 1 year? </a:t>
            </a:r>
          </a:p>
          <a:p>
            <a:r>
              <a:rPr lang="en-US" dirty="0" smtClean="0"/>
              <a:t> </a:t>
            </a:r>
          </a:p>
          <a:p>
            <a:r>
              <a:rPr lang="en-US" dirty="0" smtClean="0"/>
              <a:t>If the child had confirmed varicella disease or laboratory evidence of prior disease, it is not necessary to vaccinate regardless of age at infection. If there is any doubt that the illness was actually varicella, the child should be vaccinated.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C36579B-CB2F-44D1-BEC0-CBC37294ED32}"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853318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4981A0F4-5FB3-4FFD-993A-A2A5D0889C5A}" type="slidenum">
              <a:rPr lang="en-US" smtClean="0">
                <a:solidFill>
                  <a:prstClr val="black"/>
                </a:solidFill>
              </a:rPr>
              <a:pPr/>
              <a:t>24</a:t>
            </a:fld>
            <a:endParaRPr lang="en-US" smtClean="0">
              <a:solidFill>
                <a:prstClr val="black"/>
              </a:solidFill>
            </a:endParaRPr>
          </a:p>
        </p:txBody>
      </p:sp>
      <p:sp>
        <p:nvSpPr>
          <p:cNvPr id="177155" name="Rectangle 2"/>
          <p:cNvSpPr>
            <a:spLocks noGrp="1" noRot="1" noChangeAspect="1" noChangeArrowheads="1" noTextEdit="1"/>
          </p:cNvSpPr>
          <p:nvPr>
            <p:ph type="sldImg"/>
          </p:nvPr>
        </p:nvSpPr>
        <p:spPr>
          <a:xfrm>
            <a:off x="1924050" y="388938"/>
            <a:ext cx="4033838" cy="3024187"/>
          </a:xfrm>
          <a:ln/>
        </p:spPr>
      </p:sp>
      <p:sp>
        <p:nvSpPr>
          <p:cNvPr id="177156" name="Rectangle 3"/>
          <p:cNvSpPr>
            <a:spLocks noGrp="1" noChangeArrowheads="1"/>
          </p:cNvSpPr>
          <p:nvPr>
            <p:ph type="body" idx="1"/>
          </p:nvPr>
        </p:nvSpPr>
        <p:spPr>
          <a:xfrm>
            <a:off x="311715" y="3489325"/>
            <a:ext cx="6321745" cy="3778642"/>
          </a:xfrm>
          <a:noFill/>
          <a:ln/>
        </p:spPr>
        <p:txBody>
          <a:bodyPr>
            <a:normAutofit fontScale="92500" lnSpcReduction="20000"/>
          </a:bodyPr>
          <a:lstStyle/>
          <a:p>
            <a:pPr eaLnBrk="1" hangingPunct="1">
              <a:buSzPct val="65000"/>
              <a:buFont typeface="Wingdings 2" pitchFamily="18" charset="2"/>
              <a:buChar char="¢"/>
            </a:pPr>
            <a:r>
              <a:rPr lang="en-US" b="1" dirty="0" smtClean="0">
                <a:cs typeface="Arial" pitchFamily="34" charset="0"/>
              </a:rPr>
              <a:t>Pneumococcal vaccines are the next vaccines on the list . Note that there are 2 types of pneumococcal vaccines on the schedule :</a:t>
            </a:r>
          </a:p>
          <a:p>
            <a:pPr lvl="1" eaLnBrk="1" hangingPunct="1">
              <a:buSzPct val="65000"/>
              <a:buFont typeface="Wingdings 2" pitchFamily="18" charset="2"/>
              <a:buChar char="¢"/>
            </a:pPr>
            <a:r>
              <a:rPr lang="en-US" b="1" dirty="0" smtClean="0">
                <a:cs typeface="Arial" pitchFamily="34" charset="0"/>
              </a:rPr>
              <a:t>PCV13 or Pneumococcal </a:t>
            </a:r>
            <a:r>
              <a:rPr lang="en-US" b="1" u="sng" dirty="0" smtClean="0">
                <a:cs typeface="Arial" pitchFamily="34" charset="0"/>
              </a:rPr>
              <a:t>Conjugate</a:t>
            </a:r>
            <a:r>
              <a:rPr lang="en-US" b="1" dirty="0" smtClean="0">
                <a:cs typeface="Arial" pitchFamily="34" charset="0"/>
              </a:rPr>
              <a:t> Vaccine and </a:t>
            </a:r>
          </a:p>
          <a:p>
            <a:pPr lvl="1" eaLnBrk="1" hangingPunct="1">
              <a:buSzPct val="65000"/>
              <a:buFont typeface="Wingdings 2" pitchFamily="18" charset="2"/>
              <a:buChar char="¢"/>
            </a:pPr>
            <a:r>
              <a:rPr lang="en-US" b="1" dirty="0" smtClean="0">
                <a:cs typeface="Arial" pitchFamily="34" charset="0"/>
              </a:rPr>
              <a:t>PPSV23 or Pneumococcal </a:t>
            </a:r>
            <a:r>
              <a:rPr lang="en-US" b="1" u="sng" dirty="0" smtClean="0">
                <a:cs typeface="Arial" pitchFamily="34" charset="0"/>
              </a:rPr>
              <a:t>Polysaccharide </a:t>
            </a:r>
            <a:r>
              <a:rPr lang="en-US" b="1" dirty="0" smtClean="0">
                <a:cs typeface="Arial" pitchFamily="34" charset="0"/>
              </a:rPr>
              <a:t> Vaccine </a:t>
            </a:r>
          </a:p>
          <a:p>
            <a:pPr eaLnBrk="1" hangingPunct="1">
              <a:buSzPct val="65000"/>
              <a:buFont typeface="Wingdings 2" pitchFamily="18" charset="2"/>
              <a:buChar char="¢"/>
            </a:pPr>
            <a:r>
              <a:rPr lang="en-US" dirty="0" smtClean="0">
                <a:solidFill>
                  <a:schemeClr val="tx2"/>
                </a:solidFill>
              </a:rPr>
              <a:t>Both vaccines protect against pneumococcal disease caused by serotypes of </a:t>
            </a:r>
            <a:r>
              <a:rPr lang="en-US" i="1" dirty="0" smtClean="0">
                <a:solidFill>
                  <a:schemeClr val="tx2"/>
                </a:solidFill>
              </a:rPr>
              <a:t>Streptococcus </a:t>
            </a:r>
            <a:r>
              <a:rPr lang="en-US" i="1" dirty="0" err="1" smtClean="0">
                <a:solidFill>
                  <a:schemeClr val="tx2"/>
                </a:solidFill>
              </a:rPr>
              <a:t>pneumoniae.</a:t>
            </a:r>
            <a:r>
              <a:rPr lang="en-US" dirty="0" err="1" smtClean="0">
                <a:solidFill>
                  <a:schemeClr val="tx2"/>
                </a:solidFill>
              </a:rPr>
              <a:t>The</a:t>
            </a:r>
            <a:r>
              <a:rPr lang="en-US" dirty="0" smtClean="0">
                <a:solidFill>
                  <a:schemeClr val="tx2"/>
                </a:solidFill>
              </a:rPr>
              <a:t> major clinical syndromes of pneumococcal disease include pneumonia, bacteremia, and meningitis</a:t>
            </a:r>
            <a:r>
              <a:rPr lang="en-US" i="1" dirty="0" smtClean="0">
                <a:solidFill>
                  <a:schemeClr val="tx2"/>
                </a:solidFill>
              </a:rPr>
              <a:t>. </a:t>
            </a:r>
          </a:p>
          <a:p>
            <a:pPr eaLnBrk="1" hangingPunct="1">
              <a:buSzPct val="65000"/>
              <a:buFont typeface="Wingdings 2" pitchFamily="18" charset="2"/>
              <a:buChar char="¢"/>
            </a:pPr>
            <a:r>
              <a:rPr lang="en-US" dirty="0" smtClean="0">
                <a:solidFill>
                  <a:schemeClr val="tx2"/>
                </a:solidFill>
              </a:rPr>
              <a:t>However each of these vaccines due to their composition are effective in protecting different age groups.</a:t>
            </a:r>
            <a:endParaRPr lang="en-US" i="1" dirty="0" smtClean="0">
              <a:solidFill>
                <a:schemeClr val="tx2"/>
              </a:solidFill>
            </a:endParaRPr>
          </a:p>
          <a:p>
            <a:pPr eaLnBrk="1" hangingPunct="1">
              <a:buSzPct val="65000"/>
              <a:buFont typeface="Wingdings 2" pitchFamily="18" charset="2"/>
              <a:buChar char="¢"/>
            </a:pPr>
            <a:r>
              <a:rPr lang="en-US" dirty="0" smtClean="0">
                <a:cs typeface="Arial" pitchFamily="34" charset="0"/>
              </a:rPr>
              <a:t>Here you see in the picture on the left,  a child with asplenia and evidence of thrombocytopenic </a:t>
            </a:r>
            <a:r>
              <a:rPr lang="en-US" dirty="0" err="1" smtClean="0">
                <a:cs typeface="Arial" pitchFamily="34" charset="0"/>
              </a:rPr>
              <a:t>purpura</a:t>
            </a:r>
            <a:r>
              <a:rPr lang="en-US" dirty="0" smtClean="0">
                <a:cs typeface="Arial" pitchFamily="34" charset="0"/>
              </a:rPr>
              <a:t> on her face from invasive pneumococcal disease. Picture on the right: Orbital </a:t>
            </a:r>
            <a:r>
              <a:rPr lang="en-US" dirty="0" err="1" smtClean="0">
                <a:cs typeface="Arial" pitchFamily="34" charset="0"/>
              </a:rPr>
              <a:t>cellulitis</a:t>
            </a:r>
            <a:r>
              <a:rPr lang="en-US" dirty="0" smtClean="0">
                <a:cs typeface="Arial" pitchFamily="34" charset="0"/>
              </a:rPr>
              <a:t> with edema and </a:t>
            </a:r>
            <a:r>
              <a:rPr lang="en-US" dirty="0" err="1" smtClean="0">
                <a:cs typeface="Arial" pitchFamily="34" charset="0"/>
              </a:rPr>
              <a:t>erythema</a:t>
            </a:r>
            <a:r>
              <a:rPr lang="en-US" dirty="0" smtClean="0">
                <a:cs typeface="Arial" pitchFamily="34" charset="0"/>
              </a:rPr>
              <a:t>. </a:t>
            </a:r>
          </a:p>
          <a:p>
            <a:pPr eaLnBrk="1" hangingPunct="1">
              <a:buSzPct val="65000"/>
              <a:buFont typeface="Wingdings 2" pitchFamily="18" charset="2"/>
              <a:buChar char="¢"/>
            </a:pPr>
            <a:r>
              <a:rPr lang="en-US" dirty="0" smtClean="0">
                <a:cs typeface="Arial" pitchFamily="34" charset="0"/>
              </a:rPr>
              <a:t>There were no changes in the recommendations for PCV or PPSV. </a:t>
            </a:r>
          </a:p>
          <a:p>
            <a:pPr eaLnBrk="1" hangingPunct="1">
              <a:buSzPct val="65000"/>
              <a:buFont typeface="Wingdings 2" pitchFamily="18" charset="2"/>
              <a:buChar char="¢"/>
            </a:pPr>
            <a:r>
              <a:rPr lang="en-US" dirty="0" smtClean="0"/>
              <a:t>All the General Recommendations apply here with the exceptions of #1 &amp; 2, when it concerns spacing with the other pneumococcal vaccine, pneumococcal polysaccharide.</a:t>
            </a:r>
          </a:p>
          <a:p>
            <a:pPr eaLnBrk="1" hangingPunct="1">
              <a:buSzPct val="65000"/>
              <a:buFont typeface="Wingdings 2" pitchFamily="18" charset="2"/>
              <a:buChar char="¢"/>
            </a:pPr>
            <a:r>
              <a:rPr lang="en-US" dirty="0" smtClean="0">
                <a:solidFill>
                  <a:schemeClr val="tx2"/>
                </a:solidFill>
              </a:rPr>
              <a:t>This vaccine will become a requirement for pre-K and childcare attendance as of 7-1-07.</a:t>
            </a:r>
          </a:p>
          <a:p>
            <a:pPr eaLnBrk="1" hangingPunct="1">
              <a:buSzPct val="65000"/>
              <a:buFont typeface="Wingdings 2" pitchFamily="18" charset="2"/>
              <a:buChar char="¢"/>
            </a:pPr>
            <a:endParaRPr lang="en-US" dirty="0" smtClean="0">
              <a:solidFill>
                <a:schemeClr val="tx2"/>
              </a:solidFill>
            </a:endParaRPr>
          </a:p>
          <a:p>
            <a:pPr eaLnBrk="1" hangingPunct="1"/>
            <a:r>
              <a:rPr lang="en-US" dirty="0" smtClean="0">
                <a:latin typeface="Arial" charset="0"/>
              </a:rPr>
              <a:t>Pneumococcal disease is caused by a bacterium, Streptococcus </a:t>
            </a:r>
            <a:r>
              <a:rPr lang="en-US" dirty="0" err="1" smtClean="0">
                <a:latin typeface="Arial" charset="0"/>
              </a:rPr>
              <a:t>pneumoniae</a:t>
            </a:r>
            <a:r>
              <a:rPr lang="en-US" dirty="0" smtClean="0">
                <a:latin typeface="Arial" charset="0"/>
              </a:rPr>
              <a:t>, also called </a:t>
            </a:r>
            <a:r>
              <a:rPr lang="en-US" dirty="0" err="1" smtClean="0">
                <a:latin typeface="Arial" charset="0"/>
              </a:rPr>
              <a:t>pneumococcus</a:t>
            </a:r>
            <a:r>
              <a:rPr lang="en-US" dirty="0" smtClean="0">
                <a:latin typeface="Arial" charset="0"/>
              </a:rPr>
              <a:t>  (about 90 known serotypes)</a:t>
            </a:r>
          </a:p>
          <a:p>
            <a:pPr eaLnBrk="1" hangingPunct="1"/>
            <a:r>
              <a:rPr lang="en-US" dirty="0" smtClean="0">
                <a:latin typeface="Arial" charset="0"/>
              </a:rPr>
              <a:t>Causes pneumonia, bacteremia, meningitis and otitis media</a:t>
            </a:r>
          </a:p>
          <a:p>
            <a:pPr eaLnBrk="1" hangingPunct="1"/>
            <a:r>
              <a:rPr lang="en-US" dirty="0" smtClean="0">
                <a:latin typeface="Arial" charset="0"/>
              </a:rPr>
              <a:t>Highest rate of invasive disease is in children less than 2 years  </a:t>
            </a:r>
          </a:p>
          <a:p>
            <a:pPr eaLnBrk="1" hangingPunct="1"/>
            <a:r>
              <a:rPr lang="en-US" dirty="0" smtClean="0">
                <a:latin typeface="Arial" charset="0"/>
              </a:rPr>
              <a:t>Increased risk of infection in children with HIV infection, sickle cell disease, asplenia, day care attendees and in certain ethnic groups (African Americans, Alaskan natives and Native Americans)</a:t>
            </a:r>
          </a:p>
          <a:p>
            <a:pPr eaLnBrk="1" hangingPunct="1"/>
            <a:r>
              <a:rPr lang="en-US" dirty="0" smtClean="0">
                <a:latin typeface="Arial" charset="0"/>
              </a:rPr>
              <a:t>Increased risk in children &amp; adults with cardiovascular disease, pulmonary disease, diabetes, alcoholism, cirrhosis, immunocompromising conditions   </a:t>
            </a:r>
          </a:p>
          <a:p>
            <a:pPr eaLnBrk="1" hangingPunct="1"/>
            <a:r>
              <a:rPr lang="en-US" dirty="0" smtClean="0">
                <a:latin typeface="Arial" charset="0"/>
              </a:rPr>
              <a:t>Individuals who have asthma and those who smoke cigarettes are also at increased risk</a:t>
            </a:r>
          </a:p>
          <a:p>
            <a:pPr eaLnBrk="1" hangingPunct="1"/>
            <a:r>
              <a:rPr lang="en-US" dirty="0" smtClean="0">
                <a:latin typeface="Arial" charset="0"/>
              </a:rPr>
              <a:t>Estimated cases in the US each year more than any other vaccine-preventable disease</a:t>
            </a:r>
          </a:p>
          <a:p>
            <a:pPr eaLnBrk="1" hangingPunct="1"/>
            <a:r>
              <a:rPr lang="en-US" dirty="0" smtClean="0">
                <a:latin typeface="Arial" charset="0"/>
              </a:rPr>
              <a:t>Some serotypes of </a:t>
            </a:r>
            <a:r>
              <a:rPr lang="en-US" dirty="0" err="1" smtClean="0">
                <a:latin typeface="Arial" charset="0"/>
              </a:rPr>
              <a:t>pneumococcus</a:t>
            </a:r>
            <a:r>
              <a:rPr lang="en-US" dirty="0" smtClean="0">
                <a:latin typeface="Arial" charset="0"/>
              </a:rPr>
              <a:t> have become resistant to antibiotics</a:t>
            </a:r>
            <a:endParaRPr lang="en-US" dirty="0" smtClean="0">
              <a:solidFill>
                <a:schemeClr val="tx2"/>
              </a:solidFill>
            </a:endParaRPr>
          </a:p>
          <a:p>
            <a:pPr eaLnBrk="1" hangingPunct="1">
              <a:buSzPct val="65000"/>
              <a:buFont typeface="Wingdings 2" pitchFamily="18" charset="2"/>
              <a:buChar char="¢"/>
            </a:pPr>
            <a:endParaRPr lang="en-US" dirty="0" smtClean="0">
              <a:solidFill>
                <a:schemeClr val="tx2"/>
              </a:solidFill>
              <a:cs typeface="Arial" pitchFamily="34" charset="0"/>
            </a:endParaRPr>
          </a:p>
          <a:p>
            <a:pPr eaLnBrk="1" hangingPunct="1">
              <a:buSzPct val="65000"/>
              <a:buFont typeface="Wingdings 2" pitchFamily="18" charset="2"/>
              <a:buChar char="¢"/>
            </a:pPr>
            <a:endParaRPr lang="en-US" dirty="0" smtClean="0">
              <a:solidFill>
                <a:schemeClr val="tx2"/>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46" tIns="46223" rIns="92446" bIns="46223" anchor="b"/>
          <a:lstStyle/>
          <a:p>
            <a:pPr algn="r"/>
            <a:fld id="{2C4EB845-4D3C-4FB6-906C-47D7EA60D1FD}" type="slidenum">
              <a:rPr lang="en-US" sz="1200">
                <a:solidFill>
                  <a:srgbClr val="000000"/>
                </a:solidFill>
                <a:latin typeface="Calibri" pitchFamily="34" charset="0"/>
                <a:cs typeface="Arial" charset="0"/>
              </a:rPr>
              <a:pPr algn="r"/>
              <a:t>25</a:t>
            </a:fld>
            <a:endParaRPr lang="en-US" sz="1200">
              <a:solidFill>
                <a:srgbClr val="000000"/>
              </a:solidFill>
              <a:latin typeface="Calibri" pitchFamily="34" charset="0"/>
              <a:cs typeface="Arial" charset="0"/>
            </a:endParaRPr>
          </a:p>
        </p:txBody>
      </p:sp>
      <p:sp>
        <p:nvSpPr>
          <p:cNvPr id="237570"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8" tIns="46219" rIns="92438" bIns="46219" anchor="b"/>
          <a:lstStyle/>
          <a:p>
            <a:endParaRPr lang="en-US" sz="1200">
              <a:solidFill>
                <a:srgbClr val="000000"/>
              </a:solidFill>
              <a:cs typeface="Arial" charset="0"/>
            </a:endParaRPr>
          </a:p>
        </p:txBody>
      </p:sp>
      <p:sp>
        <p:nvSpPr>
          <p:cNvPr id="237571"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38" tIns="46219" rIns="92438" bIns="46219" anchor="b"/>
          <a:lstStyle/>
          <a:p>
            <a:pPr algn="r"/>
            <a:endParaRPr lang="en-US" sz="1200">
              <a:solidFill>
                <a:srgbClr val="000000"/>
              </a:solidFill>
              <a:cs typeface="Arial" charset="0"/>
            </a:endParaRPr>
          </a:p>
        </p:txBody>
      </p:sp>
      <p:sp>
        <p:nvSpPr>
          <p:cNvPr id="237572"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8" tIns="46219" rIns="92438" bIns="46219" anchor="b"/>
          <a:lstStyle/>
          <a:p>
            <a:endParaRPr lang="en-US" sz="1200">
              <a:solidFill>
                <a:srgbClr val="000000"/>
              </a:solidFill>
              <a:cs typeface="Arial" charset="0"/>
            </a:endParaRPr>
          </a:p>
        </p:txBody>
      </p:sp>
      <p:sp>
        <p:nvSpPr>
          <p:cNvPr id="237573"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38" tIns="46219" rIns="92438" bIns="46219" anchor="b"/>
          <a:lstStyle/>
          <a:p>
            <a:pPr algn="r"/>
            <a:endParaRPr lang="en-US" sz="1200">
              <a:solidFill>
                <a:srgbClr val="000000"/>
              </a:solidFill>
              <a:cs typeface="Arial" charset="0"/>
            </a:endParaRPr>
          </a:p>
        </p:txBody>
      </p:sp>
      <p:sp>
        <p:nvSpPr>
          <p:cNvPr id="237574" name="Rectangle 2"/>
          <p:cNvSpPr>
            <a:spLocks noGrp="1" noRot="1" noChangeAspect="1" noChangeArrowheads="1" noTextEdit="1"/>
          </p:cNvSpPr>
          <p:nvPr>
            <p:ph type="sldImg"/>
          </p:nvPr>
        </p:nvSpPr>
        <p:spPr>
          <a:xfrm>
            <a:off x="1185863" y="698500"/>
            <a:ext cx="4654550" cy="3490913"/>
          </a:xfrm>
          <a:ln/>
        </p:spPr>
      </p:sp>
      <p:sp>
        <p:nvSpPr>
          <p:cNvPr id="237575" name="Rectangle 3"/>
          <p:cNvSpPr>
            <a:spLocks noGrp="1" noChangeArrowheads="1"/>
          </p:cNvSpPr>
          <p:nvPr>
            <p:ph type="body" idx="1"/>
          </p:nvPr>
        </p:nvSpPr>
        <p:spPr>
          <a:xfrm>
            <a:off x="702310" y="4266671"/>
            <a:ext cx="5618480" cy="465773"/>
          </a:xfrm>
          <a:noFill/>
          <a:ln/>
        </p:spPr>
        <p:txBody>
          <a:bodyPr lIns="92438" tIns="46219" rIns="92438" bIns="46219"/>
          <a:lstStyle/>
          <a:p>
            <a:pPr eaLnBrk="1" hangingPunct="1">
              <a:spcBef>
                <a:spcPct val="0"/>
              </a:spcBef>
            </a:pPr>
            <a:r>
              <a:rPr lang="en-US" sz="1000">
                <a:latin typeface="Arial" charset="0"/>
              </a:rPr>
              <a:t>The number of doses of PCV13 recommended will depend on the age of the child and the number of doses of PCV7 given previously. Practitioners should refer to the detailed ACIP recommendations/guidelines for each child. </a:t>
            </a:r>
            <a:endParaRPr lang="en-US" sz="1000" b="1">
              <a:latin typeface="Arial" charset="0"/>
            </a:endParaRPr>
          </a:p>
          <a:p>
            <a:pPr eaLnBrk="1" hangingPunct="1">
              <a:lnSpc>
                <a:spcPct val="80000"/>
              </a:lnSpc>
              <a:spcBef>
                <a:spcPct val="0"/>
              </a:spcBef>
            </a:pPr>
            <a:endParaRPr lang="en-US" sz="800" b="1">
              <a:latin typeface="Arial" charset="0"/>
            </a:endParaRPr>
          </a:p>
          <a:p>
            <a:pPr eaLnBrk="1" hangingPunct="1">
              <a:spcBef>
                <a:spcPct val="0"/>
              </a:spcBef>
            </a:pPr>
            <a:r>
              <a:rPr lang="en-US" smtClean="0">
                <a:latin typeface="Arial" charset="0"/>
              </a:rPr>
              <a:t/>
            </a:r>
            <a:br>
              <a:rPr lang="en-US" smtClean="0">
                <a:latin typeface="Arial" charset="0"/>
              </a:rPr>
            </a:br>
            <a:endParaRPr lang="en-US" smtClean="0">
              <a:latin typeface="Arial" charset="0"/>
            </a:endParaRPr>
          </a:p>
        </p:txBody>
      </p:sp>
      <p:graphicFrame>
        <p:nvGraphicFramePr>
          <p:cNvPr id="237599" name="Group 31"/>
          <p:cNvGraphicFramePr>
            <a:graphicFrameLocks noGrp="1"/>
          </p:cNvGraphicFramePr>
          <p:nvPr/>
        </p:nvGraphicFramePr>
        <p:xfrm>
          <a:off x="702310" y="4886642"/>
          <a:ext cx="5618480" cy="3235093"/>
        </p:xfrm>
        <a:graphic>
          <a:graphicData uri="http://schemas.openxmlformats.org/drawingml/2006/table">
            <a:tbl>
              <a:tblPr/>
              <a:tblGrid>
                <a:gridCol w="2028896"/>
                <a:gridCol w="3589584"/>
              </a:tblGrid>
              <a:tr h="36622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cs typeface="Arial" charset="0"/>
                        </a:rPr>
                        <a:t>Underlying medical conditions that are indications for pneumococcal vaccination among children, by risk group</a:t>
                      </a:r>
                    </a:p>
                  </a:txBody>
                  <a:tcPr marL="93633" marR="93633" marT="45762" marB="4576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2288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cs typeface="Arial" charset="0"/>
                        </a:rPr>
                        <a:t>Risk Group</a:t>
                      </a:r>
                    </a:p>
                  </a:txBody>
                  <a:tcPr marL="93633" marR="93633" marT="45762" marB="4576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cs typeface="Arial" charset="0"/>
                        </a:rPr>
                        <a:t>Condition</a:t>
                      </a:r>
                    </a:p>
                  </a:txBody>
                  <a:tcPr marL="93633" marR="93633" marT="45762" marB="4576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2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Immunocompetent children</a:t>
                      </a:r>
                      <a:r>
                        <a:rPr kumimoji="0" lang="en-US" sz="1000" b="0" i="0" u="none" strike="noStrike" cap="none" normalizeH="0" baseline="0" smtClean="0">
                          <a:ln>
                            <a:noFill/>
                          </a:ln>
                          <a:solidFill>
                            <a:schemeClr val="tx1"/>
                          </a:solidFill>
                          <a:effectLst/>
                          <a:latin typeface="Arial" charset="0"/>
                          <a:cs typeface="Arial" charset="0"/>
                        </a:rPr>
                        <a:t> </a:t>
                      </a:r>
                    </a:p>
                  </a:txBody>
                  <a:tcPr marL="93633" marR="93633" marT="45762" marB="4576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cs typeface="Arial" charset="0"/>
                        </a:rPr>
                        <a:t>Chronic heart disease*, Chronic lung disease†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cs typeface="Arial" charset="0"/>
                        </a:rPr>
                        <a:t>Diabetes mellitus, Cerebrospinal fluid leaks, Cochlear implant</a:t>
                      </a:r>
                    </a:p>
                  </a:txBody>
                  <a:tcPr marL="93633" marR="93633" marT="45762" marB="4576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7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Children with functional or anatomic asplenia </a:t>
                      </a:r>
                    </a:p>
                  </a:txBody>
                  <a:tcPr marL="93633" marR="93633" marT="45762" marB="4576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cs typeface="Arial" charset="0"/>
                        </a:rPr>
                        <a:t>Sickle cell disease and other hemoglobinopathies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cs typeface="Arial" charset="0"/>
                        </a:rPr>
                        <a:t>Congenital or acquired asplenia, or splenic dysfunction</a:t>
                      </a:r>
                    </a:p>
                  </a:txBody>
                  <a:tcPr marL="93633" marR="93633" marT="45762" marB="4576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770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Children with immunocompromising conditions </a:t>
                      </a:r>
                    </a:p>
                  </a:txBody>
                  <a:tcPr marL="93633" marR="93633" marT="45762" marB="4576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HIV infection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Chronic renal failure and </a:t>
                      </a:r>
                      <a:r>
                        <a:rPr kumimoji="0" lang="en-US" sz="900" b="0" i="0" u="none" strike="noStrike" cap="none" normalizeH="0" baseline="0" dirty="0" err="1" smtClean="0">
                          <a:ln>
                            <a:noFill/>
                          </a:ln>
                          <a:solidFill>
                            <a:schemeClr val="tx1"/>
                          </a:solidFill>
                          <a:effectLst/>
                          <a:latin typeface="Arial" charset="0"/>
                          <a:cs typeface="Arial" charset="0"/>
                        </a:rPr>
                        <a:t>nephrotic</a:t>
                      </a:r>
                      <a:r>
                        <a:rPr kumimoji="0" lang="en-US" sz="900" b="0" i="0" u="none" strike="noStrike" cap="none" normalizeH="0" baseline="0" dirty="0" smtClean="0">
                          <a:ln>
                            <a:noFill/>
                          </a:ln>
                          <a:solidFill>
                            <a:schemeClr val="tx1"/>
                          </a:solidFill>
                          <a:effectLst/>
                          <a:latin typeface="Arial" charset="0"/>
                          <a:cs typeface="Arial" charset="0"/>
                        </a:rPr>
                        <a:t> syndrome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Diseases associated with treatment with immunosuppressive drugs or radiation therapy, including malignant </a:t>
                      </a:r>
                      <a:r>
                        <a:rPr kumimoji="0" lang="en-US" sz="900" b="0" i="0" u="none" strike="noStrike" cap="none" normalizeH="0" baseline="0" dirty="0" err="1" smtClean="0">
                          <a:ln>
                            <a:noFill/>
                          </a:ln>
                          <a:solidFill>
                            <a:schemeClr val="tx1"/>
                          </a:solidFill>
                          <a:effectLst/>
                          <a:latin typeface="Arial" charset="0"/>
                          <a:cs typeface="Arial" charset="0"/>
                        </a:rPr>
                        <a:t>neoplasms</a:t>
                      </a:r>
                      <a:r>
                        <a:rPr kumimoji="0" lang="en-US" sz="900" b="0" i="0" u="none" strike="noStrike" cap="none" normalizeH="0" baseline="0" dirty="0" smtClean="0">
                          <a:ln>
                            <a:noFill/>
                          </a:ln>
                          <a:solidFill>
                            <a:schemeClr val="tx1"/>
                          </a:solidFill>
                          <a:effectLst/>
                          <a:latin typeface="Arial" charset="0"/>
                          <a:cs typeface="Arial" charset="0"/>
                        </a:rPr>
                        <a:t>, </a:t>
                      </a:r>
                      <a:r>
                        <a:rPr kumimoji="0" lang="en-US" sz="900" b="0" i="0" u="none" strike="noStrike" cap="none" normalizeH="0" baseline="0" dirty="0" err="1" smtClean="0">
                          <a:ln>
                            <a:noFill/>
                          </a:ln>
                          <a:solidFill>
                            <a:schemeClr val="tx1"/>
                          </a:solidFill>
                          <a:effectLst/>
                          <a:latin typeface="Arial" charset="0"/>
                          <a:cs typeface="Arial" charset="0"/>
                        </a:rPr>
                        <a:t>leukemias</a:t>
                      </a:r>
                      <a:r>
                        <a:rPr kumimoji="0" lang="en-US" sz="900" b="0" i="0" u="none" strike="noStrike" cap="none" normalizeH="0" baseline="0" dirty="0" smtClean="0">
                          <a:ln>
                            <a:noFill/>
                          </a:ln>
                          <a:solidFill>
                            <a:schemeClr val="tx1"/>
                          </a:solidFill>
                          <a:effectLst/>
                          <a:latin typeface="Arial" charset="0"/>
                          <a:cs typeface="Arial" charset="0"/>
                        </a:rPr>
                        <a:t>, lymphomas, and</a:t>
                      </a:r>
                      <a:r>
                        <a:rPr kumimoji="0" lang="en-US" sz="900" b="0" i="0" u="none" strike="noStrike" cap="none" normalizeH="0" baseline="0" dirty="0" smtClean="0">
                          <a:ln>
                            <a:noFill/>
                          </a:ln>
                          <a:solidFill>
                            <a:srgbClr val="FF0000"/>
                          </a:solidFill>
                          <a:effectLst/>
                          <a:latin typeface="Arial" charset="0"/>
                          <a:cs typeface="Arial" charset="0"/>
                        </a:rPr>
                        <a:t> HIV</a:t>
                      </a:r>
                      <a:r>
                        <a:rPr kumimoji="0" lang="en-US" sz="900" b="0" i="0" u="none" strike="noStrike" cap="none" normalizeH="0" baseline="0" dirty="0" smtClean="0">
                          <a:ln>
                            <a:noFill/>
                          </a:ln>
                          <a:solidFill>
                            <a:schemeClr val="tx1"/>
                          </a:solidFill>
                          <a:effectLst/>
                          <a:latin typeface="Arial" charset="0"/>
                          <a:cs typeface="Arial" charset="0"/>
                        </a:rPr>
                        <a:t> infection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Chronic renal failure and </a:t>
                      </a:r>
                      <a:r>
                        <a:rPr kumimoji="0" lang="en-US" sz="900" b="0" i="0" u="none" strike="noStrike" cap="none" normalizeH="0" baseline="0" dirty="0" err="1" smtClean="0">
                          <a:ln>
                            <a:noFill/>
                          </a:ln>
                          <a:solidFill>
                            <a:schemeClr val="tx1"/>
                          </a:solidFill>
                          <a:effectLst/>
                          <a:latin typeface="Arial" charset="0"/>
                          <a:cs typeface="Arial" charset="0"/>
                        </a:rPr>
                        <a:t>nephrotic</a:t>
                      </a:r>
                      <a:r>
                        <a:rPr kumimoji="0" lang="en-US" sz="900" b="0" i="0" u="none" strike="noStrike" cap="none" normalizeH="0" baseline="0" dirty="0" smtClean="0">
                          <a:ln>
                            <a:noFill/>
                          </a:ln>
                          <a:solidFill>
                            <a:schemeClr val="tx1"/>
                          </a:solidFill>
                          <a:effectLst/>
                          <a:latin typeface="Arial" charset="0"/>
                          <a:cs typeface="Arial" charset="0"/>
                        </a:rPr>
                        <a:t> syndrome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Diseases associated with treatment with immunosuppressive drugs or radiation therapy, including malignant </a:t>
                      </a:r>
                      <a:r>
                        <a:rPr kumimoji="0" lang="en-US" sz="900" b="0" i="0" u="none" strike="noStrike" cap="none" normalizeH="0" baseline="0" dirty="0" err="1" smtClean="0">
                          <a:ln>
                            <a:noFill/>
                          </a:ln>
                          <a:solidFill>
                            <a:schemeClr val="tx1"/>
                          </a:solidFill>
                          <a:effectLst/>
                          <a:latin typeface="Arial" charset="0"/>
                          <a:cs typeface="Arial" charset="0"/>
                        </a:rPr>
                        <a:t>neoplasms</a:t>
                      </a:r>
                      <a:r>
                        <a:rPr kumimoji="0" lang="en-US" sz="900" b="0" i="0" u="none" strike="noStrike" cap="none" normalizeH="0" baseline="0" dirty="0" smtClean="0">
                          <a:ln>
                            <a:noFill/>
                          </a:ln>
                          <a:solidFill>
                            <a:schemeClr val="tx1"/>
                          </a:solidFill>
                          <a:effectLst/>
                          <a:latin typeface="Arial" charset="0"/>
                          <a:cs typeface="Arial" charset="0"/>
                        </a:rPr>
                        <a:t>, </a:t>
                      </a:r>
                      <a:r>
                        <a:rPr kumimoji="0" lang="en-US" sz="900" b="0" i="0" u="none" strike="noStrike" cap="none" normalizeH="0" baseline="0" dirty="0" err="1" smtClean="0">
                          <a:ln>
                            <a:noFill/>
                          </a:ln>
                          <a:solidFill>
                            <a:schemeClr val="tx1"/>
                          </a:solidFill>
                          <a:effectLst/>
                          <a:latin typeface="Arial" charset="0"/>
                          <a:cs typeface="Arial" charset="0"/>
                        </a:rPr>
                        <a:t>leukemias</a:t>
                      </a:r>
                      <a:r>
                        <a:rPr kumimoji="0" lang="en-US" sz="900" b="0" i="0" u="none" strike="noStrike" cap="none" normalizeH="0" baseline="0" dirty="0" smtClean="0">
                          <a:ln>
                            <a:noFill/>
                          </a:ln>
                          <a:solidFill>
                            <a:schemeClr val="tx1"/>
                          </a:solidFill>
                          <a:effectLst/>
                          <a:latin typeface="Arial" charset="0"/>
                          <a:cs typeface="Arial" charset="0"/>
                        </a:rPr>
                        <a:t>, lymphomas, and Hodgkin disease; or solid organ transplantation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Congenital immunodeficienc</a:t>
                      </a:r>
                      <a:r>
                        <a:rPr kumimoji="0" lang="en-US" sz="900" b="0" i="0" u="none" strike="noStrike" cap="none" normalizeH="0" baseline="0" dirty="0" smtClean="0">
                          <a:ln>
                            <a:noFill/>
                          </a:ln>
                          <a:solidFill>
                            <a:srgbClr val="FF0000"/>
                          </a:solidFill>
                          <a:effectLst/>
                          <a:latin typeface="Arial" charset="0"/>
                          <a:cs typeface="Arial" charset="0"/>
                        </a:rPr>
                        <a:t>y, </a:t>
                      </a:r>
                      <a:r>
                        <a:rPr kumimoji="0" lang="en-US" sz="900" b="0" i="0" u="none" strike="noStrike" cap="none" normalizeH="0" baseline="0" dirty="0" err="1" smtClean="0">
                          <a:ln>
                            <a:noFill/>
                          </a:ln>
                          <a:solidFill>
                            <a:srgbClr val="FF0000"/>
                          </a:solidFill>
                          <a:effectLst/>
                          <a:latin typeface="Arial" charset="0"/>
                          <a:cs typeface="Arial" charset="0"/>
                        </a:rPr>
                        <a:t>Hodgkins</a:t>
                      </a:r>
                      <a:r>
                        <a:rPr kumimoji="0" lang="en-US" sz="900" b="0" i="0" u="none" strike="noStrike" cap="none" normalizeH="0" baseline="0" dirty="0" smtClean="0">
                          <a:ln>
                            <a:noFill/>
                          </a:ln>
                          <a:solidFill>
                            <a:srgbClr val="FF0000"/>
                          </a:solidFill>
                          <a:effectLst/>
                          <a:latin typeface="Arial" charset="0"/>
                          <a:cs typeface="Arial" charset="0"/>
                        </a:rPr>
                        <a:t> </a:t>
                      </a:r>
                      <a:r>
                        <a:rPr kumimoji="0" lang="en-US" sz="900" b="0" i="0" u="none" strike="noStrike" cap="none" normalizeH="0" baseline="0" dirty="0" smtClean="0">
                          <a:ln>
                            <a:noFill/>
                          </a:ln>
                          <a:solidFill>
                            <a:schemeClr val="tx1"/>
                          </a:solidFill>
                          <a:effectLst/>
                          <a:latin typeface="Arial" charset="0"/>
                          <a:cs typeface="Arial" charset="0"/>
                        </a:rPr>
                        <a:t>disease; or solid organ transplantation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Congenital immunodeficiency§</a:t>
                      </a:r>
                    </a:p>
                  </a:txBody>
                  <a:tcPr marL="93633" marR="93633" marT="45762" marB="4576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37595" name="Text Box 23"/>
          <p:cNvSpPr txBox="1">
            <a:spLocks noChangeArrowheads="1"/>
          </p:cNvSpPr>
          <p:nvPr/>
        </p:nvSpPr>
        <p:spPr bwMode="auto">
          <a:xfrm>
            <a:off x="780345" y="8223357"/>
            <a:ext cx="5462411" cy="647339"/>
          </a:xfrm>
          <a:prstGeom prst="rect">
            <a:avLst/>
          </a:prstGeom>
          <a:noFill/>
          <a:ln w="9525">
            <a:noFill/>
            <a:miter lim="800000"/>
            <a:headEnd/>
            <a:tailEnd/>
          </a:ln>
        </p:spPr>
        <p:txBody>
          <a:bodyPr lIns="92438" tIns="46219" rIns="92438" bIns="46219">
            <a:spAutoFit/>
          </a:bodyPr>
          <a:lstStyle/>
          <a:p>
            <a:r>
              <a:rPr lang="en-US" sz="900">
                <a:solidFill>
                  <a:srgbClr val="000000"/>
                </a:solidFill>
                <a:cs typeface="Arial" charset="0"/>
              </a:rPr>
              <a:t>*Particularly cyanotic congenital heart disease and cardiac failure</a:t>
            </a:r>
          </a:p>
          <a:p>
            <a:r>
              <a:rPr lang="en-US" sz="900">
                <a:solidFill>
                  <a:srgbClr val="000000"/>
                </a:solidFill>
                <a:cs typeface="Arial" charset="0"/>
              </a:rPr>
              <a:t>† Including asthma if treated with prolonged high-dose oral corticosteroids</a:t>
            </a:r>
          </a:p>
          <a:p>
            <a:r>
              <a:rPr lang="en-US" sz="900">
                <a:solidFill>
                  <a:srgbClr val="000000"/>
                </a:solidFill>
                <a:cs typeface="Arial" charset="0"/>
              </a:rPr>
              <a:t>§ Includes B- (humoral) or T-lymphocyte deficiency; complement deficiencies, particularly C1, C2, C3, and C4 deficiency; and phagocytic disorders (excluding chronic granulomatous disease)</a:t>
            </a:r>
          </a:p>
        </p:txBody>
      </p:sp>
      <p:sp>
        <p:nvSpPr>
          <p:cNvPr id="15388" name="Footer Placeholder 10"/>
          <p:cNvSpPr txBox="1">
            <a:spLocks noGrp="1"/>
          </p:cNvSpPr>
          <p:nvPr/>
        </p:nvSpPr>
        <p:spPr bwMode="auto">
          <a:xfrm>
            <a:off x="0" y="8841738"/>
            <a:ext cx="3043343" cy="465773"/>
          </a:xfrm>
          <a:prstGeom prst="rect">
            <a:avLst/>
          </a:prstGeom>
          <a:noFill/>
          <a:ln>
            <a:miter lim="800000"/>
            <a:headEnd/>
            <a:tailEnd/>
          </a:ln>
        </p:spPr>
        <p:txBody>
          <a:bodyPr lIns="92446" tIns="46223" rIns="92446" bIns="46223" anchor="b"/>
          <a:lstStyle/>
          <a:p>
            <a:pPr>
              <a:defRPr/>
            </a:pPr>
            <a:r>
              <a:rPr lang="en-US" sz="1200">
                <a:solidFill>
                  <a:srgbClr val="000000"/>
                </a:solidFill>
                <a:latin typeface="Calibri"/>
                <a:cs typeface="Arial" charset="0"/>
              </a:rPr>
              <a:t>EPIC 2013</a:t>
            </a:r>
          </a:p>
        </p:txBody>
      </p:sp>
      <p:sp>
        <p:nvSpPr>
          <p:cNvPr id="15389" name="Slide Number Placeholder 11"/>
          <p:cNvSpPr txBox="1">
            <a:spLocks noGrp="1"/>
          </p:cNvSpPr>
          <p:nvPr/>
        </p:nvSpPr>
        <p:spPr bwMode="auto">
          <a:xfrm>
            <a:off x="3978132" y="8841738"/>
            <a:ext cx="3043343" cy="465773"/>
          </a:xfrm>
          <a:prstGeom prst="rect">
            <a:avLst/>
          </a:prstGeom>
          <a:noFill/>
          <a:ln>
            <a:miter lim="800000"/>
            <a:headEnd/>
            <a:tailEnd/>
          </a:ln>
        </p:spPr>
        <p:txBody>
          <a:bodyPr lIns="92446" tIns="46223" rIns="92446" bIns="46223" anchor="b"/>
          <a:lstStyle/>
          <a:p>
            <a:pPr algn="r">
              <a:defRPr/>
            </a:pPr>
            <a:fld id="{1699B4A7-0DBF-477A-A579-A4258A9234EE}" type="slidenum">
              <a:rPr lang="en-US" sz="1200">
                <a:solidFill>
                  <a:srgbClr val="000000"/>
                </a:solidFill>
                <a:latin typeface="Calibri"/>
                <a:cs typeface="Arial" charset="0"/>
              </a:rPr>
              <a:pPr algn="r">
                <a:defRPr/>
              </a:pPr>
              <a:t>25</a:t>
            </a:fld>
            <a:endParaRPr lang="en-US" sz="1200">
              <a:solidFill>
                <a:srgbClr val="000000"/>
              </a:solidFill>
              <a:latin typeface="Calibri"/>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p:spPr>
        <p:txBody>
          <a:bodyPr/>
          <a:lstStyle/>
          <a:p>
            <a:fld id="{55B80102-8074-4CE6-9080-8936D5AC83F7}" type="slidenum">
              <a:rPr lang="en-US" smtClean="0">
                <a:solidFill>
                  <a:prstClr val="black"/>
                </a:solidFill>
              </a:rPr>
              <a:pPr/>
              <a:t>26</a:t>
            </a:fld>
            <a:endParaRPr lang="en-US" smtClean="0">
              <a:solidFill>
                <a:prstClr val="black"/>
              </a:solidFill>
            </a:endParaRPr>
          </a:p>
        </p:txBody>
      </p:sp>
      <p:sp>
        <p:nvSpPr>
          <p:cNvPr id="239618"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14" tIns="46207" rIns="92414" bIns="46207" anchor="b"/>
          <a:lstStyle/>
          <a:p>
            <a:endParaRPr lang="en-US" sz="1200">
              <a:solidFill>
                <a:prstClr val="black"/>
              </a:solidFill>
              <a:cs typeface="Arial" charset="0"/>
            </a:endParaRPr>
          </a:p>
        </p:txBody>
      </p:sp>
      <p:sp>
        <p:nvSpPr>
          <p:cNvPr id="239619"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14" tIns="46207" rIns="92414" bIns="46207" anchor="b"/>
          <a:lstStyle/>
          <a:p>
            <a:pPr algn="r"/>
            <a:fld id="{A5A1CA8F-B110-46CD-83E8-B8B3E0597CA5}" type="slidenum">
              <a:rPr lang="en-US" sz="1200">
                <a:solidFill>
                  <a:prstClr val="black"/>
                </a:solidFill>
                <a:cs typeface="Arial" charset="0"/>
              </a:rPr>
              <a:pPr algn="r"/>
              <a:t>26</a:t>
            </a:fld>
            <a:endParaRPr lang="en-US" sz="1200">
              <a:solidFill>
                <a:prstClr val="black"/>
              </a:solidFill>
              <a:cs typeface="Arial" charset="0"/>
            </a:endParaRPr>
          </a:p>
        </p:txBody>
      </p:sp>
      <p:sp>
        <p:nvSpPr>
          <p:cNvPr id="239620" name="Rectangle 2"/>
          <p:cNvSpPr>
            <a:spLocks noGrp="1" noRot="1" noChangeAspect="1" noChangeArrowheads="1" noTextEdit="1"/>
          </p:cNvSpPr>
          <p:nvPr>
            <p:ph type="sldImg"/>
          </p:nvPr>
        </p:nvSpPr>
        <p:spPr>
          <a:xfrm>
            <a:off x="1222375" y="687388"/>
            <a:ext cx="4656138" cy="3490912"/>
          </a:xfrm>
          <a:ln/>
        </p:spPr>
      </p:sp>
      <p:sp>
        <p:nvSpPr>
          <p:cNvPr id="239621" name="Rectangle 3"/>
          <p:cNvSpPr>
            <a:spLocks noGrp="1" noChangeArrowheads="1"/>
          </p:cNvSpPr>
          <p:nvPr>
            <p:ph type="body" idx="1"/>
          </p:nvPr>
        </p:nvSpPr>
        <p:spPr>
          <a:xfrm>
            <a:off x="658417" y="4433587"/>
            <a:ext cx="5706269" cy="4431996"/>
          </a:xfrm>
          <a:noFill/>
          <a:ln/>
        </p:spPr>
        <p:txBody>
          <a:bodyPr lIns="92414" tIns="46207" rIns="92414" bIns="46207"/>
          <a:lstStyle/>
          <a:p>
            <a:pPr eaLnBrk="1" hangingPunct="1">
              <a:lnSpc>
                <a:spcPct val="90000"/>
              </a:lnSpc>
            </a:pPr>
            <a:endParaRPr lang="en-US" sz="1000" b="1">
              <a:latin typeface="Arial" charset="0"/>
            </a:endParaRPr>
          </a:p>
        </p:txBody>
      </p:sp>
      <p:sp>
        <p:nvSpPr>
          <p:cNvPr id="7" name="Footer Placeholder 6"/>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38" tIns="46219" rIns="92438" bIns="46219" anchor="b"/>
          <a:lstStyle/>
          <a:p>
            <a:pPr algn="r"/>
            <a:fld id="{C85EFA20-ECCD-4826-A1AF-5A73207C6517}" type="slidenum">
              <a:rPr lang="en-US" sz="1200">
                <a:solidFill>
                  <a:srgbClr val="000000"/>
                </a:solidFill>
                <a:cs typeface="Arial" charset="0"/>
              </a:rPr>
              <a:pPr algn="r"/>
              <a:t>27</a:t>
            </a:fld>
            <a:endParaRPr lang="en-US" sz="1200">
              <a:solidFill>
                <a:srgbClr val="000000"/>
              </a:solidFill>
              <a:cs typeface="Arial" charset="0"/>
            </a:endParaRPr>
          </a:p>
        </p:txBody>
      </p:sp>
      <p:sp>
        <p:nvSpPr>
          <p:cNvPr id="241666"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0" tIns="46215" rIns="92430" bIns="46215" anchor="b"/>
          <a:lstStyle/>
          <a:p>
            <a:endParaRPr lang="en-US" sz="1200">
              <a:solidFill>
                <a:srgbClr val="000000"/>
              </a:solidFill>
              <a:cs typeface="Arial" charset="0"/>
            </a:endParaRPr>
          </a:p>
        </p:txBody>
      </p:sp>
      <p:sp>
        <p:nvSpPr>
          <p:cNvPr id="241667"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30" tIns="46215" rIns="92430" bIns="46215" anchor="b"/>
          <a:lstStyle/>
          <a:p>
            <a:pPr algn="r"/>
            <a:fld id="{BA53DE85-FF60-4868-9A2F-DA9F35D517F7}" type="slidenum">
              <a:rPr lang="en-US" sz="1200">
                <a:solidFill>
                  <a:srgbClr val="000000"/>
                </a:solidFill>
                <a:cs typeface="Arial" charset="0"/>
              </a:rPr>
              <a:pPr algn="r"/>
              <a:t>27</a:t>
            </a:fld>
            <a:endParaRPr lang="en-US" sz="1200">
              <a:solidFill>
                <a:srgbClr val="000000"/>
              </a:solidFill>
              <a:cs typeface="Arial" charset="0"/>
            </a:endParaRPr>
          </a:p>
        </p:txBody>
      </p:sp>
      <p:sp>
        <p:nvSpPr>
          <p:cNvPr id="241668"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23" tIns="46211" rIns="92423" bIns="46211" anchor="b"/>
          <a:lstStyle/>
          <a:p>
            <a:endParaRPr lang="en-US" sz="1200">
              <a:solidFill>
                <a:srgbClr val="000000"/>
              </a:solidFill>
              <a:cs typeface="Arial" charset="0"/>
            </a:endParaRPr>
          </a:p>
        </p:txBody>
      </p:sp>
      <p:sp>
        <p:nvSpPr>
          <p:cNvPr id="241669"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23" tIns="46211" rIns="92423" bIns="46211" anchor="b"/>
          <a:lstStyle/>
          <a:p>
            <a:pPr algn="r"/>
            <a:fld id="{3234D979-CCA3-4890-9485-E40DA8AF3730}" type="slidenum">
              <a:rPr lang="en-US" sz="1200">
                <a:solidFill>
                  <a:srgbClr val="000000"/>
                </a:solidFill>
                <a:cs typeface="Arial" charset="0"/>
              </a:rPr>
              <a:pPr algn="r"/>
              <a:t>27</a:t>
            </a:fld>
            <a:endParaRPr lang="en-US" sz="1200">
              <a:solidFill>
                <a:srgbClr val="000000"/>
              </a:solidFill>
              <a:cs typeface="Arial" charset="0"/>
            </a:endParaRPr>
          </a:p>
        </p:txBody>
      </p:sp>
      <p:sp>
        <p:nvSpPr>
          <p:cNvPr id="241670" name="Rectangle 2"/>
          <p:cNvSpPr>
            <a:spLocks noGrp="1" noRot="1" noChangeAspect="1" noChangeArrowheads="1" noTextEdit="1"/>
          </p:cNvSpPr>
          <p:nvPr>
            <p:ph type="sldImg"/>
          </p:nvPr>
        </p:nvSpPr>
        <p:spPr>
          <a:xfrm>
            <a:off x="1185863" y="698500"/>
            <a:ext cx="4654550" cy="3490913"/>
          </a:xfrm>
          <a:ln/>
        </p:spPr>
      </p:sp>
      <p:sp>
        <p:nvSpPr>
          <p:cNvPr id="241671" name="Rectangle 3"/>
          <p:cNvSpPr>
            <a:spLocks noGrp="1" noChangeArrowheads="1"/>
          </p:cNvSpPr>
          <p:nvPr>
            <p:ph type="body" idx="1"/>
          </p:nvPr>
        </p:nvSpPr>
        <p:spPr>
          <a:xfrm>
            <a:off x="658416" y="4433587"/>
            <a:ext cx="5818443" cy="4431996"/>
          </a:xfrm>
          <a:noFill/>
          <a:ln/>
        </p:spPr>
        <p:txBody>
          <a:bodyPr lIns="92423" tIns="46211" rIns="92423" bIns="46211"/>
          <a:lstStyle/>
          <a:p>
            <a:pPr>
              <a:lnSpc>
                <a:spcPct val="90000"/>
              </a:lnSpc>
            </a:pPr>
            <a:r>
              <a:rPr lang="en-US" sz="1000" b="1" dirty="0">
                <a:latin typeface="Arial" charset="0"/>
                <a:cs typeface="Arial" charset="0"/>
              </a:rPr>
              <a:t>Updated recommendations for administration of 23-valent pneumococcal polysaccharide vaccine (PPSV23) among adults aged ≥19 years — Advisory Committee on Immunization Practices (ACIP), United States</a:t>
            </a:r>
            <a:r>
              <a:rPr lang="en-US" sz="1000" dirty="0">
                <a:latin typeface="Arial" charset="0"/>
                <a:cs typeface="Arial" charset="0"/>
              </a:rPr>
              <a:t>	</a:t>
            </a:r>
          </a:p>
          <a:p>
            <a:r>
              <a:rPr lang="en-US" sz="1000" dirty="0">
                <a:latin typeface="Arial" charset="0"/>
                <a:cs typeface="Arial" charset="0"/>
              </a:rPr>
              <a:t>• PPSV23 should be administered to adults aged 19–64 years with chronic or </a:t>
            </a:r>
            <a:r>
              <a:rPr lang="en-US" sz="1000" dirty="0" err="1">
                <a:latin typeface="Arial" charset="0"/>
                <a:cs typeface="Arial" charset="0"/>
              </a:rPr>
              <a:t>immunosuppressing</a:t>
            </a:r>
            <a:r>
              <a:rPr lang="en-US" sz="1000" dirty="0">
                <a:latin typeface="Arial" charset="0"/>
                <a:cs typeface="Arial" charset="0"/>
              </a:rPr>
              <a:t> medical conditions, including those who have asthma.</a:t>
            </a:r>
          </a:p>
          <a:p>
            <a:r>
              <a:rPr lang="en-US" sz="1000" dirty="0">
                <a:latin typeface="Arial" charset="0"/>
                <a:cs typeface="Arial" charset="0"/>
              </a:rPr>
              <a:t>• Adults aged 19–64 years who smoke cigarettes should receive PPSV23 and smoking cessation guidance.</a:t>
            </a:r>
          </a:p>
          <a:p>
            <a:r>
              <a:rPr lang="en-US" sz="1000" dirty="0">
                <a:latin typeface="Arial" charset="0"/>
                <a:cs typeface="Arial" charset="0"/>
              </a:rPr>
              <a:t>• All persons should be vaccinated with PPSV23 at age 65 years. Those who received PPSV23 before age 65 years for any indication should receive another dose of the vaccine at age 65 years or later if at least 5 years have passed since their previous dose. Those who receive PPSV23 at or after age 65 years should receive only a single dose.</a:t>
            </a:r>
          </a:p>
          <a:p>
            <a:r>
              <a:rPr lang="en-US" sz="1000" dirty="0">
                <a:latin typeface="Arial" charset="0"/>
                <a:cs typeface="Arial" charset="0"/>
              </a:rPr>
              <a:t>• </a:t>
            </a:r>
            <a:r>
              <a:rPr lang="en-US" sz="1000" b="1" dirty="0">
                <a:latin typeface="Arial" charset="0"/>
                <a:cs typeface="Arial" charset="0"/>
              </a:rPr>
              <a:t>ACIP does not recommend routine revaccination for most persons for whom PPSV23 is indicated.</a:t>
            </a:r>
          </a:p>
          <a:p>
            <a:r>
              <a:rPr lang="en-US" sz="1000" b="1" dirty="0">
                <a:latin typeface="Arial" charset="0"/>
                <a:cs typeface="Arial" charset="0"/>
              </a:rPr>
              <a:t>ACIP does recommend a third dose of PPSV23  in addition to PCV13 for some persons at increased risk for pneumococcal infection.</a:t>
            </a:r>
          </a:p>
          <a:p>
            <a:r>
              <a:rPr lang="en-US" sz="1000" b="1" dirty="0">
                <a:latin typeface="Arial" charset="0"/>
                <a:cs typeface="Arial" charset="0"/>
              </a:rPr>
              <a:t>Ref: Updated Recommendations for Prevention of Invasive Pneumococcal Disease Among Adults Using the   23-Valent Pneumococcal Polysaccharide Vaccine (PPSV23) MMWR 2010; 59(34);1102-1106 September 3, 2010</a:t>
            </a:r>
          </a:p>
          <a:p>
            <a:endParaRPr lang="en-US" sz="1000" b="1" dirty="0">
              <a:latin typeface="Arial" charset="0"/>
              <a:cs typeface="Arial" charset="0"/>
            </a:endParaRPr>
          </a:p>
          <a:p>
            <a:r>
              <a:rPr lang="en-US" sz="1000" b="1" u="sng" dirty="0">
                <a:latin typeface="Arial" charset="0"/>
              </a:rPr>
              <a:t>See PCV13 slide for adults for information about a third dose of PPSV23.</a:t>
            </a:r>
          </a:p>
          <a:p>
            <a:endParaRPr lang="en-US" sz="1100" b="1" u="sng" dirty="0">
              <a:solidFill>
                <a:srgbClr val="E4F3F4"/>
              </a:solidFill>
              <a:latin typeface="Arial" charset="0"/>
            </a:endParaRPr>
          </a:p>
          <a:p>
            <a:endParaRPr lang="en-US" sz="1000" dirty="0">
              <a:latin typeface="Arial" charset="0"/>
            </a:endParaRPr>
          </a:p>
        </p:txBody>
      </p:sp>
      <p:sp>
        <p:nvSpPr>
          <p:cNvPr id="9" name="Footer Placeholder 8"/>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42" tIns="46221" rIns="92442" bIns="46221" anchor="b"/>
          <a:lstStyle/>
          <a:p>
            <a:pPr algn="r"/>
            <a:fld id="{6C8BA7E3-C643-491F-81C7-AB2B5601292E}" type="slidenum">
              <a:rPr lang="en-US" sz="1200">
                <a:solidFill>
                  <a:srgbClr val="000000"/>
                </a:solidFill>
                <a:cs typeface="Arial" charset="0"/>
              </a:rPr>
              <a:pPr algn="r"/>
              <a:t>28</a:t>
            </a:fld>
            <a:endParaRPr lang="en-US" sz="1200">
              <a:solidFill>
                <a:srgbClr val="000000"/>
              </a:solidFill>
              <a:cs typeface="Arial" charset="0"/>
            </a:endParaRPr>
          </a:p>
        </p:txBody>
      </p:sp>
      <p:sp>
        <p:nvSpPr>
          <p:cNvPr id="243714"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4" tIns="46217" rIns="92434" bIns="46217" anchor="b"/>
          <a:lstStyle/>
          <a:p>
            <a:endParaRPr lang="en-US" sz="1200">
              <a:solidFill>
                <a:srgbClr val="000000"/>
              </a:solidFill>
              <a:cs typeface="Arial" charset="0"/>
            </a:endParaRPr>
          </a:p>
        </p:txBody>
      </p:sp>
      <p:sp>
        <p:nvSpPr>
          <p:cNvPr id="243715"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34" tIns="46217" rIns="92434" bIns="46217" anchor="b"/>
          <a:lstStyle/>
          <a:p>
            <a:pPr algn="r"/>
            <a:fld id="{709711F8-C009-4C82-AADC-C8EE093DB254}" type="slidenum">
              <a:rPr lang="en-US" sz="1200">
                <a:solidFill>
                  <a:srgbClr val="000000"/>
                </a:solidFill>
                <a:cs typeface="Arial" charset="0"/>
              </a:rPr>
              <a:pPr algn="r"/>
              <a:t>28</a:t>
            </a:fld>
            <a:endParaRPr lang="en-US" sz="1200">
              <a:solidFill>
                <a:srgbClr val="000000"/>
              </a:solidFill>
              <a:cs typeface="Arial" charset="0"/>
            </a:endParaRPr>
          </a:p>
        </p:txBody>
      </p:sp>
      <p:sp>
        <p:nvSpPr>
          <p:cNvPr id="243716"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4" tIns="46217" rIns="92434" bIns="46217" anchor="b"/>
          <a:lstStyle/>
          <a:p>
            <a:endParaRPr lang="en-US" sz="1200">
              <a:solidFill>
                <a:srgbClr val="000000"/>
              </a:solidFill>
              <a:cs typeface="Arial" charset="0"/>
            </a:endParaRPr>
          </a:p>
        </p:txBody>
      </p:sp>
      <p:sp>
        <p:nvSpPr>
          <p:cNvPr id="243717"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34" tIns="46217" rIns="92434" bIns="46217" anchor="b"/>
          <a:lstStyle/>
          <a:p>
            <a:pPr algn="r"/>
            <a:fld id="{CA88DBBD-4960-47B6-B333-877D01F46CF0}" type="slidenum">
              <a:rPr lang="en-US" sz="1200">
                <a:solidFill>
                  <a:srgbClr val="000000"/>
                </a:solidFill>
                <a:cs typeface="Arial" charset="0"/>
              </a:rPr>
              <a:pPr algn="r"/>
              <a:t>28</a:t>
            </a:fld>
            <a:endParaRPr lang="en-US" sz="1200">
              <a:solidFill>
                <a:srgbClr val="000000"/>
              </a:solidFill>
              <a:cs typeface="Arial" charset="0"/>
            </a:endParaRPr>
          </a:p>
        </p:txBody>
      </p:sp>
      <p:sp>
        <p:nvSpPr>
          <p:cNvPr id="243718" name="Rectangle 2"/>
          <p:cNvSpPr>
            <a:spLocks noGrp="1" noRot="1" noChangeAspect="1" noChangeArrowheads="1" noTextEdit="1"/>
          </p:cNvSpPr>
          <p:nvPr>
            <p:ph type="sldImg"/>
          </p:nvPr>
        </p:nvSpPr>
        <p:spPr>
          <a:xfrm>
            <a:off x="1222375" y="687388"/>
            <a:ext cx="4652963" cy="3489325"/>
          </a:xfrm>
          <a:ln/>
        </p:spPr>
      </p:sp>
      <p:sp>
        <p:nvSpPr>
          <p:cNvPr id="129032" name="Rectangle 3"/>
          <p:cNvSpPr>
            <a:spLocks noGrp="1" noChangeArrowheads="1"/>
          </p:cNvSpPr>
          <p:nvPr>
            <p:ph type="body" idx="1"/>
          </p:nvPr>
        </p:nvSpPr>
        <p:spPr>
          <a:xfrm>
            <a:off x="702310" y="4287337"/>
            <a:ext cx="5618480" cy="422852"/>
          </a:xfrm>
          <a:ln/>
        </p:spPr>
        <p:txBody>
          <a:bodyPr lIns="92434" tIns="46217" rIns="92434" bIns="46217">
            <a:noAutofit/>
          </a:bodyPr>
          <a:lstStyle/>
          <a:p>
            <a:pPr defTabSz="924418">
              <a:lnSpc>
                <a:spcPct val="80000"/>
              </a:lnSpc>
              <a:spcBef>
                <a:spcPct val="0"/>
              </a:spcBef>
              <a:defRPr/>
            </a:pPr>
            <a:r>
              <a:rPr lang="en-US" sz="1000" b="1" dirty="0"/>
              <a:t>ACIP Recommendations for Use of Pneumococcal Conjugate Vaccine (PCV13)  for adults </a:t>
            </a:r>
            <a:endParaRPr lang="en-US" sz="1000" b="1" u="sng" dirty="0"/>
          </a:p>
          <a:p>
            <a:pPr>
              <a:lnSpc>
                <a:spcPct val="80000"/>
              </a:lnSpc>
              <a:spcBef>
                <a:spcPct val="0"/>
              </a:spcBef>
              <a:defRPr/>
            </a:pPr>
            <a:endParaRPr lang="en-US" sz="1000" b="1" dirty="0">
              <a:latin typeface="Arial" charset="0"/>
            </a:endParaRPr>
          </a:p>
          <a:p>
            <a:pPr>
              <a:defRPr/>
            </a:pPr>
            <a:r>
              <a:rPr lang="en-US" sz="1000" b="1" u="sng" dirty="0"/>
              <a:t>Adults 19 years of age or older with </a:t>
            </a:r>
            <a:r>
              <a:rPr lang="en-US" sz="1000" b="1" u="sng" dirty="0" err="1"/>
              <a:t>immunocompromising</a:t>
            </a:r>
            <a:r>
              <a:rPr lang="en-US" sz="1000" b="1" u="sng" dirty="0"/>
              <a:t> conditions, functional or anatomic </a:t>
            </a:r>
            <a:r>
              <a:rPr lang="en-US" sz="1000" b="1" u="sng" dirty="0" err="1"/>
              <a:t>asplenia</a:t>
            </a:r>
            <a:r>
              <a:rPr lang="en-US" sz="1000" b="1" u="sng" dirty="0"/>
              <a:t> </a:t>
            </a:r>
          </a:p>
          <a:p>
            <a:pPr>
              <a:defRPr/>
            </a:pPr>
            <a:r>
              <a:rPr lang="en-US" sz="1000" u="sng" dirty="0"/>
              <a:t>No previous doses of PCV13 or PPSV23</a:t>
            </a:r>
          </a:p>
          <a:p>
            <a:pPr>
              <a:defRPr/>
            </a:pPr>
            <a:r>
              <a:rPr lang="en-US" sz="1000" dirty="0"/>
              <a:t>One dose of</a:t>
            </a:r>
            <a:r>
              <a:rPr lang="en-US" sz="1000" b="1" dirty="0"/>
              <a:t> </a:t>
            </a:r>
            <a:r>
              <a:rPr lang="en-US" sz="1000" dirty="0"/>
              <a:t>PCV13</a:t>
            </a:r>
            <a:r>
              <a:rPr lang="en-US" sz="1000" b="1" dirty="0"/>
              <a:t> </a:t>
            </a:r>
            <a:r>
              <a:rPr lang="en-US" sz="1000" dirty="0"/>
              <a:t> followed by PPSV23 at least 8 weeks later</a:t>
            </a:r>
          </a:p>
          <a:p>
            <a:pPr>
              <a:defRPr/>
            </a:pPr>
            <a:r>
              <a:rPr lang="en-US" sz="1000" dirty="0"/>
              <a:t>Second dose of PPSV23 - 5 years after previous dose</a:t>
            </a:r>
            <a:endParaRPr lang="en-US" sz="1000" i="1" dirty="0"/>
          </a:p>
          <a:p>
            <a:pPr>
              <a:defRPr/>
            </a:pPr>
            <a:r>
              <a:rPr lang="en-US" sz="1000" dirty="0"/>
              <a:t>Third dose of PPSV23 at age 65 or later if at least 5 years since previous dose</a:t>
            </a:r>
          </a:p>
          <a:p>
            <a:pPr>
              <a:defRPr/>
            </a:pPr>
            <a:r>
              <a:rPr lang="en-US" sz="1000" u="sng" dirty="0"/>
              <a:t>One dose of PPSV23 previously</a:t>
            </a:r>
          </a:p>
          <a:p>
            <a:pPr>
              <a:defRPr/>
            </a:pPr>
            <a:r>
              <a:rPr lang="en-US" sz="1000" dirty="0"/>
              <a:t>One dose of PCV13 at least one year after last dose of PPSV23</a:t>
            </a:r>
            <a:r>
              <a:rPr lang="en-US" sz="1000" b="1" dirty="0"/>
              <a:t> </a:t>
            </a:r>
          </a:p>
          <a:p>
            <a:pPr>
              <a:defRPr/>
            </a:pPr>
            <a:r>
              <a:rPr lang="en-US" sz="1000" dirty="0"/>
              <a:t> Second dose of PPSV23 - 5 years after previous dose</a:t>
            </a:r>
          </a:p>
          <a:p>
            <a:pPr>
              <a:defRPr/>
            </a:pPr>
            <a:r>
              <a:rPr lang="en-US" sz="1000" dirty="0"/>
              <a:t> Third dose of PPSV23 at age 65 or later if at least 5 years since previous dose</a:t>
            </a:r>
            <a:endParaRPr lang="en-US" b="1" u="sng" dirty="0" smtClean="0">
              <a:solidFill>
                <a:schemeClr val="accent1">
                  <a:lumMod val="40000"/>
                  <a:lumOff val="60000"/>
                </a:schemeClr>
              </a:solidFill>
            </a:endParaRPr>
          </a:p>
          <a:p>
            <a:pPr>
              <a:defRPr/>
            </a:pPr>
            <a:r>
              <a:rPr lang="en-US" sz="1000" b="1" u="sng" dirty="0"/>
              <a:t>Adults 19 years of age or older with cochlear implants or CSF leaks</a:t>
            </a:r>
          </a:p>
          <a:p>
            <a:pPr>
              <a:defRPr/>
            </a:pPr>
            <a:r>
              <a:rPr lang="en-US" sz="1000" u="sng" dirty="0"/>
              <a:t>No previous doses of PCV13 or PPSV23</a:t>
            </a:r>
          </a:p>
          <a:p>
            <a:pPr>
              <a:defRPr/>
            </a:pPr>
            <a:r>
              <a:rPr lang="en-US" sz="1000" dirty="0"/>
              <a:t>One dose of</a:t>
            </a:r>
            <a:r>
              <a:rPr lang="en-US" sz="1000" b="1" dirty="0"/>
              <a:t> </a:t>
            </a:r>
            <a:r>
              <a:rPr lang="en-US" sz="1000" dirty="0"/>
              <a:t>PCV13</a:t>
            </a:r>
            <a:r>
              <a:rPr lang="en-US" sz="1000" b="1" dirty="0"/>
              <a:t> </a:t>
            </a:r>
            <a:r>
              <a:rPr lang="en-US" sz="1000" dirty="0"/>
              <a:t> followed by PPSV23 at least 8 weeks later </a:t>
            </a:r>
            <a:endParaRPr lang="en-US" sz="1000" i="1" dirty="0"/>
          </a:p>
          <a:p>
            <a:pPr>
              <a:defRPr/>
            </a:pPr>
            <a:r>
              <a:rPr lang="en-US" sz="1000" dirty="0"/>
              <a:t>Second dose of PPSV23 at age 65 or later if at least 5 years since previous dose </a:t>
            </a:r>
          </a:p>
          <a:p>
            <a:pPr>
              <a:defRPr/>
            </a:pPr>
            <a:r>
              <a:rPr lang="en-US" sz="1000" u="sng" dirty="0"/>
              <a:t>One dose of PPSV23 previously</a:t>
            </a:r>
          </a:p>
          <a:p>
            <a:pPr>
              <a:defRPr/>
            </a:pPr>
            <a:r>
              <a:rPr lang="en-US" sz="1000" dirty="0"/>
              <a:t>One dose of PCV13 at least one year after last dose of PPSV23</a:t>
            </a:r>
            <a:r>
              <a:rPr lang="en-US" sz="1000" b="1" dirty="0"/>
              <a:t> </a:t>
            </a:r>
          </a:p>
          <a:p>
            <a:pPr>
              <a:defRPr/>
            </a:pPr>
            <a:r>
              <a:rPr lang="en-US" sz="1000" dirty="0"/>
              <a:t>Second dose of PPSV23 at age 65 or later if at least 5 years since previous dose</a:t>
            </a:r>
            <a:endParaRPr lang="en-US" sz="1000" b="1" dirty="0"/>
          </a:p>
          <a:p>
            <a:pPr>
              <a:defRPr/>
            </a:pPr>
            <a:endParaRPr lang="en-US" sz="1000" dirty="0"/>
          </a:p>
          <a:p>
            <a:pPr defTabSz="924418">
              <a:defRPr/>
            </a:pPr>
            <a:r>
              <a:rPr lang="en-US" sz="1000" b="1" dirty="0"/>
              <a:t>ACIP Recommendation  MMWR Vol. 61/ No. 40  October 12, 2012</a:t>
            </a:r>
          </a:p>
          <a:p>
            <a:pPr>
              <a:defRPr/>
            </a:pPr>
            <a:endParaRPr lang="en-US" dirty="0" smtClean="0"/>
          </a:p>
        </p:txBody>
      </p:sp>
      <p:sp>
        <p:nvSpPr>
          <p:cNvPr id="9" name="Footer Placeholder 8"/>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2616548C-FBB2-4184-8665-414776448E7E}" type="slidenum">
              <a:rPr lang="en-US" smtClean="0">
                <a:solidFill>
                  <a:prstClr val="black"/>
                </a:solidFill>
              </a:rPr>
              <a:pPr/>
              <a:t>29</a:t>
            </a:fld>
            <a:endParaRPr lang="en-US" smtClean="0">
              <a:solidFill>
                <a:prstClr val="black"/>
              </a:solidFill>
            </a:endParaRPr>
          </a:p>
        </p:txBody>
      </p:sp>
      <p:sp>
        <p:nvSpPr>
          <p:cNvPr id="182275" name="Rectangle 2"/>
          <p:cNvSpPr>
            <a:spLocks noGrp="1" noRot="1" noChangeAspect="1" noChangeArrowheads="1" noTextEdit="1"/>
          </p:cNvSpPr>
          <p:nvPr>
            <p:ph type="sldImg"/>
          </p:nvPr>
        </p:nvSpPr>
        <p:spPr>
          <a:xfrm>
            <a:off x="1573213" y="465138"/>
            <a:ext cx="4032250" cy="3024187"/>
          </a:xfrm>
          <a:ln/>
        </p:spPr>
      </p:sp>
      <p:sp>
        <p:nvSpPr>
          <p:cNvPr id="182276" name="Rectangle 3"/>
          <p:cNvSpPr>
            <a:spLocks noGrp="1" noChangeArrowheads="1"/>
          </p:cNvSpPr>
          <p:nvPr>
            <p:ph type="body" idx="1"/>
          </p:nvPr>
        </p:nvSpPr>
        <p:spPr>
          <a:xfrm>
            <a:off x="936734" y="3646700"/>
            <a:ext cx="5149637" cy="4964536"/>
          </a:xfrm>
          <a:noFill/>
          <a:ln/>
        </p:spPr>
        <p:txBody>
          <a:bodyPr/>
          <a:lstStyle/>
          <a:p>
            <a:pPr eaLnBrk="1" hangingPunct="1"/>
            <a:r>
              <a:rPr lang="en-US" dirty="0" smtClean="0"/>
              <a:t>Now let’s look at hepatitis A vaccine . </a:t>
            </a:r>
          </a:p>
          <a:p>
            <a:pPr eaLnBrk="1" hangingPunct="1"/>
            <a:r>
              <a:rPr lang="en-US" dirty="0" smtClean="0"/>
              <a:t>The persons on this slide have hepatitis A . Note the jaundice of the skin and the sclera of the eye. </a:t>
            </a:r>
          </a:p>
          <a:p>
            <a:pPr eaLnBrk="1" hangingPunct="1"/>
            <a:r>
              <a:rPr lang="en-US" dirty="0" smtClean="0"/>
              <a:t>This vaccine is now routinely recommended for all children ages 12-23 months.</a:t>
            </a:r>
          </a:p>
          <a:p>
            <a:pPr eaLnBrk="1" hangingPunct="1"/>
            <a:r>
              <a:rPr lang="en-US" dirty="0" smtClean="0"/>
              <a:t>Optional information:</a:t>
            </a:r>
          </a:p>
          <a:p>
            <a:pPr lvl="1" eaLnBrk="1" hangingPunct="1">
              <a:buSzPct val="65000"/>
              <a:buFont typeface="Wingdings 2" pitchFamily="18" charset="2"/>
              <a:buChar char="¢"/>
            </a:pPr>
            <a:r>
              <a:rPr lang="en-US" dirty="0" smtClean="0"/>
              <a:t>The nature of hepatitis A disease is that it is cyclical. It is spread by fecal/oral transmission.</a:t>
            </a:r>
          </a:p>
          <a:p>
            <a:pPr lvl="1" eaLnBrk="1" hangingPunct="1">
              <a:buSzPct val="65000"/>
              <a:buFont typeface="Wingdings 2" pitchFamily="18" charset="2"/>
              <a:buChar char="¢"/>
            </a:pPr>
            <a:r>
              <a:rPr lang="en-US" dirty="0" smtClean="0"/>
              <a:t>Children plan an important role in HAV transmission.  Symptomatic infection is uncommon in children, so they may be a source of infection for household or other close contacts.  Almost half of persons with hepatitis A do not have an identified source of their infection.  Groups of persons at risk for hepatitis A are international travelers, men who have sex with men, and illegal drug users.  Food handlers are not at risk.</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44480F02-D0BD-481E-A487-35FF8D16E75D}" type="slidenum">
              <a:rPr lang="en-US" smtClean="0">
                <a:solidFill>
                  <a:prstClr val="black"/>
                </a:solidFill>
              </a:rPr>
              <a:pPr/>
              <a:t>30</a:t>
            </a:fld>
            <a:endParaRPr lang="en-US" smtClean="0">
              <a:solidFill>
                <a:prstClr val="black"/>
              </a:solidFill>
            </a:endParaRPr>
          </a:p>
        </p:txBody>
      </p:sp>
      <p:sp>
        <p:nvSpPr>
          <p:cNvPr id="183299" name="Rectangle 2"/>
          <p:cNvSpPr>
            <a:spLocks noGrp="1" noRot="1" noChangeAspect="1" noChangeArrowheads="1" noTextEdit="1"/>
          </p:cNvSpPr>
          <p:nvPr>
            <p:ph type="sldImg"/>
          </p:nvPr>
        </p:nvSpPr>
        <p:spPr>
          <a:xfrm>
            <a:off x="1217613" y="688975"/>
            <a:ext cx="4651375" cy="3489325"/>
          </a:xfrm>
          <a:ln/>
        </p:spPr>
      </p:sp>
      <p:sp>
        <p:nvSpPr>
          <p:cNvPr id="183300" name="Rectangle 3"/>
          <p:cNvSpPr>
            <a:spLocks noGrp="1" noChangeArrowheads="1"/>
          </p:cNvSpPr>
          <p:nvPr>
            <p:ph type="body" idx="1"/>
          </p:nvPr>
        </p:nvSpPr>
        <p:spPr>
          <a:xfrm>
            <a:off x="936734" y="4422460"/>
            <a:ext cx="5149637" cy="3646700"/>
          </a:xfrm>
          <a:noFill/>
          <a:ln/>
        </p:spPr>
        <p:txBody>
          <a:bodyPr/>
          <a:lstStyle/>
          <a:p>
            <a:pPr eaLnBrk="1" hangingPunct="1">
              <a:buSzPct val="65000"/>
              <a:buFont typeface="Wingdings 2" pitchFamily="18" charset="2"/>
              <a:buChar char="¢"/>
            </a:pPr>
            <a:r>
              <a:rPr lang="en-US" dirty="0" smtClean="0">
                <a:solidFill>
                  <a:schemeClr val="tx2"/>
                </a:solidFill>
              </a:rPr>
              <a:t>The Hepatitis A footnote on the schedule now states that this vaccine is routinely recommended for all children aged 12 through 23 months as noted in the 2007 Recommended Childhood Schedule.  </a:t>
            </a:r>
          </a:p>
          <a:p>
            <a:pPr eaLnBrk="1" hangingPunct="1">
              <a:buSzPct val="65000"/>
              <a:buFont typeface="Wingdings 2" pitchFamily="18" charset="2"/>
              <a:buChar char="¢"/>
            </a:pPr>
            <a:r>
              <a:rPr lang="en-US" dirty="0" smtClean="0">
                <a:solidFill>
                  <a:schemeClr val="tx2"/>
                </a:solidFill>
              </a:rPr>
              <a:t>Children not vaccinated by age 2 can be vaccinated at subsequent visits. </a:t>
            </a:r>
          </a:p>
          <a:p>
            <a:pPr eaLnBrk="1" hangingPunct="1">
              <a:buSzPct val="65000"/>
              <a:buFont typeface="Wingdings 2" pitchFamily="18" charset="2"/>
              <a:buChar char="¢"/>
            </a:pPr>
            <a:r>
              <a:rPr lang="en-US" dirty="0" smtClean="0">
                <a:solidFill>
                  <a:schemeClr val="tx2"/>
                </a:solidFill>
              </a:rPr>
              <a:t>The vaccine continues to be recommended for persons 2 years of age and older who are at high risk for disease.  Note the purple bar on the schedule</a:t>
            </a:r>
          </a:p>
          <a:p>
            <a:pPr eaLnBrk="1" hangingPunct="1">
              <a:buSzPct val="65000"/>
              <a:buFont typeface="Wingdings 2" pitchFamily="18" charset="2"/>
              <a:buChar char="¢"/>
            </a:pPr>
            <a:r>
              <a:rPr lang="en-US" dirty="0" smtClean="0">
                <a:solidFill>
                  <a:schemeClr val="tx2"/>
                </a:solidFill>
              </a:rPr>
              <a:t> Existing </a:t>
            </a:r>
            <a:r>
              <a:rPr lang="en-US" dirty="0" err="1" smtClean="0">
                <a:solidFill>
                  <a:schemeClr val="tx2"/>
                </a:solidFill>
              </a:rPr>
              <a:t>Hep</a:t>
            </a:r>
            <a:r>
              <a:rPr lang="en-US" dirty="0" smtClean="0">
                <a:solidFill>
                  <a:schemeClr val="tx2"/>
                </a:solidFill>
              </a:rPr>
              <a:t> A vaccination programs for children 2-18 yrs. should be maintained and new programs implemented statewide as supply allows..</a:t>
            </a:r>
          </a:p>
          <a:p>
            <a:pPr eaLnBrk="1" hangingPunct="1">
              <a:buSzPct val="65000"/>
              <a:buFont typeface="Wingdings 2" pitchFamily="18" charset="2"/>
              <a:buChar char="¢"/>
            </a:pPr>
            <a:r>
              <a:rPr lang="en-US" dirty="0" smtClean="0">
                <a:solidFill>
                  <a:schemeClr val="tx2"/>
                </a:solidFill>
              </a:rPr>
              <a:t> Will become a requirement for entrance to school and child care 7-1-07 for those children born on or after 1-1-06.</a:t>
            </a:r>
          </a:p>
          <a:p>
            <a:pPr eaLnBrk="1" hangingPunct="1">
              <a:buSzPct val="65000"/>
              <a:buFont typeface="Wingdings 2" pitchFamily="18" charset="2"/>
              <a:buChar char="¢"/>
            </a:pPr>
            <a:r>
              <a:rPr lang="en-US" b="1" dirty="0" smtClean="0">
                <a:solidFill>
                  <a:schemeClr val="tx2"/>
                </a:solidFill>
              </a:rPr>
              <a:t> If you are a VFC provider, and a VFC-eligible child between 12 months and 18 years of age requests hepatitis A vaccine, you should give him/her the vaccine from VFC stock.</a:t>
            </a:r>
          </a:p>
          <a:p>
            <a:pPr eaLnBrk="1" hangingPunct="1">
              <a:buSzPct val="65000"/>
              <a:buFont typeface="Wingdings 2" pitchFamily="18" charset="2"/>
              <a:buNone/>
            </a:pPr>
            <a:endParaRPr lang="en-US" dirty="0" smtClean="0">
              <a:solidFill>
                <a:schemeClr val="tx2"/>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F807A568-E3ED-40BD-89A5-23F58D4CC41B}" type="slidenum">
              <a:rPr lang="en-US" smtClean="0">
                <a:solidFill>
                  <a:srgbClr val="000000"/>
                </a:solidFill>
                <a:latin typeface="Arial" charset="0"/>
                <a:cs typeface="Arial" charset="0"/>
              </a:rPr>
              <a:pPr/>
              <a:t>4</a:t>
            </a:fld>
            <a:endParaRPr lang="en-US" dirty="0" smtClean="0">
              <a:solidFill>
                <a:srgbClr val="000000"/>
              </a:solidFill>
              <a:latin typeface="Arial" charset="0"/>
              <a:cs typeface="Arial" charset="0"/>
            </a:endParaRPr>
          </a:p>
        </p:txBody>
      </p:sp>
      <p:sp>
        <p:nvSpPr>
          <p:cNvPr id="111619" name="Rectangle 7"/>
          <p:cNvSpPr txBox="1">
            <a:spLocks noGrp="1" noChangeArrowheads="1"/>
          </p:cNvSpPr>
          <p:nvPr/>
        </p:nvSpPr>
        <p:spPr bwMode="auto">
          <a:xfrm>
            <a:off x="3978132" y="8842029"/>
            <a:ext cx="3043343" cy="465455"/>
          </a:xfrm>
          <a:prstGeom prst="rect">
            <a:avLst/>
          </a:prstGeom>
          <a:noFill/>
          <a:ln w="9525">
            <a:noFill/>
            <a:miter lim="800000"/>
            <a:headEnd/>
            <a:tailEnd/>
          </a:ln>
        </p:spPr>
        <p:txBody>
          <a:bodyPr lIns="93315" tIns="46658" rIns="93315" bIns="46658" anchor="b"/>
          <a:lstStyle/>
          <a:p>
            <a:pPr algn="r"/>
            <a:fld id="{3AD31316-8E98-44FE-88D1-C435397F9D25}" type="slidenum">
              <a:rPr lang="en-US" sz="1200">
                <a:solidFill>
                  <a:srgbClr val="000000"/>
                </a:solidFill>
              </a:rPr>
              <a:pPr algn="r"/>
              <a:t>4</a:t>
            </a:fld>
            <a:endParaRPr lang="en-US" sz="1200" dirty="0">
              <a:solidFill>
                <a:srgbClr val="000000"/>
              </a:solidFill>
            </a:endParaRPr>
          </a:p>
        </p:txBody>
      </p:sp>
      <p:sp>
        <p:nvSpPr>
          <p:cNvPr id="111620" name="Rectangle 2"/>
          <p:cNvSpPr>
            <a:spLocks noGrp="1" noRot="1" noChangeAspect="1" noChangeArrowheads="1" noTextEdit="1"/>
          </p:cNvSpPr>
          <p:nvPr>
            <p:ph type="sldImg"/>
          </p:nvPr>
        </p:nvSpPr>
        <p:spPr>
          <a:xfrm>
            <a:off x="1184275" y="698500"/>
            <a:ext cx="4656138" cy="3490913"/>
          </a:xfrm>
          <a:ln/>
        </p:spPr>
      </p:sp>
      <p:sp>
        <p:nvSpPr>
          <p:cNvPr id="111621" name="Rectangle 3"/>
          <p:cNvSpPr>
            <a:spLocks noGrp="1" noChangeArrowheads="1"/>
          </p:cNvSpPr>
          <p:nvPr>
            <p:ph type="body" idx="1"/>
          </p:nvPr>
        </p:nvSpPr>
        <p:spPr>
          <a:noFill/>
          <a:ln/>
        </p:spPr>
        <p:txBody>
          <a:bodyPr/>
          <a:lstStyle/>
          <a:p>
            <a:pPr eaLnBrk="1" hangingPunct="1">
              <a:lnSpc>
                <a:spcPct val="90000"/>
              </a:lnSpc>
            </a:pPr>
            <a:r>
              <a:rPr lang="en-US" dirty="0" smtClean="0"/>
              <a:t>Overview of topics to be discussed:</a:t>
            </a:r>
          </a:p>
          <a:p>
            <a:pPr eaLnBrk="1" hangingPunct="1">
              <a:lnSpc>
                <a:spcPct val="90000"/>
              </a:lnSpc>
              <a:buFontTx/>
              <a:buChar char="•"/>
            </a:pPr>
            <a:r>
              <a:rPr lang="en-US" dirty="0" smtClean="0"/>
              <a:t>First we will review a summary of the status of licensure and the published recommendations of the new vaccines.</a:t>
            </a:r>
          </a:p>
          <a:p>
            <a:pPr eaLnBrk="1" hangingPunct="1">
              <a:lnSpc>
                <a:spcPct val="90000"/>
              </a:lnSpc>
              <a:buFontTx/>
              <a:buChar char="•"/>
            </a:pPr>
            <a:r>
              <a:rPr lang="en-US" dirty="0" smtClean="0"/>
              <a:t>Next we will review the format changes to the 2011 Childhood and Adolescent Immunization Schedule as well as the footnotes; plus the 2</a:t>
            </a:r>
            <a:r>
              <a:rPr lang="en-US" baseline="30000" dirty="0" smtClean="0"/>
              <a:t>nd</a:t>
            </a:r>
            <a:r>
              <a:rPr lang="en-US" dirty="0" smtClean="0"/>
              <a:t> part of the schedule called the Catch-up Schedule and the changes there. If you are presenting to Family Practitioners or Public Health departments, you may want to include a discussion of the adult schedule at the beginning of the presentation.  If so, please add a bullet to this slide at the point when you would include it.</a:t>
            </a:r>
          </a:p>
          <a:p>
            <a:pPr eaLnBrk="1" hangingPunct="1">
              <a:lnSpc>
                <a:spcPct val="90000"/>
              </a:lnSpc>
              <a:buFontTx/>
              <a:buChar char="•"/>
            </a:pPr>
            <a:r>
              <a:rPr lang="en-US" dirty="0" smtClean="0"/>
              <a:t>Then we will review with you the general principles or recommendations that can be applied when administering the vaccines  that are routinely recommended for children, adolescents and adults.</a:t>
            </a:r>
          </a:p>
          <a:p>
            <a:pPr lvl="1" eaLnBrk="1" hangingPunct="1">
              <a:lnSpc>
                <a:spcPct val="90000"/>
              </a:lnSpc>
              <a:buFontTx/>
              <a:buChar char="•"/>
            </a:pPr>
            <a:r>
              <a:rPr lang="en-US" dirty="0" smtClean="0">
                <a:solidFill>
                  <a:schemeClr val="tx2"/>
                </a:solidFill>
              </a:rPr>
              <a:t>In </a:t>
            </a:r>
            <a:r>
              <a:rPr lang="en-US" dirty="0" smtClean="0"/>
              <a:t>January 2011,</a:t>
            </a:r>
            <a:r>
              <a:rPr lang="en-US" dirty="0" smtClean="0">
                <a:solidFill>
                  <a:schemeClr val="tx2"/>
                </a:solidFill>
              </a:rPr>
              <a:t> the ACIP published an update of the “General Recommendations on Immunization”.</a:t>
            </a:r>
            <a:r>
              <a:rPr lang="en-US" dirty="0" smtClean="0">
                <a:solidFill>
                  <a:srgbClr val="FF3300"/>
                </a:solidFill>
              </a:rPr>
              <a:t> </a:t>
            </a:r>
            <a:r>
              <a:rPr lang="en-US" dirty="0" smtClean="0">
                <a:solidFill>
                  <a:schemeClr val="tx2"/>
                </a:solidFill>
              </a:rPr>
              <a:t>I will point out some highlights of this document as it relates to the use of the recommended childhood immunization schedule. </a:t>
            </a:r>
          </a:p>
          <a:p>
            <a:pPr eaLnBrk="1" hangingPunct="1">
              <a:lnSpc>
                <a:spcPct val="80000"/>
              </a:lnSpc>
              <a:buClr>
                <a:schemeClr val="tx1"/>
              </a:buClr>
              <a:buSzPct val="75000"/>
              <a:buFont typeface="Webdings" pitchFamily="18" charset="2"/>
              <a:buChar char="&lt;"/>
            </a:pPr>
            <a:r>
              <a:rPr lang="en-US" dirty="0" smtClean="0"/>
              <a:t> Next we will review  and point out specific recommendations and information for the individual vaccines that are listed on the Childhood and Adolescent Immunization Schedule.  The Recommended Childhood and Adolescent Schedule is updated annually.  The State of Georgia utilizes this schedule to make immunization policies and recommendations.</a:t>
            </a:r>
          </a:p>
          <a:p>
            <a:pPr eaLnBrk="1" hangingPunct="1">
              <a:lnSpc>
                <a:spcPct val="80000"/>
              </a:lnSpc>
              <a:buClr>
                <a:schemeClr val="tx1"/>
              </a:buClr>
              <a:buSzPct val="75000"/>
              <a:buFont typeface="Webdings" pitchFamily="18" charset="2"/>
              <a:buChar char="&lt;"/>
            </a:pPr>
            <a:r>
              <a:rPr lang="en-US" dirty="0" smtClean="0"/>
              <a:t> Finally we will provide you with some </a:t>
            </a:r>
            <a:r>
              <a:rPr lang="en-US" dirty="0" smtClean="0">
                <a:solidFill>
                  <a:schemeClr val="tx2"/>
                </a:solidFill>
              </a:rPr>
              <a:t>Immunization Resources.</a:t>
            </a:r>
          </a:p>
          <a:p>
            <a:pPr eaLnBrk="1" hangingPunct="1">
              <a:lnSpc>
                <a:spcPct val="80000"/>
              </a:lnSpc>
              <a:buClr>
                <a:schemeClr val="tx1"/>
              </a:buClr>
              <a:buSzPct val="75000"/>
              <a:buFont typeface="Webdings" pitchFamily="18" charset="2"/>
              <a:buChar char="&lt;"/>
            </a:pPr>
            <a:endParaRPr lang="en-US" dirty="0" smtClean="0"/>
          </a:p>
          <a:p>
            <a:pPr eaLnBrk="1" hangingPunct="1">
              <a:lnSpc>
                <a:spcPct val="80000"/>
              </a:lnSpc>
              <a:buClr>
                <a:schemeClr val="tx1"/>
              </a:buClr>
              <a:buSzPct val="75000"/>
              <a:buFont typeface="Webdings" pitchFamily="18" charset="2"/>
              <a:buChar char="&lt;"/>
            </a:pPr>
            <a:endParaRPr lang="en-US" dirty="0" smtClean="0"/>
          </a:p>
          <a:p>
            <a:pPr eaLnBrk="1" hangingPunct="1">
              <a:lnSpc>
                <a:spcPct val="90000"/>
              </a:lnSpc>
            </a:pP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p:spPr>
        <p:txBody>
          <a:bodyPr/>
          <a:lstStyle/>
          <a:p>
            <a:fld id="{FD3F78DB-C70E-40A0-818B-E287E5169FFC}" type="slidenum">
              <a:rPr lang="en-US" smtClean="0">
                <a:solidFill>
                  <a:prstClr val="black"/>
                </a:solidFill>
              </a:rPr>
              <a:pPr/>
              <a:t>31</a:t>
            </a:fld>
            <a:endParaRPr lang="en-US" smtClean="0">
              <a:solidFill>
                <a:prstClr val="black"/>
              </a:solidFill>
            </a:endParaRPr>
          </a:p>
        </p:txBody>
      </p:sp>
      <p:sp>
        <p:nvSpPr>
          <p:cNvPr id="253954"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8" tIns="46219" rIns="92438" bIns="46219" anchor="b"/>
          <a:lstStyle/>
          <a:p>
            <a:endParaRPr lang="en-US" sz="1200">
              <a:solidFill>
                <a:prstClr val="black"/>
              </a:solidFill>
              <a:cs typeface="Arial" charset="0"/>
            </a:endParaRPr>
          </a:p>
        </p:txBody>
      </p:sp>
      <p:sp>
        <p:nvSpPr>
          <p:cNvPr id="253955"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38" tIns="46219" rIns="92438" bIns="46219" anchor="b"/>
          <a:lstStyle/>
          <a:p>
            <a:pPr algn="r"/>
            <a:fld id="{8E1A5A82-969D-438F-9EB6-C10BB65F58EE}" type="slidenum">
              <a:rPr lang="en-US" sz="1200">
                <a:solidFill>
                  <a:prstClr val="black"/>
                </a:solidFill>
                <a:cs typeface="Arial" charset="0"/>
              </a:rPr>
              <a:pPr algn="r"/>
              <a:t>31</a:t>
            </a:fld>
            <a:endParaRPr lang="en-US" sz="1200">
              <a:solidFill>
                <a:prstClr val="black"/>
              </a:solidFill>
              <a:cs typeface="Arial" charset="0"/>
            </a:endParaRPr>
          </a:p>
        </p:txBody>
      </p:sp>
      <p:sp>
        <p:nvSpPr>
          <p:cNvPr id="253956"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8" tIns="46219" rIns="92438" bIns="46219" anchor="b"/>
          <a:lstStyle/>
          <a:p>
            <a:endParaRPr lang="en-US" sz="1200">
              <a:solidFill>
                <a:prstClr val="black"/>
              </a:solidFill>
              <a:cs typeface="Arial" charset="0"/>
            </a:endParaRPr>
          </a:p>
        </p:txBody>
      </p:sp>
      <p:sp>
        <p:nvSpPr>
          <p:cNvPr id="253957"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38" tIns="46219" rIns="92438" bIns="46219" anchor="b"/>
          <a:lstStyle/>
          <a:p>
            <a:pPr algn="r"/>
            <a:fld id="{E1B36FF7-8FB8-480E-A3DA-9B3F4B851989}" type="slidenum">
              <a:rPr lang="en-US" sz="1200">
                <a:solidFill>
                  <a:prstClr val="black"/>
                </a:solidFill>
                <a:cs typeface="Arial" charset="0"/>
              </a:rPr>
              <a:pPr algn="r"/>
              <a:t>31</a:t>
            </a:fld>
            <a:endParaRPr lang="en-US" sz="1200">
              <a:solidFill>
                <a:prstClr val="black"/>
              </a:solidFill>
              <a:cs typeface="Arial" charset="0"/>
            </a:endParaRPr>
          </a:p>
        </p:txBody>
      </p:sp>
      <p:sp>
        <p:nvSpPr>
          <p:cNvPr id="253958" name="Rectangle 2"/>
          <p:cNvSpPr>
            <a:spLocks noGrp="1" noRot="1" noChangeAspect="1" noChangeArrowheads="1" noTextEdit="1"/>
          </p:cNvSpPr>
          <p:nvPr>
            <p:ph type="sldImg"/>
          </p:nvPr>
        </p:nvSpPr>
        <p:spPr>
          <a:xfrm>
            <a:off x="1222375" y="687388"/>
            <a:ext cx="4656138" cy="3490912"/>
          </a:xfrm>
          <a:ln/>
        </p:spPr>
      </p:sp>
      <p:sp>
        <p:nvSpPr>
          <p:cNvPr id="253959" name="Rectangle 3"/>
          <p:cNvSpPr>
            <a:spLocks noGrp="1" noChangeArrowheads="1"/>
          </p:cNvSpPr>
          <p:nvPr>
            <p:ph type="body" idx="1"/>
          </p:nvPr>
        </p:nvSpPr>
        <p:spPr>
          <a:xfrm>
            <a:off x="702310" y="4358872"/>
            <a:ext cx="5618480" cy="4665678"/>
          </a:xfrm>
          <a:noFill/>
          <a:ln/>
        </p:spPr>
        <p:txBody>
          <a:bodyPr lIns="90913" tIns="45457" rIns="90913" bIns="45457"/>
          <a:lstStyle/>
          <a:p>
            <a:pPr eaLnBrk="1" hangingPunct="1"/>
            <a:r>
              <a:rPr lang="en-US" sz="1000">
                <a:latin typeface="Arial" charset="0"/>
              </a:rPr>
              <a:t>The Advisory Committee on Immunization Practices of the Centers for Disease Control and Prevention has recommended hepatitis A vaccine for all previously unvaccinated persons who will have close contact with international adoptees from countries with high or intermediate hepatitis A endemicity. The vaccine should be given during the first 60 days following the adoptee’s arrival in the United States.</a:t>
            </a:r>
            <a:r>
              <a:rPr lang="en-US" sz="1000" baseline="30000">
                <a:latin typeface="Arial" charset="0"/>
              </a:rPr>
              <a:t>3</a:t>
            </a:r>
            <a:r>
              <a:rPr lang="en-US" sz="1000">
                <a:latin typeface="Arial" charset="0"/>
              </a:rPr>
              <a:t> </a:t>
            </a:r>
          </a:p>
          <a:p>
            <a:pPr eaLnBrk="1" hangingPunct="1"/>
            <a:r>
              <a:rPr lang="en-US" sz="1000" b="1">
                <a:latin typeface="Arial" charset="0"/>
              </a:rPr>
              <a:t>References:</a:t>
            </a:r>
          </a:p>
          <a:p>
            <a:pPr eaLnBrk="1" hangingPunct="1"/>
            <a:r>
              <a:rPr lang="en-US" sz="1000">
                <a:latin typeface="Arial" charset="0"/>
              </a:rPr>
              <a:t>1. Prevention of Hepatitis A Through Active or Passive Immunization - Recommendations of the Advisory Committee on Immunization Practices (ACIP) MMWR Vol. 55/No. RR-7 May 19, 2006</a:t>
            </a:r>
          </a:p>
          <a:p>
            <a:pPr eaLnBrk="1" hangingPunct="1"/>
            <a:r>
              <a:rPr lang="en-US" sz="1000">
                <a:latin typeface="Arial" charset="0"/>
              </a:rPr>
              <a:t>2. Notice to Readers: FDA Approval of an Alternate Dosing Schedule for a Combined Hepatitis A and B Vaccine (Twinrix®) MMWR</a:t>
            </a:r>
            <a:r>
              <a:rPr lang="en-US" sz="1000" b="1">
                <a:latin typeface="Arial" charset="0"/>
              </a:rPr>
              <a:t> </a:t>
            </a:r>
            <a:r>
              <a:rPr lang="en-US" sz="1000">
                <a:latin typeface="Arial" charset="0"/>
              </a:rPr>
              <a:t>56(40);1057</a:t>
            </a:r>
            <a:r>
              <a:rPr lang="en-US" sz="1000" b="1">
                <a:latin typeface="Arial" charset="0"/>
              </a:rPr>
              <a:t> </a:t>
            </a:r>
            <a:r>
              <a:rPr lang="en-US" sz="1000">
                <a:latin typeface="Arial" charset="0"/>
              </a:rPr>
              <a:t>October 12, 2007</a:t>
            </a:r>
          </a:p>
          <a:p>
            <a:pPr eaLnBrk="1" hangingPunct="1"/>
            <a:r>
              <a:rPr lang="en-US" sz="1000">
                <a:latin typeface="Arial" charset="0"/>
              </a:rPr>
              <a:t>3. Updated Recommendations from the Advisory Committee on Immunization Practices (ACIP) for Use of Hepatitis A Vaccine in Close Contacts of Newly Arriving International Adoptees</a:t>
            </a:r>
            <a:r>
              <a:rPr lang="en-US" sz="1000" b="1">
                <a:latin typeface="Arial" charset="0"/>
              </a:rPr>
              <a:t> </a:t>
            </a:r>
            <a:r>
              <a:rPr lang="en-US" sz="1000">
                <a:latin typeface="Arial" charset="0"/>
              </a:rPr>
              <a:t>MMWR</a:t>
            </a:r>
            <a:r>
              <a:rPr lang="en-US" sz="1000" b="1">
                <a:latin typeface="Arial" charset="0"/>
              </a:rPr>
              <a:t> </a:t>
            </a:r>
            <a:r>
              <a:rPr lang="en-US" sz="1000">
                <a:latin typeface="Arial" charset="0"/>
              </a:rPr>
              <a:t>58(36);1006-1007</a:t>
            </a:r>
            <a:r>
              <a:rPr lang="en-US" sz="1000" b="1">
                <a:latin typeface="Arial" charset="0"/>
              </a:rPr>
              <a:t> </a:t>
            </a:r>
            <a:r>
              <a:rPr lang="en-US" sz="1000">
                <a:latin typeface="Arial" charset="0"/>
              </a:rPr>
              <a:t>September 18, 2009  </a:t>
            </a:r>
          </a:p>
        </p:txBody>
      </p:sp>
      <p:sp>
        <p:nvSpPr>
          <p:cNvPr id="9" name="Footer Placeholder 8"/>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
        <p:nvSpPr>
          <p:cNvPr id="253961" name="Text Box 10"/>
          <p:cNvSpPr txBox="1">
            <a:spLocks noChangeArrowheads="1"/>
          </p:cNvSpPr>
          <p:nvPr/>
        </p:nvSpPr>
        <p:spPr bwMode="auto">
          <a:xfrm>
            <a:off x="4525998" y="2136515"/>
            <a:ext cx="1092482" cy="397417"/>
          </a:xfrm>
          <a:prstGeom prst="rect">
            <a:avLst/>
          </a:prstGeom>
          <a:noFill/>
          <a:ln w="9525">
            <a:noFill/>
            <a:miter lim="800000"/>
            <a:headEnd/>
            <a:tailEnd/>
          </a:ln>
        </p:spPr>
        <p:txBody>
          <a:bodyPr lIns="92446" tIns="46223" rIns="92446" bIns="46223">
            <a:spAutoFit/>
          </a:bodyPr>
          <a:lstStyle/>
          <a:p>
            <a:pPr>
              <a:spcBef>
                <a:spcPct val="50000"/>
              </a:spcBef>
            </a:pPr>
            <a:r>
              <a:rPr lang="en-US" sz="1000">
                <a:solidFill>
                  <a:srgbClr val="FF0000"/>
                </a:solidFill>
                <a:cs typeface="Arial" charset="0"/>
              </a:rPr>
              <a:t> took the capital letters out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A7938D40-1B93-4A98-9102-50C700326C24}" type="slidenum">
              <a:rPr lang="en-US" smtClean="0">
                <a:solidFill>
                  <a:prstClr val="black"/>
                </a:solidFill>
              </a:rPr>
              <a:pPr/>
              <a:t>32</a:t>
            </a:fld>
            <a:endParaRPr lang="en-US" smtClean="0">
              <a:solidFill>
                <a:prstClr val="black"/>
              </a:solidFill>
            </a:endParaRPr>
          </a:p>
        </p:txBody>
      </p:sp>
      <p:sp>
        <p:nvSpPr>
          <p:cNvPr id="158723" name="Rectangle 2"/>
          <p:cNvSpPr>
            <a:spLocks noGrp="1" noRot="1" noChangeAspect="1" noChangeArrowheads="1" noTextEdit="1"/>
          </p:cNvSpPr>
          <p:nvPr>
            <p:ph type="sldImg"/>
          </p:nvPr>
        </p:nvSpPr>
        <p:spPr>
          <a:xfrm>
            <a:off x="1649413" y="465138"/>
            <a:ext cx="3725862" cy="2794000"/>
          </a:xfrm>
          <a:ln/>
        </p:spPr>
      </p:sp>
      <p:sp>
        <p:nvSpPr>
          <p:cNvPr id="158724" name="Rectangle 3"/>
          <p:cNvSpPr>
            <a:spLocks noGrp="1" noChangeArrowheads="1"/>
          </p:cNvSpPr>
          <p:nvPr>
            <p:ph type="body" idx="1"/>
          </p:nvPr>
        </p:nvSpPr>
        <p:spPr>
          <a:xfrm>
            <a:off x="467570" y="3414610"/>
            <a:ext cx="6165888" cy="4772185"/>
          </a:xfrm>
          <a:noFill/>
          <a:ln/>
        </p:spPr>
        <p:txBody>
          <a:bodyPr/>
          <a:lstStyle/>
          <a:p>
            <a:pPr eaLnBrk="1" hangingPunct="1">
              <a:buSzPct val="65000"/>
              <a:buFont typeface="Wingdings 2" pitchFamily="18" charset="2"/>
              <a:buChar char="¢"/>
            </a:pPr>
            <a:r>
              <a:rPr lang="en-US" i="1" dirty="0" smtClean="0"/>
              <a:t>Haemophilus </a:t>
            </a:r>
            <a:r>
              <a:rPr lang="en-US" i="1" dirty="0" err="1" smtClean="0"/>
              <a:t>influenzae</a:t>
            </a:r>
            <a:r>
              <a:rPr lang="en-US" dirty="0" smtClean="0"/>
              <a:t> Type B vaccine (Hib) protects against Hib disease. </a:t>
            </a:r>
          </a:p>
          <a:p>
            <a:pPr eaLnBrk="1" hangingPunct="1">
              <a:buSzPct val="65000"/>
              <a:buFont typeface="Wingdings 2" pitchFamily="18" charset="2"/>
              <a:buChar char="¢"/>
            </a:pPr>
            <a:r>
              <a:rPr lang="en-US" dirty="0" smtClean="0"/>
              <a:t>This child on the right has a swollen cheek due to Hib infection.  The tissue under the skin covering the jaw and cheek is infected and she is probably very sick. She may have a fever, severe headache, sore throat, or breathing problems.    Hib disease can be very dangerous to children under five years of age, especially infants.</a:t>
            </a:r>
          </a:p>
          <a:p>
            <a:pPr eaLnBrk="1" hangingPunct="1">
              <a:buSzPct val="65000"/>
              <a:buFont typeface="Wingdings 2" pitchFamily="18" charset="2"/>
              <a:buChar char="¢"/>
            </a:pPr>
            <a:r>
              <a:rPr lang="en-US" dirty="0" smtClean="0"/>
              <a:t>The 1st</a:t>
            </a:r>
            <a:r>
              <a:rPr lang="en-US" baseline="30000" dirty="0" smtClean="0"/>
              <a:t>d</a:t>
            </a:r>
            <a:r>
              <a:rPr lang="en-US" dirty="0" smtClean="0"/>
              <a:t> photo shows the tissue damage that can come from invasive Hib disease.</a:t>
            </a:r>
          </a:p>
          <a:p>
            <a:pPr eaLnBrk="1" hangingPunct="1">
              <a:buSzPct val="65000"/>
              <a:buFont typeface="Wingdings 2" pitchFamily="18" charset="2"/>
              <a:buNone/>
            </a:pPr>
            <a:r>
              <a:rPr lang="en-US" dirty="0" smtClean="0"/>
              <a:t>In Georgia , Hib vaccine is required for attendance in child care and pre-K for all children under age 5 years.</a:t>
            </a:r>
          </a:p>
          <a:p>
            <a:pPr eaLnBrk="1" hangingPunct="1">
              <a:buSzPct val="65000"/>
              <a:buFont typeface="Wingdings 2" pitchFamily="18" charset="2"/>
              <a:buChar char="¢"/>
            </a:pPr>
            <a:r>
              <a:rPr lang="en-US" dirty="0" smtClean="0"/>
              <a:t>2009 ACIP Recommended Catch up Immunization Schedule added Information (footnote 4) about the use of </a:t>
            </a:r>
            <a:r>
              <a:rPr lang="en-US" i="1" dirty="0" smtClean="0"/>
              <a:t>Haemophilus </a:t>
            </a:r>
            <a:r>
              <a:rPr lang="en-US" i="1" dirty="0" err="1" smtClean="0"/>
              <a:t>influenzae</a:t>
            </a:r>
            <a:r>
              <a:rPr lang="en-US" dirty="0" smtClean="0"/>
              <a:t> type b (Hib) conjugate vaccine among persons aged 5 years and older at increased risk for invasive Hib disease. Use of Hib vaccine for these persons is not contraindicated. </a:t>
            </a:r>
          </a:p>
          <a:p>
            <a:pPr eaLnBrk="1" hangingPunct="1">
              <a:buSzPct val="65000"/>
              <a:buFont typeface="Wingdings 2" pitchFamily="18" charset="2"/>
              <a:buChar char="¢"/>
            </a:pPr>
            <a:r>
              <a:rPr lang="en-US" dirty="0" smtClean="0"/>
              <a:t>All the General Recommendations that apply to inactivated vaccines would apply to HIB.  You might want to take special note of #4, regarding the use of combination vaccines, since HIB is combined with hepatitis B in the vaccine product, Comvax</a:t>
            </a:r>
            <a:r>
              <a:rPr lang="en-US" dirty="0" smtClean="0">
                <a:cs typeface="Times New Roman" pitchFamily="18" charset="0"/>
              </a:rPr>
              <a:t>®.</a:t>
            </a:r>
            <a:endParaRPr lang="en-US" dirty="0" smtClean="0"/>
          </a:p>
          <a:p>
            <a:pPr eaLnBrk="1" hangingPunct="1">
              <a:buSzPct val="65000"/>
              <a:buFont typeface="Wingdings 2" pitchFamily="18" charset="2"/>
              <a:buChar char="¢"/>
            </a:pPr>
            <a:r>
              <a:rPr lang="en-US" dirty="0" smtClean="0"/>
              <a:t>Optional information about Hib disease:</a:t>
            </a:r>
          </a:p>
          <a:p>
            <a:pPr lvl="1" eaLnBrk="1" hangingPunct="1">
              <a:buSzPct val="65000"/>
              <a:buFont typeface="Wingdings 2" pitchFamily="18" charset="2"/>
              <a:buChar char="¢"/>
            </a:pPr>
            <a:r>
              <a:rPr lang="en-US" dirty="0" smtClean="0"/>
              <a:t> It can also cause brain damage, seizures, paralysis, hearing loss.</a:t>
            </a:r>
          </a:p>
          <a:p>
            <a:pPr lvl="1" eaLnBrk="1" hangingPunct="1">
              <a:buFont typeface="Wingdings" pitchFamily="2" charset="2"/>
              <a:buChar char="n"/>
            </a:pPr>
            <a:r>
              <a:rPr lang="en-US" dirty="0" smtClean="0"/>
              <a:t>The Hib germ enters the body through the nose and throat.</a:t>
            </a:r>
          </a:p>
          <a:p>
            <a:pPr lvl="1" eaLnBrk="1" hangingPunct="1">
              <a:buFont typeface="Wingdings" pitchFamily="2" charset="2"/>
              <a:buChar char="n"/>
            </a:pPr>
            <a:r>
              <a:rPr lang="en-US" dirty="0" smtClean="0"/>
              <a:t>It is spread by direct contact with an infected person.  Adults and older children can be infected with this germ but not feel sick or show any symptoms. </a:t>
            </a:r>
          </a:p>
          <a:p>
            <a:pPr lvl="1" eaLnBrk="1" hangingPunct="1">
              <a:buFont typeface="Wingdings" pitchFamily="2" charset="2"/>
              <a:buChar char="n"/>
            </a:pPr>
            <a:r>
              <a:rPr lang="en-US" dirty="0" smtClean="0"/>
              <a:t>Hib vaccine has made a dramatic impact on the decreased incidence of this disease.  In the early 1980’s, it was estimated that 20,000 cases occurred annually in the U.S., primarily in children under 5 years of age.  </a:t>
            </a:r>
            <a:endParaRPr lang="en-US" dirty="0" smtClean="0">
              <a:solidFill>
                <a:schemeClr val="tx2"/>
              </a:solidFill>
            </a:endParaRPr>
          </a:p>
          <a:p>
            <a:pPr eaLnBrk="1" hangingPunct="1">
              <a:buSzPct val="65000"/>
              <a:buFont typeface="Wingdings 2" pitchFamily="18" charset="2"/>
              <a:buNone/>
            </a:pPr>
            <a:r>
              <a:rPr lang="en-US" dirty="0" smtClean="0"/>
              <a: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978133" y="8842031"/>
            <a:ext cx="3043343" cy="465455"/>
          </a:xfrm>
          <a:prstGeom prst="rect">
            <a:avLst/>
          </a:prstGeom>
          <a:noFill/>
          <a:ln w="9525">
            <a:noFill/>
            <a:miter lim="800000"/>
            <a:headEnd/>
            <a:tailEnd/>
          </a:ln>
        </p:spPr>
        <p:txBody>
          <a:bodyPr lIns="93308" tIns="46654" rIns="93308" bIns="46654" anchor="b"/>
          <a:lstStyle/>
          <a:p>
            <a:pPr algn="r"/>
            <a:fld id="{D9BA0D0F-5C9E-4629-AAD5-0BF1359547AA}" type="slidenum">
              <a:rPr lang="en-US" sz="1200">
                <a:solidFill>
                  <a:srgbClr val="000000"/>
                </a:solidFill>
                <a:latin typeface="Calibri" pitchFamily="34" charset="0"/>
              </a:rPr>
              <a:pPr algn="r"/>
              <a:t>33</a:t>
            </a:fld>
            <a:endParaRPr lang="en-US" sz="1200" dirty="0">
              <a:solidFill>
                <a:srgbClr val="000000"/>
              </a:solidFill>
              <a:latin typeface="Calibri" pitchFamily="34" charset="0"/>
            </a:endParaRPr>
          </a:p>
        </p:txBody>
      </p:sp>
      <p:sp>
        <p:nvSpPr>
          <p:cNvPr id="120835" name="Rectangle 6"/>
          <p:cNvSpPr txBox="1">
            <a:spLocks noGrp="1" noChangeArrowheads="1"/>
          </p:cNvSpPr>
          <p:nvPr/>
        </p:nvSpPr>
        <p:spPr bwMode="auto">
          <a:xfrm>
            <a:off x="0" y="8842031"/>
            <a:ext cx="3043343" cy="465455"/>
          </a:xfrm>
          <a:prstGeom prst="rect">
            <a:avLst/>
          </a:prstGeom>
          <a:noFill/>
          <a:ln w="9525">
            <a:noFill/>
            <a:miter lim="800000"/>
            <a:headEnd/>
            <a:tailEnd/>
          </a:ln>
        </p:spPr>
        <p:txBody>
          <a:bodyPr lIns="93300" tIns="46650" rIns="93300" bIns="46650" anchor="b"/>
          <a:lstStyle/>
          <a:p>
            <a:endParaRPr lang="en-US" sz="1200" dirty="0">
              <a:solidFill>
                <a:srgbClr val="000000"/>
              </a:solidFill>
            </a:endParaRPr>
          </a:p>
        </p:txBody>
      </p:sp>
      <p:sp>
        <p:nvSpPr>
          <p:cNvPr id="120836" name="Rectangle 7"/>
          <p:cNvSpPr txBox="1">
            <a:spLocks noGrp="1" noChangeArrowheads="1"/>
          </p:cNvSpPr>
          <p:nvPr/>
        </p:nvSpPr>
        <p:spPr bwMode="auto">
          <a:xfrm>
            <a:off x="3978133" y="8842031"/>
            <a:ext cx="3043343" cy="465455"/>
          </a:xfrm>
          <a:prstGeom prst="rect">
            <a:avLst/>
          </a:prstGeom>
          <a:noFill/>
          <a:ln w="9525">
            <a:noFill/>
            <a:miter lim="800000"/>
            <a:headEnd/>
            <a:tailEnd/>
          </a:ln>
        </p:spPr>
        <p:txBody>
          <a:bodyPr lIns="93300" tIns="46650" rIns="93300" bIns="46650" anchor="b"/>
          <a:lstStyle/>
          <a:p>
            <a:pPr algn="r"/>
            <a:fld id="{672B312F-17DE-4CDB-93D3-1125DD6F685D}" type="slidenum">
              <a:rPr lang="en-US" sz="1200">
                <a:solidFill>
                  <a:srgbClr val="000000"/>
                </a:solidFill>
              </a:rPr>
              <a:pPr algn="r"/>
              <a:t>33</a:t>
            </a:fld>
            <a:endParaRPr lang="en-US" sz="1200" dirty="0">
              <a:solidFill>
                <a:srgbClr val="000000"/>
              </a:solidFill>
            </a:endParaRPr>
          </a:p>
        </p:txBody>
      </p:sp>
      <p:sp>
        <p:nvSpPr>
          <p:cNvPr id="120837" name="Rectangle 6"/>
          <p:cNvSpPr txBox="1">
            <a:spLocks noGrp="1" noChangeArrowheads="1"/>
          </p:cNvSpPr>
          <p:nvPr/>
        </p:nvSpPr>
        <p:spPr bwMode="auto">
          <a:xfrm>
            <a:off x="0" y="8842031"/>
            <a:ext cx="3043343" cy="465455"/>
          </a:xfrm>
          <a:prstGeom prst="rect">
            <a:avLst/>
          </a:prstGeom>
          <a:noFill/>
          <a:ln w="9525">
            <a:noFill/>
            <a:miter lim="800000"/>
            <a:headEnd/>
            <a:tailEnd/>
          </a:ln>
        </p:spPr>
        <p:txBody>
          <a:bodyPr lIns="93300" tIns="46650" rIns="93300" bIns="46650" anchor="b"/>
          <a:lstStyle/>
          <a:p>
            <a:endParaRPr lang="en-US" sz="1200" dirty="0">
              <a:solidFill>
                <a:srgbClr val="000000"/>
              </a:solidFill>
            </a:endParaRPr>
          </a:p>
        </p:txBody>
      </p:sp>
      <p:sp>
        <p:nvSpPr>
          <p:cNvPr id="120838" name="Rectangle 7"/>
          <p:cNvSpPr txBox="1">
            <a:spLocks noGrp="1" noChangeArrowheads="1"/>
          </p:cNvSpPr>
          <p:nvPr/>
        </p:nvSpPr>
        <p:spPr bwMode="auto">
          <a:xfrm>
            <a:off x="3978133" y="8842031"/>
            <a:ext cx="3043343" cy="465455"/>
          </a:xfrm>
          <a:prstGeom prst="rect">
            <a:avLst/>
          </a:prstGeom>
          <a:noFill/>
          <a:ln w="9525">
            <a:noFill/>
            <a:miter lim="800000"/>
            <a:headEnd/>
            <a:tailEnd/>
          </a:ln>
        </p:spPr>
        <p:txBody>
          <a:bodyPr lIns="93300" tIns="46650" rIns="93300" bIns="46650" anchor="b"/>
          <a:lstStyle/>
          <a:p>
            <a:pPr algn="r"/>
            <a:fld id="{710963DF-185A-41F4-A364-2875A815FBBF}" type="slidenum">
              <a:rPr lang="en-US" sz="1200">
                <a:solidFill>
                  <a:srgbClr val="000000"/>
                </a:solidFill>
              </a:rPr>
              <a:pPr algn="r"/>
              <a:t>33</a:t>
            </a:fld>
            <a:endParaRPr lang="en-US" sz="1200" dirty="0">
              <a:solidFill>
                <a:srgbClr val="000000"/>
              </a:solidFill>
            </a:endParaRPr>
          </a:p>
        </p:txBody>
      </p:sp>
      <p:sp>
        <p:nvSpPr>
          <p:cNvPr id="120839" name="Rectangle 2"/>
          <p:cNvSpPr>
            <a:spLocks noGrp="1" noRot="1" noChangeAspect="1" noChangeArrowheads="1" noTextEdit="1"/>
          </p:cNvSpPr>
          <p:nvPr>
            <p:ph type="sldImg"/>
          </p:nvPr>
        </p:nvSpPr>
        <p:spPr>
          <a:xfrm>
            <a:off x="1184275" y="307975"/>
            <a:ext cx="4656138" cy="3492500"/>
          </a:xfrm>
          <a:ln/>
        </p:spPr>
      </p:sp>
      <p:sp>
        <p:nvSpPr>
          <p:cNvPr id="120840" name="Rectangle 3"/>
          <p:cNvSpPr>
            <a:spLocks noGrp="1" noChangeArrowheads="1"/>
          </p:cNvSpPr>
          <p:nvPr>
            <p:ph type="body" idx="1"/>
          </p:nvPr>
        </p:nvSpPr>
        <p:spPr>
          <a:xfrm>
            <a:off x="468208" y="3956368"/>
            <a:ext cx="6093189" cy="4504247"/>
          </a:xfrm>
          <a:noFill/>
          <a:ln/>
        </p:spPr>
        <p:txBody>
          <a:bodyPr lIns="93300" tIns="46650" rIns="93300" bIns="46650">
            <a:normAutofit fontScale="77500" lnSpcReduction="20000"/>
          </a:bodyPr>
          <a:lstStyle/>
          <a:p>
            <a:pPr eaLnBrk="1" hangingPunct="1">
              <a:lnSpc>
                <a:spcPct val="80000"/>
              </a:lnSpc>
            </a:pPr>
            <a:r>
              <a:rPr lang="en-US" sz="1000" dirty="0"/>
              <a:t>Let’s take just a moment to review the highlights of  the recommended schedule for administering Hib vaccine. </a:t>
            </a:r>
          </a:p>
          <a:p>
            <a:pPr eaLnBrk="1" hangingPunct="1">
              <a:lnSpc>
                <a:spcPct val="80000"/>
              </a:lnSpc>
            </a:pPr>
            <a:r>
              <a:rPr lang="en-US" sz="1000" b="1" dirty="0">
                <a:solidFill>
                  <a:schemeClr val="tx2"/>
                </a:solidFill>
              </a:rPr>
              <a:t>Since Hib is a conjugate vaccine it is important to remember that conjugate vaccines should not be given before an infant is 6 weeks  of age and that the </a:t>
            </a:r>
            <a:r>
              <a:rPr lang="en-US" sz="1000" b="1" u="sng" dirty="0">
                <a:solidFill>
                  <a:schemeClr val="tx2"/>
                </a:solidFill>
              </a:rPr>
              <a:t>total number needed depends on the brand/or brands of Hib vaccine administered</a:t>
            </a:r>
            <a:r>
              <a:rPr lang="en-US" sz="1000" dirty="0">
                <a:solidFill>
                  <a:schemeClr val="tx2"/>
                </a:solidFill>
              </a:rPr>
              <a:t> </a:t>
            </a:r>
            <a:r>
              <a:rPr lang="en-US" sz="1000" b="1" u="sng" dirty="0">
                <a:solidFill>
                  <a:schemeClr val="tx2"/>
                </a:solidFill>
              </a:rPr>
              <a:t>and the age the infant receives the first dose</a:t>
            </a:r>
            <a:r>
              <a:rPr lang="en-US" sz="1000" dirty="0">
                <a:solidFill>
                  <a:schemeClr val="tx2"/>
                </a:solidFill>
              </a:rPr>
              <a:t> The detailed</a:t>
            </a:r>
            <a:r>
              <a:rPr lang="en-US" sz="1000" dirty="0"/>
              <a:t> schedule is outlined in the CDC pink book and the ACIP Recommendations.</a:t>
            </a:r>
          </a:p>
          <a:p>
            <a:pPr>
              <a:spcBef>
                <a:spcPct val="0"/>
              </a:spcBef>
            </a:pPr>
            <a:r>
              <a:rPr lang="en-US" sz="1000" dirty="0"/>
              <a:t>-</a:t>
            </a:r>
            <a:r>
              <a:rPr lang="en-US" sz="1000" b="1" dirty="0"/>
              <a:t>PedvaxHIB</a:t>
            </a:r>
            <a:r>
              <a:rPr lang="en-US" sz="1000" b="1" dirty="0">
                <a:cs typeface="Times New Roman" pitchFamily="18" charset="0"/>
              </a:rPr>
              <a:t>®</a:t>
            </a:r>
            <a:r>
              <a:rPr lang="en-US" sz="1000" dirty="0"/>
              <a:t>, manufactured by Merck requires </a:t>
            </a:r>
            <a:r>
              <a:rPr lang="en-US" sz="1000" b="1" dirty="0"/>
              <a:t>3 doses of vaccine</a:t>
            </a:r>
            <a:r>
              <a:rPr lang="en-US" sz="1000" dirty="0"/>
              <a:t>. </a:t>
            </a:r>
            <a:r>
              <a:rPr lang="en-US" sz="1000" dirty="0">
                <a:solidFill>
                  <a:schemeClr val="tx2"/>
                </a:solidFill>
              </a:rPr>
              <a:t>Currently this is the  brand of vaccine that we are shipping to VFC providers. (This is also the type of Hib vaccine in the combination vaccine, Comvax</a:t>
            </a:r>
            <a:r>
              <a:rPr lang="en-US" sz="1000" dirty="0">
                <a:solidFill>
                  <a:schemeClr val="tx2"/>
                </a:solidFill>
                <a:cs typeface="Times New Roman" pitchFamily="18" charset="0"/>
              </a:rPr>
              <a:t>®.)</a:t>
            </a:r>
            <a:r>
              <a:rPr lang="en-US" sz="1000" dirty="0">
                <a:solidFill>
                  <a:schemeClr val="tx2"/>
                </a:solidFill>
              </a:rPr>
              <a:t> The first two doses should be administered on the same schedule as the other brands.  </a:t>
            </a:r>
            <a:r>
              <a:rPr lang="en-US" sz="1000" b="1" dirty="0">
                <a:solidFill>
                  <a:schemeClr val="tx2"/>
                </a:solidFill>
              </a:rPr>
              <a:t>If the infant had PedvaxHIB</a:t>
            </a:r>
            <a:r>
              <a:rPr lang="en-US" sz="1000" b="1" dirty="0">
                <a:solidFill>
                  <a:schemeClr val="tx2"/>
                </a:solidFill>
                <a:cs typeface="Times New Roman" pitchFamily="18" charset="0"/>
              </a:rPr>
              <a:t>®</a:t>
            </a:r>
            <a:r>
              <a:rPr lang="en-US" sz="1000" b="1" dirty="0">
                <a:solidFill>
                  <a:schemeClr val="tx2"/>
                </a:solidFill>
              </a:rPr>
              <a:t> or Comvax</a:t>
            </a:r>
            <a:r>
              <a:rPr lang="en-US" sz="1000" b="1" dirty="0">
                <a:solidFill>
                  <a:schemeClr val="tx2"/>
                </a:solidFill>
                <a:cs typeface="Times New Roman" pitchFamily="18" charset="0"/>
              </a:rPr>
              <a:t>®</a:t>
            </a:r>
            <a:r>
              <a:rPr lang="en-US" sz="1000" b="1" dirty="0">
                <a:solidFill>
                  <a:schemeClr val="tx2"/>
                </a:solidFill>
              </a:rPr>
              <a:t> for the first two doses, a third dose is not needed at 6 months.</a:t>
            </a:r>
            <a:r>
              <a:rPr lang="en-US" sz="1000" dirty="0">
                <a:solidFill>
                  <a:schemeClr val="tx2"/>
                </a:solidFill>
              </a:rPr>
              <a:t>  The booster dose is recommended at 12-15 months.</a:t>
            </a:r>
          </a:p>
          <a:p>
            <a:pPr>
              <a:spcBef>
                <a:spcPct val="0"/>
              </a:spcBef>
            </a:pPr>
            <a:r>
              <a:rPr lang="en-US" sz="1000" dirty="0">
                <a:solidFill>
                  <a:schemeClr val="tx2"/>
                </a:solidFill>
              </a:rPr>
              <a:t>-</a:t>
            </a:r>
            <a:r>
              <a:rPr lang="en-US" sz="1000" b="1" dirty="0">
                <a:solidFill>
                  <a:schemeClr val="tx2"/>
                </a:solidFill>
              </a:rPr>
              <a:t>ActHIB </a:t>
            </a:r>
            <a:r>
              <a:rPr lang="en-US" sz="1000" b="1" dirty="0">
                <a:cs typeface="Times New Roman" pitchFamily="18" charset="0"/>
              </a:rPr>
              <a:t>®</a:t>
            </a:r>
            <a:r>
              <a:rPr lang="en-US" sz="1000" dirty="0">
                <a:cs typeface="Times New Roman" pitchFamily="18" charset="0"/>
              </a:rPr>
              <a:t>, requires </a:t>
            </a:r>
            <a:r>
              <a:rPr lang="en-US" sz="1000" b="1" dirty="0">
                <a:cs typeface="Times New Roman" pitchFamily="18" charset="0"/>
              </a:rPr>
              <a:t>3 doses of vaccine</a:t>
            </a:r>
            <a:r>
              <a:rPr lang="en-US" sz="1000" dirty="0">
                <a:cs typeface="Times New Roman" pitchFamily="18" charset="0"/>
              </a:rPr>
              <a:t>.  Previously unvaccinated infants aged 2 through 6 months should receive three doses administered 2 months apart, followed by a booster dose at age 12-15 months, administered at least 2 months after the last dose.</a:t>
            </a:r>
          </a:p>
          <a:p>
            <a:pPr>
              <a:spcBef>
                <a:spcPct val="0"/>
              </a:spcBef>
            </a:pPr>
            <a:r>
              <a:rPr lang="en-US" sz="1000" b="1" dirty="0">
                <a:cs typeface="Times New Roman" pitchFamily="18" charset="0"/>
              </a:rPr>
              <a:t>-Pentacel®, </a:t>
            </a:r>
            <a:r>
              <a:rPr lang="en-US" sz="1000" dirty="0">
                <a:cs typeface="Times New Roman" pitchFamily="18" charset="0"/>
              </a:rPr>
              <a:t>a combination vaccine that contains lyophilized Hib (ActHIB) vaccine that is reconstituted with a liquid DTaP-IPV solution; approved for doses 1 through 4 among children 6 weeks through 4 years of age</a:t>
            </a:r>
            <a:endParaRPr lang="en-US" sz="1000" b="1" dirty="0">
              <a:cs typeface="Times New Roman" pitchFamily="18" charset="0"/>
            </a:endParaRPr>
          </a:p>
          <a:p>
            <a:pPr>
              <a:spcBef>
                <a:spcPct val="0"/>
              </a:spcBef>
            </a:pPr>
            <a:endParaRPr lang="en-US" sz="1000" dirty="0">
              <a:latin typeface="Arial" charset="0"/>
            </a:endParaRPr>
          </a:p>
          <a:p>
            <a:pPr eaLnBrk="1" hangingPunct="1">
              <a:lnSpc>
                <a:spcPct val="80000"/>
              </a:lnSpc>
              <a:buSzPct val="75000"/>
              <a:buFont typeface="Webdings" pitchFamily="18" charset="2"/>
              <a:buNone/>
            </a:pPr>
            <a:r>
              <a:rPr lang="en-US" sz="1000" dirty="0">
                <a:latin typeface="Arial" charset="0"/>
              </a:rPr>
              <a:t>-</a:t>
            </a:r>
            <a:r>
              <a:rPr lang="en-US" sz="900" b="1" dirty="0">
                <a:solidFill>
                  <a:schemeClr val="tx2"/>
                </a:solidFill>
              </a:rPr>
              <a:t>What if a child receives a combination of different brands (including PedvaxHIB  or Comvax)  </a:t>
            </a:r>
            <a:r>
              <a:rPr lang="en-US" sz="900" b="1" u="sng" dirty="0">
                <a:solidFill>
                  <a:schemeClr val="tx2"/>
                </a:solidFill>
              </a:rPr>
              <a:t>or  </a:t>
            </a:r>
            <a:r>
              <a:rPr lang="en-US" sz="900" b="1" dirty="0">
                <a:solidFill>
                  <a:schemeClr val="tx2"/>
                </a:solidFill>
              </a:rPr>
              <a:t>if you do not know the brand of  Hib vaccine that a child  received for  previous doses,  How many doses should a child receive? The child needs a total of 4 doses</a:t>
            </a:r>
            <a:r>
              <a:rPr lang="en-US" sz="900" dirty="0">
                <a:solidFill>
                  <a:schemeClr val="tx2"/>
                </a:solidFill>
              </a:rPr>
              <a:t>.  Three doses are acceptable only when  a child has received  Pedvax Hib or Comvax for all 3 doses with the last dose administered on or after 12 months of age.</a:t>
            </a:r>
          </a:p>
          <a:p>
            <a:pPr eaLnBrk="1" hangingPunct="1">
              <a:lnSpc>
                <a:spcPct val="80000"/>
              </a:lnSpc>
            </a:pPr>
            <a:r>
              <a:rPr lang="en-US" sz="1000" dirty="0"/>
              <a:t>Hiberix® is licensed for use as the booster (final) dose for Hib vaccination for children aged 15 months through 4 years (before the 5th birthday) who have received a primary Hib vaccination series of 2 or 3 doses (depending on the formulation of the primary series vaccines). ACIP recommends Hib booster dosing at ages 12 through 15 months. It can NOT be used as the ONLY Hib dose in a child who has received no prior doses. </a:t>
            </a:r>
          </a:p>
          <a:p>
            <a:pPr eaLnBrk="1" hangingPunct="1">
              <a:lnSpc>
                <a:spcPct val="80000"/>
              </a:lnSpc>
            </a:pPr>
            <a:r>
              <a:rPr lang="en-US" sz="1000" dirty="0"/>
              <a:t>Hiberix® is not licensed for the primary Hib vaccination series; however, if Hiberix® is administered inadvertently during the primary vaccination series, the dose should be counted as a valid PRP-T dose that does not need to be repeated if it was administered according to schedule. In these children, a total of 3 doses will complete the routine primary series.</a:t>
            </a:r>
          </a:p>
          <a:p>
            <a:pPr eaLnBrk="1" hangingPunct="1">
              <a:lnSpc>
                <a:spcPct val="80000"/>
              </a:lnSpc>
            </a:pPr>
            <a:endParaRPr lang="en-US" sz="1000" dirty="0">
              <a:solidFill>
                <a:schemeClr val="tx2"/>
              </a:solidFill>
            </a:endParaRPr>
          </a:p>
          <a:p>
            <a:pPr eaLnBrk="1" hangingPunct="1">
              <a:lnSpc>
                <a:spcPct val="80000"/>
              </a:lnSpc>
              <a:buSzPct val="75000"/>
              <a:buFont typeface="Webdings" pitchFamily="18" charset="2"/>
              <a:buChar char="&lt;"/>
            </a:pPr>
            <a:r>
              <a:rPr lang="en-US" sz="800" dirty="0">
                <a:solidFill>
                  <a:schemeClr val="tx2"/>
                </a:solidFill>
              </a:rPr>
              <a:t>However regardless of which brand  or brands are utilized for the primary series, it is important to note that the booster dose should not be given prior to the first birthday and should be given a minimum of 2 months after the previous dose. </a:t>
            </a:r>
          </a:p>
          <a:p>
            <a:pPr eaLnBrk="1" hangingPunct="1">
              <a:lnSpc>
                <a:spcPct val="80000"/>
              </a:lnSpc>
              <a:buSzPct val="65000"/>
              <a:buFont typeface="Wingdings 2" pitchFamily="18" charset="2"/>
              <a:buChar char="¢"/>
            </a:pPr>
            <a:r>
              <a:rPr lang="en-US" sz="800" dirty="0">
                <a:solidFill>
                  <a:schemeClr val="tx2"/>
                </a:solidFill>
              </a:rPr>
              <a:t> </a:t>
            </a:r>
            <a:r>
              <a:rPr lang="en-US" sz="800" b="1" dirty="0">
                <a:solidFill>
                  <a:schemeClr val="tx2"/>
                </a:solidFill>
              </a:rPr>
              <a:t>Also note that the number of recommended doses may vary depending on the age the child begins receiving the vaccine. A detailed schedule outlining the number of recommended doses based on the age of initiating the series is in the Pink Book.  </a:t>
            </a:r>
          </a:p>
          <a:p>
            <a:pPr lvl="1" eaLnBrk="1" hangingPunct="1">
              <a:lnSpc>
                <a:spcPct val="80000"/>
              </a:lnSpc>
              <a:buSzPct val="65000"/>
              <a:buFont typeface="Wingdings 2" pitchFamily="18" charset="2"/>
              <a:buChar char="¢"/>
            </a:pPr>
            <a:r>
              <a:rPr lang="en-US" sz="800" b="1" dirty="0">
                <a:solidFill>
                  <a:schemeClr val="tx2"/>
                </a:solidFill>
              </a:rPr>
              <a:t>If a child is under 5 years of age and has not received any doses or is lacking the appropriate number of Hib vaccine doses please utilize the catch up schedule to administer the vaccine. A single dose of  any brand of Hib conjugate vaccine is sufficient for any child who is 15-59 months of age.  </a:t>
            </a:r>
          </a:p>
          <a:p>
            <a:pPr eaLnBrk="1" hangingPunct="1">
              <a:lnSpc>
                <a:spcPct val="80000"/>
              </a:lnSpc>
              <a:buSzPct val="65000"/>
              <a:buFont typeface="Wingdings 2" pitchFamily="18" charset="2"/>
              <a:buChar char="¢"/>
            </a:pPr>
            <a:r>
              <a:rPr lang="en-US" sz="800" b="1" dirty="0">
                <a:solidFill>
                  <a:schemeClr val="tx2"/>
                </a:solidFill>
              </a:rPr>
              <a:t>Please note that Hib vaccine is not  routinely recommended for children over 5 yrs of age unless they have a high risk condition such as immunosuppression or asplenia. </a:t>
            </a:r>
          </a:p>
          <a:p>
            <a:pPr eaLnBrk="1" hangingPunct="1">
              <a:lnSpc>
                <a:spcPct val="80000"/>
              </a:lnSpc>
            </a:pPr>
            <a:endParaRPr lang="en-US" sz="900" dirty="0">
              <a:solidFill>
                <a:schemeClr val="tx2"/>
              </a:solidFill>
            </a:endParaRPr>
          </a:p>
          <a:p>
            <a:pPr>
              <a:spcBef>
                <a:spcPct val="0"/>
              </a:spcBef>
            </a:pPr>
            <a:endParaRPr lang="en-US" sz="1000" dirty="0">
              <a:latin typeface="Arial" charset="0"/>
            </a:endParaRPr>
          </a:p>
          <a:p>
            <a:pPr>
              <a:spcBef>
                <a:spcPct val="0"/>
              </a:spcBef>
            </a:pPr>
            <a:r>
              <a:rPr lang="en-US" sz="1000" dirty="0">
                <a:latin typeface="Arial" charset="0"/>
              </a:rPr>
              <a:t>Slide shows a child with </a:t>
            </a:r>
            <a:r>
              <a:rPr lang="en-US" sz="1000" dirty="0" err="1">
                <a:latin typeface="Arial" charset="0"/>
              </a:rPr>
              <a:t>cellulitis</a:t>
            </a:r>
            <a:r>
              <a:rPr lang="en-US" sz="1000" dirty="0">
                <a:latin typeface="Arial" charset="0"/>
              </a:rPr>
              <a:t> of cheek and an infant with gangrenous fingers due to invasive Hib disease; The drawing shows a child with a markedly swollen epiglottis due to </a:t>
            </a:r>
            <a:r>
              <a:rPr lang="en-US" sz="1000" dirty="0" err="1">
                <a:latin typeface="Arial" charset="0"/>
              </a:rPr>
              <a:t>epiglottitis</a:t>
            </a:r>
            <a:r>
              <a:rPr lang="en-US" sz="1000" dirty="0">
                <a:latin typeface="Arial" charset="0"/>
              </a:rPr>
              <a:t> (croup) due to Hib infection. </a:t>
            </a:r>
          </a:p>
          <a:p>
            <a:pPr>
              <a:lnSpc>
                <a:spcPct val="80000"/>
              </a:lnSpc>
              <a:spcBef>
                <a:spcPct val="0"/>
              </a:spcBef>
              <a:buFontTx/>
              <a:buChar char="•"/>
            </a:pPr>
            <a:endParaRPr lang="en-US" sz="1000" dirty="0">
              <a:latin typeface="Arial" charset="0"/>
            </a:endParaRPr>
          </a:p>
          <a:p>
            <a:pPr>
              <a:spcBef>
                <a:spcPct val="0"/>
              </a:spcBef>
              <a:buFontTx/>
              <a:buChar char="•"/>
            </a:pPr>
            <a:r>
              <a:rPr lang="en-US" sz="1000" dirty="0">
                <a:latin typeface="Arial" charset="0"/>
              </a:rPr>
              <a:t>Haemophilus influenza infection is caused by a bacteria which has 6 different polysaccharide serotypes and some non-</a:t>
            </a:r>
            <a:r>
              <a:rPr lang="en-US" sz="1000" dirty="0" err="1">
                <a:latin typeface="Arial" charset="0"/>
              </a:rPr>
              <a:t>typable</a:t>
            </a:r>
            <a:r>
              <a:rPr lang="en-US" sz="1000" dirty="0">
                <a:latin typeface="Arial" charset="0"/>
              </a:rPr>
              <a:t> strains</a:t>
            </a:r>
          </a:p>
          <a:p>
            <a:pPr>
              <a:spcBef>
                <a:spcPct val="0"/>
              </a:spcBef>
              <a:buFontTx/>
              <a:buChar char="•"/>
            </a:pPr>
            <a:r>
              <a:rPr lang="en-US" sz="1000" dirty="0">
                <a:latin typeface="Arial" charset="0"/>
              </a:rPr>
              <a:t>Type b (Hib) causes 95% of invasive disease  </a:t>
            </a:r>
          </a:p>
          <a:p>
            <a:pPr>
              <a:spcBef>
                <a:spcPct val="0"/>
              </a:spcBef>
              <a:buFontTx/>
              <a:buChar char="•"/>
            </a:pPr>
            <a:r>
              <a:rPr lang="en-US" sz="1000" dirty="0">
                <a:latin typeface="Arial" charset="0"/>
              </a:rPr>
              <a:t>Hib enters body through the </a:t>
            </a:r>
            <a:r>
              <a:rPr lang="en-US" sz="1000" dirty="0" err="1">
                <a:latin typeface="Arial" charset="0"/>
              </a:rPr>
              <a:t>nasopharynx</a:t>
            </a:r>
            <a:r>
              <a:rPr lang="en-US" sz="1000" dirty="0">
                <a:latin typeface="Arial" charset="0"/>
              </a:rPr>
              <a:t>, spreads via blood stream to other sites (</a:t>
            </a:r>
            <a:r>
              <a:rPr lang="en-US" sz="1000" dirty="0" err="1">
                <a:latin typeface="Arial" charset="0"/>
              </a:rPr>
              <a:t>meninges</a:t>
            </a:r>
            <a:r>
              <a:rPr lang="en-US" sz="1000" dirty="0">
                <a:latin typeface="Arial" charset="0"/>
              </a:rPr>
              <a:t>, joints, skin, epiglottis and/or bone)</a:t>
            </a:r>
          </a:p>
          <a:p>
            <a:pPr>
              <a:spcBef>
                <a:spcPct val="0"/>
              </a:spcBef>
              <a:buFontTx/>
              <a:buChar char="•"/>
            </a:pPr>
            <a:r>
              <a:rPr lang="en-US" sz="1000" dirty="0">
                <a:latin typeface="Arial" charset="0"/>
              </a:rPr>
              <a:t>Prior to </a:t>
            </a:r>
            <a:r>
              <a:rPr lang="en-US" sz="1000" dirty="0" err="1">
                <a:latin typeface="Arial" charset="0"/>
              </a:rPr>
              <a:t>lincensure</a:t>
            </a:r>
            <a:r>
              <a:rPr lang="en-US" sz="1000" dirty="0">
                <a:latin typeface="Arial" charset="0"/>
              </a:rPr>
              <a:t> of a vaccine Hib was the leading cause of bacterial meningitis in young children with a case fatality rate of 2-5%. 15-30% of survivors had hearing impairment and neurologic </a:t>
            </a:r>
            <a:r>
              <a:rPr lang="en-US" sz="1000" dirty="0" err="1">
                <a:latin typeface="Arial" charset="0"/>
              </a:rPr>
              <a:t>sequelae</a:t>
            </a:r>
            <a:r>
              <a:rPr lang="en-US" sz="1000" dirty="0">
                <a:latin typeface="Arial" charset="0"/>
              </a:rPr>
              <a:t>.</a:t>
            </a:r>
          </a:p>
          <a:p>
            <a:pPr>
              <a:spcBef>
                <a:spcPct val="0"/>
              </a:spcBef>
              <a:buFontTx/>
              <a:buChar char="•"/>
            </a:pPr>
            <a:r>
              <a:rPr lang="en-US" sz="1000" dirty="0">
                <a:latin typeface="Arial" charset="0"/>
              </a:rPr>
              <a:t>Hib also causes </a:t>
            </a:r>
            <a:r>
              <a:rPr lang="en-US" sz="1000" dirty="0" err="1">
                <a:latin typeface="Arial" charset="0"/>
              </a:rPr>
              <a:t>cellulitis</a:t>
            </a:r>
            <a:r>
              <a:rPr lang="en-US" sz="1000" dirty="0">
                <a:latin typeface="Arial" charset="0"/>
              </a:rPr>
              <a:t>, septic arthritis, </a:t>
            </a:r>
            <a:r>
              <a:rPr lang="en-US" sz="1000" dirty="0" err="1">
                <a:latin typeface="Arial" charset="0"/>
              </a:rPr>
              <a:t>osteomyelitis</a:t>
            </a:r>
            <a:r>
              <a:rPr lang="en-US" sz="1000" dirty="0">
                <a:latin typeface="Arial" charset="0"/>
              </a:rPr>
              <a:t>, pneumonia and </a:t>
            </a:r>
            <a:r>
              <a:rPr lang="en-US" sz="1000" dirty="0" err="1">
                <a:latin typeface="Arial" charset="0"/>
              </a:rPr>
              <a:t>epiglottitis</a:t>
            </a:r>
            <a:r>
              <a:rPr lang="en-US" sz="1000" dirty="0">
                <a:latin typeface="Arial" charset="0"/>
              </a:rPr>
              <a:t>.  </a:t>
            </a:r>
          </a:p>
          <a:p>
            <a:pPr>
              <a:spcBef>
                <a:spcPct val="0"/>
              </a:spcBef>
              <a:buFontTx/>
              <a:buChar char="•"/>
            </a:pPr>
            <a:r>
              <a:rPr lang="en-US" sz="1000" dirty="0">
                <a:latin typeface="Arial" charset="0"/>
              </a:rPr>
              <a:t>Peak age for infection is 6-7 months. Invasive Hib disease is uncommon beyond 5 years of age. </a:t>
            </a:r>
          </a:p>
          <a:p>
            <a:pPr>
              <a:spcBef>
                <a:spcPct val="0"/>
              </a:spcBef>
              <a:buFontTx/>
              <a:buChar char="•"/>
            </a:pPr>
            <a:r>
              <a:rPr lang="en-US" sz="1000" dirty="0">
                <a:latin typeface="Arial" charset="0"/>
              </a:rPr>
              <a:t>Before Hib vaccine was licensed there were about 20,000 cases of invasive Hib in the U.S. each year </a:t>
            </a:r>
          </a:p>
          <a:p>
            <a:pPr>
              <a:spcBef>
                <a:spcPct val="0"/>
              </a:spcBef>
              <a:buFontTx/>
              <a:buChar char="•"/>
            </a:pPr>
            <a:r>
              <a:rPr lang="en-US" sz="1000" dirty="0">
                <a:latin typeface="Arial" charset="0"/>
              </a:rPr>
              <a:t>By 5 years post licensure of Hib vaccine, the incidence decreased by &gt; 99%. In 2010, 23 cases of Hib were reported in the U.S.  No cases were reported in Georgia</a:t>
            </a:r>
          </a:p>
          <a:p>
            <a:pPr>
              <a:spcBef>
                <a:spcPct val="0"/>
              </a:spcBef>
              <a:buFontTx/>
              <a:buChar char="•"/>
            </a:pPr>
            <a:r>
              <a:rPr lang="en-US" sz="1000" dirty="0">
                <a:latin typeface="Arial" charset="0"/>
              </a:rPr>
              <a:t>Many physicians and nurses who were trained after the mid 1990s have never seen a case of invasive Hib</a:t>
            </a:r>
          </a:p>
          <a:p>
            <a:pPr>
              <a:spcBef>
                <a:spcPct val="0"/>
              </a:spcBef>
              <a:buFontTx/>
              <a:buChar char="•"/>
            </a:pPr>
            <a:endParaRPr lang="en-US" sz="1000" dirty="0">
              <a:latin typeface="Arial" charset="0"/>
            </a:endParaRPr>
          </a:p>
          <a:p>
            <a:pPr>
              <a:lnSpc>
                <a:spcPct val="80000"/>
              </a:lnSpc>
              <a:spcBef>
                <a:spcPct val="0"/>
              </a:spcBef>
            </a:pPr>
            <a:endParaRPr lang="en-US" sz="1000" dirty="0">
              <a:latin typeface="Arial" charset="0"/>
            </a:endParaRPr>
          </a:p>
          <a:p>
            <a:pPr>
              <a:lnSpc>
                <a:spcPct val="80000"/>
              </a:lnSpc>
              <a:spcBef>
                <a:spcPct val="0"/>
              </a:spcBef>
            </a:pPr>
            <a:r>
              <a:rPr lang="en-US" sz="1000" dirty="0">
                <a:latin typeface="Arial" charset="0"/>
              </a:rPr>
              <a:t>For additional information refer to:</a:t>
            </a:r>
          </a:p>
          <a:p>
            <a:pPr>
              <a:lnSpc>
                <a:spcPct val="80000"/>
              </a:lnSpc>
              <a:spcBef>
                <a:spcPct val="0"/>
              </a:spcBef>
            </a:pPr>
            <a:r>
              <a:rPr lang="en-US" sz="1000" dirty="0">
                <a:latin typeface="Arial" charset="0"/>
              </a:rPr>
              <a:t>Epidemiology and Prevention of Vaccine-Preventable Diseases, 12th edition May  2011.  HHS, CDC.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DDFAE1E-D076-4876-8141-3C65B2ED5096}" type="slidenum">
              <a:rPr lang="en-US" smtClean="0">
                <a:solidFill>
                  <a:prstClr val="black"/>
                </a:solidFill>
              </a:rPr>
              <a:pPr/>
              <a:t>34</a:t>
            </a:fld>
            <a:endParaRPr lang="en-US" smtClean="0">
              <a:solidFill>
                <a:prstClr val="black"/>
              </a:solidFill>
            </a:endParaRPr>
          </a:p>
        </p:txBody>
      </p:sp>
      <p:sp>
        <p:nvSpPr>
          <p:cNvPr id="142339" name="Rectangle 2"/>
          <p:cNvSpPr>
            <a:spLocks noGrp="1" noRot="1" noChangeAspect="1" noChangeArrowheads="1" noTextEdit="1"/>
          </p:cNvSpPr>
          <p:nvPr>
            <p:ph type="sldImg"/>
          </p:nvPr>
        </p:nvSpPr>
        <p:spPr>
          <a:xfrm>
            <a:off x="2339975" y="311150"/>
            <a:ext cx="3516313" cy="2636838"/>
          </a:xfrm>
          <a:ln/>
        </p:spPr>
      </p:sp>
      <p:sp>
        <p:nvSpPr>
          <p:cNvPr id="142340" name="Rectangle 3"/>
          <p:cNvSpPr>
            <a:spLocks noGrp="1" noChangeArrowheads="1"/>
          </p:cNvSpPr>
          <p:nvPr>
            <p:ph type="body" idx="1"/>
          </p:nvPr>
        </p:nvSpPr>
        <p:spPr>
          <a:xfrm>
            <a:off x="155857" y="3103033"/>
            <a:ext cx="6711386" cy="5989872"/>
          </a:xfrm>
          <a:noFill/>
          <a:ln/>
        </p:spPr>
        <p:txBody>
          <a:bodyPr/>
          <a:lstStyle/>
          <a:p>
            <a:pPr eaLnBrk="1" hangingPunct="1">
              <a:lnSpc>
                <a:spcPct val="90000"/>
              </a:lnSpc>
              <a:buSzPct val="65000"/>
              <a:buFont typeface="Wingdings 2" pitchFamily="18" charset="2"/>
              <a:buChar char="¢"/>
            </a:pPr>
            <a:r>
              <a:rPr lang="en-US" dirty="0" smtClean="0"/>
              <a:t>The woman shown in this slide has severe </a:t>
            </a:r>
            <a:r>
              <a:rPr lang="en-US" dirty="0" err="1" smtClean="0"/>
              <a:t>ascites</a:t>
            </a:r>
            <a:r>
              <a:rPr lang="en-US" dirty="0" smtClean="0"/>
              <a:t> due to liver damage caused by hepatitis B. Hepatitis B (</a:t>
            </a:r>
            <a:r>
              <a:rPr lang="en-US" b="1" dirty="0" smtClean="0"/>
              <a:t>she is not pregnant</a:t>
            </a:r>
            <a:r>
              <a:rPr lang="en-US" dirty="0" smtClean="0"/>
              <a:t>) can be prevented  by Hepatitis B vaccine, the first vaccine listed on the schedule.</a:t>
            </a:r>
          </a:p>
          <a:p>
            <a:pPr eaLnBrk="1" hangingPunct="1">
              <a:lnSpc>
                <a:spcPct val="90000"/>
              </a:lnSpc>
              <a:buSzPct val="65000"/>
              <a:buFont typeface="Wingdings 2" pitchFamily="18" charset="2"/>
              <a:buChar char="¢"/>
            </a:pPr>
            <a:r>
              <a:rPr lang="en-US" dirty="0" smtClean="0"/>
              <a:t>When administering Hepatitis B vaccine, it is important that you assess the mother’s hepatitis B surface antigen status so you will know how aggressively to administer the vaccine to the infant and also if you will need to do follow up testing on the infant.  </a:t>
            </a:r>
            <a:endParaRPr lang="en-US" b="1" dirty="0" smtClean="0"/>
          </a:p>
          <a:p>
            <a:pPr eaLnBrk="1" hangingPunct="1">
              <a:lnSpc>
                <a:spcPct val="90000"/>
              </a:lnSpc>
              <a:buSzPct val="65000"/>
              <a:buFont typeface="Wingdings 2" pitchFamily="18" charset="2"/>
              <a:buChar char="¢"/>
            </a:pPr>
            <a:r>
              <a:rPr lang="en-US" dirty="0" smtClean="0"/>
              <a:t>Hepatitis B disease:</a:t>
            </a:r>
          </a:p>
          <a:p>
            <a:pPr lvl="2" eaLnBrk="1" hangingPunct="1">
              <a:lnSpc>
                <a:spcPct val="90000"/>
              </a:lnSpc>
              <a:buFont typeface="Wingdings" pitchFamily="2" charset="2"/>
              <a:buChar char="n"/>
            </a:pPr>
            <a:r>
              <a:rPr lang="en-US" dirty="0" smtClean="0"/>
              <a:t>Hepatitis B is a viral disease that attacks the liver and cause severe illness and on going liver damage and/or cancer.  </a:t>
            </a:r>
            <a:r>
              <a:rPr lang="en-US" b="1" dirty="0" smtClean="0"/>
              <a:t>It is now the most prevalent form of acute viral hepatitis in the US.</a:t>
            </a:r>
          </a:p>
          <a:p>
            <a:pPr lvl="2" eaLnBrk="1" hangingPunct="1">
              <a:lnSpc>
                <a:spcPct val="90000"/>
              </a:lnSpc>
              <a:buFont typeface="Wingdings" pitchFamily="2" charset="2"/>
              <a:buChar char="n"/>
            </a:pPr>
            <a:r>
              <a:rPr lang="en-US" dirty="0" smtClean="0"/>
              <a:t>It is spread by contact with infected body fluids or blood.  Examples of methods of transmission include the following:</a:t>
            </a:r>
          </a:p>
          <a:p>
            <a:pPr lvl="3" eaLnBrk="1" hangingPunct="1">
              <a:lnSpc>
                <a:spcPct val="90000"/>
              </a:lnSpc>
              <a:buFontTx/>
              <a:buChar char="–"/>
            </a:pPr>
            <a:r>
              <a:rPr lang="en-US" dirty="0" smtClean="0"/>
              <a:t>Using unsterilized needles</a:t>
            </a:r>
          </a:p>
          <a:p>
            <a:pPr lvl="3" eaLnBrk="1" hangingPunct="1">
              <a:lnSpc>
                <a:spcPct val="90000"/>
              </a:lnSpc>
              <a:buFontTx/>
              <a:buChar char="–"/>
            </a:pPr>
            <a:r>
              <a:rPr lang="en-US" dirty="0" smtClean="0"/>
              <a:t>Sexual contact with a person who has hepatitis B</a:t>
            </a:r>
          </a:p>
          <a:p>
            <a:pPr lvl="3" eaLnBrk="1" hangingPunct="1">
              <a:lnSpc>
                <a:spcPct val="90000"/>
              </a:lnSpc>
              <a:buFontTx/>
              <a:buChar char="–"/>
            </a:pPr>
            <a:r>
              <a:rPr lang="en-US" dirty="0" smtClean="0"/>
              <a:t>Sharing toothbrushes, razors, or washcloths</a:t>
            </a:r>
          </a:p>
          <a:p>
            <a:pPr lvl="3" eaLnBrk="1" hangingPunct="1">
              <a:lnSpc>
                <a:spcPct val="90000"/>
              </a:lnSpc>
              <a:buFontTx/>
              <a:buChar char="–"/>
            </a:pPr>
            <a:r>
              <a:rPr lang="en-US" dirty="0" smtClean="0"/>
              <a:t>Babies can be infected during childbirth if the mom is infected</a:t>
            </a:r>
          </a:p>
          <a:p>
            <a:pPr lvl="3" eaLnBrk="1" hangingPunct="1">
              <a:lnSpc>
                <a:spcPct val="90000"/>
              </a:lnSpc>
              <a:buFontTx/>
              <a:buChar char="–"/>
            </a:pPr>
            <a:r>
              <a:rPr lang="en-US" dirty="0" smtClean="0"/>
              <a:t>Babies and young children can be infected if the infected person pre-chews baby food.</a:t>
            </a:r>
          </a:p>
          <a:p>
            <a:pPr lvl="2" eaLnBrk="1" hangingPunct="1">
              <a:lnSpc>
                <a:spcPct val="90000"/>
              </a:lnSpc>
              <a:buFont typeface="Wingdings" pitchFamily="2" charset="2"/>
              <a:buChar char="n"/>
            </a:pPr>
            <a:r>
              <a:rPr lang="en-US" dirty="0" smtClean="0"/>
              <a:t>Over half of the people who get hepatitis B have no symptoms.  For people who do get symptoms, they might include:</a:t>
            </a:r>
          </a:p>
          <a:p>
            <a:pPr lvl="3" algn="just" eaLnBrk="1" hangingPunct="1">
              <a:lnSpc>
                <a:spcPct val="90000"/>
              </a:lnSpc>
              <a:buFontTx/>
              <a:buChar char="-"/>
            </a:pPr>
            <a:r>
              <a:rPr lang="en-US" dirty="0" smtClean="0"/>
              <a:t>Loss of appetite, nausea or vomiting</a:t>
            </a:r>
          </a:p>
          <a:p>
            <a:pPr lvl="3" algn="just" eaLnBrk="1" hangingPunct="1">
              <a:lnSpc>
                <a:spcPct val="90000"/>
              </a:lnSpc>
              <a:buFontTx/>
              <a:buChar char="-"/>
            </a:pPr>
            <a:r>
              <a:rPr lang="en-US" dirty="0" smtClean="0"/>
              <a:t>Weakness and tiredness</a:t>
            </a:r>
          </a:p>
          <a:p>
            <a:pPr lvl="3" algn="just" eaLnBrk="1" hangingPunct="1">
              <a:lnSpc>
                <a:spcPct val="90000"/>
              </a:lnSpc>
              <a:buFontTx/>
              <a:buChar char="-"/>
            </a:pPr>
            <a:r>
              <a:rPr lang="en-US" dirty="0" smtClean="0"/>
              <a:t>Fever and headaches</a:t>
            </a:r>
          </a:p>
          <a:p>
            <a:pPr lvl="3" algn="just" eaLnBrk="1" hangingPunct="1">
              <a:lnSpc>
                <a:spcPct val="90000"/>
              </a:lnSpc>
              <a:buFontTx/>
              <a:buChar char="-"/>
            </a:pPr>
            <a:r>
              <a:rPr lang="en-US" dirty="0" smtClean="0"/>
              <a:t>Yellow skin and eyes</a:t>
            </a:r>
          </a:p>
          <a:p>
            <a:pPr lvl="2" eaLnBrk="1" hangingPunct="1">
              <a:lnSpc>
                <a:spcPct val="90000"/>
              </a:lnSpc>
              <a:buFont typeface="Wingdings" pitchFamily="2" charset="2"/>
              <a:buChar char="n"/>
            </a:pPr>
            <a:r>
              <a:rPr lang="en-US" dirty="0" smtClean="0"/>
              <a:t>Being immunized against Hepatitis B is also a requirement for attendance in child care and entry to school in GA.  </a:t>
            </a:r>
          </a:p>
          <a:p>
            <a:pPr lvl="2" eaLnBrk="1" hangingPunct="1">
              <a:lnSpc>
                <a:spcPct val="90000"/>
              </a:lnSpc>
              <a:buFont typeface="Wingdings" pitchFamily="2" charset="2"/>
              <a:buChar char="n"/>
            </a:pPr>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C8F58933-8EA7-4337-A7E6-947FD591D9DC}" type="slidenum">
              <a:rPr lang="en-US" smtClean="0">
                <a:solidFill>
                  <a:prstClr val="black"/>
                </a:solidFill>
              </a:rPr>
              <a:pPr/>
              <a:t>35</a:t>
            </a:fld>
            <a:endParaRPr lang="en-US" smtClean="0">
              <a:solidFill>
                <a:prstClr val="black"/>
              </a:solidFill>
            </a:endParaRPr>
          </a:p>
        </p:txBody>
      </p:sp>
      <p:sp>
        <p:nvSpPr>
          <p:cNvPr id="143363" name="Rectangle 2"/>
          <p:cNvSpPr>
            <a:spLocks noGrp="1" noRot="1" noChangeAspect="1" noChangeArrowheads="1" noTextEdit="1"/>
          </p:cNvSpPr>
          <p:nvPr>
            <p:ph type="sldImg"/>
          </p:nvPr>
        </p:nvSpPr>
        <p:spPr>
          <a:xfrm>
            <a:off x="1374775" y="304800"/>
            <a:ext cx="4273550" cy="3205163"/>
          </a:xfrm>
          <a:ln/>
        </p:spPr>
      </p:sp>
      <p:sp>
        <p:nvSpPr>
          <p:cNvPr id="143364" name="Rectangle 3"/>
          <p:cNvSpPr>
            <a:spLocks noGrp="1" noChangeArrowheads="1"/>
          </p:cNvSpPr>
          <p:nvPr>
            <p:ph type="body" idx="1"/>
          </p:nvPr>
        </p:nvSpPr>
        <p:spPr>
          <a:xfrm>
            <a:off x="451667" y="3662597"/>
            <a:ext cx="6043428" cy="7783018"/>
          </a:xfrm>
          <a:noFill/>
          <a:ln/>
        </p:spPr>
        <p:txBody>
          <a:bodyPr/>
          <a:lstStyle/>
          <a:p>
            <a:pPr eaLnBrk="1" hangingPunct="1">
              <a:lnSpc>
                <a:spcPct val="90000"/>
              </a:lnSpc>
            </a:pPr>
            <a:r>
              <a:rPr lang="en-US" sz="900" dirty="0"/>
              <a:t>If the woman has been tested and found not to have any sign of hepatitis B infection, she is considered “negative.”  A “positive” designation means the mother may be actively or chronically infected with the hepatitis B virus and this obviously can have implications for her newborn baby.</a:t>
            </a:r>
          </a:p>
          <a:p>
            <a:pPr eaLnBrk="1" hangingPunct="1">
              <a:lnSpc>
                <a:spcPct val="90000"/>
              </a:lnSpc>
            </a:pPr>
            <a:r>
              <a:rPr lang="en-US" sz="900" dirty="0"/>
              <a:t>For infants born to </a:t>
            </a:r>
            <a:r>
              <a:rPr lang="en-US" sz="900" b="1" dirty="0" err="1"/>
              <a:t>HBsAg</a:t>
            </a:r>
            <a:r>
              <a:rPr lang="en-US" sz="900" b="1" dirty="0"/>
              <a:t>- negative mothers</a:t>
            </a:r>
            <a:r>
              <a:rPr lang="en-US" sz="900" dirty="0"/>
              <a:t>, the routinely  recommended schedule is:</a:t>
            </a:r>
          </a:p>
          <a:p>
            <a:pPr lvl="1" eaLnBrk="1" hangingPunct="1">
              <a:lnSpc>
                <a:spcPct val="90000"/>
              </a:lnSpc>
              <a:buSzPct val="75000"/>
              <a:buFont typeface="Webdings" pitchFamily="18" charset="2"/>
              <a:buChar char="&lt;"/>
            </a:pPr>
            <a:r>
              <a:rPr lang="en-US" sz="900" dirty="0"/>
              <a:t> The first dose should be administered at birth.  This is the strong recommendation with the 2007 schedule. However, the footnote does state, “If mother is </a:t>
            </a:r>
            <a:r>
              <a:rPr lang="en-US" sz="900" dirty="0" err="1"/>
              <a:t>HBsAg</a:t>
            </a:r>
            <a:r>
              <a:rPr lang="en-US" sz="900" dirty="0"/>
              <a:t>-negative mothers, the birth dose can only be delayed with a physician’s order and mother’s </a:t>
            </a:r>
            <a:r>
              <a:rPr lang="en-US" sz="900" dirty="0" err="1"/>
              <a:t>HBsAg</a:t>
            </a:r>
            <a:r>
              <a:rPr lang="en-US" sz="900" dirty="0"/>
              <a:t>-negative laboratory report documented in the infant’s medical record.”</a:t>
            </a:r>
          </a:p>
          <a:p>
            <a:pPr lvl="1" eaLnBrk="1" hangingPunct="1">
              <a:lnSpc>
                <a:spcPct val="90000"/>
              </a:lnSpc>
              <a:buSzPct val="75000"/>
              <a:buFont typeface="Webdings" pitchFamily="18" charset="2"/>
              <a:buChar char="&lt;"/>
            </a:pPr>
            <a:r>
              <a:rPr lang="en-US" sz="900" dirty="0"/>
              <a:t> The recommended time intervals between doses did not change. </a:t>
            </a:r>
          </a:p>
          <a:p>
            <a:pPr lvl="1" eaLnBrk="1" hangingPunct="1">
              <a:lnSpc>
                <a:spcPct val="90000"/>
              </a:lnSpc>
              <a:buSzPct val="75000"/>
              <a:buFont typeface="Wingdings" pitchFamily="2" charset="2"/>
              <a:buChar char="n"/>
            </a:pPr>
            <a:r>
              <a:rPr lang="en-US" sz="900" dirty="0"/>
              <a:t> The second dose should be given by 4 months of age.  However, there should be at least 4 weeks or 1 month between the 1st and 2nd doses.</a:t>
            </a:r>
          </a:p>
          <a:p>
            <a:pPr lvl="1" eaLnBrk="1" hangingPunct="1">
              <a:lnSpc>
                <a:spcPct val="90000"/>
              </a:lnSpc>
              <a:buSzPct val="75000"/>
              <a:buFont typeface="Wingdings" pitchFamily="2" charset="2"/>
              <a:buChar char="n"/>
            </a:pPr>
            <a:r>
              <a:rPr lang="en-US" sz="900" dirty="0"/>
              <a:t> The third dose may be given at 6-18 months of age. As mentioned earlier, it should be given at least 4 months after the 1st dose, 2 months after the 2nd dose, but not before 24 weeks of age. </a:t>
            </a:r>
          </a:p>
          <a:p>
            <a:pPr lvl="1" eaLnBrk="1" hangingPunct="1">
              <a:lnSpc>
                <a:spcPct val="90000"/>
              </a:lnSpc>
              <a:buSzPct val="75000"/>
              <a:buFont typeface="Wingdings" pitchFamily="2" charset="2"/>
              <a:buChar char="n"/>
            </a:pPr>
            <a:endParaRPr lang="en-US" sz="900" dirty="0"/>
          </a:p>
          <a:p>
            <a:pPr lvl="1" eaLnBrk="1" hangingPunct="1">
              <a:lnSpc>
                <a:spcPct val="90000"/>
              </a:lnSpc>
              <a:buSzPct val="75000"/>
              <a:buFont typeface="Wingdings" pitchFamily="2" charset="2"/>
              <a:buNone/>
            </a:pPr>
            <a:endParaRPr lang="en-US" sz="900" dirty="0"/>
          </a:p>
          <a:p>
            <a:pPr lvl="1" eaLnBrk="1" hangingPunct="1">
              <a:lnSpc>
                <a:spcPct val="90000"/>
              </a:lnSpc>
              <a:buSzPct val="75000"/>
              <a:buFont typeface="Wingdings" pitchFamily="2" charset="2"/>
              <a:buNone/>
            </a:pPr>
            <a:r>
              <a:rPr lang="en-US" sz="900" dirty="0"/>
              <a:t>Recommended Hepatitis B Vaccine Schedule</a:t>
            </a:r>
            <a:br>
              <a:rPr lang="en-US" sz="900" dirty="0"/>
            </a:br>
            <a:r>
              <a:rPr lang="en-US" sz="900" dirty="0"/>
              <a:t>    For Infants Born to </a:t>
            </a:r>
            <a:r>
              <a:rPr lang="en-US" sz="900" dirty="0" err="1"/>
              <a:t>HBsAg</a:t>
            </a:r>
            <a:r>
              <a:rPr lang="en-US" sz="900" dirty="0"/>
              <a:t>-Positive Mothers</a:t>
            </a:r>
          </a:p>
          <a:p>
            <a:pPr lvl="1" eaLnBrk="1" hangingPunct="1">
              <a:lnSpc>
                <a:spcPct val="90000"/>
              </a:lnSpc>
              <a:buSzPct val="75000"/>
              <a:buFont typeface="Wingdings" pitchFamily="2" charset="2"/>
              <a:buChar char="n"/>
            </a:pPr>
            <a:r>
              <a:rPr lang="en-US" sz="900" dirty="0"/>
              <a:t> The infant should receive the first dose of hepatitis B vaccine plus 0.5-mL hepatitis B immune globulin (HBIG) within 12 hours of birth at separate sites. (HBIG can be given up to 7 days after birth).</a:t>
            </a:r>
          </a:p>
          <a:p>
            <a:pPr lvl="1" eaLnBrk="1" hangingPunct="1">
              <a:lnSpc>
                <a:spcPct val="90000"/>
              </a:lnSpc>
              <a:buSzPct val="75000"/>
              <a:buFont typeface="Wingdings" pitchFamily="2" charset="2"/>
              <a:buChar char="n"/>
            </a:pPr>
            <a:r>
              <a:rPr lang="en-US" sz="900" dirty="0"/>
              <a:t> The 2nd dose is recommended at 1-2 months of age.</a:t>
            </a:r>
          </a:p>
          <a:p>
            <a:pPr lvl="1" eaLnBrk="1" hangingPunct="1">
              <a:lnSpc>
                <a:spcPct val="90000"/>
              </a:lnSpc>
              <a:buSzPct val="75000"/>
              <a:buFont typeface="Wingdings" pitchFamily="2" charset="2"/>
              <a:buChar char="n"/>
            </a:pPr>
            <a:r>
              <a:rPr lang="en-US" sz="900" dirty="0"/>
              <a:t> The 3rd dose should be given at 6 calendar months of age but not before 24 weeks of age. </a:t>
            </a:r>
          </a:p>
          <a:p>
            <a:pPr lvl="1" eaLnBrk="1" hangingPunct="1">
              <a:lnSpc>
                <a:spcPct val="90000"/>
              </a:lnSpc>
              <a:buSzPct val="75000"/>
              <a:buFont typeface="Wingdings" pitchFamily="2" charset="2"/>
              <a:buChar char="n"/>
            </a:pPr>
            <a:r>
              <a:rPr lang="en-US" sz="900" dirty="0"/>
              <a:t>It is especially important that these infants receive their vaccine doses on schedule and complete the series at 6 calendar months of age.  In addition, they need to have a blood test (PVT- post vaccination test which must be a minimum of one month after final </a:t>
            </a:r>
            <a:r>
              <a:rPr lang="en-US" sz="900" dirty="0" err="1"/>
              <a:t>Hep</a:t>
            </a:r>
            <a:r>
              <a:rPr lang="en-US" sz="900" dirty="0"/>
              <a:t> B vaccine dose) between 9-18 mos. of age to make sure their vaccine protected them. (Wait till at least 9 mos. of age to eliminate the possibility of interference from the birth dose of HBIG, but get them in as soon as possible after that.)</a:t>
            </a:r>
          </a:p>
          <a:p>
            <a:pPr lvl="1" eaLnBrk="1" hangingPunct="1">
              <a:lnSpc>
                <a:spcPct val="90000"/>
              </a:lnSpc>
              <a:buSzPct val="75000"/>
              <a:buFont typeface="Wingdings" pitchFamily="2" charset="2"/>
              <a:buChar char="n"/>
            </a:pPr>
            <a:r>
              <a:rPr lang="en-US" sz="900" dirty="0"/>
              <a:t>If the mother does not know her antigen status, this is the schedule that should be followed.  If she is later determined to be negative for hepatitis B surface antigen, her baby would not need to have the blood test at 9-18 months of age.</a:t>
            </a:r>
          </a:p>
          <a:p>
            <a:pPr lvl="1" eaLnBrk="1" hangingPunct="1">
              <a:lnSpc>
                <a:spcPct val="90000"/>
              </a:lnSpc>
              <a:buSzPct val="75000"/>
              <a:buFont typeface="Wingdings" pitchFamily="2" charset="2"/>
              <a:buChar char="n"/>
            </a:pPr>
            <a:endParaRPr lang="en-US" sz="900" dirty="0"/>
          </a:p>
          <a:p>
            <a:pPr lvl="1" eaLnBrk="1" hangingPunct="1">
              <a:lnSpc>
                <a:spcPct val="90000"/>
              </a:lnSpc>
              <a:buSzPct val="75000"/>
              <a:buFont typeface="Wingdings" pitchFamily="2" charset="2"/>
              <a:buNone/>
            </a:pPr>
            <a:r>
              <a:rPr lang="en-US" sz="900" dirty="0"/>
              <a:t>Recommended Hepatitis B Schedule for Infants&lt; 2000 Grams</a:t>
            </a:r>
          </a:p>
          <a:p>
            <a:pPr lvl="1" eaLnBrk="1" hangingPunct="1">
              <a:lnSpc>
                <a:spcPct val="90000"/>
              </a:lnSpc>
              <a:buSzPct val="75000"/>
              <a:buFont typeface="Wingdings" pitchFamily="2" charset="2"/>
              <a:buNone/>
            </a:pPr>
            <a:r>
              <a:rPr lang="en-US" sz="900" dirty="0"/>
              <a:t>Infants under 2000 grams (4.4 </a:t>
            </a:r>
            <a:r>
              <a:rPr lang="en-US" sz="900" dirty="0" err="1"/>
              <a:t>lbs</a:t>
            </a:r>
            <a:r>
              <a:rPr lang="en-US" sz="900" dirty="0"/>
              <a:t>) respond poorly to vaccine</a:t>
            </a:r>
          </a:p>
          <a:p>
            <a:pPr lvl="1" eaLnBrk="1" hangingPunct="1">
              <a:lnSpc>
                <a:spcPct val="90000"/>
              </a:lnSpc>
              <a:buSzPct val="75000"/>
              <a:buFont typeface="Wingdings" pitchFamily="2" charset="2"/>
              <a:buNone/>
            </a:pPr>
            <a:r>
              <a:rPr lang="en-US" sz="900" dirty="0"/>
              <a:t>Premature infants born to </a:t>
            </a:r>
            <a:r>
              <a:rPr lang="en-US" sz="900" dirty="0" err="1"/>
              <a:t>HBsAg</a:t>
            </a:r>
            <a:r>
              <a:rPr lang="en-US" sz="900" dirty="0"/>
              <a:t>- negative moms: vaccinate at the chronological age of 1 month, regardless of weight.</a:t>
            </a:r>
          </a:p>
          <a:p>
            <a:pPr lvl="1" eaLnBrk="1" hangingPunct="1">
              <a:lnSpc>
                <a:spcPct val="90000"/>
              </a:lnSpc>
              <a:buSzPct val="75000"/>
              <a:buFont typeface="Wingdings" pitchFamily="2" charset="2"/>
              <a:buNone/>
            </a:pPr>
            <a:r>
              <a:rPr lang="en-US" sz="900" dirty="0"/>
              <a:t>Premature infants born to </a:t>
            </a:r>
            <a:r>
              <a:rPr lang="en-US" sz="900" dirty="0" err="1"/>
              <a:t>HBsAg</a:t>
            </a:r>
            <a:r>
              <a:rPr lang="en-US" sz="900" dirty="0"/>
              <a:t>- positive moms: vaccinate at birth </a:t>
            </a:r>
          </a:p>
          <a:p>
            <a:pPr lvl="1" eaLnBrk="1" hangingPunct="1">
              <a:lnSpc>
                <a:spcPct val="90000"/>
              </a:lnSpc>
              <a:buSzPct val="75000"/>
              <a:buFont typeface="Wingdings" pitchFamily="2" charset="2"/>
              <a:buNone/>
            </a:pPr>
            <a:r>
              <a:rPr lang="en-US" sz="900" dirty="0"/>
              <a:t>Next dose :   1 month of age, chronologically</a:t>
            </a:r>
          </a:p>
          <a:p>
            <a:pPr lvl="1" eaLnBrk="1" hangingPunct="1">
              <a:lnSpc>
                <a:spcPct val="90000"/>
              </a:lnSpc>
              <a:buSzPct val="75000"/>
              <a:buFont typeface="Wingdings" pitchFamily="2" charset="2"/>
              <a:buNone/>
            </a:pPr>
            <a:r>
              <a:rPr lang="en-US" sz="900" dirty="0"/>
              <a:t>Third dose:   1-2 months after the second dose</a:t>
            </a:r>
          </a:p>
          <a:p>
            <a:pPr lvl="1" eaLnBrk="1" hangingPunct="1">
              <a:lnSpc>
                <a:spcPct val="90000"/>
              </a:lnSpc>
              <a:buSzPct val="75000"/>
              <a:buFont typeface="Wingdings" pitchFamily="2" charset="2"/>
              <a:buNone/>
            </a:pPr>
            <a:r>
              <a:rPr lang="en-US" sz="900" dirty="0"/>
              <a:t>Fourth dose: At 6 months of age, but not before 24 weeks of age</a:t>
            </a:r>
          </a:p>
          <a:p>
            <a:pPr lvl="1" eaLnBrk="1" hangingPunct="1">
              <a:lnSpc>
                <a:spcPct val="90000"/>
              </a:lnSpc>
              <a:buSzPct val="75000"/>
              <a:buFont typeface="Wingdings" pitchFamily="2" charset="2"/>
              <a:buNone/>
            </a:pPr>
            <a:endParaRPr lang="en-US" dirty="0" smtClean="0"/>
          </a:p>
          <a:p>
            <a:pPr lvl="1" eaLnBrk="1" hangingPunct="1">
              <a:lnSpc>
                <a:spcPct val="90000"/>
              </a:lnSpc>
              <a:buSzPct val="75000"/>
              <a:buFont typeface="Wingdings" pitchFamily="2" charset="2"/>
              <a:buChar char="n"/>
            </a:pPr>
            <a:endParaRPr lang="en-US" dirty="0" smtClean="0"/>
          </a:p>
          <a:p>
            <a:pPr lvl="1" eaLnBrk="1" hangingPunct="1">
              <a:lnSpc>
                <a:spcPct val="90000"/>
              </a:lnSpc>
              <a:buSzPct val="75000"/>
              <a:buFont typeface="Wingdings" pitchFamily="2" charset="2"/>
              <a:buNone/>
            </a:pPr>
            <a:endParaRPr lang="en-US" dirty="0" smtClean="0"/>
          </a:p>
          <a:p>
            <a:pPr lvl="1" eaLnBrk="1" hangingPunct="1">
              <a:lnSpc>
                <a:spcPct val="90000"/>
              </a:lnSpc>
              <a:buSzPct val="75000"/>
              <a:buFont typeface="Wingdings" pitchFamily="2" charset="2"/>
              <a:buChar char="n"/>
            </a:pPr>
            <a:endParaRPr lang="en-US" dirty="0" smtClean="0"/>
          </a:p>
          <a:p>
            <a:pPr lvl="1" eaLnBrk="1" hangingPunct="1">
              <a:lnSpc>
                <a:spcPct val="90000"/>
              </a:lnSpc>
              <a:buSzPct val="75000"/>
              <a:buFont typeface="Wingdings" pitchFamily="2" charset="2"/>
              <a:buChar char="n"/>
            </a:pPr>
            <a:endParaRPr lang="en-US" dirty="0" smtClean="0"/>
          </a:p>
          <a:p>
            <a:pPr eaLnBrk="1" hangingPunct="1">
              <a:lnSpc>
                <a:spcPct val="90000"/>
              </a:lnSpc>
            </a:pPr>
            <a:endParaRPr lang="en-US" dirty="0" smtClean="0"/>
          </a:p>
          <a:p>
            <a:pPr eaLnBrk="1" hangingPunct="1">
              <a:lnSpc>
                <a:spcPct val="90000"/>
              </a:lnSpc>
            </a:pPr>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p:spPr>
        <p:txBody>
          <a:bodyPr/>
          <a:lstStyle/>
          <a:p>
            <a:endParaRPr lang="en-US" smtClean="0"/>
          </a:p>
        </p:txBody>
      </p:sp>
      <p:sp>
        <p:nvSpPr>
          <p:cNvPr id="178180" name="Slide Number Placeholder 3"/>
          <p:cNvSpPr>
            <a:spLocks noGrp="1"/>
          </p:cNvSpPr>
          <p:nvPr>
            <p:ph type="sldNum" sz="quarter" idx="5"/>
          </p:nvPr>
        </p:nvSpPr>
        <p:spPr>
          <a:noFill/>
        </p:spPr>
        <p:txBody>
          <a:bodyPr/>
          <a:lstStyle/>
          <a:p>
            <a:fld id="{3B4C0578-3D4B-45EA-90A0-11DC2552834D}" type="slidenum">
              <a:rPr lang="en-US" smtClean="0">
                <a:solidFill>
                  <a:prstClr val="black"/>
                </a:solidFill>
              </a:rPr>
              <a:pPr/>
              <a:t>36</a:t>
            </a:fld>
            <a:endParaRPr lang="en-US" smtClean="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D9C52AD8-66E4-4C6A-BCDE-5A6D4399D4CC}" type="slidenum">
              <a:rPr lang="en-US" smtClean="0">
                <a:solidFill>
                  <a:prstClr val="black"/>
                </a:solidFill>
              </a:rPr>
              <a:pPr/>
              <a:t>37</a:t>
            </a:fld>
            <a:endParaRPr lang="en-US" smtClean="0">
              <a:solidFill>
                <a:prstClr val="black"/>
              </a:solidFill>
            </a:endParaRPr>
          </a:p>
        </p:txBody>
      </p:sp>
      <p:sp>
        <p:nvSpPr>
          <p:cNvPr id="190467" name="Rectangle 2"/>
          <p:cNvSpPr>
            <a:spLocks noGrp="1" noRot="1" noChangeAspect="1" noChangeArrowheads="1" noTextEdit="1"/>
          </p:cNvSpPr>
          <p:nvPr>
            <p:ph type="sldImg"/>
          </p:nvPr>
        </p:nvSpPr>
        <p:spPr>
          <a:xfrm>
            <a:off x="1185863" y="698500"/>
            <a:ext cx="4652962" cy="3489325"/>
          </a:xfrm>
          <a:ln/>
        </p:spPr>
      </p:sp>
      <p:sp>
        <p:nvSpPr>
          <p:cNvPr id="190468" name="Rectangle 3"/>
          <p:cNvSpPr>
            <a:spLocks noGrp="1" noChangeArrowheads="1"/>
          </p:cNvSpPr>
          <p:nvPr>
            <p:ph type="body" idx="1"/>
          </p:nvPr>
        </p:nvSpPr>
        <p:spPr>
          <a:xfrm>
            <a:off x="936734" y="4422460"/>
            <a:ext cx="5149637" cy="4188778"/>
          </a:xfrm>
          <a:noFill/>
          <a:ln/>
        </p:spPr>
        <p:txBody>
          <a:bodyPr/>
          <a:lstStyle/>
          <a:p>
            <a:pPr eaLnBrk="1" hangingPunct="1"/>
            <a:r>
              <a:rPr lang="en-US" smtClean="0"/>
              <a:t>These very graphic photos show the possible results of a meningococcal infection becoming systemic and then infecting bodily tissues.</a:t>
            </a:r>
          </a:p>
          <a:p>
            <a:pPr eaLnBrk="1" hangingPunct="1"/>
            <a:r>
              <a:rPr lang="en-US" smtClean="0"/>
              <a:t>The 4 month old on the left has gangrene of the hands and lower extremities due to meningococcemia.</a:t>
            </a:r>
          </a:p>
          <a:p>
            <a:pPr eaLnBrk="1" hangingPunct="1"/>
            <a:r>
              <a:rPr lang="en-US" smtClean="0"/>
              <a:t>The picture on the right shows similar though not as severe tissue damage in an older child.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46" tIns="46223" rIns="92446" bIns="46223" anchor="b"/>
          <a:lstStyle/>
          <a:p>
            <a:pPr algn="r"/>
            <a:fld id="{D3680109-18ED-4E7F-8FA1-94B79ECD7590}" type="slidenum">
              <a:rPr lang="en-US" sz="1200">
                <a:solidFill>
                  <a:srgbClr val="000000"/>
                </a:solidFill>
                <a:latin typeface="Calibri" pitchFamily="34" charset="0"/>
                <a:cs typeface="Arial" charset="0"/>
              </a:rPr>
              <a:pPr algn="r"/>
              <a:t>38</a:t>
            </a:fld>
            <a:endParaRPr lang="en-US" sz="1200">
              <a:solidFill>
                <a:srgbClr val="000000"/>
              </a:solidFill>
              <a:latin typeface="Calibri" pitchFamily="34" charset="0"/>
              <a:cs typeface="Arial" charset="0"/>
            </a:endParaRPr>
          </a:p>
        </p:txBody>
      </p:sp>
      <p:sp>
        <p:nvSpPr>
          <p:cNvPr id="258050"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8" tIns="46219" rIns="92438" bIns="46219" anchor="b"/>
          <a:lstStyle/>
          <a:p>
            <a:endParaRPr lang="en-US" sz="1200">
              <a:solidFill>
                <a:srgbClr val="000000"/>
              </a:solidFill>
              <a:cs typeface="Arial" charset="0"/>
            </a:endParaRPr>
          </a:p>
        </p:txBody>
      </p:sp>
      <p:sp>
        <p:nvSpPr>
          <p:cNvPr id="258051"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8" tIns="46219" rIns="92438" bIns="46219" anchor="b"/>
          <a:lstStyle/>
          <a:p>
            <a:endParaRPr lang="en-US" sz="1200">
              <a:solidFill>
                <a:srgbClr val="000000"/>
              </a:solidFill>
              <a:cs typeface="Arial" charset="0"/>
            </a:endParaRPr>
          </a:p>
        </p:txBody>
      </p:sp>
      <p:sp>
        <p:nvSpPr>
          <p:cNvPr id="258052" name="Rectangle 2"/>
          <p:cNvSpPr>
            <a:spLocks noGrp="1" noRot="1" noChangeAspect="1" noChangeArrowheads="1" noTextEdit="1"/>
          </p:cNvSpPr>
          <p:nvPr>
            <p:ph type="sldImg"/>
          </p:nvPr>
        </p:nvSpPr>
        <p:spPr>
          <a:xfrm>
            <a:off x="1185863" y="698500"/>
            <a:ext cx="4654550" cy="3490913"/>
          </a:xfrm>
          <a:ln/>
        </p:spPr>
      </p:sp>
      <p:sp>
        <p:nvSpPr>
          <p:cNvPr id="258053" name="Rectangle 3"/>
          <p:cNvSpPr>
            <a:spLocks noGrp="1" noChangeArrowheads="1"/>
          </p:cNvSpPr>
          <p:nvPr>
            <p:ph type="body" idx="1"/>
          </p:nvPr>
        </p:nvSpPr>
        <p:spPr>
          <a:xfrm>
            <a:off x="936414" y="4422458"/>
            <a:ext cx="5150273" cy="2004573"/>
          </a:xfrm>
          <a:noFill/>
          <a:ln/>
        </p:spPr>
        <p:txBody>
          <a:bodyPr lIns="92438" tIns="46219" rIns="92438" bIns="46219"/>
          <a:lstStyle/>
          <a:p>
            <a:pPr>
              <a:spcBef>
                <a:spcPct val="0"/>
              </a:spcBef>
            </a:pPr>
            <a:r>
              <a:rPr lang="en-US" sz="1000">
                <a:latin typeface="Arial" charset="0"/>
              </a:rPr>
              <a:t>The most common clinical presentations of meningococcal disease are meningitis and meningococcemia. </a:t>
            </a:r>
          </a:p>
          <a:p>
            <a:pPr>
              <a:spcBef>
                <a:spcPct val="0"/>
              </a:spcBef>
            </a:pPr>
            <a:r>
              <a:rPr lang="en-US" sz="1000">
                <a:latin typeface="Arial" charset="0"/>
              </a:rPr>
              <a:t>Individuals with meningococcemia may die within 24 hours of the onset of symptoms even with prompt treatment with appropriate antimicrobials and supportive care in an intensive care unit.</a:t>
            </a:r>
          </a:p>
          <a:p>
            <a:pPr>
              <a:spcBef>
                <a:spcPct val="0"/>
              </a:spcBef>
            </a:pPr>
            <a:endParaRPr lang="en-US" sz="1000">
              <a:latin typeface="Arial" charset="0"/>
            </a:endParaRPr>
          </a:p>
          <a:p>
            <a:pPr>
              <a:spcBef>
                <a:spcPct val="0"/>
              </a:spcBef>
            </a:pPr>
            <a:r>
              <a:rPr lang="en-US" sz="1000">
                <a:latin typeface="Arial" charset="0"/>
              </a:rPr>
              <a:t>Reference: 1. Epidemiology and Prevention of Vaccine-Preventable Diseases, 12th edition. May 2012  HHS, CDC. </a:t>
            </a:r>
          </a:p>
          <a:p>
            <a:pPr>
              <a:spcBef>
                <a:spcPct val="0"/>
              </a:spcBef>
            </a:pPr>
            <a:r>
              <a:rPr lang="en-US" sz="1000">
                <a:latin typeface="Arial" charset="0"/>
              </a:rPr>
              <a:t>2. AAP Redbook 2012</a:t>
            </a:r>
          </a:p>
        </p:txBody>
      </p:sp>
      <p:sp>
        <p:nvSpPr>
          <p:cNvPr id="9" name="Footer Placeholder 8"/>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ChangeArrowheads="1"/>
          </p:cNvSpPr>
          <p:nvPr>
            <p:ph type="sldNum" sz="quarter" idx="5"/>
          </p:nvPr>
        </p:nvSpPr>
        <p:spPr/>
        <p:txBody>
          <a:bodyPr/>
          <a:lstStyle/>
          <a:p>
            <a:pPr>
              <a:defRPr/>
            </a:pPr>
            <a:fld id="{25E1667B-374E-484E-BD7D-DE8344D11879}" type="slidenum">
              <a:rPr lang="en-US">
                <a:solidFill>
                  <a:prstClr val="black"/>
                </a:solidFill>
              </a:rPr>
              <a:pPr>
                <a:defRPr/>
              </a:pPr>
              <a:t>39</a:t>
            </a:fld>
            <a:endParaRPr lang="en-US">
              <a:solidFill>
                <a:prstClr val="black"/>
              </a:solidFill>
            </a:endParaRPr>
          </a:p>
        </p:txBody>
      </p:sp>
      <p:sp>
        <p:nvSpPr>
          <p:cNvPr id="260098"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46" tIns="46223" rIns="92446" bIns="46223" anchor="b"/>
          <a:lstStyle/>
          <a:p>
            <a:pPr algn="r" fontAlgn="auto">
              <a:spcBef>
                <a:spcPts val="0"/>
              </a:spcBef>
              <a:spcAft>
                <a:spcPts val="0"/>
              </a:spcAft>
            </a:pPr>
            <a:fld id="{FA91C3DD-BD55-4526-9515-0ECAC8DF471C}" type="slidenum">
              <a:rPr lang="en-US" sz="1200">
                <a:solidFill>
                  <a:srgbClr val="000000"/>
                </a:solidFill>
                <a:latin typeface="Calibri"/>
              </a:rPr>
              <a:pPr algn="r" fontAlgn="auto">
                <a:spcBef>
                  <a:spcPts val="0"/>
                </a:spcBef>
                <a:spcAft>
                  <a:spcPts val="0"/>
                </a:spcAft>
              </a:pPr>
              <a:t>39</a:t>
            </a:fld>
            <a:endParaRPr lang="en-US" sz="1200">
              <a:solidFill>
                <a:srgbClr val="000000"/>
              </a:solidFill>
              <a:latin typeface="Calibri"/>
            </a:endParaRPr>
          </a:p>
        </p:txBody>
      </p:sp>
      <p:sp>
        <p:nvSpPr>
          <p:cNvPr id="260099"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8" tIns="46219" rIns="92438" bIns="46219" anchor="b"/>
          <a:lstStyle/>
          <a:p>
            <a:pPr fontAlgn="auto">
              <a:spcBef>
                <a:spcPts val="0"/>
              </a:spcBef>
              <a:spcAft>
                <a:spcPts val="0"/>
              </a:spcAft>
            </a:pPr>
            <a:endParaRPr lang="en-US" sz="1200">
              <a:solidFill>
                <a:srgbClr val="000000"/>
              </a:solidFill>
              <a:latin typeface="Calibri"/>
            </a:endParaRPr>
          </a:p>
        </p:txBody>
      </p:sp>
      <p:sp>
        <p:nvSpPr>
          <p:cNvPr id="260100"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38" tIns="46219" rIns="92438" bIns="46219" anchor="b"/>
          <a:lstStyle/>
          <a:p>
            <a:pPr algn="r" fontAlgn="auto">
              <a:spcBef>
                <a:spcPts val="0"/>
              </a:spcBef>
              <a:spcAft>
                <a:spcPts val="0"/>
              </a:spcAft>
            </a:pPr>
            <a:fld id="{FCE48ECF-FDA7-4570-B60C-054656307ECA}" type="slidenum">
              <a:rPr lang="en-US" sz="1200">
                <a:solidFill>
                  <a:srgbClr val="000000"/>
                </a:solidFill>
                <a:latin typeface="Calibri"/>
              </a:rPr>
              <a:pPr algn="r" fontAlgn="auto">
                <a:spcBef>
                  <a:spcPts val="0"/>
                </a:spcBef>
                <a:spcAft>
                  <a:spcPts val="0"/>
                </a:spcAft>
              </a:pPr>
              <a:t>39</a:t>
            </a:fld>
            <a:endParaRPr lang="en-US" sz="1200">
              <a:solidFill>
                <a:srgbClr val="000000"/>
              </a:solidFill>
              <a:latin typeface="Calibri"/>
            </a:endParaRPr>
          </a:p>
        </p:txBody>
      </p:sp>
      <p:sp>
        <p:nvSpPr>
          <p:cNvPr id="260101"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0" tIns="46215" rIns="92430" bIns="46215" anchor="b"/>
          <a:lstStyle/>
          <a:p>
            <a:pPr fontAlgn="auto">
              <a:spcBef>
                <a:spcPts val="0"/>
              </a:spcBef>
              <a:spcAft>
                <a:spcPts val="0"/>
              </a:spcAft>
            </a:pPr>
            <a:endParaRPr lang="en-US" sz="1200">
              <a:solidFill>
                <a:srgbClr val="000000"/>
              </a:solidFill>
              <a:latin typeface="Calibri"/>
            </a:endParaRPr>
          </a:p>
        </p:txBody>
      </p:sp>
      <p:sp>
        <p:nvSpPr>
          <p:cNvPr id="260102"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30" tIns="46215" rIns="92430" bIns="46215" anchor="b"/>
          <a:lstStyle/>
          <a:p>
            <a:pPr algn="r" fontAlgn="auto">
              <a:spcBef>
                <a:spcPts val="0"/>
              </a:spcBef>
              <a:spcAft>
                <a:spcPts val="0"/>
              </a:spcAft>
            </a:pPr>
            <a:fld id="{4E1C398A-09BB-41BD-8C3E-EBB94B3DEAC8}" type="slidenum">
              <a:rPr lang="en-US" sz="1200">
                <a:solidFill>
                  <a:srgbClr val="000000"/>
                </a:solidFill>
                <a:latin typeface="Calibri"/>
              </a:rPr>
              <a:pPr algn="r" fontAlgn="auto">
                <a:spcBef>
                  <a:spcPts val="0"/>
                </a:spcBef>
                <a:spcAft>
                  <a:spcPts val="0"/>
                </a:spcAft>
              </a:pPr>
              <a:t>39</a:t>
            </a:fld>
            <a:endParaRPr lang="en-US" sz="1200">
              <a:solidFill>
                <a:srgbClr val="000000"/>
              </a:solidFill>
              <a:latin typeface="Calibri"/>
            </a:endParaRPr>
          </a:p>
        </p:txBody>
      </p:sp>
      <p:sp>
        <p:nvSpPr>
          <p:cNvPr id="260103"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13" tIns="46207" rIns="92413" bIns="46207" anchor="b"/>
          <a:lstStyle/>
          <a:p>
            <a:pPr algn="r" fontAlgn="auto">
              <a:spcBef>
                <a:spcPts val="0"/>
              </a:spcBef>
              <a:spcAft>
                <a:spcPts val="0"/>
              </a:spcAft>
            </a:pPr>
            <a:endParaRPr lang="en-US" sz="1200">
              <a:solidFill>
                <a:srgbClr val="000000"/>
              </a:solidFill>
              <a:latin typeface="Calibri"/>
            </a:endParaRPr>
          </a:p>
        </p:txBody>
      </p:sp>
      <p:sp>
        <p:nvSpPr>
          <p:cNvPr id="260104" name="Rectangle 2"/>
          <p:cNvSpPr>
            <a:spLocks noGrp="1" noRot="1" noChangeAspect="1" noChangeArrowheads="1" noTextEdit="1"/>
          </p:cNvSpPr>
          <p:nvPr>
            <p:ph type="sldImg"/>
          </p:nvPr>
        </p:nvSpPr>
        <p:spPr>
          <a:xfrm>
            <a:off x="1222375" y="687388"/>
            <a:ext cx="4656138" cy="3490912"/>
          </a:xfrm>
          <a:ln/>
        </p:spPr>
      </p:sp>
      <p:sp>
        <p:nvSpPr>
          <p:cNvPr id="260105" name="Rectangle 3"/>
          <p:cNvSpPr>
            <a:spLocks noGrp="1" noChangeArrowheads="1"/>
          </p:cNvSpPr>
          <p:nvPr>
            <p:ph type="body" idx="1"/>
          </p:nvPr>
        </p:nvSpPr>
        <p:spPr>
          <a:xfrm>
            <a:off x="658416" y="4422459"/>
            <a:ext cx="5779426" cy="4443125"/>
          </a:xfrm>
          <a:noFill/>
          <a:ln/>
        </p:spPr>
        <p:txBody>
          <a:bodyPr lIns="92413" tIns="46207" rIns="92413" bIns="46207"/>
          <a:lstStyle/>
          <a:p>
            <a:pPr marL="2080031" lvl="4" indent="-1617802">
              <a:lnSpc>
                <a:spcPct val="80000"/>
              </a:lnSpc>
              <a:spcBef>
                <a:spcPct val="0"/>
              </a:spcBef>
            </a:pPr>
            <a:endParaRPr lang="en-US" sz="800" b="1" dirty="0">
              <a:latin typeface="Arial" charset="0"/>
            </a:endParaRPr>
          </a:p>
          <a:p>
            <a:pPr marL="2080031" lvl="4" indent="-1617802" algn="ctr">
              <a:lnSpc>
                <a:spcPct val="80000"/>
              </a:lnSpc>
              <a:spcBef>
                <a:spcPct val="0"/>
              </a:spcBef>
            </a:pPr>
            <a:r>
              <a:rPr lang="en-US" sz="1000" b="1" dirty="0">
                <a:latin typeface="Arial" charset="0"/>
              </a:rPr>
              <a:t>Recommendation for Routine Vaccination of Persons Aged 11 Through 18 Years</a:t>
            </a:r>
            <a:endParaRPr lang="en-US" sz="1000" dirty="0">
              <a:latin typeface="Arial" charset="0"/>
            </a:endParaRPr>
          </a:p>
          <a:p>
            <a:pPr>
              <a:spcBef>
                <a:spcPct val="0"/>
              </a:spcBef>
            </a:pPr>
            <a:r>
              <a:rPr lang="en-US" sz="1000" dirty="0">
                <a:latin typeface="Arial" charset="0"/>
              </a:rPr>
              <a:t>After a booster dose of meningococcal conjugate vaccine, antibody titers are higher than after the first dose and are expected to protect adolescents through the period of increased risk through age 21 years. Persons who receive their first dose of meningococcal conjugate vaccine at or after age 16 years do not need a booster dose. Routine vaccination of healthy persons who are not at increased risk for exposure to </a:t>
            </a:r>
            <a:r>
              <a:rPr lang="en-US" sz="1000" i="1" dirty="0">
                <a:latin typeface="Arial" charset="0"/>
              </a:rPr>
              <a:t>N. </a:t>
            </a:r>
            <a:r>
              <a:rPr lang="en-US" sz="1000" i="1" dirty="0" err="1">
                <a:latin typeface="Arial" charset="0"/>
              </a:rPr>
              <a:t>meningitidis</a:t>
            </a:r>
            <a:r>
              <a:rPr lang="en-US" sz="1000" i="1" dirty="0">
                <a:latin typeface="Arial" charset="0"/>
              </a:rPr>
              <a:t> </a:t>
            </a:r>
            <a:r>
              <a:rPr lang="en-US" sz="1000" dirty="0">
                <a:latin typeface="Arial" charset="0"/>
              </a:rPr>
              <a:t>is not recommended after age 21 years.</a:t>
            </a:r>
          </a:p>
          <a:p>
            <a:pPr algn="ctr">
              <a:spcBef>
                <a:spcPct val="0"/>
              </a:spcBef>
            </a:pPr>
            <a:endParaRPr lang="en-US" sz="1000" b="1" dirty="0">
              <a:latin typeface="Arial" charset="0"/>
            </a:endParaRPr>
          </a:p>
          <a:p>
            <a:pPr algn="ctr">
              <a:spcBef>
                <a:spcPct val="0"/>
              </a:spcBef>
            </a:pPr>
            <a:r>
              <a:rPr lang="en-US" sz="1000" b="1" dirty="0">
                <a:latin typeface="Arial" charset="0"/>
              </a:rPr>
              <a:t>CDC Guidance for Transition to an Adolescent Booster Dose</a:t>
            </a:r>
            <a:endParaRPr lang="en-US" sz="1000" dirty="0">
              <a:latin typeface="Arial" charset="0"/>
            </a:endParaRPr>
          </a:p>
          <a:p>
            <a:pPr>
              <a:spcBef>
                <a:spcPct val="0"/>
              </a:spcBef>
            </a:pPr>
            <a:r>
              <a:rPr lang="en-US" sz="1000" dirty="0">
                <a:latin typeface="Arial" charset="0"/>
              </a:rPr>
              <a:t>Some schools, colleges, and universities have policies requiring vaccination against meningococcal disease as a condition of enrollment. For ease of program implementation, persons aged 21 years or younger should have documentation of receipt of a dose of meningococcal conjugate vaccine not more than 5 years before enrollment. If the primary dose was administered before the 16th birthday, a booster dose should be administered before enrollment in college. The booster dose can be administered anytime after the 16th birthday to ensure that the booster is provided. The minimum interval between doses of meningococcal conjugate vaccine is 8 weeks.</a:t>
            </a:r>
          </a:p>
          <a:p>
            <a:pPr>
              <a:spcBef>
                <a:spcPct val="0"/>
              </a:spcBef>
            </a:pPr>
            <a:endParaRPr lang="en-US" sz="1000" dirty="0">
              <a:latin typeface="Arial" charset="0"/>
            </a:endParaRPr>
          </a:p>
          <a:p>
            <a:pPr>
              <a:spcBef>
                <a:spcPct val="0"/>
              </a:spcBef>
            </a:pPr>
            <a:r>
              <a:rPr lang="en-US" sz="1000" dirty="0">
                <a:latin typeface="Arial" charset="0"/>
              </a:rPr>
              <a:t>No data are available on the interchangeability of vaccine products. Whenever feasible, the same brand of vaccine should be used for all doses of the vaccination series. If vaccination providers do not know or have available the type of vaccine product previously administered, any product should be used to continue or complete the series. </a:t>
            </a:r>
          </a:p>
          <a:p>
            <a:pPr>
              <a:lnSpc>
                <a:spcPct val="80000"/>
              </a:lnSpc>
              <a:spcBef>
                <a:spcPct val="0"/>
              </a:spcBef>
            </a:pPr>
            <a:endParaRPr lang="en-US" sz="800" b="1" dirty="0">
              <a:latin typeface="Arial" charset="0"/>
            </a:endParaRPr>
          </a:p>
          <a:p>
            <a:pPr algn="ctr"/>
            <a:r>
              <a:rPr lang="en-US" b="1" dirty="0"/>
              <a:t>Recommendations for Adults 56 years and older</a:t>
            </a:r>
          </a:p>
          <a:p>
            <a:r>
              <a:rPr lang="en-US" dirty="0"/>
              <a:t> MPSV4 is the only licensed meningococcal vaccine for adults aged ≥56 years and is immunogenic in older adults. For adults who have received </a:t>
            </a:r>
            <a:r>
              <a:rPr lang="en-US" dirty="0" err="1"/>
              <a:t>MenACWY</a:t>
            </a:r>
            <a:r>
              <a:rPr lang="en-US" dirty="0"/>
              <a:t> previously, limited data demonstrate a higher antibody response after a subsequent dose of </a:t>
            </a:r>
            <a:r>
              <a:rPr lang="en-US" dirty="0" err="1"/>
              <a:t>MenACWY</a:t>
            </a:r>
            <a:r>
              <a:rPr lang="en-US" dirty="0"/>
              <a:t> compared with a subsequent dose of MPSV4. For meningococcal vaccine-naïve persons aged ≥56 years who anticipate requiring a single dose of meningococcal vaccine (e.g., travelers and persons at risk as a result of a community outbreak), MPSV4 is preferred. For persons now aged ≥56 years who were vaccinated previously with </a:t>
            </a:r>
            <a:r>
              <a:rPr lang="en-US" dirty="0" err="1"/>
              <a:t>MenACWY</a:t>
            </a:r>
            <a:r>
              <a:rPr lang="en-US" dirty="0"/>
              <a:t> and are recommended for revaccination or for whom multiple doses are anticipated (e.g., persons with </a:t>
            </a:r>
            <a:r>
              <a:rPr lang="en-US" dirty="0" err="1"/>
              <a:t>asplenia</a:t>
            </a:r>
            <a:r>
              <a:rPr lang="en-US" dirty="0"/>
              <a:t> </a:t>
            </a:r>
            <a:r>
              <a:rPr lang="en-US" dirty="0" err="1"/>
              <a:t>amd</a:t>
            </a:r>
            <a:r>
              <a:rPr lang="en-US" dirty="0"/>
              <a:t> microbiologists), </a:t>
            </a:r>
            <a:r>
              <a:rPr lang="en-US" dirty="0" err="1"/>
              <a:t>MenACWY</a:t>
            </a:r>
            <a:r>
              <a:rPr lang="en-US" dirty="0"/>
              <a:t> is preferred. </a:t>
            </a:r>
          </a:p>
          <a:p>
            <a:r>
              <a:rPr lang="en-US" dirty="0"/>
              <a:t> 	</a:t>
            </a:r>
          </a:p>
          <a:p>
            <a:r>
              <a:rPr lang="en-US" dirty="0"/>
              <a:t>Ref. 1. Prevention and Control of Meningococcal Disease - Recommendations of the Advisory Committee on Immunization Practices (ACIP) MMWR / March 22, 2013 / Vol. 62 / No. 2 </a:t>
            </a:r>
            <a:endParaRPr lang="en-US" sz="800" dirty="0">
              <a:latin typeface="Arial" charset="0"/>
            </a:endParaRPr>
          </a:p>
          <a:p>
            <a:pPr>
              <a:spcBef>
                <a:spcPct val="0"/>
              </a:spcBef>
            </a:pPr>
            <a:r>
              <a:rPr lang="en-US" sz="1000" dirty="0">
                <a:latin typeface="Arial" charset="0"/>
              </a:rPr>
              <a:t>2. Recommendation of the ACIP for Use of </a:t>
            </a:r>
            <a:r>
              <a:rPr lang="en-US" sz="1000" dirty="0" err="1">
                <a:latin typeface="Arial" charset="0"/>
              </a:rPr>
              <a:t>Quadrivalent</a:t>
            </a:r>
            <a:r>
              <a:rPr lang="en-US" sz="1000" dirty="0">
                <a:latin typeface="Arial" charset="0"/>
              </a:rPr>
              <a:t> Meningococcal Conjugate Vaccine (</a:t>
            </a:r>
            <a:r>
              <a:rPr lang="en-US" sz="1000" dirty="0" err="1">
                <a:latin typeface="Arial" charset="0"/>
              </a:rPr>
              <a:t>MenACWY</a:t>
            </a:r>
            <a:r>
              <a:rPr lang="en-US" sz="1000" dirty="0">
                <a:latin typeface="Arial" charset="0"/>
              </a:rPr>
              <a:t>-D) Among Children Aged 9 Through 23 Months at Increased Risk for Invasive Meningococcal Disease MMWR; October 14, 2011 / 60(40);1391-1392 </a:t>
            </a:r>
            <a:br>
              <a:rPr lang="en-US" sz="1000" dirty="0">
                <a:latin typeface="Arial" charset="0"/>
              </a:rPr>
            </a:br>
            <a:endParaRPr lang="en-US" sz="1000" dirty="0">
              <a:latin typeface="Arial" charset="0"/>
            </a:endParaRPr>
          </a:p>
          <a:p>
            <a:pPr>
              <a:lnSpc>
                <a:spcPct val="80000"/>
              </a:lnSpc>
              <a:spcBef>
                <a:spcPct val="0"/>
              </a:spcBef>
            </a:pPr>
            <a:endParaRPr lang="en-US" sz="1000" dirty="0">
              <a:latin typeface="Arial" charset="0"/>
            </a:endParaRPr>
          </a:p>
          <a:p>
            <a:pPr>
              <a:lnSpc>
                <a:spcPct val="80000"/>
              </a:lnSpc>
              <a:spcBef>
                <a:spcPct val="0"/>
              </a:spcBef>
            </a:pPr>
            <a:endParaRPr lang="en-US" sz="900" dirty="0">
              <a:latin typeface="Arial" charset="0"/>
            </a:endParaRPr>
          </a:p>
        </p:txBody>
      </p:sp>
      <p:sp>
        <p:nvSpPr>
          <p:cNvPr id="11" name="Footer Placeholder 10"/>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prstClr val="black"/>
                </a:solidFill>
              </a:rPr>
              <a:t>EPIC 2014</a:t>
            </a: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solidFill>
                  <a:prstClr val="black"/>
                </a:solidFill>
              </a:rPr>
              <a:pPr>
                <a:defRPr/>
              </a:pPr>
              <a:t>40</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txBox="1">
            <a:spLocks noGrp="1" noChangeArrowheads="1"/>
          </p:cNvSpPr>
          <p:nvPr/>
        </p:nvSpPr>
        <p:spPr bwMode="auto">
          <a:xfrm>
            <a:off x="3978132" y="8842029"/>
            <a:ext cx="3043343" cy="465455"/>
          </a:xfrm>
          <a:prstGeom prst="rect">
            <a:avLst/>
          </a:prstGeom>
          <a:noFill/>
          <a:ln w="9525">
            <a:noFill/>
            <a:miter lim="800000"/>
            <a:headEnd/>
            <a:tailEnd/>
          </a:ln>
        </p:spPr>
        <p:txBody>
          <a:bodyPr lIns="93315" tIns="46658" rIns="93315" bIns="46658" anchor="b"/>
          <a:lstStyle/>
          <a:p>
            <a:pPr algn="r"/>
            <a:fld id="{686E5884-F892-4E27-B56B-5030A05B5941}" type="slidenum">
              <a:rPr lang="en-US" sz="1200">
                <a:solidFill>
                  <a:srgbClr val="000000"/>
                </a:solidFill>
              </a:rPr>
              <a:pPr algn="r"/>
              <a:t>5</a:t>
            </a:fld>
            <a:endParaRPr lang="en-US" sz="1200" dirty="0">
              <a:solidFill>
                <a:srgbClr val="000000"/>
              </a:solidFill>
            </a:endParaRPr>
          </a:p>
        </p:txBody>
      </p:sp>
      <p:sp>
        <p:nvSpPr>
          <p:cNvPr id="149507" name="Rectangle 2"/>
          <p:cNvSpPr>
            <a:spLocks noGrp="1" noRot="1" noChangeAspect="1" noChangeArrowheads="1" noTextEdit="1"/>
          </p:cNvSpPr>
          <p:nvPr>
            <p:ph type="sldImg"/>
          </p:nvPr>
        </p:nvSpPr>
        <p:spPr>
          <a:xfrm>
            <a:off x="1185863" y="698500"/>
            <a:ext cx="4654550" cy="3490913"/>
          </a:xfrm>
          <a:ln/>
        </p:spPr>
      </p:sp>
      <p:sp>
        <p:nvSpPr>
          <p:cNvPr id="149508" name="Rectangle 3"/>
          <p:cNvSpPr>
            <a:spLocks noGrp="1" noChangeArrowheads="1"/>
          </p:cNvSpPr>
          <p:nvPr>
            <p:ph type="body" idx="1"/>
          </p:nvPr>
        </p:nvSpPr>
        <p:spPr>
          <a:noFill/>
          <a:ln/>
        </p:spPr>
        <p:txBody>
          <a:bodyPr lIns="93315" tIns="46658" rIns="93315" bIns="46658"/>
          <a:lstStyle/>
          <a:p>
            <a:r>
              <a:rPr lang="en-US" sz="1000" b="1" dirty="0" smtClean="0">
                <a:latin typeface="Arial" charset="0"/>
                <a:cs typeface="Arial" charset="0"/>
              </a:rPr>
              <a:t>EXAMPLES OF AN </a:t>
            </a:r>
            <a:r>
              <a:rPr lang="en-US" sz="1000" b="1" u="sng" dirty="0" smtClean="0">
                <a:latin typeface="Arial" charset="0"/>
                <a:cs typeface="Arial" charset="0"/>
              </a:rPr>
              <a:t>INDICATION</a:t>
            </a:r>
          </a:p>
          <a:p>
            <a:r>
              <a:rPr lang="en-US" sz="1000" b="1" u="sng" dirty="0" smtClean="0">
                <a:latin typeface="Arial" charset="0"/>
                <a:cs typeface="Arial" charset="0"/>
              </a:rPr>
              <a:t>ADACEL</a:t>
            </a:r>
            <a:r>
              <a:rPr lang="en-US" sz="1000" dirty="0" smtClean="0">
                <a:latin typeface="Arial" charset="0"/>
                <a:cs typeface="Arial" charset="0"/>
              </a:rPr>
              <a:t> vaccine is indicated for active booster immunization for the prevention of tetanus, diphtheria and </a:t>
            </a:r>
            <a:r>
              <a:rPr lang="en-US" sz="1000" dirty="0" err="1" smtClean="0">
                <a:latin typeface="Arial" charset="0"/>
                <a:cs typeface="Arial" charset="0"/>
              </a:rPr>
              <a:t>pertussis</a:t>
            </a:r>
            <a:r>
              <a:rPr lang="en-US" sz="1000" dirty="0" smtClean="0">
                <a:latin typeface="Arial" charset="0"/>
                <a:cs typeface="Arial" charset="0"/>
              </a:rPr>
              <a:t> as a single dose in persons 11 through 64 years of age.</a:t>
            </a:r>
          </a:p>
          <a:p>
            <a:r>
              <a:rPr lang="en-US" sz="1000" b="1" u="sng" dirty="0" smtClean="0">
                <a:latin typeface="Arial" charset="0"/>
                <a:cs typeface="Arial" charset="0"/>
              </a:rPr>
              <a:t>BOOSTRIX®</a:t>
            </a:r>
            <a:r>
              <a:rPr lang="en-US" sz="1000" dirty="0" smtClean="0">
                <a:latin typeface="Arial" charset="0"/>
                <a:cs typeface="Arial" charset="0"/>
              </a:rPr>
              <a:t> is indicated for active booster immunization against tetanus, diphtheria, and </a:t>
            </a:r>
            <a:r>
              <a:rPr lang="en-US" sz="1000" dirty="0" err="1" smtClean="0">
                <a:latin typeface="Arial" charset="0"/>
                <a:cs typeface="Arial" charset="0"/>
              </a:rPr>
              <a:t>pertussis</a:t>
            </a:r>
            <a:r>
              <a:rPr lang="en-US" sz="1000" dirty="0" smtClean="0">
                <a:latin typeface="Arial" charset="0"/>
                <a:cs typeface="Arial" charset="0"/>
              </a:rPr>
              <a:t> as a single dose in individuals 10 through 64 years of age. </a:t>
            </a:r>
          </a:p>
          <a:p>
            <a:endParaRPr lang="en-US" sz="1000" b="1" dirty="0" smtClean="0">
              <a:latin typeface="Arial" charset="0"/>
              <a:cs typeface="Arial" charset="0"/>
            </a:endParaRPr>
          </a:p>
          <a:p>
            <a:r>
              <a:rPr lang="en-US" sz="1000" b="1" dirty="0" smtClean="0">
                <a:latin typeface="Arial" charset="0"/>
                <a:cs typeface="Arial" charset="0"/>
              </a:rPr>
              <a:t>EXAMPLE OF A </a:t>
            </a:r>
            <a:r>
              <a:rPr lang="en-US" sz="1000" b="1" u="sng" dirty="0" smtClean="0">
                <a:latin typeface="Arial" charset="0"/>
                <a:cs typeface="Arial" charset="0"/>
              </a:rPr>
              <a:t>RECOMMENDATION</a:t>
            </a:r>
          </a:p>
          <a:p>
            <a:r>
              <a:rPr lang="en-US" sz="1000" dirty="0" smtClean="0">
                <a:latin typeface="Arial" charset="0"/>
                <a:cs typeface="Arial" charset="0"/>
              </a:rPr>
              <a:t>Recommendations by ACIP for the routine administration of vaccines. May include other information and guidance on epidemiology of the disease, appropriate timing, dosage,  contraindications to the vaccine and guidance for use in special populations. Appears first as “provisional recommendation” but once approved, appears in the MMWR as full recommendation</a:t>
            </a:r>
          </a:p>
          <a:p>
            <a:endParaRPr lang="en-US" b="1" dirty="0" smtClean="0">
              <a:latin typeface="Arial" charset="0"/>
              <a:cs typeface="Arial" charset="0"/>
            </a:endParaRPr>
          </a:p>
          <a:p>
            <a:r>
              <a:rPr lang="en-US" sz="1000" b="1" dirty="0" smtClean="0">
                <a:latin typeface="Arial" charset="0"/>
                <a:cs typeface="Arial" charset="0"/>
              </a:rPr>
              <a:t>EXAMPLE OF VACCINE </a:t>
            </a:r>
            <a:r>
              <a:rPr lang="en-US" sz="1000" b="1" u="sng" dirty="0" smtClean="0">
                <a:latin typeface="Arial" charset="0"/>
                <a:cs typeface="Arial" charset="0"/>
              </a:rPr>
              <a:t>REQUIREMENTS</a:t>
            </a:r>
            <a:r>
              <a:rPr lang="en-US" sz="1000" b="1" dirty="0" smtClean="0">
                <a:latin typeface="Arial" charset="0"/>
                <a:cs typeface="Arial" charset="0"/>
              </a:rPr>
              <a:t> FOR ENTRY INTO CHILD CARE FACILITIES IN GEORGIA </a:t>
            </a:r>
          </a:p>
          <a:p>
            <a:pPr eaLnBrk="1" hangingPunct="1"/>
            <a:r>
              <a:rPr lang="en-US" sz="1000" dirty="0" smtClean="0">
                <a:latin typeface="Arial" charset="0"/>
                <a:cs typeface="Arial" charset="0"/>
              </a:rPr>
              <a:t>Consistent with the Recommended Childhood and Adolescent Immunization Schedule</a:t>
            </a:r>
          </a:p>
          <a:p>
            <a:pPr eaLnBrk="1" hangingPunct="1"/>
            <a:r>
              <a:rPr lang="en-US" sz="1000" dirty="0" smtClean="0">
                <a:latin typeface="Arial" charset="0"/>
                <a:cs typeface="Arial" charset="0"/>
              </a:rPr>
              <a:t>Children are required to be age appropriately immunized against each of these diseases: Hepatitis B, Diphtheria, Tetanus, Pertussis, Polio, Hib, </a:t>
            </a:r>
            <a:r>
              <a:rPr lang="en-US" sz="1000" dirty="0" err="1" smtClean="0">
                <a:latin typeface="Arial" charset="0"/>
                <a:cs typeface="Arial" charset="0"/>
              </a:rPr>
              <a:t>Pneumococcus</a:t>
            </a:r>
            <a:r>
              <a:rPr lang="en-US" sz="1000" dirty="0" smtClean="0">
                <a:latin typeface="Arial" charset="0"/>
                <a:cs typeface="Arial" charset="0"/>
              </a:rPr>
              <a:t>, Measles, Mumps, Rubella, Varicella, Hepatitis A					 		</a:t>
            </a:r>
          </a:p>
          <a:p>
            <a:endParaRPr lang="en-US" dirty="0" smtClean="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Composition of the 2014-2015 Influenza Vaccine</a:t>
            </a:r>
          </a:p>
          <a:p>
            <a:r>
              <a:rPr lang="en-US" dirty="0" smtClean="0"/>
              <a:t>The World Health Organization (WHO) has recommended vaccine viruses for the 2014-2015 Northern Hemisphere influenza vaccines, and the Food and Drug Administration’s Vaccines and Related Biological Products Advisory Committee (VRBPAC) has made recommendations for the composition of the 2014-2015 influenza vaccines to be used in the United States. Both agencies recommend that trivalent vaccines contain an A/California/7/2009-like (2009 H1N1) virus, an A/Texas/50/2012-like (H3N2) virus, and a B/Massachusetts/2/2012-like (B/Yamagata lineage) virus. It is recommended that </a:t>
            </a:r>
            <a:r>
              <a:rPr lang="en-US" dirty="0" err="1" smtClean="0"/>
              <a:t>quadrivalent</a:t>
            </a:r>
            <a:r>
              <a:rPr lang="en-US" dirty="0" smtClean="0"/>
              <a:t> vaccines containing an additional influenza B virus contain a B/Brisbane/60/2008-like (B/Victoria lineage) virus in addition to the viruses recommended for the trivalent vaccines. These recommendations were based on global influenza virus surveillance data related to epidemiology and antigenic characteristics, serological responses to 2013-2014 seasonal vaccines, and the availability of candidate strains and reagents.</a:t>
            </a:r>
          </a:p>
          <a:p>
            <a:endParaRPr lang="en-US" dirty="0" smtClean="0"/>
          </a:p>
          <a:p>
            <a:r>
              <a:rPr lang="en-US" dirty="0" smtClean="0"/>
              <a:t>http://www.cdc.gov/flu/weekly/</a:t>
            </a:r>
          </a:p>
          <a:p>
            <a:endParaRPr lang="en-US" dirty="0" smtClean="0"/>
          </a:p>
          <a:p>
            <a:r>
              <a:rPr lang="en-US" dirty="0" smtClean="0"/>
              <a:t>Inactivated Influenza Vaccines (IIV)</a:t>
            </a:r>
          </a:p>
          <a:p>
            <a:endParaRPr lang="en-US" dirty="0" smtClean="0"/>
          </a:p>
          <a:p>
            <a:r>
              <a:rPr lang="en-US" dirty="0" smtClean="0"/>
              <a:t>Live, Attenuated Influenza Vaccine (LAIV4)</a:t>
            </a:r>
          </a:p>
          <a:p>
            <a:r>
              <a:rPr lang="en-US" dirty="0" smtClean="0"/>
              <a:t> Administer by Nasal spray:</a:t>
            </a:r>
          </a:p>
          <a:p>
            <a:r>
              <a:rPr lang="en-US" dirty="0" smtClean="0"/>
              <a:t>      </a:t>
            </a:r>
            <a:r>
              <a:rPr lang="en-US" dirty="0" err="1" smtClean="0"/>
              <a:t>FluMist</a:t>
            </a:r>
            <a:r>
              <a:rPr lang="en-US" dirty="0" smtClean="0"/>
              <a:t>® Medimmune  - for healthy persons 2 through 49 years of age</a:t>
            </a:r>
          </a:p>
          <a:p>
            <a:r>
              <a:rPr lang="en-US" dirty="0" smtClean="0"/>
              <a:t>                                                 - not for pregnant women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066E9E5-10E0-4BBE-BE44-6E2F2F5F5975}"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6625020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68E6DD3F-D26E-42B2-BCBB-377477B577C1}" type="slidenum">
              <a:rPr lang="en-US" smtClean="0">
                <a:solidFill>
                  <a:prstClr val="black"/>
                </a:solidFill>
              </a:rPr>
              <a:pPr/>
              <a:t>42</a:t>
            </a:fld>
            <a:endParaRPr lang="en-US" smtClean="0">
              <a:solidFill>
                <a:prstClr val="black"/>
              </a:solidFill>
            </a:endParaRPr>
          </a:p>
        </p:txBody>
      </p:sp>
      <p:sp>
        <p:nvSpPr>
          <p:cNvPr id="133123" name="Rectangle 6"/>
          <p:cNvSpPr txBox="1">
            <a:spLocks noGrp="1" noChangeArrowheads="1"/>
          </p:cNvSpPr>
          <p:nvPr/>
        </p:nvSpPr>
        <p:spPr bwMode="auto">
          <a:xfrm>
            <a:off x="0" y="8842030"/>
            <a:ext cx="3043343" cy="465455"/>
          </a:xfrm>
          <a:prstGeom prst="rect">
            <a:avLst/>
          </a:prstGeom>
          <a:noFill/>
          <a:ln w="9525">
            <a:noFill/>
            <a:miter lim="800000"/>
            <a:headEnd/>
            <a:tailEnd/>
          </a:ln>
        </p:spPr>
        <p:txBody>
          <a:bodyPr lIns="91551" tIns="45775" rIns="91551" bIns="45775" anchor="b"/>
          <a:lstStyle/>
          <a:p>
            <a:endParaRPr lang="en-US" sz="1200" dirty="0">
              <a:solidFill>
                <a:prstClr val="black"/>
              </a:solidFill>
              <a:cs typeface="Arial" charset="0"/>
            </a:endParaRPr>
          </a:p>
        </p:txBody>
      </p:sp>
      <p:sp>
        <p:nvSpPr>
          <p:cNvPr id="133124" name="Rectangle 7"/>
          <p:cNvSpPr txBox="1">
            <a:spLocks noGrp="1" noChangeArrowheads="1"/>
          </p:cNvSpPr>
          <p:nvPr/>
        </p:nvSpPr>
        <p:spPr bwMode="auto">
          <a:xfrm>
            <a:off x="3978132" y="8842030"/>
            <a:ext cx="3043343" cy="465455"/>
          </a:xfrm>
          <a:prstGeom prst="rect">
            <a:avLst/>
          </a:prstGeom>
          <a:noFill/>
          <a:ln w="9525">
            <a:noFill/>
            <a:miter lim="800000"/>
            <a:headEnd/>
            <a:tailEnd/>
          </a:ln>
        </p:spPr>
        <p:txBody>
          <a:bodyPr lIns="91551" tIns="45775" rIns="91551" bIns="45775" anchor="b"/>
          <a:lstStyle/>
          <a:p>
            <a:pPr algn="r"/>
            <a:fld id="{15E9C4D2-A491-432D-8350-92546AF272C2}" type="slidenum">
              <a:rPr lang="en-US" sz="1200">
                <a:solidFill>
                  <a:prstClr val="black"/>
                </a:solidFill>
                <a:cs typeface="Arial" charset="0"/>
              </a:rPr>
              <a:pPr algn="r"/>
              <a:t>42</a:t>
            </a:fld>
            <a:endParaRPr lang="en-US" sz="1200" dirty="0">
              <a:solidFill>
                <a:prstClr val="black"/>
              </a:solidFill>
              <a:cs typeface="Arial" charset="0"/>
            </a:endParaRPr>
          </a:p>
        </p:txBody>
      </p:sp>
      <p:sp>
        <p:nvSpPr>
          <p:cNvPr id="133125" name="Rectangle 7"/>
          <p:cNvSpPr txBox="1">
            <a:spLocks noGrp="1" noChangeArrowheads="1"/>
          </p:cNvSpPr>
          <p:nvPr/>
        </p:nvSpPr>
        <p:spPr bwMode="auto">
          <a:xfrm>
            <a:off x="3978132" y="8842030"/>
            <a:ext cx="3043343" cy="465455"/>
          </a:xfrm>
          <a:prstGeom prst="rect">
            <a:avLst/>
          </a:prstGeom>
          <a:noFill/>
          <a:ln w="9525">
            <a:noFill/>
            <a:miter lim="800000"/>
            <a:headEnd/>
            <a:tailEnd/>
          </a:ln>
        </p:spPr>
        <p:txBody>
          <a:bodyPr lIns="91544" tIns="45772" rIns="91544" bIns="45772" anchor="b"/>
          <a:lstStyle/>
          <a:p>
            <a:pPr algn="r"/>
            <a:fld id="{C9375423-B336-415C-8151-D1ED22F50E59}" type="slidenum">
              <a:rPr lang="en-US" sz="1200">
                <a:solidFill>
                  <a:srgbClr val="000000"/>
                </a:solidFill>
                <a:cs typeface="Arial" charset="0"/>
              </a:rPr>
              <a:pPr algn="r"/>
              <a:t>42</a:t>
            </a:fld>
            <a:endParaRPr lang="en-US" sz="1200" dirty="0">
              <a:solidFill>
                <a:srgbClr val="000000"/>
              </a:solidFill>
              <a:cs typeface="Arial" charset="0"/>
            </a:endParaRPr>
          </a:p>
        </p:txBody>
      </p:sp>
      <p:sp>
        <p:nvSpPr>
          <p:cNvPr id="133126" name="Rectangle 2"/>
          <p:cNvSpPr>
            <a:spLocks noGrp="1" noRot="1" noChangeAspect="1" noChangeArrowheads="1" noTextEdit="1"/>
          </p:cNvSpPr>
          <p:nvPr>
            <p:ph type="sldImg"/>
          </p:nvPr>
        </p:nvSpPr>
        <p:spPr>
          <a:xfrm>
            <a:off x="1187450" y="698500"/>
            <a:ext cx="4651375" cy="3489325"/>
          </a:xfrm>
          <a:ln/>
        </p:spPr>
      </p:sp>
      <p:sp>
        <p:nvSpPr>
          <p:cNvPr id="7" name="Footer Placeholder 6"/>
          <p:cNvSpPr>
            <a:spLocks noGrp="1"/>
          </p:cNvSpPr>
          <p:nvPr>
            <p:ph type="ftr" sz="quarter" idx="10"/>
          </p:nvPr>
        </p:nvSpPr>
        <p:spPr/>
        <p:txBody>
          <a:bodyPr/>
          <a:lstStyle/>
          <a:p>
            <a:pPr>
              <a:defRPr/>
            </a:pPr>
            <a:r>
              <a:rPr lang="en-US" smtClean="0">
                <a:solidFill>
                  <a:prstClr val="black"/>
                </a:solidFill>
              </a:rPr>
              <a:t>EPIC 2014</a:t>
            </a:r>
            <a:endParaRPr lang="en-US">
              <a:solidFill>
                <a:prstClr val="black"/>
              </a:solidFill>
            </a:endParaRPr>
          </a:p>
        </p:txBody>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p:txBody>
          <a:bodyPr/>
          <a:lstStyle/>
          <a:p>
            <a:pPr>
              <a:defRPr/>
            </a:pPr>
            <a:fld id="{C3936C9B-A385-4BF3-B6AB-8CE3EA3704D7}" type="slidenum">
              <a:rPr lang="en-US" smtClean="0">
                <a:solidFill>
                  <a:prstClr val="black"/>
                </a:solidFill>
              </a:rPr>
              <a:pPr>
                <a:defRPr/>
              </a:pPr>
              <a:t>43</a:t>
            </a:fld>
            <a:endParaRPr lang="en-US" smtClean="0">
              <a:solidFill>
                <a:prstClr val="black"/>
              </a:solidFill>
            </a:endParaRPr>
          </a:p>
        </p:txBody>
      </p:sp>
      <p:sp>
        <p:nvSpPr>
          <p:cNvPr id="249858"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1551" tIns="45775" rIns="91551" bIns="45775" anchor="b"/>
          <a:lstStyle/>
          <a:p>
            <a:endParaRPr lang="en-US" sz="1200">
              <a:solidFill>
                <a:srgbClr val="000000"/>
              </a:solidFill>
              <a:cs typeface="Arial" charset="0"/>
            </a:endParaRPr>
          </a:p>
        </p:txBody>
      </p:sp>
      <p:sp>
        <p:nvSpPr>
          <p:cNvPr id="249859"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1551" tIns="45775" rIns="91551" bIns="45775" anchor="b"/>
          <a:lstStyle/>
          <a:p>
            <a:pPr algn="r"/>
            <a:fld id="{98DDDD6B-46A8-4C0B-8D78-94EBEE662472}" type="slidenum">
              <a:rPr lang="en-US" sz="1200">
                <a:solidFill>
                  <a:srgbClr val="000000"/>
                </a:solidFill>
                <a:cs typeface="Arial" charset="0"/>
              </a:rPr>
              <a:pPr algn="r"/>
              <a:t>43</a:t>
            </a:fld>
            <a:endParaRPr lang="en-US" sz="1200">
              <a:solidFill>
                <a:srgbClr val="000000"/>
              </a:solidFill>
              <a:cs typeface="Arial" charset="0"/>
            </a:endParaRPr>
          </a:p>
        </p:txBody>
      </p:sp>
      <p:sp>
        <p:nvSpPr>
          <p:cNvPr id="249860"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1544" tIns="45772" rIns="91544" bIns="45772" anchor="b"/>
          <a:lstStyle/>
          <a:p>
            <a:pPr algn="r"/>
            <a:fld id="{62B25197-96C1-4210-BDFB-2E7AABA69E6B}" type="slidenum">
              <a:rPr lang="en-US" sz="1200">
                <a:solidFill>
                  <a:srgbClr val="000000"/>
                </a:solidFill>
                <a:cs typeface="Arial" charset="0"/>
              </a:rPr>
              <a:pPr algn="r"/>
              <a:t>43</a:t>
            </a:fld>
            <a:endParaRPr lang="en-US" sz="1200">
              <a:solidFill>
                <a:srgbClr val="000000"/>
              </a:solidFill>
              <a:cs typeface="Arial" charset="0"/>
            </a:endParaRPr>
          </a:p>
        </p:txBody>
      </p:sp>
      <p:sp>
        <p:nvSpPr>
          <p:cNvPr id="249861" name="Rectangle 2"/>
          <p:cNvSpPr>
            <a:spLocks noGrp="1" noRot="1" noChangeAspect="1" noChangeArrowheads="1" noTextEdit="1"/>
          </p:cNvSpPr>
          <p:nvPr>
            <p:ph type="sldImg"/>
          </p:nvPr>
        </p:nvSpPr>
        <p:spPr>
          <a:xfrm>
            <a:off x="1187450" y="698500"/>
            <a:ext cx="4651375" cy="3489325"/>
          </a:xfrm>
          <a:ln/>
        </p:spPr>
      </p:sp>
      <p:sp>
        <p:nvSpPr>
          <p:cNvPr id="7" name="Footer Placeholder 6"/>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9DD69BAC-3042-4181-BDA7-3136508D6129}" type="slidenum">
              <a:rPr lang="en-US" smtClean="0">
                <a:solidFill>
                  <a:prstClr val="black"/>
                </a:solidFill>
                <a:cs typeface="Arial" charset="0"/>
              </a:rPr>
              <a:pPr/>
              <a:t>44</a:t>
            </a:fld>
            <a:endParaRPr lang="en-US" smtClean="0">
              <a:solidFill>
                <a:prstClr val="black"/>
              </a:solidFill>
              <a:cs typeface="Arial" charset="0"/>
            </a:endParaRPr>
          </a:p>
        </p:txBody>
      </p:sp>
      <p:sp>
        <p:nvSpPr>
          <p:cNvPr id="140291" name="Rectangle 6"/>
          <p:cNvSpPr txBox="1">
            <a:spLocks noGrp="1" noChangeArrowheads="1"/>
          </p:cNvSpPr>
          <p:nvPr/>
        </p:nvSpPr>
        <p:spPr bwMode="auto">
          <a:xfrm>
            <a:off x="0" y="8842030"/>
            <a:ext cx="3043343" cy="465455"/>
          </a:xfrm>
          <a:prstGeom prst="rect">
            <a:avLst/>
          </a:prstGeom>
          <a:noFill/>
          <a:ln w="9525">
            <a:noFill/>
            <a:miter lim="800000"/>
            <a:headEnd/>
            <a:tailEnd/>
          </a:ln>
        </p:spPr>
        <p:txBody>
          <a:bodyPr lIns="93309" tIns="46655" rIns="93309" bIns="46655" anchor="b"/>
          <a:lstStyle/>
          <a:p>
            <a:endParaRPr lang="en-US" sz="1200" dirty="0">
              <a:solidFill>
                <a:prstClr val="black"/>
              </a:solidFill>
            </a:endParaRPr>
          </a:p>
        </p:txBody>
      </p:sp>
      <p:sp>
        <p:nvSpPr>
          <p:cNvPr id="140292" name="Rectangle 7"/>
          <p:cNvSpPr txBox="1">
            <a:spLocks noGrp="1" noChangeArrowheads="1"/>
          </p:cNvSpPr>
          <p:nvPr/>
        </p:nvSpPr>
        <p:spPr bwMode="auto">
          <a:xfrm>
            <a:off x="3978132" y="8842030"/>
            <a:ext cx="3043343" cy="465455"/>
          </a:xfrm>
          <a:prstGeom prst="rect">
            <a:avLst/>
          </a:prstGeom>
          <a:noFill/>
          <a:ln w="9525">
            <a:noFill/>
            <a:miter lim="800000"/>
            <a:headEnd/>
            <a:tailEnd/>
          </a:ln>
        </p:spPr>
        <p:txBody>
          <a:bodyPr lIns="93309" tIns="46655" rIns="93309" bIns="46655" anchor="b"/>
          <a:lstStyle/>
          <a:p>
            <a:pPr algn="r"/>
            <a:fld id="{FFB95784-9088-4D2A-A894-4442AA091AAD}" type="slidenum">
              <a:rPr lang="en-US" sz="1200">
                <a:solidFill>
                  <a:prstClr val="black"/>
                </a:solidFill>
              </a:rPr>
              <a:pPr algn="r"/>
              <a:t>44</a:t>
            </a:fld>
            <a:endParaRPr lang="en-US" sz="1200" dirty="0">
              <a:solidFill>
                <a:prstClr val="black"/>
              </a:solidFill>
            </a:endParaRPr>
          </a:p>
        </p:txBody>
      </p:sp>
      <p:sp>
        <p:nvSpPr>
          <p:cNvPr id="140293" name="Rectangle 6"/>
          <p:cNvSpPr txBox="1">
            <a:spLocks noGrp="1" noChangeArrowheads="1"/>
          </p:cNvSpPr>
          <p:nvPr/>
        </p:nvSpPr>
        <p:spPr bwMode="auto">
          <a:xfrm>
            <a:off x="0" y="8842030"/>
            <a:ext cx="3043343" cy="465455"/>
          </a:xfrm>
          <a:prstGeom prst="rect">
            <a:avLst/>
          </a:prstGeom>
          <a:noFill/>
          <a:ln w="9525">
            <a:noFill/>
            <a:miter lim="800000"/>
            <a:headEnd/>
            <a:tailEnd/>
          </a:ln>
        </p:spPr>
        <p:txBody>
          <a:bodyPr lIns="93301" tIns="46651" rIns="93301" bIns="46651" anchor="b"/>
          <a:lstStyle/>
          <a:p>
            <a:endParaRPr lang="en-US" sz="1200" dirty="0">
              <a:solidFill>
                <a:prstClr val="black"/>
              </a:solidFill>
            </a:endParaRPr>
          </a:p>
        </p:txBody>
      </p:sp>
      <p:sp>
        <p:nvSpPr>
          <p:cNvPr id="140294" name="Rectangle 7"/>
          <p:cNvSpPr txBox="1">
            <a:spLocks noGrp="1" noChangeArrowheads="1"/>
          </p:cNvSpPr>
          <p:nvPr/>
        </p:nvSpPr>
        <p:spPr bwMode="auto">
          <a:xfrm>
            <a:off x="3978132" y="8842030"/>
            <a:ext cx="3043343" cy="465455"/>
          </a:xfrm>
          <a:prstGeom prst="rect">
            <a:avLst/>
          </a:prstGeom>
          <a:noFill/>
          <a:ln w="9525">
            <a:noFill/>
            <a:miter lim="800000"/>
            <a:headEnd/>
            <a:tailEnd/>
          </a:ln>
        </p:spPr>
        <p:txBody>
          <a:bodyPr lIns="93301" tIns="46651" rIns="93301" bIns="46651" anchor="b"/>
          <a:lstStyle/>
          <a:p>
            <a:pPr algn="r"/>
            <a:fld id="{DA5DBF43-4559-4CB2-BBB2-98DE8E0AF8D8}" type="slidenum">
              <a:rPr lang="en-US" sz="1200">
                <a:solidFill>
                  <a:prstClr val="black"/>
                </a:solidFill>
              </a:rPr>
              <a:pPr algn="r"/>
              <a:t>44</a:t>
            </a:fld>
            <a:endParaRPr lang="en-US" sz="1200" dirty="0">
              <a:solidFill>
                <a:prstClr val="black"/>
              </a:solidFill>
            </a:endParaRPr>
          </a:p>
        </p:txBody>
      </p:sp>
      <p:sp>
        <p:nvSpPr>
          <p:cNvPr id="140295" name="Rectangle 6"/>
          <p:cNvSpPr txBox="1">
            <a:spLocks noGrp="1" noChangeArrowheads="1"/>
          </p:cNvSpPr>
          <p:nvPr/>
        </p:nvSpPr>
        <p:spPr bwMode="auto">
          <a:xfrm>
            <a:off x="0" y="8842030"/>
            <a:ext cx="3043343" cy="465455"/>
          </a:xfrm>
          <a:prstGeom prst="rect">
            <a:avLst/>
          </a:prstGeom>
          <a:noFill/>
          <a:ln w="9525">
            <a:noFill/>
            <a:miter lim="800000"/>
            <a:headEnd/>
            <a:tailEnd/>
          </a:ln>
        </p:spPr>
        <p:txBody>
          <a:bodyPr lIns="93301" tIns="46651" rIns="93301" bIns="46651" anchor="b"/>
          <a:lstStyle/>
          <a:p>
            <a:endParaRPr lang="en-US" sz="1200" dirty="0">
              <a:solidFill>
                <a:prstClr val="black"/>
              </a:solidFill>
            </a:endParaRPr>
          </a:p>
        </p:txBody>
      </p:sp>
      <p:sp>
        <p:nvSpPr>
          <p:cNvPr id="140296" name="Rectangle 7"/>
          <p:cNvSpPr txBox="1">
            <a:spLocks noGrp="1" noChangeArrowheads="1"/>
          </p:cNvSpPr>
          <p:nvPr/>
        </p:nvSpPr>
        <p:spPr bwMode="auto">
          <a:xfrm>
            <a:off x="3978132" y="8842030"/>
            <a:ext cx="3043343" cy="465455"/>
          </a:xfrm>
          <a:prstGeom prst="rect">
            <a:avLst/>
          </a:prstGeom>
          <a:noFill/>
          <a:ln w="9525">
            <a:noFill/>
            <a:miter lim="800000"/>
            <a:headEnd/>
            <a:tailEnd/>
          </a:ln>
        </p:spPr>
        <p:txBody>
          <a:bodyPr lIns="93301" tIns="46651" rIns="93301" bIns="46651" anchor="b"/>
          <a:lstStyle/>
          <a:p>
            <a:pPr algn="r"/>
            <a:fld id="{E9228C3D-1F33-4791-AC8E-89B31AB9EE65}" type="slidenum">
              <a:rPr lang="en-US" sz="1200">
                <a:solidFill>
                  <a:prstClr val="black"/>
                </a:solidFill>
              </a:rPr>
              <a:pPr algn="r"/>
              <a:t>44</a:t>
            </a:fld>
            <a:endParaRPr lang="en-US" sz="1200" dirty="0">
              <a:solidFill>
                <a:prstClr val="black"/>
              </a:solidFill>
            </a:endParaRPr>
          </a:p>
        </p:txBody>
      </p:sp>
      <p:sp>
        <p:nvSpPr>
          <p:cNvPr id="140297" name="Rectangle 2"/>
          <p:cNvSpPr>
            <a:spLocks noGrp="1" noRot="1" noChangeAspect="1" noChangeArrowheads="1" noTextEdit="1"/>
          </p:cNvSpPr>
          <p:nvPr>
            <p:ph type="sldImg"/>
          </p:nvPr>
        </p:nvSpPr>
        <p:spPr>
          <a:xfrm>
            <a:off x="1185863" y="698500"/>
            <a:ext cx="4654550" cy="3490913"/>
          </a:xfrm>
          <a:ln/>
        </p:spPr>
      </p:sp>
      <p:sp>
        <p:nvSpPr>
          <p:cNvPr id="140298" name="Rectangle 3"/>
          <p:cNvSpPr>
            <a:spLocks noGrp="1" noChangeArrowheads="1"/>
          </p:cNvSpPr>
          <p:nvPr>
            <p:ph type="body" idx="1"/>
          </p:nvPr>
        </p:nvSpPr>
        <p:spPr>
          <a:xfrm>
            <a:off x="702310" y="4421823"/>
            <a:ext cx="5618480" cy="4591520"/>
          </a:xfrm>
          <a:noFill/>
          <a:ln/>
        </p:spPr>
        <p:txBody>
          <a:bodyPr lIns="93301" tIns="46651" rIns="93301" bIns="46651"/>
          <a:lstStyle/>
          <a:p>
            <a:pPr eaLnBrk="1" hangingPunct="1"/>
            <a:r>
              <a:rPr lang="en-US" sz="900" u="sng" dirty="0" smtClean="0">
                <a:latin typeface="Arial" charset="0"/>
              </a:rPr>
              <a:t>The routine use of Rotavirus vaccine has resulted in a dramatic decrease in hospitalizations for the management of dehydration. In the developing world the use of the vaccine has dramatically reduced deaths from rotavirus infection.</a:t>
            </a:r>
          </a:p>
          <a:p>
            <a:pPr eaLnBrk="1" hangingPunct="1"/>
            <a:r>
              <a:rPr lang="en-US" sz="900" dirty="0" smtClean="0">
                <a:latin typeface="Arial" charset="0"/>
              </a:rPr>
              <a:t>Rotateq</a:t>
            </a:r>
            <a:r>
              <a:rPr lang="en-US" sz="900" baseline="30000" dirty="0" smtClean="0">
                <a:latin typeface="Arial" charset="0"/>
                <a:cs typeface="Arial" charset="0"/>
              </a:rPr>
              <a:t>®</a:t>
            </a:r>
            <a:r>
              <a:rPr lang="en-US" sz="900" dirty="0" smtClean="0">
                <a:latin typeface="Arial" charset="0"/>
              </a:rPr>
              <a:t> (Merck &amp; Co) is a live, oral </a:t>
            </a:r>
            <a:r>
              <a:rPr lang="en-US" sz="900" dirty="0" err="1" smtClean="0">
                <a:latin typeface="Arial" charset="0"/>
              </a:rPr>
              <a:t>pentavalent</a:t>
            </a:r>
            <a:r>
              <a:rPr lang="en-US" sz="900" dirty="0" smtClean="0">
                <a:latin typeface="Arial" charset="0"/>
              </a:rPr>
              <a:t> vaccine that contains of 5 live </a:t>
            </a:r>
            <a:r>
              <a:rPr lang="en-US" sz="900" dirty="0" err="1" smtClean="0">
                <a:latin typeface="Arial" charset="0"/>
              </a:rPr>
              <a:t>reassortant</a:t>
            </a:r>
            <a:r>
              <a:rPr lang="en-US" sz="900" dirty="0" smtClean="0">
                <a:latin typeface="Arial" charset="0"/>
              </a:rPr>
              <a:t> rotaviruses. (</a:t>
            </a:r>
            <a:r>
              <a:rPr lang="en-US" sz="900" dirty="0" smtClean="0">
                <a:latin typeface="Arial" charset="0"/>
                <a:cs typeface="Arial" charset="0"/>
              </a:rPr>
              <a:t>G1, G2, G3 and G4.) It is referred to as RV5 rotavirus vaccine. </a:t>
            </a:r>
          </a:p>
          <a:p>
            <a:pPr eaLnBrk="1" hangingPunct="1"/>
            <a:r>
              <a:rPr lang="en-US" sz="900" dirty="0" smtClean="0">
                <a:latin typeface="Arial" charset="0"/>
              </a:rPr>
              <a:t>Ref: Rotateq</a:t>
            </a:r>
            <a:r>
              <a:rPr lang="en-US" sz="900" baseline="30000" dirty="0" smtClean="0">
                <a:latin typeface="Arial" charset="0"/>
              </a:rPr>
              <a:t>®</a:t>
            </a:r>
            <a:r>
              <a:rPr lang="en-US" sz="900" dirty="0" smtClean="0">
                <a:latin typeface="Arial" charset="0"/>
              </a:rPr>
              <a:t> Prescribing Information December 2009</a:t>
            </a:r>
          </a:p>
          <a:p>
            <a:pPr eaLnBrk="1" hangingPunct="1"/>
            <a:r>
              <a:rPr lang="en-US" sz="900" dirty="0" smtClean="0">
                <a:latin typeface="Arial" charset="0"/>
              </a:rPr>
              <a:t>Rotarix</a:t>
            </a:r>
            <a:r>
              <a:rPr lang="en-US" sz="900" baseline="30000" dirty="0" smtClean="0">
                <a:latin typeface="Arial" charset="0"/>
                <a:cs typeface="Arial" charset="0"/>
              </a:rPr>
              <a:t>®  </a:t>
            </a:r>
            <a:r>
              <a:rPr lang="en-US" sz="900" dirty="0" smtClean="0">
                <a:latin typeface="Arial" charset="0"/>
                <a:cs typeface="Arial" charset="0"/>
              </a:rPr>
              <a:t>(GSK) is a live, oral, monovalent attenuated rotavirus vaccine.  It is referred to as RV1 rotavirus vaccine.  </a:t>
            </a:r>
            <a:r>
              <a:rPr lang="en-US" sz="900" dirty="0" smtClean="0">
                <a:latin typeface="Arial" charset="0"/>
              </a:rPr>
              <a:t>Ref: Rotarix</a:t>
            </a:r>
            <a:r>
              <a:rPr lang="en-US" sz="900" baseline="30000" dirty="0" smtClean="0">
                <a:latin typeface="Arial" charset="0"/>
              </a:rPr>
              <a:t>®</a:t>
            </a:r>
            <a:r>
              <a:rPr lang="en-US" sz="900" dirty="0" smtClean="0">
                <a:latin typeface="Arial" charset="0"/>
              </a:rPr>
              <a:t> Prescribing Information  October 2008</a:t>
            </a:r>
          </a:p>
          <a:p>
            <a:pPr eaLnBrk="1" hangingPunct="1"/>
            <a:r>
              <a:rPr lang="en-US" sz="900" dirty="0" smtClean="0">
                <a:latin typeface="Arial" charset="0"/>
              </a:rPr>
              <a:t>ACIP does not express a preference for RV5 or RV1.</a:t>
            </a:r>
            <a:endParaRPr lang="en-US" sz="900" dirty="0" smtClean="0">
              <a:solidFill>
                <a:srgbClr val="FFFFCC"/>
              </a:solidFill>
              <a:latin typeface="Arial" charset="0"/>
            </a:endParaRPr>
          </a:p>
          <a:p>
            <a:pPr eaLnBrk="1" hangingPunct="1"/>
            <a:r>
              <a:rPr lang="en-US" sz="900" u="sng" dirty="0" smtClean="0">
                <a:latin typeface="Arial" charset="0"/>
              </a:rPr>
              <a:t>Interchangeability of Rotavirus Vaccines </a:t>
            </a:r>
            <a:endParaRPr lang="en-US" sz="900" dirty="0" smtClean="0">
              <a:latin typeface="Arial" charset="0"/>
            </a:endParaRPr>
          </a:p>
          <a:p>
            <a:pPr eaLnBrk="1" hangingPunct="1"/>
            <a:r>
              <a:rPr lang="en-US" sz="900" dirty="0" smtClean="0">
                <a:latin typeface="Arial" charset="0"/>
              </a:rPr>
              <a:t>ACIP recommends that the rotavirus vaccine series be completed with the same product whenever possible. However, vaccination should not be deferred if the product used for previous doses is not available or is unknown</a:t>
            </a:r>
            <a:r>
              <a:rPr lang="en-US" sz="900" i="1" dirty="0" smtClean="0">
                <a:latin typeface="Arial" charset="0"/>
              </a:rPr>
              <a:t>. </a:t>
            </a:r>
            <a:r>
              <a:rPr lang="en-US" sz="900" dirty="0" smtClean="0">
                <a:latin typeface="Arial" charset="0"/>
              </a:rPr>
              <a:t>In this situation, the provider should continue or complete the series with the product available. If any dose in the series was RV5 or the product is unknown for any dose in the series, a total of three doses of rotavirus vaccine should be given. </a:t>
            </a:r>
          </a:p>
          <a:p>
            <a:pPr eaLnBrk="1" hangingPunct="1"/>
            <a:r>
              <a:rPr lang="en-US" sz="900" u="sng" dirty="0" smtClean="0">
                <a:latin typeface="Arial" charset="0"/>
              </a:rPr>
              <a:t>Contraindications </a:t>
            </a:r>
            <a:endParaRPr lang="en-US" sz="900" dirty="0" smtClean="0">
              <a:latin typeface="Arial" charset="0"/>
            </a:endParaRPr>
          </a:p>
          <a:p>
            <a:pPr eaLnBrk="1" hangingPunct="1"/>
            <a:r>
              <a:rPr lang="en-US" sz="900" dirty="0" smtClean="0">
                <a:latin typeface="Arial" charset="0"/>
              </a:rPr>
              <a:t>Latex rubber is contained in the RV1 oral applicator, so infants with a severe (anaphylactic) allergy to latex should not receive RV1. The RV5 dosing tube is latex-free.</a:t>
            </a:r>
          </a:p>
          <a:p>
            <a:pPr eaLnBrk="1" hangingPunct="1"/>
            <a:r>
              <a:rPr lang="en-US" sz="900" dirty="0" smtClean="0">
                <a:latin typeface="Arial" charset="0"/>
              </a:rPr>
              <a:t>A virus (or parts of a virus) called porcine </a:t>
            </a:r>
            <a:r>
              <a:rPr lang="en-US" sz="900" dirty="0" err="1" smtClean="0">
                <a:latin typeface="Arial" charset="0"/>
              </a:rPr>
              <a:t>circovirus</a:t>
            </a:r>
            <a:r>
              <a:rPr lang="en-US" sz="900" dirty="0" smtClean="0">
                <a:latin typeface="Arial" charset="0"/>
              </a:rPr>
              <a:t> is present in both vaccines. There is no evidence that this virus is a safety risk or causes illness in humans</a:t>
            </a:r>
            <a:r>
              <a:rPr lang="en-US" sz="900" baseline="20000" dirty="0" smtClean="0">
                <a:latin typeface="Arial" charset="0"/>
              </a:rPr>
              <a:t>2</a:t>
            </a:r>
            <a:r>
              <a:rPr lang="en-US" sz="900" dirty="0" smtClean="0">
                <a:latin typeface="Arial" charset="0"/>
              </a:rPr>
              <a:t>.</a:t>
            </a:r>
          </a:p>
          <a:p>
            <a:pPr eaLnBrk="1" hangingPunct="1"/>
            <a:r>
              <a:rPr lang="en-US" sz="900" dirty="0" smtClean="0">
                <a:latin typeface="Arial" charset="0"/>
              </a:rPr>
              <a:t>Some studies have shown a small increase in cases of </a:t>
            </a:r>
            <a:r>
              <a:rPr lang="en-US" sz="900" dirty="0" err="1" smtClean="0">
                <a:latin typeface="Arial" charset="0"/>
              </a:rPr>
              <a:t>intussusception</a:t>
            </a:r>
            <a:r>
              <a:rPr lang="en-US" sz="900" dirty="0" smtClean="0">
                <a:latin typeface="Arial" charset="0"/>
              </a:rPr>
              <a:t> within one week after the first dose of rotavirus vaccine. The estimated risk is 1 case per 100,000 infants receiving the vaccine</a:t>
            </a:r>
            <a:r>
              <a:rPr lang="en-US" sz="900" baseline="20000" dirty="0" smtClean="0">
                <a:latin typeface="Arial" charset="0"/>
              </a:rPr>
              <a:t>2</a:t>
            </a:r>
            <a:r>
              <a:rPr lang="en-US" sz="900" dirty="0" smtClean="0">
                <a:latin typeface="Arial" charset="0"/>
              </a:rPr>
              <a:t>. However, the benefits of the vaccine outweigh the risk.</a:t>
            </a:r>
          </a:p>
          <a:p>
            <a:pPr eaLnBrk="1" hangingPunct="1"/>
            <a:r>
              <a:rPr lang="en-US" sz="900" dirty="0" smtClean="0">
                <a:latin typeface="Arial" charset="0"/>
              </a:rPr>
              <a:t>Reference: 1. Prevention of Rotavirus Gastroenteritis Among Infants and Children - Recommendations of the Advisory Committee on Immunization Practices (ACIP) MMWR; February 6, 2009 / 58(RR02);1-25 </a:t>
            </a:r>
          </a:p>
          <a:p>
            <a:pPr eaLnBrk="1" hangingPunct="1"/>
            <a:r>
              <a:rPr lang="en-US" sz="900" dirty="0" smtClean="0">
                <a:latin typeface="Arial" charset="0"/>
              </a:rPr>
              <a:t>2. Rotavirus Vaccine Information Statement 12/6/2010</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553E95-52C4-4365-9E16-9102B3D9CBAB}" type="slidenum">
              <a:rPr lang="en-US" smtClean="0">
                <a:solidFill>
                  <a:prstClr val="black"/>
                </a:solidFill>
              </a:rPr>
              <a:pPr/>
              <a:t>45</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txBox="1">
            <a:spLocks noGrp="1" noChangeArrowheads="1"/>
          </p:cNvSpPr>
          <p:nvPr/>
        </p:nvSpPr>
        <p:spPr bwMode="auto">
          <a:xfrm>
            <a:off x="3978132" y="8842030"/>
            <a:ext cx="3043343" cy="465455"/>
          </a:xfrm>
          <a:prstGeom prst="rect">
            <a:avLst/>
          </a:prstGeom>
          <a:noFill/>
          <a:ln>
            <a:miter lim="800000"/>
            <a:headEnd/>
            <a:tailEnd/>
          </a:ln>
        </p:spPr>
        <p:txBody>
          <a:bodyPr lIns="92446" tIns="46223" rIns="92446" bIns="46223" anchor="b"/>
          <a:lstStyle/>
          <a:p>
            <a:pPr algn="r">
              <a:defRPr/>
            </a:pPr>
            <a:fld id="{2199A694-2D46-4D8D-B323-57E2B84F9D29}" type="slidenum">
              <a:rPr lang="en-US" sz="1200">
                <a:solidFill>
                  <a:prstClr val="black"/>
                </a:solidFill>
                <a:latin typeface="Arial" pitchFamily="34" charset="0"/>
              </a:rPr>
              <a:pPr algn="r">
                <a:defRPr/>
              </a:pPr>
              <a:t>46</a:t>
            </a:fld>
            <a:endParaRPr lang="en-US" sz="1200">
              <a:solidFill>
                <a:prstClr val="black"/>
              </a:solidFill>
              <a:latin typeface="Arial" pitchFamily="34" charset="0"/>
            </a:endParaRPr>
          </a:p>
        </p:txBody>
      </p:sp>
      <p:sp>
        <p:nvSpPr>
          <p:cNvPr id="247810" name="Rectangle 6"/>
          <p:cNvSpPr txBox="1">
            <a:spLocks noGrp="1" noChangeArrowheads="1"/>
          </p:cNvSpPr>
          <p:nvPr/>
        </p:nvSpPr>
        <p:spPr bwMode="auto">
          <a:xfrm>
            <a:off x="0" y="8842030"/>
            <a:ext cx="3043343" cy="465455"/>
          </a:xfrm>
          <a:prstGeom prst="rect">
            <a:avLst/>
          </a:prstGeom>
          <a:noFill/>
          <a:ln w="9525">
            <a:noFill/>
            <a:miter lim="800000"/>
            <a:headEnd/>
            <a:tailEnd/>
          </a:ln>
        </p:spPr>
        <p:txBody>
          <a:bodyPr lIns="92430" tIns="46215" rIns="92430" bIns="46215" anchor="b"/>
          <a:lstStyle/>
          <a:p>
            <a:endParaRPr lang="en-US" sz="1200">
              <a:solidFill>
                <a:srgbClr val="000000"/>
              </a:solidFill>
              <a:cs typeface="Arial" charset="0"/>
            </a:endParaRPr>
          </a:p>
        </p:txBody>
      </p:sp>
      <p:sp>
        <p:nvSpPr>
          <p:cNvPr id="247811" name="Rectangle 7"/>
          <p:cNvSpPr txBox="1">
            <a:spLocks noGrp="1" noChangeArrowheads="1"/>
          </p:cNvSpPr>
          <p:nvPr/>
        </p:nvSpPr>
        <p:spPr bwMode="auto">
          <a:xfrm>
            <a:off x="3978132" y="8842030"/>
            <a:ext cx="3043343" cy="465455"/>
          </a:xfrm>
          <a:prstGeom prst="rect">
            <a:avLst/>
          </a:prstGeom>
          <a:noFill/>
          <a:ln w="9525">
            <a:noFill/>
            <a:miter lim="800000"/>
            <a:headEnd/>
            <a:tailEnd/>
          </a:ln>
        </p:spPr>
        <p:txBody>
          <a:bodyPr lIns="92430" tIns="46215" rIns="92430" bIns="46215" anchor="b"/>
          <a:lstStyle/>
          <a:p>
            <a:pPr algn="r"/>
            <a:fld id="{1F251FF6-9FC5-4B07-A884-8598C47AAC3F}" type="slidenum">
              <a:rPr lang="en-US" sz="1200">
                <a:solidFill>
                  <a:srgbClr val="000000"/>
                </a:solidFill>
                <a:cs typeface="Arial" charset="0"/>
              </a:rPr>
              <a:pPr algn="r"/>
              <a:t>46</a:t>
            </a:fld>
            <a:endParaRPr lang="en-US" sz="1200">
              <a:solidFill>
                <a:srgbClr val="000000"/>
              </a:solidFill>
              <a:cs typeface="Arial" charset="0"/>
            </a:endParaRPr>
          </a:p>
        </p:txBody>
      </p:sp>
      <p:sp>
        <p:nvSpPr>
          <p:cNvPr id="247812" name="Rectangle 6"/>
          <p:cNvSpPr txBox="1">
            <a:spLocks noGrp="1" noChangeArrowheads="1"/>
          </p:cNvSpPr>
          <p:nvPr/>
        </p:nvSpPr>
        <p:spPr bwMode="auto">
          <a:xfrm>
            <a:off x="0" y="8842030"/>
            <a:ext cx="3043343" cy="465455"/>
          </a:xfrm>
          <a:prstGeom prst="rect">
            <a:avLst/>
          </a:prstGeom>
          <a:noFill/>
          <a:ln w="9525">
            <a:noFill/>
            <a:miter lim="800000"/>
            <a:headEnd/>
            <a:tailEnd/>
          </a:ln>
        </p:spPr>
        <p:txBody>
          <a:bodyPr lIns="92422" tIns="46211" rIns="92422" bIns="46211" anchor="b"/>
          <a:lstStyle/>
          <a:p>
            <a:endParaRPr lang="en-US" sz="1200">
              <a:solidFill>
                <a:srgbClr val="000000"/>
              </a:solidFill>
              <a:cs typeface="Arial" charset="0"/>
            </a:endParaRPr>
          </a:p>
        </p:txBody>
      </p:sp>
      <p:sp>
        <p:nvSpPr>
          <p:cNvPr id="247814" name="Rectangle 2"/>
          <p:cNvSpPr>
            <a:spLocks noGrp="1" noRot="1" noChangeAspect="1" noChangeArrowheads="1" noTextEdit="1"/>
          </p:cNvSpPr>
          <p:nvPr>
            <p:ph type="sldImg"/>
          </p:nvPr>
        </p:nvSpPr>
        <p:spPr>
          <a:xfrm>
            <a:off x="1185863" y="698500"/>
            <a:ext cx="4654550" cy="3490913"/>
          </a:xfrm>
          <a:ln/>
        </p:spPr>
      </p:sp>
      <p:sp>
        <p:nvSpPr>
          <p:cNvPr id="247815" name="Rectangle 3"/>
          <p:cNvSpPr>
            <a:spLocks noGrp="1" noChangeArrowheads="1"/>
          </p:cNvSpPr>
          <p:nvPr>
            <p:ph type="body" idx="1"/>
          </p:nvPr>
        </p:nvSpPr>
        <p:spPr>
          <a:noFill/>
          <a:ln/>
        </p:spPr>
        <p:txBody>
          <a:bodyPr lIns="92416" tIns="46208" rIns="92416" bIns="46208"/>
          <a:lstStyle/>
          <a:p>
            <a:pPr eaLnBrk="1" hangingPunct="1"/>
            <a:r>
              <a:rPr lang="en-US" sz="1000" dirty="0">
                <a:latin typeface="Arial" charset="0"/>
              </a:rPr>
              <a:t>On December 22, 2010 the FDA approved </a:t>
            </a:r>
            <a:r>
              <a:rPr lang="en-US" sz="1000" dirty="0" err="1">
                <a:latin typeface="Arial" charset="0"/>
              </a:rPr>
              <a:t>Gardasil</a:t>
            </a:r>
            <a:r>
              <a:rPr lang="en-US" sz="1000" dirty="0">
                <a:latin typeface="Arial" charset="0"/>
              </a:rPr>
              <a:t> for the prevention of anal cancer and associated precancerous lesions due to HPV types 6, 11, 16, and 18 in people 9 through 26 years.</a:t>
            </a:r>
          </a:p>
          <a:p>
            <a:pPr eaLnBrk="1" hangingPunct="1"/>
            <a:r>
              <a:rPr lang="en-US" sz="1000" u="sng" dirty="0" err="1">
                <a:latin typeface="Arial" charset="0"/>
              </a:rPr>
              <a:t>Cervarix</a:t>
            </a:r>
            <a:r>
              <a:rPr lang="en-US" sz="1000" u="sng" dirty="0">
                <a:latin typeface="Arial" charset="0"/>
              </a:rPr>
              <a:t> is licensed for females 9 through 25 years of age, but ACIP recommends </a:t>
            </a:r>
            <a:r>
              <a:rPr lang="en-US" sz="1000" u="sng" dirty="0" err="1">
                <a:latin typeface="Arial" charset="0"/>
              </a:rPr>
              <a:t>Cervarix</a:t>
            </a:r>
            <a:r>
              <a:rPr lang="en-US" sz="1000" u="sng" dirty="0">
                <a:latin typeface="Arial" charset="0"/>
              </a:rPr>
              <a:t> for females 9 through 26 years of age.</a:t>
            </a:r>
          </a:p>
          <a:p>
            <a:pPr eaLnBrk="1" hangingPunct="1"/>
            <a:endParaRPr lang="en-US" sz="1000" dirty="0">
              <a:latin typeface="Arial" charset="0"/>
            </a:endParaRPr>
          </a:p>
          <a:p>
            <a:pPr eaLnBrk="1" hangingPunct="1"/>
            <a:r>
              <a:rPr lang="en-US" sz="1000" dirty="0">
                <a:latin typeface="Arial" charset="0"/>
              </a:rPr>
              <a:t>Addendum:</a:t>
            </a:r>
          </a:p>
          <a:p>
            <a:pPr eaLnBrk="1" hangingPunct="1"/>
            <a:r>
              <a:rPr lang="en-US" sz="1000" dirty="0">
                <a:latin typeface="Arial" charset="0"/>
              </a:rPr>
              <a:t>On April 6, 2011 the FDA </a:t>
            </a:r>
            <a:r>
              <a:rPr lang="en-US" sz="1000" u="sng" dirty="0">
                <a:latin typeface="Arial" charset="0"/>
              </a:rPr>
              <a:t>rejected</a:t>
            </a:r>
            <a:r>
              <a:rPr lang="en-US" sz="1000" dirty="0">
                <a:latin typeface="Arial" charset="0"/>
              </a:rPr>
              <a:t> the request by Merck to expand the indication for the use of </a:t>
            </a:r>
            <a:r>
              <a:rPr lang="en-US" sz="1000" dirty="0" err="1">
                <a:latin typeface="Arial" charset="0"/>
              </a:rPr>
              <a:t>Gardasil</a:t>
            </a:r>
            <a:r>
              <a:rPr lang="en-US" sz="1000" dirty="0">
                <a:latin typeface="Arial" charset="0"/>
              </a:rPr>
              <a:t> in women 27 through 45 years of age. </a:t>
            </a:r>
            <a:r>
              <a:rPr lang="en-US" sz="1000" dirty="0" err="1">
                <a:latin typeface="Arial" charset="0"/>
              </a:rPr>
              <a:t>Gardasil</a:t>
            </a:r>
            <a:r>
              <a:rPr lang="en-US" sz="1000" dirty="0">
                <a:latin typeface="Arial" charset="0"/>
              </a:rPr>
              <a:t> has not been demonstrated to prevent HPV-related CIN 2/3 or worse in women older than 26 years of age.</a:t>
            </a:r>
          </a:p>
          <a:p>
            <a:pPr eaLnBrk="1" hangingPunct="1"/>
            <a:endParaRPr lang="en-US" sz="1000" b="1" dirty="0">
              <a:latin typeface="Arial" charset="0"/>
            </a:endParaRPr>
          </a:p>
          <a:p>
            <a:pPr eaLnBrk="1" hangingPunct="1"/>
            <a:r>
              <a:rPr lang="en-US" sz="1000" dirty="0">
                <a:latin typeface="Arial" charset="0"/>
              </a:rPr>
              <a:t>References:</a:t>
            </a:r>
          </a:p>
          <a:p>
            <a:pPr eaLnBrk="1" hangingPunct="1">
              <a:buFontTx/>
              <a:buAutoNum type="arabicPeriod"/>
            </a:pPr>
            <a:r>
              <a:rPr lang="en-US" sz="1000" dirty="0">
                <a:latin typeface="Arial" charset="0"/>
              </a:rPr>
              <a:t>Recommendations on Use of </a:t>
            </a:r>
            <a:r>
              <a:rPr lang="en-US" sz="1000" dirty="0" err="1">
                <a:latin typeface="Arial" charset="0"/>
              </a:rPr>
              <a:t>Quadrivalent</a:t>
            </a:r>
            <a:r>
              <a:rPr lang="en-US" sz="1000" dirty="0">
                <a:latin typeface="Arial" charset="0"/>
              </a:rPr>
              <a:t> HPV in Males </a:t>
            </a:r>
            <a:r>
              <a:rPr lang="en-US" sz="1000" dirty="0" err="1">
                <a:latin typeface="Arial" charset="0"/>
              </a:rPr>
              <a:t>MMWR;December</a:t>
            </a:r>
            <a:r>
              <a:rPr lang="en-US" sz="1000" dirty="0">
                <a:latin typeface="Arial" charset="0"/>
              </a:rPr>
              <a:t> 23, 2011 / 60(50);1705-8</a:t>
            </a:r>
          </a:p>
          <a:p>
            <a:pPr eaLnBrk="1" hangingPunct="1"/>
            <a:r>
              <a:rPr lang="en-US" sz="1000" dirty="0">
                <a:latin typeface="Arial" charset="0"/>
              </a:rPr>
              <a:t>2. </a:t>
            </a:r>
            <a:r>
              <a:rPr lang="en-US" sz="1000" dirty="0" err="1">
                <a:latin typeface="Arial" charset="0"/>
              </a:rPr>
              <a:t>Quadrivalent</a:t>
            </a:r>
            <a:r>
              <a:rPr lang="en-US" sz="1000" dirty="0">
                <a:latin typeface="Arial" charset="0"/>
              </a:rPr>
              <a:t> Human </a:t>
            </a:r>
            <a:r>
              <a:rPr lang="en-US" sz="1000" dirty="0" err="1">
                <a:latin typeface="Arial" charset="0"/>
              </a:rPr>
              <a:t>Papillomavirus</a:t>
            </a:r>
            <a:r>
              <a:rPr lang="en-US" sz="1000" dirty="0">
                <a:latin typeface="Arial" charset="0"/>
              </a:rPr>
              <a:t> Vaccine (HPV4, </a:t>
            </a:r>
            <a:r>
              <a:rPr lang="en-US" sz="1000" dirty="0" err="1">
                <a:latin typeface="Arial" charset="0"/>
              </a:rPr>
              <a:t>Gardasil</a:t>
            </a:r>
            <a:r>
              <a:rPr lang="en-US" sz="1000" dirty="0">
                <a:latin typeface="Arial" charset="0"/>
              </a:rPr>
              <a:t>) for Use in Males and Guidance from the ACIP MMWR; May 28, 2010 / 59(20);630-632</a:t>
            </a:r>
          </a:p>
          <a:p>
            <a:pPr eaLnBrk="1" hangingPunct="1"/>
            <a:r>
              <a:rPr lang="en-US" sz="1000" dirty="0">
                <a:latin typeface="Arial" charset="0"/>
              </a:rPr>
              <a:t>3. </a:t>
            </a:r>
            <a:r>
              <a:rPr lang="en-US" sz="1000" dirty="0" err="1">
                <a:latin typeface="Arial" charset="0"/>
              </a:rPr>
              <a:t>Quadrivalent</a:t>
            </a:r>
            <a:r>
              <a:rPr lang="en-US" sz="1000" dirty="0">
                <a:latin typeface="Arial" charset="0"/>
              </a:rPr>
              <a:t> Human </a:t>
            </a:r>
            <a:r>
              <a:rPr lang="en-US" sz="1000" dirty="0" err="1">
                <a:latin typeface="Arial" charset="0"/>
              </a:rPr>
              <a:t>Papillomavirus</a:t>
            </a:r>
            <a:r>
              <a:rPr lang="en-US" sz="1000" dirty="0">
                <a:latin typeface="Arial" charset="0"/>
              </a:rPr>
              <a:t> Vaccine: Recommendations of the ACIP</a:t>
            </a:r>
            <a:br>
              <a:rPr lang="en-US" sz="1000" dirty="0">
                <a:latin typeface="Arial" charset="0"/>
              </a:rPr>
            </a:br>
            <a:r>
              <a:rPr lang="en-US" sz="1000" dirty="0">
                <a:latin typeface="Arial" charset="0"/>
              </a:rPr>
              <a:t> MMWR; March 12, 2007 / 56(Early Release);1-24 </a:t>
            </a:r>
            <a:br>
              <a:rPr lang="en-US" sz="1000" dirty="0">
                <a:latin typeface="Arial" charset="0"/>
              </a:rPr>
            </a:br>
            <a:r>
              <a:rPr lang="en-US" sz="1000" dirty="0">
                <a:latin typeface="Arial" charset="0"/>
              </a:rPr>
              <a:t> </a:t>
            </a:r>
            <a:r>
              <a:rPr lang="en-US" sz="1000" b="1" dirty="0">
                <a:latin typeface="Arial" charset="0"/>
              </a:rPr>
              <a:t/>
            </a:r>
            <a:br>
              <a:rPr lang="en-US" sz="1000" b="1" dirty="0">
                <a:latin typeface="Arial" charset="0"/>
              </a:rPr>
            </a:br>
            <a:endParaRPr lang="en-US" sz="1000" b="1" dirty="0">
              <a:latin typeface="Arial" charset="0"/>
            </a:endParaRPr>
          </a:p>
          <a:p>
            <a:pPr eaLnBrk="1" hangingPunct="1"/>
            <a:endParaRPr lang="en-US" sz="1000" b="1" dirty="0">
              <a:latin typeface="Arial" charset="0"/>
            </a:endParaRPr>
          </a:p>
          <a:p>
            <a:pPr eaLnBrk="1" hangingPunct="1"/>
            <a:endParaRPr lang="en-US" sz="1000" b="1" dirty="0">
              <a:latin typeface="Arial" charset="0"/>
            </a:endParaRPr>
          </a:p>
          <a:p>
            <a:pPr eaLnBrk="1" hangingPunct="1"/>
            <a:r>
              <a:rPr lang="en-US" sz="1000" dirty="0">
                <a:latin typeface="Arial" charset="0"/>
              </a:rPr>
              <a:t> </a:t>
            </a:r>
          </a:p>
          <a:p>
            <a:pPr eaLnBrk="1" hangingPunct="1"/>
            <a:endParaRPr lang="en-US" b="1" dirty="0" smtClean="0">
              <a:latin typeface="Calibri" pitchFamily="34" charset="0"/>
            </a:endParaRPr>
          </a:p>
        </p:txBody>
      </p:sp>
      <p:sp>
        <p:nvSpPr>
          <p:cNvPr id="9" name="Footer Placeholder 8"/>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
        <p:nvSpPr>
          <p:cNvPr id="11" name="Slide Number Placeholder 10"/>
          <p:cNvSpPr>
            <a:spLocks noGrp="1"/>
          </p:cNvSpPr>
          <p:nvPr>
            <p:ph type="sldNum" sz="quarter" idx="10"/>
          </p:nvPr>
        </p:nvSpPr>
        <p:spPr/>
        <p:txBody>
          <a:bodyPr/>
          <a:lstStyle/>
          <a:p>
            <a:pPr>
              <a:defRPr/>
            </a:pPr>
            <a:fld id="{2E5DF860-C424-434C-9ED3-87ECBF4FB3BE}" type="slidenum">
              <a:rPr lang="en-US" smtClean="0">
                <a:solidFill>
                  <a:prstClr val="black"/>
                </a:solidFill>
              </a:rPr>
              <a:pPr>
                <a:defRPr/>
              </a:pPr>
              <a:t>46</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DC2DA4-D29E-4014-A69C-276226FB67B5}"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22059871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431ACF61-78A5-41A3-A271-4337DB08B356}" type="slidenum">
              <a:rPr lang="en-US" smtClean="0"/>
              <a:pPr/>
              <a:t>48</a:t>
            </a:fld>
            <a:endParaRPr lang="en-US" smtClean="0"/>
          </a:p>
        </p:txBody>
      </p:sp>
      <p:sp>
        <p:nvSpPr>
          <p:cNvPr id="252931" name="Rectangle 2"/>
          <p:cNvSpPr>
            <a:spLocks noGrp="1" noRot="1" noChangeAspect="1" noChangeArrowheads="1" noTextEdit="1"/>
          </p:cNvSpPr>
          <p:nvPr>
            <p:ph type="sldImg"/>
          </p:nvPr>
        </p:nvSpPr>
        <p:spPr>
          <a:xfrm>
            <a:off x="1187450" y="698500"/>
            <a:ext cx="4652963" cy="3489325"/>
          </a:xfrm>
          <a:ln/>
        </p:spPr>
      </p:sp>
      <p:sp>
        <p:nvSpPr>
          <p:cNvPr id="252932" name="Rectangle 3"/>
          <p:cNvSpPr>
            <a:spLocks noGrp="1" noChangeArrowheads="1"/>
          </p:cNvSpPr>
          <p:nvPr>
            <p:ph type="body" idx="1"/>
          </p:nvPr>
        </p:nvSpPr>
        <p:spPr>
          <a:xfrm>
            <a:off x="936733" y="4422459"/>
            <a:ext cx="5149637" cy="4188778"/>
          </a:xfrm>
          <a:noFill/>
          <a:ln/>
        </p:spPr>
        <p:txBody>
          <a:bodyPr/>
          <a:lstStyle/>
          <a:p>
            <a:pPr eaLnBrk="1" hangingPunct="1"/>
            <a:r>
              <a:rPr lang="en-US" smtClean="0">
                <a:solidFill>
                  <a:schemeClr val="tx2"/>
                </a:solidFill>
              </a:rPr>
              <a:t>These are images of different ways shingles can appear.  It usually appears on one side of the face or body and last 7-10 days.</a:t>
            </a:r>
          </a:p>
          <a:p>
            <a:pPr eaLnBrk="1" hangingPunct="1"/>
            <a:r>
              <a:rPr lang="en-US" smtClean="0">
                <a:solidFill>
                  <a:schemeClr val="tx2"/>
                </a:solidFill>
              </a:rPr>
              <a:t>The main symptom is pain but other symptoms can include fever, headache, chills, and upset stomach.  </a:t>
            </a:r>
          </a:p>
          <a:p>
            <a:pPr eaLnBrk="1" hangingPunct="1"/>
            <a:r>
              <a:rPr lang="en-US" smtClean="0">
                <a:solidFill>
                  <a:schemeClr val="tx2"/>
                </a:solidFill>
              </a:rPr>
              <a:t>For about 1 person in 5, the severe pain can continue, even after the rash has cleared up.  This is called post-herpetic neuralgia.</a:t>
            </a:r>
          </a:p>
          <a:p>
            <a:pPr eaLnBrk="1" hangingPunct="1"/>
            <a:r>
              <a:rPr lang="en-US" smtClean="0">
                <a:solidFill>
                  <a:schemeClr val="tx2"/>
                </a:solidFill>
              </a:rPr>
              <a:t>It does not happen commonly but a person who has never had chickenpox, could get chickenpox from contact with a person with shingles.</a:t>
            </a:r>
          </a:p>
          <a:p>
            <a:pPr eaLnBrk="1" hangingPunct="1"/>
            <a:r>
              <a:rPr lang="en-US" smtClean="0">
                <a:solidFill>
                  <a:schemeClr val="tx2"/>
                </a:solidFill>
              </a:rPr>
              <a:t>Shingles can occur in anyone with a previous history of chickenpox, but is much more common in persons age 60 and older.</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p:spPr>
        <p:txBody>
          <a:bodyPr/>
          <a:lstStyle/>
          <a:p>
            <a:fld id="{3E6D1AF7-C5D1-44DF-87A0-D5DD29C18EC3}" type="slidenum">
              <a:rPr lang="en-US" smtClean="0">
                <a:solidFill>
                  <a:prstClr val="black"/>
                </a:solidFill>
              </a:rPr>
              <a:pPr/>
              <a:t>49</a:t>
            </a:fld>
            <a:endParaRPr lang="en-US" smtClean="0">
              <a:solidFill>
                <a:prstClr val="black"/>
              </a:solidFill>
            </a:endParaRPr>
          </a:p>
        </p:txBody>
      </p:sp>
      <p:sp>
        <p:nvSpPr>
          <p:cNvPr id="231426"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8" tIns="46219" rIns="92438" bIns="46219" anchor="b"/>
          <a:lstStyle/>
          <a:p>
            <a:endParaRPr lang="en-US" sz="1200">
              <a:solidFill>
                <a:prstClr val="black"/>
              </a:solidFill>
              <a:cs typeface="Arial" charset="0"/>
            </a:endParaRPr>
          </a:p>
        </p:txBody>
      </p:sp>
      <p:sp>
        <p:nvSpPr>
          <p:cNvPr id="231427"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38" tIns="46219" rIns="92438" bIns="46219" anchor="b"/>
          <a:lstStyle/>
          <a:p>
            <a:pPr algn="r"/>
            <a:fld id="{39CA205E-7F6D-4198-AACD-1CE6D8E9BE5A}" type="slidenum">
              <a:rPr lang="en-US" sz="1200">
                <a:solidFill>
                  <a:prstClr val="black"/>
                </a:solidFill>
                <a:cs typeface="Arial" charset="0"/>
              </a:rPr>
              <a:pPr algn="r"/>
              <a:t>49</a:t>
            </a:fld>
            <a:endParaRPr lang="en-US" sz="1200">
              <a:solidFill>
                <a:prstClr val="black"/>
              </a:solidFill>
              <a:cs typeface="Arial" charset="0"/>
            </a:endParaRPr>
          </a:p>
        </p:txBody>
      </p:sp>
      <p:sp>
        <p:nvSpPr>
          <p:cNvPr id="231428"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8" tIns="46219" rIns="92438" bIns="46219" anchor="b"/>
          <a:lstStyle/>
          <a:p>
            <a:endParaRPr lang="en-US" sz="1200">
              <a:solidFill>
                <a:prstClr val="black"/>
              </a:solidFill>
              <a:cs typeface="Arial" charset="0"/>
            </a:endParaRPr>
          </a:p>
        </p:txBody>
      </p:sp>
      <p:sp>
        <p:nvSpPr>
          <p:cNvPr id="231429"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38" tIns="46219" rIns="92438" bIns="46219" anchor="b"/>
          <a:lstStyle/>
          <a:p>
            <a:pPr algn="r"/>
            <a:fld id="{5A8984AB-3560-4FDB-BD82-E99C97CDCFF9}" type="slidenum">
              <a:rPr lang="en-US" sz="1200">
                <a:solidFill>
                  <a:prstClr val="black"/>
                </a:solidFill>
                <a:cs typeface="Arial" charset="0"/>
              </a:rPr>
              <a:pPr algn="r"/>
              <a:t>49</a:t>
            </a:fld>
            <a:endParaRPr lang="en-US" sz="1200">
              <a:solidFill>
                <a:prstClr val="black"/>
              </a:solidFill>
              <a:cs typeface="Arial" charset="0"/>
            </a:endParaRPr>
          </a:p>
        </p:txBody>
      </p:sp>
      <p:sp>
        <p:nvSpPr>
          <p:cNvPr id="231430" name="Rectangle 2"/>
          <p:cNvSpPr>
            <a:spLocks noGrp="1" noRot="1" noChangeAspect="1" noChangeArrowheads="1" noTextEdit="1"/>
          </p:cNvSpPr>
          <p:nvPr>
            <p:ph type="sldImg"/>
          </p:nvPr>
        </p:nvSpPr>
        <p:spPr>
          <a:xfrm>
            <a:off x="1185863" y="698500"/>
            <a:ext cx="4654550" cy="3490913"/>
          </a:xfrm>
          <a:ln/>
        </p:spPr>
      </p:sp>
      <p:sp>
        <p:nvSpPr>
          <p:cNvPr id="231431" name="Rectangle 3"/>
          <p:cNvSpPr>
            <a:spLocks noGrp="1" noChangeArrowheads="1"/>
          </p:cNvSpPr>
          <p:nvPr>
            <p:ph type="body" idx="1"/>
          </p:nvPr>
        </p:nvSpPr>
        <p:spPr>
          <a:xfrm>
            <a:off x="936414" y="4422459"/>
            <a:ext cx="5150273" cy="4188778"/>
          </a:xfrm>
          <a:noFill/>
          <a:ln/>
        </p:spPr>
        <p:txBody>
          <a:bodyPr lIns="92438" tIns="46219" rIns="92438" bIns="46219"/>
          <a:lstStyle/>
          <a:p>
            <a:pPr eaLnBrk="1" hangingPunct="1"/>
            <a:r>
              <a:rPr lang="en-US" sz="1000">
                <a:latin typeface="Arial" charset="0"/>
              </a:rPr>
              <a:t>The is a picture of zoster (shingles) on the upper chest and back</a:t>
            </a:r>
            <a:r>
              <a:rPr lang="en-US" sz="1000" b="1">
                <a:latin typeface="Arial" charset="0"/>
              </a:rPr>
              <a:t>. </a:t>
            </a:r>
          </a:p>
        </p:txBody>
      </p:sp>
      <p:sp>
        <p:nvSpPr>
          <p:cNvPr id="9" name="Footer Placeholder 8"/>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46" tIns="46223" rIns="92446" bIns="46223" anchor="b"/>
          <a:lstStyle/>
          <a:p>
            <a:pPr algn="r"/>
            <a:fld id="{938A154C-B70D-4F2D-AEFB-2B70F6674BFB}" type="slidenum">
              <a:rPr lang="en-US" sz="1200">
                <a:solidFill>
                  <a:srgbClr val="000000"/>
                </a:solidFill>
                <a:latin typeface="Calibri" pitchFamily="34" charset="0"/>
                <a:cs typeface="Arial" charset="0"/>
              </a:rPr>
              <a:pPr algn="r"/>
              <a:t>50</a:t>
            </a:fld>
            <a:endParaRPr lang="en-US" sz="1200">
              <a:solidFill>
                <a:srgbClr val="000000"/>
              </a:solidFill>
              <a:latin typeface="Calibri" pitchFamily="34" charset="0"/>
              <a:cs typeface="Arial" charset="0"/>
            </a:endParaRPr>
          </a:p>
        </p:txBody>
      </p:sp>
      <p:sp>
        <p:nvSpPr>
          <p:cNvPr id="233474"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8" tIns="46219" rIns="92438" bIns="46219" anchor="b"/>
          <a:lstStyle/>
          <a:p>
            <a:endParaRPr lang="en-US" sz="1200">
              <a:solidFill>
                <a:srgbClr val="000000"/>
              </a:solidFill>
              <a:cs typeface="Arial" charset="0"/>
            </a:endParaRPr>
          </a:p>
        </p:txBody>
      </p:sp>
      <p:sp>
        <p:nvSpPr>
          <p:cNvPr id="233475"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0" tIns="46215" rIns="92430" bIns="46215" anchor="b"/>
          <a:lstStyle/>
          <a:p>
            <a:endParaRPr lang="en-US" sz="1200">
              <a:solidFill>
                <a:srgbClr val="000000"/>
              </a:solidFill>
              <a:cs typeface="Arial" charset="0"/>
            </a:endParaRPr>
          </a:p>
        </p:txBody>
      </p:sp>
      <p:sp>
        <p:nvSpPr>
          <p:cNvPr id="233476"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22" tIns="46211" rIns="92422" bIns="46211" anchor="b"/>
          <a:lstStyle/>
          <a:p>
            <a:endParaRPr lang="en-US" sz="1200">
              <a:solidFill>
                <a:srgbClr val="000000"/>
              </a:solidFill>
              <a:cs typeface="Arial" charset="0"/>
            </a:endParaRPr>
          </a:p>
        </p:txBody>
      </p:sp>
      <p:sp>
        <p:nvSpPr>
          <p:cNvPr id="233477" name="Rectangle 2"/>
          <p:cNvSpPr>
            <a:spLocks noGrp="1" noRot="1" noChangeAspect="1" noChangeArrowheads="1" noTextEdit="1"/>
          </p:cNvSpPr>
          <p:nvPr>
            <p:ph type="sldImg"/>
          </p:nvPr>
        </p:nvSpPr>
        <p:spPr>
          <a:xfrm>
            <a:off x="1185863" y="698500"/>
            <a:ext cx="4654550" cy="3490913"/>
          </a:xfrm>
          <a:ln/>
        </p:spPr>
      </p:sp>
      <p:sp>
        <p:nvSpPr>
          <p:cNvPr id="233478" name="Rectangle 3"/>
          <p:cNvSpPr>
            <a:spLocks noGrp="1" noChangeArrowheads="1"/>
          </p:cNvSpPr>
          <p:nvPr>
            <p:ph type="body" idx="1"/>
          </p:nvPr>
        </p:nvSpPr>
        <p:spPr>
          <a:xfrm>
            <a:off x="731573" y="4433587"/>
            <a:ext cx="5618480" cy="4187187"/>
          </a:xfrm>
          <a:noFill/>
          <a:ln/>
        </p:spPr>
        <p:txBody>
          <a:bodyPr lIns="92430" tIns="46215" rIns="92430" bIns="46215"/>
          <a:lstStyle/>
          <a:p>
            <a:pPr>
              <a:spcBef>
                <a:spcPct val="0"/>
              </a:spcBef>
            </a:pPr>
            <a:r>
              <a:rPr lang="en-US" sz="1000" dirty="0" err="1">
                <a:latin typeface="Arial" charset="0"/>
              </a:rPr>
              <a:t>Zostavax</a:t>
            </a:r>
            <a:r>
              <a:rPr lang="en-US" sz="1000" dirty="0">
                <a:latin typeface="Arial" charset="0"/>
              </a:rPr>
              <a:t> was licensed by the FDA in May 2006 for individuals 60 Years of age and older. On March 24, 2011 the FDA approved </a:t>
            </a:r>
            <a:r>
              <a:rPr lang="en-US" sz="1000" dirty="0" err="1">
                <a:solidFill>
                  <a:srgbClr val="FF0000"/>
                </a:solidFill>
                <a:latin typeface="Arial" charset="0"/>
              </a:rPr>
              <a:t>Zostavax</a:t>
            </a:r>
            <a:r>
              <a:rPr lang="en-US" sz="1000" dirty="0">
                <a:latin typeface="Arial" charset="0"/>
              </a:rPr>
              <a:t> for individuals 50 through 59 years of age.</a:t>
            </a:r>
            <a:r>
              <a:rPr lang="en-US" sz="1000" b="1" dirty="0">
                <a:latin typeface="Arial" charset="0"/>
              </a:rPr>
              <a:t> </a:t>
            </a:r>
          </a:p>
          <a:p>
            <a:pPr>
              <a:spcBef>
                <a:spcPct val="0"/>
              </a:spcBef>
            </a:pPr>
            <a:r>
              <a:rPr lang="en-US" sz="1000" dirty="0">
                <a:latin typeface="Arial" charset="0"/>
              </a:rPr>
              <a:t>At the October 201</a:t>
            </a:r>
            <a:r>
              <a:rPr lang="en-US" sz="1000" dirty="0">
                <a:solidFill>
                  <a:srgbClr val="FF0000"/>
                </a:solidFill>
                <a:latin typeface="Arial" charset="0"/>
              </a:rPr>
              <a:t>3 </a:t>
            </a:r>
            <a:r>
              <a:rPr lang="en-US" sz="1000" dirty="0">
                <a:latin typeface="Arial" charset="0"/>
              </a:rPr>
              <a:t>meeting the ACIP </a:t>
            </a:r>
            <a:r>
              <a:rPr lang="en-US" sz="1000" dirty="0">
                <a:solidFill>
                  <a:srgbClr val="FF0000"/>
                </a:solidFill>
                <a:latin typeface="Arial" charset="0"/>
              </a:rPr>
              <a:t>still </a:t>
            </a:r>
            <a:r>
              <a:rPr lang="en-US" sz="1000" dirty="0">
                <a:latin typeface="Arial" charset="0"/>
              </a:rPr>
              <a:t>did not vote to recommend </a:t>
            </a:r>
            <a:r>
              <a:rPr lang="en-US" sz="1000" dirty="0" err="1">
                <a:latin typeface="Arial" charset="0"/>
              </a:rPr>
              <a:t>Zostavax</a:t>
            </a:r>
            <a:r>
              <a:rPr lang="en-US" sz="1000" dirty="0">
                <a:latin typeface="Arial" charset="0"/>
              </a:rPr>
              <a:t> for people 50 through 59 years.  </a:t>
            </a:r>
            <a:r>
              <a:rPr lang="en-US" sz="1000" dirty="0">
                <a:solidFill>
                  <a:srgbClr val="FF0000"/>
                </a:solidFill>
                <a:latin typeface="Arial" charset="0"/>
              </a:rPr>
              <a:t>There is no data yet showing how long vaccine effectiveness will last.</a:t>
            </a:r>
            <a:r>
              <a:rPr lang="en-US" sz="1000" dirty="0">
                <a:latin typeface="Arial" charset="0"/>
              </a:rPr>
              <a:t> Practitioners can legally administer the vaccine to the 50-59 age group, but some insurance carriers may not reimburse for the vaccine because it has not been recommended by the ACIP.</a:t>
            </a:r>
          </a:p>
          <a:p>
            <a:pPr>
              <a:spcBef>
                <a:spcPct val="0"/>
              </a:spcBef>
            </a:pPr>
            <a:endParaRPr lang="en-US" sz="1000" dirty="0">
              <a:latin typeface="Arial" charset="0"/>
            </a:endParaRPr>
          </a:p>
          <a:p>
            <a:pPr>
              <a:spcBef>
                <a:spcPct val="0"/>
              </a:spcBef>
            </a:pPr>
            <a:r>
              <a:rPr lang="en-US" sz="1000" dirty="0">
                <a:latin typeface="Arial" charset="0"/>
              </a:rPr>
              <a:t>Insurance reimbursement for </a:t>
            </a:r>
            <a:r>
              <a:rPr lang="en-US" sz="1000" dirty="0" err="1">
                <a:latin typeface="Arial" charset="0"/>
              </a:rPr>
              <a:t>Zostavax</a:t>
            </a:r>
            <a:r>
              <a:rPr lang="en-US" sz="1000" dirty="0">
                <a:latin typeface="Arial" charset="0"/>
              </a:rPr>
              <a:t> will vary based on the patient’s insurance plan. Patients need to verify coverage with their insurance company. </a:t>
            </a:r>
            <a:r>
              <a:rPr lang="en-US" sz="1000" dirty="0" err="1">
                <a:latin typeface="Arial" charset="0"/>
              </a:rPr>
              <a:t>Zostavax</a:t>
            </a:r>
            <a:r>
              <a:rPr lang="en-US" sz="1000" dirty="0">
                <a:latin typeface="Arial" charset="0"/>
              </a:rPr>
              <a:t> is covered by Medicare under Part D, but there are many different plans available under Part D. Patients covered by Medicare should make sure the Part D plan they have selected covers </a:t>
            </a:r>
            <a:r>
              <a:rPr lang="en-US" sz="1000" dirty="0" err="1">
                <a:latin typeface="Arial" charset="0"/>
              </a:rPr>
              <a:t>Zostavax</a:t>
            </a:r>
            <a:r>
              <a:rPr lang="en-US" sz="1000" dirty="0">
                <a:latin typeface="Arial" charset="0"/>
              </a:rPr>
              <a:t> or they will be responsible for full payment. Many practices are not offering </a:t>
            </a:r>
            <a:r>
              <a:rPr lang="en-US" sz="1000" dirty="0" err="1">
                <a:latin typeface="Arial" charset="0"/>
              </a:rPr>
              <a:t>Zostavax</a:t>
            </a:r>
            <a:r>
              <a:rPr lang="en-US" sz="1000" dirty="0">
                <a:latin typeface="Arial" charset="0"/>
              </a:rPr>
              <a:t> to their patients because physicians can not bill Part D, unless their practice is approved to dispense prescription drugs. In Georgia, pharmacists who are trained in vaccine administration can give </a:t>
            </a:r>
            <a:r>
              <a:rPr lang="en-US" sz="1000" dirty="0" err="1">
                <a:latin typeface="Arial" charset="0"/>
              </a:rPr>
              <a:t>Zostavax</a:t>
            </a:r>
            <a:r>
              <a:rPr lang="en-US" sz="1000" dirty="0">
                <a:latin typeface="Arial" charset="0"/>
              </a:rPr>
              <a:t> and bill Medicare for the cost of the vaccine and an administrative charge, if the patient’s Part D plan covers the vaccine. </a:t>
            </a:r>
          </a:p>
          <a:p>
            <a:pPr>
              <a:lnSpc>
                <a:spcPct val="90000"/>
              </a:lnSpc>
              <a:spcBef>
                <a:spcPct val="0"/>
              </a:spcBef>
            </a:pPr>
            <a:endParaRPr lang="en-US" dirty="0" smtClean="0">
              <a:latin typeface="Arial" charset="0"/>
            </a:endParaRPr>
          </a:p>
        </p:txBody>
      </p:sp>
      <p:sp>
        <p:nvSpPr>
          <p:cNvPr id="11" name="Footer Placeholder 10"/>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3CCFFD0-2E91-4F83-8FC9-DC88935D8CC4}" type="slidenum">
              <a:rPr lang="en-US" smtClean="0">
                <a:solidFill>
                  <a:prstClr val="black"/>
                </a:solidFill>
              </a:rPr>
              <a:pPr/>
              <a:t>6</a:t>
            </a:fld>
            <a:endParaRPr lang="en-US" smtClean="0">
              <a:solidFill>
                <a:prstClr val="black"/>
              </a:solidFill>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smtClean="0"/>
              <a:t>Before we discuss some of the general recommendations that apply to vaccine administration, it is important that you understand how these recommendations and the recommended schedules are developed. </a:t>
            </a:r>
          </a:p>
          <a:p>
            <a:pPr eaLnBrk="1" hangingPunct="1"/>
            <a:r>
              <a:rPr lang="en-US" smtClean="0"/>
              <a:t>Recommendations for each vaccine licensed by the FDA are developed by the Advisory Committee on Immunization Practices (ACIP):</a:t>
            </a:r>
          </a:p>
          <a:p>
            <a:pPr lvl="1" eaLnBrk="1" hangingPunct="1">
              <a:buSzPct val="65000"/>
              <a:buFont typeface="Wingdings 2" pitchFamily="18" charset="2"/>
              <a:buChar char="¢"/>
            </a:pPr>
            <a:r>
              <a:rPr lang="en-US" smtClean="0"/>
              <a:t> National committee coordinated by CDC</a:t>
            </a:r>
          </a:p>
          <a:p>
            <a:pPr lvl="1" eaLnBrk="1" hangingPunct="1">
              <a:buSzPct val="65000"/>
              <a:buFont typeface="Wingdings 2" pitchFamily="18" charset="2"/>
              <a:buChar char="¢"/>
            </a:pPr>
            <a:r>
              <a:rPr lang="en-US" smtClean="0"/>
              <a:t> Membership consists of experts in the fields of epidemiology and infectious diseases</a:t>
            </a:r>
          </a:p>
          <a:p>
            <a:pPr lvl="1" eaLnBrk="1" hangingPunct="1">
              <a:buSzPct val="65000"/>
              <a:buFont typeface="Wingdings 2" pitchFamily="18" charset="2"/>
              <a:buChar char="¢"/>
            </a:pPr>
            <a:r>
              <a:rPr lang="en-US" smtClean="0"/>
              <a:t>  Represents areas of academia, research, and public and private providers</a:t>
            </a:r>
          </a:p>
          <a:p>
            <a:pPr lvl="1" eaLnBrk="1" hangingPunct="1">
              <a:buSzPct val="65000"/>
              <a:buFont typeface="Wingdings 2" pitchFamily="18" charset="2"/>
              <a:buChar char="¢"/>
            </a:pPr>
            <a:r>
              <a:rPr lang="en-US" smtClean="0"/>
              <a:t> Meets 3 times a year to review and discuss recommendations for each new vaccine that is approved by the FDA and to discuss any recommended changes for existing vaccines</a:t>
            </a:r>
          </a:p>
          <a:p>
            <a:pPr lvl="1" eaLnBrk="1" hangingPunct="1">
              <a:buSzPct val="65000"/>
              <a:buFont typeface="Wingdings 2" pitchFamily="18" charset="2"/>
              <a:buChar char="¢"/>
            </a:pPr>
            <a:r>
              <a:rPr lang="en-US" smtClean="0"/>
              <a:t>Has sole authority to add vaccines to the VFC Program</a:t>
            </a:r>
          </a:p>
          <a:p>
            <a:pPr lvl="1" eaLnBrk="1" hangingPunct="1">
              <a:buSzPct val="65000"/>
              <a:buFont typeface="Wingdings 2" pitchFamily="18" charset="2"/>
              <a:buChar char="¢"/>
            </a:pPr>
            <a:r>
              <a:rPr lang="en-US" smtClean="0"/>
              <a:t>A subcommittee of the ACIP, representing the AAP, AAFP, and CDC annually develop the Harmonized Recommended Childhood Immunization Schedule for the upcoming year.  </a:t>
            </a:r>
          </a:p>
          <a:p>
            <a:pPr eaLnBrk="1" hangingPunct="1"/>
            <a:endParaRPr lang="en-US" smtClean="0"/>
          </a:p>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9DED91D0-939A-4B26-98D0-C77E15470685}" type="slidenum">
              <a:rPr lang="en-US" smtClean="0"/>
              <a:pPr/>
              <a:t>51</a:t>
            </a:fld>
            <a:endParaRPr lang="en-US" smtClean="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r>
              <a:rPr lang="en-US" smtClean="0">
                <a:solidFill>
                  <a:schemeClr val="tx2"/>
                </a:solidFill>
                <a:cs typeface="Arial" pitchFamily="34" charset="0"/>
              </a:rPr>
              <a:t>Burden of Shingles</a:t>
            </a:r>
          </a:p>
          <a:p>
            <a:pPr lvl="1" eaLnBrk="1" hangingPunct="1"/>
            <a:r>
              <a:rPr lang="en-US" smtClean="0">
                <a:solidFill>
                  <a:schemeClr val="tx2"/>
                </a:solidFill>
                <a:cs typeface="Arial" pitchFamily="34" charset="0"/>
              </a:rPr>
              <a:t>Varicella zoster remains dormant in anyone who has had chickenpox</a:t>
            </a:r>
          </a:p>
          <a:p>
            <a:pPr lvl="1" eaLnBrk="1" hangingPunct="1"/>
            <a:r>
              <a:rPr lang="en-US" smtClean="0">
                <a:solidFill>
                  <a:schemeClr val="tx2"/>
                </a:solidFill>
                <a:cs typeface="Arial" pitchFamily="34" charset="0"/>
              </a:rPr>
              <a:t>Virus reactivates and travels pathway along nerves to skin </a:t>
            </a:r>
          </a:p>
          <a:p>
            <a:pPr lvl="1" eaLnBrk="1" hangingPunct="1"/>
            <a:r>
              <a:rPr lang="en-US" smtClean="0">
                <a:solidFill>
                  <a:schemeClr val="tx2"/>
                </a:solidFill>
                <a:cs typeface="Arial" pitchFamily="34" charset="0"/>
              </a:rPr>
              <a:t>Results in skin rash/blisters and pain due to inflamed nerves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2D33B4B9-F4B3-40D2-9A18-C824776C9AF8}" type="slidenum">
              <a:rPr lang="en-US" smtClean="0"/>
              <a:pPr/>
              <a:t>52</a:t>
            </a:fld>
            <a:endParaRPr lang="en-US" smtClean="0"/>
          </a:p>
        </p:txBody>
      </p:sp>
      <p:sp>
        <p:nvSpPr>
          <p:cNvPr id="260099" name="Rectangle 2"/>
          <p:cNvSpPr>
            <a:spLocks noGrp="1" noRot="1" noChangeAspect="1" noChangeArrowheads="1" noTextEdit="1"/>
          </p:cNvSpPr>
          <p:nvPr>
            <p:ph type="sldImg"/>
          </p:nvPr>
        </p:nvSpPr>
        <p:spPr>
          <a:xfrm>
            <a:off x="1187450" y="698500"/>
            <a:ext cx="4652963" cy="3489325"/>
          </a:xfrm>
          <a:ln/>
        </p:spPr>
      </p:sp>
      <p:sp>
        <p:nvSpPr>
          <p:cNvPr id="260100" name="Rectangle 3"/>
          <p:cNvSpPr>
            <a:spLocks noGrp="1" noChangeArrowheads="1"/>
          </p:cNvSpPr>
          <p:nvPr>
            <p:ph type="body" idx="1"/>
          </p:nvPr>
        </p:nvSpPr>
        <p:spPr>
          <a:xfrm>
            <a:off x="936733" y="4422459"/>
            <a:ext cx="5149637" cy="4188778"/>
          </a:xfrm>
          <a:noFill/>
          <a:ln/>
        </p:spPr>
        <p:txBody>
          <a:bodyPr/>
          <a:lstStyle/>
          <a:p>
            <a:pPr eaLnBrk="1" hangingPunct="1"/>
            <a:r>
              <a:rPr lang="en-US" smtClean="0"/>
              <a:t>There seems to be some confusion among providers that</a:t>
            </a:r>
          </a:p>
          <a:p>
            <a:pPr lvl="1" eaLnBrk="1" hangingPunct="1">
              <a:buFontTx/>
              <a:buChar char="•"/>
            </a:pPr>
            <a:r>
              <a:rPr lang="en-US" smtClean="0"/>
              <a:t> if there are vaccine shortages or the supply is low because it’s a new vaccine, or</a:t>
            </a:r>
          </a:p>
          <a:p>
            <a:pPr lvl="1" eaLnBrk="1" hangingPunct="1">
              <a:buFontTx/>
              <a:buChar char="•"/>
            </a:pPr>
            <a:r>
              <a:rPr lang="en-US" smtClean="0"/>
              <a:t> if the patient doesn’t fit in a certain funding category, or</a:t>
            </a:r>
          </a:p>
          <a:p>
            <a:pPr lvl="1" eaLnBrk="1" hangingPunct="1">
              <a:buFontTx/>
              <a:buChar char="•"/>
            </a:pPr>
            <a:r>
              <a:rPr lang="en-US" smtClean="0"/>
              <a:t> if the vaccine isn’t required for school or child care: </a:t>
            </a:r>
          </a:p>
          <a:p>
            <a:pPr eaLnBrk="1" hangingPunct="1"/>
            <a:r>
              <a:rPr lang="en-US" smtClean="0"/>
              <a:t>then they don’t feel they need to be concerned about whether to recommend or discuss that vaccine with the client or the parent.  But the bottom line is-------the ACIP recommendation </a:t>
            </a:r>
            <a:r>
              <a:rPr lang="en-US" u="sng" smtClean="0"/>
              <a:t>is</a:t>
            </a:r>
            <a:r>
              <a:rPr lang="en-US" smtClean="0"/>
              <a:t> the most important thing!!  For instance, if a vaccine is recommended and the child is not VFC eligible, then give them your private stock of that vaccine if you have it.  If not, refer the child out to receive it, but don’t ignore the fact that according to the ACIP Recommended schedule, he should have it.</a:t>
            </a:r>
          </a:p>
          <a:p>
            <a:pPr eaLnBrk="1" hangingPunct="1"/>
            <a:r>
              <a:rPr lang="en-US" smtClean="0"/>
              <a:t>Please be sure to emphasize this to any groups that you are educating about the recommended schedule.</a:t>
            </a:r>
          </a:p>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38" tIns="46219" rIns="92438" bIns="46219" anchor="b"/>
          <a:lstStyle/>
          <a:p>
            <a:pPr algn="r"/>
            <a:fld id="{1E032B3E-7A59-406C-B464-98F0C0C863E0}" type="slidenum">
              <a:rPr lang="en-US" sz="1200">
                <a:solidFill>
                  <a:srgbClr val="000000"/>
                </a:solidFill>
                <a:cs typeface="Arial" charset="0"/>
              </a:rPr>
              <a:pPr algn="r"/>
              <a:t>53</a:t>
            </a:fld>
            <a:endParaRPr lang="en-US" sz="1200">
              <a:solidFill>
                <a:srgbClr val="000000"/>
              </a:solidFill>
              <a:cs typeface="Arial" charset="0"/>
            </a:endParaRPr>
          </a:p>
        </p:txBody>
      </p:sp>
      <p:sp>
        <p:nvSpPr>
          <p:cNvPr id="274434"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8" tIns="46219" rIns="92438" bIns="46219" anchor="b"/>
          <a:lstStyle/>
          <a:p>
            <a:endParaRPr lang="en-US" sz="1200">
              <a:solidFill>
                <a:srgbClr val="000000"/>
              </a:solidFill>
              <a:cs typeface="Arial" charset="0"/>
            </a:endParaRPr>
          </a:p>
        </p:txBody>
      </p:sp>
      <p:sp>
        <p:nvSpPr>
          <p:cNvPr id="274435"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38" tIns="46219" rIns="92438" bIns="46219" anchor="b"/>
          <a:lstStyle/>
          <a:p>
            <a:pPr algn="r"/>
            <a:fld id="{10667C2A-CFF2-4E70-9608-574B7C602780}" type="slidenum">
              <a:rPr lang="en-US" sz="1200">
                <a:solidFill>
                  <a:srgbClr val="000000"/>
                </a:solidFill>
                <a:cs typeface="Arial" charset="0"/>
              </a:rPr>
              <a:pPr algn="r"/>
              <a:t>53</a:t>
            </a:fld>
            <a:endParaRPr lang="en-US" sz="1200">
              <a:solidFill>
                <a:srgbClr val="000000"/>
              </a:solidFill>
              <a:cs typeface="Arial" charset="0"/>
            </a:endParaRPr>
          </a:p>
        </p:txBody>
      </p:sp>
      <p:sp>
        <p:nvSpPr>
          <p:cNvPr id="274436" name="Rectangle 2"/>
          <p:cNvSpPr>
            <a:spLocks noGrp="1" noRot="1" noChangeAspect="1" noChangeArrowheads="1" noTextEdit="1"/>
          </p:cNvSpPr>
          <p:nvPr>
            <p:ph type="sldImg"/>
          </p:nvPr>
        </p:nvSpPr>
        <p:spPr>
          <a:xfrm>
            <a:off x="1185863" y="698500"/>
            <a:ext cx="4654550" cy="3490913"/>
          </a:xfrm>
          <a:ln/>
        </p:spPr>
      </p:sp>
      <p:sp>
        <p:nvSpPr>
          <p:cNvPr id="274437" name="Rectangle 3"/>
          <p:cNvSpPr>
            <a:spLocks noGrp="1" noChangeArrowheads="1"/>
          </p:cNvSpPr>
          <p:nvPr>
            <p:ph type="body" idx="1"/>
          </p:nvPr>
        </p:nvSpPr>
        <p:spPr>
          <a:xfrm>
            <a:off x="936414" y="4344565"/>
            <a:ext cx="5150273" cy="4419279"/>
          </a:xfrm>
          <a:noFill/>
          <a:ln/>
        </p:spPr>
        <p:txBody>
          <a:bodyPr lIns="92438" tIns="46219" rIns="92438" bIns="46219"/>
          <a:lstStyle/>
          <a:p>
            <a:pPr eaLnBrk="1" hangingPunct="1"/>
            <a:r>
              <a:rPr lang="en-US" sz="1000" b="1">
                <a:latin typeface="Arial" charset="0"/>
              </a:rPr>
              <a:t>Ask your audience “Who is your vaccine champion?” and then </a:t>
            </a:r>
          </a:p>
          <a:p>
            <a:pPr eaLnBrk="1" hangingPunct="1"/>
            <a:r>
              <a:rPr lang="en-US" sz="1000" b="1">
                <a:latin typeface="Arial" charset="0"/>
              </a:rPr>
              <a:t>“Who is this person’s backup?”</a:t>
            </a:r>
          </a:p>
          <a:p>
            <a:pPr eaLnBrk="1" hangingPunct="1"/>
            <a:r>
              <a:rPr lang="en-US" sz="1000" b="1" u="sng">
                <a:latin typeface="Arial" charset="0"/>
              </a:rPr>
              <a:t>The vaccine champion will:</a:t>
            </a:r>
          </a:p>
          <a:p>
            <a:pPr>
              <a:spcBef>
                <a:spcPct val="50000"/>
              </a:spcBef>
              <a:buClr>
                <a:schemeClr val="tx1"/>
              </a:buClr>
            </a:pPr>
            <a:r>
              <a:rPr lang="en-US" sz="1000">
                <a:latin typeface="Arial" charset="0"/>
              </a:rPr>
              <a:t>Lead your immunization team. </a:t>
            </a:r>
          </a:p>
          <a:p>
            <a:pPr>
              <a:spcBef>
                <a:spcPct val="50000"/>
              </a:spcBef>
              <a:buClr>
                <a:schemeClr val="tx1"/>
              </a:buClr>
            </a:pPr>
            <a:r>
              <a:rPr lang="en-US" sz="1000">
                <a:latin typeface="Arial" charset="0"/>
              </a:rPr>
              <a:t>Educate all staff about new vaccines and recommendations.</a:t>
            </a:r>
          </a:p>
          <a:p>
            <a:pPr>
              <a:spcBef>
                <a:spcPct val="50000"/>
              </a:spcBef>
              <a:buClr>
                <a:schemeClr val="tx1"/>
              </a:buClr>
            </a:pPr>
            <a:r>
              <a:rPr lang="en-US" sz="1000">
                <a:latin typeface="Arial" charset="0"/>
              </a:rPr>
              <a:t>Educate new staff about vaccine storage, handling, &amp; administration.</a:t>
            </a:r>
          </a:p>
          <a:p>
            <a:pPr>
              <a:spcBef>
                <a:spcPct val="50000"/>
              </a:spcBef>
              <a:buClr>
                <a:schemeClr val="tx1"/>
              </a:buClr>
            </a:pPr>
            <a:r>
              <a:rPr lang="en-US" sz="1000">
                <a:latin typeface="Arial" charset="0"/>
              </a:rPr>
              <a:t>Initiate processes to improve immunization rates in your practice/facility.</a:t>
            </a:r>
          </a:p>
          <a:p>
            <a:pPr>
              <a:spcBef>
                <a:spcPct val="50000"/>
              </a:spcBef>
              <a:buClr>
                <a:schemeClr val="tx1"/>
              </a:buClr>
            </a:pPr>
            <a:r>
              <a:rPr lang="en-US" sz="1000">
                <a:latin typeface="Arial" charset="0"/>
              </a:rPr>
              <a:t>Assure immunizations of all staff are up-to-date. </a:t>
            </a:r>
            <a:r>
              <a:rPr lang="en-US" sz="1000">
                <a:solidFill>
                  <a:srgbClr val="FFC000"/>
                </a:solidFill>
                <a:latin typeface="Arial" charset="0"/>
              </a:rPr>
              <a:t>  </a:t>
            </a:r>
          </a:p>
          <a:p>
            <a:pPr eaLnBrk="1" hangingPunct="1"/>
            <a:endParaRPr lang="en-US" sz="1000" b="1" u="sng">
              <a:latin typeface="Arial" charset="0"/>
            </a:endParaRPr>
          </a:p>
          <a:p>
            <a:pPr eaLnBrk="1" hangingPunct="1"/>
            <a:r>
              <a:rPr lang="en-US" sz="1000" b="1" u="sng">
                <a:latin typeface="Arial" charset="0"/>
              </a:rPr>
              <a:t>Improving Access to immunizations</a:t>
            </a:r>
          </a:p>
          <a:p>
            <a:pPr eaLnBrk="1" hangingPunct="1"/>
            <a:endParaRPr lang="en-US" sz="1000">
              <a:latin typeface="Arial" charset="0"/>
            </a:endParaRPr>
          </a:p>
          <a:p>
            <a:pPr eaLnBrk="1" hangingPunct="1"/>
            <a:r>
              <a:rPr lang="en-US" sz="1000">
                <a:latin typeface="Arial" charset="0"/>
              </a:rPr>
              <a:t>Immunization only visits</a:t>
            </a:r>
          </a:p>
          <a:p>
            <a:pPr eaLnBrk="1" hangingPunct="1"/>
            <a:r>
              <a:rPr lang="en-US" sz="1000">
                <a:latin typeface="Arial" charset="0"/>
              </a:rPr>
              <a:t>Walk-ins for immunizations</a:t>
            </a:r>
          </a:p>
          <a:p>
            <a:pPr eaLnBrk="1" hangingPunct="1"/>
            <a:r>
              <a:rPr lang="en-US" sz="1000">
                <a:latin typeface="Arial" charset="0"/>
              </a:rPr>
              <a:t>Implement </a:t>
            </a:r>
            <a:r>
              <a:rPr lang="en-US" sz="1000">
                <a:solidFill>
                  <a:srgbClr val="FF0000"/>
                </a:solidFill>
                <a:latin typeface="Arial" charset="0"/>
              </a:rPr>
              <a:t>s</a:t>
            </a:r>
            <a:r>
              <a:rPr lang="en-US" sz="1000">
                <a:latin typeface="Arial" charset="0"/>
              </a:rPr>
              <a:t>tanding orders</a:t>
            </a:r>
          </a:p>
          <a:p>
            <a:pPr eaLnBrk="1" hangingPunct="1"/>
            <a:r>
              <a:rPr lang="en-US" sz="1000">
                <a:latin typeface="Arial" charset="0"/>
              </a:rPr>
              <a:t>Early, </a:t>
            </a:r>
            <a:r>
              <a:rPr lang="en-US" sz="1000">
                <a:solidFill>
                  <a:srgbClr val="FF0000"/>
                </a:solidFill>
                <a:latin typeface="Arial" charset="0"/>
              </a:rPr>
              <a:t>e</a:t>
            </a:r>
            <a:r>
              <a:rPr lang="en-US" sz="1000">
                <a:latin typeface="Arial" charset="0"/>
              </a:rPr>
              <a:t>xtended, or </a:t>
            </a:r>
            <a:r>
              <a:rPr lang="en-US" sz="1000">
                <a:solidFill>
                  <a:srgbClr val="FF0000"/>
                </a:solidFill>
                <a:latin typeface="Arial" charset="0"/>
              </a:rPr>
              <a:t>w</a:t>
            </a:r>
            <a:r>
              <a:rPr lang="en-US" sz="1000">
                <a:latin typeface="Arial" charset="0"/>
              </a:rPr>
              <a:t>eekend hours</a:t>
            </a:r>
          </a:p>
          <a:p>
            <a:pPr eaLnBrk="1" hangingPunct="1"/>
            <a:r>
              <a:rPr lang="en-US" sz="1000">
                <a:latin typeface="Arial" charset="0"/>
              </a:rPr>
              <a:t>Mass vaccination clinics</a:t>
            </a:r>
          </a:p>
          <a:p>
            <a:pPr eaLnBrk="1" hangingPunct="1"/>
            <a:endParaRPr lang="en-US" sz="1000">
              <a:latin typeface="Arial" charset="0"/>
            </a:endParaRPr>
          </a:p>
          <a:p>
            <a:pPr eaLnBrk="1" hangingPunct="1"/>
            <a:r>
              <a:rPr lang="en-US" sz="1000">
                <a:latin typeface="Arial" charset="0"/>
              </a:rPr>
              <a:t>These 5 methods listed above can help patients access immunizations more readily but some of these methods may not be the right fit for some practices. The approach to improving access must be determined by individual practitioners and staff. Each practice must decide which method works best for their situation. In large practices or clinics this may be an administrative decision.  </a:t>
            </a:r>
          </a:p>
          <a:p>
            <a:pPr eaLnBrk="1" hangingPunct="1"/>
            <a:endParaRPr lang="en-US" sz="1000">
              <a:latin typeface="Arial" charset="0"/>
            </a:endParaRPr>
          </a:p>
        </p:txBody>
      </p:sp>
      <p:sp>
        <p:nvSpPr>
          <p:cNvPr id="7" name="Footer Placeholder 6"/>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txBox="1">
            <a:spLocks noGrp="1" noChangeArrowheads="1"/>
          </p:cNvSpPr>
          <p:nvPr/>
        </p:nvSpPr>
        <p:spPr bwMode="auto">
          <a:xfrm>
            <a:off x="3978132" y="8841738"/>
            <a:ext cx="3043343" cy="465773"/>
          </a:xfrm>
          <a:prstGeom prst="rect">
            <a:avLst/>
          </a:prstGeom>
          <a:noFill/>
          <a:ln w="9525">
            <a:noFill/>
            <a:miter lim="800000"/>
            <a:headEnd/>
            <a:tailEnd/>
          </a:ln>
        </p:spPr>
        <p:txBody>
          <a:bodyPr lIns="92438" tIns="46219" rIns="92438" bIns="46219" anchor="b"/>
          <a:lstStyle/>
          <a:p>
            <a:pPr algn="r"/>
            <a:fld id="{D46F9BAC-59A2-4468-9E87-44E0FA02ACC5}" type="slidenum">
              <a:rPr lang="en-US" sz="1200">
                <a:solidFill>
                  <a:srgbClr val="000000"/>
                </a:solidFill>
                <a:cs typeface="Arial" charset="0"/>
              </a:rPr>
              <a:pPr algn="r"/>
              <a:t>54</a:t>
            </a:fld>
            <a:endParaRPr lang="en-US" sz="1200">
              <a:solidFill>
                <a:srgbClr val="000000"/>
              </a:solidFill>
              <a:cs typeface="Arial" charset="0"/>
            </a:endParaRPr>
          </a:p>
        </p:txBody>
      </p:sp>
      <p:sp>
        <p:nvSpPr>
          <p:cNvPr id="276482" name="Rectangle 6"/>
          <p:cNvSpPr txBox="1">
            <a:spLocks noGrp="1" noChangeArrowheads="1"/>
          </p:cNvSpPr>
          <p:nvPr/>
        </p:nvSpPr>
        <p:spPr bwMode="auto">
          <a:xfrm>
            <a:off x="0" y="8841738"/>
            <a:ext cx="3043343" cy="465773"/>
          </a:xfrm>
          <a:prstGeom prst="rect">
            <a:avLst/>
          </a:prstGeom>
          <a:noFill/>
          <a:ln w="9525">
            <a:noFill/>
            <a:miter lim="800000"/>
            <a:headEnd/>
            <a:tailEnd/>
          </a:ln>
        </p:spPr>
        <p:txBody>
          <a:bodyPr lIns="92438" tIns="46219" rIns="92438" bIns="46219" anchor="b"/>
          <a:lstStyle/>
          <a:p>
            <a:endParaRPr lang="en-US" sz="1200">
              <a:solidFill>
                <a:srgbClr val="000000"/>
              </a:solidFill>
              <a:latin typeface="Calibri" pitchFamily="34" charset="0"/>
              <a:cs typeface="Arial" charset="0"/>
            </a:endParaRPr>
          </a:p>
        </p:txBody>
      </p:sp>
      <p:sp>
        <p:nvSpPr>
          <p:cNvPr id="276483" name="Rectangle 2"/>
          <p:cNvSpPr>
            <a:spLocks noGrp="1" noRot="1" noChangeAspect="1" noChangeArrowheads="1" noTextEdit="1"/>
          </p:cNvSpPr>
          <p:nvPr>
            <p:ph type="sldImg"/>
          </p:nvPr>
        </p:nvSpPr>
        <p:spPr>
          <a:xfrm>
            <a:off x="1185863" y="698500"/>
            <a:ext cx="4654550" cy="3490913"/>
          </a:xfrm>
          <a:ln/>
        </p:spPr>
      </p:sp>
      <p:sp>
        <p:nvSpPr>
          <p:cNvPr id="276484" name="Rectangle 3"/>
          <p:cNvSpPr>
            <a:spLocks noGrp="1" noChangeArrowheads="1"/>
          </p:cNvSpPr>
          <p:nvPr>
            <p:ph type="body" idx="1"/>
          </p:nvPr>
        </p:nvSpPr>
        <p:spPr>
          <a:xfrm>
            <a:off x="936414" y="4422459"/>
            <a:ext cx="5150273" cy="4188778"/>
          </a:xfrm>
          <a:noFill/>
          <a:ln/>
        </p:spPr>
        <p:txBody>
          <a:bodyPr lIns="92438" tIns="46219" rIns="92438" bIns="46219">
            <a:normAutofit fontScale="92500" lnSpcReduction="20000"/>
          </a:bodyPr>
          <a:lstStyle/>
          <a:p>
            <a:r>
              <a:rPr lang="en-US" sz="1000" dirty="0">
                <a:latin typeface="Arial" charset="0"/>
                <a:sym typeface="Symbol" pitchFamily="18" charset="2"/>
              </a:rPr>
              <a:t>Hepatitis B vaccine is recommended for health-care personnel with potential exposure to blood or body fluids.  The antibody status of these health-care personnel should be checked 1-2 months after the 3</a:t>
            </a:r>
            <a:r>
              <a:rPr lang="en-US" sz="1000" baseline="30000" dirty="0">
                <a:latin typeface="Arial" charset="0"/>
                <a:sym typeface="Symbol" pitchFamily="18" charset="2"/>
              </a:rPr>
              <a:t>rd</a:t>
            </a:r>
            <a:r>
              <a:rPr lang="en-US" sz="1000" dirty="0">
                <a:latin typeface="Arial" charset="0"/>
                <a:sym typeface="Symbol" pitchFamily="18" charset="2"/>
              </a:rPr>
              <a:t> dose. If a person fails to develop an adequate antibody titer after three doses of vaccine, follow current CDC recommendations for additional doses of hepatitis B vaccine. Some health-care providers may have received three doses of hepatitis B vaccine as children, adolescents or adults but have never had serologic testing to check for immunity. Follow the </a:t>
            </a:r>
            <a:r>
              <a:rPr lang="en-US" sz="1000" u="sng" dirty="0"/>
              <a:t>CDC Guidance for Evaluating Health-Care Personnel for Hepatitis B Virus Protection and for Administering </a:t>
            </a:r>
            <a:r>
              <a:rPr lang="en-US" sz="1000" u="sng" dirty="0" err="1"/>
              <a:t>Postexposure</a:t>
            </a:r>
            <a:r>
              <a:rPr lang="en-US" sz="1000" u="sng" dirty="0"/>
              <a:t> Management </a:t>
            </a:r>
            <a:r>
              <a:rPr lang="en-US" sz="1000" b="1" dirty="0"/>
              <a:t>(</a:t>
            </a:r>
            <a:r>
              <a:rPr lang="en-US" dirty="0"/>
              <a:t>Recommendations and Reports / Vol. 62 / No. 10 December 20, 2013)</a:t>
            </a:r>
            <a:endParaRPr lang="en-US" sz="1000" dirty="0">
              <a:latin typeface="Arial" charset="0"/>
              <a:sym typeface="Symbol" pitchFamily="18" charset="2"/>
            </a:endParaRPr>
          </a:p>
          <a:p>
            <a:pPr>
              <a:lnSpc>
                <a:spcPct val="80000"/>
              </a:lnSpc>
              <a:spcBef>
                <a:spcPct val="0"/>
              </a:spcBef>
            </a:pPr>
            <a:endParaRPr lang="en-US" sz="1000" dirty="0">
              <a:latin typeface="Arial" charset="0"/>
            </a:endParaRPr>
          </a:p>
          <a:p>
            <a:pPr>
              <a:lnSpc>
                <a:spcPct val="80000"/>
              </a:lnSpc>
              <a:spcBef>
                <a:spcPct val="0"/>
              </a:spcBef>
            </a:pPr>
            <a:r>
              <a:rPr lang="en-US" sz="1000" b="1" i="1" dirty="0">
                <a:latin typeface="Arial" charset="0"/>
              </a:rPr>
              <a:t>Un-immunized HCP</a:t>
            </a:r>
          </a:p>
          <a:p>
            <a:pPr>
              <a:lnSpc>
                <a:spcPct val="80000"/>
              </a:lnSpc>
              <a:spcBef>
                <a:spcPct val="0"/>
              </a:spcBef>
              <a:buClr>
                <a:srgbClr val="FFFF99"/>
              </a:buClr>
            </a:pPr>
            <a:r>
              <a:rPr lang="en-US" sz="1000" dirty="0">
                <a:latin typeface="Arial" charset="0"/>
              </a:rPr>
              <a:t>Un-immunized healthcare workers are at risk of infecting patients, family members and community contacts</a:t>
            </a:r>
          </a:p>
          <a:p>
            <a:pPr>
              <a:lnSpc>
                <a:spcPct val="80000"/>
              </a:lnSpc>
              <a:spcBef>
                <a:spcPct val="0"/>
              </a:spcBef>
            </a:pPr>
            <a:r>
              <a:rPr lang="en-US" sz="1000" b="1" i="1" dirty="0">
                <a:latin typeface="Arial" charset="0"/>
              </a:rPr>
              <a:t>Immunized HCP </a:t>
            </a:r>
          </a:p>
          <a:p>
            <a:pPr>
              <a:lnSpc>
                <a:spcPct val="80000"/>
              </a:lnSpc>
              <a:spcBef>
                <a:spcPct val="0"/>
              </a:spcBef>
            </a:pPr>
            <a:r>
              <a:rPr lang="en-US" sz="1000" dirty="0">
                <a:latin typeface="Arial" charset="0"/>
              </a:rPr>
              <a:t>Protect patients from VPD’s</a:t>
            </a:r>
          </a:p>
          <a:p>
            <a:pPr>
              <a:lnSpc>
                <a:spcPct val="80000"/>
              </a:lnSpc>
              <a:spcBef>
                <a:spcPct val="0"/>
              </a:spcBef>
            </a:pPr>
            <a:r>
              <a:rPr lang="en-US" sz="1000" dirty="0">
                <a:latin typeface="Arial" charset="0"/>
              </a:rPr>
              <a:t>Help offices avoid potential liability cases. (The practice can be liable if an unimmunized  HCP becomes infected with a vaccine preventable disease and infects a patient.)</a:t>
            </a:r>
          </a:p>
          <a:p>
            <a:pPr>
              <a:lnSpc>
                <a:spcPct val="80000"/>
              </a:lnSpc>
              <a:spcBef>
                <a:spcPct val="0"/>
              </a:spcBef>
            </a:pPr>
            <a:r>
              <a:rPr lang="en-US" sz="1000" dirty="0">
                <a:latin typeface="Arial" charset="0"/>
              </a:rPr>
              <a:t>Maintain productivity   </a:t>
            </a:r>
          </a:p>
          <a:p>
            <a:pPr>
              <a:lnSpc>
                <a:spcPct val="80000"/>
              </a:lnSpc>
              <a:spcBef>
                <a:spcPct val="0"/>
              </a:spcBef>
            </a:pPr>
            <a:r>
              <a:rPr lang="en-US" sz="1000" dirty="0">
                <a:latin typeface="Arial" charset="0"/>
              </a:rPr>
              <a:t>Reduce illness and illness-related absenteeism</a:t>
            </a:r>
          </a:p>
          <a:p>
            <a:pPr>
              <a:lnSpc>
                <a:spcPct val="80000"/>
              </a:lnSpc>
              <a:spcBef>
                <a:spcPct val="0"/>
              </a:spcBef>
            </a:pPr>
            <a:endParaRPr lang="en-US" sz="1000" dirty="0">
              <a:latin typeface="Arial" charset="0"/>
            </a:endParaRPr>
          </a:p>
          <a:p>
            <a:pPr>
              <a:lnSpc>
                <a:spcPct val="80000"/>
              </a:lnSpc>
              <a:spcBef>
                <a:spcPct val="0"/>
              </a:spcBef>
            </a:pPr>
            <a:r>
              <a:rPr lang="en-US" sz="1000" b="1" dirty="0">
                <a:latin typeface="Arial" charset="0"/>
              </a:rPr>
              <a:t>Evidence of Immunity to MMR</a:t>
            </a:r>
          </a:p>
          <a:p>
            <a:pPr>
              <a:lnSpc>
                <a:spcPct val="80000"/>
              </a:lnSpc>
              <a:spcBef>
                <a:spcPct val="0"/>
              </a:spcBef>
            </a:pPr>
            <a:r>
              <a:rPr lang="en-US" sz="1000" dirty="0">
                <a:latin typeface="Arial" charset="0"/>
              </a:rPr>
              <a:t>Documented administration of two doses of measles and mumps vaccine and one dose of rubella vaccine OR</a:t>
            </a:r>
          </a:p>
          <a:p>
            <a:pPr>
              <a:lnSpc>
                <a:spcPct val="80000"/>
              </a:lnSpc>
              <a:spcBef>
                <a:spcPct val="0"/>
              </a:spcBef>
            </a:pPr>
            <a:r>
              <a:rPr lang="en-US" sz="1000" dirty="0">
                <a:latin typeface="Arial" charset="0"/>
              </a:rPr>
              <a:t>Laboratory evidence of immunity or laboratory confirmation of disease (measles, mumps and rubella) OR</a:t>
            </a:r>
          </a:p>
          <a:p>
            <a:pPr>
              <a:lnSpc>
                <a:spcPct val="80000"/>
              </a:lnSpc>
              <a:spcBef>
                <a:spcPct val="0"/>
              </a:spcBef>
            </a:pPr>
            <a:r>
              <a:rPr lang="en-US" sz="1000" dirty="0">
                <a:latin typeface="Arial" charset="0"/>
              </a:rPr>
              <a:t>Born before 1957 (measles, mumps and rubella)</a:t>
            </a:r>
          </a:p>
          <a:p>
            <a:pPr>
              <a:lnSpc>
                <a:spcPct val="80000"/>
              </a:lnSpc>
              <a:spcBef>
                <a:spcPct val="0"/>
              </a:spcBef>
            </a:pPr>
            <a:endParaRPr lang="en-US" sz="1000" dirty="0">
              <a:latin typeface="Arial" charset="0"/>
            </a:endParaRPr>
          </a:p>
          <a:p>
            <a:pPr>
              <a:lnSpc>
                <a:spcPct val="80000"/>
              </a:lnSpc>
              <a:spcBef>
                <a:spcPct val="0"/>
              </a:spcBef>
            </a:pPr>
            <a:r>
              <a:rPr lang="en-US" sz="1000" b="1" dirty="0">
                <a:latin typeface="Arial" charset="0"/>
              </a:rPr>
              <a:t>References: </a:t>
            </a:r>
            <a:r>
              <a:rPr lang="en-US" sz="1000" dirty="0">
                <a:latin typeface="Arial" charset="0"/>
              </a:rPr>
              <a:t>1.</a:t>
            </a:r>
            <a:r>
              <a:rPr lang="en-US" sz="1000" b="1" dirty="0">
                <a:latin typeface="Arial" charset="0"/>
              </a:rPr>
              <a:t> </a:t>
            </a:r>
            <a:r>
              <a:rPr lang="en-US" sz="1000" dirty="0">
                <a:latin typeface="Arial" charset="0"/>
              </a:rPr>
              <a:t>General Recommendations on Immunization, Recommendations of the Advisory Committee on Immunization Practices (ACIP). MMWR   (RR-2); January 28, 2011</a:t>
            </a:r>
          </a:p>
          <a:p>
            <a:pPr>
              <a:spcBef>
                <a:spcPct val="0"/>
              </a:spcBef>
            </a:pPr>
            <a:r>
              <a:rPr lang="en-US" sz="1000" dirty="0">
                <a:latin typeface="Arial" charset="0"/>
              </a:rPr>
              <a:t>2. Immunization of Health-Care Personnel: Recommendations of ACIP MMWR; November 25, 2011 / 60(RR07);1-45</a:t>
            </a:r>
          </a:p>
          <a:p>
            <a:pPr defTabSz="924458">
              <a:spcBef>
                <a:spcPct val="0"/>
              </a:spcBef>
              <a:defRPr/>
            </a:pPr>
            <a:r>
              <a:rPr lang="en-US" sz="1000" dirty="0">
                <a:latin typeface="Arial" charset="0"/>
              </a:rPr>
              <a:t>3. </a:t>
            </a:r>
            <a:r>
              <a:rPr lang="en-US" sz="1000" u="sng" dirty="0"/>
              <a:t>CDC Guidance for Evaluating Health-Care Personnel for Hepatitis B Virus Protection and for Administering </a:t>
            </a:r>
            <a:r>
              <a:rPr lang="en-US" sz="1000" u="sng" dirty="0" err="1"/>
              <a:t>Postexposure</a:t>
            </a:r>
            <a:r>
              <a:rPr lang="en-US" sz="1000" u="sng" dirty="0"/>
              <a:t> Management </a:t>
            </a:r>
            <a:r>
              <a:rPr lang="en-US" sz="1000" b="1" dirty="0"/>
              <a:t>(</a:t>
            </a:r>
            <a:r>
              <a:rPr lang="en-US" dirty="0"/>
              <a:t>Recommendations and Reports / Vol. 62 / No. 10 December 20, 2013)</a:t>
            </a:r>
            <a:endParaRPr lang="en-US" sz="1000" dirty="0">
              <a:latin typeface="Arial" charset="0"/>
              <a:sym typeface="Symbol" pitchFamily="18" charset="2"/>
            </a:endParaRPr>
          </a:p>
          <a:p>
            <a:pPr>
              <a:spcBef>
                <a:spcPct val="0"/>
              </a:spcBef>
            </a:pPr>
            <a:endParaRPr lang="en-US" sz="1000" dirty="0">
              <a:latin typeface="Arial" charset="0"/>
            </a:endParaRPr>
          </a:p>
          <a:p>
            <a:pPr>
              <a:lnSpc>
                <a:spcPct val="80000"/>
              </a:lnSpc>
              <a:spcBef>
                <a:spcPct val="0"/>
              </a:spcBef>
            </a:pPr>
            <a:r>
              <a:rPr lang="en-US" sz="1000" dirty="0">
                <a:latin typeface="Arial" charset="0"/>
              </a:rPr>
              <a:t/>
            </a:r>
            <a:br>
              <a:rPr lang="en-US" sz="1000" dirty="0">
                <a:latin typeface="Arial" charset="0"/>
              </a:rPr>
            </a:br>
            <a:endParaRPr lang="en-US" sz="1000" dirty="0">
              <a:latin typeface="Arial" charset="0"/>
            </a:endParaRPr>
          </a:p>
          <a:p>
            <a:pPr>
              <a:lnSpc>
                <a:spcPct val="80000"/>
              </a:lnSpc>
              <a:spcBef>
                <a:spcPct val="0"/>
              </a:spcBef>
            </a:pPr>
            <a:endParaRPr lang="en-US" sz="900" dirty="0">
              <a:latin typeface="Arial" charset="0"/>
            </a:endParaRPr>
          </a:p>
          <a:p>
            <a:pPr>
              <a:lnSpc>
                <a:spcPct val="80000"/>
              </a:lnSpc>
              <a:spcBef>
                <a:spcPct val="0"/>
              </a:spcBef>
            </a:pPr>
            <a:endParaRPr lang="en-US" dirty="0" smtClean="0">
              <a:latin typeface="Arial" charset="0"/>
            </a:endParaRPr>
          </a:p>
          <a:p>
            <a:pPr>
              <a:lnSpc>
                <a:spcPct val="80000"/>
              </a:lnSpc>
              <a:spcBef>
                <a:spcPct val="0"/>
              </a:spcBef>
            </a:pPr>
            <a:endParaRPr lang="en-US" dirty="0" smtClean="0">
              <a:latin typeface="Arial" charset="0"/>
            </a:endParaRPr>
          </a:p>
        </p:txBody>
      </p:sp>
      <p:sp>
        <p:nvSpPr>
          <p:cNvPr id="7" name="Footer Placeholder 6"/>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xfrm>
            <a:off x="1103313" y="257175"/>
            <a:ext cx="4816475" cy="3613150"/>
          </a:xfrm>
          <a:ln/>
        </p:spPr>
      </p:sp>
      <p:sp>
        <p:nvSpPr>
          <p:cNvPr id="3" name="Notes Placeholder 2"/>
          <p:cNvSpPr>
            <a:spLocks noGrp="1"/>
          </p:cNvSpPr>
          <p:nvPr>
            <p:ph type="body" idx="1"/>
          </p:nvPr>
        </p:nvSpPr>
        <p:spPr/>
        <p:txBody>
          <a:bodyPr>
            <a:normAutofit fontScale="92500" lnSpcReduction="20000"/>
          </a:bodyPr>
          <a:lstStyle/>
          <a:p>
            <a:pPr>
              <a:defRPr/>
            </a:pPr>
            <a:r>
              <a:rPr lang="en-US" dirty="0" smtClean="0"/>
              <a:t>VAERS provides a nationwide mechanism by which adverse events following immunization may be reported, analyzed, and made available to the public.  </a:t>
            </a:r>
          </a:p>
          <a:p>
            <a:pPr eaLnBrk="1" hangingPunct="1">
              <a:defRPr/>
            </a:pPr>
            <a:endParaRPr lang="en-US" b="1" dirty="0" smtClean="0"/>
          </a:p>
          <a:p>
            <a:pPr eaLnBrk="1" hangingPunct="1">
              <a:defRPr/>
            </a:pPr>
            <a:r>
              <a:rPr lang="en-US" dirty="0" smtClean="0"/>
              <a:t>The primary objectives of VAERS are to:</a:t>
            </a:r>
          </a:p>
          <a:p>
            <a:pPr eaLnBrk="1" hangingPunct="1">
              <a:buFont typeface="Arial" pitchFamily="34" charset="0"/>
              <a:buChar char="•"/>
              <a:defRPr/>
            </a:pPr>
            <a:r>
              <a:rPr lang="en-US" dirty="0" smtClean="0"/>
              <a:t> Detect new, unusual, or rare vaccine adverse events;</a:t>
            </a:r>
          </a:p>
          <a:p>
            <a:pPr eaLnBrk="1" hangingPunct="1">
              <a:buFont typeface="Arial" pitchFamily="34" charset="0"/>
              <a:buChar char="•"/>
              <a:defRPr/>
            </a:pPr>
            <a:r>
              <a:rPr lang="en-US" dirty="0" smtClean="0"/>
              <a:t> Monitor increases in known adverse events;</a:t>
            </a:r>
          </a:p>
          <a:p>
            <a:pPr eaLnBrk="1" hangingPunct="1">
              <a:buFont typeface="Arial" pitchFamily="34" charset="0"/>
              <a:buChar char="•"/>
              <a:defRPr/>
            </a:pPr>
            <a:r>
              <a:rPr lang="en-US" dirty="0" smtClean="0"/>
              <a:t> Identify potential patient risk factors for particular types of adverse events;</a:t>
            </a:r>
          </a:p>
          <a:p>
            <a:pPr eaLnBrk="1" hangingPunct="1">
              <a:buFont typeface="Arial" pitchFamily="34" charset="0"/>
              <a:buChar char="•"/>
              <a:defRPr/>
            </a:pPr>
            <a:r>
              <a:rPr lang="en-US" dirty="0" smtClean="0"/>
              <a:t> Identify vaccine lots with increased numbers or types of reported adverse events; and</a:t>
            </a:r>
          </a:p>
          <a:p>
            <a:pPr eaLnBrk="1" hangingPunct="1">
              <a:buFont typeface="Arial" pitchFamily="34" charset="0"/>
              <a:buChar char="•"/>
              <a:defRPr/>
            </a:pPr>
            <a:r>
              <a:rPr lang="en-US" dirty="0" smtClean="0"/>
              <a:t> Assess the safety of newly licensed vaccines.</a:t>
            </a:r>
          </a:p>
          <a:p>
            <a:pPr eaLnBrk="1" hangingPunct="1">
              <a:buFont typeface="Arial" pitchFamily="34" charset="0"/>
              <a:buChar char="•"/>
              <a:defRPr/>
            </a:pPr>
            <a:endParaRPr lang="en-US" dirty="0" smtClean="0"/>
          </a:p>
          <a:p>
            <a:pPr eaLnBrk="1" hangingPunct="1">
              <a:buFont typeface="Arial" pitchFamily="34" charset="0"/>
              <a:buChar char="•"/>
              <a:defRPr/>
            </a:pPr>
            <a:endParaRPr lang="en-US" dirty="0" smtClean="0"/>
          </a:p>
          <a:p>
            <a:pPr>
              <a:defRPr/>
            </a:pPr>
            <a:r>
              <a:rPr lang="en-US" b="1" dirty="0" smtClean="0"/>
              <a:t>What Can Be Reported to VAERS? </a:t>
            </a:r>
          </a:p>
          <a:p>
            <a:pPr>
              <a:defRPr/>
            </a:pPr>
            <a:r>
              <a:rPr lang="en-US" dirty="0" smtClean="0"/>
              <a:t>VAERS encourages the reporting of any clinically significant adverse event that occurs after the administration of any vaccine licensed in the United States.</a:t>
            </a:r>
          </a:p>
          <a:p>
            <a:pPr>
              <a:defRPr/>
            </a:pPr>
            <a:endParaRPr lang="en-US" b="1" dirty="0" smtClean="0"/>
          </a:p>
          <a:p>
            <a:pPr>
              <a:defRPr/>
            </a:pPr>
            <a:r>
              <a:rPr lang="en-US" b="1" dirty="0" smtClean="0"/>
              <a:t>Who Reports to VAERS? </a:t>
            </a:r>
          </a:p>
          <a:p>
            <a:pPr>
              <a:defRPr/>
            </a:pPr>
            <a:r>
              <a:rPr lang="en-US" dirty="0" smtClean="0"/>
              <a:t>Anyone can file a VAERS report, including parents, health care providers, manufacturers, and vaccine recipients.</a:t>
            </a:r>
          </a:p>
          <a:p>
            <a:pPr>
              <a:defRPr/>
            </a:pPr>
            <a:endParaRPr lang="en-US" b="1" dirty="0" smtClean="0"/>
          </a:p>
          <a:p>
            <a:pPr eaLnBrk="1" hangingPunct="1">
              <a:defRPr/>
            </a:pPr>
            <a:r>
              <a:rPr lang="en-US" b="1" dirty="0" smtClean="0"/>
              <a:t>Does VAERS Provide General Vaccine Information?</a:t>
            </a:r>
          </a:p>
          <a:p>
            <a:pPr eaLnBrk="1" hangingPunct="1">
              <a:defRPr/>
            </a:pPr>
            <a:r>
              <a:rPr lang="en-US" dirty="0" smtClean="0"/>
              <a:t>No. VAERS only collects and analyzes adverse event reports. In another example, VAERS determined that there may be a potential for a small increase in risk for  </a:t>
            </a:r>
            <a:r>
              <a:rPr lang="en-US" dirty="0" err="1" smtClean="0"/>
              <a:t>Guillain-Barre</a:t>
            </a:r>
            <a:r>
              <a:rPr lang="en-US" dirty="0" smtClean="0"/>
              <a:t> syndrome after the meningococcal conjugate vaccine, </a:t>
            </a:r>
            <a:r>
              <a:rPr lang="en-US" dirty="0" err="1" smtClean="0"/>
              <a:t>Menactra</a:t>
            </a:r>
            <a:r>
              <a:rPr lang="en-US" dirty="0" smtClean="0"/>
              <a:t>. As a result of this finding, a history of </a:t>
            </a:r>
            <a:r>
              <a:rPr lang="en-US" dirty="0" err="1" smtClean="0"/>
              <a:t>Guillain-Barre</a:t>
            </a:r>
            <a:r>
              <a:rPr lang="en-US" dirty="0" smtClean="0"/>
              <a:t> syndrome became a contraindication to the vaccine and further controlled studies are currently underway to research this issue.</a:t>
            </a:r>
          </a:p>
          <a:p>
            <a:pPr eaLnBrk="1" hangingPunct="1">
              <a:defRPr/>
            </a:pPr>
            <a:endParaRPr lang="en-US" dirty="0" smtClean="0"/>
          </a:p>
          <a:p>
            <a:pPr eaLnBrk="1" hangingPunct="1">
              <a:defRPr/>
            </a:pPr>
            <a:r>
              <a:rPr lang="en-US" dirty="0" smtClean="0"/>
              <a:t>The VAERS</a:t>
            </a:r>
            <a:r>
              <a:rPr lang="en-US" baseline="0" dirty="0" smtClean="0"/>
              <a:t> website for reporting is:  http:vaers.hhs.gov/  or you can call to report at 1-800-822-7967</a:t>
            </a:r>
          </a:p>
          <a:p>
            <a:pPr eaLnBrk="1" hangingPunct="1">
              <a:defRPr/>
            </a:pPr>
            <a:endParaRPr lang="en-US" baseline="0" dirty="0" smtClean="0"/>
          </a:p>
          <a:p>
            <a:pPr eaLnBrk="1" hangingPunct="1">
              <a:defRPr/>
            </a:pPr>
            <a:endParaRPr lang="en-US" dirty="0" smtClean="0"/>
          </a:p>
          <a:p>
            <a:pPr eaLnBrk="1" hangingPunct="1">
              <a:defRPr/>
            </a:pPr>
            <a:endParaRPr lang="en-US" dirty="0" smtClean="0"/>
          </a:p>
        </p:txBody>
      </p:sp>
      <p:sp>
        <p:nvSpPr>
          <p:cNvPr id="222212" name="Slide Number Placeholder 3"/>
          <p:cNvSpPr>
            <a:spLocks noGrp="1"/>
          </p:cNvSpPr>
          <p:nvPr>
            <p:ph type="sldNum" sz="quarter" idx="5"/>
          </p:nvPr>
        </p:nvSpPr>
        <p:spPr>
          <a:noFill/>
        </p:spPr>
        <p:txBody>
          <a:bodyPr/>
          <a:lstStyle/>
          <a:p>
            <a:fld id="{CBFB2491-D0C5-42AC-9333-9965C2AAE2FD}" type="slidenum">
              <a:rPr lang="en-US" smtClean="0">
                <a:solidFill>
                  <a:prstClr val="black"/>
                </a:solidFill>
              </a:rPr>
              <a:pPr/>
              <a:t>55</a:t>
            </a:fld>
            <a:endParaRPr lang="en-US" smtClean="0">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p:spPr>
        <p:txBody>
          <a:bodyPr/>
          <a:lstStyle/>
          <a:p>
            <a:r>
              <a:rPr lang="en-US" dirty="0" smtClean="0"/>
              <a:t>On October 1, 1988, the National Childhood Vaccine Injury Act of 1986 created the National Vaccine Injury Compensation Program (VICP). The VICP was established to ensure an adequate supply of vaccines, stabilize vaccine costs, and establish and maintain an accessible and efficient forum for individuals found to be injured by certain vaccines. The VICP is a no-fault alternative to the traditional public legal system for resolving vaccine injury claims that provides compensation to people found to be injured by certain vaccines. </a:t>
            </a:r>
          </a:p>
          <a:p>
            <a:endParaRPr lang="en-US" dirty="0" smtClean="0"/>
          </a:p>
          <a:p>
            <a:r>
              <a:rPr lang="en-US" dirty="0" smtClean="0"/>
              <a:t>The National Childhood Vaccine Injury Act (NCVIA) set forth 3 basic requirements for all vaccination providers, which are: </a:t>
            </a:r>
          </a:p>
          <a:p>
            <a:endParaRPr lang="en-US" dirty="0" smtClean="0"/>
          </a:p>
          <a:p>
            <a:pPr>
              <a:buFontTx/>
              <a:buChar char="•"/>
            </a:pPr>
            <a:r>
              <a:rPr lang="en-US" dirty="0" smtClean="0"/>
              <a:t> Providers must give the patient (or parent/legal representative of a minor) a copy of the relevant federal "Vaccine Information Statement" (VIS)        for the vaccine they are about to receive. </a:t>
            </a:r>
          </a:p>
          <a:p>
            <a:pPr>
              <a:buFontTx/>
              <a:buChar char="•"/>
            </a:pPr>
            <a:endParaRPr lang="en-US" dirty="0" smtClean="0"/>
          </a:p>
          <a:p>
            <a:pPr>
              <a:buFontTx/>
              <a:buChar char="•"/>
            </a:pPr>
            <a:r>
              <a:rPr lang="en-US" dirty="0" smtClean="0"/>
              <a:t> Providers must record certain information about the vaccine(s) administered in the patient's medical record or a permanent office log. </a:t>
            </a:r>
          </a:p>
          <a:p>
            <a:pPr>
              <a:buFontTx/>
              <a:buChar char="•"/>
            </a:pPr>
            <a:endParaRPr lang="en-US" dirty="0" smtClean="0"/>
          </a:p>
          <a:p>
            <a:pPr>
              <a:buFontTx/>
              <a:buChar char="•"/>
            </a:pPr>
            <a:r>
              <a:rPr lang="en-US" dirty="0" smtClean="0"/>
              <a:t> Providers must document any adverse event following the vaccination that the patient experiences and that becomes known to the provider, whether or not it is felt to be caused by the vaccine, and submit the report to the Vaccine Adverse Event Reporting System (VAERS).</a:t>
            </a:r>
          </a:p>
          <a:p>
            <a:endParaRPr lang="en-US" dirty="0" smtClean="0"/>
          </a:p>
          <a:p>
            <a:pPr eaLnBrk="1" hangingPunct="1"/>
            <a:endParaRPr lang="en-US" dirty="0" smtClean="0"/>
          </a:p>
        </p:txBody>
      </p:sp>
      <p:sp>
        <p:nvSpPr>
          <p:cNvPr id="223236" name="Slide Number Placeholder 3"/>
          <p:cNvSpPr>
            <a:spLocks noGrp="1"/>
          </p:cNvSpPr>
          <p:nvPr>
            <p:ph type="sldNum" sz="quarter" idx="5"/>
          </p:nvPr>
        </p:nvSpPr>
        <p:spPr>
          <a:noFill/>
        </p:spPr>
        <p:txBody>
          <a:bodyPr/>
          <a:lstStyle/>
          <a:p>
            <a:fld id="{B8A74DF6-6C21-4520-B241-0A826B3CA451}" type="slidenum">
              <a:rPr lang="en-US" smtClean="0">
                <a:solidFill>
                  <a:prstClr val="black"/>
                </a:solidFill>
              </a:rPr>
              <a:pPr/>
              <a:t>56</a:t>
            </a:fld>
            <a:endParaRPr lang="en-US" smtClean="0">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7095FCB4-DBA9-4F5A-8485-1F55E01FF73F}" type="slidenum">
              <a:rPr lang="en-US" smtClean="0">
                <a:solidFill>
                  <a:prstClr val="black"/>
                </a:solidFill>
              </a:rPr>
              <a:pPr/>
              <a:t>57</a:t>
            </a:fld>
            <a:endParaRPr lang="en-US" smtClean="0">
              <a:solidFill>
                <a:prstClr val="black"/>
              </a:solidFill>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r>
              <a:rPr lang="en-US" dirty="0" smtClean="0"/>
              <a:t>If you need further information about the changes, or to ask questions later, please contact the GA Immunization Office</a:t>
            </a:r>
            <a:r>
              <a:rPr lang="en-US" baseline="0" dirty="0" smtClean="0"/>
              <a:t> and our partners GA AAP and GA AFP</a:t>
            </a:r>
          </a:p>
          <a:p>
            <a:pPr eaLnBrk="1" hangingPunct="1"/>
            <a:r>
              <a:rPr lang="en-US" baseline="0" dirty="0" smtClean="0"/>
              <a:t> </a:t>
            </a:r>
          </a:p>
          <a:p>
            <a:pPr eaLnBrk="1" hangingPunct="1"/>
            <a:r>
              <a:rPr lang="en-US" baseline="0" dirty="0" smtClean="0"/>
              <a:t>Your </a:t>
            </a:r>
            <a:r>
              <a:rPr lang="en-US" dirty="0" smtClean="0"/>
              <a:t>Local health department</a:t>
            </a:r>
          </a:p>
          <a:p>
            <a:pPr eaLnBrk="1" hangingPunct="1"/>
            <a:r>
              <a:rPr lang="en-US" dirty="0" smtClean="0"/>
              <a:t>District Immunization Coordinator (IPCs)</a:t>
            </a:r>
          </a:p>
          <a:p>
            <a:pPr eaLnBrk="1" hangingPunct="1"/>
            <a:r>
              <a:rPr lang="en-US" dirty="0" smtClean="0"/>
              <a:t>GA Immunization Program Office</a:t>
            </a:r>
          </a:p>
          <a:p>
            <a:pPr lvl="1" eaLnBrk="1" hangingPunct="1"/>
            <a:r>
              <a:rPr lang="en-US" dirty="0" smtClean="0"/>
              <a:t>404-657-3158</a:t>
            </a:r>
          </a:p>
          <a:p>
            <a:pPr lvl="1" eaLnBrk="1" hangingPunct="1"/>
            <a:r>
              <a:rPr lang="en-US" dirty="0" smtClean="0"/>
              <a:t>Website http://health.state.ga.us/programs/immunization</a:t>
            </a:r>
          </a:p>
          <a:p>
            <a:pPr eaLnBrk="1" hangingPunct="1"/>
            <a:r>
              <a:rPr lang="en-US" dirty="0" smtClean="0"/>
              <a:t>GA Chapter of the AAP</a:t>
            </a:r>
          </a:p>
          <a:p>
            <a:pPr eaLnBrk="1" hangingPunct="1"/>
            <a:r>
              <a:rPr lang="en-US" dirty="0" smtClean="0"/>
              <a:t>GAFP</a:t>
            </a:r>
          </a:p>
          <a:p>
            <a:pPr eaLnBrk="1" hangingPunct="1"/>
            <a:endParaRPr lang="en-US" dirty="0" smtClean="0"/>
          </a:p>
          <a:p>
            <a:pPr eaLnBrk="1" hangingPunct="1"/>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those who have not logged onto the Immunization page website here is the link to the main page.</a:t>
            </a:r>
            <a:endParaRPr lang="en-US" dirty="0"/>
          </a:p>
        </p:txBody>
      </p:sp>
      <p:sp>
        <p:nvSpPr>
          <p:cNvPr id="4" name="Slide Number Placeholder 3"/>
          <p:cNvSpPr>
            <a:spLocks noGrp="1"/>
          </p:cNvSpPr>
          <p:nvPr>
            <p:ph type="sldNum" sz="quarter" idx="10"/>
          </p:nvPr>
        </p:nvSpPr>
        <p:spPr/>
        <p:txBody>
          <a:bodyPr/>
          <a:lstStyle/>
          <a:p>
            <a:fld id="{902E5D7A-DA61-4AAA-B79C-996525CEFFA4}"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985207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txBox="1">
            <a:spLocks noGrp="1" noChangeArrowheads="1"/>
          </p:cNvSpPr>
          <p:nvPr/>
        </p:nvSpPr>
        <p:spPr bwMode="auto">
          <a:xfrm>
            <a:off x="3978132" y="8842030"/>
            <a:ext cx="3043343" cy="465455"/>
          </a:xfrm>
          <a:prstGeom prst="rect">
            <a:avLst/>
          </a:prstGeom>
          <a:noFill/>
          <a:ln w="9525">
            <a:noFill/>
            <a:miter lim="800000"/>
            <a:headEnd/>
            <a:tailEnd/>
          </a:ln>
        </p:spPr>
        <p:txBody>
          <a:bodyPr lIns="92430" tIns="46215" rIns="92430" bIns="46215" anchor="b"/>
          <a:lstStyle/>
          <a:p>
            <a:pPr algn="r"/>
            <a:fld id="{76F3CB41-8098-480C-A35F-77BCC6E5ACD7}" type="slidenum">
              <a:rPr lang="en-US" sz="1200">
                <a:solidFill>
                  <a:srgbClr val="000000"/>
                </a:solidFill>
                <a:cs typeface="Arial" charset="0"/>
              </a:rPr>
              <a:pPr algn="r"/>
              <a:t>7</a:t>
            </a:fld>
            <a:endParaRPr lang="en-US" sz="1200" dirty="0">
              <a:solidFill>
                <a:srgbClr val="000000"/>
              </a:solidFill>
              <a:cs typeface="Arial" charset="0"/>
            </a:endParaRPr>
          </a:p>
        </p:txBody>
      </p:sp>
      <p:sp>
        <p:nvSpPr>
          <p:cNvPr id="503811" name="Rectangle 7"/>
          <p:cNvSpPr txBox="1">
            <a:spLocks noGrp="1" noChangeArrowheads="1"/>
          </p:cNvSpPr>
          <p:nvPr/>
        </p:nvSpPr>
        <p:spPr bwMode="auto">
          <a:xfrm>
            <a:off x="3978132" y="8842030"/>
            <a:ext cx="3043343" cy="465455"/>
          </a:xfrm>
          <a:prstGeom prst="rect">
            <a:avLst/>
          </a:prstGeom>
          <a:noFill/>
          <a:ln w="9525">
            <a:noFill/>
            <a:miter lim="800000"/>
            <a:headEnd/>
            <a:tailEnd/>
          </a:ln>
        </p:spPr>
        <p:txBody>
          <a:bodyPr lIns="92423" tIns="46211" rIns="92423" bIns="46211" anchor="b"/>
          <a:lstStyle/>
          <a:p>
            <a:pPr algn="r" defTabSz="874633"/>
            <a:fld id="{11F8372D-8625-45D1-925A-19151E3391B8}" type="slidenum">
              <a:rPr lang="en-US" sz="1200">
                <a:solidFill>
                  <a:srgbClr val="000000"/>
                </a:solidFill>
                <a:cs typeface="Arial" charset="0"/>
              </a:rPr>
              <a:pPr algn="r" defTabSz="874633"/>
              <a:t>7</a:t>
            </a:fld>
            <a:endParaRPr lang="en-US" sz="1200" dirty="0">
              <a:solidFill>
                <a:srgbClr val="000000"/>
              </a:solidFill>
              <a:cs typeface="Arial" charset="0"/>
            </a:endParaRPr>
          </a:p>
        </p:txBody>
      </p:sp>
      <p:sp>
        <p:nvSpPr>
          <p:cNvPr id="503812" name="Rectangle 2"/>
          <p:cNvSpPr>
            <a:spLocks noGrp="1" noRot="1" noChangeAspect="1" noChangeArrowheads="1" noTextEdit="1"/>
          </p:cNvSpPr>
          <p:nvPr>
            <p:ph type="sldImg"/>
          </p:nvPr>
        </p:nvSpPr>
        <p:spPr>
          <a:xfrm>
            <a:off x="1185863" y="698500"/>
            <a:ext cx="4654550" cy="3490913"/>
          </a:xfrm>
          <a:ln/>
        </p:spPr>
      </p:sp>
      <p:sp>
        <p:nvSpPr>
          <p:cNvPr id="503813" name="Rectangle 3"/>
          <p:cNvSpPr>
            <a:spLocks noGrp="1" noChangeArrowheads="1"/>
          </p:cNvSpPr>
          <p:nvPr>
            <p:ph type="body" idx="1"/>
          </p:nvPr>
        </p:nvSpPr>
        <p:spPr>
          <a:xfrm>
            <a:off x="702310" y="4266671"/>
            <a:ext cx="5618480" cy="4732126"/>
          </a:xfrm>
          <a:noFill/>
          <a:ln/>
        </p:spPr>
        <p:txBody>
          <a:bodyPr lIns="92414" tIns="46207" rIns="92414" bIns="46207"/>
          <a:lstStyle/>
          <a:p>
            <a:endParaRPr lang="en-US" sz="1000" dirty="0">
              <a:latin typeface="Arial" pitchFamily="34" charset="0"/>
              <a:cs typeface="Arial" pitchFamily="34" charset="0"/>
            </a:endParaRPr>
          </a:p>
          <a:p>
            <a:pPr>
              <a:spcBef>
                <a:spcPct val="0"/>
              </a:spcBef>
            </a:pPr>
            <a:endParaRPr lang="en-US" sz="1000" dirty="0">
              <a:latin typeface="Arial" charset="0"/>
            </a:endParaRPr>
          </a:p>
        </p:txBody>
      </p:sp>
      <p:sp>
        <p:nvSpPr>
          <p:cNvPr id="6" name="Footer Placeholder 5"/>
          <p:cNvSpPr>
            <a:spLocks noGrp="1"/>
          </p:cNvSpPr>
          <p:nvPr>
            <p:ph type="ftr" sz="quarter" idx="10"/>
          </p:nvPr>
        </p:nvSpPr>
        <p:spPr/>
        <p:txBody>
          <a:bodyPr/>
          <a:lstStyle/>
          <a:p>
            <a:pPr>
              <a:defRPr/>
            </a:pPr>
            <a:r>
              <a:rPr lang="en-US" smtClean="0">
                <a:solidFill>
                  <a:prstClr val="black"/>
                </a:solidFill>
              </a:rPr>
              <a:t>EPIC 2013</a:t>
            </a:r>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0B54F5D0-D0CE-4349-AFA2-4A4FE0F6B81E}" type="slidenum">
              <a:rPr lang="en-US" smtClean="0">
                <a:solidFill>
                  <a:prstClr val="black"/>
                </a:solidFill>
              </a:rPr>
              <a:pPr/>
              <a:t>8</a:t>
            </a:fld>
            <a:endParaRPr lang="en-US" smtClean="0">
              <a:solidFill>
                <a:prstClr val="black"/>
              </a:solidFill>
            </a:endParaRPr>
          </a:p>
        </p:txBody>
      </p:sp>
      <p:sp>
        <p:nvSpPr>
          <p:cNvPr id="148483" name="Rectangle 2"/>
          <p:cNvSpPr>
            <a:spLocks noGrp="1" noRot="1" noChangeAspect="1" noChangeArrowheads="1" noTextEdit="1"/>
          </p:cNvSpPr>
          <p:nvPr>
            <p:ph type="sldImg"/>
          </p:nvPr>
        </p:nvSpPr>
        <p:spPr>
          <a:xfrm>
            <a:off x="1187450" y="698500"/>
            <a:ext cx="4652963" cy="3489325"/>
          </a:xfrm>
          <a:ln/>
        </p:spPr>
      </p:sp>
      <p:sp>
        <p:nvSpPr>
          <p:cNvPr id="148484" name="Rectangle 3"/>
          <p:cNvSpPr>
            <a:spLocks noGrp="1" noChangeArrowheads="1"/>
          </p:cNvSpPr>
          <p:nvPr>
            <p:ph type="body" idx="1"/>
          </p:nvPr>
        </p:nvSpPr>
        <p:spPr>
          <a:xfrm>
            <a:off x="936733" y="4266671"/>
            <a:ext cx="5149637" cy="4344565"/>
          </a:xfrm>
          <a:noFill/>
          <a:ln/>
        </p:spPr>
        <p:txBody>
          <a:bodyPr/>
          <a:lstStyle/>
          <a:p>
            <a:pPr eaLnBrk="1" hangingPunct="1"/>
            <a:r>
              <a:rPr lang="en-US" dirty="0" smtClean="0"/>
              <a:t>The picture of the updated General Recommendations on Immunization shows a child being vaccinated against smallpox.  It was published January 2011.</a:t>
            </a:r>
          </a:p>
          <a:p>
            <a:pPr eaLnBrk="1" hangingPunct="1"/>
            <a:r>
              <a:rPr lang="en-US" sz="1100" dirty="0" smtClean="0"/>
              <a:t>The principal changes from the 2002 version are:</a:t>
            </a:r>
          </a:p>
          <a:p>
            <a:pPr eaLnBrk="1" hangingPunct="1">
              <a:buFontTx/>
              <a:buChar char="•"/>
            </a:pPr>
            <a:r>
              <a:rPr lang="en-US" sz="1100" dirty="0" smtClean="0"/>
              <a:t> expansion of the discussion of vaccination spacing and timing</a:t>
            </a:r>
          </a:p>
          <a:p>
            <a:pPr eaLnBrk="1" hangingPunct="1">
              <a:buFontTx/>
              <a:buChar char="•"/>
            </a:pPr>
            <a:r>
              <a:rPr lang="en-US" sz="1100" dirty="0" smtClean="0"/>
              <a:t> an increased emphasis on the importance of injection technique/age/body mass in determining appropriate needle lengths</a:t>
            </a:r>
          </a:p>
          <a:p>
            <a:pPr eaLnBrk="1" hangingPunct="1">
              <a:buFontTx/>
              <a:buChar char="•"/>
            </a:pPr>
            <a:r>
              <a:rPr lang="en-US" sz="1100" dirty="0" smtClean="0"/>
              <a:t> expansion of the discussion of storage and handling of vaccines with a table defining the correct storage temperature range for individual vaccines</a:t>
            </a:r>
          </a:p>
          <a:p>
            <a:pPr eaLnBrk="1" hangingPunct="1">
              <a:buFontTx/>
              <a:buChar char="•"/>
            </a:pPr>
            <a:r>
              <a:rPr lang="en-US" sz="1100" dirty="0" smtClean="0"/>
              <a:t> expansion of the discussion of altered </a:t>
            </a:r>
            <a:r>
              <a:rPr lang="en-US" sz="1100" dirty="0" err="1" smtClean="0"/>
              <a:t>immunocompetence</a:t>
            </a:r>
            <a:endParaRPr lang="en-US" sz="1100" dirty="0" smtClean="0"/>
          </a:p>
          <a:p>
            <a:pPr eaLnBrk="1" hangingPunct="1">
              <a:buFontTx/>
              <a:buChar char="•"/>
            </a:pPr>
            <a:r>
              <a:rPr lang="en-US" sz="1100" dirty="0" smtClean="0"/>
              <a:t> minor changes to the recommendations about vaccination during pregnancy and vaccination of internationally adopted children</a:t>
            </a:r>
          </a:p>
          <a:p>
            <a:pPr eaLnBrk="1" hangingPunct="1"/>
            <a:r>
              <a:rPr lang="en-US" sz="1100" dirty="0" smtClean="0"/>
              <a:t>Most ACIP statements address a single vaccine or vaccination issue. The General Recommendations on Immunization is unique among ACIP statements because it provides guidance on vaccination issues common to more than one vaccine.</a:t>
            </a:r>
          </a:p>
          <a:p>
            <a:pPr eaLnBrk="1" hangingPunct="1"/>
            <a:r>
              <a:rPr lang="en-US" sz="1100" dirty="0" smtClean="0"/>
              <a:t> The document is revised on an ad hoc basis, generally every 3 to 5 years. </a:t>
            </a:r>
          </a:p>
          <a:p>
            <a:pPr eaLnBrk="1" hangingPunct="1"/>
            <a:r>
              <a:rPr lang="en-US" sz="1100" dirty="0" smtClean="0"/>
              <a:t>It was first published in November 1976, and has been revised four times since then.</a:t>
            </a:r>
          </a:p>
          <a:p>
            <a:pPr eaLnBrk="1" hangingPunct="1"/>
            <a:endParaRPr lang="en-US" sz="1100" dirty="0" smtClean="0"/>
          </a:p>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Slide Image Placeholder 1"/>
          <p:cNvSpPr>
            <a:spLocks noGrp="1" noRot="1" noChangeAspect="1" noTextEdit="1"/>
          </p:cNvSpPr>
          <p:nvPr>
            <p:ph type="sldImg"/>
          </p:nvPr>
        </p:nvSpPr>
        <p:spPr>
          <a:ln/>
        </p:spPr>
      </p:sp>
      <p:sp>
        <p:nvSpPr>
          <p:cNvPr id="480258" name="Notes Placeholder 2"/>
          <p:cNvSpPr>
            <a:spLocks noGrp="1"/>
          </p:cNvSpPr>
          <p:nvPr>
            <p:ph type="body" idx="1"/>
          </p:nvPr>
        </p:nvSpPr>
        <p:spPr>
          <a:noFill/>
          <a:ln/>
        </p:spPr>
        <p:txBody>
          <a:bodyPr/>
          <a:lstStyle/>
          <a:p>
            <a:endParaRPr lang="en-US" dirty="0" smtClean="0">
              <a:latin typeface="Arial" charset="0"/>
            </a:endParaRPr>
          </a:p>
        </p:txBody>
      </p:sp>
      <p:sp>
        <p:nvSpPr>
          <p:cNvPr id="4" name="Slide Number Placeholder 3"/>
          <p:cNvSpPr>
            <a:spLocks noGrp="1"/>
          </p:cNvSpPr>
          <p:nvPr>
            <p:ph type="sldNum" sz="quarter" idx="5"/>
          </p:nvPr>
        </p:nvSpPr>
        <p:spPr/>
        <p:txBody>
          <a:bodyPr/>
          <a:lstStyle/>
          <a:p>
            <a:pPr>
              <a:defRPr/>
            </a:pPr>
            <a:fld id="{9F1BABE4-7EEA-46B8-8E9C-FE794B0993D1}" type="slidenum">
              <a:rPr lang="en-US" smtClean="0">
                <a:solidFill>
                  <a:prstClr val="black"/>
                </a:solidFill>
              </a:rPr>
              <a:pPr>
                <a:defRPr/>
              </a:pPr>
              <a:t>9</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dirty="0" smtClean="0"/>
              <a:t>The 2</a:t>
            </a:r>
            <a:r>
              <a:rPr lang="en-US" baseline="30000" dirty="0" smtClean="0"/>
              <a:t>nd</a:t>
            </a:r>
            <a:r>
              <a:rPr lang="en-US" dirty="0" smtClean="0"/>
              <a:t> column of this chart shows the number of cases in the peak year of the 20</a:t>
            </a:r>
            <a:r>
              <a:rPr lang="en-US" baseline="30000" dirty="0" smtClean="0"/>
              <a:t>th</a:t>
            </a:r>
            <a:r>
              <a:rPr lang="en-US" dirty="0" smtClean="0"/>
              <a:t> century (prevaccine) for each of the VPDs  listed in the 1</a:t>
            </a:r>
            <a:r>
              <a:rPr lang="en-US" baseline="30000" dirty="0" smtClean="0"/>
              <a:t>st</a:t>
            </a:r>
            <a:r>
              <a:rPr lang="en-US" dirty="0" smtClean="0"/>
              <a:t> column.</a:t>
            </a:r>
          </a:p>
          <a:p>
            <a:pPr>
              <a:buFontTx/>
              <a:buChar char="•"/>
            </a:pPr>
            <a:r>
              <a:rPr lang="en-US" dirty="0" smtClean="0"/>
              <a:t>The 3</a:t>
            </a:r>
            <a:r>
              <a:rPr lang="en-US" baseline="30000" dirty="0" smtClean="0"/>
              <a:t>rd</a:t>
            </a:r>
            <a:r>
              <a:rPr lang="en-US" dirty="0" smtClean="0"/>
              <a:t> column shows the number of cases reported in 2012.</a:t>
            </a:r>
          </a:p>
          <a:p>
            <a:pPr>
              <a:buFontTx/>
              <a:buChar char="•"/>
            </a:pPr>
            <a:r>
              <a:rPr lang="en-US" dirty="0" smtClean="0"/>
              <a:t>The last column shows the percent reduction in those disease cases after the introduction of vaccine.</a:t>
            </a:r>
          </a:p>
          <a:p>
            <a:pPr>
              <a:buFontTx/>
              <a:buChar char="•"/>
            </a:pPr>
            <a:r>
              <a:rPr lang="en-US" dirty="0" smtClean="0"/>
              <a:t>You can clearly see the impact vaccines have made.</a:t>
            </a:r>
            <a:r>
              <a:rPr lang="en-US" baseline="0" dirty="0" smtClean="0"/>
              <a:t> However, pertussis is the only vaccine-preventable disease with increasing case numbers and without a percent reduction &lt; 90%. </a:t>
            </a:r>
            <a:r>
              <a:rPr lang="en-US" u="sng" dirty="0" smtClean="0"/>
              <a:t>Pertussis is the only VPD that is on the rise; increasing by 61.2% from 2011 to 2012.</a:t>
            </a:r>
            <a:endParaRPr lang="en-US" dirty="0" smtClean="0"/>
          </a:p>
          <a:p>
            <a:pPr>
              <a:buFontTx/>
              <a:buChar char="•"/>
            </a:pPr>
            <a:r>
              <a:rPr lang="en-US" u="sng" dirty="0" smtClean="0"/>
              <a:t>Of the 55 measles cases in 2012,  34 were indigenous and 21 were imported</a:t>
            </a:r>
          </a:p>
          <a:p>
            <a:pPr>
              <a:buFontTx/>
              <a:buChar char="•"/>
            </a:pPr>
            <a:r>
              <a:rPr lang="en-US" dirty="0" smtClean="0"/>
              <a:t>In 2012, there were 13,447 cases of varicella (chickenpox); 3 deaths from chickenpox</a:t>
            </a:r>
          </a:p>
          <a:p>
            <a:pPr>
              <a:buFontTx/>
              <a:buChar char="•"/>
            </a:pPr>
            <a:r>
              <a:rPr lang="en-US" dirty="0" smtClean="0"/>
              <a:t>In addition, it has been estimated that vaccination with 7 of the 12 routinely recommended childhood vaccines prevents an estimated 33,000 deaths and 14 million cases of disease in every birth cohort, saves $10 billion in direct costs in each birth cohort, and saves society an additional $33 billion in costs that include disability and lost productivity.*</a:t>
            </a:r>
          </a:p>
          <a:p>
            <a:endParaRPr lang="en-US" dirty="0" smtClean="0"/>
          </a:p>
          <a:p>
            <a:r>
              <a:rPr lang="en-US" dirty="0" smtClean="0"/>
              <a:t>* Zhou F, Santoli J, Messonnier JL, et al.  Economic evaluation of the 7-vaccine routine childhood immunization schedule in the United States, 2001, Archives of Pediatric &amp; Adolescent Medicine, 2005;159(12):1136-1144.</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F455121-4517-40F2-805D-52C500AD8829}"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53989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E1324572-11D9-453F-A41B-7C09992D24C9}" type="datetimeFigureOut">
              <a:rPr lang="en-US" smtClean="0"/>
              <a:pPr>
                <a:defRPr/>
              </a:pPr>
              <a:t>6/4/2014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3ED69AF-1843-4120-837B-363FCF10EB93}" type="slidenum">
              <a:rPr lang="en-US" smtClean="0"/>
              <a:pPr>
                <a:defRPr/>
              </a:pPr>
              <a:t>‹#›</a:t>
            </a:fld>
            <a:endParaRPr lang="en-US"/>
          </a:p>
        </p:txBody>
      </p:sp>
      <p:pic>
        <p:nvPicPr>
          <p:cNvPr id="8" name="Picture 2"/>
          <p:cNvPicPr>
            <a:picLocks noChangeAspect="1" noChangeArrowheads="1"/>
          </p:cNvPicPr>
          <p:nvPr userDrawn="1"/>
        </p:nvPicPr>
        <p:blipFill>
          <a:blip r:embed="rId2" cstate="print"/>
          <a:srcRect/>
          <a:stretch>
            <a:fillRect/>
          </a:stretch>
        </p:blipFill>
        <p:spPr bwMode="auto">
          <a:xfrm>
            <a:off x="0" y="-133350"/>
            <a:ext cx="9144000" cy="710565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C8251B7-2DA2-46D2-9F8B-14EDC82EE9DD}" type="datetimeFigureOut">
              <a:rPr lang="en-US" smtClean="0"/>
              <a:pPr>
                <a:defRPr/>
              </a:pPr>
              <a:t>6/4/2014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270DC63-F8D0-4EEB-B927-01BFB5494734}"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E1324572-11D9-453F-A41B-7C09992D24C9}"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3ED69AF-1843-4120-837B-363FCF10EB9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2"/>
          <p:cNvPicPr>
            <a:picLocks noChangeAspect="1" noChangeArrowheads="1"/>
          </p:cNvPicPr>
          <p:nvPr userDrawn="1"/>
        </p:nvPicPr>
        <p:blipFill>
          <a:blip r:embed="rId2" cstate="print"/>
          <a:srcRect/>
          <a:stretch>
            <a:fillRect/>
          </a:stretch>
        </p:blipFill>
        <p:spPr bwMode="auto">
          <a:xfrm>
            <a:off x="0" y="-133350"/>
            <a:ext cx="9144000" cy="7105650"/>
          </a:xfrm>
          <a:prstGeom prst="rect">
            <a:avLst/>
          </a:prstGeom>
          <a:noFill/>
          <a:ln w="9525">
            <a:noFill/>
            <a:miter lim="800000"/>
            <a:headEnd/>
            <a:tailEnd/>
          </a:ln>
        </p:spPr>
      </p:pic>
    </p:spTree>
    <p:extLst>
      <p:ext uri="{BB962C8B-B14F-4D97-AF65-F5344CB8AC3E}">
        <p14:creationId xmlns:p14="http://schemas.microsoft.com/office/powerpoint/2010/main" val="954578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4CA12F5-1842-446C-A6AF-3603314DDAFF}"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E982C2C-9DF9-4754-AE96-6ADF066528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02793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49DD280C-4C7A-4A78-97D9-73E815FE8199}"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5E7A0C4-7B6E-4AA0-B937-25DB1836DB5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7666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520BB3B-0441-4DA8-AF71-550B9019B22C}"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C82FB86-571C-4FB7-A2C9-92265AC0F51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56890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FBF56162-CCBD-495A-B1FD-D4AA44F3F3A6}"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57CBFF0-3E49-4BB0-8140-B8AEDF30F9E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3281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CAB5045-7FC0-41C3-978D-5F9400957537}"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16D3F53-4215-46A5-948E-95F23085F21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4864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415753F-3E5B-4571-871E-5A1C54717063}"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2DCCDE6-747B-4FE3-834F-3BCCE07ED4E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60757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5681098-4C0E-41BF-8522-F71BCF98CB52}"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FBE0E10-6F68-4C21-9F71-063DE455386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4309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4CA12F5-1842-446C-A6AF-3603314DDAFF}" type="datetimeFigureOut">
              <a:rPr lang="en-US" smtClean="0"/>
              <a:pPr>
                <a:defRPr/>
              </a:pPr>
              <a:t>6/4/2014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E982C2C-9DF9-4754-AE96-6ADF06652896}"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B6D1026-17F7-40D6-AF78-CA9618840B55}"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00545A8-5FE0-417D-9A11-E54C6869CFC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23712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C8251B7-2DA2-46D2-9F8B-14EDC82EE9DD}"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270DC63-F8D0-4EEB-B927-01BFB549473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1318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628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5843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4CA12F5-1842-446C-A6AF-3603314DDAFF}"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E982C2C-9DF9-4754-AE96-6ADF066528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2506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E1324572-11D9-453F-A41B-7C09992D24C9}"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3ED69AF-1843-4120-837B-363FCF10EB9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2"/>
          <p:cNvPicPr>
            <a:picLocks noChangeAspect="1" noChangeArrowheads="1"/>
          </p:cNvPicPr>
          <p:nvPr userDrawn="1"/>
        </p:nvPicPr>
        <p:blipFill>
          <a:blip r:embed="rId2" cstate="print"/>
          <a:srcRect/>
          <a:stretch>
            <a:fillRect/>
          </a:stretch>
        </p:blipFill>
        <p:spPr bwMode="auto">
          <a:xfrm>
            <a:off x="0" y="-133350"/>
            <a:ext cx="9144000" cy="7105650"/>
          </a:xfrm>
          <a:prstGeom prst="rect">
            <a:avLst/>
          </a:prstGeom>
          <a:noFill/>
          <a:ln w="9525">
            <a:noFill/>
            <a:miter lim="800000"/>
            <a:headEnd/>
            <a:tailEnd/>
          </a:ln>
        </p:spPr>
      </p:pic>
    </p:spTree>
    <p:extLst>
      <p:ext uri="{BB962C8B-B14F-4D97-AF65-F5344CB8AC3E}">
        <p14:creationId xmlns:p14="http://schemas.microsoft.com/office/powerpoint/2010/main" val="30352025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4CA12F5-1842-446C-A6AF-3603314DDAFF}"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E982C2C-9DF9-4754-AE96-6ADF066528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7938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49DD280C-4C7A-4A78-97D9-73E815FE8199}"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5E7A0C4-7B6E-4AA0-B937-25DB1836DB5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5717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520BB3B-0441-4DA8-AF71-550B9019B22C}"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C82FB86-571C-4FB7-A2C9-92265AC0F51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565254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FBF56162-CCBD-495A-B1FD-D4AA44F3F3A6}"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57CBFF0-3E49-4BB0-8140-B8AEDF30F9E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2019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49DD280C-4C7A-4A78-97D9-73E815FE8199}" type="datetimeFigureOut">
              <a:rPr lang="en-US" smtClean="0"/>
              <a:pPr>
                <a:defRPr/>
              </a:pPr>
              <a:t>6/4/2014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5E7A0C4-7B6E-4AA0-B937-25DB1836DB52}" type="slidenum">
              <a:rPr lang="en-US" smtClean="0"/>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CAB5045-7FC0-41C3-978D-5F9400957537}"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16D3F53-4215-46A5-948E-95F23085F21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4821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415753F-3E5B-4571-871E-5A1C54717063}"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2DCCDE6-747B-4FE3-834F-3BCCE07ED4E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44556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5681098-4C0E-41BF-8522-F71BCF98CB52}"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FBE0E10-6F68-4C21-9F71-063DE455386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9306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B6D1026-17F7-40D6-AF78-CA9618840B55}"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00545A8-5FE0-417D-9A11-E54C6869CFC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048596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C8251B7-2DA2-46D2-9F8B-14EDC82EE9DD}"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270DC63-F8D0-4EEB-B927-01BFB549473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4726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12523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6967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Tree>
    <p:extLst>
      <p:ext uri="{BB962C8B-B14F-4D97-AF65-F5344CB8AC3E}">
        <p14:creationId xmlns:p14="http://schemas.microsoft.com/office/powerpoint/2010/main" val="37830507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E1324572-11D9-453F-A41B-7C09992D24C9}"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3ED69AF-1843-4120-837B-363FCF10EB9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2"/>
          <p:cNvPicPr>
            <a:picLocks noChangeAspect="1" noChangeArrowheads="1"/>
          </p:cNvPicPr>
          <p:nvPr userDrawn="1"/>
        </p:nvPicPr>
        <p:blipFill>
          <a:blip r:embed="rId2" cstate="print"/>
          <a:srcRect/>
          <a:stretch>
            <a:fillRect/>
          </a:stretch>
        </p:blipFill>
        <p:spPr bwMode="auto">
          <a:xfrm>
            <a:off x="0" y="-133350"/>
            <a:ext cx="9144000" cy="7105650"/>
          </a:xfrm>
          <a:prstGeom prst="rect">
            <a:avLst/>
          </a:prstGeom>
          <a:noFill/>
          <a:ln w="9525">
            <a:noFill/>
            <a:miter lim="800000"/>
            <a:headEnd/>
            <a:tailEnd/>
          </a:ln>
        </p:spPr>
      </p:pic>
    </p:spTree>
    <p:extLst>
      <p:ext uri="{BB962C8B-B14F-4D97-AF65-F5344CB8AC3E}">
        <p14:creationId xmlns:p14="http://schemas.microsoft.com/office/powerpoint/2010/main" val="141902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4CA12F5-1842-446C-A6AF-3603314DDAFF}"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E982C2C-9DF9-4754-AE96-6ADF066528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4943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520BB3B-0441-4DA8-AF71-550B9019B22C}" type="datetimeFigureOut">
              <a:rPr lang="en-US" smtClean="0"/>
              <a:pPr>
                <a:defRPr/>
              </a:pPr>
              <a:t>6/4/2014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C82FB86-571C-4FB7-A2C9-92265AC0F510}" type="slidenum">
              <a:rPr lang="en-US" smtClean="0"/>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49DD280C-4C7A-4A78-97D9-73E815FE8199}"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5E7A0C4-7B6E-4AA0-B937-25DB1836DB5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69436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520BB3B-0441-4DA8-AF71-550B9019B22C}"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C82FB86-571C-4FB7-A2C9-92265AC0F51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85209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FBF56162-CCBD-495A-B1FD-D4AA44F3F3A6}"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57CBFF0-3E49-4BB0-8140-B8AEDF30F9E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47984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CAB5045-7FC0-41C3-978D-5F9400957537}"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16D3F53-4215-46A5-948E-95F23085F21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4435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415753F-3E5B-4571-871E-5A1C54717063}"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2DCCDE6-747B-4FE3-834F-3BCCE07ED4E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1792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5681098-4C0E-41BF-8522-F71BCF98CB52}"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FBE0E10-6F68-4C21-9F71-063DE455386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385797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B6D1026-17F7-40D6-AF78-CA9618840B55}"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00545A8-5FE0-417D-9A11-E54C6869CFC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6940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C8251B7-2DA2-46D2-9F8B-14EDC82EE9DD}"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270DC63-F8D0-4EEB-B927-01BFB549473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253287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231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E1324572-11D9-453F-A41B-7C09992D24C9}"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3ED69AF-1843-4120-837B-363FCF10EB9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2"/>
          <p:cNvPicPr>
            <a:picLocks noChangeAspect="1" noChangeArrowheads="1"/>
          </p:cNvPicPr>
          <p:nvPr userDrawn="1"/>
        </p:nvPicPr>
        <p:blipFill>
          <a:blip r:embed="rId2" cstate="print"/>
          <a:srcRect/>
          <a:stretch>
            <a:fillRect/>
          </a:stretch>
        </p:blipFill>
        <p:spPr bwMode="auto">
          <a:xfrm>
            <a:off x="0" y="-133350"/>
            <a:ext cx="9144000" cy="7105650"/>
          </a:xfrm>
          <a:prstGeom prst="rect">
            <a:avLst/>
          </a:prstGeom>
          <a:noFill/>
          <a:ln w="9525">
            <a:noFill/>
            <a:miter lim="800000"/>
            <a:headEnd/>
            <a:tailEnd/>
          </a:ln>
        </p:spPr>
      </p:pic>
    </p:spTree>
    <p:extLst>
      <p:ext uri="{BB962C8B-B14F-4D97-AF65-F5344CB8AC3E}">
        <p14:creationId xmlns:p14="http://schemas.microsoft.com/office/powerpoint/2010/main" val="975967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FBF56162-CCBD-495A-B1FD-D4AA44F3F3A6}" type="datetimeFigureOut">
              <a:rPr lang="en-US" smtClean="0"/>
              <a:pPr>
                <a:defRPr/>
              </a:pPr>
              <a:t>6/4/2014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57CBFF0-3E49-4BB0-8140-B8AEDF30F9E6}" type="slidenum">
              <a:rPr lang="en-US" smtClean="0"/>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4CA12F5-1842-446C-A6AF-3603314DDAFF}"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E982C2C-9DF9-4754-AE96-6ADF066528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80136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49DD280C-4C7A-4A78-97D9-73E815FE8199}"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5E7A0C4-7B6E-4AA0-B937-25DB1836DB5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930133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520BB3B-0441-4DA8-AF71-550B9019B22C}"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C82FB86-571C-4FB7-A2C9-92265AC0F51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5037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FBF56162-CCBD-495A-B1FD-D4AA44F3F3A6}"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57CBFF0-3E49-4BB0-8140-B8AEDF30F9E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669121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CAB5045-7FC0-41C3-978D-5F9400957537}"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16D3F53-4215-46A5-948E-95F23085F21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28656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415753F-3E5B-4571-871E-5A1C54717063}"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2DCCDE6-747B-4FE3-834F-3BCCE07ED4E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83435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5681098-4C0E-41BF-8522-F71BCF98CB52}"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FBE0E10-6F68-4C21-9F71-063DE455386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5780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B6D1026-17F7-40D6-AF78-CA9618840B55}"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00545A8-5FE0-417D-9A11-E54C6869CFC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972856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C8251B7-2DA2-46D2-9F8B-14EDC82EE9DD}"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270DC63-F8D0-4EEB-B927-01BFB549473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860914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0489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CAB5045-7FC0-41C3-978D-5F9400957537}" type="datetimeFigureOut">
              <a:rPr lang="en-US" smtClean="0"/>
              <a:pPr>
                <a:defRPr/>
              </a:pPr>
              <a:t>6/4/2014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16D3F53-4215-46A5-948E-95F23085F21D}" type="slidenum">
              <a:rPr lang="en-US" smtClean="0"/>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E1324572-11D9-453F-A41B-7C09992D24C9}"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3ED69AF-1843-4120-837B-363FCF10EB93}"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8" descr="DPH_PPT.jpg"/>
          <p:cNvPicPr>
            <a:picLocks noChangeAspect="1"/>
          </p:cNvPicPr>
          <p:nvPr userDrawn="1"/>
        </p:nvPicPr>
        <p:blipFill>
          <a:blip r:embed="rId2" cstate="print"/>
          <a:srcRect/>
          <a:stretch>
            <a:fillRect/>
          </a:stretch>
        </p:blipFill>
        <p:spPr bwMode="auto">
          <a:xfrm>
            <a:off x="0" y="-103188"/>
            <a:ext cx="9144000" cy="7064376"/>
          </a:xfrm>
          <a:prstGeom prst="rect">
            <a:avLst/>
          </a:prstGeom>
          <a:noFill/>
          <a:ln w="9525">
            <a:noFill/>
            <a:miter lim="800000"/>
            <a:headEnd/>
            <a:tailEnd/>
          </a:ln>
        </p:spPr>
      </p:pic>
    </p:spTree>
    <p:extLst>
      <p:ext uri="{BB962C8B-B14F-4D97-AF65-F5344CB8AC3E}">
        <p14:creationId xmlns:p14="http://schemas.microsoft.com/office/powerpoint/2010/main" val="40113748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4CA12F5-1842-446C-A6AF-3603314DDAFF}"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E982C2C-9DF9-4754-AE96-6ADF066528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111130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49DD280C-4C7A-4A78-97D9-73E815FE8199}"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5E7A0C4-7B6E-4AA0-B937-25DB1836DB5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56827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520BB3B-0441-4DA8-AF71-550B9019B22C}"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C82FB86-571C-4FB7-A2C9-92265AC0F51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86397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FBF56162-CCBD-495A-B1FD-D4AA44F3F3A6}"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57CBFF0-3E49-4BB0-8140-B8AEDF30F9E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42669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CAB5045-7FC0-41C3-978D-5F9400957537}"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16D3F53-4215-46A5-948E-95F23085F21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93607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415753F-3E5B-4571-871E-5A1C54717063}"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2DCCDE6-747B-4FE3-834F-3BCCE07ED4E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23346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5681098-4C0E-41BF-8522-F71BCF98CB52}"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FBE0E10-6F68-4C21-9F71-063DE455386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79528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B6D1026-17F7-40D6-AF78-CA9618840B55}"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00545A8-5FE0-417D-9A11-E54C6869CFC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262495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C8251B7-2DA2-46D2-9F8B-14EDC82EE9DD}"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270DC63-F8D0-4EEB-B927-01BFB549473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41528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415753F-3E5B-4571-871E-5A1C54717063}" type="datetimeFigureOut">
              <a:rPr lang="en-US" smtClean="0"/>
              <a:pPr>
                <a:defRPr/>
              </a:pPr>
              <a:t>6/4/2014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2DCCDE6-747B-4FE3-834F-3BCCE07ED4E9}" type="slidenum">
              <a:rPr lang="en-US" smtClean="0"/>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8919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3413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5681098-4C0E-41BF-8522-F71BCF98CB52}" type="datetimeFigureOut">
              <a:rPr lang="en-US" smtClean="0"/>
              <a:pPr>
                <a:defRPr/>
              </a:pPr>
              <a:t>6/4/2014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FBE0E10-6F68-4C21-9F71-063DE4553860}"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B6D1026-17F7-40D6-AF78-CA9618840B55}" type="datetimeFigureOut">
              <a:rPr lang="en-US" smtClean="0"/>
              <a:pPr>
                <a:defRPr/>
              </a:pPr>
              <a:t>6/4/2014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00545A8-5FE0-417D-9A11-E54C6869CFCB}"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457200"/>
            <a:ext cx="8839200" cy="9906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tabLst/>
              <a:defRPr/>
            </a:pPr>
            <a:r>
              <a:rPr kumimoji="0" lang="en-US" sz="4400" b="1" i="0" u="none" strike="noStrike" kern="1200" cap="none" spc="0" normalizeH="0" baseline="0" noProof="0" dirty="0" smtClean="0">
                <a:ln>
                  <a:noFill/>
                </a:ln>
                <a:solidFill>
                  <a:schemeClr val="tx1">
                    <a:lumMod val="50000"/>
                    <a:lumOff val="50000"/>
                  </a:schemeClr>
                </a:solidFill>
                <a:effectLst/>
                <a:uLnTx/>
                <a:uFillTx/>
                <a:latin typeface="Segoe UI" pitchFamily="34" charset="0"/>
                <a:ea typeface="+mj-ea"/>
                <a:cs typeface="Segoe UI" pitchFamily="34" charset="0"/>
              </a:rPr>
              <a:t>Use of bullets when you have text</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0932AF1-9B09-493D-A42B-8BC1590F1A8C}" type="datetimeFigureOut">
              <a:rPr lang="en-US" smtClean="0"/>
              <a:pPr>
                <a:defRPr/>
              </a:pPr>
              <a:t>6/4/2014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25EFF0-A14D-4684-8537-67F24F51B08C}" type="slidenum">
              <a:rPr lang="en-US" smtClean="0"/>
              <a:pPr>
                <a:defRPr/>
              </a:pPr>
              <a:t>‹#›</a:t>
            </a:fld>
            <a:endParaRPr lang="en-US"/>
          </a:p>
        </p:txBody>
      </p:sp>
      <p:pic>
        <p:nvPicPr>
          <p:cNvPr id="7" name="Picture 4" descr="DPH_PPT2.jpg"/>
          <p:cNvPicPr>
            <a:picLocks noChangeAspect="1"/>
          </p:cNvPicPr>
          <p:nvPr/>
        </p:nvPicPr>
        <p:blipFill>
          <a:blip r:embed="rId13" cstate="print"/>
          <a:srcRect/>
          <a:stretch>
            <a:fillRect/>
          </a:stretch>
        </p:blipFill>
        <p:spPr bwMode="auto">
          <a:xfrm>
            <a:off x="0" y="-103188"/>
            <a:ext cx="9144000" cy="7064376"/>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3"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marL="0" marR="0" indent="0" algn="ctr" defTabSz="914400" rtl="0" eaLnBrk="1" fontAlgn="auto" latinLnBrk="0" hangingPunct="1">
        <a:lnSpc>
          <a:spcPct val="100000"/>
        </a:lnSpc>
        <a:spcBef>
          <a:spcPct val="0"/>
        </a:spcBef>
        <a:spcAft>
          <a:spcPts val="0"/>
        </a:spcAft>
        <a:buNone/>
        <a:tabLst/>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457200"/>
            <a:ext cx="8839200" cy="9906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tabLst/>
              <a:defRPr/>
            </a:pPr>
            <a:r>
              <a:rPr kumimoji="0" lang="en-US" sz="4400" b="1" i="0" u="none" strike="noStrike" kern="1200" cap="none" spc="0" normalizeH="0" baseline="0" noProof="0" dirty="0" smtClean="0">
                <a:ln>
                  <a:noFill/>
                </a:ln>
                <a:solidFill>
                  <a:schemeClr val="tx1">
                    <a:lumMod val="50000"/>
                    <a:lumOff val="50000"/>
                  </a:schemeClr>
                </a:solidFill>
                <a:effectLst/>
                <a:uLnTx/>
                <a:uFillTx/>
                <a:latin typeface="Segoe UI" pitchFamily="34" charset="0"/>
                <a:ea typeface="+mj-ea"/>
                <a:cs typeface="Segoe UI" pitchFamily="34" charset="0"/>
              </a:rPr>
              <a:t>Use of bullets when you have text</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0932AF1-9B09-493D-A42B-8BC1590F1A8C}"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25EFF0-A14D-4684-8537-67F24F51B08C}"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4" descr="DPH_PPT2.jpg"/>
          <p:cNvPicPr>
            <a:picLocks noChangeAspect="1"/>
          </p:cNvPicPr>
          <p:nvPr/>
        </p:nvPicPr>
        <p:blipFill>
          <a:blip r:embed="rId15" cstate="print"/>
          <a:srcRect/>
          <a:stretch>
            <a:fillRect/>
          </a:stretch>
        </p:blipFill>
        <p:spPr bwMode="auto">
          <a:xfrm>
            <a:off x="0" y="-103188"/>
            <a:ext cx="9144000" cy="7064376"/>
          </a:xfrm>
          <a:prstGeom prst="rect">
            <a:avLst/>
          </a:prstGeom>
          <a:noFill/>
          <a:ln w="9525">
            <a:noFill/>
            <a:miter lim="800000"/>
            <a:headEnd/>
            <a:tailEnd/>
          </a:ln>
        </p:spPr>
      </p:pic>
    </p:spTree>
    <p:extLst>
      <p:ext uri="{BB962C8B-B14F-4D97-AF65-F5344CB8AC3E}">
        <p14:creationId xmlns:p14="http://schemas.microsoft.com/office/powerpoint/2010/main" val="274594633"/>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Lst>
  <p:txStyles>
    <p:titleStyle>
      <a:lvl1pPr marL="0" marR="0" indent="0" algn="ctr" defTabSz="914400" rtl="0" eaLnBrk="1" fontAlgn="auto" latinLnBrk="0" hangingPunct="1">
        <a:lnSpc>
          <a:spcPct val="100000"/>
        </a:lnSpc>
        <a:spcBef>
          <a:spcPct val="0"/>
        </a:spcBef>
        <a:spcAft>
          <a:spcPts val="0"/>
        </a:spcAft>
        <a:buNone/>
        <a:tabLst/>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457200"/>
            <a:ext cx="8839200" cy="9906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tabLst/>
              <a:defRPr/>
            </a:pPr>
            <a:r>
              <a:rPr kumimoji="0" lang="en-US" sz="4400" b="1" i="0" u="none" strike="noStrike" kern="1200" cap="none" spc="0" normalizeH="0" baseline="0" noProof="0" dirty="0" smtClean="0">
                <a:ln>
                  <a:noFill/>
                </a:ln>
                <a:solidFill>
                  <a:schemeClr val="tx1">
                    <a:lumMod val="50000"/>
                    <a:lumOff val="50000"/>
                  </a:schemeClr>
                </a:solidFill>
                <a:effectLst/>
                <a:uLnTx/>
                <a:uFillTx/>
                <a:latin typeface="Segoe UI" pitchFamily="34" charset="0"/>
                <a:ea typeface="+mj-ea"/>
                <a:cs typeface="Segoe UI" pitchFamily="34" charset="0"/>
              </a:rPr>
              <a:t>Use of bullets when you have text</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0932AF1-9B09-493D-A42B-8BC1590F1A8C}"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25EFF0-A14D-4684-8537-67F24F51B08C}"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4" descr="DPH_PPT2.jpg"/>
          <p:cNvPicPr>
            <a:picLocks noChangeAspect="1"/>
          </p:cNvPicPr>
          <p:nvPr/>
        </p:nvPicPr>
        <p:blipFill>
          <a:blip r:embed="rId15" cstate="print"/>
          <a:srcRect/>
          <a:stretch>
            <a:fillRect/>
          </a:stretch>
        </p:blipFill>
        <p:spPr bwMode="auto">
          <a:xfrm>
            <a:off x="0" y="-103188"/>
            <a:ext cx="9144000" cy="7064376"/>
          </a:xfrm>
          <a:prstGeom prst="rect">
            <a:avLst/>
          </a:prstGeom>
          <a:noFill/>
          <a:ln w="9525">
            <a:noFill/>
            <a:miter lim="800000"/>
            <a:headEnd/>
            <a:tailEnd/>
          </a:ln>
        </p:spPr>
      </p:pic>
    </p:spTree>
    <p:extLst>
      <p:ext uri="{BB962C8B-B14F-4D97-AF65-F5344CB8AC3E}">
        <p14:creationId xmlns:p14="http://schemas.microsoft.com/office/powerpoint/2010/main" val="1319273586"/>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Lst>
  <p:txStyles>
    <p:titleStyle>
      <a:lvl1pPr marL="0" marR="0" indent="0" algn="ctr" defTabSz="914400" rtl="0" eaLnBrk="1" fontAlgn="auto" latinLnBrk="0" hangingPunct="1">
        <a:lnSpc>
          <a:spcPct val="100000"/>
        </a:lnSpc>
        <a:spcBef>
          <a:spcPct val="0"/>
        </a:spcBef>
        <a:spcAft>
          <a:spcPts val="0"/>
        </a:spcAft>
        <a:buNone/>
        <a:tabLst/>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457200"/>
            <a:ext cx="8839200" cy="9906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tabLst/>
              <a:defRPr/>
            </a:pPr>
            <a:r>
              <a:rPr kumimoji="0" lang="en-US" sz="4400" b="1" i="0" u="none" strike="noStrike" kern="1200" cap="none" spc="0" normalizeH="0" baseline="0" noProof="0" dirty="0" smtClean="0">
                <a:ln>
                  <a:noFill/>
                </a:ln>
                <a:solidFill>
                  <a:schemeClr val="tx1">
                    <a:lumMod val="50000"/>
                    <a:lumOff val="50000"/>
                  </a:schemeClr>
                </a:solidFill>
                <a:effectLst/>
                <a:uLnTx/>
                <a:uFillTx/>
                <a:latin typeface="Segoe UI" pitchFamily="34" charset="0"/>
                <a:ea typeface="+mj-ea"/>
                <a:cs typeface="Segoe UI" pitchFamily="34" charset="0"/>
              </a:rPr>
              <a:t>Use of bullets when you have text</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0932AF1-9B09-493D-A42B-8BC1590F1A8C}"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25EFF0-A14D-4684-8537-67F24F51B08C}"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4" descr="DPH_PPT2.jpg"/>
          <p:cNvPicPr>
            <a:picLocks noChangeAspect="1"/>
          </p:cNvPicPr>
          <p:nvPr/>
        </p:nvPicPr>
        <p:blipFill>
          <a:blip r:embed="rId13" cstate="print"/>
          <a:srcRect/>
          <a:stretch>
            <a:fillRect/>
          </a:stretch>
        </p:blipFill>
        <p:spPr bwMode="auto">
          <a:xfrm>
            <a:off x="0" y="-103188"/>
            <a:ext cx="9144000" cy="7064376"/>
          </a:xfrm>
          <a:prstGeom prst="rect">
            <a:avLst/>
          </a:prstGeom>
          <a:noFill/>
          <a:ln w="9525">
            <a:noFill/>
            <a:miter lim="800000"/>
            <a:headEnd/>
            <a:tailEnd/>
          </a:ln>
        </p:spPr>
      </p:pic>
    </p:spTree>
    <p:extLst>
      <p:ext uri="{BB962C8B-B14F-4D97-AF65-F5344CB8AC3E}">
        <p14:creationId xmlns:p14="http://schemas.microsoft.com/office/powerpoint/2010/main" val="226066906"/>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marL="0" marR="0" indent="0" algn="ctr" defTabSz="914400" rtl="0" eaLnBrk="1" fontAlgn="auto" latinLnBrk="0" hangingPunct="1">
        <a:lnSpc>
          <a:spcPct val="100000"/>
        </a:lnSpc>
        <a:spcBef>
          <a:spcPct val="0"/>
        </a:spcBef>
        <a:spcAft>
          <a:spcPts val="0"/>
        </a:spcAft>
        <a:buNone/>
        <a:tabLst/>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457200"/>
            <a:ext cx="8839200" cy="9906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tabLst/>
              <a:defRPr/>
            </a:pPr>
            <a:r>
              <a:rPr kumimoji="0" lang="en-US" sz="4400" b="1" i="0" u="none" strike="noStrike" kern="1200" cap="none" spc="0" normalizeH="0" baseline="0" noProof="0" dirty="0" smtClean="0">
                <a:ln>
                  <a:noFill/>
                </a:ln>
                <a:solidFill>
                  <a:schemeClr val="tx1">
                    <a:lumMod val="50000"/>
                    <a:lumOff val="50000"/>
                  </a:schemeClr>
                </a:solidFill>
                <a:effectLst/>
                <a:uLnTx/>
                <a:uFillTx/>
                <a:latin typeface="Segoe UI" pitchFamily="34" charset="0"/>
                <a:ea typeface="+mj-ea"/>
                <a:cs typeface="Segoe UI" pitchFamily="34" charset="0"/>
              </a:rPr>
              <a:t>Use of bullets when you have text</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0932AF1-9B09-493D-A42B-8BC1590F1A8C}"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25EFF0-A14D-4684-8537-67F24F51B08C}"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4" descr="DPH_PPT2.jpg"/>
          <p:cNvPicPr>
            <a:picLocks noChangeAspect="1"/>
          </p:cNvPicPr>
          <p:nvPr/>
        </p:nvPicPr>
        <p:blipFill>
          <a:blip r:embed="rId13" cstate="print"/>
          <a:srcRect/>
          <a:stretch>
            <a:fillRect/>
          </a:stretch>
        </p:blipFill>
        <p:spPr bwMode="auto">
          <a:xfrm>
            <a:off x="0" y="-103188"/>
            <a:ext cx="9144000" cy="7064376"/>
          </a:xfrm>
          <a:prstGeom prst="rect">
            <a:avLst/>
          </a:prstGeom>
          <a:noFill/>
          <a:ln w="9525">
            <a:noFill/>
            <a:miter lim="800000"/>
            <a:headEnd/>
            <a:tailEnd/>
          </a:ln>
        </p:spPr>
      </p:pic>
    </p:spTree>
    <p:extLst>
      <p:ext uri="{BB962C8B-B14F-4D97-AF65-F5344CB8AC3E}">
        <p14:creationId xmlns:p14="http://schemas.microsoft.com/office/powerpoint/2010/main" val="257768973"/>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marL="0" marR="0" indent="0" algn="ctr" defTabSz="914400" rtl="0" eaLnBrk="1" fontAlgn="auto" latinLnBrk="0" hangingPunct="1">
        <a:lnSpc>
          <a:spcPct val="100000"/>
        </a:lnSpc>
        <a:spcBef>
          <a:spcPct val="0"/>
        </a:spcBef>
        <a:spcAft>
          <a:spcPts val="0"/>
        </a:spcAft>
        <a:buNone/>
        <a:tabLst/>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457200"/>
            <a:ext cx="8839200" cy="9906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tabLst/>
              <a:defRPr/>
            </a:pPr>
            <a:r>
              <a:rPr kumimoji="0" lang="en-US" sz="4400" b="1" i="0" u="none" strike="noStrike" kern="1200" cap="none" spc="0" normalizeH="0" baseline="0" noProof="0" dirty="0" smtClean="0">
                <a:ln>
                  <a:noFill/>
                </a:ln>
                <a:solidFill>
                  <a:schemeClr val="tx1">
                    <a:lumMod val="50000"/>
                    <a:lumOff val="50000"/>
                  </a:schemeClr>
                </a:solidFill>
                <a:effectLst/>
                <a:uLnTx/>
                <a:uFillTx/>
                <a:latin typeface="Segoe UI" pitchFamily="34" charset="0"/>
                <a:ea typeface="+mj-ea"/>
                <a:cs typeface="Segoe UI" pitchFamily="34" charset="0"/>
              </a:rPr>
              <a:t>Use of bullets when you have text</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0932AF1-9B09-493D-A42B-8BC1590F1A8C}"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25EFF0-A14D-4684-8537-67F24F51B08C}"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4" descr="DPH_PPT2.jpg"/>
          <p:cNvPicPr>
            <a:picLocks noChangeAspect="1"/>
          </p:cNvPicPr>
          <p:nvPr/>
        </p:nvPicPr>
        <p:blipFill>
          <a:blip r:embed="rId14" cstate="print"/>
          <a:srcRect/>
          <a:stretch>
            <a:fillRect/>
          </a:stretch>
        </p:blipFill>
        <p:spPr bwMode="auto">
          <a:xfrm>
            <a:off x="0" y="-103188"/>
            <a:ext cx="9144000" cy="7064376"/>
          </a:xfrm>
          <a:prstGeom prst="rect">
            <a:avLst/>
          </a:prstGeom>
          <a:noFill/>
          <a:ln w="9525">
            <a:noFill/>
            <a:miter lim="800000"/>
            <a:headEnd/>
            <a:tailEnd/>
          </a:ln>
        </p:spPr>
      </p:pic>
    </p:spTree>
    <p:extLst>
      <p:ext uri="{BB962C8B-B14F-4D97-AF65-F5344CB8AC3E}">
        <p14:creationId xmlns:p14="http://schemas.microsoft.com/office/powerpoint/2010/main" val="2788966428"/>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Lst>
  <p:txStyles>
    <p:titleStyle>
      <a:lvl1pPr marL="0" marR="0" indent="0" algn="ctr" defTabSz="914400" rtl="0" eaLnBrk="1" fontAlgn="auto" latinLnBrk="0" hangingPunct="1">
        <a:lnSpc>
          <a:spcPct val="100000"/>
        </a:lnSpc>
        <a:spcBef>
          <a:spcPct val="0"/>
        </a:spcBef>
        <a:spcAft>
          <a:spcPts val="0"/>
        </a:spcAft>
        <a:buNone/>
        <a:tabLst/>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2.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17.xml"/><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oleObject" Target="../embeddings/oleObject1.bin"/><Relationship Id="rId10" Type="http://schemas.openxmlformats.org/officeDocument/2006/relationships/image" Target="../media/image24.png"/><Relationship Id="rId4" Type="http://schemas.openxmlformats.org/officeDocument/2006/relationships/notesSlide" Target="../notesSlides/notesSlide12.xml"/><Relationship Id="rId9"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xml"/><Relationship Id="rId1" Type="http://schemas.openxmlformats.org/officeDocument/2006/relationships/vmlDrawing" Target="../drawings/vmlDrawing2.vml"/><Relationship Id="rId6" Type="http://schemas.openxmlformats.org/officeDocument/2006/relationships/image" Target="../media/image34.png"/><Relationship Id="rId5" Type="http://schemas.openxmlformats.org/officeDocument/2006/relationships/oleObject" Target="../embeddings/oleObject3.bin"/><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17.xml"/><Relationship Id="rId7" Type="http://schemas.openxmlformats.org/officeDocument/2006/relationships/image" Target="../media/image37.png"/><Relationship Id="rId2" Type="http://schemas.openxmlformats.org/officeDocument/2006/relationships/slideLayout" Target="../slideLayouts/slideLayout1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36.png"/><Relationship Id="rId4" Type="http://schemas.openxmlformats.org/officeDocument/2006/relationships/oleObject" Target="../embeddings/oleObject4.bin"/><Relationship Id="rId9"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5.jpeg"/><Relationship Id="rId7"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41.jpeg"/><Relationship Id="rId5" Type="http://schemas.openxmlformats.org/officeDocument/2006/relationships/image" Target="../media/image40.wmf"/><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hyperlink" Target="http://pediatrics.aappublications.org/misc/Permissions.dtl" TargetMode="Externa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xml"/><Relationship Id="rId1" Type="http://schemas.openxmlformats.org/officeDocument/2006/relationships/vmlDrawing" Target="../drawings/vmlDrawing4.vml"/><Relationship Id="rId6" Type="http://schemas.openxmlformats.org/officeDocument/2006/relationships/image" Target="../media/image45.png"/><Relationship Id="rId5" Type="http://schemas.openxmlformats.org/officeDocument/2006/relationships/oleObject" Target="../embeddings/oleObject6.bin"/><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48.jpeg"/><Relationship Id="rId4" Type="http://schemas.openxmlformats.org/officeDocument/2006/relationships/hyperlink" Target="http://images.google.com/imgres?imgurl=http://i.esmas.com/image/0/000/003/834/hepatitis_nt.jpg&amp;imgrefurl=http://www.esmas.com/salud/enfermedades/infecciosas/402160.html&amp;h=200&amp;w=220&amp;sz=8&amp;hl=en&amp;start=14&amp;tbnid=Gl2w25MJbqtUJM:&amp;tbnh=97&amp;tbnw=107&amp;prev=/images?q=hepatitis+&amp;svnum=10&amp;hl=en&amp;l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7.xml"/><Relationship Id="rId1" Type="http://schemas.openxmlformats.org/officeDocument/2006/relationships/vmlDrawing" Target="../drawings/vmlDrawing5.v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oleObject" Target="../embeddings/oleObject7.bin"/></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7.xml"/><Relationship Id="rId1" Type="http://schemas.openxmlformats.org/officeDocument/2006/relationships/vmlDrawing" Target="../drawings/vmlDrawing6.vml"/><Relationship Id="rId5" Type="http://schemas.openxmlformats.org/officeDocument/2006/relationships/image" Target="../media/image51.png"/><Relationship Id="rId4" Type="http://schemas.openxmlformats.org/officeDocument/2006/relationships/oleObject" Target="../embeddings/oleObject8.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45.xml"/><Relationship Id="rId1" Type="http://schemas.openxmlformats.org/officeDocument/2006/relationships/slideLayout" Target="../slideLayouts/slideLayout17.xml"/><Relationship Id="rId4" Type="http://schemas.openxmlformats.org/officeDocument/2006/relationships/image" Target="../media/image60.w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62.png"/><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61.png"/><Relationship Id="rId4" Type="http://schemas.openxmlformats.org/officeDocument/2006/relationships/oleObject" Target="../embeddings/oleObject9.bin"/></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http://vaers.hhs.gov/" TargetMode="External"/><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11.xml"/><Relationship Id="rId5" Type="http://schemas.openxmlformats.org/officeDocument/2006/relationships/image" Target="../media/image67.wmf"/><Relationship Id="rId4" Type="http://schemas.openxmlformats.org/officeDocument/2006/relationships/image" Target="../media/image66.jpeg"/></Relationships>
</file>

<file path=ppt/slides/_rels/slide5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2.wmf"/><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8"/>
          <p:cNvSpPr>
            <a:spLocks noChangeArrowheads="1"/>
          </p:cNvSpPr>
          <p:nvPr/>
        </p:nvSpPr>
        <p:spPr bwMode="auto">
          <a:xfrm>
            <a:off x="-47625" y="1516063"/>
            <a:ext cx="9191625" cy="1905000"/>
          </a:xfrm>
          <a:prstGeom prst="rect">
            <a:avLst/>
          </a:prstGeom>
          <a:noFill/>
          <a:ln w="38100">
            <a:noFill/>
            <a:miter lim="800000"/>
            <a:headEnd/>
            <a:tailEnd/>
          </a:ln>
        </p:spPr>
        <p:txBody>
          <a:bodyPr anchor="ctr"/>
          <a:lstStyle/>
          <a:p>
            <a:pPr algn="ctr">
              <a:spcAft>
                <a:spcPct val="25000"/>
              </a:spcAft>
              <a:defRPr/>
            </a:pPr>
            <a:r>
              <a:rPr lang="en-US" sz="2800" b="1" dirty="0" smtClean="0">
                <a:solidFill>
                  <a:prstClr val="black">
                    <a:lumMod val="65000"/>
                    <a:lumOff val="35000"/>
                  </a:prstClr>
                </a:solidFill>
                <a:latin typeface="Segoe UI" pitchFamily="34" charset="0"/>
                <a:cs typeface="Segoe UI" pitchFamily="34" charset="0"/>
              </a:rPr>
              <a:t>Review of the Recommended Schedule</a:t>
            </a:r>
            <a:endParaRPr lang="en-US" sz="2800" b="1" dirty="0">
              <a:solidFill>
                <a:prstClr val="black">
                  <a:lumMod val="65000"/>
                  <a:lumOff val="35000"/>
                </a:prstClr>
              </a:solidFill>
              <a:latin typeface="Segoe UI" pitchFamily="34" charset="0"/>
              <a:cs typeface="Segoe UI" pitchFamily="34" charset="0"/>
            </a:endParaRPr>
          </a:p>
        </p:txBody>
      </p:sp>
      <p:sp>
        <p:nvSpPr>
          <p:cNvPr id="5" name="Rectangle 90"/>
          <p:cNvSpPr>
            <a:spLocks noChangeArrowheads="1"/>
          </p:cNvSpPr>
          <p:nvPr/>
        </p:nvSpPr>
        <p:spPr bwMode="auto">
          <a:xfrm>
            <a:off x="2782888" y="3675063"/>
            <a:ext cx="6172200" cy="1219200"/>
          </a:xfrm>
          <a:prstGeom prst="rect">
            <a:avLst/>
          </a:prstGeom>
          <a:noFill/>
          <a:ln w="9525">
            <a:noFill/>
            <a:miter lim="800000"/>
            <a:headEnd/>
            <a:tailEnd/>
          </a:ln>
        </p:spPr>
        <p:txBody>
          <a:bodyPr/>
          <a:lstStyle/>
          <a:p>
            <a:pPr>
              <a:lnSpc>
                <a:spcPct val="80000"/>
              </a:lnSpc>
              <a:spcBef>
                <a:spcPct val="20000"/>
              </a:spcBef>
              <a:spcAft>
                <a:spcPct val="30000"/>
              </a:spcAft>
              <a:defRPr/>
            </a:pPr>
            <a:r>
              <a:rPr lang="en-US" sz="2000" dirty="0" smtClean="0">
                <a:solidFill>
                  <a:prstClr val="black">
                    <a:lumMod val="65000"/>
                    <a:lumOff val="35000"/>
                  </a:prstClr>
                </a:solidFill>
                <a:latin typeface="Segoe UI" pitchFamily="34" charset="0"/>
                <a:cs typeface="Segoe UI" pitchFamily="34" charset="0"/>
              </a:rPr>
              <a:t>Presentation to: </a:t>
            </a:r>
          </a:p>
          <a:p>
            <a:pPr>
              <a:lnSpc>
                <a:spcPct val="80000"/>
              </a:lnSpc>
              <a:spcBef>
                <a:spcPct val="20000"/>
              </a:spcBef>
              <a:spcAft>
                <a:spcPct val="30000"/>
              </a:spcAft>
              <a:defRPr/>
            </a:pPr>
            <a:r>
              <a:rPr lang="en-US" sz="2000" dirty="0" smtClean="0">
                <a:solidFill>
                  <a:prstClr val="black">
                    <a:lumMod val="65000"/>
                    <a:lumOff val="35000"/>
                  </a:prstClr>
                </a:solidFill>
                <a:latin typeface="Segoe UI" pitchFamily="34" charset="0"/>
                <a:cs typeface="Segoe UI" pitchFamily="34" charset="0"/>
              </a:rPr>
              <a:t>Presented by:</a:t>
            </a:r>
          </a:p>
          <a:p>
            <a:pPr>
              <a:lnSpc>
                <a:spcPct val="80000"/>
              </a:lnSpc>
              <a:spcBef>
                <a:spcPct val="20000"/>
              </a:spcBef>
              <a:spcAft>
                <a:spcPct val="30000"/>
              </a:spcAft>
              <a:defRPr/>
            </a:pPr>
            <a:r>
              <a:rPr lang="en-US" sz="2000" dirty="0" smtClean="0">
                <a:solidFill>
                  <a:prstClr val="black">
                    <a:lumMod val="65000"/>
                    <a:lumOff val="35000"/>
                  </a:prstClr>
                </a:solidFill>
                <a:latin typeface="Segoe UI" pitchFamily="34" charset="0"/>
                <a:cs typeface="Segoe UI" pitchFamily="34" charset="0"/>
              </a:rPr>
              <a:t>Date:</a:t>
            </a:r>
          </a:p>
          <a:p>
            <a:pPr>
              <a:lnSpc>
                <a:spcPct val="80000"/>
              </a:lnSpc>
              <a:spcBef>
                <a:spcPct val="20000"/>
              </a:spcBef>
              <a:defRPr/>
            </a:pPr>
            <a:endParaRPr lang="en-US" dirty="0">
              <a:solidFill>
                <a:srgbClr val="006699"/>
              </a:solidFill>
              <a:latin typeface="Arial Narrow" pitchFamily="34" charset="0"/>
            </a:endParaRPr>
          </a:p>
        </p:txBody>
      </p:sp>
    </p:spTree>
    <p:extLst>
      <p:ext uri="{BB962C8B-B14F-4D97-AF65-F5344CB8AC3E}">
        <p14:creationId xmlns:p14="http://schemas.microsoft.com/office/powerpoint/2010/main" val="8131771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67"/>
          <p:cNvGraphicFramePr>
            <a:graphicFrameLocks/>
          </p:cNvGraphicFramePr>
          <p:nvPr>
            <p:extLst>
              <p:ext uri="{D42A27DB-BD31-4B8C-83A1-F6EECF244321}">
                <p14:modId xmlns:p14="http://schemas.microsoft.com/office/powerpoint/2010/main" val="2356909706"/>
              </p:ext>
            </p:extLst>
          </p:nvPr>
        </p:nvGraphicFramePr>
        <p:xfrm>
          <a:off x="457200" y="1447800"/>
          <a:ext cx="8229600" cy="4734879"/>
        </p:xfrm>
        <a:graphic>
          <a:graphicData uri="http://schemas.openxmlformats.org/drawingml/2006/table">
            <a:tbl>
              <a:tblPr/>
              <a:tblGrid>
                <a:gridCol w="2146300"/>
                <a:gridCol w="1968500"/>
                <a:gridCol w="2057400"/>
                <a:gridCol w="2057400"/>
              </a:tblGrid>
              <a:tr h="522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Disease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Prevaccine (in peak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2012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 Reduction of Cases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Diphtheria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30, 508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r>
              <a:tr h="468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Measles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763,094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r>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Mumps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212,932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r>
              <a:tr h="468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Pertussis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265,269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48,277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81.8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r>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Paralytic polio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63,302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r>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Rubella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488,796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r>
              <a:tr h="468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Tetanus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84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601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84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37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84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93.8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84FF"/>
                    </a:solidFill>
                  </a:tcPr>
                </a:tc>
              </a:tr>
              <a:tr h="520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Hib, type b</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(age &lt; 5 yrs.)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20,000 </a:t>
                      </a:r>
                      <a:r>
                        <a:rPr kumimoji="0" lang="en-US" sz="1600" b="1" i="0" u="none" strike="noStrike" cap="none" normalizeH="0" baseline="0" dirty="0" smtClean="0">
                          <a:ln>
                            <a:noFill/>
                          </a:ln>
                          <a:solidFill>
                            <a:schemeClr val="tx1"/>
                          </a:solidFill>
                          <a:effectLst/>
                          <a:latin typeface="Arial" charset="0"/>
                        </a:rPr>
                        <a:t>(yearly average in 1980’s)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30, </a:t>
                      </a:r>
                      <a:r>
                        <a:rPr kumimoji="0" lang="en-US" sz="1800" b="1" i="0" u="none" strike="noStrike" cap="none" normalizeH="0" baseline="0" dirty="0" smtClean="0">
                          <a:ln>
                            <a:noFill/>
                          </a:ln>
                          <a:solidFill>
                            <a:schemeClr val="tx1"/>
                          </a:solidFill>
                          <a:effectLst/>
                          <a:latin typeface="Arial" charset="0"/>
                        </a:rPr>
                        <a:t>plus 210 of unknown type</a:t>
                      </a:r>
                      <a:endParaRPr kumimoji="0" lang="en-US" sz="20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&gt;99.8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solidFill>
                  </a:tcPr>
                </a:tc>
              </a:tr>
            </a:tbl>
          </a:graphicData>
        </a:graphic>
      </p:graphicFrame>
      <p:sp>
        <p:nvSpPr>
          <p:cNvPr id="3" name="Rectangle 56"/>
          <p:cNvSpPr txBox="1">
            <a:spLocks noChangeArrowheads="1"/>
          </p:cNvSpPr>
          <p:nvPr/>
        </p:nvSpPr>
        <p:spPr bwMode="auto">
          <a:xfrm>
            <a:off x="304800" y="152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dirty="0" smtClean="0">
                <a:solidFill>
                  <a:srgbClr val="4F81BD"/>
                </a:solidFill>
              </a:rPr>
              <a:t>20</a:t>
            </a:r>
            <a:r>
              <a:rPr lang="en-US" sz="3600" b="1" baseline="30000" dirty="0" smtClean="0">
                <a:solidFill>
                  <a:srgbClr val="4F81BD"/>
                </a:solidFill>
              </a:rPr>
              <a:t>th</a:t>
            </a:r>
            <a:r>
              <a:rPr lang="en-US" sz="3600" b="1" dirty="0" smtClean="0">
                <a:solidFill>
                  <a:srgbClr val="4F81BD"/>
                </a:solidFill>
              </a:rPr>
              <a:t> Century Peak &amp; Current Morbidity for VPDs</a:t>
            </a:r>
            <a:endParaRPr lang="en-US" sz="3600" b="1" dirty="0">
              <a:solidFill>
                <a:srgbClr val="4F81BD"/>
              </a:solidFill>
            </a:endParaRPr>
          </a:p>
        </p:txBody>
      </p:sp>
      <p:sp>
        <p:nvSpPr>
          <p:cNvPr id="4" name="Rectangle 59"/>
          <p:cNvSpPr>
            <a:spLocks noChangeArrowheads="1"/>
          </p:cNvSpPr>
          <p:nvPr/>
        </p:nvSpPr>
        <p:spPr bwMode="auto">
          <a:xfrm>
            <a:off x="228600" y="6324600"/>
            <a:ext cx="5622117" cy="369332"/>
          </a:xfrm>
          <a:prstGeom prst="rect">
            <a:avLst/>
          </a:prstGeom>
          <a:noFill/>
          <a:ln w="9525">
            <a:noFill/>
            <a:miter lim="800000"/>
            <a:headEnd/>
            <a:tailEnd/>
          </a:ln>
          <a:effectLst/>
        </p:spPr>
        <p:txBody>
          <a:bodyPr wrap="none">
            <a:spAutoFit/>
          </a:bodyPr>
          <a:lstStyle/>
          <a:p>
            <a:pPr eaLnBrk="0" hangingPunct="0">
              <a:spcBef>
                <a:spcPct val="50000"/>
              </a:spcBef>
            </a:pPr>
            <a:r>
              <a:rPr kumimoji="1" lang="en-US" b="1" dirty="0">
                <a:solidFill>
                  <a:prstClr val="black"/>
                </a:solidFill>
                <a:effectLst>
                  <a:outerShdw blurRad="38100" dist="38100" dir="2700000" algn="tl">
                    <a:srgbClr val="C0C0C0"/>
                  </a:outerShdw>
                </a:effectLst>
              </a:rPr>
              <a:t>MMWR (Weekly), August </a:t>
            </a:r>
            <a:r>
              <a:rPr kumimoji="1" lang="en-US" b="1" dirty="0" smtClean="0">
                <a:solidFill>
                  <a:prstClr val="black"/>
                </a:solidFill>
                <a:effectLst>
                  <a:outerShdw blurRad="38100" dist="38100" dir="2700000" algn="tl">
                    <a:srgbClr val="C0C0C0"/>
                  </a:outerShdw>
                </a:effectLst>
              </a:rPr>
              <a:t>23, 2013, 62(33); 669-682</a:t>
            </a:r>
            <a:endParaRPr kumimoji="1" lang="en-US" b="1" dirty="0">
              <a:solidFill>
                <a:prstClr val="black"/>
              </a:solidFill>
              <a:effectLst>
                <a:outerShdw blurRad="38100" dist="38100" dir="2700000" algn="tl">
                  <a:srgbClr val="C0C0C0"/>
                </a:outerShdw>
              </a:effectLst>
            </a:endParaRPr>
          </a:p>
        </p:txBody>
      </p:sp>
      <p:sp>
        <p:nvSpPr>
          <p:cNvPr id="5" name="Oval 4"/>
          <p:cNvSpPr/>
          <p:nvPr/>
        </p:nvSpPr>
        <p:spPr>
          <a:xfrm>
            <a:off x="7010400" y="3510280"/>
            <a:ext cx="1295400" cy="4572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4247012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839200" cy="914400"/>
          </a:xfrm>
        </p:spPr>
        <p:txBody>
          <a:bodyPr>
            <a:normAutofit fontScale="90000"/>
          </a:bodyPr>
          <a:lstStyle/>
          <a:p>
            <a:r>
              <a:rPr lang="en-US" dirty="0" smtClean="0">
                <a:solidFill>
                  <a:srgbClr val="FF0000"/>
                </a:solidFill>
                <a:latin typeface="Calibri" pitchFamily="34" charset="0"/>
              </a:rPr>
              <a:t/>
            </a:r>
            <a:br>
              <a:rPr lang="en-US" dirty="0" smtClean="0">
                <a:solidFill>
                  <a:srgbClr val="FF0000"/>
                </a:solidFill>
                <a:latin typeface="Calibri" pitchFamily="34" charset="0"/>
              </a:rPr>
            </a:br>
            <a:r>
              <a:rPr lang="en-US" dirty="0" smtClean="0">
                <a:solidFill>
                  <a:srgbClr val="FF0000"/>
                </a:solidFill>
                <a:latin typeface="Calibri" pitchFamily="34" charset="0"/>
              </a:rPr>
              <a:t/>
            </a:r>
            <a:br>
              <a:rPr lang="en-US" dirty="0" smtClean="0">
                <a:solidFill>
                  <a:srgbClr val="FF0000"/>
                </a:solidFill>
                <a:latin typeface="Calibri" pitchFamily="34" charset="0"/>
              </a:rPr>
            </a:br>
            <a:r>
              <a:rPr lang="en-US" b="1" dirty="0" smtClean="0">
                <a:solidFill>
                  <a:srgbClr val="C00000"/>
                </a:solidFill>
              </a:rPr>
              <a:t>Herd Immunity</a:t>
            </a:r>
            <a:r>
              <a:rPr lang="en-US" b="1" dirty="0" smtClean="0">
                <a:solidFill>
                  <a:srgbClr val="C00000"/>
                </a:solidFill>
                <a:latin typeface="Calibri" pitchFamily="34" charset="0"/>
              </a:rPr>
              <a:t/>
            </a:r>
            <a:br>
              <a:rPr lang="en-US" b="1" dirty="0" smtClean="0">
                <a:solidFill>
                  <a:srgbClr val="C00000"/>
                </a:solidFill>
                <a:latin typeface="Calibri" pitchFamily="34" charset="0"/>
              </a:rPr>
            </a:br>
            <a:r>
              <a:rPr lang="en-US" sz="2200" b="1" dirty="0" smtClean="0">
                <a:solidFill>
                  <a:srgbClr val="C00000"/>
                </a:solidFill>
                <a:latin typeface="Calibri" pitchFamily="34" charset="0"/>
              </a:rPr>
              <a:t>Immunized individuals block infection from reaching  those who are unimmunized</a:t>
            </a:r>
            <a:r>
              <a:rPr lang="en-US" sz="2200" dirty="0" smtClean="0">
                <a:solidFill>
                  <a:srgbClr val="C00000"/>
                </a:solidFill>
                <a:latin typeface="Calibri" pitchFamily="34" charset="0"/>
              </a:rPr>
              <a:t/>
            </a:r>
            <a:br>
              <a:rPr lang="en-US" sz="2200" dirty="0" smtClean="0">
                <a:solidFill>
                  <a:srgbClr val="C00000"/>
                </a:solidFill>
                <a:latin typeface="Calibri" pitchFamily="34" charset="0"/>
              </a:rPr>
            </a:br>
            <a:r>
              <a:rPr lang="en-US" dirty="0" smtClean="0">
                <a:solidFill>
                  <a:srgbClr val="FF0000"/>
                </a:solidFill>
                <a:latin typeface="Calibri" pitchFamily="34" charset="0"/>
              </a:rPr>
              <a:t/>
            </a:r>
            <a:br>
              <a:rPr lang="en-US" dirty="0" smtClean="0">
                <a:solidFill>
                  <a:srgbClr val="FF0000"/>
                </a:solidFill>
                <a:latin typeface="Calibri" pitchFamily="34" charset="0"/>
              </a:rPr>
            </a:br>
            <a:r>
              <a:rPr lang="en-US" dirty="0" smtClean="0">
                <a:solidFill>
                  <a:srgbClr val="FF0000"/>
                </a:solidFill>
                <a:latin typeface="Calibri" pitchFamily="34" charset="0"/>
              </a:rPr>
              <a:t/>
            </a:r>
            <a:br>
              <a:rPr lang="en-US" dirty="0" smtClean="0">
                <a:solidFill>
                  <a:srgbClr val="FF0000"/>
                </a:solidFill>
                <a:latin typeface="Calibri" pitchFamily="34" charset="0"/>
              </a:rPr>
            </a:br>
            <a:endParaRPr lang="en-US" dirty="0">
              <a:solidFill>
                <a:srgbClr val="FF0000"/>
              </a:solidFill>
            </a:endParaRPr>
          </a:p>
        </p:txBody>
      </p:sp>
      <p:pic>
        <p:nvPicPr>
          <p:cNvPr id="3" name="Picture 9" descr="MCAN04299_0000[1]"/>
          <p:cNvPicPr>
            <a:picLocks noChangeAspect="1" noChangeArrowheads="1"/>
          </p:cNvPicPr>
          <p:nvPr/>
        </p:nvPicPr>
        <p:blipFill>
          <a:blip r:embed="rId3" cstate="print"/>
          <a:srcRect/>
          <a:stretch>
            <a:fillRect/>
          </a:stretch>
        </p:blipFill>
        <p:spPr bwMode="auto">
          <a:xfrm>
            <a:off x="228600" y="2590800"/>
            <a:ext cx="1809750" cy="914400"/>
          </a:xfrm>
          <a:prstGeom prst="rect">
            <a:avLst/>
          </a:prstGeom>
          <a:noFill/>
          <a:ln w="9525">
            <a:noFill/>
            <a:miter lim="800000"/>
            <a:headEnd/>
            <a:tailEnd/>
          </a:ln>
        </p:spPr>
      </p:pic>
      <p:sp>
        <p:nvSpPr>
          <p:cNvPr id="4" name="Oval 25"/>
          <p:cNvSpPr>
            <a:spLocks noChangeArrowheads="1"/>
          </p:cNvSpPr>
          <p:nvPr/>
        </p:nvSpPr>
        <p:spPr bwMode="auto">
          <a:xfrm>
            <a:off x="838200" y="2743200"/>
            <a:ext cx="838200" cy="381000"/>
          </a:xfrm>
          <a:prstGeom prst="ellipse">
            <a:avLst/>
          </a:prstGeom>
          <a:solidFill>
            <a:schemeClr val="accent1"/>
          </a:solidFill>
          <a:ln w="9525">
            <a:solidFill>
              <a:schemeClr val="tx1"/>
            </a:solidFill>
            <a:round/>
            <a:headEnd/>
            <a:tailEnd/>
          </a:ln>
        </p:spPr>
        <p:txBody>
          <a:bodyPr wrap="none" anchor="ctr"/>
          <a:lstStyle/>
          <a:p>
            <a:pPr algn="ctr"/>
            <a:r>
              <a:rPr lang="en-US" sz="900" dirty="0">
                <a:solidFill>
                  <a:srgbClr val="000000"/>
                </a:solidFill>
              </a:rPr>
              <a:t>INFECTED</a:t>
            </a:r>
          </a:p>
        </p:txBody>
      </p:sp>
      <p:pic>
        <p:nvPicPr>
          <p:cNvPr id="5" name="Picture 10" descr="MCAN04299_0000[1]"/>
          <p:cNvPicPr>
            <a:picLocks noChangeAspect="1" noChangeArrowheads="1"/>
          </p:cNvPicPr>
          <p:nvPr/>
        </p:nvPicPr>
        <p:blipFill>
          <a:blip r:embed="rId3" cstate="print"/>
          <a:srcRect/>
          <a:stretch>
            <a:fillRect/>
          </a:stretch>
        </p:blipFill>
        <p:spPr bwMode="auto">
          <a:xfrm>
            <a:off x="1752600" y="1676400"/>
            <a:ext cx="1809750" cy="1012825"/>
          </a:xfrm>
          <a:prstGeom prst="rect">
            <a:avLst/>
          </a:prstGeom>
          <a:noFill/>
          <a:ln w="9525">
            <a:noFill/>
            <a:miter lim="800000"/>
            <a:headEnd/>
            <a:tailEnd/>
          </a:ln>
        </p:spPr>
      </p:pic>
      <p:pic>
        <p:nvPicPr>
          <p:cNvPr id="6" name="Picture 28" descr="MCHM00173_0000[1]"/>
          <p:cNvPicPr>
            <a:picLocks noChangeAspect="1" noChangeArrowheads="1"/>
          </p:cNvPicPr>
          <p:nvPr/>
        </p:nvPicPr>
        <p:blipFill>
          <a:blip r:embed="rId4" cstate="print"/>
          <a:srcRect/>
          <a:stretch>
            <a:fillRect/>
          </a:stretch>
        </p:blipFill>
        <p:spPr bwMode="auto">
          <a:xfrm flipH="1">
            <a:off x="3429000" y="1066800"/>
            <a:ext cx="509588" cy="766763"/>
          </a:xfrm>
          <a:prstGeom prst="rect">
            <a:avLst/>
          </a:prstGeom>
          <a:noFill/>
          <a:ln w="9525">
            <a:noFill/>
            <a:miter lim="800000"/>
            <a:headEnd/>
            <a:tailEnd/>
          </a:ln>
        </p:spPr>
      </p:pic>
      <p:pic>
        <p:nvPicPr>
          <p:cNvPr id="7" name="Picture 4" descr="MCAN04299_0000[1]"/>
          <p:cNvPicPr>
            <a:picLocks noChangeAspect="1" noChangeArrowheads="1"/>
          </p:cNvPicPr>
          <p:nvPr/>
        </p:nvPicPr>
        <p:blipFill>
          <a:blip r:embed="rId3" cstate="print"/>
          <a:srcRect/>
          <a:stretch>
            <a:fillRect/>
          </a:stretch>
        </p:blipFill>
        <p:spPr bwMode="auto">
          <a:xfrm>
            <a:off x="4114800" y="1524000"/>
            <a:ext cx="1809750" cy="1012825"/>
          </a:xfrm>
          <a:prstGeom prst="rect">
            <a:avLst/>
          </a:prstGeom>
          <a:noFill/>
          <a:ln w="9525">
            <a:noFill/>
            <a:miter lim="800000"/>
            <a:headEnd/>
            <a:tailEnd/>
          </a:ln>
        </p:spPr>
      </p:pic>
      <p:sp>
        <p:nvSpPr>
          <p:cNvPr id="8" name="Text Box 33"/>
          <p:cNvSpPr txBox="1">
            <a:spLocks noChangeArrowheads="1"/>
          </p:cNvSpPr>
          <p:nvPr/>
        </p:nvSpPr>
        <p:spPr bwMode="auto">
          <a:xfrm>
            <a:off x="4724400" y="1828800"/>
            <a:ext cx="990600" cy="215444"/>
          </a:xfrm>
          <a:prstGeom prst="rect">
            <a:avLst/>
          </a:prstGeom>
          <a:solidFill>
            <a:srgbClr val="00B0F0"/>
          </a:solidFill>
          <a:ln w="9525">
            <a:noFill/>
            <a:miter lim="800000"/>
            <a:headEnd/>
            <a:tailEnd/>
          </a:ln>
        </p:spPr>
        <p:txBody>
          <a:bodyPr wrap="square">
            <a:spAutoFit/>
          </a:bodyPr>
          <a:lstStyle/>
          <a:p>
            <a:pPr algn="ctr">
              <a:spcBef>
                <a:spcPct val="50000"/>
              </a:spcBef>
            </a:pPr>
            <a:r>
              <a:rPr lang="en-US" sz="800" dirty="0">
                <a:solidFill>
                  <a:srgbClr val="FFFFFF"/>
                </a:solidFill>
              </a:rPr>
              <a:t>UNIMMUNIZED</a:t>
            </a:r>
          </a:p>
        </p:txBody>
      </p:sp>
      <p:pic>
        <p:nvPicPr>
          <p:cNvPr id="9" name="Picture 8" descr="MCAN04299_0000[1]"/>
          <p:cNvPicPr>
            <a:picLocks noChangeAspect="1" noChangeArrowheads="1"/>
          </p:cNvPicPr>
          <p:nvPr/>
        </p:nvPicPr>
        <p:blipFill>
          <a:blip r:embed="rId3" cstate="print"/>
          <a:srcRect/>
          <a:stretch>
            <a:fillRect/>
          </a:stretch>
        </p:blipFill>
        <p:spPr bwMode="auto">
          <a:xfrm>
            <a:off x="6400800" y="1600200"/>
            <a:ext cx="1809750" cy="1012825"/>
          </a:xfrm>
          <a:prstGeom prst="rect">
            <a:avLst/>
          </a:prstGeom>
          <a:noFill/>
          <a:ln w="9525">
            <a:noFill/>
            <a:miter lim="800000"/>
            <a:headEnd/>
            <a:tailEnd/>
          </a:ln>
        </p:spPr>
      </p:pic>
      <p:pic>
        <p:nvPicPr>
          <p:cNvPr id="10" name="Picture 28" descr="MCHM00173_0000[1]"/>
          <p:cNvPicPr>
            <a:picLocks noChangeAspect="1" noChangeArrowheads="1"/>
          </p:cNvPicPr>
          <p:nvPr/>
        </p:nvPicPr>
        <p:blipFill>
          <a:blip r:embed="rId4" cstate="print"/>
          <a:srcRect/>
          <a:stretch>
            <a:fillRect/>
          </a:stretch>
        </p:blipFill>
        <p:spPr bwMode="auto">
          <a:xfrm flipH="1">
            <a:off x="8001000" y="1066800"/>
            <a:ext cx="509587" cy="766762"/>
          </a:xfrm>
          <a:prstGeom prst="rect">
            <a:avLst/>
          </a:prstGeom>
          <a:noFill/>
          <a:ln w="9525">
            <a:noFill/>
            <a:miter lim="800000"/>
            <a:headEnd/>
            <a:tailEnd/>
          </a:ln>
        </p:spPr>
      </p:pic>
      <p:pic>
        <p:nvPicPr>
          <p:cNvPr id="11" name="Picture 7" descr="MCAN04299_0000[1]"/>
          <p:cNvPicPr>
            <a:picLocks noChangeAspect="1" noChangeArrowheads="1"/>
          </p:cNvPicPr>
          <p:nvPr/>
        </p:nvPicPr>
        <p:blipFill>
          <a:blip r:embed="rId3" cstate="print"/>
          <a:srcRect/>
          <a:stretch>
            <a:fillRect/>
          </a:stretch>
        </p:blipFill>
        <p:spPr bwMode="auto">
          <a:xfrm>
            <a:off x="2057400" y="2971800"/>
            <a:ext cx="1809750" cy="1012825"/>
          </a:xfrm>
          <a:prstGeom prst="rect">
            <a:avLst/>
          </a:prstGeom>
          <a:noFill/>
          <a:ln w="9525">
            <a:noFill/>
            <a:miter lim="800000"/>
            <a:headEnd/>
            <a:tailEnd/>
          </a:ln>
        </p:spPr>
      </p:pic>
      <p:pic>
        <p:nvPicPr>
          <p:cNvPr id="12" name="Picture 28" descr="MCHM00173_0000[1]"/>
          <p:cNvPicPr>
            <a:picLocks noChangeAspect="1" noChangeArrowheads="1"/>
          </p:cNvPicPr>
          <p:nvPr/>
        </p:nvPicPr>
        <p:blipFill>
          <a:blip r:embed="rId4" cstate="print"/>
          <a:srcRect/>
          <a:stretch>
            <a:fillRect/>
          </a:stretch>
        </p:blipFill>
        <p:spPr bwMode="auto">
          <a:xfrm flipH="1">
            <a:off x="3657600" y="2362200"/>
            <a:ext cx="509588" cy="766763"/>
          </a:xfrm>
          <a:prstGeom prst="rect">
            <a:avLst/>
          </a:prstGeom>
          <a:noFill/>
          <a:ln w="9525">
            <a:noFill/>
            <a:miter lim="800000"/>
            <a:headEnd/>
            <a:tailEnd/>
          </a:ln>
        </p:spPr>
      </p:pic>
      <p:pic>
        <p:nvPicPr>
          <p:cNvPr id="13" name="Picture 2" descr="MCAN04299_0000[1]"/>
          <p:cNvPicPr>
            <a:picLocks noChangeAspect="1" noChangeArrowheads="1"/>
          </p:cNvPicPr>
          <p:nvPr/>
        </p:nvPicPr>
        <p:blipFill>
          <a:blip r:embed="rId3" cstate="print"/>
          <a:srcRect/>
          <a:stretch>
            <a:fillRect/>
          </a:stretch>
        </p:blipFill>
        <p:spPr bwMode="auto">
          <a:xfrm>
            <a:off x="4419600" y="2819400"/>
            <a:ext cx="1809750" cy="1012825"/>
          </a:xfrm>
          <a:prstGeom prst="rect">
            <a:avLst/>
          </a:prstGeom>
          <a:noFill/>
          <a:ln w="9525">
            <a:noFill/>
            <a:miter lim="800000"/>
            <a:headEnd/>
            <a:tailEnd/>
          </a:ln>
        </p:spPr>
      </p:pic>
      <p:pic>
        <p:nvPicPr>
          <p:cNvPr id="14" name="Picture 28" descr="MCHM00173_0000[1]"/>
          <p:cNvPicPr>
            <a:picLocks noChangeAspect="1" noChangeArrowheads="1"/>
          </p:cNvPicPr>
          <p:nvPr/>
        </p:nvPicPr>
        <p:blipFill>
          <a:blip r:embed="rId4" cstate="print"/>
          <a:srcRect/>
          <a:stretch>
            <a:fillRect/>
          </a:stretch>
        </p:blipFill>
        <p:spPr bwMode="auto">
          <a:xfrm flipH="1">
            <a:off x="5943600" y="2133600"/>
            <a:ext cx="509588" cy="766763"/>
          </a:xfrm>
          <a:prstGeom prst="rect">
            <a:avLst/>
          </a:prstGeom>
          <a:noFill/>
          <a:ln w="9525">
            <a:noFill/>
            <a:miter lim="800000"/>
            <a:headEnd/>
            <a:tailEnd/>
          </a:ln>
        </p:spPr>
      </p:pic>
      <p:pic>
        <p:nvPicPr>
          <p:cNvPr id="15" name="Picture 9" descr="MCAN04299_0000[1]"/>
          <p:cNvPicPr>
            <a:picLocks noChangeAspect="1" noChangeArrowheads="1"/>
          </p:cNvPicPr>
          <p:nvPr/>
        </p:nvPicPr>
        <p:blipFill>
          <a:blip r:embed="rId3" cstate="print"/>
          <a:srcRect/>
          <a:stretch>
            <a:fillRect/>
          </a:stretch>
        </p:blipFill>
        <p:spPr bwMode="auto">
          <a:xfrm>
            <a:off x="6629400" y="2971800"/>
            <a:ext cx="1497013" cy="838200"/>
          </a:xfrm>
          <a:prstGeom prst="rect">
            <a:avLst/>
          </a:prstGeom>
          <a:noFill/>
          <a:ln w="9525">
            <a:noFill/>
            <a:miter lim="800000"/>
            <a:headEnd/>
            <a:tailEnd/>
          </a:ln>
        </p:spPr>
      </p:pic>
      <p:sp>
        <p:nvSpPr>
          <p:cNvPr id="16" name="Oval 25"/>
          <p:cNvSpPr>
            <a:spLocks noChangeArrowheads="1"/>
          </p:cNvSpPr>
          <p:nvPr/>
        </p:nvSpPr>
        <p:spPr bwMode="auto">
          <a:xfrm>
            <a:off x="7086600" y="3124200"/>
            <a:ext cx="814387" cy="327025"/>
          </a:xfrm>
          <a:prstGeom prst="ellipse">
            <a:avLst/>
          </a:prstGeom>
          <a:solidFill>
            <a:schemeClr val="accent1"/>
          </a:solidFill>
          <a:ln w="9525">
            <a:solidFill>
              <a:schemeClr val="tx1"/>
            </a:solidFill>
            <a:round/>
            <a:headEnd/>
            <a:tailEnd/>
          </a:ln>
        </p:spPr>
        <p:txBody>
          <a:bodyPr wrap="none" anchor="ctr"/>
          <a:lstStyle/>
          <a:p>
            <a:pPr algn="ctr"/>
            <a:r>
              <a:rPr lang="en-US" sz="900" dirty="0">
                <a:solidFill>
                  <a:srgbClr val="000000"/>
                </a:solidFill>
              </a:rPr>
              <a:t>INFECTED</a:t>
            </a:r>
          </a:p>
        </p:txBody>
      </p:sp>
      <p:pic>
        <p:nvPicPr>
          <p:cNvPr id="17" name="Picture 12" descr="MCAN04299_0000[1]"/>
          <p:cNvPicPr>
            <a:picLocks noChangeAspect="1" noChangeArrowheads="1"/>
          </p:cNvPicPr>
          <p:nvPr/>
        </p:nvPicPr>
        <p:blipFill>
          <a:blip r:embed="rId3" cstate="print"/>
          <a:srcRect/>
          <a:stretch>
            <a:fillRect/>
          </a:stretch>
        </p:blipFill>
        <p:spPr bwMode="auto">
          <a:xfrm>
            <a:off x="228600" y="4419600"/>
            <a:ext cx="1809750" cy="1012825"/>
          </a:xfrm>
          <a:prstGeom prst="rect">
            <a:avLst/>
          </a:prstGeom>
          <a:noFill/>
          <a:ln w="9525">
            <a:noFill/>
            <a:miter lim="800000"/>
            <a:headEnd/>
            <a:tailEnd/>
          </a:ln>
        </p:spPr>
      </p:pic>
      <p:pic>
        <p:nvPicPr>
          <p:cNvPr id="18" name="Picture 12" descr="MCAN04299_0000[1]"/>
          <p:cNvPicPr>
            <a:picLocks noChangeAspect="1" noChangeArrowheads="1"/>
          </p:cNvPicPr>
          <p:nvPr/>
        </p:nvPicPr>
        <p:blipFill>
          <a:blip r:embed="rId3" cstate="print"/>
          <a:srcRect/>
          <a:stretch>
            <a:fillRect/>
          </a:stretch>
        </p:blipFill>
        <p:spPr bwMode="auto">
          <a:xfrm>
            <a:off x="2514600" y="4191000"/>
            <a:ext cx="1809750" cy="1012825"/>
          </a:xfrm>
          <a:prstGeom prst="rect">
            <a:avLst/>
          </a:prstGeom>
          <a:noFill/>
          <a:ln w="9525">
            <a:noFill/>
            <a:miter lim="800000"/>
            <a:headEnd/>
            <a:tailEnd/>
          </a:ln>
        </p:spPr>
      </p:pic>
      <p:pic>
        <p:nvPicPr>
          <p:cNvPr id="19" name="Picture 12" descr="MCAN04299_0000[1]"/>
          <p:cNvPicPr>
            <a:picLocks noChangeAspect="1" noChangeArrowheads="1"/>
          </p:cNvPicPr>
          <p:nvPr/>
        </p:nvPicPr>
        <p:blipFill>
          <a:blip r:embed="rId3" cstate="print"/>
          <a:srcRect/>
          <a:stretch>
            <a:fillRect/>
          </a:stretch>
        </p:blipFill>
        <p:spPr bwMode="auto">
          <a:xfrm>
            <a:off x="4724400" y="4038600"/>
            <a:ext cx="1809750" cy="1012825"/>
          </a:xfrm>
          <a:prstGeom prst="rect">
            <a:avLst/>
          </a:prstGeom>
          <a:noFill/>
          <a:ln w="9525">
            <a:noFill/>
            <a:miter lim="800000"/>
            <a:headEnd/>
            <a:tailEnd/>
          </a:ln>
        </p:spPr>
      </p:pic>
      <p:pic>
        <p:nvPicPr>
          <p:cNvPr id="20" name="Picture 12" descr="MCAN04299_0000[1]"/>
          <p:cNvPicPr>
            <a:picLocks noChangeAspect="1" noChangeArrowheads="1"/>
          </p:cNvPicPr>
          <p:nvPr/>
        </p:nvPicPr>
        <p:blipFill>
          <a:blip r:embed="rId3" cstate="print"/>
          <a:srcRect/>
          <a:stretch>
            <a:fillRect/>
          </a:stretch>
        </p:blipFill>
        <p:spPr bwMode="auto">
          <a:xfrm>
            <a:off x="6934200" y="4038600"/>
            <a:ext cx="1809750" cy="1012825"/>
          </a:xfrm>
          <a:prstGeom prst="rect">
            <a:avLst/>
          </a:prstGeom>
          <a:noFill/>
          <a:ln w="9525">
            <a:noFill/>
            <a:miter lim="800000"/>
            <a:headEnd/>
            <a:tailEnd/>
          </a:ln>
        </p:spPr>
      </p:pic>
      <p:pic>
        <p:nvPicPr>
          <p:cNvPr id="21" name="Picture 28" descr="MCHM00173_0000[1]"/>
          <p:cNvPicPr>
            <a:picLocks noChangeAspect="1" noChangeArrowheads="1"/>
          </p:cNvPicPr>
          <p:nvPr/>
        </p:nvPicPr>
        <p:blipFill>
          <a:blip r:embed="rId4" cstate="print"/>
          <a:srcRect/>
          <a:stretch>
            <a:fillRect/>
          </a:stretch>
        </p:blipFill>
        <p:spPr bwMode="auto">
          <a:xfrm flipH="1">
            <a:off x="1828800" y="3733800"/>
            <a:ext cx="509588" cy="766763"/>
          </a:xfrm>
          <a:prstGeom prst="rect">
            <a:avLst/>
          </a:prstGeom>
          <a:noFill/>
          <a:ln w="9525">
            <a:noFill/>
            <a:miter lim="800000"/>
            <a:headEnd/>
            <a:tailEnd/>
          </a:ln>
        </p:spPr>
      </p:pic>
      <p:pic>
        <p:nvPicPr>
          <p:cNvPr id="22" name="Picture 14" descr="MCAN04299_0000[1]"/>
          <p:cNvPicPr>
            <a:picLocks noChangeAspect="1" noChangeArrowheads="1"/>
          </p:cNvPicPr>
          <p:nvPr/>
        </p:nvPicPr>
        <p:blipFill>
          <a:blip r:embed="rId3" cstate="print"/>
          <a:srcRect/>
          <a:stretch>
            <a:fillRect/>
          </a:stretch>
        </p:blipFill>
        <p:spPr bwMode="auto">
          <a:xfrm>
            <a:off x="3810000" y="5410200"/>
            <a:ext cx="1809750" cy="1012825"/>
          </a:xfrm>
          <a:prstGeom prst="rect">
            <a:avLst/>
          </a:prstGeom>
          <a:noFill/>
          <a:ln w="9525">
            <a:noFill/>
            <a:miter lim="800000"/>
            <a:headEnd/>
            <a:tailEnd/>
          </a:ln>
        </p:spPr>
      </p:pic>
      <p:pic>
        <p:nvPicPr>
          <p:cNvPr id="23" name="Picture 28" descr="MCHM00173_0000[1]"/>
          <p:cNvPicPr>
            <a:picLocks noChangeAspect="1" noChangeArrowheads="1"/>
          </p:cNvPicPr>
          <p:nvPr/>
        </p:nvPicPr>
        <p:blipFill>
          <a:blip r:embed="rId4" cstate="print"/>
          <a:srcRect/>
          <a:stretch>
            <a:fillRect/>
          </a:stretch>
        </p:blipFill>
        <p:spPr bwMode="auto">
          <a:xfrm flipH="1">
            <a:off x="5486400" y="4800600"/>
            <a:ext cx="509588" cy="766763"/>
          </a:xfrm>
          <a:prstGeom prst="rect">
            <a:avLst/>
          </a:prstGeom>
          <a:noFill/>
          <a:ln w="9525">
            <a:noFill/>
            <a:miter lim="800000"/>
            <a:headEnd/>
            <a:tailEnd/>
          </a:ln>
        </p:spPr>
      </p:pic>
      <p:pic>
        <p:nvPicPr>
          <p:cNvPr id="24" name="Picture 28" descr="MCHM00173_0000[1]"/>
          <p:cNvPicPr>
            <a:picLocks noChangeAspect="1" noChangeArrowheads="1"/>
          </p:cNvPicPr>
          <p:nvPr/>
        </p:nvPicPr>
        <p:blipFill>
          <a:blip r:embed="rId4" cstate="print"/>
          <a:srcRect/>
          <a:stretch>
            <a:fillRect/>
          </a:stretch>
        </p:blipFill>
        <p:spPr bwMode="auto">
          <a:xfrm flipH="1">
            <a:off x="8382000" y="3352800"/>
            <a:ext cx="509588" cy="766763"/>
          </a:xfrm>
          <a:prstGeom prst="rect">
            <a:avLst/>
          </a:prstGeom>
          <a:noFill/>
          <a:ln w="9525">
            <a:noFill/>
            <a:miter lim="800000"/>
            <a:headEnd/>
            <a:tailEnd/>
          </a:ln>
        </p:spPr>
      </p:pic>
      <p:pic>
        <p:nvPicPr>
          <p:cNvPr id="25" name="Picture 28" descr="MCHM00173_0000[1]"/>
          <p:cNvPicPr>
            <a:picLocks noChangeAspect="1" noChangeArrowheads="1"/>
          </p:cNvPicPr>
          <p:nvPr/>
        </p:nvPicPr>
        <p:blipFill>
          <a:blip r:embed="rId4" cstate="print"/>
          <a:srcRect/>
          <a:stretch>
            <a:fillRect/>
          </a:stretch>
        </p:blipFill>
        <p:spPr bwMode="auto">
          <a:xfrm flipH="1">
            <a:off x="4114800" y="3429000"/>
            <a:ext cx="509588" cy="766763"/>
          </a:xfrm>
          <a:prstGeom prst="rect">
            <a:avLst/>
          </a:prstGeom>
          <a:noFill/>
          <a:ln w="9525">
            <a:noFill/>
            <a:miter lim="800000"/>
            <a:headEnd/>
            <a:tailEnd/>
          </a:ln>
        </p:spPr>
      </p:pic>
      <p:sp>
        <p:nvSpPr>
          <p:cNvPr id="26" name="Oval 25"/>
          <p:cNvSpPr>
            <a:spLocks noChangeArrowheads="1"/>
          </p:cNvSpPr>
          <p:nvPr/>
        </p:nvSpPr>
        <p:spPr bwMode="auto">
          <a:xfrm>
            <a:off x="5410200" y="4267200"/>
            <a:ext cx="738187" cy="327025"/>
          </a:xfrm>
          <a:prstGeom prst="ellipse">
            <a:avLst/>
          </a:prstGeom>
          <a:solidFill>
            <a:schemeClr val="accent1"/>
          </a:solidFill>
          <a:ln w="9525">
            <a:solidFill>
              <a:schemeClr val="tx1"/>
            </a:solidFill>
            <a:round/>
            <a:headEnd/>
            <a:tailEnd/>
          </a:ln>
        </p:spPr>
        <p:txBody>
          <a:bodyPr wrap="none" anchor="ctr"/>
          <a:lstStyle/>
          <a:p>
            <a:pPr algn="ctr"/>
            <a:r>
              <a:rPr lang="en-US" sz="900" dirty="0">
                <a:solidFill>
                  <a:srgbClr val="000000"/>
                </a:solidFill>
              </a:rPr>
              <a:t>INFECTED</a:t>
            </a:r>
          </a:p>
        </p:txBody>
      </p:sp>
      <p:pic>
        <p:nvPicPr>
          <p:cNvPr id="28" name="Picture 28" descr="MCHM00173_0000[1]"/>
          <p:cNvPicPr>
            <a:picLocks noChangeAspect="1" noChangeArrowheads="1"/>
          </p:cNvPicPr>
          <p:nvPr/>
        </p:nvPicPr>
        <p:blipFill>
          <a:blip r:embed="rId4" cstate="print"/>
          <a:srcRect/>
          <a:stretch>
            <a:fillRect/>
          </a:stretch>
        </p:blipFill>
        <p:spPr bwMode="auto">
          <a:xfrm flipH="1">
            <a:off x="1295400" y="5715000"/>
            <a:ext cx="509588" cy="766763"/>
          </a:xfrm>
          <a:prstGeom prst="rect">
            <a:avLst/>
          </a:prstGeom>
          <a:noFill/>
          <a:ln w="9525">
            <a:noFill/>
            <a:miter lim="800000"/>
            <a:headEnd/>
            <a:tailEnd/>
          </a:ln>
        </p:spPr>
      </p:pic>
      <p:sp>
        <p:nvSpPr>
          <p:cNvPr id="29" name="TextBox 28"/>
          <p:cNvSpPr txBox="1"/>
          <p:nvPr/>
        </p:nvSpPr>
        <p:spPr>
          <a:xfrm>
            <a:off x="1905000" y="5943600"/>
            <a:ext cx="1752600" cy="369332"/>
          </a:xfrm>
          <a:prstGeom prst="rect">
            <a:avLst/>
          </a:prstGeom>
          <a:noFill/>
        </p:spPr>
        <p:txBody>
          <a:bodyPr wrap="square" rtlCol="0">
            <a:spAutoFit/>
          </a:bodyPr>
          <a:lstStyle/>
          <a:p>
            <a:r>
              <a:rPr lang="en-US" dirty="0" smtClean="0">
                <a:solidFill>
                  <a:prstClr val="black"/>
                </a:solidFill>
              </a:rPr>
              <a:t>= immunized</a:t>
            </a:r>
            <a:endParaRPr lang="en-US" dirty="0">
              <a:solidFill>
                <a:prstClr val="black"/>
              </a:solidFill>
            </a:endParaRPr>
          </a:p>
        </p:txBody>
      </p:sp>
    </p:spTree>
    <p:extLst>
      <p:ext uri="{BB962C8B-B14F-4D97-AF65-F5344CB8AC3E}">
        <p14:creationId xmlns:p14="http://schemas.microsoft.com/office/powerpoint/2010/main" val="24371134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idx="4294967295"/>
          </p:nvPr>
        </p:nvSpPr>
        <p:spPr>
          <a:xfrm>
            <a:off x="457200" y="838200"/>
            <a:ext cx="8305800" cy="3657600"/>
          </a:xfrm>
        </p:spPr>
        <p:txBody>
          <a:bodyPr>
            <a:noAutofit/>
          </a:bodyPr>
          <a:lstStyle/>
          <a:p>
            <a:pPr eaLnBrk="1" hangingPunct="1"/>
            <a:r>
              <a:rPr lang="en-US" sz="5400" dirty="0" smtClean="0">
                <a:solidFill>
                  <a:srgbClr val="C00000"/>
                </a:solidFill>
              </a:rPr>
              <a:t>What You Need To Know About</a:t>
            </a:r>
            <a:br>
              <a:rPr lang="en-US" sz="5400" dirty="0" smtClean="0">
                <a:solidFill>
                  <a:srgbClr val="C00000"/>
                </a:solidFill>
              </a:rPr>
            </a:br>
            <a:r>
              <a:rPr lang="en-US" sz="5400" b="1" dirty="0" smtClean="0">
                <a:solidFill>
                  <a:srgbClr val="C00000"/>
                </a:solidFill>
              </a:rPr>
              <a:t>V</a:t>
            </a:r>
            <a:r>
              <a:rPr lang="en-US" sz="5400" dirty="0" smtClean="0">
                <a:solidFill>
                  <a:srgbClr val="C00000"/>
                </a:solidFill>
              </a:rPr>
              <a:t>accine </a:t>
            </a:r>
            <a:r>
              <a:rPr lang="en-US" sz="5400" b="1" dirty="0" smtClean="0">
                <a:solidFill>
                  <a:srgbClr val="C00000"/>
                </a:solidFill>
              </a:rPr>
              <a:t>P</a:t>
            </a:r>
            <a:r>
              <a:rPr lang="en-US" sz="5400" dirty="0" smtClean="0">
                <a:solidFill>
                  <a:srgbClr val="C00000"/>
                </a:solidFill>
              </a:rPr>
              <a:t>reventable </a:t>
            </a:r>
            <a:r>
              <a:rPr lang="en-US" sz="5400" b="1" dirty="0" smtClean="0">
                <a:solidFill>
                  <a:srgbClr val="C00000"/>
                </a:solidFill>
              </a:rPr>
              <a:t>D</a:t>
            </a:r>
            <a:r>
              <a:rPr lang="en-US" sz="5400" dirty="0" smtClean="0">
                <a:solidFill>
                  <a:srgbClr val="C00000"/>
                </a:solidFill>
              </a:rPr>
              <a:t>iseases</a:t>
            </a:r>
          </a:p>
        </p:txBody>
      </p:sp>
    </p:spTree>
    <p:extLst>
      <p:ext uri="{BB962C8B-B14F-4D97-AF65-F5344CB8AC3E}">
        <p14:creationId xmlns:p14="http://schemas.microsoft.com/office/powerpoint/2010/main" val="15318357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extLst>
              <p:ext uri="{D42A27DB-BD31-4B8C-83A1-F6EECF244321}">
                <p14:modId xmlns:p14="http://schemas.microsoft.com/office/powerpoint/2010/main" val="2892035855"/>
              </p:ext>
            </p:extLst>
          </p:nvPr>
        </p:nvGraphicFramePr>
        <p:xfrm>
          <a:off x="3886200" y="3733800"/>
          <a:ext cx="2030413" cy="2667000"/>
        </p:xfrm>
        <a:graphic>
          <a:graphicData uri="http://schemas.openxmlformats.org/presentationml/2006/ole">
            <mc:AlternateContent xmlns:mc="http://schemas.openxmlformats.org/markup-compatibility/2006">
              <mc:Choice xmlns:v="urn:schemas-microsoft-com:vml" Requires="v">
                <p:oleObj spid="_x0000_s498700" name="PHOTO-PAINT Image" r:id="rId5" imgW="1234129" imgH="1621402" progId="">
                  <p:embed/>
                </p:oleObj>
              </mc:Choice>
              <mc:Fallback>
                <p:oleObj name="PHOTO-PAINT Image" r:id="rId5" imgW="1234129" imgH="1621402"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3733800"/>
                        <a:ext cx="203041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0" name="Text Box 3"/>
          <p:cNvSpPr txBox="1">
            <a:spLocks noChangeArrowheads="1"/>
          </p:cNvSpPr>
          <p:nvPr/>
        </p:nvSpPr>
        <p:spPr bwMode="auto">
          <a:xfrm>
            <a:off x="838200" y="287931"/>
            <a:ext cx="2606996" cy="646331"/>
          </a:xfrm>
          <a:prstGeom prst="rect">
            <a:avLst/>
          </a:prstGeom>
          <a:noFill/>
          <a:ln w="12700" cap="sq">
            <a:noFill/>
            <a:miter lim="800000"/>
            <a:headEnd/>
            <a:tailEnd/>
          </a:ln>
        </p:spPr>
        <p:txBody>
          <a:bodyPr wrap="none">
            <a:spAutoFit/>
          </a:bodyPr>
          <a:lstStyle/>
          <a:p>
            <a:pPr eaLnBrk="0" hangingPunct="0">
              <a:spcBef>
                <a:spcPct val="30000"/>
              </a:spcBef>
            </a:pPr>
            <a:r>
              <a:rPr kumimoji="1" lang="en-US" sz="3600" b="1" dirty="0">
                <a:solidFill>
                  <a:srgbClr val="C00000"/>
                </a:solidFill>
                <a:latin typeface="Segoe UI"/>
              </a:rPr>
              <a:t>Diphtheria</a:t>
            </a:r>
            <a:r>
              <a:rPr kumimoji="1" lang="en-US" sz="3200" b="1" dirty="0">
                <a:solidFill>
                  <a:srgbClr val="C00000"/>
                </a:solidFill>
                <a:latin typeface="Segoe UI"/>
              </a:rPr>
              <a:t> </a:t>
            </a:r>
          </a:p>
        </p:txBody>
      </p:sp>
      <p:sp>
        <p:nvSpPr>
          <p:cNvPr id="9221" name="Text Box 4"/>
          <p:cNvSpPr txBox="1">
            <a:spLocks noChangeArrowheads="1"/>
          </p:cNvSpPr>
          <p:nvPr/>
        </p:nvSpPr>
        <p:spPr bwMode="auto">
          <a:xfrm>
            <a:off x="6324600" y="4700588"/>
            <a:ext cx="2286000" cy="641350"/>
          </a:xfrm>
          <a:prstGeom prst="rect">
            <a:avLst/>
          </a:prstGeom>
          <a:noFill/>
          <a:ln w="12700" cap="sq">
            <a:noFill/>
            <a:miter lim="800000"/>
            <a:headEnd/>
            <a:tailEnd/>
          </a:ln>
        </p:spPr>
        <p:txBody>
          <a:bodyPr>
            <a:spAutoFit/>
          </a:bodyPr>
          <a:lstStyle/>
          <a:p>
            <a:pPr eaLnBrk="0" hangingPunct="0">
              <a:spcBef>
                <a:spcPct val="30000"/>
              </a:spcBef>
            </a:pPr>
            <a:r>
              <a:rPr kumimoji="1" lang="en-US" sz="3600" b="1" dirty="0">
                <a:solidFill>
                  <a:srgbClr val="C00000"/>
                </a:solidFill>
                <a:latin typeface="Segoe UI"/>
              </a:rPr>
              <a:t>Pertussis</a:t>
            </a:r>
          </a:p>
        </p:txBody>
      </p:sp>
      <p:pic>
        <p:nvPicPr>
          <p:cNvPr id="9222" name="Picture 5">
            <a:hlinkClick r:id="" action="ppaction://ole?verb=0"/>
          </p:cNvPr>
          <p:cNvPicPr>
            <a:picLocks noRot="1" noChangeAspect="1" noChangeArrowheads="1"/>
          </p:cNvPicPr>
          <p:nvPr>
            <a:wavAudioFile r:embed="rId2" name="cough"/>
          </p:nvPr>
        </p:nvPicPr>
        <p:blipFill>
          <a:blip r:embed="rId7" cstate="print"/>
          <a:srcRect/>
          <a:stretch>
            <a:fillRect/>
          </a:stretch>
        </p:blipFill>
        <p:spPr bwMode="auto">
          <a:xfrm>
            <a:off x="6553200" y="6248400"/>
            <a:ext cx="238125" cy="304800"/>
          </a:xfrm>
          <a:prstGeom prst="rect">
            <a:avLst/>
          </a:prstGeom>
          <a:noFill/>
          <a:ln w="9525">
            <a:noFill/>
            <a:miter lim="800000"/>
            <a:headEnd/>
            <a:tailEnd/>
          </a:ln>
        </p:spPr>
      </p:pic>
      <p:pic>
        <p:nvPicPr>
          <p:cNvPr id="9223" name="Picture 6" descr="img0003"/>
          <p:cNvPicPr>
            <a:picLocks noChangeAspect="1" noChangeArrowheads="1"/>
          </p:cNvPicPr>
          <p:nvPr/>
        </p:nvPicPr>
        <p:blipFill>
          <a:blip r:embed="rId8" cstate="print"/>
          <a:srcRect/>
          <a:stretch>
            <a:fillRect/>
          </a:stretch>
        </p:blipFill>
        <p:spPr bwMode="auto">
          <a:xfrm>
            <a:off x="4495800" y="990600"/>
            <a:ext cx="3657600" cy="2438400"/>
          </a:xfrm>
          <a:prstGeom prst="rect">
            <a:avLst/>
          </a:prstGeom>
          <a:noFill/>
          <a:ln w="9525">
            <a:noFill/>
            <a:miter lim="800000"/>
            <a:headEnd/>
            <a:tailEnd/>
          </a:ln>
        </p:spPr>
      </p:pic>
      <p:sp>
        <p:nvSpPr>
          <p:cNvPr id="9224" name="Rectangle 7"/>
          <p:cNvSpPr>
            <a:spLocks noChangeArrowheads="1"/>
          </p:cNvSpPr>
          <p:nvPr/>
        </p:nvSpPr>
        <p:spPr bwMode="auto">
          <a:xfrm>
            <a:off x="5562600" y="255588"/>
            <a:ext cx="1853584" cy="646331"/>
          </a:xfrm>
          <a:prstGeom prst="rect">
            <a:avLst/>
          </a:prstGeom>
          <a:noFill/>
          <a:ln w="9525">
            <a:noFill/>
            <a:miter lim="800000"/>
            <a:headEnd/>
            <a:tailEnd/>
          </a:ln>
        </p:spPr>
        <p:txBody>
          <a:bodyPr wrap="none">
            <a:spAutoFit/>
          </a:bodyPr>
          <a:lstStyle/>
          <a:p>
            <a:pPr eaLnBrk="0" hangingPunct="0">
              <a:spcBef>
                <a:spcPct val="30000"/>
              </a:spcBef>
            </a:pPr>
            <a:r>
              <a:rPr kumimoji="1" lang="en-US" sz="3600" b="1" dirty="0">
                <a:solidFill>
                  <a:srgbClr val="C00000"/>
                </a:solidFill>
                <a:latin typeface="Segoe UI"/>
              </a:rPr>
              <a:t>Tetanus</a:t>
            </a:r>
          </a:p>
        </p:txBody>
      </p:sp>
      <p:sp>
        <p:nvSpPr>
          <p:cNvPr id="9225" name="Text Box 8"/>
          <p:cNvSpPr txBox="1">
            <a:spLocks noChangeArrowheads="1"/>
          </p:cNvSpPr>
          <p:nvPr/>
        </p:nvSpPr>
        <p:spPr bwMode="auto">
          <a:xfrm>
            <a:off x="152400" y="4267200"/>
            <a:ext cx="3124200" cy="707886"/>
          </a:xfrm>
          <a:prstGeom prst="rect">
            <a:avLst/>
          </a:prstGeom>
          <a:noFill/>
          <a:ln w="12700" cap="sq">
            <a:noFill/>
            <a:miter lim="800000"/>
            <a:headEnd/>
            <a:tailEnd/>
          </a:ln>
        </p:spPr>
        <p:txBody>
          <a:bodyPr wrap="square">
            <a:spAutoFit/>
          </a:bodyPr>
          <a:lstStyle/>
          <a:p>
            <a:pPr eaLnBrk="0" hangingPunct="0">
              <a:spcBef>
                <a:spcPct val="50000"/>
              </a:spcBef>
            </a:pPr>
            <a:r>
              <a:rPr kumimoji="1" lang="en-US" sz="2000" b="1" dirty="0">
                <a:solidFill>
                  <a:prstClr val="black"/>
                </a:solidFill>
              </a:rPr>
              <a:t>Required for school </a:t>
            </a:r>
            <a:r>
              <a:rPr kumimoji="1" lang="en-US" sz="2000" b="1" dirty="0" smtClean="0">
                <a:solidFill>
                  <a:prstClr val="black"/>
                </a:solidFill>
              </a:rPr>
              <a:t>and child </a:t>
            </a:r>
            <a:r>
              <a:rPr kumimoji="1" lang="en-US" sz="2000" b="1" dirty="0">
                <a:solidFill>
                  <a:prstClr val="black"/>
                </a:solidFill>
              </a:rPr>
              <a:t>care attendance</a:t>
            </a:r>
          </a:p>
        </p:txBody>
      </p:sp>
      <p:graphicFrame>
        <p:nvGraphicFramePr>
          <p:cNvPr id="9219" name="Object 9"/>
          <p:cNvGraphicFramePr>
            <a:graphicFrameLocks noChangeAspect="1"/>
          </p:cNvGraphicFramePr>
          <p:nvPr/>
        </p:nvGraphicFramePr>
        <p:xfrm>
          <a:off x="685800" y="1295400"/>
          <a:ext cx="2362200" cy="2362200"/>
        </p:xfrm>
        <a:graphic>
          <a:graphicData uri="http://schemas.openxmlformats.org/presentationml/2006/ole">
            <mc:AlternateContent xmlns:mc="http://schemas.openxmlformats.org/markup-compatibility/2006">
              <mc:Choice xmlns:v="urn:schemas-microsoft-com:vml" Requires="v">
                <p:oleObj spid="_x0000_s498701" name="Photo Editor Photo" r:id="rId9" imgW="1419048" imgH="952633" progId="">
                  <p:embed/>
                </p:oleObj>
              </mc:Choice>
              <mc:Fallback>
                <p:oleObj name="Photo Editor Photo" r:id="rId9" imgW="1419048" imgH="952633"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1295400"/>
                        <a:ext cx="2362200" cy="2362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6545868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0" y="0"/>
            <a:ext cx="8839200" cy="1066800"/>
          </a:xfrm>
        </p:spPr>
        <p:txBody>
          <a:bodyPr>
            <a:normAutofit fontScale="90000"/>
          </a:bodyPr>
          <a:lstStyle/>
          <a:p>
            <a:pPr eaLnBrk="1" hangingPunct="1"/>
            <a:r>
              <a:rPr lang="en-US" sz="3600" b="1" dirty="0" smtClean="0">
                <a:solidFill>
                  <a:srgbClr val="C00000"/>
                </a:solidFill>
              </a:rPr>
              <a:t>Diphtheria, Tetanus and Pertussis Vaccines </a:t>
            </a:r>
            <a:br>
              <a:rPr lang="en-US" sz="3600" b="1" dirty="0" smtClean="0">
                <a:solidFill>
                  <a:srgbClr val="C00000"/>
                </a:solidFill>
              </a:rPr>
            </a:br>
            <a:r>
              <a:rPr lang="en-US" sz="3600" b="1" dirty="0" smtClean="0">
                <a:solidFill>
                  <a:srgbClr val="C00000"/>
                </a:solidFill>
              </a:rPr>
              <a:t>for Children and Adolescents</a:t>
            </a:r>
          </a:p>
        </p:txBody>
      </p:sp>
      <p:sp>
        <p:nvSpPr>
          <p:cNvPr id="48131" name="Rectangle 4"/>
          <p:cNvSpPr>
            <a:spLocks noGrp="1" noChangeArrowheads="1"/>
          </p:cNvSpPr>
          <p:nvPr>
            <p:ph type="body" idx="4294967295"/>
          </p:nvPr>
        </p:nvSpPr>
        <p:spPr>
          <a:xfrm>
            <a:off x="1371600" y="1371600"/>
            <a:ext cx="7772400" cy="1371600"/>
          </a:xfrm>
        </p:spPr>
        <p:txBody>
          <a:bodyPr/>
          <a:lstStyle/>
          <a:p>
            <a:pPr eaLnBrk="1" hangingPunct="1">
              <a:buFontTx/>
              <a:buNone/>
            </a:pPr>
            <a:r>
              <a:rPr lang="en-US" sz="2400" u="sng" dirty="0" smtClean="0"/>
              <a:t>Infants and young children: 5 dose series of </a:t>
            </a:r>
            <a:r>
              <a:rPr lang="en-US" sz="2400" b="1" u="sng" dirty="0" smtClean="0">
                <a:solidFill>
                  <a:srgbClr val="C00000"/>
                </a:solidFill>
              </a:rPr>
              <a:t>DTaP</a:t>
            </a:r>
          </a:p>
          <a:p>
            <a:pPr lvl="1" eaLnBrk="1" hangingPunct="1">
              <a:buClr>
                <a:srgbClr val="FFFFCC"/>
              </a:buClr>
              <a:buFontTx/>
              <a:buNone/>
            </a:pPr>
            <a:r>
              <a:rPr lang="en-US" sz="2000" dirty="0" smtClean="0"/>
              <a:t>-At 2, 4, 6, 15-18 months and 4-6 years</a:t>
            </a:r>
          </a:p>
          <a:p>
            <a:pPr lvl="1" eaLnBrk="1" hangingPunct="1">
              <a:buClr>
                <a:srgbClr val="FFFFCC"/>
              </a:buClr>
              <a:buFontTx/>
              <a:buNone/>
            </a:pPr>
            <a:r>
              <a:rPr lang="en-US" sz="2000" dirty="0" smtClean="0"/>
              <a:t>-Do not give DTaP after 6 years of age</a:t>
            </a:r>
          </a:p>
        </p:txBody>
      </p:sp>
      <p:sp>
        <p:nvSpPr>
          <p:cNvPr id="265221" name="Text Box 5"/>
          <p:cNvSpPr txBox="1">
            <a:spLocks noChangeArrowheads="1"/>
          </p:cNvSpPr>
          <p:nvPr/>
        </p:nvSpPr>
        <p:spPr bwMode="auto">
          <a:xfrm>
            <a:off x="762000" y="2895600"/>
            <a:ext cx="7772400" cy="1680460"/>
          </a:xfrm>
          <a:prstGeom prst="rect">
            <a:avLst/>
          </a:prstGeom>
          <a:noFill/>
          <a:ln w="9525">
            <a:noFill/>
            <a:miter lim="800000"/>
            <a:headEnd/>
            <a:tailEnd/>
          </a:ln>
        </p:spPr>
        <p:txBody>
          <a:bodyPr>
            <a:spAutoFit/>
          </a:bodyPr>
          <a:lstStyle/>
          <a:p>
            <a:pPr>
              <a:lnSpc>
                <a:spcPct val="90000"/>
              </a:lnSpc>
              <a:spcBef>
                <a:spcPct val="50000"/>
              </a:spcBef>
            </a:pPr>
            <a:r>
              <a:rPr lang="en-US" sz="2400" u="sng" dirty="0">
                <a:solidFill>
                  <a:prstClr val="black"/>
                </a:solidFill>
                <a:latin typeface="Calibri" pitchFamily="34" charset="0"/>
              </a:rPr>
              <a:t>Older Children and Adolescents: Booster Dose of </a:t>
            </a:r>
            <a:r>
              <a:rPr lang="en-US" sz="2400" b="1" u="sng" dirty="0" smtClean="0">
                <a:solidFill>
                  <a:srgbClr val="C00000"/>
                </a:solidFill>
                <a:latin typeface="Calibri" pitchFamily="34" charset="0"/>
              </a:rPr>
              <a:t>Tdap*</a:t>
            </a:r>
            <a:r>
              <a:rPr lang="en-US" sz="2400" dirty="0" smtClean="0">
                <a:solidFill>
                  <a:srgbClr val="C00000"/>
                </a:solidFill>
                <a:latin typeface="Calibri" pitchFamily="34" charset="0"/>
              </a:rPr>
              <a:t> </a:t>
            </a:r>
            <a:endParaRPr lang="en-US" sz="2400" dirty="0">
              <a:solidFill>
                <a:srgbClr val="C00000"/>
              </a:solidFill>
              <a:latin typeface="Calibri" pitchFamily="34" charset="0"/>
            </a:endParaRPr>
          </a:p>
          <a:p>
            <a:pPr lvl="1">
              <a:lnSpc>
                <a:spcPct val="90000"/>
              </a:lnSpc>
              <a:spcBef>
                <a:spcPct val="50000"/>
              </a:spcBef>
              <a:buClr>
                <a:srgbClr val="FFFFCC"/>
              </a:buClr>
            </a:pPr>
            <a:r>
              <a:rPr lang="en-US" sz="2400" dirty="0" smtClean="0">
                <a:solidFill>
                  <a:prstClr val="black"/>
                </a:solidFill>
                <a:latin typeface="Calibri" pitchFamily="34" charset="0"/>
              </a:rPr>
              <a:t>-</a:t>
            </a:r>
            <a:r>
              <a:rPr lang="en-US" sz="2000" dirty="0" smtClean="0">
                <a:solidFill>
                  <a:prstClr val="black"/>
                </a:solidFill>
                <a:latin typeface="Calibri" pitchFamily="34" charset="0"/>
              </a:rPr>
              <a:t>one dose to all 11 through </a:t>
            </a:r>
            <a:r>
              <a:rPr lang="en-US" sz="2000" dirty="0">
                <a:solidFill>
                  <a:prstClr val="black"/>
                </a:solidFill>
                <a:latin typeface="Calibri" pitchFamily="34" charset="0"/>
              </a:rPr>
              <a:t>12 </a:t>
            </a:r>
            <a:r>
              <a:rPr lang="en-US" sz="2000" dirty="0" smtClean="0">
                <a:solidFill>
                  <a:prstClr val="black"/>
                </a:solidFill>
                <a:latin typeface="Calibri" pitchFamily="34" charset="0"/>
              </a:rPr>
              <a:t>years; Catch-up </a:t>
            </a:r>
            <a:r>
              <a:rPr lang="en-US" sz="2000" dirty="0">
                <a:solidFill>
                  <a:prstClr val="black"/>
                </a:solidFill>
                <a:latin typeface="Calibri" pitchFamily="34" charset="0"/>
              </a:rPr>
              <a:t>for all adolescents who have not received Tdap</a:t>
            </a:r>
          </a:p>
          <a:p>
            <a:pPr lvl="1">
              <a:spcBef>
                <a:spcPct val="50000"/>
              </a:spcBef>
              <a:buClr>
                <a:srgbClr val="FFFFCC"/>
              </a:buClr>
            </a:pPr>
            <a:r>
              <a:rPr lang="en-US" sz="2000" dirty="0" smtClean="0">
                <a:solidFill>
                  <a:prstClr val="black"/>
                </a:solidFill>
                <a:latin typeface="Calibri" pitchFamily="34" charset="0"/>
              </a:rPr>
              <a:t>-Use </a:t>
            </a:r>
            <a:r>
              <a:rPr lang="en-US" sz="2000" dirty="0">
                <a:solidFill>
                  <a:prstClr val="black"/>
                </a:solidFill>
                <a:latin typeface="Calibri" pitchFamily="34" charset="0"/>
              </a:rPr>
              <a:t>Tdap regardless of interval since last </a:t>
            </a:r>
            <a:r>
              <a:rPr lang="en-US" sz="2000" dirty="0" smtClean="0">
                <a:solidFill>
                  <a:prstClr val="black"/>
                </a:solidFill>
                <a:latin typeface="Calibri" pitchFamily="34" charset="0"/>
              </a:rPr>
              <a:t>Td</a:t>
            </a:r>
          </a:p>
        </p:txBody>
      </p:sp>
      <p:sp>
        <p:nvSpPr>
          <p:cNvPr id="274438" name="TextBox 5"/>
          <p:cNvSpPr txBox="1">
            <a:spLocks noChangeArrowheads="1"/>
          </p:cNvSpPr>
          <p:nvPr/>
        </p:nvSpPr>
        <p:spPr bwMode="auto">
          <a:xfrm>
            <a:off x="152400" y="5986272"/>
            <a:ext cx="8839200" cy="304800"/>
          </a:xfrm>
          <a:prstGeom prst="rect">
            <a:avLst/>
          </a:prstGeom>
          <a:noFill/>
          <a:ln w="9525">
            <a:noFill/>
            <a:miter lim="800000"/>
            <a:headEnd/>
            <a:tailEnd/>
          </a:ln>
        </p:spPr>
        <p:txBody>
          <a:bodyPr>
            <a:spAutoFit/>
          </a:bodyPr>
          <a:lstStyle/>
          <a:p>
            <a:r>
              <a:rPr lang="en-US" sz="1400" dirty="0">
                <a:solidFill>
                  <a:prstClr val="black"/>
                </a:solidFill>
                <a:latin typeface="Calibri" pitchFamily="34" charset="0"/>
              </a:rPr>
              <a:t>   Ref:  Updated Recommendations for Use of Tdap Vaccine from ACIP, 2010 MMWR 2011; 60(01);13-15 Jan 14, 2011</a:t>
            </a:r>
            <a:endParaRPr lang="en-US" sz="1600" dirty="0">
              <a:solidFill>
                <a:prstClr val="black"/>
              </a:solidFill>
            </a:endParaRPr>
          </a:p>
        </p:txBody>
      </p:sp>
      <p:sp>
        <p:nvSpPr>
          <p:cNvPr id="4" name="Rectangle 3"/>
          <p:cNvSpPr/>
          <p:nvPr/>
        </p:nvSpPr>
        <p:spPr>
          <a:xfrm>
            <a:off x="280416" y="4724400"/>
            <a:ext cx="8534400" cy="923330"/>
          </a:xfrm>
          <a:prstGeom prst="rect">
            <a:avLst/>
          </a:prstGeom>
        </p:spPr>
        <p:txBody>
          <a:bodyPr wrap="square">
            <a:spAutoFit/>
          </a:bodyPr>
          <a:lstStyle/>
          <a:p>
            <a:r>
              <a:rPr lang="en-US" dirty="0">
                <a:solidFill>
                  <a:prstClr val="black"/>
                </a:solidFill>
              </a:rPr>
              <a:t>Effective July 1, 2014 children born on or after January 1, 2002 who are attending seventh grade, and children who are new entrants into a Georgia school in grades eight through twelve, must have received one dose of </a:t>
            </a:r>
            <a:r>
              <a:rPr lang="en-US" dirty="0" smtClean="0">
                <a:solidFill>
                  <a:prstClr val="black"/>
                </a:solidFill>
              </a:rPr>
              <a:t>Tdap vaccine.</a:t>
            </a:r>
            <a:endParaRPr lang="en-US" dirty="0">
              <a:solidFill>
                <a:prstClr val="black"/>
              </a:solidFill>
            </a:endParaRPr>
          </a:p>
        </p:txBody>
      </p:sp>
    </p:spTree>
    <p:extLst>
      <p:ext uri="{BB962C8B-B14F-4D97-AF65-F5344CB8AC3E}">
        <p14:creationId xmlns:p14="http://schemas.microsoft.com/office/powerpoint/2010/main" val="23092666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0"/>
                                  </p:stCondLst>
                                  <p:childTnLst>
                                    <p:set>
                                      <p:cBhvr>
                                        <p:cTn id="6" dur="1" fill="hold">
                                          <p:stCondLst>
                                            <p:cond delay="0"/>
                                          </p:stCondLst>
                                        </p:cTn>
                                        <p:tgtEl>
                                          <p:spTgt spid="2744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idx="4294967295"/>
          </p:nvPr>
        </p:nvSpPr>
        <p:spPr>
          <a:xfrm>
            <a:off x="0" y="0"/>
            <a:ext cx="8915400" cy="990600"/>
          </a:xfrm>
        </p:spPr>
        <p:txBody>
          <a:bodyPr>
            <a:noAutofit/>
          </a:bodyPr>
          <a:lstStyle/>
          <a:p>
            <a:r>
              <a:rPr lang="en-US" sz="3200" b="1" dirty="0" smtClean="0">
                <a:solidFill>
                  <a:srgbClr val="C00000"/>
                </a:solidFill>
              </a:rPr>
              <a:t>Immunize Pregnant Adolescents with Tdap </a:t>
            </a:r>
          </a:p>
        </p:txBody>
      </p:sp>
      <p:sp>
        <p:nvSpPr>
          <p:cNvPr id="212995" name="Text Box 4"/>
          <p:cNvSpPr txBox="1">
            <a:spLocks noChangeArrowheads="1"/>
          </p:cNvSpPr>
          <p:nvPr/>
        </p:nvSpPr>
        <p:spPr bwMode="auto">
          <a:xfrm>
            <a:off x="838200" y="6172200"/>
            <a:ext cx="7543800" cy="276999"/>
          </a:xfrm>
          <a:prstGeom prst="rect">
            <a:avLst/>
          </a:prstGeom>
          <a:noFill/>
          <a:ln w="9525">
            <a:noFill/>
            <a:miter lim="800000"/>
            <a:headEnd/>
            <a:tailEnd/>
          </a:ln>
        </p:spPr>
        <p:txBody>
          <a:bodyPr wrap="square">
            <a:spAutoFit/>
          </a:bodyPr>
          <a:lstStyle/>
          <a:p>
            <a:r>
              <a:rPr lang="en-US" sz="1200" b="1" dirty="0" smtClean="0">
                <a:solidFill>
                  <a:prstClr val="black"/>
                </a:solidFill>
                <a:cs typeface="Arial" charset="0"/>
              </a:rPr>
              <a:t>Reference:</a:t>
            </a:r>
            <a:r>
              <a:rPr lang="en-US" sz="1200" dirty="0" smtClean="0">
                <a:solidFill>
                  <a:prstClr val="black"/>
                </a:solidFill>
                <a:cs typeface="Arial" charset="0"/>
              </a:rPr>
              <a:t>  1. </a:t>
            </a:r>
            <a:r>
              <a:rPr lang="en-US" sz="1200" b="1" dirty="0" smtClean="0">
                <a:solidFill>
                  <a:prstClr val="black"/>
                </a:solidFill>
                <a:cs typeface="Arial" charset="0"/>
              </a:rPr>
              <a:t>MMWR </a:t>
            </a:r>
            <a:r>
              <a:rPr lang="en-US" sz="1200" b="1" dirty="0">
                <a:solidFill>
                  <a:prstClr val="black"/>
                </a:solidFill>
                <a:cs typeface="Arial" charset="0"/>
              </a:rPr>
              <a:t>February 22, 2013; 62 (7); 131-135 </a:t>
            </a:r>
            <a:endParaRPr lang="en-US" sz="1200" dirty="0">
              <a:solidFill>
                <a:prstClr val="black"/>
              </a:solidFill>
              <a:cs typeface="Arial" charset="0"/>
            </a:endParaRPr>
          </a:p>
        </p:txBody>
      </p:sp>
      <p:sp>
        <p:nvSpPr>
          <p:cNvPr id="5" name="TextBox 4"/>
          <p:cNvSpPr txBox="1"/>
          <p:nvPr/>
        </p:nvSpPr>
        <p:spPr>
          <a:xfrm>
            <a:off x="228600" y="1219200"/>
            <a:ext cx="8534400" cy="3416320"/>
          </a:xfrm>
          <a:prstGeom prst="rect">
            <a:avLst/>
          </a:prstGeom>
          <a:noFill/>
        </p:spPr>
        <p:txBody>
          <a:bodyPr wrap="square">
            <a:spAutoFit/>
          </a:bodyPr>
          <a:lstStyle/>
          <a:p>
            <a:pPr>
              <a:buClr>
                <a:srgbClr val="FFFFFF"/>
              </a:buClr>
              <a:buSzPct val="110000"/>
              <a:defRPr/>
            </a:pPr>
            <a:r>
              <a:rPr lang="en-US" sz="2400" dirty="0" smtClean="0">
                <a:solidFill>
                  <a:prstClr val="black"/>
                </a:solidFill>
                <a:latin typeface="Calibri"/>
                <a:cs typeface="Arial" charset="0"/>
              </a:rPr>
              <a:t>-One dose </a:t>
            </a:r>
            <a:r>
              <a:rPr lang="en-US" sz="2400" dirty="0">
                <a:solidFill>
                  <a:prstClr val="black"/>
                </a:solidFill>
                <a:latin typeface="Calibri"/>
                <a:cs typeface="Arial" charset="0"/>
              </a:rPr>
              <a:t>of Tdap should be administered during </a:t>
            </a:r>
            <a:r>
              <a:rPr lang="en-US" sz="2400" u="sng" dirty="0">
                <a:solidFill>
                  <a:prstClr val="black"/>
                </a:solidFill>
                <a:latin typeface="Calibri"/>
                <a:cs typeface="Arial" charset="0"/>
              </a:rPr>
              <a:t>each</a:t>
            </a:r>
            <a:r>
              <a:rPr lang="en-US" sz="2400" dirty="0">
                <a:solidFill>
                  <a:prstClr val="black"/>
                </a:solidFill>
                <a:latin typeface="Calibri"/>
                <a:cs typeface="Arial" charset="0"/>
              </a:rPr>
              <a:t> pregnancy</a:t>
            </a:r>
            <a:r>
              <a:rPr lang="en-US" sz="2400" dirty="0" smtClean="0">
                <a:solidFill>
                  <a:prstClr val="black"/>
                </a:solidFill>
                <a:latin typeface="Calibri"/>
                <a:cs typeface="Arial" charset="0"/>
              </a:rPr>
              <a:t>, irrespective </a:t>
            </a:r>
            <a:r>
              <a:rPr lang="en-US" sz="2400" dirty="0">
                <a:solidFill>
                  <a:prstClr val="black"/>
                </a:solidFill>
                <a:latin typeface="Calibri"/>
                <a:cs typeface="Arial" charset="0"/>
              </a:rPr>
              <a:t>of the prior history of receiving Tdap. </a:t>
            </a:r>
            <a:endParaRPr lang="en-US" sz="2400" dirty="0" smtClean="0">
              <a:solidFill>
                <a:prstClr val="black"/>
              </a:solidFill>
              <a:latin typeface="Calibri"/>
              <a:cs typeface="Arial" charset="0"/>
            </a:endParaRPr>
          </a:p>
          <a:p>
            <a:pPr>
              <a:buClr>
                <a:srgbClr val="FFFFFF"/>
              </a:buClr>
              <a:buSzPct val="110000"/>
              <a:buFont typeface="Arial" pitchFamily="34" charset="0"/>
              <a:buChar char="•"/>
              <a:defRPr/>
            </a:pPr>
            <a:endParaRPr lang="en-US" sz="2400" dirty="0" smtClean="0">
              <a:solidFill>
                <a:prstClr val="black"/>
              </a:solidFill>
              <a:latin typeface="Calibri"/>
              <a:cs typeface="Arial" charset="0"/>
            </a:endParaRPr>
          </a:p>
          <a:p>
            <a:pPr>
              <a:buClr>
                <a:srgbClr val="FFFFFF"/>
              </a:buClr>
              <a:buSzPct val="110000"/>
              <a:defRPr/>
            </a:pPr>
            <a:r>
              <a:rPr lang="en-US" sz="2400" dirty="0" smtClean="0">
                <a:solidFill>
                  <a:prstClr val="black"/>
                </a:solidFill>
                <a:latin typeface="Calibri"/>
                <a:cs typeface="Arial" charset="0"/>
              </a:rPr>
              <a:t>-To maximize the maternal antibody response and passive antibody transfer to the infant the optimal timing for the administration of Tdap is between  27 and 36 weeks gestation.</a:t>
            </a:r>
          </a:p>
          <a:p>
            <a:pPr>
              <a:buClr>
                <a:srgbClr val="FFFFFF"/>
              </a:buClr>
              <a:buSzPct val="110000"/>
              <a:defRPr/>
            </a:pPr>
            <a:endParaRPr lang="en-US" sz="2400" dirty="0" smtClean="0">
              <a:solidFill>
                <a:prstClr val="black"/>
              </a:solidFill>
              <a:latin typeface="Calibri"/>
              <a:cs typeface="Arial" charset="0"/>
            </a:endParaRPr>
          </a:p>
          <a:p>
            <a:pPr>
              <a:buClr>
                <a:srgbClr val="FFFFFF"/>
              </a:buClr>
              <a:buSzPct val="110000"/>
              <a:defRPr/>
            </a:pPr>
            <a:r>
              <a:rPr lang="en-US" sz="2400" dirty="0" smtClean="0">
                <a:solidFill>
                  <a:prstClr val="black"/>
                </a:solidFill>
                <a:latin typeface="Calibri"/>
                <a:cs typeface="Arial" charset="0"/>
              </a:rPr>
              <a:t>-If </a:t>
            </a:r>
            <a:r>
              <a:rPr lang="en-US" sz="2400" dirty="0">
                <a:solidFill>
                  <a:prstClr val="black"/>
                </a:solidFill>
                <a:latin typeface="Calibri"/>
                <a:cs typeface="Arial" charset="0"/>
              </a:rPr>
              <a:t>Tdap is not given during pregnancy, and has </a:t>
            </a:r>
            <a:r>
              <a:rPr lang="en-US" sz="2400" dirty="0" smtClean="0">
                <a:solidFill>
                  <a:prstClr val="black"/>
                </a:solidFill>
                <a:latin typeface="Calibri"/>
                <a:cs typeface="Arial" charset="0"/>
              </a:rPr>
              <a:t>not been </a:t>
            </a:r>
            <a:r>
              <a:rPr lang="en-US" sz="2400" dirty="0">
                <a:solidFill>
                  <a:prstClr val="black"/>
                </a:solidFill>
                <a:latin typeface="Calibri"/>
                <a:cs typeface="Arial" charset="0"/>
              </a:rPr>
              <a:t>given previously, administer Tdap immediately postpartum</a:t>
            </a:r>
            <a:r>
              <a:rPr lang="en-US" sz="2400" b="1" baseline="30000" dirty="0">
                <a:solidFill>
                  <a:prstClr val="black"/>
                </a:solidFill>
                <a:latin typeface="Calibri"/>
                <a:cs typeface="Arial" charset="0"/>
              </a:rPr>
              <a:t>3</a:t>
            </a:r>
            <a:r>
              <a:rPr lang="en-US" sz="2400" dirty="0">
                <a:solidFill>
                  <a:prstClr val="black"/>
                </a:solidFill>
                <a:latin typeface="Calibri"/>
                <a:cs typeface="Arial" charset="0"/>
              </a:rPr>
              <a:t>.  </a:t>
            </a:r>
          </a:p>
        </p:txBody>
      </p:sp>
      <p:sp>
        <p:nvSpPr>
          <p:cNvPr id="9" name="Rectangle 8"/>
          <p:cNvSpPr/>
          <p:nvPr/>
        </p:nvSpPr>
        <p:spPr>
          <a:xfrm>
            <a:off x="381000" y="4953000"/>
            <a:ext cx="8077200" cy="615553"/>
          </a:xfrm>
          <a:prstGeom prst="rect">
            <a:avLst/>
          </a:prstGeom>
        </p:spPr>
        <p:txBody>
          <a:bodyPr wrap="square">
            <a:spAutoFit/>
          </a:bodyPr>
          <a:lstStyle/>
          <a:p>
            <a:pPr algn="ctr">
              <a:lnSpc>
                <a:spcPct val="85000"/>
              </a:lnSpc>
              <a:spcBef>
                <a:spcPct val="30000"/>
              </a:spcBef>
              <a:buClr>
                <a:srgbClr val="FFFFFF"/>
              </a:buClr>
            </a:pPr>
            <a:r>
              <a:rPr lang="en-US" sz="2000" b="1" dirty="0" smtClean="0">
                <a:solidFill>
                  <a:prstClr val="black"/>
                </a:solidFill>
                <a:cs typeface="Arial" charset="0"/>
              </a:rPr>
              <a:t>With the exception for pregnant women, ACIP does not recommend a second dose of </a:t>
            </a:r>
            <a:r>
              <a:rPr lang="en-US" sz="2000" b="1" dirty="0" err="1" smtClean="0">
                <a:solidFill>
                  <a:prstClr val="black"/>
                </a:solidFill>
                <a:cs typeface="Arial" charset="0"/>
              </a:rPr>
              <a:t>Tdap</a:t>
            </a:r>
            <a:r>
              <a:rPr lang="en-US" sz="2000" b="1" dirty="0" smtClean="0">
                <a:solidFill>
                  <a:prstClr val="black"/>
                </a:solidFill>
                <a:cs typeface="Arial" charset="0"/>
              </a:rPr>
              <a:t> for adolescents and adults. </a:t>
            </a:r>
          </a:p>
        </p:txBody>
      </p:sp>
    </p:spTree>
    <p:extLst>
      <p:ext uri="{BB962C8B-B14F-4D97-AF65-F5344CB8AC3E}">
        <p14:creationId xmlns:p14="http://schemas.microsoft.com/office/powerpoint/2010/main" val="17940491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noChangeArrowheads="1"/>
          </p:cNvSpPr>
          <p:nvPr>
            <p:ph type="title"/>
          </p:nvPr>
        </p:nvSpPr>
        <p:spPr>
          <a:xfrm>
            <a:off x="685800" y="0"/>
            <a:ext cx="7772400" cy="1143000"/>
          </a:xfrm>
        </p:spPr>
        <p:txBody>
          <a:bodyPr>
            <a:normAutofit/>
          </a:bodyPr>
          <a:lstStyle/>
          <a:p>
            <a:pPr eaLnBrk="1" hangingPunct="1"/>
            <a:r>
              <a:rPr lang="en-US" b="1" dirty="0" smtClean="0">
                <a:solidFill>
                  <a:srgbClr val="C00000"/>
                </a:solidFill>
              </a:rPr>
              <a:t>Cocooning Strategy</a:t>
            </a:r>
          </a:p>
        </p:txBody>
      </p:sp>
      <p:pic>
        <p:nvPicPr>
          <p:cNvPr id="215042" name="Picture 4"/>
          <p:cNvPicPr>
            <a:picLocks noGrp="1" noChangeAspect="1" noChangeArrowheads="1"/>
          </p:cNvPicPr>
          <p:nvPr>
            <p:ph idx="1"/>
          </p:nvPr>
        </p:nvPicPr>
        <p:blipFill>
          <a:blip r:embed="rId3" cstate="print"/>
          <a:stretch>
            <a:fillRect/>
          </a:stretch>
        </p:blipFill>
        <p:spPr>
          <a:xfrm>
            <a:off x="3905967" y="3352800"/>
            <a:ext cx="1835055" cy="2011854"/>
          </a:xfrm>
        </p:spPr>
      </p:pic>
      <p:pic>
        <p:nvPicPr>
          <p:cNvPr id="215043" name="Picture 5"/>
          <p:cNvPicPr>
            <a:picLocks noChangeAspect="1" noChangeArrowheads="1"/>
          </p:cNvPicPr>
          <p:nvPr/>
        </p:nvPicPr>
        <p:blipFill>
          <a:blip r:embed="rId4" cstate="print"/>
          <a:srcRect/>
          <a:stretch>
            <a:fillRect/>
          </a:stretch>
        </p:blipFill>
        <p:spPr bwMode="auto">
          <a:xfrm>
            <a:off x="6553200" y="1524000"/>
            <a:ext cx="2189163" cy="1768475"/>
          </a:xfrm>
          <a:prstGeom prst="rect">
            <a:avLst/>
          </a:prstGeom>
          <a:noFill/>
          <a:ln w="9525">
            <a:noFill/>
            <a:miter lim="800000"/>
            <a:headEnd/>
            <a:tailEnd/>
          </a:ln>
        </p:spPr>
      </p:pic>
      <p:pic>
        <p:nvPicPr>
          <p:cNvPr id="215044" name="Picture 6"/>
          <p:cNvPicPr>
            <a:picLocks noChangeAspect="1" noChangeArrowheads="1"/>
          </p:cNvPicPr>
          <p:nvPr/>
        </p:nvPicPr>
        <p:blipFill>
          <a:blip r:embed="rId5" cstate="print"/>
          <a:srcRect/>
          <a:stretch>
            <a:fillRect/>
          </a:stretch>
        </p:blipFill>
        <p:spPr bwMode="auto">
          <a:xfrm>
            <a:off x="3810000" y="1039206"/>
            <a:ext cx="1865313" cy="1579563"/>
          </a:xfrm>
          <a:prstGeom prst="rect">
            <a:avLst/>
          </a:prstGeom>
          <a:noFill/>
          <a:ln w="9525">
            <a:noFill/>
            <a:miter lim="800000"/>
            <a:headEnd/>
            <a:tailEnd/>
          </a:ln>
        </p:spPr>
      </p:pic>
      <p:pic>
        <p:nvPicPr>
          <p:cNvPr id="215045" name="Picture 7"/>
          <p:cNvPicPr>
            <a:picLocks noChangeAspect="1" noChangeArrowheads="1"/>
          </p:cNvPicPr>
          <p:nvPr/>
        </p:nvPicPr>
        <p:blipFill>
          <a:blip r:embed="rId6" cstate="print"/>
          <a:srcRect/>
          <a:stretch>
            <a:fillRect/>
          </a:stretch>
        </p:blipFill>
        <p:spPr bwMode="auto">
          <a:xfrm>
            <a:off x="762000" y="1657360"/>
            <a:ext cx="2298700" cy="2066925"/>
          </a:xfrm>
          <a:prstGeom prst="rect">
            <a:avLst/>
          </a:prstGeom>
          <a:noFill/>
          <a:ln w="9525">
            <a:noFill/>
            <a:miter lim="800000"/>
            <a:headEnd/>
            <a:tailEnd/>
          </a:ln>
        </p:spPr>
      </p:pic>
      <p:pic>
        <p:nvPicPr>
          <p:cNvPr id="215046" name="Picture 8"/>
          <p:cNvPicPr>
            <a:picLocks noChangeAspect="1" noChangeArrowheads="1"/>
          </p:cNvPicPr>
          <p:nvPr/>
        </p:nvPicPr>
        <p:blipFill>
          <a:blip r:embed="rId7" cstate="print"/>
          <a:srcRect/>
          <a:stretch>
            <a:fillRect/>
          </a:stretch>
        </p:blipFill>
        <p:spPr bwMode="auto">
          <a:xfrm>
            <a:off x="1600200" y="4286250"/>
            <a:ext cx="1079500" cy="1828800"/>
          </a:xfrm>
          <a:prstGeom prst="rect">
            <a:avLst/>
          </a:prstGeom>
          <a:noFill/>
          <a:ln w="9525">
            <a:noFill/>
            <a:miter lim="800000"/>
            <a:headEnd/>
            <a:tailEnd/>
          </a:ln>
        </p:spPr>
      </p:pic>
      <p:pic>
        <p:nvPicPr>
          <p:cNvPr id="215047" name="Picture 9"/>
          <p:cNvPicPr>
            <a:picLocks noChangeAspect="1" noChangeArrowheads="1"/>
          </p:cNvPicPr>
          <p:nvPr/>
        </p:nvPicPr>
        <p:blipFill>
          <a:blip r:embed="rId8" cstate="print"/>
          <a:srcRect/>
          <a:stretch>
            <a:fillRect/>
          </a:stretch>
        </p:blipFill>
        <p:spPr bwMode="auto">
          <a:xfrm>
            <a:off x="6691313" y="3852862"/>
            <a:ext cx="1841500" cy="2066925"/>
          </a:xfrm>
          <a:prstGeom prst="rect">
            <a:avLst/>
          </a:prstGeom>
          <a:noFill/>
          <a:ln w="9525">
            <a:noFill/>
            <a:miter lim="800000"/>
            <a:headEnd/>
            <a:tailEnd/>
          </a:ln>
        </p:spPr>
      </p:pic>
      <p:pic>
        <p:nvPicPr>
          <p:cNvPr id="215048" name="Picture 11"/>
          <p:cNvPicPr>
            <a:picLocks noChangeAspect="1" noChangeArrowheads="1"/>
          </p:cNvPicPr>
          <p:nvPr/>
        </p:nvPicPr>
        <p:blipFill>
          <a:blip r:embed="rId9" cstate="print"/>
          <a:srcRect/>
          <a:stretch>
            <a:fillRect/>
          </a:stretch>
        </p:blipFill>
        <p:spPr bwMode="auto">
          <a:xfrm>
            <a:off x="8458200" y="1905000"/>
            <a:ext cx="469900" cy="628650"/>
          </a:xfrm>
          <a:prstGeom prst="rect">
            <a:avLst/>
          </a:prstGeom>
          <a:noFill/>
          <a:ln w="9525">
            <a:noFill/>
            <a:miter lim="800000"/>
            <a:headEnd/>
            <a:tailEnd/>
          </a:ln>
        </p:spPr>
      </p:pic>
      <p:pic>
        <p:nvPicPr>
          <p:cNvPr id="215049" name="Picture 12"/>
          <p:cNvPicPr>
            <a:picLocks noChangeAspect="1" noChangeArrowheads="1"/>
          </p:cNvPicPr>
          <p:nvPr/>
        </p:nvPicPr>
        <p:blipFill>
          <a:blip r:embed="rId9" cstate="print"/>
          <a:srcRect/>
          <a:stretch>
            <a:fillRect/>
          </a:stretch>
        </p:blipFill>
        <p:spPr bwMode="auto">
          <a:xfrm>
            <a:off x="8077200" y="4572000"/>
            <a:ext cx="381000" cy="628650"/>
          </a:xfrm>
          <a:prstGeom prst="rect">
            <a:avLst/>
          </a:prstGeom>
          <a:noFill/>
          <a:ln w="9525">
            <a:noFill/>
            <a:miter lim="800000"/>
            <a:headEnd/>
            <a:tailEnd/>
          </a:ln>
        </p:spPr>
      </p:pic>
      <p:pic>
        <p:nvPicPr>
          <p:cNvPr id="215050" name="Picture 13"/>
          <p:cNvPicPr>
            <a:picLocks noChangeAspect="1" noChangeArrowheads="1"/>
          </p:cNvPicPr>
          <p:nvPr/>
        </p:nvPicPr>
        <p:blipFill>
          <a:blip r:embed="rId9" cstate="print"/>
          <a:srcRect/>
          <a:stretch>
            <a:fillRect/>
          </a:stretch>
        </p:blipFill>
        <p:spPr bwMode="auto">
          <a:xfrm>
            <a:off x="5181600" y="1524000"/>
            <a:ext cx="469900" cy="628650"/>
          </a:xfrm>
          <a:prstGeom prst="rect">
            <a:avLst/>
          </a:prstGeom>
          <a:noFill/>
          <a:ln w="9525">
            <a:noFill/>
            <a:miter lim="800000"/>
            <a:headEnd/>
            <a:tailEnd/>
          </a:ln>
        </p:spPr>
      </p:pic>
      <p:pic>
        <p:nvPicPr>
          <p:cNvPr id="215051" name="Picture 15"/>
          <p:cNvPicPr>
            <a:picLocks noChangeAspect="1" noChangeArrowheads="1"/>
          </p:cNvPicPr>
          <p:nvPr/>
        </p:nvPicPr>
        <p:blipFill>
          <a:blip r:embed="rId9" cstate="print"/>
          <a:srcRect/>
          <a:stretch>
            <a:fillRect/>
          </a:stretch>
        </p:blipFill>
        <p:spPr bwMode="auto">
          <a:xfrm rot="-3706320">
            <a:off x="457200" y="2327275"/>
            <a:ext cx="469900" cy="628650"/>
          </a:xfrm>
          <a:prstGeom prst="rect">
            <a:avLst/>
          </a:prstGeom>
          <a:noFill/>
          <a:ln w="9525">
            <a:noFill/>
            <a:miter lim="800000"/>
            <a:headEnd/>
            <a:tailEnd/>
          </a:ln>
        </p:spPr>
      </p:pic>
      <p:pic>
        <p:nvPicPr>
          <p:cNvPr id="215052" name="Picture 16"/>
          <p:cNvPicPr>
            <a:picLocks noChangeAspect="1" noChangeArrowheads="1"/>
          </p:cNvPicPr>
          <p:nvPr/>
        </p:nvPicPr>
        <p:blipFill>
          <a:blip r:embed="rId9" cstate="print"/>
          <a:srcRect/>
          <a:stretch>
            <a:fillRect/>
          </a:stretch>
        </p:blipFill>
        <p:spPr bwMode="auto">
          <a:xfrm>
            <a:off x="2209800" y="4572000"/>
            <a:ext cx="469900" cy="628650"/>
          </a:xfrm>
          <a:prstGeom prst="rect">
            <a:avLst/>
          </a:prstGeom>
          <a:noFill/>
          <a:ln w="9525">
            <a:noFill/>
            <a:miter lim="800000"/>
            <a:headEnd/>
            <a:tailEnd/>
          </a:ln>
        </p:spPr>
      </p:pic>
      <p:sp>
        <p:nvSpPr>
          <p:cNvPr id="215053" name="Rectangle 18"/>
          <p:cNvSpPr>
            <a:spLocks noChangeArrowheads="1"/>
          </p:cNvSpPr>
          <p:nvPr/>
        </p:nvSpPr>
        <p:spPr bwMode="auto">
          <a:xfrm>
            <a:off x="7302500" y="3348461"/>
            <a:ext cx="984250" cy="366713"/>
          </a:xfrm>
          <a:prstGeom prst="rect">
            <a:avLst/>
          </a:prstGeom>
          <a:noFill/>
          <a:ln w="9525">
            <a:noFill/>
            <a:miter lim="800000"/>
            <a:headEnd/>
            <a:tailEnd/>
          </a:ln>
        </p:spPr>
        <p:txBody>
          <a:bodyPr wrap="none" anchor="ctr">
            <a:spAutoFit/>
          </a:bodyPr>
          <a:lstStyle/>
          <a:p>
            <a:pPr algn="ctr"/>
            <a:r>
              <a:rPr lang="en-US" dirty="0">
                <a:solidFill>
                  <a:srgbClr val="C00000"/>
                </a:solidFill>
                <a:cs typeface="Arial" charset="0"/>
              </a:rPr>
              <a:t>Siblings</a:t>
            </a:r>
          </a:p>
        </p:txBody>
      </p:sp>
      <p:sp>
        <p:nvSpPr>
          <p:cNvPr id="215054" name="Rectangle 20"/>
          <p:cNvSpPr>
            <a:spLocks noChangeArrowheads="1"/>
          </p:cNvSpPr>
          <p:nvPr/>
        </p:nvSpPr>
        <p:spPr bwMode="auto">
          <a:xfrm>
            <a:off x="914400" y="3810000"/>
            <a:ext cx="2178050" cy="366713"/>
          </a:xfrm>
          <a:prstGeom prst="rect">
            <a:avLst/>
          </a:prstGeom>
          <a:noFill/>
          <a:ln w="9525">
            <a:noFill/>
            <a:miter lim="800000"/>
            <a:headEnd/>
            <a:tailEnd/>
          </a:ln>
        </p:spPr>
        <p:txBody>
          <a:bodyPr wrap="none" anchor="ctr">
            <a:spAutoFit/>
          </a:bodyPr>
          <a:lstStyle/>
          <a:p>
            <a:pPr algn="ctr"/>
            <a:r>
              <a:rPr lang="en-US" dirty="0">
                <a:solidFill>
                  <a:srgbClr val="C00000"/>
                </a:solidFill>
                <a:cs typeface="Arial" charset="0"/>
              </a:rPr>
              <a:t>Child Care Provider</a:t>
            </a:r>
          </a:p>
        </p:txBody>
      </p:sp>
      <p:sp>
        <p:nvSpPr>
          <p:cNvPr id="215055" name="Rectangle 21"/>
          <p:cNvSpPr>
            <a:spLocks noChangeArrowheads="1"/>
          </p:cNvSpPr>
          <p:nvPr/>
        </p:nvSpPr>
        <p:spPr bwMode="auto">
          <a:xfrm>
            <a:off x="1247547" y="6248400"/>
            <a:ext cx="2089150" cy="366713"/>
          </a:xfrm>
          <a:prstGeom prst="rect">
            <a:avLst/>
          </a:prstGeom>
          <a:noFill/>
          <a:ln w="9525">
            <a:noFill/>
            <a:miter lim="800000"/>
            <a:headEnd/>
            <a:tailEnd/>
          </a:ln>
        </p:spPr>
        <p:txBody>
          <a:bodyPr wrap="none" anchor="ctr">
            <a:spAutoFit/>
          </a:bodyPr>
          <a:lstStyle/>
          <a:p>
            <a:pPr algn="ctr"/>
            <a:r>
              <a:rPr lang="en-US" dirty="0">
                <a:solidFill>
                  <a:srgbClr val="C00000"/>
                </a:solidFill>
                <a:cs typeface="Arial" charset="0"/>
              </a:rPr>
              <a:t>Healthcare Worker</a:t>
            </a:r>
          </a:p>
        </p:txBody>
      </p:sp>
      <p:sp>
        <p:nvSpPr>
          <p:cNvPr id="215056" name="Rectangle 22"/>
          <p:cNvSpPr>
            <a:spLocks noChangeArrowheads="1"/>
          </p:cNvSpPr>
          <p:nvPr/>
        </p:nvSpPr>
        <p:spPr bwMode="auto">
          <a:xfrm>
            <a:off x="6821488" y="5988843"/>
            <a:ext cx="1581150" cy="366713"/>
          </a:xfrm>
          <a:prstGeom prst="rect">
            <a:avLst/>
          </a:prstGeom>
          <a:noFill/>
          <a:ln w="9525">
            <a:noFill/>
            <a:miter lim="800000"/>
            <a:headEnd/>
            <a:tailEnd/>
          </a:ln>
        </p:spPr>
        <p:txBody>
          <a:bodyPr wrap="none" anchor="ctr">
            <a:spAutoFit/>
          </a:bodyPr>
          <a:lstStyle/>
          <a:p>
            <a:pPr algn="ctr"/>
            <a:r>
              <a:rPr lang="en-US" dirty="0">
                <a:solidFill>
                  <a:srgbClr val="C00000"/>
                </a:solidFill>
                <a:cs typeface="Arial" charset="0"/>
              </a:rPr>
              <a:t>Grandparents</a:t>
            </a:r>
          </a:p>
        </p:txBody>
      </p:sp>
      <p:sp>
        <p:nvSpPr>
          <p:cNvPr id="215057" name="Rectangle 23"/>
          <p:cNvSpPr>
            <a:spLocks noChangeArrowheads="1"/>
          </p:cNvSpPr>
          <p:nvPr/>
        </p:nvSpPr>
        <p:spPr bwMode="auto">
          <a:xfrm>
            <a:off x="4256881" y="2641600"/>
            <a:ext cx="971550" cy="366713"/>
          </a:xfrm>
          <a:prstGeom prst="rect">
            <a:avLst/>
          </a:prstGeom>
          <a:noFill/>
          <a:ln w="9525">
            <a:noFill/>
            <a:miter lim="800000"/>
            <a:headEnd/>
            <a:tailEnd/>
          </a:ln>
        </p:spPr>
        <p:txBody>
          <a:bodyPr wrap="none" anchor="ctr">
            <a:spAutoFit/>
          </a:bodyPr>
          <a:lstStyle/>
          <a:p>
            <a:pPr algn="ctr"/>
            <a:r>
              <a:rPr lang="en-US" dirty="0">
                <a:solidFill>
                  <a:srgbClr val="C00000"/>
                </a:solidFill>
                <a:cs typeface="Arial" charset="0"/>
              </a:rPr>
              <a:t>Parents</a:t>
            </a:r>
          </a:p>
        </p:txBody>
      </p:sp>
      <p:pic>
        <p:nvPicPr>
          <p:cNvPr id="215058" name="Picture 11"/>
          <p:cNvPicPr>
            <a:picLocks noChangeAspect="1" noChangeArrowheads="1"/>
          </p:cNvPicPr>
          <p:nvPr/>
        </p:nvPicPr>
        <p:blipFill>
          <a:blip r:embed="rId9" cstate="print"/>
          <a:srcRect/>
          <a:stretch>
            <a:fillRect/>
          </a:stretch>
        </p:blipFill>
        <p:spPr bwMode="auto">
          <a:xfrm rot="-4439115">
            <a:off x="6456363" y="1827213"/>
            <a:ext cx="469900" cy="628650"/>
          </a:xfrm>
          <a:prstGeom prst="rect">
            <a:avLst/>
          </a:prstGeom>
          <a:noFill/>
          <a:ln w="9525">
            <a:noFill/>
            <a:miter lim="800000"/>
            <a:headEnd/>
            <a:tailEnd/>
          </a:ln>
        </p:spPr>
      </p:pic>
      <p:pic>
        <p:nvPicPr>
          <p:cNvPr id="215059" name="Picture 11"/>
          <p:cNvPicPr>
            <a:picLocks noChangeAspect="1" noChangeArrowheads="1"/>
          </p:cNvPicPr>
          <p:nvPr/>
        </p:nvPicPr>
        <p:blipFill>
          <a:blip r:embed="rId9" cstate="print"/>
          <a:srcRect/>
          <a:stretch>
            <a:fillRect/>
          </a:stretch>
        </p:blipFill>
        <p:spPr bwMode="auto">
          <a:xfrm rot="8840842" flipV="1">
            <a:off x="3536950" y="1433513"/>
            <a:ext cx="498475" cy="728662"/>
          </a:xfrm>
          <a:prstGeom prst="rect">
            <a:avLst/>
          </a:prstGeom>
          <a:noFill/>
          <a:ln w="9525">
            <a:noFill/>
            <a:miter lim="800000"/>
            <a:headEnd/>
            <a:tailEnd/>
          </a:ln>
        </p:spPr>
      </p:pic>
      <p:sp>
        <p:nvSpPr>
          <p:cNvPr id="23" name="Oval 22"/>
          <p:cNvSpPr/>
          <p:nvPr/>
        </p:nvSpPr>
        <p:spPr>
          <a:xfrm>
            <a:off x="3705440" y="3381591"/>
            <a:ext cx="2590800" cy="228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4873126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0" y="381000"/>
            <a:ext cx="6191250" cy="676275"/>
          </a:xfrm>
        </p:spPr>
        <p:txBody>
          <a:bodyPr>
            <a:normAutofit fontScale="90000"/>
          </a:bodyPr>
          <a:lstStyle/>
          <a:p>
            <a:pPr eaLnBrk="1" hangingPunct="1"/>
            <a:r>
              <a:rPr lang="en-US" sz="3600" b="1" dirty="0" smtClean="0">
                <a:solidFill>
                  <a:srgbClr val="FFFF99"/>
                </a:solidFill>
              </a:rPr>
              <a:t/>
            </a:r>
            <a:br>
              <a:rPr lang="en-US" sz="3600" b="1" dirty="0" smtClean="0">
                <a:solidFill>
                  <a:srgbClr val="FFFF99"/>
                </a:solidFill>
              </a:rPr>
            </a:br>
            <a:endParaRPr lang="en-US" sz="2800" b="1" dirty="0" smtClean="0">
              <a:solidFill>
                <a:srgbClr val="FFFF99"/>
              </a:solidFill>
            </a:endParaRPr>
          </a:p>
        </p:txBody>
      </p:sp>
      <p:sp>
        <p:nvSpPr>
          <p:cNvPr id="52227" name="Text Box 3"/>
          <p:cNvSpPr txBox="1">
            <a:spLocks noChangeArrowheads="1"/>
          </p:cNvSpPr>
          <p:nvPr/>
        </p:nvSpPr>
        <p:spPr bwMode="auto">
          <a:xfrm>
            <a:off x="4924425" y="5556250"/>
            <a:ext cx="3024188" cy="366713"/>
          </a:xfrm>
          <a:prstGeom prst="rect">
            <a:avLst/>
          </a:prstGeom>
          <a:noFill/>
          <a:ln w="9525">
            <a:noFill/>
            <a:miter lim="800000"/>
            <a:headEnd/>
            <a:tailEnd/>
          </a:ln>
        </p:spPr>
        <p:txBody>
          <a:bodyPr>
            <a:spAutoFit/>
          </a:bodyPr>
          <a:lstStyle/>
          <a:p>
            <a:pPr>
              <a:spcBef>
                <a:spcPct val="50000"/>
              </a:spcBef>
            </a:pPr>
            <a:endParaRPr lang="en-US">
              <a:solidFill>
                <a:srgbClr val="FFFFFF"/>
              </a:solidFill>
            </a:endParaRPr>
          </a:p>
        </p:txBody>
      </p:sp>
      <p:pic>
        <p:nvPicPr>
          <p:cNvPr id="52228" name="Picture 4" descr="pik04"/>
          <p:cNvPicPr>
            <a:picLocks noChangeAspect="1" noChangeArrowheads="1"/>
          </p:cNvPicPr>
          <p:nvPr/>
        </p:nvPicPr>
        <p:blipFill>
          <a:blip r:embed="rId4" cstate="print"/>
          <a:srcRect/>
          <a:stretch>
            <a:fillRect/>
          </a:stretch>
        </p:blipFill>
        <p:spPr bwMode="auto">
          <a:xfrm>
            <a:off x="6324600" y="0"/>
            <a:ext cx="2514600" cy="2865437"/>
          </a:xfrm>
          <a:prstGeom prst="rect">
            <a:avLst/>
          </a:prstGeom>
          <a:noFill/>
          <a:ln w="9525">
            <a:solidFill>
              <a:schemeClr val="bg1"/>
            </a:solidFill>
            <a:miter lim="800000"/>
            <a:headEnd/>
            <a:tailEnd/>
          </a:ln>
        </p:spPr>
      </p:pic>
      <p:sp>
        <p:nvSpPr>
          <p:cNvPr id="74758" name="Text Box 6"/>
          <p:cNvSpPr txBox="1">
            <a:spLocks noChangeArrowheads="1"/>
          </p:cNvSpPr>
          <p:nvPr/>
        </p:nvSpPr>
        <p:spPr bwMode="auto">
          <a:xfrm>
            <a:off x="381000" y="1431925"/>
            <a:ext cx="5715000" cy="1616075"/>
          </a:xfrm>
          <a:prstGeom prst="rect">
            <a:avLst/>
          </a:prstGeom>
          <a:noFill/>
          <a:ln w="9525">
            <a:noFill/>
            <a:miter lim="800000"/>
            <a:headEnd/>
            <a:tailEnd/>
          </a:ln>
        </p:spPr>
        <p:txBody>
          <a:bodyPr>
            <a:spAutoFit/>
          </a:bodyPr>
          <a:lstStyle/>
          <a:p>
            <a:pPr>
              <a:spcBef>
                <a:spcPct val="50000"/>
              </a:spcBef>
            </a:pPr>
            <a:r>
              <a:rPr lang="en-US" sz="2000" dirty="0">
                <a:solidFill>
                  <a:prstClr val="black"/>
                </a:solidFill>
                <a:latin typeface="Segoe UI"/>
              </a:rPr>
              <a:t>For infants &amp; children: 4 doses of IPV: </a:t>
            </a:r>
          </a:p>
          <a:p>
            <a:pPr lvl="1" indent="-223838">
              <a:spcBef>
                <a:spcPct val="50000"/>
              </a:spcBef>
              <a:buFontTx/>
              <a:buChar char="•"/>
            </a:pPr>
            <a:r>
              <a:rPr lang="en-US" sz="2000" dirty="0">
                <a:solidFill>
                  <a:prstClr val="black"/>
                </a:solidFill>
                <a:latin typeface="Segoe UI"/>
              </a:rPr>
              <a:t>Dose @ 2, 4, and 6 – 18 months of age (usually administered at 12 – 18 months)</a:t>
            </a:r>
          </a:p>
          <a:p>
            <a:pPr lvl="1" indent="-223838">
              <a:spcBef>
                <a:spcPct val="50000"/>
              </a:spcBef>
              <a:buFontTx/>
              <a:buChar char="•"/>
            </a:pPr>
            <a:r>
              <a:rPr lang="en-US" sz="2000" dirty="0">
                <a:solidFill>
                  <a:prstClr val="black"/>
                </a:solidFill>
                <a:latin typeface="Segoe UI"/>
              </a:rPr>
              <a:t>Dose 4 @ 4 through 6 years of age</a:t>
            </a:r>
          </a:p>
        </p:txBody>
      </p:sp>
      <p:sp>
        <p:nvSpPr>
          <p:cNvPr id="52231" name="Rectangle 7"/>
          <p:cNvSpPr>
            <a:spLocks noChangeArrowheads="1"/>
          </p:cNvSpPr>
          <p:nvPr/>
        </p:nvSpPr>
        <p:spPr bwMode="auto">
          <a:xfrm>
            <a:off x="228600" y="304800"/>
            <a:ext cx="6191250" cy="762000"/>
          </a:xfrm>
          <a:prstGeom prst="rect">
            <a:avLst/>
          </a:prstGeom>
          <a:noFill/>
          <a:ln w="9525">
            <a:noFill/>
            <a:miter lim="800000"/>
            <a:headEnd/>
            <a:tailEnd/>
          </a:ln>
        </p:spPr>
        <p:txBody>
          <a:bodyPr anchor="ctr"/>
          <a:lstStyle/>
          <a:p>
            <a:pPr algn="ctr"/>
            <a:r>
              <a:rPr lang="en-US" sz="4400" b="1" dirty="0">
                <a:solidFill>
                  <a:srgbClr val="C00000"/>
                </a:solidFill>
                <a:latin typeface="Segoe UI"/>
              </a:rPr>
              <a:t>Polio </a:t>
            </a:r>
          </a:p>
        </p:txBody>
      </p:sp>
      <p:sp>
        <p:nvSpPr>
          <p:cNvPr id="74760" name="Text Box 8"/>
          <p:cNvSpPr txBox="1">
            <a:spLocks noChangeArrowheads="1"/>
          </p:cNvSpPr>
          <p:nvPr/>
        </p:nvSpPr>
        <p:spPr bwMode="auto">
          <a:xfrm>
            <a:off x="381000" y="3124200"/>
            <a:ext cx="6096000" cy="923330"/>
          </a:xfrm>
          <a:prstGeom prst="rect">
            <a:avLst/>
          </a:prstGeom>
          <a:noFill/>
          <a:ln w="9525">
            <a:noFill/>
            <a:miter lim="800000"/>
            <a:headEnd/>
            <a:tailEnd/>
          </a:ln>
        </p:spPr>
        <p:txBody>
          <a:bodyPr>
            <a:spAutoFit/>
          </a:bodyPr>
          <a:lstStyle/>
          <a:p>
            <a:pPr marL="457200" indent="-223838">
              <a:lnSpc>
                <a:spcPct val="90000"/>
              </a:lnSpc>
              <a:spcBef>
                <a:spcPct val="20000"/>
              </a:spcBef>
              <a:buFontTx/>
              <a:buChar char="•"/>
            </a:pPr>
            <a:r>
              <a:rPr lang="en-US" sz="2000" dirty="0">
                <a:solidFill>
                  <a:prstClr val="black"/>
                </a:solidFill>
                <a:latin typeface="Segoe UI"/>
              </a:rPr>
              <a:t>Final dose at 4 years of  age or older regardless of the number of previous </a:t>
            </a:r>
            <a:r>
              <a:rPr lang="en-US" sz="2000" dirty="0" smtClean="0">
                <a:solidFill>
                  <a:prstClr val="black"/>
                </a:solidFill>
                <a:latin typeface="Segoe UI"/>
              </a:rPr>
              <a:t>doses; at least 6 months following previous dose required</a:t>
            </a:r>
            <a:endParaRPr lang="en-US" sz="2000" dirty="0">
              <a:solidFill>
                <a:prstClr val="black"/>
              </a:solidFill>
              <a:latin typeface="Calibri" pitchFamily="34" charset="0"/>
            </a:endParaRPr>
          </a:p>
        </p:txBody>
      </p:sp>
      <p:sp>
        <p:nvSpPr>
          <p:cNvPr id="74761" name="Text Box 9"/>
          <p:cNvSpPr txBox="1">
            <a:spLocks noChangeArrowheads="1"/>
          </p:cNvSpPr>
          <p:nvPr/>
        </p:nvSpPr>
        <p:spPr bwMode="auto">
          <a:xfrm>
            <a:off x="685800" y="6022777"/>
            <a:ext cx="4419600" cy="307777"/>
          </a:xfrm>
          <a:prstGeom prst="rect">
            <a:avLst/>
          </a:prstGeom>
          <a:noFill/>
          <a:ln w="9525">
            <a:noFill/>
            <a:miter lim="800000"/>
            <a:headEnd/>
            <a:tailEnd/>
          </a:ln>
        </p:spPr>
        <p:txBody>
          <a:bodyPr wrap="square">
            <a:spAutoFit/>
          </a:bodyPr>
          <a:lstStyle/>
          <a:p>
            <a:r>
              <a:rPr lang="en-US" sz="1400" b="1" dirty="0">
                <a:solidFill>
                  <a:srgbClr val="C00000"/>
                </a:solidFill>
                <a:latin typeface="Calibri" pitchFamily="34" charset="0"/>
              </a:rPr>
              <a:t>Ref. MMWR 2009; 58 (30);829-830 (August 7, 2009)</a:t>
            </a:r>
            <a:endParaRPr lang="en-US" sz="1400" b="1" dirty="0">
              <a:solidFill>
                <a:srgbClr val="C00000"/>
              </a:solidFill>
            </a:endParaRPr>
          </a:p>
        </p:txBody>
      </p:sp>
      <p:sp>
        <p:nvSpPr>
          <p:cNvPr id="57354" name="Text Box 11"/>
          <p:cNvSpPr txBox="1">
            <a:spLocks noChangeArrowheads="1"/>
          </p:cNvSpPr>
          <p:nvPr/>
        </p:nvSpPr>
        <p:spPr bwMode="auto">
          <a:xfrm>
            <a:off x="381000" y="4343400"/>
            <a:ext cx="5867400" cy="701675"/>
          </a:xfrm>
          <a:prstGeom prst="rect">
            <a:avLst/>
          </a:prstGeom>
          <a:noFill/>
          <a:ln w="9525">
            <a:noFill/>
            <a:miter lim="800000"/>
            <a:headEnd/>
            <a:tailEnd/>
          </a:ln>
        </p:spPr>
        <p:txBody>
          <a:bodyPr>
            <a:spAutoFit/>
          </a:bodyPr>
          <a:lstStyle/>
          <a:p>
            <a:pPr>
              <a:spcBef>
                <a:spcPct val="50000"/>
              </a:spcBef>
            </a:pPr>
            <a:r>
              <a:rPr lang="en-US" sz="2000" dirty="0">
                <a:solidFill>
                  <a:prstClr val="black"/>
                </a:solidFill>
                <a:latin typeface="Segoe UI"/>
              </a:rPr>
              <a:t>Single lifetime booster for travel to polio-endemic countries (Check www.cdc.gov/travel)</a:t>
            </a:r>
          </a:p>
        </p:txBody>
      </p:sp>
      <p:sp>
        <p:nvSpPr>
          <p:cNvPr id="13" name="Rectangle 12"/>
          <p:cNvSpPr>
            <a:spLocks noChangeArrowheads="1"/>
          </p:cNvSpPr>
          <p:nvPr/>
        </p:nvSpPr>
        <p:spPr bwMode="auto">
          <a:xfrm>
            <a:off x="4495800" y="6400800"/>
            <a:ext cx="1981200" cy="230188"/>
          </a:xfrm>
          <a:prstGeom prst="rect">
            <a:avLst/>
          </a:prstGeom>
          <a:noFill/>
          <a:ln w="9525">
            <a:noFill/>
            <a:miter lim="800000"/>
            <a:headEnd/>
            <a:tailEnd/>
          </a:ln>
        </p:spPr>
        <p:txBody>
          <a:bodyPr>
            <a:spAutoFit/>
          </a:bodyPr>
          <a:lstStyle/>
          <a:p>
            <a:pPr>
              <a:spcBef>
                <a:spcPct val="50000"/>
              </a:spcBef>
            </a:pPr>
            <a:r>
              <a:rPr lang="en-US" sz="900">
                <a:solidFill>
                  <a:srgbClr val="FFFFFF"/>
                </a:solidFill>
              </a:rPr>
              <a:t>Source: World Health Organization</a:t>
            </a:r>
          </a:p>
        </p:txBody>
      </p:sp>
      <p:graphicFrame>
        <p:nvGraphicFramePr>
          <p:cNvPr id="233474" name="Object 2"/>
          <p:cNvGraphicFramePr>
            <a:graphicFrameLocks noChangeAspect="1"/>
          </p:cNvGraphicFramePr>
          <p:nvPr/>
        </p:nvGraphicFramePr>
        <p:xfrm>
          <a:off x="6553200" y="3124200"/>
          <a:ext cx="2286000" cy="3048000"/>
        </p:xfrm>
        <a:graphic>
          <a:graphicData uri="http://schemas.openxmlformats.org/presentationml/2006/ole">
            <mc:AlternateContent xmlns:mc="http://schemas.openxmlformats.org/markup-compatibility/2006">
              <mc:Choice xmlns:v="urn:schemas-microsoft-com:vml" Requires="v">
                <p:oleObj spid="_x0000_s499719" name="PHOTO-PAINT Image" r:id="rId5" imgW="947850" imgH="1731267" progId="">
                  <p:embed/>
                </p:oleObj>
              </mc:Choice>
              <mc:Fallback>
                <p:oleObj name="PHOTO-PAINT Image" r:id="rId5" imgW="947850" imgH="1731267"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3124200"/>
                        <a:ext cx="2286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Box 2"/>
          <p:cNvSpPr txBox="1"/>
          <p:nvPr/>
        </p:nvSpPr>
        <p:spPr>
          <a:xfrm>
            <a:off x="685800" y="5410200"/>
            <a:ext cx="4826962" cy="369332"/>
          </a:xfrm>
          <a:prstGeom prst="rect">
            <a:avLst/>
          </a:prstGeom>
          <a:noFill/>
        </p:spPr>
        <p:txBody>
          <a:bodyPr wrap="none" rtlCol="0">
            <a:spAutoFit/>
          </a:bodyPr>
          <a:lstStyle/>
          <a:p>
            <a:r>
              <a:rPr lang="en-US" dirty="0" smtClean="0">
                <a:solidFill>
                  <a:prstClr val="black"/>
                </a:solidFill>
              </a:rPr>
              <a:t>Required for school and childcare attendance</a:t>
            </a:r>
            <a:endParaRPr lang="en-US" dirty="0">
              <a:solidFill>
                <a:prstClr val="black"/>
              </a:solidFill>
            </a:endParaRPr>
          </a:p>
        </p:txBody>
      </p:sp>
    </p:spTree>
    <p:extLst>
      <p:ext uri="{BB962C8B-B14F-4D97-AF65-F5344CB8AC3E}">
        <p14:creationId xmlns:p14="http://schemas.microsoft.com/office/powerpoint/2010/main" val="30332287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extLst>
              <p:ext uri="{D42A27DB-BD31-4B8C-83A1-F6EECF244321}">
                <p14:modId xmlns:p14="http://schemas.microsoft.com/office/powerpoint/2010/main" val="568397982"/>
              </p:ext>
            </p:extLst>
          </p:nvPr>
        </p:nvGraphicFramePr>
        <p:xfrm>
          <a:off x="3276600" y="4295797"/>
          <a:ext cx="2514600" cy="2195513"/>
        </p:xfrm>
        <a:graphic>
          <a:graphicData uri="http://schemas.openxmlformats.org/presentationml/2006/ole">
            <mc:AlternateContent xmlns:mc="http://schemas.openxmlformats.org/markup-compatibility/2006">
              <mc:Choice xmlns:v="urn:schemas-microsoft-com:vml" Requires="v">
                <p:oleObj spid="_x0000_s500748" name="PHOTO-PAINT Image" r:id="rId4" imgW="2477819" imgH="2163901" progId="">
                  <p:embed/>
                </p:oleObj>
              </mc:Choice>
              <mc:Fallback>
                <p:oleObj name="PHOTO-PAINT Image" r:id="rId4" imgW="2477819" imgH="216390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295797"/>
                        <a:ext cx="2514600"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2" name="Text Box 3"/>
          <p:cNvSpPr txBox="1">
            <a:spLocks noChangeArrowheads="1"/>
          </p:cNvSpPr>
          <p:nvPr/>
        </p:nvSpPr>
        <p:spPr bwMode="auto">
          <a:xfrm>
            <a:off x="762000" y="3733800"/>
            <a:ext cx="1914307" cy="646331"/>
          </a:xfrm>
          <a:prstGeom prst="rect">
            <a:avLst/>
          </a:prstGeom>
          <a:noFill/>
          <a:ln w="12700" cap="sq">
            <a:noFill/>
            <a:miter lim="800000"/>
            <a:headEnd/>
            <a:tailEnd/>
          </a:ln>
        </p:spPr>
        <p:txBody>
          <a:bodyPr wrap="none">
            <a:spAutoFit/>
          </a:bodyPr>
          <a:lstStyle/>
          <a:p>
            <a:pPr eaLnBrk="0" hangingPunct="0">
              <a:spcBef>
                <a:spcPct val="30000"/>
              </a:spcBef>
            </a:pPr>
            <a:r>
              <a:rPr kumimoji="1" lang="en-US" sz="3600" b="1" dirty="0">
                <a:solidFill>
                  <a:srgbClr val="C00000"/>
                </a:solidFill>
                <a:latin typeface="Segoe UI"/>
              </a:rPr>
              <a:t>Measles</a:t>
            </a:r>
          </a:p>
        </p:txBody>
      </p:sp>
      <p:sp>
        <p:nvSpPr>
          <p:cNvPr id="17413" name="Text Box 4"/>
          <p:cNvSpPr txBox="1">
            <a:spLocks noChangeArrowheads="1"/>
          </p:cNvSpPr>
          <p:nvPr/>
        </p:nvSpPr>
        <p:spPr bwMode="auto">
          <a:xfrm>
            <a:off x="6477000" y="865188"/>
            <a:ext cx="1813317" cy="646331"/>
          </a:xfrm>
          <a:prstGeom prst="rect">
            <a:avLst/>
          </a:prstGeom>
          <a:noFill/>
          <a:ln w="12700" cap="sq">
            <a:noFill/>
            <a:miter lim="800000"/>
            <a:headEnd/>
            <a:tailEnd/>
          </a:ln>
        </p:spPr>
        <p:txBody>
          <a:bodyPr wrap="none">
            <a:spAutoFit/>
          </a:bodyPr>
          <a:lstStyle/>
          <a:p>
            <a:pPr eaLnBrk="0" hangingPunct="0">
              <a:spcBef>
                <a:spcPct val="30000"/>
              </a:spcBef>
            </a:pPr>
            <a:r>
              <a:rPr kumimoji="1" lang="en-US" sz="3600" b="1" dirty="0">
                <a:solidFill>
                  <a:srgbClr val="C00000"/>
                </a:solidFill>
                <a:latin typeface="Segoe UI"/>
              </a:rPr>
              <a:t>Rubella</a:t>
            </a:r>
          </a:p>
        </p:txBody>
      </p:sp>
      <p:sp>
        <p:nvSpPr>
          <p:cNvPr id="17414" name="Text Box 5"/>
          <p:cNvSpPr txBox="1">
            <a:spLocks noChangeArrowheads="1"/>
          </p:cNvSpPr>
          <p:nvPr/>
        </p:nvSpPr>
        <p:spPr bwMode="auto">
          <a:xfrm>
            <a:off x="5791200" y="5257800"/>
            <a:ext cx="2514600" cy="641350"/>
          </a:xfrm>
          <a:prstGeom prst="rect">
            <a:avLst/>
          </a:prstGeom>
          <a:noFill/>
          <a:ln w="12700" cap="sq">
            <a:noFill/>
            <a:miter lim="800000"/>
            <a:headEnd/>
            <a:tailEnd/>
          </a:ln>
        </p:spPr>
        <p:txBody>
          <a:bodyPr>
            <a:spAutoFit/>
          </a:bodyPr>
          <a:lstStyle/>
          <a:p>
            <a:pPr eaLnBrk="0" hangingPunct="0">
              <a:spcBef>
                <a:spcPct val="30000"/>
              </a:spcBef>
            </a:pPr>
            <a:r>
              <a:rPr kumimoji="1" lang="en-US" sz="3600" dirty="0" smtClean="0">
                <a:solidFill>
                  <a:srgbClr val="1F497D"/>
                </a:solidFill>
                <a:latin typeface="Segoe UI"/>
              </a:rPr>
              <a:t>  </a:t>
            </a:r>
            <a:r>
              <a:rPr kumimoji="1" lang="en-US" sz="3600" b="1" dirty="0" smtClean="0">
                <a:solidFill>
                  <a:srgbClr val="C00000"/>
                </a:solidFill>
                <a:latin typeface="Segoe UI"/>
              </a:rPr>
              <a:t>Mumps</a:t>
            </a:r>
            <a:endParaRPr kumimoji="1" lang="en-US" sz="3600" b="1" dirty="0">
              <a:solidFill>
                <a:srgbClr val="C00000"/>
              </a:solidFill>
              <a:latin typeface="Segoe UI"/>
            </a:endParaRPr>
          </a:p>
        </p:txBody>
      </p:sp>
      <p:sp>
        <p:nvSpPr>
          <p:cNvPr id="17415" name="Text Box 6"/>
          <p:cNvSpPr txBox="1">
            <a:spLocks noChangeArrowheads="1"/>
          </p:cNvSpPr>
          <p:nvPr/>
        </p:nvSpPr>
        <p:spPr bwMode="auto">
          <a:xfrm>
            <a:off x="76200" y="4648200"/>
            <a:ext cx="3048000" cy="1015663"/>
          </a:xfrm>
          <a:prstGeom prst="rect">
            <a:avLst/>
          </a:prstGeom>
          <a:noFill/>
          <a:ln w="12700" cap="sq">
            <a:noFill/>
            <a:miter lim="800000"/>
            <a:headEnd/>
            <a:tailEnd/>
          </a:ln>
        </p:spPr>
        <p:txBody>
          <a:bodyPr wrap="square">
            <a:spAutoFit/>
          </a:bodyPr>
          <a:lstStyle/>
          <a:p>
            <a:pPr eaLnBrk="0" hangingPunct="0">
              <a:spcBef>
                <a:spcPct val="50000"/>
              </a:spcBef>
            </a:pPr>
            <a:r>
              <a:rPr kumimoji="1" lang="en-US" sz="2000" b="1" dirty="0" smtClean="0">
                <a:solidFill>
                  <a:prstClr val="black"/>
                </a:solidFill>
              </a:rPr>
              <a:t>Required </a:t>
            </a:r>
            <a:r>
              <a:rPr kumimoji="1" lang="en-US" sz="2000" b="1" dirty="0">
                <a:solidFill>
                  <a:prstClr val="black"/>
                </a:solidFill>
              </a:rPr>
              <a:t>for school and child care</a:t>
            </a:r>
            <a:r>
              <a:rPr kumimoji="1" lang="en-US" sz="2000" b="1" dirty="0">
                <a:solidFill>
                  <a:srgbClr val="99FF33"/>
                </a:solidFill>
              </a:rPr>
              <a:t> </a:t>
            </a:r>
            <a:r>
              <a:rPr kumimoji="1" lang="en-US" sz="2000" b="1" dirty="0">
                <a:solidFill>
                  <a:prstClr val="black"/>
                </a:solidFill>
              </a:rPr>
              <a:t>attendance</a:t>
            </a:r>
          </a:p>
        </p:txBody>
      </p:sp>
      <p:graphicFrame>
        <p:nvGraphicFramePr>
          <p:cNvPr id="17411" name="Object 7"/>
          <p:cNvGraphicFramePr>
            <a:graphicFrameLocks noChangeAspect="1"/>
          </p:cNvGraphicFramePr>
          <p:nvPr/>
        </p:nvGraphicFramePr>
        <p:xfrm>
          <a:off x="609600" y="381000"/>
          <a:ext cx="2373313" cy="3200400"/>
        </p:xfrm>
        <a:graphic>
          <a:graphicData uri="http://schemas.openxmlformats.org/presentationml/2006/ole">
            <mc:AlternateContent xmlns:mc="http://schemas.openxmlformats.org/markup-compatibility/2006">
              <mc:Choice xmlns:v="urn:schemas-microsoft-com:vml" Requires="v">
                <p:oleObj spid="_x0000_s500749" name="Photo Editor Photo" r:id="rId6" imgW="15247619" imgH="22838095" progId="">
                  <p:embed/>
                </p:oleObj>
              </mc:Choice>
              <mc:Fallback>
                <p:oleObj name="Photo Editor Photo" r:id="rId6" imgW="15247619" imgH="22838095"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381000"/>
                        <a:ext cx="2373313" cy="320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7416" name="Picture 8" descr="rubeiac002a"/>
          <p:cNvPicPr>
            <a:picLocks noChangeAspect="1" noChangeArrowheads="1"/>
          </p:cNvPicPr>
          <p:nvPr/>
        </p:nvPicPr>
        <p:blipFill>
          <a:blip r:embed="rId8" cstate="print"/>
          <a:srcRect/>
          <a:stretch>
            <a:fillRect/>
          </a:stretch>
        </p:blipFill>
        <p:spPr bwMode="auto">
          <a:xfrm>
            <a:off x="5867400" y="2235200"/>
            <a:ext cx="2968625" cy="1976438"/>
          </a:xfrm>
          <a:prstGeom prst="rect">
            <a:avLst/>
          </a:prstGeom>
          <a:noFill/>
          <a:ln w="9525">
            <a:noFill/>
            <a:miter lim="800000"/>
            <a:headEnd/>
            <a:tailEnd/>
          </a:ln>
        </p:spPr>
      </p:pic>
      <p:pic>
        <p:nvPicPr>
          <p:cNvPr id="17417" name="Picture 9" descr="rubecdc002a"/>
          <p:cNvPicPr>
            <a:picLocks noChangeAspect="1" noChangeArrowheads="1"/>
          </p:cNvPicPr>
          <p:nvPr/>
        </p:nvPicPr>
        <p:blipFill>
          <a:blip r:embed="rId9" cstate="print"/>
          <a:srcRect/>
          <a:stretch>
            <a:fillRect/>
          </a:stretch>
        </p:blipFill>
        <p:spPr bwMode="auto">
          <a:xfrm>
            <a:off x="3886200" y="304800"/>
            <a:ext cx="1752600" cy="2667000"/>
          </a:xfrm>
          <a:prstGeom prst="rect">
            <a:avLst/>
          </a:prstGeom>
          <a:noFill/>
          <a:ln w="9525">
            <a:noFill/>
            <a:miter lim="800000"/>
            <a:headEnd/>
            <a:tailEnd/>
          </a:ln>
        </p:spPr>
      </p:pic>
    </p:spTree>
    <p:extLst>
      <p:ext uri="{BB962C8B-B14F-4D97-AF65-F5344CB8AC3E}">
        <p14:creationId xmlns:p14="http://schemas.microsoft.com/office/powerpoint/2010/main" val="160858688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ChangeArrowheads="1"/>
          </p:cNvSpPr>
          <p:nvPr/>
        </p:nvSpPr>
        <p:spPr bwMode="auto">
          <a:xfrm>
            <a:off x="501650" y="1033463"/>
            <a:ext cx="2717800" cy="579437"/>
          </a:xfrm>
          <a:prstGeom prst="rect">
            <a:avLst/>
          </a:prstGeom>
          <a:noFill/>
          <a:ln w="9525">
            <a:noFill/>
            <a:miter lim="800000"/>
            <a:headEnd/>
            <a:tailEnd/>
          </a:ln>
        </p:spPr>
        <p:txBody>
          <a:bodyPr>
            <a:spAutoFit/>
          </a:bodyPr>
          <a:lstStyle/>
          <a:p>
            <a:pPr eaLnBrk="0" hangingPunct="0"/>
            <a:r>
              <a:rPr lang="en-US" sz="3200" b="1" dirty="0">
                <a:solidFill>
                  <a:srgbClr val="C00000"/>
                </a:solidFill>
                <a:latin typeface="Calibri" pitchFamily="34" charset="0"/>
                <a:cs typeface="Arial" charset="0"/>
              </a:rPr>
              <a:t>Measles (M)</a:t>
            </a:r>
          </a:p>
        </p:txBody>
      </p:sp>
      <p:pic>
        <p:nvPicPr>
          <p:cNvPr id="222210" name="Picture 3" descr="measiac004"/>
          <p:cNvPicPr>
            <a:picLocks noChangeAspect="1" noChangeArrowheads="1"/>
          </p:cNvPicPr>
          <p:nvPr/>
        </p:nvPicPr>
        <p:blipFill>
          <a:blip r:embed="rId3" cstate="print"/>
          <a:srcRect/>
          <a:stretch>
            <a:fillRect/>
          </a:stretch>
        </p:blipFill>
        <p:spPr bwMode="auto">
          <a:xfrm>
            <a:off x="457200" y="1600200"/>
            <a:ext cx="1701800" cy="2554288"/>
          </a:xfrm>
          <a:prstGeom prst="rect">
            <a:avLst/>
          </a:prstGeom>
          <a:noFill/>
          <a:ln w="9525">
            <a:noFill/>
            <a:miter lim="800000"/>
            <a:headEnd/>
            <a:tailEnd/>
          </a:ln>
        </p:spPr>
      </p:pic>
      <p:sp>
        <p:nvSpPr>
          <p:cNvPr id="222211" name="Text Box 4"/>
          <p:cNvSpPr txBox="1">
            <a:spLocks noChangeArrowheads="1"/>
          </p:cNvSpPr>
          <p:nvPr/>
        </p:nvSpPr>
        <p:spPr bwMode="auto">
          <a:xfrm>
            <a:off x="5624513" y="1565275"/>
            <a:ext cx="2079625" cy="366713"/>
          </a:xfrm>
          <a:prstGeom prst="rect">
            <a:avLst/>
          </a:prstGeom>
          <a:noFill/>
          <a:ln w="9525">
            <a:noFill/>
            <a:miter lim="800000"/>
            <a:headEnd/>
            <a:tailEnd/>
          </a:ln>
        </p:spPr>
        <p:txBody>
          <a:bodyPr>
            <a:spAutoFit/>
          </a:bodyPr>
          <a:lstStyle/>
          <a:p>
            <a:pPr>
              <a:spcBef>
                <a:spcPct val="50000"/>
              </a:spcBef>
            </a:pPr>
            <a:endParaRPr lang="en-US" b="1">
              <a:solidFill>
                <a:srgbClr val="FFFFFF"/>
              </a:solidFill>
              <a:cs typeface="Arial" charset="0"/>
            </a:endParaRPr>
          </a:p>
        </p:txBody>
      </p:sp>
      <p:sp>
        <p:nvSpPr>
          <p:cNvPr id="222212" name="Text Box 5"/>
          <p:cNvSpPr txBox="1">
            <a:spLocks noChangeArrowheads="1"/>
          </p:cNvSpPr>
          <p:nvPr/>
        </p:nvSpPr>
        <p:spPr bwMode="auto">
          <a:xfrm>
            <a:off x="5448300" y="2016125"/>
            <a:ext cx="2355850" cy="366713"/>
          </a:xfrm>
          <a:prstGeom prst="rect">
            <a:avLst/>
          </a:prstGeom>
          <a:noFill/>
          <a:ln w="9525">
            <a:noFill/>
            <a:miter lim="800000"/>
            <a:headEnd/>
            <a:tailEnd/>
          </a:ln>
        </p:spPr>
        <p:txBody>
          <a:bodyPr>
            <a:spAutoFit/>
          </a:bodyPr>
          <a:lstStyle/>
          <a:p>
            <a:pPr>
              <a:spcBef>
                <a:spcPct val="50000"/>
              </a:spcBef>
            </a:pPr>
            <a:endParaRPr lang="en-US" b="1">
              <a:solidFill>
                <a:srgbClr val="FFFFFF"/>
              </a:solidFill>
              <a:cs typeface="Arial" charset="0"/>
            </a:endParaRPr>
          </a:p>
        </p:txBody>
      </p:sp>
      <p:sp>
        <p:nvSpPr>
          <p:cNvPr id="222213" name="Text Box 7"/>
          <p:cNvSpPr txBox="1">
            <a:spLocks noChangeArrowheads="1"/>
          </p:cNvSpPr>
          <p:nvPr/>
        </p:nvSpPr>
        <p:spPr bwMode="auto">
          <a:xfrm>
            <a:off x="6132030" y="3735388"/>
            <a:ext cx="2208212" cy="579437"/>
          </a:xfrm>
          <a:prstGeom prst="rect">
            <a:avLst/>
          </a:prstGeom>
          <a:noFill/>
          <a:ln w="9525">
            <a:noFill/>
            <a:miter lim="800000"/>
            <a:headEnd/>
            <a:tailEnd/>
          </a:ln>
        </p:spPr>
        <p:txBody>
          <a:bodyPr>
            <a:spAutoFit/>
          </a:bodyPr>
          <a:lstStyle/>
          <a:p>
            <a:pPr>
              <a:spcBef>
                <a:spcPct val="50000"/>
              </a:spcBef>
            </a:pPr>
            <a:r>
              <a:rPr lang="en-US" sz="3200" b="1" dirty="0">
                <a:solidFill>
                  <a:srgbClr val="C00000"/>
                </a:solidFill>
                <a:latin typeface="Calibri" pitchFamily="34" charset="0"/>
                <a:cs typeface="Arial" charset="0"/>
              </a:rPr>
              <a:t>Mumps (M)</a:t>
            </a:r>
          </a:p>
        </p:txBody>
      </p:sp>
      <p:sp>
        <p:nvSpPr>
          <p:cNvPr id="222214" name="Text Box 8"/>
          <p:cNvSpPr txBox="1">
            <a:spLocks noChangeArrowheads="1"/>
          </p:cNvSpPr>
          <p:nvPr/>
        </p:nvSpPr>
        <p:spPr bwMode="auto">
          <a:xfrm>
            <a:off x="1704975" y="3368675"/>
            <a:ext cx="2366963" cy="366713"/>
          </a:xfrm>
          <a:prstGeom prst="rect">
            <a:avLst/>
          </a:prstGeom>
          <a:noFill/>
          <a:ln w="9525">
            <a:noFill/>
            <a:miter lim="800000"/>
            <a:headEnd/>
            <a:tailEnd/>
          </a:ln>
        </p:spPr>
        <p:txBody>
          <a:bodyPr>
            <a:spAutoFit/>
          </a:bodyPr>
          <a:lstStyle/>
          <a:p>
            <a:pPr>
              <a:spcBef>
                <a:spcPct val="50000"/>
              </a:spcBef>
            </a:pPr>
            <a:endParaRPr lang="en-US" b="1">
              <a:solidFill>
                <a:srgbClr val="FFFFFF"/>
              </a:solidFill>
              <a:cs typeface="Arial" charset="0"/>
            </a:endParaRPr>
          </a:p>
        </p:txBody>
      </p:sp>
      <p:pic>
        <p:nvPicPr>
          <p:cNvPr id="1188873" name="Picture 9" descr="img0018"/>
          <p:cNvPicPr>
            <a:picLocks noChangeAspect="1" noChangeArrowheads="1"/>
          </p:cNvPicPr>
          <p:nvPr/>
        </p:nvPicPr>
        <p:blipFill>
          <a:blip r:embed="rId4" cstate="print"/>
          <a:srcRect/>
          <a:stretch>
            <a:fillRect/>
          </a:stretch>
        </p:blipFill>
        <p:spPr bwMode="auto">
          <a:xfrm>
            <a:off x="5715000" y="4572000"/>
            <a:ext cx="2795588" cy="1470025"/>
          </a:xfrm>
          <a:prstGeom prst="rect">
            <a:avLst/>
          </a:prstGeom>
          <a:noFill/>
          <a:ln w="9525">
            <a:noFill/>
            <a:miter lim="800000"/>
            <a:headEnd/>
            <a:tailEnd/>
          </a:ln>
        </p:spPr>
      </p:pic>
      <p:sp>
        <p:nvSpPr>
          <p:cNvPr id="222216" name="Text Box 10"/>
          <p:cNvSpPr txBox="1">
            <a:spLocks noChangeArrowheads="1"/>
          </p:cNvSpPr>
          <p:nvPr/>
        </p:nvSpPr>
        <p:spPr bwMode="auto">
          <a:xfrm>
            <a:off x="1916113" y="5035550"/>
            <a:ext cx="3419475" cy="366713"/>
          </a:xfrm>
          <a:prstGeom prst="rect">
            <a:avLst/>
          </a:prstGeom>
          <a:noFill/>
          <a:ln w="9525">
            <a:noFill/>
            <a:miter lim="800000"/>
            <a:headEnd/>
            <a:tailEnd/>
          </a:ln>
        </p:spPr>
        <p:txBody>
          <a:bodyPr>
            <a:spAutoFit/>
          </a:bodyPr>
          <a:lstStyle/>
          <a:p>
            <a:pPr>
              <a:spcBef>
                <a:spcPct val="50000"/>
              </a:spcBef>
            </a:pPr>
            <a:endParaRPr lang="en-US" b="1">
              <a:solidFill>
                <a:srgbClr val="FFFFFF"/>
              </a:solidFill>
              <a:cs typeface="Arial" charset="0"/>
            </a:endParaRPr>
          </a:p>
        </p:txBody>
      </p:sp>
      <p:sp>
        <p:nvSpPr>
          <p:cNvPr id="222217" name="Text Box 11"/>
          <p:cNvSpPr txBox="1">
            <a:spLocks noChangeArrowheads="1"/>
          </p:cNvSpPr>
          <p:nvPr/>
        </p:nvSpPr>
        <p:spPr bwMode="auto">
          <a:xfrm>
            <a:off x="152400" y="4191000"/>
            <a:ext cx="2362200" cy="584775"/>
          </a:xfrm>
          <a:prstGeom prst="rect">
            <a:avLst/>
          </a:prstGeom>
          <a:noFill/>
          <a:ln w="9525">
            <a:noFill/>
            <a:miter lim="800000"/>
            <a:headEnd/>
            <a:tailEnd/>
          </a:ln>
        </p:spPr>
        <p:txBody>
          <a:bodyPr wrap="square">
            <a:spAutoFit/>
          </a:bodyPr>
          <a:lstStyle/>
          <a:p>
            <a:pPr>
              <a:spcBef>
                <a:spcPct val="50000"/>
              </a:spcBef>
            </a:pPr>
            <a:r>
              <a:rPr lang="en-US" sz="3200" b="1" dirty="0">
                <a:solidFill>
                  <a:srgbClr val="C00000"/>
                </a:solidFill>
                <a:latin typeface="Calibri" pitchFamily="34" charset="0"/>
                <a:cs typeface="Arial" charset="0"/>
              </a:rPr>
              <a:t>Rubella (R)</a:t>
            </a:r>
          </a:p>
        </p:txBody>
      </p:sp>
      <p:sp>
        <p:nvSpPr>
          <p:cNvPr id="1188876" name="Rectangle 12"/>
          <p:cNvSpPr>
            <a:spLocks noChangeArrowheads="1"/>
          </p:cNvSpPr>
          <p:nvPr/>
        </p:nvSpPr>
        <p:spPr bwMode="auto">
          <a:xfrm>
            <a:off x="4876800" y="6030913"/>
            <a:ext cx="4267200" cy="523220"/>
          </a:xfrm>
          <a:prstGeom prst="rect">
            <a:avLst/>
          </a:prstGeom>
          <a:noFill/>
          <a:ln w="9525">
            <a:noFill/>
            <a:miter lim="800000"/>
            <a:headEnd/>
            <a:tailEnd/>
          </a:ln>
        </p:spPr>
        <p:txBody>
          <a:bodyPr wrap="square">
            <a:spAutoFit/>
          </a:bodyPr>
          <a:lstStyle/>
          <a:p>
            <a:r>
              <a:rPr lang="en-US" sz="2800" b="1" dirty="0">
                <a:solidFill>
                  <a:srgbClr val="C00000"/>
                </a:solidFill>
                <a:latin typeface="Segoe UI"/>
                <a:cs typeface="Arial" charset="0"/>
              </a:rPr>
              <a:t>Congenital Rubella (R)</a:t>
            </a:r>
          </a:p>
        </p:txBody>
      </p:sp>
      <p:sp>
        <p:nvSpPr>
          <p:cNvPr id="222219" name="Text Box 13"/>
          <p:cNvSpPr txBox="1">
            <a:spLocks noChangeArrowheads="1"/>
          </p:cNvSpPr>
          <p:nvPr/>
        </p:nvSpPr>
        <p:spPr bwMode="auto">
          <a:xfrm>
            <a:off x="1371600" y="304800"/>
            <a:ext cx="6673850" cy="707886"/>
          </a:xfrm>
          <a:prstGeom prst="rect">
            <a:avLst/>
          </a:prstGeom>
          <a:noFill/>
          <a:ln w="9525">
            <a:noFill/>
            <a:miter lim="800000"/>
            <a:headEnd/>
            <a:tailEnd/>
          </a:ln>
        </p:spPr>
        <p:txBody>
          <a:bodyPr>
            <a:spAutoFit/>
          </a:bodyPr>
          <a:lstStyle/>
          <a:p>
            <a:pPr algn="ctr">
              <a:spcBef>
                <a:spcPct val="50000"/>
              </a:spcBef>
            </a:pPr>
            <a:r>
              <a:rPr lang="en-US" sz="4000" b="1" dirty="0">
                <a:solidFill>
                  <a:srgbClr val="C00000"/>
                </a:solidFill>
                <a:latin typeface="Segoe UI"/>
                <a:cs typeface="Arial" charset="0"/>
              </a:rPr>
              <a:t>Measles, Mumps, Rubella</a:t>
            </a:r>
          </a:p>
        </p:txBody>
      </p:sp>
      <p:pic>
        <p:nvPicPr>
          <p:cNvPr id="222220" name="Picture 16"/>
          <p:cNvPicPr>
            <a:picLocks noChangeAspect="1" noChangeArrowheads="1"/>
          </p:cNvPicPr>
          <p:nvPr/>
        </p:nvPicPr>
        <p:blipFill>
          <a:blip r:embed="rId5" cstate="print"/>
          <a:srcRect/>
          <a:stretch>
            <a:fillRect/>
          </a:stretch>
        </p:blipFill>
        <p:spPr bwMode="auto">
          <a:xfrm>
            <a:off x="381000" y="4876800"/>
            <a:ext cx="2286000" cy="1562100"/>
          </a:xfrm>
          <a:prstGeom prst="rect">
            <a:avLst/>
          </a:prstGeom>
          <a:noFill/>
          <a:ln w="9525">
            <a:noFill/>
            <a:miter lim="800000"/>
            <a:headEnd/>
            <a:tailEnd/>
          </a:ln>
        </p:spPr>
      </p:pic>
      <p:pic>
        <p:nvPicPr>
          <p:cNvPr id="222221" name="Picture 17" descr="rubecdc002a"/>
          <p:cNvPicPr>
            <a:picLocks noChangeAspect="1" noChangeArrowheads="1"/>
          </p:cNvPicPr>
          <p:nvPr/>
        </p:nvPicPr>
        <p:blipFill>
          <a:blip r:embed="rId6" cstate="print"/>
          <a:srcRect/>
          <a:stretch>
            <a:fillRect/>
          </a:stretch>
        </p:blipFill>
        <p:spPr bwMode="auto">
          <a:xfrm>
            <a:off x="3124200" y="4772025"/>
            <a:ext cx="1219200" cy="1866900"/>
          </a:xfrm>
          <a:prstGeom prst="rect">
            <a:avLst/>
          </a:prstGeom>
          <a:noFill/>
          <a:ln w="9525">
            <a:noFill/>
            <a:miter lim="800000"/>
            <a:headEnd/>
            <a:tailEnd/>
          </a:ln>
        </p:spPr>
      </p:pic>
      <p:pic>
        <p:nvPicPr>
          <p:cNvPr id="222222" name="Picture 5" descr="Mumps image"/>
          <p:cNvPicPr>
            <a:picLocks noChangeAspect="1" noChangeArrowheads="1"/>
          </p:cNvPicPr>
          <p:nvPr/>
        </p:nvPicPr>
        <p:blipFill>
          <a:blip r:embed="rId7" cstate="print"/>
          <a:srcRect/>
          <a:stretch>
            <a:fillRect/>
          </a:stretch>
        </p:blipFill>
        <p:spPr bwMode="auto">
          <a:xfrm>
            <a:off x="6089202" y="1345406"/>
            <a:ext cx="2362200" cy="2206625"/>
          </a:xfrm>
          <a:prstGeom prst="rect">
            <a:avLst/>
          </a:prstGeom>
          <a:noFill/>
          <a:ln w="9525">
            <a:noFill/>
            <a:miter lim="800000"/>
            <a:headEnd/>
            <a:tailEnd/>
          </a:ln>
        </p:spPr>
      </p:pic>
      <p:pic>
        <p:nvPicPr>
          <p:cNvPr id="222223" name="Picture 50"/>
          <p:cNvPicPr>
            <a:picLocks noChangeAspect="1" noChangeArrowheads="1"/>
          </p:cNvPicPr>
          <p:nvPr/>
        </p:nvPicPr>
        <p:blipFill>
          <a:blip r:embed="rId8" cstate="print"/>
          <a:srcRect/>
          <a:stretch>
            <a:fillRect/>
          </a:stretch>
        </p:blipFill>
        <p:spPr bwMode="auto">
          <a:xfrm>
            <a:off x="3124200" y="1499497"/>
            <a:ext cx="2057400" cy="2297113"/>
          </a:xfrm>
          <a:prstGeom prst="rect">
            <a:avLst/>
          </a:prstGeom>
          <a:noFill/>
          <a:ln w="9525">
            <a:noFill/>
            <a:miter lim="800000"/>
            <a:headEnd/>
            <a:tailEnd/>
          </a:ln>
        </p:spPr>
      </p:pic>
      <p:sp>
        <p:nvSpPr>
          <p:cNvPr id="17" name="Rectangle 16"/>
          <p:cNvSpPr/>
          <p:nvPr/>
        </p:nvSpPr>
        <p:spPr>
          <a:xfrm>
            <a:off x="6583984" y="3657600"/>
            <a:ext cx="1752600" cy="230188"/>
          </a:xfrm>
          <a:prstGeom prst="rect">
            <a:avLst/>
          </a:prstGeom>
        </p:spPr>
        <p:txBody>
          <a:bodyPr>
            <a:spAutoFit/>
          </a:bodyPr>
          <a:lstStyle/>
          <a:p>
            <a:pPr>
              <a:spcBef>
                <a:spcPct val="50000"/>
              </a:spcBef>
              <a:defRPr/>
            </a:pPr>
            <a:r>
              <a:rPr lang="en-US" sz="900" dirty="0">
                <a:solidFill>
                  <a:prstClr val="black"/>
                </a:solidFill>
                <a:latin typeface="Calibri"/>
                <a:cs typeface="Arial" charset="0"/>
              </a:rPr>
              <a:t>Source: Creative Commons</a:t>
            </a:r>
          </a:p>
        </p:txBody>
      </p:sp>
      <p:sp>
        <p:nvSpPr>
          <p:cNvPr id="222225" name="Rectangle 18"/>
          <p:cNvSpPr>
            <a:spLocks noChangeArrowheads="1"/>
          </p:cNvSpPr>
          <p:nvPr/>
        </p:nvSpPr>
        <p:spPr bwMode="auto">
          <a:xfrm>
            <a:off x="2888456" y="3886200"/>
            <a:ext cx="2286000" cy="369888"/>
          </a:xfrm>
          <a:prstGeom prst="rect">
            <a:avLst/>
          </a:prstGeom>
          <a:noFill/>
          <a:ln w="9525">
            <a:noFill/>
            <a:miter lim="800000"/>
            <a:headEnd/>
            <a:tailEnd/>
          </a:ln>
        </p:spPr>
        <p:txBody>
          <a:bodyPr>
            <a:spAutoFit/>
          </a:bodyPr>
          <a:lstStyle/>
          <a:p>
            <a:pPr algn="ctr"/>
            <a:r>
              <a:rPr lang="en-US" sz="900" dirty="0">
                <a:solidFill>
                  <a:prstClr val="black"/>
                </a:solidFill>
                <a:latin typeface="Calibri" pitchFamily="34" charset="0"/>
                <a:cs typeface="Arial" charset="0"/>
              </a:rPr>
              <a:t>Source: American Academy of Pediatrics </a:t>
            </a:r>
          </a:p>
          <a:p>
            <a:pPr algn="ctr"/>
            <a:r>
              <a:rPr lang="en-US" sz="900" dirty="0">
                <a:solidFill>
                  <a:prstClr val="black"/>
                </a:solidFill>
                <a:latin typeface="Calibri" pitchFamily="34" charset="0"/>
                <a:cs typeface="Arial" charset="0"/>
              </a:rPr>
              <a:t>Red Book  On Line Visual Library</a:t>
            </a:r>
          </a:p>
        </p:txBody>
      </p:sp>
    </p:spTree>
    <p:extLst>
      <p:ext uri="{BB962C8B-B14F-4D97-AF65-F5344CB8AC3E}">
        <p14:creationId xmlns:p14="http://schemas.microsoft.com/office/powerpoint/2010/main" val="116164642"/>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990600"/>
          </a:xfrm>
        </p:spPr>
        <p:txBody>
          <a:bodyPr/>
          <a:lstStyle/>
          <a:p>
            <a:pPr algn="ctr">
              <a:defRPr/>
            </a:pPr>
            <a:r>
              <a:rPr lang="en-US" sz="3600" kern="1200" dirty="0" smtClean="0">
                <a:solidFill>
                  <a:srgbClr val="C00000"/>
                </a:solidFill>
              </a:rPr>
              <a:t>Conflicts of Interest and Disclosures</a:t>
            </a:r>
            <a:endParaRPr lang="en-US" sz="3600" dirty="0">
              <a:solidFill>
                <a:srgbClr val="C00000"/>
              </a:solidFill>
            </a:endParaRPr>
          </a:p>
        </p:txBody>
      </p:sp>
      <p:sp>
        <p:nvSpPr>
          <p:cNvPr id="6147" name="Content Placeholder 2"/>
          <p:cNvSpPr>
            <a:spLocks noGrp="1"/>
          </p:cNvSpPr>
          <p:nvPr>
            <p:ph idx="1"/>
          </p:nvPr>
        </p:nvSpPr>
        <p:spPr>
          <a:xfrm>
            <a:off x="152400" y="914400"/>
            <a:ext cx="8229600" cy="5705475"/>
          </a:xfrm>
        </p:spPr>
        <p:txBody>
          <a:bodyPr>
            <a:normAutofit/>
          </a:bodyPr>
          <a:lstStyle/>
          <a:p>
            <a:pPr eaLnBrk="1" hangingPunct="1"/>
            <a:r>
              <a:rPr lang="en-US" sz="2000" dirty="0" smtClean="0"/>
              <a:t>Neither the planners or presenters indicated that they have any real or perceived vested interest that relate to this presentation nor any relationships with pharmaceutical companies, biomedical device manufacturers, and/or  other corporations whose products and services are related to the vaccines we discuss.</a:t>
            </a:r>
          </a:p>
          <a:p>
            <a:pPr eaLnBrk="1" hangingPunct="1"/>
            <a:endParaRPr lang="en-US" sz="2000" dirty="0" smtClean="0"/>
          </a:p>
          <a:p>
            <a:pPr eaLnBrk="1" hangingPunct="1"/>
            <a:r>
              <a:rPr lang="en-US" sz="2000" dirty="0" smtClean="0"/>
              <a:t>There is no sponsorship or commercial support being received for this activity.</a:t>
            </a:r>
          </a:p>
          <a:p>
            <a:pPr marL="0" indent="0" eaLnBrk="1" hangingPunct="1">
              <a:buNone/>
            </a:pPr>
            <a:endParaRPr lang="en-US" sz="2000" dirty="0" smtClean="0"/>
          </a:p>
          <a:p>
            <a:pPr eaLnBrk="1" hangingPunct="1"/>
            <a:r>
              <a:rPr lang="en-US" sz="2000" dirty="0" smtClean="0"/>
              <a:t>The mention of specific brands of vaccines in this presentation is for the purpose of providing education and does not constitute endorsement by the provider or ANCC of any commercial products.</a:t>
            </a:r>
          </a:p>
          <a:p>
            <a:pPr eaLnBrk="1" hangingPunct="1">
              <a:buNone/>
            </a:pPr>
            <a:endParaRPr lang="en-US" sz="2000" dirty="0" smtClean="0"/>
          </a:p>
          <a:p>
            <a:pPr eaLnBrk="1" hangingPunct="1"/>
            <a:r>
              <a:rPr lang="en-US" sz="2000" dirty="0" smtClean="0"/>
              <a:t>For certain vaccines this may represent a slight departure from or off-label use of the vaccine package insert guidelines.</a:t>
            </a:r>
          </a:p>
          <a:p>
            <a:pPr>
              <a:buNone/>
            </a:pPr>
            <a:endParaRPr lang="en-US" dirty="0" smtClean="0"/>
          </a:p>
        </p:txBody>
      </p:sp>
    </p:spTree>
    <p:extLst>
      <p:ext uri="{BB962C8B-B14F-4D97-AF65-F5344CB8AC3E}">
        <p14:creationId xmlns:p14="http://schemas.microsoft.com/office/powerpoint/2010/main" val="1101604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ChangeArrowheads="1"/>
          </p:cNvSpPr>
          <p:nvPr>
            <p:ph type="title" idx="4294967295"/>
          </p:nvPr>
        </p:nvSpPr>
        <p:spPr>
          <a:xfrm>
            <a:off x="0" y="228600"/>
            <a:ext cx="8763000" cy="838200"/>
          </a:xfrm>
        </p:spPr>
        <p:txBody>
          <a:bodyPr/>
          <a:lstStyle/>
          <a:p>
            <a:r>
              <a:rPr lang="en-US" sz="3600" b="1" dirty="0" smtClean="0">
                <a:solidFill>
                  <a:srgbClr val="C00000"/>
                </a:solidFill>
              </a:rPr>
              <a:t>MMR Vaccine</a:t>
            </a:r>
          </a:p>
        </p:txBody>
      </p:sp>
      <p:sp>
        <p:nvSpPr>
          <p:cNvPr id="224258" name="Rectangle 3"/>
          <p:cNvSpPr>
            <a:spLocks noGrp="1" noChangeArrowheads="1"/>
          </p:cNvSpPr>
          <p:nvPr>
            <p:ph type="body" sz="half" idx="4294967295"/>
          </p:nvPr>
        </p:nvSpPr>
        <p:spPr>
          <a:xfrm>
            <a:off x="0" y="990600"/>
            <a:ext cx="8167688" cy="1731963"/>
          </a:xfrm>
        </p:spPr>
        <p:txBody>
          <a:bodyPr/>
          <a:lstStyle/>
          <a:p>
            <a:pPr>
              <a:buFontTx/>
              <a:buNone/>
            </a:pPr>
            <a:r>
              <a:rPr lang="en-US" sz="2800" dirty="0" smtClean="0">
                <a:cs typeface="Arial" charset="0"/>
              </a:rPr>
              <a:t>2 Dose Series for children</a:t>
            </a:r>
          </a:p>
          <a:p>
            <a:pPr lvl="1"/>
            <a:r>
              <a:rPr lang="en-US" dirty="0" smtClean="0">
                <a:cs typeface="Arial" charset="0"/>
              </a:rPr>
              <a:t>Dose 1 @ 12 through 15 months of age</a:t>
            </a:r>
          </a:p>
          <a:p>
            <a:pPr lvl="1"/>
            <a:r>
              <a:rPr lang="en-US" dirty="0" smtClean="0">
                <a:cs typeface="Arial" charset="0"/>
              </a:rPr>
              <a:t>Dose 2 @ 4 through 6 years of age</a:t>
            </a:r>
            <a:endParaRPr lang="en-US" sz="2000" dirty="0" smtClean="0">
              <a:cs typeface="Times New Roman" pitchFamily="18" charset="0"/>
            </a:endParaRPr>
          </a:p>
        </p:txBody>
      </p:sp>
      <p:sp>
        <p:nvSpPr>
          <p:cNvPr id="924676" name="Text Box 4"/>
          <p:cNvSpPr txBox="1">
            <a:spLocks noChangeArrowheads="1"/>
          </p:cNvSpPr>
          <p:nvPr/>
        </p:nvSpPr>
        <p:spPr bwMode="auto">
          <a:xfrm>
            <a:off x="228600" y="2590800"/>
            <a:ext cx="8763000" cy="3344505"/>
          </a:xfrm>
          <a:prstGeom prst="rect">
            <a:avLst/>
          </a:prstGeom>
          <a:noFill/>
          <a:ln w="9525">
            <a:noFill/>
            <a:miter lim="800000"/>
            <a:headEnd/>
            <a:tailEnd/>
          </a:ln>
        </p:spPr>
        <p:txBody>
          <a:bodyPr>
            <a:spAutoFit/>
          </a:bodyPr>
          <a:lstStyle/>
          <a:p>
            <a:pPr>
              <a:lnSpc>
                <a:spcPct val="90000"/>
              </a:lnSpc>
              <a:spcBef>
                <a:spcPct val="50000"/>
              </a:spcBef>
              <a:defRPr/>
            </a:pPr>
            <a:r>
              <a:rPr lang="en-US" sz="2800" dirty="0">
                <a:solidFill>
                  <a:srgbClr val="C00000"/>
                </a:solidFill>
                <a:latin typeface="Calibri"/>
                <a:cs typeface="Arial" charset="0"/>
              </a:rPr>
              <a:t>Acceptable </a:t>
            </a:r>
            <a:r>
              <a:rPr lang="en-US" sz="2800" dirty="0" smtClean="0">
                <a:solidFill>
                  <a:srgbClr val="C00000"/>
                </a:solidFill>
                <a:latin typeface="Calibri"/>
                <a:cs typeface="Arial" charset="0"/>
              </a:rPr>
              <a:t>presumptive evidence </a:t>
            </a:r>
            <a:r>
              <a:rPr lang="en-US" sz="2800" dirty="0">
                <a:solidFill>
                  <a:srgbClr val="C00000"/>
                </a:solidFill>
                <a:latin typeface="Calibri"/>
                <a:cs typeface="Arial" charset="0"/>
              </a:rPr>
              <a:t>of MMR immunity</a:t>
            </a:r>
            <a:r>
              <a:rPr lang="en-US" sz="2000" b="1" baseline="50000" dirty="0">
                <a:solidFill>
                  <a:srgbClr val="C00000"/>
                </a:solidFill>
                <a:latin typeface="Calibri" pitchFamily="34" charset="0"/>
                <a:cs typeface="Arial" charset="0"/>
              </a:rPr>
              <a:t>1</a:t>
            </a:r>
            <a:r>
              <a:rPr lang="en-US" sz="2800" dirty="0">
                <a:solidFill>
                  <a:srgbClr val="C00000"/>
                </a:solidFill>
                <a:latin typeface="Calibri"/>
                <a:cs typeface="Arial" charset="0"/>
              </a:rPr>
              <a:t>     </a:t>
            </a:r>
          </a:p>
          <a:p>
            <a:pPr>
              <a:lnSpc>
                <a:spcPct val="90000"/>
              </a:lnSpc>
              <a:spcBef>
                <a:spcPct val="50000"/>
              </a:spcBef>
              <a:buFontTx/>
              <a:buChar char="•"/>
              <a:defRPr/>
            </a:pPr>
            <a:r>
              <a:rPr lang="en-US" sz="2400" dirty="0" smtClean="0">
                <a:solidFill>
                  <a:prstClr val="black"/>
                </a:solidFill>
                <a:latin typeface="Calibri"/>
                <a:cs typeface="Arial" charset="0"/>
              </a:rPr>
              <a:t>  Documentation </a:t>
            </a:r>
            <a:r>
              <a:rPr lang="en-US" sz="2400" dirty="0">
                <a:solidFill>
                  <a:prstClr val="black"/>
                </a:solidFill>
                <a:latin typeface="Calibri"/>
                <a:cs typeface="Arial" charset="0"/>
              </a:rPr>
              <a:t>of age appropriate vaccination with MMR vaccine </a:t>
            </a:r>
          </a:p>
          <a:p>
            <a:pPr>
              <a:lnSpc>
                <a:spcPct val="90000"/>
              </a:lnSpc>
              <a:spcBef>
                <a:spcPct val="50000"/>
              </a:spcBef>
              <a:buFontTx/>
              <a:buChar char="•"/>
              <a:defRPr/>
            </a:pPr>
            <a:r>
              <a:rPr lang="en-US" sz="2400" dirty="0">
                <a:solidFill>
                  <a:prstClr val="black"/>
                </a:solidFill>
                <a:latin typeface="Calibri"/>
                <a:cs typeface="Arial" charset="0"/>
              </a:rPr>
              <a:t>  Laboratory evidence of immunity</a:t>
            </a:r>
          </a:p>
          <a:p>
            <a:pPr>
              <a:lnSpc>
                <a:spcPct val="90000"/>
              </a:lnSpc>
              <a:spcBef>
                <a:spcPct val="50000"/>
              </a:spcBef>
              <a:buFontTx/>
              <a:buChar char="•"/>
              <a:defRPr/>
            </a:pPr>
            <a:r>
              <a:rPr lang="en-US" sz="2400" dirty="0">
                <a:solidFill>
                  <a:prstClr val="black"/>
                </a:solidFill>
                <a:latin typeface="Calibri"/>
                <a:cs typeface="Arial" charset="0"/>
              </a:rPr>
              <a:t>  Laboratory </a:t>
            </a:r>
            <a:r>
              <a:rPr lang="en-US" sz="2400" dirty="0" smtClean="0">
                <a:solidFill>
                  <a:prstClr val="black"/>
                </a:solidFill>
                <a:latin typeface="Calibri"/>
                <a:cs typeface="Arial" charset="0"/>
              </a:rPr>
              <a:t>confirmation of </a:t>
            </a:r>
            <a:r>
              <a:rPr lang="en-US" sz="2400" dirty="0">
                <a:solidFill>
                  <a:prstClr val="black"/>
                </a:solidFill>
                <a:latin typeface="Calibri"/>
                <a:cs typeface="Arial" charset="0"/>
              </a:rPr>
              <a:t>disease </a:t>
            </a:r>
          </a:p>
          <a:p>
            <a:pPr>
              <a:spcBef>
                <a:spcPts val="800"/>
              </a:spcBef>
              <a:buFontTx/>
              <a:buChar char="•"/>
              <a:defRPr/>
            </a:pPr>
            <a:r>
              <a:rPr lang="en-US" sz="2400" dirty="0">
                <a:solidFill>
                  <a:prstClr val="black"/>
                </a:solidFill>
                <a:latin typeface="Calibri"/>
                <a:cs typeface="Arial" charset="0"/>
              </a:rPr>
              <a:t>  Birth before 1957 </a:t>
            </a:r>
            <a:r>
              <a:rPr lang="en-US" sz="2400" dirty="0" smtClean="0">
                <a:solidFill>
                  <a:prstClr val="black"/>
                </a:solidFill>
                <a:latin typeface="Calibri"/>
                <a:cs typeface="Arial" charset="0"/>
              </a:rPr>
              <a:t> </a:t>
            </a:r>
          </a:p>
          <a:p>
            <a:pPr>
              <a:spcBef>
                <a:spcPts val="0"/>
              </a:spcBef>
              <a:defRPr/>
            </a:pPr>
            <a:r>
              <a:rPr lang="en-US" sz="2400" dirty="0" smtClean="0">
                <a:solidFill>
                  <a:prstClr val="black"/>
                </a:solidFill>
                <a:latin typeface="Calibri"/>
                <a:cs typeface="Arial" charset="0"/>
              </a:rPr>
              <a:t>	Birth date not acceptable evidence of rubella immunity for 	women who could become pregnant       </a:t>
            </a:r>
            <a:endParaRPr lang="en-US" sz="2400" dirty="0">
              <a:solidFill>
                <a:prstClr val="black"/>
              </a:solidFill>
              <a:latin typeface="Calibri"/>
              <a:cs typeface="Arial" charset="0"/>
            </a:endParaRPr>
          </a:p>
        </p:txBody>
      </p:sp>
      <p:sp>
        <p:nvSpPr>
          <p:cNvPr id="224260" name="Text Box 6"/>
          <p:cNvSpPr txBox="1">
            <a:spLocks noChangeArrowheads="1"/>
          </p:cNvSpPr>
          <p:nvPr/>
        </p:nvSpPr>
        <p:spPr bwMode="auto">
          <a:xfrm>
            <a:off x="7467600" y="5943600"/>
            <a:ext cx="1066800" cy="366713"/>
          </a:xfrm>
          <a:prstGeom prst="rect">
            <a:avLst/>
          </a:prstGeom>
          <a:noFill/>
          <a:ln w="9525">
            <a:noFill/>
            <a:miter lim="800000"/>
            <a:headEnd/>
            <a:tailEnd/>
          </a:ln>
        </p:spPr>
        <p:txBody>
          <a:bodyPr>
            <a:spAutoFit/>
          </a:bodyPr>
          <a:lstStyle/>
          <a:p>
            <a:pPr>
              <a:spcBef>
                <a:spcPct val="50000"/>
              </a:spcBef>
            </a:pPr>
            <a:endParaRPr lang="en-US" b="1">
              <a:solidFill>
                <a:srgbClr val="FF9900"/>
              </a:solidFill>
              <a:cs typeface="Arial" charset="0"/>
            </a:endParaRPr>
          </a:p>
        </p:txBody>
      </p:sp>
      <p:sp>
        <p:nvSpPr>
          <p:cNvPr id="7" name="TextBox 6"/>
          <p:cNvSpPr txBox="1">
            <a:spLocks noChangeArrowheads="1"/>
          </p:cNvSpPr>
          <p:nvPr/>
        </p:nvSpPr>
        <p:spPr bwMode="auto">
          <a:xfrm>
            <a:off x="990600" y="6123801"/>
            <a:ext cx="6096000" cy="307777"/>
          </a:xfrm>
          <a:prstGeom prst="rect">
            <a:avLst/>
          </a:prstGeom>
          <a:noFill/>
          <a:ln w="9525">
            <a:noFill/>
            <a:miter lim="800000"/>
            <a:headEnd/>
            <a:tailEnd/>
          </a:ln>
        </p:spPr>
        <p:txBody>
          <a:bodyPr wrap="square">
            <a:spAutoFit/>
          </a:bodyPr>
          <a:lstStyle/>
          <a:p>
            <a:r>
              <a:rPr lang="en-US" sz="1400" b="1" dirty="0">
                <a:solidFill>
                  <a:prstClr val="black"/>
                </a:solidFill>
                <a:latin typeface="Calibri"/>
                <a:cs typeface="Arial" charset="0"/>
              </a:rPr>
              <a:t>1. Recommendations and Reports  June 14, 2013 / 62(RR04);</a:t>
            </a:r>
            <a:r>
              <a:rPr lang="en-US" sz="1400" b="1" dirty="0" smtClean="0">
                <a:solidFill>
                  <a:prstClr val="black"/>
                </a:solidFill>
                <a:latin typeface="Calibri"/>
                <a:cs typeface="Arial" charset="0"/>
              </a:rPr>
              <a:t>1-34</a:t>
            </a:r>
            <a:endParaRPr lang="en-US" sz="1400" b="1" dirty="0">
              <a:solidFill>
                <a:prstClr val="black"/>
              </a:solidFill>
              <a:latin typeface="Calibri"/>
              <a:cs typeface="Arial" charset="0"/>
            </a:endParaRPr>
          </a:p>
        </p:txBody>
      </p:sp>
    </p:spTree>
    <p:extLst>
      <p:ext uri="{BB962C8B-B14F-4D97-AF65-F5344CB8AC3E}">
        <p14:creationId xmlns:p14="http://schemas.microsoft.com/office/powerpoint/2010/main" val="387836484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8355" name="Rectangle 3"/>
          <p:cNvSpPr>
            <a:spLocks noGrp="1" noChangeArrowheads="1"/>
          </p:cNvSpPr>
          <p:nvPr>
            <p:ph type="title"/>
          </p:nvPr>
        </p:nvSpPr>
        <p:spPr>
          <a:xfrm>
            <a:off x="304800" y="152400"/>
            <a:ext cx="8534400" cy="1143000"/>
          </a:xfrm>
        </p:spPr>
        <p:txBody>
          <a:bodyPr>
            <a:normAutofit fontScale="90000"/>
          </a:bodyPr>
          <a:lstStyle/>
          <a:p>
            <a:pPr eaLnBrk="1" hangingPunct="1"/>
            <a:r>
              <a:rPr lang="en-US" sz="3600" dirty="0" smtClean="0">
                <a:solidFill>
                  <a:srgbClr val="C00000"/>
                </a:solidFill>
              </a:rPr>
              <a:t>Recommendations for use of</a:t>
            </a:r>
            <a:br>
              <a:rPr lang="en-US" sz="3600" dirty="0" smtClean="0">
                <a:solidFill>
                  <a:srgbClr val="C00000"/>
                </a:solidFill>
              </a:rPr>
            </a:br>
            <a:r>
              <a:rPr lang="en-US" sz="3600" dirty="0" smtClean="0">
                <a:solidFill>
                  <a:srgbClr val="C00000"/>
                </a:solidFill>
              </a:rPr>
              <a:t>MMRV (</a:t>
            </a:r>
            <a:r>
              <a:rPr lang="en-US" sz="3600" dirty="0" err="1" smtClean="0">
                <a:solidFill>
                  <a:srgbClr val="C00000"/>
                </a:solidFill>
              </a:rPr>
              <a:t>ProQuad</a:t>
            </a:r>
            <a:r>
              <a:rPr lang="en-US" sz="3600" dirty="0" smtClean="0">
                <a:solidFill>
                  <a:srgbClr val="C00000"/>
                </a:solidFill>
              </a:rPr>
              <a:t>®)</a:t>
            </a:r>
          </a:p>
        </p:txBody>
      </p:sp>
      <p:sp>
        <p:nvSpPr>
          <p:cNvPr id="228354" name="Rectangle 2"/>
          <p:cNvSpPr>
            <a:spLocks noGrp="1" noChangeArrowheads="1"/>
          </p:cNvSpPr>
          <p:nvPr>
            <p:ph idx="1"/>
          </p:nvPr>
        </p:nvSpPr>
        <p:spPr>
          <a:xfrm>
            <a:off x="304800" y="1676400"/>
            <a:ext cx="8534400" cy="3276600"/>
          </a:xfrm>
        </p:spPr>
        <p:txBody>
          <a:bodyPr/>
          <a:lstStyle/>
          <a:p>
            <a:pPr eaLnBrk="1" hangingPunct="1">
              <a:lnSpc>
                <a:spcPct val="80000"/>
              </a:lnSpc>
              <a:buFontTx/>
              <a:buNone/>
            </a:pPr>
            <a:r>
              <a:rPr lang="en-US" sz="2400" u="sng" dirty="0" smtClean="0">
                <a:solidFill>
                  <a:srgbClr val="C00000"/>
                </a:solidFill>
              </a:rPr>
              <a:t>Dose 1 at ages 12 through 47 months</a:t>
            </a:r>
          </a:p>
          <a:p>
            <a:pPr eaLnBrk="1" hangingPunct="1">
              <a:lnSpc>
                <a:spcPct val="80000"/>
              </a:lnSpc>
            </a:pPr>
            <a:r>
              <a:rPr lang="en-US" sz="2400" dirty="0" smtClean="0"/>
              <a:t>Either MMR and </a:t>
            </a:r>
            <a:r>
              <a:rPr lang="en-US" sz="2400" dirty="0" err="1" smtClean="0"/>
              <a:t>varicella</a:t>
            </a:r>
            <a:r>
              <a:rPr lang="en-US" sz="2400" dirty="0" smtClean="0"/>
              <a:t> vaccines or MMRV vaccine can be used. </a:t>
            </a:r>
          </a:p>
          <a:p>
            <a:pPr eaLnBrk="1" hangingPunct="1">
              <a:lnSpc>
                <a:spcPct val="80000"/>
              </a:lnSpc>
            </a:pPr>
            <a:r>
              <a:rPr lang="en-US" sz="2400" dirty="0" smtClean="0"/>
              <a:t>Providers who are considering administering MMRV should discuss the benefits and risks of both vaccination options with the parent or caregiver.</a:t>
            </a:r>
          </a:p>
          <a:p>
            <a:pPr eaLnBrk="1" hangingPunct="1">
              <a:lnSpc>
                <a:spcPct val="80000"/>
              </a:lnSpc>
            </a:pPr>
            <a:r>
              <a:rPr lang="en-US" sz="2400" dirty="0" smtClean="0"/>
              <a:t>Unless the parent or caregiver expresses a preference for MMRV vaccine, CDC recommends that MMR vaccine and </a:t>
            </a:r>
            <a:r>
              <a:rPr lang="en-US" sz="2400" dirty="0" err="1" smtClean="0"/>
              <a:t>varicella</a:t>
            </a:r>
            <a:r>
              <a:rPr lang="en-US" sz="2400" dirty="0" smtClean="0"/>
              <a:t> vaccines should be administered for the first dose in this age group. </a:t>
            </a:r>
          </a:p>
        </p:txBody>
      </p:sp>
      <p:sp>
        <p:nvSpPr>
          <p:cNvPr id="1061892" name="Text Box 4"/>
          <p:cNvSpPr txBox="1">
            <a:spLocks noChangeArrowheads="1"/>
          </p:cNvSpPr>
          <p:nvPr/>
        </p:nvSpPr>
        <p:spPr bwMode="auto">
          <a:xfrm>
            <a:off x="304800" y="4932605"/>
            <a:ext cx="8839200" cy="1163395"/>
          </a:xfrm>
          <a:prstGeom prst="rect">
            <a:avLst/>
          </a:prstGeom>
          <a:noFill/>
          <a:ln w="9525">
            <a:noFill/>
            <a:miter lim="800000"/>
            <a:headEnd/>
            <a:tailEnd/>
          </a:ln>
        </p:spPr>
        <p:txBody>
          <a:bodyPr>
            <a:spAutoFit/>
          </a:bodyPr>
          <a:lstStyle/>
          <a:p>
            <a:pPr indent="55563">
              <a:lnSpc>
                <a:spcPct val="90000"/>
              </a:lnSpc>
              <a:spcBef>
                <a:spcPct val="20000"/>
              </a:spcBef>
            </a:pPr>
            <a:r>
              <a:rPr lang="en-US" sz="2400" u="sng" dirty="0">
                <a:solidFill>
                  <a:srgbClr val="C00000"/>
                </a:solidFill>
                <a:latin typeface="Calibri" pitchFamily="34" charset="0"/>
                <a:cs typeface="Arial" charset="0"/>
              </a:rPr>
              <a:t>Dose 1 or 2  given at ages 48 months and </a:t>
            </a:r>
            <a:r>
              <a:rPr lang="en-US" sz="2400" u="sng" dirty="0" smtClean="0">
                <a:solidFill>
                  <a:srgbClr val="C00000"/>
                </a:solidFill>
                <a:latin typeface="Calibri" pitchFamily="34" charset="0"/>
                <a:cs typeface="Arial" charset="0"/>
              </a:rPr>
              <a:t>older </a:t>
            </a:r>
            <a:endParaRPr lang="en-US" sz="2400" u="sng" dirty="0">
              <a:solidFill>
                <a:srgbClr val="C00000"/>
              </a:solidFill>
              <a:latin typeface="Calibri" pitchFamily="34" charset="0"/>
              <a:cs typeface="Arial" charset="0"/>
            </a:endParaRPr>
          </a:p>
          <a:p>
            <a:pPr indent="55563">
              <a:lnSpc>
                <a:spcPct val="90000"/>
              </a:lnSpc>
              <a:spcBef>
                <a:spcPct val="20000"/>
              </a:spcBef>
              <a:buFontTx/>
              <a:buChar char="•"/>
            </a:pPr>
            <a:r>
              <a:rPr lang="en-US" sz="2400" dirty="0">
                <a:solidFill>
                  <a:schemeClr val="bg2"/>
                </a:solidFill>
                <a:latin typeface="Calibri" pitchFamily="34" charset="0"/>
                <a:cs typeface="Arial" charset="0"/>
              </a:rPr>
              <a:t> </a:t>
            </a:r>
            <a:r>
              <a:rPr lang="en-US" sz="2400" dirty="0">
                <a:latin typeface="Calibri" pitchFamily="34" charset="0"/>
                <a:cs typeface="Arial" charset="0"/>
              </a:rPr>
              <a:t>MMRV vaccine generally is preferred over separate injections of    its equivalent component vaccines (i.e., MMR and </a:t>
            </a:r>
            <a:r>
              <a:rPr lang="en-US" sz="2400" dirty="0" err="1">
                <a:latin typeface="Calibri" pitchFamily="34" charset="0"/>
                <a:cs typeface="Arial" charset="0"/>
              </a:rPr>
              <a:t>varicella</a:t>
            </a:r>
            <a:r>
              <a:rPr lang="en-US" sz="2400" dirty="0">
                <a:latin typeface="Calibri" pitchFamily="34" charset="0"/>
                <a:cs typeface="Arial" charset="0"/>
              </a:rPr>
              <a:t> vaccines</a:t>
            </a:r>
            <a:r>
              <a:rPr lang="en-US" sz="2400" dirty="0">
                <a:solidFill>
                  <a:schemeClr val="bg2"/>
                </a:solidFill>
                <a:latin typeface="Calibri" pitchFamily="34" charset="0"/>
                <a:cs typeface="Arial" charset="0"/>
              </a:rPr>
              <a:t>). </a:t>
            </a:r>
            <a:endParaRPr lang="en-US" sz="1600" b="1" dirty="0">
              <a:solidFill>
                <a:schemeClr val="bg2"/>
              </a:solidFill>
              <a:cs typeface="Arial" charset="0"/>
            </a:endParaRPr>
          </a:p>
        </p:txBody>
      </p:sp>
      <p:sp>
        <p:nvSpPr>
          <p:cNvPr id="228357" name="Text Box 5"/>
          <p:cNvSpPr txBox="1">
            <a:spLocks noChangeArrowheads="1"/>
          </p:cNvSpPr>
          <p:nvPr/>
        </p:nvSpPr>
        <p:spPr bwMode="auto">
          <a:xfrm>
            <a:off x="1066800" y="6248400"/>
            <a:ext cx="6553200" cy="304800"/>
          </a:xfrm>
          <a:prstGeom prst="rect">
            <a:avLst/>
          </a:prstGeom>
          <a:noFill/>
          <a:ln w="9525">
            <a:noFill/>
            <a:miter lim="800000"/>
            <a:headEnd/>
            <a:tailEnd/>
          </a:ln>
        </p:spPr>
        <p:txBody>
          <a:bodyPr>
            <a:spAutoFit/>
          </a:bodyPr>
          <a:lstStyle/>
          <a:p>
            <a:pPr>
              <a:spcBef>
                <a:spcPct val="50000"/>
              </a:spcBef>
            </a:pPr>
            <a:r>
              <a:rPr lang="en-US" sz="1400" b="1" dirty="0" smtClean="0">
                <a:solidFill>
                  <a:schemeClr val="bg2"/>
                </a:solidFill>
                <a:latin typeface="Calibri" pitchFamily="34" charset="0"/>
                <a:cs typeface="Arial" charset="0"/>
              </a:rPr>
              <a:t>Ref</a:t>
            </a:r>
            <a:r>
              <a:rPr lang="en-US" sz="1400" b="1" dirty="0">
                <a:latin typeface="Calibri" pitchFamily="34" charset="0"/>
                <a:cs typeface="Arial" charset="0"/>
              </a:rPr>
              <a:t>. MMWR Recommendations and Reports Vol. 59/RR-3 May 7, 2010 </a:t>
            </a:r>
          </a:p>
        </p:txBody>
      </p:sp>
      <p:sp>
        <p:nvSpPr>
          <p:cNvPr id="8" name="Rectangle 7"/>
          <p:cNvSpPr/>
          <p:nvPr/>
        </p:nvSpPr>
        <p:spPr>
          <a:xfrm>
            <a:off x="2209800" y="1219200"/>
            <a:ext cx="4572000" cy="369332"/>
          </a:xfrm>
          <a:prstGeom prst="rect">
            <a:avLst/>
          </a:prstGeom>
        </p:spPr>
        <p:txBody>
          <a:bodyPr wrap="square">
            <a:spAutoFit/>
          </a:bodyPr>
          <a:lstStyle/>
          <a:p>
            <a:pPr>
              <a:defRPr/>
            </a:pPr>
            <a:r>
              <a:rPr lang="en-US" b="1" dirty="0" smtClean="0">
                <a:latin typeface="Calibri"/>
                <a:cs typeface="Arial" charset="0"/>
              </a:rPr>
              <a:t>Licensed for ages 12 months through 12 years</a:t>
            </a:r>
            <a:endParaRPr lang="en-US" b="1" dirty="0">
              <a:latin typeface="Calibri"/>
              <a:cs typeface="Arial" charset="0"/>
            </a:endParaRPr>
          </a:p>
        </p:txBody>
      </p:sp>
    </p:spTree>
    <p:extLst>
      <p:ext uri="{BB962C8B-B14F-4D97-AF65-F5344CB8AC3E}">
        <p14:creationId xmlns:p14="http://schemas.microsoft.com/office/powerpoint/2010/main" val="7610357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964" name="Text Box 4"/>
          <p:cNvSpPr txBox="1">
            <a:spLocks noChangeArrowheads="1"/>
          </p:cNvSpPr>
          <p:nvPr/>
        </p:nvSpPr>
        <p:spPr bwMode="auto">
          <a:xfrm>
            <a:off x="821635" y="2843730"/>
            <a:ext cx="7848600" cy="519112"/>
          </a:xfrm>
          <a:prstGeom prst="rect">
            <a:avLst/>
          </a:prstGeom>
          <a:noFill/>
          <a:ln w="9525">
            <a:noFill/>
            <a:miter lim="800000"/>
            <a:headEnd/>
            <a:tailEnd/>
          </a:ln>
        </p:spPr>
        <p:txBody>
          <a:bodyPr>
            <a:spAutoFit/>
          </a:bodyPr>
          <a:lstStyle/>
          <a:p>
            <a:pPr>
              <a:spcBef>
                <a:spcPct val="50000"/>
              </a:spcBef>
            </a:pPr>
            <a:r>
              <a:rPr lang="en-US" sz="2800" dirty="0">
                <a:solidFill>
                  <a:prstClr val="black"/>
                </a:solidFill>
                <a:latin typeface="Segoe UI"/>
                <a:cs typeface="Arial" charset="0"/>
              </a:rPr>
              <a:t>Routine Recommendations for Varicella Vaccine</a:t>
            </a:r>
          </a:p>
        </p:txBody>
      </p:sp>
      <p:sp>
        <p:nvSpPr>
          <p:cNvPr id="1192965" name="Text Box 5"/>
          <p:cNvSpPr txBox="1">
            <a:spLocks noChangeArrowheads="1"/>
          </p:cNvSpPr>
          <p:nvPr/>
        </p:nvSpPr>
        <p:spPr bwMode="auto">
          <a:xfrm>
            <a:off x="838200" y="3362842"/>
            <a:ext cx="7543800" cy="3420936"/>
          </a:xfrm>
          <a:prstGeom prst="rect">
            <a:avLst/>
          </a:prstGeom>
          <a:noFill/>
          <a:ln w="9525">
            <a:noFill/>
            <a:miter lim="800000"/>
            <a:headEnd/>
            <a:tailEnd/>
          </a:ln>
        </p:spPr>
        <p:txBody>
          <a:bodyPr>
            <a:spAutoFit/>
          </a:bodyPr>
          <a:lstStyle/>
          <a:p>
            <a:pPr marL="509588" indent="-331788">
              <a:spcBef>
                <a:spcPct val="50000"/>
              </a:spcBef>
              <a:buClr>
                <a:srgbClr val="FFFFFF"/>
              </a:buClr>
              <a:buFontTx/>
              <a:buChar char="•"/>
            </a:pPr>
            <a:r>
              <a:rPr lang="en-US" sz="2400" dirty="0">
                <a:solidFill>
                  <a:prstClr val="black"/>
                </a:solidFill>
                <a:latin typeface="Segoe UI"/>
                <a:cs typeface="Times New Roman" pitchFamily="18" charset="0"/>
              </a:rPr>
              <a:t>Dose 1 @ 12 months through 15 months of age </a:t>
            </a:r>
          </a:p>
          <a:p>
            <a:pPr marL="509588" indent="-331788">
              <a:lnSpc>
                <a:spcPct val="105000"/>
              </a:lnSpc>
              <a:spcBef>
                <a:spcPct val="50000"/>
              </a:spcBef>
              <a:buClr>
                <a:srgbClr val="FFFFFF"/>
              </a:buClr>
              <a:buFontTx/>
              <a:buChar char="•"/>
            </a:pPr>
            <a:r>
              <a:rPr lang="en-US" sz="2400" dirty="0">
                <a:solidFill>
                  <a:prstClr val="black"/>
                </a:solidFill>
                <a:latin typeface="Segoe UI"/>
                <a:cs typeface="Times New Roman" pitchFamily="18" charset="0"/>
              </a:rPr>
              <a:t>Dose 2 @ 4 through 6 years of age*</a:t>
            </a:r>
          </a:p>
          <a:p>
            <a:pPr marL="509588" indent="-331788">
              <a:lnSpc>
                <a:spcPct val="105000"/>
              </a:lnSpc>
              <a:spcBef>
                <a:spcPct val="30000"/>
              </a:spcBef>
              <a:buClr>
                <a:srgbClr val="FFFFFF"/>
              </a:buClr>
              <a:buFontTx/>
              <a:buChar char="•"/>
            </a:pPr>
            <a:r>
              <a:rPr lang="en-US" sz="2400" dirty="0">
                <a:solidFill>
                  <a:prstClr val="black"/>
                </a:solidFill>
                <a:latin typeface="Segoe UI"/>
                <a:cs typeface="Times New Roman" pitchFamily="18" charset="0"/>
              </a:rPr>
              <a:t>Those 13 years of age or older without evidence of immunity should receive 2 doses separated by 4 to 8 weeks</a:t>
            </a:r>
            <a:r>
              <a:rPr lang="en-US" sz="2400" dirty="0" smtClean="0">
                <a:solidFill>
                  <a:prstClr val="black"/>
                </a:solidFill>
                <a:latin typeface="Segoe UI"/>
                <a:cs typeface="Times New Roman" pitchFamily="18" charset="0"/>
              </a:rPr>
              <a:t>.</a:t>
            </a:r>
          </a:p>
          <a:p>
            <a:pPr marL="509588" indent="-331788">
              <a:lnSpc>
                <a:spcPct val="105000"/>
              </a:lnSpc>
              <a:spcBef>
                <a:spcPct val="30000"/>
              </a:spcBef>
              <a:buClr>
                <a:srgbClr val="FFFFFF"/>
              </a:buClr>
              <a:buFontTx/>
              <a:buChar char="•"/>
            </a:pPr>
            <a:r>
              <a:rPr lang="en-US" sz="2400" b="1" dirty="0">
                <a:solidFill>
                  <a:prstClr val="black"/>
                </a:solidFill>
                <a:latin typeface="Segoe UI"/>
                <a:cs typeface="Times New Roman" pitchFamily="18" charset="0"/>
              </a:rPr>
              <a:t>Required for school and child care </a:t>
            </a:r>
            <a:r>
              <a:rPr lang="en-US" sz="2400" b="1" dirty="0" smtClean="0">
                <a:solidFill>
                  <a:prstClr val="black"/>
                </a:solidFill>
                <a:latin typeface="Segoe UI"/>
                <a:cs typeface="Times New Roman" pitchFamily="18" charset="0"/>
              </a:rPr>
              <a:t>attendance</a:t>
            </a:r>
          </a:p>
          <a:p>
            <a:pPr marL="509588" indent="-331788">
              <a:lnSpc>
                <a:spcPct val="105000"/>
              </a:lnSpc>
              <a:spcBef>
                <a:spcPct val="30000"/>
              </a:spcBef>
              <a:buClr>
                <a:srgbClr val="FFFFFF"/>
              </a:buClr>
              <a:buFontTx/>
              <a:buChar char="•"/>
            </a:pPr>
            <a:r>
              <a:rPr lang="en-US" sz="1400" dirty="0" smtClean="0">
                <a:solidFill>
                  <a:prstClr val="black"/>
                </a:solidFill>
                <a:latin typeface="Segoe UI"/>
                <a:cs typeface="Arial" charset="0"/>
              </a:rPr>
              <a:t>*Second </a:t>
            </a:r>
            <a:r>
              <a:rPr lang="en-US" sz="1400" dirty="0">
                <a:solidFill>
                  <a:prstClr val="black"/>
                </a:solidFill>
                <a:latin typeface="Segoe UI"/>
                <a:cs typeface="Arial" charset="0"/>
              </a:rPr>
              <a:t>dose can be administered at an earlier age  provided the  interval between the first and  second dose is at least 3 months.</a:t>
            </a:r>
          </a:p>
        </p:txBody>
      </p:sp>
      <p:pic>
        <p:nvPicPr>
          <p:cNvPr id="1192967" name="Picture 7" descr="img0031"/>
          <p:cNvPicPr>
            <a:picLocks noChangeAspect="1" noChangeArrowheads="1"/>
          </p:cNvPicPr>
          <p:nvPr/>
        </p:nvPicPr>
        <p:blipFill>
          <a:blip r:embed="rId3" cstate="print"/>
          <a:srcRect/>
          <a:stretch>
            <a:fillRect/>
          </a:stretch>
        </p:blipFill>
        <p:spPr bwMode="auto">
          <a:xfrm>
            <a:off x="6476310" y="100530"/>
            <a:ext cx="2193925" cy="2743200"/>
          </a:xfrm>
          <a:prstGeom prst="rect">
            <a:avLst/>
          </a:prstGeom>
          <a:noFill/>
          <a:ln w="9525">
            <a:noFill/>
            <a:miter lim="800000"/>
            <a:headEnd/>
            <a:tailEnd/>
          </a:ln>
        </p:spPr>
      </p:pic>
      <p:pic>
        <p:nvPicPr>
          <p:cNvPr id="226309" name="Picture 41" descr="Chickenpox image"/>
          <p:cNvPicPr>
            <a:picLocks noChangeAspect="1" noChangeArrowheads="1"/>
          </p:cNvPicPr>
          <p:nvPr/>
        </p:nvPicPr>
        <p:blipFill>
          <a:blip r:embed="rId4" cstate="print"/>
          <a:srcRect/>
          <a:stretch>
            <a:fillRect/>
          </a:stretch>
        </p:blipFill>
        <p:spPr bwMode="auto">
          <a:xfrm>
            <a:off x="142875" y="304800"/>
            <a:ext cx="3467100" cy="2286000"/>
          </a:xfrm>
          <a:prstGeom prst="rect">
            <a:avLst/>
          </a:prstGeom>
          <a:noFill/>
          <a:ln w="9525">
            <a:noFill/>
            <a:miter lim="800000"/>
            <a:headEnd/>
            <a:tailEnd/>
          </a:ln>
        </p:spPr>
      </p:pic>
      <p:sp>
        <p:nvSpPr>
          <p:cNvPr id="8" name="Rectangle 7"/>
          <p:cNvSpPr/>
          <p:nvPr/>
        </p:nvSpPr>
        <p:spPr>
          <a:xfrm>
            <a:off x="762000" y="2589213"/>
            <a:ext cx="2438400" cy="230187"/>
          </a:xfrm>
          <a:prstGeom prst="rect">
            <a:avLst/>
          </a:prstGeom>
        </p:spPr>
        <p:txBody>
          <a:bodyPr>
            <a:spAutoFit/>
          </a:bodyPr>
          <a:lstStyle/>
          <a:p>
            <a:pPr>
              <a:defRPr/>
            </a:pPr>
            <a:r>
              <a:rPr lang="en-US" sz="900" b="1" dirty="0">
                <a:solidFill>
                  <a:prstClr val="black"/>
                </a:solidFill>
                <a:latin typeface="Calibri"/>
                <a:cs typeface="Arial" charset="0"/>
                <a:hlinkClick r:id="rId5"/>
              </a:rPr>
              <a:t>© Copyright American Academy of Pediatrics</a:t>
            </a:r>
            <a:endParaRPr lang="en-US" sz="900" b="1" dirty="0">
              <a:solidFill>
                <a:prstClr val="black"/>
              </a:solidFill>
              <a:latin typeface="Calibri"/>
              <a:cs typeface="Arial" charset="0"/>
            </a:endParaRPr>
          </a:p>
        </p:txBody>
      </p:sp>
      <p:sp>
        <p:nvSpPr>
          <p:cNvPr id="2" name="Rectangle 1"/>
          <p:cNvSpPr/>
          <p:nvPr/>
        </p:nvSpPr>
        <p:spPr>
          <a:xfrm>
            <a:off x="3810000" y="801469"/>
            <a:ext cx="2590800" cy="954107"/>
          </a:xfrm>
          <a:prstGeom prst="rect">
            <a:avLst/>
          </a:prstGeom>
        </p:spPr>
        <p:txBody>
          <a:bodyPr wrap="square">
            <a:spAutoFit/>
          </a:bodyPr>
          <a:lstStyle/>
          <a:p>
            <a:pPr algn="ctr"/>
            <a:r>
              <a:rPr lang="en-US" sz="2800" b="1" dirty="0">
                <a:solidFill>
                  <a:srgbClr val="C00000"/>
                </a:solidFill>
                <a:latin typeface="Segoe UI"/>
              </a:rPr>
              <a:t>Varicella</a:t>
            </a:r>
            <a:br>
              <a:rPr lang="en-US" sz="2800" b="1" dirty="0">
                <a:solidFill>
                  <a:srgbClr val="C00000"/>
                </a:solidFill>
                <a:latin typeface="Segoe UI"/>
              </a:rPr>
            </a:br>
            <a:r>
              <a:rPr lang="en-US" sz="2800" b="1" dirty="0">
                <a:solidFill>
                  <a:srgbClr val="C00000"/>
                </a:solidFill>
                <a:latin typeface="Segoe UI"/>
              </a:rPr>
              <a:t>(Chickenpox)</a:t>
            </a:r>
          </a:p>
        </p:txBody>
      </p:sp>
    </p:spTree>
    <p:extLst>
      <p:ext uri="{BB962C8B-B14F-4D97-AF65-F5344CB8AC3E}">
        <p14:creationId xmlns:p14="http://schemas.microsoft.com/office/powerpoint/2010/main" val="19866252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990600"/>
          </a:xfrm>
        </p:spPr>
        <p:txBody>
          <a:bodyPr/>
          <a:lstStyle/>
          <a:p>
            <a:r>
              <a:rPr lang="en-US" b="1" dirty="0" smtClean="0">
                <a:solidFill>
                  <a:srgbClr val="C00000"/>
                </a:solidFill>
              </a:rPr>
              <a:t>Immunity</a:t>
            </a:r>
            <a:endParaRPr lang="en-US" b="1" dirty="0">
              <a:solidFill>
                <a:srgbClr val="C00000"/>
              </a:solidFill>
            </a:endParaRPr>
          </a:p>
        </p:txBody>
      </p:sp>
      <p:sp>
        <p:nvSpPr>
          <p:cNvPr id="3" name="Content Placeholder 2"/>
          <p:cNvSpPr>
            <a:spLocks noGrp="1"/>
          </p:cNvSpPr>
          <p:nvPr>
            <p:ph idx="1"/>
          </p:nvPr>
        </p:nvSpPr>
        <p:spPr>
          <a:xfrm>
            <a:off x="457200" y="1066800"/>
            <a:ext cx="8229600" cy="5059363"/>
          </a:xfrm>
        </p:spPr>
        <p:txBody>
          <a:bodyPr>
            <a:normAutofit fontScale="25000" lnSpcReduction="20000"/>
          </a:bodyPr>
          <a:lstStyle/>
          <a:p>
            <a:pPr marL="0" indent="0">
              <a:buNone/>
            </a:pPr>
            <a:r>
              <a:rPr lang="en-US" sz="7200" b="1" dirty="0"/>
              <a:t>What are the criteria for evidence of immunity to varicella? </a:t>
            </a:r>
          </a:p>
          <a:p>
            <a:pPr marL="0" indent="0">
              <a:buNone/>
            </a:pPr>
            <a:r>
              <a:rPr lang="en-US" sz="7200" b="1" dirty="0"/>
              <a:t> </a:t>
            </a:r>
          </a:p>
          <a:p>
            <a:pPr marL="0" indent="0">
              <a:buNone/>
            </a:pPr>
            <a:r>
              <a:rPr lang="en-US" sz="7200" b="1" dirty="0"/>
              <a:t>ACIP considers evidence of immunity to varicella to be </a:t>
            </a:r>
          </a:p>
          <a:p>
            <a:pPr marL="0" indent="0">
              <a:buNone/>
            </a:pPr>
            <a:r>
              <a:rPr lang="en-US" dirty="0"/>
              <a:t> </a:t>
            </a:r>
          </a:p>
          <a:p>
            <a:pPr marL="0" indent="0">
              <a:buNone/>
            </a:pPr>
            <a:r>
              <a:rPr lang="en-US" dirty="0"/>
              <a:t> </a:t>
            </a:r>
          </a:p>
          <a:p>
            <a:pPr>
              <a:lnSpc>
                <a:spcPct val="120000"/>
              </a:lnSpc>
            </a:pPr>
            <a:r>
              <a:rPr lang="en-US" sz="6400" dirty="0" smtClean="0"/>
              <a:t>Documentation </a:t>
            </a:r>
            <a:r>
              <a:rPr lang="en-US" sz="6400" dirty="0"/>
              <a:t>of 2 doses of vaccine given no earlier than age 12 months, with at least 3 months between doses for children younger than age 13 years, or at least 4 weeks between doses for people age 13 years and older </a:t>
            </a:r>
            <a:endParaRPr lang="en-US" sz="6400" dirty="0" smtClean="0"/>
          </a:p>
          <a:p>
            <a:pPr marL="0" indent="0">
              <a:lnSpc>
                <a:spcPct val="120000"/>
              </a:lnSpc>
              <a:buNone/>
            </a:pPr>
            <a:endParaRPr lang="en-US" sz="6400" dirty="0"/>
          </a:p>
          <a:p>
            <a:pPr marL="0" indent="0">
              <a:lnSpc>
                <a:spcPct val="120000"/>
              </a:lnSpc>
              <a:buNone/>
            </a:pPr>
            <a:r>
              <a:rPr lang="en-US" sz="6400" dirty="0"/>
              <a:t>•   U.S.-born before 1980* </a:t>
            </a:r>
            <a:endParaRPr lang="en-US" sz="6400" dirty="0" smtClean="0"/>
          </a:p>
          <a:p>
            <a:pPr marL="0" indent="0">
              <a:lnSpc>
                <a:spcPct val="120000"/>
              </a:lnSpc>
              <a:buNone/>
            </a:pPr>
            <a:endParaRPr lang="en-US" sz="6400" dirty="0"/>
          </a:p>
          <a:p>
            <a:pPr marL="0" indent="0">
              <a:lnSpc>
                <a:spcPct val="120000"/>
              </a:lnSpc>
              <a:buNone/>
            </a:pPr>
            <a:r>
              <a:rPr lang="en-US" sz="6400" dirty="0"/>
              <a:t>•   A healthcare provider's diagnosis of varicella or verification of history of </a:t>
            </a:r>
            <a:endParaRPr lang="en-US" sz="6400" dirty="0" smtClean="0"/>
          </a:p>
          <a:p>
            <a:pPr marL="0" indent="0">
              <a:lnSpc>
                <a:spcPct val="120000"/>
              </a:lnSpc>
              <a:buNone/>
            </a:pPr>
            <a:r>
              <a:rPr lang="en-US" sz="6400" dirty="0"/>
              <a:t> </a:t>
            </a:r>
            <a:r>
              <a:rPr lang="en-US" sz="6400" dirty="0" smtClean="0"/>
              <a:t>    varicella disease </a:t>
            </a:r>
          </a:p>
          <a:p>
            <a:pPr marL="0" indent="0">
              <a:lnSpc>
                <a:spcPct val="120000"/>
              </a:lnSpc>
              <a:buNone/>
            </a:pPr>
            <a:endParaRPr lang="en-US" sz="6400" dirty="0"/>
          </a:p>
          <a:p>
            <a:pPr marL="0" indent="0">
              <a:lnSpc>
                <a:spcPct val="120000"/>
              </a:lnSpc>
              <a:buNone/>
            </a:pPr>
            <a:r>
              <a:rPr lang="en-US" sz="6400" dirty="0"/>
              <a:t>•   History of herpes zoster, based on healthcare provider diagnosis </a:t>
            </a:r>
            <a:endParaRPr lang="en-US" sz="6400" dirty="0" smtClean="0"/>
          </a:p>
          <a:p>
            <a:pPr marL="0" indent="0">
              <a:lnSpc>
                <a:spcPct val="120000"/>
              </a:lnSpc>
              <a:buNone/>
            </a:pPr>
            <a:endParaRPr lang="en-US" sz="6400" dirty="0"/>
          </a:p>
          <a:p>
            <a:pPr marL="0" indent="0">
              <a:lnSpc>
                <a:spcPct val="120000"/>
              </a:lnSpc>
              <a:buNone/>
            </a:pPr>
            <a:r>
              <a:rPr lang="en-US" sz="6400" dirty="0"/>
              <a:t>•   Laboratory evidence of immunity or laboratory confirmation of disease </a:t>
            </a:r>
          </a:p>
          <a:p>
            <a:pPr marL="0" indent="0">
              <a:lnSpc>
                <a:spcPct val="120000"/>
              </a:lnSpc>
              <a:buNone/>
            </a:pPr>
            <a:r>
              <a:rPr lang="en-US" sz="6400" dirty="0"/>
              <a:t>    *Note: year of birth is not considered as evidence of immunity for healthcare </a:t>
            </a:r>
            <a:endParaRPr lang="en-US" sz="6400" dirty="0" smtClean="0"/>
          </a:p>
          <a:p>
            <a:pPr marL="0" indent="0">
              <a:lnSpc>
                <a:spcPct val="120000"/>
              </a:lnSpc>
              <a:buNone/>
            </a:pPr>
            <a:r>
              <a:rPr lang="en-US" sz="6400" dirty="0"/>
              <a:t> </a:t>
            </a:r>
            <a:r>
              <a:rPr lang="en-US" sz="6400" dirty="0" smtClean="0"/>
              <a:t>    personnel</a:t>
            </a:r>
            <a:r>
              <a:rPr lang="en-US" sz="6400" dirty="0"/>
              <a:t>, </a:t>
            </a:r>
            <a:r>
              <a:rPr lang="en-US" sz="6400" dirty="0" smtClean="0"/>
              <a:t>  immunosuppressed </a:t>
            </a:r>
            <a:r>
              <a:rPr lang="en-US" sz="6400" dirty="0"/>
              <a:t>people, and pregnant women. </a:t>
            </a:r>
          </a:p>
          <a:p>
            <a:pPr marL="0" indent="0">
              <a:lnSpc>
                <a:spcPct val="120000"/>
              </a:lnSpc>
              <a:buNone/>
            </a:pPr>
            <a:r>
              <a:rPr lang="en-US" sz="6400" dirty="0"/>
              <a:t> </a:t>
            </a:r>
          </a:p>
        </p:txBody>
      </p:sp>
    </p:spTree>
    <p:extLst>
      <p:ext uri="{BB962C8B-B14F-4D97-AF65-F5344CB8AC3E}">
        <p14:creationId xmlns:p14="http://schemas.microsoft.com/office/powerpoint/2010/main" val="38103488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descr="359a"/>
          <p:cNvPicPr>
            <a:picLocks noChangeAspect="1" noChangeArrowheads="1"/>
          </p:cNvPicPr>
          <p:nvPr/>
        </p:nvPicPr>
        <p:blipFill>
          <a:blip r:embed="rId4" cstate="print"/>
          <a:srcRect/>
          <a:stretch>
            <a:fillRect/>
          </a:stretch>
        </p:blipFill>
        <p:spPr bwMode="auto">
          <a:xfrm>
            <a:off x="1198563" y="533400"/>
            <a:ext cx="2636837" cy="3505200"/>
          </a:xfrm>
          <a:prstGeom prst="rect">
            <a:avLst/>
          </a:prstGeom>
          <a:noFill/>
          <a:ln w="9525">
            <a:solidFill>
              <a:schemeClr val="bg1"/>
            </a:solidFill>
            <a:miter lim="800000"/>
            <a:headEnd/>
            <a:tailEnd/>
          </a:ln>
        </p:spPr>
      </p:pic>
      <p:graphicFrame>
        <p:nvGraphicFramePr>
          <p:cNvPr id="21506" name="Object 3"/>
          <p:cNvGraphicFramePr>
            <a:graphicFrameLocks noChangeAspect="1"/>
          </p:cNvGraphicFramePr>
          <p:nvPr/>
        </p:nvGraphicFramePr>
        <p:xfrm>
          <a:off x="4800600" y="1066800"/>
          <a:ext cx="3276600" cy="2292350"/>
        </p:xfrm>
        <a:graphic>
          <a:graphicData uri="http://schemas.openxmlformats.org/presentationml/2006/ole">
            <mc:AlternateContent xmlns:mc="http://schemas.openxmlformats.org/markup-compatibility/2006">
              <mc:Choice xmlns:v="urn:schemas-microsoft-com:vml" Requires="v">
                <p:oleObj spid="_x0000_s501767" name="Clip" r:id="rId5" imgW="952129" imgH="666667" progId="">
                  <p:embed/>
                </p:oleObj>
              </mc:Choice>
              <mc:Fallback>
                <p:oleObj name="Clip" r:id="rId5" imgW="952129" imgH="666667"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1066800"/>
                        <a:ext cx="3276600" cy="22923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8" name="Text Box 4"/>
          <p:cNvSpPr txBox="1">
            <a:spLocks noChangeArrowheads="1"/>
          </p:cNvSpPr>
          <p:nvPr/>
        </p:nvSpPr>
        <p:spPr bwMode="auto">
          <a:xfrm>
            <a:off x="914400" y="4267200"/>
            <a:ext cx="7620000" cy="769441"/>
          </a:xfrm>
          <a:prstGeom prst="rect">
            <a:avLst/>
          </a:prstGeom>
          <a:noFill/>
          <a:ln w="9525">
            <a:noFill/>
            <a:miter lim="800000"/>
            <a:headEnd/>
            <a:tailEnd/>
          </a:ln>
        </p:spPr>
        <p:txBody>
          <a:bodyPr wrap="square">
            <a:spAutoFit/>
          </a:bodyPr>
          <a:lstStyle/>
          <a:p>
            <a:pPr eaLnBrk="0" hangingPunct="0">
              <a:spcBef>
                <a:spcPct val="50000"/>
              </a:spcBef>
            </a:pPr>
            <a:r>
              <a:rPr kumimoji="1" lang="en-US" sz="4400" b="1" dirty="0">
                <a:solidFill>
                  <a:srgbClr val="C00000"/>
                </a:solidFill>
                <a:latin typeface="Segoe UI"/>
              </a:rPr>
              <a:t>Pneumococcal Disease</a:t>
            </a:r>
          </a:p>
        </p:txBody>
      </p:sp>
      <p:sp>
        <p:nvSpPr>
          <p:cNvPr id="21509" name="Text Box 5"/>
          <p:cNvSpPr txBox="1">
            <a:spLocks noChangeArrowheads="1"/>
          </p:cNvSpPr>
          <p:nvPr/>
        </p:nvSpPr>
        <p:spPr bwMode="auto">
          <a:xfrm>
            <a:off x="1066800" y="5394325"/>
            <a:ext cx="7315200" cy="396875"/>
          </a:xfrm>
          <a:prstGeom prst="rect">
            <a:avLst/>
          </a:prstGeom>
          <a:noFill/>
          <a:ln w="12700" cap="sq">
            <a:noFill/>
            <a:miter lim="800000"/>
            <a:headEnd/>
            <a:tailEnd/>
          </a:ln>
        </p:spPr>
        <p:txBody>
          <a:bodyPr>
            <a:spAutoFit/>
          </a:bodyPr>
          <a:lstStyle/>
          <a:p>
            <a:pPr eaLnBrk="0" hangingPunct="0">
              <a:spcBef>
                <a:spcPct val="50000"/>
              </a:spcBef>
            </a:pPr>
            <a:r>
              <a:rPr kumimoji="1" lang="en-US" sz="2000" b="1">
                <a:solidFill>
                  <a:prstClr val="black"/>
                </a:solidFill>
              </a:rPr>
              <a:t>Required for child care and pre-K attendance</a:t>
            </a:r>
            <a:r>
              <a:rPr kumimoji="1" lang="en-US" sz="2000" b="1">
                <a:solidFill>
                  <a:srgbClr val="99FF33"/>
                </a:solidFill>
              </a:rPr>
              <a:t> </a:t>
            </a:r>
          </a:p>
        </p:txBody>
      </p:sp>
    </p:spTree>
    <p:extLst>
      <p:ext uri="{BB962C8B-B14F-4D97-AF65-F5344CB8AC3E}">
        <p14:creationId xmlns:p14="http://schemas.microsoft.com/office/powerpoint/2010/main" val="140403701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title" idx="4294967295"/>
          </p:nvPr>
        </p:nvSpPr>
        <p:spPr>
          <a:xfrm>
            <a:off x="0" y="228600"/>
            <a:ext cx="8458200" cy="990600"/>
          </a:xfrm>
        </p:spPr>
        <p:txBody>
          <a:bodyPr>
            <a:normAutofit fontScale="90000"/>
          </a:bodyPr>
          <a:lstStyle/>
          <a:p>
            <a:pPr eaLnBrk="1" hangingPunct="1"/>
            <a:r>
              <a:rPr lang="en-US" sz="4000" b="1" dirty="0" smtClean="0">
                <a:solidFill>
                  <a:srgbClr val="C00000"/>
                </a:solidFill>
              </a:rPr>
              <a:t>Pneumococcal Conjugate Vaccine</a:t>
            </a:r>
            <a:br>
              <a:rPr lang="en-US" sz="4000" b="1" dirty="0" smtClean="0">
                <a:solidFill>
                  <a:srgbClr val="C00000"/>
                </a:solidFill>
              </a:rPr>
            </a:br>
            <a:r>
              <a:rPr lang="en-US" sz="3600" b="1" dirty="0" smtClean="0">
                <a:solidFill>
                  <a:srgbClr val="C00000"/>
                </a:solidFill>
              </a:rPr>
              <a:t>(PCV13) </a:t>
            </a:r>
            <a:endParaRPr lang="en-US" sz="3600" b="1" i="1" baseline="30000" dirty="0" smtClean="0">
              <a:solidFill>
                <a:srgbClr val="C00000"/>
              </a:solidFill>
            </a:endParaRPr>
          </a:p>
        </p:txBody>
      </p:sp>
      <p:sp>
        <p:nvSpPr>
          <p:cNvPr id="59395" name="Rectangle 3"/>
          <p:cNvSpPr>
            <a:spLocks noGrp="1" noChangeArrowheads="1"/>
          </p:cNvSpPr>
          <p:nvPr>
            <p:ph type="body" idx="4294967295"/>
          </p:nvPr>
        </p:nvSpPr>
        <p:spPr>
          <a:xfrm>
            <a:off x="0" y="1447800"/>
            <a:ext cx="8915400" cy="3733800"/>
          </a:xfrm>
        </p:spPr>
        <p:txBody>
          <a:bodyPr/>
          <a:lstStyle/>
          <a:p>
            <a:pPr eaLnBrk="1" hangingPunct="1">
              <a:buFontTx/>
              <a:buNone/>
            </a:pPr>
            <a:r>
              <a:rPr lang="en-US" sz="2800" b="1" dirty="0" smtClean="0">
                <a:solidFill>
                  <a:srgbClr val="FFFFCC"/>
                </a:solidFill>
              </a:rPr>
              <a:t>   </a:t>
            </a:r>
            <a:r>
              <a:rPr lang="en-US" sz="2800" b="1" dirty="0" smtClean="0"/>
              <a:t>ACIP recommends PCV13 for: </a:t>
            </a:r>
          </a:p>
          <a:p>
            <a:pPr lvl="1" eaLnBrk="1" hangingPunct="1"/>
            <a:r>
              <a:rPr lang="en-US" sz="2400" dirty="0" smtClean="0"/>
              <a:t>All children 2 through 59 months of age</a:t>
            </a:r>
          </a:p>
          <a:p>
            <a:pPr lvl="1" eaLnBrk="1" hangingPunct="1"/>
            <a:r>
              <a:rPr lang="en-US" sz="2400" dirty="0" smtClean="0"/>
              <a:t>Children 60 through 71 months who have underlying medical conditions that increase their risk of pneumococcal disease or complications</a:t>
            </a:r>
          </a:p>
          <a:p>
            <a:pPr lvl="1" eaLnBrk="1" hangingPunct="1"/>
            <a:r>
              <a:rPr lang="en-US" sz="2400" dirty="0" smtClean="0"/>
              <a:t> Children and adolescents aged 6 through 18 years with </a:t>
            </a:r>
            <a:r>
              <a:rPr lang="en-US" sz="2400" dirty="0" err="1" smtClean="0"/>
              <a:t>immunocompromising</a:t>
            </a:r>
            <a:r>
              <a:rPr lang="en-US" sz="2400" dirty="0" smtClean="0"/>
              <a:t> conditions, functional or anatomic </a:t>
            </a:r>
            <a:r>
              <a:rPr lang="en-US" sz="2400" dirty="0" err="1" smtClean="0"/>
              <a:t>asplenia</a:t>
            </a:r>
            <a:r>
              <a:rPr lang="en-US" sz="2400" dirty="0" smtClean="0"/>
              <a:t>, CSF leaks or cochlear implants who have not previously received PCV 13</a:t>
            </a:r>
            <a:endParaRPr lang="en-US" sz="2400" b="1" baseline="30000" dirty="0" smtClean="0"/>
          </a:p>
        </p:txBody>
      </p:sp>
      <p:sp>
        <p:nvSpPr>
          <p:cNvPr id="59396" name="Text Box 4"/>
          <p:cNvSpPr txBox="1">
            <a:spLocks noChangeArrowheads="1"/>
          </p:cNvSpPr>
          <p:nvPr/>
        </p:nvSpPr>
        <p:spPr bwMode="auto">
          <a:xfrm>
            <a:off x="762000" y="5410200"/>
            <a:ext cx="7848600" cy="1108075"/>
          </a:xfrm>
          <a:prstGeom prst="rect">
            <a:avLst/>
          </a:prstGeom>
          <a:noFill/>
          <a:ln w="9525">
            <a:noFill/>
            <a:miter lim="800000"/>
            <a:headEnd/>
            <a:tailEnd/>
          </a:ln>
        </p:spPr>
        <p:txBody>
          <a:bodyPr>
            <a:spAutoFit/>
          </a:bodyPr>
          <a:lstStyle/>
          <a:p>
            <a:pPr>
              <a:spcBef>
                <a:spcPct val="50000"/>
              </a:spcBef>
            </a:pPr>
            <a:r>
              <a:rPr lang="en-US" sz="1200" dirty="0">
                <a:solidFill>
                  <a:prstClr val="black"/>
                </a:solidFill>
                <a:latin typeface="Calibri" pitchFamily="34" charset="0"/>
                <a:cs typeface="Arial" charset="0"/>
              </a:rPr>
              <a:t>Ref: 1.Prevention of Pneumococcal Disease Among Infants and Children – Use of 13-Valent Pneumococcal Conjugate Vaccine and 23-Valent Pneumococcal Polysaccharide Vaccine Recommendations of the Advisory Committee on Immunization Practices (ACIP)  MMWR  Vol. 59 (No. RR-11) December 10, 2010.</a:t>
            </a:r>
          </a:p>
          <a:p>
            <a:pPr>
              <a:spcBef>
                <a:spcPct val="50000"/>
              </a:spcBef>
            </a:pPr>
            <a:r>
              <a:rPr lang="en-US" sz="1200" dirty="0">
                <a:solidFill>
                  <a:prstClr val="black"/>
                </a:solidFill>
                <a:latin typeface="Calibri" pitchFamily="34" charset="0"/>
                <a:cs typeface="Arial" charset="0"/>
              </a:rPr>
              <a:t>2. Use of 13-Valent Pneumococcal Conjugate Vaccine and 23-Valent Pneumococcal Polysaccharide Vaccine  Among Children Aged 6-18 Years with </a:t>
            </a:r>
            <a:r>
              <a:rPr lang="en-US" sz="1200" dirty="0" err="1">
                <a:solidFill>
                  <a:prstClr val="black"/>
                </a:solidFill>
                <a:latin typeface="Calibri" pitchFamily="34" charset="0"/>
                <a:cs typeface="Arial" charset="0"/>
              </a:rPr>
              <a:t>Immunocompromising</a:t>
            </a:r>
            <a:r>
              <a:rPr lang="en-US" sz="1200" dirty="0">
                <a:solidFill>
                  <a:prstClr val="black"/>
                </a:solidFill>
                <a:latin typeface="Calibri" pitchFamily="34" charset="0"/>
                <a:cs typeface="Arial" charset="0"/>
              </a:rPr>
              <a:t> Conditions: Recommendations of ACIP MMWR  Vol. 62 (No. 25) June 28, 2013.  </a:t>
            </a:r>
          </a:p>
        </p:txBody>
      </p:sp>
    </p:spTree>
    <p:extLst>
      <p:ext uri="{BB962C8B-B14F-4D97-AF65-F5344CB8AC3E}">
        <p14:creationId xmlns:p14="http://schemas.microsoft.com/office/powerpoint/2010/main" val="38291629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title" idx="4294967295"/>
          </p:nvPr>
        </p:nvSpPr>
        <p:spPr>
          <a:xfrm>
            <a:off x="0" y="0"/>
            <a:ext cx="9144000" cy="1524000"/>
          </a:xfrm>
        </p:spPr>
        <p:txBody>
          <a:bodyPr/>
          <a:lstStyle/>
          <a:p>
            <a:pPr eaLnBrk="1" hangingPunct="1"/>
            <a:r>
              <a:rPr lang="en-US" sz="3600" b="1" dirty="0" smtClean="0">
                <a:solidFill>
                  <a:srgbClr val="C00000"/>
                </a:solidFill>
              </a:rPr>
              <a:t>Pneumococcal Polysaccharide Vaccine</a:t>
            </a:r>
            <a:br>
              <a:rPr lang="en-US" sz="3600" b="1" dirty="0" smtClean="0">
                <a:solidFill>
                  <a:srgbClr val="C00000"/>
                </a:solidFill>
              </a:rPr>
            </a:br>
            <a:r>
              <a:rPr lang="en-US" sz="3600" b="1" dirty="0" smtClean="0">
                <a:solidFill>
                  <a:srgbClr val="C00000"/>
                </a:solidFill>
              </a:rPr>
              <a:t>for Children (PPSV23)</a:t>
            </a:r>
            <a:r>
              <a:rPr lang="en-US" sz="3600" b="1" i="1" dirty="0" smtClean="0">
                <a:solidFill>
                  <a:srgbClr val="C00000"/>
                </a:solidFill>
              </a:rPr>
              <a:t> </a:t>
            </a:r>
          </a:p>
        </p:txBody>
      </p:sp>
      <p:sp>
        <p:nvSpPr>
          <p:cNvPr id="238594" name="Rectangle 3"/>
          <p:cNvSpPr>
            <a:spLocks noGrp="1" noChangeArrowheads="1"/>
          </p:cNvSpPr>
          <p:nvPr>
            <p:ph type="body" idx="4294967295"/>
          </p:nvPr>
        </p:nvSpPr>
        <p:spPr>
          <a:xfrm>
            <a:off x="0" y="1524000"/>
            <a:ext cx="8382000" cy="3124200"/>
          </a:xfrm>
        </p:spPr>
        <p:txBody>
          <a:bodyPr>
            <a:normAutofit fontScale="85000" lnSpcReduction="20000"/>
          </a:bodyPr>
          <a:lstStyle/>
          <a:p>
            <a:pPr eaLnBrk="1" hangingPunct="1">
              <a:lnSpc>
                <a:spcPct val="110000"/>
              </a:lnSpc>
            </a:pPr>
            <a:r>
              <a:rPr lang="en-US" sz="2400" dirty="0" smtClean="0"/>
              <a:t>Recommended for children 2 years and older with underlying medical conditions:</a:t>
            </a:r>
          </a:p>
          <a:p>
            <a:pPr marL="0" indent="0" eaLnBrk="1" hangingPunct="1">
              <a:lnSpc>
                <a:spcPct val="80000"/>
              </a:lnSpc>
              <a:buNone/>
            </a:pPr>
            <a:endParaRPr lang="en-US" sz="2400" dirty="0" smtClean="0"/>
          </a:p>
          <a:p>
            <a:pPr lvl="1" eaLnBrk="1" hangingPunct="1">
              <a:lnSpc>
                <a:spcPct val="110000"/>
              </a:lnSpc>
            </a:pPr>
            <a:r>
              <a:rPr lang="en-US" sz="2400" dirty="0" smtClean="0"/>
              <a:t>Sickle cell disease, functional or anatomic </a:t>
            </a:r>
            <a:r>
              <a:rPr lang="en-US" sz="2400" dirty="0" err="1" smtClean="0"/>
              <a:t>asplenia</a:t>
            </a:r>
            <a:r>
              <a:rPr lang="en-US" sz="2400" dirty="0" smtClean="0"/>
              <a:t>, </a:t>
            </a:r>
            <a:r>
              <a:rPr lang="en-US" sz="2400" dirty="0" err="1" smtClean="0"/>
              <a:t>immunocompromising</a:t>
            </a:r>
            <a:r>
              <a:rPr lang="en-US" sz="2400" dirty="0" smtClean="0"/>
              <a:t> conditions </a:t>
            </a:r>
          </a:p>
          <a:p>
            <a:pPr lvl="1" eaLnBrk="1" hangingPunct="1">
              <a:lnSpc>
                <a:spcPct val="110000"/>
              </a:lnSpc>
            </a:pPr>
            <a:r>
              <a:rPr lang="en-US" sz="2400" dirty="0" err="1" smtClean="0"/>
              <a:t>Immunocompetent</a:t>
            </a:r>
            <a:r>
              <a:rPr lang="en-US" sz="2400" dirty="0" smtClean="0"/>
              <a:t> children with chronic illness:           </a:t>
            </a:r>
          </a:p>
          <a:p>
            <a:pPr lvl="1" eaLnBrk="1" hangingPunct="1">
              <a:lnSpc>
                <a:spcPct val="110000"/>
              </a:lnSpc>
              <a:buFontTx/>
              <a:buNone/>
            </a:pPr>
            <a:r>
              <a:rPr lang="en-US" sz="2400" dirty="0" smtClean="0"/>
              <a:t>    heart disease, chronic lung disease, diabetes mellitus,</a:t>
            </a:r>
          </a:p>
          <a:p>
            <a:pPr lvl="1" eaLnBrk="1" hangingPunct="1">
              <a:lnSpc>
                <a:spcPct val="110000"/>
              </a:lnSpc>
              <a:buFontTx/>
              <a:buNone/>
            </a:pPr>
            <a:r>
              <a:rPr lang="en-US" sz="2400" dirty="0" smtClean="0"/>
              <a:t>    CSF leaks, or cochlear implant</a:t>
            </a:r>
          </a:p>
          <a:p>
            <a:pPr lvl="1" eaLnBrk="1" hangingPunct="1">
              <a:lnSpc>
                <a:spcPct val="80000"/>
              </a:lnSpc>
              <a:buFontTx/>
              <a:buNone/>
            </a:pPr>
            <a:endParaRPr lang="en-US" sz="2000" dirty="0" smtClean="0"/>
          </a:p>
          <a:p>
            <a:pPr eaLnBrk="1" hangingPunct="1">
              <a:lnSpc>
                <a:spcPct val="80000"/>
              </a:lnSpc>
            </a:pPr>
            <a:r>
              <a:rPr lang="en-US" sz="2400" dirty="0" smtClean="0"/>
              <a:t>Administer ≥8 weeks after last indicated dose of PCV13</a:t>
            </a:r>
          </a:p>
        </p:txBody>
      </p:sp>
      <p:sp>
        <p:nvSpPr>
          <p:cNvPr id="1205253" name="Text Box 5"/>
          <p:cNvSpPr txBox="1">
            <a:spLocks noChangeArrowheads="1"/>
          </p:cNvSpPr>
          <p:nvPr/>
        </p:nvSpPr>
        <p:spPr bwMode="auto">
          <a:xfrm>
            <a:off x="304800" y="4756150"/>
            <a:ext cx="8534400" cy="1015663"/>
          </a:xfrm>
          <a:prstGeom prst="rect">
            <a:avLst/>
          </a:prstGeom>
          <a:noFill/>
          <a:ln w="9525">
            <a:noFill/>
            <a:miter lim="800000"/>
            <a:headEnd/>
            <a:tailEnd/>
          </a:ln>
        </p:spPr>
        <p:txBody>
          <a:bodyPr>
            <a:spAutoFit/>
          </a:bodyPr>
          <a:lstStyle/>
          <a:p>
            <a:pPr marL="341313" indent="-341313">
              <a:spcBef>
                <a:spcPct val="20000"/>
              </a:spcBef>
              <a:buFontTx/>
              <a:buChar char="•"/>
            </a:pPr>
            <a:r>
              <a:rPr lang="en-US" sz="2000" dirty="0">
                <a:solidFill>
                  <a:prstClr val="black"/>
                </a:solidFill>
                <a:latin typeface="Segoe UI"/>
                <a:cs typeface="Arial" charset="0"/>
              </a:rPr>
              <a:t>Children with sickle cell disease, functional or anatomic </a:t>
            </a:r>
            <a:r>
              <a:rPr lang="en-US" sz="2000" dirty="0" err="1">
                <a:solidFill>
                  <a:prstClr val="black"/>
                </a:solidFill>
                <a:latin typeface="Segoe UI"/>
                <a:cs typeface="Arial" charset="0"/>
              </a:rPr>
              <a:t>asplenia</a:t>
            </a:r>
            <a:r>
              <a:rPr lang="en-US" sz="2000" dirty="0">
                <a:solidFill>
                  <a:prstClr val="black"/>
                </a:solidFill>
                <a:latin typeface="Segoe UI"/>
                <a:cs typeface="Arial" charset="0"/>
              </a:rPr>
              <a:t>, </a:t>
            </a:r>
            <a:r>
              <a:rPr lang="en-US" sz="2000" dirty="0" err="1">
                <a:solidFill>
                  <a:prstClr val="black"/>
                </a:solidFill>
                <a:latin typeface="Segoe UI"/>
                <a:cs typeface="Arial" charset="0"/>
              </a:rPr>
              <a:t>immunocompromising</a:t>
            </a:r>
            <a:r>
              <a:rPr lang="en-US" sz="2000" dirty="0">
                <a:solidFill>
                  <a:prstClr val="black"/>
                </a:solidFill>
                <a:latin typeface="Segoe UI"/>
                <a:cs typeface="Arial" charset="0"/>
              </a:rPr>
              <a:t> conditions should receive a second dose of vaccine 5 years after the first dose of </a:t>
            </a:r>
            <a:r>
              <a:rPr lang="en-US" sz="2000" dirty="0" smtClean="0">
                <a:solidFill>
                  <a:prstClr val="black"/>
                </a:solidFill>
                <a:latin typeface="Segoe UI"/>
                <a:cs typeface="Arial" charset="0"/>
              </a:rPr>
              <a:t>PPSV23 </a:t>
            </a:r>
            <a:endParaRPr lang="en-US" sz="2000" dirty="0">
              <a:solidFill>
                <a:prstClr val="black"/>
              </a:solidFill>
              <a:latin typeface="Segoe UI"/>
              <a:cs typeface="Arial" charset="0"/>
            </a:endParaRPr>
          </a:p>
        </p:txBody>
      </p:sp>
      <p:sp>
        <p:nvSpPr>
          <p:cNvPr id="238596" name="Text Box 5"/>
          <p:cNvSpPr txBox="1">
            <a:spLocks noChangeArrowheads="1"/>
          </p:cNvSpPr>
          <p:nvPr/>
        </p:nvSpPr>
        <p:spPr bwMode="auto">
          <a:xfrm>
            <a:off x="1219200" y="6096000"/>
            <a:ext cx="4648200" cy="307777"/>
          </a:xfrm>
          <a:prstGeom prst="rect">
            <a:avLst/>
          </a:prstGeom>
          <a:noFill/>
          <a:ln w="9525">
            <a:noFill/>
            <a:miter lim="800000"/>
            <a:headEnd/>
            <a:tailEnd/>
          </a:ln>
        </p:spPr>
        <p:txBody>
          <a:bodyPr>
            <a:spAutoFit/>
          </a:bodyPr>
          <a:lstStyle/>
          <a:p>
            <a:pPr>
              <a:spcBef>
                <a:spcPct val="50000"/>
              </a:spcBef>
            </a:pPr>
            <a:r>
              <a:rPr lang="en-US" sz="1400" b="1" dirty="0">
                <a:solidFill>
                  <a:prstClr val="black"/>
                </a:solidFill>
                <a:latin typeface="Calibri" pitchFamily="34" charset="0"/>
                <a:cs typeface="Arial" charset="0"/>
              </a:rPr>
              <a:t>Ref: MMWR 2010; 59/RR-11 December 10, 2010</a:t>
            </a:r>
          </a:p>
        </p:txBody>
      </p:sp>
    </p:spTree>
    <p:extLst>
      <p:ext uri="{BB962C8B-B14F-4D97-AF65-F5344CB8AC3E}">
        <p14:creationId xmlns:p14="http://schemas.microsoft.com/office/powerpoint/2010/main" val="36104954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title" idx="4294967295"/>
          </p:nvPr>
        </p:nvSpPr>
        <p:spPr>
          <a:xfrm>
            <a:off x="0" y="152400"/>
            <a:ext cx="9144000" cy="914400"/>
          </a:xfrm>
        </p:spPr>
        <p:txBody>
          <a:bodyPr>
            <a:normAutofit fontScale="90000"/>
          </a:bodyPr>
          <a:lstStyle/>
          <a:p>
            <a:r>
              <a:rPr lang="en-US" sz="3600" dirty="0" smtClean="0">
                <a:solidFill>
                  <a:srgbClr val="C00000"/>
                </a:solidFill>
              </a:rPr>
              <a:t>Pneumococcal Polysaccharide Vaccine </a:t>
            </a:r>
            <a:br>
              <a:rPr lang="en-US" sz="3600" dirty="0" smtClean="0">
                <a:solidFill>
                  <a:srgbClr val="C00000"/>
                </a:solidFill>
              </a:rPr>
            </a:br>
            <a:r>
              <a:rPr lang="en-US" sz="3600" dirty="0" smtClean="0">
                <a:solidFill>
                  <a:srgbClr val="C00000"/>
                </a:solidFill>
              </a:rPr>
              <a:t>for Adults (PPSV23)</a:t>
            </a:r>
            <a:endParaRPr lang="en-US" sz="3600" i="1" dirty="0" smtClean="0">
              <a:solidFill>
                <a:srgbClr val="C00000"/>
              </a:solidFill>
            </a:endParaRPr>
          </a:p>
        </p:txBody>
      </p:sp>
      <p:sp>
        <p:nvSpPr>
          <p:cNvPr id="240642" name="Rectangle 3"/>
          <p:cNvSpPr>
            <a:spLocks noGrp="1" noChangeArrowheads="1"/>
          </p:cNvSpPr>
          <p:nvPr>
            <p:ph type="body" idx="4294967295"/>
          </p:nvPr>
        </p:nvSpPr>
        <p:spPr>
          <a:xfrm>
            <a:off x="533400" y="1143000"/>
            <a:ext cx="8610600" cy="2438400"/>
          </a:xfrm>
        </p:spPr>
        <p:txBody>
          <a:bodyPr>
            <a:normAutofit/>
          </a:bodyPr>
          <a:lstStyle/>
          <a:p>
            <a:pPr>
              <a:lnSpc>
                <a:spcPct val="80000"/>
              </a:lnSpc>
            </a:pPr>
            <a:r>
              <a:rPr lang="en-US" sz="2600" dirty="0" smtClean="0"/>
              <a:t>Recommended for:</a:t>
            </a:r>
          </a:p>
          <a:p>
            <a:pPr lvl="1"/>
            <a:r>
              <a:rPr lang="en-US" sz="2000" dirty="0" smtClean="0"/>
              <a:t>Adults 65 years and older</a:t>
            </a:r>
          </a:p>
          <a:p>
            <a:pPr lvl="1"/>
            <a:r>
              <a:rPr lang="en-US" sz="2000" dirty="0" smtClean="0"/>
              <a:t>Persons aged 2 through 64 years with medical conditions that increase their risk for pneumococcal infection </a:t>
            </a:r>
          </a:p>
          <a:p>
            <a:pPr lvl="1"/>
            <a:r>
              <a:rPr lang="en-US" sz="2000" dirty="0" smtClean="0"/>
              <a:t>Persons 19 through 64 years with asthma </a:t>
            </a:r>
          </a:p>
          <a:p>
            <a:pPr lvl="1"/>
            <a:r>
              <a:rPr lang="en-US" sz="2000" dirty="0" smtClean="0"/>
              <a:t>Cigarette smokers 19 years of age and older</a:t>
            </a:r>
          </a:p>
        </p:txBody>
      </p:sp>
      <p:sp>
        <p:nvSpPr>
          <p:cNvPr id="1205253" name="Text Box 5"/>
          <p:cNvSpPr txBox="1">
            <a:spLocks noChangeArrowheads="1"/>
          </p:cNvSpPr>
          <p:nvPr/>
        </p:nvSpPr>
        <p:spPr bwMode="auto">
          <a:xfrm>
            <a:off x="320040" y="3505200"/>
            <a:ext cx="8686800" cy="2382191"/>
          </a:xfrm>
          <a:prstGeom prst="rect">
            <a:avLst/>
          </a:prstGeom>
          <a:noFill/>
          <a:ln w="9525">
            <a:noFill/>
            <a:miter lim="800000"/>
            <a:headEnd/>
            <a:tailEnd/>
          </a:ln>
        </p:spPr>
        <p:txBody>
          <a:bodyPr>
            <a:spAutoFit/>
          </a:bodyPr>
          <a:lstStyle/>
          <a:p>
            <a:pPr marL="341313" indent="-341313">
              <a:spcBef>
                <a:spcPct val="20000"/>
              </a:spcBef>
              <a:buFontTx/>
              <a:buChar char="•"/>
            </a:pPr>
            <a:r>
              <a:rPr lang="en-US" sz="2400" dirty="0">
                <a:latin typeface="+mn-lt"/>
                <a:cs typeface="Arial" charset="0"/>
              </a:rPr>
              <a:t>Persons who received PPSV23 before age 65 years should receive a second dose of vaccine at age 65 years or later if at least 5 years have passed since the previous dose.</a:t>
            </a:r>
          </a:p>
          <a:p>
            <a:pPr marL="341313" indent="-341313">
              <a:spcBef>
                <a:spcPct val="20000"/>
              </a:spcBef>
              <a:buFontTx/>
              <a:buChar char="•"/>
            </a:pPr>
            <a:r>
              <a:rPr lang="en-US" sz="2400" dirty="0">
                <a:latin typeface="+mn-lt"/>
                <a:cs typeface="Arial" charset="0"/>
              </a:rPr>
              <a:t>A third dose of PPSV23 may be recommended for persons with </a:t>
            </a:r>
            <a:r>
              <a:rPr lang="en-US" sz="2400" dirty="0" err="1">
                <a:latin typeface="+mn-lt"/>
                <a:cs typeface="Arial" charset="0"/>
              </a:rPr>
              <a:t>immunocompromising</a:t>
            </a:r>
            <a:r>
              <a:rPr lang="en-US" sz="2400" dirty="0">
                <a:latin typeface="+mn-lt"/>
                <a:cs typeface="Arial" charset="0"/>
              </a:rPr>
              <a:t> conditions, and/or functional or </a:t>
            </a:r>
            <a:r>
              <a:rPr lang="en-US" sz="2400" dirty="0" smtClean="0">
                <a:latin typeface="+mn-lt"/>
                <a:cs typeface="Arial" charset="0"/>
              </a:rPr>
              <a:t>anatomic </a:t>
            </a:r>
            <a:r>
              <a:rPr lang="en-US" sz="2400" dirty="0" err="1" smtClean="0">
                <a:latin typeface="+mn-lt"/>
                <a:cs typeface="Arial" charset="0"/>
              </a:rPr>
              <a:t>asplenia</a:t>
            </a:r>
            <a:r>
              <a:rPr lang="en-US" sz="2400" dirty="0">
                <a:latin typeface="+mn-lt"/>
                <a:cs typeface="Arial" charset="0"/>
              </a:rPr>
              <a:t>.</a:t>
            </a:r>
          </a:p>
        </p:txBody>
      </p:sp>
      <p:sp>
        <p:nvSpPr>
          <p:cNvPr id="240644" name="Text Box 5"/>
          <p:cNvSpPr txBox="1">
            <a:spLocks noChangeArrowheads="1"/>
          </p:cNvSpPr>
          <p:nvPr/>
        </p:nvSpPr>
        <p:spPr bwMode="auto">
          <a:xfrm>
            <a:off x="685800" y="5963591"/>
            <a:ext cx="8305800" cy="523220"/>
          </a:xfrm>
          <a:prstGeom prst="rect">
            <a:avLst/>
          </a:prstGeom>
          <a:noFill/>
          <a:ln w="9525">
            <a:noFill/>
            <a:miter lim="800000"/>
            <a:headEnd/>
            <a:tailEnd/>
          </a:ln>
        </p:spPr>
        <p:txBody>
          <a:bodyPr wrap="square">
            <a:spAutoFit/>
          </a:bodyPr>
          <a:lstStyle/>
          <a:p>
            <a:pPr>
              <a:spcBef>
                <a:spcPct val="50000"/>
              </a:spcBef>
            </a:pPr>
            <a:r>
              <a:rPr lang="en-US" sz="1400" b="1" dirty="0">
                <a:latin typeface="Calibri" pitchFamily="34" charset="0"/>
                <a:cs typeface="Arial" charset="0"/>
              </a:rPr>
              <a:t>Ref: Updated Recommendations for Prevention of Invasive Pneumococcal Disease Among Adults Using the   23-Valent Pneumococcal Polysaccharide Vaccine (PPSV23) MMWR 2010; 59(34);1102-1106 September 3, 2010</a:t>
            </a:r>
          </a:p>
        </p:txBody>
      </p:sp>
      <p:sp>
        <p:nvSpPr>
          <p:cNvPr id="240645" name="Text Box 6"/>
          <p:cNvSpPr txBox="1">
            <a:spLocks noChangeArrowheads="1"/>
          </p:cNvSpPr>
          <p:nvPr/>
        </p:nvSpPr>
        <p:spPr bwMode="auto">
          <a:xfrm>
            <a:off x="8153400" y="6019800"/>
            <a:ext cx="762000" cy="366713"/>
          </a:xfrm>
          <a:prstGeom prst="rect">
            <a:avLst/>
          </a:prstGeom>
          <a:noFill/>
          <a:ln w="9525">
            <a:noFill/>
            <a:miter lim="800000"/>
            <a:headEnd/>
            <a:tailEnd/>
          </a:ln>
        </p:spPr>
        <p:txBody>
          <a:bodyPr>
            <a:spAutoFit/>
          </a:bodyPr>
          <a:lstStyle/>
          <a:p>
            <a:pPr>
              <a:spcBef>
                <a:spcPct val="50000"/>
              </a:spcBef>
            </a:pPr>
            <a:endParaRPr lang="en-US" b="1">
              <a:solidFill>
                <a:srgbClr val="FF9900"/>
              </a:solidFill>
              <a:cs typeface="Arial" charset="0"/>
            </a:endParaRPr>
          </a:p>
        </p:txBody>
      </p:sp>
      <p:sp>
        <p:nvSpPr>
          <p:cNvPr id="240646" name="TextBox 6"/>
          <p:cNvSpPr txBox="1">
            <a:spLocks noChangeArrowheads="1"/>
          </p:cNvSpPr>
          <p:nvPr/>
        </p:nvSpPr>
        <p:spPr bwMode="auto">
          <a:xfrm>
            <a:off x="8153400" y="6172200"/>
            <a:ext cx="838200" cy="369888"/>
          </a:xfrm>
          <a:prstGeom prst="rect">
            <a:avLst/>
          </a:prstGeom>
          <a:noFill/>
          <a:ln w="9525">
            <a:noFill/>
            <a:miter lim="800000"/>
            <a:headEnd/>
            <a:tailEnd/>
          </a:ln>
        </p:spPr>
        <p:txBody>
          <a:bodyPr>
            <a:spAutoFit/>
          </a:bodyPr>
          <a:lstStyle/>
          <a:p>
            <a:endParaRPr lang="en-US" b="1">
              <a:solidFill>
                <a:srgbClr val="FFC000"/>
              </a:solidFill>
              <a:cs typeface="Arial" charset="0"/>
            </a:endParaRPr>
          </a:p>
        </p:txBody>
      </p:sp>
    </p:spTree>
    <p:extLst>
      <p:ext uri="{BB962C8B-B14F-4D97-AF65-F5344CB8AC3E}">
        <p14:creationId xmlns:p14="http://schemas.microsoft.com/office/powerpoint/2010/main" val="30424357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idx="4294967295"/>
          </p:nvPr>
        </p:nvSpPr>
        <p:spPr>
          <a:xfrm>
            <a:off x="0" y="381000"/>
            <a:ext cx="9144000" cy="1143000"/>
          </a:xfrm>
        </p:spPr>
        <p:txBody>
          <a:bodyPr>
            <a:normAutofit fontScale="90000"/>
          </a:bodyPr>
          <a:lstStyle/>
          <a:p>
            <a:pPr eaLnBrk="1" hangingPunct="1"/>
            <a:r>
              <a:rPr lang="en-US" sz="3600" dirty="0" smtClean="0">
                <a:solidFill>
                  <a:srgbClr val="C00000"/>
                </a:solidFill>
              </a:rPr>
              <a:t>Pneumococcal Conjugate Vaccine (PCV13)  </a:t>
            </a:r>
            <a:br>
              <a:rPr lang="en-US" sz="3600" dirty="0" smtClean="0">
                <a:solidFill>
                  <a:srgbClr val="C00000"/>
                </a:solidFill>
              </a:rPr>
            </a:br>
            <a:r>
              <a:rPr lang="en-US" sz="3600" dirty="0" smtClean="0">
                <a:solidFill>
                  <a:srgbClr val="C00000"/>
                </a:solidFill>
              </a:rPr>
              <a:t>for Adults  </a:t>
            </a:r>
            <a:endParaRPr lang="en-US" sz="3600" i="1" baseline="30000" dirty="0" smtClean="0">
              <a:solidFill>
                <a:srgbClr val="C00000"/>
              </a:solidFill>
            </a:endParaRPr>
          </a:p>
        </p:txBody>
      </p:sp>
      <p:sp>
        <p:nvSpPr>
          <p:cNvPr id="242690" name="Rectangle 3"/>
          <p:cNvSpPr>
            <a:spLocks noGrp="1" noChangeArrowheads="1"/>
          </p:cNvSpPr>
          <p:nvPr>
            <p:ph type="body" idx="4294967295"/>
          </p:nvPr>
        </p:nvSpPr>
        <p:spPr>
          <a:xfrm>
            <a:off x="228600" y="1828800"/>
            <a:ext cx="8686800" cy="3352800"/>
          </a:xfrm>
        </p:spPr>
        <p:txBody>
          <a:bodyPr>
            <a:normAutofit/>
          </a:bodyPr>
          <a:lstStyle/>
          <a:p>
            <a:r>
              <a:rPr lang="en-US" sz="2400" dirty="0"/>
              <a:t>Licensed for adults 50 years and older</a:t>
            </a:r>
          </a:p>
          <a:p>
            <a:r>
              <a:rPr lang="en-US" sz="2400" dirty="0" smtClean="0"/>
              <a:t>Recommended by ACIP for use in adults 19 years and older with </a:t>
            </a:r>
            <a:r>
              <a:rPr lang="en-US" sz="2400" dirty="0" err="1" smtClean="0"/>
              <a:t>immunocompromising</a:t>
            </a:r>
            <a:r>
              <a:rPr lang="en-US" sz="2400" dirty="0" smtClean="0"/>
              <a:t> conditions, functional or anatomic </a:t>
            </a:r>
            <a:r>
              <a:rPr lang="en-US" sz="2400" dirty="0" err="1" smtClean="0"/>
              <a:t>asplenia</a:t>
            </a:r>
            <a:r>
              <a:rPr lang="en-US" sz="2400" dirty="0" smtClean="0"/>
              <a:t>, CSF leaks or cochlear implants.</a:t>
            </a:r>
          </a:p>
          <a:p>
            <a:r>
              <a:rPr lang="en-US" sz="2400" dirty="0" smtClean="0"/>
              <a:t>Refer to ACIP recommendation for spacing between PPSV23 and PCV13 and timing of revaccination with PPSV23.  </a:t>
            </a:r>
          </a:p>
        </p:txBody>
      </p:sp>
      <p:sp>
        <p:nvSpPr>
          <p:cNvPr id="11" name="TextBox 10"/>
          <p:cNvSpPr txBox="1"/>
          <p:nvPr/>
        </p:nvSpPr>
        <p:spPr>
          <a:xfrm>
            <a:off x="838200" y="6019800"/>
            <a:ext cx="6553200" cy="307777"/>
          </a:xfrm>
          <a:prstGeom prst="rect">
            <a:avLst/>
          </a:prstGeom>
          <a:noFill/>
        </p:spPr>
        <p:txBody>
          <a:bodyPr>
            <a:spAutoFit/>
          </a:bodyPr>
          <a:lstStyle/>
          <a:p>
            <a:pPr>
              <a:defRPr/>
            </a:pPr>
            <a:r>
              <a:rPr lang="en-US" sz="1400" b="1" dirty="0">
                <a:latin typeface="Calibri"/>
                <a:cs typeface="Arial" charset="0"/>
              </a:rPr>
              <a:t>MMWR Vol. 61/No. 40 October 12, 2012</a:t>
            </a:r>
          </a:p>
        </p:txBody>
      </p:sp>
    </p:spTree>
    <p:extLst>
      <p:ext uri="{BB962C8B-B14F-4D97-AF65-F5344CB8AC3E}">
        <p14:creationId xmlns:p14="http://schemas.microsoft.com/office/powerpoint/2010/main" val="273035861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4000500" y="685800"/>
            <a:ext cx="4953000" cy="830997"/>
          </a:xfrm>
          <a:prstGeom prst="rect">
            <a:avLst/>
          </a:prstGeom>
          <a:noFill/>
          <a:ln w="12700" cap="sq">
            <a:noFill/>
            <a:miter lim="800000"/>
            <a:headEnd/>
            <a:tailEnd/>
          </a:ln>
        </p:spPr>
        <p:txBody>
          <a:bodyPr wrap="square">
            <a:spAutoFit/>
          </a:bodyPr>
          <a:lstStyle/>
          <a:p>
            <a:pPr algn="ctr" eaLnBrk="0" hangingPunct="0">
              <a:spcBef>
                <a:spcPct val="30000"/>
              </a:spcBef>
            </a:pPr>
            <a:r>
              <a:rPr kumimoji="1" lang="en-US" sz="4800" b="1" dirty="0">
                <a:solidFill>
                  <a:srgbClr val="C00000"/>
                </a:solidFill>
                <a:latin typeface="Segoe UI"/>
              </a:rPr>
              <a:t>Hepatitis A</a:t>
            </a:r>
          </a:p>
        </p:txBody>
      </p:sp>
      <p:sp>
        <p:nvSpPr>
          <p:cNvPr id="70659" name="Text Box 3"/>
          <p:cNvSpPr txBox="1">
            <a:spLocks noChangeArrowheads="1"/>
          </p:cNvSpPr>
          <p:nvPr/>
        </p:nvSpPr>
        <p:spPr bwMode="auto">
          <a:xfrm>
            <a:off x="1447800" y="5410200"/>
            <a:ext cx="6096000" cy="701675"/>
          </a:xfrm>
          <a:prstGeom prst="rect">
            <a:avLst/>
          </a:prstGeom>
          <a:noFill/>
          <a:ln w="12700" cap="sq">
            <a:noFill/>
            <a:miter lim="800000"/>
            <a:headEnd/>
            <a:tailEnd/>
          </a:ln>
        </p:spPr>
        <p:txBody>
          <a:bodyPr>
            <a:spAutoFit/>
          </a:bodyPr>
          <a:lstStyle/>
          <a:p>
            <a:pPr eaLnBrk="0" hangingPunct="0">
              <a:spcBef>
                <a:spcPct val="50000"/>
              </a:spcBef>
            </a:pPr>
            <a:r>
              <a:rPr kumimoji="1" lang="en-US" sz="2000" b="1" dirty="0">
                <a:solidFill>
                  <a:prstClr val="black"/>
                </a:solidFill>
              </a:rPr>
              <a:t>Required for school or child care attendance for children born on or after 1-1-06</a:t>
            </a:r>
          </a:p>
        </p:txBody>
      </p:sp>
      <p:pic>
        <p:nvPicPr>
          <p:cNvPr id="70660" name="Picture 4" descr="hepapmh001"/>
          <p:cNvPicPr>
            <a:picLocks noChangeAspect="1" noChangeArrowheads="1"/>
          </p:cNvPicPr>
          <p:nvPr/>
        </p:nvPicPr>
        <p:blipFill>
          <a:blip r:embed="rId3" cstate="print"/>
          <a:srcRect/>
          <a:stretch>
            <a:fillRect/>
          </a:stretch>
        </p:blipFill>
        <p:spPr bwMode="auto">
          <a:xfrm>
            <a:off x="914400" y="457200"/>
            <a:ext cx="2851150" cy="4267200"/>
          </a:xfrm>
          <a:prstGeom prst="rect">
            <a:avLst/>
          </a:prstGeom>
          <a:noFill/>
          <a:ln w="9525">
            <a:noFill/>
            <a:miter lim="800000"/>
            <a:headEnd/>
            <a:tailEnd/>
          </a:ln>
        </p:spPr>
      </p:pic>
      <p:pic>
        <p:nvPicPr>
          <p:cNvPr id="70661" name="Picture 5" descr="hepatitis_nt">
            <a:hlinkClick r:id="rId4"/>
          </p:cNvPr>
          <p:cNvPicPr>
            <a:picLocks noChangeAspect="1" noChangeArrowheads="1"/>
          </p:cNvPicPr>
          <p:nvPr/>
        </p:nvPicPr>
        <p:blipFill>
          <a:blip r:embed="rId5" cstate="print"/>
          <a:srcRect/>
          <a:stretch>
            <a:fillRect/>
          </a:stretch>
        </p:blipFill>
        <p:spPr bwMode="auto">
          <a:xfrm>
            <a:off x="5105400" y="1828800"/>
            <a:ext cx="3124200" cy="2590800"/>
          </a:xfrm>
          <a:prstGeom prst="rect">
            <a:avLst/>
          </a:prstGeom>
          <a:noFill/>
          <a:ln w="9525">
            <a:noFill/>
            <a:miter lim="800000"/>
            <a:headEnd/>
            <a:tailEnd/>
          </a:ln>
        </p:spPr>
      </p:pic>
    </p:spTree>
    <p:extLst>
      <p:ext uri="{BB962C8B-B14F-4D97-AF65-F5344CB8AC3E}">
        <p14:creationId xmlns:p14="http://schemas.microsoft.com/office/powerpoint/2010/main" val="178843445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normAutofit/>
          </a:bodyPr>
          <a:lstStyle/>
          <a:p>
            <a:r>
              <a:rPr lang="en-US" sz="4000" dirty="0" smtClean="0">
                <a:solidFill>
                  <a:srgbClr val="C00000"/>
                </a:solidFill>
              </a:rPr>
              <a:t>Disclosure Statement</a:t>
            </a:r>
            <a:endParaRPr lang="en-US" sz="4000" dirty="0">
              <a:solidFill>
                <a:srgbClr val="C00000"/>
              </a:solidFill>
            </a:endParaRPr>
          </a:p>
        </p:txBody>
      </p:sp>
      <p:sp>
        <p:nvSpPr>
          <p:cNvPr id="3" name="Content Placeholder 2"/>
          <p:cNvSpPr>
            <a:spLocks noGrp="1"/>
          </p:cNvSpPr>
          <p:nvPr>
            <p:ph idx="1"/>
          </p:nvPr>
        </p:nvSpPr>
        <p:spPr>
          <a:xfrm>
            <a:off x="457200" y="1066800"/>
            <a:ext cx="8229600" cy="5059363"/>
          </a:xfrm>
        </p:spPr>
        <p:txBody>
          <a:bodyPr/>
          <a:lstStyle/>
          <a:p>
            <a:r>
              <a:rPr lang="en-US" dirty="0" smtClean="0"/>
              <a:t>To obtain nursing contact hours for this training, you must be present for the entire training and complete an evaluation</a:t>
            </a:r>
          </a:p>
          <a:p>
            <a:pPr>
              <a:buNone/>
            </a:pPr>
            <a:endParaRPr lang="en-US" dirty="0" smtClean="0"/>
          </a:p>
          <a:p>
            <a:r>
              <a:rPr lang="en-US" dirty="0" smtClean="0"/>
              <a:t>Contact hours are available for this training from 02/05/2013 until 02/05/2015</a:t>
            </a:r>
            <a:endParaRPr lang="en-US" dirty="0"/>
          </a:p>
        </p:txBody>
      </p:sp>
    </p:spTree>
    <p:extLst>
      <p:ext uri="{BB962C8B-B14F-4D97-AF65-F5344CB8AC3E}">
        <p14:creationId xmlns:p14="http://schemas.microsoft.com/office/powerpoint/2010/main" val="19234088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9144000" cy="914400"/>
          </a:xfrm>
        </p:spPr>
        <p:txBody>
          <a:bodyPr/>
          <a:lstStyle/>
          <a:p>
            <a:pPr eaLnBrk="1" hangingPunct="1"/>
            <a:r>
              <a:rPr lang="en-US" sz="3600" b="1" dirty="0" smtClean="0">
                <a:solidFill>
                  <a:srgbClr val="C00000"/>
                </a:solidFill>
              </a:rPr>
              <a:t>Hepatitis A Recommendations</a:t>
            </a:r>
          </a:p>
        </p:txBody>
      </p:sp>
      <p:sp>
        <p:nvSpPr>
          <p:cNvPr id="71683" name="Rectangle 3"/>
          <p:cNvSpPr>
            <a:spLocks noGrp="1" noChangeArrowheads="1"/>
          </p:cNvSpPr>
          <p:nvPr>
            <p:ph idx="1"/>
          </p:nvPr>
        </p:nvSpPr>
        <p:spPr>
          <a:xfrm>
            <a:off x="381000" y="1143000"/>
            <a:ext cx="8534400" cy="4953000"/>
          </a:xfrm>
        </p:spPr>
        <p:txBody>
          <a:bodyPr>
            <a:normAutofit/>
          </a:bodyPr>
          <a:lstStyle/>
          <a:p>
            <a:pPr eaLnBrk="1" hangingPunct="1">
              <a:lnSpc>
                <a:spcPct val="90000"/>
              </a:lnSpc>
            </a:pPr>
            <a:r>
              <a:rPr lang="en-US" sz="2400" dirty="0" smtClean="0"/>
              <a:t>All children aged 12 through 23 months are recommended to receive this vaccine</a:t>
            </a:r>
          </a:p>
          <a:p>
            <a:pPr eaLnBrk="1" hangingPunct="1">
              <a:lnSpc>
                <a:spcPct val="90000"/>
              </a:lnSpc>
            </a:pPr>
            <a:endParaRPr lang="en-US" sz="2400" dirty="0" smtClean="0"/>
          </a:p>
          <a:p>
            <a:pPr eaLnBrk="1" hangingPunct="1">
              <a:lnSpc>
                <a:spcPct val="90000"/>
              </a:lnSpc>
            </a:pPr>
            <a:r>
              <a:rPr lang="en-US" sz="2400" dirty="0" smtClean="0"/>
              <a:t>Children not vaccinated by age 2 years can be vaccinated at subsequent visits</a:t>
            </a:r>
          </a:p>
          <a:p>
            <a:pPr eaLnBrk="1" hangingPunct="1">
              <a:lnSpc>
                <a:spcPct val="90000"/>
              </a:lnSpc>
            </a:pPr>
            <a:endParaRPr lang="en-US" sz="2400" dirty="0" smtClean="0"/>
          </a:p>
          <a:p>
            <a:pPr eaLnBrk="1" hangingPunct="1">
              <a:lnSpc>
                <a:spcPct val="90000"/>
              </a:lnSpc>
            </a:pPr>
            <a:r>
              <a:rPr lang="en-US" sz="2400" dirty="0" smtClean="0"/>
              <a:t>Continues to be recommended for persons 2 years of age and older who are at high risk for disease</a:t>
            </a:r>
          </a:p>
          <a:p>
            <a:pPr eaLnBrk="1" hangingPunct="1">
              <a:lnSpc>
                <a:spcPct val="90000"/>
              </a:lnSpc>
              <a:buFontTx/>
              <a:buNone/>
            </a:pPr>
            <a:endParaRPr lang="en-US" sz="2400" dirty="0" smtClean="0"/>
          </a:p>
          <a:p>
            <a:pPr eaLnBrk="1" hangingPunct="1">
              <a:lnSpc>
                <a:spcPct val="90000"/>
              </a:lnSpc>
            </a:pPr>
            <a:r>
              <a:rPr lang="en-US" sz="2400" dirty="0" smtClean="0"/>
              <a:t>Requirement for entrance to school and child care as of </a:t>
            </a:r>
          </a:p>
          <a:p>
            <a:pPr marL="0" indent="0" eaLnBrk="1" hangingPunct="1">
              <a:lnSpc>
                <a:spcPct val="90000"/>
              </a:lnSpc>
              <a:buNone/>
            </a:pPr>
            <a:r>
              <a:rPr lang="en-US" sz="2400" smtClean="0"/>
              <a:t>    7-1-07 </a:t>
            </a:r>
            <a:r>
              <a:rPr lang="en-US" sz="2400" dirty="0" smtClean="0"/>
              <a:t>for those children born on or after 1-1-06.</a:t>
            </a:r>
          </a:p>
          <a:p>
            <a:pPr marL="0" indent="0" eaLnBrk="1" hangingPunct="1">
              <a:lnSpc>
                <a:spcPct val="90000"/>
              </a:lnSpc>
              <a:buNone/>
            </a:pPr>
            <a:endParaRPr lang="en-US" sz="2600" dirty="0" smtClean="0">
              <a:solidFill>
                <a:schemeClr val="tx2"/>
              </a:solidFill>
              <a:latin typeface="Arial" pitchFamily="34" charset="0"/>
            </a:endParaRPr>
          </a:p>
          <a:p>
            <a:pPr eaLnBrk="1" hangingPunct="1">
              <a:lnSpc>
                <a:spcPct val="90000"/>
              </a:lnSpc>
            </a:pPr>
            <a:endParaRPr lang="en-US" sz="2400" dirty="0" smtClean="0">
              <a:solidFill>
                <a:schemeClr val="tx2"/>
              </a:solidFill>
              <a:latin typeface="Arial" pitchFamily="34" charset="0"/>
            </a:endParaRPr>
          </a:p>
        </p:txBody>
      </p:sp>
    </p:spTree>
    <p:extLst>
      <p:ext uri="{BB962C8B-B14F-4D97-AF65-F5344CB8AC3E}">
        <p14:creationId xmlns:p14="http://schemas.microsoft.com/office/powerpoint/2010/main" val="295322839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ChangeArrowheads="1"/>
          </p:cNvSpPr>
          <p:nvPr>
            <p:ph type="title" idx="4294967295"/>
          </p:nvPr>
        </p:nvSpPr>
        <p:spPr>
          <a:xfrm>
            <a:off x="304800" y="152400"/>
            <a:ext cx="8153400" cy="762000"/>
          </a:xfrm>
        </p:spPr>
        <p:txBody>
          <a:bodyPr>
            <a:normAutofit/>
          </a:bodyPr>
          <a:lstStyle/>
          <a:p>
            <a:pPr eaLnBrk="1" hangingPunct="1"/>
            <a:r>
              <a:rPr lang="en-US" sz="4000" dirty="0" smtClean="0">
                <a:solidFill>
                  <a:srgbClr val="C00000"/>
                </a:solidFill>
              </a:rPr>
              <a:t>Hepatitis A Vaccination of Adults</a:t>
            </a:r>
          </a:p>
        </p:txBody>
      </p:sp>
      <p:sp>
        <p:nvSpPr>
          <p:cNvPr id="292867" name="Rectangle 3"/>
          <p:cNvSpPr>
            <a:spLocks noGrp="1" noChangeArrowheads="1"/>
          </p:cNvSpPr>
          <p:nvPr>
            <p:ph type="body" idx="4294967295"/>
          </p:nvPr>
        </p:nvSpPr>
        <p:spPr>
          <a:xfrm>
            <a:off x="596900" y="900747"/>
            <a:ext cx="8547100" cy="5334000"/>
          </a:xfrm>
        </p:spPr>
        <p:txBody>
          <a:bodyPr>
            <a:normAutofit lnSpcReduction="10000"/>
          </a:bodyPr>
          <a:lstStyle/>
          <a:p>
            <a:pPr marL="0" indent="0" eaLnBrk="1" hangingPunct="1">
              <a:buClr>
                <a:srgbClr val="66CCFF"/>
              </a:buClr>
              <a:buFontTx/>
              <a:buNone/>
            </a:pPr>
            <a:r>
              <a:rPr lang="en-US" sz="2400" dirty="0" smtClean="0"/>
              <a:t>Adults at high-risk of acquiring hepatitis A infection should be immunized:</a:t>
            </a:r>
          </a:p>
          <a:p>
            <a:pPr marL="627063" lvl="3" indent="-280988" eaLnBrk="1" hangingPunct="1">
              <a:spcBef>
                <a:spcPct val="50000"/>
              </a:spcBef>
              <a:buClr>
                <a:schemeClr val="tx1"/>
              </a:buClr>
              <a:buFontTx/>
              <a:buChar char="•"/>
            </a:pPr>
            <a:r>
              <a:rPr lang="en-US" sz="2400" dirty="0" smtClean="0"/>
              <a:t>Those traveling or working in countries with high or intermediate </a:t>
            </a:r>
            <a:r>
              <a:rPr lang="en-US" sz="2400" dirty="0" err="1" smtClean="0"/>
              <a:t>endemicity</a:t>
            </a:r>
            <a:r>
              <a:rPr lang="en-US" sz="2400" dirty="0" smtClean="0"/>
              <a:t> of infection</a:t>
            </a:r>
          </a:p>
          <a:p>
            <a:pPr marL="627063" lvl="3" indent="-280988" eaLnBrk="1" hangingPunct="1">
              <a:spcBef>
                <a:spcPct val="50000"/>
              </a:spcBef>
              <a:buClr>
                <a:schemeClr val="tx1"/>
              </a:buClr>
              <a:buFontTx/>
              <a:buChar char="•"/>
            </a:pPr>
            <a:r>
              <a:rPr lang="en-US" sz="2400" dirty="0" smtClean="0"/>
              <a:t>Men who have sex with men</a:t>
            </a:r>
          </a:p>
          <a:p>
            <a:pPr marL="627063" lvl="3" indent="-280988" eaLnBrk="1" hangingPunct="1">
              <a:spcBef>
                <a:spcPct val="50000"/>
              </a:spcBef>
              <a:buClr>
                <a:schemeClr val="tx1"/>
              </a:buClr>
              <a:buFontTx/>
              <a:buChar char="•"/>
            </a:pPr>
            <a:r>
              <a:rPr lang="en-US" sz="2400" dirty="0" smtClean="0"/>
              <a:t>Users of injecting and non-injecting drugs</a:t>
            </a:r>
          </a:p>
          <a:p>
            <a:pPr marL="627063" lvl="3" indent="-280988" eaLnBrk="1" hangingPunct="1">
              <a:spcBef>
                <a:spcPct val="50000"/>
              </a:spcBef>
              <a:buClr>
                <a:schemeClr val="tx1"/>
              </a:buClr>
              <a:buFontTx/>
              <a:buChar char="•"/>
            </a:pPr>
            <a:r>
              <a:rPr lang="en-US" sz="2400" dirty="0" smtClean="0"/>
              <a:t>Persons working with HAV positive primates or with HAV in research laboratory settings</a:t>
            </a:r>
          </a:p>
          <a:p>
            <a:pPr marL="627063" lvl="3" indent="-280988" eaLnBrk="1" hangingPunct="1">
              <a:spcBef>
                <a:spcPct val="50000"/>
              </a:spcBef>
              <a:buClr>
                <a:schemeClr val="tx1"/>
              </a:buClr>
              <a:buFontTx/>
              <a:buChar char="•"/>
            </a:pPr>
            <a:r>
              <a:rPr lang="en-US" sz="2400" dirty="0" smtClean="0"/>
              <a:t>Contact with adoptees from countries with high rates of hepatitis A if contact will be within 60 days of arrival in U.S. </a:t>
            </a:r>
            <a:r>
              <a:rPr lang="en-US" sz="2400" u="sng" dirty="0" smtClean="0"/>
              <a:t>The first dose of the 2-dose series should be given as soon as adoption is planned.</a:t>
            </a:r>
          </a:p>
        </p:txBody>
      </p:sp>
      <p:sp>
        <p:nvSpPr>
          <p:cNvPr id="1147908" name="Text Box 4"/>
          <p:cNvSpPr txBox="1">
            <a:spLocks noChangeArrowheads="1"/>
          </p:cNvSpPr>
          <p:nvPr/>
        </p:nvSpPr>
        <p:spPr bwMode="auto">
          <a:xfrm>
            <a:off x="4648200" y="6172200"/>
            <a:ext cx="3581400" cy="307975"/>
          </a:xfrm>
          <a:prstGeom prst="rect">
            <a:avLst/>
          </a:prstGeom>
          <a:noFill/>
          <a:ln w="9525">
            <a:noFill/>
            <a:miter lim="800000"/>
            <a:headEnd/>
            <a:tailEnd/>
          </a:ln>
        </p:spPr>
        <p:txBody>
          <a:bodyPr>
            <a:spAutoFit/>
          </a:bodyPr>
          <a:lstStyle/>
          <a:p>
            <a:pPr>
              <a:spcBef>
                <a:spcPct val="50000"/>
              </a:spcBef>
            </a:pPr>
            <a:r>
              <a:rPr lang="en-US" sz="1400" b="1" dirty="0">
                <a:latin typeface="+mn-lt"/>
                <a:cs typeface="Arial" charset="0"/>
              </a:rPr>
              <a:t>Ref. MMWR 2009; 58(36):1006-1007 </a:t>
            </a:r>
          </a:p>
        </p:txBody>
      </p:sp>
    </p:spTree>
    <p:extLst>
      <p:ext uri="{BB962C8B-B14F-4D97-AF65-F5344CB8AC3E}">
        <p14:creationId xmlns:p14="http://schemas.microsoft.com/office/powerpoint/2010/main" val="4235721255"/>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nvGraphicFramePr>
        <p:xfrm>
          <a:off x="3810000" y="1981200"/>
          <a:ext cx="4876800" cy="3309938"/>
        </p:xfrm>
        <a:graphic>
          <a:graphicData uri="http://schemas.openxmlformats.org/presentationml/2006/ole">
            <mc:AlternateContent xmlns:mc="http://schemas.openxmlformats.org/markup-compatibility/2006">
              <mc:Choice xmlns:v="urn:schemas-microsoft-com:vml" Requires="v">
                <p:oleObj spid="_x0000_s502791" name="PHOTO-PAINT Image" r:id="rId4" imgW="1910938" imgH="1298121" progId="">
                  <p:embed/>
                </p:oleObj>
              </mc:Choice>
              <mc:Fallback>
                <p:oleObj name="PHOTO-PAINT Image" r:id="rId4" imgW="1910938" imgH="129812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981200"/>
                        <a:ext cx="4876800" cy="330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5" name="Text Box 3"/>
          <p:cNvSpPr txBox="1">
            <a:spLocks noChangeArrowheads="1"/>
          </p:cNvSpPr>
          <p:nvPr/>
        </p:nvSpPr>
        <p:spPr bwMode="auto">
          <a:xfrm>
            <a:off x="457200" y="517243"/>
            <a:ext cx="8162544" cy="535531"/>
          </a:xfrm>
          <a:prstGeom prst="rect">
            <a:avLst/>
          </a:prstGeom>
          <a:noFill/>
          <a:ln w="12700" cap="sq">
            <a:noFill/>
            <a:miter lim="800000"/>
            <a:headEnd/>
            <a:tailEnd/>
          </a:ln>
        </p:spPr>
        <p:txBody>
          <a:bodyPr wrap="square">
            <a:spAutoFit/>
          </a:bodyPr>
          <a:lstStyle/>
          <a:p>
            <a:pPr algn="ctr" eaLnBrk="0" hangingPunct="0">
              <a:lnSpc>
                <a:spcPct val="80000"/>
              </a:lnSpc>
              <a:spcBef>
                <a:spcPct val="30000"/>
              </a:spcBef>
            </a:pPr>
            <a:r>
              <a:rPr kumimoji="1" lang="en-US" sz="3600" b="1" i="1" dirty="0" err="1">
                <a:solidFill>
                  <a:srgbClr val="C00000"/>
                </a:solidFill>
                <a:latin typeface="Segoe UI"/>
              </a:rPr>
              <a:t>Haemophilus</a:t>
            </a:r>
            <a:r>
              <a:rPr kumimoji="1" lang="en-US" sz="3600" b="1" i="1" dirty="0">
                <a:solidFill>
                  <a:srgbClr val="C00000"/>
                </a:solidFill>
                <a:latin typeface="Segoe UI"/>
              </a:rPr>
              <a:t> </a:t>
            </a:r>
            <a:r>
              <a:rPr kumimoji="1" lang="en-US" sz="3600" b="1" i="1" dirty="0" err="1" smtClean="0">
                <a:solidFill>
                  <a:srgbClr val="C00000"/>
                </a:solidFill>
                <a:latin typeface="Segoe UI"/>
              </a:rPr>
              <a:t>influenzae</a:t>
            </a:r>
            <a:r>
              <a:rPr kumimoji="1" lang="en-US" sz="3600" b="1" dirty="0" err="1" smtClean="0">
                <a:solidFill>
                  <a:srgbClr val="C00000"/>
                </a:solidFill>
                <a:latin typeface="Segoe UI"/>
              </a:rPr>
              <a:t>Type</a:t>
            </a:r>
            <a:r>
              <a:rPr kumimoji="1" lang="en-US" sz="3600" b="1" dirty="0" smtClean="0">
                <a:solidFill>
                  <a:srgbClr val="C00000"/>
                </a:solidFill>
                <a:latin typeface="Segoe UI"/>
              </a:rPr>
              <a:t> </a:t>
            </a:r>
            <a:r>
              <a:rPr kumimoji="1" lang="en-US" sz="3600" b="1" dirty="0">
                <a:solidFill>
                  <a:srgbClr val="C00000"/>
                </a:solidFill>
                <a:latin typeface="Segoe UI"/>
              </a:rPr>
              <a:t>b (Hib)</a:t>
            </a:r>
          </a:p>
        </p:txBody>
      </p:sp>
      <p:sp>
        <p:nvSpPr>
          <p:cNvPr id="13316" name="Text Box 4"/>
          <p:cNvSpPr txBox="1">
            <a:spLocks noChangeArrowheads="1"/>
          </p:cNvSpPr>
          <p:nvPr/>
        </p:nvSpPr>
        <p:spPr bwMode="auto">
          <a:xfrm>
            <a:off x="1219200" y="5867398"/>
            <a:ext cx="6324600" cy="396875"/>
          </a:xfrm>
          <a:prstGeom prst="rect">
            <a:avLst/>
          </a:prstGeom>
          <a:noFill/>
          <a:ln w="12700" cap="sq">
            <a:noFill/>
            <a:miter lim="800000"/>
            <a:headEnd/>
            <a:tailEnd/>
          </a:ln>
        </p:spPr>
        <p:txBody>
          <a:bodyPr>
            <a:spAutoFit/>
          </a:bodyPr>
          <a:lstStyle/>
          <a:p>
            <a:pPr eaLnBrk="0" hangingPunct="0">
              <a:spcBef>
                <a:spcPct val="50000"/>
              </a:spcBef>
            </a:pPr>
            <a:r>
              <a:rPr kumimoji="1" lang="en-US" sz="2000" b="1" dirty="0">
                <a:solidFill>
                  <a:prstClr val="black"/>
                </a:solidFill>
                <a:latin typeface="Segoe UI"/>
              </a:rPr>
              <a:t>Required only for child care and pre-K attendance</a:t>
            </a:r>
          </a:p>
        </p:txBody>
      </p:sp>
      <p:pic>
        <p:nvPicPr>
          <p:cNvPr id="13317" name="Picture 5" descr="hibinfant"/>
          <p:cNvPicPr>
            <a:picLocks noChangeAspect="1" noChangeArrowheads="1"/>
          </p:cNvPicPr>
          <p:nvPr/>
        </p:nvPicPr>
        <p:blipFill>
          <a:blip r:embed="rId6" cstate="print"/>
          <a:srcRect/>
          <a:stretch>
            <a:fillRect/>
          </a:stretch>
        </p:blipFill>
        <p:spPr bwMode="auto">
          <a:xfrm>
            <a:off x="685800" y="2590800"/>
            <a:ext cx="2436813" cy="2165350"/>
          </a:xfrm>
          <a:prstGeom prst="rect">
            <a:avLst/>
          </a:prstGeom>
          <a:noFill/>
          <a:ln w="9525">
            <a:solidFill>
              <a:schemeClr val="bg1"/>
            </a:solidFill>
            <a:miter lim="800000"/>
            <a:headEnd/>
            <a:tailEnd/>
          </a:ln>
        </p:spPr>
      </p:pic>
    </p:spTree>
    <p:extLst>
      <p:ext uri="{BB962C8B-B14F-4D97-AF65-F5344CB8AC3E}">
        <p14:creationId xmlns:p14="http://schemas.microsoft.com/office/powerpoint/2010/main" val="171546710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0" y="152400"/>
            <a:ext cx="8699500" cy="838200"/>
          </a:xfrm>
        </p:spPr>
        <p:txBody>
          <a:bodyPr>
            <a:normAutofit/>
          </a:bodyPr>
          <a:lstStyle/>
          <a:p>
            <a:pPr eaLnBrk="1" hangingPunct="1"/>
            <a:r>
              <a:rPr lang="en-US" sz="3200" b="1" dirty="0" smtClean="0">
                <a:solidFill>
                  <a:srgbClr val="C00000"/>
                </a:solidFill>
              </a:rPr>
              <a:t>Haemophilus </a:t>
            </a:r>
            <a:r>
              <a:rPr lang="en-US" sz="3200" b="1" dirty="0" err="1" smtClean="0">
                <a:solidFill>
                  <a:srgbClr val="C00000"/>
                </a:solidFill>
              </a:rPr>
              <a:t>influenzae</a:t>
            </a:r>
            <a:r>
              <a:rPr lang="en-US" sz="3200" b="1" dirty="0" smtClean="0">
                <a:solidFill>
                  <a:srgbClr val="C00000"/>
                </a:solidFill>
              </a:rPr>
              <a:t> type b (Hib</a:t>
            </a:r>
            <a:r>
              <a:rPr lang="en-US" sz="2400" b="1" dirty="0" smtClean="0">
                <a:solidFill>
                  <a:srgbClr val="C00000"/>
                </a:solidFill>
              </a:rPr>
              <a:t>)</a:t>
            </a:r>
          </a:p>
        </p:txBody>
      </p:sp>
      <p:pic>
        <p:nvPicPr>
          <p:cNvPr id="51203" name="Picture 3" descr="img0020"/>
          <p:cNvPicPr>
            <a:picLocks noChangeAspect="1" noChangeArrowheads="1"/>
          </p:cNvPicPr>
          <p:nvPr/>
        </p:nvPicPr>
        <p:blipFill>
          <a:blip r:embed="rId3" cstate="print"/>
          <a:srcRect/>
          <a:stretch>
            <a:fillRect/>
          </a:stretch>
        </p:blipFill>
        <p:spPr bwMode="auto">
          <a:xfrm>
            <a:off x="5820327" y="990600"/>
            <a:ext cx="2879725" cy="1919288"/>
          </a:xfrm>
          <a:prstGeom prst="rect">
            <a:avLst/>
          </a:prstGeom>
          <a:noFill/>
          <a:ln w="9525">
            <a:solidFill>
              <a:schemeClr val="bg1"/>
            </a:solidFill>
            <a:miter lim="800000"/>
            <a:headEnd/>
            <a:tailEnd/>
          </a:ln>
        </p:spPr>
      </p:pic>
      <p:sp>
        <p:nvSpPr>
          <p:cNvPr id="51204" name="Text Box 5"/>
          <p:cNvSpPr txBox="1">
            <a:spLocks noChangeArrowheads="1"/>
          </p:cNvSpPr>
          <p:nvPr/>
        </p:nvSpPr>
        <p:spPr bwMode="auto">
          <a:xfrm>
            <a:off x="152400" y="1458658"/>
            <a:ext cx="8991600" cy="5386090"/>
          </a:xfrm>
          <a:prstGeom prst="rect">
            <a:avLst/>
          </a:prstGeom>
          <a:noFill/>
          <a:ln w="9525">
            <a:noFill/>
            <a:miter lim="800000"/>
            <a:headEnd/>
            <a:tailEnd/>
          </a:ln>
        </p:spPr>
        <p:txBody>
          <a:bodyPr wrap="square">
            <a:spAutoFit/>
          </a:bodyPr>
          <a:lstStyle/>
          <a:p>
            <a:pPr>
              <a:spcBef>
                <a:spcPct val="50000"/>
              </a:spcBef>
            </a:pPr>
            <a:r>
              <a:rPr lang="en-US" sz="2000" dirty="0">
                <a:solidFill>
                  <a:prstClr val="black"/>
                </a:solidFill>
                <a:latin typeface="Segoe UI"/>
              </a:rPr>
              <a:t>Infants: 3 or 4 dose schedule</a:t>
            </a:r>
          </a:p>
          <a:p>
            <a:pPr marL="690563" lvl="1" indent="-233363">
              <a:lnSpc>
                <a:spcPct val="80000"/>
              </a:lnSpc>
              <a:spcBef>
                <a:spcPct val="50000"/>
              </a:spcBef>
              <a:buFontTx/>
              <a:buChar char="•"/>
            </a:pPr>
            <a:r>
              <a:rPr lang="en-US" sz="2000" dirty="0">
                <a:solidFill>
                  <a:prstClr val="black"/>
                </a:solidFill>
                <a:latin typeface="Segoe UI"/>
              </a:rPr>
              <a:t>Dose 1 @ 2 months of age</a:t>
            </a:r>
          </a:p>
          <a:p>
            <a:pPr marL="690563" lvl="1" indent="-233363">
              <a:lnSpc>
                <a:spcPct val="80000"/>
              </a:lnSpc>
              <a:spcBef>
                <a:spcPct val="50000"/>
              </a:spcBef>
              <a:buFontTx/>
              <a:buChar char="•"/>
            </a:pPr>
            <a:r>
              <a:rPr lang="en-US" sz="2000" dirty="0">
                <a:solidFill>
                  <a:prstClr val="black"/>
                </a:solidFill>
                <a:latin typeface="Segoe UI"/>
              </a:rPr>
              <a:t>Dose 2 @ 4 months of age</a:t>
            </a:r>
          </a:p>
          <a:p>
            <a:pPr marL="690563" lvl="1" indent="-233363">
              <a:lnSpc>
                <a:spcPct val="80000"/>
              </a:lnSpc>
              <a:spcBef>
                <a:spcPct val="50000"/>
              </a:spcBef>
              <a:buFontTx/>
              <a:buChar char="•"/>
            </a:pPr>
            <a:r>
              <a:rPr lang="en-US" sz="2000" dirty="0">
                <a:solidFill>
                  <a:prstClr val="black"/>
                </a:solidFill>
                <a:latin typeface="Segoe UI"/>
              </a:rPr>
              <a:t>Dose 3 @ 6 months of age </a:t>
            </a:r>
            <a:endParaRPr lang="en-US" sz="2000" dirty="0" smtClean="0">
              <a:solidFill>
                <a:prstClr val="black"/>
              </a:solidFill>
              <a:latin typeface="Segoe UI"/>
            </a:endParaRPr>
          </a:p>
          <a:p>
            <a:pPr lvl="1">
              <a:lnSpc>
                <a:spcPct val="80000"/>
              </a:lnSpc>
              <a:spcBef>
                <a:spcPct val="50000"/>
              </a:spcBef>
            </a:pPr>
            <a:r>
              <a:rPr lang="en-US" sz="2000" dirty="0" smtClean="0">
                <a:solidFill>
                  <a:prstClr val="black"/>
                </a:solidFill>
                <a:latin typeface="Segoe UI"/>
              </a:rPr>
              <a:t>(</a:t>
            </a:r>
            <a:r>
              <a:rPr lang="en-US" sz="2000" dirty="0">
                <a:solidFill>
                  <a:prstClr val="black"/>
                </a:solidFill>
                <a:latin typeface="Segoe UI"/>
              </a:rPr>
              <a:t>Not required if Pedvax HIB® or Comvax® administered at 2 and 4 months of age)</a:t>
            </a:r>
          </a:p>
          <a:p>
            <a:pPr marL="690563" lvl="1" indent="-233363">
              <a:lnSpc>
                <a:spcPct val="80000"/>
              </a:lnSpc>
              <a:spcBef>
                <a:spcPct val="50000"/>
              </a:spcBef>
              <a:buFontTx/>
              <a:buChar char="•"/>
            </a:pPr>
            <a:r>
              <a:rPr lang="en-US" sz="2000" dirty="0">
                <a:solidFill>
                  <a:prstClr val="black"/>
                </a:solidFill>
                <a:latin typeface="Segoe UI"/>
              </a:rPr>
              <a:t>Booster dose @ 12 through 15 months of </a:t>
            </a:r>
            <a:r>
              <a:rPr lang="en-US" sz="2000" dirty="0" smtClean="0">
                <a:solidFill>
                  <a:prstClr val="black"/>
                </a:solidFill>
                <a:latin typeface="Segoe UI"/>
              </a:rPr>
              <a:t>age</a:t>
            </a:r>
          </a:p>
          <a:p>
            <a:pPr marL="742950" lvl="1" indent="-285750">
              <a:spcBef>
                <a:spcPct val="20000"/>
              </a:spcBef>
              <a:buFont typeface="Wingdings" panose="05000000000000000000" pitchFamily="2" charset="2"/>
              <a:buChar char="ü"/>
            </a:pPr>
            <a:r>
              <a:rPr lang="en-US" sz="2000" b="1" dirty="0" err="1">
                <a:solidFill>
                  <a:prstClr val="black"/>
                </a:solidFill>
                <a:latin typeface="Segoe UI"/>
              </a:rPr>
              <a:t>MenHibrix</a:t>
            </a:r>
            <a:r>
              <a:rPr lang="en-US" sz="2000" b="1" dirty="0">
                <a:solidFill>
                  <a:prstClr val="black"/>
                </a:solidFill>
                <a:latin typeface="Segoe UI"/>
              </a:rPr>
              <a:t> ®</a:t>
            </a:r>
            <a:r>
              <a:rPr lang="en-US" sz="2000" dirty="0">
                <a:solidFill>
                  <a:prstClr val="black"/>
                </a:solidFill>
                <a:latin typeface="Segoe UI"/>
              </a:rPr>
              <a:t> approved for use in children 6 weeks of age through 18 months of age; </a:t>
            </a:r>
            <a:r>
              <a:rPr lang="en-US" sz="2000" dirty="0" err="1">
                <a:solidFill>
                  <a:prstClr val="black"/>
                </a:solidFill>
                <a:latin typeface="Segoe UI"/>
              </a:rPr>
              <a:t>MenHibrix</a:t>
            </a:r>
            <a:r>
              <a:rPr lang="en-US" sz="2000" dirty="0">
                <a:solidFill>
                  <a:prstClr val="black"/>
                </a:solidFill>
                <a:latin typeface="Segoe UI"/>
              </a:rPr>
              <a:t> is recommended by ACIP only for infants at increased risk for meningococcal disease</a:t>
            </a:r>
            <a:r>
              <a:rPr lang="en-US" sz="2000" dirty="0" smtClean="0">
                <a:solidFill>
                  <a:prstClr val="black"/>
                </a:solidFill>
                <a:latin typeface="Segoe UI"/>
              </a:rPr>
              <a:t>.</a:t>
            </a:r>
          </a:p>
          <a:p>
            <a:pPr lvl="1">
              <a:spcBef>
                <a:spcPct val="20000"/>
              </a:spcBef>
            </a:pPr>
            <a:endParaRPr lang="en-US" sz="2000" dirty="0">
              <a:solidFill>
                <a:prstClr val="black"/>
              </a:solidFill>
              <a:latin typeface="Segoe UI"/>
            </a:endParaRPr>
          </a:p>
          <a:p>
            <a:pPr marL="742950" lvl="1" indent="-285750">
              <a:spcBef>
                <a:spcPct val="20000"/>
              </a:spcBef>
              <a:buFont typeface="Wingdings" panose="05000000000000000000" pitchFamily="2" charset="2"/>
              <a:buChar char="ü"/>
            </a:pPr>
            <a:r>
              <a:rPr lang="en-US" sz="2000" b="1" dirty="0" err="1" smtClean="0">
                <a:solidFill>
                  <a:prstClr val="black"/>
                </a:solidFill>
                <a:latin typeface="Segoe UI"/>
              </a:rPr>
              <a:t>Hiberix</a:t>
            </a:r>
            <a:r>
              <a:rPr lang="en-US" sz="2000" b="1" dirty="0" smtClean="0">
                <a:solidFill>
                  <a:prstClr val="black"/>
                </a:solidFill>
                <a:latin typeface="Segoe UI"/>
              </a:rPr>
              <a:t> </a:t>
            </a:r>
            <a:r>
              <a:rPr lang="en-US" sz="2000" b="1" dirty="0">
                <a:solidFill>
                  <a:prstClr val="black"/>
                </a:solidFill>
                <a:latin typeface="Segoe UI"/>
              </a:rPr>
              <a:t>®</a:t>
            </a:r>
            <a:r>
              <a:rPr lang="en-US" sz="2000" dirty="0">
                <a:solidFill>
                  <a:prstClr val="black"/>
                </a:solidFill>
                <a:latin typeface="Segoe UI"/>
              </a:rPr>
              <a:t> can only be used as a </a:t>
            </a:r>
            <a:r>
              <a:rPr lang="en-US" sz="2000" b="1" u="sng" dirty="0">
                <a:solidFill>
                  <a:prstClr val="black"/>
                </a:solidFill>
                <a:latin typeface="Segoe UI"/>
              </a:rPr>
              <a:t>booster dose</a:t>
            </a:r>
            <a:r>
              <a:rPr lang="en-US" sz="2000" dirty="0">
                <a:solidFill>
                  <a:prstClr val="black"/>
                </a:solidFill>
                <a:latin typeface="Segoe UI"/>
              </a:rPr>
              <a:t> (final) for children</a:t>
            </a:r>
          </a:p>
          <a:p>
            <a:pPr>
              <a:spcBef>
                <a:spcPct val="20000"/>
              </a:spcBef>
            </a:pPr>
            <a:r>
              <a:rPr lang="en-US" sz="2000" dirty="0">
                <a:solidFill>
                  <a:prstClr val="black"/>
                </a:solidFill>
                <a:latin typeface="Segoe UI"/>
              </a:rPr>
              <a:t>         </a:t>
            </a:r>
            <a:r>
              <a:rPr lang="en-US" sz="2000" dirty="0" smtClean="0">
                <a:solidFill>
                  <a:prstClr val="black"/>
                </a:solidFill>
                <a:latin typeface="Segoe UI"/>
              </a:rPr>
              <a:t>   </a:t>
            </a:r>
            <a:r>
              <a:rPr lang="en-US" sz="2000" dirty="0">
                <a:solidFill>
                  <a:prstClr val="black"/>
                </a:solidFill>
                <a:latin typeface="Segoe UI"/>
              </a:rPr>
              <a:t>who have previously received the primary 2 or 3 dose series of</a:t>
            </a:r>
          </a:p>
          <a:p>
            <a:pPr>
              <a:spcBef>
                <a:spcPct val="20000"/>
              </a:spcBef>
            </a:pPr>
            <a:r>
              <a:rPr lang="en-US" sz="2000" dirty="0">
                <a:solidFill>
                  <a:prstClr val="black"/>
                </a:solidFill>
                <a:latin typeface="Segoe UI"/>
              </a:rPr>
              <a:t>         </a:t>
            </a:r>
            <a:r>
              <a:rPr lang="en-US" sz="2000" dirty="0" smtClean="0">
                <a:solidFill>
                  <a:prstClr val="black"/>
                </a:solidFill>
                <a:latin typeface="Segoe UI"/>
              </a:rPr>
              <a:t>   </a:t>
            </a:r>
            <a:r>
              <a:rPr lang="en-US" sz="2000" dirty="0">
                <a:solidFill>
                  <a:prstClr val="black"/>
                </a:solidFill>
                <a:latin typeface="Segoe UI"/>
              </a:rPr>
              <a:t>Hib vaccine</a:t>
            </a:r>
            <a:r>
              <a:rPr lang="en-US" sz="2000" dirty="0" smtClean="0">
                <a:solidFill>
                  <a:prstClr val="black"/>
                </a:solidFill>
                <a:latin typeface="Segoe UI"/>
              </a:rPr>
              <a:t>.</a:t>
            </a:r>
            <a:r>
              <a:rPr lang="en-US" sz="2000" dirty="0">
                <a:solidFill>
                  <a:prstClr val="black"/>
                </a:solidFill>
                <a:latin typeface="Segoe UI"/>
              </a:rPr>
              <a:t>	</a:t>
            </a:r>
            <a:r>
              <a:rPr lang="en-US" sz="2000" dirty="0" smtClean="0">
                <a:solidFill>
                  <a:prstClr val="black"/>
                </a:solidFill>
                <a:latin typeface="Segoe UI"/>
              </a:rPr>
              <a:t> </a:t>
            </a:r>
          </a:p>
          <a:p>
            <a:pPr>
              <a:lnSpc>
                <a:spcPct val="80000"/>
              </a:lnSpc>
              <a:spcBef>
                <a:spcPct val="20000"/>
              </a:spcBef>
            </a:pPr>
            <a:endParaRPr lang="en-US" dirty="0">
              <a:solidFill>
                <a:prstClr val="black"/>
              </a:solidFill>
              <a:latin typeface="Segoe UI"/>
            </a:endParaRPr>
          </a:p>
        </p:txBody>
      </p:sp>
      <p:sp>
        <p:nvSpPr>
          <p:cNvPr id="51207" name="Text Box 8"/>
          <p:cNvSpPr txBox="1">
            <a:spLocks noChangeArrowheads="1"/>
          </p:cNvSpPr>
          <p:nvPr/>
        </p:nvSpPr>
        <p:spPr bwMode="auto">
          <a:xfrm>
            <a:off x="699052" y="5257800"/>
            <a:ext cx="8001000" cy="457200"/>
          </a:xfrm>
          <a:prstGeom prst="rect">
            <a:avLst/>
          </a:prstGeom>
          <a:noFill/>
          <a:ln w="9525">
            <a:noFill/>
            <a:miter lim="800000"/>
            <a:headEnd/>
            <a:tailEnd/>
          </a:ln>
        </p:spPr>
        <p:txBody>
          <a:bodyPr>
            <a:spAutoFit/>
          </a:bodyPr>
          <a:lstStyle/>
          <a:p>
            <a:pPr>
              <a:spcBef>
                <a:spcPct val="20000"/>
              </a:spcBef>
            </a:pPr>
            <a:endParaRPr lang="en-US" sz="2400">
              <a:solidFill>
                <a:srgbClr val="FFFFFF"/>
              </a:solidFill>
              <a:latin typeface="Calibri" pitchFamily="34" charset="0"/>
            </a:endParaRPr>
          </a:p>
        </p:txBody>
      </p:sp>
    </p:spTree>
    <p:extLst>
      <p:ext uri="{BB962C8B-B14F-4D97-AF65-F5344CB8AC3E}">
        <p14:creationId xmlns:p14="http://schemas.microsoft.com/office/powerpoint/2010/main" val="256897872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3048000" y="1371600"/>
          <a:ext cx="3248025" cy="3886200"/>
        </p:xfrm>
        <a:graphic>
          <a:graphicData uri="http://schemas.openxmlformats.org/presentationml/2006/ole">
            <mc:AlternateContent xmlns:mc="http://schemas.openxmlformats.org/markup-compatibility/2006">
              <mc:Choice xmlns:v="urn:schemas-microsoft-com:vml" Requires="v">
                <p:oleObj spid="_x0000_s503815" name="Photo Editor Photo" r:id="rId4" imgW="4877481" imgH="7314286" progId="">
                  <p:embed/>
                </p:oleObj>
              </mc:Choice>
              <mc:Fallback>
                <p:oleObj name="Photo Editor Photo" r:id="rId4" imgW="4877481" imgH="731428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371600"/>
                        <a:ext cx="3248025"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5" name="Text Box 3"/>
          <p:cNvSpPr txBox="1">
            <a:spLocks noChangeArrowheads="1"/>
          </p:cNvSpPr>
          <p:nvPr/>
        </p:nvSpPr>
        <p:spPr bwMode="auto">
          <a:xfrm>
            <a:off x="0" y="555625"/>
            <a:ext cx="9144000" cy="769441"/>
          </a:xfrm>
          <a:prstGeom prst="rect">
            <a:avLst/>
          </a:prstGeom>
          <a:noFill/>
          <a:ln w="28575" cap="sq">
            <a:solidFill>
              <a:srgbClr val="C00000"/>
            </a:solidFill>
            <a:miter lim="800000"/>
            <a:headEnd/>
            <a:tailEnd/>
          </a:ln>
        </p:spPr>
        <p:txBody>
          <a:bodyPr>
            <a:spAutoFit/>
          </a:bodyPr>
          <a:lstStyle/>
          <a:p>
            <a:pPr algn="ctr" eaLnBrk="0" hangingPunct="0">
              <a:spcBef>
                <a:spcPct val="30000"/>
              </a:spcBef>
            </a:pPr>
            <a:r>
              <a:rPr kumimoji="1" lang="en-US" sz="4400" b="1" dirty="0">
                <a:solidFill>
                  <a:srgbClr val="1F497D"/>
                </a:solidFill>
                <a:latin typeface="Segoe UI"/>
              </a:rPr>
              <a:t>  </a:t>
            </a:r>
            <a:r>
              <a:rPr kumimoji="1" lang="en-US" sz="4400" b="1" dirty="0">
                <a:solidFill>
                  <a:srgbClr val="C00000"/>
                </a:solidFill>
                <a:latin typeface="Segoe UI"/>
              </a:rPr>
              <a:t>Hepatitis B</a:t>
            </a:r>
          </a:p>
        </p:txBody>
      </p:sp>
      <p:sp>
        <p:nvSpPr>
          <p:cNvPr id="8196" name="Text Box 4"/>
          <p:cNvSpPr txBox="1">
            <a:spLocks noChangeArrowheads="1"/>
          </p:cNvSpPr>
          <p:nvPr/>
        </p:nvSpPr>
        <p:spPr bwMode="auto">
          <a:xfrm>
            <a:off x="838200" y="5562600"/>
            <a:ext cx="8001000" cy="523220"/>
          </a:xfrm>
          <a:prstGeom prst="rect">
            <a:avLst/>
          </a:prstGeom>
          <a:noFill/>
          <a:ln w="12700" cap="sq">
            <a:noFill/>
            <a:miter lim="800000"/>
            <a:headEnd/>
            <a:tailEnd/>
          </a:ln>
        </p:spPr>
        <p:txBody>
          <a:bodyPr wrap="square">
            <a:spAutoFit/>
          </a:bodyPr>
          <a:lstStyle/>
          <a:p>
            <a:pPr eaLnBrk="0" hangingPunct="0">
              <a:spcBef>
                <a:spcPct val="50000"/>
              </a:spcBef>
            </a:pPr>
            <a:r>
              <a:rPr kumimoji="1" lang="en-US" sz="2800" b="1" dirty="0">
                <a:solidFill>
                  <a:prstClr val="black"/>
                </a:solidFill>
                <a:latin typeface="Segoe UI"/>
              </a:rPr>
              <a:t>Required for school and child care attendance</a:t>
            </a:r>
          </a:p>
        </p:txBody>
      </p:sp>
    </p:spTree>
    <p:extLst>
      <p:ext uri="{BB962C8B-B14F-4D97-AF65-F5344CB8AC3E}">
        <p14:creationId xmlns:p14="http://schemas.microsoft.com/office/powerpoint/2010/main" val="418496669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52400" y="1"/>
            <a:ext cx="8991600" cy="914399"/>
          </a:xfrm>
        </p:spPr>
        <p:txBody>
          <a:bodyPr>
            <a:normAutofit/>
          </a:bodyPr>
          <a:lstStyle/>
          <a:p>
            <a:pPr eaLnBrk="1" hangingPunct="1"/>
            <a:r>
              <a:rPr lang="en-US" b="1" dirty="0" smtClean="0">
                <a:solidFill>
                  <a:srgbClr val="C00000"/>
                </a:solidFill>
              </a:rPr>
              <a:t>Hepatitis B Vaccine</a:t>
            </a:r>
          </a:p>
        </p:txBody>
      </p:sp>
      <p:sp>
        <p:nvSpPr>
          <p:cNvPr id="46083" name="Rectangle 3"/>
          <p:cNvSpPr>
            <a:spLocks noGrp="1" noChangeArrowheads="1"/>
          </p:cNvSpPr>
          <p:nvPr>
            <p:ph idx="1"/>
          </p:nvPr>
        </p:nvSpPr>
        <p:spPr>
          <a:xfrm>
            <a:off x="152400" y="1066801"/>
            <a:ext cx="8229600" cy="5126038"/>
          </a:xfrm>
        </p:spPr>
        <p:txBody>
          <a:bodyPr/>
          <a:lstStyle/>
          <a:p>
            <a:pPr eaLnBrk="1" hangingPunct="1"/>
            <a:r>
              <a:rPr lang="en-US" sz="2800" dirty="0" smtClean="0"/>
              <a:t>Dose 1 @ birth</a:t>
            </a:r>
          </a:p>
          <a:p>
            <a:pPr marL="0" indent="0" eaLnBrk="1" hangingPunct="1">
              <a:buNone/>
            </a:pPr>
            <a:endParaRPr lang="en-US" sz="2800" dirty="0" smtClean="0"/>
          </a:p>
          <a:p>
            <a:pPr eaLnBrk="1" hangingPunct="1"/>
            <a:r>
              <a:rPr lang="en-US" sz="2800" dirty="0" smtClean="0"/>
              <a:t>Dose 2 @ 4 months of age</a:t>
            </a:r>
          </a:p>
          <a:p>
            <a:pPr lvl="1" eaLnBrk="1" hangingPunct="1"/>
            <a:r>
              <a:rPr lang="en-US" dirty="0" smtClean="0"/>
              <a:t>at least 1 month after first dose</a:t>
            </a:r>
          </a:p>
          <a:p>
            <a:pPr marL="457200" lvl="1" indent="0" eaLnBrk="1" hangingPunct="1">
              <a:buNone/>
            </a:pPr>
            <a:endParaRPr lang="en-US" dirty="0" smtClean="0"/>
          </a:p>
          <a:p>
            <a:pPr eaLnBrk="1" hangingPunct="1"/>
            <a:r>
              <a:rPr lang="en-US" sz="2800" dirty="0" smtClean="0"/>
              <a:t>Dose 3 @ 6-18 months of age:</a:t>
            </a:r>
          </a:p>
          <a:p>
            <a:pPr lvl="1" eaLnBrk="1" hangingPunct="1"/>
            <a:r>
              <a:rPr lang="en-US" dirty="0" smtClean="0"/>
              <a:t>Minimum of 4 months after the first dose </a:t>
            </a:r>
          </a:p>
          <a:p>
            <a:pPr lvl="1" eaLnBrk="1" hangingPunct="1"/>
            <a:r>
              <a:rPr lang="en-US" dirty="0" smtClean="0"/>
              <a:t>Minimum of 2 months after the second dose but not before an infant is 24 weeks  of age</a:t>
            </a:r>
          </a:p>
          <a:p>
            <a:pPr marL="457200" lvl="1" indent="0" eaLnBrk="1" hangingPunct="1">
              <a:buNone/>
            </a:pPr>
            <a:endParaRPr lang="en-US" dirty="0" smtClean="0"/>
          </a:p>
        </p:txBody>
      </p:sp>
    </p:spTree>
    <p:extLst>
      <p:ext uri="{BB962C8B-B14F-4D97-AF65-F5344CB8AC3E}">
        <p14:creationId xmlns:p14="http://schemas.microsoft.com/office/powerpoint/2010/main" val="3516466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Grp="1" noChangeAspect="1" noChangeArrowheads="1"/>
          </p:cNvPicPr>
          <p:nvPr>
            <p:ph type="body" idx="1"/>
          </p:nvPr>
        </p:nvPicPr>
        <p:blipFill>
          <a:blip r:embed="rId3" cstate="print"/>
          <a:srcRect/>
          <a:stretch>
            <a:fillRect/>
          </a:stretch>
        </p:blipFill>
        <p:spPr>
          <a:xfrm>
            <a:off x="1066800" y="304800"/>
            <a:ext cx="6934200" cy="6248400"/>
          </a:xfrm>
        </p:spPr>
      </p:pic>
      <p:sp>
        <p:nvSpPr>
          <p:cNvPr id="626691" name="Text Box 3"/>
          <p:cNvSpPr txBox="1">
            <a:spLocks noChangeArrowheads="1"/>
          </p:cNvSpPr>
          <p:nvPr/>
        </p:nvSpPr>
        <p:spPr bwMode="auto">
          <a:xfrm>
            <a:off x="838200" y="2514600"/>
            <a:ext cx="7696200" cy="2062103"/>
          </a:xfrm>
          <a:prstGeom prst="rect">
            <a:avLst/>
          </a:prstGeom>
          <a:solidFill>
            <a:schemeClr val="accent1"/>
          </a:solidFill>
          <a:ln w="9525">
            <a:noFill/>
            <a:miter lim="800000"/>
            <a:headEnd/>
            <a:tailEnd/>
          </a:ln>
        </p:spPr>
        <p:txBody>
          <a:bodyPr wrap="square">
            <a:spAutoFit/>
          </a:bodyPr>
          <a:lstStyle/>
          <a:p>
            <a:r>
              <a:rPr lang="en-US" sz="3200" dirty="0">
                <a:solidFill>
                  <a:prstClr val="black"/>
                </a:solidFill>
              </a:rPr>
              <a:t>Every person being evaluated or treated for an STD, who is not already vaccinated, should receive hepatitis b</a:t>
            </a:r>
          </a:p>
          <a:p>
            <a:r>
              <a:rPr lang="en-US" sz="3200" dirty="0">
                <a:solidFill>
                  <a:prstClr val="black"/>
                </a:solidFill>
              </a:rPr>
              <a:t>vaccination</a:t>
            </a:r>
          </a:p>
        </p:txBody>
      </p:sp>
    </p:spTree>
    <p:extLst>
      <p:ext uri="{BB962C8B-B14F-4D97-AF65-F5344CB8AC3E}">
        <p14:creationId xmlns:p14="http://schemas.microsoft.com/office/powerpoint/2010/main" val="5223838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0" y="0"/>
            <a:ext cx="9144000" cy="685800"/>
          </a:xfrm>
        </p:spPr>
        <p:txBody>
          <a:bodyPr>
            <a:noAutofit/>
          </a:bodyPr>
          <a:lstStyle/>
          <a:p>
            <a:pPr eaLnBrk="1" hangingPunct="1"/>
            <a:r>
              <a:rPr lang="en-US" sz="4000" b="1" dirty="0" smtClean="0">
                <a:solidFill>
                  <a:srgbClr val="C00000"/>
                </a:solidFill>
              </a:rPr>
              <a:t>Meningococcal Disease</a:t>
            </a:r>
          </a:p>
        </p:txBody>
      </p:sp>
      <p:pic>
        <p:nvPicPr>
          <p:cNvPr id="81923" name="Picture 3" descr="menicdc001"/>
          <p:cNvPicPr>
            <a:picLocks noChangeAspect="1" noChangeArrowheads="1"/>
          </p:cNvPicPr>
          <p:nvPr/>
        </p:nvPicPr>
        <p:blipFill>
          <a:blip r:embed="rId3" cstate="print"/>
          <a:srcRect/>
          <a:stretch>
            <a:fillRect/>
          </a:stretch>
        </p:blipFill>
        <p:spPr bwMode="auto">
          <a:xfrm>
            <a:off x="304800" y="1973997"/>
            <a:ext cx="3657600" cy="3133725"/>
          </a:xfrm>
          <a:prstGeom prst="rect">
            <a:avLst/>
          </a:prstGeom>
          <a:noFill/>
          <a:ln w="25400">
            <a:solidFill>
              <a:schemeClr val="tx2"/>
            </a:solidFill>
            <a:miter lim="800000"/>
            <a:headEnd/>
            <a:tailEnd/>
          </a:ln>
        </p:spPr>
      </p:pic>
      <p:pic>
        <p:nvPicPr>
          <p:cNvPr id="81924" name="Picture 4" descr="meni_mt002"/>
          <p:cNvPicPr>
            <a:picLocks noChangeAspect="1" noChangeArrowheads="1"/>
          </p:cNvPicPr>
          <p:nvPr/>
        </p:nvPicPr>
        <p:blipFill>
          <a:blip r:embed="rId4" cstate="print"/>
          <a:srcRect/>
          <a:stretch>
            <a:fillRect/>
          </a:stretch>
        </p:blipFill>
        <p:spPr bwMode="auto">
          <a:xfrm>
            <a:off x="4667250" y="2971800"/>
            <a:ext cx="4171950" cy="2914650"/>
          </a:xfrm>
          <a:prstGeom prst="rect">
            <a:avLst/>
          </a:prstGeom>
          <a:noFill/>
          <a:ln w="28575">
            <a:solidFill>
              <a:schemeClr val="tx2"/>
            </a:solidFill>
            <a:miter lim="800000"/>
            <a:headEnd/>
            <a:tailEnd/>
          </a:ln>
        </p:spPr>
      </p:pic>
      <p:sp>
        <p:nvSpPr>
          <p:cNvPr id="2" name="TextBox 1"/>
          <p:cNvSpPr txBox="1"/>
          <p:nvPr/>
        </p:nvSpPr>
        <p:spPr>
          <a:xfrm>
            <a:off x="1143000" y="1143000"/>
            <a:ext cx="7924800" cy="523220"/>
          </a:xfrm>
          <a:prstGeom prst="rect">
            <a:avLst/>
          </a:prstGeom>
          <a:noFill/>
        </p:spPr>
        <p:txBody>
          <a:bodyPr wrap="square" rtlCol="0">
            <a:spAutoFit/>
          </a:bodyPr>
          <a:lstStyle/>
          <a:p>
            <a:pPr algn="ctr"/>
            <a:r>
              <a:rPr lang="en-US" sz="2800" b="1" dirty="0" smtClean="0">
                <a:solidFill>
                  <a:prstClr val="black"/>
                </a:solidFill>
                <a:latin typeface="Segoe UI"/>
              </a:rPr>
              <a:t>New 7</a:t>
            </a:r>
            <a:r>
              <a:rPr lang="en-US" sz="2800" b="1" baseline="30000" dirty="0" smtClean="0">
                <a:solidFill>
                  <a:prstClr val="black"/>
                </a:solidFill>
                <a:latin typeface="Segoe UI"/>
              </a:rPr>
              <a:t>th</a:t>
            </a:r>
            <a:r>
              <a:rPr lang="en-US" sz="2800" b="1" dirty="0" smtClean="0">
                <a:solidFill>
                  <a:prstClr val="black"/>
                </a:solidFill>
                <a:latin typeface="Segoe UI"/>
              </a:rPr>
              <a:t> Grade School Requirement</a:t>
            </a:r>
            <a:endParaRPr lang="en-US" sz="2800" b="1" dirty="0">
              <a:solidFill>
                <a:prstClr val="black"/>
              </a:solidFill>
              <a:latin typeface="Segoe UI"/>
            </a:endParaRPr>
          </a:p>
        </p:txBody>
      </p:sp>
    </p:spTree>
    <p:extLst>
      <p:ext uri="{BB962C8B-B14F-4D97-AF65-F5344CB8AC3E}">
        <p14:creationId xmlns:p14="http://schemas.microsoft.com/office/powerpoint/2010/main" val="305285358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idx="4294967295"/>
          </p:nvPr>
        </p:nvSpPr>
        <p:spPr>
          <a:xfrm>
            <a:off x="0" y="0"/>
            <a:ext cx="8534400" cy="1219200"/>
          </a:xfrm>
        </p:spPr>
        <p:txBody>
          <a:bodyPr>
            <a:normAutofit/>
          </a:bodyPr>
          <a:lstStyle/>
          <a:p>
            <a:pPr eaLnBrk="1" hangingPunct="1"/>
            <a:r>
              <a:rPr lang="en-US" b="1" dirty="0" smtClean="0">
                <a:solidFill>
                  <a:srgbClr val="C00000"/>
                </a:solidFill>
              </a:rPr>
              <a:t>Meningococcal Disease</a:t>
            </a:r>
          </a:p>
        </p:txBody>
      </p:sp>
      <p:sp>
        <p:nvSpPr>
          <p:cNvPr id="257027" name="Rectangle 3"/>
          <p:cNvSpPr>
            <a:spLocks noChangeArrowheads="1"/>
          </p:cNvSpPr>
          <p:nvPr/>
        </p:nvSpPr>
        <p:spPr bwMode="auto">
          <a:xfrm>
            <a:off x="1371600" y="1143000"/>
            <a:ext cx="6096000" cy="914400"/>
          </a:xfrm>
          <a:prstGeom prst="rect">
            <a:avLst/>
          </a:prstGeom>
          <a:noFill/>
          <a:ln w="9525">
            <a:noFill/>
            <a:miter lim="800000"/>
            <a:headEnd/>
            <a:tailEnd/>
          </a:ln>
        </p:spPr>
        <p:txBody>
          <a:bodyPr/>
          <a:lstStyle/>
          <a:p>
            <a:pPr marL="342900" indent="-342900" algn="ctr">
              <a:lnSpc>
                <a:spcPct val="90000"/>
              </a:lnSpc>
              <a:spcBef>
                <a:spcPct val="20000"/>
              </a:spcBef>
            </a:pPr>
            <a:r>
              <a:rPr lang="en-US" sz="2400" b="1" u="sng" dirty="0">
                <a:solidFill>
                  <a:srgbClr val="C00000"/>
                </a:solidFill>
                <a:latin typeface="Calibri" pitchFamily="34" charset="0"/>
                <a:cs typeface="Arial" charset="0"/>
              </a:rPr>
              <a:t>Meningitis</a:t>
            </a:r>
            <a:endParaRPr lang="en-US" sz="2400" dirty="0">
              <a:solidFill>
                <a:srgbClr val="C00000"/>
              </a:solidFill>
              <a:latin typeface="Calibri" pitchFamily="34" charset="0"/>
              <a:cs typeface="Arial" charset="0"/>
            </a:endParaRPr>
          </a:p>
          <a:p>
            <a:pPr marL="342900" indent="-342900" algn="ctr">
              <a:lnSpc>
                <a:spcPct val="90000"/>
              </a:lnSpc>
              <a:spcBef>
                <a:spcPct val="20000"/>
              </a:spcBef>
            </a:pPr>
            <a:r>
              <a:rPr lang="en-US" sz="2400" b="1" dirty="0">
                <a:solidFill>
                  <a:srgbClr val="FFFF99"/>
                </a:solidFill>
                <a:latin typeface="Calibri" pitchFamily="34" charset="0"/>
                <a:cs typeface="Arial" charset="0"/>
              </a:rPr>
              <a:t>	</a:t>
            </a:r>
            <a:r>
              <a:rPr lang="en-US" sz="2400" b="1" dirty="0">
                <a:solidFill>
                  <a:prstClr val="black"/>
                </a:solidFill>
                <a:latin typeface="Calibri" pitchFamily="34" charset="0"/>
                <a:cs typeface="Arial" charset="0"/>
              </a:rPr>
              <a:t>~50% of cases 	9-10% fatality rate</a:t>
            </a:r>
            <a:r>
              <a:rPr lang="en-US" sz="2400" b="1" dirty="0">
                <a:solidFill>
                  <a:prstClr val="black"/>
                </a:solidFill>
                <a:cs typeface="Arial" charset="0"/>
              </a:rPr>
              <a:t>       </a:t>
            </a:r>
          </a:p>
        </p:txBody>
      </p:sp>
      <p:sp>
        <p:nvSpPr>
          <p:cNvPr id="421892" name="Rectangle 4"/>
          <p:cNvSpPr>
            <a:spLocks noChangeArrowheads="1"/>
          </p:cNvSpPr>
          <p:nvPr/>
        </p:nvSpPr>
        <p:spPr bwMode="auto">
          <a:xfrm>
            <a:off x="1371600" y="2286000"/>
            <a:ext cx="6019800" cy="3048000"/>
          </a:xfrm>
          <a:prstGeom prst="rect">
            <a:avLst/>
          </a:prstGeom>
          <a:noFill/>
          <a:ln w="9525">
            <a:noFill/>
            <a:miter lim="800000"/>
            <a:headEnd/>
            <a:tailEnd/>
          </a:ln>
        </p:spPr>
        <p:txBody>
          <a:bodyPr/>
          <a:lstStyle/>
          <a:p>
            <a:pPr marL="411163" indent="-411163" algn="ctr">
              <a:lnSpc>
                <a:spcPct val="80000"/>
              </a:lnSpc>
              <a:spcBef>
                <a:spcPct val="20000"/>
              </a:spcBef>
              <a:defRPr/>
            </a:pPr>
            <a:r>
              <a:rPr lang="en-US" sz="2400" b="1" u="sng" dirty="0">
                <a:solidFill>
                  <a:srgbClr val="C00000"/>
                </a:solidFill>
                <a:latin typeface="Calibri"/>
                <a:cs typeface="Arial" charset="0"/>
              </a:rPr>
              <a:t>Meningococcemia</a:t>
            </a:r>
          </a:p>
          <a:p>
            <a:pPr marL="411163" indent="-411163" algn="ctr">
              <a:lnSpc>
                <a:spcPct val="80000"/>
              </a:lnSpc>
              <a:spcBef>
                <a:spcPct val="20000"/>
              </a:spcBef>
              <a:defRPr/>
            </a:pPr>
            <a:r>
              <a:rPr lang="en-US" sz="2400" b="1" dirty="0">
                <a:solidFill>
                  <a:prstClr val="black"/>
                </a:solidFill>
                <a:latin typeface="Calibri"/>
                <a:cs typeface="Arial" charset="0"/>
              </a:rPr>
              <a:t>5%-20% of cases 	Up to 40% fatality rate</a:t>
            </a:r>
            <a:endParaRPr lang="en-US" sz="2400" b="1" u="sng" dirty="0">
              <a:solidFill>
                <a:prstClr val="black"/>
              </a:solidFill>
              <a:latin typeface="Calibri"/>
              <a:cs typeface="Arial" charset="0"/>
            </a:endParaRPr>
          </a:p>
          <a:p>
            <a:pPr marL="288925" indent="-288925">
              <a:lnSpc>
                <a:spcPct val="80000"/>
              </a:lnSpc>
              <a:spcBef>
                <a:spcPct val="20000"/>
              </a:spcBef>
              <a:buFontTx/>
              <a:buChar char="•"/>
              <a:defRPr/>
            </a:pPr>
            <a:r>
              <a:rPr lang="en-US" sz="2400" dirty="0">
                <a:solidFill>
                  <a:prstClr val="black"/>
                </a:solidFill>
                <a:latin typeface="Calibri"/>
                <a:cs typeface="Arial" charset="0"/>
              </a:rPr>
              <a:t>Rash</a:t>
            </a:r>
          </a:p>
          <a:p>
            <a:pPr marL="288925" indent="-288925">
              <a:lnSpc>
                <a:spcPct val="80000"/>
              </a:lnSpc>
              <a:spcBef>
                <a:spcPct val="20000"/>
              </a:spcBef>
              <a:buFontTx/>
              <a:buChar char="•"/>
              <a:defRPr/>
            </a:pPr>
            <a:r>
              <a:rPr lang="en-US" sz="2400" dirty="0">
                <a:solidFill>
                  <a:prstClr val="black"/>
                </a:solidFill>
                <a:latin typeface="Calibri"/>
                <a:cs typeface="Arial" charset="0"/>
              </a:rPr>
              <a:t>Vascular damage</a:t>
            </a:r>
          </a:p>
          <a:p>
            <a:pPr marL="288925" indent="-288925">
              <a:lnSpc>
                <a:spcPct val="80000"/>
              </a:lnSpc>
              <a:spcBef>
                <a:spcPct val="20000"/>
              </a:spcBef>
              <a:buFontTx/>
              <a:buChar char="•"/>
              <a:defRPr/>
            </a:pPr>
            <a:r>
              <a:rPr lang="en-US" sz="2400" dirty="0">
                <a:solidFill>
                  <a:prstClr val="black"/>
                </a:solidFill>
                <a:latin typeface="Calibri"/>
                <a:cs typeface="Arial" charset="0"/>
              </a:rPr>
              <a:t>Disseminated intravascular coagulation</a:t>
            </a:r>
          </a:p>
          <a:p>
            <a:pPr marL="288925" indent="-288925">
              <a:lnSpc>
                <a:spcPct val="80000"/>
              </a:lnSpc>
              <a:spcBef>
                <a:spcPct val="20000"/>
              </a:spcBef>
              <a:buFontTx/>
              <a:buChar char="•"/>
              <a:defRPr/>
            </a:pPr>
            <a:r>
              <a:rPr lang="en-US" sz="2400" dirty="0">
                <a:solidFill>
                  <a:prstClr val="black"/>
                </a:solidFill>
                <a:latin typeface="Calibri"/>
                <a:cs typeface="Arial" charset="0"/>
              </a:rPr>
              <a:t>Multi-organ failure</a:t>
            </a:r>
          </a:p>
          <a:p>
            <a:pPr marL="288925" indent="-288925">
              <a:lnSpc>
                <a:spcPct val="80000"/>
              </a:lnSpc>
              <a:spcBef>
                <a:spcPct val="20000"/>
              </a:spcBef>
              <a:buFontTx/>
              <a:buChar char="•"/>
              <a:defRPr/>
            </a:pPr>
            <a:r>
              <a:rPr lang="en-US" sz="2400" dirty="0">
                <a:solidFill>
                  <a:prstClr val="black"/>
                </a:solidFill>
                <a:latin typeface="Calibri"/>
                <a:cs typeface="Arial" charset="0"/>
              </a:rPr>
              <a:t>Shock</a:t>
            </a:r>
          </a:p>
          <a:p>
            <a:pPr marL="288925" indent="-288925">
              <a:lnSpc>
                <a:spcPct val="80000"/>
              </a:lnSpc>
              <a:spcBef>
                <a:spcPct val="20000"/>
              </a:spcBef>
              <a:buFontTx/>
              <a:buChar char="•"/>
              <a:defRPr/>
            </a:pPr>
            <a:r>
              <a:rPr lang="en-US" sz="2400" dirty="0">
                <a:solidFill>
                  <a:prstClr val="black"/>
                </a:solidFill>
                <a:latin typeface="Calibri"/>
                <a:cs typeface="Arial" charset="0"/>
              </a:rPr>
              <a:t>Death can occur in 24 hours</a:t>
            </a:r>
          </a:p>
        </p:txBody>
      </p:sp>
      <p:sp>
        <p:nvSpPr>
          <p:cNvPr id="257029" name="Text Box 6"/>
          <p:cNvSpPr txBox="1">
            <a:spLocks noChangeArrowheads="1"/>
          </p:cNvSpPr>
          <p:nvPr/>
        </p:nvSpPr>
        <p:spPr bwMode="auto">
          <a:xfrm>
            <a:off x="1143000" y="5943600"/>
            <a:ext cx="7239000" cy="523220"/>
          </a:xfrm>
          <a:prstGeom prst="rect">
            <a:avLst/>
          </a:prstGeom>
          <a:noFill/>
          <a:ln w="9525">
            <a:noFill/>
            <a:miter lim="800000"/>
            <a:headEnd/>
            <a:tailEnd/>
          </a:ln>
        </p:spPr>
        <p:txBody>
          <a:bodyPr wrap="square">
            <a:spAutoFit/>
          </a:bodyPr>
          <a:lstStyle/>
          <a:p>
            <a:r>
              <a:rPr lang="en-US" sz="1400" b="1" dirty="0">
                <a:solidFill>
                  <a:prstClr val="black"/>
                </a:solidFill>
                <a:latin typeface="Calibri" pitchFamily="34" charset="0"/>
                <a:cs typeface="Arial" charset="0"/>
              </a:rPr>
              <a:t>Ref: 1. Epidemiology and Prevention of Vaccine-Preventable Diseases. 12th Edition, May 2012. </a:t>
            </a:r>
            <a:endParaRPr lang="en-US" sz="1400" b="1" dirty="0" smtClean="0">
              <a:solidFill>
                <a:prstClr val="black"/>
              </a:solidFill>
              <a:latin typeface="Calibri" pitchFamily="34" charset="0"/>
              <a:cs typeface="Arial" charset="0"/>
            </a:endParaRPr>
          </a:p>
          <a:p>
            <a:r>
              <a:rPr lang="en-US" sz="1400" b="1" dirty="0" smtClean="0">
                <a:solidFill>
                  <a:prstClr val="black"/>
                </a:solidFill>
                <a:latin typeface="Calibri" pitchFamily="34" charset="0"/>
                <a:cs typeface="Arial" charset="0"/>
              </a:rPr>
              <a:t>        2</a:t>
            </a:r>
            <a:r>
              <a:rPr lang="en-US" sz="1400" b="1" dirty="0">
                <a:solidFill>
                  <a:prstClr val="black"/>
                </a:solidFill>
                <a:latin typeface="Calibri" pitchFamily="34" charset="0"/>
                <a:cs typeface="Arial" charset="0"/>
              </a:rPr>
              <a:t>. AAP Red Book 2012</a:t>
            </a:r>
            <a:endParaRPr lang="en-US" sz="1400" b="1" i="1" dirty="0">
              <a:solidFill>
                <a:prstClr val="black"/>
              </a:solidFill>
              <a:latin typeface="Calibri" pitchFamily="34" charset="0"/>
              <a:cs typeface="Arial" charset="0"/>
            </a:endParaRPr>
          </a:p>
        </p:txBody>
      </p:sp>
      <p:pic>
        <p:nvPicPr>
          <p:cNvPr id="421895" name="Picture 7" descr="meniaap002"/>
          <p:cNvPicPr>
            <a:picLocks noChangeAspect="1" noChangeArrowheads="1"/>
          </p:cNvPicPr>
          <p:nvPr/>
        </p:nvPicPr>
        <p:blipFill>
          <a:blip r:embed="rId3" cstate="print"/>
          <a:srcRect/>
          <a:stretch>
            <a:fillRect/>
          </a:stretch>
        </p:blipFill>
        <p:spPr bwMode="auto">
          <a:xfrm>
            <a:off x="6858000" y="3200400"/>
            <a:ext cx="1828800" cy="1727200"/>
          </a:xfrm>
          <a:prstGeom prst="rect">
            <a:avLst/>
          </a:prstGeom>
          <a:noFill/>
          <a:ln w="9525">
            <a:noFill/>
            <a:miter lim="800000"/>
            <a:headEnd/>
            <a:tailEnd/>
          </a:ln>
        </p:spPr>
      </p:pic>
      <p:sp>
        <p:nvSpPr>
          <p:cNvPr id="421896" name="Text Box 8"/>
          <p:cNvSpPr txBox="1">
            <a:spLocks noChangeArrowheads="1"/>
          </p:cNvSpPr>
          <p:nvPr/>
        </p:nvSpPr>
        <p:spPr bwMode="auto">
          <a:xfrm>
            <a:off x="6400800" y="4857690"/>
            <a:ext cx="2743200" cy="246221"/>
          </a:xfrm>
          <a:prstGeom prst="rect">
            <a:avLst/>
          </a:prstGeom>
          <a:noFill/>
          <a:ln w="9525">
            <a:noFill/>
            <a:miter lim="800000"/>
            <a:headEnd/>
            <a:tailEnd/>
          </a:ln>
          <a:effectLst/>
        </p:spPr>
        <p:txBody>
          <a:bodyPr wrap="square">
            <a:spAutoFit/>
          </a:bodyPr>
          <a:lstStyle/>
          <a:p>
            <a:pPr>
              <a:spcBef>
                <a:spcPct val="50000"/>
              </a:spcBef>
              <a:defRPr/>
            </a:pPr>
            <a:r>
              <a:rPr lang="en-US" sz="1000" dirty="0">
                <a:solidFill>
                  <a:prstClr val="black"/>
                </a:solidFill>
                <a:effectLst>
                  <a:outerShdw blurRad="38100" dist="38100" dir="2700000" algn="tl">
                    <a:srgbClr val="000000"/>
                  </a:outerShdw>
                </a:effectLst>
                <a:latin typeface="Segoe UI"/>
                <a:cs typeface="Arial" charset="0"/>
              </a:rPr>
              <a:t>Photo courtesy CDC: Dr. Brodsky &amp; Mr. Gust </a:t>
            </a:r>
            <a:endParaRPr lang="en-US" sz="1000" dirty="0">
              <a:solidFill>
                <a:prstClr val="black"/>
              </a:solidFill>
              <a:latin typeface="Segoe UI"/>
              <a:cs typeface="Arial" charset="0"/>
            </a:endParaRPr>
          </a:p>
        </p:txBody>
      </p:sp>
      <p:sp>
        <p:nvSpPr>
          <p:cNvPr id="221193" name="Text Box 9"/>
          <p:cNvSpPr txBox="1">
            <a:spLocks noChangeArrowheads="1"/>
          </p:cNvSpPr>
          <p:nvPr/>
        </p:nvSpPr>
        <p:spPr bwMode="auto">
          <a:xfrm>
            <a:off x="1524000" y="5257800"/>
            <a:ext cx="6172200" cy="457200"/>
          </a:xfrm>
          <a:prstGeom prst="rect">
            <a:avLst/>
          </a:prstGeom>
          <a:noFill/>
          <a:ln w="9525">
            <a:noFill/>
            <a:miter lim="800000"/>
            <a:headEnd/>
            <a:tailEnd/>
          </a:ln>
        </p:spPr>
        <p:txBody>
          <a:bodyPr>
            <a:spAutoFit/>
          </a:bodyPr>
          <a:lstStyle/>
          <a:p>
            <a:pPr>
              <a:spcBef>
                <a:spcPct val="50000"/>
              </a:spcBef>
            </a:pPr>
            <a:r>
              <a:rPr lang="en-US" sz="2400" b="1" dirty="0">
                <a:solidFill>
                  <a:prstClr val="black"/>
                </a:solidFill>
                <a:latin typeface="Calibri" pitchFamily="34" charset="0"/>
                <a:cs typeface="Arial" charset="0"/>
              </a:rPr>
              <a:t>11-19% of survivors have permanent </a:t>
            </a:r>
            <a:r>
              <a:rPr lang="en-US" sz="2400" b="1" dirty="0" err="1">
                <a:solidFill>
                  <a:prstClr val="black"/>
                </a:solidFill>
                <a:latin typeface="Calibri" pitchFamily="34" charset="0"/>
                <a:cs typeface="Arial" charset="0"/>
              </a:rPr>
              <a:t>sequelae</a:t>
            </a:r>
            <a:endParaRPr lang="en-US" sz="2400" b="1" dirty="0">
              <a:solidFill>
                <a:prstClr val="black"/>
              </a:solidFill>
              <a:latin typeface="Calibri" pitchFamily="34" charset="0"/>
              <a:cs typeface="Arial" charset="0"/>
            </a:endParaRPr>
          </a:p>
        </p:txBody>
      </p:sp>
    </p:spTree>
    <p:extLst>
      <p:ext uri="{BB962C8B-B14F-4D97-AF65-F5344CB8AC3E}">
        <p14:creationId xmlns:p14="http://schemas.microsoft.com/office/powerpoint/2010/main" val="41958729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idx="4294967295"/>
          </p:nvPr>
        </p:nvSpPr>
        <p:spPr>
          <a:xfrm>
            <a:off x="-304800" y="76200"/>
            <a:ext cx="9448800" cy="1143000"/>
          </a:xfrm>
        </p:spPr>
        <p:txBody>
          <a:bodyPr>
            <a:normAutofit/>
          </a:bodyPr>
          <a:lstStyle/>
          <a:p>
            <a:r>
              <a:rPr lang="en-US" sz="3200" b="1" dirty="0" smtClean="0">
                <a:solidFill>
                  <a:srgbClr val="C00000"/>
                </a:solidFill>
              </a:rPr>
              <a:t>Meningococcal Conjugate Vaccine (MCV4)</a:t>
            </a:r>
            <a:br>
              <a:rPr lang="en-US" sz="3200" b="1" dirty="0" smtClean="0">
                <a:solidFill>
                  <a:srgbClr val="C00000"/>
                </a:solidFill>
              </a:rPr>
            </a:br>
            <a:r>
              <a:rPr lang="en-US" sz="2800" dirty="0" smtClean="0"/>
              <a:t>(Men A,C,Y, W-135)</a:t>
            </a:r>
            <a:endParaRPr lang="en-US" sz="2800" dirty="0" smtClean="0">
              <a:sym typeface="Symbol" pitchFamily="18" charset="2"/>
            </a:endParaRPr>
          </a:p>
        </p:txBody>
      </p:sp>
      <p:sp>
        <p:nvSpPr>
          <p:cNvPr id="259075" name="Rectangle 3"/>
          <p:cNvSpPr>
            <a:spLocks noGrp="1" noChangeArrowheads="1"/>
          </p:cNvSpPr>
          <p:nvPr>
            <p:ph type="body" idx="4294967295"/>
          </p:nvPr>
        </p:nvSpPr>
        <p:spPr>
          <a:xfrm>
            <a:off x="0" y="1219200"/>
            <a:ext cx="9144000" cy="1524000"/>
          </a:xfrm>
        </p:spPr>
        <p:txBody>
          <a:bodyPr>
            <a:normAutofit/>
          </a:bodyPr>
          <a:lstStyle/>
          <a:p>
            <a:pPr algn="ctr">
              <a:lnSpc>
                <a:spcPct val="80000"/>
              </a:lnSpc>
              <a:spcBef>
                <a:spcPct val="35000"/>
              </a:spcBef>
              <a:buClr>
                <a:srgbClr val="FFFFCC"/>
              </a:buClr>
              <a:buFontTx/>
              <a:buNone/>
            </a:pPr>
            <a:r>
              <a:rPr lang="en-US" sz="2800" dirty="0" err="1" smtClean="0"/>
              <a:t>Menactra</a:t>
            </a:r>
            <a:r>
              <a:rPr lang="en-US" sz="2800" b="1" baseline="30000" dirty="0" smtClean="0">
                <a:sym typeface="Symbol" pitchFamily="18" charset="2"/>
              </a:rPr>
              <a:t></a:t>
            </a:r>
            <a:r>
              <a:rPr lang="en-US" sz="2800" b="1" dirty="0" smtClean="0"/>
              <a:t> </a:t>
            </a:r>
            <a:r>
              <a:rPr lang="en-US" sz="2800" dirty="0" smtClean="0"/>
              <a:t>licensed for 9 mos. through 55 years</a:t>
            </a:r>
          </a:p>
          <a:p>
            <a:pPr algn="ctr">
              <a:lnSpc>
                <a:spcPct val="80000"/>
              </a:lnSpc>
              <a:spcBef>
                <a:spcPct val="35000"/>
              </a:spcBef>
              <a:buClr>
                <a:srgbClr val="FFFFCC"/>
              </a:buClr>
              <a:buFontTx/>
              <a:buNone/>
            </a:pPr>
            <a:r>
              <a:rPr lang="en-US" sz="2800" dirty="0" err="1" smtClean="0"/>
              <a:t>Menveo</a:t>
            </a:r>
            <a:r>
              <a:rPr lang="en-US" sz="2800" dirty="0" smtClean="0">
                <a:sym typeface="Symbol" pitchFamily="18" charset="2"/>
              </a:rPr>
              <a:t>®</a:t>
            </a:r>
            <a:r>
              <a:rPr lang="en-US" sz="2800" dirty="0" smtClean="0"/>
              <a:t> licensed for ages 2 mos. through 55 years</a:t>
            </a:r>
          </a:p>
        </p:txBody>
      </p:sp>
      <p:sp>
        <p:nvSpPr>
          <p:cNvPr id="332804" name="Text Box 4"/>
          <p:cNvSpPr txBox="1">
            <a:spLocks noChangeArrowheads="1"/>
          </p:cNvSpPr>
          <p:nvPr/>
        </p:nvSpPr>
        <p:spPr bwMode="auto">
          <a:xfrm>
            <a:off x="228600" y="2209800"/>
            <a:ext cx="8686800" cy="3108543"/>
          </a:xfrm>
          <a:prstGeom prst="rect">
            <a:avLst/>
          </a:prstGeom>
          <a:noFill/>
          <a:ln w="9525">
            <a:noFill/>
            <a:miter lim="800000"/>
            <a:headEnd/>
            <a:tailEnd/>
          </a:ln>
        </p:spPr>
        <p:txBody>
          <a:bodyPr>
            <a:spAutoFit/>
          </a:bodyPr>
          <a:lstStyle/>
          <a:p>
            <a:pPr fontAlgn="auto">
              <a:spcBef>
                <a:spcPts val="0"/>
              </a:spcBef>
              <a:spcAft>
                <a:spcPts val="0"/>
              </a:spcAft>
            </a:pPr>
            <a:r>
              <a:rPr lang="en-US" sz="2800" b="1" dirty="0">
                <a:solidFill>
                  <a:prstClr val="black"/>
                </a:solidFill>
                <a:latin typeface="Calibri" pitchFamily="34" charset="0"/>
              </a:rPr>
              <a:t>ACIP Recommendation</a:t>
            </a:r>
            <a:r>
              <a:rPr lang="en-US" sz="2800" b="1" dirty="0" smtClean="0">
                <a:solidFill>
                  <a:prstClr val="black"/>
                </a:solidFill>
                <a:latin typeface="Calibri" pitchFamily="34" charset="0"/>
              </a:rPr>
              <a:t>:</a:t>
            </a:r>
            <a:endParaRPr lang="en-US" sz="2800" dirty="0">
              <a:solidFill>
                <a:prstClr val="black"/>
              </a:solidFill>
              <a:latin typeface="Calibri" pitchFamily="34" charset="0"/>
            </a:endParaRPr>
          </a:p>
          <a:p>
            <a:pPr marL="463550" lvl="1" indent="-285750" fontAlgn="auto">
              <a:spcBef>
                <a:spcPts val="0"/>
              </a:spcBef>
              <a:spcAft>
                <a:spcPts val="0"/>
              </a:spcAft>
              <a:buFontTx/>
              <a:buChar char="•"/>
            </a:pPr>
            <a:r>
              <a:rPr lang="en-US" sz="2400" dirty="0">
                <a:solidFill>
                  <a:prstClr val="black"/>
                </a:solidFill>
                <a:latin typeface="Calibri" pitchFamily="34" charset="0"/>
              </a:rPr>
              <a:t>One dose at 11 or 12 years of age and a booster dose at 16 yrs. </a:t>
            </a:r>
          </a:p>
          <a:p>
            <a:pPr marL="463550" lvl="1" indent="-285750" fontAlgn="auto">
              <a:spcBef>
                <a:spcPts val="0"/>
              </a:spcBef>
              <a:spcAft>
                <a:spcPts val="0"/>
              </a:spcAft>
              <a:buFontTx/>
              <a:buChar char="•"/>
            </a:pPr>
            <a:r>
              <a:rPr lang="en-US" sz="2400" dirty="0">
                <a:solidFill>
                  <a:prstClr val="black"/>
                </a:solidFill>
                <a:latin typeface="Calibri" pitchFamily="34" charset="0"/>
              </a:rPr>
              <a:t>If first dose is at 13-15 years, give one booster dose 5 years after the first dose or sooner if entering college or technical school   </a:t>
            </a:r>
          </a:p>
          <a:p>
            <a:pPr marL="463550" lvl="1" indent="-285750" fontAlgn="auto">
              <a:spcBef>
                <a:spcPts val="0"/>
              </a:spcBef>
              <a:spcAft>
                <a:spcPts val="0"/>
              </a:spcAft>
              <a:buFontTx/>
              <a:buChar char="•"/>
            </a:pPr>
            <a:r>
              <a:rPr lang="en-US" sz="2400" dirty="0">
                <a:solidFill>
                  <a:prstClr val="black"/>
                </a:solidFill>
                <a:latin typeface="Calibri" pitchFamily="34" charset="0"/>
              </a:rPr>
              <a:t>If first dose given ≥ 16 years of age, a 2</a:t>
            </a:r>
            <a:r>
              <a:rPr lang="en-US" sz="2400" baseline="30000" dirty="0">
                <a:solidFill>
                  <a:prstClr val="black"/>
                </a:solidFill>
                <a:latin typeface="Calibri" pitchFamily="34" charset="0"/>
              </a:rPr>
              <a:t>nd</a:t>
            </a:r>
            <a:r>
              <a:rPr lang="en-US" sz="2400" dirty="0">
                <a:solidFill>
                  <a:prstClr val="black"/>
                </a:solidFill>
                <a:latin typeface="Calibri" pitchFamily="34" charset="0"/>
              </a:rPr>
              <a:t> dose is not needed</a:t>
            </a:r>
          </a:p>
          <a:p>
            <a:pPr marL="463550" lvl="1" indent="-285750" fontAlgn="auto">
              <a:spcBef>
                <a:spcPts val="0"/>
              </a:spcBef>
              <a:spcAft>
                <a:spcPts val="0"/>
              </a:spcAft>
              <a:buFontTx/>
              <a:buChar char="•"/>
            </a:pPr>
            <a:r>
              <a:rPr lang="en-US" sz="2400" dirty="0">
                <a:solidFill>
                  <a:prstClr val="black"/>
                </a:solidFill>
                <a:latin typeface="Calibri" pitchFamily="34" charset="0"/>
              </a:rPr>
              <a:t>Persons aged 21 years or younger attending school or college should have documentation of one dose of MVC4 not more than 5 years before enrollment. </a:t>
            </a:r>
          </a:p>
        </p:txBody>
      </p:sp>
      <p:sp>
        <p:nvSpPr>
          <p:cNvPr id="332805" name="Text Box 5"/>
          <p:cNvSpPr txBox="1">
            <a:spLocks noChangeArrowheads="1"/>
          </p:cNvSpPr>
          <p:nvPr/>
        </p:nvSpPr>
        <p:spPr bwMode="auto">
          <a:xfrm>
            <a:off x="606287" y="5634335"/>
            <a:ext cx="8534400" cy="461665"/>
          </a:xfrm>
          <a:prstGeom prst="rect">
            <a:avLst/>
          </a:prstGeom>
          <a:noFill/>
          <a:ln w="9525">
            <a:noFill/>
            <a:miter lim="800000"/>
            <a:headEnd/>
            <a:tailEnd/>
          </a:ln>
        </p:spPr>
        <p:txBody>
          <a:bodyPr>
            <a:spAutoFit/>
          </a:bodyPr>
          <a:lstStyle/>
          <a:p>
            <a:pPr fontAlgn="auto">
              <a:spcBef>
                <a:spcPts val="0"/>
              </a:spcBef>
              <a:spcAft>
                <a:spcPts val="0"/>
              </a:spcAft>
            </a:pPr>
            <a:r>
              <a:rPr lang="en-US" sz="1200" b="1" dirty="0">
                <a:solidFill>
                  <a:prstClr val="black"/>
                </a:solidFill>
                <a:latin typeface="Calibri"/>
              </a:rPr>
              <a:t>Prevention and Control of Meningococcal Disease: Recommendations of the Advisory Committee on Immunization Practices (ACIP)  </a:t>
            </a:r>
            <a:r>
              <a:rPr lang="en-US" sz="1200" b="1" i="1" dirty="0">
                <a:solidFill>
                  <a:prstClr val="black"/>
                </a:solidFill>
                <a:latin typeface="Calibri"/>
              </a:rPr>
              <a:t>Recommendations and Reports  </a:t>
            </a:r>
            <a:r>
              <a:rPr lang="en-US" sz="1200" b="1" dirty="0">
                <a:solidFill>
                  <a:prstClr val="black"/>
                </a:solidFill>
                <a:latin typeface="Calibri"/>
              </a:rPr>
              <a:t>March 22, 2013 / 62(RR02);</a:t>
            </a:r>
            <a:r>
              <a:rPr lang="en-US" sz="1200" b="1" dirty="0" smtClean="0">
                <a:solidFill>
                  <a:prstClr val="black"/>
                </a:solidFill>
                <a:latin typeface="Calibri"/>
              </a:rPr>
              <a:t>1-22</a:t>
            </a:r>
            <a:endParaRPr lang="en-US" sz="1200" b="1" dirty="0">
              <a:solidFill>
                <a:prstClr val="black"/>
              </a:solidFill>
              <a:latin typeface="Calibri"/>
            </a:endParaRPr>
          </a:p>
        </p:txBody>
      </p:sp>
      <p:sp>
        <p:nvSpPr>
          <p:cNvPr id="259078" name="Text Box 7"/>
          <p:cNvSpPr txBox="1">
            <a:spLocks noChangeArrowheads="1"/>
          </p:cNvSpPr>
          <p:nvPr/>
        </p:nvSpPr>
        <p:spPr bwMode="auto">
          <a:xfrm>
            <a:off x="7985125" y="3465513"/>
            <a:ext cx="184150" cy="366712"/>
          </a:xfrm>
          <a:prstGeom prst="rect">
            <a:avLst/>
          </a:prstGeom>
          <a:noFill/>
          <a:ln w="9525">
            <a:noFill/>
            <a:miter lim="800000"/>
            <a:headEnd/>
            <a:tailEnd/>
          </a:ln>
        </p:spPr>
        <p:txBody>
          <a:bodyPr wrap="none">
            <a:spAutoFit/>
          </a:bodyPr>
          <a:lstStyle/>
          <a:p>
            <a:pPr fontAlgn="auto">
              <a:spcBef>
                <a:spcPts val="0"/>
              </a:spcBef>
              <a:spcAft>
                <a:spcPts val="0"/>
              </a:spcAft>
            </a:pPr>
            <a:endParaRPr lang="en-US">
              <a:solidFill>
                <a:srgbClr val="FFFFFF"/>
              </a:solidFill>
              <a:latin typeface="Calibri"/>
            </a:endParaRPr>
          </a:p>
        </p:txBody>
      </p:sp>
      <p:sp>
        <p:nvSpPr>
          <p:cNvPr id="259079" name="TextBox 6"/>
          <p:cNvSpPr txBox="1">
            <a:spLocks noChangeArrowheads="1"/>
          </p:cNvSpPr>
          <p:nvPr/>
        </p:nvSpPr>
        <p:spPr bwMode="auto">
          <a:xfrm>
            <a:off x="8001000" y="5638800"/>
            <a:ext cx="533400" cy="366713"/>
          </a:xfrm>
          <a:prstGeom prst="rect">
            <a:avLst/>
          </a:prstGeom>
          <a:noFill/>
          <a:ln w="9525">
            <a:noFill/>
            <a:miter lim="800000"/>
            <a:headEnd/>
            <a:tailEnd/>
          </a:ln>
        </p:spPr>
        <p:txBody>
          <a:bodyPr>
            <a:spAutoFit/>
          </a:bodyPr>
          <a:lstStyle/>
          <a:p>
            <a:pPr fontAlgn="auto">
              <a:spcBef>
                <a:spcPts val="0"/>
              </a:spcBef>
              <a:spcAft>
                <a:spcPts val="0"/>
              </a:spcAft>
            </a:pPr>
            <a:endParaRPr lang="en-US" b="1">
              <a:solidFill>
                <a:srgbClr val="FFC000"/>
              </a:solidFill>
              <a:latin typeface="Calibri"/>
            </a:endParaRPr>
          </a:p>
        </p:txBody>
      </p:sp>
    </p:spTree>
    <p:extLst>
      <p:ext uri="{BB962C8B-B14F-4D97-AF65-F5344CB8AC3E}">
        <p14:creationId xmlns:p14="http://schemas.microsoft.com/office/powerpoint/2010/main" val="4660114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81000" y="0"/>
            <a:ext cx="8305800" cy="685800"/>
          </a:xfrm>
        </p:spPr>
        <p:txBody>
          <a:bodyPr>
            <a:noAutofit/>
          </a:bodyPr>
          <a:lstStyle/>
          <a:p>
            <a:pPr eaLnBrk="1" hangingPunct="1"/>
            <a:r>
              <a:rPr lang="en-US" sz="4000" dirty="0" smtClean="0">
                <a:solidFill>
                  <a:srgbClr val="C00000"/>
                </a:solidFill>
              </a:rPr>
              <a:t>Objectives</a:t>
            </a:r>
          </a:p>
        </p:txBody>
      </p:sp>
      <p:sp>
        <p:nvSpPr>
          <p:cNvPr id="259074" name="Rectangle 3"/>
          <p:cNvSpPr>
            <a:spLocks noGrp="1" noChangeArrowheads="1"/>
          </p:cNvSpPr>
          <p:nvPr>
            <p:ph type="body" idx="1"/>
          </p:nvPr>
        </p:nvSpPr>
        <p:spPr>
          <a:xfrm>
            <a:off x="533400" y="685800"/>
            <a:ext cx="8229600" cy="5867400"/>
          </a:xfrm>
        </p:spPr>
        <p:txBody>
          <a:bodyPr>
            <a:normAutofit fontScale="25000" lnSpcReduction="20000"/>
          </a:bodyPr>
          <a:lstStyle/>
          <a:p>
            <a:pPr eaLnBrk="1" hangingPunct="1">
              <a:lnSpc>
                <a:spcPct val="120000"/>
              </a:lnSpc>
              <a:buFontTx/>
              <a:buNone/>
            </a:pPr>
            <a:r>
              <a:rPr lang="en-US" sz="9600" dirty="0" smtClean="0"/>
              <a:t>At the end of this presentation, you will be able to:</a:t>
            </a:r>
          </a:p>
          <a:p>
            <a:pPr eaLnBrk="1" hangingPunct="1">
              <a:lnSpc>
                <a:spcPct val="120000"/>
              </a:lnSpc>
              <a:buFontTx/>
              <a:buNone/>
            </a:pPr>
            <a:endParaRPr lang="en-US" sz="9600" dirty="0" smtClean="0"/>
          </a:p>
          <a:p>
            <a:pPr eaLnBrk="1" hangingPunct="1">
              <a:lnSpc>
                <a:spcPct val="120000"/>
              </a:lnSpc>
            </a:pPr>
            <a:r>
              <a:rPr lang="en-US" sz="9600" dirty="0" smtClean="0"/>
              <a:t>Explain the difference between a vaccine indication, recommendation and requirement</a:t>
            </a:r>
          </a:p>
          <a:p>
            <a:pPr eaLnBrk="1" hangingPunct="1">
              <a:lnSpc>
                <a:spcPct val="120000"/>
              </a:lnSpc>
            </a:pPr>
            <a:r>
              <a:rPr lang="en-US" sz="9600" dirty="0" smtClean="0"/>
              <a:t>Discuss the ACIP General Recommendations for the use and administration of vaccines</a:t>
            </a:r>
          </a:p>
          <a:p>
            <a:pPr eaLnBrk="1" hangingPunct="1">
              <a:lnSpc>
                <a:spcPct val="120000"/>
              </a:lnSpc>
            </a:pPr>
            <a:r>
              <a:rPr lang="en-US" sz="9600" smtClean="0"/>
              <a:t>Discuss </a:t>
            </a:r>
            <a:r>
              <a:rPr lang="en-US" sz="9600" dirty="0" smtClean="0"/>
              <a:t>herd immunity and the cocooning strategy</a:t>
            </a:r>
          </a:p>
          <a:p>
            <a:pPr>
              <a:lnSpc>
                <a:spcPct val="120000"/>
              </a:lnSpc>
            </a:pPr>
            <a:r>
              <a:rPr lang="en-US" sz="9600" dirty="0" smtClean="0"/>
              <a:t>Identify the vaccine antigens used for infants, children, adolescents and adults to prevent Vaccine Preventable Diseases</a:t>
            </a:r>
          </a:p>
          <a:p>
            <a:pPr eaLnBrk="1" hangingPunct="1">
              <a:lnSpc>
                <a:spcPct val="120000"/>
              </a:lnSpc>
            </a:pPr>
            <a:r>
              <a:rPr lang="en-US" sz="9600" dirty="0" smtClean="0"/>
              <a:t>Discuss the role of a vaccine champion</a:t>
            </a:r>
          </a:p>
          <a:p>
            <a:pPr eaLnBrk="1" hangingPunct="1">
              <a:lnSpc>
                <a:spcPct val="120000"/>
              </a:lnSpc>
            </a:pPr>
            <a:r>
              <a:rPr lang="en-US" sz="9600" dirty="0" smtClean="0"/>
              <a:t>List at least 2 reliable sources for immunization information  </a:t>
            </a:r>
          </a:p>
          <a:p>
            <a:pPr eaLnBrk="1" hangingPunct="1">
              <a:buFontTx/>
              <a:buNone/>
            </a:pPr>
            <a:endParaRPr lang="en-US" sz="2800" dirty="0" smtClean="0"/>
          </a:p>
          <a:p>
            <a:pPr eaLnBrk="1" hangingPunct="1">
              <a:buFontTx/>
              <a:buNone/>
            </a:pPr>
            <a:endParaRPr lang="en-US" sz="2800" dirty="0" smtClean="0"/>
          </a:p>
          <a:p>
            <a:pPr eaLnBrk="1" hangingPunct="1">
              <a:buFontTx/>
              <a:buNone/>
            </a:pPr>
            <a:r>
              <a:rPr lang="en-US" sz="2800" dirty="0" smtClean="0"/>
              <a:t> </a:t>
            </a:r>
          </a:p>
          <a:p>
            <a:pPr eaLnBrk="1" hangingPunct="1">
              <a:buFontTx/>
              <a:buNone/>
            </a:pPr>
            <a:endParaRPr lang="en-US" sz="2800" dirty="0" smtClean="0"/>
          </a:p>
        </p:txBody>
      </p:sp>
    </p:spTree>
    <p:extLst>
      <p:ext uri="{BB962C8B-B14F-4D97-AF65-F5344CB8AC3E}">
        <p14:creationId xmlns:p14="http://schemas.microsoft.com/office/powerpoint/2010/main" val="22410947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 name="Rectangle 2"/>
          <p:cNvSpPr/>
          <p:nvPr/>
        </p:nvSpPr>
        <p:spPr>
          <a:xfrm>
            <a:off x="455437" y="304800"/>
            <a:ext cx="8113055" cy="1323439"/>
          </a:xfrm>
          <a:prstGeom prst="rect">
            <a:avLst/>
          </a:prstGeom>
        </p:spPr>
        <p:txBody>
          <a:bodyPr wrap="none">
            <a:spAutoFit/>
          </a:bodyPr>
          <a:lstStyle/>
          <a:p>
            <a:pPr algn="ctr"/>
            <a:r>
              <a:rPr lang="en-US" sz="4000" b="1" dirty="0" smtClean="0">
                <a:solidFill>
                  <a:srgbClr val="C00000"/>
                </a:solidFill>
                <a:latin typeface="Calibri"/>
                <a:cs typeface="Arial" charset="0"/>
              </a:rPr>
              <a:t>Meningococcal Vaccines for High Risk</a:t>
            </a:r>
          </a:p>
          <a:p>
            <a:pPr algn="ctr"/>
            <a:r>
              <a:rPr lang="en-US" sz="4000" b="1" dirty="0" smtClean="0">
                <a:solidFill>
                  <a:srgbClr val="C00000"/>
                </a:solidFill>
                <a:latin typeface="Calibri"/>
                <a:cs typeface="Arial" charset="0"/>
              </a:rPr>
              <a:t>Children 2 months – 10 years</a:t>
            </a:r>
            <a:endParaRPr lang="en-US" sz="4000" b="1" dirty="0">
              <a:solidFill>
                <a:srgbClr val="C00000"/>
              </a:solidFill>
              <a:latin typeface="Calibri"/>
              <a:cs typeface="Arial" charset="0"/>
            </a:endParaRPr>
          </a:p>
        </p:txBody>
      </p:sp>
      <p:sp>
        <p:nvSpPr>
          <p:cNvPr id="7" name="Rectangle 6"/>
          <p:cNvSpPr/>
          <p:nvPr/>
        </p:nvSpPr>
        <p:spPr>
          <a:xfrm>
            <a:off x="838200" y="2895600"/>
            <a:ext cx="7772400" cy="2985433"/>
          </a:xfrm>
          <a:prstGeom prst="rect">
            <a:avLst/>
          </a:prstGeom>
        </p:spPr>
        <p:txBody>
          <a:bodyPr wrap="square">
            <a:spAutoFit/>
          </a:bodyPr>
          <a:lstStyle/>
          <a:p>
            <a:r>
              <a:rPr lang="en-US" sz="2000" dirty="0" smtClean="0">
                <a:solidFill>
                  <a:prstClr val="black"/>
                </a:solidFill>
                <a:latin typeface="Calibri" pitchFamily="34" charset="0"/>
                <a:cs typeface="Arial" charset="0"/>
              </a:rPr>
              <a:t>Recommended for children 2 months through 10 years with complement component deficiency, functional or anatomic </a:t>
            </a:r>
            <a:r>
              <a:rPr lang="en-US" sz="2000" dirty="0" err="1" smtClean="0">
                <a:solidFill>
                  <a:prstClr val="black"/>
                </a:solidFill>
                <a:latin typeface="Calibri" pitchFamily="34" charset="0"/>
                <a:cs typeface="Arial" charset="0"/>
              </a:rPr>
              <a:t>asplenia</a:t>
            </a:r>
            <a:r>
              <a:rPr lang="en-US" sz="2000" dirty="0" smtClean="0">
                <a:solidFill>
                  <a:prstClr val="black"/>
                </a:solidFill>
                <a:latin typeface="Calibri" pitchFamily="34" charset="0"/>
                <a:cs typeface="Arial" charset="0"/>
              </a:rPr>
              <a:t>, and those who are part of a community outbreak or travelling internationally to regions with endemic meningococcal disease.</a:t>
            </a:r>
          </a:p>
          <a:p>
            <a:pPr algn="ctr"/>
            <a:endParaRPr lang="en-US" dirty="0" smtClean="0">
              <a:solidFill>
                <a:prstClr val="black"/>
              </a:solidFill>
              <a:latin typeface="Calibri" pitchFamily="34" charset="0"/>
              <a:cs typeface="Arial" charset="0"/>
            </a:endParaRPr>
          </a:p>
          <a:p>
            <a:pPr algn="ctr"/>
            <a:r>
              <a:rPr lang="en-US" i="1" dirty="0" smtClean="0">
                <a:solidFill>
                  <a:prstClr val="black"/>
                </a:solidFill>
                <a:latin typeface="Calibri" pitchFamily="34" charset="0"/>
                <a:cs typeface="Arial" charset="0"/>
              </a:rPr>
              <a:t> For details on doses and schedule refer to:</a:t>
            </a:r>
          </a:p>
          <a:p>
            <a:pPr algn="ctr"/>
            <a:r>
              <a:rPr lang="en-US" i="1" dirty="0" smtClean="0">
                <a:solidFill>
                  <a:prstClr val="black"/>
                </a:solidFill>
                <a:latin typeface="Calibri" pitchFamily="34" charset="0"/>
                <a:cs typeface="Arial" charset="0"/>
              </a:rPr>
              <a:t>Advisory Committee on Immunization Practices</a:t>
            </a:r>
          </a:p>
          <a:p>
            <a:pPr algn="ctr"/>
            <a:r>
              <a:rPr lang="en-US" i="1" dirty="0" smtClean="0">
                <a:solidFill>
                  <a:prstClr val="black"/>
                </a:solidFill>
                <a:latin typeface="Calibri" pitchFamily="34" charset="0"/>
                <a:cs typeface="Arial" charset="0"/>
              </a:rPr>
              <a:t>Vaccines For Children Program</a:t>
            </a:r>
          </a:p>
          <a:p>
            <a:pPr algn="ctr"/>
            <a:r>
              <a:rPr lang="en-US" i="1" dirty="0" smtClean="0">
                <a:solidFill>
                  <a:prstClr val="black"/>
                </a:solidFill>
                <a:latin typeface="Calibri" pitchFamily="34" charset="0"/>
                <a:cs typeface="Arial" charset="0"/>
              </a:rPr>
              <a:t>Vaccines To Prevent Meningococcal Disease </a:t>
            </a:r>
          </a:p>
          <a:p>
            <a:pPr algn="ctr">
              <a:buFont typeface="Arial" charset="0"/>
              <a:buChar char="•"/>
            </a:pPr>
            <a:r>
              <a:rPr lang="en-US" i="1" dirty="0" smtClean="0">
                <a:solidFill>
                  <a:prstClr val="black"/>
                </a:solidFill>
                <a:latin typeface="Calibri" pitchFamily="34" charset="0"/>
                <a:cs typeface="Arial" charset="0"/>
              </a:rPr>
              <a:t>Adopted October 23, 2013</a:t>
            </a:r>
          </a:p>
        </p:txBody>
      </p:sp>
      <p:sp>
        <p:nvSpPr>
          <p:cNvPr id="10" name="Rectangle 9"/>
          <p:cNvSpPr/>
          <p:nvPr/>
        </p:nvSpPr>
        <p:spPr>
          <a:xfrm>
            <a:off x="381000" y="1729719"/>
            <a:ext cx="8305800" cy="692497"/>
          </a:xfrm>
          <a:prstGeom prst="rect">
            <a:avLst/>
          </a:prstGeom>
        </p:spPr>
        <p:txBody>
          <a:bodyPr wrap="square">
            <a:spAutoFit/>
          </a:bodyPr>
          <a:lstStyle/>
          <a:p>
            <a:pPr algn="ctr">
              <a:lnSpc>
                <a:spcPct val="80000"/>
              </a:lnSpc>
              <a:spcBef>
                <a:spcPct val="35000"/>
              </a:spcBef>
              <a:buClr>
                <a:srgbClr val="FFFFCC"/>
              </a:buClr>
            </a:pPr>
            <a:r>
              <a:rPr lang="en-US" sz="2000" b="1" dirty="0" smtClean="0">
                <a:solidFill>
                  <a:prstClr val="black"/>
                </a:solidFill>
                <a:latin typeface="Calibri"/>
                <a:cs typeface="Arial" charset="0"/>
              </a:rPr>
              <a:t>MENHIBRIX</a:t>
            </a:r>
            <a:r>
              <a:rPr lang="en-US" sz="2000" baseline="30000" dirty="0" smtClean="0">
                <a:solidFill>
                  <a:prstClr val="black"/>
                </a:solidFill>
                <a:latin typeface="Calibri"/>
                <a:cs typeface="Arial" charset="0"/>
              </a:rPr>
              <a:t>®</a:t>
            </a:r>
            <a:r>
              <a:rPr lang="en-US" sz="2000" dirty="0" smtClean="0">
                <a:solidFill>
                  <a:prstClr val="black"/>
                </a:solidFill>
                <a:latin typeface="Calibri"/>
                <a:cs typeface="Arial" charset="0"/>
              </a:rPr>
              <a:t> (Men C</a:t>
            </a:r>
            <a:r>
              <a:rPr lang="en-US" sz="1600" dirty="0" smtClean="0">
                <a:solidFill>
                  <a:prstClr val="black"/>
                </a:solidFill>
                <a:latin typeface="Calibri"/>
                <a:cs typeface="Arial" charset="0"/>
              </a:rPr>
              <a:t>&amp;</a:t>
            </a:r>
            <a:r>
              <a:rPr lang="en-US" sz="2000" dirty="0" smtClean="0">
                <a:solidFill>
                  <a:prstClr val="black"/>
                </a:solidFill>
                <a:latin typeface="Calibri"/>
                <a:cs typeface="Arial" charset="0"/>
              </a:rPr>
              <a:t>Y + </a:t>
            </a:r>
            <a:r>
              <a:rPr lang="en-US" sz="2000" dirty="0" err="1" smtClean="0">
                <a:solidFill>
                  <a:prstClr val="black"/>
                </a:solidFill>
                <a:latin typeface="Calibri"/>
                <a:cs typeface="Arial" charset="0"/>
              </a:rPr>
              <a:t>Hib</a:t>
            </a:r>
            <a:r>
              <a:rPr lang="en-US" sz="2000" dirty="0" smtClean="0">
                <a:solidFill>
                  <a:prstClr val="black"/>
                </a:solidFill>
                <a:latin typeface="Calibri"/>
                <a:cs typeface="Arial" charset="0"/>
              </a:rPr>
              <a:t>) licensed for ages 6 weeks through 18 months</a:t>
            </a:r>
          </a:p>
          <a:p>
            <a:pPr algn="ctr">
              <a:lnSpc>
                <a:spcPct val="80000"/>
              </a:lnSpc>
              <a:spcBef>
                <a:spcPct val="35000"/>
              </a:spcBef>
              <a:buClr>
                <a:srgbClr val="FFFFCC"/>
              </a:buClr>
            </a:pPr>
            <a:r>
              <a:rPr lang="en-US" sz="2000" b="1" dirty="0" err="1" smtClean="0">
                <a:solidFill>
                  <a:prstClr val="black"/>
                </a:solidFill>
                <a:latin typeface="Calibri"/>
                <a:cs typeface="Arial" charset="0"/>
              </a:rPr>
              <a:t>Menveo</a:t>
            </a:r>
            <a:r>
              <a:rPr lang="en-US" sz="2000" b="1" dirty="0" smtClean="0">
                <a:solidFill>
                  <a:prstClr val="black"/>
                </a:solidFill>
                <a:latin typeface="Calibri"/>
                <a:cs typeface="Arial" charset="0"/>
                <a:sym typeface="Symbol" pitchFamily="18" charset="2"/>
              </a:rPr>
              <a:t>®</a:t>
            </a:r>
            <a:r>
              <a:rPr lang="en-US" sz="2000" dirty="0" smtClean="0">
                <a:solidFill>
                  <a:prstClr val="black"/>
                </a:solidFill>
                <a:latin typeface="Calibri"/>
                <a:cs typeface="Arial" charset="0"/>
              </a:rPr>
              <a:t>  (Men A,C,Y, W-135) licensed for ages 2 mos. through 55 years</a:t>
            </a:r>
          </a:p>
        </p:txBody>
      </p:sp>
      <p:sp>
        <p:nvSpPr>
          <p:cNvPr id="13" name="Rectangle 12"/>
          <p:cNvSpPr/>
          <p:nvPr/>
        </p:nvSpPr>
        <p:spPr>
          <a:xfrm>
            <a:off x="685800" y="2438400"/>
            <a:ext cx="8001000" cy="313932"/>
          </a:xfrm>
          <a:prstGeom prst="rect">
            <a:avLst/>
          </a:prstGeom>
        </p:spPr>
        <p:txBody>
          <a:bodyPr wrap="square">
            <a:spAutoFit/>
          </a:bodyPr>
          <a:lstStyle/>
          <a:p>
            <a:pPr algn="ctr">
              <a:lnSpc>
                <a:spcPct val="80000"/>
              </a:lnSpc>
              <a:spcBef>
                <a:spcPct val="35000"/>
              </a:spcBef>
              <a:buClr>
                <a:srgbClr val="FFFFCC"/>
              </a:buClr>
            </a:pPr>
            <a:r>
              <a:rPr lang="en-US" b="1" dirty="0" err="1" smtClean="0">
                <a:solidFill>
                  <a:prstClr val="black"/>
                </a:solidFill>
                <a:cs typeface="Arial" charset="0"/>
              </a:rPr>
              <a:t>Menactra</a:t>
            </a:r>
            <a:r>
              <a:rPr lang="en-US" b="1" baseline="30000" dirty="0" smtClean="0">
                <a:solidFill>
                  <a:prstClr val="black"/>
                </a:solidFill>
                <a:cs typeface="Arial" charset="0"/>
                <a:sym typeface="Symbol" pitchFamily="18" charset="2"/>
              </a:rPr>
              <a:t> (</a:t>
            </a:r>
            <a:r>
              <a:rPr lang="en-US" dirty="0" smtClean="0">
                <a:solidFill>
                  <a:prstClr val="black"/>
                </a:solidFill>
                <a:cs typeface="Arial" charset="0"/>
              </a:rPr>
              <a:t>(Men A,C,Y, W-135)</a:t>
            </a:r>
            <a:r>
              <a:rPr lang="en-US" b="1" dirty="0" smtClean="0">
                <a:solidFill>
                  <a:prstClr val="black"/>
                </a:solidFill>
                <a:cs typeface="Arial" charset="0"/>
              </a:rPr>
              <a:t> </a:t>
            </a:r>
            <a:r>
              <a:rPr lang="en-US" dirty="0" smtClean="0">
                <a:solidFill>
                  <a:prstClr val="black"/>
                </a:solidFill>
                <a:cs typeface="Arial" charset="0"/>
              </a:rPr>
              <a:t>licensed for 9 mos. through 55 years</a:t>
            </a:r>
          </a:p>
        </p:txBody>
      </p:sp>
      <p:sp>
        <p:nvSpPr>
          <p:cNvPr id="14" name="Rectangle 13"/>
          <p:cNvSpPr/>
          <p:nvPr/>
        </p:nvSpPr>
        <p:spPr>
          <a:xfrm>
            <a:off x="838200" y="6019800"/>
            <a:ext cx="8001000" cy="338554"/>
          </a:xfrm>
          <a:prstGeom prst="rect">
            <a:avLst/>
          </a:prstGeom>
        </p:spPr>
        <p:txBody>
          <a:bodyPr wrap="square">
            <a:spAutoFit/>
          </a:bodyPr>
          <a:lstStyle/>
          <a:p>
            <a:r>
              <a:rPr lang="en-US" sz="1600" dirty="0" smtClean="0">
                <a:solidFill>
                  <a:prstClr val="black"/>
                </a:solidFill>
                <a:latin typeface="Calibri"/>
                <a:cs typeface="Arial" charset="0"/>
              </a:rPr>
              <a:t>http://www.cdc.gov/vaccines/programs/vfc/downloads/resolutions/1013-mening-mcv.pdf</a:t>
            </a:r>
            <a:endParaRPr lang="en-US" sz="1600" dirty="0">
              <a:solidFill>
                <a:prstClr val="black"/>
              </a:solidFill>
              <a:latin typeface="Calibri"/>
              <a:cs typeface="Arial" charset="0"/>
            </a:endParaRPr>
          </a:p>
        </p:txBody>
      </p:sp>
    </p:spTree>
    <p:extLst>
      <p:ext uri="{BB962C8B-B14F-4D97-AF65-F5344CB8AC3E}">
        <p14:creationId xmlns:p14="http://schemas.microsoft.com/office/powerpoint/2010/main" val="37187010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295400"/>
          </a:xfrm>
        </p:spPr>
        <p:txBody>
          <a:bodyPr>
            <a:normAutofit/>
          </a:bodyPr>
          <a:lstStyle/>
          <a:p>
            <a:r>
              <a:rPr lang="en-US" sz="3600" b="1" dirty="0">
                <a:solidFill>
                  <a:srgbClr val="C00000"/>
                </a:solidFill>
              </a:rPr>
              <a:t>Composition of Influenza Vaccines</a:t>
            </a:r>
            <a:br>
              <a:rPr lang="en-US" sz="3600" b="1" dirty="0">
                <a:solidFill>
                  <a:srgbClr val="C00000"/>
                </a:solidFill>
              </a:rPr>
            </a:br>
            <a:r>
              <a:rPr lang="en-US" sz="3600" b="1" dirty="0">
                <a:solidFill>
                  <a:srgbClr val="C00000"/>
                </a:solidFill>
              </a:rPr>
              <a:t>for 2014-2015 Season in the U.S.</a:t>
            </a:r>
          </a:p>
        </p:txBody>
      </p:sp>
      <p:pic>
        <p:nvPicPr>
          <p:cNvPr id="2508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63" y="1447801"/>
            <a:ext cx="8626475" cy="228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763" y="3505200"/>
            <a:ext cx="8802687"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936" y="4953000"/>
            <a:ext cx="7735887"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6391275"/>
            <a:ext cx="3140075"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74646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0" y="0"/>
            <a:ext cx="8839200" cy="1143000"/>
          </a:xfrm>
        </p:spPr>
        <p:txBody>
          <a:bodyPr/>
          <a:lstStyle/>
          <a:p>
            <a:pPr eaLnBrk="1" hangingPunct="1">
              <a:lnSpc>
                <a:spcPct val="75000"/>
              </a:lnSpc>
            </a:pPr>
            <a:r>
              <a:rPr lang="en-US" sz="3600" b="1" dirty="0" smtClean="0">
                <a:solidFill>
                  <a:srgbClr val="C00000"/>
                </a:solidFill>
              </a:rPr>
              <a:t>Inactivated Influenza Vaccines (IIV)</a:t>
            </a:r>
            <a:endParaRPr lang="en-US" sz="3600" b="1" u="sng" dirty="0" smtClean="0">
              <a:solidFill>
                <a:srgbClr val="C00000"/>
              </a:solidFill>
            </a:endParaRPr>
          </a:p>
        </p:txBody>
      </p:sp>
      <p:sp>
        <p:nvSpPr>
          <p:cNvPr id="63491" name="Rectangle 3"/>
          <p:cNvSpPr>
            <a:spLocks noGrp="1" noChangeArrowheads="1"/>
          </p:cNvSpPr>
          <p:nvPr>
            <p:ph type="body" idx="4294967295"/>
          </p:nvPr>
        </p:nvSpPr>
        <p:spPr>
          <a:xfrm>
            <a:off x="0" y="1066800"/>
            <a:ext cx="8534400" cy="381000"/>
          </a:xfrm>
        </p:spPr>
        <p:txBody>
          <a:bodyPr>
            <a:normAutofit lnSpcReduction="10000"/>
          </a:bodyPr>
          <a:lstStyle/>
          <a:p>
            <a:pPr marL="0" indent="0" eaLnBrk="1" hangingPunct="1">
              <a:lnSpc>
                <a:spcPct val="80000"/>
              </a:lnSpc>
              <a:spcBef>
                <a:spcPct val="50000"/>
              </a:spcBef>
              <a:buFontTx/>
              <a:buNone/>
            </a:pPr>
            <a:r>
              <a:rPr lang="en-US" sz="1700" b="1" dirty="0" smtClean="0">
                <a:solidFill>
                  <a:schemeClr val="bg2"/>
                </a:solidFill>
              </a:rPr>
              <a:t> </a:t>
            </a:r>
            <a:r>
              <a:rPr lang="en-US" sz="2400" b="1" u="sng" dirty="0" smtClean="0"/>
              <a:t>Administer by Injection</a:t>
            </a:r>
            <a:r>
              <a:rPr lang="en-US" sz="2400" b="1" dirty="0" smtClean="0"/>
              <a:t> (Trivalent) IIV3    </a:t>
            </a:r>
          </a:p>
        </p:txBody>
      </p:sp>
      <p:sp>
        <p:nvSpPr>
          <p:cNvPr id="142342" name="Text Box 6"/>
          <p:cNvSpPr txBox="1">
            <a:spLocks noChangeArrowheads="1"/>
          </p:cNvSpPr>
          <p:nvPr/>
        </p:nvSpPr>
        <p:spPr bwMode="auto">
          <a:xfrm>
            <a:off x="304800" y="5257800"/>
            <a:ext cx="8686800" cy="923330"/>
          </a:xfrm>
          <a:prstGeom prst="rect">
            <a:avLst/>
          </a:prstGeom>
          <a:noFill/>
          <a:ln w="9525">
            <a:noFill/>
            <a:miter lim="800000"/>
            <a:headEnd/>
            <a:tailEnd/>
          </a:ln>
        </p:spPr>
        <p:txBody>
          <a:bodyPr>
            <a:spAutoFit/>
          </a:bodyPr>
          <a:lstStyle/>
          <a:p>
            <a:pPr marL="114300" lvl="1" indent="61913">
              <a:lnSpc>
                <a:spcPct val="150000"/>
              </a:lnSpc>
              <a:defRPr/>
            </a:pPr>
            <a:r>
              <a:rPr lang="en-US" sz="2400" b="1" dirty="0">
                <a:solidFill>
                  <a:srgbClr val="00B0F0"/>
                </a:solidFill>
                <a:cs typeface="Arial" charset="0"/>
              </a:rPr>
              <a:t> </a:t>
            </a:r>
            <a:endParaRPr lang="en-US" sz="2400" b="1" u="sng" dirty="0">
              <a:solidFill>
                <a:srgbClr val="00B0F0"/>
              </a:solidFill>
              <a:cs typeface="Arial" charset="0"/>
            </a:endParaRPr>
          </a:p>
          <a:p>
            <a:pPr marL="114300" lvl="1" indent="61913">
              <a:defRPr/>
            </a:pPr>
            <a:r>
              <a:rPr lang="en-US" b="1" dirty="0">
                <a:solidFill>
                  <a:srgbClr val="FFFF99"/>
                </a:solidFill>
                <a:cs typeface="Arial" charset="0"/>
              </a:rPr>
              <a:t>                    </a:t>
            </a:r>
            <a:endParaRPr lang="en-US" b="1" dirty="0">
              <a:solidFill>
                <a:srgbClr val="FFFFFF"/>
              </a:solidFill>
              <a:cs typeface="Arial" charset="0"/>
            </a:endParaRPr>
          </a:p>
        </p:txBody>
      </p:sp>
      <p:sp>
        <p:nvSpPr>
          <p:cNvPr id="7" name="Rectangle 6"/>
          <p:cNvSpPr/>
          <p:nvPr/>
        </p:nvSpPr>
        <p:spPr>
          <a:xfrm>
            <a:off x="1447800" y="1371601"/>
            <a:ext cx="7315200" cy="4247317"/>
          </a:xfrm>
          <a:prstGeom prst="rect">
            <a:avLst/>
          </a:prstGeom>
        </p:spPr>
        <p:txBody>
          <a:bodyPr wrap="square">
            <a:spAutoFit/>
          </a:bodyPr>
          <a:lstStyle/>
          <a:p>
            <a:pPr>
              <a:lnSpc>
                <a:spcPct val="150000"/>
              </a:lnSpc>
              <a:defRPr/>
            </a:pPr>
            <a:r>
              <a:rPr lang="en-US" b="1" dirty="0" err="1">
                <a:solidFill>
                  <a:srgbClr val="C00000"/>
                </a:solidFill>
                <a:latin typeface="Calibri"/>
                <a:cs typeface="Arial" charset="0"/>
              </a:rPr>
              <a:t>Fluzone</a:t>
            </a:r>
            <a:r>
              <a:rPr lang="en-US" b="1" baseline="30000" dirty="0">
                <a:solidFill>
                  <a:srgbClr val="C00000"/>
                </a:solidFill>
                <a:latin typeface="Calibri"/>
                <a:cs typeface="Arial" pitchFamily="34" charset="0"/>
              </a:rPr>
              <a:t>®</a:t>
            </a:r>
            <a:r>
              <a:rPr lang="en-US" b="1" baseline="30000" dirty="0">
                <a:solidFill>
                  <a:srgbClr val="C00000"/>
                </a:solidFill>
                <a:latin typeface="Calibri"/>
                <a:cs typeface="Arial" charset="0"/>
              </a:rPr>
              <a:t> </a:t>
            </a:r>
            <a:r>
              <a:rPr lang="en-US" dirty="0">
                <a:solidFill>
                  <a:srgbClr val="C00000"/>
                </a:solidFill>
                <a:latin typeface="Calibri"/>
                <a:cs typeface="Arial" charset="0"/>
              </a:rPr>
              <a:t> </a:t>
            </a:r>
            <a:r>
              <a:rPr lang="en-US" b="1" dirty="0" err="1">
                <a:solidFill>
                  <a:srgbClr val="C00000"/>
                </a:solidFill>
                <a:latin typeface="Calibri"/>
                <a:cs typeface="Arial" charset="0"/>
              </a:rPr>
              <a:t>sanofi-pasteur</a:t>
            </a:r>
            <a:r>
              <a:rPr lang="en-US" b="1" dirty="0">
                <a:solidFill>
                  <a:srgbClr val="C00000"/>
                </a:solidFill>
                <a:latin typeface="Calibri"/>
                <a:cs typeface="Arial" charset="0"/>
              </a:rPr>
              <a:t> </a:t>
            </a:r>
            <a:r>
              <a:rPr lang="en-US" b="1" dirty="0">
                <a:solidFill>
                  <a:prstClr val="black"/>
                </a:solidFill>
                <a:latin typeface="Calibri"/>
                <a:cs typeface="Arial" charset="0"/>
              </a:rPr>
              <a:t>- 6 months of age and older</a:t>
            </a:r>
          </a:p>
          <a:p>
            <a:pPr marL="0" lvl="1">
              <a:lnSpc>
                <a:spcPct val="150000"/>
              </a:lnSpc>
              <a:defRPr/>
            </a:pPr>
            <a:r>
              <a:rPr lang="en-US" b="1" dirty="0" err="1">
                <a:solidFill>
                  <a:srgbClr val="C00000"/>
                </a:solidFill>
                <a:latin typeface="Calibri"/>
                <a:cs typeface="Arial" charset="0"/>
              </a:rPr>
              <a:t>Fluarix</a:t>
            </a:r>
            <a:r>
              <a:rPr lang="en-US" b="1" baseline="30000" dirty="0">
                <a:solidFill>
                  <a:srgbClr val="C00000"/>
                </a:solidFill>
                <a:latin typeface="Calibri"/>
                <a:cs typeface="Arial" charset="0"/>
              </a:rPr>
              <a:t>®</a:t>
            </a:r>
            <a:r>
              <a:rPr lang="en-US" b="1" dirty="0">
                <a:solidFill>
                  <a:srgbClr val="C00000"/>
                </a:solidFill>
                <a:latin typeface="Calibri"/>
                <a:cs typeface="Arial" charset="0"/>
              </a:rPr>
              <a:t> GSK </a:t>
            </a:r>
            <a:r>
              <a:rPr lang="en-US" b="1" dirty="0">
                <a:solidFill>
                  <a:prstClr val="black"/>
                </a:solidFill>
                <a:latin typeface="Calibri"/>
                <a:cs typeface="Arial" charset="0"/>
              </a:rPr>
              <a:t>- 3 years of age and older</a:t>
            </a:r>
          </a:p>
          <a:p>
            <a:pPr marL="0" lvl="1">
              <a:lnSpc>
                <a:spcPct val="150000"/>
              </a:lnSpc>
              <a:defRPr/>
            </a:pPr>
            <a:r>
              <a:rPr lang="en-US" b="1" dirty="0" err="1" smtClean="0">
                <a:solidFill>
                  <a:srgbClr val="C00000"/>
                </a:solidFill>
                <a:latin typeface="Calibri"/>
                <a:cs typeface="Arial" charset="0"/>
              </a:rPr>
              <a:t>FluLaval</a:t>
            </a:r>
            <a:r>
              <a:rPr lang="en-US" b="1" baseline="30000" dirty="0" smtClean="0">
                <a:solidFill>
                  <a:srgbClr val="C00000"/>
                </a:solidFill>
                <a:latin typeface="Calibri"/>
                <a:cs typeface="Arial" charset="0"/>
              </a:rPr>
              <a:t>® </a:t>
            </a:r>
            <a:r>
              <a:rPr lang="en-US" b="1" dirty="0" smtClean="0">
                <a:solidFill>
                  <a:srgbClr val="C00000"/>
                </a:solidFill>
                <a:latin typeface="Calibri"/>
                <a:cs typeface="Arial" charset="0"/>
              </a:rPr>
              <a:t> GSK </a:t>
            </a:r>
            <a:r>
              <a:rPr lang="en-US" b="1" dirty="0" smtClean="0">
                <a:solidFill>
                  <a:prstClr val="black"/>
                </a:solidFill>
                <a:latin typeface="Calibri"/>
                <a:cs typeface="Arial" charset="0"/>
              </a:rPr>
              <a:t>- 3 years of age and older  IIV3 &amp; IIV4</a:t>
            </a:r>
            <a:r>
              <a:rPr lang="en-US" b="1" baseline="30000" dirty="0" smtClean="0">
                <a:solidFill>
                  <a:prstClr val="black"/>
                </a:solidFill>
                <a:latin typeface="Calibri"/>
                <a:cs typeface="Arial" charset="0"/>
              </a:rPr>
              <a:t>#</a:t>
            </a:r>
          </a:p>
          <a:p>
            <a:pPr marL="0" lvl="1">
              <a:lnSpc>
                <a:spcPct val="150000"/>
              </a:lnSpc>
              <a:defRPr/>
            </a:pPr>
            <a:r>
              <a:rPr lang="en-US" b="1" dirty="0" err="1" smtClean="0">
                <a:solidFill>
                  <a:srgbClr val="C00000"/>
                </a:solidFill>
                <a:latin typeface="Calibri"/>
                <a:cs typeface="Arial" charset="0"/>
              </a:rPr>
              <a:t>Fluarix</a:t>
            </a:r>
            <a:r>
              <a:rPr lang="en-US" b="1" baseline="30000" dirty="0" smtClean="0">
                <a:solidFill>
                  <a:srgbClr val="C00000"/>
                </a:solidFill>
                <a:latin typeface="Calibri"/>
                <a:cs typeface="Arial" charset="0"/>
              </a:rPr>
              <a:t>® </a:t>
            </a:r>
            <a:r>
              <a:rPr lang="en-US" b="1" dirty="0" err="1" smtClean="0">
                <a:solidFill>
                  <a:srgbClr val="C00000"/>
                </a:solidFill>
                <a:latin typeface="Calibri"/>
                <a:cs typeface="Arial" charset="0"/>
              </a:rPr>
              <a:t>Quadrivalent</a:t>
            </a:r>
            <a:r>
              <a:rPr lang="en-US" b="1" dirty="0" smtClean="0">
                <a:solidFill>
                  <a:srgbClr val="C00000"/>
                </a:solidFill>
                <a:latin typeface="Calibri"/>
                <a:cs typeface="Arial" charset="0"/>
              </a:rPr>
              <a:t> GSK </a:t>
            </a:r>
            <a:r>
              <a:rPr lang="en-US" b="1" dirty="0" smtClean="0">
                <a:solidFill>
                  <a:prstClr val="black"/>
                </a:solidFill>
                <a:latin typeface="Calibri"/>
                <a:cs typeface="Arial" charset="0"/>
              </a:rPr>
              <a:t>- 3 years of age and older IIV4</a:t>
            </a:r>
          </a:p>
          <a:p>
            <a:pPr marL="0" lvl="1">
              <a:lnSpc>
                <a:spcPct val="150000"/>
              </a:lnSpc>
              <a:defRPr/>
            </a:pPr>
            <a:r>
              <a:rPr lang="en-US" b="1" dirty="0" err="1" smtClean="0">
                <a:solidFill>
                  <a:srgbClr val="C00000"/>
                </a:solidFill>
                <a:latin typeface="Calibri"/>
                <a:cs typeface="Arial" charset="0"/>
              </a:rPr>
              <a:t>Fluvirin</a:t>
            </a:r>
            <a:r>
              <a:rPr lang="en-US" b="1" baseline="30000" dirty="0">
                <a:solidFill>
                  <a:srgbClr val="C00000"/>
                </a:solidFill>
                <a:latin typeface="Calibri"/>
                <a:cs typeface="Arial" pitchFamily="34" charset="0"/>
              </a:rPr>
              <a:t>®</a:t>
            </a:r>
            <a:r>
              <a:rPr lang="en-US" b="1" baseline="30000" dirty="0">
                <a:solidFill>
                  <a:srgbClr val="C00000"/>
                </a:solidFill>
                <a:latin typeface="Calibri"/>
                <a:cs typeface="Arial" charset="0"/>
              </a:rPr>
              <a:t> </a:t>
            </a:r>
            <a:r>
              <a:rPr lang="en-US" b="1" dirty="0">
                <a:solidFill>
                  <a:srgbClr val="C00000"/>
                </a:solidFill>
                <a:latin typeface="Calibri"/>
                <a:cs typeface="Arial" charset="0"/>
              </a:rPr>
              <a:t>Novartis </a:t>
            </a:r>
            <a:r>
              <a:rPr lang="en-US" b="1" dirty="0">
                <a:solidFill>
                  <a:prstClr val="black"/>
                </a:solidFill>
                <a:latin typeface="Calibri"/>
                <a:cs typeface="Arial" charset="0"/>
              </a:rPr>
              <a:t>- 4 years of age and older</a:t>
            </a:r>
          </a:p>
          <a:p>
            <a:pPr marL="0" lvl="1">
              <a:lnSpc>
                <a:spcPct val="150000"/>
              </a:lnSpc>
              <a:defRPr/>
            </a:pPr>
            <a:r>
              <a:rPr lang="en-US" b="1" dirty="0" err="1">
                <a:solidFill>
                  <a:srgbClr val="C00000"/>
                </a:solidFill>
                <a:latin typeface="Calibri"/>
                <a:cs typeface="Arial" charset="0"/>
              </a:rPr>
              <a:t>Afluria</a:t>
            </a:r>
            <a:r>
              <a:rPr lang="en-US" b="1" baseline="30000" dirty="0">
                <a:solidFill>
                  <a:srgbClr val="C00000"/>
                </a:solidFill>
                <a:latin typeface="Calibri"/>
                <a:cs typeface="Arial" pitchFamily="34" charset="0"/>
              </a:rPr>
              <a:t>®</a:t>
            </a:r>
            <a:r>
              <a:rPr lang="en-US" b="1" dirty="0">
                <a:solidFill>
                  <a:srgbClr val="C00000"/>
                </a:solidFill>
                <a:latin typeface="Calibri"/>
                <a:cs typeface="Arial" charset="0"/>
              </a:rPr>
              <a:t> CSL</a:t>
            </a:r>
            <a:r>
              <a:rPr lang="en-US" b="1" dirty="0">
                <a:solidFill>
                  <a:prstClr val="black"/>
                </a:solidFill>
                <a:latin typeface="Calibri"/>
                <a:cs typeface="Arial" charset="0"/>
              </a:rPr>
              <a:t> - 9 years of age and older</a:t>
            </a:r>
          </a:p>
          <a:p>
            <a:pPr marL="0" lvl="1">
              <a:lnSpc>
                <a:spcPct val="150000"/>
              </a:lnSpc>
              <a:defRPr/>
            </a:pPr>
            <a:r>
              <a:rPr lang="en-US" b="1" dirty="0" err="1" smtClean="0">
                <a:solidFill>
                  <a:srgbClr val="C00000"/>
                </a:solidFill>
                <a:latin typeface="Calibri"/>
                <a:cs typeface="Arial" charset="0"/>
              </a:rPr>
              <a:t>Flucelvax</a:t>
            </a:r>
            <a:r>
              <a:rPr lang="en-US" b="1" baseline="30000" dirty="0">
                <a:solidFill>
                  <a:srgbClr val="C00000"/>
                </a:solidFill>
                <a:latin typeface="Calibri"/>
                <a:cs typeface="Arial" charset="0"/>
              </a:rPr>
              <a:t>®</a:t>
            </a:r>
            <a:r>
              <a:rPr lang="en-US" b="1" dirty="0">
                <a:solidFill>
                  <a:srgbClr val="C00000"/>
                </a:solidFill>
                <a:latin typeface="Calibri"/>
                <a:cs typeface="Arial" charset="0"/>
              </a:rPr>
              <a:t>  Novartis </a:t>
            </a:r>
            <a:r>
              <a:rPr lang="en-US" b="1" dirty="0">
                <a:solidFill>
                  <a:prstClr val="black"/>
                </a:solidFill>
                <a:latin typeface="Calibri"/>
                <a:cs typeface="Arial" charset="0"/>
              </a:rPr>
              <a:t>- 18 years of age and older (ccIIV3)*</a:t>
            </a:r>
          </a:p>
          <a:p>
            <a:pPr marL="0" lvl="1">
              <a:lnSpc>
                <a:spcPct val="150000"/>
              </a:lnSpc>
              <a:defRPr/>
            </a:pPr>
            <a:r>
              <a:rPr lang="en-US" b="1" dirty="0" err="1" smtClean="0">
                <a:solidFill>
                  <a:srgbClr val="C00000"/>
                </a:solidFill>
                <a:latin typeface="Calibri"/>
                <a:cs typeface="Arial" charset="0"/>
              </a:rPr>
              <a:t>FluBlok</a:t>
            </a:r>
            <a:r>
              <a:rPr lang="en-US" b="1" baseline="30000" dirty="0" smtClean="0">
                <a:solidFill>
                  <a:srgbClr val="C00000"/>
                </a:solidFill>
                <a:latin typeface="Calibri"/>
                <a:cs typeface="Arial" charset="0"/>
              </a:rPr>
              <a:t> </a:t>
            </a:r>
            <a:r>
              <a:rPr lang="en-US" b="1" baseline="30000" dirty="0">
                <a:solidFill>
                  <a:srgbClr val="C00000"/>
                </a:solidFill>
                <a:latin typeface="Calibri"/>
                <a:cs typeface="Arial" charset="0"/>
              </a:rPr>
              <a:t>®</a:t>
            </a:r>
            <a:r>
              <a:rPr lang="en-US" b="1" dirty="0">
                <a:solidFill>
                  <a:srgbClr val="C00000"/>
                </a:solidFill>
                <a:latin typeface="Calibri"/>
                <a:cs typeface="Arial" charset="0"/>
              </a:rPr>
              <a:t>  Protein Sciences </a:t>
            </a:r>
            <a:r>
              <a:rPr lang="en-US" b="1" dirty="0">
                <a:solidFill>
                  <a:prstClr val="black"/>
                </a:solidFill>
                <a:latin typeface="Calibri"/>
                <a:cs typeface="Arial" charset="0"/>
              </a:rPr>
              <a:t>-  18 through 49 years (RIV3</a:t>
            </a:r>
            <a:r>
              <a:rPr lang="en-US" b="1" dirty="0" smtClean="0">
                <a:solidFill>
                  <a:prstClr val="black"/>
                </a:solidFill>
                <a:latin typeface="Calibri"/>
                <a:cs typeface="Arial" charset="0"/>
              </a:rPr>
              <a:t>)**</a:t>
            </a:r>
            <a:endParaRPr lang="en-US" b="1" dirty="0">
              <a:solidFill>
                <a:prstClr val="black"/>
              </a:solidFill>
              <a:latin typeface="Calibri"/>
              <a:cs typeface="Arial" charset="0"/>
            </a:endParaRPr>
          </a:p>
          <a:p>
            <a:pPr marL="0" lvl="1">
              <a:lnSpc>
                <a:spcPct val="150000"/>
              </a:lnSpc>
              <a:defRPr/>
            </a:pPr>
            <a:r>
              <a:rPr lang="en-US" b="1" dirty="0" err="1">
                <a:solidFill>
                  <a:srgbClr val="C00000"/>
                </a:solidFill>
                <a:latin typeface="Calibri"/>
                <a:cs typeface="Arial" charset="0"/>
              </a:rPr>
              <a:t>Fluzone</a:t>
            </a:r>
            <a:r>
              <a:rPr lang="en-US" b="1" baseline="30000" dirty="0">
                <a:solidFill>
                  <a:srgbClr val="C00000"/>
                </a:solidFill>
                <a:latin typeface="Calibri"/>
                <a:cs typeface="Arial" charset="0"/>
              </a:rPr>
              <a:t>®</a:t>
            </a:r>
            <a:r>
              <a:rPr lang="en-US" dirty="0">
                <a:solidFill>
                  <a:srgbClr val="C00000"/>
                </a:solidFill>
                <a:latin typeface="Calibri"/>
                <a:cs typeface="Arial" charset="0"/>
              </a:rPr>
              <a:t> </a:t>
            </a:r>
            <a:r>
              <a:rPr lang="en-US" b="1" dirty="0" err="1">
                <a:solidFill>
                  <a:srgbClr val="C00000"/>
                </a:solidFill>
                <a:latin typeface="Calibri"/>
                <a:cs typeface="Arial" charset="0"/>
              </a:rPr>
              <a:t>Intradermal</a:t>
            </a:r>
            <a:r>
              <a:rPr lang="en-US" b="1" dirty="0">
                <a:solidFill>
                  <a:srgbClr val="C00000"/>
                </a:solidFill>
                <a:latin typeface="Calibri"/>
                <a:cs typeface="Arial" charset="0"/>
              </a:rPr>
              <a:t> </a:t>
            </a:r>
            <a:r>
              <a:rPr lang="en-US" b="1" dirty="0" err="1">
                <a:solidFill>
                  <a:srgbClr val="C00000"/>
                </a:solidFill>
                <a:latin typeface="Calibri"/>
                <a:cs typeface="Arial" charset="0"/>
              </a:rPr>
              <a:t>sanofi-pasteur</a:t>
            </a:r>
            <a:r>
              <a:rPr lang="en-US" b="1" dirty="0">
                <a:solidFill>
                  <a:srgbClr val="C00000"/>
                </a:solidFill>
                <a:latin typeface="Calibri"/>
                <a:cs typeface="Arial" charset="0"/>
              </a:rPr>
              <a:t> </a:t>
            </a:r>
            <a:r>
              <a:rPr lang="en-US" b="1" dirty="0">
                <a:solidFill>
                  <a:prstClr val="black"/>
                </a:solidFill>
                <a:latin typeface="Calibri"/>
                <a:cs typeface="Arial" charset="0"/>
              </a:rPr>
              <a:t>- 18 through 64 years</a:t>
            </a:r>
          </a:p>
          <a:p>
            <a:pPr marL="0" lvl="1">
              <a:lnSpc>
                <a:spcPct val="150000"/>
              </a:lnSpc>
              <a:defRPr/>
            </a:pPr>
            <a:r>
              <a:rPr lang="en-US" b="1" dirty="0" err="1">
                <a:solidFill>
                  <a:srgbClr val="C00000"/>
                </a:solidFill>
                <a:latin typeface="Calibri"/>
                <a:cs typeface="Arial" charset="0"/>
              </a:rPr>
              <a:t>Fluzone</a:t>
            </a:r>
            <a:r>
              <a:rPr lang="en-US" b="1" baseline="30000" dirty="0">
                <a:solidFill>
                  <a:srgbClr val="C00000"/>
                </a:solidFill>
                <a:latin typeface="Calibri"/>
                <a:cs typeface="Arial" charset="0"/>
              </a:rPr>
              <a:t>® </a:t>
            </a:r>
            <a:r>
              <a:rPr lang="en-US" b="1" dirty="0">
                <a:solidFill>
                  <a:srgbClr val="C00000"/>
                </a:solidFill>
                <a:latin typeface="Calibri"/>
                <a:cs typeface="Arial" charset="0"/>
              </a:rPr>
              <a:t>High-Dose </a:t>
            </a:r>
            <a:r>
              <a:rPr lang="en-US" b="1" dirty="0" err="1">
                <a:solidFill>
                  <a:srgbClr val="C00000"/>
                </a:solidFill>
                <a:latin typeface="Calibri"/>
                <a:cs typeface="Arial" charset="0"/>
              </a:rPr>
              <a:t>sanofi-pasteur</a:t>
            </a:r>
            <a:r>
              <a:rPr lang="en-US" b="1" dirty="0">
                <a:solidFill>
                  <a:srgbClr val="C00000"/>
                </a:solidFill>
                <a:latin typeface="Calibri"/>
                <a:cs typeface="Arial" charset="0"/>
              </a:rPr>
              <a:t> </a:t>
            </a:r>
            <a:r>
              <a:rPr lang="en-US" b="1" dirty="0">
                <a:solidFill>
                  <a:prstClr val="black"/>
                </a:solidFill>
                <a:latin typeface="Calibri"/>
                <a:cs typeface="Arial" charset="0"/>
              </a:rPr>
              <a:t>- 65 years and older (4 X more antigen</a:t>
            </a:r>
            <a:r>
              <a:rPr lang="en-US" b="1" dirty="0" smtClean="0">
                <a:solidFill>
                  <a:prstClr val="black"/>
                </a:solidFill>
                <a:latin typeface="Calibri"/>
                <a:cs typeface="Arial" charset="0"/>
              </a:rPr>
              <a:t>)</a:t>
            </a:r>
          </a:p>
        </p:txBody>
      </p:sp>
      <p:sp>
        <p:nvSpPr>
          <p:cNvPr id="8" name="Oval 7"/>
          <p:cNvSpPr/>
          <p:nvPr/>
        </p:nvSpPr>
        <p:spPr>
          <a:xfrm>
            <a:off x="7239000" y="150743"/>
            <a:ext cx="990600" cy="838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1676400" y="5562600"/>
            <a:ext cx="5334000" cy="523220"/>
          </a:xfrm>
          <a:prstGeom prst="rect">
            <a:avLst/>
          </a:prstGeom>
          <a:noFill/>
        </p:spPr>
        <p:txBody>
          <a:bodyPr wrap="square" rtlCol="0">
            <a:spAutoFit/>
          </a:bodyPr>
          <a:lstStyle/>
          <a:p>
            <a:r>
              <a:rPr lang="en-US" sz="1400" b="1" dirty="0" smtClean="0">
                <a:solidFill>
                  <a:prstClr val="black"/>
                </a:solidFill>
                <a:latin typeface="Calibri"/>
                <a:cs typeface="Arial" charset="0"/>
              </a:rPr>
              <a:t>*ccIIV3 </a:t>
            </a:r>
            <a:r>
              <a:rPr lang="en-US" sz="1400" b="1" dirty="0">
                <a:solidFill>
                  <a:prstClr val="black"/>
                </a:solidFill>
                <a:latin typeface="Calibri"/>
                <a:cs typeface="Arial" charset="0"/>
              </a:rPr>
              <a:t>= cell </a:t>
            </a:r>
            <a:r>
              <a:rPr lang="en-US" sz="1400" b="1" dirty="0" smtClean="0">
                <a:solidFill>
                  <a:prstClr val="black"/>
                </a:solidFill>
                <a:latin typeface="Calibri"/>
                <a:cs typeface="Arial" charset="0"/>
              </a:rPr>
              <a:t>culture based trivalent inactivated influenza vaccine     </a:t>
            </a:r>
          </a:p>
          <a:p>
            <a:r>
              <a:rPr lang="en-US" sz="1400" b="1" dirty="0" smtClean="0">
                <a:solidFill>
                  <a:prstClr val="black"/>
                </a:solidFill>
                <a:latin typeface="Calibri"/>
                <a:cs typeface="Arial" charset="0"/>
              </a:rPr>
              <a:t>**RIV3 </a:t>
            </a:r>
            <a:r>
              <a:rPr lang="en-US" sz="1400" b="1" dirty="0">
                <a:solidFill>
                  <a:prstClr val="black"/>
                </a:solidFill>
                <a:latin typeface="Calibri"/>
                <a:cs typeface="Arial" charset="0"/>
              </a:rPr>
              <a:t>= recombinant </a:t>
            </a:r>
            <a:r>
              <a:rPr lang="en-US" sz="1400" b="1" dirty="0" err="1" smtClean="0">
                <a:solidFill>
                  <a:prstClr val="black"/>
                </a:solidFill>
                <a:latin typeface="Calibri"/>
                <a:cs typeface="Arial" charset="0"/>
              </a:rPr>
              <a:t>hemagglutinin</a:t>
            </a:r>
            <a:r>
              <a:rPr lang="en-US" sz="1400" b="1" dirty="0" smtClean="0">
                <a:solidFill>
                  <a:prstClr val="black"/>
                </a:solidFill>
                <a:latin typeface="Calibri"/>
                <a:cs typeface="Arial" charset="0"/>
              </a:rPr>
              <a:t> influenza </a:t>
            </a:r>
            <a:r>
              <a:rPr lang="en-US" sz="1400" b="1" dirty="0">
                <a:solidFill>
                  <a:prstClr val="black"/>
                </a:solidFill>
                <a:latin typeface="Calibri"/>
                <a:cs typeface="Arial" charset="0"/>
              </a:rPr>
              <a:t>vaccine </a:t>
            </a:r>
          </a:p>
        </p:txBody>
      </p:sp>
      <p:sp>
        <p:nvSpPr>
          <p:cNvPr id="10" name="Rectangle 9"/>
          <p:cNvSpPr/>
          <p:nvPr/>
        </p:nvSpPr>
        <p:spPr>
          <a:xfrm>
            <a:off x="1143000" y="6096000"/>
            <a:ext cx="7467600" cy="646331"/>
          </a:xfrm>
          <a:prstGeom prst="rect">
            <a:avLst/>
          </a:prstGeom>
        </p:spPr>
        <p:txBody>
          <a:bodyPr wrap="square">
            <a:spAutoFit/>
          </a:bodyPr>
          <a:lstStyle/>
          <a:p>
            <a:r>
              <a:rPr lang="en-US" sz="1200" b="1" dirty="0" smtClean="0">
                <a:solidFill>
                  <a:prstClr val="black"/>
                </a:solidFill>
                <a:latin typeface="Calibri"/>
                <a:cs typeface="Arial" charset="0"/>
              </a:rPr>
              <a:t>Ref. Prevention and Control of Seasonal Influenza with Vaccines: Recommendations of the Advisory Committee on 	Immunization Practices — United States, 2013–2014, September 20, 2013 / 62(RR07);1-43</a:t>
            </a:r>
          </a:p>
          <a:p>
            <a:r>
              <a:rPr lang="en-US" sz="1200" b="1" dirty="0" smtClean="0">
                <a:solidFill>
                  <a:prstClr val="black"/>
                </a:solidFill>
                <a:latin typeface="Calibri"/>
                <a:cs typeface="Arial" charset="0"/>
              </a:rPr>
              <a:t>	# </a:t>
            </a:r>
            <a:r>
              <a:rPr lang="en-US" sz="1200" b="1" dirty="0" err="1" smtClean="0">
                <a:solidFill>
                  <a:prstClr val="black"/>
                </a:solidFill>
                <a:latin typeface="Calibri"/>
                <a:cs typeface="Arial" charset="0"/>
              </a:rPr>
              <a:t>Flulaval</a:t>
            </a:r>
            <a:r>
              <a:rPr lang="en-US" sz="1200" b="1" dirty="0" smtClean="0">
                <a:solidFill>
                  <a:prstClr val="black"/>
                </a:solidFill>
                <a:latin typeface="Calibri"/>
                <a:cs typeface="Arial" charset="0"/>
              </a:rPr>
              <a:t> licensed by FDA for children 3 years and older August 16, 2013</a:t>
            </a:r>
            <a:r>
              <a:rPr lang="en-US" sz="1200" dirty="0" smtClean="0">
                <a:solidFill>
                  <a:prstClr val="black"/>
                </a:solidFill>
                <a:latin typeface="Calibri"/>
                <a:cs typeface="Arial" charset="0"/>
              </a:rPr>
              <a:t>  </a:t>
            </a:r>
            <a:endParaRPr lang="en-US" sz="1200" dirty="0">
              <a:solidFill>
                <a:prstClr val="black"/>
              </a:solidFill>
              <a:cs typeface="Arial" charset="0"/>
            </a:endParaRPr>
          </a:p>
        </p:txBody>
      </p:sp>
    </p:spTree>
    <p:extLst>
      <p:ext uri="{BB962C8B-B14F-4D97-AF65-F5344CB8AC3E}">
        <p14:creationId xmlns:p14="http://schemas.microsoft.com/office/powerpoint/2010/main" val="3135859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ChangeArrowheads="1"/>
          </p:cNvSpPr>
          <p:nvPr>
            <p:ph type="title" idx="4294967295"/>
          </p:nvPr>
        </p:nvSpPr>
        <p:spPr>
          <a:xfrm>
            <a:off x="0" y="228600"/>
            <a:ext cx="8839200" cy="1066800"/>
          </a:xfrm>
        </p:spPr>
        <p:txBody>
          <a:bodyPr/>
          <a:lstStyle/>
          <a:p>
            <a:pPr eaLnBrk="1" hangingPunct="1">
              <a:lnSpc>
                <a:spcPct val="75000"/>
              </a:lnSpc>
            </a:pPr>
            <a:r>
              <a:rPr lang="en-US" sz="3600" dirty="0" smtClean="0">
                <a:solidFill>
                  <a:schemeClr val="bg1"/>
                </a:solidFill>
              </a:rPr>
              <a:t>Live, </a:t>
            </a:r>
            <a:r>
              <a:rPr lang="en-US" sz="3600" b="1" dirty="0" smtClean="0">
                <a:solidFill>
                  <a:srgbClr val="C00000"/>
                </a:solidFill>
              </a:rPr>
              <a:t>Attenuated Influenza Vaccine (LAIV4)</a:t>
            </a:r>
            <a:endParaRPr lang="en-US" sz="3600" b="1" u="sng" dirty="0" smtClean="0">
              <a:solidFill>
                <a:srgbClr val="C00000"/>
              </a:solidFill>
            </a:endParaRPr>
          </a:p>
        </p:txBody>
      </p:sp>
      <p:sp>
        <p:nvSpPr>
          <p:cNvPr id="248834" name="Rectangle 3"/>
          <p:cNvSpPr>
            <a:spLocks noGrp="1" noChangeArrowheads="1"/>
          </p:cNvSpPr>
          <p:nvPr>
            <p:ph type="body" idx="4294967295"/>
          </p:nvPr>
        </p:nvSpPr>
        <p:spPr>
          <a:xfrm>
            <a:off x="0" y="1066800"/>
            <a:ext cx="8534400" cy="381000"/>
          </a:xfrm>
        </p:spPr>
        <p:txBody>
          <a:bodyPr/>
          <a:lstStyle/>
          <a:p>
            <a:pPr marL="0" indent="0" eaLnBrk="1" hangingPunct="1">
              <a:lnSpc>
                <a:spcPct val="80000"/>
              </a:lnSpc>
              <a:spcBef>
                <a:spcPct val="50000"/>
              </a:spcBef>
              <a:buFontTx/>
              <a:buNone/>
            </a:pPr>
            <a:r>
              <a:rPr lang="en-US" sz="1700" b="1" smtClean="0">
                <a:solidFill>
                  <a:srgbClr val="FFFF66"/>
                </a:solidFill>
              </a:rPr>
              <a:t> </a:t>
            </a:r>
            <a:endParaRPr lang="en-US" sz="2400" b="1" smtClean="0">
              <a:solidFill>
                <a:srgbClr val="FFFF66"/>
              </a:solidFill>
            </a:endParaRPr>
          </a:p>
        </p:txBody>
      </p:sp>
      <p:sp>
        <p:nvSpPr>
          <p:cNvPr id="142342" name="Text Box 6"/>
          <p:cNvSpPr txBox="1">
            <a:spLocks noChangeArrowheads="1"/>
          </p:cNvSpPr>
          <p:nvPr/>
        </p:nvSpPr>
        <p:spPr bwMode="auto">
          <a:xfrm>
            <a:off x="-152400" y="1524000"/>
            <a:ext cx="9067800" cy="1600438"/>
          </a:xfrm>
          <a:prstGeom prst="rect">
            <a:avLst/>
          </a:prstGeom>
          <a:noFill/>
          <a:ln w="9525">
            <a:noFill/>
            <a:miter lim="800000"/>
            <a:headEnd/>
            <a:tailEnd/>
          </a:ln>
        </p:spPr>
        <p:txBody>
          <a:bodyPr wrap="square">
            <a:spAutoFit/>
          </a:bodyPr>
          <a:lstStyle/>
          <a:p>
            <a:pPr marL="114300" lvl="1" indent="61913">
              <a:lnSpc>
                <a:spcPct val="150000"/>
              </a:lnSpc>
              <a:defRPr/>
            </a:pPr>
            <a:r>
              <a:rPr lang="en-US" sz="2400" b="1" dirty="0">
                <a:solidFill>
                  <a:prstClr val="black"/>
                </a:solidFill>
                <a:cs typeface="Arial" charset="0"/>
              </a:rPr>
              <a:t> </a:t>
            </a:r>
            <a:r>
              <a:rPr lang="en-US" sz="2800" b="1" u="sng" dirty="0">
                <a:solidFill>
                  <a:prstClr val="black"/>
                </a:solidFill>
                <a:latin typeface="Segoe UI"/>
                <a:cs typeface="Arial" charset="0"/>
              </a:rPr>
              <a:t>Administer by Nasal spray</a:t>
            </a:r>
            <a:r>
              <a:rPr lang="en-US" sz="2800" b="1" u="sng" dirty="0" smtClean="0">
                <a:solidFill>
                  <a:prstClr val="black"/>
                </a:solidFill>
                <a:latin typeface="Segoe UI"/>
                <a:cs typeface="Arial" charset="0"/>
              </a:rPr>
              <a:t>:  </a:t>
            </a:r>
            <a:r>
              <a:rPr lang="en-US" sz="2800" b="1" dirty="0" smtClean="0">
                <a:solidFill>
                  <a:prstClr val="black"/>
                </a:solidFill>
                <a:latin typeface="Segoe UI"/>
                <a:cs typeface="Arial" charset="0"/>
              </a:rPr>
              <a:t> </a:t>
            </a:r>
            <a:r>
              <a:rPr lang="en-US" sz="2800" b="1" dirty="0" err="1">
                <a:solidFill>
                  <a:prstClr val="black"/>
                </a:solidFill>
                <a:latin typeface="Segoe UI"/>
                <a:cs typeface="Arial" charset="0"/>
              </a:rPr>
              <a:t>FluMist</a:t>
            </a:r>
            <a:r>
              <a:rPr lang="en-US" sz="2800" b="1" dirty="0">
                <a:solidFill>
                  <a:prstClr val="black"/>
                </a:solidFill>
                <a:latin typeface="Segoe UI"/>
                <a:cs typeface="Arial" charset="0"/>
              </a:rPr>
              <a:t>® Medimmune </a:t>
            </a:r>
            <a:r>
              <a:rPr lang="en-US" sz="2800" dirty="0">
                <a:solidFill>
                  <a:prstClr val="black"/>
                </a:solidFill>
                <a:latin typeface="Segoe UI"/>
                <a:cs typeface="Arial" charset="0"/>
              </a:rPr>
              <a:t> </a:t>
            </a:r>
            <a:endParaRPr lang="en-US" sz="2800" dirty="0" smtClean="0">
              <a:solidFill>
                <a:prstClr val="black"/>
              </a:solidFill>
              <a:latin typeface="Segoe UI"/>
              <a:cs typeface="Arial" charset="0"/>
            </a:endParaRPr>
          </a:p>
          <a:p>
            <a:pPr marL="114300" lvl="1" indent="61913">
              <a:defRPr/>
            </a:pPr>
            <a:r>
              <a:rPr lang="en-US" sz="2800" b="1" dirty="0">
                <a:solidFill>
                  <a:prstClr val="black"/>
                </a:solidFill>
                <a:latin typeface="Segoe UI"/>
                <a:cs typeface="Arial" charset="0"/>
              </a:rPr>
              <a:t> </a:t>
            </a:r>
            <a:r>
              <a:rPr lang="en-US" sz="2800" b="1" dirty="0" smtClean="0">
                <a:solidFill>
                  <a:prstClr val="black"/>
                </a:solidFill>
                <a:latin typeface="Segoe UI"/>
                <a:cs typeface="Arial" charset="0"/>
              </a:rPr>
              <a:t>  - </a:t>
            </a:r>
            <a:r>
              <a:rPr lang="en-US" sz="2800" b="1" dirty="0">
                <a:solidFill>
                  <a:prstClr val="black"/>
                </a:solidFill>
                <a:latin typeface="Segoe UI"/>
                <a:cs typeface="Arial" charset="0"/>
              </a:rPr>
              <a:t>for healthy persons 2 through 49 years of age</a:t>
            </a:r>
          </a:p>
          <a:p>
            <a:pPr marL="114300" lvl="1" indent="61913">
              <a:defRPr/>
            </a:pPr>
            <a:r>
              <a:rPr lang="en-US" sz="2800" b="1" dirty="0">
                <a:solidFill>
                  <a:prstClr val="black"/>
                </a:solidFill>
                <a:latin typeface="Segoe UI"/>
                <a:cs typeface="Arial" charset="0"/>
              </a:rPr>
              <a:t> </a:t>
            </a:r>
            <a:r>
              <a:rPr lang="en-US" sz="2800" b="1" dirty="0" smtClean="0">
                <a:solidFill>
                  <a:prstClr val="black"/>
                </a:solidFill>
                <a:latin typeface="Segoe UI"/>
                <a:cs typeface="Arial" charset="0"/>
              </a:rPr>
              <a:t>  </a:t>
            </a:r>
            <a:r>
              <a:rPr lang="en-US" sz="2800" b="1" dirty="0">
                <a:solidFill>
                  <a:prstClr val="black"/>
                </a:solidFill>
                <a:latin typeface="Segoe UI"/>
                <a:cs typeface="Arial" charset="0"/>
              </a:rPr>
              <a:t>- not for pregnant women</a:t>
            </a:r>
          </a:p>
        </p:txBody>
      </p:sp>
      <p:sp>
        <p:nvSpPr>
          <p:cNvPr id="248836" name="Text Box 12"/>
          <p:cNvSpPr txBox="1">
            <a:spLocks noChangeArrowheads="1"/>
          </p:cNvSpPr>
          <p:nvPr/>
        </p:nvSpPr>
        <p:spPr bwMode="auto">
          <a:xfrm>
            <a:off x="381000" y="5715000"/>
            <a:ext cx="8458200" cy="461665"/>
          </a:xfrm>
          <a:prstGeom prst="rect">
            <a:avLst/>
          </a:prstGeom>
          <a:noFill/>
          <a:ln w="9525">
            <a:noFill/>
            <a:miter lim="800000"/>
            <a:headEnd/>
            <a:tailEnd/>
          </a:ln>
        </p:spPr>
        <p:txBody>
          <a:bodyPr>
            <a:spAutoFit/>
          </a:bodyPr>
          <a:lstStyle/>
          <a:p>
            <a:r>
              <a:rPr lang="en-US" sz="1200" b="1" dirty="0">
                <a:solidFill>
                  <a:prstClr val="black"/>
                </a:solidFill>
                <a:latin typeface="Segoe UI"/>
                <a:cs typeface="Arial" charset="0"/>
              </a:rPr>
              <a:t>Ref: Prevention and Control of Seasonal Influenza with Vaccines: Recommendations of the Advisory Committee on </a:t>
            </a:r>
            <a:r>
              <a:rPr lang="en-US" sz="1200" b="1" dirty="0" smtClean="0">
                <a:solidFill>
                  <a:prstClr val="black"/>
                </a:solidFill>
                <a:latin typeface="Segoe UI"/>
                <a:cs typeface="Arial" charset="0"/>
              </a:rPr>
              <a:t>	Immunization </a:t>
            </a:r>
            <a:r>
              <a:rPr lang="en-US" sz="1200" b="1" dirty="0">
                <a:solidFill>
                  <a:prstClr val="black"/>
                </a:solidFill>
                <a:latin typeface="Segoe UI"/>
                <a:cs typeface="Arial" charset="0"/>
              </a:rPr>
              <a:t>Practices — United States, 2013–2014, September 20, 2013 / 62(RR07);</a:t>
            </a:r>
            <a:r>
              <a:rPr lang="en-US" sz="1200" b="1" dirty="0" smtClean="0">
                <a:solidFill>
                  <a:prstClr val="black"/>
                </a:solidFill>
                <a:latin typeface="Segoe UI"/>
                <a:cs typeface="Arial" charset="0"/>
              </a:rPr>
              <a:t>1-43</a:t>
            </a:r>
            <a:endParaRPr lang="en-US" sz="1200" b="1" dirty="0">
              <a:solidFill>
                <a:prstClr val="black"/>
              </a:solidFill>
              <a:latin typeface="Segoe UI"/>
              <a:cs typeface="Arial" charset="0"/>
            </a:endParaRPr>
          </a:p>
        </p:txBody>
      </p:sp>
    </p:spTree>
    <p:extLst>
      <p:ext uri="{BB962C8B-B14F-4D97-AF65-F5344CB8AC3E}">
        <p14:creationId xmlns:p14="http://schemas.microsoft.com/office/powerpoint/2010/main" val="864736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0" y="0"/>
            <a:ext cx="8534400" cy="1295400"/>
          </a:xfrm>
        </p:spPr>
        <p:txBody>
          <a:bodyPr/>
          <a:lstStyle/>
          <a:p>
            <a:pPr eaLnBrk="1" hangingPunct="1"/>
            <a:r>
              <a:rPr lang="en-US" sz="4000" b="1" dirty="0" smtClean="0">
                <a:solidFill>
                  <a:srgbClr val="C00000"/>
                </a:solidFill>
              </a:rPr>
              <a:t>Rotavirus Vaccines</a:t>
            </a:r>
            <a:r>
              <a:rPr lang="en-US" sz="4000" dirty="0" smtClean="0">
                <a:solidFill>
                  <a:srgbClr val="C00000"/>
                </a:solidFill>
              </a:rPr>
              <a:t/>
            </a:r>
            <a:br>
              <a:rPr lang="en-US" sz="4000" dirty="0" smtClean="0">
                <a:solidFill>
                  <a:srgbClr val="C00000"/>
                </a:solidFill>
              </a:rPr>
            </a:br>
            <a:r>
              <a:rPr lang="en-US" sz="2400" dirty="0" smtClean="0"/>
              <a:t>RotaTeq® (Merck) and Rotarix® (GSK) </a:t>
            </a:r>
          </a:p>
        </p:txBody>
      </p:sp>
      <p:sp>
        <p:nvSpPr>
          <p:cNvPr id="1209347" name="Rectangle 3"/>
          <p:cNvSpPr>
            <a:spLocks noGrp="1" noChangeArrowheads="1"/>
          </p:cNvSpPr>
          <p:nvPr>
            <p:ph type="body" idx="4294967295"/>
          </p:nvPr>
        </p:nvSpPr>
        <p:spPr>
          <a:xfrm>
            <a:off x="1066800" y="2514600"/>
            <a:ext cx="8077200" cy="3962400"/>
          </a:xfrm>
        </p:spPr>
        <p:txBody>
          <a:bodyPr>
            <a:normAutofit fontScale="85000" lnSpcReduction="20000"/>
          </a:bodyPr>
          <a:lstStyle/>
          <a:p>
            <a:pPr eaLnBrk="1" hangingPunct="1"/>
            <a:r>
              <a:rPr lang="en-US" dirty="0" smtClean="0"/>
              <a:t>Both vaccines:</a:t>
            </a:r>
          </a:p>
          <a:p>
            <a:pPr lvl="1" eaLnBrk="1" hangingPunct="1"/>
            <a:r>
              <a:rPr lang="en-US" dirty="0" smtClean="0"/>
              <a:t>Minimum age for first dose: 6 weeks</a:t>
            </a:r>
          </a:p>
          <a:p>
            <a:pPr lvl="1" eaLnBrk="1" hangingPunct="1"/>
            <a:r>
              <a:rPr lang="en-US" dirty="0" smtClean="0"/>
              <a:t>Maximum age for first dose: 14 weeks 6 days</a:t>
            </a:r>
          </a:p>
          <a:p>
            <a:pPr lvl="1" eaLnBrk="1" hangingPunct="1"/>
            <a:r>
              <a:rPr lang="en-US" dirty="0" smtClean="0"/>
              <a:t>Minimum interval between doses: 4 weeks</a:t>
            </a:r>
          </a:p>
          <a:p>
            <a:pPr lvl="1" eaLnBrk="1" hangingPunct="1"/>
            <a:r>
              <a:rPr lang="en-US" dirty="0" smtClean="0"/>
              <a:t>Maximum age for last dose: 8 months 0 days</a:t>
            </a:r>
          </a:p>
          <a:p>
            <a:pPr eaLnBrk="1" hangingPunct="1"/>
            <a:r>
              <a:rPr lang="en-US" dirty="0" smtClean="0"/>
              <a:t>If any dose is Rotateq®, 3 doses are required</a:t>
            </a:r>
          </a:p>
          <a:p>
            <a:pPr eaLnBrk="1" hangingPunct="1"/>
            <a:r>
              <a:rPr lang="en-US" dirty="0" smtClean="0"/>
              <a:t>Use RotaTeq® if allergy to latex </a:t>
            </a:r>
          </a:p>
          <a:p>
            <a:r>
              <a:rPr lang="en-US" dirty="0" smtClean="0">
                <a:latin typeface="Arial" pitchFamily="34" charset="0"/>
              </a:rPr>
              <a:t>If the child spits out or regurgitates the vaccine, do not re-administer.  Continue with the series at recommended intervals</a:t>
            </a:r>
            <a:r>
              <a:rPr lang="en-US" dirty="0" smtClean="0">
                <a:solidFill>
                  <a:schemeClr val="tx2"/>
                </a:solidFill>
                <a:latin typeface="Arial" pitchFamily="34" charset="0"/>
              </a:rPr>
              <a:t>.</a:t>
            </a:r>
          </a:p>
          <a:p>
            <a:pPr eaLnBrk="1" hangingPunct="1"/>
            <a:endParaRPr lang="en-US" dirty="0" smtClean="0"/>
          </a:p>
        </p:txBody>
      </p:sp>
      <p:sp>
        <p:nvSpPr>
          <p:cNvPr id="70660" name="Text Box 4"/>
          <p:cNvSpPr txBox="1">
            <a:spLocks noChangeArrowheads="1"/>
          </p:cNvSpPr>
          <p:nvPr/>
        </p:nvSpPr>
        <p:spPr bwMode="auto">
          <a:xfrm>
            <a:off x="685800" y="1219200"/>
            <a:ext cx="7924800" cy="534988"/>
          </a:xfrm>
          <a:prstGeom prst="rect">
            <a:avLst/>
          </a:prstGeom>
          <a:noFill/>
          <a:ln w="9525">
            <a:noFill/>
            <a:miter lim="800000"/>
            <a:headEnd/>
            <a:tailEnd/>
          </a:ln>
        </p:spPr>
        <p:txBody>
          <a:bodyPr>
            <a:spAutoFit/>
          </a:bodyPr>
          <a:lstStyle/>
          <a:p>
            <a:pPr>
              <a:lnSpc>
                <a:spcPct val="90000"/>
              </a:lnSpc>
              <a:spcBef>
                <a:spcPct val="20000"/>
              </a:spcBef>
              <a:buFontTx/>
              <a:buChar char="•"/>
            </a:pPr>
            <a:r>
              <a:rPr lang="en-US" sz="3200" dirty="0">
                <a:solidFill>
                  <a:prstClr val="black"/>
                </a:solidFill>
                <a:latin typeface="Calibri" pitchFamily="34" charset="0"/>
              </a:rPr>
              <a:t> RotaTeq®: 3 doses; ages 2, 4, 6 months</a:t>
            </a:r>
            <a:endParaRPr lang="en-US" sz="1600" b="1" dirty="0">
              <a:solidFill>
                <a:prstClr val="black"/>
              </a:solidFill>
            </a:endParaRPr>
          </a:p>
        </p:txBody>
      </p:sp>
      <p:sp>
        <p:nvSpPr>
          <p:cNvPr id="70661" name="Text Box 5"/>
          <p:cNvSpPr txBox="1">
            <a:spLocks noChangeArrowheads="1"/>
          </p:cNvSpPr>
          <p:nvPr/>
        </p:nvSpPr>
        <p:spPr bwMode="auto">
          <a:xfrm>
            <a:off x="685800" y="1782763"/>
            <a:ext cx="7924800" cy="579437"/>
          </a:xfrm>
          <a:prstGeom prst="rect">
            <a:avLst/>
          </a:prstGeom>
          <a:noFill/>
          <a:ln w="9525">
            <a:noFill/>
            <a:miter lim="800000"/>
            <a:headEnd/>
            <a:tailEnd/>
          </a:ln>
        </p:spPr>
        <p:txBody>
          <a:bodyPr>
            <a:spAutoFit/>
          </a:bodyPr>
          <a:lstStyle/>
          <a:p>
            <a:pPr>
              <a:spcBef>
                <a:spcPct val="50000"/>
              </a:spcBef>
              <a:buFontTx/>
              <a:buChar char="•"/>
            </a:pPr>
            <a:r>
              <a:rPr lang="en-US" sz="3200" dirty="0">
                <a:solidFill>
                  <a:prstClr val="black"/>
                </a:solidFill>
                <a:latin typeface="Calibri" pitchFamily="34" charset="0"/>
              </a:rPr>
              <a:t> Rotarix®: 2 doses; ages 2 and 4 months</a:t>
            </a:r>
          </a:p>
        </p:txBody>
      </p:sp>
    </p:spTree>
    <p:extLst>
      <p:ext uri="{BB962C8B-B14F-4D97-AF65-F5344CB8AC3E}">
        <p14:creationId xmlns:p14="http://schemas.microsoft.com/office/powerpoint/2010/main" val="68763856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p:cNvCxnSpPr/>
          <p:nvPr/>
        </p:nvCxnSpPr>
        <p:spPr bwMode="auto">
          <a:xfrm flipH="1">
            <a:off x="1905000" y="2286000"/>
            <a:ext cx="609600" cy="15240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2" name="TextBox 1"/>
          <p:cNvSpPr txBox="1"/>
          <p:nvPr/>
        </p:nvSpPr>
        <p:spPr>
          <a:xfrm>
            <a:off x="609600" y="304800"/>
            <a:ext cx="7924800" cy="584775"/>
          </a:xfrm>
          <a:prstGeom prst="rect">
            <a:avLst/>
          </a:prstGeom>
          <a:noFill/>
        </p:spPr>
        <p:txBody>
          <a:bodyPr wrap="square" rtlCol="0">
            <a:spAutoFit/>
          </a:bodyPr>
          <a:lstStyle/>
          <a:p>
            <a:pPr algn="ctr"/>
            <a:r>
              <a:rPr lang="en-US" sz="3200" b="1" dirty="0">
                <a:solidFill>
                  <a:srgbClr val="C00000"/>
                </a:solidFill>
                <a:cs typeface="Arial" charset="0"/>
              </a:rPr>
              <a:t>Types of Human </a:t>
            </a:r>
            <a:r>
              <a:rPr lang="en-US" sz="3200" b="1" dirty="0" err="1">
                <a:solidFill>
                  <a:srgbClr val="C00000"/>
                </a:solidFill>
                <a:cs typeface="Arial" charset="0"/>
              </a:rPr>
              <a:t>Papilloma</a:t>
            </a:r>
            <a:r>
              <a:rPr lang="en-US" sz="3200" b="1" dirty="0">
                <a:solidFill>
                  <a:srgbClr val="C00000"/>
                </a:solidFill>
                <a:cs typeface="Arial" charset="0"/>
              </a:rPr>
              <a:t> Virus (HPV)  </a:t>
            </a:r>
          </a:p>
        </p:txBody>
      </p:sp>
      <p:sp>
        <p:nvSpPr>
          <p:cNvPr id="6" name="Rounded Rectangle 5"/>
          <p:cNvSpPr/>
          <p:nvPr/>
        </p:nvSpPr>
        <p:spPr bwMode="auto">
          <a:xfrm>
            <a:off x="1562100" y="1295400"/>
            <a:ext cx="2552700" cy="990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prstClr val="black"/>
                </a:solidFill>
                <a:cs typeface="Arial" charset="0"/>
              </a:rPr>
              <a:t>Mucosal/Genital</a:t>
            </a:r>
          </a:p>
          <a:p>
            <a:pPr algn="ctr"/>
            <a:r>
              <a:rPr lang="en-US" sz="1600" dirty="0">
                <a:solidFill>
                  <a:prstClr val="black"/>
                </a:solidFill>
                <a:cs typeface="Arial" charset="0"/>
              </a:rPr>
              <a:t>~40 types</a:t>
            </a:r>
          </a:p>
        </p:txBody>
      </p:sp>
      <p:sp>
        <p:nvSpPr>
          <p:cNvPr id="8" name="Rounded Rectangle 7"/>
          <p:cNvSpPr/>
          <p:nvPr/>
        </p:nvSpPr>
        <p:spPr bwMode="auto">
          <a:xfrm>
            <a:off x="5181600" y="1295400"/>
            <a:ext cx="2362200" cy="990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err="1">
                <a:solidFill>
                  <a:prstClr val="black"/>
                </a:solidFill>
                <a:cs typeface="Arial" charset="0"/>
              </a:rPr>
              <a:t>Cutaneous</a:t>
            </a:r>
            <a:endParaRPr lang="en-US" sz="1600" dirty="0">
              <a:solidFill>
                <a:prstClr val="black"/>
              </a:solidFill>
              <a:cs typeface="Arial" charset="0"/>
            </a:endParaRPr>
          </a:p>
          <a:p>
            <a:pPr algn="ctr"/>
            <a:r>
              <a:rPr lang="en-US" sz="1600" dirty="0">
                <a:solidFill>
                  <a:prstClr val="black"/>
                </a:solidFill>
                <a:cs typeface="Arial" charset="0"/>
              </a:rPr>
              <a:t>~60 types</a:t>
            </a:r>
          </a:p>
        </p:txBody>
      </p:sp>
      <p:sp>
        <p:nvSpPr>
          <p:cNvPr id="12" name="Rounded Rectangle 11"/>
          <p:cNvSpPr/>
          <p:nvPr/>
        </p:nvSpPr>
        <p:spPr bwMode="auto">
          <a:xfrm>
            <a:off x="533400" y="3810000"/>
            <a:ext cx="2971800" cy="1524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prstClr val="black"/>
                </a:solidFill>
                <a:cs typeface="Arial" charset="0"/>
              </a:rPr>
              <a:t>Cervical cancer</a:t>
            </a:r>
          </a:p>
          <a:p>
            <a:pPr algn="ctr"/>
            <a:r>
              <a:rPr lang="en-US" sz="1600" dirty="0" err="1">
                <a:solidFill>
                  <a:prstClr val="black"/>
                </a:solidFill>
                <a:cs typeface="Arial" charset="0"/>
              </a:rPr>
              <a:t>Anogenital</a:t>
            </a:r>
            <a:r>
              <a:rPr lang="en-US" sz="1600" dirty="0">
                <a:solidFill>
                  <a:prstClr val="black"/>
                </a:solidFill>
                <a:cs typeface="Arial" charset="0"/>
              </a:rPr>
              <a:t> cancer</a:t>
            </a:r>
          </a:p>
          <a:p>
            <a:pPr algn="ctr"/>
            <a:r>
              <a:rPr lang="en-US" sz="1600" dirty="0" err="1">
                <a:solidFill>
                  <a:prstClr val="black"/>
                </a:solidFill>
                <a:cs typeface="Arial" charset="0"/>
              </a:rPr>
              <a:t>Oropharyngeal</a:t>
            </a:r>
            <a:r>
              <a:rPr lang="en-US" sz="1600" dirty="0">
                <a:solidFill>
                  <a:prstClr val="black"/>
                </a:solidFill>
                <a:cs typeface="Arial" charset="0"/>
              </a:rPr>
              <a:t> Cancer</a:t>
            </a:r>
          </a:p>
          <a:p>
            <a:pPr algn="ctr"/>
            <a:r>
              <a:rPr lang="en-US" sz="1600" dirty="0">
                <a:solidFill>
                  <a:prstClr val="black"/>
                </a:solidFill>
                <a:cs typeface="Arial" charset="0"/>
              </a:rPr>
              <a:t>Cancer precursors</a:t>
            </a:r>
          </a:p>
          <a:p>
            <a:pPr algn="ctr"/>
            <a:r>
              <a:rPr lang="en-US" sz="1600" dirty="0">
                <a:solidFill>
                  <a:prstClr val="black"/>
                </a:solidFill>
                <a:cs typeface="Arial" charset="0"/>
              </a:rPr>
              <a:t>Low grade cervical disease</a:t>
            </a:r>
          </a:p>
        </p:txBody>
      </p:sp>
      <p:sp>
        <p:nvSpPr>
          <p:cNvPr id="14" name="Rounded Rectangle 13"/>
          <p:cNvSpPr/>
          <p:nvPr/>
        </p:nvSpPr>
        <p:spPr bwMode="auto">
          <a:xfrm>
            <a:off x="3733800" y="3886200"/>
            <a:ext cx="2743200" cy="1066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srgbClr val="000000"/>
                </a:solidFill>
                <a:cs typeface="Arial" charset="0"/>
              </a:rPr>
              <a:t>Genital Warts</a:t>
            </a:r>
          </a:p>
          <a:p>
            <a:pPr algn="ctr"/>
            <a:r>
              <a:rPr lang="en-US" sz="1600" dirty="0">
                <a:solidFill>
                  <a:srgbClr val="000000"/>
                </a:solidFill>
                <a:cs typeface="Arial" charset="0"/>
              </a:rPr>
              <a:t>Laryngeal </a:t>
            </a:r>
            <a:r>
              <a:rPr lang="en-US" sz="1600" dirty="0" err="1">
                <a:solidFill>
                  <a:srgbClr val="000000"/>
                </a:solidFill>
                <a:cs typeface="Arial" charset="0"/>
              </a:rPr>
              <a:t>Papillomas</a:t>
            </a:r>
            <a:endParaRPr lang="en-US" sz="1600" dirty="0">
              <a:solidFill>
                <a:srgbClr val="000000"/>
              </a:solidFill>
              <a:cs typeface="Arial" charset="0"/>
            </a:endParaRPr>
          </a:p>
          <a:p>
            <a:pPr algn="ctr"/>
            <a:r>
              <a:rPr lang="en-US" sz="1600" dirty="0">
                <a:solidFill>
                  <a:srgbClr val="000000"/>
                </a:solidFill>
                <a:cs typeface="Arial" charset="0"/>
              </a:rPr>
              <a:t>Low grade cervical disease</a:t>
            </a:r>
          </a:p>
        </p:txBody>
      </p:sp>
      <p:sp>
        <p:nvSpPr>
          <p:cNvPr id="17" name="Rounded Rectangle 16"/>
          <p:cNvSpPr/>
          <p:nvPr/>
        </p:nvSpPr>
        <p:spPr bwMode="auto">
          <a:xfrm>
            <a:off x="6705600" y="3962400"/>
            <a:ext cx="1981200" cy="685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prstClr val="black"/>
                </a:solidFill>
                <a:cs typeface="Arial" charset="0"/>
              </a:rPr>
              <a:t>Skin warts</a:t>
            </a:r>
          </a:p>
          <a:p>
            <a:pPr algn="ctr"/>
            <a:r>
              <a:rPr lang="en-US" sz="1600" dirty="0">
                <a:solidFill>
                  <a:prstClr val="black"/>
                </a:solidFill>
                <a:cs typeface="Arial" charset="0"/>
              </a:rPr>
              <a:t>Hands and Feet</a:t>
            </a:r>
          </a:p>
        </p:txBody>
      </p:sp>
      <p:cxnSp>
        <p:nvCxnSpPr>
          <p:cNvPr id="28" name="Straight Arrow Connector 27"/>
          <p:cNvCxnSpPr>
            <a:stCxn id="8" idx="2"/>
            <a:endCxn id="17" idx="0"/>
          </p:cNvCxnSpPr>
          <p:nvPr/>
        </p:nvCxnSpPr>
        <p:spPr bwMode="auto">
          <a:xfrm>
            <a:off x="6362700" y="2286000"/>
            <a:ext cx="1333500" cy="16764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31" name="Rectangle 30"/>
          <p:cNvSpPr/>
          <p:nvPr/>
        </p:nvSpPr>
        <p:spPr>
          <a:xfrm>
            <a:off x="609600" y="2547491"/>
            <a:ext cx="1447800" cy="1077218"/>
          </a:xfrm>
          <a:prstGeom prst="rect">
            <a:avLst/>
          </a:prstGeom>
        </p:spPr>
        <p:txBody>
          <a:bodyPr wrap="square">
            <a:spAutoFit/>
          </a:bodyPr>
          <a:lstStyle/>
          <a:p>
            <a:pPr algn="ctr"/>
            <a:r>
              <a:rPr lang="en-US" sz="1600" b="1" dirty="0">
                <a:solidFill>
                  <a:srgbClr val="C00000"/>
                </a:solidFill>
                <a:cs typeface="Arial" charset="0"/>
              </a:rPr>
              <a:t>High risk types </a:t>
            </a:r>
          </a:p>
          <a:p>
            <a:pPr algn="ctr"/>
            <a:r>
              <a:rPr lang="en-US" sz="1600" b="1" dirty="0">
                <a:solidFill>
                  <a:srgbClr val="C00000"/>
                </a:solidFill>
                <a:cs typeface="Arial" charset="0"/>
              </a:rPr>
              <a:t>16, 18, 31, 45</a:t>
            </a:r>
          </a:p>
          <a:p>
            <a:pPr algn="ctr"/>
            <a:r>
              <a:rPr lang="en-US" sz="1600" b="1" dirty="0">
                <a:solidFill>
                  <a:srgbClr val="C00000"/>
                </a:solidFill>
                <a:cs typeface="Arial" charset="0"/>
              </a:rPr>
              <a:t>(and others)</a:t>
            </a:r>
          </a:p>
        </p:txBody>
      </p:sp>
      <p:sp>
        <p:nvSpPr>
          <p:cNvPr id="24" name="TextBox 23"/>
          <p:cNvSpPr txBox="1"/>
          <p:nvPr/>
        </p:nvSpPr>
        <p:spPr>
          <a:xfrm>
            <a:off x="3581400" y="2600980"/>
            <a:ext cx="2133600" cy="584775"/>
          </a:xfrm>
          <a:prstGeom prst="rect">
            <a:avLst/>
          </a:prstGeom>
          <a:noFill/>
        </p:spPr>
        <p:txBody>
          <a:bodyPr wrap="square" rtlCol="0">
            <a:spAutoFit/>
          </a:bodyPr>
          <a:lstStyle/>
          <a:p>
            <a:pPr algn="ctr"/>
            <a:r>
              <a:rPr lang="en-US" sz="1600" b="1" dirty="0">
                <a:solidFill>
                  <a:srgbClr val="C00000"/>
                </a:solidFill>
                <a:cs typeface="Arial" charset="0"/>
              </a:rPr>
              <a:t>Low risk types</a:t>
            </a:r>
          </a:p>
          <a:p>
            <a:pPr algn="ctr"/>
            <a:r>
              <a:rPr lang="en-US" sz="1600" b="1" dirty="0">
                <a:solidFill>
                  <a:srgbClr val="C00000"/>
                </a:solidFill>
                <a:cs typeface="Arial" charset="0"/>
              </a:rPr>
              <a:t>6, 11 and others</a:t>
            </a:r>
          </a:p>
        </p:txBody>
      </p:sp>
      <p:sp>
        <p:nvSpPr>
          <p:cNvPr id="20" name="TextBox 19"/>
          <p:cNvSpPr txBox="1"/>
          <p:nvPr/>
        </p:nvSpPr>
        <p:spPr>
          <a:xfrm>
            <a:off x="533400" y="5943600"/>
            <a:ext cx="8077200" cy="523220"/>
          </a:xfrm>
          <a:prstGeom prst="rect">
            <a:avLst/>
          </a:prstGeom>
          <a:noFill/>
        </p:spPr>
        <p:txBody>
          <a:bodyPr wrap="square" rtlCol="0">
            <a:spAutoFit/>
          </a:bodyPr>
          <a:lstStyle/>
          <a:p>
            <a:r>
              <a:rPr lang="en-US" sz="1400" b="1" dirty="0">
                <a:solidFill>
                  <a:prstClr val="white"/>
                </a:solidFill>
                <a:cs typeface="Arial" charset="0"/>
              </a:rPr>
              <a:t>Ref</a:t>
            </a:r>
            <a:r>
              <a:rPr lang="en-US" sz="1400" b="1" dirty="0">
                <a:solidFill>
                  <a:srgbClr val="C00000"/>
                </a:solidFill>
                <a:cs typeface="Arial" charset="0"/>
              </a:rPr>
              <a:t>: 1.Epidemiology and Prevention of Vaccine Preventable Diseases 12</a:t>
            </a:r>
            <a:r>
              <a:rPr lang="en-US" sz="1400" b="1" baseline="30000" dirty="0">
                <a:solidFill>
                  <a:srgbClr val="C00000"/>
                </a:solidFill>
                <a:cs typeface="Arial" charset="0"/>
              </a:rPr>
              <a:t>th</a:t>
            </a:r>
            <a:r>
              <a:rPr lang="en-US" sz="1400" b="1" dirty="0">
                <a:solidFill>
                  <a:srgbClr val="C00000"/>
                </a:solidFill>
                <a:cs typeface="Arial" charset="0"/>
              </a:rPr>
              <a:t> Edition, May 2012</a:t>
            </a:r>
          </a:p>
          <a:p>
            <a:r>
              <a:rPr lang="en-US" sz="1400" b="1" dirty="0">
                <a:solidFill>
                  <a:srgbClr val="C00000"/>
                </a:solidFill>
                <a:cs typeface="Arial" charset="0"/>
              </a:rPr>
              <a:t>        2. Red Book – AAP 2012 Report of the Committee on Infectious Diseases </a:t>
            </a:r>
          </a:p>
        </p:txBody>
      </p:sp>
      <p:cxnSp>
        <p:nvCxnSpPr>
          <p:cNvPr id="23" name="Straight Arrow Connector 22"/>
          <p:cNvCxnSpPr/>
          <p:nvPr/>
        </p:nvCxnSpPr>
        <p:spPr bwMode="auto">
          <a:xfrm>
            <a:off x="2514600" y="2286000"/>
            <a:ext cx="2438400" cy="16002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2555741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title" idx="4294967295"/>
          </p:nvPr>
        </p:nvSpPr>
        <p:spPr>
          <a:xfrm>
            <a:off x="0" y="0"/>
            <a:ext cx="8458200" cy="1066800"/>
          </a:xfrm>
        </p:spPr>
        <p:txBody>
          <a:bodyPr lIns="91429" tIns="45714" rIns="91429" bIns="45714">
            <a:normAutofit/>
          </a:bodyPr>
          <a:lstStyle/>
          <a:p>
            <a:pPr eaLnBrk="1" hangingPunct="1"/>
            <a:r>
              <a:rPr lang="en-US" b="1" dirty="0" smtClean="0">
                <a:solidFill>
                  <a:srgbClr val="C00000"/>
                </a:solidFill>
              </a:rPr>
              <a:t>HPV Vaccines</a:t>
            </a:r>
          </a:p>
        </p:txBody>
      </p:sp>
      <p:sp>
        <p:nvSpPr>
          <p:cNvPr id="75779" name="Rectangle 3"/>
          <p:cNvSpPr>
            <a:spLocks noGrp="1" noChangeArrowheads="1"/>
          </p:cNvSpPr>
          <p:nvPr>
            <p:ph idx="4294967295"/>
          </p:nvPr>
        </p:nvSpPr>
        <p:spPr>
          <a:xfrm>
            <a:off x="304800" y="3505200"/>
            <a:ext cx="8534400" cy="1828800"/>
          </a:xfrm>
        </p:spPr>
        <p:txBody>
          <a:bodyPr lIns="91429" tIns="45714" rIns="91429" bIns="45714">
            <a:normAutofit/>
          </a:bodyPr>
          <a:lstStyle/>
          <a:p>
            <a:pPr algn="ctr" eaLnBrk="1" hangingPunct="1">
              <a:lnSpc>
                <a:spcPct val="90000"/>
              </a:lnSpc>
              <a:buFontTx/>
              <a:buNone/>
              <a:defRPr/>
            </a:pPr>
            <a:r>
              <a:rPr lang="en-US" sz="2800" dirty="0" err="1" smtClean="0"/>
              <a:t>Cervarix</a:t>
            </a:r>
            <a:r>
              <a:rPr lang="en-US" sz="2800" baseline="30000" dirty="0" smtClean="0"/>
              <a:t>® </a:t>
            </a:r>
            <a:r>
              <a:rPr lang="en-US" sz="2800" dirty="0" smtClean="0"/>
              <a:t> (HPV2)</a:t>
            </a:r>
          </a:p>
          <a:p>
            <a:pPr marL="0" indent="0" eaLnBrk="1" hangingPunct="1">
              <a:spcBef>
                <a:spcPts val="600"/>
              </a:spcBef>
              <a:buFontTx/>
              <a:buNone/>
              <a:defRPr/>
            </a:pPr>
            <a:r>
              <a:rPr lang="en-US" sz="2000" dirty="0" smtClean="0"/>
              <a:t>Licensed for prevention of infection with </a:t>
            </a:r>
            <a:r>
              <a:rPr lang="en-US" sz="2000" u="sng" dirty="0" smtClean="0"/>
              <a:t>HPV types 16 &amp; 18</a:t>
            </a:r>
            <a:r>
              <a:rPr lang="en-US" sz="2000" dirty="0" smtClean="0"/>
              <a:t>.</a:t>
            </a:r>
          </a:p>
          <a:p>
            <a:pPr marL="0" indent="0" eaLnBrk="1" hangingPunct="1">
              <a:spcBef>
                <a:spcPts val="600"/>
              </a:spcBef>
              <a:buFontTx/>
              <a:buNone/>
              <a:defRPr/>
            </a:pPr>
            <a:r>
              <a:rPr lang="en-US" sz="2000" dirty="0" smtClean="0"/>
              <a:t>Recommended for females 9 through 26 years. (3 dose schedule)</a:t>
            </a:r>
          </a:p>
          <a:p>
            <a:pPr algn="ctr" eaLnBrk="1" hangingPunct="1">
              <a:buFontTx/>
              <a:buNone/>
              <a:defRPr/>
            </a:pPr>
            <a:r>
              <a:rPr lang="en-US" sz="2000" dirty="0" smtClean="0"/>
              <a:t> </a:t>
            </a:r>
          </a:p>
        </p:txBody>
      </p:sp>
      <p:sp>
        <p:nvSpPr>
          <p:cNvPr id="246787" name="Text Box 4"/>
          <p:cNvSpPr txBox="1">
            <a:spLocks noChangeArrowheads="1"/>
          </p:cNvSpPr>
          <p:nvPr/>
        </p:nvSpPr>
        <p:spPr bwMode="auto">
          <a:xfrm>
            <a:off x="2627243" y="5015396"/>
            <a:ext cx="3810000" cy="298450"/>
          </a:xfrm>
          <a:prstGeom prst="rect">
            <a:avLst/>
          </a:prstGeom>
          <a:noFill/>
          <a:ln w="25400">
            <a:noFill/>
            <a:miter lim="800000"/>
            <a:headEnd/>
            <a:tailEnd/>
          </a:ln>
        </p:spPr>
        <p:txBody>
          <a:bodyPr lIns="82048" tIns="41025" rIns="82048" bIns="41025">
            <a:spAutoFit/>
          </a:bodyPr>
          <a:lstStyle/>
          <a:p>
            <a:r>
              <a:rPr lang="en-US" sz="1400" dirty="0">
                <a:solidFill>
                  <a:prstClr val="black"/>
                </a:solidFill>
                <a:latin typeface="Calibri" pitchFamily="34" charset="0"/>
                <a:cs typeface="Arial" charset="0"/>
              </a:rPr>
              <a:t>Ref: MMWR; December 23, 2011 / 60(50);1705-8</a:t>
            </a:r>
          </a:p>
        </p:txBody>
      </p:sp>
      <p:sp>
        <p:nvSpPr>
          <p:cNvPr id="75781" name="Text Box 5"/>
          <p:cNvSpPr txBox="1">
            <a:spLocks noChangeArrowheads="1"/>
          </p:cNvSpPr>
          <p:nvPr/>
        </p:nvSpPr>
        <p:spPr bwMode="auto">
          <a:xfrm>
            <a:off x="304800" y="990600"/>
            <a:ext cx="8686800" cy="1600438"/>
          </a:xfrm>
          <a:prstGeom prst="rect">
            <a:avLst/>
          </a:prstGeom>
          <a:noFill/>
          <a:ln w="9525">
            <a:noFill/>
            <a:miter lim="800000"/>
            <a:headEnd/>
            <a:tailEnd/>
          </a:ln>
        </p:spPr>
        <p:txBody>
          <a:bodyPr>
            <a:spAutoFit/>
          </a:bodyPr>
          <a:lstStyle/>
          <a:p>
            <a:pPr algn="ctr">
              <a:spcBef>
                <a:spcPct val="50000"/>
              </a:spcBef>
              <a:defRPr/>
            </a:pPr>
            <a:r>
              <a:rPr lang="en-US" sz="2800" dirty="0" err="1">
                <a:solidFill>
                  <a:prstClr val="black"/>
                </a:solidFill>
                <a:latin typeface="Segoe UI"/>
                <a:cs typeface="Arial" pitchFamily="34" charset="0"/>
              </a:rPr>
              <a:t>Gardasil</a:t>
            </a:r>
            <a:r>
              <a:rPr lang="en-US" sz="2800" baseline="30000" dirty="0">
                <a:solidFill>
                  <a:prstClr val="black"/>
                </a:solidFill>
                <a:latin typeface="Segoe UI"/>
                <a:cs typeface="Arial" pitchFamily="34" charset="0"/>
              </a:rPr>
              <a:t>® </a:t>
            </a:r>
            <a:r>
              <a:rPr lang="en-US" sz="2800" dirty="0">
                <a:solidFill>
                  <a:prstClr val="black"/>
                </a:solidFill>
                <a:latin typeface="Segoe UI"/>
                <a:cs typeface="Arial" pitchFamily="34" charset="0"/>
              </a:rPr>
              <a:t>(HPV4</a:t>
            </a:r>
            <a:r>
              <a:rPr lang="en-US" sz="2800" dirty="0" smtClean="0">
                <a:solidFill>
                  <a:prstClr val="black"/>
                </a:solidFill>
                <a:latin typeface="Segoe UI"/>
                <a:cs typeface="Arial" pitchFamily="34" charset="0"/>
              </a:rPr>
              <a:t>)</a:t>
            </a:r>
          </a:p>
          <a:p>
            <a:pPr>
              <a:spcBef>
                <a:spcPts val="600"/>
              </a:spcBef>
              <a:defRPr/>
            </a:pPr>
            <a:r>
              <a:rPr lang="en-US" sz="2000" dirty="0" smtClean="0">
                <a:solidFill>
                  <a:prstClr val="black"/>
                </a:solidFill>
                <a:latin typeface="Segoe UI"/>
                <a:cs typeface="Arial" pitchFamily="34" charset="0"/>
              </a:rPr>
              <a:t>Licensed </a:t>
            </a:r>
            <a:r>
              <a:rPr lang="en-US" sz="2000" dirty="0">
                <a:solidFill>
                  <a:prstClr val="black"/>
                </a:solidFill>
                <a:latin typeface="Segoe UI"/>
                <a:cs typeface="Arial" pitchFamily="34" charset="0"/>
              </a:rPr>
              <a:t>for prevention of  infection with </a:t>
            </a:r>
            <a:r>
              <a:rPr lang="en-US" sz="2000" u="sng" dirty="0">
                <a:solidFill>
                  <a:prstClr val="black"/>
                </a:solidFill>
                <a:latin typeface="Segoe UI"/>
                <a:cs typeface="Arial" pitchFamily="34" charset="0"/>
              </a:rPr>
              <a:t>HPV types 6, 11, 16, 18</a:t>
            </a:r>
            <a:r>
              <a:rPr lang="en-US" sz="2000" dirty="0" smtClean="0">
                <a:solidFill>
                  <a:prstClr val="black"/>
                </a:solidFill>
                <a:latin typeface="Segoe UI"/>
                <a:cs typeface="Arial" pitchFamily="34" charset="0"/>
              </a:rPr>
              <a:t>. </a:t>
            </a:r>
          </a:p>
          <a:p>
            <a:pPr>
              <a:spcBef>
                <a:spcPts val="600"/>
              </a:spcBef>
              <a:defRPr/>
            </a:pPr>
            <a:r>
              <a:rPr lang="en-US" sz="2000" dirty="0" smtClean="0">
                <a:solidFill>
                  <a:prstClr val="black"/>
                </a:solidFill>
                <a:latin typeface="Segoe UI"/>
                <a:cs typeface="Arial" pitchFamily="34" charset="0"/>
              </a:rPr>
              <a:t>Recommended </a:t>
            </a:r>
            <a:r>
              <a:rPr lang="en-US" sz="2000" dirty="0">
                <a:solidFill>
                  <a:prstClr val="black"/>
                </a:solidFill>
                <a:latin typeface="Segoe UI"/>
                <a:cs typeface="Arial" pitchFamily="34" charset="0"/>
              </a:rPr>
              <a:t>for females 9 through 26 years &amp; males 9 through 21 years. May be given to males 22 through 26 </a:t>
            </a:r>
            <a:r>
              <a:rPr lang="en-US" sz="2000" dirty="0" smtClean="0">
                <a:solidFill>
                  <a:prstClr val="black"/>
                </a:solidFill>
                <a:latin typeface="Segoe UI"/>
                <a:cs typeface="Arial" pitchFamily="34" charset="0"/>
              </a:rPr>
              <a:t>years. (3 </a:t>
            </a:r>
            <a:r>
              <a:rPr lang="en-US" sz="2000" dirty="0">
                <a:solidFill>
                  <a:prstClr val="black"/>
                </a:solidFill>
                <a:latin typeface="Segoe UI"/>
                <a:cs typeface="Arial" pitchFamily="34" charset="0"/>
              </a:rPr>
              <a:t>dose </a:t>
            </a:r>
            <a:r>
              <a:rPr lang="en-US" sz="2000" dirty="0" smtClean="0">
                <a:solidFill>
                  <a:prstClr val="black"/>
                </a:solidFill>
                <a:latin typeface="Segoe UI"/>
                <a:cs typeface="Arial" pitchFamily="34" charset="0"/>
              </a:rPr>
              <a:t>schedule)</a:t>
            </a:r>
            <a:endParaRPr lang="en-US" sz="2000" dirty="0">
              <a:solidFill>
                <a:prstClr val="black"/>
              </a:solidFill>
              <a:latin typeface="Segoe UI"/>
              <a:cs typeface="Arial" pitchFamily="34" charset="0"/>
            </a:endParaRPr>
          </a:p>
        </p:txBody>
      </p:sp>
      <p:pic>
        <p:nvPicPr>
          <p:cNvPr id="246789" name="Picture 9"/>
          <p:cNvPicPr>
            <a:picLocks noChangeAspect="1" noChangeArrowheads="1"/>
          </p:cNvPicPr>
          <p:nvPr/>
        </p:nvPicPr>
        <p:blipFill>
          <a:blip r:embed="rId3" cstate="print"/>
          <a:srcRect/>
          <a:stretch>
            <a:fillRect/>
          </a:stretch>
        </p:blipFill>
        <p:spPr bwMode="auto">
          <a:xfrm>
            <a:off x="1015927" y="5747508"/>
            <a:ext cx="3375025" cy="684213"/>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5334000" y="5656882"/>
            <a:ext cx="3411538" cy="693738"/>
          </a:xfrm>
          <a:prstGeom prst="rect">
            <a:avLst/>
          </a:prstGeom>
          <a:noFill/>
          <a:ln w="9525">
            <a:noFill/>
            <a:miter lim="800000"/>
            <a:headEnd/>
            <a:tailEnd/>
          </a:ln>
        </p:spPr>
      </p:pic>
    </p:spTree>
    <p:extLst>
      <p:ext uri="{BB962C8B-B14F-4D97-AF65-F5344CB8AC3E}">
        <p14:creationId xmlns:p14="http://schemas.microsoft.com/office/powerpoint/2010/main" val="238661888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228600"/>
            <a:ext cx="7772400" cy="1828800"/>
          </a:xfrm>
        </p:spPr>
        <p:txBody>
          <a:bodyPr>
            <a:normAutofit/>
          </a:bodyPr>
          <a:lstStyle/>
          <a:p>
            <a:r>
              <a:rPr lang="en-US" sz="3600" b="0" dirty="0" smtClean="0"/>
              <a:t>Encourage Parents To Immunize a </a:t>
            </a:r>
            <a:br>
              <a:rPr lang="en-US" sz="3600" b="0" dirty="0" smtClean="0"/>
            </a:br>
            <a:r>
              <a:rPr lang="en-US" sz="3600" dirty="0" smtClean="0"/>
              <a:t>Pre-teen</a:t>
            </a:r>
            <a:r>
              <a:rPr lang="en-US" sz="3600" b="0" dirty="0" smtClean="0"/>
              <a:t> or Adolescent</a:t>
            </a:r>
            <a:endParaRPr lang="en-US" sz="3600" b="0" dirty="0"/>
          </a:p>
        </p:txBody>
      </p:sp>
      <p:sp>
        <p:nvSpPr>
          <p:cNvPr id="3" name="Content Placeholder 2"/>
          <p:cNvSpPr>
            <a:spLocks noGrp="1"/>
          </p:cNvSpPr>
          <p:nvPr>
            <p:ph idx="1"/>
          </p:nvPr>
        </p:nvSpPr>
        <p:spPr>
          <a:xfrm>
            <a:off x="533400" y="1752600"/>
            <a:ext cx="7772400" cy="4114800"/>
          </a:xfrm>
        </p:spPr>
        <p:txBody>
          <a:bodyPr>
            <a:normAutofit/>
          </a:bodyPr>
          <a:lstStyle/>
          <a:p>
            <a:pPr marL="0" indent="0">
              <a:buNone/>
            </a:pPr>
            <a:r>
              <a:rPr lang="en-US" sz="2800" b="0" i="1" dirty="0" smtClean="0"/>
              <a:t>Try saying:</a:t>
            </a:r>
          </a:p>
          <a:p>
            <a:pPr marL="0" indent="0">
              <a:buNone/>
            </a:pPr>
            <a:r>
              <a:rPr lang="en-US" sz="2800" b="0" i="1" dirty="0" smtClean="0"/>
              <a:t>Your child needs three shots today that will </a:t>
            </a:r>
            <a:r>
              <a:rPr lang="en-US" sz="2800" i="1" dirty="0" smtClean="0"/>
              <a:t>prevent tetanus, diphtheria, whooping cough, and one type of meningitis and protect </a:t>
            </a:r>
            <a:r>
              <a:rPr lang="en-US" sz="2800" b="0" i="1" dirty="0" smtClean="0"/>
              <a:t>him/her from many cancers caused by HPV. </a:t>
            </a:r>
          </a:p>
          <a:p>
            <a:pPr marL="0" indent="0">
              <a:buNone/>
            </a:pPr>
            <a:r>
              <a:rPr lang="en-US" sz="2800" i="1" dirty="0" smtClean="0"/>
              <a:t>HPV vaccine produces a better immune response in preteens than it does in older teens and young women. I strongly believe in the importance of this cancer-preventing vaccine. </a:t>
            </a:r>
          </a:p>
          <a:p>
            <a:pPr marL="0" indent="0">
              <a:buNone/>
            </a:pPr>
            <a:endParaRPr lang="en-US" sz="2800" dirty="0" smtClean="0"/>
          </a:p>
          <a:p>
            <a:pPr marL="0" indent="0">
              <a:buNone/>
            </a:pPr>
            <a:endParaRPr lang="en-US" sz="2800" b="0" i="1" dirty="0"/>
          </a:p>
          <a:p>
            <a:pPr marL="0" indent="0">
              <a:buNone/>
            </a:pPr>
            <a:endParaRPr lang="en-US" dirty="0"/>
          </a:p>
        </p:txBody>
      </p:sp>
    </p:spTree>
    <p:extLst>
      <p:ext uri="{BB962C8B-B14F-4D97-AF65-F5344CB8AC3E}">
        <p14:creationId xmlns:p14="http://schemas.microsoft.com/office/powerpoint/2010/main" val="29477297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2" name="Object 2"/>
          <p:cNvGraphicFramePr>
            <a:graphicFrameLocks noChangeAspect="1"/>
          </p:cNvGraphicFramePr>
          <p:nvPr/>
        </p:nvGraphicFramePr>
        <p:xfrm>
          <a:off x="4419600" y="3848100"/>
          <a:ext cx="4114800" cy="2676525"/>
        </p:xfrm>
        <a:graphic>
          <a:graphicData uri="http://schemas.openxmlformats.org/presentationml/2006/ole">
            <mc:AlternateContent xmlns:mc="http://schemas.openxmlformats.org/markup-compatibility/2006">
              <mc:Choice xmlns:v="urn:schemas-microsoft-com:vml" Requires="v">
                <p:oleObj spid="_x0000_s35856" name="Photo Editor Photo" r:id="rId4" imgW="4877481" imgH="3172268" progId="">
                  <p:embed/>
                </p:oleObj>
              </mc:Choice>
              <mc:Fallback>
                <p:oleObj name="Photo Editor Photo" r:id="rId4" imgW="4877481" imgH="317226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848100"/>
                        <a:ext cx="4114800" cy="267652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843" name="Object 3"/>
          <p:cNvGraphicFramePr>
            <a:graphicFrameLocks noChangeAspect="1"/>
          </p:cNvGraphicFramePr>
          <p:nvPr/>
        </p:nvGraphicFramePr>
        <p:xfrm>
          <a:off x="533400" y="685800"/>
          <a:ext cx="3962400" cy="2600325"/>
        </p:xfrm>
        <a:graphic>
          <a:graphicData uri="http://schemas.openxmlformats.org/presentationml/2006/ole">
            <mc:AlternateContent xmlns:mc="http://schemas.openxmlformats.org/markup-compatibility/2006">
              <mc:Choice xmlns:v="urn:schemas-microsoft-com:vml" Requires="v">
                <p:oleObj spid="_x0000_s35857" name="Photo Editor Photo" r:id="rId6" imgW="4877481" imgH="3200000" progId="">
                  <p:embed/>
                </p:oleObj>
              </mc:Choice>
              <mc:Fallback>
                <p:oleObj name="Photo Editor Photo" r:id="rId6" imgW="4877481" imgH="3200000"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685800"/>
                        <a:ext cx="3962400" cy="260032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844" name="Text Box 4"/>
          <p:cNvSpPr txBox="1">
            <a:spLocks noChangeArrowheads="1"/>
          </p:cNvSpPr>
          <p:nvPr/>
        </p:nvSpPr>
        <p:spPr bwMode="auto">
          <a:xfrm>
            <a:off x="4953000" y="1"/>
            <a:ext cx="3733800" cy="3354765"/>
          </a:xfrm>
          <a:prstGeom prst="rect">
            <a:avLst/>
          </a:prstGeom>
          <a:noFill/>
          <a:ln w="9525">
            <a:noFill/>
            <a:miter lim="800000"/>
            <a:headEnd/>
            <a:tailEnd/>
          </a:ln>
        </p:spPr>
        <p:txBody>
          <a:bodyPr wrap="square">
            <a:spAutoFit/>
          </a:bodyPr>
          <a:lstStyle/>
          <a:p>
            <a:pPr algn="ctr" eaLnBrk="0" hangingPunct="0">
              <a:spcBef>
                <a:spcPct val="50000"/>
              </a:spcBef>
            </a:pPr>
            <a:endParaRPr kumimoji="1" lang="en-US" sz="3600" b="1" dirty="0">
              <a:solidFill>
                <a:schemeClr val="tx2"/>
              </a:solidFill>
            </a:endParaRPr>
          </a:p>
          <a:p>
            <a:pPr algn="ctr" eaLnBrk="0" hangingPunct="0">
              <a:spcBef>
                <a:spcPct val="50000"/>
              </a:spcBef>
            </a:pPr>
            <a:r>
              <a:rPr kumimoji="1" lang="en-US" sz="4400" b="1" dirty="0">
                <a:solidFill>
                  <a:srgbClr val="FF0000"/>
                </a:solidFill>
                <a:latin typeface="+mj-lt"/>
              </a:rPr>
              <a:t>Herpes Zoster</a:t>
            </a:r>
          </a:p>
          <a:p>
            <a:pPr algn="ctr" eaLnBrk="0" hangingPunct="0">
              <a:spcBef>
                <a:spcPct val="50000"/>
              </a:spcBef>
            </a:pPr>
            <a:r>
              <a:rPr kumimoji="1" lang="en-US" sz="4400" b="1" dirty="0">
                <a:solidFill>
                  <a:srgbClr val="FF0000"/>
                </a:solidFill>
                <a:latin typeface="+mj-lt"/>
              </a:rPr>
              <a:t>“Shingles”</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ChangeArrowheads="1"/>
          </p:cNvSpPr>
          <p:nvPr>
            <p:ph type="title" idx="4294967295"/>
          </p:nvPr>
        </p:nvSpPr>
        <p:spPr>
          <a:xfrm>
            <a:off x="0" y="0"/>
            <a:ext cx="8864600" cy="762000"/>
          </a:xfrm>
        </p:spPr>
        <p:txBody>
          <a:bodyPr>
            <a:normAutofit/>
          </a:bodyPr>
          <a:lstStyle/>
          <a:p>
            <a:pPr eaLnBrk="1" hangingPunct="1"/>
            <a:r>
              <a:rPr lang="en-US" dirty="0" smtClean="0">
                <a:solidFill>
                  <a:srgbClr val="C00000"/>
                </a:solidFill>
              </a:rPr>
              <a:t>Herpes Zoster </a:t>
            </a:r>
          </a:p>
        </p:txBody>
      </p:sp>
      <p:sp>
        <p:nvSpPr>
          <p:cNvPr id="230402" name="Rectangle 3"/>
          <p:cNvSpPr>
            <a:spLocks noGrp="1" noChangeArrowheads="1"/>
          </p:cNvSpPr>
          <p:nvPr>
            <p:ph type="body" idx="4294967295"/>
          </p:nvPr>
        </p:nvSpPr>
        <p:spPr>
          <a:xfrm>
            <a:off x="533400" y="762000"/>
            <a:ext cx="8610600" cy="2895600"/>
          </a:xfrm>
        </p:spPr>
        <p:txBody>
          <a:bodyPr>
            <a:normAutofit/>
          </a:bodyPr>
          <a:lstStyle/>
          <a:p>
            <a:pPr eaLnBrk="1" hangingPunct="1"/>
            <a:r>
              <a:rPr lang="en-US" sz="2400" dirty="0" smtClean="0"/>
              <a:t>Herpes zoster (HZ), or shingles, occurs through reactivation of latent varicella-zoster virus</a:t>
            </a:r>
          </a:p>
          <a:p>
            <a:pPr eaLnBrk="1" hangingPunct="1"/>
            <a:r>
              <a:rPr lang="en-US" sz="2400" dirty="0" smtClean="0"/>
              <a:t>Typically characterized by prodromal pain and  an acute vesicular eruption (rash) accompanied by moderate to severe pain</a:t>
            </a:r>
          </a:p>
          <a:p>
            <a:pPr eaLnBrk="1" hangingPunct="1"/>
            <a:r>
              <a:rPr lang="en-US" sz="2400" dirty="0" smtClean="0"/>
              <a:t>One in three persons will develop zoster during their lifetime</a:t>
            </a:r>
          </a:p>
        </p:txBody>
      </p:sp>
      <p:sp>
        <p:nvSpPr>
          <p:cNvPr id="230403" name="Text Box 5"/>
          <p:cNvSpPr txBox="1">
            <a:spLocks noChangeArrowheads="1"/>
          </p:cNvSpPr>
          <p:nvPr/>
        </p:nvSpPr>
        <p:spPr bwMode="auto">
          <a:xfrm>
            <a:off x="152400" y="4419600"/>
            <a:ext cx="6629400" cy="396875"/>
          </a:xfrm>
          <a:prstGeom prst="rect">
            <a:avLst/>
          </a:prstGeom>
          <a:noFill/>
          <a:ln w="9525">
            <a:noFill/>
            <a:miter lim="800000"/>
            <a:headEnd/>
            <a:tailEnd/>
          </a:ln>
        </p:spPr>
        <p:txBody>
          <a:bodyPr>
            <a:spAutoFit/>
          </a:bodyPr>
          <a:lstStyle/>
          <a:p>
            <a:pPr>
              <a:spcBef>
                <a:spcPct val="50000"/>
              </a:spcBef>
            </a:pPr>
            <a:endParaRPr lang="en-US" sz="2000" b="1">
              <a:solidFill>
                <a:srgbClr val="FFFFCC"/>
              </a:solidFill>
              <a:cs typeface="Arial" charset="0"/>
            </a:endParaRPr>
          </a:p>
        </p:txBody>
      </p:sp>
      <p:sp>
        <p:nvSpPr>
          <p:cNvPr id="532486" name="Text Box 6"/>
          <p:cNvSpPr txBox="1">
            <a:spLocks noChangeArrowheads="1"/>
          </p:cNvSpPr>
          <p:nvPr/>
        </p:nvSpPr>
        <p:spPr bwMode="auto">
          <a:xfrm>
            <a:off x="152400" y="3967011"/>
            <a:ext cx="6248400" cy="2105192"/>
          </a:xfrm>
          <a:prstGeom prst="rect">
            <a:avLst/>
          </a:prstGeom>
          <a:noFill/>
          <a:ln w="9525">
            <a:noFill/>
            <a:miter lim="800000"/>
            <a:headEnd/>
            <a:tailEnd/>
          </a:ln>
        </p:spPr>
        <p:txBody>
          <a:bodyPr>
            <a:spAutoFit/>
          </a:bodyPr>
          <a:lstStyle/>
          <a:p>
            <a:pPr marL="342900" indent="-342900">
              <a:lnSpc>
                <a:spcPct val="90000"/>
              </a:lnSpc>
              <a:spcBef>
                <a:spcPct val="20000"/>
              </a:spcBef>
              <a:buFont typeface="Arial" pitchFamily="34" charset="0"/>
              <a:buChar char="•"/>
            </a:pPr>
            <a:r>
              <a:rPr lang="en-US" sz="2800" dirty="0">
                <a:latin typeface="Calibri" pitchFamily="34" charset="0"/>
                <a:cs typeface="Arial" charset="0"/>
              </a:rPr>
              <a:t>  </a:t>
            </a:r>
            <a:r>
              <a:rPr lang="en-US" sz="2400" dirty="0" smtClean="0">
                <a:latin typeface="+mn-lt"/>
              </a:rPr>
              <a:t>A </a:t>
            </a:r>
            <a:r>
              <a:rPr lang="en-US" sz="2400" dirty="0">
                <a:latin typeface="+mn-lt"/>
              </a:rPr>
              <a:t>common consequence of zoster </a:t>
            </a:r>
            <a:endParaRPr lang="en-US" sz="2400" dirty="0" smtClean="0">
              <a:latin typeface="+mn-lt"/>
            </a:endParaRPr>
          </a:p>
          <a:p>
            <a:pPr>
              <a:lnSpc>
                <a:spcPct val="90000"/>
              </a:lnSpc>
              <a:spcBef>
                <a:spcPct val="20000"/>
              </a:spcBef>
            </a:pPr>
            <a:r>
              <a:rPr lang="en-US" sz="2400" dirty="0">
                <a:latin typeface="+mn-lt"/>
              </a:rPr>
              <a:t> </a:t>
            </a:r>
            <a:r>
              <a:rPr lang="en-US" sz="2400" dirty="0" smtClean="0">
                <a:latin typeface="+mn-lt"/>
              </a:rPr>
              <a:t>     is </a:t>
            </a:r>
            <a:r>
              <a:rPr lang="en-US" sz="2400" dirty="0">
                <a:latin typeface="+mn-lt"/>
              </a:rPr>
              <a:t>post-herpetic neuralgia (PHN). </a:t>
            </a:r>
          </a:p>
          <a:p>
            <a:pPr>
              <a:lnSpc>
                <a:spcPct val="90000"/>
              </a:lnSpc>
              <a:spcBef>
                <a:spcPct val="20000"/>
              </a:spcBef>
            </a:pPr>
            <a:endParaRPr lang="en-US" sz="2400" dirty="0">
              <a:latin typeface="+mn-lt"/>
            </a:endParaRPr>
          </a:p>
          <a:p>
            <a:pPr marL="342900" indent="-342900">
              <a:lnSpc>
                <a:spcPct val="90000"/>
              </a:lnSpc>
              <a:spcBef>
                <a:spcPct val="20000"/>
              </a:spcBef>
              <a:buFont typeface="Arial" pitchFamily="34" charset="0"/>
              <a:buChar char="•"/>
            </a:pPr>
            <a:r>
              <a:rPr lang="en-US" sz="2400" dirty="0">
                <a:latin typeface="+mn-lt"/>
              </a:rPr>
              <a:t>  </a:t>
            </a:r>
            <a:r>
              <a:rPr lang="en-US" sz="2400" dirty="0" smtClean="0">
                <a:latin typeface="+mn-lt"/>
              </a:rPr>
              <a:t>Risk </a:t>
            </a:r>
            <a:r>
              <a:rPr lang="en-US" sz="2400" dirty="0">
                <a:latin typeface="+mn-lt"/>
              </a:rPr>
              <a:t>for zoster and </a:t>
            </a:r>
            <a:r>
              <a:rPr lang="en-US" sz="2400" dirty="0" smtClean="0">
                <a:latin typeface="+mn-lt"/>
              </a:rPr>
              <a:t>post-herpetic</a:t>
            </a:r>
          </a:p>
          <a:p>
            <a:pPr>
              <a:lnSpc>
                <a:spcPct val="90000"/>
              </a:lnSpc>
              <a:spcBef>
                <a:spcPct val="20000"/>
              </a:spcBef>
            </a:pPr>
            <a:r>
              <a:rPr lang="en-US" sz="2400" dirty="0">
                <a:latin typeface="+mn-lt"/>
              </a:rPr>
              <a:t> </a:t>
            </a:r>
            <a:r>
              <a:rPr lang="en-US" sz="2400" dirty="0" smtClean="0">
                <a:latin typeface="+mn-lt"/>
              </a:rPr>
              <a:t>     neuralgia </a:t>
            </a:r>
            <a:r>
              <a:rPr lang="en-US" sz="2400" dirty="0">
                <a:latin typeface="+mn-lt"/>
              </a:rPr>
              <a:t>increases with age  </a:t>
            </a:r>
          </a:p>
        </p:txBody>
      </p:sp>
      <p:pic>
        <p:nvPicPr>
          <p:cNvPr id="230405" name="Picture 7"/>
          <p:cNvPicPr>
            <a:picLocks noChangeAspect="1" noChangeArrowheads="1"/>
          </p:cNvPicPr>
          <p:nvPr/>
        </p:nvPicPr>
        <p:blipFill>
          <a:blip r:embed="rId3" cstate="print"/>
          <a:srcRect/>
          <a:stretch>
            <a:fillRect/>
          </a:stretch>
        </p:blipFill>
        <p:spPr bwMode="auto">
          <a:xfrm>
            <a:off x="5943600" y="3694112"/>
            <a:ext cx="2921000" cy="2244725"/>
          </a:xfrm>
          <a:prstGeom prst="rect">
            <a:avLst/>
          </a:prstGeom>
          <a:noFill/>
          <a:ln w="9525">
            <a:noFill/>
            <a:miter lim="800000"/>
            <a:headEnd/>
            <a:tailEnd/>
          </a:ln>
        </p:spPr>
      </p:pic>
    </p:spTree>
    <p:extLst>
      <p:ext uri="{BB962C8B-B14F-4D97-AF65-F5344CB8AC3E}">
        <p14:creationId xmlns:p14="http://schemas.microsoft.com/office/powerpoint/2010/main" val="33918762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Grp="1" noChangeArrowheads="1"/>
          </p:cNvSpPr>
          <p:nvPr>
            <p:ph type="title" idx="4294967295"/>
          </p:nvPr>
        </p:nvSpPr>
        <p:spPr>
          <a:xfrm>
            <a:off x="304800" y="304800"/>
            <a:ext cx="6070600" cy="1828800"/>
          </a:xfrm>
        </p:spPr>
        <p:txBody>
          <a:bodyPr>
            <a:normAutofit fontScale="90000"/>
          </a:bodyPr>
          <a:lstStyle/>
          <a:p>
            <a:pPr algn="l" eaLnBrk="1" hangingPunct="1"/>
            <a:r>
              <a:rPr lang="en-US" sz="4000" dirty="0" smtClean="0">
                <a:solidFill>
                  <a:srgbClr val="C00000"/>
                </a:solidFill>
              </a:rPr>
              <a:t>Indications</a:t>
            </a:r>
            <a:br>
              <a:rPr lang="en-US" sz="4000" dirty="0" smtClean="0">
                <a:solidFill>
                  <a:srgbClr val="C00000"/>
                </a:solidFill>
              </a:rPr>
            </a:br>
            <a:r>
              <a:rPr lang="en-US" sz="4000" dirty="0" smtClean="0">
                <a:solidFill>
                  <a:srgbClr val="C00000"/>
                </a:solidFill>
              </a:rPr>
              <a:t>       Recommendations </a:t>
            </a:r>
            <a:br>
              <a:rPr lang="en-US" sz="4000" dirty="0" smtClean="0">
                <a:solidFill>
                  <a:srgbClr val="C00000"/>
                </a:solidFill>
              </a:rPr>
            </a:br>
            <a:r>
              <a:rPr lang="en-US" sz="4000" dirty="0" smtClean="0">
                <a:solidFill>
                  <a:srgbClr val="C00000"/>
                </a:solidFill>
              </a:rPr>
              <a:t>                    Requirements</a:t>
            </a:r>
          </a:p>
        </p:txBody>
      </p:sp>
      <p:sp>
        <p:nvSpPr>
          <p:cNvPr id="346117" name="Text Box 5"/>
          <p:cNvSpPr txBox="1">
            <a:spLocks noChangeArrowheads="1"/>
          </p:cNvSpPr>
          <p:nvPr/>
        </p:nvSpPr>
        <p:spPr bwMode="auto">
          <a:xfrm>
            <a:off x="533400" y="2133600"/>
            <a:ext cx="8153400" cy="4228850"/>
          </a:xfrm>
          <a:prstGeom prst="rect">
            <a:avLst/>
          </a:prstGeom>
          <a:noFill/>
          <a:ln w="9525">
            <a:noFill/>
            <a:miter lim="800000"/>
            <a:headEnd/>
            <a:tailEnd/>
          </a:ln>
          <a:effectLst/>
        </p:spPr>
        <p:txBody>
          <a:bodyPr>
            <a:spAutoFit/>
          </a:bodyPr>
          <a:lstStyle/>
          <a:p>
            <a:pPr>
              <a:spcBef>
                <a:spcPct val="20000"/>
              </a:spcBef>
              <a:buClr>
                <a:srgbClr val="FFFFFF"/>
              </a:buClr>
              <a:buSzPct val="70000"/>
              <a:defRPr/>
            </a:pPr>
            <a:r>
              <a:rPr lang="en-US" sz="2400" b="1" dirty="0">
                <a:latin typeface="+mn-lt"/>
              </a:rPr>
              <a:t>Indication</a:t>
            </a:r>
          </a:p>
          <a:p>
            <a:pPr marL="738188" lvl="1" indent="-280988">
              <a:spcBef>
                <a:spcPct val="20000"/>
              </a:spcBef>
              <a:buClr>
                <a:srgbClr val="FFFFFF"/>
              </a:buClr>
              <a:buSzPct val="70000"/>
              <a:buFontTx/>
              <a:buChar char="•"/>
              <a:defRPr/>
            </a:pPr>
            <a:r>
              <a:rPr lang="en-US" sz="2400" dirty="0">
                <a:latin typeface="+mn-lt"/>
              </a:rPr>
              <a:t>Information about the appropriate use of the vaccine</a:t>
            </a:r>
          </a:p>
          <a:p>
            <a:pPr>
              <a:spcBef>
                <a:spcPct val="20000"/>
              </a:spcBef>
              <a:buClr>
                <a:srgbClr val="FFFFFF"/>
              </a:buClr>
              <a:buSzPct val="70000"/>
              <a:defRPr/>
            </a:pPr>
            <a:r>
              <a:rPr lang="en-US" sz="2400" b="1" dirty="0">
                <a:latin typeface="+mn-lt"/>
              </a:rPr>
              <a:t>Recommendation</a:t>
            </a:r>
          </a:p>
          <a:p>
            <a:pPr marL="738188" lvl="1" indent="-280988">
              <a:spcBef>
                <a:spcPct val="20000"/>
              </a:spcBef>
              <a:buClr>
                <a:srgbClr val="FFFFFF"/>
              </a:buClr>
              <a:buSzPct val="70000"/>
              <a:buFontTx/>
              <a:buChar char="•"/>
              <a:defRPr/>
            </a:pPr>
            <a:r>
              <a:rPr lang="en-US" sz="2400" dirty="0">
                <a:latin typeface="+mn-lt"/>
              </a:rPr>
              <a:t>ACIP statement that broadens and further delineates the  Indication found in the package insert</a:t>
            </a:r>
          </a:p>
          <a:p>
            <a:pPr marL="738188" lvl="1" indent="-280988">
              <a:spcBef>
                <a:spcPct val="20000"/>
              </a:spcBef>
              <a:buClr>
                <a:srgbClr val="FFFFFF"/>
              </a:buClr>
              <a:buSzPct val="70000"/>
              <a:buFontTx/>
              <a:buChar char="•"/>
              <a:defRPr/>
            </a:pPr>
            <a:r>
              <a:rPr lang="en-US" sz="2400" dirty="0">
                <a:latin typeface="+mn-lt"/>
              </a:rPr>
              <a:t>Basis for standards for best practice</a:t>
            </a:r>
          </a:p>
          <a:p>
            <a:pPr>
              <a:spcBef>
                <a:spcPct val="20000"/>
              </a:spcBef>
              <a:buClr>
                <a:srgbClr val="FFFFFF"/>
              </a:buClr>
              <a:buSzPct val="70000"/>
              <a:defRPr/>
            </a:pPr>
            <a:r>
              <a:rPr lang="en-US" sz="2400" b="1" dirty="0">
                <a:latin typeface="+mn-lt"/>
              </a:rPr>
              <a:t>Requirement</a:t>
            </a:r>
          </a:p>
          <a:p>
            <a:pPr marL="738188" lvl="1" indent="-280988">
              <a:spcBef>
                <a:spcPct val="20000"/>
              </a:spcBef>
              <a:buClr>
                <a:srgbClr val="FFFFFF"/>
              </a:buClr>
              <a:buSzPct val="70000"/>
              <a:buFontTx/>
              <a:buChar char="•"/>
              <a:defRPr/>
            </a:pPr>
            <a:r>
              <a:rPr lang="en-US" sz="2400" dirty="0">
                <a:latin typeface="+mn-lt"/>
              </a:rPr>
              <a:t>Mandate by a state that a particular vaccine must be administered and documented before entrance to child care and/or school</a:t>
            </a:r>
          </a:p>
        </p:txBody>
      </p:sp>
      <p:pic>
        <p:nvPicPr>
          <p:cNvPr id="78852" name="Picture 6" descr="MC900434411[1]"/>
          <p:cNvPicPr>
            <a:picLocks noChangeAspect="1" noChangeArrowheads="1"/>
          </p:cNvPicPr>
          <p:nvPr/>
        </p:nvPicPr>
        <p:blipFill>
          <a:blip r:embed="rId3" cstate="print"/>
          <a:srcRect/>
          <a:stretch>
            <a:fillRect/>
          </a:stretch>
        </p:blipFill>
        <p:spPr bwMode="auto">
          <a:xfrm>
            <a:off x="6019800" y="0"/>
            <a:ext cx="2514600" cy="2133600"/>
          </a:xfrm>
          <a:prstGeom prst="rect">
            <a:avLst/>
          </a:prstGeom>
          <a:noFill/>
          <a:ln w="9525">
            <a:noFill/>
            <a:miter lim="800000"/>
            <a:headEnd/>
            <a:tailEnd/>
          </a:ln>
        </p:spPr>
      </p:pic>
    </p:spTree>
    <p:extLst>
      <p:ext uri="{BB962C8B-B14F-4D97-AF65-F5344CB8AC3E}">
        <p14:creationId xmlns:p14="http://schemas.microsoft.com/office/powerpoint/2010/main" val="5239032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noChangeArrowheads="1"/>
          </p:cNvSpPr>
          <p:nvPr>
            <p:ph type="title" idx="4294967295"/>
          </p:nvPr>
        </p:nvSpPr>
        <p:spPr>
          <a:xfrm>
            <a:off x="0" y="228600"/>
            <a:ext cx="7772400" cy="838200"/>
          </a:xfrm>
        </p:spPr>
        <p:txBody>
          <a:bodyPr>
            <a:normAutofit/>
          </a:bodyPr>
          <a:lstStyle/>
          <a:p>
            <a:r>
              <a:rPr lang="en-US" dirty="0" err="1" smtClean="0">
                <a:solidFill>
                  <a:srgbClr val="C00000"/>
                </a:solidFill>
              </a:rPr>
              <a:t>Zostavax</a:t>
            </a:r>
            <a:r>
              <a:rPr lang="en-US" b="1" baseline="30000" dirty="0" smtClean="0">
                <a:solidFill>
                  <a:srgbClr val="C00000"/>
                </a:solidFill>
              </a:rPr>
              <a:t>®</a:t>
            </a:r>
            <a:endParaRPr lang="en-US" b="1" dirty="0" smtClean="0">
              <a:solidFill>
                <a:srgbClr val="C00000"/>
              </a:solidFill>
            </a:endParaRPr>
          </a:p>
        </p:txBody>
      </p:sp>
      <p:sp>
        <p:nvSpPr>
          <p:cNvPr id="232450" name="Text Box 4"/>
          <p:cNvSpPr txBox="1">
            <a:spLocks noChangeArrowheads="1"/>
          </p:cNvSpPr>
          <p:nvPr/>
        </p:nvSpPr>
        <p:spPr bwMode="auto">
          <a:xfrm>
            <a:off x="381000" y="990600"/>
            <a:ext cx="8534400" cy="1373188"/>
          </a:xfrm>
          <a:prstGeom prst="rect">
            <a:avLst/>
          </a:prstGeom>
          <a:noFill/>
          <a:ln w="9525">
            <a:noFill/>
            <a:miter lim="800000"/>
            <a:headEnd/>
            <a:tailEnd/>
          </a:ln>
        </p:spPr>
        <p:txBody>
          <a:bodyPr>
            <a:spAutoFit/>
          </a:bodyPr>
          <a:lstStyle/>
          <a:p>
            <a:pPr marL="339725" indent="-339725">
              <a:spcBef>
                <a:spcPct val="20000"/>
              </a:spcBef>
            </a:pPr>
            <a:r>
              <a:rPr lang="en-US" sz="2800" dirty="0">
                <a:latin typeface="Calibri" pitchFamily="34" charset="0"/>
                <a:cs typeface="Arial" charset="0"/>
              </a:rPr>
              <a:t>One dose recommended for adults 60 years and older, including those who have experienced previous episodes of shingles</a:t>
            </a:r>
          </a:p>
        </p:txBody>
      </p:sp>
      <p:sp>
        <p:nvSpPr>
          <p:cNvPr id="232451" name="Text Box 5"/>
          <p:cNvSpPr txBox="1">
            <a:spLocks noChangeArrowheads="1"/>
          </p:cNvSpPr>
          <p:nvPr/>
        </p:nvSpPr>
        <p:spPr bwMode="auto">
          <a:xfrm>
            <a:off x="304800" y="2501900"/>
            <a:ext cx="8610600" cy="1495425"/>
          </a:xfrm>
          <a:prstGeom prst="rect">
            <a:avLst/>
          </a:prstGeom>
          <a:noFill/>
          <a:ln w="9525">
            <a:noFill/>
            <a:miter lim="800000"/>
            <a:headEnd/>
            <a:tailEnd/>
          </a:ln>
        </p:spPr>
        <p:txBody>
          <a:bodyPr>
            <a:spAutoFit/>
          </a:bodyPr>
          <a:lstStyle/>
          <a:p>
            <a:pPr marL="574675" indent="-574675" algn="ctr">
              <a:spcBef>
                <a:spcPct val="50000"/>
              </a:spcBef>
            </a:pPr>
            <a:r>
              <a:rPr lang="en-US" sz="3600" dirty="0">
                <a:latin typeface="Calibri" pitchFamily="34" charset="0"/>
                <a:cs typeface="Arial" charset="0"/>
              </a:rPr>
              <a:t>Overall Efficacy</a:t>
            </a:r>
            <a:r>
              <a:rPr lang="en-US" sz="2400" b="1" dirty="0">
                <a:latin typeface="Calibri" pitchFamily="34" charset="0"/>
                <a:cs typeface="Arial" charset="0"/>
              </a:rPr>
              <a:t>*</a:t>
            </a:r>
          </a:p>
          <a:p>
            <a:pPr marL="574675" indent="-574675">
              <a:buFont typeface="Arial" charset="0"/>
              <a:buChar char="•"/>
            </a:pPr>
            <a:r>
              <a:rPr lang="en-US" sz="2800" dirty="0">
                <a:latin typeface="Calibri" pitchFamily="34" charset="0"/>
                <a:cs typeface="Arial" charset="0"/>
              </a:rPr>
              <a:t>51% fewer episodes of zoster and less severe disease</a:t>
            </a:r>
          </a:p>
          <a:p>
            <a:pPr marL="574675" indent="-574675">
              <a:buFont typeface="Arial" charset="0"/>
              <a:buChar char="•"/>
            </a:pPr>
            <a:r>
              <a:rPr lang="en-US" sz="2800" dirty="0">
                <a:latin typeface="Calibri" pitchFamily="34" charset="0"/>
                <a:cs typeface="Arial" charset="0"/>
              </a:rPr>
              <a:t>66% less </a:t>
            </a:r>
            <a:r>
              <a:rPr lang="en-US" sz="2800" dirty="0" err="1">
                <a:latin typeface="Calibri" pitchFamily="34" charset="0"/>
                <a:cs typeface="Arial" charset="0"/>
              </a:rPr>
              <a:t>postherpetic</a:t>
            </a:r>
            <a:r>
              <a:rPr lang="en-US" sz="2800" dirty="0">
                <a:latin typeface="Calibri" pitchFamily="34" charset="0"/>
                <a:cs typeface="Arial" charset="0"/>
              </a:rPr>
              <a:t> neuralgia</a:t>
            </a:r>
          </a:p>
        </p:txBody>
      </p:sp>
      <p:sp>
        <p:nvSpPr>
          <p:cNvPr id="534533" name="Text Box 5"/>
          <p:cNvSpPr txBox="1">
            <a:spLocks noChangeArrowheads="1"/>
          </p:cNvSpPr>
          <p:nvPr/>
        </p:nvSpPr>
        <p:spPr bwMode="auto">
          <a:xfrm>
            <a:off x="304800" y="4114800"/>
            <a:ext cx="8534400" cy="1816100"/>
          </a:xfrm>
          <a:prstGeom prst="rect">
            <a:avLst/>
          </a:prstGeom>
          <a:noFill/>
          <a:ln w="9525">
            <a:noFill/>
            <a:miter lim="800000"/>
            <a:headEnd/>
            <a:tailEnd/>
          </a:ln>
        </p:spPr>
        <p:txBody>
          <a:bodyPr>
            <a:spAutoFit/>
          </a:bodyPr>
          <a:lstStyle/>
          <a:p>
            <a:pPr algn="ctr">
              <a:spcBef>
                <a:spcPct val="50000"/>
              </a:spcBef>
            </a:pPr>
            <a:r>
              <a:rPr lang="en-US" sz="2800" dirty="0">
                <a:latin typeface="Calibri" pitchFamily="34" charset="0"/>
                <a:cs typeface="Arial" charset="0"/>
              </a:rPr>
              <a:t>On March 24, 2011 FDA approved </a:t>
            </a:r>
            <a:r>
              <a:rPr lang="en-US" sz="2800" dirty="0" err="1">
                <a:latin typeface="Calibri" pitchFamily="34" charset="0"/>
                <a:cs typeface="Arial" charset="0"/>
              </a:rPr>
              <a:t>Zostavax</a:t>
            </a:r>
            <a:r>
              <a:rPr lang="en-US" sz="2800" dirty="0">
                <a:latin typeface="Calibri" pitchFamily="34" charset="0"/>
                <a:cs typeface="Arial" charset="0"/>
              </a:rPr>
              <a:t> </a:t>
            </a:r>
          </a:p>
          <a:p>
            <a:pPr algn="ctr">
              <a:spcBef>
                <a:spcPct val="50000"/>
              </a:spcBef>
            </a:pPr>
            <a:r>
              <a:rPr lang="en-US" sz="2800" dirty="0">
                <a:latin typeface="Calibri" pitchFamily="34" charset="0"/>
                <a:cs typeface="Arial" charset="0"/>
              </a:rPr>
              <a:t>for use in ages 50-59 years</a:t>
            </a:r>
          </a:p>
          <a:p>
            <a:pPr algn="ctr">
              <a:spcBef>
                <a:spcPct val="50000"/>
              </a:spcBef>
            </a:pPr>
            <a:r>
              <a:rPr lang="en-US" sz="2800" u="sng" dirty="0">
                <a:latin typeface="Calibri" pitchFamily="34" charset="0"/>
                <a:cs typeface="Arial" charset="0"/>
              </a:rPr>
              <a:t>ACIP has not made a recommendation for this age group</a:t>
            </a:r>
          </a:p>
        </p:txBody>
      </p:sp>
      <p:sp>
        <p:nvSpPr>
          <p:cNvPr id="232453" name="Rectangle 6"/>
          <p:cNvSpPr>
            <a:spLocks noChangeArrowheads="1"/>
          </p:cNvSpPr>
          <p:nvPr/>
        </p:nvSpPr>
        <p:spPr bwMode="auto">
          <a:xfrm>
            <a:off x="640080" y="5985033"/>
            <a:ext cx="7162800" cy="307975"/>
          </a:xfrm>
          <a:prstGeom prst="rect">
            <a:avLst/>
          </a:prstGeom>
          <a:noFill/>
          <a:ln w="9525">
            <a:noFill/>
            <a:miter lim="800000"/>
            <a:headEnd/>
            <a:tailEnd/>
          </a:ln>
        </p:spPr>
        <p:txBody>
          <a:bodyPr>
            <a:spAutoFit/>
          </a:bodyPr>
          <a:lstStyle/>
          <a:p>
            <a:r>
              <a:rPr lang="en-US" sz="1400" b="1" dirty="0">
                <a:solidFill>
                  <a:srgbClr val="FFFFFF"/>
                </a:solidFill>
                <a:latin typeface="Calibri" pitchFamily="34" charset="0"/>
                <a:cs typeface="Arial" charset="0"/>
              </a:rPr>
              <a:t>*</a:t>
            </a:r>
            <a:r>
              <a:rPr lang="en-US" sz="1400" b="1" dirty="0">
                <a:latin typeface="Calibri" pitchFamily="34" charset="0"/>
                <a:cs typeface="Arial" charset="0"/>
              </a:rPr>
              <a:t>Ref:  Epidemiology and Prevention of Vaccine-Preventable Diseases. 12th Edition, May 2012.</a:t>
            </a:r>
          </a:p>
        </p:txBody>
      </p:sp>
      <p:sp>
        <p:nvSpPr>
          <p:cNvPr id="232454" name="Text Box 7"/>
          <p:cNvSpPr txBox="1">
            <a:spLocks noChangeArrowheads="1"/>
          </p:cNvSpPr>
          <p:nvPr/>
        </p:nvSpPr>
        <p:spPr bwMode="auto">
          <a:xfrm>
            <a:off x="7848600" y="6096000"/>
            <a:ext cx="914400" cy="366713"/>
          </a:xfrm>
          <a:prstGeom prst="rect">
            <a:avLst/>
          </a:prstGeom>
          <a:noFill/>
          <a:ln w="9525">
            <a:noFill/>
            <a:miter lim="800000"/>
            <a:headEnd/>
            <a:tailEnd/>
          </a:ln>
        </p:spPr>
        <p:txBody>
          <a:bodyPr>
            <a:spAutoFit/>
          </a:bodyPr>
          <a:lstStyle/>
          <a:p>
            <a:pPr>
              <a:spcBef>
                <a:spcPct val="50000"/>
              </a:spcBef>
            </a:pPr>
            <a:endParaRPr lang="en-US" b="1">
              <a:solidFill>
                <a:srgbClr val="FF9900"/>
              </a:solidFill>
              <a:cs typeface="Arial" charset="0"/>
            </a:endParaRPr>
          </a:p>
        </p:txBody>
      </p:sp>
    </p:spTree>
    <p:extLst>
      <p:ext uri="{BB962C8B-B14F-4D97-AF65-F5344CB8AC3E}">
        <p14:creationId xmlns:p14="http://schemas.microsoft.com/office/powerpoint/2010/main" val="16235397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152400" y="0"/>
            <a:ext cx="8839200" cy="1295400"/>
          </a:xfrm>
        </p:spPr>
        <p:txBody>
          <a:bodyPr>
            <a:normAutofit/>
          </a:bodyPr>
          <a:lstStyle/>
          <a:p>
            <a:pPr eaLnBrk="1" hangingPunct="1"/>
            <a:r>
              <a:rPr lang="en-US" sz="4000" dirty="0" smtClean="0">
                <a:solidFill>
                  <a:srgbClr val="FF0000"/>
                </a:solidFill>
              </a:rPr>
              <a:t>Is Shingles Contagious?</a:t>
            </a:r>
          </a:p>
        </p:txBody>
      </p:sp>
      <p:sp>
        <p:nvSpPr>
          <p:cNvPr id="121859" name="Rectangle 3"/>
          <p:cNvSpPr>
            <a:spLocks noGrp="1" noChangeArrowheads="1"/>
          </p:cNvSpPr>
          <p:nvPr>
            <p:ph type="body" idx="1"/>
          </p:nvPr>
        </p:nvSpPr>
        <p:spPr>
          <a:xfrm>
            <a:off x="609600" y="1143000"/>
            <a:ext cx="7834313" cy="4552950"/>
          </a:xfrm>
        </p:spPr>
        <p:txBody>
          <a:bodyPr>
            <a:normAutofit fontScale="92500"/>
          </a:bodyPr>
          <a:lstStyle/>
          <a:p>
            <a:pPr eaLnBrk="1" hangingPunct="1">
              <a:lnSpc>
                <a:spcPct val="110000"/>
              </a:lnSpc>
            </a:pPr>
            <a:r>
              <a:rPr lang="en-US" sz="2800" dirty="0" smtClean="0">
                <a:cs typeface="Arial" pitchFamily="34" charset="0"/>
              </a:rPr>
              <a:t>Shingles cannot be passed from one person to another.</a:t>
            </a:r>
          </a:p>
          <a:p>
            <a:pPr eaLnBrk="1" hangingPunct="1">
              <a:lnSpc>
                <a:spcPct val="110000"/>
              </a:lnSpc>
              <a:buNone/>
            </a:pPr>
            <a:endParaRPr lang="en-US" sz="2800" dirty="0" smtClean="0">
              <a:cs typeface="Arial" pitchFamily="34" charset="0"/>
            </a:endParaRPr>
          </a:p>
          <a:p>
            <a:pPr eaLnBrk="1" hangingPunct="1">
              <a:lnSpc>
                <a:spcPct val="110000"/>
              </a:lnSpc>
            </a:pPr>
            <a:r>
              <a:rPr lang="en-US" sz="2800" dirty="0" smtClean="0">
                <a:cs typeface="Arial" pitchFamily="34" charset="0"/>
              </a:rPr>
              <a:t>However, a person with shingles can spread the virus to a person who has never had chickenpox.</a:t>
            </a:r>
          </a:p>
          <a:p>
            <a:pPr eaLnBrk="1" hangingPunct="1">
              <a:lnSpc>
                <a:spcPct val="110000"/>
              </a:lnSpc>
              <a:buNone/>
            </a:pPr>
            <a:endParaRPr lang="en-US" sz="2800" dirty="0" smtClean="0">
              <a:cs typeface="Arial" pitchFamily="34" charset="0"/>
            </a:endParaRPr>
          </a:p>
          <a:p>
            <a:pPr eaLnBrk="1" hangingPunct="1">
              <a:lnSpc>
                <a:spcPct val="110000"/>
              </a:lnSpc>
            </a:pPr>
            <a:r>
              <a:rPr lang="en-US" sz="2800" dirty="0" smtClean="0">
                <a:cs typeface="Arial" pitchFamily="34" charset="0"/>
              </a:rPr>
              <a:t>If the person who has never had chickenpox becomes infected with the virus, he or she will develop chickenpox, not shingles.  </a:t>
            </a:r>
          </a:p>
        </p:txBody>
      </p:sp>
      <p:sp>
        <p:nvSpPr>
          <p:cNvPr id="121860" name="Text Box 4"/>
          <p:cNvSpPr txBox="1">
            <a:spLocks noChangeArrowheads="1"/>
          </p:cNvSpPr>
          <p:nvPr/>
        </p:nvSpPr>
        <p:spPr bwMode="auto">
          <a:xfrm>
            <a:off x="712788" y="1716088"/>
            <a:ext cx="8134350" cy="4673600"/>
          </a:xfrm>
          <a:prstGeom prst="rect">
            <a:avLst/>
          </a:prstGeom>
          <a:noFill/>
          <a:ln w="9525">
            <a:noFill/>
            <a:miter lim="800000"/>
            <a:headEnd/>
            <a:tailEnd/>
          </a:ln>
        </p:spPr>
        <p:txBody>
          <a:bodyPr lIns="0" tIns="0" rIns="0" bIns="0"/>
          <a:lstStyle/>
          <a:p>
            <a:pPr marL="150813" indent="-150813" defTabSz="331788">
              <a:buClr>
                <a:srgbClr val="000000"/>
              </a:buClr>
              <a:buSzPct val="46000"/>
              <a:buFont typeface="Monotype Sorts" pitchFamily="2" charset="2"/>
              <a:buChar char="l"/>
            </a:pPr>
            <a:endParaRPr lang="en-US" sz="2200">
              <a:latin typeface="Times New Roman" pitchFamily="18"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0" y="228600"/>
            <a:ext cx="8991600" cy="914400"/>
          </a:xfrm>
        </p:spPr>
        <p:txBody>
          <a:bodyPr/>
          <a:lstStyle/>
          <a:p>
            <a:pPr eaLnBrk="1" hangingPunct="1"/>
            <a:r>
              <a:rPr lang="en-US" b="0" dirty="0" smtClean="0">
                <a:solidFill>
                  <a:srgbClr val="FF0000"/>
                </a:solidFill>
              </a:rPr>
              <a:t>Just as a reminder……</a:t>
            </a:r>
          </a:p>
        </p:txBody>
      </p:sp>
      <p:sp>
        <p:nvSpPr>
          <p:cNvPr id="125955" name="Rectangle 3"/>
          <p:cNvSpPr>
            <a:spLocks noGrp="1" noChangeArrowheads="1"/>
          </p:cNvSpPr>
          <p:nvPr>
            <p:ph type="body" idx="1"/>
          </p:nvPr>
        </p:nvSpPr>
        <p:spPr>
          <a:xfrm>
            <a:off x="457200" y="1371600"/>
            <a:ext cx="8178800" cy="3048000"/>
          </a:xfrm>
        </p:spPr>
        <p:txBody>
          <a:bodyPr/>
          <a:lstStyle/>
          <a:p>
            <a:pPr eaLnBrk="1" hangingPunct="1">
              <a:buNone/>
            </a:pPr>
            <a:r>
              <a:rPr lang="en-US" dirty="0" smtClean="0"/>
              <a:t>Regardless of: </a:t>
            </a:r>
          </a:p>
          <a:p>
            <a:pPr lvl="1" eaLnBrk="1" hangingPunct="1"/>
            <a:r>
              <a:rPr lang="en-US" dirty="0" smtClean="0"/>
              <a:t>the availability of vaccine</a:t>
            </a:r>
          </a:p>
          <a:p>
            <a:pPr lvl="1" eaLnBrk="1" hangingPunct="1"/>
            <a:r>
              <a:rPr lang="en-US" dirty="0" smtClean="0"/>
              <a:t>the funding of the vaccine (VFC, state-supplied, or private stock)</a:t>
            </a:r>
          </a:p>
          <a:p>
            <a:pPr lvl="1" eaLnBrk="1" hangingPunct="1"/>
            <a:r>
              <a:rPr lang="en-US" dirty="0" smtClean="0"/>
              <a:t>whether the vaccine is required for school or child care or not……….</a:t>
            </a:r>
          </a:p>
        </p:txBody>
      </p:sp>
      <p:sp>
        <p:nvSpPr>
          <p:cNvPr id="784388" name="Text Box 4"/>
          <p:cNvSpPr txBox="1">
            <a:spLocks noChangeArrowheads="1"/>
          </p:cNvSpPr>
          <p:nvPr/>
        </p:nvSpPr>
        <p:spPr bwMode="auto">
          <a:xfrm>
            <a:off x="0" y="4343400"/>
            <a:ext cx="9144000" cy="1952625"/>
          </a:xfrm>
          <a:prstGeom prst="rect">
            <a:avLst/>
          </a:prstGeom>
          <a:noFill/>
          <a:ln w="9525">
            <a:noFill/>
            <a:miter lim="800000"/>
            <a:headEnd/>
            <a:tailEnd/>
          </a:ln>
        </p:spPr>
        <p:txBody>
          <a:bodyPr>
            <a:spAutoFit/>
          </a:bodyPr>
          <a:lstStyle/>
          <a:p>
            <a:pPr algn="ctr" eaLnBrk="0" hangingPunct="0">
              <a:spcBef>
                <a:spcPct val="50000"/>
              </a:spcBef>
            </a:pPr>
            <a:r>
              <a:rPr kumimoji="1" lang="en-US" sz="5600" b="1" dirty="0">
                <a:solidFill>
                  <a:srgbClr val="C00000"/>
                </a:solidFill>
                <a:latin typeface="+mn-lt"/>
              </a:rPr>
              <a:t>FOLLOW ACIP Recommendations</a:t>
            </a:r>
            <a:r>
              <a:rPr kumimoji="1" lang="en-US" sz="6600" b="1" dirty="0">
                <a:solidFill>
                  <a:srgbClr val="C00000"/>
                </a:solidFill>
                <a:latin typeface="+mn-lt"/>
              </a:rPr>
              <a:t>!!!</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a:xfrm>
            <a:off x="0" y="228600"/>
            <a:ext cx="8686800" cy="1143000"/>
          </a:xfrm>
        </p:spPr>
        <p:txBody>
          <a:bodyPr>
            <a:noAutofit/>
          </a:bodyPr>
          <a:lstStyle/>
          <a:p>
            <a:pPr eaLnBrk="1" hangingPunct="1"/>
            <a:r>
              <a:rPr lang="en-US" sz="3600" dirty="0" smtClean="0">
                <a:solidFill>
                  <a:srgbClr val="C00000"/>
                </a:solidFill>
              </a:rPr>
              <a:t>Every Office and Clinic Needs </a:t>
            </a:r>
            <a:br>
              <a:rPr lang="en-US" sz="3600" dirty="0" smtClean="0">
                <a:solidFill>
                  <a:srgbClr val="C00000"/>
                </a:solidFill>
              </a:rPr>
            </a:br>
            <a:r>
              <a:rPr lang="en-US" sz="3600" dirty="0" smtClean="0">
                <a:solidFill>
                  <a:srgbClr val="C00000"/>
                </a:solidFill>
              </a:rPr>
              <a:t>A Vaccine Champion!</a:t>
            </a:r>
          </a:p>
        </p:txBody>
      </p:sp>
      <p:sp>
        <p:nvSpPr>
          <p:cNvPr id="273410" name="Rectangle 3"/>
          <p:cNvSpPr>
            <a:spLocks noGrp="1" noChangeArrowheads="1"/>
          </p:cNvSpPr>
          <p:nvPr>
            <p:ph type="body" idx="4294967295"/>
          </p:nvPr>
        </p:nvSpPr>
        <p:spPr>
          <a:xfrm>
            <a:off x="685800" y="1752600"/>
            <a:ext cx="8458200" cy="4495800"/>
          </a:xfrm>
        </p:spPr>
        <p:txBody>
          <a:bodyPr/>
          <a:lstStyle/>
          <a:p>
            <a:pPr>
              <a:spcBef>
                <a:spcPct val="50000"/>
              </a:spcBef>
              <a:buClr>
                <a:schemeClr val="tx1"/>
              </a:buClr>
            </a:pPr>
            <a:r>
              <a:rPr lang="en-US" sz="2800" dirty="0" smtClean="0"/>
              <a:t>Lead your immunization team. </a:t>
            </a:r>
          </a:p>
          <a:p>
            <a:pPr>
              <a:spcBef>
                <a:spcPct val="50000"/>
              </a:spcBef>
              <a:buClr>
                <a:schemeClr val="tx1"/>
              </a:buClr>
            </a:pPr>
            <a:r>
              <a:rPr lang="en-US" sz="2800" dirty="0" smtClean="0"/>
              <a:t>Educate all staff about new vaccines and recommendations.</a:t>
            </a:r>
          </a:p>
          <a:p>
            <a:pPr>
              <a:spcBef>
                <a:spcPct val="50000"/>
              </a:spcBef>
              <a:buClr>
                <a:schemeClr val="tx1"/>
              </a:buClr>
            </a:pPr>
            <a:r>
              <a:rPr lang="en-US" sz="2800" dirty="0" smtClean="0"/>
              <a:t>Teach new staff about vaccine storage, handling, &amp; administration.</a:t>
            </a:r>
          </a:p>
          <a:p>
            <a:pPr>
              <a:spcBef>
                <a:spcPct val="50000"/>
              </a:spcBef>
              <a:buClr>
                <a:schemeClr val="tx1"/>
              </a:buClr>
            </a:pPr>
            <a:r>
              <a:rPr lang="en-US" sz="2800" dirty="0" smtClean="0"/>
              <a:t>Initiate processes to improve immunization rates in your practice/facility.</a:t>
            </a:r>
          </a:p>
          <a:p>
            <a:pPr>
              <a:spcBef>
                <a:spcPct val="50000"/>
              </a:spcBef>
              <a:buClr>
                <a:schemeClr val="tx1"/>
              </a:buClr>
            </a:pPr>
            <a:r>
              <a:rPr lang="en-US" sz="2800" dirty="0" smtClean="0"/>
              <a:t>Assure immunizations of all staff are up-to-date.   </a:t>
            </a:r>
          </a:p>
        </p:txBody>
      </p:sp>
      <p:sp>
        <p:nvSpPr>
          <p:cNvPr id="273411" name="Rectangle 5"/>
          <p:cNvSpPr>
            <a:spLocks noChangeArrowheads="1"/>
          </p:cNvSpPr>
          <p:nvPr/>
        </p:nvSpPr>
        <p:spPr bwMode="auto">
          <a:xfrm>
            <a:off x="3505200" y="4114800"/>
            <a:ext cx="5410200" cy="420688"/>
          </a:xfrm>
          <a:prstGeom prst="rect">
            <a:avLst/>
          </a:prstGeom>
          <a:noFill/>
          <a:ln w="9525">
            <a:noFill/>
            <a:miter lim="800000"/>
            <a:headEnd/>
            <a:tailEnd/>
          </a:ln>
        </p:spPr>
        <p:txBody>
          <a:bodyPr>
            <a:spAutoFit/>
          </a:bodyPr>
          <a:lstStyle/>
          <a:p>
            <a:pPr marL="287338" indent="-287338">
              <a:lnSpc>
                <a:spcPct val="90000"/>
              </a:lnSpc>
              <a:spcBef>
                <a:spcPct val="50000"/>
              </a:spcBef>
              <a:buClr>
                <a:srgbClr val="FFFFFF"/>
              </a:buClr>
              <a:buFontTx/>
              <a:buChar char="•"/>
            </a:pPr>
            <a:endParaRPr lang="en-US" sz="2400">
              <a:solidFill>
                <a:srgbClr val="FFFFFF"/>
              </a:solidFill>
              <a:latin typeface="Calibri" pitchFamily="34" charset="0"/>
              <a:cs typeface="Arial" charset="0"/>
            </a:endParaRPr>
          </a:p>
        </p:txBody>
      </p:sp>
      <p:pic>
        <p:nvPicPr>
          <p:cNvPr id="273412" name="Picture 7" descr="SO00285_"/>
          <p:cNvPicPr>
            <a:picLocks noChangeAspect="1" noChangeArrowheads="1"/>
          </p:cNvPicPr>
          <p:nvPr/>
        </p:nvPicPr>
        <p:blipFill>
          <a:blip r:embed="rId3" cstate="print"/>
          <a:srcRect/>
          <a:stretch>
            <a:fillRect/>
          </a:stretch>
        </p:blipFill>
        <p:spPr bwMode="auto">
          <a:xfrm>
            <a:off x="7467600" y="1054100"/>
            <a:ext cx="1371600" cy="1308100"/>
          </a:xfrm>
          <a:prstGeom prst="rect">
            <a:avLst/>
          </a:prstGeom>
          <a:noFill/>
          <a:ln w="9525">
            <a:noFill/>
            <a:miter lim="800000"/>
            <a:headEnd/>
            <a:tailEnd/>
          </a:ln>
        </p:spPr>
      </p:pic>
    </p:spTree>
    <p:extLst>
      <p:ext uri="{BB962C8B-B14F-4D97-AF65-F5344CB8AC3E}">
        <p14:creationId xmlns:p14="http://schemas.microsoft.com/office/powerpoint/2010/main" val="38307094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ChangeArrowheads="1"/>
          </p:cNvSpPr>
          <p:nvPr>
            <p:ph type="title" idx="4294967295"/>
          </p:nvPr>
        </p:nvSpPr>
        <p:spPr>
          <a:xfrm>
            <a:off x="0" y="228600"/>
            <a:ext cx="8839200" cy="1143000"/>
          </a:xfrm>
        </p:spPr>
        <p:txBody>
          <a:bodyPr>
            <a:normAutofit fontScale="90000"/>
          </a:bodyPr>
          <a:lstStyle/>
          <a:p>
            <a:pPr eaLnBrk="1" hangingPunct="1"/>
            <a:r>
              <a:rPr lang="en-US" sz="3600" dirty="0" smtClean="0">
                <a:solidFill>
                  <a:srgbClr val="C00000"/>
                </a:solidFill>
              </a:rPr>
              <a:t>Healthcare Personnel (HCP) Need These Immunizations  </a:t>
            </a:r>
          </a:p>
        </p:txBody>
      </p:sp>
      <p:sp>
        <p:nvSpPr>
          <p:cNvPr id="1093635" name="Rectangle 3"/>
          <p:cNvSpPr>
            <a:spLocks noGrp="1" noChangeArrowheads="1"/>
          </p:cNvSpPr>
          <p:nvPr>
            <p:ph type="body" idx="4294967295"/>
          </p:nvPr>
        </p:nvSpPr>
        <p:spPr>
          <a:xfrm>
            <a:off x="914400" y="1600200"/>
            <a:ext cx="8229600" cy="3810000"/>
          </a:xfrm>
        </p:spPr>
        <p:txBody>
          <a:bodyPr/>
          <a:lstStyle/>
          <a:p>
            <a:pPr>
              <a:lnSpc>
                <a:spcPct val="80000"/>
              </a:lnSpc>
              <a:spcBef>
                <a:spcPct val="50000"/>
              </a:spcBef>
              <a:buClr>
                <a:schemeClr val="tx1"/>
              </a:buClr>
              <a:defRPr/>
            </a:pPr>
            <a:r>
              <a:rPr lang="en-US" sz="2800" dirty="0" smtClean="0"/>
              <a:t>Annual influenza vaccine</a:t>
            </a:r>
            <a:r>
              <a:rPr lang="en-US" sz="2800" dirty="0" smtClean="0">
                <a:effectLst>
                  <a:outerShdw blurRad="38100" dist="38100" dir="2700000" algn="tl">
                    <a:srgbClr val="000000"/>
                  </a:outerShdw>
                </a:effectLst>
              </a:rPr>
              <a:t> </a:t>
            </a:r>
            <a:endParaRPr lang="en-US" sz="2800" dirty="0" smtClean="0"/>
          </a:p>
          <a:p>
            <a:pPr>
              <a:lnSpc>
                <a:spcPct val="80000"/>
              </a:lnSpc>
              <a:spcBef>
                <a:spcPts val="1920"/>
              </a:spcBef>
              <a:buClr>
                <a:schemeClr val="tx1"/>
              </a:buClr>
              <a:defRPr/>
            </a:pPr>
            <a:r>
              <a:rPr lang="en-US" sz="2800" dirty="0" smtClean="0"/>
              <a:t> </a:t>
            </a:r>
            <a:r>
              <a:rPr lang="en-US" sz="2800" dirty="0" err="1" smtClean="0"/>
              <a:t>Tdap</a:t>
            </a:r>
            <a:r>
              <a:rPr lang="en-US" sz="2800" dirty="0" smtClean="0"/>
              <a:t> or Td</a:t>
            </a:r>
          </a:p>
          <a:p>
            <a:pPr>
              <a:lnSpc>
                <a:spcPct val="80000"/>
              </a:lnSpc>
              <a:spcBef>
                <a:spcPts val="1920"/>
              </a:spcBef>
              <a:buClr>
                <a:schemeClr val="tx1"/>
              </a:buClr>
              <a:defRPr/>
            </a:pPr>
            <a:r>
              <a:rPr lang="en-US" sz="2800" dirty="0" smtClean="0"/>
              <a:t> Hepatitis B (exposure risk) </a:t>
            </a:r>
            <a:r>
              <a:rPr lang="en-US" sz="2800" i="1" dirty="0" smtClean="0"/>
              <a:t>Check immunity  </a:t>
            </a:r>
            <a:endParaRPr lang="en-US" sz="2800" b="1" i="1" dirty="0" smtClean="0"/>
          </a:p>
          <a:p>
            <a:pPr>
              <a:lnSpc>
                <a:spcPct val="80000"/>
              </a:lnSpc>
              <a:spcBef>
                <a:spcPct val="50000"/>
              </a:spcBef>
              <a:buClr>
                <a:srgbClr val="FFFF99"/>
              </a:buClr>
              <a:buFontTx/>
              <a:buNone/>
              <a:defRPr/>
            </a:pPr>
            <a:r>
              <a:rPr lang="en-US" b="1" dirty="0" smtClean="0"/>
              <a:t>Validate immune status of:</a:t>
            </a:r>
          </a:p>
          <a:p>
            <a:pPr>
              <a:lnSpc>
                <a:spcPct val="80000"/>
              </a:lnSpc>
              <a:spcBef>
                <a:spcPct val="50000"/>
              </a:spcBef>
              <a:buClr>
                <a:schemeClr val="tx1"/>
              </a:buClr>
              <a:defRPr/>
            </a:pPr>
            <a:r>
              <a:rPr lang="en-US" sz="2800" dirty="0" err="1" smtClean="0"/>
              <a:t>Varicella</a:t>
            </a:r>
            <a:endParaRPr lang="en-US" sz="2800" dirty="0" smtClean="0"/>
          </a:p>
          <a:p>
            <a:pPr>
              <a:lnSpc>
                <a:spcPct val="80000"/>
              </a:lnSpc>
              <a:spcBef>
                <a:spcPct val="50000"/>
              </a:spcBef>
              <a:buClr>
                <a:schemeClr val="tx1"/>
              </a:buClr>
              <a:defRPr/>
            </a:pPr>
            <a:r>
              <a:rPr lang="en-US" sz="2800" dirty="0" smtClean="0"/>
              <a:t>Measles, Mumps &amp; Rubella(MMR)</a:t>
            </a:r>
          </a:p>
        </p:txBody>
      </p:sp>
      <p:sp>
        <p:nvSpPr>
          <p:cNvPr id="351236" name="Text Box 4"/>
          <p:cNvSpPr txBox="1">
            <a:spLocks noChangeArrowheads="1"/>
          </p:cNvSpPr>
          <p:nvPr/>
        </p:nvSpPr>
        <p:spPr bwMode="auto">
          <a:xfrm>
            <a:off x="1295400" y="5845175"/>
            <a:ext cx="5181600" cy="708025"/>
          </a:xfrm>
          <a:prstGeom prst="rect">
            <a:avLst/>
          </a:prstGeom>
          <a:noFill/>
          <a:ln w="9525">
            <a:noFill/>
            <a:miter lim="800000"/>
            <a:headEnd/>
            <a:tailEnd/>
          </a:ln>
        </p:spPr>
        <p:txBody>
          <a:bodyPr>
            <a:spAutoFit/>
          </a:bodyPr>
          <a:lstStyle/>
          <a:p>
            <a:pPr>
              <a:spcBef>
                <a:spcPct val="50000"/>
              </a:spcBef>
            </a:pPr>
            <a:r>
              <a:rPr lang="en-US" sz="4000" b="1" i="1" dirty="0">
                <a:solidFill>
                  <a:prstClr val="black"/>
                </a:solidFill>
                <a:latin typeface="Arial Narrow" pitchFamily="34" charset="0"/>
                <a:cs typeface="Arial" charset="0"/>
              </a:rPr>
              <a:t>Are </a:t>
            </a:r>
            <a:r>
              <a:rPr lang="en-US" sz="4000" b="1" i="1" u="sng" dirty="0">
                <a:solidFill>
                  <a:srgbClr val="C00000"/>
                </a:solidFill>
                <a:latin typeface="Arial Narrow" pitchFamily="34" charset="0"/>
                <a:cs typeface="Arial" charset="0"/>
              </a:rPr>
              <a:t>YOU</a:t>
            </a:r>
            <a:r>
              <a:rPr lang="en-US" sz="4000" b="1" i="1" dirty="0">
                <a:solidFill>
                  <a:prstClr val="black"/>
                </a:solidFill>
                <a:latin typeface="Arial Narrow" pitchFamily="34" charset="0"/>
                <a:cs typeface="Arial" charset="0"/>
              </a:rPr>
              <a:t> up to date?</a:t>
            </a:r>
          </a:p>
        </p:txBody>
      </p:sp>
      <p:pic>
        <p:nvPicPr>
          <p:cNvPr id="275460" name="Picture 5" descr="j0386204"/>
          <p:cNvPicPr>
            <a:picLocks noChangeAspect="1" noChangeArrowheads="1"/>
          </p:cNvPicPr>
          <p:nvPr/>
        </p:nvPicPr>
        <p:blipFill>
          <a:blip r:embed="rId3" cstate="print"/>
          <a:srcRect/>
          <a:stretch>
            <a:fillRect/>
          </a:stretch>
        </p:blipFill>
        <p:spPr bwMode="auto">
          <a:xfrm>
            <a:off x="7162800" y="3503611"/>
            <a:ext cx="1676400" cy="2695575"/>
          </a:xfrm>
          <a:prstGeom prst="rect">
            <a:avLst/>
          </a:prstGeom>
          <a:noFill/>
          <a:ln w="9525">
            <a:noFill/>
            <a:miter lim="800000"/>
            <a:headEnd/>
            <a:tailEnd/>
          </a:ln>
        </p:spPr>
      </p:pic>
    </p:spTree>
    <p:extLst>
      <p:ext uri="{BB962C8B-B14F-4D97-AF65-F5344CB8AC3E}">
        <p14:creationId xmlns:p14="http://schemas.microsoft.com/office/powerpoint/2010/main" val="15804823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0" y="152401"/>
            <a:ext cx="8991600" cy="1028700"/>
          </a:xfrm>
        </p:spPr>
        <p:txBody>
          <a:bodyPr>
            <a:noAutofit/>
          </a:bodyPr>
          <a:lstStyle/>
          <a:p>
            <a:pPr algn="ctr" eaLnBrk="1" hangingPunct="1"/>
            <a:r>
              <a:rPr lang="en-US" sz="3600" b="1" dirty="0" smtClean="0">
                <a:solidFill>
                  <a:srgbClr val="C00000"/>
                </a:solidFill>
              </a:rPr>
              <a:t>Vaccine Adverse Event Reporting System</a:t>
            </a:r>
          </a:p>
        </p:txBody>
      </p:sp>
      <p:sp>
        <p:nvSpPr>
          <p:cNvPr id="108547" name="Content Placeholder 2"/>
          <p:cNvSpPr>
            <a:spLocks noGrp="1"/>
          </p:cNvSpPr>
          <p:nvPr>
            <p:ph idx="1"/>
          </p:nvPr>
        </p:nvSpPr>
        <p:spPr>
          <a:xfrm>
            <a:off x="304800" y="1219201"/>
            <a:ext cx="8677275" cy="5391150"/>
          </a:xfrm>
        </p:spPr>
        <p:txBody>
          <a:bodyPr>
            <a:normAutofit/>
          </a:bodyPr>
          <a:lstStyle/>
          <a:p>
            <a:pPr eaLnBrk="1" hangingPunct="1">
              <a:buFontTx/>
              <a:buNone/>
            </a:pPr>
            <a:r>
              <a:rPr lang="en-US" dirty="0" smtClean="0"/>
              <a:t>   </a:t>
            </a:r>
            <a:r>
              <a:rPr lang="en-US" sz="2400" dirty="0" smtClean="0"/>
              <a:t>The </a:t>
            </a:r>
            <a:r>
              <a:rPr lang="en-US" sz="2400" b="1" dirty="0" smtClean="0"/>
              <a:t>Vaccine Adverse Event Reporting System (VAERS)</a:t>
            </a:r>
            <a:r>
              <a:rPr lang="en-US" sz="2400" dirty="0" smtClean="0"/>
              <a:t> is a national vaccine safety surveillance program co-sponsored by the Centers for Disease Control and Prevention and the Food and Drug Administration.</a:t>
            </a:r>
          </a:p>
          <a:p>
            <a:pPr eaLnBrk="1" hangingPunct="1">
              <a:buFontTx/>
              <a:buNone/>
            </a:pPr>
            <a:endParaRPr lang="en-US" sz="2400" dirty="0" smtClean="0"/>
          </a:p>
          <a:p>
            <a:pPr eaLnBrk="1" hangingPunct="1"/>
            <a:r>
              <a:rPr lang="en-US" sz="2400" dirty="0" smtClean="0"/>
              <a:t>What Can Be Reported to VAERS? </a:t>
            </a:r>
          </a:p>
          <a:p>
            <a:pPr eaLnBrk="1" hangingPunct="1"/>
            <a:r>
              <a:rPr lang="en-US" sz="2400" dirty="0" smtClean="0"/>
              <a:t>Who Reports to VAERS? </a:t>
            </a:r>
          </a:p>
          <a:p>
            <a:pPr eaLnBrk="1" hangingPunct="1"/>
            <a:r>
              <a:rPr lang="en-US" sz="2400" dirty="0" smtClean="0"/>
              <a:t>Does VAERS Provide General Vaccine Information?</a:t>
            </a:r>
          </a:p>
          <a:p>
            <a:pPr eaLnBrk="1" hangingPunct="1">
              <a:buNone/>
            </a:pPr>
            <a:r>
              <a:rPr lang="en-US" sz="2400" dirty="0" smtClean="0">
                <a:solidFill>
                  <a:srgbClr val="006699"/>
                </a:solidFill>
                <a:ea typeface="+mj-ea"/>
                <a:cs typeface="+mj-cs"/>
                <a:hlinkClick r:id="rId3"/>
              </a:rPr>
              <a:t>http://vaers.hhs.gov/</a:t>
            </a:r>
            <a:r>
              <a:rPr lang="en-US" sz="2400" dirty="0" smtClean="0">
                <a:solidFill>
                  <a:srgbClr val="006699"/>
                </a:solidFill>
                <a:ea typeface="+mj-ea"/>
                <a:cs typeface="+mj-cs"/>
              </a:rPr>
              <a:t> </a:t>
            </a:r>
            <a:r>
              <a:rPr lang="en-US" sz="2400" dirty="0" smtClean="0"/>
              <a:t>or 1-800-822-7967</a:t>
            </a:r>
          </a:p>
          <a:p>
            <a:pPr eaLnBrk="1" hangingPunct="1"/>
            <a:endParaRPr lang="en-US" dirty="0" smtClean="0"/>
          </a:p>
        </p:txBody>
      </p:sp>
    </p:spTree>
    <p:extLst>
      <p:ext uri="{BB962C8B-B14F-4D97-AF65-F5344CB8AC3E}">
        <p14:creationId xmlns:p14="http://schemas.microsoft.com/office/powerpoint/2010/main" val="22104845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457200" y="0"/>
            <a:ext cx="8229600" cy="838200"/>
          </a:xfrm>
        </p:spPr>
        <p:txBody>
          <a:bodyPr>
            <a:noAutofit/>
          </a:bodyPr>
          <a:lstStyle/>
          <a:p>
            <a:pPr algn="ctr" eaLnBrk="1" hangingPunct="1"/>
            <a:r>
              <a:rPr lang="en-US" sz="2800" b="1" dirty="0" smtClean="0">
                <a:solidFill>
                  <a:srgbClr val="C00000"/>
                </a:solidFill>
              </a:rPr>
              <a:t>Vaccine Injury Compensation Program (VICP)</a:t>
            </a:r>
          </a:p>
        </p:txBody>
      </p:sp>
      <p:sp>
        <p:nvSpPr>
          <p:cNvPr id="109571" name="Content Placeholder 2"/>
          <p:cNvSpPr>
            <a:spLocks noGrp="1"/>
          </p:cNvSpPr>
          <p:nvPr>
            <p:ph idx="1"/>
          </p:nvPr>
        </p:nvSpPr>
        <p:spPr>
          <a:xfrm>
            <a:off x="304800" y="838200"/>
            <a:ext cx="8610600" cy="5668963"/>
          </a:xfrm>
        </p:spPr>
        <p:txBody>
          <a:bodyPr>
            <a:normAutofit/>
          </a:bodyPr>
          <a:lstStyle/>
          <a:p>
            <a:pPr eaLnBrk="1" hangingPunct="1"/>
            <a:r>
              <a:rPr lang="en-US" sz="2400" dirty="0" smtClean="0"/>
              <a:t>National Vaccine Injury Compensation Program </a:t>
            </a:r>
            <a:br>
              <a:rPr lang="en-US" sz="2400" dirty="0" smtClean="0"/>
            </a:br>
            <a:r>
              <a:rPr lang="en-US" sz="2400" dirty="0" smtClean="0"/>
              <a:t>provides compensation to individuals found  to be injured by or have died from certain childhood  vaccines.</a:t>
            </a:r>
          </a:p>
          <a:p>
            <a:pPr marL="0" indent="0" eaLnBrk="1" hangingPunct="1">
              <a:buNone/>
            </a:pPr>
            <a:endParaRPr lang="en-US" sz="2400" dirty="0" smtClean="0"/>
          </a:p>
          <a:p>
            <a:pPr lvl="1" eaLnBrk="1" hangingPunct="1"/>
            <a:r>
              <a:rPr lang="en-US" sz="2400" dirty="0" smtClean="0"/>
              <a:t>Established in 1988 by NCVIA</a:t>
            </a:r>
          </a:p>
          <a:p>
            <a:pPr lvl="1" eaLnBrk="1" hangingPunct="1"/>
            <a:r>
              <a:rPr lang="en-US" sz="2400" dirty="0" smtClean="0"/>
              <a:t>Federal “no fault” system to compensate those injured</a:t>
            </a:r>
          </a:p>
          <a:p>
            <a:pPr lvl="1" eaLnBrk="1" hangingPunct="1"/>
            <a:r>
              <a:rPr lang="en-US" sz="2400" dirty="0" smtClean="0"/>
              <a:t>Claim must be filed by individual, parent or guardian</a:t>
            </a:r>
          </a:p>
          <a:p>
            <a:pPr lvl="1" eaLnBrk="1" hangingPunct="1"/>
            <a:r>
              <a:rPr lang="en-US" sz="2400" dirty="0" smtClean="0"/>
              <a:t>Must show that injury is on “Vaccine Injury Table”</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9979920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0"/>
            <a:ext cx="8229600" cy="1066800"/>
          </a:xfrm>
        </p:spPr>
        <p:txBody>
          <a:bodyPr/>
          <a:lstStyle/>
          <a:p>
            <a:pPr algn="ctr" eaLnBrk="1" hangingPunct="1"/>
            <a:r>
              <a:rPr lang="en-US" b="1" dirty="0" smtClean="0">
                <a:solidFill>
                  <a:srgbClr val="C00000"/>
                </a:solidFill>
              </a:rPr>
              <a:t>Resources</a:t>
            </a:r>
          </a:p>
        </p:txBody>
      </p:sp>
      <p:sp>
        <p:nvSpPr>
          <p:cNvPr id="61443" name="Rectangle 3"/>
          <p:cNvSpPr>
            <a:spLocks noGrp="1" noChangeArrowheads="1"/>
          </p:cNvSpPr>
          <p:nvPr>
            <p:ph idx="1"/>
          </p:nvPr>
        </p:nvSpPr>
        <p:spPr>
          <a:xfrm>
            <a:off x="457200" y="1253125"/>
            <a:ext cx="8305800" cy="4724400"/>
          </a:xfrm>
        </p:spPr>
        <p:txBody>
          <a:bodyPr/>
          <a:lstStyle/>
          <a:p>
            <a:pPr eaLnBrk="1" hangingPunct="1">
              <a:lnSpc>
                <a:spcPct val="90000"/>
              </a:lnSpc>
            </a:pPr>
            <a:r>
              <a:rPr lang="en-US" sz="2000" dirty="0" smtClean="0"/>
              <a:t>Local health department</a:t>
            </a:r>
          </a:p>
          <a:p>
            <a:pPr eaLnBrk="1" hangingPunct="1">
              <a:lnSpc>
                <a:spcPct val="90000"/>
              </a:lnSpc>
            </a:pPr>
            <a:endParaRPr lang="en-US" sz="2000" dirty="0" smtClean="0"/>
          </a:p>
          <a:p>
            <a:pPr eaLnBrk="1" hangingPunct="1">
              <a:lnSpc>
                <a:spcPct val="90000"/>
              </a:lnSpc>
            </a:pPr>
            <a:r>
              <a:rPr lang="en-US" sz="2000" dirty="0" smtClean="0"/>
              <a:t>District Immunization Coordinator</a:t>
            </a:r>
          </a:p>
          <a:p>
            <a:pPr eaLnBrk="1" hangingPunct="1">
              <a:lnSpc>
                <a:spcPct val="90000"/>
              </a:lnSpc>
            </a:pPr>
            <a:r>
              <a:rPr lang="en-US" sz="2000" dirty="0" smtClean="0"/>
              <a:t>GA Immunization Program Office</a:t>
            </a:r>
          </a:p>
          <a:p>
            <a:pPr eaLnBrk="1" hangingPunct="1">
              <a:lnSpc>
                <a:spcPct val="90000"/>
              </a:lnSpc>
            </a:pPr>
            <a:endParaRPr lang="en-US" sz="2000" dirty="0" smtClean="0"/>
          </a:p>
          <a:p>
            <a:pPr lvl="1" eaLnBrk="1" hangingPunct="1">
              <a:lnSpc>
                <a:spcPct val="90000"/>
              </a:lnSpc>
            </a:pPr>
            <a:r>
              <a:rPr lang="en-US" sz="2000" dirty="0" smtClean="0"/>
              <a:t>On call Help line: 404-657-3158</a:t>
            </a:r>
          </a:p>
          <a:p>
            <a:pPr lvl="1" eaLnBrk="1" hangingPunct="1">
              <a:lnSpc>
                <a:spcPct val="90000"/>
              </a:lnSpc>
            </a:pPr>
            <a:r>
              <a:rPr lang="en-US" sz="2000" dirty="0" smtClean="0"/>
              <a:t>GRITS Help Line:1-866-483-2958</a:t>
            </a:r>
          </a:p>
          <a:p>
            <a:pPr lvl="1" eaLnBrk="1" hangingPunct="1">
              <a:lnSpc>
                <a:spcPct val="90000"/>
              </a:lnSpc>
            </a:pPr>
            <a:r>
              <a:rPr lang="en-US" sz="2000" dirty="0" smtClean="0"/>
              <a:t>VFC Help Line:1-800-848-3868</a:t>
            </a:r>
          </a:p>
          <a:p>
            <a:pPr lvl="1" eaLnBrk="1" hangingPunct="1">
              <a:lnSpc>
                <a:spcPct val="90000"/>
              </a:lnSpc>
            </a:pPr>
            <a:r>
              <a:rPr lang="en-US" sz="2000" dirty="0" smtClean="0"/>
              <a:t>Website http://</a:t>
            </a:r>
            <a:r>
              <a:rPr lang="en-US" sz="2000" dirty="0" smtClean="0">
                <a:solidFill>
                  <a:schemeClr val="tx2"/>
                </a:solidFill>
              </a:rPr>
              <a:t>dph.georgia.gov/immunization-section</a:t>
            </a:r>
          </a:p>
          <a:p>
            <a:pPr lvl="1" eaLnBrk="1" hangingPunct="1">
              <a:lnSpc>
                <a:spcPct val="90000"/>
              </a:lnSpc>
            </a:pPr>
            <a:r>
              <a:rPr lang="en-US" sz="2000" dirty="0" smtClean="0"/>
              <a:t>Your local Immunization Program Consultant (IPC) </a:t>
            </a:r>
          </a:p>
          <a:p>
            <a:pPr marL="457200" lvl="1" indent="0" eaLnBrk="1" hangingPunct="1">
              <a:lnSpc>
                <a:spcPct val="90000"/>
              </a:lnSpc>
              <a:buNone/>
            </a:pPr>
            <a:endParaRPr lang="en-US" sz="2000" dirty="0" smtClean="0"/>
          </a:p>
          <a:p>
            <a:pPr eaLnBrk="1" hangingPunct="1">
              <a:lnSpc>
                <a:spcPct val="90000"/>
              </a:lnSpc>
            </a:pPr>
            <a:r>
              <a:rPr lang="en-US" sz="2000" dirty="0" smtClean="0"/>
              <a:t>GA Chapter of the AAP</a:t>
            </a:r>
          </a:p>
          <a:p>
            <a:pPr eaLnBrk="1" hangingPunct="1">
              <a:lnSpc>
                <a:spcPct val="90000"/>
              </a:lnSpc>
            </a:pPr>
            <a:endParaRPr lang="en-US" sz="2000" dirty="0" smtClean="0"/>
          </a:p>
          <a:p>
            <a:pPr eaLnBrk="1" hangingPunct="1">
              <a:lnSpc>
                <a:spcPct val="90000"/>
              </a:lnSpc>
            </a:pPr>
            <a:r>
              <a:rPr lang="en-US" sz="2000" dirty="0" smtClean="0"/>
              <a:t>GA Academy of Family Physicians</a:t>
            </a:r>
          </a:p>
          <a:p>
            <a:pPr eaLnBrk="1" hangingPunct="1">
              <a:lnSpc>
                <a:spcPct val="90000"/>
              </a:lnSpc>
            </a:pPr>
            <a:endParaRPr lang="en-US" sz="2400" dirty="0" smtClean="0"/>
          </a:p>
        </p:txBody>
      </p:sp>
      <p:pic>
        <p:nvPicPr>
          <p:cNvPr id="61444" name="Picture 4" descr="j0382574"/>
          <p:cNvPicPr>
            <a:picLocks noChangeAspect="1" noChangeArrowheads="1"/>
          </p:cNvPicPr>
          <p:nvPr/>
        </p:nvPicPr>
        <p:blipFill>
          <a:blip r:embed="rId3" cstate="print"/>
          <a:srcRect/>
          <a:stretch>
            <a:fillRect/>
          </a:stretch>
        </p:blipFill>
        <p:spPr bwMode="auto">
          <a:xfrm>
            <a:off x="7162800" y="381000"/>
            <a:ext cx="1600200" cy="1600200"/>
          </a:xfrm>
          <a:prstGeom prst="rect">
            <a:avLst/>
          </a:prstGeom>
          <a:noFill/>
          <a:ln w="25400">
            <a:solidFill>
              <a:srgbClr val="FF0000"/>
            </a:solidFill>
            <a:miter lim="800000"/>
            <a:headEnd/>
            <a:tailEnd/>
          </a:ln>
        </p:spPr>
      </p:pic>
      <p:pic>
        <p:nvPicPr>
          <p:cNvPr id="61445" name="Picture 5" descr="j0402147"/>
          <p:cNvPicPr>
            <a:picLocks noChangeAspect="1" noChangeArrowheads="1"/>
          </p:cNvPicPr>
          <p:nvPr/>
        </p:nvPicPr>
        <p:blipFill>
          <a:blip r:embed="rId4" cstate="print"/>
          <a:srcRect/>
          <a:stretch>
            <a:fillRect/>
          </a:stretch>
        </p:blipFill>
        <p:spPr bwMode="auto">
          <a:xfrm>
            <a:off x="5943600" y="1600200"/>
            <a:ext cx="1371600" cy="1347788"/>
          </a:xfrm>
          <a:prstGeom prst="rect">
            <a:avLst/>
          </a:prstGeom>
          <a:noFill/>
          <a:ln w="25400">
            <a:solidFill>
              <a:srgbClr val="FF0000"/>
            </a:solidFill>
            <a:miter lim="800000"/>
            <a:headEnd/>
            <a:tailEnd/>
          </a:ln>
        </p:spPr>
      </p:pic>
      <p:pic>
        <p:nvPicPr>
          <p:cNvPr id="61446" name="Picture 6" descr="j0410515"/>
          <p:cNvPicPr>
            <a:picLocks noChangeAspect="1" noChangeArrowheads="1"/>
          </p:cNvPicPr>
          <p:nvPr/>
        </p:nvPicPr>
        <p:blipFill>
          <a:blip r:embed="rId5" cstate="print"/>
          <a:srcRect/>
          <a:stretch>
            <a:fillRect/>
          </a:stretch>
        </p:blipFill>
        <p:spPr bwMode="auto">
          <a:xfrm>
            <a:off x="7239000" y="2590800"/>
            <a:ext cx="1371600" cy="1295400"/>
          </a:xfrm>
          <a:prstGeom prst="rect">
            <a:avLst/>
          </a:prstGeom>
          <a:noFill/>
          <a:ln w="25400">
            <a:solidFill>
              <a:srgbClr val="FF0000"/>
            </a:solidFill>
            <a:miter lim="800000"/>
            <a:headEnd/>
            <a:tailEnd/>
          </a:ln>
        </p:spPr>
      </p:pic>
    </p:spTree>
    <p:extLst>
      <p:ext uri="{BB962C8B-B14F-4D97-AF65-F5344CB8AC3E}">
        <p14:creationId xmlns:p14="http://schemas.microsoft.com/office/powerpoint/2010/main" val="16578191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sz="2800" b="1" dirty="0">
                <a:solidFill>
                  <a:srgbClr val="C00000"/>
                </a:solidFill>
              </a:rPr>
              <a:t>http://dph.georgia.gov/immunization-section</a:t>
            </a: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0"/>
            <a:ext cx="8229600" cy="5486400"/>
          </a:xfrm>
          <a:prstGeom prst="rect">
            <a:avLst/>
          </a:prstGeom>
          <a:solidFill>
            <a:srgbClr val="FF0000"/>
          </a:solidFill>
          <a:ln w="28575">
            <a:solidFill>
              <a:srgbClr val="FF0000"/>
            </a:solidFill>
            <a:miter lim="800000"/>
            <a:headEnd/>
            <a:tailEnd/>
          </a:ln>
          <a:effectLst/>
        </p:spPr>
      </p:pic>
    </p:spTree>
    <p:extLst>
      <p:ext uri="{BB962C8B-B14F-4D97-AF65-F5344CB8AC3E}">
        <p14:creationId xmlns:p14="http://schemas.microsoft.com/office/powerpoint/2010/main" val="29531582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52400" y="0"/>
            <a:ext cx="8839200" cy="1219200"/>
          </a:xfrm>
        </p:spPr>
        <p:txBody>
          <a:bodyPr>
            <a:noAutofit/>
          </a:bodyPr>
          <a:lstStyle/>
          <a:p>
            <a:pPr eaLnBrk="1" hangingPunct="1"/>
            <a:r>
              <a:rPr lang="en-US" sz="3600" b="0" dirty="0" smtClean="0">
                <a:solidFill>
                  <a:srgbClr val="C00000"/>
                </a:solidFill>
              </a:rPr>
              <a:t>How Recommendations and Schedules Are Developed:  ACIP Committee</a:t>
            </a:r>
          </a:p>
        </p:txBody>
      </p:sp>
      <p:sp>
        <p:nvSpPr>
          <p:cNvPr id="41987" name="Rectangle 3"/>
          <p:cNvSpPr>
            <a:spLocks noGrp="1" noChangeArrowheads="1"/>
          </p:cNvSpPr>
          <p:nvPr>
            <p:ph type="body" idx="1"/>
          </p:nvPr>
        </p:nvSpPr>
        <p:spPr>
          <a:xfrm>
            <a:off x="457200" y="1219200"/>
            <a:ext cx="8229600" cy="4906963"/>
          </a:xfrm>
        </p:spPr>
        <p:txBody>
          <a:bodyPr>
            <a:normAutofit fontScale="92500"/>
          </a:bodyPr>
          <a:lstStyle/>
          <a:p>
            <a:pPr eaLnBrk="1" hangingPunct="1">
              <a:lnSpc>
                <a:spcPct val="90000"/>
              </a:lnSpc>
            </a:pPr>
            <a:r>
              <a:rPr lang="en-US" dirty="0" smtClean="0"/>
              <a:t>National committee</a:t>
            </a:r>
          </a:p>
          <a:p>
            <a:pPr eaLnBrk="1" hangingPunct="1">
              <a:lnSpc>
                <a:spcPct val="90000"/>
              </a:lnSpc>
              <a:buNone/>
            </a:pPr>
            <a:endParaRPr lang="en-US" dirty="0" smtClean="0"/>
          </a:p>
          <a:p>
            <a:pPr eaLnBrk="1" hangingPunct="1">
              <a:lnSpc>
                <a:spcPct val="90000"/>
              </a:lnSpc>
            </a:pPr>
            <a:r>
              <a:rPr lang="en-US" dirty="0" smtClean="0"/>
              <a:t>Membership: </a:t>
            </a:r>
          </a:p>
          <a:p>
            <a:pPr lvl="1" eaLnBrk="1" hangingPunct="1">
              <a:lnSpc>
                <a:spcPct val="90000"/>
              </a:lnSpc>
            </a:pPr>
            <a:r>
              <a:rPr lang="en-US" sz="2400" dirty="0" smtClean="0"/>
              <a:t>Experts in fields of  epidemiology and infectious diseases</a:t>
            </a:r>
          </a:p>
          <a:p>
            <a:pPr lvl="1" eaLnBrk="1" hangingPunct="1">
              <a:lnSpc>
                <a:spcPct val="90000"/>
              </a:lnSpc>
            </a:pPr>
            <a:r>
              <a:rPr lang="en-US" sz="2400" dirty="0" smtClean="0"/>
              <a:t>Represent areas of academia, research, and public and private providers</a:t>
            </a:r>
          </a:p>
          <a:p>
            <a:pPr lvl="1" eaLnBrk="1" hangingPunct="1">
              <a:lnSpc>
                <a:spcPct val="90000"/>
              </a:lnSpc>
              <a:buNone/>
            </a:pPr>
            <a:endParaRPr lang="en-US" sz="2400" dirty="0" smtClean="0"/>
          </a:p>
          <a:p>
            <a:pPr eaLnBrk="1" hangingPunct="1">
              <a:lnSpc>
                <a:spcPct val="90000"/>
              </a:lnSpc>
            </a:pPr>
            <a:r>
              <a:rPr lang="en-US" dirty="0" smtClean="0"/>
              <a:t>Meets 3 times a year </a:t>
            </a:r>
          </a:p>
          <a:p>
            <a:pPr eaLnBrk="1" hangingPunct="1">
              <a:lnSpc>
                <a:spcPct val="90000"/>
              </a:lnSpc>
              <a:buNone/>
            </a:pPr>
            <a:endParaRPr lang="en-US" dirty="0" smtClean="0"/>
          </a:p>
          <a:p>
            <a:pPr eaLnBrk="1" hangingPunct="1">
              <a:lnSpc>
                <a:spcPct val="90000"/>
              </a:lnSpc>
            </a:pPr>
            <a:r>
              <a:rPr lang="en-US" dirty="0" smtClean="0"/>
              <a:t>Has sole authority to add vaccines to the VFC Program</a:t>
            </a:r>
          </a:p>
          <a:p>
            <a:pPr eaLnBrk="1" hangingPunct="1">
              <a:lnSpc>
                <a:spcPct val="90000"/>
              </a:lnSpc>
            </a:pPr>
            <a:endParaRPr lang="en-US" dirty="0" smtClean="0"/>
          </a:p>
        </p:txBody>
      </p:sp>
    </p:spTree>
    <p:extLst>
      <p:ext uri="{BB962C8B-B14F-4D97-AF65-F5344CB8AC3E}">
        <p14:creationId xmlns:p14="http://schemas.microsoft.com/office/powerpoint/2010/main" val="2664114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9" name="Rectangle 4"/>
          <p:cNvSpPr>
            <a:spLocks noGrp="1" noChangeArrowheads="1"/>
          </p:cNvSpPr>
          <p:nvPr>
            <p:ph type="title" idx="4294967295"/>
          </p:nvPr>
        </p:nvSpPr>
        <p:spPr>
          <a:xfrm>
            <a:off x="1333500" y="152400"/>
            <a:ext cx="7239000" cy="838200"/>
          </a:xfrm>
        </p:spPr>
        <p:txBody>
          <a:bodyPr>
            <a:normAutofit fontScale="90000"/>
          </a:bodyPr>
          <a:lstStyle/>
          <a:p>
            <a:r>
              <a:rPr lang="en-US" dirty="0" smtClean="0">
                <a:solidFill>
                  <a:srgbClr val="C00000"/>
                </a:solidFill>
              </a:rPr>
              <a:t>2014 Immunization Schedules</a:t>
            </a:r>
          </a:p>
        </p:txBody>
      </p:sp>
      <p:sp>
        <p:nvSpPr>
          <p:cNvPr id="502790" name="Rectangle 16"/>
          <p:cNvSpPr>
            <a:spLocks noChangeArrowheads="1"/>
          </p:cNvSpPr>
          <p:nvPr/>
        </p:nvSpPr>
        <p:spPr bwMode="auto">
          <a:xfrm>
            <a:off x="381000" y="1273175"/>
            <a:ext cx="4572000" cy="4007251"/>
          </a:xfrm>
          <a:prstGeom prst="rect">
            <a:avLst/>
          </a:prstGeom>
          <a:noFill/>
          <a:ln w="9525">
            <a:noFill/>
            <a:miter lim="800000"/>
            <a:headEnd/>
            <a:tailEnd/>
          </a:ln>
        </p:spPr>
        <p:txBody>
          <a:bodyPr>
            <a:spAutoFit/>
          </a:bodyPr>
          <a:lstStyle/>
          <a:p>
            <a:pPr>
              <a:lnSpc>
                <a:spcPct val="90000"/>
              </a:lnSpc>
              <a:spcBef>
                <a:spcPct val="20000"/>
              </a:spcBef>
              <a:buFontTx/>
              <a:buChar char="•"/>
            </a:pPr>
            <a:r>
              <a:rPr lang="en-US" sz="2400" dirty="0">
                <a:latin typeface="Calibri"/>
                <a:cs typeface="Arial" charset="0"/>
              </a:rPr>
              <a:t>All staff must use the </a:t>
            </a:r>
            <a:r>
              <a:rPr lang="en-US" sz="2400" u="sng" dirty="0">
                <a:latin typeface="Calibri"/>
                <a:cs typeface="Arial" charset="0"/>
              </a:rPr>
              <a:t>same</a:t>
            </a:r>
            <a:r>
              <a:rPr lang="en-US" sz="2400" dirty="0">
                <a:latin typeface="Calibri"/>
                <a:cs typeface="Arial" charset="0"/>
              </a:rPr>
              <a:t> immunization schedule</a:t>
            </a:r>
          </a:p>
          <a:p>
            <a:pPr>
              <a:lnSpc>
                <a:spcPct val="90000"/>
              </a:lnSpc>
              <a:spcBef>
                <a:spcPct val="20000"/>
              </a:spcBef>
              <a:buFontTx/>
              <a:buChar char="•"/>
            </a:pPr>
            <a:r>
              <a:rPr lang="en-US" sz="2400" u="sng" dirty="0">
                <a:latin typeface="Calibri"/>
                <a:cs typeface="Arial" charset="0"/>
              </a:rPr>
              <a:t>Four</a:t>
            </a:r>
            <a:r>
              <a:rPr lang="en-US" sz="2400" dirty="0">
                <a:latin typeface="Calibri"/>
                <a:cs typeface="Arial" charset="0"/>
              </a:rPr>
              <a:t> Schedules: </a:t>
            </a:r>
          </a:p>
          <a:p>
            <a:pPr marL="800100" lvl="1" indent="-342900">
              <a:lnSpc>
                <a:spcPct val="90000"/>
              </a:lnSpc>
              <a:spcBef>
                <a:spcPct val="20000"/>
              </a:spcBef>
              <a:buFont typeface="Wingdings" pitchFamily="2" charset="2"/>
              <a:buChar char="§"/>
            </a:pPr>
            <a:r>
              <a:rPr lang="en-US" sz="2400" dirty="0">
                <a:latin typeface="Calibri"/>
                <a:cs typeface="Arial" charset="0"/>
              </a:rPr>
              <a:t>Children &amp; Adolescents</a:t>
            </a:r>
          </a:p>
          <a:p>
            <a:pPr lvl="1">
              <a:lnSpc>
                <a:spcPct val="90000"/>
              </a:lnSpc>
              <a:spcBef>
                <a:spcPct val="20000"/>
              </a:spcBef>
            </a:pPr>
            <a:r>
              <a:rPr lang="en-US" sz="2400" dirty="0">
                <a:latin typeface="Calibri"/>
                <a:cs typeface="Arial" charset="0"/>
              </a:rPr>
              <a:t>     0 through 18 years</a:t>
            </a:r>
          </a:p>
          <a:p>
            <a:pPr marL="800100" lvl="1" indent="-342900">
              <a:lnSpc>
                <a:spcPct val="90000"/>
              </a:lnSpc>
              <a:spcBef>
                <a:spcPct val="20000"/>
              </a:spcBef>
              <a:buFont typeface="Wingdings" pitchFamily="2" charset="2"/>
              <a:buChar char="§"/>
            </a:pPr>
            <a:r>
              <a:rPr lang="en-US" sz="2400" dirty="0">
                <a:latin typeface="Calibri"/>
                <a:cs typeface="Arial" charset="0"/>
              </a:rPr>
              <a:t>Catch-up schedule for </a:t>
            </a:r>
          </a:p>
          <a:p>
            <a:pPr lvl="1">
              <a:lnSpc>
                <a:spcPct val="90000"/>
              </a:lnSpc>
              <a:spcBef>
                <a:spcPct val="20000"/>
              </a:spcBef>
            </a:pPr>
            <a:r>
              <a:rPr lang="en-US" sz="2400" dirty="0">
                <a:latin typeface="Calibri"/>
                <a:cs typeface="Arial" charset="0"/>
              </a:rPr>
              <a:t>     ages 4 months -18 years</a:t>
            </a:r>
          </a:p>
          <a:p>
            <a:pPr marL="800100" lvl="1" indent="-342900">
              <a:lnSpc>
                <a:spcPct val="90000"/>
              </a:lnSpc>
              <a:spcBef>
                <a:spcPct val="20000"/>
              </a:spcBef>
              <a:buFont typeface="Wingdings" pitchFamily="2" charset="2"/>
              <a:buChar char="§"/>
            </a:pPr>
            <a:r>
              <a:rPr lang="en-US" sz="2400" dirty="0">
                <a:latin typeface="Calibri"/>
                <a:cs typeface="Arial" charset="0"/>
              </a:rPr>
              <a:t>Adult  19 years and older</a:t>
            </a:r>
          </a:p>
          <a:p>
            <a:pPr marL="800100" lvl="1" indent="-342900">
              <a:lnSpc>
                <a:spcPct val="90000"/>
              </a:lnSpc>
              <a:spcBef>
                <a:spcPct val="20000"/>
              </a:spcBef>
              <a:buFont typeface="Wingdings" pitchFamily="2" charset="2"/>
              <a:buChar char="§"/>
            </a:pPr>
            <a:r>
              <a:rPr lang="en-US" sz="2400" dirty="0">
                <a:latin typeface="Calibri"/>
                <a:cs typeface="Arial" charset="0"/>
              </a:rPr>
              <a:t>Adult  based on medical </a:t>
            </a:r>
          </a:p>
          <a:p>
            <a:pPr lvl="1">
              <a:lnSpc>
                <a:spcPct val="90000"/>
              </a:lnSpc>
              <a:spcBef>
                <a:spcPct val="20000"/>
              </a:spcBef>
            </a:pPr>
            <a:r>
              <a:rPr lang="en-US" sz="2400" dirty="0">
                <a:latin typeface="Calibri"/>
                <a:cs typeface="Arial" charset="0"/>
              </a:rPr>
              <a:t>     and other </a:t>
            </a:r>
            <a:r>
              <a:rPr lang="en-US" sz="2400" dirty="0" smtClean="0">
                <a:latin typeface="Calibri"/>
                <a:cs typeface="Arial" charset="0"/>
              </a:rPr>
              <a:t>indications</a:t>
            </a:r>
            <a:r>
              <a:rPr lang="en-US" sz="2400" b="1" dirty="0" smtClean="0">
                <a:latin typeface="Calibri"/>
                <a:cs typeface="Arial" charset="0"/>
              </a:rPr>
              <a:t>      </a:t>
            </a:r>
            <a:endParaRPr lang="en-US" sz="2400" u="sng" dirty="0">
              <a:latin typeface="Calibri"/>
              <a:cs typeface="Arial" charset="0"/>
            </a:endParaRPr>
          </a:p>
        </p:txBody>
      </p:sp>
      <p:pic>
        <p:nvPicPr>
          <p:cNvPr id="13" name="Picture 2"/>
          <p:cNvPicPr>
            <a:picLocks noChangeAspect="1" noChangeArrowheads="1"/>
          </p:cNvPicPr>
          <p:nvPr/>
        </p:nvPicPr>
        <p:blipFill>
          <a:blip r:embed="rId3" cstate="print"/>
          <a:srcRect/>
          <a:stretch>
            <a:fillRect/>
          </a:stretch>
        </p:blipFill>
        <p:spPr bwMode="auto">
          <a:xfrm>
            <a:off x="4310378" y="1162730"/>
            <a:ext cx="2235485" cy="1656670"/>
          </a:xfrm>
          <a:prstGeom prst="rect">
            <a:avLst/>
          </a:prstGeom>
          <a:noFill/>
          <a:ln w="9525">
            <a:noFill/>
            <a:miter lim="800000"/>
            <a:headEnd/>
            <a:tailEnd/>
          </a:ln>
        </p:spPr>
      </p:pic>
      <p:pic>
        <p:nvPicPr>
          <p:cNvPr id="14" name="Picture 2"/>
          <p:cNvPicPr>
            <a:picLocks noChangeAspect="1" noChangeArrowheads="1"/>
          </p:cNvPicPr>
          <p:nvPr/>
        </p:nvPicPr>
        <p:blipFill>
          <a:blip r:embed="rId4" cstate="print"/>
          <a:srcRect/>
          <a:stretch>
            <a:fillRect/>
          </a:stretch>
        </p:blipFill>
        <p:spPr bwMode="auto">
          <a:xfrm>
            <a:off x="6659686" y="1143000"/>
            <a:ext cx="2346568" cy="1676400"/>
          </a:xfrm>
          <a:prstGeom prst="rect">
            <a:avLst/>
          </a:prstGeom>
          <a:noFill/>
          <a:ln w="9525">
            <a:noFill/>
            <a:miter lim="800000"/>
            <a:headEnd/>
            <a:tailEnd/>
          </a:ln>
        </p:spPr>
      </p:pic>
      <p:sp>
        <p:nvSpPr>
          <p:cNvPr id="15" name="Rectangle 14"/>
          <p:cNvSpPr/>
          <p:nvPr/>
        </p:nvSpPr>
        <p:spPr>
          <a:xfrm>
            <a:off x="838200" y="5257800"/>
            <a:ext cx="3018840" cy="461665"/>
          </a:xfrm>
          <a:prstGeom prst="rect">
            <a:avLst/>
          </a:prstGeom>
        </p:spPr>
        <p:txBody>
          <a:bodyPr wrap="none">
            <a:spAutoFit/>
          </a:bodyPr>
          <a:lstStyle/>
          <a:p>
            <a:r>
              <a:rPr lang="en-US" sz="2400" dirty="0" smtClean="0">
                <a:solidFill>
                  <a:srgbClr val="C00000"/>
                </a:solidFill>
                <a:latin typeface="Calibri"/>
                <a:cs typeface="Arial" charset="0"/>
              </a:rPr>
              <a:t>READ THE FOOTNOTES</a:t>
            </a:r>
            <a:endParaRPr lang="en-US" sz="2400" dirty="0">
              <a:solidFill>
                <a:srgbClr val="C00000"/>
              </a:solidFill>
              <a:latin typeface="Calibri"/>
              <a:cs typeface="Arial" charset="0"/>
            </a:endParaRPr>
          </a:p>
        </p:txBody>
      </p:sp>
      <p:sp>
        <p:nvSpPr>
          <p:cNvPr id="16" name="Rectangle 15"/>
          <p:cNvSpPr/>
          <p:nvPr/>
        </p:nvSpPr>
        <p:spPr>
          <a:xfrm>
            <a:off x="381000" y="5701546"/>
            <a:ext cx="4572000" cy="276999"/>
          </a:xfrm>
          <a:prstGeom prst="rect">
            <a:avLst/>
          </a:prstGeom>
        </p:spPr>
        <p:txBody>
          <a:bodyPr>
            <a:spAutoFit/>
          </a:bodyPr>
          <a:lstStyle/>
          <a:p>
            <a:r>
              <a:rPr lang="en-US" sz="1200" b="1" dirty="0" smtClean="0">
                <a:latin typeface="Calibri"/>
                <a:cs typeface="Arial" charset="0"/>
              </a:rPr>
              <a:t>http://www.cdc.gov/vaccines/schedules/hcp/child-adolescent.html</a:t>
            </a:r>
          </a:p>
        </p:txBody>
      </p:sp>
      <p:pic>
        <p:nvPicPr>
          <p:cNvPr id="12" name="Picture 2"/>
          <p:cNvPicPr>
            <a:picLocks noChangeAspect="1" noChangeArrowheads="1"/>
          </p:cNvPicPr>
          <p:nvPr/>
        </p:nvPicPr>
        <p:blipFill>
          <a:blip r:embed="rId5" cstate="print"/>
          <a:srcRect/>
          <a:stretch>
            <a:fillRect/>
          </a:stretch>
        </p:blipFill>
        <p:spPr bwMode="auto">
          <a:xfrm>
            <a:off x="5181600" y="2980300"/>
            <a:ext cx="2815352" cy="3649100"/>
          </a:xfrm>
          <a:prstGeom prst="rect">
            <a:avLst/>
          </a:prstGeom>
          <a:noFill/>
          <a:ln w="9525">
            <a:noFill/>
            <a:miter lim="800000"/>
            <a:headEnd/>
            <a:tailEnd/>
          </a:ln>
        </p:spPr>
      </p:pic>
      <p:sp>
        <p:nvSpPr>
          <p:cNvPr id="17" name="Rectangle 16"/>
          <p:cNvSpPr/>
          <p:nvPr/>
        </p:nvSpPr>
        <p:spPr>
          <a:xfrm>
            <a:off x="396240" y="6018460"/>
            <a:ext cx="4572000" cy="276999"/>
          </a:xfrm>
          <a:prstGeom prst="rect">
            <a:avLst/>
          </a:prstGeom>
        </p:spPr>
        <p:txBody>
          <a:bodyPr>
            <a:spAutoFit/>
          </a:bodyPr>
          <a:lstStyle/>
          <a:p>
            <a:r>
              <a:rPr lang="en-US" sz="1200" b="1" dirty="0" smtClean="0">
                <a:latin typeface="Calibri"/>
                <a:cs typeface="Arial" charset="0"/>
              </a:rPr>
              <a:t>http://www.cdc.gov/vaccines/schedules/hcp/adult.html</a:t>
            </a:r>
            <a:endParaRPr lang="en-US" sz="1200" b="1" dirty="0">
              <a:latin typeface="Calibri"/>
              <a:cs typeface="Arial" charset="0"/>
            </a:endParaRPr>
          </a:p>
        </p:txBody>
      </p:sp>
    </p:spTree>
    <p:extLst>
      <p:ext uri="{BB962C8B-B14F-4D97-AF65-F5344CB8AC3E}">
        <p14:creationId xmlns:p14="http://schemas.microsoft.com/office/powerpoint/2010/main" val="14720945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3"/>
          <p:cNvSpPr txBox="1">
            <a:spLocks noChangeArrowheads="1"/>
          </p:cNvSpPr>
          <p:nvPr/>
        </p:nvSpPr>
        <p:spPr bwMode="auto">
          <a:xfrm>
            <a:off x="5105400" y="1981200"/>
            <a:ext cx="3886200" cy="3323987"/>
          </a:xfrm>
          <a:prstGeom prst="rect">
            <a:avLst/>
          </a:prstGeom>
          <a:noFill/>
          <a:ln w="9525">
            <a:noFill/>
            <a:miter lim="800000"/>
            <a:headEnd/>
            <a:tailEnd/>
          </a:ln>
        </p:spPr>
        <p:txBody>
          <a:bodyPr>
            <a:spAutoFit/>
          </a:bodyPr>
          <a:lstStyle/>
          <a:p>
            <a:pPr algn="ctr" eaLnBrk="0" hangingPunct="0">
              <a:spcBef>
                <a:spcPct val="50000"/>
              </a:spcBef>
            </a:pPr>
            <a:r>
              <a:rPr kumimoji="1" lang="en-US" sz="2800" dirty="0">
                <a:solidFill>
                  <a:srgbClr val="FF0000"/>
                </a:solidFill>
                <a:latin typeface="Segoe UI"/>
              </a:rPr>
              <a:t>GENERAL RECOMMENDATIONS ON IMMUNIZATION</a:t>
            </a:r>
          </a:p>
          <a:p>
            <a:pPr eaLnBrk="0" hangingPunct="0">
              <a:spcBef>
                <a:spcPct val="50000"/>
              </a:spcBef>
            </a:pPr>
            <a:endParaRPr kumimoji="1" lang="en-US" sz="2800" dirty="0">
              <a:solidFill>
                <a:srgbClr val="FF0000"/>
              </a:solidFill>
              <a:latin typeface="Segoe UI"/>
            </a:endParaRPr>
          </a:p>
          <a:p>
            <a:pPr algn="ctr" eaLnBrk="0" hangingPunct="0">
              <a:spcBef>
                <a:spcPct val="50000"/>
              </a:spcBef>
            </a:pPr>
            <a:r>
              <a:rPr kumimoji="1" lang="en-US" sz="2800" dirty="0">
                <a:solidFill>
                  <a:srgbClr val="FF0000"/>
                </a:solidFill>
                <a:latin typeface="Segoe UI"/>
              </a:rPr>
              <a:t>Published </a:t>
            </a:r>
          </a:p>
          <a:p>
            <a:pPr algn="ctr" eaLnBrk="0" hangingPunct="0">
              <a:spcBef>
                <a:spcPct val="50000"/>
              </a:spcBef>
            </a:pPr>
            <a:r>
              <a:rPr kumimoji="1" lang="en-US" sz="2800" dirty="0">
                <a:solidFill>
                  <a:srgbClr val="FF0000"/>
                </a:solidFill>
                <a:latin typeface="Segoe UI"/>
              </a:rPr>
              <a:t>January 2011</a:t>
            </a:r>
          </a:p>
        </p:txBody>
      </p:sp>
      <p:pic>
        <p:nvPicPr>
          <p:cNvPr id="50179" name="Picture 5" descr="Pages from rr6002"/>
          <p:cNvPicPr>
            <a:picLocks noChangeAspect="1" noChangeArrowheads="1"/>
          </p:cNvPicPr>
          <p:nvPr/>
        </p:nvPicPr>
        <p:blipFill>
          <a:blip r:embed="rId3" cstate="print"/>
          <a:srcRect/>
          <a:stretch>
            <a:fillRect/>
          </a:stretch>
        </p:blipFill>
        <p:spPr bwMode="auto">
          <a:xfrm>
            <a:off x="152400" y="304800"/>
            <a:ext cx="4953000" cy="5943600"/>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376374007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extBox 2"/>
          <p:cNvSpPr txBox="1">
            <a:spLocks noChangeArrowheads="1"/>
          </p:cNvSpPr>
          <p:nvPr/>
        </p:nvSpPr>
        <p:spPr bwMode="auto">
          <a:xfrm>
            <a:off x="609600" y="220663"/>
            <a:ext cx="7924800" cy="708025"/>
          </a:xfrm>
          <a:prstGeom prst="rect">
            <a:avLst/>
          </a:prstGeom>
          <a:noFill/>
          <a:ln w="9525">
            <a:noFill/>
            <a:miter lim="800000"/>
            <a:headEnd/>
            <a:tailEnd/>
          </a:ln>
        </p:spPr>
        <p:txBody>
          <a:bodyPr>
            <a:spAutoFit/>
          </a:bodyPr>
          <a:lstStyle/>
          <a:p>
            <a:pPr algn="ctr"/>
            <a:r>
              <a:rPr lang="en-US" sz="4000" b="1" dirty="0">
                <a:solidFill>
                  <a:srgbClr val="C00000"/>
                </a:solidFill>
                <a:latin typeface="Segoe UI"/>
              </a:rPr>
              <a:t>Why Do We Immunize?</a:t>
            </a:r>
          </a:p>
        </p:txBody>
      </p:sp>
      <p:sp>
        <p:nvSpPr>
          <p:cNvPr id="4" name="TextBox 3"/>
          <p:cNvSpPr txBox="1">
            <a:spLocks noChangeArrowheads="1"/>
          </p:cNvSpPr>
          <p:nvPr/>
        </p:nvSpPr>
        <p:spPr bwMode="auto">
          <a:xfrm>
            <a:off x="1828800" y="2819400"/>
            <a:ext cx="7086600" cy="1077218"/>
          </a:xfrm>
          <a:prstGeom prst="rect">
            <a:avLst/>
          </a:prstGeom>
          <a:noFill/>
          <a:ln w="9525">
            <a:noFill/>
            <a:miter lim="800000"/>
            <a:headEnd/>
            <a:tailEnd/>
          </a:ln>
        </p:spPr>
        <p:txBody>
          <a:bodyPr wrap="square">
            <a:spAutoFit/>
          </a:bodyPr>
          <a:lstStyle/>
          <a:p>
            <a:r>
              <a:rPr lang="en-US" sz="3200" b="1" dirty="0">
                <a:solidFill>
                  <a:srgbClr val="C00000"/>
                </a:solidFill>
                <a:latin typeface="Segoe UI"/>
              </a:rPr>
              <a:t>We Immunize To Prevent These Diseases</a:t>
            </a:r>
          </a:p>
        </p:txBody>
      </p:sp>
      <p:pic>
        <p:nvPicPr>
          <p:cNvPr id="261124" name="Picture 20"/>
          <p:cNvPicPr>
            <a:picLocks noChangeAspect="1" noChangeArrowheads="1"/>
          </p:cNvPicPr>
          <p:nvPr/>
        </p:nvPicPr>
        <p:blipFill>
          <a:blip r:embed="rId3" cstate="print"/>
          <a:srcRect/>
          <a:stretch>
            <a:fillRect/>
          </a:stretch>
        </p:blipFill>
        <p:spPr bwMode="auto">
          <a:xfrm>
            <a:off x="7391400" y="228600"/>
            <a:ext cx="1371600" cy="2057400"/>
          </a:xfrm>
          <a:prstGeom prst="rect">
            <a:avLst/>
          </a:prstGeom>
          <a:noFill/>
          <a:ln w="9525">
            <a:noFill/>
            <a:miter lim="800000"/>
            <a:headEnd/>
            <a:tailEnd/>
          </a:ln>
        </p:spPr>
      </p:pic>
      <p:pic>
        <p:nvPicPr>
          <p:cNvPr id="261125" name="Picture 41" descr="Chickenpox image"/>
          <p:cNvPicPr>
            <a:picLocks noChangeAspect="1" noChangeArrowheads="1"/>
          </p:cNvPicPr>
          <p:nvPr/>
        </p:nvPicPr>
        <p:blipFill>
          <a:blip r:embed="rId4" cstate="print"/>
          <a:srcRect/>
          <a:stretch>
            <a:fillRect/>
          </a:stretch>
        </p:blipFill>
        <p:spPr bwMode="auto">
          <a:xfrm>
            <a:off x="6858000" y="3581400"/>
            <a:ext cx="2152650" cy="1419225"/>
          </a:xfrm>
          <a:prstGeom prst="rect">
            <a:avLst/>
          </a:prstGeom>
          <a:noFill/>
          <a:ln w="9525">
            <a:noFill/>
            <a:miter lim="800000"/>
            <a:headEnd/>
            <a:tailEnd/>
          </a:ln>
        </p:spPr>
      </p:pic>
      <p:pic>
        <p:nvPicPr>
          <p:cNvPr id="261126" name="Picture 41"/>
          <p:cNvPicPr>
            <a:picLocks noChangeAspect="1" noChangeArrowheads="1"/>
          </p:cNvPicPr>
          <p:nvPr/>
        </p:nvPicPr>
        <p:blipFill>
          <a:blip r:embed="rId5" cstate="print"/>
          <a:srcRect/>
          <a:stretch>
            <a:fillRect/>
          </a:stretch>
        </p:blipFill>
        <p:spPr bwMode="auto">
          <a:xfrm>
            <a:off x="381000" y="228600"/>
            <a:ext cx="1219200" cy="1846263"/>
          </a:xfrm>
          <a:prstGeom prst="rect">
            <a:avLst/>
          </a:prstGeom>
          <a:noFill/>
          <a:ln w="9525">
            <a:noFill/>
            <a:miter lim="800000"/>
            <a:headEnd/>
            <a:tailEnd/>
          </a:ln>
        </p:spPr>
      </p:pic>
      <p:pic>
        <p:nvPicPr>
          <p:cNvPr id="261127" name="Picture 8"/>
          <p:cNvPicPr>
            <a:picLocks noChangeAspect="1" noChangeArrowheads="1"/>
          </p:cNvPicPr>
          <p:nvPr/>
        </p:nvPicPr>
        <p:blipFill>
          <a:blip r:embed="rId6" cstate="print"/>
          <a:srcRect/>
          <a:stretch>
            <a:fillRect/>
          </a:stretch>
        </p:blipFill>
        <p:spPr bwMode="auto">
          <a:xfrm>
            <a:off x="2209800" y="1066800"/>
            <a:ext cx="2293938" cy="1524000"/>
          </a:xfrm>
          <a:prstGeom prst="rect">
            <a:avLst/>
          </a:prstGeom>
          <a:noFill/>
          <a:ln w="9525">
            <a:noFill/>
            <a:miter lim="800000"/>
            <a:headEnd/>
            <a:tailEnd/>
          </a:ln>
        </p:spPr>
      </p:pic>
      <p:pic>
        <p:nvPicPr>
          <p:cNvPr id="261128" name="Picture 10" descr="img0007"/>
          <p:cNvPicPr>
            <a:picLocks noChangeAspect="1" noChangeArrowheads="1"/>
          </p:cNvPicPr>
          <p:nvPr/>
        </p:nvPicPr>
        <p:blipFill>
          <a:blip r:embed="rId7" cstate="print"/>
          <a:srcRect/>
          <a:stretch>
            <a:fillRect/>
          </a:stretch>
        </p:blipFill>
        <p:spPr bwMode="auto">
          <a:xfrm>
            <a:off x="5029200" y="914400"/>
            <a:ext cx="1771650" cy="1827213"/>
          </a:xfrm>
          <a:prstGeom prst="rect">
            <a:avLst/>
          </a:prstGeom>
          <a:noFill/>
          <a:ln w="9525">
            <a:solidFill>
              <a:schemeClr val="bg1"/>
            </a:solidFill>
            <a:miter lim="800000"/>
            <a:headEnd/>
            <a:tailEnd/>
          </a:ln>
        </p:spPr>
      </p:pic>
      <p:pic>
        <p:nvPicPr>
          <p:cNvPr id="261129" name="Picture 3" descr="img0020"/>
          <p:cNvPicPr>
            <a:picLocks noChangeAspect="1" noChangeArrowheads="1"/>
          </p:cNvPicPr>
          <p:nvPr/>
        </p:nvPicPr>
        <p:blipFill>
          <a:blip r:embed="rId8" cstate="print"/>
          <a:srcRect/>
          <a:stretch>
            <a:fillRect/>
          </a:stretch>
        </p:blipFill>
        <p:spPr bwMode="auto">
          <a:xfrm>
            <a:off x="762000" y="5181600"/>
            <a:ext cx="1866900" cy="1244600"/>
          </a:xfrm>
          <a:prstGeom prst="rect">
            <a:avLst/>
          </a:prstGeom>
          <a:noFill/>
          <a:ln w="9525">
            <a:solidFill>
              <a:schemeClr val="bg1"/>
            </a:solidFill>
            <a:miter lim="800000"/>
            <a:headEnd/>
            <a:tailEnd/>
          </a:ln>
        </p:spPr>
      </p:pic>
      <p:pic>
        <p:nvPicPr>
          <p:cNvPr id="261130" name="Picture 3" descr="measiac004"/>
          <p:cNvPicPr>
            <a:picLocks noChangeAspect="1" noChangeArrowheads="1"/>
          </p:cNvPicPr>
          <p:nvPr/>
        </p:nvPicPr>
        <p:blipFill>
          <a:blip r:embed="rId9" cstate="print"/>
          <a:srcRect/>
          <a:stretch>
            <a:fillRect/>
          </a:stretch>
        </p:blipFill>
        <p:spPr bwMode="auto">
          <a:xfrm>
            <a:off x="228600" y="2362200"/>
            <a:ext cx="1219200" cy="1830388"/>
          </a:xfrm>
          <a:prstGeom prst="rect">
            <a:avLst/>
          </a:prstGeom>
          <a:noFill/>
          <a:ln w="9525">
            <a:solidFill>
              <a:schemeClr val="bg1"/>
            </a:solidFill>
            <a:miter lim="800000"/>
            <a:headEnd/>
            <a:tailEnd/>
          </a:ln>
        </p:spPr>
      </p:pic>
      <p:pic>
        <p:nvPicPr>
          <p:cNvPr id="261131" name="Picture 6" descr="img0016"/>
          <p:cNvPicPr>
            <a:picLocks noChangeAspect="1" noChangeArrowheads="1"/>
          </p:cNvPicPr>
          <p:nvPr/>
        </p:nvPicPr>
        <p:blipFill>
          <a:blip r:embed="rId10" cstate="print"/>
          <a:srcRect/>
          <a:stretch>
            <a:fillRect/>
          </a:stretch>
        </p:blipFill>
        <p:spPr bwMode="auto">
          <a:xfrm>
            <a:off x="1676400" y="3429000"/>
            <a:ext cx="2206625" cy="1643063"/>
          </a:xfrm>
          <a:prstGeom prst="rect">
            <a:avLst/>
          </a:prstGeom>
          <a:noFill/>
          <a:ln w="9525">
            <a:solidFill>
              <a:schemeClr val="bg1"/>
            </a:solidFill>
            <a:miter lim="800000"/>
            <a:headEnd/>
            <a:tailEnd/>
          </a:ln>
        </p:spPr>
      </p:pic>
      <p:pic>
        <p:nvPicPr>
          <p:cNvPr id="261132" name="Picture 7"/>
          <p:cNvPicPr>
            <a:picLocks noChangeAspect="1" noChangeArrowheads="1"/>
          </p:cNvPicPr>
          <p:nvPr/>
        </p:nvPicPr>
        <p:blipFill>
          <a:blip r:embed="rId11" cstate="print"/>
          <a:srcRect/>
          <a:stretch>
            <a:fillRect/>
          </a:stretch>
        </p:blipFill>
        <p:spPr bwMode="auto">
          <a:xfrm>
            <a:off x="7086600" y="5105400"/>
            <a:ext cx="1524000" cy="1171575"/>
          </a:xfrm>
          <a:prstGeom prst="rect">
            <a:avLst/>
          </a:prstGeom>
          <a:noFill/>
          <a:ln w="9525">
            <a:noFill/>
            <a:miter lim="800000"/>
            <a:headEnd/>
            <a:tailEnd/>
          </a:ln>
        </p:spPr>
      </p:pic>
      <p:pic>
        <p:nvPicPr>
          <p:cNvPr id="261133" name="Picture 4" descr="hepacdc001"/>
          <p:cNvPicPr>
            <a:picLocks noChangeAspect="1" noChangeArrowheads="1"/>
          </p:cNvPicPr>
          <p:nvPr/>
        </p:nvPicPr>
        <p:blipFill>
          <a:blip r:embed="rId12" cstate="print"/>
          <a:srcRect/>
          <a:stretch>
            <a:fillRect/>
          </a:stretch>
        </p:blipFill>
        <p:spPr bwMode="auto">
          <a:xfrm>
            <a:off x="3200400" y="5257800"/>
            <a:ext cx="1524000" cy="1092200"/>
          </a:xfrm>
          <a:prstGeom prst="rect">
            <a:avLst/>
          </a:prstGeom>
          <a:noFill/>
          <a:ln w="9525">
            <a:noFill/>
            <a:miter lim="800000"/>
            <a:headEnd/>
            <a:tailEnd/>
          </a:ln>
        </p:spPr>
      </p:pic>
      <p:pic>
        <p:nvPicPr>
          <p:cNvPr id="261134" name="Picture 9" descr="img0018"/>
          <p:cNvPicPr>
            <a:picLocks noChangeAspect="1" noChangeArrowheads="1"/>
          </p:cNvPicPr>
          <p:nvPr/>
        </p:nvPicPr>
        <p:blipFill>
          <a:blip r:embed="rId13" cstate="print"/>
          <a:srcRect/>
          <a:stretch>
            <a:fillRect/>
          </a:stretch>
        </p:blipFill>
        <p:spPr bwMode="auto">
          <a:xfrm>
            <a:off x="4038600" y="3505200"/>
            <a:ext cx="2463800" cy="1295400"/>
          </a:xfrm>
          <a:prstGeom prst="rect">
            <a:avLst/>
          </a:prstGeom>
          <a:noFill/>
          <a:ln w="9525">
            <a:solidFill>
              <a:schemeClr val="bg1"/>
            </a:solidFill>
            <a:miter lim="800000"/>
            <a:headEnd/>
            <a:tailEnd/>
          </a:ln>
        </p:spPr>
      </p:pic>
      <p:pic>
        <p:nvPicPr>
          <p:cNvPr id="261135" name="Picture 7" descr="meniaap002"/>
          <p:cNvPicPr>
            <a:picLocks noChangeAspect="1" noChangeArrowheads="1"/>
          </p:cNvPicPr>
          <p:nvPr/>
        </p:nvPicPr>
        <p:blipFill>
          <a:blip r:embed="rId14" cstate="print"/>
          <a:srcRect/>
          <a:stretch>
            <a:fillRect/>
          </a:stretch>
        </p:blipFill>
        <p:spPr bwMode="auto">
          <a:xfrm>
            <a:off x="5105400" y="5105400"/>
            <a:ext cx="1447800" cy="1368425"/>
          </a:xfrm>
          <a:prstGeom prst="rect">
            <a:avLst/>
          </a:prstGeom>
          <a:noFill/>
          <a:ln w="9525">
            <a:noFill/>
            <a:miter lim="800000"/>
            <a:headEnd/>
            <a:tailEnd/>
          </a:ln>
        </p:spPr>
      </p:pic>
    </p:spTree>
    <p:extLst>
      <p:ext uri="{BB962C8B-B14F-4D97-AF65-F5344CB8AC3E}">
        <p14:creationId xmlns:p14="http://schemas.microsoft.com/office/powerpoint/2010/main" val="1502778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5" presetClass="entr" presetSubtype="10" fill="hold" nodeType="withEffect">
                                  <p:stCondLst>
                                    <p:cond delay="0"/>
                                  </p:stCondLst>
                                  <p:childTnLst>
                                    <p:set>
                                      <p:cBhvr>
                                        <p:cTn id="8" dur="1" fill="hold">
                                          <p:stCondLst>
                                            <p:cond delay="0"/>
                                          </p:stCondLst>
                                        </p:cTn>
                                        <p:tgtEl>
                                          <p:spTgt spid="261124"/>
                                        </p:tgtEl>
                                        <p:attrNameLst>
                                          <p:attrName>style.visibility</p:attrName>
                                        </p:attrNameLst>
                                      </p:cBhvr>
                                      <p:to>
                                        <p:strVal val="visible"/>
                                      </p:to>
                                    </p:set>
                                    <p:animEffect transition="in" filter="checkerboard(across)">
                                      <p:cBhvr>
                                        <p:cTn id="9" dur="1000"/>
                                        <p:tgtEl>
                                          <p:spTgt spid="261124"/>
                                        </p:tgtEl>
                                      </p:cBhvr>
                                    </p:animEffect>
                                  </p:childTnLst>
                                </p:cTn>
                              </p:par>
                              <p:par>
                                <p:cTn id="10" presetID="5" presetClass="entr" presetSubtype="10" fill="hold" nodeType="withEffect">
                                  <p:stCondLst>
                                    <p:cond delay="0"/>
                                  </p:stCondLst>
                                  <p:childTnLst>
                                    <p:set>
                                      <p:cBhvr>
                                        <p:cTn id="11" dur="1" fill="hold">
                                          <p:stCondLst>
                                            <p:cond delay="0"/>
                                          </p:stCondLst>
                                        </p:cTn>
                                        <p:tgtEl>
                                          <p:spTgt spid="261125"/>
                                        </p:tgtEl>
                                        <p:attrNameLst>
                                          <p:attrName>style.visibility</p:attrName>
                                        </p:attrNameLst>
                                      </p:cBhvr>
                                      <p:to>
                                        <p:strVal val="visible"/>
                                      </p:to>
                                    </p:set>
                                    <p:animEffect transition="in" filter="checkerboard(across)">
                                      <p:cBhvr>
                                        <p:cTn id="12" dur="1000"/>
                                        <p:tgtEl>
                                          <p:spTgt spid="261125"/>
                                        </p:tgtEl>
                                      </p:cBhvr>
                                    </p:animEffect>
                                  </p:childTnLst>
                                </p:cTn>
                              </p:par>
                              <p:par>
                                <p:cTn id="13" presetID="5" presetClass="entr" presetSubtype="10" fill="hold" nodeType="withEffect">
                                  <p:stCondLst>
                                    <p:cond delay="0"/>
                                  </p:stCondLst>
                                  <p:childTnLst>
                                    <p:set>
                                      <p:cBhvr>
                                        <p:cTn id="14" dur="1" fill="hold">
                                          <p:stCondLst>
                                            <p:cond delay="0"/>
                                          </p:stCondLst>
                                        </p:cTn>
                                        <p:tgtEl>
                                          <p:spTgt spid="261126"/>
                                        </p:tgtEl>
                                        <p:attrNameLst>
                                          <p:attrName>style.visibility</p:attrName>
                                        </p:attrNameLst>
                                      </p:cBhvr>
                                      <p:to>
                                        <p:strVal val="visible"/>
                                      </p:to>
                                    </p:set>
                                    <p:animEffect transition="in" filter="checkerboard(across)">
                                      <p:cBhvr>
                                        <p:cTn id="15" dur="1000"/>
                                        <p:tgtEl>
                                          <p:spTgt spid="261126"/>
                                        </p:tgtEl>
                                      </p:cBhvr>
                                    </p:animEffect>
                                  </p:childTnLst>
                                </p:cTn>
                              </p:par>
                              <p:par>
                                <p:cTn id="16" presetID="5" presetClass="entr" presetSubtype="10" fill="hold" nodeType="withEffect">
                                  <p:stCondLst>
                                    <p:cond delay="0"/>
                                  </p:stCondLst>
                                  <p:childTnLst>
                                    <p:set>
                                      <p:cBhvr>
                                        <p:cTn id="17" dur="1" fill="hold">
                                          <p:stCondLst>
                                            <p:cond delay="0"/>
                                          </p:stCondLst>
                                        </p:cTn>
                                        <p:tgtEl>
                                          <p:spTgt spid="261127"/>
                                        </p:tgtEl>
                                        <p:attrNameLst>
                                          <p:attrName>style.visibility</p:attrName>
                                        </p:attrNameLst>
                                      </p:cBhvr>
                                      <p:to>
                                        <p:strVal val="visible"/>
                                      </p:to>
                                    </p:set>
                                    <p:animEffect transition="in" filter="checkerboard(across)">
                                      <p:cBhvr>
                                        <p:cTn id="18" dur="1000"/>
                                        <p:tgtEl>
                                          <p:spTgt spid="261127"/>
                                        </p:tgtEl>
                                      </p:cBhvr>
                                    </p:animEffect>
                                  </p:childTnLst>
                                </p:cTn>
                              </p:par>
                              <p:par>
                                <p:cTn id="19" presetID="5" presetClass="entr" presetSubtype="10" fill="hold" nodeType="withEffect">
                                  <p:stCondLst>
                                    <p:cond delay="0"/>
                                  </p:stCondLst>
                                  <p:childTnLst>
                                    <p:set>
                                      <p:cBhvr>
                                        <p:cTn id="20" dur="1" fill="hold">
                                          <p:stCondLst>
                                            <p:cond delay="0"/>
                                          </p:stCondLst>
                                        </p:cTn>
                                        <p:tgtEl>
                                          <p:spTgt spid="261128"/>
                                        </p:tgtEl>
                                        <p:attrNameLst>
                                          <p:attrName>style.visibility</p:attrName>
                                        </p:attrNameLst>
                                      </p:cBhvr>
                                      <p:to>
                                        <p:strVal val="visible"/>
                                      </p:to>
                                    </p:set>
                                    <p:animEffect transition="in" filter="checkerboard(across)">
                                      <p:cBhvr>
                                        <p:cTn id="21" dur="1000"/>
                                        <p:tgtEl>
                                          <p:spTgt spid="261128"/>
                                        </p:tgtEl>
                                      </p:cBhvr>
                                    </p:animEffect>
                                  </p:childTnLst>
                                </p:cTn>
                              </p:par>
                              <p:par>
                                <p:cTn id="22" presetID="5" presetClass="entr" presetSubtype="10" fill="hold" nodeType="withEffect">
                                  <p:stCondLst>
                                    <p:cond delay="0"/>
                                  </p:stCondLst>
                                  <p:childTnLst>
                                    <p:set>
                                      <p:cBhvr>
                                        <p:cTn id="23" dur="1" fill="hold">
                                          <p:stCondLst>
                                            <p:cond delay="0"/>
                                          </p:stCondLst>
                                        </p:cTn>
                                        <p:tgtEl>
                                          <p:spTgt spid="261129"/>
                                        </p:tgtEl>
                                        <p:attrNameLst>
                                          <p:attrName>style.visibility</p:attrName>
                                        </p:attrNameLst>
                                      </p:cBhvr>
                                      <p:to>
                                        <p:strVal val="visible"/>
                                      </p:to>
                                    </p:set>
                                    <p:animEffect transition="in" filter="checkerboard(across)">
                                      <p:cBhvr>
                                        <p:cTn id="24" dur="1000"/>
                                        <p:tgtEl>
                                          <p:spTgt spid="261129"/>
                                        </p:tgtEl>
                                      </p:cBhvr>
                                    </p:animEffect>
                                  </p:childTnLst>
                                </p:cTn>
                              </p:par>
                              <p:par>
                                <p:cTn id="25" presetID="5" presetClass="entr" presetSubtype="10" fill="hold" nodeType="withEffect">
                                  <p:stCondLst>
                                    <p:cond delay="0"/>
                                  </p:stCondLst>
                                  <p:childTnLst>
                                    <p:set>
                                      <p:cBhvr>
                                        <p:cTn id="26" dur="1" fill="hold">
                                          <p:stCondLst>
                                            <p:cond delay="0"/>
                                          </p:stCondLst>
                                        </p:cTn>
                                        <p:tgtEl>
                                          <p:spTgt spid="261130"/>
                                        </p:tgtEl>
                                        <p:attrNameLst>
                                          <p:attrName>style.visibility</p:attrName>
                                        </p:attrNameLst>
                                      </p:cBhvr>
                                      <p:to>
                                        <p:strVal val="visible"/>
                                      </p:to>
                                    </p:set>
                                    <p:animEffect transition="in" filter="checkerboard(across)">
                                      <p:cBhvr>
                                        <p:cTn id="27" dur="1000"/>
                                        <p:tgtEl>
                                          <p:spTgt spid="261130"/>
                                        </p:tgtEl>
                                      </p:cBhvr>
                                    </p:animEffect>
                                  </p:childTnLst>
                                </p:cTn>
                              </p:par>
                              <p:par>
                                <p:cTn id="28" presetID="5" presetClass="entr" presetSubtype="10" fill="hold" nodeType="withEffect">
                                  <p:stCondLst>
                                    <p:cond delay="0"/>
                                  </p:stCondLst>
                                  <p:childTnLst>
                                    <p:set>
                                      <p:cBhvr>
                                        <p:cTn id="29" dur="1" fill="hold">
                                          <p:stCondLst>
                                            <p:cond delay="0"/>
                                          </p:stCondLst>
                                        </p:cTn>
                                        <p:tgtEl>
                                          <p:spTgt spid="261131"/>
                                        </p:tgtEl>
                                        <p:attrNameLst>
                                          <p:attrName>style.visibility</p:attrName>
                                        </p:attrNameLst>
                                      </p:cBhvr>
                                      <p:to>
                                        <p:strVal val="visible"/>
                                      </p:to>
                                    </p:set>
                                    <p:animEffect transition="in" filter="checkerboard(across)">
                                      <p:cBhvr>
                                        <p:cTn id="30" dur="1000"/>
                                        <p:tgtEl>
                                          <p:spTgt spid="261131"/>
                                        </p:tgtEl>
                                      </p:cBhvr>
                                    </p:animEffect>
                                  </p:childTnLst>
                                </p:cTn>
                              </p:par>
                              <p:par>
                                <p:cTn id="31" presetID="5" presetClass="entr" presetSubtype="10" fill="hold" nodeType="withEffect">
                                  <p:stCondLst>
                                    <p:cond delay="0"/>
                                  </p:stCondLst>
                                  <p:childTnLst>
                                    <p:set>
                                      <p:cBhvr>
                                        <p:cTn id="32" dur="1" fill="hold">
                                          <p:stCondLst>
                                            <p:cond delay="0"/>
                                          </p:stCondLst>
                                        </p:cTn>
                                        <p:tgtEl>
                                          <p:spTgt spid="261132"/>
                                        </p:tgtEl>
                                        <p:attrNameLst>
                                          <p:attrName>style.visibility</p:attrName>
                                        </p:attrNameLst>
                                      </p:cBhvr>
                                      <p:to>
                                        <p:strVal val="visible"/>
                                      </p:to>
                                    </p:set>
                                    <p:animEffect transition="in" filter="checkerboard(across)">
                                      <p:cBhvr>
                                        <p:cTn id="33" dur="1000"/>
                                        <p:tgtEl>
                                          <p:spTgt spid="261132"/>
                                        </p:tgtEl>
                                      </p:cBhvr>
                                    </p:animEffect>
                                  </p:childTnLst>
                                </p:cTn>
                              </p:par>
                              <p:par>
                                <p:cTn id="34" presetID="5" presetClass="entr" presetSubtype="10" fill="hold" nodeType="withEffect">
                                  <p:stCondLst>
                                    <p:cond delay="0"/>
                                  </p:stCondLst>
                                  <p:childTnLst>
                                    <p:set>
                                      <p:cBhvr>
                                        <p:cTn id="35" dur="1" fill="hold">
                                          <p:stCondLst>
                                            <p:cond delay="0"/>
                                          </p:stCondLst>
                                        </p:cTn>
                                        <p:tgtEl>
                                          <p:spTgt spid="261133"/>
                                        </p:tgtEl>
                                        <p:attrNameLst>
                                          <p:attrName>style.visibility</p:attrName>
                                        </p:attrNameLst>
                                      </p:cBhvr>
                                      <p:to>
                                        <p:strVal val="visible"/>
                                      </p:to>
                                    </p:set>
                                    <p:animEffect transition="in" filter="checkerboard(across)">
                                      <p:cBhvr>
                                        <p:cTn id="36" dur="1000"/>
                                        <p:tgtEl>
                                          <p:spTgt spid="261133"/>
                                        </p:tgtEl>
                                      </p:cBhvr>
                                    </p:animEffect>
                                  </p:childTnLst>
                                </p:cTn>
                              </p:par>
                              <p:par>
                                <p:cTn id="37" presetID="5" presetClass="entr" presetSubtype="10" fill="hold" nodeType="withEffect">
                                  <p:stCondLst>
                                    <p:cond delay="0"/>
                                  </p:stCondLst>
                                  <p:childTnLst>
                                    <p:set>
                                      <p:cBhvr>
                                        <p:cTn id="38" dur="1" fill="hold">
                                          <p:stCondLst>
                                            <p:cond delay="0"/>
                                          </p:stCondLst>
                                        </p:cTn>
                                        <p:tgtEl>
                                          <p:spTgt spid="261134"/>
                                        </p:tgtEl>
                                        <p:attrNameLst>
                                          <p:attrName>style.visibility</p:attrName>
                                        </p:attrNameLst>
                                      </p:cBhvr>
                                      <p:to>
                                        <p:strVal val="visible"/>
                                      </p:to>
                                    </p:set>
                                    <p:animEffect transition="in" filter="checkerboard(across)">
                                      <p:cBhvr>
                                        <p:cTn id="39" dur="1000"/>
                                        <p:tgtEl>
                                          <p:spTgt spid="261134"/>
                                        </p:tgtEl>
                                      </p:cBhvr>
                                    </p:animEffect>
                                  </p:childTnLst>
                                </p:cTn>
                              </p:par>
                              <p:par>
                                <p:cTn id="40" presetID="5" presetClass="entr" presetSubtype="10" fill="hold" nodeType="withEffect">
                                  <p:stCondLst>
                                    <p:cond delay="0"/>
                                  </p:stCondLst>
                                  <p:childTnLst>
                                    <p:set>
                                      <p:cBhvr>
                                        <p:cTn id="41" dur="1" fill="hold">
                                          <p:stCondLst>
                                            <p:cond delay="0"/>
                                          </p:stCondLst>
                                        </p:cTn>
                                        <p:tgtEl>
                                          <p:spTgt spid="261135"/>
                                        </p:tgtEl>
                                        <p:attrNameLst>
                                          <p:attrName>style.visibility</p:attrName>
                                        </p:attrNameLst>
                                      </p:cBhvr>
                                      <p:to>
                                        <p:strVal val="visible"/>
                                      </p:to>
                                    </p:set>
                                    <p:animEffect transition="in" filter="checkerboard(across)">
                                      <p:cBhvr>
                                        <p:cTn id="42" dur="1000"/>
                                        <p:tgtEl>
                                          <p:spTgt spid="261135"/>
                                        </p:tgtEl>
                                      </p:cBhvr>
                                    </p:animEffect>
                                  </p:childTnLst>
                                </p:cTn>
                              </p:par>
                              <p:par>
                                <p:cTn id="43" presetID="1" presetClass="exit" presetSubtype="0" fill="hold" nodeType="withEffect">
                                  <p:stCondLst>
                                    <p:cond delay="0"/>
                                  </p:stCondLst>
                                  <p:childTnLst>
                                    <p:set>
                                      <p:cBhvr>
                                        <p:cTn id="44" dur="1" fill="hold">
                                          <p:stCondLst>
                                            <p:cond delay="0"/>
                                          </p:stCondLst>
                                        </p:cTn>
                                        <p:tgtEl>
                                          <p:spTgt spid="24166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template USE M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plate USE M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plate USE M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plate USE M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template USE M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PH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USE ME 2</Template>
  <TotalTime>3074</TotalTime>
  <Words>13554</Words>
  <Application>Microsoft Office PowerPoint</Application>
  <PresentationFormat>On-screen Show (4:3)</PresentationFormat>
  <Paragraphs>1135</Paragraphs>
  <Slides>58</Slides>
  <Notes>57</Notes>
  <HiddenSlides>0</HiddenSlides>
  <MMClips>1</MMClips>
  <ScaleCrop>false</ScaleCrop>
  <HeadingPairs>
    <vt:vector size="6" baseType="variant">
      <vt:variant>
        <vt:lpstr>Theme</vt:lpstr>
      </vt:variant>
      <vt:variant>
        <vt:i4>6</vt:i4>
      </vt:variant>
      <vt:variant>
        <vt:lpstr>Embedded OLE Servers</vt:lpstr>
      </vt:variant>
      <vt:variant>
        <vt:i4>3</vt:i4>
      </vt:variant>
      <vt:variant>
        <vt:lpstr>Slide Titles</vt:lpstr>
      </vt:variant>
      <vt:variant>
        <vt:i4>58</vt:i4>
      </vt:variant>
    </vt:vector>
  </HeadingPairs>
  <TitlesOfParts>
    <vt:vector size="67" baseType="lpstr">
      <vt:lpstr>template USE ME 2</vt:lpstr>
      <vt:lpstr>1_template USE ME 2</vt:lpstr>
      <vt:lpstr>2_template USE ME 2</vt:lpstr>
      <vt:lpstr>3_template USE ME 2</vt:lpstr>
      <vt:lpstr>4_template USE ME 2</vt:lpstr>
      <vt:lpstr>DPH_PPT_TEMPLATE</vt:lpstr>
      <vt:lpstr>PHOTO-PAINT Image</vt:lpstr>
      <vt:lpstr>Photo Editor Photo</vt:lpstr>
      <vt:lpstr>Clip</vt:lpstr>
      <vt:lpstr>PowerPoint Presentation</vt:lpstr>
      <vt:lpstr>Conflicts of Interest and Disclosures</vt:lpstr>
      <vt:lpstr>Disclosure Statement</vt:lpstr>
      <vt:lpstr>Objectives</vt:lpstr>
      <vt:lpstr>Indications        Recommendations                      Requirements</vt:lpstr>
      <vt:lpstr>How Recommendations and Schedules Are Developed:  ACIP Committee</vt:lpstr>
      <vt:lpstr>2014 Immunization Schedules</vt:lpstr>
      <vt:lpstr>PowerPoint Presentation</vt:lpstr>
      <vt:lpstr>PowerPoint Presentation</vt:lpstr>
      <vt:lpstr>PowerPoint Presentation</vt:lpstr>
      <vt:lpstr>  Herd Immunity Immunized individuals block infection from reaching  those who are unimmunized   </vt:lpstr>
      <vt:lpstr>What You Need To Know About Vaccine Preventable Diseases</vt:lpstr>
      <vt:lpstr>PowerPoint Presentation</vt:lpstr>
      <vt:lpstr>Diphtheria, Tetanus and Pertussis Vaccines  for Children and Adolescents</vt:lpstr>
      <vt:lpstr>Immunize Pregnant Adolescents with Tdap </vt:lpstr>
      <vt:lpstr>Cocooning Strategy</vt:lpstr>
      <vt:lpstr> </vt:lpstr>
      <vt:lpstr>PowerPoint Presentation</vt:lpstr>
      <vt:lpstr>PowerPoint Presentation</vt:lpstr>
      <vt:lpstr>MMR Vaccine</vt:lpstr>
      <vt:lpstr>Recommendations for use of MMRV (ProQuad®)</vt:lpstr>
      <vt:lpstr>PowerPoint Presentation</vt:lpstr>
      <vt:lpstr>Immunity</vt:lpstr>
      <vt:lpstr>PowerPoint Presentation</vt:lpstr>
      <vt:lpstr>Pneumococcal Conjugate Vaccine (PCV13) </vt:lpstr>
      <vt:lpstr>Pneumococcal Polysaccharide Vaccine for Children (PPSV23) </vt:lpstr>
      <vt:lpstr>Pneumococcal Polysaccharide Vaccine  for Adults (PPSV23)</vt:lpstr>
      <vt:lpstr>Pneumococcal Conjugate Vaccine (PCV13)   for Adults  </vt:lpstr>
      <vt:lpstr>PowerPoint Presentation</vt:lpstr>
      <vt:lpstr>Hepatitis A Recommendations</vt:lpstr>
      <vt:lpstr>Hepatitis A Vaccination of Adults</vt:lpstr>
      <vt:lpstr>PowerPoint Presentation</vt:lpstr>
      <vt:lpstr>Haemophilus influenzae type b (Hib)</vt:lpstr>
      <vt:lpstr>PowerPoint Presentation</vt:lpstr>
      <vt:lpstr>Hepatitis B Vaccine</vt:lpstr>
      <vt:lpstr>PowerPoint Presentation</vt:lpstr>
      <vt:lpstr>Meningococcal Disease</vt:lpstr>
      <vt:lpstr>Meningococcal Disease</vt:lpstr>
      <vt:lpstr>Meningococcal Conjugate Vaccine (MCV4) (Men A,C,Y, W-135)</vt:lpstr>
      <vt:lpstr>PowerPoint Presentation</vt:lpstr>
      <vt:lpstr>Composition of Influenza Vaccines for 2014-2015 Season in the U.S.</vt:lpstr>
      <vt:lpstr>Inactivated Influenza Vaccines (IIV)</vt:lpstr>
      <vt:lpstr>Live, Attenuated Influenza Vaccine (LAIV4)</vt:lpstr>
      <vt:lpstr>Rotavirus Vaccines RotaTeq® (Merck) and Rotarix® (GSK) </vt:lpstr>
      <vt:lpstr>PowerPoint Presentation</vt:lpstr>
      <vt:lpstr>HPV Vaccines</vt:lpstr>
      <vt:lpstr>Encourage Parents To Immunize a  Pre-teen or Adolescent</vt:lpstr>
      <vt:lpstr>PowerPoint Presentation</vt:lpstr>
      <vt:lpstr>Herpes Zoster </vt:lpstr>
      <vt:lpstr>Zostavax®</vt:lpstr>
      <vt:lpstr>Is Shingles Contagious?</vt:lpstr>
      <vt:lpstr>Just as a reminder……</vt:lpstr>
      <vt:lpstr>Every Office and Clinic Needs  A Vaccine Champion!</vt:lpstr>
      <vt:lpstr>Healthcare Personnel (HCP) Need These Immunizations  </vt:lpstr>
      <vt:lpstr>Vaccine Adverse Event Reporting System</vt:lpstr>
      <vt:lpstr>Vaccine Injury Compensation Program (VICP)</vt:lpstr>
      <vt:lpstr>Resources</vt:lpstr>
      <vt:lpstr>http://dph.georgia.gov/immunization-section</vt:lpstr>
    </vt:vector>
  </TitlesOfParts>
  <Company>Georgia Dept of Community Health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kastringer</dc:creator>
  <cp:lastModifiedBy>jpmcgruder</cp:lastModifiedBy>
  <cp:revision>223</cp:revision>
  <dcterms:created xsi:type="dcterms:W3CDTF">2012-06-14T17:04:19Z</dcterms:created>
  <dcterms:modified xsi:type="dcterms:W3CDTF">2014-06-04T15:39:30Z</dcterms:modified>
</cp:coreProperties>
</file>