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7" r:id="rId2"/>
    <p:sldMasterId id="2147483840" r:id="rId3"/>
    <p:sldMasterId id="2147483854" r:id="rId4"/>
    <p:sldMasterId id="2147483867" r:id="rId5"/>
    <p:sldMasterId id="2147483879" r:id="rId6"/>
  </p:sldMasterIdLst>
  <p:notesMasterIdLst>
    <p:notesMasterId r:id="rId53"/>
  </p:notesMasterIdLst>
  <p:handoutMasterIdLst>
    <p:handoutMasterId r:id="rId54"/>
  </p:handoutMasterIdLst>
  <p:sldIdLst>
    <p:sldId id="347" r:id="rId7"/>
    <p:sldId id="393" r:id="rId8"/>
    <p:sldId id="410" r:id="rId9"/>
    <p:sldId id="262" r:id="rId10"/>
    <p:sldId id="371" r:id="rId11"/>
    <p:sldId id="406" r:id="rId12"/>
    <p:sldId id="409" r:id="rId13"/>
    <p:sldId id="304" r:id="rId14"/>
    <p:sldId id="396" r:id="rId15"/>
    <p:sldId id="397" r:id="rId16"/>
    <p:sldId id="308" r:id="rId17"/>
    <p:sldId id="310" r:id="rId18"/>
    <p:sldId id="311" r:id="rId19"/>
    <p:sldId id="369" r:id="rId20"/>
    <p:sldId id="264" r:id="rId21"/>
    <p:sldId id="389" r:id="rId22"/>
    <p:sldId id="312" r:id="rId23"/>
    <p:sldId id="313" r:id="rId24"/>
    <p:sldId id="386" r:id="rId25"/>
    <p:sldId id="364" r:id="rId26"/>
    <p:sldId id="387" r:id="rId27"/>
    <p:sldId id="368" r:id="rId28"/>
    <p:sldId id="324" r:id="rId29"/>
    <p:sldId id="277" r:id="rId30"/>
    <p:sldId id="276" r:id="rId31"/>
    <p:sldId id="392" r:id="rId32"/>
    <p:sldId id="326" r:id="rId33"/>
    <p:sldId id="361" r:id="rId34"/>
    <p:sldId id="370" r:id="rId35"/>
    <p:sldId id="383" r:id="rId36"/>
    <p:sldId id="385" r:id="rId37"/>
    <p:sldId id="384" r:id="rId38"/>
    <p:sldId id="344" r:id="rId39"/>
    <p:sldId id="400" r:id="rId40"/>
    <p:sldId id="401" r:id="rId41"/>
    <p:sldId id="402" r:id="rId42"/>
    <p:sldId id="403" r:id="rId43"/>
    <p:sldId id="341" r:id="rId44"/>
    <p:sldId id="407" r:id="rId45"/>
    <p:sldId id="408" r:id="rId46"/>
    <p:sldId id="380" r:id="rId47"/>
    <p:sldId id="390" r:id="rId48"/>
    <p:sldId id="382" r:id="rId49"/>
    <p:sldId id="377" r:id="rId50"/>
    <p:sldId id="391" r:id="rId51"/>
    <p:sldId id="399" r:id="rId5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79" autoAdjust="0"/>
    <p:restoredTop sz="83514" autoAdjust="0"/>
  </p:normalViewPr>
  <p:slideViewPr>
    <p:cSldViewPr>
      <p:cViewPr varScale="1">
        <p:scale>
          <a:sx n="61" d="100"/>
          <a:sy n="61" d="100"/>
        </p:scale>
        <p:origin x="8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2"/>
    </p:cViewPr>
  </p:sorterViewPr>
  <p:notesViewPr>
    <p:cSldViewPr>
      <p:cViewPr varScale="1">
        <p:scale>
          <a:sx n="52" d="100"/>
          <a:sy n="52" d="100"/>
        </p:scale>
        <p:origin x="2250"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67373" cy="468474"/>
          </a:xfrm>
          <a:prstGeom prst="rect">
            <a:avLst/>
          </a:prstGeom>
        </p:spPr>
        <p:txBody>
          <a:bodyPr vert="horz" lIns="92129" tIns="46066" rIns="92129" bIns="46066" rtlCol="0"/>
          <a:lstStyle>
            <a:lvl1pPr algn="l">
              <a:defRPr sz="1200"/>
            </a:lvl1pPr>
          </a:lstStyle>
          <a:p>
            <a:endParaRPr lang="en-US"/>
          </a:p>
        </p:txBody>
      </p:sp>
      <p:sp>
        <p:nvSpPr>
          <p:cNvPr id="3" name="Date Placeholder 2"/>
          <p:cNvSpPr>
            <a:spLocks noGrp="1"/>
          </p:cNvSpPr>
          <p:nvPr>
            <p:ph type="dt" sz="quarter" idx="1"/>
          </p:nvPr>
        </p:nvSpPr>
        <p:spPr>
          <a:xfrm>
            <a:off x="4008101" y="1"/>
            <a:ext cx="3067373" cy="468474"/>
          </a:xfrm>
          <a:prstGeom prst="rect">
            <a:avLst/>
          </a:prstGeom>
        </p:spPr>
        <p:txBody>
          <a:bodyPr vert="horz" lIns="92129" tIns="46066" rIns="92129" bIns="46066" rtlCol="0"/>
          <a:lstStyle>
            <a:lvl1pPr algn="r">
              <a:defRPr sz="1200"/>
            </a:lvl1pPr>
          </a:lstStyle>
          <a:p>
            <a:fld id="{6D5C12FF-1B16-4974-90AB-442D32277B43}" type="datetimeFigureOut">
              <a:rPr lang="en-US" smtClean="0"/>
              <a:pPr/>
              <a:t>3/21/2016</a:t>
            </a:fld>
            <a:endParaRPr lang="en-US"/>
          </a:p>
        </p:txBody>
      </p:sp>
      <p:sp>
        <p:nvSpPr>
          <p:cNvPr id="4" name="Footer Placeholder 3"/>
          <p:cNvSpPr>
            <a:spLocks noGrp="1"/>
          </p:cNvSpPr>
          <p:nvPr>
            <p:ph type="ftr" sz="quarter" idx="2"/>
          </p:nvPr>
        </p:nvSpPr>
        <p:spPr>
          <a:xfrm>
            <a:off x="5" y="8893004"/>
            <a:ext cx="3067373" cy="468474"/>
          </a:xfrm>
          <a:prstGeom prst="rect">
            <a:avLst/>
          </a:prstGeom>
        </p:spPr>
        <p:txBody>
          <a:bodyPr vert="horz" lIns="92129" tIns="46066" rIns="92129" bIns="46066" rtlCol="0" anchor="b"/>
          <a:lstStyle>
            <a:lvl1pPr algn="l">
              <a:defRPr sz="1200"/>
            </a:lvl1pPr>
          </a:lstStyle>
          <a:p>
            <a:endParaRPr lang="en-US"/>
          </a:p>
        </p:txBody>
      </p:sp>
      <p:sp>
        <p:nvSpPr>
          <p:cNvPr id="5" name="Slide Number Placeholder 4"/>
          <p:cNvSpPr>
            <a:spLocks noGrp="1"/>
          </p:cNvSpPr>
          <p:nvPr>
            <p:ph type="sldNum" sz="quarter" idx="3"/>
          </p:nvPr>
        </p:nvSpPr>
        <p:spPr>
          <a:xfrm>
            <a:off x="4008101" y="8893004"/>
            <a:ext cx="3067373" cy="468474"/>
          </a:xfrm>
          <a:prstGeom prst="rect">
            <a:avLst/>
          </a:prstGeom>
        </p:spPr>
        <p:txBody>
          <a:bodyPr vert="horz" lIns="92129" tIns="46066" rIns="92129" bIns="46066" rtlCol="0" anchor="b"/>
          <a:lstStyle>
            <a:lvl1pPr algn="r">
              <a:defRPr sz="1200"/>
            </a:lvl1pPr>
          </a:lstStyle>
          <a:p>
            <a:fld id="{4509A113-85D1-4E31-9657-C0C32D62D9EE}" type="slidenum">
              <a:rPr lang="en-US" smtClean="0"/>
              <a:pPr/>
              <a:t>‹#›</a:t>
            </a:fld>
            <a:endParaRPr lang="en-US"/>
          </a:p>
        </p:txBody>
      </p:sp>
    </p:spTree>
    <p:extLst>
      <p:ext uri="{BB962C8B-B14F-4D97-AF65-F5344CB8AC3E}">
        <p14:creationId xmlns:p14="http://schemas.microsoft.com/office/powerpoint/2010/main" val="2061390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67373" cy="468474"/>
          </a:xfrm>
          <a:prstGeom prst="rect">
            <a:avLst/>
          </a:prstGeom>
        </p:spPr>
        <p:txBody>
          <a:bodyPr vert="horz" lIns="92129" tIns="46066" rIns="92129" bIns="46066" rtlCol="0"/>
          <a:lstStyle>
            <a:lvl1pPr algn="l">
              <a:defRPr sz="1200"/>
            </a:lvl1pPr>
          </a:lstStyle>
          <a:p>
            <a:endParaRPr lang="en-US"/>
          </a:p>
        </p:txBody>
      </p:sp>
      <p:sp>
        <p:nvSpPr>
          <p:cNvPr id="3" name="Date Placeholder 2"/>
          <p:cNvSpPr>
            <a:spLocks noGrp="1"/>
          </p:cNvSpPr>
          <p:nvPr>
            <p:ph type="dt" idx="1"/>
          </p:nvPr>
        </p:nvSpPr>
        <p:spPr>
          <a:xfrm>
            <a:off x="4008101" y="1"/>
            <a:ext cx="3067373" cy="468474"/>
          </a:xfrm>
          <a:prstGeom prst="rect">
            <a:avLst/>
          </a:prstGeom>
        </p:spPr>
        <p:txBody>
          <a:bodyPr vert="horz" lIns="92129" tIns="46066" rIns="92129" bIns="46066" rtlCol="0"/>
          <a:lstStyle>
            <a:lvl1pPr algn="r">
              <a:defRPr sz="1200"/>
            </a:lvl1pPr>
          </a:lstStyle>
          <a:p>
            <a:fld id="{FAC0676E-B7DA-4165-9A24-6A8007D2ACB5}" type="datetimeFigureOut">
              <a:rPr lang="en-US" smtClean="0"/>
              <a:pPr/>
              <a:t>3/21/2016</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2129" tIns="46066" rIns="92129" bIns="46066" rtlCol="0" anchor="ctr"/>
          <a:lstStyle/>
          <a:p>
            <a:endParaRPr lang="en-US"/>
          </a:p>
        </p:txBody>
      </p:sp>
      <p:sp>
        <p:nvSpPr>
          <p:cNvPr id="5" name="Notes Placeholder 4"/>
          <p:cNvSpPr>
            <a:spLocks noGrp="1"/>
          </p:cNvSpPr>
          <p:nvPr>
            <p:ph type="body" sz="quarter" idx="3"/>
          </p:nvPr>
        </p:nvSpPr>
        <p:spPr>
          <a:xfrm>
            <a:off x="708349" y="4448102"/>
            <a:ext cx="5660378" cy="4213065"/>
          </a:xfrm>
          <a:prstGeom prst="rect">
            <a:avLst/>
          </a:prstGeom>
        </p:spPr>
        <p:txBody>
          <a:bodyPr vert="horz" lIns="92129" tIns="46066" rIns="92129" bIns="4606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893004"/>
            <a:ext cx="3067373" cy="468474"/>
          </a:xfrm>
          <a:prstGeom prst="rect">
            <a:avLst/>
          </a:prstGeom>
        </p:spPr>
        <p:txBody>
          <a:bodyPr vert="horz" lIns="92129" tIns="46066" rIns="92129" bIns="46066" rtlCol="0" anchor="b"/>
          <a:lstStyle>
            <a:lvl1pPr algn="l">
              <a:defRPr sz="1200"/>
            </a:lvl1pPr>
          </a:lstStyle>
          <a:p>
            <a:endParaRPr lang="en-US"/>
          </a:p>
        </p:txBody>
      </p:sp>
      <p:sp>
        <p:nvSpPr>
          <p:cNvPr id="7" name="Slide Number Placeholder 6"/>
          <p:cNvSpPr>
            <a:spLocks noGrp="1"/>
          </p:cNvSpPr>
          <p:nvPr>
            <p:ph type="sldNum" sz="quarter" idx="5"/>
          </p:nvPr>
        </p:nvSpPr>
        <p:spPr>
          <a:xfrm>
            <a:off x="4008101" y="8893004"/>
            <a:ext cx="3067373" cy="468474"/>
          </a:xfrm>
          <a:prstGeom prst="rect">
            <a:avLst/>
          </a:prstGeom>
        </p:spPr>
        <p:txBody>
          <a:bodyPr vert="horz" lIns="92129" tIns="46066" rIns="92129" bIns="46066" rtlCol="0" anchor="b"/>
          <a:lstStyle>
            <a:lvl1pPr algn="r">
              <a:defRPr sz="1200"/>
            </a:lvl1pPr>
          </a:lstStyle>
          <a:p>
            <a:fld id="{A7F504F5-2411-4BFE-932F-D3FD3F4C9711}" type="slidenum">
              <a:rPr lang="en-US" smtClean="0"/>
              <a:pPr/>
              <a:t>‹#›</a:t>
            </a:fld>
            <a:endParaRPr lang="en-US"/>
          </a:p>
        </p:txBody>
      </p:sp>
    </p:spTree>
    <p:extLst>
      <p:ext uri="{BB962C8B-B14F-4D97-AF65-F5344CB8AC3E}">
        <p14:creationId xmlns:p14="http://schemas.microsoft.com/office/powerpoint/2010/main" val="52762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36579B-CB2F-44D1-BEC0-CBC37294ED3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89044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261938"/>
            <a:ext cx="4679950" cy="3509962"/>
          </a:xfrm>
        </p:spPr>
      </p:sp>
      <p:sp>
        <p:nvSpPr>
          <p:cNvPr id="3" name="Notes Placeholder 2"/>
          <p:cNvSpPr>
            <a:spLocks noGrp="1"/>
          </p:cNvSpPr>
          <p:nvPr>
            <p:ph type="body" idx="1"/>
          </p:nvPr>
        </p:nvSpPr>
        <p:spPr>
          <a:xfrm>
            <a:off x="414337" y="4148138"/>
            <a:ext cx="6324600" cy="4513030"/>
          </a:xfrm>
        </p:spPr>
        <p:txBody>
          <a:bodyPr>
            <a:normAutofit fontScale="85000" lnSpcReduction="20000"/>
          </a:bodyPr>
          <a:lstStyle/>
          <a:p>
            <a:r>
              <a:rPr lang="en-US" dirty="0" smtClean="0"/>
              <a:t>The healthcare provider should accommodate for the patient’s comfort, safety, age, activity level, and the site of administration when considering patient positioning and restraint.  Parent should be encouraged to hold the child during administration.  Parent participation has been shown to increase the child’s comfort.  Parent should be instructed on how to help the child stay still so the vaccine can be administered safely.  If the parent is uncomfortable, another person may assist or the patient may be positioned safely on an examination table.  Research supports the belief that children are less fearful and experience less pain when receiving an injection if they are sitting up rather than lying down; the mechanism behind this phenomenon may be the child’s anxiety level is reduced, which in turn reduces the child’s perception of pain.</a:t>
            </a:r>
          </a:p>
          <a:p>
            <a:endParaRPr lang="en-US" dirty="0" smtClean="0"/>
          </a:p>
          <a:p>
            <a:r>
              <a:rPr lang="en-US" dirty="0" smtClean="0"/>
              <a:t>For IM injections:</a:t>
            </a:r>
          </a:p>
          <a:p>
            <a:r>
              <a:rPr lang="en-US" dirty="0" smtClean="0"/>
              <a:t>The patient’s limb should be positioned to allow relaxation of the muscle injected.</a:t>
            </a:r>
          </a:p>
          <a:p>
            <a:r>
              <a:rPr lang="en-US" dirty="0" smtClean="0"/>
              <a:t> For the deltoid, some flexion of the arm may be required. </a:t>
            </a:r>
          </a:p>
          <a:p>
            <a:r>
              <a:rPr lang="en-US" dirty="0" smtClean="0"/>
              <a:t> For the anterolateral thigh, some degree of internal rotation may be helpful.</a:t>
            </a:r>
          </a:p>
          <a:p>
            <a:r>
              <a:rPr lang="en-US" dirty="0" smtClean="0"/>
              <a:t>A rapid plunge of the needle through the skin without aspirating and a rapid injection may decrease discomfort.  If multiple injections are to be given, having different health care professional administer them simultaneously at multiple sites may lessen anticipation of the next injection. (Red Book, 2012, pg. 24)</a:t>
            </a:r>
          </a:p>
          <a:p>
            <a:endParaRPr lang="en-US" dirty="0" smtClean="0"/>
          </a:p>
          <a:p>
            <a:r>
              <a:rPr lang="en-US" dirty="0" smtClean="0"/>
              <a:t>Infants and Young Children: </a:t>
            </a:r>
          </a:p>
          <a:p>
            <a:r>
              <a:rPr lang="en-US" dirty="0" smtClean="0"/>
              <a:t>Infants and young children  may exhibit less pain behavior when held on the lap of a parent or caregiver.  The parent should be instructed to hold the child securely.</a:t>
            </a:r>
          </a:p>
          <a:p>
            <a:r>
              <a:rPr lang="en-US" dirty="0" smtClean="0"/>
              <a:t>When the child is held on the mother’s lap for an injection, her leg can be crossed over the leg of the child to hold the leg securely.  The mother should hug the child with both arms to secure the child’s arms.</a:t>
            </a:r>
          </a:p>
          <a:p>
            <a:endParaRPr lang="en-US" dirty="0" smtClean="0"/>
          </a:p>
          <a:p>
            <a:r>
              <a:rPr lang="en-US" dirty="0" smtClean="0"/>
              <a:t>Older children may be more comfortable sitting on the parent’s lap or on the edge of the exam table, hugging their parent’s chest while the injection is being given.   </a:t>
            </a:r>
          </a:p>
          <a:p>
            <a:endParaRPr lang="en-US" dirty="0" smtClean="0"/>
          </a:p>
          <a:p>
            <a:r>
              <a:rPr lang="en-US" dirty="0" smtClean="0"/>
              <a:t>Adolescents and adults should be seated for immunizations. “Syncope may occur after immunization, particularly in adolescents and young adults.   Personnel should be aware of </a:t>
            </a:r>
            <a:r>
              <a:rPr lang="en-US" b="1" dirty="0" smtClean="0"/>
              <a:t>pre-</a:t>
            </a:r>
            <a:r>
              <a:rPr lang="en-US" b="1" dirty="0" err="1" smtClean="0"/>
              <a:t>syncopal</a:t>
            </a:r>
            <a:r>
              <a:rPr lang="en-US" b="1" dirty="0" smtClean="0"/>
              <a:t> (fainting) </a:t>
            </a:r>
            <a:r>
              <a:rPr lang="en-US" dirty="0" smtClean="0"/>
              <a:t>manifestations and take appropriate measures to prevent injuries if weakness, dizziness, or loss of consciousness occurs.  The relatively rapid onset of syncope in most cases suggests that health care professionals should consider observing adolescents for 15 minutes after they are immunized. Having vaccine recipients sit or lie down for 15 minutes after immunizations could avert many syncope episodes and secondary injuries.  If syncope develops, patients should be observed until symptoms resolve. Syncope following receipt of a vaccine is not a contraindication to subsequent doses.”  (Red Book 2012, p.20)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10</a:t>
            </a:fld>
            <a:endParaRPr lang="en-US"/>
          </a:p>
        </p:txBody>
      </p:sp>
    </p:spTree>
    <p:extLst>
      <p:ext uri="{BB962C8B-B14F-4D97-AF65-F5344CB8AC3E}">
        <p14:creationId xmlns:p14="http://schemas.microsoft.com/office/powerpoint/2010/main" val="3765819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2A1800-915E-40E4-A467-31114CECA217}" type="slidenum">
              <a:rPr lang="en-US"/>
              <a:pPr/>
              <a:t>11</a:t>
            </a:fld>
            <a:endParaRPr lang="en-US"/>
          </a:p>
        </p:txBody>
      </p:sp>
      <p:sp>
        <p:nvSpPr>
          <p:cNvPr id="377858" name="Rectangle 2"/>
          <p:cNvSpPr>
            <a:spLocks noGrp="1" noRot="1" noChangeAspect="1" noChangeArrowheads="1" noTextEdit="1"/>
          </p:cNvSpPr>
          <p:nvPr>
            <p:ph type="sldImg"/>
          </p:nvPr>
        </p:nvSpPr>
        <p:spPr>
          <a:xfrm>
            <a:off x="1382713" y="338138"/>
            <a:ext cx="4267200" cy="3200400"/>
          </a:xfrm>
          <a:ln/>
        </p:spPr>
      </p:sp>
      <p:sp>
        <p:nvSpPr>
          <p:cNvPr id="377859" name="Rectangle 3"/>
          <p:cNvSpPr>
            <a:spLocks noGrp="1" noChangeArrowheads="1"/>
          </p:cNvSpPr>
          <p:nvPr>
            <p:ph type="body" idx="1"/>
          </p:nvPr>
        </p:nvSpPr>
        <p:spPr>
          <a:xfrm>
            <a:off x="708349" y="3767139"/>
            <a:ext cx="5660378" cy="5029200"/>
          </a:xfrm>
        </p:spPr>
        <p:txBody>
          <a:bodyPr>
            <a:normAutofit fontScale="55000" lnSpcReduction="20000"/>
          </a:bodyPr>
          <a:lstStyle/>
          <a:p>
            <a:r>
              <a:rPr lang="en-US" dirty="0" smtClean="0"/>
              <a:t>Concern and anxiety about injections are common for all ages. Fear of injections and needle stick pain are often cited as reasons why children and adults, including health-care personnel, refuse vaccines. Immunizations are the most common source of iatrogenic pain and are administered repeatedly to children throughout infancy, childhood and adolescence. If not addressed, this pain can have long term effects such as pre-procedural anxiety, fear of needles and avoidance of healthcare behaviors through the lifetime.</a:t>
            </a:r>
          </a:p>
          <a:p>
            <a:endParaRPr lang="en-US" dirty="0" smtClean="0"/>
          </a:p>
          <a:p>
            <a:r>
              <a:rPr lang="en-US" dirty="0" smtClean="0"/>
              <a:t>Parents should be educated about</a:t>
            </a:r>
            <a:r>
              <a:rPr lang="en-US" baseline="0" dirty="0" smtClean="0"/>
              <a:t> techniques for reducing injection pain or distress.</a:t>
            </a:r>
          </a:p>
          <a:p>
            <a:r>
              <a:rPr lang="en-US" baseline="0" dirty="0" smtClean="0"/>
              <a:t>Parents should be advised not to threaten children with injections or use them as a punishment for inappropriate behavior.  Techniques for minimizing pain can be divided into physical, psychological, and pharmacologic.  Combinations of techniques are useful.  Routine preemptive administration of acetaminophen is not recommended. (Red Book, 2012, pg. 23)</a:t>
            </a:r>
          </a:p>
          <a:p>
            <a:endParaRPr lang="en-US" baseline="0" dirty="0" smtClean="0"/>
          </a:p>
          <a:p>
            <a:r>
              <a:rPr lang="en-US" b="1" baseline="0" dirty="0" smtClean="0"/>
              <a:t>Physical Techniques- </a:t>
            </a:r>
            <a:r>
              <a:rPr lang="en-US" b="0" baseline="0" dirty="0" smtClean="0"/>
              <a:t>skin-to-skin contact between mothers and their infants has been shown to reduce crying and decrease heart rate significantly during heel sticks.  In addition, breastfeeding is a potent analgesic intervention in newborn infants during blood collection.  Nonnutritive sucking on a pacifier also may have analgesic properties.  Infants may exhibit less pain behavior when held on the lap of a parent or other caregiver.  Older children may be more comfortable sitting on a parent’s lap or examination table edge and hugging their parent chest to chest, while an immunization is administered.  Stroking or rocking a child after an injection decreases crying and other pain behaviors.</a:t>
            </a:r>
          </a:p>
          <a:p>
            <a:endParaRPr lang="en-US" b="0" baseline="0" dirty="0" smtClean="0"/>
          </a:p>
          <a:p>
            <a:r>
              <a:rPr lang="en-US" b="1" baseline="0" dirty="0" smtClean="0"/>
              <a:t>Psychological Techniques – </a:t>
            </a:r>
            <a:r>
              <a:rPr lang="en-US" b="0" baseline="0" dirty="0" smtClean="0"/>
              <a:t>For younger children, parents may soothe, stroke, and calm the child.  For older children parent demeanor affects the child’s pain behavior.  Humor and distraction techniques tend to decrease distress, whereas excessive parental reassurance, concern, or apology tends to increase distress.  Breathing and distraction techniques, such as “blowing the pain away”, use of pinwheels or soap bubbles, telling children stories, reading books, or use of music, are effective.</a:t>
            </a:r>
          </a:p>
          <a:p>
            <a:endParaRPr lang="en-US" b="0" baseline="0" dirty="0" smtClean="0"/>
          </a:p>
          <a:p>
            <a:r>
              <a:rPr lang="en-US" b="1" baseline="0" dirty="0" smtClean="0"/>
              <a:t>Pharmacologic Techniques-</a:t>
            </a:r>
            <a:r>
              <a:rPr lang="en-US" b="0" baseline="0" dirty="0" smtClean="0"/>
              <a:t>  Topically applied agents may reduce the pain of injection (lidocaine/</a:t>
            </a:r>
            <a:r>
              <a:rPr lang="en-US" b="0" baseline="0" dirty="0" err="1" smtClean="0"/>
              <a:t>prilocaine</a:t>
            </a:r>
            <a:r>
              <a:rPr lang="en-US" b="0" baseline="0" dirty="0" smtClean="0"/>
              <a:t>) have demonstrated to provide pain relief.  Oral administration of a small volume of 25% to 75% sucrose solution just before the injection reduces crying time in infants younger than 6 months of age.</a:t>
            </a:r>
          </a:p>
          <a:p>
            <a:endParaRPr lang="en-US" b="0" baseline="0" dirty="0" smtClean="0"/>
          </a:p>
          <a:p>
            <a:pPr defTabSz="921807">
              <a:defRPr/>
            </a:pPr>
            <a:r>
              <a:rPr lang="en-US" b="0" baseline="0" dirty="0" smtClean="0"/>
              <a:t>*</a:t>
            </a:r>
            <a:r>
              <a:rPr lang="en-US" b="1" dirty="0" smtClean="0"/>
              <a:t>Antipyretics - An age-appropriate dose of a non-aspirin-containing pain reliever may be considered to decrease discomfort and fever if it should occur after vaccination. ACIP does not recommend the prophylactic use of analgesics before or at the time of vaccination. </a:t>
            </a:r>
            <a:r>
              <a:rPr lang="en-US" b="1" dirty="0"/>
              <a:t>On Oct. 17, 2009, The Lancet published a study that found that infants who received 3 doses of acetaminophen following immunization had reduced immune responses to certain vaccines. Based on these findings, should we stop recommending acetaminophen for fever or discomfort after infant immunization?</a:t>
            </a:r>
          </a:p>
          <a:p>
            <a:pPr defTabSz="921807">
              <a:defRPr/>
            </a:pPr>
            <a:r>
              <a:rPr lang="en-US" b="1" dirty="0"/>
              <a:t>A:</a:t>
            </a:r>
            <a:r>
              <a:rPr lang="en-US" dirty="0" smtClean="0"/>
              <a:t> </a:t>
            </a:r>
            <a:r>
              <a:rPr lang="en-US" dirty="0"/>
              <a:t>Evidence from this study discourages the prophylactic use of paracetamol (acetaminophen) prior to or immediately following vaccination. Acetaminophen can be used to treat pain or fever if it should occur following vaccination. In the upcoming 2010 General Recommendations on Immunization, CDC will remove all recommendations for prophylactic use of acetaminophen or other analgesics BEFORE or AT THE TIME OF vaccination. AAP has already removed such recommendations from the Red Book.</a:t>
            </a:r>
            <a:endParaRPr lang="en-US" dirty="0" smtClean="0"/>
          </a:p>
          <a:p>
            <a:endParaRPr lang="en-US" b="1" baseline="0" dirty="0" smtClean="0"/>
          </a:p>
          <a:p>
            <a:pPr defTabSz="914096">
              <a:defRPr/>
            </a:pPr>
            <a:r>
              <a:rPr lang="en-US" b="1" dirty="0">
                <a:solidFill>
                  <a:prstClr val="black"/>
                </a:solidFill>
              </a:rPr>
              <a:t>Some evidenced-based strategies to ease the injection process include:</a:t>
            </a:r>
          </a:p>
          <a:p>
            <a:pPr marL="166540" indent="-166540" defTabSz="914096">
              <a:buFont typeface="Arial" panose="020B0604020202020204" pitchFamily="34" charset="0"/>
              <a:buChar char="•"/>
              <a:defRPr/>
            </a:pPr>
            <a:r>
              <a:rPr lang="en-US" b="1" dirty="0">
                <a:solidFill>
                  <a:prstClr val="black"/>
                </a:solidFill>
              </a:rPr>
              <a:t>Antipyretics-</a:t>
            </a:r>
            <a:r>
              <a:rPr lang="en-US" dirty="0">
                <a:solidFill>
                  <a:prstClr val="black"/>
                </a:solidFill>
              </a:rPr>
              <a:t>an age appropriate dose of a non-aspirin-containing pain reliever may be considered to decrease discomfort and fever if it should occur after vaccination.  ACIP does not recommend the prophylactic use of analgesics before or at the time of vaccination</a:t>
            </a:r>
          </a:p>
          <a:p>
            <a:pPr marL="166540" indent="-166540" defTabSz="914096">
              <a:buFont typeface="Arial" panose="020B0604020202020204" pitchFamily="34" charset="0"/>
              <a:buChar char="•"/>
              <a:defRPr/>
            </a:pPr>
            <a:r>
              <a:rPr lang="en-US" b="1" dirty="0">
                <a:solidFill>
                  <a:prstClr val="black"/>
                </a:solidFill>
              </a:rPr>
              <a:t>Distraction techniques-</a:t>
            </a:r>
            <a:r>
              <a:rPr lang="en-US" dirty="0">
                <a:solidFill>
                  <a:prstClr val="black"/>
                </a:solidFill>
              </a:rPr>
              <a:t>age appropriate, non-pharmacologic techniques may provide distraction from pain; parents should be encouraged to use distraction methods such as playing music, books, pretending to blow bubbles, deep breathing</a:t>
            </a:r>
          </a:p>
          <a:p>
            <a:pPr marL="166540" indent="-166540" defTabSz="914096">
              <a:buFont typeface="Arial" panose="020B0604020202020204" pitchFamily="34" charset="0"/>
              <a:buChar char="•"/>
              <a:defRPr/>
            </a:pPr>
            <a:r>
              <a:rPr lang="en-US" b="1" dirty="0">
                <a:solidFill>
                  <a:prstClr val="black"/>
                </a:solidFill>
              </a:rPr>
              <a:t>Ingestion of sweet-</a:t>
            </a:r>
            <a:r>
              <a:rPr lang="en-US" dirty="0">
                <a:solidFill>
                  <a:prstClr val="black"/>
                </a:solidFill>
              </a:rPr>
              <a:t>tasting liquids or breastfeeding- several studies have demonstrated a reduction in crying after injections when young children (1 year or younger) ingest a small amount of a sugary solution prior to administration; breastfeeding has also been demonstrated as a soothing measure for young children.</a:t>
            </a:r>
          </a:p>
          <a:p>
            <a:pPr marL="166540" indent="-166540" defTabSz="914096">
              <a:buFont typeface="Arial" panose="020B0604020202020204" pitchFamily="34" charset="0"/>
              <a:buChar char="•"/>
              <a:defRPr/>
            </a:pPr>
            <a:r>
              <a:rPr lang="en-US" b="1" dirty="0">
                <a:solidFill>
                  <a:prstClr val="black"/>
                </a:solidFill>
              </a:rPr>
              <a:t>Order of injections-</a:t>
            </a:r>
            <a:r>
              <a:rPr lang="en-US" dirty="0">
                <a:solidFill>
                  <a:prstClr val="black"/>
                </a:solidFill>
              </a:rPr>
              <a:t>injecting the most painful vaccine last when multiple injections are being administered may also decrease the pain of injection (MMR, PCV, HPV)</a:t>
            </a:r>
          </a:p>
          <a:p>
            <a:pPr marL="166540" indent="-166540" defTabSz="914096">
              <a:buFont typeface="Arial" panose="020B0604020202020204" pitchFamily="34" charset="0"/>
              <a:buChar char="•"/>
              <a:defRPr/>
            </a:pPr>
            <a:r>
              <a:rPr lang="en-US" b="1" dirty="0">
                <a:solidFill>
                  <a:prstClr val="black"/>
                </a:solidFill>
              </a:rPr>
              <a:t>Tactile stimulation-</a:t>
            </a:r>
            <a:r>
              <a:rPr lang="en-US" dirty="0">
                <a:solidFill>
                  <a:prstClr val="black"/>
                </a:solidFill>
              </a:rPr>
              <a:t>rubbing or stroking the skin near injection site with moderate intensity may decrease pain in older children and adults</a:t>
            </a:r>
          </a:p>
          <a:p>
            <a:pPr marL="166540" indent="-166540" defTabSz="914096">
              <a:buFont typeface="Arial" panose="020B0604020202020204" pitchFamily="34" charset="0"/>
              <a:buChar char="•"/>
              <a:defRPr/>
            </a:pPr>
            <a:r>
              <a:rPr lang="en-US" b="1" dirty="0">
                <a:solidFill>
                  <a:prstClr val="black"/>
                </a:solidFill>
              </a:rPr>
              <a:t>Administration techniques-</a:t>
            </a:r>
            <a:r>
              <a:rPr lang="en-US" dirty="0">
                <a:solidFill>
                  <a:prstClr val="black"/>
                </a:solidFill>
              </a:rPr>
              <a:t>performing intramuscular injections rapidly without aspiration has also demonstrated a reduction in pain.</a:t>
            </a:r>
          </a:p>
          <a:p>
            <a:pPr marL="166540" indent="-166540" defTabSz="914096">
              <a:buFont typeface="Arial" panose="020B0604020202020204" pitchFamily="34" charset="0"/>
              <a:buChar char="•"/>
              <a:defRPr/>
            </a:pPr>
            <a:r>
              <a:rPr lang="en-US" b="1" dirty="0">
                <a:solidFill>
                  <a:prstClr val="black"/>
                </a:solidFill>
              </a:rPr>
              <a:t>Topical analgesia-</a:t>
            </a:r>
            <a:r>
              <a:rPr lang="en-US" dirty="0">
                <a:solidFill>
                  <a:prstClr val="black"/>
                </a:solidFill>
              </a:rPr>
              <a:t>may be applied to decrease pain at the injection site (</a:t>
            </a:r>
            <a:r>
              <a:rPr lang="en-US" dirty="0" smtClean="0">
                <a:solidFill>
                  <a:prstClr val="black"/>
                </a:solidFill>
              </a:rPr>
              <a:t>lidocaine-</a:t>
            </a:r>
            <a:r>
              <a:rPr lang="en-US" dirty="0" err="1" smtClean="0">
                <a:solidFill>
                  <a:prstClr val="black"/>
                </a:solidFill>
              </a:rPr>
              <a:t>prilocaine</a:t>
            </a:r>
            <a:r>
              <a:rPr lang="en-US" dirty="0" smtClean="0">
                <a:solidFill>
                  <a:prstClr val="black"/>
                </a:solidFill>
              </a:rPr>
              <a:t> </a:t>
            </a:r>
            <a:r>
              <a:rPr lang="en-US" dirty="0">
                <a:solidFill>
                  <a:prstClr val="black"/>
                </a:solidFill>
              </a:rPr>
              <a:t>emulsion or refrigerant spray</a:t>
            </a:r>
            <a:r>
              <a:rPr lang="en-US" dirty="0" smtClean="0">
                <a:solidFill>
                  <a:prstClr val="black"/>
                </a:solidFill>
              </a:rPr>
              <a:t>)</a:t>
            </a:r>
            <a:endParaRPr lang="en-US" dirty="0"/>
          </a:p>
          <a:p>
            <a:pPr>
              <a:buFontTx/>
              <a:buChar char="•"/>
            </a:pPr>
            <a:r>
              <a:rPr lang="en-US" dirty="0" smtClean="0"/>
              <a:t>The </a:t>
            </a:r>
            <a:r>
              <a:rPr lang="en-US" u="sng" dirty="0" smtClean="0"/>
              <a:t>2012Red </a:t>
            </a:r>
            <a:r>
              <a:rPr lang="en-US" u="sng" dirty="0"/>
              <a:t>Book</a:t>
            </a:r>
            <a:r>
              <a:rPr lang="en-US" dirty="0"/>
              <a:t> (</a:t>
            </a:r>
            <a:r>
              <a:rPr lang="en-US" dirty="0" smtClean="0"/>
              <a:t>p.24) </a:t>
            </a:r>
            <a:r>
              <a:rPr lang="en-US" dirty="0"/>
              <a:t>addresses the administration of multiple shots as follows:</a:t>
            </a:r>
          </a:p>
          <a:p>
            <a:r>
              <a:rPr lang="en-US" dirty="0"/>
              <a:t>“If multiple injections are to be given, having different health care professionals administer them simultaneously at multiple sites (e.g. right and left anterolateral thighs), may lessen anticipation of the next injection. Allowing older children some choice in selecting the injection site may be helpful by allowing a degree of control.”</a:t>
            </a:r>
          </a:p>
          <a:p>
            <a:endParaRPr lang="en-US" dirty="0"/>
          </a:p>
        </p:txBody>
      </p:sp>
    </p:spTree>
    <p:extLst>
      <p:ext uri="{BB962C8B-B14F-4D97-AF65-F5344CB8AC3E}">
        <p14:creationId xmlns:p14="http://schemas.microsoft.com/office/powerpoint/2010/main" val="333623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14338"/>
            <a:ext cx="4679950" cy="3509962"/>
          </a:xfrm>
        </p:spPr>
      </p:sp>
      <p:sp>
        <p:nvSpPr>
          <p:cNvPr id="3" name="Notes Placeholder 2"/>
          <p:cNvSpPr>
            <a:spLocks noGrp="1"/>
          </p:cNvSpPr>
          <p:nvPr>
            <p:ph type="body" idx="1"/>
          </p:nvPr>
        </p:nvSpPr>
        <p:spPr>
          <a:xfrm>
            <a:off x="708349" y="4148138"/>
            <a:ext cx="5660378" cy="4513030"/>
          </a:xfrm>
        </p:spPr>
        <p:txBody>
          <a:bodyPr>
            <a:normAutofit/>
          </a:bodyPr>
          <a:lstStyle/>
          <a:p>
            <a:r>
              <a:rPr lang="en-US" dirty="0" smtClean="0"/>
              <a:t>Healthcare providers should follow Standard Precautions to minimize the risks of spreading disease during the administration of vaccines. </a:t>
            </a:r>
          </a:p>
          <a:p>
            <a:r>
              <a:rPr lang="en-US" b="1" dirty="0" smtClean="0"/>
              <a:t>Handwashing - </a:t>
            </a:r>
            <a:r>
              <a:rPr lang="en-US" dirty="0" smtClean="0"/>
              <a:t>Handwashing is critical to prevent the spread of illness and disease. Hands should be washed thoroughly with soap and water or cleansed with an alcohol-based waterless antiseptic before vaccine preparation, between patients, and any time hands become soiled, e.g. diapering or cleansing excreta. </a:t>
            </a:r>
          </a:p>
          <a:p>
            <a:endParaRPr lang="en-US" dirty="0" smtClean="0"/>
          </a:p>
          <a:p>
            <a:r>
              <a:rPr lang="en-US" b="1" dirty="0" smtClean="0"/>
              <a:t>Gloves - </a:t>
            </a:r>
            <a:r>
              <a:rPr lang="en-US" dirty="0" smtClean="0"/>
              <a:t>Occupational Safety and Health Administration (OSHA) regulations do not require gloves to be worn when administering vaccines unless the person administering the vaccine is likely to come into contact with potentially infectious body fluids or has open lesions on the hands. If gloves are worn, they should be changed between patients. Gloves will not prevent needle stick injuries. Any needle stick injury should be reported immediately to the site supervisor, with appropriate care and follow-up given as directed by local/state guidelines. </a:t>
            </a:r>
          </a:p>
          <a:p>
            <a:endParaRPr lang="en-US" b="1" dirty="0" smtClean="0"/>
          </a:p>
          <a:p>
            <a:endParaRPr lang="en-US" dirty="0" smtClean="0"/>
          </a:p>
          <a:p>
            <a:pPr>
              <a:lnSpc>
                <a:spcPct val="80000"/>
              </a:lnSpc>
            </a:pPr>
            <a:r>
              <a:rPr lang="en-US" b="1" dirty="0" smtClean="0"/>
              <a:t>Equipment Disposal - </a:t>
            </a:r>
            <a:r>
              <a:rPr lang="en-US" dirty="0" smtClean="0"/>
              <a:t>Used needles should </a:t>
            </a:r>
            <a:r>
              <a:rPr lang="en-US" b="1" dirty="0" smtClean="0"/>
              <a:t>NOT</a:t>
            </a:r>
            <a:r>
              <a:rPr lang="en-US" dirty="0" smtClean="0"/>
              <a:t> be recapped, cut, or detached from the syringes before disposal. All used syringe/needle devices should be placed in puncture proof containers to prevent accidental needle sticks and reuse. Empty or expired vaccine vials are considered medical waste and should be disposed of according to state regulations. Discard syringe and needle in a puncture proof sharps container.</a:t>
            </a:r>
          </a:p>
          <a:p>
            <a:pPr>
              <a:lnSpc>
                <a:spcPct val="80000"/>
              </a:lnSpc>
            </a:pPr>
            <a:endParaRPr lang="en-US" dirty="0" smtClean="0"/>
          </a:p>
          <a:p>
            <a:pPr>
              <a:lnSpc>
                <a:spcPct val="80000"/>
              </a:lnSpc>
            </a:pPr>
            <a:r>
              <a:rPr lang="en-US" b="1" dirty="0" smtClean="0"/>
              <a:t>Filled sharps containers should be disposed of properly; never dispose of sharps containers or empty vaccine vials at an outreach site.</a:t>
            </a:r>
          </a:p>
          <a:p>
            <a:pPr>
              <a:lnSpc>
                <a:spcPct val="80000"/>
              </a:lnSpc>
            </a:pPr>
            <a:r>
              <a:rPr lang="en-US" b="1" dirty="0" smtClean="0"/>
              <a:t>DHR Rule 290-5-60,”Sharps Injury Prevention”</a:t>
            </a:r>
          </a:p>
          <a:p>
            <a:endParaRPr lang="en-US" b="1" dirty="0" smtClean="0"/>
          </a:p>
        </p:txBody>
      </p:sp>
      <p:sp>
        <p:nvSpPr>
          <p:cNvPr id="4" name="Slide Number Placeholder 3"/>
          <p:cNvSpPr>
            <a:spLocks noGrp="1"/>
          </p:cNvSpPr>
          <p:nvPr>
            <p:ph type="sldNum" sz="quarter" idx="10"/>
          </p:nvPr>
        </p:nvSpPr>
        <p:spPr/>
        <p:txBody>
          <a:bodyPr/>
          <a:lstStyle/>
          <a:p>
            <a:fld id="{A7F504F5-2411-4BFE-932F-D3FD3F4C9711}" type="slidenum">
              <a:rPr lang="en-US" smtClean="0"/>
              <a:pPr/>
              <a:t>12</a:t>
            </a:fld>
            <a:endParaRPr lang="en-US"/>
          </a:p>
        </p:txBody>
      </p:sp>
    </p:spTree>
    <p:extLst>
      <p:ext uri="{BB962C8B-B14F-4D97-AF65-F5344CB8AC3E}">
        <p14:creationId xmlns:p14="http://schemas.microsoft.com/office/powerpoint/2010/main" val="3835750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14338"/>
            <a:ext cx="4679950" cy="3509962"/>
          </a:xfrm>
        </p:spPr>
      </p:sp>
      <p:sp>
        <p:nvSpPr>
          <p:cNvPr id="3" name="Notes Placeholder 2"/>
          <p:cNvSpPr>
            <a:spLocks noGrp="1"/>
          </p:cNvSpPr>
          <p:nvPr>
            <p:ph type="body" idx="1"/>
          </p:nvPr>
        </p:nvSpPr>
        <p:spPr>
          <a:xfrm>
            <a:off x="708349" y="4224338"/>
            <a:ext cx="5660378" cy="4436830"/>
          </a:xfrm>
        </p:spPr>
        <p:txBody>
          <a:bodyPr>
            <a:normAutofit fontScale="77500" lnSpcReduction="20000"/>
          </a:bodyPr>
          <a:lstStyle/>
          <a:p>
            <a:r>
              <a:rPr lang="en-US" dirty="0" smtClean="0"/>
              <a:t>Proper vaccine handling and preparation is critical in maintaining the integrity of the vaccine during transfer from the manufacturer's vial to the syringe and ultimately to the patient. </a:t>
            </a:r>
          </a:p>
          <a:p>
            <a:endParaRPr lang="en-US" dirty="0" smtClean="0"/>
          </a:p>
          <a:p>
            <a:r>
              <a:rPr lang="en-US" b="1" dirty="0" smtClean="0"/>
              <a:t>Equipment Selection </a:t>
            </a:r>
          </a:p>
          <a:p>
            <a:pPr defTabSz="921807">
              <a:defRPr/>
            </a:pPr>
            <a:r>
              <a:rPr lang="en-US" dirty="0" smtClean="0"/>
              <a:t>-</a:t>
            </a:r>
            <a:r>
              <a:rPr lang="en-US" b="1" dirty="0" smtClean="0"/>
              <a:t>Syringe Selection/Needle Selection  - </a:t>
            </a:r>
            <a:r>
              <a:rPr lang="en-US" dirty="0" smtClean="0"/>
              <a:t>A separate needle and syringe should be used for each injection. Vaccine must reach the desired tissue site for optimal immune response to occur. Therefore, needle selection should be based on the prescribed route, size of the individual, volume and viscosity of the vaccine, and injection technique. A supply of needles in varying lengths appropriate for the facility’s patient population should be available to staff. Typically, vaccines are not highly viscous so a fine gauge needle (22-25 gauge) can be used. </a:t>
            </a:r>
          </a:p>
          <a:p>
            <a:endParaRPr lang="en-US" dirty="0" smtClean="0"/>
          </a:p>
          <a:p>
            <a:r>
              <a:rPr lang="en-US" b="1" dirty="0" smtClean="0"/>
              <a:t>Inspecting Vaccine - </a:t>
            </a:r>
            <a:r>
              <a:rPr lang="en-US" dirty="0" smtClean="0"/>
              <a:t>Each vaccine and diluent vial should be carefully inspected for damage or contamination prior to use. The expiration date printed on the vial or box should be checked.  Expired vaccine or diluent should never be used. </a:t>
            </a:r>
          </a:p>
          <a:p>
            <a:endParaRPr lang="en-US" dirty="0" smtClean="0"/>
          </a:p>
          <a:p>
            <a:r>
              <a:rPr lang="en-US" b="1" dirty="0" smtClean="0"/>
              <a:t>Reconstitution - </a:t>
            </a:r>
            <a:r>
              <a:rPr lang="en-US" dirty="0" smtClean="0"/>
              <a:t>Vaccines should be reconstituted according to manufacturer guidelines using only the specific diluent supplied by the manufacturer for that vaccine. If the wrong diluent is used, the vaccine dose is not valid and will need to be repeated using the correct diluent.  Reconstitute vaccine just before using. Use all of the diluent supplied for a single dose and then draw up all of the vaccine after it is thoroughly reconstituted. Once reconstituted, the vaccine must be either administered within the time guidelines specified in the manufacturer’s product information or discarded. Changing the needle between drawing vaccine from the vial and administering the vaccine is not necessary unless the needle is contaminated or damaged </a:t>
            </a:r>
          </a:p>
          <a:p>
            <a:endParaRPr lang="en-US" b="1" dirty="0" smtClean="0"/>
          </a:p>
          <a:p>
            <a:r>
              <a:rPr lang="en-US" dirty="0" smtClean="0"/>
              <a:t>• </a:t>
            </a:r>
            <a:r>
              <a:rPr lang="en-US" b="1" dirty="0" smtClean="0"/>
              <a:t>Filling Syringes - </a:t>
            </a:r>
            <a:r>
              <a:rPr lang="en-US" dirty="0" smtClean="0"/>
              <a:t>Agitate (shake) the vial to mix the vaccine thoroughly and obtain a uniform suspension prior to withdrawing each dose. </a:t>
            </a:r>
          </a:p>
          <a:p>
            <a:r>
              <a:rPr lang="en-US" dirty="0" smtClean="0"/>
              <a:t>Whenever solution and container permit, inspect vaccine visually for particulate matter and/or discoloration prior to administration. If problems are noted (e.g., vaccine cannot be re-suspended), the vaccine should not be administered. Standard medication preparation guidelines should be followed for drawing a dose of vaccine into a syringe. </a:t>
            </a:r>
            <a:r>
              <a:rPr lang="en-US" b="1" dirty="0" smtClean="0"/>
              <a:t>A vaccine dose should not be drawn into the syringe until it is to be administered. Sometimes providers pre-fill many syringes themselves. This practice is strongly discouraged by CDC.</a:t>
            </a:r>
            <a:r>
              <a:rPr lang="en-US" dirty="0" smtClean="0"/>
              <a:t> Single-dose vials and manufacturer-filled syringes are designed for single-dose administration and should be discarded if vaccine has been withdrawn or reconstituted and subsequently not used within the time frame specified by the manufacturer. Vaccines should never be combined in a single syringe except when specifically approved by the FDA and packaged for that specific purpose. Vaccine should never be transferred from one syringe to another. Partial doses from separate vials should not be combined into a single dose. Both of these practices increase the risk of contamination. Instilling air into a multi-dose vial prior to withdrawing a vaccine dose may not be necessary. It could cause a “</a:t>
            </a:r>
            <a:r>
              <a:rPr lang="en-US" dirty="0" err="1" smtClean="0"/>
              <a:t>spritz</a:t>
            </a:r>
            <a:r>
              <a:rPr lang="en-US" dirty="0" smtClean="0"/>
              <a:t>” of vaccine to be lost each time the air is injected, which through time can decrease the amount of vaccine in the vial and lead to the loss of a dose (e.g., obtaining only 9 full doses from a 10-dose vial). </a:t>
            </a:r>
          </a:p>
          <a:p>
            <a:endParaRPr lang="en-US" b="1" dirty="0" smtClean="0"/>
          </a:p>
          <a:p>
            <a:r>
              <a:rPr lang="en-US" b="1" dirty="0" smtClean="0"/>
              <a:t>Pink Book Appendix</a:t>
            </a:r>
            <a:r>
              <a:rPr lang="en-US" b="1" baseline="0" dirty="0" smtClean="0"/>
              <a:t> D</a:t>
            </a:r>
            <a:endParaRPr lang="en-US" b="1" dirty="0" smtClean="0"/>
          </a:p>
          <a:p>
            <a:endParaRPr lang="en-US" dirty="0" smtClean="0"/>
          </a:p>
          <a:p>
            <a:endParaRPr lang="en-US" b="1" dirty="0" smtClean="0"/>
          </a:p>
          <a:p>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13</a:t>
            </a:fld>
            <a:endParaRPr lang="en-US"/>
          </a:p>
        </p:txBody>
      </p:sp>
    </p:spTree>
    <p:extLst>
      <p:ext uri="{BB962C8B-B14F-4D97-AF65-F5344CB8AC3E}">
        <p14:creationId xmlns:p14="http://schemas.microsoft.com/office/powerpoint/2010/main" val="168414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4D4DB-0F61-4D1D-9424-BFBCB887C3A0}" type="slidenum">
              <a:rPr lang="en-US">
                <a:solidFill>
                  <a:prstClr val="black"/>
                </a:solidFill>
              </a:rPr>
              <a:pPr/>
              <a:t>14</a:t>
            </a:fld>
            <a:endParaRPr lang="en-US">
              <a:solidFill>
                <a:prstClr val="black"/>
              </a:solidFill>
            </a:endParaRPr>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pPr defTabSz="913991">
              <a:buFontTx/>
              <a:buChar char="•"/>
              <a:defRPr/>
            </a:pPr>
            <a:r>
              <a:rPr lang="en-US" dirty="0" smtClean="0"/>
              <a:t> It important to use the correct route when administering vaccines.  It is important to inset the needle at the appropriate angle to insure delivery to the muscle or subcutaneous tissue.</a:t>
            </a:r>
          </a:p>
          <a:p>
            <a:pPr>
              <a:buFontTx/>
              <a:buChar char="•"/>
            </a:pPr>
            <a:r>
              <a:rPr lang="en-US" dirty="0" smtClean="0"/>
              <a:t>A </a:t>
            </a:r>
            <a:r>
              <a:rPr lang="en-US" dirty="0"/>
              <a:t>decision on the site and needle size must be made for each person based upon age, volume of material to be administered, viscosity of material, size of muscle, and the depth into which the material is to be injected. (MMWR , General Recommendations )</a:t>
            </a:r>
          </a:p>
          <a:p>
            <a:pPr>
              <a:buFontTx/>
              <a:buChar char="•"/>
            </a:pPr>
            <a:r>
              <a:rPr lang="en-US" dirty="0"/>
              <a:t>The needle for IM injections should be long enough to reach the muscle mass and prevent vaccine from seeping into the subcutaneous tissue, but not so long to endanger underlying neurovascular structures and bone</a:t>
            </a:r>
            <a:r>
              <a:rPr lang="en-US" dirty="0" smtClean="0"/>
              <a:t>.</a:t>
            </a:r>
          </a:p>
          <a:p>
            <a:endParaRPr lang="en-US" dirty="0"/>
          </a:p>
          <a:p>
            <a:endParaRPr lang="en-US" dirty="0"/>
          </a:p>
        </p:txBody>
      </p:sp>
    </p:spTree>
    <p:extLst>
      <p:ext uri="{BB962C8B-B14F-4D97-AF65-F5344CB8AC3E}">
        <p14:creationId xmlns:p14="http://schemas.microsoft.com/office/powerpoint/2010/main" val="329373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27F6-2BDF-4C2B-A85B-276AA00BE54D}" type="slidenum">
              <a:rPr lang="en-US"/>
              <a:pPr/>
              <a:t>15</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pPr>
              <a:buFontTx/>
              <a:buChar char="•"/>
            </a:pPr>
            <a:r>
              <a:rPr lang="en-US" dirty="0" smtClean="0"/>
              <a:t>The recommended route, site, and needle selection for each vaccine are based on clinical trials, practical experience and theoretical considerations. </a:t>
            </a:r>
          </a:p>
          <a:p>
            <a:pPr>
              <a:buFontTx/>
              <a:buChar char="•"/>
            </a:pPr>
            <a:endParaRPr lang="en-US" dirty="0" smtClean="0"/>
          </a:p>
          <a:p>
            <a:pPr>
              <a:buFontTx/>
              <a:buChar char="•"/>
            </a:pPr>
            <a:r>
              <a:rPr lang="en-US" dirty="0" smtClean="0"/>
              <a:t>It is important </a:t>
            </a:r>
            <a:r>
              <a:rPr lang="en-US" dirty="0"/>
              <a:t>to administer vaccines </a:t>
            </a:r>
            <a:r>
              <a:rPr lang="en-US" dirty="0" smtClean="0"/>
              <a:t>correctly</a:t>
            </a:r>
            <a:r>
              <a:rPr lang="en-US" baseline="0" dirty="0" smtClean="0"/>
              <a:t> to:</a:t>
            </a:r>
            <a:endParaRPr lang="en-US" dirty="0"/>
          </a:p>
          <a:p>
            <a:pPr lvl="1">
              <a:buFontTx/>
              <a:buChar char="•"/>
            </a:pPr>
            <a:r>
              <a:rPr lang="en-US" dirty="0"/>
              <a:t>Insure optimal vaccine efficacy</a:t>
            </a:r>
          </a:p>
          <a:p>
            <a:pPr lvl="1">
              <a:buFontTx/>
              <a:buChar char="•"/>
            </a:pPr>
            <a:r>
              <a:rPr lang="en-US" dirty="0"/>
              <a:t>Decreased Localized and Systemic reaction</a:t>
            </a:r>
          </a:p>
          <a:p>
            <a:pPr lvl="1">
              <a:buFontTx/>
              <a:buChar char="•"/>
            </a:pPr>
            <a:r>
              <a:rPr lang="en-US" dirty="0"/>
              <a:t>Decreased Pain</a:t>
            </a:r>
          </a:p>
          <a:p>
            <a:endParaRPr lang="en-US" dirty="0"/>
          </a:p>
          <a:p>
            <a:endParaRPr lang="en-US" dirty="0"/>
          </a:p>
        </p:txBody>
      </p:sp>
    </p:spTree>
    <p:extLst>
      <p:ext uri="{BB962C8B-B14F-4D97-AF65-F5344CB8AC3E}">
        <p14:creationId xmlns:p14="http://schemas.microsoft.com/office/powerpoint/2010/main" val="288148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490538"/>
            <a:ext cx="4679950" cy="3509962"/>
          </a:xfrm>
        </p:spPr>
      </p:sp>
      <p:sp>
        <p:nvSpPr>
          <p:cNvPr id="3" name="Notes Placeholder 2"/>
          <p:cNvSpPr>
            <a:spLocks noGrp="1"/>
          </p:cNvSpPr>
          <p:nvPr>
            <p:ph type="body" idx="1"/>
          </p:nvPr>
        </p:nvSpPr>
        <p:spPr>
          <a:xfrm>
            <a:off x="708349" y="4148138"/>
            <a:ext cx="5660378" cy="4513030"/>
          </a:xfrm>
        </p:spPr>
        <p:txBody>
          <a:bodyPr>
            <a:normAutofit lnSpcReduction="10000"/>
          </a:bodyPr>
          <a:lstStyle/>
          <a:p>
            <a:r>
              <a:rPr lang="en-US" dirty="0" smtClean="0"/>
              <a:t>It is important to inset the needle at the appropriate angle to insure delivery to the muscle or subcutaneous tissue.</a:t>
            </a:r>
          </a:p>
          <a:p>
            <a:r>
              <a:rPr lang="en-US" b="1" dirty="0" smtClean="0"/>
              <a:t>IM: </a:t>
            </a:r>
            <a:r>
              <a:rPr lang="en-US" b="0" dirty="0" smtClean="0"/>
              <a:t>T</a:t>
            </a:r>
            <a:r>
              <a:rPr lang="en-US" dirty="0" smtClean="0"/>
              <a:t>he angle of the needle is perpendicular to the skin, generally, though one can use  a 45 degree angle if it is a certain muscle being reached.  Introduce the needle with a quick thrust.  Retain pressure on the skin around the injection site with the thumb and index fingers of the other hand for the entire time the needle is being inserted.</a:t>
            </a:r>
          </a:p>
          <a:p>
            <a:endParaRPr lang="en-US" dirty="0" smtClean="0"/>
          </a:p>
          <a:p>
            <a:r>
              <a:rPr lang="en-US" b="1" dirty="0" smtClean="0"/>
              <a:t>SC: </a:t>
            </a:r>
            <a:r>
              <a:rPr lang="en-US" dirty="0" smtClean="0"/>
              <a:t>The angle of the needle insertion is 45 degrees to the skin.  Pinching up a bit of the subcutaneous tissue with the other hand may help prevent inadvertent IM injection.</a:t>
            </a:r>
          </a:p>
          <a:p>
            <a:endParaRPr lang="en-US" dirty="0" smtClean="0"/>
          </a:p>
          <a:p>
            <a:r>
              <a:rPr lang="en-US" b="1" dirty="0" smtClean="0"/>
              <a:t>ID: </a:t>
            </a:r>
            <a:r>
              <a:rPr lang="en-US" dirty="0" smtClean="0"/>
              <a:t>The syringe should be gently shaken before the needle cap is removed. Hold the syringe between the thumb and the middle finger. Using a short quick motion insert the needle perpendicular to the skin into the deltoid region of the upper arm. Push on the plunger with the index finger without aspirating. Because the needle is very short the vaccine will be delivered just under the skin into the dermal layer. This vaccine should </a:t>
            </a:r>
            <a:r>
              <a:rPr lang="en-US" b="1" dirty="0" smtClean="0"/>
              <a:t>NOT</a:t>
            </a:r>
            <a:r>
              <a:rPr lang="en-US" dirty="0" smtClean="0"/>
              <a:t> be administered into the volar aspect of the forearm or by the intradermal technique used to administer a tuberculin skin test.</a:t>
            </a:r>
          </a:p>
          <a:p>
            <a:r>
              <a:rPr lang="en-US" dirty="0" smtClean="0"/>
              <a:t> </a:t>
            </a:r>
          </a:p>
          <a:p>
            <a:r>
              <a:rPr lang="en-US" b="1" dirty="0" smtClean="0"/>
              <a:t>Oral (PO) Route - </a:t>
            </a:r>
            <a:r>
              <a:rPr lang="en-US" b="0" dirty="0" smtClean="0"/>
              <a:t>Rotavirus vaccines (RV1/</a:t>
            </a:r>
            <a:r>
              <a:rPr lang="en-US" b="0" dirty="0" err="1" smtClean="0"/>
              <a:t>Rotarix</a:t>
            </a:r>
            <a:r>
              <a:rPr lang="en-US" b="0" dirty="0" smtClean="0"/>
              <a:t>, RV5/</a:t>
            </a:r>
            <a:r>
              <a:rPr lang="en-US" b="0" dirty="0" err="1" smtClean="0"/>
              <a:t>RotaTeq</a:t>
            </a:r>
            <a:r>
              <a:rPr lang="en-US" b="0" dirty="0" smtClean="0"/>
              <a:t>) and oral typhoid (TY21a/</a:t>
            </a:r>
            <a:r>
              <a:rPr lang="en-US" b="0" dirty="0" err="1" smtClean="0"/>
              <a:t>Vivotif</a:t>
            </a:r>
            <a:r>
              <a:rPr lang="en-US" b="0" dirty="0" smtClean="0"/>
              <a:t>) are the only U.S.-licensed vaccines that are administered by the oral route. RV1/</a:t>
            </a:r>
            <a:r>
              <a:rPr lang="en-US" b="0" dirty="0" err="1" smtClean="0"/>
              <a:t>Rotarix</a:t>
            </a:r>
            <a:r>
              <a:rPr lang="en-US" b="0" dirty="0" smtClean="0"/>
              <a:t> requires reconstitution prior to oral administration. Oral vaccines should generally be administered prior to administering injections or performing other procedures that might cause discomfort. Administer the liquid slowly down one side of the inside of the cheek (between the cheek and gum) toward the back of the infant’s mouth. Care should be taken not to go far enough back to initiate the gag reflex. Never administer or spray (squirt) the vaccine directly into the throat. </a:t>
            </a:r>
          </a:p>
          <a:p>
            <a:endParaRPr lang="en-US" b="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16</a:t>
            </a:fld>
            <a:endParaRPr lang="en-US"/>
          </a:p>
        </p:txBody>
      </p:sp>
    </p:spTree>
    <p:extLst>
      <p:ext uri="{BB962C8B-B14F-4D97-AF65-F5344CB8AC3E}">
        <p14:creationId xmlns:p14="http://schemas.microsoft.com/office/powerpoint/2010/main" val="3250396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Oral (PO) Route - </a:t>
            </a:r>
            <a:r>
              <a:rPr lang="en-US" b="0" dirty="0" smtClean="0"/>
              <a:t>Rotavirus vaccines (RV1/Rotarix, RV5/RotaTeq) and oral typhoid (TY21a/</a:t>
            </a:r>
            <a:r>
              <a:rPr lang="en-US" b="0" dirty="0" err="1" smtClean="0"/>
              <a:t>Vivotif</a:t>
            </a:r>
            <a:r>
              <a:rPr lang="en-US" b="0" dirty="0" smtClean="0"/>
              <a:t>) are the only U.S.-licensed vaccines that are administered by the oral route. RV1/Rotarix requires reconstitution prior to oral administration. Oral vaccines should generally be administered prior to administering injections or performing other procedures that might cause discomfort. Administer the liquid slowly down one side of the inside of the cheek (between the cheek and gum) toward the back of the infant’s mouth. Care should be taken not to go far enough back to initiate the gag reflex. Never administer or spray (squirt) the vaccine directly into the throat. </a:t>
            </a:r>
          </a:p>
          <a:p>
            <a:endParaRPr lang="en-US" b="0" dirty="0" smtClean="0"/>
          </a:p>
          <a:p>
            <a:r>
              <a:rPr lang="en-US" b="0" dirty="0" smtClean="0"/>
              <a:t>ACIP does not recommend re-administering a dose of rotavirus vaccine to an infant who regurgitates, spits out, or vomits during or after administration. No data exist on the benefits or risks associated with re-administering a dose. The infant should receive the remaining recommended doses of rotavirus vaccine following the routine schedule (with a 4-week minimum interval between doses). There are no restrictions on the infant’s consumption of breast milk or any other liquid before or after administration of either of these vaccines. </a:t>
            </a:r>
            <a:endParaRPr lang="en-US" b="0"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17</a:t>
            </a:fld>
            <a:endParaRPr lang="en-US"/>
          </a:p>
        </p:txBody>
      </p:sp>
    </p:spTree>
    <p:extLst>
      <p:ext uri="{BB962C8B-B14F-4D97-AF65-F5344CB8AC3E}">
        <p14:creationId xmlns:p14="http://schemas.microsoft.com/office/powerpoint/2010/main" val="462993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dirty="0" smtClean="0"/>
              <a:t>Intranasal Route -</a:t>
            </a:r>
            <a:r>
              <a:rPr lang="en-US" b="0" dirty="0" smtClean="0"/>
              <a:t>The live attenuated influenza vaccine (LAIV, FluMist) is currently the only vaccine administered by the nasal route </a:t>
            </a:r>
          </a:p>
          <a:p>
            <a:endParaRPr lang="en-US" b="0" dirty="0" smtClean="0"/>
          </a:p>
          <a:p>
            <a:r>
              <a:rPr lang="en-US" b="0" dirty="0" smtClean="0"/>
              <a:t>The patient should be seated in an upright position with head tilted back. Instruct the patient to breathe normally. The provider should gently place a hand behind the patient’s head. The tip of the nasal sprayer should be inserted slightly into the</a:t>
            </a:r>
            <a:r>
              <a:rPr lang="en-US" b="0" baseline="0" dirty="0" smtClean="0"/>
              <a:t> </a:t>
            </a:r>
            <a:r>
              <a:rPr lang="en-US" b="0" dirty="0" smtClean="0"/>
              <a:t>naris. Half of the contents of the sprayer (0.1 mL) are sprayed into the</a:t>
            </a:r>
            <a:r>
              <a:rPr lang="en-US" b="0" baseline="0" dirty="0" smtClean="0"/>
              <a:t> </a:t>
            </a:r>
            <a:r>
              <a:rPr lang="en-US" b="0" dirty="0" smtClean="0"/>
              <a:t>nostril;</a:t>
            </a:r>
            <a:r>
              <a:rPr lang="en-US" b="0" baseline="0" dirty="0" smtClean="0"/>
              <a:t> the dose-divider clip is then removed and the procedure is repeated in the other nostril.</a:t>
            </a:r>
            <a:endParaRPr lang="en-US" b="0" dirty="0" smtClean="0"/>
          </a:p>
          <a:p>
            <a:endParaRPr lang="en-US" b="0" dirty="0" smtClean="0"/>
          </a:p>
          <a:p>
            <a:r>
              <a:rPr lang="en-US" b="0" dirty="0" smtClean="0"/>
              <a:t>The dose does not need to be repeated if the patient coughs, sneezes, or expels the dose in any other way. </a:t>
            </a:r>
            <a:endParaRPr lang="en-US" b="0"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18</a:t>
            </a:fld>
            <a:endParaRPr lang="en-US"/>
          </a:p>
        </p:txBody>
      </p:sp>
    </p:spTree>
    <p:extLst>
      <p:ext uri="{BB962C8B-B14F-4D97-AF65-F5344CB8AC3E}">
        <p14:creationId xmlns:p14="http://schemas.microsoft.com/office/powerpoint/2010/main" val="80205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copy for</a:t>
            </a:r>
            <a:r>
              <a:rPr lang="en-US" baseline="0" dirty="0" smtClean="0"/>
              <a:t> handouts</a:t>
            </a:r>
          </a:p>
          <a:p>
            <a:r>
              <a:rPr lang="en-US" b="1" dirty="0" smtClean="0"/>
              <a:t>SC: </a:t>
            </a:r>
            <a:r>
              <a:rPr lang="en-US" dirty="0" smtClean="0"/>
              <a:t>Needle should be short enough and must be inserted at a 45 degree angle to avoid the muscle. (5/8” ; 23-25 gauge)</a:t>
            </a:r>
          </a:p>
          <a:p>
            <a:r>
              <a:rPr lang="en-US" dirty="0" smtClean="0"/>
              <a:t>Infants- should use the anterolateral aspect of the thigh</a:t>
            </a:r>
          </a:p>
          <a:p>
            <a:r>
              <a:rPr lang="en-US" dirty="0" smtClean="0"/>
              <a:t>Toddlers, children and adults- use outer aspect of upper arm. May also use fatty area of anterolateral thigh for toddlers.</a:t>
            </a:r>
          </a:p>
          <a:p>
            <a:pPr defTabSz="913991">
              <a:defRPr/>
            </a:pPr>
            <a:r>
              <a:rPr lang="en-US" dirty="0" smtClean="0"/>
              <a:t>Pinching up a bit of the subcutaneous tissue with the other hand may help prevent inadvertent IM injection.</a:t>
            </a:r>
          </a:p>
          <a:p>
            <a:endParaRPr lang="en-US" dirty="0" smtClean="0"/>
          </a:p>
          <a:p>
            <a:r>
              <a:rPr lang="en-US" b="1" dirty="0" smtClean="0"/>
              <a:t>Vaccines administered SC:</a:t>
            </a:r>
          </a:p>
          <a:p>
            <a:r>
              <a:rPr lang="en-US" dirty="0"/>
              <a:t>MMR</a:t>
            </a:r>
          </a:p>
          <a:p>
            <a:r>
              <a:rPr lang="en-US" dirty="0"/>
              <a:t>MMRV</a:t>
            </a:r>
          </a:p>
          <a:p>
            <a:r>
              <a:rPr lang="en-US" dirty="0"/>
              <a:t>IPV  (inactivated polio)</a:t>
            </a:r>
          </a:p>
          <a:p>
            <a:r>
              <a:rPr lang="en-US" dirty="0"/>
              <a:t>Pneumococcal (polysaccharide); can also be administered IM</a:t>
            </a:r>
          </a:p>
          <a:p>
            <a:r>
              <a:rPr lang="en-US" dirty="0"/>
              <a:t>Varicella</a:t>
            </a:r>
          </a:p>
          <a:p>
            <a:r>
              <a:rPr lang="en-US" dirty="0"/>
              <a:t>Meningococcal (polysaccharide)</a:t>
            </a:r>
          </a:p>
          <a:p>
            <a:r>
              <a:rPr lang="en-US" dirty="0"/>
              <a:t>Herpes zoster</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19</a:t>
            </a:fld>
            <a:endParaRPr lang="en-US"/>
          </a:p>
        </p:txBody>
      </p:sp>
    </p:spTree>
    <p:extLst>
      <p:ext uri="{BB962C8B-B14F-4D97-AF65-F5344CB8AC3E}">
        <p14:creationId xmlns:p14="http://schemas.microsoft.com/office/powerpoint/2010/main" val="214526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pPr/>
              <a:t>2</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dirty="0" smtClean="0"/>
              <a:t>[Presenter is required to read this information to the audience before the program begins.]</a:t>
            </a:r>
          </a:p>
          <a:p>
            <a:pPr eaLnBrk="1" hangingPunct="1"/>
            <a:r>
              <a:rPr lang="en-US" b="1"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b="1" dirty="0" smtClean="0"/>
              <a:t>There is no commercial support being received for this event.</a:t>
            </a:r>
          </a:p>
          <a:p>
            <a:pPr eaLnBrk="1" hangingPunct="1"/>
            <a:r>
              <a:rPr lang="en-US" b="1" dirty="0" smtClean="0"/>
              <a:t>The mention of specific brands of vaccines in this presentation is for the purpose of providing education and does not constitute endorsement.</a:t>
            </a:r>
          </a:p>
          <a:p>
            <a:pPr eaLnBrk="1" hangingPunct="1"/>
            <a:r>
              <a:rPr lang="en-US" b="1" dirty="0" smtClean="0"/>
              <a:t>The GA Immunization Program utilizes ACIP recommendations as the basis for this presentation and for our guidelines, policies, and recommendations. </a:t>
            </a:r>
          </a:p>
          <a:p>
            <a:pPr eaLnBrk="1" hangingPunct="1"/>
            <a:r>
              <a:rPr lang="en-US" b="1" dirty="0" smtClean="0"/>
              <a:t> For certain vaccines this may represent a slight departure from or off-label use of the vaccine package insert guidelines.</a:t>
            </a:r>
          </a:p>
        </p:txBody>
      </p:sp>
    </p:spTree>
    <p:extLst>
      <p:ext uri="{BB962C8B-B14F-4D97-AF65-F5344CB8AC3E}">
        <p14:creationId xmlns:p14="http://schemas.microsoft.com/office/powerpoint/2010/main" val="311394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739" y="4605337"/>
            <a:ext cx="6553200" cy="4213065"/>
          </a:xfrm>
        </p:spPr>
        <p:txBody>
          <a:bodyPr>
            <a:normAutofit/>
          </a:bodyPr>
          <a:lstStyle/>
          <a:p>
            <a:pPr marL="333080" indent="-333080" defTabSz="888216">
              <a:lnSpc>
                <a:spcPct val="80000"/>
              </a:lnSpc>
              <a:spcBef>
                <a:spcPct val="20000"/>
              </a:spcBef>
              <a:buClr>
                <a:srgbClr val="4F81BD"/>
              </a:buClr>
              <a:defRPr/>
            </a:pPr>
            <a:r>
              <a:rPr lang="en-US" sz="1400" dirty="0">
                <a:latin typeface="Segoe UI"/>
              </a:rPr>
              <a:t>MMR, MMRV, IPV(inactivated polio), Pneumococcal (polysaccharide), Varicella, Meningococcal (polysaccharide), Herpes zoster</a:t>
            </a:r>
          </a:p>
          <a:p>
            <a:pPr marL="333080" indent="-333080" defTabSz="888216">
              <a:lnSpc>
                <a:spcPct val="80000"/>
              </a:lnSpc>
              <a:spcBef>
                <a:spcPct val="20000"/>
              </a:spcBef>
              <a:buClr>
                <a:srgbClr val="4F81BD"/>
              </a:buClr>
              <a:defRPr/>
            </a:pPr>
            <a:endParaRPr lang="en-US" sz="2300" dirty="0">
              <a:solidFill>
                <a:srgbClr val="C00000"/>
              </a:solidFill>
              <a:latin typeface="Segoe UI"/>
            </a:endParaRPr>
          </a:p>
          <a:p>
            <a:pPr marL="333080" indent="-333080" defTabSz="888216">
              <a:lnSpc>
                <a:spcPct val="80000"/>
              </a:lnSpc>
              <a:spcBef>
                <a:spcPct val="20000"/>
              </a:spcBef>
              <a:buClr>
                <a:srgbClr val="4F81BD"/>
              </a:buClr>
              <a:defRPr/>
            </a:pPr>
            <a:r>
              <a:rPr lang="en-US" sz="1400" b="1" u="sng" dirty="0">
                <a:latin typeface="Segoe UI"/>
              </a:rPr>
              <a:t>AGE</a:t>
            </a:r>
            <a:r>
              <a:rPr lang="en-US" sz="1400" b="1" dirty="0">
                <a:latin typeface="Segoe UI"/>
              </a:rPr>
              <a:t>: Infants (birth-12 months) administer in fatty tissue over the anterolateral thigh muscle using a 5/8” needle 23-25 gauge; for children 12 mos.-older administer in fatty tissue over the anterolateral thigh or fatty tissue over triceps (upper arm) using a 5/8” needle 23-25 gauge.				</a:t>
            </a:r>
          </a:p>
          <a:p>
            <a:pPr marL="333080" indent="-333080" defTabSz="888216">
              <a:lnSpc>
                <a:spcPct val="80000"/>
              </a:lnSpc>
              <a:spcBef>
                <a:spcPct val="20000"/>
              </a:spcBef>
              <a:buClr>
                <a:srgbClr val="C0504D"/>
              </a:buClr>
              <a:buSzPct val="50000"/>
              <a:defRPr/>
            </a:pPr>
            <a:r>
              <a:rPr lang="en-US" sz="2300" b="1" dirty="0">
                <a:solidFill>
                  <a:prstClr val="black"/>
                </a:solidFill>
                <a:latin typeface="Segoe UI"/>
              </a:rPr>
              <a:t>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20</a:t>
            </a:fld>
            <a:endParaRPr lang="en-US"/>
          </a:p>
        </p:txBody>
      </p:sp>
    </p:spTree>
    <p:extLst>
      <p:ext uri="{BB962C8B-B14F-4D97-AF65-F5344CB8AC3E}">
        <p14:creationId xmlns:p14="http://schemas.microsoft.com/office/powerpoint/2010/main" val="2969860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 copy for handouts</a:t>
            </a:r>
          </a:p>
          <a:p>
            <a:pPr defTabSz="913991">
              <a:defRPr/>
            </a:pPr>
            <a:endParaRPr lang="en-US" dirty="0" smtClean="0"/>
          </a:p>
          <a:p>
            <a:pPr defTabSz="913991">
              <a:defRPr/>
            </a:pPr>
            <a:r>
              <a:rPr lang="en-US" dirty="0" smtClean="0"/>
              <a:t>Two routinely recommended IM sites:</a:t>
            </a:r>
            <a:r>
              <a:rPr lang="en-US" baseline="0" dirty="0" smtClean="0"/>
              <a:t> </a:t>
            </a:r>
            <a:r>
              <a:rPr lang="en-US" sz="1100" b="1" dirty="0"/>
              <a:t>Anterolateral thigh and deltoid; </a:t>
            </a:r>
            <a:r>
              <a:rPr lang="en-US" sz="1100" dirty="0"/>
              <a:t>Injection at these sites reduces the chance of involving neural or vascular structures. The site depends on the age of the individual and the degree of muscle development.  Because there are no large blood vessels in the recommended sites, aspiration before injection of vaccines is not necessary.  The muscles of the buttock are not used for administration of vaccines in infants and children because of concern about potential injury to the sciatic nerve, which is well documented after injection of antimicrobial agents into the buttock.  If the gluteal muscle must be used, care should be taken to define the anatomic landmarks.</a:t>
            </a:r>
          </a:p>
          <a:p>
            <a:endParaRPr lang="en-US" sz="1100" b="1" dirty="0"/>
          </a:p>
          <a:p>
            <a:pPr defTabSz="913991">
              <a:defRPr/>
            </a:pPr>
            <a:r>
              <a:rPr lang="en-US" sz="1100" b="1" dirty="0"/>
              <a:t>IM: </a:t>
            </a:r>
            <a:r>
              <a:rPr lang="en-US" sz="1100" dirty="0"/>
              <a:t>The angle of the needle is perpendicular to the skin.  Introduce the needle with a quick thrust.  Retain pressure on the skin around the injection site with the thumb and index fingers of the other hand for the entire time the needle is being inserted.</a:t>
            </a:r>
          </a:p>
          <a:p>
            <a:endParaRPr lang="en-US" sz="1100" b="1" dirty="0"/>
          </a:p>
          <a:p>
            <a:r>
              <a:rPr lang="en-US" b="1" dirty="0" smtClean="0"/>
              <a:t>IM Vaccines</a:t>
            </a:r>
            <a:r>
              <a:rPr lang="en-US" dirty="0" smtClean="0"/>
              <a:t>:</a:t>
            </a:r>
          </a:p>
          <a:p>
            <a:r>
              <a:rPr lang="en-US" dirty="0" smtClean="0"/>
              <a:t>DTaP, DT, Tdap, and Td ;</a:t>
            </a:r>
            <a:r>
              <a:rPr lang="en-US" baseline="0" dirty="0" smtClean="0"/>
              <a:t> </a:t>
            </a:r>
            <a:r>
              <a:rPr lang="en-US" dirty="0" smtClean="0"/>
              <a:t>Hepatitis A and B;</a:t>
            </a:r>
            <a:r>
              <a:rPr lang="en-US" baseline="0" dirty="0" smtClean="0"/>
              <a:t> </a:t>
            </a:r>
            <a:r>
              <a:rPr lang="en-US" dirty="0" smtClean="0"/>
              <a:t>Hib ;</a:t>
            </a:r>
            <a:r>
              <a:rPr lang="en-US" baseline="0" dirty="0" smtClean="0"/>
              <a:t> </a:t>
            </a:r>
            <a:r>
              <a:rPr lang="en-US" dirty="0" smtClean="0"/>
              <a:t>Influenza;</a:t>
            </a:r>
            <a:r>
              <a:rPr lang="en-US" baseline="0" dirty="0" smtClean="0"/>
              <a:t> </a:t>
            </a:r>
            <a:r>
              <a:rPr lang="en-US" dirty="0" smtClean="0"/>
              <a:t>IPV;</a:t>
            </a:r>
            <a:r>
              <a:rPr lang="en-US" baseline="0" dirty="0" smtClean="0"/>
              <a:t> </a:t>
            </a:r>
            <a:r>
              <a:rPr lang="en-US" dirty="0" smtClean="0"/>
              <a:t>Pneumococcal (polysaccharide);</a:t>
            </a:r>
            <a:r>
              <a:rPr lang="en-US" baseline="0" dirty="0" smtClean="0"/>
              <a:t> </a:t>
            </a:r>
            <a:r>
              <a:rPr lang="en-US" dirty="0" smtClean="0"/>
              <a:t>Pneumococcal (conjugate);Meningococcal (conjugate);</a:t>
            </a:r>
            <a:r>
              <a:rPr lang="en-US" baseline="0" dirty="0" smtClean="0"/>
              <a:t> </a:t>
            </a:r>
            <a:r>
              <a:rPr lang="en-US" dirty="0" smtClean="0"/>
              <a:t>Human Papillomavirus (HPV)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21</a:t>
            </a:fld>
            <a:endParaRPr lang="en-US"/>
          </a:p>
        </p:txBody>
      </p:sp>
    </p:spTree>
    <p:extLst>
      <p:ext uri="{BB962C8B-B14F-4D97-AF65-F5344CB8AC3E}">
        <p14:creationId xmlns:p14="http://schemas.microsoft.com/office/powerpoint/2010/main" val="145495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What sites are appropriate for infants?  </a:t>
            </a:r>
            <a:r>
              <a:rPr lang="en-US" dirty="0" err="1" smtClean="0"/>
              <a:t>Vastus</a:t>
            </a:r>
            <a:r>
              <a:rPr lang="en-US" dirty="0" smtClean="0"/>
              <a:t> </a:t>
            </a:r>
            <a:r>
              <a:rPr lang="en-US" dirty="0" err="1" smtClean="0"/>
              <a:t>Lateralis</a:t>
            </a:r>
            <a:r>
              <a:rPr lang="en-US" dirty="0" smtClean="0"/>
              <a:t> in the anterolateral aspect of the middle or upper thigh, needs to be used for infants and may be used for children up to three years of age or older. </a:t>
            </a:r>
            <a:r>
              <a:rPr lang="en-US" baseline="0" dirty="0" smtClean="0"/>
              <a:t> </a:t>
            </a:r>
            <a:r>
              <a:rPr lang="en-US" dirty="0" smtClean="0"/>
              <a:t>For infants under 1 month of age, you might use a 5/8” needle (General Recommendations, 12/6/06, Table 7.) but after that, a 1” needle should be used and a 22-25 gauge.</a:t>
            </a:r>
          </a:p>
          <a:p>
            <a:endParaRPr lang="en-US" dirty="0" smtClean="0"/>
          </a:p>
          <a:p>
            <a:r>
              <a:rPr lang="en-US" b="1" dirty="0" smtClean="0"/>
              <a:t>What sites are appropriate for toddlers?</a:t>
            </a:r>
            <a:r>
              <a:rPr lang="en-US" b="1" baseline="0" dirty="0" smtClean="0"/>
              <a:t>  </a:t>
            </a:r>
            <a:r>
              <a:rPr lang="en-US" dirty="0" smtClean="0"/>
              <a:t>By age 12 months, the deltoid may have developed sufficiently to be used. This muscle is shallow and can accommodate only a small volume of fluid. Requires individual decision based on child’s muscle mass. </a:t>
            </a:r>
            <a:r>
              <a:rPr lang="en-US" baseline="0" dirty="0" smtClean="0"/>
              <a:t> </a:t>
            </a:r>
            <a:r>
              <a:rPr lang="en-US" dirty="0" smtClean="0"/>
              <a:t>Anterolateral aspect of mid or upper thigh is also acceptable.</a:t>
            </a:r>
            <a:r>
              <a:rPr lang="en-US" baseline="0" dirty="0" smtClean="0"/>
              <a:t>  </a:t>
            </a:r>
            <a:r>
              <a:rPr lang="en-US" dirty="0" smtClean="0"/>
              <a:t>Both ACIP and the Red Book recommend 1”-1 ¼” for thigh muscle.  A 5/8” needle could be used in the deltoid but it would be necessary to evaluate the individual patient.  Both resources recommend 22-25 gauge needle</a:t>
            </a:r>
          </a:p>
          <a:p>
            <a:endParaRPr lang="en-US" dirty="0" smtClean="0"/>
          </a:p>
          <a:p>
            <a:r>
              <a:rPr lang="en-US" b="1" dirty="0" smtClean="0"/>
              <a:t>What sites are appropriate for older children, adolescents, and adults?</a:t>
            </a:r>
          </a:p>
          <a:p>
            <a:r>
              <a:rPr lang="en-US" dirty="0" smtClean="0"/>
              <a:t>The deltoid</a:t>
            </a:r>
            <a:r>
              <a:rPr lang="en-US" baseline="0" dirty="0" smtClean="0"/>
              <a:t> muscle is recommended for routine intramuscular vaccinations. The anterolateral thigh also can be used.  </a:t>
            </a:r>
            <a:endParaRPr lang="en-US" dirty="0" smtClean="0"/>
          </a:p>
          <a:p>
            <a:r>
              <a:rPr lang="en-US" dirty="0" smtClean="0"/>
              <a:t>What size needle is appropriate for  adolescents and adults?</a:t>
            </a:r>
          </a:p>
          <a:p>
            <a:r>
              <a:rPr lang="en-US" dirty="0" smtClean="0"/>
              <a:t>1-1 ½”, 20-25 gauge</a:t>
            </a:r>
          </a:p>
          <a:p>
            <a:r>
              <a:rPr lang="en-US" dirty="0" smtClean="0"/>
              <a:t>With hepatitis B vaccine, it is important to always use longer size to reach the muscle. </a:t>
            </a:r>
          </a:p>
          <a:p>
            <a:r>
              <a:rPr lang="en-US" dirty="0" smtClean="0"/>
              <a:t>Do not use gluteus muscle for any vaccine except IG.</a:t>
            </a:r>
          </a:p>
          <a:p>
            <a:r>
              <a:rPr lang="en-US" dirty="0" smtClean="0"/>
              <a:t>Needle length can also depend on whether the tissue at the injection site  is stretched flat or bunched.  For further details, please see the ACIP statement, General Recommendations, MMWR 12/1/06, Vol. 55, No. RR-13.</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22</a:t>
            </a:fld>
            <a:endParaRPr lang="en-US"/>
          </a:p>
        </p:txBody>
      </p:sp>
    </p:spTree>
    <p:extLst>
      <p:ext uri="{BB962C8B-B14F-4D97-AF65-F5344CB8AC3E}">
        <p14:creationId xmlns:p14="http://schemas.microsoft.com/office/powerpoint/2010/main" val="1723814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 </a:t>
            </a:r>
            <a:r>
              <a:rPr lang="en-US" sz="1100" b="1" dirty="0"/>
              <a:t>Intradermal (ID) Route. Fluzone Intradermal is the only U.S.-licensed vaccine that is administered by the intradermal route. It is approved only for use in persons 18 through 64 years of age. This Fluzone formulation is not the same as intramuscular formulations of inactivated influenza vaccine (IIV). Other IIV formulations should NOT be administered by the intradermal route. </a:t>
            </a:r>
          </a:p>
          <a:p>
            <a:r>
              <a:rPr lang="en-US" sz="1100" dirty="0"/>
              <a:t>-</a:t>
            </a:r>
            <a:r>
              <a:rPr lang="en-US" sz="1100" b="1" dirty="0"/>
              <a:t>Site - The site of administration is the deltoid region of the upper arm. The patient should be seated with the arm bent at the elbow and the hand on the hip to ensure that the site of administration is prominent. </a:t>
            </a:r>
          </a:p>
          <a:p>
            <a:endParaRPr lang="en-US" b="1" dirty="0" smtClean="0"/>
          </a:p>
          <a:p>
            <a:r>
              <a:rPr lang="en-US" dirty="0" smtClean="0"/>
              <a:t>-</a:t>
            </a:r>
            <a:r>
              <a:rPr lang="en-US" b="1" dirty="0" smtClean="0"/>
              <a:t>Technique </a:t>
            </a:r>
          </a:p>
          <a:p>
            <a:r>
              <a:rPr lang="en-US" dirty="0" smtClean="0"/>
              <a:t>The syringe should be gently shaken before the needle cap is removed. Hold the syringe between the thumb and the middle finger. Using a short quick motion insert the needle perpendicular to the skin into the deltoid region of the upper arm. Push on the plunger with the index finger without aspirating. Because the needle is very short the vaccine will be delivered just under the skin into the dermal layer. This vaccine should NOT be administered into the volar aspect of the forearm or by the intradermal technique used to administer a tuberculin skin test. </a:t>
            </a:r>
          </a:p>
          <a:p>
            <a:endParaRPr lang="en-US" dirty="0" smtClean="0"/>
          </a:p>
          <a:p>
            <a:pPr>
              <a:lnSpc>
                <a:spcPct val="90000"/>
              </a:lnSpc>
              <a:buClr>
                <a:schemeClr val="accent2"/>
              </a:buClr>
              <a:buSzPct val="50000"/>
              <a:buFont typeface="Wingdings 2" pitchFamily="18" charset="2"/>
              <a:buChar char="¿"/>
            </a:pPr>
            <a:r>
              <a:rPr lang="en-US" sz="1400" b="1" dirty="0"/>
              <a:t>Intradermal (ID)</a:t>
            </a:r>
            <a:endParaRPr lang="en-US" sz="1400" b="1" u="sng" dirty="0"/>
          </a:p>
          <a:p>
            <a:pPr lvl="1">
              <a:lnSpc>
                <a:spcPct val="90000"/>
              </a:lnSpc>
              <a:buFontTx/>
              <a:buNone/>
            </a:pPr>
            <a:r>
              <a:rPr lang="en-US" sz="1400" b="1" dirty="0"/>
              <a:t>PPD (¼ - ¾”) Volar surface 25-27 gauge  of forearm</a:t>
            </a:r>
          </a:p>
          <a:p>
            <a:pPr lvl="1">
              <a:lnSpc>
                <a:spcPct val="90000"/>
              </a:lnSpc>
              <a:buFontTx/>
              <a:buNone/>
            </a:pPr>
            <a:endParaRPr lang="en-US" sz="1400" b="1" dirty="0"/>
          </a:p>
          <a:p>
            <a:pPr lvl="1">
              <a:lnSpc>
                <a:spcPct val="90000"/>
              </a:lnSpc>
              <a:buFontTx/>
              <a:buNone/>
            </a:pPr>
            <a:r>
              <a:rPr lang="en-US" sz="1400" b="1" dirty="0"/>
              <a:t>Fluzone (ID)18-64Yrs; Deltoid area</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23</a:t>
            </a:fld>
            <a:endParaRPr lang="en-US"/>
          </a:p>
        </p:txBody>
      </p:sp>
    </p:spTree>
    <p:extLst>
      <p:ext uri="{BB962C8B-B14F-4D97-AF65-F5344CB8AC3E}">
        <p14:creationId xmlns:p14="http://schemas.microsoft.com/office/powerpoint/2010/main" val="2266887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8E8D8-8FEB-4BE1-8575-107FE5816377}" type="slidenum">
              <a:rPr lang="en-US"/>
              <a:pPr/>
              <a:t>24</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pPr>
              <a:lnSpc>
                <a:spcPct val="90000"/>
              </a:lnSpc>
            </a:pPr>
            <a:r>
              <a:rPr lang="en-US" b="0" dirty="0" smtClean="0"/>
              <a:t>Next we will review some special</a:t>
            </a:r>
            <a:r>
              <a:rPr lang="en-US" b="0" baseline="0" dirty="0" smtClean="0"/>
              <a:t> situations for administering vaccines.  Multiple vaccinations, persons with bleeding disorders, nonstandard administration, and managing acute vaccine reactions.  </a:t>
            </a:r>
            <a:endParaRPr lang="en-US" b="0" dirty="0" smtClean="0"/>
          </a:p>
          <a:p>
            <a:pPr>
              <a:lnSpc>
                <a:spcPct val="90000"/>
              </a:lnSpc>
            </a:pPr>
            <a:endParaRPr lang="en-US" b="0" dirty="0"/>
          </a:p>
          <a:p>
            <a:pPr>
              <a:lnSpc>
                <a:spcPct val="90000"/>
              </a:lnSpc>
            </a:pPr>
            <a:endParaRPr lang="en-US" b="0" dirty="0"/>
          </a:p>
          <a:p>
            <a:pPr>
              <a:lnSpc>
                <a:spcPct val="90000"/>
              </a:lnSpc>
            </a:pPr>
            <a:endParaRPr lang="en-US" b="0" dirty="0"/>
          </a:p>
        </p:txBody>
      </p:sp>
    </p:spTree>
    <p:extLst>
      <p:ext uri="{BB962C8B-B14F-4D97-AF65-F5344CB8AC3E}">
        <p14:creationId xmlns:p14="http://schemas.microsoft.com/office/powerpoint/2010/main" val="3629943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2D715B-94F1-405D-8175-185623B600B6}" type="slidenum">
              <a:rPr lang="en-US"/>
              <a:pPr/>
              <a:t>25</a:t>
            </a:fld>
            <a:endParaRPr lang="en-US"/>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pPr eaLnBrk="0" hangingPunct="0">
              <a:spcBef>
                <a:spcPct val="0"/>
              </a:spcBef>
            </a:pPr>
            <a:r>
              <a:rPr lang="en-US" dirty="0"/>
              <a:t>With the current number or recommended vaccines it is possible that a child may receive as many as 7 vaccines in one visit. </a:t>
            </a:r>
            <a:endParaRPr lang="en-US" dirty="0" smtClean="0"/>
          </a:p>
          <a:p>
            <a:pPr eaLnBrk="0" hangingPunct="0">
              <a:spcBef>
                <a:spcPct val="0"/>
              </a:spcBef>
            </a:pPr>
            <a:endParaRPr lang="en-US" dirty="0" smtClean="0"/>
          </a:p>
          <a:p>
            <a:pPr eaLnBrk="0" hangingPunct="0">
              <a:spcBef>
                <a:spcPct val="0"/>
              </a:spcBef>
            </a:pPr>
            <a:endParaRPr lang="en-US" dirty="0" smtClean="0"/>
          </a:p>
          <a:p>
            <a:endParaRPr lang="en-US" dirty="0"/>
          </a:p>
        </p:txBody>
      </p:sp>
    </p:spTree>
    <p:extLst>
      <p:ext uri="{BB962C8B-B14F-4D97-AF65-F5344CB8AC3E}">
        <p14:creationId xmlns:p14="http://schemas.microsoft.com/office/powerpoint/2010/main" val="406181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Prior to administration of IM vaccines the patient or family should be instructed about the risk of hematoma formation from the injection. If the patient periodically receives antihemophilia or similar therapy, IM vaccine administration should be scheduled shortly after such therapy is administered. A 23-gauge or finer needle should be used and firm pressure applied to the site for at least 2 minutes after injection. The site should not be rubbed or massaged. Patients receiving anticoagulation therapy presumably have the same bleeding risk as patients with clotting factor disorders and providers should follow the same guidelines for intramuscular administration.</a:t>
            </a:r>
          </a:p>
          <a:p>
            <a:pPr>
              <a:lnSpc>
                <a:spcPct val="90000"/>
              </a:lnSpc>
            </a:pPr>
            <a:endParaRPr lang="en-US" b="1" dirty="0" smtClean="0"/>
          </a:p>
          <a:p>
            <a:pPr>
              <a:lnSpc>
                <a:spcPct val="90000"/>
              </a:lnSpc>
            </a:pPr>
            <a:r>
              <a:rPr lang="en-US" b="1" dirty="0" smtClean="0"/>
              <a:t>Other Special Conditions</a:t>
            </a:r>
            <a:r>
              <a:rPr lang="en-US" dirty="0" smtClean="0"/>
              <a:t>:</a:t>
            </a:r>
          </a:p>
          <a:p>
            <a:pPr>
              <a:lnSpc>
                <a:spcPct val="90000"/>
              </a:lnSpc>
            </a:pPr>
            <a:r>
              <a:rPr lang="en-US" b="1" dirty="0" smtClean="0"/>
              <a:t>Mastectomy: </a:t>
            </a:r>
          </a:p>
          <a:p>
            <a:pPr lvl="1">
              <a:lnSpc>
                <a:spcPct val="90000"/>
              </a:lnSpc>
              <a:buFontTx/>
              <a:buChar char="•"/>
            </a:pPr>
            <a:r>
              <a:rPr lang="en-US" dirty="0" smtClean="0"/>
              <a:t>	Do not use arm on the side of the mastectomy</a:t>
            </a:r>
          </a:p>
          <a:p>
            <a:pPr lvl="1">
              <a:lnSpc>
                <a:spcPct val="90000"/>
              </a:lnSpc>
              <a:buFontTx/>
              <a:buChar char="•"/>
            </a:pPr>
            <a:r>
              <a:rPr lang="en-US" dirty="0" smtClean="0"/>
              <a:t>	If double mastectomy, use another site other than the arm. (Leg)</a:t>
            </a:r>
          </a:p>
          <a:p>
            <a:pPr>
              <a:lnSpc>
                <a:spcPct val="90000"/>
              </a:lnSpc>
            </a:pPr>
            <a:r>
              <a:rPr lang="en-US" b="1" dirty="0" smtClean="0"/>
              <a:t>Lost Immunization Records</a:t>
            </a:r>
          </a:p>
          <a:p>
            <a:pPr lvl="1">
              <a:lnSpc>
                <a:spcPct val="90000"/>
              </a:lnSpc>
              <a:buFontTx/>
              <a:buChar char="•"/>
            </a:pPr>
            <a:r>
              <a:rPr lang="en-US" b="1" dirty="0" smtClean="0"/>
              <a:t>	</a:t>
            </a:r>
            <a:r>
              <a:rPr lang="en-US" dirty="0" smtClean="0"/>
              <a:t>Give what is age appropriate on that visit and instruct parent to look for record.  If unable to locate, must give all the   	vaccine doses that are</a:t>
            </a:r>
            <a:r>
              <a:rPr lang="en-US" baseline="0" dirty="0" smtClean="0"/>
              <a:t> </a:t>
            </a:r>
            <a:r>
              <a:rPr lang="en-US" dirty="0" smtClean="0"/>
              <a:t>for age.</a:t>
            </a:r>
            <a:endParaRPr lang="en-US" b="1" dirty="0" smtClean="0"/>
          </a:p>
          <a:p>
            <a:pPr>
              <a:lnSpc>
                <a:spcPct val="90000"/>
              </a:lnSpc>
            </a:pPr>
            <a:endParaRPr lang="en-US" dirty="0" smtClean="0"/>
          </a:p>
          <a:p>
            <a:pPr>
              <a:lnSpc>
                <a:spcPct val="90000"/>
              </a:lnSpc>
            </a:pPr>
            <a:endParaRPr lang="en-US" dirty="0" smtClean="0"/>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26</a:t>
            </a:fld>
            <a:endParaRPr lang="en-US"/>
          </a:p>
        </p:txBody>
      </p:sp>
    </p:spTree>
    <p:extLst>
      <p:ext uri="{BB962C8B-B14F-4D97-AF65-F5344CB8AC3E}">
        <p14:creationId xmlns:p14="http://schemas.microsoft.com/office/powerpoint/2010/main" val="3751372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vaccines should be administered by the manufacturer’s recommended route, but there are no ACIP recommendations to repeat doses of other vaccines administered by another route. (See ACIP General Recommendations for more detail).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27</a:t>
            </a:fld>
            <a:endParaRPr lang="en-US"/>
          </a:p>
        </p:txBody>
      </p:sp>
    </p:spTree>
    <p:extLst>
      <p:ext uri="{BB962C8B-B14F-4D97-AF65-F5344CB8AC3E}">
        <p14:creationId xmlns:p14="http://schemas.microsoft.com/office/powerpoint/2010/main" val="4228981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Problems Associated with Predrawing Vaccines </a:t>
            </a:r>
          </a:p>
          <a:p>
            <a:r>
              <a:rPr lang="en-US" dirty="0" smtClean="0"/>
              <a:t>CDC discourages predrawing vaccines and has identified the following problems associated with this practice: </a:t>
            </a:r>
          </a:p>
          <a:p>
            <a:r>
              <a:rPr lang="en-US" dirty="0" smtClean="0"/>
              <a:t>to </a:t>
            </a:r>
            <a:r>
              <a:rPr lang="en-US" b="1" dirty="0" smtClean="0"/>
              <a:t>administration errors. </a:t>
            </a:r>
          </a:p>
          <a:p>
            <a:r>
              <a:rPr lang="en-US" dirty="0" smtClean="0"/>
              <a:t>Predrawing vaccines leads to </a:t>
            </a:r>
            <a:r>
              <a:rPr lang="en-US" b="1" dirty="0" smtClean="0"/>
              <a:t>vaccine waste and increases the risk of vaccine storage under inappropriate conditions. </a:t>
            </a:r>
          </a:p>
          <a:p>
            <a:r>
              <a:rPr lang="en-US" dirty="0" smtClean="0"/>
              <a:t>Most syringes are designed for immediate administration and not for vaccine storage. </a:t>
            </a:r>
            <a:r>
              <a:rPr lang="en-US" b="1" dirty="0" smtClean="0"/>
              <a:t>Bacterial contamination and growth can occur in syringes with predrawn vaccine that do not contain bacteriostatic agents. </a:t>
            </a:r>
          </a:p>
          <a:p>
            <a:r>
              <a:rPr lang="en-US" dirty="0" smtClean="0"/>
              <a:t>No stability data are available for vaccines stored in plastic syringes. Vaccine components may interact with the polymers in plastic syringes over time potentially </a:t>
            </a:r>
            <a:r>
              <a:rPr lang="en-US" b="1" dirty="0" smtClean="0"/>
              <a:t>reducing vaccine potency. </a:t>
            </a:r>
          </a:p>
          <a:p>
            <a:r>
              <a:rPr lang="en-US" dirty="0" smtClean="0"/>
              <a:t>An individual should only administer a vaccine he or she has prepared and drawn up. If a vaccine is drawn up by one person and then administered by a different person, the person administering the vaccine cannot be sure of the composition and sterility of the dose. This is a </a:t>
            </a:r>
            <a:r>
              <a:rPr lang="en-US" b="1" dirty="0" smtClean="0"/>
              <a:t>quality control and patient safety issue and a best practice standard of medication administration. </a:t>
            </a:r>
          </a:p>
          <a:p>
            <a:endParaRPr lang="en-US" dirty="0" smtClean="0"/>
          </a:p>
          <a:p>
            <a:r>
              <a:rPr lang="en-US" b="1" dirty="0" smtClean="0"/>
              <a:t>Influenza Clinics and Predrawing Vaccines </a:t>
            </a:r>
          </a:p>
          <a:p>
            <a:r>
              <a:rPr lang="en-US" dirty="0" smtClean="0"/>
              <a:t>Vaccine manufacturers do not recommend that influenza vaccines be predrawn in advance of a large influenza vaccination clinic because there are no data on the stability of vaccines stored in syringes that have been filled by providers. CDC discourages this practice for the reasons noted in the previous section. As an alternative to predrawing vaccines, CDC recommends using manufacturer-filled syringes for large immunization events such as community influenza clinics. These syringes are designed for both storage and administration.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71756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Managing Acute Vaccine Reactions - Severe, life-threatening anaphylactic reactions following vaccination are rare. Thorough screening for contraindications and precautions prior to vaccination can often prevent reactions. Staff must have in place and be familiar with procedures for managing a reaction. Staff should be familiar with the signs and symptoms of anaphylaxis because they usually begin within minutes of vaccination. These signs and symptoms can include, but are not limited to: flushing, facial edema, </a:t>
            </a:r>
            <a:r>
              <a:rPr lang="en-US" dirty="0" err="1" smtClean="0"/>
              <a:t>urticaria</a:t>
            </a:r>
            <a:r>
              <a:rPr lang="en-US" dirty="0" smtClean="0"/>
              <a:t>, itching, swelling of the mouth or throat, wheezing, and difficulty breathing. Each staff member should know their role in the event of an emergency and all vaccination providers should be certified in cardiopulmonary resuscitation (CPR). Epinephrine and equipment for maintaining an airway should be available for immediate use. Additional drugs may also be used (see ACIP General Recommendations, Table 8 for more detailed information). After the patient is stabilized, arrangements should be made for immediate transfer to an emergency facility for additional evaluation and treatment. (See “Medical Management of Vaccine Reactions in Children and Teens” at http://www.immunize.org/catg.d/p3082a.pdf and “Medical Management of Vaccine Reactions in Adult Patients” at http://www.immunize.org/catg.d/p3082.pdf.</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29</a:t>
            </a:fld>
            <a:endParaRPr lang="en-US"/>
          </a:p>
        </p:txBody>
      </p:sp>
    </p:spTree>
    <p:extLst>
      <p:ext uri="{BB962C8B-B14F-4D97-AF65-F5344CB8AC3E}">
        <p14:creationId xmlns:p14="http://schemas.microsoft.com/office/powerpoint/2010/main" val="59656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buFontTx/>
              <a:buChar char="•"/>
            </a:pPr>
            <a:r>
              <a:rPr lang="en-US" b="1" smtClean="0"/>
              <a:t>To obtain nursing contact hours for this session, you must be present for the entire hour and complete an evaluation.</a:t>
            </a:r>
          </a:p>
          <a:p>
            <a:pPr eaLnBrk="1" hangingPunct="1">
              <a:buFontTx/>
              <a:buChar char="•"/>
            </a:pPr>
            <a:r>
              <a:rPr lang="en-US" b="1" smtClean="0"/>
              <a:t>Contact hours for this session only are available for two (2) years from the date of implementation.</a:t>
            </a:r>
          </a:p>
          <a:p>
            <a:endParaRPr lang="en-US" smtClean="0"/>
          </a:p>
        </p:txBody>
      </p:sp>
      <p:sp>
        <p:nvSpPr>
          <p:cNvPr id="56324" name="Slide Number Placeholder 3"/>
          <p:cNvSpPr>
            <a:spLocks noGrp="1"/>
          </p:cNvSpPr>
          <p:nvPr>
            <p:ph type="sldNum" sz="quarter" idx="5"/>
          </p:nvPr>
        </p:nvSpPr>
        <p:spPr>
          <a:noFill/>
        </p:spPr>
        <p:txBody>
          <a:bodyPr/>
          <a:lstStyle/>
          <a:p>
            <a:fld id="{3370F3DF-CAC3-4525-BB23-EAC0F6E8F689}" type="slidenum">
              <a:rPr lang="en-US" smtClean="0"/>
              <a:pPr/>
              <a:t>3</a:t>
            </a:fld>
            <a:endParaRPr lang="en-US" smtClean="0"/>
          </a:p>
        </p:txBody>
      </p:sp>
    </p:spTree>
    <p:extLst>
      <p:ext uri="{BB962C8B-B14F-4D97-AF65-F5344CB8AC3E}">
        <p14:creationId xmlns:p14="http://schemas.microsoft.com/office/powerpoint/2010/main" val="3786761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8" tIns="46501" rIns="92998" bIns="46501" anchor="b"/>
          <a:lstStyle/>
          <a:p>
            <a:pPr algn="r"/>
            <a:fld id="{495539B1-7571-4EC0-9783-68BD2DC39476}" type="slidenum">
              <a:rPr lang="en-US" sz="1200">
                <a:solidFill>
                  <a:srgbClr val="000000"/>
                </a:solidFill>
                <a:latin typeface="Calibri" pitchFamily="34" charset="0"/>
                <a:cs typeface="Arial" charset="0"/>
              </a:rPr>
              <a:pPr algn="r"/>
              <a:t>30</a:t>
            </a:fld>
            <a:endParaRPr lang="en-US" sz="1200">
              <a:solidFill>
                <a:srgbClr val="000000"/>
              </a:solidFill>
              <a:latin typeface="Calibri" pitchFamily="34" charset="0"/>
              <a:cs typeface="Arial" charset="0"/>
            </a:endParaRPr>
          </a:p>
        </p:txBody>
      </p:sp>
      <p:sp>
        <p:nvSpPr>
          <p:cNvPr id="296962" name="Rectangle 6"/>
          <p:cNvSpPr txBox="1">
            <a:spLocks noGrp="1" noChangeArrowheads="1"/>
          </p:cNvSpPr>
          <p:nvPr/>
        </p:nvSpPr>
        <p:spPr bwMode="auto">
          <a:xfrm>
            <a:off x="3" y="8893003"/>
            <a:ext cx="3066733" cy="468474"/>
          </a:xfrm>
          <a:prstGeom prst="rect">
            <a:avLst/>
          </a:prstGeom>
          <a:noFill/>
          <a:ln w="9525">
            <a:noFill/>
            <a:miter lim="800000"/>
            <a:headEnd/>
            <a:tailEnd/>
          </a:ln>
        </p:spPr>
        <p:txBody>
          <a:bodyPr lIns="92991" tIns="46497" rIns="92991" bIns="46497" anchor="b"/>
          <a:lstStyle/>
          <a:p>
            <a:endParaRPr lang="en-US" sz="1200">
              <a:solidFill>
                <a:srgbClr val="000000"/>
              </a:solidFill>
              <a:cs typeface="Arial" charset="0"/>
            </a:endParaRPr>
          </a:p>
        </p:txBody>
      </p:sp>
      <p:sp>
        <p:nvSpPr>
          <p:cNvPr id="296963" name="Rectangle 2"/>
          <p:cNvSpPr>
            <a:spLocks noGrp="1" noRot="1" noChangeAspect="1" noChangeArrowheads="1" noTextEdit="1"/>
          </p:cNvSpPr>
          <p:nvPr>
            <p:ph type="sldImg"/>
          </p:nvPr>
        </p:nvSpPr>
        <p:spPr>
          <a:xfrm>
            <a:off x="1236663" y="690563"/>
            <a:ext cx="4681537" cy="3511550"/>
          </a:xfrm>
          <a:ln/>
        </p:spPr>
      </p:sp>
      <p:sp>
        <p:nvSpPr>
          <p:cNvPr id="296964" name="Rectangle 3"/>
          <p:cNvSpPr>
            <a:spLocks noGrp="1" noChangeArrowheads="1"/>
          </p:cNvSpPr>
          <p:nvPr>
            <p:ph type="body" idx="1"/>
          </p:nvPr>
        </p:nvSpPr>
        <p:spPr>
          <a:xfrm>
            <a:off x="471808" y="4448103"/>
            <a:ext cx="6054831" cy="4213064"/>
          </a:xfrm>
          <a:noFill/>
          <a:ln/>
        </p:spPr>
        <p:txBody>
          <a:bodyPr lIns="92998" tIns="46501" rIns="92998" bIns="46501"/>
          <a:lstStyle/>
          <a:p>
            <a:pPr>
              <a:spcBef>
                <a:spcPct val="0"/>
              </a:spcBef>
            </a:pPr>
            <a:r>
              <a:rPr lang="en-US" sz="1000" b="1" dirty="0">
                <a:latin typeface="Arial" charset="0"/>
              </a:rPr>
              <a:t>Vaccine Information Sheets</a:t>
            </a:r>
          </a:p>
          <a:p>
            <a:pPr>
              <a:spcBef>
                <a:spcPct val="0"/>
              </a:spcBef>
              <a:buFontTx/>
              <a:buChar char="•"/>
            </a:pPr>
            <a:r>
              <a:rPr lang="en-US" sz="1000" dirty="0">
                <a:latin typeface="Arial" charset="0"/>
              </a:rPr>
              <a:t>VIS required by law for each vaccine given and each time that vaccine is given. The most current VIS must be used.  For VIS statements in English and many other languages: www.immunize.org; www.cdc.gov/vaccines/ or call the National Immunization Program Information Hotline at 800-232-2522.</a:t>
            </a:r>
          </a:p>
          <a:p>
            <a:pPr>
              <a:spcBef>
                <a:spcPct val="0"/>
              </a:spcBef>
              <a:buFontTx/>
              <a:buChar char="•"/>
            </a:pPr>
            <a:r>
              <a:rPr lang="en-US" sz="1000" dirty="0">
                <a:latin typeface="Arial" charset="0"/>
              </a:rPr>
              <a:t>Document all information listed on slide. Information will also be helpful if a specific lot of vaccine is recalled in the future.  </a:t>
            </a:r>
          </a:p>
          <a:p>
            <a:pPr>
              <a:spcBef>
                <a:spcPct val="0"/>
              </a:spcBef>
              <a:buFontTx/>
              <a:buChar char="•"/>
            </a:pPr>
            <a:r>
              <a:rPr lang="en-US" sz="1000" dirty="0">
                <a:latin typeface="Arial" charset="0"/>
              </a:rPr>
              <a:t>Refusal to consent for an immunization should be documented for liability purposes and chart completeness. </a:t>
            </a:r>
            <a:r>
              <a:rPr lang="en-US" sz="1000" dirty="0">
                <a:solidFill>
                  <a:srgbClr val="FF0000"/>
                </a:solidFill>
                <a:latin typeface="Arial" charset="0"/>
              </a:rPr>
              <a:t>There is no way to document this in GRITS.  You can obtain a Refusal to vaccinate form in English/Spanish from the State Immunization Office or from the website at https://dph.georgia.gov/health-care-professionals</a:t>
            </a:r>
            <a:endParaRPr lang="en-US" sz="1000" dirty="0">
              <a:latin typeface="Arial" charset="0"/>
            </a:endParaRPr>
          </a:p>
          <a:p>
            <a:pPr>
              <a:spcBef>
                <a:spcPct val="0"/>
              </a:spcBef>
              <a:buFontTx/>
              <a:buChar char="•"/>
            </a:pPr>
            <a:r>
              <a:rPr lang="en-US" sz="1000" dirty="0">
                <a:latin typeface="Arial" charset="0"/>
              </a:rPr>
              <a:t>Georgia recognizes only medical and religious exemptions and there are no special forms for religious exemptions. Medical exemptions must be re-evaluated every year.</a:t>
            </a:r>
          </a:p>
          <a:p>
            <a:pPr>
              <a:spcBef>
                <a:spcPct val="0"/>
              </a:spcBef>
            </a:pPr>
            <a:r>
              <a:rPr lang="en-US" sz="1000" dirty="0">
                <a:latin typeface="Arial" charset="0"/>
              </a:rPr>
              <a:t> </a:t>
            </a:r>
          </a:p>
          <a:p>
            <a:pPr>
              <a:spcBef>
                <a:spcPct val="0"/>
              </a:spcBef>
            </a:pPr>
            <a:r>
              <a:rPr lang="en-US" sz="1000" dirty="0">
                <a:latin typeface="Arial" charset="0"/>
              </a:rPr>
              <a:t>Georgia law does not require signed consent for immunization.  Patients, parents or legal guardians may verbally consent to immunization. However, some practices may require written consent for all medical care. </a:t>
            </a:r>
          </a:p>
          <a:p>
            <a:pPr>
              <a:spcBef>
                <a:spcPct val="0"/>
              </a:spcBef>
            </a:pPr>
            <a:endParaRPr lang="en-US" sz="1000" dirty="0">
              <a:latin typeface="Arial" charset="0"/>
            </a:endParaRPr>
          </a:p>
          <a:p>
            <a:pPr>
              <a:spcBef>
                <a:spcPct val="0"/>
              </a:spcBef>
            </a:pPr>
            <a:endParaRPr lang="en-US" sz="900" dirty="0">
              <a:latin typeface="Arial" charset="0"/>
            </a:endParaRPr>
          </a:p>
        </p:txBody>
      </p:sp>
      <p:sp>
        <p:nvSpPr>
          <p:cNvPr id="7" name="Footer Placeholder 6"/>
          <p:cNvSpPr>
            <a:spLocks noGrp="1"/>
          </p:cNvSpPr>
          <p:nvPr>
            <p:ph type="ftr" sz="quarter" idx="4"/>
          </p:nvPr>
        </p:nvSpPr>
        <p:spPr/>
        <p:txBody>
          <a:bodyPr/>
          <a:lstStyle/>
          <a:p>
            <a:pPr>
              <a:defRPr/>
            </a:pPr>
            <a:r>
              <a:rPr lang="en-US" smtClean="0">
                <a:solidFill>
                  <a:prstClr val="black"/>
                </a:solidFill>
              </a:rPr>
              <a:t>EPIC 2014</a:t>
            </a:r>
            <a:endParaRPr lang="en-US">
              <a:solidFill>
                <a:prstClr val="black"/>
              </a:solidFill>
            </a:endParaRPr>
          </a:p>
        </p:txBody>
      </p:sp>
    </p:spTree>
    <p:extLst>
      <p:ext uri="{BB962C8B-B14F-4D97-AF65-F5344CB8AC3E}">
        <p14:creationId xmlns:p14="http://schemas.microsoft.com/office/powerpoint/2010/main" val="41654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8" tIns="46501" rIns="92998" bIns="46501" anchor="b"/>
          <a:lstStyle/>
          <a:p>
            <a:pPr algn="r"/>
            <a:fld id="{2DB4A0B6-3AC5-413F-96B8-478F17A58909}" type="slidenum">
              <a:rPr lang="en-US" sz="1200">
                <a:solidFill>
                  <a:srgbClr val="000000"/>
                </a:solidFill>
                <a:latin typeface="Calibri" pitchFamily="34" charset="0"/>
                <a:cs typeface="Arial" charset="0"/>
              </a:rPr>
              <a:pPr algn="r"/>
              <a:t>31</a:t>
            </a:fld>
            <a:endParaRPr lang="en-US" sz="1200">
              <a:solidFill>
                <a:srgbClr val="000000"/>
              </a:solidFill>
              <a:latin typeface="Calibri" pitchFamily="34" charset="0"/>
              <a:cs typeface="Arial" charset="0"/>
            </a:endParaRPr>
          </a:p>
        </p:txBody>
      </p:sp>
      <p:sp>
        <p:nvSpPr>
          <p:cNvPr id="292866" name="Rectangle 2"/>
          <p:cNvSpPr>
            <a:spLocks noGrp="1" noRot="1" noChangeAspect="1" noChangeArrowheads="1" noTextEdit="1"/>
          </p:cNvSpPr>
          <p:nvPr>
            <p:ph type="sldImg"/>
          </p:nvPr>
        </p:nvSpPr>
        <p:spPr>
          <a:xfrm>
            <a:off x="1198563" y="701675"/>
            <a:ext cx="4683125" cy="3511550"/>
          </a:xfrm>
          <a:ln/>
        </p:spPr>
      </p:sp>
      <p:sp>
        <p:nvSpPr>
          <p:cNvPr id="292867" name="Rectangle 3"/>
          <p:cNvSpPr>
            <a:spLocks noGrp="1" noChangeArrowheads="1"/>
          </p:cNvSpPr>
          <p:nvPr>
            <p:ph type="body" idx="1"/>
          </p:nvPr>
        </p:nvSpPr>
        <p:spPr>
          <a:xfrm>
            <a:off x="928867" y="4524850"/>
            <a:ext cx="5189855" cy="4214663"/>
          </a:xfrm>
          <a:noFill/>
          <a:ln/>
        </p:spPr>
        <p:txBody>
          <a:bodyPr lIns="92998" tIns="46501" rIns="92998" bIns="46501"/>
          <a:lstStyle/>
          <a:p>
            <a:pPr>
              <a:spcBef>
                <a:spcPct val="0"/>
              </a:spcBef>
            </a:pPr>
            <a:r>
              <a:rPr lang="en-US" sz="1000" dirty="0">
                <a:latin typeface="Arial" charset="0"/>
              </a:rPr>
              <a:t>Be sure to check package insert for correct route, correct sites for the route and correct needle length. </a:t>
            </a:r>
          </a:p>
          <a:p>
            <a:pPr>
              <a:spcBef>
                <a:spcPct val="0"/>
              </a:spcBef>
            </a:pPr>
            <a:r>
              <a:rPr lang="en-US" sz="1000" dirty="0">
                <a:latin typeface="Arial" charset="0"/>
              </a:rPr>
              <a:t>Much of this information is available in the ACIP General Recommendations document.</a:t>
            </a:r>
          </a:p>
          <a:p>
            <a:pPr>
              <a:spcBef>
                <a:spcPct val="0"/>
              </a:spcBef>
            </a:pPr>
            <a:r>
              <a:rPr lang="en-US" sz="1000" dirty="0">
                <a:latin typeface="Arial" charset="0"/>
              </a:rPr>
              <a:t>*Make a chart of this information for use in your office*.  Or have a VACS FACS available in your office. </a:t>
            </a:r>
          </a:p>
          <a:p>
            <a:pPr>
              <a:spcBef>
                <a:spcPct val="0"/>
              </a:spcBef>
            </a:pPr>
            <a:endParaRPr lang="en-US" sz="1000" dirty="0">
              <a:latin typeface="Arial" charset="0"/>
            </a:endParaRPr>
          </a:p>
          <a:p>
            <a:pPr>
              <a:spcBef>
                <a:spcPct val="0"/>
              </a:spcBef>
            </a:pPr>
            <a:r>
              <a:rPr lang="en-US" sz="1000" dirty="0">
                <a:solidFill>
                  <a:srgbClr val="000000"/>
                </a:solidFill>
                <a:latin typeface="Arial" charset="0"/>
              </a:rPr>
              <a:t>Ref: General Recommendations on Immunization MWR 2011; 60 (No. RR-2) Jan 28, 2011</a:t>
            </a:r>
          </a:p>
          <a:p>
            <a:pPr>
              <a:spcBef>
                <a:spcPct val="0"/>
              </a:spcBef>
            </a:pPr>
            <a:r>
              <a:rPr lang="en-US" sz="1000" dirty="0">
                <a:latin typeface="Arial" charset="0"/>
              </a:rPr>
              <a:t> </a:t>
            </a:r>
          </a:p>
          <a:p>
            <a:pPr>
              <a:spcBef>
                <a:spcPct val="0"/>
              </a:spcBef>
            </a:pPr>
            <a:endParaRPr lang="en-US" sz="1000" dirty="0">
              <a:latin typeface="Arial" charset="0"/>
            </a:endParaRPr>
          </a:p>
        </p:txBody>
      </p:sp>
    </p:spTree>
    <p:extLst>
      <p:ext uri="{BB962C8B-B14F-4D97-AF65-F5344CB8AC3E}">
        <p14:creationId xmlns:p14="http://schemas.microsoft.com/office/powerpoint/2010/main" val="2359483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Strategies to Prevent Administration Errors </a:t>
            </a:r>
          </a:p>
          <a:p>
            <a:r>
              <a:rPr lang="en-US" dirty="0" smtClean="0"/>
              <a:t>Vaccine administration errors can result in a patient receiving an ineffective immunization. This can leave the person vulnerable to infection. In addition to strict adherence to the “Rights of Medication Administration” and ongoing training and education of staff, listed below are other strategies that can be implemented to help prevent administration errors. </a:t>
            </a:r>
          </a:p>
          <a:p>
            <a:endParaRPr lang="en-US" dirty="0" smtClean="0"/>
          </a:p>
          <a:p>
            <a:r>
              <a:rPr lang="en-US" dirty="0" smtClean="0"/>
              <a:t>--When possible, involve staff in the selection of vaccine products to be used in your facility. Different brands of the same vaccine can have different schedules, age indications, or other indications. Stocking multiple brands might lead to staff confusion and vaccine administration errors. </a:t>
            </a:r>
          </a:p>
          <a:p>
            <a:endParaRPr lang="en-US" dirty="0" smtClean="0"/>
          </a:p>
          <a:p>
            <a:r>
              <a:rPr lang="en-US" dirty="0" smtClean="0"/>
              <a:t>--Keep current reference materials available for staff on each vaccine used in your facility. Keep reference sheets for timing and spacing, recommended sites, routes, and needle lengths posted for easy reference in your medication preparation area. </a:t>
            </a:r>
          </a:p>
          <a:p>
            <a:endParaRPr lang="en-US" dirty="0" smtClean="0"/>
          </a:p>
          <a:p>
            <a:r>
              <a:rPr lang="en-US" dirty="0" smtClean="0"/>
              <a:t>--Rotate vaccines so that those with the shortest expiration dates are in the front of the storage unit. Use these first and frequently check the storage unit to remove any expired vaccine. </a:t>
            </a:r>
          </a:p>
          <a:p>
            <a:endParaRPr lang="en-US" dirty="0" smtClean="0"/>
          </a:p>
          <a:p>
            <a:r>
              <a:rPr lang="en-US" dirty="0" smtClean="0"/>
              <a:t>--Consider the potential for product mix-ups when storing vaccines. Do not store sound-alike and look-alike vaccines next to each other (e.g., DTaP and Tdap). Consider color coding labels on vaccine storage containers and/or including the vaccine type and age indications. </a:t>
            </a:r>
          </a:p>
          <a:p>
            <a:r>
              <a:rPr lang="en-US" dirty="0" smtClean="0"/>
              <a:t>Administer only vaccines that you have prepared for administration. </a:t>
            </a:r>
          </a:p>
          <a:p>
            <a:endParaRPr lang="en-US" b="1" dirty="0" smtClean="0"/>
          </a:p>
          <a:p>
            <a:r>
              <a:rPr lang="en-US" b="1" dirty="0" smtClean="0"/>
              <a:t>--Triple check your work before you administer a vaccine and ask other staff to do the same. </a:t>
            </a:r>
          </a:p>
          <a:p>
            <a:r>
              <a:rPr lang="en-US" dirty="0" smtClean="0"/>
              <a:t>Counsel parents and patients about vaccines to be administered and on how important it is for them to maintain immunization records on all family members. Educated clients may notice a potential error and help prevent it.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32</a:t>
            </a:fld>
            <a:endParaRPr lang="en-US"/>
          </a:p>
        </p:txBody>
      </p:sp>
    </p:spTree>
    <p:extLst>
      <p:ext uri="{BB962C8B-B14F-4D97-AF65-F5344CB8AC3E}">
        <p14:creationId xmlns:p14="http://schemas.microsoft.com/office/powerpoint/2010/main" val="79824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 potential for product mix-ups when storing vaccines. Do not store sound-alike and look-alike vaccines next to each other (e.g., DTaP and Tdap). Consider color coding labels on vaccine storage containers and/or including the vaccine type and age indications.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33</a:t>
            </a:fld>
            <a:endParaRPr lang="en-US"/>
          </a:p>
        </p:txBody>
      </p:sp>
    </p:spTree>
    <p:extLst>
      <p:ext uri="{BB962C8B-B14F-4D97-AF65-F5344CB8AC3E}">
        <p14:creationId xmlns:p14="http://schemas.microsoft.com/office/powerpoint/2010/main" val="2230053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0" y="4448101"/>
            <a:ext cx="5189855" cy="1950641"/>
          </a:xfrm>
          <a:noFill/>
          <a:ln/>
        </p:spPr>
        <p:txBody>
          <a:bodyPr lIns="92977" tIns="46491" rIns="92977" bIns="46491"/>
          <a:lstStyle/>
          <a:p>
            <a:pPr eaLnBrk="1" hangingPunct="1">
              <a:spcBef>
                <a:spcPct val="0"/>
              </a:spcBef>
            </a:pPr>
            <a:endParaRPr lang="en-US" sz="100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3" y="1"/>
            <a:ext cx="98293" cy="28780"/>
          </a:xfrm>
          <a:prstGeom prst="rect">
            <a:avLst/>
          </a:prstGeom>
          <a:noFill/>
          <a:ln w="9525">
            <a:noFill/>
            <a:miter lim="800000"/>
            <a:headEnd/>
            <a:tailEnd/>
          </a:ln>
        </p:spPr>
      </p:pic>
    </p:spTree>
    <p:extLst>
      <p:ext uri="{BB962C8B-B14F-4D97-AF65-F5344CB8AC3E}">
        <p14:creationId xmlns:p14="http://schemas.microsoft.com/office/powerpoint/2010/main" val="3958998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98563" y="701675"/>
            <a:ext cx="4681537" cy="3511550"/>
          </a:xfrm>
          <a:ln/>
        </p:spPr>
      </p:sp>
      <p:sp>
        <p:nvSpPr>
          <p:cNvPr id="333826" name="Rectangle 3"/>
          <p:cNvSpPr>
            <a:spLocks noGrp="1" noChangeArrowheads="1"/>
          </p:cNvSpPr>
          <p:nvPr>
            <p:ph type="body" idx="1"/>
          </p:nvPr>
        </p:nvSpPr>
        <p:spPr>
          <a:xfrm>
            <a:off x="943610" y="4448101"/>
            <a:ext cx="5189855" cy="1950641"/>
          </a:xfrm>
          <a:noFill/>
          <a:ln/>
        </p:spPr>
        <p:txBody>
          <a:bodyPr lIns="92977" tIns="46491" rIns="92977" bIns="46491"/>
          <a:lstStyle/>
          <a:p>
            <a:pPr eaLnBrk="1" hangingPunct="1">
              <a:spcBef>
                <a:spcPct val="0"/>
              </a:spcBef>
            </a:pPr>
            <a:r>
              <a:rPr lang="en-US" sz="1000" dirty="0">
                <a:latin typeface="Arial" charset="0"/>
                <a:cs typeface="Arial" charset="0"/>
              </a:rPr>
              <a:t>If Tdap was inadvertently given to a child under age 7 years, it should not be counted as either the first, second, or third dose of DTaP. The dose should be repeated with DTaP. Continue vaccinating on schedule. If the dose of Tdap was administered for the fourth or fifth DTaP dose, the Tdap dose can be counted as valid. Please remind your staff to always check the vaccine vial at least 3 times before administering any vaccine.</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3" y="1"/>
            <a:ext cx="98293" cy="28780"/>
          </a:xfrm>
          <a:prstGeom prst="rect">
            <a:avLst/>
          </a:prstGeom>
          <a:noFill/>
          <a:ln w="9525">
            <a:noFill/>
            <a:miter lim="800000"/>
            <a:headEnd/>
            <a:tailEnd/>
          </a:ln>
        </p:spPr>
      </p:pic>
    </p:spTree>
    <p:extLst>
      <p:ext uri="{BB962C8B-B14F-4D97-AF65-F5344CB8AC3E}">
        <p14:creationId xmlns:p14="http://schemas.microsoft.com/office/powerpoint/2010/main" val="3958998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63478" y="4448100"/>
            <a:ext cx="5750123" cy="4542435"/>
          </a:xfrm>
          <a:noFill/>
          <a:ln/>
        </p:spPr>
        <p:txBody>
          <a:bodyPr lIns="92970" tIns="46487" rIns="92970" bIns="46487"/>
          <a:lstStyle/>
          <a:p>
            <a:pPr eaLnBrk="1" hangingPunct="1">
              <a:lnSpc>
                <a:spcPct val="90000"/>
              </a:lnSpc>
              <a:spcBef>
                <a:spcPct val="0"/>
              </a:spcBef>
            </a:pPr>
            <a:endParaRPr lang="en-US" sz="900" b="1">
              <a:latin typeface="Arial" charset="0"/>
            </a:endParaRPr>
          </a:p>
        </p:txBody>
      </p:sp>
    </p:spTree>
    <p:extLst>
      <p:ext uri="{BB962C8B-B14F-4D97-AF65-F5344CB8AC3E}">
        <p14:creationId xmlns:p14="http://schemas.microsoft.com/office/powerpoint/2010/main" val="1691548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2"/>
          <p:cNvSpPr>
            <a:spLocks noGrp="1" noRot="1" noChangeAspect="1" noChangeArrowheads="1" noTextEdit="1"/>
          </p:cNvSpPr>
          <p:nvPr>
            <p:ph type="sldImg"/>
          </p:nvPr>
        </p:nvSpPr>
        <p:spPr>
          <a:ln/>
        </p:spPr>
      </p:sp>
      <p:sp>
        <p:nvSpPr>
          <p:cNvPr id="360450" name="Rectangle 3"/>
          <p:cNvSpPr>
            <a:spLocks noGrp="1" noChangeArrowheads="1"/>
          </p:cNvSpPr>
          <p:nvPr>
            <p:ph type="body" idx="1"/>
          </p:nvPr>
        </p:nvSpPr>
        <p:spPr>
          <a:xfrm>
            <a:off x="663478" y="4448100"/>
            <a:ext cx="5750123" cy="4542435"/>
          </a:xfrm>
          <a:noFill/>
          <a:ln/>
        </p:spPr>
        <p:txBody>
          <a:bodyPr lIns="92970" tIns="46487" rIns="92970" bIns="46487"/>
          <a:lstStyle/>
          <a:p>
            <a:pPr eaLnBrk="1" hangingPunct="1">
              <a:lnSpc>
                <a:spcPct val="90000"/>
              </a:lnSpc>
              <a:spcBef>
                <a:spcPct val="0"/>
              </a:spcBef>
            </a:pPr>
            <a:r>
              <a:rPr lang="en-US" sz="900" b="1" dirty="0">
                <a:latin typeface="Arial" charset="0"/>
              </a:rPr>
              <a:t>Lillian received the appropriate amount of tetanus toxoid and MORE diphtheria toxoid and pertussis antigen than is recommended. Count the dose as Tdap. The patient does not need a repeat dose of Tdap. </a:t>
            </a:r>
          </a:p>
          <a:p>
            <a:pPr eaLnBrk="1" hangingPunct="1">
              <a:lnSpc>
                <a:spcPct val="90000"/>
              </a:lnSpc>
              <a:spcBef>
                <a:spcPct val="0"/>
              </a:spcBef>
            </a:pPr>
            <a:r>
              <a:rPr lang="en-US" sz="900" b="1" dirty="0">
                <a:latin typeface="Arial" charset="0"/>
              </a:rPr>
              <a:t>Take measures to prevent this error in the future. </a:t>
            </a:r>
          </a:p>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1691548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Rotate vaccines so that those with the shortest expiration dates are in the front of the storage unit. Use these first and frequently check the storage unit to remove any expired vaccine.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72BAF3D-A8AE-4A79-B353-83D58123110A}" type="slidenum">
              <a:rPr lang="en-US" smtClean="0"/>
              <a:pPr/>
              <a:t>38</a:t>
            </a:fld>
            <a:endParaRPr lang="en-US"/>
          </a:p>
        </p:txBody>
      </p:sp>
    </p:spTree>
    <p:extLst>
      <p:ext uri="{BB962C8B-B14F-4D97-AF65-F5344CB8AC3E}">
        <p14:creationId xmlns:p14="http://schemas.microsoft.com/office/powerpoint/2010/main" val="1230398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22363" y="701675"/>
            <a:ext cx="4681537" cy="3511550"/>
          </a:xfrm>
          <a:ln/>
        </p:spPr>
      </p:sp>
      <p:sp>
        <p:nvSpPr>
          <p:cNvPr id="376834" name="Rectangle 3"/>
          <p:cNvSpPr>
            <a:spLocks noGrp="1" noChangeArrowheads="1"/>
          </p:cNvSpPr>
          <p:nvPr>
            <p:ph type="body" idx="1"/>
          </p:nvPr>
        </p:nvSpPr>
        <p:spPr>
          <a:noFill/>
          <a:ln/>
        </p:spPr>
        <p:txBody>
          <a:bodyPr lIns="92156" tIns="46078" rIns="92156" bIns="46078"/>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201963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6CC38B-4BFD-4012-A8D1-66F602553498}" type="slidenum">
              <a:rPr lang="en-US"/>
              <a:pPr/>
              <a:t>4</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dirty="0"/>
              <a:t>We will briefly discuss each of these key issues that should be considered when administering vaccines.</a:t>
            </a:r>
          </a:p>
          <a:p>
            <a:r>
              <a:rPr lang="en-US" dirty="0"/>
              <a:t>Communication</a:t>
            </a:r>
          </a:p>
          <a:p>
            <a:r>
              <a:rPr lang="en-US" dirty="0"/>
              <a:t>Review of the recommended vaccine administration routes</a:t>
            </a:r>
          </a:p>
          <a:p>
            <a:r>
              <a:rPr lang="en-US" dirty="0"/>
              <a:t>Appropriate injection sites and needle sizes</a:t>
            </a:r>
          </a:p>
          <a:p>
            <a:r>
              <a:rPr lang="en-US" dirty="0"/>
              <a:t>Universal Precautions</a:t>
            </a:r>
          </a:p>
          <a:p>
            <a:r>
              <a:rPr lang="en-US" dirty="0"/>
              <a:t>Multiple Injections</a:t>
            </a:r>
          </a:p>
          <a:p>
            <a:r>
              <a:rPr lang="en-US" dirty="0"/>
              <a:t>Positioning, Pain Control and Comforting Techniques</a:t>
            </a:r>
          </a:p>
          <a:p>
            <a:r>
              <a:rPr lang="en-US" dirty="0"/>
              <a:t>Documentation</a:t>
            </a:r>
          </a:p>
          <a:p>
            <a:r>
              <a:rPr lang="en-US" dirty="0"/>
              <a:t>Adverse Events Management</a:t>
            </a:r>
          </a:p>
          <a:p>
            <a:endParaRPr lang="en-US" dirty="0"/>
          </a:p>
          <a:p>
            <a:r>
              <a:rPr lang="en-US" dirty="0"/>
              <a:t>Refer to hand out of notes and Vaccine Administration Techniques</a:t>
            </a:r>
          </a:p>
          <a:p>
            <a:endParaRPr lang="en-US" dirty="0"/>
          </a:p>
        </p:txBody>
      </p:sp>
    </p:spTree>
    <p:extLst>
      <p:ext uri="{BB962C8B-B14F-4D97-AF65-F5344CB8AC3E}">
        <p14:creationId xmlns:p14="http://schemas.microsoft.com/office/powerpoint/2010/main" val="480103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22363" y="701675"/>
            <a:ext cx="4681537" cy="3511550"/>
          </a:xfrm>
          <a:ln/>
        </p:spPr>
      </p:sp>
      <p:sp>
        <p:nvSpPr>
          <p:cNvPr id="376834" name="Rectangle 3"/>
          <p:cNvSpPr>
            <a:spLocks noGrp="1" noChangeArrowheads="1"/>
          </p:cNvSpPr>
          <p:nvPr>
            <p:ph type="body" idx="1"/>
          </p:nvPr>
        </p:nvSpPr>
        <p:spPr>
          <a:xfrm>
            <a:off x="692323" y="4369435"/>
            <a:ext cx="5538580" cy="4213384"/>
          </a:xfrm>
          <a:noFill/>
          <a:ln/>
        </p:spPr>
        <p:txBody>
          <a:bodyPr lIns="92156" tIns="46078" rIns="92156" bIns="46078"/>
          <a:lstStyle/>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801933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41</a:t>
            </a:fld>
            <a:endParaRPr lang="en-US" dirty="0" smtClean="0"/>
          </a:p>
        </p:txBody>
      </p:sp>
    </p:spTree>
    <p:extLst>
      <p:ext uri="{BB962C8B-B14F-4D97-AF65-F5344CB8AC3E}">
        <p14:creationId xmlns:p14="http://schemas.microsoft.com/office/powerpoint/2010/main" val="52529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261938"/>
            <a:ext cx="4679950" cy="3509962"/>
          </a:xfrm>
        </p:spPr>
      </p:sp>
      <p:sp>
        <p:nvSpPr>
          <p:cNvPr id="3" name="Notes Placeholder 2"/>
          <p:cNvSpPr>
            <a:spLocks noGrp="1"/>
          </p:cNvSpPr>
          <p:nvPr>
            <p:ph type="body" idx="1"/>
          </p:nvPr>
        </p:nvSpPr>
        <p:spPr>
          <a:xfrm>
            <a:off x="708349" y="3919540"/>
            <a:ext cx="5660378" cy="4741630"/>
          </a:xfrm>
        </p:spPr>
        <p:txBody>
          <a:bodyPr>
            <a:normAutofit fontScale="92500" lnSpcReduction="10000"/>
          </a:bodyPr>
          <a:lstStyle/>
          <a:p>
            <a:pPr>
              <a:defRPr/>
            </a:pPr>
            <a:r>
              <a:rPr lang="en-US" dirty="0" smtClean="0"/>
              <a:t>The Vaccine Adverse Event Reporting System (VAERS) accepts all reports of adverse events occurring with vaccinations, including reports of vaccination errors. VAERS is primarily concerned with monitoring adverse health events and encourages reporting of clinically significant adverse health events following vaccination. Using clinical judgment, healthcare professionals can decide whether or not to report a medical error at their own discretion. For example, a healthcare professional may elect to report vaccination errors that do not have an associated adverse health event, especially if they think the vaccination error may pose a safety risk (e.g., administering a live vaccine to an immunocompromised patient) or that the error would be preventable with public health action or education.</a:t>
            </a:r>
          </a:p>
          <a:p>
            <a:pPr>
              <a:defRPr/>
            </a:pPr>
            <a:r>
              <a:rPr lang="en-US" smtClean="0"/>
              <a:t>The </a:t>
            </a:r>
            <a:r>
              <a:rPr lang="en-US" dirty="0" smtClean="0"/>
              <a:t>primary objectives of VAERS are to:</a:t>
            </a:r>
          </a:p>
          <a:p>
            <a:pPr eaLnBrk="1" hangingPunct="1">
              <a:buFont typeface="Arial" pitchFamily="34" charset="0"/>
              <a:buChar char="•"/>
              <a:defRPr/>
            </a:pPr>
            <a:r>
              <a:rPr lang="en-US" dirty="0" smtClean="0"/>
              <a:t> Detect new, unusual, or rare vaccine adverse events;</a:t>
            </a:r>
          </a:p>
          <a:p>
            <a:pPr eaLnBrk="1" hangingPunct="1">
              <a:buFont typeface="Arial" pitchFamily="34" charset="0"/>
              <a:buChar char="•"/>
              <a:defRPr/>
            </a:pPr>
            <a:r>
              <a:rPr lang="en-US" dirty="0" smtClean="0"/>
              <a:t> Monitor increases in known adverse events;</a:t>
            </a:r>
          </a:p>
          <a:p>
            <a:pPr eaLnBrk="1" hangingPunct="1">
              <a:buFont typeface="Arial" pitchFamily="34" charset="0"/>
              <a:buChar char="•"/>
              <a:defRPr/>
            </a:pPr>
            <a:r>
              <a:rPr lang="en-US" dirty="0" smtClean="0"/>
              <a:t> Identify potential patient risk factors for particular types of adverse events;</a:t>
            </a:r>
          </a:p>
          <a:p>
            <a:pPr eaLnBrk="1" hangingPunct="1">
              <a:buFont typeface="Arial" pitchFamily="34" charset="0"/>
              <a:buChar char="•"/>
              <a:defRPr/>
            </a:pPr>
            <a:r>
              <a:rPr lang="en-US" dirty="0" smtClean="0"/>
              <a:t> Identify vaccine lots with increased numbers or types of reported adverse events; and</a:t>
            </a:r>
          </a:p>
          <a:p>
            <a:pPr eaLnBrk="1" hangingPunct="1">
              <a:buFont typeface="Arial" pitchFamily="34" charset="0"/>
              <a:buChar char="•"/>
              <a:defRPr/>
            </a:pPr>
            <a:r>
              <a:rPr lang="en-US" dirty="0" smtClean="0"/>
              <a:t> Assess the safety of newly licensed vaccines.</a:t>
            </a:r>
          </a:p>
          <a:p>
            <a:pPr>
              <a:defRPr/>
            </a:pPr>
            <a:r>
              <a:rPr lang="en-US" b="1" dirty="0" smtClean="0"/>
              <a:t>What Can Be Reported to VAERS? </a:t>
            </a:r>
          </a:p>
          <a:p>
            <a:pPr>
              <a:defRPr/>
            </a:pPr>
            <a:r>
              <a:rPr lang="en-US" dirty="0" smtClean="0"/>
              <a:t>VAERS encourages the reporting of any clinically significant adverse event that occurs after the administration of any vaccine licensed in the United States.</a:t>
            </a:r>
          </a:p>
          <a:p>
            <a:pPr>
              <a:defRPr/>
            </a:pPr>
            <a:r>
              <a:rPr lang="en-US" b="1" dirty="0" smtClean="0"/>
              <a:t>Who Reports to VAERS? </a:t>
            </a:r>
          </a:p>
          <a:p>
            <a:pPr>
              <a:defRPr/>
            </a:pPr>
            <a:r>
              <a:rPr lang="en-US" dirty="0" smtClean="0"/>
              <a:t>Anyone can file a VAERS report, including parents, health care providers, manufacturers, and vaccine recipients.</a:t>
            </a:r>
          </a:p>
          <a:p>
            <a:pPr eaLnBrk="1" hangingPunct="1">
              <a:defRPr/>
            </a:pPr>
            <a:r>
              <a:rPr lang="en-US" b="1" dirty="0" smtClean="0"/>
              <a:t>Does VAERS Provide General Vaccine Information?</a:t>
            </a:r>
          </a:p>
          <a:p>
            <a:pPr eaLnBrk="1" hangingPunct="1">
              <a:defRPr/>
            </a:pPr>
            <a:r>
              <a:rPr lang="en-US" dirty="0" smtClean="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pPr eaLnBrk="1" hangingPunct="1">
              <a:defRPr/>
            </a:pPr>
            <a:endParaRPr lang="en-US" dirty="0" smtClean="0"/>
          </a:p>
          <a:p>
            <a:pPr eaLnBrk="1" hangingPunct="1">
              <a:defRPr/>
            </a:pPr>
            <a:r>
              <a:rPr lang="en-US" dirty="0" smtClean="0"/>
              <a:t>The VAERS</a:t>
            </a:r>
            <a:r>
              <a:rPr lang="en-US" baseline="0" dirty="0" smtClean="0"/>
              <a:t> website for reporting is:  http:vaers.hhs.gov/  or you can call to report at 1-800-822-7967</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42</a:t>
            </a:fld>
            <a:endParaRPr lang="en-US" dirty="0"/>
          </a:p>
        </p:txBody>
      </p:sp>
    </p:spTree>
    <p:extLst>
      <p:ext uri="{BB962C8B-B14F-4D97-AF65-F5344CB8AC3E}">
        <p14:creationId xmlns:p14="http://schemas.microsoft.com/office/powerpoint/2010/main" val="2388217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4008709" y="8893003"/>
            <a:ext cx="3066733" cy="468474"/>
          </a:xfrm>
          <a:prstGeom prst="rect">
            <a:avLst/>
          </a:prstGeom>
          <a:noFill/>
          <a:ln w="9525">
            <a:noFill/>
            <a:miter lim="800000"/>
            <a:headEnd/>
            <a:tailEnd/>
          </a:ln>
        </p:spPr>
        <p:txBody>
          <a:bodyPr lIns="92991" tIns="46497" rIns="92991" bIns="46497" anchor="b"/>
          <a:lstStyle/>
          <a:p>
            <a:pPr algn="r"/>
            <a:fld id="{D46F9BAC-59A2-4468-9E87-44E0FA02ACC5}" type="slidenum">
              <a:rPr lang="en-US" sz="1200">
                <a:solidFill>
                  <a:srgbClr val="000000"/>
                </a:solidFill>
                <a:cs typeface="Arial" charset="0"/>
              </a:rPr>
              <a:pPr algn="r"/>
              <a:t>43</a:t>
            </a:fld>
            <a:endParaRPr lang="en-US" sz="1200" dirty="0">
              <a:solidFill>
                <a:srgbClr val="000000"/>
              </a:solidFill>
              <a:cs typeface="Arial" charset="0"/>
            </a:endParaRPr>
          </a:p>
        </p:txBody>
      </p:sp>
      <p:sp>
        <p:nvSpPr>
          <p:cNvPr id="276483" name="Rectangle 2"/>
          <p:cNvSpPr>
            <a:spLocks noGrp="1" noRot="1" noChangeAspect="1" noChangeArrowheads="1" noTextEdit="1"/>
          </p:cNvSpPr>
          <p:nvPr>
            <p:ph type="sldImg"/>
          </p:nvPr>
        </p:nvSpPr>
        <p:spPr>
          <a:xfrm>
            <a:off x="1176338" y="414338"/>
            <a:ext cx="4676775" cy="3508375"/>
          </a:xfrm>
          <a:ln/>
        </p:spPr>
      </p:sp>
      <p:sp>
        <p:nvSpPr>
          <p:cNvPr id="276484" name="Rectangle 3"/>
          <p:cNvSpPr>
            <a:spLocks noGrp="1" noChangeArrowheads="1"/>
          </p:cNvSpPr>
          <p:nvPr>
            <p:ph type="body" idx="1"/>
          </p:nvPr>
        </p:nvSpPr>
        <p:spPr>
          <a:xfrm>
            <a:off x="943613" y="4148137"/>
            <a:ext cx="5414324" cy="4513030"/>
          </a:xfrm>
          <a:noFill/>
          <a:ln/>
        </p:spPr>
        <p:txBody>
          <a:bodyPr lIns="92991" tIns="46497" rIns="92991" bIns="46497">
            <a:normAutofit fontScale="70000" lnSpcReduction="20000"/>
          </a:bodyPr>
          <a:lstStyle/>
          <a:p>
            <a:r>
              <a:rPr lang="en-US" sz="1300" dirty="0">
                <a:latin typeface="Arial" charset="0"/>
                <a:sym typeface="Symbol" pitchFamily="18" charset="2"/>
              </a:rPr>
              <a:t>HCP are defined as all paid and unpaid persons working in health-care settings who have the potential for exposure to patients and/or to infectious materials, including body substances, contaminated medical supplies and equipment, contaminated environmental surfaces, or contaminated air. HCP might include (but are not limited to) physicians, nurses, nursing assistants, therapists, technicians, emergency medical service personnel, dental personnel, pharmacists, laboratory personnel, autopsy personnel, students and trainees, contractual staff not employed by the health-care facility, and persons (e.g., clerical, dietary, housekeeping, laundry, security, maintenance, administrative, billing, and volunteers) not directly involved in patient care but potentially exposed to infectious agents that can be transmitted to and from HCP and patients (2).</a:t>
            </a:r>
          </a:p>
          <a:p>
            <a:endParaRPr lang="en-US" sz="1300" dirty="0">
              <a:latin typeface="Arial" charset="0"/>
              <a:sym typeface="Symbol" pitchFamily="18" charset="2"/>
            </a:endParaRPr>
          </a:p>
          <a:p>
            <a:endParaRPr lang="en-US" sz="1300" dirty="0">
              <a:latin typeface="Arial" charset="0"/>
              <a:sym typeface="Symbol" pitchFamily="18" charset="2"/>
            </a:endParaRPr>
          </a:p>
          <a:p>
            <a:r>
              <a:rPr lang="en-US" sz="13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300" baseline="30000" dirty="0">
                <a:latin typeface="Arial" charset="0"/>
                <a:sym typeface="Symbol" pitchFamily="18" charset="2"/>
              </a:rPr>
              <a:t>rd</a:t>
            </a:r>
            <a:r>
              <a:rPr lang="en-US" sz="13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300" u="sng" dirty="0"/>
              <a:t>CDC Guidance for Evaluating Health-Care Personnel for Hepatitis B Virus Protection and for Administering Postexposure Management </a:t>
            </a:r>
            <a:r>
              <a:rPr lang="en-US" sz="1300" b="1" dirty="0"/>
              <a:t>(</a:t>
            </a:r>
            <a:r>
              <a:rPr lang="en-US" sz="1300" dirty="0"/>
              <a:t>Recommendations and Reports / Vol. 62 / No. 10 December 20, 2013)</a:t>
            </a:r>
            <a:endParaRPr lang="en-US" sz="1300" dirty="0">
              <a:latin typeface="Arial" charset="0"/>
              <a:sym typeface="Symbol" pitchFamily="18" charset="2"/>
            </a:endParaRPr>
          </a:p>
          <a:p>
            <a:pPr>
              <a:lnSpc>
                <a:spcPct val="80000"/>
              </a:lnSpc>
              <a:spcBef>
                <a:spcPct val="0"/>
              </a:spcBef>
            </a:pPr>
            <a:endParaRPr lang="en-US" sz="1300" dirty="0">
              <a:latin typeface="Arial" charset="0"/>
            </a:endParaRPr>
          </a:p>
          <a:p>
            <a:pPr>
              <a:lnSpc>
                <a:spcPct val="80000"/>
              </a:lnSpc>
              <a:spcBef>
                <a:spcPct val="0"/>
              </a:spcBef>
            </a:pPr>
            <a:r>
              <a:rPr lang="en-US" sz="1300" b="1" i="1" dirty="0">
                <a:latin typeface="Arial" charset="0"/>
              </a:rPr>
              <a:t>Un-immunized HCP</a:t>
            </a:r>
          </a:p>
          <a:p>
            <a:pPr>
              <a:lnSpc>
                <a:spcPct val="80000"/>
              </a:lnSpc>
              <a:spcBef>
                <a:spcPct val="0"/>
              </a:spcBef>
              <a:buClr>
                <a:srgbClr val="FFFF99"/>
              </a:buClr>
            </a:pPr>
            <a:r>
              <a:rPr lang="en-US" sz="1300" dirty="0">
                <a:latin typeface="Arial" charset="0"/>
              </a:rPr>
              <a:t>Un-immunized healthcare workers are at risk of infecting patients, family members and community contacts</a:t>
            </a:r>
          </a:p>
          <a:p>
            <a:pPr>
              <a:lnSpc>
                <a:spcPct val="80000"/>
              </a:lnSpc>
              <a:spcBef>
                <a:spcPct val="0"/>
              </a:spcBef>
            </a:pPr>
            <a:r>
              <a:rPr lang="en-US" sz="1300" b="1" i="1" dirty="0">
                <a:latin typeface="Arial" charset="0"/>
              </a:rPr>
              <a:t>Immunized HCP </a:t>
            </a:r>
          </a:p>
          <a:p>
            <a:pPr>
              <a:lnSpc>
                <a:spcPct val="80000"/>
              </a:lnSpc>
              <a:spcBef>
                <a:spcPct val="0"/>
              </a:spcBef>
            </a:pPr>
            <a:r>
              <a:rPr lang="en-US" sz="1300" dirty="0">
                <a:latin typeface="Arial" charset="0"/>
              </a:rPr>
              <a:t>Protect patients from VPD’s</a:t>
            </a:r>
          </a:p>
          <a:p>
            <a:pPr>
              <a:lnSpc>
                <a:spcPct val="80000"/>
              </a:lnSpc>
              <a:spcBef>
                <a:spcPct val="0"/>
              </a:spcBef>
            </a:pPr>
            <a:r>
              <a:rPr lang="en-US" sz="13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300" dirty="0">
                <a:latin typeface="Arial" charset="0"/>
              </a:rPr>
              <a:t>Maintain productivity   </a:t>
            </a:r>
          </a:p>
          <a:p>
            <a:pPr>
              <a:lnSpc>
                <a:spcPct val="80000"/>
              </a:lnSpc>
              <a:spcBef>
                <a:spcPct val="0"/>
              </a:spcBef>
            </a:pPr>
            <a:r>
              <a:rPr lang="en-US" sz="1300" dirty="0">
                <a:latin typeface="Arial" charset="0"/>
              </a:rPr>
              <a:t>Reduce illness and illness-related absenteeism</a:t>
            </a:r>
          </a:p>
          <a:p>
            <a:pPr>
              <a:lnSpc>
                <a:spcPct val="80000"/>
              </a:lnSpc>
              <a:spcBef>
                <a:spcPct val="0"/>
              </a:spcBef>
            </a:pPr>
            <a:endParaRPr lang="en-US" sz="1300" dirty="0">
              <a:latin typeface="Arial" charset="0"/>
            </a:endParaRPr>
          </a:p>
          <a:p>
            <a:pPr>
              <a:lnSpc>
                <a:spcPct val="80000"/>
              </a:lnSpc>
              <a:spcBef>
                <a:spcPct val="0"/>
              </a:spcBef>
            </a:pPr>
            <a:r>
              <a:rPr lang="en-US" sz="1300" b="1" dirty="0">
                <a:latin typeface="Arial" charset="0"/>
              </a:rPr>
              <a:t>Evidence of Immunity to MMR</a:t>
            </a:r>
          </a:p>
          <a:p>
            <a:pPr>
              <a:lnSpc>
                <a:spcPct val="80000"/>
              </a:lnSpc>
              <a:spcBef>
                <a:spcPct val="0"/>
              </a:spcBef>
            </a:pPr>
            <a:r>
              <a:rPr lang="en-US" sz="1300" dirty="0">
                <a:latin typeface="Arial" charset="0"/>
              </a:rPr>
              <a:t>Documented administration of two doses of measles and mumps vaccine and one dose of rubella vaccine OR</a:t>
            </a:r>
          </a:p>
          <a:p>
            <a:pPr>
              <a:lnSpc>
                <a:spcPct val="80000"/>
              </a:lnSpc>
              <a:spcBef>
                <a:spcPct val="0"/>
              </a:spcBef>
            </a:pPr>
            <a:r>
              <a:rPr lang="en-US" sz="1300" dirty="0">
                <a:latin typeface="Arial" charset="0"/>
              </a:rPr>
              <a:t>Laboratory evidence of immunity or laboratory confirmation of disease (measles, mumps and rubella) OR</a:t>
            </a:r>
          </a:p>
          <a:p>
            <a:pPr>
              <a:lnSpc>
                <a:spcPct val="80000"/>
              </a:lnSpc>
              <a:spcBef>
                <a:spcPct val="0"/>
              </a:spcBef>
            </a:pPr>
            <a:r>
              <a:rPr lang="en-US" sz="1300" dirty="0">
                <a:latin typeface="Arial" charset="0"/>
              </a:rPr>
              <a:t>Born before 1957 (measles, mumps and rubella)</a:t>
            </a:r>
          </a:p>
          <a:p>
            <a:pPr>
              <a:lnSpc>
                <a:spcPct val="80000"/>
              </a:lnSpc>
              <a:spcBef>
                <a:spcPct val="0"/>
              </a:spcBef>
            </a:pPr>
            <a:endParaRPr lang="en-US" sz="1300" dirty="0">
              <a:latin typeface="Arial" charset="0"/>
            </a:endParaRPr>
          </a:p>
          <a:p>
            <a:pPr>
              <a:lnSpc>
                <a:spcPct val="80000"/>
              </a:lnSpc>
              <a:spcBef>
                <a:spcPct val="0"/>
              </a:spcBef>
            </a:pPr>
            <a:r>
              <a:rPr lang="en-US" sz="1300" b="1" dirty="0">
                <a:latin typeface="Arial" charset="0"/>
              </a:rPr>
              <a:t>References: </a:t>
            </a:r>
            <a:r>
              <a:rPr lang="en-US" sz="1300" dirty="0">
                <a:latin typeface="Arial" charset="0"/>
              </a:rPr>
              <a:t>1.</a:t>
            </a:r>
            <a:r>
              <a:rPr lang="en-US" sz="1300" b="1" dirty="0">
                <a:latin typeface="Arial" charset="0"/>
              </a:rPr>
              <a:t> </a:t>
            </a:r>
            <a:r>
              <a:rPr lang="en-US" sz="1300" dirty="0">
                <a:latin typeface="Arial" charset="0"/>
              </a:rPr>
              <a:t>General Recommendations on Immunization, Recommendations of the Advisory Committee on Immunization Practices (ACIP). MMWR   (RR-2); January 28, 2011</a:t>
            </a:r>
          </a:p>
          <a:p>
            <a:pPr>
              <a:spcBef>
                <a:spcPct val="0"/>
              </a:spcBef>
            </a:pPr>
            <a:r>
              <a:rPr lang="en-US" sz="1300" dirty="0">
                <a:latin typeface="Arial" charset="0"/>
              </a:rPr>
              <a:t>2. Immunization of Health-Care Personnel: Recommendations of ACIP MMWR; November 25, 2011 / 60(RR07);1-45</a:t>
            </a:r>
          </a:p>
          <a:p>
            <a:pPr defTabSz="929995">
              <a:spcBef>
                <a:spcPct val="0"/>
              </a:spcBef>
              <a:defRPr/>
            </a:pPr>
            <a:r>
              <a:rPr lang="en-US" sz="1300" dirty="0">
                <a:latin typeface="Arial" charset="0"/>
              </a:rPr>
              <a:t>3. </a:t>
            </a:r>
            <a:r>
              <a:rPr lang="en-US" sz="1300" u="sng" dirty="0"/>
              <a:t>CDC Guidance for Evaluating Health-Care Personnel for Hepatitis B Virus Protection and for Administering Postexposure Management </a:t>
            </a:r>
            <a:r>
              <a:rPr lang="en-US" sz="1300" b="1" dirty="0"/>
              <a:t>(</a:t>
            </a:r>
            <a:r>
              <a:rPr lang="en-US" sz="1300" dirty="0"/>
              <a:t>Recommendations and Reports / Vol. 62 / No. 10 December 20, 2013)</a:t>
            </a:r>
            <a:endParaRPr lang="en-US" sz="13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Tree>
    <p:extLst>
      <p:ext uri="{BB962C8B-B14F-4D97-AF65-F5344CB8AC3E}">
        <p14:creationId xmlns:p14="http://schemas.microsoft.com/office/powerpoint/2010/main" val="3456980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44</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361664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45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274527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504F5-2411-4BFE-932F-D3FD3F4C9711}" type="slidenum">
              <a:rPr lang="en-US" smtClean="0"/>
              <a:pPr/>
              <a:t>46</a:t>
            </a:fld>
            <a:endParaRPr lang="en-US"/>
          </a:p>
        </p:txBody>
      </p:sp>
    </p:spTree>
    <p:extLst>
      <p:ext uri="{BB962C8B-B14F-4D97-AF65-F5344CB8AC3E}">
        <p14:creationId xmlns:p14="http://schemas.microsoft.com/office/powerpoint/2010/main" val="3536387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Slide Image Placeholder 1"/>
          <p:cNvSpPr>
            <a:spLocks noGrp="1" noRot="1" noChangeAspect="1" noTextEdit="1"/>
          </p:cNvSpPr>
          <p:nvPr>
            <p:ph type="sldImg"/>
          </p:nvPr>
        </p:nvSpPr>
        <p:spPr>
          <a:xfrm>
            <a:off x="1100138" y="185738"/>
            <a:ext cx="4679950" cy="3509962"/>
          </a:xfrm>
          <a:ln/>
        </p:spPr>
      </p:sp>
      <p:sp>
        <p:nvSpPr>
          <p:cNvPr id="480258" name="Notes Placeholder 2"/>
          <p:cNvSpPr>
            <a:spLocks noGrp="1"/>
          </p:cNvSpPr>
          <p:nvPr>
            <p:ph type="body" idx="1"/>
          </p:nvPr>
        </p:nvSpPr>
        <p:spPr>
          <a:xfrm>
            <a:off x="719137" y="3843339"/>
            <a:ext cx="5660378" cy="5367337"/>
          </a:xfrm>
          <a:noFill/>
          <a:ln/>
        </p:spPr>
        <p:txBody>
          <a:bodyPr>
            <a:normAutofit fontScale="92500" lnSpcReduction="20000"/>
          </a:bodyPr>
          <a:lstStyle/>
          <a:p>
            <a:r>
              <a:rPr lang="en-US" dirty="0" smtClean="0">
                <a:latin typeface="Arial" charset="0"/>
              </a:rPr>
              <a:t>Why</a:t>
            </a:r>
            <a:r>
              <a:rPr lang="en-US" baseline="0" dirty="0" smtClean="0">
                <a:latin typeface="Arial" charset="0"/>
              </a:rPr>
              <a:t> do we immunize?  These pictures represent the vaccine preventable diseases that we provide immunization to prevent.</a:t>
            </a:r>
            <a:endParaRPr lang="en-US" dirty="0" smtClean="0">
              <a:latin typeface="Arial" charset="0"/>
            </a:endParaRPr>
          </a:p>
          <a:p>
            <a:endParaRPr lang="en-US" dirty="0" smtClean="0">
              <a:latin typeface="Arial" charset="0"/>
            </a:endParaRPr>
          </a:p>
          <a:p>
            <a:r>
              <a:rPr lang="en-US" dirty="0" smtClean="0">
                <a:latin typeface="Arial" charset="0"/>
              </a:rPr>
              <a:t>The top left picture is of a throat of a child who has diphtheria;</a:t>
            </a:r>
            <a:r>
              <a:rPr lang="en-US" baseline="0" dirty="0" smtClean="0">
                <a:latin typeface="Arial" charset="0"/>
              </a:rPr>
              <a:t> diphtheria germ lives in the throat and mouth of the infected person; spread through direct contact </a:t>
            </a:r>
            <a:r>
              <a:rPr lang="en-US" dirty="0" smtClean="0">
                <a:latin typeface="Arial" charset="0"/>
              </a:rPr>
              <a:t>.  You can see the thick gray coating over the back of the throat.  This coating can eventually expand down through the airway, and if not treated, a person could die from suffocation, or suffer other complications such as paralysis, heart failure, or coma.</a:t>
            </a:r>
          </a:p>
          <a:p>
            <a:endParaRPr lang="en-US" dirty="0" smtClean="0">
              <a:latin typeface="Arial" charset="0"/>
            </a:endParaRPr>
          </a:p>
          <a:p>
            <a:r>
              <a:rPr lang="en-US" dirty="0" smtClean="0">
                <a:latin typeface="Arial" charset="0"/>
              </a:rPr>
              <a:t>The next picture to the right is of a child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endParaRPr lang="en-US" dirty="0" smtClean="0">
              <a:latin typeface="Arial" charset="0"/>
            </a:endParaRPr>
          </a:p>
          <a:p>
            <a:r>
              <a:rPr lang="en-US" dirty="0" smtClean="0">
                <a:latin typeface="Arial" charset="0"/>
              </a:rPr>
              <a:t>This</a:t>
            </a:r>
            <a:r>
              <a:rPr lang="en-US" baseline="0" dirty="0" smtClean="0">
                <a:latin typeface="Arial" charset="0"/>
              </a:rPr>
              <a:t> next </a:t>
            </a:r>
            <a:r>
              <a:rPr lang="en-US" dirty="0" smtClean="0">
                <a:latin typeface="Arial" charset="0"/>
              </a:rPr>
              <a:t>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a:p>
            <a:endParaRPr lang="en-US" dirty="0" smtClean="0">
              <a:latin typeface="Arial" charset="0"/>
            </a:endParaRPr>
          </a:p>
          <a:p>
            <a:r>
              <a:rPr lang="en-US" dirty="0" smtClean="0">
                <a:latin typeface="Arial" charset="0"/>
              </a:rPr>
              <a:t>The top right</a:t>
            </a:r>
            <a:r>
              <a:rPr lang="en-US" baseline="0" dirty="0" smtClean="0">
                <a:latin typeface="Arial" charset="0"/>
              </a:rPr>
              <a:t> picture is a child suffering from muscle weakness from polio; In the 1950’s, when a person’s respiratory muscles were paralyzed, they were placed in iron lung machines for treatment for muscle weakness, as a result of polio, they required the assistance of braces and crutches in order to walk.</a:t>
            </a:r>
          </a:p>
          <a:p>
            <a:r>
              <a:rPr lang="en-US" baseline="0" dirty="0" smtClean="0">
                <a:latin typeface="Arial" charset="0"/>
              </a:rPr>
              <a:t> </a:t>
            </a:r>
          </a:p>
          <a:p>
            <a:r>
              <a:rPr lang="en-US" baseline="0" dirty="0" smtClean="0">
                <a:latin typeface="Arial" charset="0"/>
              </a:rPr>
              <a:t>We also see pictures of Chicken pox, Measles, mumps, and congenital rubella </a:t>
            </a:r>
          </a:p>
          <a:p>
            <a:r>
              <a:rPr lang="en-US" baseline="0" dirty="0" smtClean="0">
                <a:latin typeface="Arial" charset="0"/>
              </a:rPr>
              <a:t>Hib, hepatitis b, meningitis, and zoster shown on bottom row.</a:t>
            </a:r>
          </a:p>
          <a:p>
            <a:endParaRPr lang="en-US" baseline="0" dirty="0" smtClean="0">
              <a:latin typeface="Arial" charset="0"/>
            </a:endParaRPr>
          </a:p>
          <a:p>
            <a:r>
              <a:rPr lang="en-US" b="1" dirty="0" smtClean="0">
                <a:solidFill>
                  <a:srgbClr val="C00000"/>
                </a:solidFill>
              </a:rPr>
              <a:t>The objective of providing immunization is to establish Herd Immunity; In order to achieve herd</a:t>
            </a:r>
            <a:r>
              <a:rPr lang="en-US" b="1" baseline="0" dirty="0" smtClean="0">
                <a:solidFill>
                  <a:srgbClr val="C00000"/>
                </a:solidFill>
              </a:rPr>
              <a:t> immunity </a:t>
            </a:r>
            <a:r>
              <a:rPr lang="en-US" b="1" dirty="0" smtClean="0">
                <a:solidFill>
                  <a:srgbClr val="C00000"/>
                </a:solidFill>
                <a:latin typeface="Calibri" pitchFamily="34" charset="0"/>
              </a:rPr>
              <a:t>Immunized </a:t>
            </a:r>
            <a:r>
              <a:rPr lang="en-US" b="1" dirty="0">
                <a:solidFill>
                  <a:srgbClr val="C00000"/>
                </a:solidFill>
                <a:latin typeface="Calibri" pitchFamily="34" charset="0"/>
              </a:rPr>
              <a:t>individuals block infection from reaching </a:t>
            </a:r>
            <a:r>
              <a:rPr lang="en-US" b="1" dirty="0" smtClean="0">
                <a:solidFill>
                  <a:srgbClr val="C00000"/>
                </a:solidFill>
                <a:latin typeface="Calibri" pitchFamily="34" charset="0"/>
              </a:rPr>
              <a:t>those </a:t>
            </a:r>
            <a:r>
              <a:rPr lang="en-US" b="1" dirty="0">
                <a:solidFill>
                  <a:srgbClr val="C00000"/>
                </a:solidFill>
                <a:latin typeface="Calibri" pitchFamily="34" charset="0"/>
              </a:rPr>
              <a:t>who are unimmunized; </a:t>
            </a:r>
            <a:r>
              <a:rPr lang="en-US" dirty="0" smtClean="0">
                <a:latin typeface="Arial" charset="0"/>
              </a:rPr>
              <a:t>It is probably unrealistic to believe we can immunize everyone appropriately. There will always be young infants who have not received all recommended vaccines because of age and immunocompromising</a:t>
            </a:r>
            <a:r>
              <a:rPr lang="en-US" baseline="0" dirty="0" smtClean="0">
                <a:latin typeface="Arial" charset="0"/>
              </a:rPr>
              <a:t> conditions; </a:t>
            </a:r>
            <a:r>
              <a:rPr lang="en-US" dirty="0" smtClean="0">
                <a:latin typeface="Arial" charset="0"/>
              </a:rPr>
              <a:t>there are a significant number of adults who are not adequately immunized. Herd immunity refers to a situation in which a high percentage of a population is immune to a disease, essentially stopping the disease in its tracks because it cannot find new hosts. </a:t>
            </a:r>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9F1BABE4-7EEA-46B8-8E9C-FE794B0993D1}"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127203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4" y="8747508"/>
            <a:ext cx="3066733" cy="460480"/>
          </a:xfrm>
          <a:prstGeom prst="rect">
            <a:avLst/>
          </a:prstGeom>
          <a:noFill/>
          <a:ln w="9525">
            <a:noFill/>
            <a:miter lim="800000"/>
            <a:headEnd/>
            <a:tailEnd/>
          </a:ln>
        </p:spPr>
        <p:txBody>
          <a:bodyPr lIns="92935" tIns="46467" rIns="92935" bIns="46467" anchor="b"/>
          <a:lstStyle/>
          <a:p>
            <a:pPr fontAlgn="auto">
              <a:spcBef>
                <a:spcPts val="0"/>
              </a:spcBef>
              <a:spcAft>
                <a:spcPts val="0"/>
              </a:spcAft>
            </a:pPr>
            <a:endParaRPr lang="en-US" sz="1200" dirty="0">
              <a:solidFill>
                <a:srgbClr val="000000"/>
              </a:solidFill>
              <a:latin typeface="Calibri"/>
              <a:cs typeface="Arial" charset="0"/>
            </a:endParaRPr>
          </a:p>
        </p:txBody>
      </p:sp>
      <p:sp>
        <p:nvSpPr>
          <p:cNvPr id="113669" name="Rectangle 2"/>
          <p:cNvSpPr>
            <a:spLocks noGrp="1" noRot="1" noChangeAspect="1" noChangeArrowheads="1" noTextEdit="1"/>
          </p:cNvSpPr>
          <p:nvPr>
            <p:ph type="sldImg"/>
          </p:nvPr>
        </p:nvSpPr>
        <p:spPr>
          <a:xfrm>
            <a:off x="1238250" y="693738"/>
            <a:ext cx="4602163" cy="3451225"/>
          </a:xfrm>
          <a:ln/>
        </p:spPr>
      </p:sp>
      <p:sp>
        <p:nvSpPr>
          <p:cNvPr id="113670" name="Rectangle 3"/>
          <p:cNvSpPr>
            <a:spLocks noGrp="1" noChangeArrowheads="1"/>
          </p:cNvSpPr>
          <p:nvPr>
            <p:ph type="body" idx="1"/>
          </p:nvPr>
        </p:nvSpPr>
        <p:spPr>
          <a:xfrm>
            <a:off x="943615" y="4374552"/>
            <a:ext cx="5490522" cy="4144312"/>
          </a:xfrm>
          <a:noFill/>
          <a:ln/>
        </p:spPr>
        <p:txBody>
          <a:bodyPr lIns="92942" tIns="46471" rIns="92942" bIns="46471"/>
          <a:lstStyle/>
          <a:p>
            <a:pPr>
              <a:buFontTx/>
              <a:buNone/>
            </a:pPr>
            <a:r>
              <a:rPr lang="en-US" sz="1000" dirty="0"/>
              <a:t>This next slide is a chart that illustrates the impact of vaccines in the United States.  Historically, Vaccines are one of the greatest success stories in public health as illustrated by this table. </a:t>
            </a:r>
          </a:p>
          <a:p>
            <a:pPr>
              <a:buFontTx/>
              <a:buChar char="•"/>
            </a:pPr>
            <a:r>
              <a:rPr lang="en-US" sz="1000" dirty="0"/>
              <a:t>The 2</a:t>
            </a:r>
            <a:r>
              <a:rPr lang="en-US" sz="1000" baseline="30000" dirty="0"/>
              <a:t>nd</a:t>
            </a:r>
            <a:r>
              <a:rPr lang="en-US" sz="1000" dirty="0"/>
              <a:t> column of this chart shows the number of cases in the peak year of the 20</a:t>
            </a:r>
            <a:r>
              <a:rPr lang="en-US" sz="1000" baseline="30000" dirty="0"/>
              <a:t>th</a:t>
            </a:r>
            <a:r>
              <a:rPr lang="en-US" sz="1000" dirty="0"/>
              <a:t> century (</a:t>
            </a:r>
            <a:r>
              <a:rPr lang="en-US" sz="1000" dirty="0" err="1"/>
              <a:t>prevaccine</a:t>
            </a:r>
            <a:r>
              <a:rPr lang="en-US" sz="1000" dirty="0"/>
              <a:t>) for each of the VPDs  listed in the 1</a:t>
            </a:r>
            <a:r>
              <a:rPr lang="en-US" sz="1000" baseline="30000" dirty="0"/>
              <a:t>st</a:t>
            </a:r>
            <a:r>
              <a:rPr lang="en-US" sz="1000" dirty="0"/>
              <a:t> column.</a:t>
            </a:r>
          </a:p>
          <a:p>
            <a:pPr>
              <a:buFontTx/>
              <a:buChar char="•"/>
            </a:pPr>
            <a:r>
              <a:rPr lang="en-US" sz="1000" dirty="0"/>
              <a:t>The 3</a:t>
            </a:r>
            <a:r>
              <a:rPr lang="en-US" sz="1000" baseline="30000" dirty="0"/>
              <a:t>rd</a:t>
            </a:r>
            <a:r>
              <a:rPr lang="en-US" sz="1000" dirty="0"/>
              <a:t> column shows the number of cases reported in 2014.</a:t>
            </a:r>
          </a:p>
          <a:p>
            <a:pPr>
              <a:buFontTx/>
              <a:buChar char="•"/>
            </a:pPr>
            <a:r>
              <a:rPr lang="en-US" sz="1000" dirty="0"/>
              <a:t>The last column shows the percent reduction in those disease cases after the introduction of vaccine.</a:t>
            </a:r>
          </a:p>
          <a:p>
            <a:pPr>
              <a:buFontTx/>
              <a:buChar char="•"/>
            </a:pPr>
            <a:r>
              <a:rPr lang="en-US" sz="1000" dirty="0"/>
              <a:t>You can clearly see the impact vaccines have made. However, pertussis is the only vaccine-preventable disease with increasing case numbers and without a percent reduction greater than 90%. </a:t>
            </a:r>
          </a:p>
          <a:p>
            <a:pPr marL="232431" indent="-232431">
              <a:spcBef>
                <a:spcPct val="0"/>
              </a:spcBef>
            </a:pPr>
            <a:endParaRPr lang="en-US" sz="1000" dirty="0">
              <a:latin typeface="Arial" charset="0"/>
            </a:endParaRPr>
          </a:p>
          <a:p>
            <a:pPr>
              <a:spcBef>
                <a:spcPct val="0"/>
              </a:spcBef>
            </a:pPr>
            <a:endParaRPr lang="en-US" sz="1000" dirty="0">
              <a:latin typeface="Arial" charset="0"/>
            </a:endParaRPr>
          </a:p>
        </p:txBody>
      </p:sp>
    </p:spTree>
    <p:extLst>
      <p:ext uri="{BB962C8B-B14F-4D97-AF65-F5344CB8AC3E}">
        <p14:creationId xmlns:p14="http://schemas.microsoft.com/office/powerpoint/2010/main" val="341972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vaccine administration is a critical component of a successful immunization program. It is a key part of ensuring that vaccination is as safe and effective as possible.</a:t>
            </a:r>
          </a:p>
          <a:p>
            <a:endParaRPr lang="en-US" dirty="0" smtClean="0"/>
          </a:p>
          <a:p>
            <a:pPr>
              <a:buFont typeface="Arial" panose="020B0604020202020204" pitchFamily="34" charset="0"/>
              <a:buChar char="•"/>
            </a:pPr>
            <a:r>
              <a:rPr lang="en-US" b="1" cap="all" dirty="0" smtClean="0">
                <a:solidFill>
                  <a:srgbClr val="FF0000"/>
                </a:solidFill>
                <a:effectLst/>
                <a:latin typeface="Verdana" panose="020B0604030504040204" pitchFamily="34" charset="0"/>
              </a:rPr>
              <a:t>It is Key to ensure vaccination is as safe and effective as possible, you must </a:t>
            </a:r>
          </a:p>
          <a:p>
            <a:pPr>
              <a:buFont typeface="Arial" panose="020B0604020202020204" pitchFamily="34" charset="0"/>
              <a:buChar char="•"/>
            </a:pPr>
            <a:r>
              <a:rPr lang="en-US" b="1" cap="all" dirty="0" smtClean="0">
                <a:solidFill>
                  <a:srgbClr val="FF0000"/>
                </a:solidFill>
                <a:effectLst/>
                <a:latin typeface="Verdana" panose="020B0604030504040204" pitchFamily="34" charset="0"/>
              </a:rPr>
              <a:t>Incorporate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professional standards for medication administration</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manufacturer’s vaccine-specific guidelines</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evidence-based safe injection practices on CDC’s Injection Safety Information for Providers webpage</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7</a:t>
            </a:fld>
            <a:endParaRPr lang="en-US"/>
          </a:p>
        </p:txBody>
      </p:sp>
    </p:spTree>
    <p:extLst>
      <p:ext uri="{BB962C8B-B14F-4D97-AF65-F5344CB8AC3E}">
        <p14:creationId xmlns:p14="http://schemas.microsoft.com/office/powerpoint/2010/main" val="2901162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Improper administration of vaccines may result in injuries or prevent the vaccines from providing optimal protection.</a:t>
            </a:r>
          </a:p>
          <a:p>
            <a:r>
              <a:rPr lang="en-US" b="1" cap="all" dirty="0" smtClean="0">
                <a:solidFill>
                  <a:srgbClr val="FF0000"/>
                </a:solidFill>
                <a:effectLst/>
                <a:latin typeface="Verdana" panose="020B0604030504040204" pitchFamily="34" charset="0"/>
              </a:rPr>
              <a:t>Staff Training and Education</a:t>
            </a:r>
          </a:p>
          <a:p>
            <a:pPr>
              <a:buFont typeface="Arial" panose="020B0604020202020204" pitchFamily="34" charset="0"/>
              <a:buChar char="•"/>
            </a:pPr>
            <a:r>
              <a:rPr lang="en-US" b="1" cap="all" dirty="0" smtClean="0">
                <a:solidFill>
                  <a:srgbClr val="FF0000"/>
                </a:solidFill>
                <a:effectLst/>
                <a:latin typeface="Verdana" panose="020B0604030504040204" pitchFamily="34" charset="0"/>
              </a:rPr>
              <a:t>Before administering vaccines, all personnel who administer vaccines should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receive competency-based training</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validate knowledge and skills</a:t>
            </a:r>
          </a:p>
          <a:p>
            <a:pPr>
              <a:buFont typeface="Arial" panose="020B0604020202020204" pitchFamily="34" charset="0"/>
              <a:buChar char="•"/>
            </a:pPr>
            <a:r>
              <a:rPr lang="en-US" b="1" cap="all" dirty="0" smtClean="0">
                <a:solidFill>
                  <a:srgbClr val="FF0000"/>
                </a:solidFill>
                <a:effectLst/>
                <a:latin typeface="Verdana" panose="020B0604030504040204" pitchFamily="34" charset="0"/>
              </a:rPr>
              <a:t>Integrate training into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new staff orientation</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annual education requirements </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when vaccine administration recommendations are updated</a:t>
            </a:r>
          </a:p>
          <a:p>
            <a:pPr marL="748968" lvl="1" indent="-288065">
              <a:buFont typeface="Arial" panose="020B0604020202020204" pitchFamily="34" charset="0"/>
              <a:buChar char="•"/>
            </a:pPr>
            <a:r>
              <a:rPr lang="en-US" b="1" cap="all" dirty="0" smtClean="0">
                <a:solidFill>
                  <a:srgbClr val="FF0000"/>
                </a:solidFill>
                <a:effectLst/>
                <a:latin typeface="Verdana" panose="020B0604030504040204" pitchFamily="34" charset="0"/>
              </a:rPr>
              <a:t>when new vaccines are added to the inventory </a:t>
            </a:r>
          </a:p>
          <a:p>
            <a:endParaRPr lang="en-US" dirty="0" smtClean="0"/>
          </a:p>
          <a:p>
            <a:r>
              <a:rPr lang="en-US" dirty="0" smtClean="0"/>
              <a:t>Trainings should also be offered to temporary personnel who may be filling in on days when the facility is short staffed or helping during peak times such as flu season. </a:t>
            </a:r>
          </a:p>
          <a:p>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8</a:t>
            </a:fld>
            <a:endParaRPr lang="en-US"/>
          </a:p>
        </p:txBody>
      </p:sp>
    </p:spTree>
    <p:extLst>
      <p:ext uri="{BB962C8B-B14F-4D97-AF65-F5344CB8AC3E}">
        <p14:creationId xmlns:p14="http://schemas.microsoft.com/office/powerpoint/2010/main" val="1389924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Research shows that parents want clear, consistent information from multiple sources they consider credible. Many of today’s parents do not know very much about vaccine-preventable diseases, and therefore do not understand vaccines’ disease-protection benefits. They often cite the Internet as the source of vaccine information. However, some of the information available online is not accurate and conflicting. It can be difficult for a parent to know which sites to believe. Therefore, parents may turn to their most trusted information source of vaccine information: their child’s doctor or nurse. Healthcare professionals need to be ready to provide parents with timely and transparent information about vaccine benefits and risks.</a:t>
            </a:r>
          </a:p>
          <a:p>
            <a:endParaRPr lang="en-US" dirty="0" smtClean="0"/>
          </a:p>
          <a:p>
            <a:r>
              <a:rPr lang="en-US" dirty="0" smtClean="0"/>
              <a:t>Establishing an open dialogue promotes a safe, trust-building environment in which individuals can freely evaluate information, discuss vaccine concerns and make informed decisions regarding immunizations. Not all parents want the same level of medical or scientific information about vaccines. Healthcare professionals are encouraged to assess the level of information that each parent wants and provide clear and transparent information. Research shows that a provider’s recommendation for vaccination is a powerful motivator.</a:t>
            </a:r>
            <a:r>
              <a:rPr lang="en-US" baseline="0" dirty="0" smtClean="0"/>
              <a:t>  </a:t>
            </a:r>
            <a:r>
              <a:rPr lang="en-US" dirty="0" smtClean="0"/>
              <a:t>Immunization providers should be prepared to discuss the benefits and risks of vaccines, as well as the risks of vaccine-preventable diseases (VPD), using Vaccine Information Statements (VIS) and other reliable resources. </a:t>
            </a:r>
          </a:p>
          <a:p>
            <a:endParaRPr lang="en-US" dirty="0" smtClean="0"/>
          </a:p>
          <a:p>
            <a:r>
              <a:rPr lang="en-US" dirty="0" smtClean="0"/>
              <a:t>Communication is the KEY to a client’s understanding about vaccines and being compliant in returning for recommended vaccines.  Prior to administering vaccines, the nurse should first establish communication with the client or the parent/guardian.</a:t>
            </a:r>
          </a:p>
          <a:p>
            <a:endParaRPr lang="en-US" dirty="0" smtClean="0"/>
          </a:p>
          <a:p>
            <a:r>
              <a:rPr lang="en-US" dirty="0" smtClean="0"/>
              <a:t>Establishing an open dialogue promotes a safe, trust-building environment in which individuals can freely evaluate information, discuss vaccine concerns and make informed decisions regarding immunizations. Providers are also encouraged to discuss after care instructions with patients or parents/guardians (see additional information in Chapter 4 and Appendices E and F). </a:t>
            </a:r>
            <a:endParaRPr lang="en-US" dirty="0"/>
          </a:p>
        </p:txBody>
      </p:sp>
      <p:sp>
        <p:nvSpPr>
          <p:cNvPr id="4" name="Slide Number Placeholder 3"/>
          <p:cNvSpPr>
            <a:spLocks noGrp="1"/>
          </p:cNvSpPr>
          <p:nvPr>
            <p:ph type="sldNum" sz="quarter" idx="10"/>
          </p:nvPr>
        </p:nvSpPr>
        <p:spPr/>
        <p:txBody>
          <a:bodyPr/>
          <a:lstStyle/>
          <a:p>
            <a:fld id="{A7F504F5-2411-4BFE-932F-D3FD3F4C9711}" type="slidenum">
              <a:rPr lang="en-US" smtClean="0"/>
              <a:pPr/>
              <a:t>9</a:t>
            </a:fld>
            <a:endParaRPr lang="en-US"/>
          </a:p>
        </p:txBody>
      </p:sp>
    </p:spTree>
    <p:extLst>
      <p:ext uri="{BB962C8B-B14F-4D97-AF65-F5344CB8AC3E}">
        <p14:creationId xmlns:p14="http://schemas.microsoft.com/office/powerpoint/2010/main" val="214636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68287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774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740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2836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7893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6071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659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1435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7814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387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3194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211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383723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950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809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045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852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6086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147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9802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4071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27410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9820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001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58973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019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27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3/21/2016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76480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4976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3/21/2016</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4228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3/21/2016</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271340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3/21/2016</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77809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1053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8323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6091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21150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860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3/21/2016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694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341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215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341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3350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891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221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1204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9100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3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3/21/2016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transition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07DED2-ABD9-4C4C-9F70-1FCE0CD68A9F}"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0BEBC7-E71C-46A5-84FD-AF357F31B1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6984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65684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406412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9445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01373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3/21/2016</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432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3/21/2016</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964323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3/21/2016</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581738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948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9755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transition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32214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3/21/2016</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1554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62311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3/21/2016</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29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3/21/2016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3/21/2016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ransition advClick="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13527859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3/21/2016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135773631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3/21/2016</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7010605"/>
      </p:ext>
    </p:extLst>
  </p:cSld>
  <p:clrMap bg1="dk2" tx1="lt1" bg2="dk1" tx2="lt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807DED2-ABD9-4C4C-9F70-1FCE0CD68A9F}" type="datetimeFigureOut">
              <a:rPr lang="en-US" smtClean="0">
                <a:solidFill>
                  <a:prstClr val="black">
                    <a:tint val="75000"/>
                  </a:prstClr>
                </a:solidFill>
                <a:latin typeface="Calibri"/>
              </a:rPr>
              <a:pPr fontAlgn="auto">
                <a:spcBef>
                  <a:spcPts val="0"/>
                </a:spcBef>
                <a:spcAft>
                  <a:spcPts val="0"/>
                </a:spcAft>
              </a:pPr>
              <a:t>3/21/2016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160BEBC7-E71C-46A5-84FD-AF357F31B175}"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8991393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3/21/2016</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8784114"/>
      </p:ext>
    </p:extLst>
  </p:cSld>
  <p:clrMap bg1="dk2" tx1="lt1" bg2="dk1"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9.wmf"/><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1.xml"/><Relationship Id="rId5" Type="http://schemas.openxmlformats.org/officeDocument/2006/relationships/image" Target="../media/image39.wmf"/><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7.wmf"/><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295400"/>
            <a:ext cx="9191625" cy="1905000"/>
          </a:xfrm>
          <a:prstGeom prst="rect">
            <a:avLst/>
          </a:prstGeom>
          <a:noFill/>
          <a:ln w="38100">
            <a:noFill/>
            <a:miter lim="800000"/>
            <a:headEnd/>
            <a:tailEnd/>
          </a:ln>
        </p:spPr>
        <p:txBody>
          <a:bodyPr anchor="ctr"/>
          <a:lstStyle/>
          <a:p>
            <a:pPr algn="ctr">
              <a:spcAft>
                <a:spcPct val="25000"/>
              </a:spcAft>
              <a:defRPr/>
            </a:pPr>
            <a:r>
              <a:rPr lang="en-US" sz="4400" dirty="0" smtClean="0">
                <a:solidFill>
                  <a:prstClr val="black">
                    <a:lumMod val="65000"/>
                    <a:lumOff val="35000"/>
                  </a:prstClr>
                </a:solidFill>
                <a:latin typeface="Segoe UI" pitchFamily="34" charset="0"/>
                <a:cs typeface="Segoe UI" pitchFamily="34" charset="0"/>
              </a:rPr>
              <a:t>Vaccine Administration Technique</a:t>
            </a:r>
          </a:p>
        </p:txBody>
      </p:sp>
      <p:sp>
        <p:nvSpPr>
          <p:cNvPr id="5" name="Rectangle 90"/>
          <p:cNvSpPr>
            <a:spLocks noChangeArrowheads="1"/>
          </p:cNvSpPr>
          <p:nvPr/>
        </p:nvSpPr>
        <p:spPr bwMode="auto">
          <a:xfrm>
            <a:off x="2782888" y="3200400"/>
            <a:ext cx="6172200" cy="1693863"/>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Presented by: Janet McGruder, Nurse Consultant  </a:t>
            </a:r>
          </a:p>
          <a:p>
            <a:pPr>
              <a:lnSpc>
                <a:spcPct val="80000"/>
              </a:lnSpc>
              <a:spcBef>
                <a:spcPct val="20000"/>
              </a:spcBef>
              <a:spcAft>
                <a:spcPct val="30000"/>
              </a:spcAft>
              <a:defRPr/>
            </a:pPr>
            <a:r>
              <a:rPr lang="en-US" sz="2000" dirty="0" smtClean="0">
                <a:solidFill>
                  <a:prstClr val="black">
                    <a:lumMod val="65000"/>
                    <a:lumOff val="35000"/>
                  </a:prstClr>
                </a:solidFill>
                <a:latin typeface="Segoe UI" pitchFamily="34" charset="0"/>
                <a:cs typeface="Segoe UI" pitchFamily="34" charset="0"/>
              </a:rPr>
              <a:t>Date: 02/02/2016</a:t>
            </a:r>
            <a:endParaRPr lang="en-US" dirty="0">
              <a:solidFill>
                <a:srgbClr val="006699"/>
              </a:solidFill>
              <a:latin typeface="Arial Narrow" pitchFamily="34" charset="0"/>
            </a:endParaRPr>
          </a:p>
        </p:txBody>
      </p:sp>
    </p:spTree>
    <p:extLst>
      <p:ext uri="{BB962C8B-B14F-4D97-AF65-F5344CB8AC3E}">
        <p14:creationId xmlns:p14="http://schemas.microsoft.com/office/powerpoint/2010/main" val="711830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17585"/>
            <a:ext cx="8839200" cy="990600"/>
          </a:xfrm>
        </p:spPr>
        <p:txBody>
          <a:bodyPr>
            <a:normAutofit fontScale="90000"/>
          </a:bodyPr>
          <a:lstStyle/>
          <a:p>
            <a:r>
              <a:rPr lang="en-US" dirty="0"/>
              <a:t>Positioning &amp; Comforting Techniques</a:t>
            </a:r>
          </a:p>
        </p:txBody>
      </p:sp>
      <p:sp>
        <p:nvSpPr>
          <p:cNvPr id="3" name="Content Placeholder 2"/>
          <p:cNvSpPr>
            <a:spLocks noGrp="1"/>
          </p:cNvSpPr>
          <p:nvPr>
            <p:ph sz="half" idx="1"/>
          </p:nvPr>
        </p:nvSpPr>
        <p:spPr>
          <a:xfrm>
            <a:off x="457200" y="1283602"/>
            <a:ext cx="4038600" cy="4525963"/>
          </a:xfrm>
        </p:spPr>
        <p:txBody>
          <a:bodyPr>
            <a:normAutofit fontScale="70000" lnSpcReduction="20000"/>
          </a:bodyPr>
          <a:lstStyle/>
          <a:p>
            <a:r>
              <a:rPr lang="en-US" sz="4000" dirty="0" smtClean="0"/>
              <a:t>Comfort</a:t>
            </a:r>
          </a:p>
          <a:p>
            <a:pPr marL="0" indent="0">
              <a:buNone/>
            </a:pPr>
            <a:endParaRPr lang="en-US" sz="4000" dirty="0" smtClean="0"/>
          </a:p>
          <a:p>
            <a:r>
              <a:rPr lang="en-US" sz="4000" dirty="0" smtClean="0"/>
              <a:t>Safety</a:t>
            </a:r>
          </a:p>
          <a:p>
            <a:pPr marL="0" indent="0">
              <a:buNone/>
            </a:pPr>
            <a:endParaRPr lang="en-US" sz="4000" dirty="0"/>
          </a:p>
          <a:p>
            <a:r>
              <a:rPr lang="en-US" sz="4000" dirty="0" smtClean="0"/>
              <a:t>Age</a:t>
            </a:r>
          </a:p>
          <a:p>
            <a:pPr marL="0" indent="0">
              <a:buNone/>
            </a:pPr>
            <a:endParaRPr lang="en-US" sz="4000" dirty="0"/>
          </a:p>
          <a:p>
            <a:r>
              <a:rPr lang="en-US" sz="4000" dirty="0"/>
              <a:t>Activity </a:t>
            </a:r>
            <a:r>
              <a:rPr lang="en-US" sz="4000" dirty="0" smtClean="0"/>
              <a:t>level</a:t>
            </a:r>
          </a:p>
          <a:p>
            <a:pPr marL="0" indent="0">
              <a:buNone/>
            </a:pPr>
            <a:endParaRPr lang="en-US" sz="4000" dirty="0"/>
          </a:p>
          <a:p>
            <a:r>
              <a:rPr lang="en-US" sz="4000" dirty="0"/>
              <a:t>Site of administration </a:t>
            </a:r>
          </a:p>
          <a:p>
            <a:pPr marL="0" indent="0">
              <a:buNone/>
            </a:pPr>
            <a:endParaRPr lang="en-US" sz="4000" dirty="0"/>
          </a:p>
          <a:p>
            <a:pPr marL="0" indent="0">
              <a:buNone/>
            </a:pPr>
            <a:endParaRPr lang="en-US" dirty="0"/>
          </a:p>
        </p:txBody>
      </p:sp>
      <p:sp>
        <p:nvSpPr>
          <p:cNvPr id="4" name="Content Placeholder 3"/>
          <p:cNvSpPr>
            <a:spLocks noGrp="1"/>
          </p:cNvSpPr>
          <p:nvPr>
            <p:ph sz="half" idx="2"/>
          </p:nvPr>
        </p:nvSpPr>
        <p:spPr>
          <a:xfrm>
            <a:off x="4665785" y="1066800"/>
            <a:ext cx="4038600" cy="4906963"/>
          </a:xfrm>
        </p:spPr>
        <p:txBody>
          <a:bodyPr>
            <a:normAutofit fontScale="70000" lnSpcReduction="20000"/>
          </a:bodyPr>
          <a:lstStyle/>
          <a:p>
            <a:pPr>
              <a:lnSpc>
                <a:spcPct val="110000"/>
              </a:lnSpc>
            </a:pPr>
            <a:r>
              <a:rPr lang="en-US" sz="3600" dirty="0"/>
              <a:t>IM: Position limb to allow relaxation of muscle injected</a:t>
            </a:r>
          </a:p>
          <a:p>
            <a:pPr lvl="1">
              <a:lnSpc>
                <a:spcPct val="110000"/>
              </a:lnSpc>
            </a:pPr>
            <a:r>
              <a:rPr lang="en-US" sz="2100" dirty="0"/>
              <a:t>Deltoid: flex arm</a:t>
            </a:r>
          </a:p>
          <a:p>
            <a:pPr lvl="1">
              <a:lnSpc>
                <a:spcPct val="110000"/>
              </a:lnSpc>
            </a:pPr>
            <a:r>
              <a:rPr lang="en-US" sz="2100" dirty="0"/>
              <a:t>Anterolateral thigh: some degree of internal rotation</a:t>
            </a:r>
          </a:p>
          <a:p>
            <a:pPr>
              <a:lnSpc>
                <a:spcPct val="110000"/>
              </a:lnSpc>
            </a:pPr>
            <a:r>
              <a:rPr lang="en-US" sz="3600" dirty="0"/>
              <a:t>Infants and Young Children:</a:t>
            </a:r>
          </a:p>
          <a:p>
            <a:pPr lvl="1">
              <a:lnSpc>
                <a:spcPct val="110000"/>
              </a:lnSpc>
            </a:pPr>
            <a:r>
              <a:rPr lang="en-US" sz="2100" dirty="0"/>
              <a:t>Hold securely in parent’s lap</a:t>
            </a:r>
          </a:p>
          <a:p>
            <a:pPr>
              <a:lnSpc>
                <a:spcPct val="110000"/>
              </a:lnSpc>
            </a:pPr>
            <a:r>
              <a:rPr lang="en-US" sz="3600" dirty="0"/>
              <a:t>Older Children:</a:t>
            </a:r>
          </a:p>
          <a:p>
            <a:pPr lvl="1">
              <a:lnSpc>
                <a:spcPct val="110000"/>
              </a:lnSpc>
            </a:pPr>
            <a:r>
              <a:rPr lang="en-US" sz="2100" dirty="0"/>
              <a:t>Sit on parent’s lap or edge of exam table and hug parent’s chest</a:t>
            </a:r>
          </a:p>
          <a:p>
            <a:pPr>
              <a:lnSpc>
                <a:spcPct val="110000"/>
              </a:lnSpc>
            </a:pPr>
            <a:r>
              <a:rPr lang="en-US" sz="3600" dirty="0"/>
              <a:t>Adolescents and adults should be seated for immunizations</a:t>
            </a:r>
          </a:p>
          <a:p>
            <a:pPr marL="0" indent="0">
              <a:lnSpc>
                <a:spcPct val="110000"/>
              </a:lnSpc>
              <a:buNone/>
            </a:pPr>
            <a:endParaRPr lang="en-US" sz="2600" b="1" dirty="0"/>
          </a:p>
          <a:p>
            <a:pPr marL="0" indent="0">
              <a:lnSpc>
                <a:spcPct val="110000"/>
              </a:lnSpc>
              <a:buNone/>
            </a:pPr>
            <a:endParaRPr lang="en-US" sz="2600" b="1" dirty="0" smtClean="0"/>
          </a:p>
          <a:p>
            <a:endParaRPr lang="en-US" dirty="0"/>
          </a:p>
        </p:txBody>
      </p:sp>
      <p:sp>
        <p:nvSpPr>
          <p:cNvPr id="5" name="TextBox 4"/>
          <p:cNvSpPr txBox="1"/>
          <p:nvPr/>
        </p:nvSpPr>
        <p:spPr>
          <a:xfrm>
            <a:off x="914400" y="5943600"/>
            <a:ext cx="7315200" cy="615553"/>
          </a:xfrm>
          <a:prstGeom prst="rect">
            <a:avLst/>
          </a:prstGeom>
          <a:noFill/>
        </p:spPr>
        <p:txBody>
          <a:bodyPr wrap="square" rtlCol="0">
            <a:spAutoFit/>
          </a:bodyPr>
          <a:lstStyle/>
          <a:p>
            <a:r>
              <a:rPr lang="en-US" sz="1600" b="1" dirty="0"/>
              <a:t>ACIP recommends observing client for 15 minutes after immunization (s) while seated or lying down</a:t>
            </a:r>
            <a:r>
              <a:rPr lang="en-US" b="1" dirty="0"/>
              <a:t>.</a:t>
            </a:r>
          </a:p>
        </p:txBody>
      </p:sp>
    </p:spTree>
    <p:extLst>
      <p:ext uri="{BB962C8B-B14F-4D97-AF65-F5344CB8AC3E}">
        <p14:creationId xmlns:p14="http://schemas.microsoft.com/office/powerpoint/2010/main" val="984992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152400" y="-139390"/>
            <a:ext cx="8839200" cy="1447800"/>
          </a:xfrm>
          <a:ln/>
        </p:spPr>
        <p:txBody>
          <a:bodyPr>
            <a:normAutofit/>
          </a:bodyPr>
          <a:lstStyle/>
          <a:p>
            <a:pPr algn="ctr"/>
            <a:r>
              <a:rPr lang="en-US" dirty="0"/>
              <a:t>Pain Control</a:t>
            </a:r>
          </a:p>
        </p:txBody>
      </p:sp>
      <p:sp>
        <p:nvSpPr>
          <p:cNvPr id="374787" name="Rectangle 3"/>
          <p:cNvSpPr>
            <a:spLocks noGrp="1" noChangeArrowheads="1"/>
          </p:cNvSpPr>
          <p:nvPr>
            <p:ph type="body" idx="4294967295"/>
          </p:nvPr>
        </p:nvSpPr>
        <p:spPr>
          <a:xfrm>
            <a:off x="457200" y="1066800"/>
            <a:ext cx="8229600" cy="5257800"/>
          </a:xfrm>
        </p:spPr>
        <p:txBody>
          <a:bodyPr>
            <a:normAutofit/>
          </a:bodyPr>
          <a:lstStyle/>
          <a:p>
            <a:pPr marL="0" indent="0">
              <a:lnSpc>
                <a:spcPct val="90000"/>
              </a:lnSpc>
              <a:buNone/>
            </a:pPr>
            <a:endParaRPr lang="en-US" sz="2800" b="1" dirty="0" smtClean="0"/>
          </a:p>
          <a:p>
            <a:pPr>
              <a:lnSpc>
                <a:spcPct val="90000"/>
              </a:lnSpc>
            </a:pPr>
            <a:r>
              <a:rPr lang="en-US" sz="2800" dirty="0" smtClean="0"/>
              <a:t>Physical Techniques</a:t>
            </a:r>
          </a:p>
          <a:p>
            <a:pPr>
              <a:lnSpc>
                <a:spcPct val="90000"/>
              </a:lnSpc>
              <a:buNone/>
            </a:pPr>
            <a:endParaRPr lang="en-US" sz="2800" dirty="0" smtClean="0"/>
          </a:p>
          <a:p>
            <a:pPr>
              <a:lnSpc>
                <a:spcPct val="90000"/>
              </a:lnSpc>
            </a:pPr>
            <a:r>
              <a:rPr lang="en-US" sz="2800" dirty="0" smtClean="0"/>
              <a:t>Psychological Techniques</a:t>
            </a:r>
            <a:endParaRPr lang="en-US" sz="2800" dirty="0"/>
          </a:p>
          <a:p>
            <a:pPr>
              <a:lnSpc>
                <a:spcPct val="90000"/>
              </a:lnSpc>
              <a:buNone/>
            </a:pPr>
            <a:endParaRPr lang="en-US" sz="2800" dirty="0"/>
          </a:p>
          <a:p>
            <a:pPr>
              <a:lnSpc>
                <a:spcPct val="90000"/>
              </a:lnSpc>
            </a:pPr>
            <a:r>
              <a:rPr lang="en-US" sz="2800" dirty="0" smtClean="0"/>
              <a:t>Pharmacologic Techniques</a:t>
            </a:r>
            <a:endParaRPr lang="en-US" sz="2800" b="1" dirty="0" smtClean="0"/>
          </a:p>
          <a:p>
            <a:pPr>
              <a:lnSpc>
                <a:spcPct val="90000"/>
              </a:lnSpc>
              <a:buNone/>
            </a:pPr>
            <a:r>
              <a:rPr lang="en-US" sz="2800" b="1" dirty="0" smtClean="0"/>
              <a:t>   </a:t>
            </a:r>
            <a:r>
              <a:rPr lang="en-US" sz="2200" b="1" dirty="0" smtClean="0"/>
              <a:t>*</a:t>
            </a:r>
            <a:r>
              <a:rPr lang="en-US" sz="2200" dirty="0" smtClean="0"/>
              <a:t>Antipyretics - An age-appropriate dose of a non-aspirin-containing pain reliever may be considered to decrease discomfort and fever if it should occur </a:t>
            </a:r>
            <a:r>
              <a:rPr lang="en-US" sz="2200" b="1" dirty="0" smtClean="0"/>
              <a:t>after </a:t>
            </a:r>
            <a:r>
              <a:rPr lang="en-US" sz="2200" dirty="0" smtClean="0"/>
              <a:t>vaccination. ACIP does </a:t>
            </a:r>
            <a:r>
              <a:rPr lang="en-US" sz="2200" b="1" dirty="0" smtClean="0"/>
              <a:t>not</a:t>
            </a:r>
            <a:r>
              <a:rPr lang="en-US" sz="2200" dirty="0" smtClean="0"/>
              <a:t> recommend the prophylactic use of analgesics before or at the time of vaccination. </a:t>
            </a:r>
            <a:endParaRPr lang="en-US" sz="2200" dirty="0"/>
          </a:p>
          <a:p>
            <a:pPr>
              <a:lnSpc>
                <a:spcPct val="90000"/>
              </a:lnSpc>
            </a:pPr>
            <a:endParaRPr lang="en-US" sz="2800" dirty="0"/>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8839200" cy="914400"/>
          </a:xfrm>
        </p:spPr>
        <p:txBody>
          <a:bodyPr>
            <a:normAutofit/>
          </a:bodyPr>
          <a:lstStyle/>
          <a:p>
            <a:r>
              <a:rPr lang="en-US" sz="4000" dirty="0" smtClean="0"/>
              <a:t>Infection Control</a:t>
            </a:r>
            <a:endParaRPr lang="en-US" sz="4000" dirty="0"/>
          </a:p>
        </p:txBody>
      </p:sp>
      <p:sp>
        <p:nvSpPr>
          <p:cNvPr id="3" name="Content Placeholder 2"/>
          <p:cNvSpPr>
            <a:spLocks noGrp="1"/>
          </p:cNvSpPr>
          <p:nvPr>
            <p:ph idx="1"/>
          </p:nvPr>
        </p:nvSpPr>
        <p:spPr>
          <a:xfrm>
            <a:off x="533400" y="838200"/>
            <a:ext cx="8229600" cy="5867400"/>
          </a:xfrm>
        </p:spPr>
        <p:txBody>
          <a:bodyPr>
            <a:normAutofit fontScale="77500" lnSpcReduction="20000"/>
          </a:bodyPr>
          <a:lstStyle/>
          <a:p>
            <a:r>
              <a:rPr lang="en-US" dirty="0" smtClean="0"/>
              <a:t>Handwashing</a:t>
            </a:r>
          </a:p>
          <a:p>
            <a:pPr>
              <a:buNone/>
            </a:pPr>
            <a:r>
              <a:rPr lang="en-US" dirty="0" smtClean="0"/>
              <a:t>	</a:t>
            </a:r>
            <a:r>
              <a:rPr lang="en-US" sz="2600" dirty="0" smtClean="0"/>
              <a:t>-Critical to prevent the spread of illness and disease</a:t>
            </a:r>
          </a:p>
          <a:p>
            <a:pPr>
              <a:buNone/>
            </a:pPr>
            <a:endParaRPr lang="en-US" sz="2600" dirty="0" smtClean="0"/>
          </a:p>
          <a:p>
            <a:r>
              <a:rPr lang="en-US" dirty="0" smtClean="0"/>
              <a:t>Gloves</a:t>
            </a:r>
          </a:p>
          <a:p>
            <a:pPr>
              <a:lnSpc>
                <a:spcPct val="120000"/>
              </a:lnSpc>
              <a:buNone/>
            </a:pPr>
            <a:r>
              <a:rPr lang="en-US" dirty="0" smtClean="0"/>
              <a:t>	</a:t>
            </a:r>
            <a:r>
              <a:rPr lang="en-US" sz="2600" dirty="0" smtClean="0"/>
              <a:t>-OSHA regulations do not require gloves to be worn when administering vaccines unless the person administering the vaccine is likely to come into contact with potentially infectious body fluids or has open lesions on the hands</a:t>
            </a:r>
          </a:p>
          <a:p>
            <a:pPr>
              <a:lnSpc>
                <a:spcPct val="120000"/>
              </a:lnSpc>
              <a:buNone/>
            </a:pPr>
            <a:endParaRPr lang="en-US" sz="2600" dirty="0" smtClean="0"/>
          </a:p>
          <a:p>
            <a:r>
              <a:rPr lang="en-US" dirty="0" smtClean="0"/>
              <a:t>Equipment Disposal</a:t>
            </a:r>
          </a:p>
          <a:p>
            <a:pPr>
              <a:lnSpc>
                <a:spcPct val="120000"/>
              </a:lnSpc>
              <a:buNone/>
            </a:pPr>
            <a:r>
              <a:rPr lang="en-US" dirty="0" smtClean="0"/>
              <a:t>	-</a:t>
            </a:r>
            <a:r>
              <a:rPr lang="en-US" sz="2600" dirty="0" smtClean="0"/>
              <a:t>Used needles should not be recapped, cut or detached from the syringes before disposal</a:t>
            </a:r>
          </a:p>
          <a:p>
            <a:pPr>
              <a:lnSpc>
                <a:spcPct val="120000"/>
              </a:lnSpc>
              <a:buNone/>
            </a:pPr>
            <a:r>
              <a:rPr lang="en-US" sz="2600" dirty="0" smtClean="0"/>
              <a:t>	-Filled sharps containers should be disposed of properly; never dispose of sharps containers or empty vaccine vials at an outreach site.</a:t>
            </a:r>
          </a:p>
          <a:p>
            <a:pPr>
              <a:lnSpc>
                <a:spcPct val="120000"/>
              </a:lnSpc>
              <a:buNone/>
            </a:pPr>
            <a:r>
              <a:rPr lang="en-US" sz="2600" dirty="0" smtClean="0"/>
              <a:t>	DHR Rule 290-5-60,”Sharps Injury Prevention”</a:t>
            </a:r>
          </a:p>
          <a:p>
            <a:pPr>
              <a:buNone/>
            </a:pPr>
            <a:endParaRPr lang="en-US" dirty="0" smtClean="0"/>
          </a:p>
          <a:p>
            <a:pPr>
              <a:buNone/>
            </a:pPr>
            <a:endParaRPr lang="en-US" dirty="0" smtClean="0"/>
          </a:p>
          <a:p>
            <a:endParaRPr lang="en-US"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Vaccine Preparation</a:t>
            </a:r>
            <a:endParaRPr lang="en-US" sz="4000" dirty="0"/>
          </a:p>
        </p:txBody>
      </p:sp>
      <p:sp>
        <p:nvSpPr>
          <p:cNvPr id="3" name="Content Placeholder 2"/>
          <p:cNvSpPr>
            <a:spLocks noGrp="1"/>
          </p:cNvSpPr>
          <p:nvPr>
            <p:ph idx="1"/>
          </p:nvPr>
        </p:nvSpPr>
        <p:spPr>
          <a:xfrm>
            <a:off x="457200" y="1143000"/>
            <a:ext cx="4419600" cy="4983163"/>
          </a:xfrm>
        </p:spPr>
        <p:txBody>
          <a:bodyPr/>
          <a:lstStyle/>
          <a:p>
            <a:r>
              <a:rPr lang="en-US" dirty="0" smtClean="0"/>
              <a:t>Syringe/Needle Selection</a:t>
            </a:r>
          </a:p>
          <a:p>
            <a:pPr>
              <a:buNone/>
            </a:pPr>
            <a:endParaRPr lang="en-US" dirty="0" smtClean="0"/>
          </a:p>
          <a:p>
            <a:r>
              <a:rPr lang="en-US" dirty="0" smtClean="0"/>
              <a:t>Inspecting Vaccine</a:t>
            </a:r>
          </a:p>
          <a:p>
            <a:pPr>
              <a:buNone/>
            </a:pPr>
            <a:endParaRPr lang="en-US" dirty="0" smtClean="0"/>
          </a:p>
          <a:p>
            <a:r>
              <a:rPr lang="en-US" dirty="0" smtClean="0"/>
              <a:t>Reconstitution</a:t>
            </a:r>
          </a:p>
          <a:p>
            <a:pPr>
              <a:buNone/>
            </a:pPr>
            <a:endParaRPr lang="en-US" dirty="0" smtClean="0"/>
          </a:p>
          <a:p>
            <a:r>
              <a:rPr lang="en-US" dirty="0" smtClean="0"/>
              <a:t>Filling Syringes</a:t>
            </a:r>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4572000" y="1295400"/>
            <a:ext cx="4419600" cy="2696640"/>
          </a:xfrm>
          <a:prstGeom prst="rect">
            <a:avLst/>
          </a:prstGeom>
        </p:spPr>
      </p:pic>
      <p:sp>
        <p:nvSpPr>
          <p:cNvPr id="5" name="Rectangle 4"/>
          <p:cNvSpPr/>
          <p:nvPr/>
        </p:nvSpPr>
        <p:spPr>
          <a:xfrm>
            <a:off x="4365641" y="4068240"/>
            <a:ext cx="4778359" cy="307777"/>
          </a:xfrm>
          <a:prstGeom prst="rect">
            <a:avLst/>
          </a:prstGeom>
        </p:spPr>
        <p:txBody>
          <a:bodyPr wrap="none">
            <a:spAutoFit/>
          </a:bodyPr>
          <a:lstStyle/>
          <a:p>
            <a:r>
              <a:rPr lang="en-US" sz="1400" b="1" dirty="0">
                <a:solidFill>
                  <a:srgbClr val="000000"/>
                </a:solidFill>
                <a:latin typeface="PFYDC J+ Myriad Pro"/>
              </a:rPr>
              <a:t>Diluent + Lyophilized Powder = Reconstituted Vaccine</a:t>
            </a:r>
            <a:endParaRPr lang="en-US" sz="1400"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587"/>
            <a:ext cx="9144000" cy="1068387"/>
          </a:xfrm>
          <a:ln/>
        </p:spPr>
        <p:txBody>
          <a:bodyPr>
            <a:normAutofit/>
          </a:bodyPr>
          <a:lstStyle/>
          <a:p>
            <a:pPr algn="ctr"/>
            <a:r>
              <a:rPr lang="en-US" dirty="0" smtClean="0"/>
              <a:t>Injections</a:t>
            </a:r>
            <a:endParaRPr lang="en-US" dirty="0"/>
          </a:p>
        </p:txBody>
      </p:sp>
      <p:sp>
        <p:nvSpPr>
          <p:cNvPr id="344067" name="Rectangle 3"/>
          <p:cNvSpPr>
            <a:spLocks noGrp="1" noChangeArrowheads="1"/>
          </p:cNvSpPr>
          <p:nvPr>
            <p:ph type="body" sz="half" idx="1"/>
          </p:nvPr>
        </p:nvSpPr>
        <p:spPr>
          <a:xfrm>
            <a:off x="457200" y="1143000"/>
            <a:ext cx="7924800" cy="4983163"/>
          </a:xfrm>
        </p:spPr>
        <p:txBody>
          <a:bodyPr>
            <a:normAutofit/>
          </a:bodyPr>
          <a:lstStyle/>
          <a:p>
            <a:pPr>
              <a:buNone/>
            </a:pPr>
            <a:r>
              <a:rPr lang="en-US" dirty="0"/>
              <a:t>Routes, Site </a:t>
            </a:r>
            <a:r>
              <a:rPr lang="en-US" dirty="0" smtClean="0"/>
              <a:t>and Needle Size </a:t>
            </a:r>
            <a:r>
              <a:rPr lang="en-US" dirty="0" smtClean="0">
                <a:latin typeface="Arial" pitchFamily="34" charset="0"/>
                <a:cs typeface="Arial" pitchFamily="34" charset="0"/>
              </a:rPr>
              <a:t>Based </a:t>
            </a:r>
            <a:r>
              <a:rPr lang="en-US" dirty="0">
                <a:latin typeface="Arial" pitchFamily="34" charset="0"/>
                <a:cs typeface="Arial" pitchFamily="34" charset="0"/>
              </a:rPr>
              <a:t>upon</a:t>
            </a:r>
            <a:r>
              <a:rPr lang="en-US" dirty="0" smtClean="0"/>
              <a:t>:</a:t>
            </a:r>
            <a:endParaRPr lang="en-US" dirty="0"/>
          </a:p>
          <a:p>
            <a:r>
              <a:rPr lang="en-US" sz="2800" dirty="0"/>
              <a:t>Age</a:t>
            </a:r>
          </a:p>
          <a:p>
            <a:r>
              <a:rPr lang="en-US" sz="2800" dirty="0"/>
              <a:t>Volume of material </a:t>
            </a:r>
          </a:p>
          <a:p>
            <a:r>
              <a:rPr lang="en-US" sz="2800" dirty="0"/>
              <a:t>Viscosity of material</a:t>
            </a:r>
          </a:p>
          <a:p>
            <a:r>
              <a:rPr lang="en-US" sz="2800" dirty="0"/>
              <a:t>Size of muscle</a:t>
            </a:r>
          </a:p>
          <a:p>
            <a:r>
              <a:rPr lang="en-US" sz="2800" dirty="0"/>
              <a:t>Recommended depth</a:t>
            </a:r>
          </a:p>
          <a:p>
            <a:pPr marL="0" indent="0">
              <a:buNone/>
            </a:pPr>
            <a:endParaRPr lang="en-US" sz="2800" dirty="0"/>
          </a:p>
        </p:txBody>
      </p:sp>
    </p:spTree>
    <p:extLst>
      <p:ext uri="{BB962C8B-B14F-4D97-AF65-F5344CB8AC3E}">
        <p14:creationId xmlns:p14="http://schemas.microsoft.com/office/powerpoint/2010/main" val="184629806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0" y="46038"/>
            <a:ext cx="9144000" cy="1143000"/>
          </a:xfrm>
          <a:ln/>
        </p:spPr>
        <p:txBody>
          <a:bodyPr>
            <a:normAutofit fontScale="90000"/>
          </a:bodyPr>
          <a:lstStyle/>
          <a:p>
            <a:pPr algn="ctr"/>
            <a:r>
              <a:rPr lang="en-US" dirty="0"/>
              <a:t>Importance of Administering </a:t>
            </a:r>
            <a:r>
              <a:rPr lang="en-US" dirty="0" smtClean="0"/>
              <a:t/>
            </a:r>
            <a:br>
              <a:rPr lang="en-US" dirty="0" smtClean="0"/>
            </a:br>
            <a:r>
              <a:rPr lang="en-US" dirty="0" smtClean="0"/>
              <a:t>Vaccines </a:t>
            </a:r>
            <a:r>
              <a:rPr lang="en-US" dirty="0"/>
              <a:t>Correctly</a:t>
            </a:r>
          </a:p>
        </p:txBody>
      </p:sp>
      <p:sp>
        <p:nvSpPr>
          <p:cNvPr id="337923" name="Rectangle 3"/>
          <p:cNvSpPr>
            <a:spLocks noGrp="1" noChangeArrowheads="1"/>
          </p:cNvSpPr>
          <p:nvPr>
            <p:ph type="body" sz="half" idx="1"/>
          </p:nvPr>
        </p:nvSpPr>
        <p:spPr>
          <a:xfrm>
            <a:off x="457200" y="1600200"/>
            <a:ext cx="8001000" cy="4525963"/>
          </a:xfrm>
        </p:spPr>
        <p:txBody>
          <a:bodyPr/>
          <a:lstStyle/>
          <a:p>
            <a:r>
              <a:rPr lang="en-US" sz="2800" dirty="0"/>
              <a:t>Ensure </a:t>
            </a:r>
            <a:r>
              <a:rPr lang="en-US" sz="2800" dirty="0" smtClean="0"/>
              <a:t>Optimal Vaccine </a:t>
            </a:r>
            <a:r>
              <a:rPr lang="en-US" sz="2800" dirty="0"/>
              <a:t>Efficacy</a:t>
            </a:r>
          </a:p>
          <a:p>
            <a:pPr>
              <a:buNone/>
            </a:pPr>
            <a:endParaRPr lang="en-US" sz="2800" dirty="0"/>
          </a:p>
          <a:p>
            <a:r>
              <a:rPr lang="en-US" sz="2800" dirty="0"/>
              <a:t>Decreased Localized and Systemic Reactions</a:t>
            </a:r>
          </a:p>
          <a:p>
            <a:endParaRPr lang="en-US" sz="2800" dirty="0"/>
          </a:p>
          <a:p>
            <a:r>
              <a:rPr lang="en-US" sz="2800" dirty="0"/>
              <a:t>Decreased Pain</a:t>
            </a:r>
          </a:p>
          <a:p>
            <a:pPr marL="0" indent="0">
              <a:buNone/>
            </a:pPr>
            <a:endParaRPr lang="en-US" sz="2800" dirty="0"/>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45"/>
            <a:ext cx="8991600" cy="990600"/>
          </a:xfrm>
        </p:spPr>
        <p:txBody>
          <a:bodyPr>
            <a:normAutofit/>
          </a:bodyPr>
          <a:lstStyle/>
          <a:p>
            <a:r>
              <a:rPr lang="en-US" sz="4000" dirty="0" smtClean="0"/>
              <a:t>Routes of Administration</a:t>
            </a:r>
            <a:endParaRPr lang="en-US" sz="4000" dirty="0"/>
          </a:p>
        </p:txBody>
      </p:sp>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8763000" cy="4038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219931"/>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Oral (PO) Route</a:t>
            </a:r>
            <a:endParaRPr lang="en-US" sz="4000" dirty="0"/>
          </a:p>
        </p:txBody>
      </p:sp>
      <p:pic>
        <p:nvPicPr>
          <p:cNvPr id="4" name="Picture 8" descr="http://www.davidicke.com/images/stories/November20124/_64045528_c0127323-child_being_given_oral_vaccine.jpg"/>
          <p:cNvPicPr>
            <a:picLocks noGrp="1" noChangeAspect="1" noChangeArrowheads="1"/>
          </p:cNvPicPr>
          <p:nvPr>
            <p:ph idx="1"/>
          </p:nvPr>
        </p:nvPicPr>
        <p:blipFill>
          <a:blip r:embed="rId3" cstate="print"/>
          <a:srcRect/>
          <a:stretch>
            <a:fillRect/>
          </a:stretch>
        </p:blipFill>
        <p:spPr bwMode="auto">
          <a:xfrm>
            <a:off x="4191000" y="990600"/>
            <a:ext cx="4419600" cy="4800600"/>
          </a:xfrm>
          <a:prstGeom prst="rect">
            <a:avLst/>
          </a:prstGeom>
          <a:noFill/>
        </p:spPr>
      </p:pic>
      <p:sp>
        <p:nvSpPr>
          <p:cNvPr id="5" name="TextBox 4"/>
          <p:cNvSpPr txBox="1"/>
          <p:nvPr/>
        </p:nvSpPr>
        <p:spPr>
          <a:xfrm>
            <a:off x="304800" y="914400"/>
            <a:ext cx="3733800" cy="4832092"/>
          </a:xfrm>
          <a:prstGeom prst="rect">
            <a:avLst/>
          </a:prstGeom>
          <a:noFill/>
        </p:spPr>
        <p:txBody>
          <a:bodyPr wrap="square" rtlCol="0">
            <a:spAutoFit/>
          </a:bodyPr>
          <a:lstStyle/>
          <a:p>
            <a:r>
              <a:rPr lang="en-US" sz="2800" b="1" dirty="0" smtClean="0"/>
              <a:t>-</a:t>
            </a:r>
            <a:r>
              <a:rPr lang="en-US" sz="2800" dirty="0" smtClean="0">
                <a:latin typeface="+mn-lt"/>
              </a:rPr>
              <a:t>Administer prior to injections</a:t>
            </a:r>
          </a:p>
          <a:p>
            <a:endParaRPr lang="en-US" sz="2800" dirty="0" smtClean="0">
              <a:latin typeface="+mn-lt"/>
            </a:endParaRPr>
          </a:p>
          <a:p>
            <a:r>
              <a:rPr lang="en-US" sz="2800" dirty="0" smtClean="0">
                <a:latin typeface="+mn-lt"/>
              </a:rPr>
              <a:t>-Administer slowly</a:t>
            </a:r>
          </a:p>
          <a:p>
            <a:endParaRPr lang="en-US" sz="2800" dirty="0" smtClean="0">
              <a:latin typeface="+mn-lt"/>
            </a:endParaRPr>
          </a:p>
          <a:p>
            <a:r>
              <a:rPr lang="en-US" sz="2800" dirty="0" smtClean="0">
                <a:latin typeface="+mn-lt"/>
              </a:rPr>
              <a:t>-Careful not to initiate gag reflex</a:t>
            </a:r>
          </a:p>
          <a:p>
            <a:endParaRPr lang="en-US" sz="2800" dirty="0" smtClean="0">
              <a:latin typeface="+mn-lt"/>
            </a:endParaRPr>
          </a:p>
          <a:p>
            <a:r>
              <a:rPr lang="en-US" sz="2800" dirty="0" smtClean="0">
                <a:latin typeface="+mn-lt"/>
              </a:rPr>
              <a:t>-Never administer or squirt directly into the throat</a:t>
            </a:r>
            <a:endParaRPr lang="en-US" sz="2800" dirty="0">
              <a:latin typeface="+mn-lt"/>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a:bodyPr>
          <a:lstStyle/>
          <a:p>
            <a:r>
              <a:rPr lang="en-US" sz="4000" dirty="0" smtClean="0"/>
              <a:t>Intranasal (IN) Route</a:t>
            </a:r>
            <a:endParaRPr lang="en-US" sz="4000"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038600" y="1371600"/>
            <a:ext cx="5105400" cy="3648075"/>
          </a:xfrm>
          <a:prstGeom prst="rect">
            <a:avLst/>
          </a:prstGeom>
          <a:noFill/>
          <a:ln w="9525">
            <a:noFill/>
            <a:miter lim="800000"/>
            <a:headEnd/>
            <a:tailEnd/>
          </a:ln>
        </p:spPr>
      </p:pic>
      <p:sp>
        <p:nvSpPr>
          <p:cNvPr id="5" name="TextBox 4"/>
          <p:cNvSpPr txBox="1"/>
          <p:nvPr/>
        </p:nvSpPr>
        <p:spPr>
          <a:xfrm>
            <a:off x="0" y="914400"/>
            <a:ext cx="3657600" cy="4893647"/>
          </a:xfrm>
          <a:prstGeom prst="rect">
            <a:avLst/>
          </a:prstGeom>
          <a:noFill/>
        </p:spPr>
        <p:txBody>
          <a:bodyPr wrap="square" rtlCol="0">
            <a:spAutoFit/>
          </a:bodyPr>
          <a:lstStyle/>
          <a:p>
            <a:r>
              <a:rPr lang="en-US" sz="2400" dirty="0"/>
              <a:t>-</a:t>
            </a:r>
            <a:r>
              <a:rPr lang="en-US" sz="2400" dirty="0" smtClean="0">
                <a:latin typeface="+mn-lt"/>
              </a:rPr>
              <a:t>LAIV, </a:t>
            </a:r>
            <a:r>
              <a:rPr lang="en-US" sz="2400" dirty="0" err="1" smtClean="0">
                <a:latin typeface="+mn-lt"/>
              </a:rPr>
              <a:t>FluMist</a:t>
            </a:r>
            <a:endParaRPr lang="en-US" sz="2400" dirty="0" smtClean="0">
              <a:latin typeface="+mn-lt"/>
            </a:endParaRPr>
          </a:p>
          <a:p>
            <a:r>
              <a:rPr lang="en-US" sz="2400" dirty="0" smtClean="0">
                <a:latin typeface="+mn-lt"/>
              </a:rPr>
              <a:t> </a:t>
            </a:r>
          </a:p>
          <a:p>
            <a:r>
              <a:rPr lang="en-US" sz="2400" dirty="0" smtClean="0">
                <a:latin typeface="+mn-lt"/>
              </a:rPr>
              <a:t>-Seated upright position with head tilted back</a:t>
            </a:r>
          </a:p>
          <a:p>
            <a:endParaRPr lang="en-US" sz="2400" dirty="0" smtClean="0">
              <a:latin typeface="+mn-lt"/>
            </a:endParaRPr>
          </a:p>
          <a:p>
            <a:r>
              <a:rPr lang="en-US" sz="2400" dirty="0" smtClean="0">
                <a:latin typeface="+mn-lt"/>
              </a:rPr>
              <a:t>-Breathe normally</a:t>
            </a:r>
          </a:p>
          <a:p>
            <a:endParaRPr lang="en-US" sz="2400" dirty="0" smtClean="0">
              <a:latin typeface="+mn-lt"/>
            </a:endParaRPr>
          </a:p>
          <a:p>
            <a:r>
              <a:rPr lang="en-US" sz="2400" dirty="0" smtClean="0">
                <a:latin typeface="+mn-lt"/>
              </a:rPr>
              <a:t>-Tip of sprayer inserted slightly in naris</a:t>
            </a:r>
          </a:p>
          <a:p>
            <a:endParaRPr lang="en-US" sz="2400" dirty="0" smtClean="0">
              <a:latin typeface="+mn-lt"/>
            </a:endParaRPr>
          </a:p>
          <a:p>
            <a:r>
              <a:rPr lang="en-US" sz="2400" dirty="0" smtClean="0">
                <a:latin typeface="+mn-lt"/>
              </a:rPr>
              <a:t>-</a:t>
            </a:r>
            <a:r>
              <a:rPr lang="en-US" sz="2400" u="sng" dirty="0" smtClean="0">
                <a:latin typeface="+mn-lt"/>
              </a:rPr>
              <a:t>Do Not </a:t>
            </a:r>
            <a:r>
              <a:rPr lang="en-US" sz="2400" dirty="0" smtClean="0">
                <a:latin typeface="+mn-lt"/>
              </a:rPr>
              <a:t>repeat if patient coughs, sneezes, or expels dose</a:t>
            </a:r>
            <a:endParaRPr lang="en-US" sz="2400" dirty="0">
              <a:latin typeface="+mn-lt"/>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839200" cy="990600"/>
          </a:xfrm>
        </p:spPr>
        <p:txBody>
          <a:bodyPr/>
          <a:lstStyle/>
          <a:p>
            <a:r>
              <a:rPr lang="en-US" dirty="0" smtClean="0"/>
              <a:t>SC Injections</a:t>
            </a:r>
            <a:endParaRPr lang="en-US" dirty="0"/>
          </a:p>
        </p:txBody>
      </p:sp>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97280"/>
            <a:ext cx="8382000" cy="4724400"/>
          </a:xfrm>
          <a:prstGeom prst="rect">
            <a:avLst/>
          </a:prstGeom>
          <a:noFill/>
          <a:ln w="2857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00785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smtClean="0">
                <a:cs typeface="Arial" pitchFamily="34" charset="0"/>
              </a:rPr>
              <a:t>Disclosure Statements</a:t>
            </a:r>
          </a:p>
        </p:txBody>
      </p:sp>
      <p:sp>
        <p:nvSpPr>
          <p:cNvPr id="38915" name="Rectangle 3"/>
          <p:cNvSpPr>
            <a:spLocks noGrp="1" noChangeArrowheads="1"/>
          </p:cNvSpPr>
          <p:nvPr>
            <p:ph type="body" idx="1"/>
          </p:nvPr>
        </p:nvSpPr>
        <p:spPr>
          <a:xfrm>
            <a:off x="0" y="1066800"/>
            <a:ext cx="8686800" cy="5791200"/>
          </a:xfrm>
        </p:spPr>
        <p:txBody>
          <a:bodyPr>
            <a:noAutofit/>
          </a:bodyPr>
          <a:lstStyle/>
          <a:p>
            <a:pPr eaLnBrk="1" hangingPunct="1"/>
            <a:r>
              <a:rPr lang="en-US" sz="2000" dirty="0" smtClean="0">
                <a:cs typeface="Arial" pitchFamily="34" charset="0"/>
              </a:rPr>
              <a:t>Neither the planners of this session nor I have any conflicts of </a:t>
            </a:r>
            <a:r>
              <a:rPr lang="en-US" sz="2000" smtClean="0">
                <a:cs typeface="Arial" pitchFamily="34" charset="0"/>
              </a:rPr>
              <a:t>interest or financial </a:t>
            </a:r>
            <a:r>
              <a:rPr lang="en-US" sz="2000" dirty="0" smtClean="0">
                <a:cs typeface="Arial" pitchFamily="34" charset="0"/>
              </a:rPr>
              <a:t>relationship with pharmaceutical companies, biomedical device manufacturers, or corporations whose products and services are related to the vaccines we discuss.</a:t>
            </a:r>
          </a:p>
          <a:p>
            <a:pPr eaLnBrk="1" hangingPunct="1"/>
            <a:r>
              <a:rPr lang="en-US" sz="2000" dirty="0" smtClean="0">
                <a:cs typeface="Arial" pitchFamily="34" charset="0"/>
              </a:rPr>
              <a:t>There is no commercial support being received for this event.</a:t>
            </a:r>
          </a:p>
          <a:p>
            <a:pPr eaLnBrk="1" hangingPunct="1"/>
            <a:r>
              <a:rPr lang="en-US" sz="2000" dirty="0" smtClean="0">
                <a:cs typeface="Arial" pitchFamily="34" charset="0"/>
              </a:rPr>
              <a:t>The mention of specific brands of vaccines in this presentation is for the purpose of providing education and does not constitute endorsement.</a:t>
            </a:r>
          </a:p>
          <a:p>
            <a:pPr eaLnBrk="1" hangingPunct="1"/>
            <a:r>
              <a:rPr lang="en-US" sz="2000" dirty="0" smtClean="0">
                <a:cs typeface="Arial" pitchFamily="34" charset="0"/>
              </a:rPr>
              <a:t>The GA Immunization Program utilizes ACIP recommendations as the basis for this presentation and for our guidelines, policies, and recommendations. </a:t>
            </a:r>
          </a:p>
          <a:p>
            <a:pPr eaLnBrk="1" hangingPunct="1"/>
            <a:r>
              <a:rPr lang="en-US" sz="2000" dirty="0" smtClean="0">
                <a:cs typeface="Arial" pitchFamily="34" charset="0"/>
              </a:rPr>
              <a:t>For certain vaccines this may represent a slight departure from or off- label use of the vaccine package insert guidelines.</a:t>
            </a:r>
          </a:p>
        </p:txBody>
      </p:sp>
    </p:spTree>
    <p:extLst>
      <p:ext uri="{BB962C8B-B14F-4D97-AF65-F5344CB8AC3E}">
        <p14:creationId xmlns:p14="http://schemas.microsoft.com/office/powerpoint/2010/main" val="4263199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Vaccines Administered SC</a:t>
            </a:r>
            <a:endParaRPr lang="en-US"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458200" cy="504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823138"/>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IM Injections</a:t>
            </a:r>
            <a:endParaRPr lang="en-US" dirty="0"/>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382000" cy="47720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84473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Vaccines Administered IM</a:t>
            </a:r>
            <a:endParaRPr lang="en-US"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9696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83623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295400"/>
          </a:xfrm>
        </p:spPr>
        <p:txBody>
          <a:bodyPr>
            <a:normAutofit/>
          </a:bodyPr>
          <a:lstStyle/>
          <a:p>
            <a:r>
              <a:rPr lang="en-US" sz="4000" dirty="0" smtClean="0"/>
              <a:t>Intradermal (ID) Route</a:t>
            </a:r>
            <a:endParaRPr lang="en-US" sz="4000" dirty="0"/>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381000" y="914400"/>
            <a:ext cx="3648075"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04800" y="3200400"/>
            <a:ext cx="3733800" cy="3048000"/>
          </a:xfrm>
          <a:prstGeom prst="rect">
            <a:avLst/>
          </a:prstGeom>
          <a:noFill/>
          <a:ln w="9525">
            <a:noFill/>
            <a:miter lim="800000"/>
            <a:headEnd/>
            <a:tailEnd/>
          </a:ln>
        </p:spPr>
      </p:pic>
      <p:sp>
        <p:nvSpPr>
          <p:cNvPr id="6" name="TextBox 5"/>
          <p:cNvSpPr txBox="1"/>
          <p:nvPr/>
        </p:nvSpPr>
        <p:spPr>
          <a:xfrm>
            <a:off x="4343400" y="685800"/>
            <a:ext cx="4495800" cy="5632311"/>
          </a:xfrm>
          <a:prstGeom prst="rect">
            <a:avLst/>
          </a:prstGeom>
          <a:noFill/>
        </p:spPr>
        <p:txBody>
          <a:bodyPr wrap="square" rtlCol="0">
            <a:spAutoFit/>
          </a:bodyPr>
          <a:lstStyle/>
          <a:p>
            <a:r>
              <a:rPr lang="en-US" sz="2400" b="1" dirty="0" smtClean="0"/>
              <a:t>-</a:t>
            </a:r>
            <a:r>
              <a:rPr lang="en-US" sz="2400" dirty="0" smtClean="0">
                <a:latin typeface="+mn-lt"/>
              </a:rPr>
              <a:t>Fluzone licensed for use in persons 18 through 64 years</a:t>
            </a:r>
          </a:p>
          <a:p>
            <a:endParaRPr lang="en-US" sz="2400" dirty="0" smtClean="0">
              <a:latin typeface="+mn-lt"/>
            </a:endParaRPr>
          </a:p>
          <a:p>
            <a:r>
              <a:rPr lang="en-US" sz="2400" dirty="0" smtClean="0">
                <a:latin typeface="+mn-lt"/>
              </a:rPr>
              <a:t>-Deltoid region of upper arm used</a:t>
            </a:r>
          </a:p>
          <a:p>
            <a:endParaRPr lang="en-US" sz="2400" dirty="0" smtClean="0">
              <a:latin typeface="+mn-lt"/>
            </a:endParaRPr>
          </a:p>
          <a:p>
            <a:r>
              <a:rPr lang="en-US" sz="2400" dirty="0" smtClean="0">
                <a:latin typeface="+mn-lt"/>
              </a:rPr>
              <a:t>-Patient seated with arm bent at elbow and hand on hip to ensure proper administration</a:t>
            </a:r>
          </a:p>
          <a:p>
            <a:endParaRPr lang="en-US" sz="2400" dirty="0" smtClean="0">
              <a:latin typeface="+mn-lt"/>
            </a:endParaRPr>
          </a:p>
          <a:p>
            <a:r>
              <a:rPr lang="en-US" sz="2400" dirty="0" smtClean="0">
                <a:latin typeface="+mn-lt"/>
              </a:rPr>
              <a:t>-</a:t>
            </a:r>
            <a:r>
              <a:rPr lang="en-US" sz="2400" u="sng" dirty="0" smtClean="0">
                <a:latin typeface="+mn-lt"/>
              </a:rPr>
              <a:t>Not</a:t>
            </a:r>
            <a:r>
              <a:rPr lang="en-US" sz="2400" dirty="0" smtClean="0">
                <a:latin typeface="+mn-lt"/>
              </a:rPr>
              <a:t> administered into the </a:t>
            </a:r>
            <a:r>
              <a:rPr lang="en-US" sz="2400" dirty="0" err="1" smtClean="0">
                <a:latin typeface="+mn-lt"/>
              </a:rPr>
              <a:t>volar</a:t>
            </a:r>
            <a:r>
              <a:rPr lang="en-US" sz="2400" dirty="0" smtClean="0">
                <a:latin typeface="+mn-lt"/>
              </a:rPr>
              <a:t> aspect of the forearm or by the </a:t>
            </a:r>
            <a:r>
              <a:rPr lang="en-US" sz="2400" dirty="0" err="1" smtClean="0">
                <a:latin typeface="+mn-lt"/>
              </a:rPr>
              <a:t>intradermal</a:t>
            </a:r>
            <a:r>
              <a:rPr lang="en-US" sz="2400" dirty="0" smtClean="0">
                <a:latin typeface="+mn-lt"/>
              </a:rPr>
              <a:t> technique used to administer a tuberculin skin test</a:t>
            </a:r>
            <a:endParaRPr lang="en-US" sz="2400" dirty="0">
              <a:latin typeface="+mn-lt"/>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0" y="84138"/>
            <a:ext cx="9144000" cy="1143000"/>
          </a:xfrm>
          <a:ln/>
        </p:spPr>
        <p:txBody>
          <a:bodyPr>
            <a:normAutofit/>
          </a:bodyPr>
          <a:lstStyle/>
          <a:p>
            <a:pPr algn="ctr"/>
            <a:r>
              <a:rPr lang="en-US" dirty="0"/>
              <a:t>Special </a:t>
            </a:r>
            <a:r>
              <a:rPr lang="en-US" dirty="0" smtClean="0"/>
              <a:t>Situations</a:t>
            </a:r>
            <a:endParaRPr lang="en-US" dirty="0"/>
          </a:p>
        </p:txBody>
      </p:sp>
      <p:sp>
        <p:nvSpPr>
          <p:cNvPr id="369667" name="Rectangle 3"/>
          <p:cNvSpPr>
            <a:spLocks noGrp="1" noChangeArrowheads="1"/>
          </p:cNvSpPr>
          <p:nvPr>
            <p:ph type="body" sz="half" idx="1"/>
          </p:nvPr>
        </p:nvSpPr>
        <p:spPr>
          <a:xfrm>
            <a:off x="228600" y="1295400"/>
            <a:ext cx="5638800" cy="4419599"/>
          </a:xfrm>
        </p:spPr>
        <p:txBody>
          <a:bodyPr>
            <a:normAutofit/>
          </a:bodyPr>
          <a:lstStyle/>
          <a:p>
            <a:r>
              <a:rPr lang="en-US" dirty="0" smtClean="0"/>
              <a:t>Multiple Vaccinations</a:t>
            </a:r>
          </a:p>
          <a:p>
            <a:r>
              <a:rPr lang="en-US" dirty="0" smtClean="0"/>
              <a:t>Persons with Bleeding Disorders</a:t>
            </a:r>
          </a:p>
          <a:p>
            <a:r>
              <a:rPr lang="en-US" dirty="0" smtClean="0"/>
              <a:t>Nonstandard Administration</a:t>
            </a:r>
          </a:p>
          <a:p>
            <a:r>
              <a:rPr lang="en-US" dirty="0" smtClean="0"/>
              <a:t>Managing Acute Vaccine Reactions</a:t>
            </a:r>
          </a:p>
          <a:p>
            <a:endParaRPr lang="en-US" dirty="0"/>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152400" y="0"/>
            <a:ext cx="8839200" cy="1295400"/>
          </a:xfrm>
          <a:ln/>
        </p:spPr>
        <p:txBody>
          <a:bodyPr>
            <a:normAutofit/>
          </a:bodyPr>
          <a:lstStyle/>
          <a:p>
            <a:r>
              <a:rPr lang="en-US" sz="4000" dirty="0" smtClean="0"/>
              <a:t>Multiple Vaccines</a:t>
            </a:r>
            <a:endParaRPr lang="en-US" sz="4000" dirty="0"/>
          </a:p>
        </p:txBody>
      </p:sp>
      <p:sp>
        <p:nvSpPr>
          <p:cNvPr id="365571" name="Rectangle 3"/>
          <p:cNvSpPr>
            <a:spLocks noGrp="1" noChangeArrowheads="1"/>
          </p:cNvSpPr>
          <p:nvPr>
            <p:ph type="body" idx="4294967295"/>
          </p:nvPr>
        </p:nvSpPr>
        <p:spPr>
          <a:xfrm>
            <a:off x="381000" y="1371600"/>
            <a:ext cx="8229600" cy="4983163"/>
          </a:xfrm>
        </p:spPr>
        <p:txBody>
          <a:bodyPr>
            <a:normAutofit fontScale="92500" lnSpcReduction="20000"/>
          </a:bodyPr>
          <a:lstStyle/>
          <a:p>
            <a:pPr>
              <a:lnSpc>
                <a:spcPct val="110000"/>
              </a:lnSpc>
            </a:pPr>
            <a:r>
              <a:rPr lang="en-US" sz="2200" dirty="0"/>
              <a:t>When multiple vaccines are administered, separate sites should ordinarily be used if possible</a:t>
            </a:r>
            <a:r>
              <a:rPr lang="en-US" sz="2200" dirty="0" smtClean="0"/>
              <a:t>.</a:t>
            </a:r>
          </a:p>
          <a:p>
            <a:pPr marL="0" indent="0">
              <a:lnSpc>
                <a:spcPct val="110000"/>
              </a:lnSpc>
              <a:buNone/>
            </a:pPr>
            <a:endParaRPr lang="en-US" sz="2200" dirty="0"/>
          </a:p>
          <a:p>
            <a:pPr>
              <a:lnSpc>
                <a:spcPct val="110000"/>
              </a:lnSpc>
            </a:pPr>
            <a:r>
              <a:rPr lang="en-US" sz="2200" dirty="0"/>
              <a:t>When necessary, two vaccines may be given in the same limb at a single visit</a:t>
            </a:r>
            <a:r>
              <a:rPr lang="en-US" sz="2200" dirty="0" smtClean="0"/>
              <a:t>.</a:t>
            </a:r>
          </a:p>
          <a:p>
            <a:pPr marL="0" indent="0">
              <a:lnSpc>
                <a:spcPct val="110000"/>
              </a:lnSpc>
              <a:buNone/>
            </a:pPr>
            <a:endParaRPr lang="en-US" sz="2200" dirty="0"/>
          </a:p>
          <a:p>
            <a:pPr>
              <a:lnSpc>
                <a:spcPct val="110000"/>
              </a:lnSpc>
            </a:pPr>
            <a:r>
              <a:rPr lang="en-US" sz="2200" dirty="0"/>
              <a:t>The thigh is the preferred site </a:t>
            </a:r>
            <a:r>
              <a:rPr lang="en-US" sz="2200" dirty="0" smtClean="0"/>
              <a:t>for infants and smaller children for </a:t>
            </a:r>
            <a:r>
              <a:rPr lang="en-US" sz="2200" dirty="0"/>
              <a:t>two simultaneous IM injections because of its greater muscle mass</a:t>
            </a:r>
            <a:r>
              <a:rPr lang="en-US" sz="2200" dirty="0" smtClean="0"/>
              <a:t>.</a:t>
            </a:r>
          </a:p>
          <a:p>
            <a:pPr marL="0" indent="0">
              <a:lnSpc>
                <a:spcPct val="110000"/>
              </a:lnSpc>
              <a:buNone/>
            </a:pPr>
            <a:endParaRPr lang="en-US" sz="2200" dirty="0"/>
          </a:p>
          <a:p>
            <a:pPr>
              <a:lnSpc>
                <a:spcPct val="110000"/>
              </a:lnSpc>
            </a:pPr>
            <a:r>
              <a:rPr lang="en-US" sz="2200" dirty="0"/>
              <a:t>The distance for separating the two injections is arbitrary but should be sufficient (e.g., 1 to 2 in. apart) so that local reactions are unlikely to develop</a:t>
            </a:r>
            <a:r>
              <a:rPr lang="en-US" sz="2200" dirty="0" smtClean="0"/>
              <a:t>.</a:t>
            </a:r>
          </a:p>
          <a:p>
            <a:pPr marL="0" indent="0">
              <a:lnSpc>
                <a:spcPct val="110000"/>
              </a:lnSpc>
              <a:buNone/>
            </a:pPr>
            <a:endParaRPr lang="en-US" sz="2200" dirty="0"/>
          </a:p>
          <a:p>
            <a:pPr>
              <a:lnSpc>
                <a:spcPct val="110000"/>
              </a:lnSpc>
            </a:pPr>
            <a:r>
              <a:rPr lang="en-US" sz="2200" dirty="0"/>
              <a:t>Multiple vaccines should not be mixed in a single syringe unless specifically licensed and labeled for administering in one syringe.</a:t>
            </a:r>
          </a:p>
          <a:p>
            <a:pPr>
              <a:lnSpc>
                <a:spcPct val="90000"/>
              </a:lnSpc>
            </a:pPr>
            <a:endParaRPr lang="en-US" sz="2400"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6" y="1"/>
            <a:ext cx="8839200" cy="1295400"/>
          </a:xfrm>
        </p:spPr>
        <p:txBody>
          <a:bodyPr>
            <a:normAutofit/>
          </a:bodyPr>
          <a:lstStyle/>
          <a:p>
            <a:r>
              <a:rPr lang="en-US" sz="4000" dirty="0" smtClean="0"/>
              <a:t>Bleeding Disorders</a:t>
            </a:r>
            <a:endParaRPr lang="en-US" sz="4000" dirty="0"/>
          </a:p>
        </p:txBody>
      </p:sp>
      <p:sp>
        <p:nvSpPr>
          <p:cNvPr id="4" name="TextBox 3"/>
          <p:cNvSpPr txBox="1"/>
          <p:nvPr/>
        </p:nvSpPr>
        <p:spPr>
          <a:xfrm>
            <a:off x="281354" y="1676400"/>
            <a:ext cx="8534400" cy="4455515"/>
          </a:xfrm>
          <a:prstGeom prst="rect">
            <a:avLst/>
          </a:prstGeom>
          <a:noFill/>
        </p:spPr>
        <p:txBody>
          <a:bodyPr wrap="square" rtlCol="0">
            <a:spAutoFit/>
          </a:bodyPr>
          <a:lstStyle/>
          <a:p>
            <a:pPr>
              <a:lnSpc>
                <a:spcPct val="150000"/>
              </a:lnSpc>
            </a:pPr>
            <a:r>
              <a:rPr lang="en-US" sz="2400" dirty="0" smtClean="0">
                <a:latin typeface="+mn-lt"/>
              </a:rPr>
              <a:t>Individuals </a:t>
            </a:r>
            <a:r>
              <a:rPr lang="en-US" sz="2400" dirty="0">
                <a:latin typeface="+mn-lt"/>
              </a:rPr>
              <a:t>with a bleeding disorder or who are receiving anticoagulant therapy may develop hematomas in IM injection sites. When any intramuscularly administered vaccine is indicated for a patient with a bleeding disorder, the vaccine should be administered intramuscularly if a physician familiar with the patient’s bleeding risk determines that the vaccine can be administered by this route with reasonable safety. </a:t>
            </a:r>
          </a:p>
        </p:txBody>
      </p:sp>
    </p:spTree>
    <p:extLst>
      <p:ext uri="{BB962C8B-B14F-4D97-AF65-F5344CB8AC3E}">
        <p14:creationId xmlns:p14="http://schemas.microsoft.com/office/powerpoint/2010/main" val="927772710"/>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sz="4000" dirty="0" smtClean="0"/>
              <a:t>Non-Standard Administration</a:t>
            </a:r>
            <a:endParaRPr lang="en-US" sz="4000" dirty="0"/>
          </a:p>
        </p:txBody>
      </p:sp>
      <p:sp>
        <p:nvSpPr>
          <p:cNvPr id="3" name="Content Placeholder 2"/>
          <p:cNvSpPr>
            <a:spLocks noGrp="1"/>
          </p:cNvSpPr>
          <p:nvPr>
            <p:ph idx="1"/>
          </p:nvPr>
        </p:nvSpPr>
        <p:spPr>
          <a:xfrm>
            <a:off x="533400" y="1219200"/>
            <a:ext cx="8229600" cy="5364163"/>
          </a:xfrm>
        </p:spPr>
        <p:txBody>
          <a:bodyPr>
            <a:normAutofit lnSpcReduction="10000"/>
          </a:bodyPr>
          <a:lstStyle/>
          <a:p>
            <a:pPr marL="0" indent="0">
              <a:buNone/>
            </a:pPr>
            <a:endParaRPr lang="en-US" dirty="0" smtClean="0"/>
          </a:p>
          <a:p>
            <a:pPr>
              <a:lnSpc>
                <a:spcPct val="120000"/>
              </a:lnSpc>
            </a:pPr>
            <a:r>
              <a:rPr lang="en-US" sz="2400" dirty="0" smtClean="0"/>
              <a:t>CDC discourages deviating from the recommended route, site, dosage, or number of doses for any vaccine. Deviation can result in reduced protection and increase the risk of an exaggerated local reaction. For certain vaccines, the ACIP recommends revaccination if a nonstandard route or site is used. </a:t>
            </a:r>
          </a:p>
          <a:p>
            <a:pPr>
              <a:lnSpc>
                <a:spcPct val="120000"/>
              </a:lnSpc>
              <a:buNone/>
            </a:pPr>
            <a:endParaRPr lang="en-US" sz="2200" dirty="0" smtClean="0"/>
          </a:p>
          <a:p>
            <a:pPr>
              <a:lnSpc>
                <a:spcPct val="120000"/>
              </a:lnSpc>
            </a:pPr>
            <a:r>
              <a:rPr lang="en-US" sz="2400" dirty="0" smtClean="0"/>
              <a:t>Larger than recommended dosages can be hazardous because of excessive local or systemic concentrations of antigens or other vaccine constituents deposited into the tissue. </a:t>
            </a:r>
            <a:endParaRPr lang="en-US" sz="2400" dirty="0"/>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066800"/>
          </a:xfrm>
        </p:spPr>
        <p:txBody>
          <a:bodyPr/>
          <a:lstStyle/>
          <a:p>
            <a:r>
              <a:rPr lang="en-US" dirty="0" smtClean="0"/>
              <a:t>*Pre-Drawing Vaccines</a:t>
            </a:r>
            <a:endParaRPr lang="en-US" dirty="0"/>
          </a:p>
        </p:txBody>
      </p:sp>
      <p:sp>
        <p:nvSpPr>
          <p:cNvPr id="7" name="Content Placeholder 6"/>
          <p:cNvSpPr>
            <a:spLocks noGrp="1"/>
          </p:cNvSpPr>
          <p:nvPr>
            <p:ph idx="1"/>
          </p:nvPr>
        </p:nvSpPr>
        <p:spPr>
          <a:xfrm>
            <a:off x="304800" y="3886199"/>
            <a:ext cx="9601200" cy="2362201"/>
          </a:xfrm>
        </p:spPr>
        <p:txBody>
          <a:bodyPr>
            <a:normAutofit fontScale="92500" lnSpcReduction="20000"/>
          </a:bodyPr>
          <a:lstStyle/>
          <a:p>
            <a:pPr>
              <a:buNone/>
            </a:pPr>
            <a:endParaRPr lang="en-US" dirty="0" smtClean="0"/>
          </a:p>
          <a:p>
            <a:pPr>
              <a:buNone/>
            </a:pPr>
            <a:r>
              <a:rPr lang="en-US" dirty="0" smtClean="0"/>
              <a:t>CDC recommends that providers draw up</a:t>
            </a:r>
          </a:p>
          <a:p>
            <a:pPr>
              <a:buNone/>
            </a:pPr>
            <a:r>
              <a:rPr lang="en-US" dirty="0" smtClean="0"/>
              <a:t>vaccines only at the time of administration. </a:t>
            </a:r>
          </a:p>
          <a:p>
            <a:pPr>
              <a:buNone/>
            </a:pPr>
            <a:r>
              <a:rPr lang="en-US" b="1" dirty="0" smtClean="0"/>
              <a:t>Do Not </a:t>
            </a:r>
            <a:r>
              <a:rPr lang="en-US" dirty="0" smtClean="0"/>
              <a:t>pre-draw doses before they are</a:t>
            </a:r>
          </a:p>
          <a:p>
            <a:pPr>
              <a:buNone/>
            </a:pPr>
            <a:r>
              <a:rPr lang="en-US" dirty="0" smtClean="0"/>
              <a:t>needed.</a:t>
            </a:r>
            <a:endParaRPr lang="en-US" dirty="0"/>
          </a:p>
        </p:txBody>
      </p:sp>
      <p:pic>
        <p:nvPicPr>
          <p:cNvPr id="3" name="Picture 2"/>
          <p:cNvPicPr>
            <a:picLocks noChangeAspect="1"/>
          </p:cNvPicPr>
          <p:nvPr/>
        </p:nvPicPr>
        <p:blipFill>
          <a:blip r:embed="rId3"/>
          <a:stretch>
            <a:fillRect/>
          </a:stretch>
        </p:blipFill>
        <p:spPr>
          <a:xfrm>
            <a:off x="1905001" y="685800"/>
            <a:ext cx="5257800" cy="3340321"/>
          </a:xfrm>
          <a:prstGeom prst="rect">
            <a:avLst/>
          </a:prstGeom>
        </p:spPr>
      </p:pic>
    </p:spTree>
    <p:extLst>
      <p:ext uri="{BB962C8B-B14F-4D97-AF65-F5344CB8AC3E}">
        <p14:creationId xmlns:p14="http://schemas.microsoft.com/office/powerpoint/2010/main" val="2679179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3600" dirty="0" smtClean="0"/>
              <a:t>Managing Acute Vaccine Reactions</a:t>
            </a:r>
            <a:endParaRPr lang="en-US" sz="3600" dirty="0"/>
          </a:p>
        </p:txBody>
      </p:sp>
      <p:sp>
        <p:nvSpPr>
          <p:cNvPr id="3" name="Content Placeholder 2"/>
          <p:cNvSpPr>
            <a:spLocks noGrp="1"/>
          </p:cNvSpPr>
          <p:nvPr>
            <p:ph idx="1"/>
          </p:nvPr>
        </p:nvSpPr>
        <p:spPr>
          <a:xfrm>
            <a:off x="533400" y="1687268"/>
            <a:ext cx="8229600" cy="5135563"/>
          </a:xfrm>
        </p:spPr>
        <p:txBody>
          <a:bodyPr>
            <a:normAutofit/>
          </a:bodyPr>
          <a:lstStyle/>
          <a:p>
            <a:r>
              <a:rPr lang="en-US" sz="2800" dirty="0" smtClean="0"/>
              <a:t>Thorough screening for contraindications and precautions</a:t>
            </a:r>
          </a:p>
          <a:p>
            <a:r>
              <a:rPr lang="en-US" sz="2800" dirty="0" smtClean="0"/>
              <a:t>Procedures in place for managing reaction</a:t>
            </a:r>
          </a:p>
          <a:p>
            <a:r>
              <a:rPr lang="en-US" sz="2800" dirty="0" smtClean="0"/>
              <a:t>Be familiar with the signs &amp; symptoms of anaphylaxis</a:t>
            </a:r>
          </a:p>
          <a:p>
            <a:r>
              <a:rPr lang="en-US" sz="2800" dirty="0" smtClean="0"/>
              <a:t>Know staff role in the event of an emergency</a:t>
            </a:r>
          </a:p>
          <a:p>
            <a:r>
              <a:rPr lang="en-US" sz="2800" dirty="0" smtClean="0"/>
              <a:t>CPR certified</a:t>
            </a:r>
          </a:p>
          <a:p>
            <a:r>
              <a:rPr lang="en-US" sz="2800" dirty="0" smtClean="0"/>
              <a:t>Emergency cart &amp; equipment available</a:t>
            </a:r>
            <a:endParaRPr lang="en-US" sz="2800" dirty="0"/>
          </a:p>
        </p:txBody>
      </p:sp>
    </p:spTree>
    <p:extLst>
      <p:ext uri="{BB962C8B-B14F-4D97-AF65-F5344CB8AC3E}">
        <p14:creationId xmlns:p14="http://schemas.microsoft.com/office/powerpoint/2010/main" val="204157416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pPr algn="ctr">
              <a:defRPr/>
            </a:pPr>
            <a:r>
              <a:rPr lang="en-US" kern="1200" dirty="0" smtClean="0"/>
              <a:t>Disclosure Statements</a:t>
            </a:r>
            <a:endParaRPr lang="en-US" dirty="0"/>
          </a:p>
        </p:txBody>
      </p:sp>
      <p:sp>
        <p:nvSpPr>
          <p:cNvPr id="7171" name="Content Placeholder 2"/>
          <p:cNvSpPr>
            <a:spLocks noGrp="1"/>
          </p:cNvSpPr>
          <p:nvPr>
            <p:ph idx="1"/>
          </p:nvPr>
        </p:nvSpPr>
        <p:spPr>
          <a:xfrm>
            <a:off x="381000" y="1600200"/>
            <a:ext cx="8458200" cy="4525963"/>
          </a:xfrm>
        </p:spPr>
        <p:txBody>
          <a:bodyPr/>
          <a:lstStyle/>
          <a:p>
            <a:pPr marL="0" indent="0">
              <a:lnSpc>
                <a:spcPct val="150000"/>
              </a:lnSpc>
              <a:buNone/>
            </a:pPr>
            <a:r>
              <a:rPr lang="en-US" sz="2800" dirty="0" smtClean="0"/>
              <a:t>To obtain nursing contact hours for this session, you must be present for the entire hour and complete an evaluation.  </a:t>
            </a:r>
            <a:endParaRPr lang="en-US" dirty="0" smtClean="0"/>
          </a:p>
        </p:txBody>
      </p:sp>
    </p:spTree>
    <p:extLst>
      <p:ext uri="{BB962C8B-B14F-4D97-AF65-F5344CB8AC3E}">
        <p14:creationId xmlns:p14="http://schemas.microsoft.com/office/powerpoint/2010/main" val="937160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2"/>
          <p:cNvSpPr>
            <a:spLocks noGrp="1" noChangeArrowheads="1"/>
          </p:cNvSpPr>
          <p:nvPr>
            <p:ph type="title" idx="4294967295"/>
          </p:nvPr>
        </p:nvSpPr>
        <p:spPr>
          <a:xfrm>
            <a:off x="457200" y="0"/>
            <a:ext cx="8534400" cy="990600"/>
          </a:xfrm>
        </p:spPr>
        <p:txBody>
          <a:bodyPr>
            <a:normAutofit/>
          </a:bodyPr>
          <a:lstStyle/>
          <a:p>
            <a:pPr eaLnBrk="1" hangingPunct="1"/>
            <a:r>
              <a:rPr lang="en-US" dirty="0" smtClean="0"/>
              <a:t>Always Document…</a:t>
            </a:r>
          </a:p>
        </p:txBody>
      </p:sp>
      <p:sp>
        <p:nvSpPr>
          <p:cNvPr id="295938" name="Rectangle 3"/>
          <p:cNvSpPr>
            <a:spLocks noGrp="1" noChangeArrowheads="1"/>
          </p:cNvSpPr>
          <p:nvPr>
            <p:ph type="body" idx="4294967295"/>
          </p:nvPr>
        </p:nvSpPr>
        <p:spPr>
          <a:xfrm>
            <a:off x="192087" y="1219200"/>
            <a:ext cx="8686800" cy="3276600"/>
          </a:xfrm>
        </p:spPr>
        <p:txBody>
          <a:bodyPr>
            <a:normAutofit/>
          </a:bodyPr>
          <a:lstStyle/>
          <a:p>
            <a:pPr>
              <a:lnSpc>
                <a:spcPct val="80000"/>
              </a:lnSpc>
              <a:spcBef>
                <a:spcPct val="30000"/>
              </a:spcBef>
              <a:buClr>
                <a:schemeClr val="tx1"/>
              </a:buClr>
            </a:pPr>
            <a:r>
              <a:rPr lang="en-US" sz="2400" dirty="0" smtClean="0"/>
              <a:t>Accept only written documentation of prior immunizations</a:t>
            </a:r>
          </a:p>
          <a:p>
            <a:pPr>
              <a:lnSpc>
                <a:spcPct val="80000"/>
              </a:lnSpc>
              <a:spcBef>
                <a:spcPct val="30000"/>
              </a:spcBef>
              <a:buClr>
                <a:schemeClr val="tx1"/>
              </a:buClr>
            </a:pPr>
            <a:r>
              <a:rPr lang="en-US" sz="2400" dirty="0" smtClean="0"/>
              <a:t>After vaccine administration, </a:t>
            </a:r>
            <a:r>
              <a:rPr lang="en-US" sz="2400" u="sng" dirty="0" smtClean="0"/>
              <a:t>document</a:t>
            </a:r>
            <a:r>
              <a:rPr lang="en-US" sz="2400" dirty="0" smtClean="0"/>
              <a:t>:</a:t>
            </a:r>
          </a:p>
          <a:p>
            <a:pPr lvl="1">
              <a:lnSpc>
                <a:spcPct val="80000"/>
              </a:lnSpc>
              <a:spcBef>
                <a:spcPct val="30000"/>
              </a:spcBef>
              <a:buClr>
                <a:schemeClr val="tx1"/>
              </a:buClr>
              <a:buFont typeface="Wingdings" pitchFamily="2" charset="2"/>
              <a:buChar char="ü"/>
            </a:pPr>
            <a:r>
              <a:rPr lang="en-US" sz="2400" dirty="0" smtClean="0"/>
              <a:t>Publication date of VIS  &amp; date VIS given</a:t>
            </a:r>
          </a:p>
          <a:p>
            <a:pPr lvl="1" eaLnBrk="1" hangingPunct="1">
              <a:lnSpc>
                <a:spcPct val="80000"/>
              </a:lnSpc>
              <a:spcBef>
                <a:spcPct val="30000"/>
              </a:spcBef>
              <a:buClr>
                <a:schemeClr val="tx1"/>
              </a:buClr>
              <a:buFont typeface="Wingdings" pitchFamily="2" charset="2"/>
              <a:buChar char="ü"/>
            </a:pPr>
            <a:r>
              <a:rPr lang="en-US" sz="2400" dirty="0" smtClean="0"/>
              <a:t>Date, site, route, antigen(s), manufacturer, lot # </a:t>
            </a:r>
          </a:p>
          <a:p>
            <a:pPr lvl="1" eaLnBrk="1" hangingPunct="1">
              <a:lnSpc>
                <a:spcPct val="80000"/>
              </a:lnSpc>
              <a:spcBef>
                <a:spcPct val="30000"/>
              </a:spcBef>
              <a:buClr>
                <a:schemeClr val="tx1"/>
              </a:buClr>
              <a:buFont typeface="Wingdings" pitchFamily="2" charset="2"/>
              <a:buChar char="ü"/>
            </a:pPr>
            <a:r>
              <a:rPr lang="en-US" sz="2400" dirty="0" smtClean="0"/>
              <a:t>Person administering vaccine, practice name and address</a:t>
            </a:r>
          </a:p>
          <a:p>
            <a:pPr lvl="1">
              <a:lnSpc>
                <a:spcPct val="80000"/>
              </a:lnSpc>
              <a:spcBef>
                <a:spcPct val="30000"/>
              </a:spcBef>
              <a:buClr>
                <a:schemeClr val="tx1"/>
              </a:buClr>
              <a:buFont typeface="Wingdings" pitchFamily="2" charset="2"/>
              <a:buChar char="ü"/>
            </a:pPr>
            <a:r>
              <a:rPr lang="en-US" sz="2400" dirty="0" smtClean="0"/>
              <a:t>Vaccine refusals with a signed “Refusal to Vaccinate Form”</a:t>
            </a:r>
          </a:p>
          <a:p>
            <a:pPr lvl="1">
              <a:lnSpc>
                <a:spcPct val="80000"/>
              </a:lnSpc>
              <a:spcBef>
                <a:spcPct val="30000"/>
              </a:spcBef>
              <a:buClr>
                <a:schemeClr val="tx1"/>
              </a:buClr>
              <a:buFont typeface="Wingdings" pitchFamily="2" charset="2"/>
              <a:buChar char="ü"/>
            </a:pPr>
            <a:r>
              <a:rPr lang="en-US" sz="2400" dirty="0" smtClean="0"/>
              <a:t>GA law does not require signed consent for immunizations</a:t>
            </a:r>
          </a:p>
          <a:p>
            <a:pPr>
              <a:lnSpc>
                <a:spcPct val="80000"/>
              </a:lnSpc>
              <a:spcBef>
                <a:spcPct val="30000"/>
              </a:spcBef>
              <a:buClr>
                <a:schemeClr val="tx1"/>
              </a:buClr>
              <a:buFont typeface="Wingdings" pitchFamily="2" charset="2"/>
              <a:buChar char="ü"/>
            </a:pPr>
            <a:endParaRPr lang="en-US" sz="2600" dirty="0" smtClean="0"/>
          </a:p>
        </p:txBody>
      </p:sp>
      <p:pic>
        <p:nvPicPr>
          <p:cNvPr id="295939" name="Picture 4"/>
          <p:cNvPicPr>
            <a:picLocks noChangeAspect="1" noChangeArrowheads="1"/>
          </p:cNvPicPr>
          <p:nvPr/>
        </p:nvPicPr>
        <p:blipFill>
          <a:blip r:embed="rId3" cstate="print"/>
          <a:srcRect b="40692"/>
          <a:stretch>
            <a:fillRect/>
          </a:stretch>
        </p:blipFill>
        <p:spPr bwMode="auto">
          <a:xfrm>
            <a:off x="304800" y="4550788"/>
            <a:ext cx="2914650" cy="1592263"/>
          </a:xfrm>
          <a:prstGeom prst="rect">
            <a:avLst/>
          </a:prstGeom>
          <a:noFill/>
          <a:ln w="9525">
            <a:solidFill>
              <a:srgbClr val="FF99CC"/>
            </a:solidFill>
            <a:miter lim="800000"/>
            <a:headEnd/>
            <a:tailEnd/>
          </a:ln>
        </p:spPr>
      </p:pic>
      <p:pic>
        <p:nvPicPr>
          <p:cNvPr id="295940" name="Picture 5"/>
          <p:cNvPicPr>
            <a:picLocks noChangeAspect="1" noChangeArrowheads="1"/>
          </p:cNvPicPr>
          <p:nvPr/>
        </p:nvPicPr>
        <p:blipFill>
          <a:blip r:embed="rId4" cstate="print"/>
          <a:srcRect/>
          <a:stretch>
            <a:fillRect/>
          </a:stretch>
        </p:blipFill>
        <p:spPr bwMode="auto">
          <a:xfrm>
            <a:off x="2895600" y="4900477"/>
            <a:ext cx="2924175" cy="1295400"/>
          </a:xfrm>
          <a:prstGeom prst="rect">
            <a:avLst/>
          </a:prstGeom>
          <a:noFill/>
          <a:ln w="9525">
            <a:solidFill>
              <a:srgbClr val="99CCFF"/>
            </a:solidFill>
            <a:miter lim="800000"/>
            <a:headEnd/>
            <a:tailEnd/>
          </a:ln>
        </p:spPr>
      </p:pic>
      <p:pic>
        <p:nvPicPr>
          <p:cNvPr id="295941" name="Picture 6"/>
          <p:cNvPicPr>
            <a:picLocks noChangeAspect="1" noChangeArrowheads="1"/>
          </p:cNvPicPr>
          <p:nvPr/>
        </p:nvPicPr>
        <p:blipFill>
          <a:blip r:embed="rId5" cstate="print"/>
          <a:srcRect/>
          <a:stretch>
            <a:fillRect/>
          </a:stretch>
        </p:blipFill>
        <p:spPr bwMode="auto">
          <a:xfrm>
            <a:off x="5562600" y="4524212"/>
            <a:ext cx="2989263" cy="1601788"/>
          </a:xfrm>
          <a:prstGeom prst="rect">
            <a:avLst/>
          </a:prstGeom>
          <a:noFill/>
          <a:ln w="19050">
            <a:solidFill>
              <a:schemeClr val="tx1"/>
            </a:solidFill>
            <a:miter lim="800000"/>
            <a:headEnd/>
            <a:tailEnd/>
          </a:ln>
        </p:spPr>
      </p:pic>
    </p:spTree>
    <p:extLst>
      <p:ext uri="{BB962C8B-B14F-4D97-AF65-F5344CB8AC3E}">
        <p14:creationId xmlns:p14="http://schemas.microsoft.com/office/powerpoint/2010/main" val="4071476708"/>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ChangeArrowheads="1"/>
          </p:cNvSpPr>
          <p:nvPr>
            <p:ph type="title" idx="4294967295"/>
          </p:nvPr>
        </p:nvSpPr>
        <p:spPr>
          <a:xfrm>
            <a:off x="0" y="0"/>
            <a:ext cx="9144000" cy="1143000"/>
          </a:xfrm>
        </p:spPr>
        <p:txBody>
          <a:bodyPr>
            <a:noAutofit/>
          </a:bodyPr>
          <a:lstStyle/>
          <a:p>
            <a:pPr eaLnBrk="1" hangingPunct="1"/>
            <a:r>
              <a:rPr lang="en-US" sz="3600" dirty="0" smtClean="0"/>
              <a:t>The 7 Rights of  Vaccine Administration</a:t>
            </a:r>
          </a:p>
        </p:txBody>
      </p:sp>
      <p:sp>
        <p:nvSpPr>
          <p:cNvPr id="291842" name="Rectangle 3"/>
          <p:cNvSpPr>
            <a:spLocks noGrp="1" noChangeArrowheads="1"/>
          </p:cNvSpPr>
          <p:nvPr>
            <p:ph type="body" sz="half" idx="4294967295"/>
          </p:nvPr>
        </p:nvSpPr>
        <p:spPr>
          <a:xfrm>
            <a:off x="762000" y="1143000"/>
            <a:ext cx="7924800" cy="4953000"/>
          </a:xfrm>
        </p:spPr>
        <p:txBody>
          <a:bodyPr>
            <a:normAutofit/>
          </a:bodyPr>
          <a:lstStyle/>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Patient</a:t>
            </a:r>
            <a:endParaRPr lang="en-US" sz="2800" dirty="0" smtClean="0">
              <a:solidFill>
                <a:srgbClr val="C00000"/>
              </a:solidFill>
            </a:endParaRPr>
          </a:p>
          <a:p>
            <a:pPr eaLnBrk="1" hangingPunct="1">
              <a:spcBef>
                <a:spcPct val="30000"/>
              </a:spcBef>
              <a:buClr>
                <a:srgbClr val="C00000"/>
              </a:buClr>
              <a:buFont typeface="Wingdings" pitchFamily="2" charset="2"/>
              <a:buChar char="ü"/>
            </a:pPr>
            <a:r>
              <a:rPr lang="en-US" sz="2800" dirty="0" smtClean="0"/>
              <a:t>Right</a:t>
            </a:r>
            <a:r>
              <a:rPr lang="en-US" sz="2800" dirty="0" smtClean="0">
                <a:solidFill>
                  <a:srgbClr val="C00000"/>
                </a:solidFill>
              </a:rPr>
              <a:t> </a:t>
            </a:r>
            <a:r>
              <a:rPr lang="en-US" sz="2800" b="1" i="1" dirty="0" smtClean="0">
                <a:solidFill>
                  <a:srgbClr val="C00000"/>
                </a:solidFill>
              </a:rPr>
              <a:t>Vaccine or Diluent</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Time*</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Dosage</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Route, Needle Length, Technique</a:t>
            </a:r>
            <a:r>
              <a:rPr lang="en-US" sz="2800" dirty="0" smtClean="0">
                <a:solidFill>
                  <a:srgbClr val="C00000"/>
                </a:solidFill>
              </a:rPr>
              <a:t> </a:t>
            </a:r>
          </a:p>
          <a:p>
            <a:pPr eaLnBrk="1" hangingPunct="1">
              <a:spcBef>
                <a:spcPct val="30000"/>
              </a:spcBef>
              <a:buClr>
                <a:srgbClr val="C00000"/>
              </a:buClr>
              <a:buFont typeface="Wingdings" pitchFamily="2" charset="2"/>
              <a:buChar char="ü"/>
            </a:pPr>
            <a:r>
              <a:rPr lang="en-US" sz="2800" dirty="0" smtClean="0"/>
              <a:t>Right </a:t>
            </a:r>
            <a:r>
              <a:rPr lang="en-US" sz="2800" b="1" i="1" dirty="0" smtClean="0">
                <a:solidFill>
                  <a:srgbClr val="C00000"/>
                </a:solidFill>
              </a:rPr>
              <a:t>Site</a:t>
            </a:r>
            <a:r>
              <a:rPr lang="en-US" sz="2800" dirty="0" smtClean="0"/>
              <a:t> for route indicated</a:t>
            </a:r>
          </a:p>
          <a:p>
            <a:pPr eaLnBrk="1" hangingPunct="1">
              <a:spcBef>
                <a:spcPct val="30000"/>
              </a:spcBef>
              <a:buClr>
                <a:srgbClr val="C00000"/>
              </a:buClr>
              <a:buFont typeface="Wingdings" pitchFamily="2" charset="2"/>
              <a:buChar char="ü"/>
            </a:pPr>
            <a:r>
              <a:rPr lang="en-US" sz="2800" dirty="0" smtClean="0"/>
              <a:t>Right</a:t>
            </a:r>
            <a:r>
              <a:rPr lang="en-US" sz="2800" dirty="0" smtClean="0">
                <a:solidFill>
                  <a:schemeClr val="bg1"/>
                </a:solidFill>
              </a:rPr>
              <a:t> </a:t>
            </a:r>
            <a:r>
              <a:rPr lang="en-US" sz="2800" b="1" i="1" dirty="0" smtClean="0">
                <a:solidFill>
                  <a:srgbClr val="C00000"/>
                </a:solidFill>
              </a:rPr>
              <a:t>Documentation</a:t>
            </a:r>
          </a:p>
          <a:p>
            <a:pPr eaLnBrk="1" hangingPunct="1">
              <a:spcBef>
                <a:spcPct val="30000"/>
              </a:spcBef>
              <a:buClr>
                <a:srgbClr val="FFFFCC"/>
              </a:buClr>
              <a:buFontTx/>
              <a:buNone/>
            </a:pPr>
            <a:r>
              <a:rPr lang="en-US" sz="2000" b="1" i="1" dirty="0" smtClean="0"/>
              <a:t>      * Correct age, appropriate interval, and administer before vaccine or diluent expires</a:t>
            </a:r>
          </a:p>
        </p:txBody>
      </p:sp>
      <p:pic>
        <p:nvPicPr>
          <p:cNvPr id="291843" name="Picture 2"/>
          <p:cNvPicPr>
            <a:picLocks noChangeAspect="1" noChangeArrowheads="1"/>
          </p:cNvPicPr>
          <p:nvPr/>
        </p:nvPicPr>
        <p:blipFill>
          <a:blip r:embed="rId3" cstate="print"/>
          <a:srcRect/>
          <a:stretch>
            <a:fillRect/>
          </a:stretch>
        </p:blipFill>
        <p:spPr bwMode="auto">
          <a:xfrm>
            <a:off x="6248400" y="1828799"/>
            <a:ext cx="914400" cy="1166813"/>
          </a:xfrm>
          <a:prstGeom prst="rect">
            <a:avLst/>
          </a:prstGeom>
          <a:noFill/>
          <a:ln w="9525">
            <a:noFill/>
            <a:miter lim="800000"/>
            <a:headEnd/>
            <a:tailEnd/>
          </a:ln>
        </p:spPr>
      </p:pic>
      <p:sp>
        <p:nvSpPr>
          <p:cNvPr id="291844" name="Rectangle 6"/>
          <p:cNvSpPr>
            <a:spLocks noChangeArrowheads="1"/>
          </p:cNvSpPr>
          <p:nvPr/>
        </p:nvSpPr>
        <p:spPr bwMode="auto">
          <a:xfrm>
            <a:off x="1066800" y="6248400"/>
            <a:ext cx="7239000" cy="307777"/>
          </a:xfrm>
          <a:prstGeom prst="rect">
            <a:avLst/>
          </a:prstGeom>
          <a:noFill/>
          <a:ln w="9525">
            <a:noFill/>
            <a:miter lim="800000"/>
            <a:headEnd/>
            <a:tailEnd/>
          </a:ln>
        </p:spPr>
        <p:txBody>
          <a:bodyPr wrap="square">
            <a:spAutoFit/>
          </a:bodyPr>
          <a:lstStyle/>
          <a:p>
            <a:r>
              <a:rPr lang="en-US" sz="1400" b="1" dirty="0">
                <a:solidFill>
                  <a:srgbClr val="FFFFFF"/>
                </a:solidFill>
                <a:latin typeface="Calibri" pitchFamily="34" charset="0"/>
                <a:cs typeface="Arial" charset="0"/>
              </a:rPr>
              <a:t>Ref:  </a:t>
            </a:r>
            <a:r>
              <a:rPr lang="en-US" sz="1400" b="1" dirty="0">
                <a:solidFill>
                  <a:srgbClr val="C00000"/>
                </a:solidFill>
                <a:latin typeface="Calibri" pitchFamily="34" charset="0"/>
                <a:cs typeface="Arial" charset="0"/>
              </a:rPr>
              <a:t>Epidemiology and Prevention of Vaccine-Preventable Diseases. 12th Edition, May 2012.</a:t>
            </a:r>
            <a:endParaRPr lang="en-US" sz="1400" b="1" dirty="0">
              <a:solidFill>
                <a:srgbClr val="C00000"/>
              </a:solidFill>
              <a:cs typeface="Arial" charset="0"/>
            </a:endParaRPr>
          </a:p>
        </p:txBody>
      </p:sp>
    </p:spTree>
    <p:extLst>
      <p:ext uri="{BB962C8B-B14F-4D97-AF65-F5344CB8AC3E}">
        <p14:creationId xmlns:p14="http://schemas.microsoft.com/office/powerpoint/2010/main" val="288426159"/>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dirty="0" smtClean="0"/>
              <a:t>Avoiding Vaccine Errors</a:t>
            </a:r>
            <a:endParaRPr lang="en-US" dirty="0"/>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sz="2800" dirty="0" smtClean="0"/>
              <a:t>When possible, involve staff in selection of vaccine products</a:t>
            </a:r>
          </a:p>
          <a:p>
            <a:pPr marL="0" indent="0">
              <a:buNone/>
            </a:pPr>
            <a:endParaRPr lang="en-US" sz="2800" dirty="0" smtClean="0"/>
          </a:p>
          <a:p>
            <a:r>
              <a:rPr lang="en-US" sz="2800" dirty="0" smtClean="0"/>
              <a:t>Keep current reference materials on each vaccine</a:t>
            </a:r>
          </a:p>
          <a:p>
            <a:pPr marL="0" indent="0">
              <a:buNone/>
            </a:pPr>
            <a:endParaRPr lang="en-US" sz="2800" dirty="0" smtClean="0"/>
          </a:p>
          <a:p>
            <a:r>
              <a:rPr lang="en-US" sz="2800" dirty="0" smtClean="0"/>
              <a:t>Rotate vaccines</a:t>
            </a:r>
          </a:p>
          <a:p>
            <a:pPr marL="0" indent="0">
              <a:buNone/>
            </a:pPr>
            <a:endParaRPr lang="en-US" sz="2800" dirty="0" smtClean="0"/>
          </a:p>
          <a:p>
            <a:r>
              <a:rPr lang="en-US" sz="2800" dirty="0" smtClean="0"/>
              <a:t>Consider the potential for product mix-up</a:t>
            </a:r>
          </a:p>
          <a:p>
            <a:pPr marL="0" indent="0">
              <a:buNone/>
            </a:pPr>
            <a:endParaRPr lang="en-US" sz="2800" dirty="0" smtClean="0"/>
          </a:p>
          <a:p>
            <a:r>
              <a:rPr lang="en-US" sz="2800" dirty="0" smtClean="0"/>
              <a:t>Triple Check Your work</a:t>
            </a:r>
            <a:endParaRPr lang="en-US" sz="2800" dirty="0"/>
          </a:p>
        </p:txBody>
      </p:sp>
    </p:spTree>
    <p:extLst>
      <p:ext uri="{BB962C8B-B14F-4D97-AF65-F5344CB8AC3E}">
        <p14:creationId xmlns:p14="http://schemas.microsoft.com/office/powerpoint/2010/main" val="4246072024"/>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lstStyle/>
          <a:p>
            <a:r>
              <a:rPr lang="en-US" dirty="0" smtClean="0"/>
              <a:t>Avoiding Vaccine Errors</a:t>
            </a:r>
            <a:endParaRPr lang="en-US" dirty="0"/>
          </a:p>
        </p:txBody>
      </p:sp>
      <p:sp>
        <p:nvSpPr>
          <p:cNvPr id="3" name="Text Placeholder 2"/>
          <p:cNvSpPr>
            <a:spLocks noGrp="1"/>
          </p:cNvSpPr>
          <p:nvPr>
            <p:ph type="body" idx="1"/>
          </p:nvPr>
        </p:nvSpPr>
        <p:spPr/>
        <p:txBody>
          <a:bodyPr>
            <a:noAutofit/>
          </a:bodyPr>
          <a:lstStyle/>
          <a:p>
            <a:pPr algn="ctr"/>
            <a:r>
              <a:rPr lang="en-US" sz="4000" dirty="0" smtClean="0"/>
              <a:t>DTaP</a:t>
            </a:r>
            <a:endParaRPr lang="en-US" sz="4000" dirty="0"/>
          </a:p>
        </p:txBody>
      </p:sp>
      <p:sp>
        <p:nvSpPr>
          <p:cNvPr id="5" name="Text Placeholder 4"/>
          <p:cNvSpPr>
            <a:spLocks noGrp="1"/>
          </p:cNvSpPr>
          <p:nvPr>
            <p:ph type="body" sz="quarter" idx="3"/>
          </p:nvPr>
        </p:nvSpPr>
        <p:spPr/>
        <p:txBody>
          <a:bodyPr>
            <a:noAutofit/>
          </a:bodyPr>
          <a:lstStyle/>
          <a:p>
            <a:pPr algn="ctr"/>
            <a:r>
              <a:rPr lang="en-US" sz="4000" dirty="0" smtClean="0"/>
              <a:t>Tdap</a:t>
            </a:r>
            <a:endParaRPr lang="en-US" sz="4000" dirty="0"/>
          </a:p>
        </p:txBody>
      </p:sp>
      <p:pic>
        <p:nvPicPr>
          <p:cNvPr id="157698" name="Picture 2"/>
          <p:cNvPicPr>
            <a:picLocks noGrp="1" noChangeAspect="1" noChangeArrowheads="1"/>
          </p:cNvPicPr>
          <p:nvPr>
            <p:ph sz="half" idx="2"/>
          </p:nvPr>
        </p:nvPicPr>
        <p:blipFill>
          <a:blip r:embed="rId3" cstate="print"/>
          <a:srcRect/>
          <a:stretch>
            <a:fillRect/>
          </a:stretch>
        </p:blipFill>
        <p:spPr bwMode="auto">
          <a:xfrm>
            <a:off x="0" y="2209800"/>
            <a:ext cx="4495800" cy="3810000"/>
          </a:xfrm>
          <a:prstGeom prst="rect">
            <a:avLst/>
          </a:prstGeom>
          <a:noFill/>
          <a:ln w="9525">
            <a:noFill/>
            <a:miter lim="800000"/>
            <a:headEnd/>
            <a:tailEnd/>
          </a:ln>
        </p:spPr>
      </p:pic>
      <p:pic>
        <p:nvPicPr>
          <p:cNvPr id="157699" name="Picture 3"/>
          <p:cNvPicPr>
            <a:picLocks noGrp="1" noChangeAspect="1" noChangeArrowheads="1"/>
          </p:cNvPicPr>
          <p:nvPr>
            <p:ph sz="quarter" idx="4"/>
          </p:nvPr>
        </p:nvPicPr>
        <p:blipFill>
          <a:blip r:embed="rId4" cstate="print"/>
          <a:srcRect/>
          <a:stretch>
            <a:fillRect/>
          </a:stretch>
        </p:blipFill>
        <p:spPr bwMode="auto">
          <a:xfrm>
            <a:off x="4648200" y="2209800"/>
            <a:ext cx="4267200" cy="3581401"/>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1676400" y="1600200"/>
            <a:ext cx="7467600" cy="1295400"/>
          </a:xfrm>
        </p:spPr>
        <p:txBody>
          <a:bodyPr/>
          <a:lstStyle/>
          <a:p>
            <a:pPr marL="0" indent="0" eaLnBrk="1" hangingPunct="1">
              <a:lnSpc>
                <a:spcPct val="90000"/>
              </a:lnSpc>
              <a:buFontTx/>
              <a:buNone/>
            </a:pPr>
            <a:r>
              <a:rPr lang="en-US" sz="2400" dirty="0" smtClean="0"/>
              <a:t>Four month old Lucas was given Tdap instead of DTaP.</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dirty="0">
              <a:solidFill>
                <a:srgbClr val="FFFFFF"/>
              </a:solidFill>
              <a:latin typeface="Calibri"/>
            </a:endParaRPr>
          </a:p>
        </p:txBody>
      </p:sp>
    </p:spTree>
    <p:extLst>
      <p:ext uri="{BB962C8B-B14F-4D97-AF65-F5344CB8AC3E}">
        <p14:creationId xmlns:p14="http://schemas.microsoft.com/office/powerpoint/2010/main" val="2817529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1371600" y="304800"/>
            <a:ext cx="7772400" cy="1066800"/>
          </a:xfrm>
        </p:spPr>
        <p:txBody>
          <a:bodyPr/>
          <a:lstStyle/>
          <a:p>
            <a:pPr algn="l" eaLnBrk="1" hangingPunct="1"/>
            <a:r>
              <a:rPr lang="en-US" sz="4800" b="1" i="1" smtClean="0">
                <a:solidFill>
                  <a:srgbClr val="FFFF99"/>
                </a:solidFill>
              </a:rPr>
              <a:t>Test Your Knowledge!</a:t>
            </a:r>
          </a:p>
        </p:txBody>
      </p:sp>
      <p:sp>
        <p:nvSpPr>
          <p:cNvPr id="332803" name="Rectangle 3"/>
          <p:cNvSpPr>
            <a:spLocks noGrp="1" noChangeArrowheads="1"/>
          </p:cNvSpPr>
          <p:nvPr>
            <p:ph type="subTitle" idx="4294967295"/>
          </p:nvPr>
        </p:nvSpPr>
        <p:spPr>
          <a:xfrm>
            <a:off x="1676400" y="1600200"/>
            <a:ext cx="7467600" cy="1295400"/>
          </a:xfrm>
        </p:spPr>
        <p:txBody>
          <a:bodyPr/>
          <a:lstStyle/>
          <a:p>
            <a:pPr marL="0" indent="0" eaLnBrk="1" hangingPunct="1">
              <a:lnSpc>
                <a:spcPct val="90000"/>
              </a:lnSpc>
              <a:buFontTx/>
              <a:buNone/>
            </a:pPr>
            <a:r>
              <a:rPr lang="en-US" sz="2400" dirty="0" smtClean="0"/>
              <a:t>Four month old Lucas was given </a:t>
            </a:r>
            <a:r>
              <a:rPr lang="en-US" sz="2400" dirty="0" err="1" smtClean="0"/>
              <a:t>Tdap</a:t>
            </a:r>
            <a:r>
              <a:rPr lang="en-US" sz="2400" dirty="0" smtClean="0"/>
              <a:t> instead of </a:t>
            </a:r>
            <a:r>
              <a:rPr lang="en-US" sz="2400" dirty="0" err="1" smtClean="0"/>
              <a:t>DTaP</a:t>
            </a:r>
            <a:r>
              <a:rPr lang="en-US" sz="2400" dirty="0" smtClean="0"/>
              <a:t>.</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184150" cy="304800"/>
          </a:xfrm>
          <a:prstGeom prst="rect">
            <a:avLst/>
          </a:prstGeom>
          <a:noFill/>
          <a:ln w="9525">
            <a:noFill/>
            <a:miter lim="800000"/>
            <a:headEnd/>
            <a:tailEnd/>
          </a:ln>
        </p:spPr>
        <p:txBody>
          <a:bodyPr wrap="none">
            <a:spAutoFit/>
          </a:bodyPr>
          <a:lstStyle/>
          <a:p>
            <a:endParaRPr lang="en-US" sz="1400" b="1">
              <a:solidFill>
                <a:srgbClr val="FFFFFF"/>
              </a:solidFill>
              <a:cs typeface="Arial" charset="0"/>
            </a:endParaRPr>
          </a:p>
        </p:txBody>
      </p:sp>
      <p:sp>
        <p:nvSpPr>
          <p:cNvPr id="8" name="TextBox 7"/>
          <p:cNvSpPr txBox="1"/>
          <p:nvPr/>
        </p:nvSpPr>
        <p:spPr>
          <a:xfrm>
            <a:off x="990600" y="3429000"/>
            <a:ext cx="7315200" cy="369332"/>
          </a:xfrm>
          <a:prstGeom prst="rect">
            <a:avLst/>
          </a:prstGeom>
          <a:noFill/>
        </p:spPr>
        <p:txBody>
          <a:bodyPr wrap="square" rtlCol="0">
            <a:spAutoFit/>
          </a:bodyPr>
          <a:lstStyle/>
          <a:p>
            <a:pPr fontAlgn="auto">
              <a:spcBef>
                <a:spcPts val="0"/>
              </a:spcBef>
              <a:spcAft>
                <a:spcPts val="0"/>
              </a:spcAft>
            </a:pPr>
            <a:endParaRPr lang="en-US" dirty="0">
              <a:solidFill>
                <a:srgbClr val="FFFFFF"/>
              </a:solidFill>
              <a:latin typeface="Calibri"/>
            </a:endParaRPr>
          </a:p>
        </p:txBody>
      </p:sp>
      <p:sp>
        <p:nvSpPr>
          <p:cNvPr id="69635" name="Rectangle 3"/>
          <p:cNvSpPr>
            <a:spLocks noChangeArrowheads="1"/>
          </p:cNvSpPr>
          <p:nvPr/>
        </p:nvSpPr>
        <p:spPr bwMode="auto">
          <a:xfrm>
            <a:off x="914400" y="2896612"/>
            <a:ext cx="7620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solidFill>
                  <a:srgbClr val="FFFFFF"/>
                </a:solidFill>
                <a:latin typeface="Calibri"/>
                <a:ea typeface="Calibri" pitchFamily="34" charset="0"/>
                <a:cs typeface="Times New Roman" pitchFamily="18" charset="0"/>
              </a:rPr>
              <a:t>If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was inadvertently given to a child under age 7 years, it should not be counted as either the first, second, or third dose of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The dose should be repeated with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Continue vaccinating on schedule. If the dose of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was administered for the fourth or fifth </a:t>
            </a:r>
            <a:r>
              <a:rPr lang="en-US" sz="2400" dirty="0" err="1" smtClean="0">
                <a:solidFill>
                  <a:srgbClr val="FFFFFF"/>
                </a:solidFill>
                <a:latin typeface="Calibri"/>
                <a:ea typeface="Calibri" pitchFamily="34" charset="0"/>
                <a:cs typeface="Times New Roman" pitchFamily="18" charset="0"/>
              </a:rPr>
              <a:t>DTaP</a:t>
            </a:r>
            <a:r>
              <a:rPr lang="en-US" sz="2400" dirty="0" smtClean="0">
                <a:solidFill>
                  <a:srgbClr val="FFFFFF"/>
                </a:solidFill>
                <a:latin typeface="Calibri"/>
                <a:ea typeface="Calibri" pitchFamily="34" charset="0"/>
                <a:cs typeface="Times New Roman" pitchFamily="18" charset="0"/>
              </a:rPr>
              <a:t> dose, the </a:t>
            </a:r>
            <a:r>
              <a:rPr lang="en-US" sz="2400" dirty="0" err="1" smtClean="0">
                <a:solidFill>
                  <a:srgbClr val="FFFFFF"/>
                </a:solidFill>
                <a:latin typeface="Calibri"/>
                <a:ea typeface="Calibri" pitchFamily="34" charset="0"/>
                <a:cs typeface="Times New Roman" pitchFamily="18" charset="0"/>
              </a:rPr>
              <a:t>Tdap</a:t>
            </a:r>
            <a:r>
              <a:rPr lang="en-US" sz="2400" dirty="0" smtClean="0">
                <a:solidFill>
                  <a:srgbClr val="FFFFFF"/>
                </a:solidFill>
                <a:latin typeface="Calibri"/>
                <a:ea typeface="Calibri" pitchFamily="34" charset="0"/>
                <a:cs typeface="Times New Roman" pitchFamily="18" charset="0"/>
              </a:rPr>
              <a:t> dose can be counted as valid. </a:t>
            </a:r>
            <a:r>
              <a:rPr lang="en-US" sz="2400" b="1" dirty="0" smtClean="0">
                <a:solidFill>
                  <a:srgbClr val="FFFF00">
                    <a:lumMod val="40000"/>
                    <a:lumOff val="60000"/>
                  </a:srgbClr>
                </a:solidFill>
                <a:latin typeface="Calibri"/>
                <a:ea typeface="Calibri" pitchFamily="34" charset="0"/>
                <a:cs typeface="Times New Roman" pitchFamily="18" charset="0"/>
              </a:rPr>
              <a:t>Please remind your staff to always check the vaccine vial at least 3 times before administering any vaccine.</a:t>
            </a:r>
            <a:endParaRPr lang="en-US" b="1" dirty="0" smtClean="0">
              <a:solidFill>
                <a:srgbClr val="FFFF00">
                  <a:lumMod val="40000"/>
                  <a:lumOff val="60000"/>
                </a:srgbClr>
              </a:solidFill>
              <a:latin typeface="Arial" pitchFamily="34" charset="0"/>
              <a:cs typeface="Arial" pitchFamily="34" charset="0"/>
            </a:endParaRPr>
          </a:p>
        </p:txBody>
      </p:sp>
      <p:sp>
        <p:nvSpPr>
          <p:cNvPr id="10" name="Rectangle 9"/>
          <p:cNvSpPr/>
          <p:nvPr/>
        </p:nvSpPr>
        <p:spPr>
          <a:xfrm>
            <a:off x="1371600" y="6172200"/>
            <a:ext cx="3214406" cy="307777"/>
          </a:xfrm>
          <a:prstGeom prst="rect">
            <a:avLst/>
          </a:prstGeom>
        </p:spPr>
        <p:txBody>
          <a:bodyPr wrap="none">
            <a:spAutoFit/>
          </a:bodyPr>
          <a:lstStyle/>
          <a:p>
            <a:pPr fontAlgn="auto">
              <a:spcBef>
                <a:spcPts val="0"/>
              </a:spcBef>
              <a:spcAft>
                <a:spcPts val="0"/>
              </a:spcAft>
              <a:defRPr/>
            </a:pPr>
            <a:r>
              <a:rPr lang="en-US" sz="1400" b="1" dirty="0" smtClean="0">
                <a:solidFill>
                  <a:srgbClr val="FFFFFF"/>
                </a:solidFill>
                <a:latin typeface="Calibri"/>
                <a:cs typeface="Arial" charset="0"/>
              </a:rPr>
              <a:t>IAC Ask the Experts - Reviewed July 2014</a:t>
            </a:r>
            <a:endParaRPr lang="en-US" sz="1400" b="1" dirty="0">
              <a:solidFill>
                <a:srgbClr val="FFFFFF"/>
              </a:solidFill>
              <a:latin typeface="Calibri"/>
              <a:cs typeface="Arial" charset="0"/>
            </a:endParaRPr>
          </a:p>
        </p:txBody>
      </p:sp>
    </p:spTree>
    <p:extLst>
      <p:ext uri="{BB962C8B-B14F-4D97-AF65-F5344CB8AC3E}">
        <p14:creationId xmlns:p14="http://schemas.microsoft.com/office/powerpoint/2010/main" val="87666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1000"/>
                                        <p:tgtEl>
                                          <p:spTgt spid="69635">
                                            <p:txEl>
                                              <p:pRg st="0" end="0"/>
                                            </p:txEl>
                                          </p:spTgt>
                                        </p:tgtEl>
                                      </p:cBhvr>
                                    </p:animEffect>
                                    <p:anim calcmode="lin" valueType="num">
                                      <p:cBhvr>
                                        <p:cTn id="8" dur="10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96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13716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0" y="1600200"/>
            <a:ext cx="7315200" cy="1600200"/>
          </a:xfrm>
        </p:spPr>
        <p:txBody>
          <a:bodyPr/>
          <a:lstStyle/>
          <a:p>
            <a:pPr marL="0" indent="0">
              <a:lnSpc>
                <a:spcPct val="80000"/>
              </a:lnSpc>
              <a:buNone/>
              <a:defRPr/>
            </a:pPr>
            <a:r>
              <a:rPr lang="en-US" sz="2400" dirty="0" smtClean="0"/>
              <a:t>Lillian, a 50 year old grandmother, was given </a:t>
            </a:r>
            <a:r>
              <a:rPr lang="en-US" sz="2400" dirty="0" err="1" smtClean="0"/>
              <a:t>DTaP</a:t>
            </a:r>
            <a:r>
              <a:rPr lang="en-US" sz="2400" dirty="0" smtClean="0"/>
              <a:t> instead of </a:t>
            </a:r>
            <a:r>
              <a:rPr lang="en-US" sz="2400" dirty="0" err="1" smtClean="0"/>
              <a:t>Tdap</a:t>
            </a:r>
            <a:r>
              <a:rPr lang="en-US" sz="2400" dirty="0" smtClean="0"/>
              <a:t>.</a:t>
            </a:r>
          </a:p>
          <a:p>
            <a:pPr marL="0" indent="0">
              <a:lnSpc>
                <a:spcPct val="80000"/>
              </a:lnSpc>
              <a:buNone/>
              <a:defRPr/>
            </a:pPr>
            <a:endParaRPr lang="en-US" sz="2400" dirty="0" smtClean="0"/>
          </a:p>
          <a:p>
            <a:pPr marL="0" indent="0">
              <a:lnSpc>
                <a:spcPct val="80000"/>
              </a:lnSpc>
              <a:buNone/>
              <a:defRPr/>
            </a:pPr>
            <a:r>
              <a:rPr lang="en-US" sz="2400" b="1" dirty="0" smtClean="0">
                <a:solidFill>
                  <a:schemeClr val="tx2">
                    <a:lumMod val="40000"/>
                    <a:lumOff val="60000"/>
                  </a:schemeClr>
                </a:solidFill>
              </a:rPr>
              <a:t>Does she need to receive one dose of </a:t>
            </a:r>
            <a:r>
              <a:rPr lang="en-US" sz="2400" b="1" dirty="0" err="1" smtClean="0">
                <a:solidFill>
                  <a:schemeClr val="tx2">
                    <a:lumMod val="40000"/>
                    <a:lumOff val="60000"/>
                  </a:schemeClr>
                </a:solidFill>
              </a:rPr>
              <a:t>Tdap</a:t>
            </a:r>
            <a:r>
              <a:rPr lang="en-US" sz="2400" b="1" dirty="0" smtClean="0">
                <a:solidFill>
                  <a:schemeClr val="tx2">
                    <a:lumMod val="40000"/>
                    <a:lumOff val="6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a:solidFill>
                <a:srgbClr val="FFFFCC"/>
              </a:solidFill>
              <a:latin typeface="Calibri"/>
              <a:cs typeface="Arial" charset="0"/>
            </a:endParaRPr>
          </a:p>
        </p:txBody>
      </p:sp>
    </p:spTree>
    <p:extLst>
      <p:ext uri="{BB962C8B-B14F-4D97-AF65-F5344CB8AC3E}">
        <p14:creationId xmlns:p14="http://schemas.microsoft.com/office/powerpoint/2010/main" val="412347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9426" name="Rectangle 2"/>
          <p:cNvSpPr>
            <a:spLocks noGrp="1" noChangeArrowheads="1"/>
          </p:cNvSpPr>
          <p:nvPr>
            <p:ph type="ctrTitle" idx="4294967295"/>
          </p:nvPr>
        </p:nvSpPr>
        <p:spPr>
          <a:xfrm>
            <a:off x="13716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0" y="1600200"/>
            <a:ext cx="7315200" cy="1600200"/>
          </a:xfrm>
        </p:spPr>
        <p:txBody>
          <a:bodyPr/>
          <a:lstStyle/>
          <a:p>
            <a:pPr marL="0" indent="0">
              <a:lnSpc>
                <a:spcPct val="80000"/>
              </a:lnSpc>
              <a:buNone/>
              <a:defRPr/>
            </a:pPr>
            <a:r>
              <a:rPr lang="en-US" sz="2400" dirty="0" smtClean="0"/>
              <a:t>Lillian, a 50 year old grandmother, was given </a:t>
            </a:r>
            <a:r>
              <a:rPr lang="en-US" sz="2400" dirty="0" err="1" smtClean="0"/>
              <a:t>DTaP</a:t>
            </a:r>
            <a:r>
              <a:rPr lang="en-US" sz="2400" dirty="0" smtClean="0"/>
              <a:t> instead of </a:t>
            </a:r>
            <a:r>
              <a:rPr lang="en-US" sz="2400" dirty="0" err="1" smtClean="0"/>
              <a:t>Tdap</a:t>
            </a:r>
            <a:r>
              <a:rPr lang="en-US" sz="2400" dirty="0" smtClean="0"/>
              <a:t>.</a:t>
            </a:r>
          </a:p>
          <a:p>
            <a:pPr marL="0" indent="0">
              <a:lnSpc>
                <a:spcPct val="80000"/>
              </a:lnSpc>
              <a:buNone/>
              <a:defRPr/>
            </a:pPr>
            <a:endParaRPr lang="en-US" sz="2400" dirty="0" smtClean="0"/>
          </a:p>
          <a:p>
            <a:pPr marL="0" indent="0">
              <a:lnSpc>
                <a:spcPct val="80000"/>
              </a:lnSpc>
              <a:buNone/>
              <a:defRPr/>
            </a:pPr>
            <a:r>
              <a:rPr lang="en-US" sz="2400" b="1" dirty="0" smtClean="0">
                <a:solidFill>
                  <a:schemeClr val="tx2">
                    <a:lumMod val="40000"/>
                    <a:lumOff val="60000"/>
                  </a:schemeClr>
                </a:solidFill>
              </a:rPr>
              <a:t>Does she need to receive one dose of </a:t>
            </a:r>
            <a:r>
              <a:rPr lang="en-US" sz="2400" b="1" dirty="0" err="1" smtClean="0">
                <a:solidFill>
                  <a:schemeClr val="tx2">
                    <a:lumMod val="40000"/>
                    <a:lumOff val="60000"/>
                  </a:schemeClr>
                </a:solidFill>
              </a:rPr>
              <a:t>Tdap</a:t>
            </a:r>
            <a:r>
              <a:rPr lang="en-US" sz="2400" b="1" dirty="0" smtClean="0">
                <a:solidFill>
                  <a:schemeClr val="tx2">
                    <a:lumMod val="40000"/>
                    <a:lumOff val="60000"/>
                  </a:schemeClr>
                </a:solidFill>
              </a:rPr>
              <a:t>?</a:t>
            </a:r>
            <a:r>
              <a:rPr lang="en-US" sz="2400" b="1" dirty="0" smtClean="0">
                <a:solidFill>
                  <a:schemeClr val="tx2">
                    <a:lumMod val="20000"/>
                    <a:lumOff val="80000"/>
                  </a:schemeClr>
                </a:solidFill>
              </a:rPr>
              <a:t>  </a:t>
            </a:r>
          </a:p>
        </p:txBody>
      </p:sp>
      <p:sp>
        <p:nvSpPr>
          <p:cNvPr id="437253" name="Text Box 5"/>
          <p:cNvSpPr txBox="1">
            <a:spLocks noChangeArrowheads="1"/>
          </p:cNvSpPr>
          <p:nvPr/>
        </p:nvSpPr>
        <p:spPr bwMode="auto">
          <a:xfrm>
            <a:off x="914400" y="3275012"/>
            <a:ext cx="7315200" cy="1569660"/>
          </a:xfrm>
          <a:prstGeom prst="rect">
            <a:avLst/>
          </a:prstGeom>
          <a:noFill/>
          <a:ln w="9525">
            <a:noFill/>
            <a:miter lim="800000"/>
            <a:headEnd/>
            <a:tailEnd/>
          </a:ln>
        </p:spPr>
        <p:txBody>
          <a:bodyPr>
            <a:spAutoFit/>
          </a:bodyPr>
          <a:lstStyle/>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smtClean="0">
              <a:solidFill>
                <a:srgbClr val="FFFFFF"/>
              </a:solidFill>
              <a:latin typeface="Calibri"/>
              <a:cs typeface="Arial" charset="0"/>
            </a:endParaRPr>
          </a:p>
          <a:p>
            <a:pPr>
              <a:spcBef>
                <a:spcPct val="50000"/>
              </a:spcBef>
              <a:defRPr/>
            </a:pPr>
            <a:endParaRPr lang="en-US" sz="2400" dirty="0">
              <a:solidFill>
                <a:srgbClr val="FFFFCC"/>
              </a:solidFill>
              <a:latin typeface="Calibri"/>
              <a:cs typeface="Arial" charset="0"/>
            </a:endParaRPr>
          </a:p>
        </p:txBody>
      </p:sp>
      <p:sp>
        <p:nvSpPr>
          <p:cNvPr id="6" name="Rectangle 5"/>
          <p:cNvSpPr/>
          <p:nvPr/>
        </p:nvSpPr>
        <p:spPr>
          <a:xfrm>
            <a:off x="914400" y="3471208"/>
            <a:ext cx="7315200" cy="1938992"/>
          </a:xfrm>
          <a:prstGeom prst="rect">
            <a:avLst/>
          </a:prstGeom>
        </p:spPr>
        <p:txBody>
          <a:bodyPr wrap="square">
            <a:spAutoFit/>
          </a:bodyPr>
          <a:lstStyle/>
          <a:p>
            <a:pPr fontAlgn="auto">
              <a:spcBef>
                <a:spcPts val="0"/>
              </a:spcBef>
              <a:spcAft>
                <a:spcPts val="0"/>
              </a:spcAft>
            </a:pPr>
            <a:r>
              <a:rPr lang="en-US" sz="2400" dirty="0" smtClean="0">
                <a:solidFill>
                  <a:srgbClr val="FFFFFF"/>
                </a:solidFill>
                <a:latin typeface="Calibri"/>
              </a:rPr>
              <a:t>Lillian received the appropriate amount of tetanus </a:t>
            </a:r>
            <a:r>
              <a:rPr lang="en-US" sz="2400" dirty="0" err="1" smtClean="0">
                <a:solidFill>
                  <a:srgbClr val="FFFFFF"/>
                </a:solidFill>
                <a:latin typeface="Calibri"/>
              </a:rPr>
              <a:t>toxoid</a:t>
            </a:r>
            <a:r>
              <a:rPr lang="en-US" sz="2400" dirty="0" smtClean="0">
                <a:solidFill>
                  <a:srgbClr val="FFFFFF"/>
                </a:solidFill>
                <a:latin typeface="Calibri"/>
              </a:rPr>
              <a:t> and MORE diphtheria </a:t>
            </a:r>
            <a:r>
              <a:rPr lang="en-US" sz="2400" dirty="0" err="1" smtClean="0">
                <a:solidFill>
                  <a:srgbClr val="FFFFFF"/>
                </a:solidFill>
                <a:latin typeface="Calibri"/>
              </a:rPr>
              <a:t>toxoid</a:t>
            </a:r>
            <a:r>
              <a:rPr lang="en-US" sz="2400" dirty="0" smtClean="0">
                <a:solidFill>
                  <a:srgbClr val="FFFFFF"/>
                </a:solidFill>
                <a:latin typeface="Calibri"/>
              </a:rPr>
              <a:t> and </a:t>
            </a:r>
            <a:r>
              <a:rPr lang="en-US" sz="2400" dirty="0" err="1" smtClean="0">
                <a:solidFill>
                  <a:srgbClr val="FFFFFF"/>
                </a:solidFill>
                <a:latin typeface="Calibri"/>
              </a:rPr>
              <a:t>pertussis</a:t>
            </a:r>
            <a:r>
              <a:rPr lang="en-US" sz="2400" dirty="0" smtClean="0">
                <a:solidFill>
                  <a:srgbClr val="FFFFFF"/>
                </a:solidFill>
                <a:latin typeface="Calibri"/>
              </a:rPr>
              <a:t> antigen than is recommended. Count the dose as </a:t>
            </a:r>
            <a:r>
              <a:rPr lang="en-US" sz="2400" dirty="0" err="1" smtClean="0">
                <a:solidFill>
                  <a:srgbClr val="FFFFFF"/>
                </a:solidFill>
                <a:latin typeface="Calibri"/>
              </a:rPr>
              <a:t>Tdap</a:t>
            </a:r>
            <a:r>
              <a:rPr lang="en-US" sz="2400" dirty="0" smtClean="0">
                <a:solidFill>
                  <a:srgbClr val="FFFFFF"/>
                </a:solidFill>
                <a:latin typeface="Calibri"/>
              </a:rPr>
              <a:t>. The patient does not need a repeat dose of </a:t>
            </a:r>
            <a:r>
              <a:rPr lang="en-US" sz="2400" dirty="0" err="1" smtClean="0">
                <a:solidFill>
                  <a:srgbClr val="FFFFFF"/>
                </a:solidFill>
                <a:latin typeface="Calibri"/>
              </a:rPr>
              <a:t>Tdap</a:t>
            </a:r>
            <a:r>
              <a:rPr lang="en-US" sz="2400" dirty="0" smtClean="0">
                <a:solidFill>
                  <a:srgbClr val="FFFFFF"/>
                </a:solidFill>
                <a:latin typeface="Calibri"/>
              </a:rPr>
              <a:t>. </a:t>
            </a:r>
          </a:p>
          <a:p>
            <a:pPr fontAlgn="auto">
              <a:spcBef>
                <a:spcPts val="0"/>
              </a:spcBef>
              <a:spcAft>
                <a:spcPts val="0"/>
              </a:spcAft>
            </a:pPr>
            <a:r>
              <a:rPr lang="en-US" sz="2400" b="1" dirty="0" smtClean="0">
                <a:solidFill>
                  <a:srgbClr val="FFFF00">
                    <a:lumMod val="40000"/>
                    <a:lumOff val="60000"/>
                  </a:srgbClr>
                </a:solidFill>
                <a:latin typeface="Calibri"/>
              </a:rPr>
              <a:t>Take measures to prevent this error in the future.</a:t>
            </a:r>
            <a:r>
              <a:rPr lang="en-US" sz="2400" dirty="0" smtClean="0">
                <a:solidFill>
                  <a:srgbClr val="FFFFFF"/>
                </a:solidFill>
                <a:latin typeface="Calibri"/>
              </a:rPr>
              <a:t> </a:t>
            </a:r>
            <a:endParaRPr lang="en-US" sz="2400" dirty="0">
              <a:solidFill>
                <a:srgbClr val="FFFFFF"/>
              </a:solidFill>
              <a:latin typeface="Calibri"/>
            </a:endParaRPr>
          </a:p>
        </p:txBody>
      </p:sp>
      <p:sp>
        <p:nvSpPr>
          <p:cNvPr id="7" name="Rectangle 6"/>
          <p:cNvSpPr/>
          <p:nvPr/>
        </p:nvSpPr>
        <p:spPr>
          <a:xfrm>
            <a:off x="1371600" y="6172200"/>
            <a:ext cx="3254481" cy="307777"/>
          </a:xfrm>
          <a:prstGeom prst="rect">
            <a:avLst/>
          </a:prstGeom>
        </p:spPr>
        <p:txBody>
          <a:bodyPr wrap="none">
            <a:spAutoFit/>
          </a:bodyPr>
          <a:lstStyle/>
          <a:p>
            <a:pPr fontAlgn="auto">
              <a:spcBef>
                <a:spcPts val="0"/>
              </a:spcBef>
              <a:spcAft>
                <a:spcPts val="0"/>
              </a:spcAft>
              <a:defRPr/>
            </a:pPr>
            <a:r>
              <a:rPr lang="en-US" sz="1400" b="1" dirty="0" smtClean="0">
                <a:solidFill>
                  <a:srgbClr val="FFFFFF"/>
                </a:solidFill>
                <a:latin typeface="Calibri"/>
                <a:cs typeface="Arial" charset="0"/>
              </a:rPr>
              <a:t>IAC Ask the Experts - Reviewed July 2014</a:t>
            </a:r>
            <a:endParaRPr lang="en-US" sz="1400" b="1" dirty="0">
              <a:solidFill>
                <a:srgbClr val="FFFFFF"/>
              </a:solidFill>
              <a:latin typeface="Calibri"/>
              <a:cs typeface="Arial" charset="0"/>
            </a:endParaRPr>
          </a:p>
        </p:txBody>
      </p:sp>
    </p:spTree>
    <p:extLst>
      <p:ext uri="{BB962C8B-B14F-4D97-AF65-F5344CB8AC3E}">
        <p14:creationId xmlns:p14="http://schemas.microsoft.com/office/powerpoint/2010/main" val="1024478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t>Check Expiration Dates</a:t>
            </a:r>
            <a:endParaRPr lang="en-US" sz="4000" dirty="0"/>
          </a:p>
        </p:txBody>
      </p:sp>
      <p:pic>
        <p:nvPicPr>
          <p:cNvPr id="3074" name="Picture 2"/>
          <p:cNvPicPr>
            <a:picLocks noChangeAspect="1" noChangeArrowheads="1"/>
          </p:cNvPicPr>
          <p:nvPr/>
        </p:nvPicPr>
        <p:blipFill>
          <a:blip r:embed="rId3" cstate="print"/>
          <a:srcRect/>
          <a:stretch>
            <a:fillRect/>
          </a:stretch>
        </p:blipFill>
        <p:spPr bwMode="auto">
          <a:xfrm>
            <a:off x="914400" y="914400"/>
            <a:ext cx="6248399" cy="5319713"/>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smtClean="0">
                <a:solidFill>
                  <a:schemeClr val="tx1"/>
                </a:solidFill>
                <a:latin typeface="+mn-lt"/>
              </a:rPr>
              <a:t>Five-year-old Tonia received her second MMR a week ago. </a:t>
            </a:r>
            <a:br>
              <a:rPr lang="en-US" sz="2400" dirty="0" smtClean="0">
                <a:solidFill>
                  <a:schemeClr val="tx1"/>
                </a:solidFill>
                <a:latin typeface="+mn-lt"/>
              </a:rPr>
            </a:br>
            <a:r>
              <a:rPr lang="en-US" sz="2400" dirty="0" smtClean="0">
                <a:solidFill>
                  <a:schemeClr val="tx1"/>
                </a:solidFill>
              </a:rPr>
              <a:t/>
            </a:r>
            <a:br>
              <a:rPr lang="en-US" sz="2400" dirty="0" smtClean="0">
                <a:solidFill>
                  <a:schemeClr val="tx1"/>
                </a:solidFill>
              </a:rPr>
            </a:b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Tree>
    <p:extLst>
      <p:ext uri="{BB962C8B-B14F-4D97-AF65-F5344CB8AC3E}">
        <p14:creationId xmlns:p14="http://schemas.microsoft.com/office/powerpoint/2010/main" val="36147173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152400" y="0"/>
            <a:ext cx="8839200" cy="685800"/>
          </a:xfrm>
          <a:ln/>
        </p:spPr>
        <p:txBody>
          <a:bodyPr>
            <a:noAutofit/>
          </a:bodyPr>
          <a:lstStyle/>
          <a:p>
            <a:pPr algn="ctr"/>
            <a:r>
              <a:rPr lang="en-US" dirty="0" smtClean="0"/>
              <a:t>Objectives</a:t>
            </a:r>
            <a:endParaRPr lang="en-US" dirty="0"/>
          </a:p>
        </p:txBody>
      </p:sp>
      <p:sp>
        <p:nvSpPr>
          <p:cNvPr id="328707" name="Rectangle 3"/>
          <p:cNvSpPr>
            <a:spLocks noGrp="1" noChangeArrowheads="1"/>
          </p:cNvSpPr>
          <p:nvPr>
            <p:ph type="body" idx="4294967295"/>
          </p:nvPr>
        </p:nvSpPr>
        <p:spPr>
          <a:xfrm>
            <a:off x="381000" y="838200"/>
            <a:ext cx="7848600" cy="5791200"/>
          </a:xfrm>
        </p:spPr>
        <p:txBody>
          <a:bodyPr>
            <a:normAutofit/>
          </a:bodyPr>
          <a:lstStyle/>
          <a:p>
            <a:r>
              <a:rPr lang="en-US" sz="2000" dirty="0" smtClean="0"/>
              <a:t>Discuss staff training needs and strategies for communication</a:t>
            </a:r>
          </a:p>
          <a:p>
            <a:pPr marL="0" indent="0">
              <a:buNone/>
            </a:pPr>
            <a:endParaRPr lang="en-US" sz="2000" dirty="0" smtClean="0"/>
          </a:p>
          <a:p>
            <a:r>
              <a:rPr lang="en-US" sz="2000" dirty="0" smtClean="0"/>
              <a:t>List positioning, comforting and pain control techniques</a:t>
            </a:r>
          </a:p>
          <a:p>
            <a:pPr marL="0" indent="0">
              <a:buNone/>
            </a:pPr>
            <a:endParaRPr lang="en-US" sz="2000" dirty="0" smtClean="0"/>
          </a:p>
          <a:p>
            <a:r>
              <a:rPr lang="en-US" sz="2000" dirty="0" smtClean="0"/>
              <a:t>Review infection control guidelines</a:t>
            </a:r>
          </a:p>
          <a:p>
            <a:pPr marL="0" indent="0">
              <a:buNone/>
            </a:pPr>
            <a:endParaRPr lang="en-US" sz="2000" dirty="0" smtClean="0"/>
          </a:p>
          <a:p>
            <a:r>
              <a:rPr lang="en-US" sz="2000" dirty="0" smtClean="0"/>
              <a:t>Discuss vaccine preparation, administration routes, sites, and needle sizes</a:t>
            </a:r>
          </a:p>
          <a:p>
            <a:pPr marL="0" indent="0">
              <a:buNone/>
            </a:pPr>
            <a:endParaRPr lang="en-US" sz="2000" dirty="0" smtClean="0"/>
          </a:p>
          <a:p>
            <a:r>
              <a:rPr lang="en-US" sz="2000" dirty="0" smtClean="0"/>
              <a:t>Explain vaccine administration special situations</a:t>
            </a:r>
          </a:p>
          <a:p>
            <a:pPr marL="0" indent="0">
              <a:buNone/>
            </a:pPr>
            <a:endParaRPr lang="en-US" sz="2000" dirty="0"/>
          </a:p>
          <a:p>
            <a:r>
              <a:rPr lang="en-US" sz="2000" dirty="0" smtClean="0"/>
              <a:t>Review documentation requirements</a:t>
            </a:r>
          </a:p>
          <a:p>
            <a:pPr marL="0" indent="0">
              <a:buNone/>
            </a:pPr>
            <a:endParaRPr lang="en-US" sz="2000" dirty="0"/>
          </a:p>
          <a:p>
            <a:r>
              <a:rPr lang="en-US" sz="2000" dirty="0" smtClean="0"/>
              <a:t>Discuss avoiding vaccine administration errors and managing adverse events</a:t>
            </a:r>
            <a:endParaRPr lang="en-US" sz="2000" dirty="0"/>
          </a:p>
          <a:p>
            <a:pPr>
              <a:buFontTx/>
              <a:buNone/>
            </a:pPr>
            <a:endParaRPr lang="en-US" sz="2800" dirty="0"/>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dirty="0" smtClean="0">
                <a:solidFill>
                  <a:schemeClr val="tx1"/>
                </a:solidFill>
                <a:latin typeface="+mn-lt"/>
              </a:rPr>
              <a:t>Five-year-old Tonia received her second MMR a week ago. </a:t>
            </a:r>
            <a:br>
              <a:rPr lang="en-US" sz="2400" dirty="0" smtClean="0">
                <a:solidFill>
                  <a:schemeClr val="tx1"/>
                </a:solidFill>
                <a:latin typeface="+mn-lt"/>
              </a:rPr>
            </a:br>
            <a:r>
              <a:rPr lang="en-US" sz="2400" dirty="0" smtClean="0">
                <a:solidFill>
                  <a:schemeClr val="tx1"/>
                </a:solidFill>
              </a:rPr>
              <a:t/>
            </a:r>
            <a:br>
              <a:rPr lang="en-US" sz="2400" dirty="0" smtClean="0">
                <a:solidFill>
                  <a:schemeClr val="tx1"/>
                </a:solidFill>
              </a:rPr>
            </a:b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
        <p:nvSpPr>
          <p:cNvPr id="5" name="Subtitle 4"/>
          <p:cNvSpPr>
            <a:spLocks noGrp="1"/>
          </p:cNvSpPr>
          <p:nvPr>
            <p:ph type="subTitle" idx="1"/>
          </p:nvPr>
        </p:nvSpPr>
        <p:spPr>
          <a:xfrm>
            <a:off x="914400" y="3886200"/>
            <a:ext cx="7239000" cy="1752600"/>
          </a:xfrm>
        </p:spPr>
        <p:txBody>
          <a:bodyPr/>
          <a:lstStyle/>
          <a:p>
            <a:pPr algn="l"/>
            <a:r>
              <a:rPr lang="en-US" sz="2400" dirty="0" smtClean="0"/>
              <a:t>LAIV can be administered simultaneously with another live vaccine (for example, MMR, </a:t>
            </a:r>
            <a:r>
              <a:rPr lang="en-US" sz="2400" dirty="0" err="1" smtClean="0"/>
              <a:t>varicella</a:t>
            </a:r>
            <a:r>
              <a:rPr lang="en-US" sz="2400" dirty="0" smtClean="0"/>
              <a:t>), but if not given at the same time, ACIP recommends waiting four weeks before administering the second live vaccine.</a:t>
            </a:r>
            <a:endParaRPr lang="en-US" sz="2400" dirty="0"/>
          </a:p>
        </p:txBody>
      </p:sp>
      <p:sp>
        <p:nvSpPr>
          <p:cNvPr id="6" name="Rectangle 5"/>
          <p:cNvSpPr/>
          <p:nvPr/>
        </p:nvSpPr>
        <p:spPr>
          <a:xfrm>
            <a:off x="1143000" y="5867400"/>
            <a:ext cx="3627147" cy="307777"/>
          </a:xfrm>
          <a:prstGeom prst="rect">
            <a:avLst/>
          </a:prstGeom>
        </p:spPr>
        <p:txBody>
          <a:bodyPr wrap="none">
            <a:spAutoFit/>
          </a:bodyPr>
          <a:lstStyle/>
          <a:p>
            <a:pPr fontAlgn="auto">
              <a:spcBef>
                <a:spcPts val="0"/>
              </a:spcBef>
              <a:spcAft>
                <a:spcPts val="0"/>
              </a:spcAft>
            </a:pPr>
            <a:r>
              <a:rPr lang="en-US" sz="1400" b="1" dirty="0" smtClean="0">
                <a:solidFill>
                  <a:srgbClr val="FFFFFF"/>
                </a:solidFill>
                <a:latin typeface="Calibri"/>
                <a:cs typeface="Arial" charset="0"/>
              </a:rPr>
              <a:t>IAC Ask the Experts - Reviewed  January  2014</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5274510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533400" y="0"/>
            <a:ext cx="8229600" cy="1066800"/>
          </a:xfrm>
        </p:spPr>
        <p:txBody>
          <a:bodyPr>
            <a:noAutofit/>
          </a:bodyPr>
          <a:lstStyle/>
          <a:p>
            <a:pPr algn="ctr" eaLnBrk="1" hangingPunct="1"/>
            <a:r>
              <a:rPr lang="en-US" dirty="0" smtClean="0"/>
              <a:t>Vaccine Injury Compensation Program (VICP)</a:t>
            </a:r>
          </a:p>
        </p:txBody>
      </p:sp>
      <p:sp>
        <p:nvSpPr>
          <p:cNvPr id="109571" name="Content Placeholder 2"/>
          <p:cNvSpPr>
            <a:spLocks noGrp="1"/>
          </p:cNvSpPr>
          <p:nvPr>
            <p:ph idx="1"/>
          </p:nvPr>
        </p:nvSpPr>
        <p:spPr>
          <a:xfrm>
            <a:off x="342900" y="1181603"/>
            <a:ext cx="8610600" cy="5668963"/>
          </a:xfrm>
        </p:spPr>
        <p:txBody>
          <a:bodyPr>
            <a:normAutofit lnSpcReduction="10000"/>
          </a:bodyPr>
          <a:lstStyle/>
          <a:p>
            <a:pPr marL="0" indent="0" eaLnBrk="1" hangingPunct="1">
              <a:buNone/>
            </a:pPr>
            <a:r>
              <a:rPr lang="en-US" sz="2400" dirty="0" smtClean="0"/>
              <a:t>VICP is a no-fault alternative to the traditional tort system for resolving vaccine injury claims.  It was established as part of the National Childhood Vaccine Injury Act of 1986, after a rash of lawsuits against vaccine manufacturers and healthcare providers threatened to cause vaccine shortages and reduce vaccination rates.</a:t>
            </a:r>
          </a:p>
          <a:p>
            <a:pPr marL="0" indent="0" eaLnBrk="1" hangingPunct="1">
              <a:buNone/>
            </a:pPr>
            <a:r>
              <a:rPr lang="en-US" sz="2400" dirty="0" smtClean="0"/>
              <a:t>Who can file a claim?</a:t>
            </a:r>
          </a:p>
          <a:p>
            <a:pPr lvl="1" eaLnBrk="1" hangingPunct="1"/>
            <a:r>
              <a:rPr lang="en-US" sz="2400" dirty="0" smtClean="0"/>
              <a:t>Claim must be filed by individual, parent or guardian, legal representative, non-United States citizen</a:t>
            </a:r>
          </a:p>
          <a:p>
            <a:pPr lvl="1" eaLnBrk="1" hangingPunct="1"/>
            <a:r>
              <a:rPr lang="en-US" sz="2400" dirty="0" smtClean="0"/>
              <a:t>Must show that injury is on “Vaccine Injury Table”</a:t>
            </a:r>
          </a:p>
          <a:p>
            <a:pPr marL="457200" lvl="1" indent="0" eaLnBrk="1" hangingPunct="1">
              <a:buNone/>
            </a:pPr>
            <a:r>
              <a:rPr lang="en-US" sz="2400" dirty="0" smtClean="0"/>
              <a:t>In addition, to be eligible to file a claim, the effects of the person’s injury must have:</a:t>
            </a:r>
          </a:p>
          <a:p>
            <a:pPr lvl="1" eaLnBrk="1" hangingPunct="1">
              <a:buFont typeface="Arial" panose="020B0604020202020204" pitchFamily="34" charset="0"/>
              <a:buChar char="•"/>
            </a:pPr>
            <a:r>
              <a:rPr lang="en-US" sz="2400" dirty="0" smtClean="0"/>
              <a:t>Lasted for more than 6 months after vaccine was given</a:t>
            </a:r>
          </a:p>
          <a:p>
            <a:pPr lvl="1" eaLnBrk="1" hangingPunct="1">
              <a:buFont typeface="Arial" panose="020B0604020202020204" pitchFamily="34" charset="0"/>
              <a:buChar char="•"/>
            </a:pPr>
            <a:r>
              <a:rPr lang="en-US" sz="2400" dirty="0" smtClean="0"/>
              <a:t>Resulted in hospital stay </a:t>
            </a:r>
            <a:r>
              <a:rPr lang="en-US" sz="2400" b="1" dirty="0" smtClean="0"/>
              <a:t>and</a:t>
            </a:r>
            <a:r>
              <a:rPr lang="en-US" sz="2400" dirty="0" smtClean="0"/>
              <a:t> surgery</a:t>
            </a:r>
          </a:p>
          <a:p>
            <a:pPr lvl="1" eaLnBrk="1" hangingPunct="1">
              <a:buFont typeface="Arial" panose="020B0604020202020204" pitchFamily="34" charset="0"/>
              <a:buChar char="•"/>
            </a:pPr>
            <a:r>
              <a:rPr lang="en-US" sz="2400" dirty="0" smtClean="0"/>
              <a:t>Resulted in death</a:t>
            </a:r>
          </a:p>
          <a:p>
            <a:pPr marL="457200" lvl="1" indent="0" eaLnBrk="1" hangingPunct="1">
              <a:buNone/>
            </a:pPr>
            <a:endParaRPr lang="en-US" sz="24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037129036"/>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 y="0"/>
            <a:ext cx="9106785" cy="1262544"/>
          </a:xfrm>
        </p:spPr>
        <p:txBody>
          <a:bodyPr>
            <a:noAutofit/>
          </a:bodyPr>
          <a:lstStyle/>
          <a:p>
            <a:r>
              <a:rPr lang="en-US" dirty="0"/>
              <a:t>VAERS </a:t>
            </a:r>
            <a:br>
              <a:rPr lang="en-US" dirty="0"/>
            </a:br>
            <a:r>
              <a:rPr lang="en-US" dirty="0"/>
              <a:t>http:vaers.hhs.gov/</a:t>
            </a:r>
          </a:p>
        </p:txBody>
      </p:sp>
      <p:pic>
        <p:nvPicPr>
          <p:cNvPr id="506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2544"/>
            <a:ext cx="8001000" cy="513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8221"/>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0"/>
            <a:ext cx="8839200" cy="1905000"/>
          </a:xfrm>
        </p:spPr>
        <p:txBody>
          <a:bodyPr>
            <a:normAutofit fontScale="90000"/>
          </a:bodyPr>
          <a:lstStyle/>
          <a:p>
            <a:r>
              <a:rPr lang="en-US" sz="3600" b="1" dirty="0" smtClean="0"/>
              <a:t>Are</a:t>
            </a:r>
            <a:r>
              <a:rPr lang="en-US" sz="3600" b="1" dirty="0" smtClean="0">
                <a:solidFill>
                  <a:srgbClr val="C00000"/>
                </a:solidFill>
              </a:rPr>
              <a:t> </a:t>
            </a:r>
            <a:r>
              <a:rPr lang="en-US" b="1" dirty="0">
                <a:solidFill>
                  <a:srgbClr val="C00000"/>
                </a:solidFill>
              </a:rPr>
              <a:t>YOU</a:t>
            </a:r>
            <a:r>
              <a:rPr lang="en-US" sz="3600" b="1" dirty="0">
                <a:solidFill>
                  <a:srgbClr val="C00000"/>
                </a:solidFill>
              </a:rPr>
              <a:t> </a:t>
            </a:r>
            <a:r>
              <a:rPr lang="en-US" sz="3600" b="1" dirty="0"/>
              <a:t>up to date</a:t>
            </a:r>
            <a:r>
              <a:rPr lang="en-US" sz="3600" b="1" dirty="0" smtClean="0"/>
              <a:t>?</a:t>
            </a:r>
            <a:br>
              <a:rPr lang="en-US" sz="3600" b="1" dirty="0" smtClean="0"/>
            </a:br>
            <a:r>
              <a:rPr lang="en-US" sz="3600" b="1" dirty="0" smtClean="0"/>
              <a:t/>
            </a:r>
            <a:br>
              <a:rPr lang="en-US" sz="3600" b="1" dirty="0" smtClean="0"/>
            </a:br>
            <a:r>
              <a:rPr lang="en-US" sz="3600" dirty="0" smtClean="0">
                <a:solidFill>
                  <a:srgbClr val="C00000"/>
                </a:solidFill>
              </a:rPr>
              <a:t>Healthcare Personnel (HCP) Need These Immunizations  </a:t>
            </a:r>
          </a:p>
        </p:txBody>
      </p:sp>
      <p:sp>
        <p:nvSpPr>
          <p:cNvPr id="1093635" name="Rectangle 3"/>
          <p:cNvSpPr>
            <a:spLocks noGrp="1" noChangeArrowheads="1"/>
          </p:cNvSpPr>
          <p:nvPr>
            <p:ph type="body" idx="4294967295"/>
          </p:nvPr>
        </p:nvSpPr>
        <p:spPr>
          <a:xfrm>
            <a:off x="381000" y="1981200"/>
            <a:ext cx="8229600" cy="35814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Tdap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smtClean="0"/>
              <a:t>Varicella</a:t>
            </a:r>
          </a:p>
          <a:p>
            <a:pPr>
              <a:lnSpc>
                <a:spcPct val="80000"/>
              </a:lnSpc>
              <a:spcBef>
                <a:spcPct val="50000"/>
              </a:spcBef>
              <a:buClr>
                <a:schemeClr val="tx1"/>
              </a:buClr>
              <a:defRPr/>
            </a:pPr>
            <a:r>
              <a:rPr lang="en-US" sz="2800" dirty="0" smtClean="0"/>
              <a:t>Measles, Mumps &amp; Rubella(MMR)</a:t>
            </a:r>
          </a:p>
        </p:txBody>
      </p:sp>
      <p:pic>
        <p:nvPicPr>
          <p:cNvPr id="275460" name="Picture 5" descr="j0386204"/>
          <p:cNvPicPr>
            <a:picLocks noChangeAspect="1" noChangeArrowheads="1"/>
          </p:cNvPicPr>
          <p:nvPr/>
        </p:nvPicPr>
        <p:blipFill>
          <a:blip r:embed="rId3" cstate="print"/>
          <a:srcRect/>
          <a:stretch>
            <a:fillRect/>
          </a:stretch>
        </p:blipFill>
        <p:spPr bwMode="auto">
          <a:xfrm>
            <a:off x="6934200" y="3675321"/>
            <a:ext cx="1676400" cy="2695575"/>
          </a:xfrm>
          <a:prstGeom prst="rect">
            <a:avLst/>
          </a:prstGeom>
          <a:noFill/>
          <a:ln w="9525">
            <a:noFill/>
            <a:miter lim="800000"/>
            <a:headEnd/>
            <a:tailEnd/>
          </a:ln>
        </p:spPr>
      </p:pic>
    </p:spTree>
    <p:extLst>
      <p:ext uri="{BB962C8B-B14F-4D97-AF65-F5344CB8AC3E}">
        <p14:creationId xmlns:p14="http://schemas.microsoft.com/office/powerpoint/2010/main" val="1903896448"/>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400" dirty="0" smtClean="0"/>
              <a:t>Local health department</a:t>
            </a:r>
          </a:p>
          <a:p>
            <a:pPr eaLnBrk="1" hangingPunct="1">
              <a:lnSpc>
                <a:spcPct val="90000"/>
              </a:lnSpc>
            </a:pPr>
            <a:r>
              <a:rPr lang="en-US" sz="2400" dirty="0" smtClean="0"/>
              <a:t>District Immunization Coordinator</a:t>
            </a:r>
          </a:p>
          <a:p>
            <a:pPr eaLnBrk="1" hangingPunct="1">
              <a:lnSpc>
                <a:spcPct val="90000"/>
              </a:lnSpc>
            </a:pPr>
            <a:r>
              <a:rPr lang="en-US" sz="2400" dirty="0" smtClean="0"/>
              <a:t>GA Immunization Program Office</a:t>
            </a:r>
          </a:p>
          <a:p>
            <a:pPr lvl="1" eaLnBrk="1" hangingPunct="1">
              <a:lnSpc>
                <a:spcPct val="90000"/>
              </a:lnSpc>
            </a:pPr>
            <a:r>
              <a:rPr lang="en-US" sz="2400" dirty="0" smtClean="0"/>
              <a:t>On call Help line: 404-657-3158</a:t>
            </a:r>
          </a:p>
          <a:p>
            <a:pPr lvl="1" eaLnBrk="1" hangingPunct="1">
              <a:lnSpc>
                <a:spcPct val="90000"/>
              </a:lnSpc>
            </a:pPr>
            <a:r>
              <a:rPr lang="en-US" sz="2400" dirty="0" smtClean="0"/>
              <a:t>GRITS Help Line:1-866-483-2958</a:t>
            </a:r>
          </a:p>
          <a:p>
            <a:pPr lvl="1" eaLnBrk="1" hangingPunct="1">
              <a:lnSpc>
                <a:spcPct val="90000"/>
              </a:lnSpc>
            </a:pPr>
            <a:r>
              <a:rPr lang="en-US" sz="2400" dirty="0" smtClean="0"/>
              <a:t>VFC Help Line:1-800-848-3868</a:t>
            </a:r>
          </a:p>
          <a:p>
            <a:pPr lvl="1" eaLnBrk="1" hangingPunct="1">
              <a:lnSpc>
                <a:spcPct val="90000"/>
              </a:lnSpc>
            </a:pPr>
            <a:r>
              <a:rPr lang="en-US" sz="2400" dirty="0" smtClean="0"/>
              <a:t>Website http://</a:t>
            </a:r>
            <a:r>
              <a:rPr lang="en-US" sz="2400" dirty="0" smtClean="0">
                <a:solidFill>
                  <a:srgbClr val="FF0000"/>
                </a:solidFill>
              </a:rPr>
              <a:t>dph.georgia.gov/immunization-section</a:t>
            </a:r>
          </a:p>
          <a:p>
            <a:pPr lvl="1" eaLnBrk="1" hangingPunct="1">
              <a:lnSpc>
                <a:spcPct val="90000"/>
              </a:lnSpc>
            </a:pPr>
            <a:r>
              <a:rPr lang="en-US" sz="2400" dirty="0" smtClean="0"/>
              <a:t>Your local Immunization Program Consultant (IPC</a:t>
            </a:r>
            <a:r>
              <a:rPr lang="en-US" sz="2400" dirty="0"/>
              <a:t>)	</a:t>
            </a:r>
            <a:endParaRPr lang="en-US" sz="2400" dirty="0" smtClean="0"/>
          </a:p>
          <a:p>
            <a:pPr eaLnBrk="1" hangingPunct="1">
              <a:lnSpc>
                <a:spcPct val="90000"/>
              </a:lnSpc>
            </a:pPr>
            <a:r>
              <a:rPr lang="en-US" sz="2400" dirty="0" smtClean="0"/>
              <a:t>GA Chapter of the AAP</a:t>
            </a:r>
          </a:p>
          <a:p>
            <a:pPr eaLnBrk="1" hangingPunct="1">
              <a:lnSpc>
                <a:spcPct val="90000"/>
              </a:lnSpc>
            </a:pPr>
            <a:r>
              <a:rPr lang="en-US" sz="2400" dirty="0" smtClean="0"/>
              <a:t>GA Academy of Family Physicians</a:t>
            </a:r>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010400" y="26194"/>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219200"/>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315200" y="1696367"/>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1806350693"/>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2106963586"/>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752600"/>
            <a:ext cx="8534400" cy="1323439"/>
          </a:xfrm>
          <a:prstGeom prst="rect">
            <a:avLst/>
          </a:prstGeom>
          <a:noFill/>
        </p:spPr>
        <p:txBody>
          <a:bodyPr wrap="square" rtlCol="0">
            <a:spAutoFit/>
          </a:bodyPr>
          <a:lstStyle/>
          <a:p>
            <a:pPr algn="ctr"/>
            <a:r>
              <a:rPr lang="en-US" sz="8000" dirty="0" smtClean="0"/>
              <a:t>QUESTIONS?</a:t>
            </a:r>
            <a:endParaRPr lang="en-US" sz="8000" dirty="0"/>
          </a:p>
        </p:txBody>
      </p:sp>
    </p:spTree>
    <p:extLst>
      <p:ext uri="{BB962C8B-B14F-4D97-AF65-F5344CB8AC3E}">
        <p14:creationId xmlns:p14="http://schemas.microsoft.com/office/powerpoint/2010/main" val="122547953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extBox 2"/>
          <p:cNvSpPr txBox="1">
            <a:spLocks noChangeArrowheads="1"/>
          </p:cNvSpPr>
          <p:nvPr/>
        </p:nvSpPr>
        <p:spPr bwMode="auto">
          <a:xfrm>
            <a:off x="609600" y="220663"/>
            <a:ext cx="7924800" cy="708025"/>
          </a:xfrm>
          <a:prstGeom prst="rect">
            <a:avLst/>
          </a:prstGeom>
          <a:noFill/>
          <a:ln w="9525">
            <a:noFill/>
            <a:miter lim="800000"/>
            <a:headEnd/>
            <a:tailEnd/>
          </a:ln>
        </p:spPr>
        <p:txBody>
          <a:bodyPr>
            <a:spAutoFit/>
          </a:bodyPr>
          <a:lstStyle/>
          <a:p>
            <a:pPr algn="ctr"/>
            <a:r>
              <a:rPr lang="en-US" sz="4000" dirty="0">
                <a:latin typeface="Segoe UI"/>
              </a:rPr>
              <a:t>Why Do We Immunize?</a:t>
            </a:r>
          </a:p>
        </p:txBody>
      </p:sp>
      <p:sp>
        <p:nvSpPr>
          <p:cNvPr id="4" name="TextBox 3"/>
          <p:cNvSpPr txBox="1">
            <a:spLocks noChangeArrowheads="1"/>
          </p:cNvSpPr>
          <p:nvPr/>
        </p:nvSpPr>
        <p:spPr bwMode="auto">
          <a:xfrm>
            <a:off x="1828800" y="2819400"/>
            <a:ext cx="7086600" cy="1077218"/>
          </a:xfrm>
          <a:prstGeom prst="rect">
            <a:avLst/>
          </a:prstGeom>
          <a:noFill/>
          <a:ln w="9525">
            <a:noFill/>
            <a:miter lim="800000"/>
            <a:headEnd/>
            <a:tailEnd/>
          </a:ln>
        </p:spPr>
        <p:txBody>
          <a:bodyPr wrap="square">
            <a:spAutoFit/>
          </a:bodyPr>
          <a:lstStyle/>
          <a:p>
            <a:r>
              <a:rPr lang="en-US" sz="3200" dirty="0">
                <a:latin typeface="Segoe UI"/>
              </a:rPr>
              <a:t>We Immunize To Prevent These </a:t>
            </a:r>
            <a:r>
              <a:rPr lang="en-US" sz="3200" b="1" dirty="0">
                <a:solidFill>
                  <a:srgbClr val="C00000"/>
                </a:solidFill>
                <a:latin typeface="Segoe UI"/>
              </a:rPr>
              <a:t>Diseases</a:t>
            </a:r>
          </a:p>
        </p:txBody>
      </p:sp>
      <p:pic>
        <p:nvPicPr>
          <p:cNvPr id="261124" name="Picture 20"/>
          <p:cNvPicPr>
            <a:picLocks noChangeAspect="1" noChangeArrowheads="1"/>
          </p:cNvPicPr>
          <p:nvPr/>
        </p:nvPicPr>
        <p:blipFill>
          <a:blip r:embed="rId3" cstate="print"/>
          <a:srcRect/>
          <a:stretch>
            <a:fillRect/>
          </a:stretch>
        </p:blipFill>
        <p:spPr bwMode="auto">
          <a:xfrm>
            <a:off x="7391400" y="228600"/>
            <a:ext cx="1371600" cy="2057400"/>
          </a:xfrm>
          <a:prstGeom prst="rect">
            <a:avLst/>
          </a:prstGeom>
          <a:noFill/>
          <a:ln w="9525">
            <a:noFill/>
            <a:miter lim="800000"/>
            <a:headEnd/>
            <a:tailEnd/>
          </a:ln>
        </p:spPr>
      </p:pic>
      <p:pic>
        <p:nvPicPr>
          <p:cNvPr id="261125" name="Picture 41" descr="Chickenpox image"/>
          <p:cNvPicPr>
            <a:picLocks noChangeAspect="1" noChangeArrowheads="1"/>
          </p:cNvPicPr>
          <p:nvPr/>
        </p:nvPicPr>
        <p:blipFill>
          <a:blip r:embed="rId4" cstate="print"/>
          <a:srcRect/>
          <a:stretch>
            <a:fillRect/>
          </a:stretch>
        </p:blipFill>
        <p:spPr bwMode="auto">
          <a:xfrm>
            <a:off x="6858000" y="3581400"/>
            <a:ext cx="2152650" cy="1419225"/>
          </a:xfrm>
          <a:prstGeom prst="rect">
            <a:avLst/>
          </a:prstGeom>
          <a:noFill/>
          <a:ln w="9525">
            <a:noFill/>
            <a:miter lim="800000"/>
            <a:headEnd/>
            <a:tailEnd/>
          </a:ln>
        </p:spPr>
      </p:pic>
      <p:pic>
        <p:nvPicPr>
          <p:cNvPr id="261126" name="Picture 41"/>
          <p:cNvPicPr>
            <a:picLocks noChangeAspect="1" noChangeArrowheads="1"/>
          </p:cNvPicPr>
          <p:nvPr/>
        </p:nvPicPr>
        <p:blipFill>
          <a:blip r:embed="rId5" cstate="print"/>
          <a:srcRect/>
          <a:stretch>
            <a:fillRect/>
          </a:stretch>
        </p:blipFill>
        <p:spPr bwMode="auto">
          <a:xfrm>
            <a:off x="381000" y="228600"/>
            <a:ext cx="1219200" cy="1846263"/>
          </a:xfrm>
          <a:prstGeom prst="rect">
            <a:avLst/>
          </a:prstGeom>
          <a:noFill/>
          <a:ln w="9525">
            <a:noFill/>
            <a:miter lim="800000"/>
            <a:headEnd/>
            <a:tailEnd/>
          </a:ln>
        </p:spPr>
      </p:pic>
      <p:pic>
        <p:nvPicPr>
          <p:cNvPr id="261127" name="Picture 8"/>
          <p:cNvPicPr>
            <a:picLocks noChangeAspect="1" noChangeArrowheads="1"/>
          </p:cNvPicPr>
          <p:nvPr/>
        </p:nvPicPr>
        <p:blipFill>
          <a:blip r:embed="rId6" cstate="print"/>
          <a:srcRect/>
          <a:stretch>
            <a:fillRect/>
          </a:stretch>
        </p:blipFill>
        <p:spPr bwMode="auto">
          <a:xfrm>
            <a:off x="2209800" y="1066800"/>
            <a:ext cx="2293938" cy="1524000"/>
          </a:xfrm>
          <a:prstGeom prst="rect">
            <a:avLst/>
          </a:prstGeom>
          <a:noFill/>
          <a:ln w="9525">
            <a:noFill/>
            <a:miter lim="800000"/>
            <a:headEnd/>
            <a:tailEnd/>
          </a:ln>
        </p:spPr>
      </p:pic>
      <p:pic>
        <p:nvPicPr>
          <p:cNvPr id="261128" name="Picture 10" descr="img0007"/>
          <p:cNvPicPr>
            <a:picLocks noChangeAspect="1" noChangeArrowheads="1"/>
          </p:cNvPicPr>
          <p:nvPr/>
        </p:nvPicPr>
        <p:blipFill>
          <a:blip r:embed="rId7" cstate="print"/>
          <a:srcRect/>
          <a:stretch>
            <a:fillRect/>
          </a:stretch>
        </p:blipFill>
        <p:spPr bwMode="auto">
          <a:xfrm>
            <a:off x="5029200" y="914400"/>
            <a:ext cx="1771650" cy="1827213"/>
          </a:xfrm>
          <a:prstGeom prst="rect">
            <a:avLst/>
          </a:prstGeom>
          <a:noFill/>
          <a:ln w="9525">
            <a:solidFill>
              <a:schemeClr val="bg1"/>
            </a:solidFill>
            <a:miter lim="800000"/>
            <a:headEnd/>
            <a:tailEnd/>
          </a:ln>
        </p:spPr>
      </p:pic>
      <p:pic>
        <p:nvPicPr>
          <p:cNvPr id="261129" name="Picture 3" descr="img0020"/>
          <p:cNvPicPr>
            <a:picLocks noChangeAspect="1" noChangeArrowheads="1"/>
          </p:cNvPicPr>
          <p:nvPr/>
        </p:nvPicPr>
        <p:blipFill>
          <a:blip r:embed="rId8" cstate="print"/>
          <a:srcRect/>
          <a:stretch>
            <a:fillRect/>
          </a:stretch>
        </p:blipFill>
        <p:spPr bwMode="auto">
          <a:xfrm>
            <a:off x="762000" y="5181600"/>
            <a:ext cx="1866900" cy="1244600"/>
          </a:xfrm>
          <a:prstGeom prst="rect">
            <a:avLst/>
          </a:prstGeom>
          <a:noFill/>
          <a:ln w="9525">
            <a:solidFill>
              <a:schemeClr val="bg1"/>
            </a:solidFill>
            <a:miter lim="800000"/>
            <a:headEnd/>
            <a:tailEnd/>
          </a:ln>
        </p:spPr>
      </p:pic>
      <p:pic>
        <p:nvPicPr>
          <p:cNvPr id="261130" name="Picture 3" descr="measiac004"/>
          <p:cNvPicPr>
            <a:picLocks noChangeAspect="1" noChangeArrowheads="1"/>
          </p:cNvPicPr>
          <p:nvPr/>
        </p:nvPicPr>
        <p:blipFill>
          <a:blip r:embed="rId9" cstate="print"/>
          <a:srcRect/>
          <a:stretch>
            <a:fillRect/>
          </a:stretch>
        </p:blipFill>
        <p:spPr bwMode="auto">
          <a:xfrm>
            <a:off x="228600" y="2362200"/>
            <a:ext cx="1219200" cy="1830388"/>
          </a:xfrm>
          <a:prstGeom prst="rect">
            <a:avLst/>
          </a:prstGeom>
          <a:noFill/>
          <a:ln w="9525">
            <a:solidFill>
              <a:schemeClr val="bg1"/>
            </a:solidFill>
            <a:miter lim="800000"/>
            <a:headEnd/>
            <a:tailEnd/>
          </a:ln>
        </p:spPr>
      </p:pic>
      <p:pic>
        <p:nvPicPr>
          <p:cNvPr id="261131" name="Picture 6" descr="img0016"/>
          <p:cNvPicPr>
            <a:picLocks noChangeAspect="1" noChangeArrowheads="1"/>
          </p:cNvPicPr>
          <p:nvPr/>
        </p:nvPicPr>
        <p:blipFill>
          <a:blip r:embed="rId10" cstate="print"/>
          <a:srcRect/>
          <a:stretch>
            <a:fillRect/>
          </a:stretch>
        </p:blipFill>
        <p:spPr bwMode="auto">
          <a:xfrm>
            <a:off x="1676400" y="3429000"/>
            <a:ext cx="2206625" cy="1643063"/>
          </a:xfrm>
          <a:prstGeom prst="rect">
            <a:avLst/>
          </a:prstGeom>
          <a:noFill/>
          <a:ln w="9525">
            <a:solidFill>
              <a:schemeClr val="bg1"/>
            </a:solidFill>
            <a:miter lim="800000"/>
            <a:headEnd/>
            <a:tailEnd/>
          </a:ln>
        </p:spPr>
      </p:pic>
      <p:pic>
        <p:nvPicPr>
          <p:cNvPr id="261132" name="Picture 7"/>
          <p:cNvPicPr>
            <a:picLocks noChangeAspect="1" noChangeArrowheads="1"/>
          </p:cNvPicPr>
          <p:nvPr/>
        </p:nvPicPr>
        <p:blipFill>
          <a:blip r:embed="rId11" cstate="print"/>
          <a:srcRect/>
          <a:stretch>
            <a:fillRect/>
          </a:stretch>
        </p:blipFill>
        <p:spPr bwMode="auto">
          <a:xfrm>
            <a:off x="7086600" y="5105400"/>
            <a:ext cx="1524000" cy="1171575"/>
          </a:xfrm>
          <a:prstGeom prst="rect">
            <a:avLst/>
          </a:prstGeom>
          <a:noFill/>
          <a:ln w="9525">
            <a:noFill/>
            <a:miter lim="800000"/>
            <a:headEnd/>
            <a:tailEnd/>
          </a:ln>
        </p:spPr>
      </p:pic>
      <p:pic>
        <p:nvPicPr>
          <p:cNvPr id="261133" name="Picture 4" descr="hepacdc001"/>
          <p:cNvPicPr>
            <a:picLocks noChangeAspect="1" noChangeArrowheads="1"/>
          </p:cNvPicPr>
          <p:nvPr/>
        </p:nvPicPr>
        <p:blipFill>
          <a:blip r:embed="rId12" cstate="print"/>
          <a:srcRect/>
          <a:stretch>
            <a:fillRect/>
          </a:stretch>
        </p:blipFill>
        <p:spPr bwMode="auto">
          <a:xfrm>
            <a:off x="3200400" y="5257800"/>
            <a:ext cx="1524000" cy="1092200"/>
          </a:xfrm>
          <a:prstGeom prst="rect">
            <a:avLst/>
          </a:prstGeom>
          <a:noFill/>
          <a:ln w="9525">
            <a:noFill/>
            <a:miter lim="800000"/>
            <a:headEnd/>
            <a:tailEnd/>
          </a:ln>
        </p:spPr>
      </p:pic>
      <p:pic>
        <p:nvPicPr>
          <p:cNvPr id="261134" name="Picture 9" descr="img0018"/>
          <p:cNvPicPr>
            <a:picLocks noChangeAspect="1" noChangeArrowheads="1"/>
          </p:cNvPicPr>
          <p:nvPr/>
        </p:nvPicPr>
        <p:blipFill>
          <a:blip r:embed="rId13" cstate="print"/>
          <a:srcRect/>
          <a:stretch>
            <a:fillRect/>
          </a:stretch>
        </p:blipFill>
        <p:spPr bwMode="auto">
          <a:xfrm>
            <a:off x="4038600" y="3505200"/>
            <a:ext cx="2463800" cy="1295400"/>
          </a:xfrm>
          <a:prstGeom prst="rect">
            <a:avLst/>
          </a:prstGeom>
          <a:noFill/>
          <a:ln w="9525">
            <a:solidFill>
              <a:schemeClr val="bg1"/>
            </a:solidFill>
            <a:miter lim="800000"/>
            <a:headEnd/>
            <a:tailEnd/>
          </a:ln>
        </p:spPr>
      </p:pic>
      <p:pic>
        <p:nvPicPr>
          <p:cNvPr id="261135" name="Picture 7" descr="meniaap002"/>
          <p:cNvPicPr>
            <a:picLocks noChangeAspect="1" noChangeArrowheads="1"/>
          </p:cNvPicPr>
          <p:nvPr/>
        </p:nvPicPr>
        <p:blipFill>
          <a:blip r:embed="rId14" cstate="print"/>
          <a:srcRect/>
          <a:stretch>
            <a:fillRect/>
          </a:stretch>
        </p:blipFill>
        <p:spPr bwMode="auto">
          <a:xfrm>
            <a:off x="5105400" y="5105400"/>
            <a:ext cx="1447800" cy="1368425"/>
          </a:xfrm>
          <a:prstGeom prst="rect">
            <a:avLst/>
          </a:prstGeom>
          <a:noFill/>
          <a:ln w="9525">
            <a:noFill/>
            <a:miter lim="800000"/>
            <a:headEnd/>
            <a:tailEnd/>
          </a:ln>
        </p:spPr>
      </p:pic>
    </p:spTree>
    <p:extLst>
      <p:ext uri="{BB962C8B-B14F-4D97-AF65-F5344CB8AC3E}">
        <p14:creationId xmlns:p14="http://schemas.microsoft.com/office/powerpoint/2010/main" val="4197577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261124"/>
                                        </p:tgtEl>
                                        <p:attrNameLst>
                                          <p:attrName>style.visibility</p:attrName>
                                        </p:attrNameLst>
                                      </p:cBhvr>
                                      <p:to>
                                        <p:strVal val="visible"/>
                                      </p:to>
                                    </p:set>
                                    <p:animEffect transition="in" filter="checkerboard(across)">
                                      <p:cBhvr>
                                        <p:cTn id="9" dur="1000"/>
                                        <p:tgtEl>
                                          <p:spTgt spid="261124"/>
                                        </p:tgtEl>
                                      </p:cBhvr>
                                    </p:animEffect>
                                  </p:childTnLst>
                                </p:cTn>
                              </p:par>
                              <p:par>
                                <p:cTn id="10" presetID="5" presetClass="entr" presetSubtype="10" fill="hold" nodeType="withEffect">
                                  <p:stCondLst>
                                    <p:cond delay="0"/>
                                  </p:stCondLst>
                                  <p:childTnLst>
                                    <p:set>
                                      <p:cBhvr>
                                        <p:cTn id="11" dur="1" fill="hold">
                                          <p:stCondLst>
                                            <p:cond delay="0"/>
                                          </p:stCondLst>
                                        </p:cTn>
                                        <p:tgtEl>
                                          <p:spTgt spid="261125"/>
                                        </p:tgtEl>
                                        <p:attrNameLst>
                                          <p:attrName>style.visibility</p:attrName>
                                        </p:attrNameLst>
                                      </p:cBhvr>
                                      <p:to>
                                        <p:strVal val="visible"/>
                                      </p:to>
                                    </p:set>
                                    <p:animEffect transition="in" filter="checkerboard(across)">
                                      <p:cBhvr>
                                        <p:cTn id="12" dur="1000"/>
                                        <p:tgtEl>
                                          <p:spTgt spid="261125"/>
                                        </p:tgtEl>
                                      </p:cBhvr>
                                    </p:animEffect>
                                  </p:childTnLst>
                                </p:cTn>
                              </p:par>
                              <p:par>
                                <p:cTn id="13" presetID="5" presetClass="entr" presetSubtype="10" fill="hold" nodeType="withEffect">
                                  <p:stCondLst>
                                    <p:cond delay="0"/>
                                  </p:stCondLst>
                                  <p:childTnLst>
                                    <p:set>
                                      <p:cBhvr>
                                        <p:cTn id="14" dur="1" fill="hold">
                                          <p:stCondLst>
                                            <p:cond delay="0"/>
                                          </p:stCondLst>
                                        </p:cTn>
                                        <p:tgtEl>
                                          <p:spTgt spid="261126"/>
                                        </p:tgtEl>
                                        <p:attrNameLst>
                                          <p:attrName>style.visibility</p:attrName>
                                        </p:attrNameLst>
                                      </p:cBhvr>
                                      <p:to>
                                        <p:strVal val="visible"/>
                                      </p:to>
                                    </p:set>
                                    <p:animEffect transition="in" filter="checkerboard(across)">
                                      <p:cBhvr>
                                        <p:cTn id="15" dur="1000"/>
                                        <p:tgtEl>
                                          <p:spTgt spid="261126"/>
                                        </p:tgtEl>
                                      </p:cBhvr>
                                    </p:animEffect>
                                  </p:childTnLst>
                                </p:cTn>
                              </p:par>
                              <p:par>
                                <p:cTn id="16" presetID="5" presetClass="entr" presetSubtype="10" fill="hold" nodeType="withEffect">
                                  <p:stCondLst>
                                    <p:cond delay="0"/>
                                  </p:stCondLst>
                                  <p:childTnLst>
                                    <p:set>
                                      <p:cBhvr>
                                        <p:cTn id="17" dur="1" fill="hold">
                                          <p:stCondLst>
                                            <p:cond delay="0"/>
                                          </p:stCondLst>
                                        </p:cTn>
                                        <p:tgtEl>
                                          <p:spTgt spid="261127"/>
                                        </p:tgtEl>
                                        <p:attrNameLst>
                                          <p:attrName>style.visibility</p:attrName>
                                        </p:attrNameLst>
                                      </p:cBhvr>
                                      <p:to>
                                        <p:strVal val="visible"/>
                                      </p:to>
                                    </p:set>
                                    <p:animEffect transition="in" filter="checkerboard(across)">
                                      <p:cBhvr>
                                        <p:cTn id="18" dur="1000"/>
                                        <p:tgtEl>
                                          <p:spTgt spid="261127"/>
                                        </p:tgtEl>
                                      </p:cBhvr>
                                    </p:animEffect>
                                  </p:childTnLst>
                                </p:cTn>
                              </p:par>
                              <p:par>
                                <p:cTn id="19" presetID="5" presetClass="entr" presetSubtype="10" fill="hold" nodeType="withEffect">
                                  <p:stCondLst>
                                    <p:cond delay="0"/>
                                  </p:stCondLst>
                                  <p:childTnLst>
                                    <p:set>
                                      <p:cBhvr>
                                        <p:cTn id="20" dur="1" fill="hold">
                                          <p:stCondLst>
                                            <p:cond delay="0"/>
                                          </p:stCondLst>
                                        </p:cTn>
                                        <p:tgtEl>
                                          <p:spTgt spid="261128"/>
                                        </p:tgtEl>
                                        <p:attrNameLst>
                                          <p:attrName>style.visibility</p:attrName>
                                        </p:attrNameLst>
                                      </p:cBhvr>
                                      <p:to>
                                        <p:strVal val="visible"/>
                                      </p:to>
                                    </p:set>
                                    <p:animEffect transition="in" filter="checkerboard(across)">
                                      <p:cBhvr>
                                        <p:cTn id="21" dur="1000"/>
                                        <p:tgtEl>
                                          <p:spTgt spid="261128"/>
                                        </p:tgtEl>
                                      </p:cBhvr>
                                    </p:animEffect>
                                  </p:childTnLst>
                                </p:cTn>
                              </p:par>
                              <p:par>
                                <p:cTn id="22" presetID="5" presetClass="entr" presetSubtype="10" fill="hold" nodeType="withEffect">
                                  <p:stCondLst>
                                    <p:cond delay="0"/>
                                  </p:stCondLst>
                                  <p:childTnLst>
                                    <p:set>
                                      <p:cBhvr>
                                        <p:cTn id="23" dur="1" fill="hold">
                                          <p:stCondLst>
                                            <p:cond delay="0"/>
                                          </p:stCondLst>
                                        </p:cTn>
                                        <p:tgtEl>
                                          <p:spTgt spid="261129"/>
                                        </p:tgtEl>
                                        <p:attrNameLst>
                                          <p:attrName>style.visibility</p:attrName>
                                        </p:attrNameLst>
                                      </p:cBhvr>
                                      <p:to>
                                        <p:strVal val="visible"/>
                                      </p:to>
                                    </p:set>
                                    <p:animEffect transition="in" filter="checkerboard(across)">
                                      <p:cBhvr>
                                        <p:cTn id="24" dur="1000"/>
                                        <p:tgtEl>
                                          <p:spTgt spid="261129"/>
                                        </p:tgtEl>
                                      </p:cBhvr>
                                    </p:animEffect>
                                  </p:childTnLst>
                                </p:cTn>
                              </p:par>
                              <p:par>
                                <p:cTn id="25" presetID="5" presetClass="entr" presetSubtype="10" fill="hold" nodeType="withEffect">
                                  <p:stCondLst>
                                    <p:cond delay="0"/>
                                  </p:stCondLst>
                                  <p:childTnLst>
                                    <p:set>
                                      <p:cBhvr>
                                        <p:cTn id="26" dur="1" fill="hold">
                                          <p:stCondLst>
                                            <p:cond delay="0"/>
                                          </p:stCondLst>
                                        </p:cTn>
                                        <p:tgtEl>
                                          <p:spTgt spid="261130"/>
                                        </p:tgtEl>
                                        <p:attrNameLst>
                                          <p:attrName>style.visibility</p:attrName>
                                        </p:attrNameLst>
                                      </p:cBhvr>
                                      <p:to>
                                        <p:strVal val="visible"/>
                                      </p:to>
                                    </p:set>
                                    <p:animEffect transition="in" filter="checkerboard(across)">
                                      <p:cBhvr>
                                        <p:cTn id="27" dur="1000"/>
                                        <p:tgtEl>
                                          <p:spTgt spid="261130"/>
                                        </p:tgtEl>
                                      </p:cBhvr>
                                    </p:animEffect>
                                  </p:childTnLst>
                                </p:cTn>
                              </p:par>
                              <p:par>
                                <p:cTn id="28" presetID="5" presetClass="entr" presetSubtype="10" fill="hold" nodeType="withEffect">
                                  <p:stCondLst>
                                    <p:cond delay="0"/>
                                  </p:stCondLst>
                                  <p:childTnLst>
                                    <p:set>
                                      <p:cBhvr>
                                        <p:cTn id="29" dur="1" fill="hold">
                                          <p:stCondLst>
                                            <p:cond delay="0"/>
                                          </p:stCondLst>
                                        </p:cTn>
                                        <p:tgtEl>
                                          <p:spTgt spid="261131"/>
                                        </p:tgtEl>
                                        <p:attrNameLst>
                                          <p:attrName>style.visibility</p:attrName>
                                        </p:attrNameLst>
                                      </p:cBhvr>
                                      <p:to>
                                        <p:strVal val="visible"/>
                                      </p:to>
                                    </p:set>
                                    <p:animEffect transition="in" filter="checkerboard(across)">
                                      <p:cBhvr>
                                        <p:cTn id="30" dur="1000"/>
                                        <p:tgtEl>
                                          <p:spTgt spid="261131"/>
                                        </p:tgtEl>
                                      </p:cBhvr>
                                    </p:animEffect>
                                  </p:childTnLst>
                                </p:cTn>
                              </p:par>
                              <p:par>
                                <p:cTn id="31" presetID="5" presetClass="entr" presetSubtype="10" fill="hold" nodeType="withEffect">
                                  <p:stCondLst>
                                    <p:cond delay="0"/>
                                  </p:stCondLst>
                                  <p:childTnLst>
                                    <p:set>
                                      <p:cBhvr>
                                        <p:cTn id="32" dur="1" fill="hold">
                                          <p:stCondLst>
                                            <p:cond delay="0"/>
                                          </p:stCondLst>
                                        </p:cTn>
                                        <p:tgtEl>
                                          <p:spTgt spid="261132"/>
                                        </p:tgtEl>
                                        <p:attrNameLst>
                                          <p:attrName>style.visibility</p:attrName>
                                        </p:attrNameLst>
                                      </p:cBhvr>
                                      <p:to>
                                        <p:strVal val="visible"/>
                                      </p:to>
                                    </p:set>
                                    <p:animEffect transition="in" filter="checkerboard(across)">
                                      <p:cBhvr>
                                        <p:cTn id="33" dur="1000"/>
                                        <p:tgtEl>
                                          <p:spTgt spid="261132"/>
                                        </p:tgtEl>
                                      </p:cBhvr>
                                    </p:animEffect>
                                  </p:childTnLst>
                                </p:cTn>
                              </p:par>
                              <p:par>
                                <p:cTn id="34" presetID="5" presetClass="entr" presetSubtype="10" fill="hold" nodeType="withEffect">
                                  <p:stCondLst>
                                    <p:cond delay="0"/>
                                  </p:stCondLst>
                                  <p:childTnLst>
                                    <p:set>
                                      <p:cBhvr>
                                        <p:cTn id="35" dur="1" fill="hold">
                                          <p:stCondLst>
                                            <p:cond delay="0"/>
                                          </p:stCondLst>
                                        </p:cTn>
                                        <p:tgtEl>
                                          <p:spTgt spid="261133"/>
                                        </p:tgtEl>
                                        <p:attrNameLst>
                                          <p:attrName>style.visibility</p:attrName>
                                        </p:attrNameLst>
                                      </p:cBhvr>
                                      <p:to>
                                        <p:strVal val="visible"/>
                                      </p:to>
                                    </p:set>
                                    <p:animEffect transition="in" filter="checkerboard(across)">
                                      <p:cBhvr>
                                        <p:cTn id="36" dur="1000"/>
                                        <p:tgtEl>
                                          <p:spTgt spid="261133"/>
                                        </p:tgtEl>
                                      </p:cBhvr>
                                    </p:animEffect>
                                  </p:childTnLst>
                                </p:cTn>
                              </p:par>
                              <p:par>
                                <p:cTn id="37" presetID="5" presetClass="entr" presetSubtype="10" fill="hold" nodeType="withEffect">
                                  <p:stCondLst>
                                    <p:cond delay="0"/>
                                  </p:stCondLst>
                                  <p:childTnLst>
                                    <p:set>
                                      <p:cBhvr>
                                        <p:cTn id="38" dur="1" fill="hold">
                                          <p:stCondLst>
                                            <p:cond delay="0"/>
                                          </p:stCondLst>
                                        </p:cTn>
                                        <p:tgtEl>
                                          <p:spTgt spid="261134"/>
                                        </p:tgtEl>
                                        <p:attrNameLst>
                                          <p:attrName>style.visibility</p:attrName>
                                        </p:attrNameLst>
                                      </p:cBhvr>
                                      <p:to>
                                        <p:strVal val="visible"/>
                                      </p:to>
                                    </p:set>
                                    <p:animEffect transition="in" filter="checkerboard(across)">
                                      <p:cBhvr>
                                        <p:cTn id="39" dur="1000"/>
                                        <p:tgtEl>
                                          <p:spTgt spid="261134"/>
                                        </p:tgtEl>
                                      </p:cBhvr>
                                    </p:animEffect>
                                  </p:childTnLst>
                                </p:cTn>
                              </p:par>
                              <p:par>
                                <p:cTn id="40" presetID="5" presetClass="entr" presetSubtype="10" fill="hold" nodeType="withEffect">
                                  <p:stCondLst>
                                    <p:cond delay="0"/>
                                  </p:stCondLst>
                                  <p:childTnLst>
                                    <p:set>
                                      <p:cBhvr>
                                        <p:cTn id="41" dur="1" fill="hold">
                                          <p:stCondLst>
                                            <p:cond delay="0"/>
                                          </p:stCondLst>
                                        </p:cTn>
                                        <p:tgtEl>
                                          <p:spTgt spid="261135"/>
                                        </p:tgtEl>
                                        <p:attrNameLst>
                                          <p:attrName>style.visibility</p:attrName>
                                        </p:attrNameLst>
                                      </p:cBhvr>
                                      <p:to>
                                        <p:strVal val="visible"/>
                                      </p:to>
                                    </p:set>
                                    <p:animEffect transition="in" filter="checkerboard(across)">
                                      <p:cBhvr>
                                        <p:cTn id="42" dur="1000"/>
                                        <p:tgtEl>
                                          <p:spTgt spid="261135"/>
                                        </p:tgtEl>
                                      </p:cBhvr>
                                    </p:animEffect>
                                  </p:childTnLst>
                                </p:cTn>
                              </p:par>
                              <p:par>
                                <p:cTn id="43" presetID="1" presetClass="exit" presetSubtype="0" fill="hold" nodeType="withEffect">
                                  <p:stCondLst>
                                    <p:cond delay="0"/>
                                  </p:stCondLst>
                                  <p:childTnLst>
                                    <p:set>
                                      <p:cBhvr>
                                        <p:cTn id="44" dur="1" fill="hold">
                                          <p:stCondLst>
                                            <p:cond delay="0"/>
                                          </p:stCondLst>
                                        </p:cTn>
                                        <p:tgtEl>
                                          <p:spTgt spid="24166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ext uri="{D42A27DB-BD31-4B8C-83A1-F6EECF244321}">
                <p14:modId xmlns:p14="http://schemas.microsoft.com/office/powerpoint/2010/main" val="3212336068"/>
              </p:ext>
            </p:extLst>
          </p:nvPr>
        </p:nvGraphicFramePr>
        <p:xfrm>
          <a:off x="754911" y="762000"/>
          <a:ext cx="7839225" cy="5105863"/>
        </p:xfrm>
        <a:graphic>
          <a:graphicData uri="http://schemas.openxmlformats.org/drawingml/2006/table">
            <a:tbl>
              <a:tblPr>
                <a:tableStyleId>{3C2FFA5D-87B4-456A-9821-1D502468CF0F}</a:tableStyleId>
              </a:tblPr>
              <a:tblGrid>
                <a:gridCol w="2090460"/>
                <a:gridCol w="2165119"/>
                <a:gridCol w="1791823"/>
                <a:gridCol w="1791823"/>
              </a:tblGrid>
              <a:tr h="9952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Disease</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Pre-vaccine*</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2014**</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u="none" strike="noStrike" cap="none" normalizeH="0" baseline="0" dirty="0" smtClean="0">
                          <a:ln>
                            <a:noFill/>
                          </a:ln>
                          <a:effectLst/>
                        </a:rPr>
                        <a:t>In U.S. 2013</a:t>
                      </a:r>
                      <a:endParaRPr kumimoji="0" lang="en-US" sz="18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368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Smallpox</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48,164</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Eradicated worldwide in 1980</a:t>
                      </a:r>
                      <a:endParaRPr kumimoji="0" lang="en-US" sz="2000" b="0" i="0" u="none" strike="noStrike" cap="none" normalizeH="0" baseline="30000" dirty="0" smtClean="0">
                        <a:ln>
                          <a:noFill/>
                        </a:ln>
                        <a:solidFill>
                          <a:srgbClr val="C00000"/>
                        </a:solidFill>
                        <a:effectLst/>
                        <a:latin typeface="Calibri" pitchFamily="34" charset="0"/>
                      </a:endParaRPr>
                    </a:p>
                  </a:txBody>
                  <a:tcPr marL="0" marR="0" marT="0" marB="0" horzOverflow="overflow"/>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tr>
              <a:tr h="3242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Diphtheria</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175,885</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1</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4074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Measles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503,282</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667</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99.8%</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885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Mumps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152,209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1,223</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846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Pertussis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147,271</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32,971</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77.6%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826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Polio (paralytic)</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16,316</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0</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100%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52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Rubella</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47,745</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6</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99.9%</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5882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Congenital Rubella Syndrome</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823</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1</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99.8%</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3552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u="none" strike="noStrike" cap="none" normalizeH="0" baseline="0" dirty="0" smtClean="0">
                          <a:ln>
                            <a:noFill/>
                          </a:ln>
                          <a:effectLst/>
                        </a:rPr>
                        <a:t>Tetanus</a:t>
                      </a:r>
                      <a:endParaRPr kumimoji="0" lang="en-US" sz="20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1,314</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25</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98.0%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r h="58233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H. Influenzae 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Age&lt;5 years</a:t>
                      </a:r>
                      <a:endParaRPr kumimoji="0" lang="en-US" sz="1800" b="1"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20,000</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C00000"/>
                          </a:solidFill>
                          <a:effectLst/>
                          <a:latin typeface="Calibri" pitchFamily="34" charset="0"/>
                        </a:rPr>
                        <a:t>40</a:t>
                      </a:r>
                    </a:p>
                  </a:txBody>
                  <a:tcPr marL="0" marR="0" marT="0" marB="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u="none" strike="noStrike" cap="none" normalizeH="0" baseline="0" dirty="0" smtClean="0">
                          <a:ln>
                            <a:noFill/>
                          </a:ln>
                          <a:effectLst/>
                        </a:rPr>
                        <a:t>99.8%</a:t>
                      </a:r>
                      <a:endParaRPr kumimoji="0" lang="en-US" sz="2000" b="0" i="0" u="none" strike="noStrike" cap="none" normalizeH="0" baseline="0" dirty="0" smtClean="0">
                        <a:ln>
                          <a:noFill/>
                        </a:ln>
                        <a:solidFill>
                          <a:srgbClr val="C00000"/>
                        </a:solidFill>
                        <a:effectLst/>
                        <a:latin typeface="Calibri" pitchFamily="34" charset="0"/>
                      </a:endParaRPr>
                    </a:p>
                  </a:txBody>
                  <a:tcPr marL="0" marR="0" marT="0" marB="0" horzOverflow="overflow"/>
                </a:tc>
              </a:tr>
            </a:tbl>
          </a:graphicData>
        </a:graphic>
      </p:graphicFrame>
      <p:sp>
        <p:nvSpPr>
          <p:cNvPr id="44102" name="Text Box 65"/>
          <p:cNvSpPr txBox="1">
            <a:spLocks noChangeArrowheads="1"/>
          </p:cNvSpPr>
          <p:nvPr/>
        </p:nvSpPr>
        <p:spPr bwMode="auto">
          <a:xfrm>
            <a:off x="1016924" y="0"/>
            <a:ext cx="7315200" cy="646331"/>
          </a:xfrm>
          <a:prstGeom prst="rect">
            <a:avLst/>
          </a:prstGeom>
          <a:noFill/>
          <a:ln w="9525">
            <a:noFill/>
            <a:miter lim="800000"/>
            <a:headEnd/>
            <a:tailEnd/>
          </a:ln>
        </p:spPr>
        <p:txBody>
          <a:bodyPr>
            <a:spAutoFit/>
          </a:bodyPr>
          <a:lstStyle/>
          <a:p>
            <a:pPr algn="ctr" fontAlgn="auto">
              <a:spcBef>
                <a:spcPct val="50000"/>
              </a:spcBef>
              <a:spcAft>
                <a:spcPts val="0"/>
              </a:spcAft>
            </a:pPr>
            <a:r>
              <a:rPr lang="en-US" sz="3600" b="1" dirty="0">
                <a:solidFill>
                  <a:prstClr val="black"/>
                </a:solidFill>
                <a:latin typeface="Segoe UI"/>
                <a:cs typeface="Arial" charset="0"/>
              </a:rPr>
              <a:t>The Impact of Vaccines </a:t>
            </a:r>
          </a:p>
        </p:txBody>
      </p:sp>
      <p:sp>
        <p:nvSpPr>
          <p:cNvPr id="9" name="Rectangle 8"/>
          <p:cNvSpPr/>
          <p:nvPr/>
        </p:nvSpPr>
        <p:spPr>
          <a:xfrm>
            <a:off x="76200" y="6075402"/>
            <a:ext cx="8077200" cy="553998"/>
          </a:xfrm>
          <a:prstGeom prst="rect">
            <a:avLst/>
          </a:prstGeom>
        </p:spPr>
        <p:txBody>
          <a:bodyPr wrap="square">
            <a:spAutoFit/>
          </a:bodyPr>
          <a:lstStyle/>
          <a:p>
            <a:pPr fontAlgn="auto">
              <a:spcBef>
                <a:spcPts val="0"/>
              </a:spcBef>
              <a:spcAft>
                <a:spcPts val="0"/>
              </a:spcAft>
            </a:pPr>
            <a:r>
              <a:rPr lang="en-US" dirty="0">
                <a:solidFill>
                  <a:prstClr val="black"/>
                </a:solidFill>
                <a:latin typeface="Calibri"/>
                <a:cs typeface="Arial" charset="0"/>
              </a:rPr>
              <a:t>  </a:t>
            </a:r>
            <a:r>
              <a:rPr lang="en-US" sz="1200" dirty="0">
                <a:solidFill>
                  <a:prstClr val="black"/>
                </a:solidFill>
                <a:latin typeface="Calibri"/>
                <a:cs typeface="Arial" charset="0"/>
              </a:rPr>
              <a:t>*MMWR 48(12);243-248 April 2, 1999</a:t>
            </a:r>
          </a:p>
          <a:p>
            <a:pPr fontAlgn="auto">
              <a:spcBef>
                <a:spcPts val="0"/>
              </a:spcBef>
              <a:spcAft>
                <a:spcPts val="0"/>
              </a:spcAft>
            </a:pPr>
            <a:r>
              <a:rPr lang="en-US" sz="1200" dirty="0">
                <a:solidFill>
                  <a:prstClr val="black"/>
                </a:solidFill>
                <a:latin typeface="Calibri"/>
                <a:cs typeface="Arial" charset="0"/>
              </a:rPr>
              <a:t> ** MMWR </a:t>
            </a:r>
            <a:r>
              <a:rPr lang="en-US" sz="1200" dirty="0" smtClean="0">
                <a:solidFill>
                  <a:prstClr val="black"/>
                </a:solidFill>
                <a:latin typeface="Calibri"/>
                <a:cs typeface="Arial" charset="0"/>
              </a:rPr>
              <a:t>64(36);1019-1033 September 18, 2015 </a:t>
            </a:r>
            <a:endParaRPr lang="en-US" sz="1200" dirty="0">
              <a:solidFill>
                <a:prstClr val="black"/>
              </a:solidFill>
              <a:latin typeface="Calibri"/>
              <a:cs typeface="Arial" charset="0"/>
            </a:endParaRPr>
          </a:p>
        </p:txBody>
      </p:sp>
    </p:spTree>
    <p:extLst>
      <p:ext uri="{BB962C8B-B14F-4D97-AF65-F5344CB8AC3E}">
        <p14:creationId xmlns:p14="http://schemas.microsoft.com/office/powerpoint/2010/main" val="2974276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981200"/>
            <a:ext cx="7239000" cy="1754326"/>
          </a:xfrm>
          <a:prstGeom prst="rect">
            <a:avLst/>
          </a:prstGeom>
          <a:noFill/>
        </p:spPr>
        <p:txBody>
          <a:bodyPr wrap="square" rtlCol="0">
            <a:spAutoFit/>
          </a:bodyPr>
          <a:lstStyle/>
          <a:p>
            <a:pPr algn="ctr"/>
            <a:r>
              <a:rPr lang="en-US" sz="5400" dirty="0" smtClean="0">
                <a:latin typeface="+mj-lt"/>
              </a:rPr>
              <a:t>Vaccine Administration Technique Training</a:t>
            </a:r>
            <a:endParaRPr lang="en-US" sz="5400" dirty="0">
              <a:latin typeface="+mj-lt"/>
            </a:endParaRPr>
          </a:p>
        </p:txBody>
      </p:sp>
    </p:spTree>
    <p:extLst>
      <p:ext uri="{BB962C8B-B14F-4D97-AF65-F5344CB8AC3E}">
        <p14:creationId xmlns:p14="http://schemas.microsoft.com/office/powerpoint/2010/main" val="1704995359"/>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4000" dirty="0" smtClean="0"/>
              <a:t>Staff Training and Education</a:t>
            </a:r>
            <a:endParaRPr lang="en-US" sz="4000" dirty="0"/>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endParaRPr lang="en-US" dirty="0" smtClean="0"/>
          </a:p>
          <a:p>
            <a:pPr>
              <a:lnSpc>
                <a:spcPct val="120000"/>
              </a:lnSpc>
              <a:buNone/>
            </a:pPr>
            <a:r>
              <a:rPr lang="en-US" dirty="0" smtClean="0"/>
              <a:t>     All personnel who will administer vaccines should receive competency-based training and education on vaccine administration before providing vaccines to patients. Providers need to orient new staff to vaccines used in their office and validate staff’s knowledge and skills about vaccine administration with a skills checklist. </a:t>
            </a:r>
          </a:p>
          <a:p>
            <a:pPr>
              <a:lnSpc>
                <a:spcPct val="120000"/>
              </a:lnSpc>
              <a:buNone/>
            </a:pPr>
            <a:r>
              <a:rPr lang="en-US" dirty="0" smtClean="0"/>
              <a:t>  </a:t>
            </a:r>
          </a:p>
          <a:p>
            <a:pPr>
              <a:lnSpc>
                <a:spcPct val="120000"/>
              </a:lnSpc>
              <a:buNone/>
            </a:pPr>
            <a:r>
              <a:rPr lang="en-US" dirty="0" smtClean="0"/>
              <a:t>     You can obtain templates for  “Skills Checklist for Immunization” at </a:t>
            </a:r>
          </a:p>
          <a:p>
            <a:pPr>
              <a:lnSpc>
                <a:spcPct val="120000"/>
              </a:lnSpc>
              <a:buFont typeface="Wingdings" pitchFamily="2" charset="2"/>
              <a:buChar char="§"/>
            </a:pPr>
            <a:r>
              <a:rPr lang="en-US" u="sng" dirty="0" smtClean="0"/>
              <a:t>www.eziz.org/assets/docs/IMM-694.pdf). </a:t>
            </a:r>
          </a:p>
          <a:p>
            <a:pPr>
              <a:lnSpc>
                <a:spcPct val="120000"/>
              </a:lnSpc>
              <a:buFont typeface="Wingdings" pitchFamily="2" charset="2"/>
              <a:buChar char="§"/>
            </a:pPr>
            <a:r>
              <a:rPr lang="en-US" u="sng" dirty="0" smtClean="0"/>
              <a:t>http://www.immunize.org/handouts/administering-vaccines.asp </a:t>
            </a:r>
          </a:p>
          <a:p>
            <a:pPr>
              <a:lnSpc>
                <a:spcPct val="120000"/>
              </a:lnSpc>
              <a:buNone/>
            </a:pPr>
            <a:endParaRPr lang="en-US" u="sng" dirty="0" smtClean="0"/>
          </a:p>
          <a:p>
            <a:pPr>
              <a:lnSpc>
                <a:spcPct val="120000"/>
              </a:lnSpc>
              <a:buNone/>
            </a:pPr>
            <a:r>
              <a:rPr lang="en-US" dirty="0" smtClean="0"/>
              <a:t>     Providers should remember to include temporary personnel who may be filling in on days when the facility is short staffed or helping during peak times such as flu season. </a:t>
            </a:r>
            <a:endParaRPr lang="en-US"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5"/>
            <a:ext cx="8839200" cy="990600"/>
          </a:xfrm>
        </p:spPr>
        <p:txBody>
          <a:bodyPr/>
          <a:lstStyle/>
          <a:p>
            <a:r>
              <a:rPr lang="en-US" dirty="0"/>
              <a:t>Communication</a:t>
            </a:r>
          </a:p>
        </p:txBody>
      </p:sp>
      <p:sp>
        <p:nvSpPr>
          <p:cNvPr id="3" name="Content Placeholder 2"/>
          <p:cNvSpPr>
            <a:spLocks noGrp="1"/>
          </p:cNvSpPr>
          <p:nvPr>
            <p:ph sz="half" idx="1"/>
          </p:nvPr>
        </p:nvSpPr>
        <p:spPr>
          <a:xfrm>
            <a:off x="4800600" y="1219200"/>
            <a:ext cx="4038600" cy="4906963"/>
          </a:xfrm>
        </p:spPr>
        <p:txBody>
          <a:bodyPr>
            <a:normAutofit fontScale="62500" lnSpcReduction="20000"/>
          </a:bodyPr>
          <a:lstStyle/>
          <a:p>
            <a:r>
              <a:rPr lang="en-US" dirty="0"/>
              <a:t>Displaying a positive attitude through facial expressions, body language, and comment</a:t>
            </a:r>
          </a:p>
          <a:p>
            <a:pPr marL="0" indent="0">
              <a:buNone/>
            </a:pPr>
            <a:endParaRPr lang="en-US" dirty="0"/>
          </a:p>
          <a:p>
            <a:r>
              <a:rPr lang="en-US" dirty="0"/>
              <a:t>Using a soft and calm tone of voice</a:t>
            </a:r>
          </a:p>
          <a:p>
            <a:pPr marL="0" indent="0">
              <a:buNone/>
            </a:pPr>
            <a:endParaRPr lang="en-US" dirty="0"/>
          </a:p>
          <a:p>
            <a:r>
              <a:rPr lang="en-US" dirty="0"/>
              <a:t>Making eye contact, even with small children</a:t>
            </a:r>
          </a:p>
          <a:p>
            <a:pPr marL="0" indent="0">
              <a:buNone/>
            </a:pPr>
            <a:endParaRPr lang="en-US" dirty="0"/>
          </a:p>
          <a:p>
            <a:r>
              <a:rPr lang="en-US" dirty="0"/>
              <a:t>Explaining why vaccines are needed (e.g., “this medicine will protect you from getting sick” or “this shot is a shield to protect your body against infection)</a:t>
            </a:r>
          </a:p>
          <a:p>
            <a:pPr marL="0" indent="0">
              <a:buNone/>
            </a:pPr>
            <a:endParaRPr lang="en-US" dirty="0"/>
          </a:p>
          <a:p>
            <a:r>
              <a:rPr lang="en-US" dirty="0"/>
              <a:t>Being honest and explaining what to expect (e.g., do not say that the injection will not hurt). </a:t>
            </a:r>
          </a:p>
          <a:p>
            <a:endParaRPr lang="en-US" dirty="0"/>
          </a:p>
        </p:txBody>
      </p:sp>
      <p:sp>
        <p:nvSpPr>
          <p:cNvPr id="4" name="Content Placeholder 3"/>
          <p:cNvSpPr>
            <a:spLocks noGrp="1"/>
          </p:cNvSpPr>
          <p:nvPr>
            <p:ph sz="half" idx="2"/>
          </p:nvPr>
        </p:nvSpPr>
        <p:spPr>
          <a:xfrm>
            <a:off x="304800" y="1219200"/>
            <a:ext cx="4038600" cy="4906963"/>
          </a:xfrm>
        </p:spPr>
        <p:txBody>
          <a:bodyPr>
            <a:normAutofit fontScale="62500" lnSpcReduction="20000"/>
          </a:bodyPr>
          <a:lstStyle/>
          <a:p>
            <a:r>
              <a:rPr lang="en-US" dirty="0"/>
              <a:t>Discuss vaccines indicated on day of visit </a:t>
            </a:r>
          </a:p>
          <a:p>
            <a:pPr marL="0" indent="0">
              <a:buNone/>
            </a:pPr>
            <a:endParaRPr lang="en-US" dirty="0"/>
          </a:p>
          <a:p>
            <a:r>
              <a:rPr lang="en-US" dirty="0"/>
              <a:t>Use Vaccine Information  Statements (VIS)</a:t>
            </a:r>
          </a:p>
          <a:p>
            <a:pPr marL="0" indent="0">
              <a:buNone/>
            </a:pPr>
            <a:endParaRPr lang="en-US" dirty="0"/>
          </a:p>
          <a:p>
            <a:r>
              <a:rPr lang="en-US" dirty="0"/>
              <a:t>Encourage questions</a:t>
            </a:r>
          </a:p>
          <a:p>
            <a:pPr marL="0" indent="0">
              <a:buNone/>
            </a:pPr>
            <a:endParaRPr lang="en-US" dirty="0"/>
          </a:p>
          <a:p>
            <a:r>
              <a:rPr lang="en-US" dirty="0"/>
              <a:t>Address concerns</a:t>
            </a:r>
          </a:p>
          <a:p>
            <a:pPr marL="0" indent="0">
              <a:buNone/>
            </a:pPr>
            <a:endParaRPr lang="en-US" dirty="0"/>
          </a:p>
          <a:p>
            <a:r>
              <a:rPr lang="en-US" dirty="0"/>
              <a:t>Sign consent </a:t>
            </a:r>
            <a:r>
              <a:rPr lang="en-US" dirty="0" smtClean="0"/>
              <a:t>form (consent for services)</a:t>
            </a:r>
            <a:endParaRPr lang="en-US" dirty="0"/>
          </a:p>
          <a:p>
            <a:pPr marL="0" indent="0">
              <a:buNone/>
            </a:pPr>
            <a:endParaRPr lang="en-US" dirty="0"/>
          </a:p>
          <a:p>
            <a:r>
              <a:rPr lang="en-US" dirty="0"/>
              <a:t>Inform of next immunization due date </a:t>
            </a:r>
          </a:p>
          <a:p>
            <a:endParaRPr lang="en-US" dirty="0"/>
          </a:p>
        </p:txBody>
      </p:sp>
    </p:spTree>
    <p:extLst>
      <p:ext uri="{BB962C8B-B14F-4D97-AF65-F5344CB8AC3E}">
        <p14:creationId xmlns:p14="http://schemas.microsoft.com/office/powerpoint/2010/main" val="3406580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PH_PP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9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6444</TotalTime>
  <Words>9182</Words>
  <Application>Microsoft Office PowerPoint</Application>
  <PresentationFormat>On-screen Show (4:3)</PresentationFormat>
  <Paragraphs>703</Paragraphs>
  <Slides>46</Slides>
  <Notes>46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46</vt:i4>
      </vt:variant>
    </vt:vector>
  </HeadingPairs>
  <TitlesOfParts>
    <vt:vector size="63" baseType="lpstr">
      <vt:lpstr>Arial</vt:lpstr>
      <vt:lpstr>Arial Narrow</vt:lpstr>
      <vt:lpstr>Calibri</vt:lpstr>
      <vt:lpstr>Myriad Pro</vt:lpstr>
      <vt:lpstr>PFYDC J+ Myriad Pro</vt:lpstr>
      <vt:lpstr>Segoe UI</vt:lpstr>
      <vt:lpstr>Symbol</vt:lpstr>
      <vt:lpstr>Times New Roman</vt:lpstr>
      <vt:lpstr>Verdana</vt:lpstr>
      <vt:lpstr>Wingdings</vt:lpstr>
      <vt:lpstr>Wingdings 2</vt:lpstr>
      <vt:lpstr>template USE ME 2</vt:lpstr>
      <vt:lpstr>DPH_PPT_TEMPLATE</vt:lpstr>
      <vt:lpstr>1_template USE ME 2</vt:lpstr>
      <vt:lpstr>38_Default Design</vt:lpstr>
      <vt:lpstr>Office Theme</vt:lpstr>
      <vt:lpstr>39_Default Design</vt:lpstr>
      <vt:lpstr>PowerPoint Presentation</vt:lpstr>
      <vt:lpstr>Disclosure Statements</vt:lpstr>
      <vt:lpstr>Disclosure Statements</vt:lpstr>
      <vt:lpstr>Objectives</vt:lpstr>
      <vt:lpstr>PowerPoint Presentation</vt:lpstr>
      <vt:lpstr>PowerPoint Presentation</vt:lpstr>
      <vt:lpstr>PowerPoint Presentation</vt:lpstr>
      <vt:lpstr>Staff Training and Education</vt:lpstr>
      <vt:lpstr>Communication</vt:lpstr>
      <vt:lpstr>Positioning &amp; Comforting Techniques</vt:lpstr>
      <vt:lpstr>Pain Control</vt:lpstr>
      <vt:lpstr>Infection Control</vt:lpstr>
      <vt:lpstr>Vaccine Preparation</vt:lpstr>
      <vt:lpstr>Injections</vt:lpstr>
      <vt:lpstr>Importance of Administering  Vaccines Correctly</vt:lpstr>
      <vt:lpstr>Routes of Administration</vt:lpstr>
      <vt:lpstr>Oral (PO) Route</vt:lpstr>
      <vt:lpstr>Intranasal (IN) Route</vt:lpstr>
      <vt:lpstr>SC Injections</vt:lpstr>
      <vt:lpstr>Vaccines Administered SC</vt:lpstr>
      <vt:lpstr>IM Injections</vt:lpstr>
      <vt:lpstr>Vaccines Administered IM</vt:lpstr>
      <vt:lpstr>Intradermal (ID) Route</vt:lpstr>
      <vt:lpstr>Special Situations</vt:lpstr>
      <vt:lpstr>Multiple Vaccines</vt:lpstr>
      <vt:lpstr>Bleeding Disorders</vt:lpstr>
      <vt:lpstr>Non-Standard Administration</vt:lpstr>
      <vt:lpstr>*Pre-Drawing Vaccines</vt:lpstr>
      <vt:lpstr>Managing Acute Vaccine Reactions</vt:lpstr>
      <vt:lpstr>Always Document…</vt:lpstr>
      <vt:lpstr>The 7 Rights of  Vaccine Administration</vt:lpstr>
      <vt:lpstr>Avoiding Vaccine Errors</vt:lpstr>
      <vt:lpstr>Avoiding Vaccine Errors</vt:lpstr>
      <vt:lpstr>Test Your Knowledge!</vt:lpstr>
      <vt:lpstr>Test Your Knowledge!</vt:lpstr>
      <vt:lpstr>Test Your Knowledge!</vt:lpstr>
      <vt:lpstr>Test Your Knowledge!</vt:lpstr>
      <vt:lpstr>Check Expiration Dates</vt:lpstr>
      <vt:lpstr>Five-year-old Tonia received her second MMR a week ago.   How long should she wait before receiving live attenuated influenza vaccine (LAIV)?</vt:lpstr>
      <vt:lpstr>Five-year-old Tonia received her second MMR a week ago.   How long should she wait before receiving live attenuated influenza vaccine (LAIV)?</vt:lpstr>
      <vt:lpstr>Vaccine Injury Compensation Program (VICP)</vt:lpstr>
      <vt:lpstr>VAERS  http:vaers.hhs.gov/</vt:lpstr>
      <vt:lpstr>Are YOU up to date?  Healthcare Personnel (HCP) Need These Immunizations  </vt:lpstr>
      <vt:lpstr>Resources</vt:lpstr>
      <vt:lpstr>Internet 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309</cp:revision>
  <cp:lastPrinted>2016-02-02T21:32:45Z</cp:lastPrinted>
  <dcterms:created xsi:type="dcterms:W3CDTF">2012-06-14T17:04:19Z</dcterms:created>
  <dcterms:modified xsi:type="dcterms:W3CDTF">2016-03-21T14:32:57Z</dcterms:modified>
</cp:coreProperties>
</file>