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75"/>
  </p:notesMasterIdLst>
  <p:sldIdLst>
    <p:sldId id="256"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337" r:id="rId21"/>
    <p:sldId id="280" r:id="rId22"/>
    <p:sldId id="281" r:id="rId23"/>
    <p:sldId id="282" r:id="rId24"/>
    <p:sldId id="283" r:id="rId25"/>
    <p:sldId id="284" r:id="rId26"/>
    <p:sldId id="285" r:id="rId27"/>
    <p:sldId id="286" r:id="rId28"/>
    <p:sldId id="287" r:id="rId29"/>
    <p:sldId id="335" r:id="rId30"/>
    <p:sldId id="333"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4" r:id="rId7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889" autoAdjust="0"/>
    <p:restoredTop sz="72242" autoAdjust="0"/>
  </p:normalViewPr>
  <p:slideViewPr>
    <p:cSldViewPr>
      <p:cViewPr>
        <p:scale>
          <a:sx n="100" d="100"/>
          <a:sy n="100" d="100"/>
        </p:scale>
        <p:origin x="-10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7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74DED2FB-6FBA-400F-A34F-2316D516E9C2}" type="datetimeFigureOut">
              <a:rPr lang="en-US" smtClean="0"/>
              <a:pPr/>
              <a:t>8/21/2013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A0874601-7A99-44FA-94D7-84CD44CC84E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r>
              <a:rPr lang="en-US" b="1" dirty="0" smtClean="0"/>
              <a:t>[Presenter is required to read this information to the audience before the program begins.]</a:t>
            </a:r>
          </a:p>
          <a:p>
            <a:endParaRPr lang="en-US" dirty="0" smtClean="0"/>
          </a:p>
          <a:p>
            <a:pPr eaLnBrk="1" hangingPunct="1">
              <a:buFontTx/>
              <a:buChar char="•"/>
            </a:pPr>
            <a:r>
              <a:rPr lang="en-US" b="1" dirty="0" smtClean="0"/>
              <a:t>Neither the planners of this session nor I have any financial relationship with pharmaceutical companies, biomedical device manufacturers, or corporations whose products and services are related to the vaccines we discuss.</a:t>
            </a:r>
          </a:p>
          <a:p>
            <a:pPr eaLnBrk="1" hangingPunct="1">
              <a:buFontTx/>
              <a:buChar char="•"/>
            </a:pPr>
            <a:r>
              <a:rPr lang="en-US" b="1" dirty="0" smtClean="0"/>
              <a:t>There is no commercial support being received for this event.</a:t>
            </a:r>
          </a:p>
          <a:p>
            <a:pPr eaLnBrk="1" hangingPunct="1">
              <a:buFontTx/>
              <a:buChar char="•"/>
            </a:pPr>
            <a:r>
              <a:rPr lang="en-US" b="1" dirty="0" smtClean="0"/>
              <a:t>The mention of specific brands of vaccines in this presentation is for the purpose of providing education and does not constitute endorsement.</a:t>
            </a:r>
          </a:p>
          <a:p>
            <a:pPr eaLnBrk="1" hangingPunct="1">
              <a:buFontTx/>
              <a:buChar char="•"/>
            </a:pPr>
            <a:r>
              <a:rPr lang="en-US" b="1" dirty="0" smtClean="0"/>
              <a:t>The GA Immunization Office utilizes ACIP recommendations as the basis for this presentation and for our guidelines, policies, and recommendations. </a:t>
            </a:r>
          </a:p>
          <a:p>
            <a:pPr eaLnBrk="1" hangingPunct="1">
              <a:buFontTx/>
              <a:buChar char="•"/>
            </a:pPr>
            <a:r>
              <a:rPr lang="en-US" b="1" dirty="0" smtClean="0"/>
              <a:t> For certain vaccines this may represent a slight departure from or off-label use of the vaccine package insert guidelines.</a:t>
            </a:r>
          </a:p>
          <a:p>
            <a:endParaRPr lang="en-US" dirty="0" smtClean="0"/>
          </a:p>
        </p:txBody>
      </p:sp>
      <p:sp>
        <p:nvSpPr>
          <p:cNvPr id="55300" name="Slide Number Placeholder 3"/>
          <p:cNvSpPr>
            <a:spLocks noGrp="1"/>
          </p:cNvSpPr>
          <p:nvPr>
            <p:ph type="sldNum" sz="quarter" idx="5"/>
          </p:nvPr>
        </p:nvSpPr>
        <p:spPr>
          <a:noFill/>
        </p:spPr>
        <p:txBody>
          <a:bodyPr/>
          <a:lstStyle/>
          <a:p>
            <a:fld id="{CB323E87-2B63-4D76-88C4-5DBA64712600}" type="slidenum">
              <a:rPr lang="en-US" smtClean="0"/>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FD509BF4-2795-4F6C-B723-B006AAE0861A}" type="slidenum">
              <a:rPr lang="en-US" smtClean="0"/>
              <a:pPr/>
              <a:t>11</a:t>
            </a:fld>
            <a:endParaRPr lang="en-US" smtClean="0"/>
          </a:p>
        </p:txBody>
      </p:sp>
      <p:sp>
        <p:nvSpPr>
          <p:cNvPr id="82947" name="Rectangle 2"/>
          <p:cNvSpPr>
            <a:spLocks noGrp="1" noRot="1" noChangeAspect="1" noChangeArrowheads="1" noTextEdit="1"/>
          </p:cNvSpPr>
          <p:nvPr>
            <p:ph type="sldImg"/>
          </p:nvPr>
        </p:nvSpPr>
        <p:spPr>
          <a:xfrm>
            <a:off x="1152525" y="352425"/>
            <a:ext cx="4705350" cy="3529013"/>
          </a:xfrm>
          <a:ln/>
        </p:spPr>
      </p:sp>
      <p:sp>
        <p:nvSpPr>
          <p:cNvPr id="82948" name="Rectangle 3"/>
          <p:cNvSpPr>
            <a:spLocks noGrp="1" noChangeArrowheads="1"/>
          </p:cNvSpPr>
          <p:nvPr>
            <p:ph type="body" idx="1"/>
          </p:nvPr>
        </p:nvSpPr>
        <p:spPr>
          <a:xfrm>
            <a:off x="701675" y="3978442"/>
            <a:ext cx="5607050" cy="5021179"/>
          </a:xfrm>
          <a:noFill/>
          <a:ln/>
        </p:spPr>
        <p:txBody>
          <a:bodyPr/>
          <a:lstStyle/>
          <a:p>
            <a:pPr lvl="1" eaLnBrk="1" hangingPunct="1">
              <a:lnSpc>
                <a:spcPct val="80000"/>
              </a:lnSpc>
            </a:pPr>
            <a:r>
              <a:rPr lang="en-US" sz="1000" dirty="0" smtClean="0"/>
              <a:t>The top picture shows you a child being cared for in an iron lung, a scenario out of the 1940s or 1950s, in the pre-vaccine era.  The other photo show a more current view of a child with a severely deformed leg due to polio. However, as we saw in the previous slide, different areas of the body may be affected</a:t>
            </a:r>
          </a:p>
          <a:p>
            <a:pPr eaLnBrk="1" hangingPunct="1">
              <a:lnSpc>
                <a:spcPct val="80000"/>
              </a:lnSpc>
            </a:pPr>
            <a:endParaRPr lang="en-US" sz="1000" dirty="0" smtClean="0"/>
          </a:p>
          <a:p>
            <a:r>
              <a:rPr lang="en-US" sz="1000" dirty="0" smtClean="0"/>
              <a:t>Thankfully, the incidence of this disease has decreased and we do not see this disease in the US anymore.  In fact, the last case due to wild polio virus in GA was in 1979,and until July of 2000, the last case in the Western Hemisphere was in 1991 in Peru. In 2001, there was an outbreak of polio      ( 20 reported cases as of 12/00) in the Dominican Republic.  We still immunize because we are a global society and there is a danger of international importation of this virus. Our goal is to have polio as the next vaccine preventable disease that is eliminated worldwide. In 2011, only four countries (Afghanistan, India, Nigeria and Pakistan) remain polio-endemic, down from more than 125 in 1988.  The World Health Organization has developed objectives to:</a:t>
            </a:r>
            <a:r>
              <a:rPr lang="en-US" sz="1000" baseline="0" dirty="0" smtClean="0"/>
              <a:t>  </a:t>
            </a:r>
          </a:p>
          <a:p>
            <a:pPr>
              <a:buFont typeface="Arial" pitchFamily="34" charset="0"/>
              <a:buChar char="•"/>
            </a:pPr>
            <a:r>
              <a:rPr lang="en-US" dirty="0" smtClean="0"/>
              <a:t>interrupt transmission of wild poliovirus as soon as possible; </a:t>
            </a:r>
          </a:p>
          <a:p>
            <a:pPr>
              <a:buFont typeface="Arial" pitchFamily="34" charset="0"/>
              <a:buChar char="•"/>
            </a:pPr>
            <a:r>
              <a:rPr lang="en-US" dirty="0" smtClean="0"/>
              <a:t>to achieve certification of global polio eradication; </a:t>
            </a:r>
          </a:p>
          <a:p>
            <a:pPr>
              <a:buFont typeface="Arial" pitchFamily="34" charset="0"/>
              <a:buChar char="•"/>
            </a:pPr>
            <a:r>
              <a:rPr lang="en-US" dirty="0" smtClean="0"/>
              <a:t>to contribute to health systems development and strengthen routine immunization and surveillance for communicable diseases in a systematic way</a:t>
            </a:r>
          </a:p>
          <a:p>
            <a:pPr lvl="2" eaLnBrk="1" hangingPunct="1">
              <a:lnSpc>
                <a:spcPct val="80000"/>
              </a:lnSpc>
              <a:buFont typeface="Wingdings" pitchFamily="2" charset="2"/>
              <a:buChar char="n"/>
            </a:pPr>
            <a:endParaRPr lang="en-US" sz="1000" dirty="0" smtClean="0"/>
          </a:p>
          <a:p>
            <a:pPr eaLnBrk="1" hangingPunct="1">
              <a:lnSpc>
                <a:spcPct val="80000"/>
              </a:lnSpc>
            </a:pPr>
            <a:endParaRPr lang="en-US" sz="1000" dirty="0" smtClean="0"/>
          </a:p>
          <a:p>
            <a:pPr lvl="2" eaLnBrk="1" hangingPunct="1">
              <a:lnSpc>
                <a:spcPct val="80000"/>
              </a:lnSpc>
              <a:buFont typeface="Wingdings" pitchFamily="2" charset="2"/>
              <a:buChar char="n"/>
            </a:pPr>
            <a:r>
              <a:rPr lang="en-US" sz="1000" dirty="0" smtClean="0"/>
              <a:t>Polio is a virus and lives in the throat and intestines of an infected person and is spread by direct contact.  It can be spread to other people through contact with feces.  This is an example of good hand washing being crucial in preventing the transmission of disease, in addition to being immunized.  </a:t>
            </a:r>
          </a:p>
          <a:p>
            <a:pPr eaLnBrk="1" hangingPunct="1">
              <a:lnSpc>
                <a:spcPct val="80000"/>
              </a:lnSpc>
            </a:pPr>
            <a:endParaRPr lang="en-US" sz="1000" dirty="0" smtClean="0"/>
          </a:p>
          <a:p>
            <a:pPr lvl="2" eaLnBrk="1" hangingPunct="1">
              <a:lnSpc>
                <a:spcPct val="80000"/>
              </a:lnSpc>
              <a:buFont typeface="Wingdings" pitchFamily="2" charset="2"/>
              <a:buChar char="n"/>
            </a:pPr>
            <a:r>
              <a:rPr lang="en-US" sz="1000" dirty="0" smtClean="0"/>
              <a:t>This disease can be prevented by immunization.</a:t>
            </a:r>
          </a:p>
          <a:p>
            <a:pPr eaLnBrk="1" hangingPunct="1">
              <a:lnSpc>
                <a:spcPct val="80000"/>
              </a:lnSpc>
            </a:pPr>
            <a:endParaRPr lang="en-US" sz="1000" dirty="0" smtClean="0"/>
          </a:p>
          <a:p>
            <a:pPr lvl="2" eaLnBrk="1" hangingPunct="1">
              <a:lnSpc>
                <a:spcPct val="80000"/>
              </a:lnSpc>
              <a:buFont typeface="Wingdings" pitchFamily="2" charset="2"/>
              <a:buChar char="n"/>
            </a:pPr>
            <a:r>
              <a:rPr lang="en-US" sz="1000" dirty="0" smtClean="0"/>
              <a:t>Children up through age 18 years need to be vaccinated against polio.  Immunization is recommended for some international travelers as well.</a:t>
            </a:r>
          </a:p>
          <a:p>
            <a:pPr eaLnBrk="1" hangingPunct="1">
              <a:lnSpc>
                <a:spcPct val="80000"/>
              </a:lnSpc>
            </a:pPr>
            <a:endParaRPr lang="en-US" sz="1000" dirty="0" smtClean="0"/>
          </a:p>
          <a:p>
            <a:pPr lvl="2" eaLnBrk="1" hangingPunct="1">
              <a:lnSpc>
                <a:spcPct val="80000"/>
              </a:lnSpc>
              <a:buFont typeface="Wingdings" pitchFamily="2" charset="2"/>
              <a:buChar char="n"/>
            </a:pPr>
            <a:r>
              <a:rPr lang="en-US" sz="1000" dirty="0" smtClean="0"/>
              <a:t> In GA it is a requirement that all children in child care and school facilities be immunized against polio.</a:t>
            </a:r>
          </a:p>
          <a:p>
            <a:pPr eaLnBrk="1" hangingPunct="1">
              <a:lnSpc>
                <a:spcPct val="80000"/>
              </a:lnSpc>
            </a:pPr>
            <a:endParaRPr lang="en-US" sz="1000" dirty="0" smtClean="0"/>
          </a:p>
          <a:p>
            <a:pPr eaLnBrk="1" hangingPunct="1">
              <a:lnSpc>
                <a:spcPct val="80000"/>
              </a:lnSpc>
            </a:pPr>
            <a:endParaRPr lang="en-US" sz="10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0C44CCB9-56F0-4066-9631-35CB4A838426}" type="slidenum">
              <a:rPr lang="en-US" smtClean="0"/>
              <a:pPr/>
              <a:t>12</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lnSpc>
                <a:spcPct val="90000"/>
              </a:lnSpc>
            </a:pPr>
            <a:r>
              <a:rPr lang="en-US" dirty="0" smtClean="0"/>
              <a:t>This child has a bad rash caused by measles.  The rash usually begins along the hairline and moves downward over the course of 4 days to the face, neck, body, hands, and feet. You will notice her eyes are red and runny and she also has a runny nose and fever. </a:t>
            </a:r>
          </a:p>
          <a:p>
            <a:pPr eaLnBrk="1" hangingPunct="1">
              <a:lnSpc>
                <a:spcPct val="90000"/>
              </a:lnSpc>
            </a:pPr>
            <a:r>
              <a:rPr lang="en-US" dirty="0" smtClean="0"/>
              <a:t>Children infected with measles are very sick and can suffer from other complications such as pneumonia, ear infections, seizures, brain damage, and death.</a:t>
            </a:r>
          </a:p>
          <a:p>
            <a:pPr lvl="2" eaLnBrk="1" hangingPunct="1">
              <a:lnSpc>
                <a:spcPct val="90000"/>
              </a:lnSpc>
              <a:buFont typeface="Wingdings" pitchFamily="2" charset="2"/>
              <a:buChar char="n"/>
            </a:pPr>
            <a:r>
              <a:rPr lang="en-US" dirty="0" smtClean="0"/>
              <a:t>Measles is a viral infection and is highly contagious. </a:t>
            </a:r>
          </a:p>
          <a:p>
            <a:pPr eaLnBrk="1" hangingPunct="1">
              <a:lnSpc>
                <a:spcPct val="90000"/>
              </a:lnSpc>
            </a:pPr>
            <a:endParaRPr lang="en-US" dirty="0" smtClean="0"/>
          </a:p>
          <a:p>
            <a:pPr lvl="2" eaLnBrk="1" hangingPunct="1">
              <a:lnSpc>
                <a:spcPct val="90000"/>
              </a:lnSpc>
              <a:buFont typeface="Wingdings" pitchFamily="2" charset="2"/>
              <a:buChar char="n"/>
            </a:pPr>
            <a:r>
              <a:rPr lang="en-US" dirty="0" smtClean="0"/>
              <a:t>It spreads through coughing, sneezing, or just talking to an infected person.  </a:t>
            </a:r>
          </a:p>
          <a:p>
            <a:pPr eaLnBrk="1" hangingPunct="1">
              <a:lnSpc>
                <a:spcPct val="90000"/>
              </a:lnSpc>
            </a:pPr>
            <a:endParaRPr lang="en-US" dirty="0" smtClean="0"/>
          </a:p>
          <a:p>
            <a:pPr lvl="2" eaLnBrk="1" hangingPunct="1">
              <a:lnSpc>
                <a:spcPct val="90000"/>
              </a:lnSpc>
              <a:buFont typeface="Wingdings" pitchFamily="2" charset="2"/>
              <a:buChar char="n"/>
            </a:pPr>
            <a:r>
              <a:rPr lang="en-US" dirty="0" smtClean="0"/>
              <a:t>Measles is easy to prevent with vaccine.  All children need to be vaccinated and some adults need to be vaccinated, especially those who work in a health care setting. </a:t>
            </a:r>
          </a:p>
          <a:p>
            <a:pPr eaLnBrk="1" hangingPunct="1">
              <a:lnSpc>
                <a:spcPct val="90000"/>
              </a:lnSpc>
            </a:pPr>
            <a:endParaRPr lang="en-US" dirty="0" smtClean="0"/>
          </a:p>
          <a:p>
            <a:pPr lvl="2" eaLnBrk="1" hangingPunct="1">
              <a:lnSpc>
                <a:spcPct val="90000"/>
              </a:lnSpc>
              <a:buFont typeface="Wingdings" pitchFamily="2" charset="2"/>
              <a:buChar char="n"/>
            </a:pPr>
            <a:r>
              <a:rPr lang="en-US" dirty="0" smtClean="0"/>
              <a:t>Measles vaccine is usually given in combination with two other vaccines, Mumps and Rubella, known as MMR.  Measles is the first “M” in </a:t>
            </a:r>
            <a:r>
              <a:rPr lang="en-US" u="sng" dirty="0" smtClean="0"/>
              <a:t>M</a:t>
            </a:r>
            <a:r>
              <a:rPr lang="en-US" dirty="0" smtClean="0"/>
              <a:t>MR or </a:t>
            </a:r>
            <a:r>
              <a:rPr lang="en-US" u="sng" dirty="0" smtClean="0"/>
              <a:t>M</a:t>
            </a:r>
            <a:r>
              <a:rPr lang="en-US" dirty="0" smtClean="0"/>
              <a:t>MRV.</a:t>
            </a:r>
          </a:p>
          <a:p>
            <a:pPr lvl="2" eaLnBrk="1" hangingPunct="1">
              <a:lnSpc>
                <a:spcPct val="90000"/>
              </a:lnSpc>
              <a:buFont typeface="Wingdings" pitchFamily="2" charset="2"/>
              <a:buChar char="n"/>
            </a:pPr>
            <a:r>
              <a:rPr lang="en-US" dirty="0" smtClean="0"/>
              <a:t>Required for school and child care attendance</a:t>
            </a:r>
          </a:p>
          <a:p>
            <a:pPr eaLnBrk="1" hangingPunct="1">
              <a:lnSpc>
                <a:spcPct val="90000"/>
              </a:lnSpc>
            </a:pPr>
            <a:endParaRPr lang="en-US" dirty="0" smtClean="0"/>
          </a:p>
          <a:p>
            <a:pPr eaLnBrk="1" hangingPunct="1">
              <a:lnSpc>
                <a:spcPct val="90000"/>
              </a:lnSpc>
            </a:pP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86350E6C-BF8C-4B49-B071-A820734AE832}" type="slidenum">
              <a:rPr lang="en-US" smtClean="0"/>
              <a:pPr/>
              <a:t>13</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lvl="1" eaLnBrk="1" hangingPunct="1"/>
            <a:r>
              <a:rPr lang="en-US" dirty="0" smtClean="0"/>
              <a:t>This slide illustrates a child who has the mumps.  As you can see, the child is swollen under the jaw and in the cheeks. She may have a fever and headache. Possible complications include swelling of the brain or spinal cord and deafness.  </a:t>
            </a:r>
          </a:p>
          <a:p>
            <a:pPr eaLnBrk="1" hangingPunct="1"/>
            <a:endParaRPr lang="en-US" dirty="0" smtClean="0"/>
          </a:p>
          <a:p>
            <a:pPr lvl="2" eaLnBrk="1" hangingPunct="1">
              <a:buFont typeface="Wingdings" pitchFamily="2" charset="2"/>
              <a:buChar char="n"/>
            </a:pPr>
            <a:r>
              <a:rPr lang="en-US" dirty="0" smtClean="0"/>
              <a:t>The mumps is a viral infection.</a:t>
            </a:r>
          </a:p>
          <a:p>
            <a:pPr eaLnBrk="1" hangingPunct="1"/>
            <a:endParaRPr lang="en-US" dirty="0" smtClean="0"/>
          </a:p>
          <a:p>
            <a:pPr lvl="2" eaLnBrk="1" hangingPunct="1">
              <a:buFont typeface="Wingdings" pitchFamily="2" charset="2"/>
              <a:buChar char="n"/>
            </a:pPr>
            <a:r>
              <a:rPr lang="en-US" dirty="0" smtClean="0"/>
              <a:t>It is spread through coughing, sneezing, or just talking. </a:t>
            </a:r>
          </a:p>
          <a:p>
            <a:pPr eaLnBrk="1" hangingPunct="1"/>
            <a:endParaRPr lang="en-US" dirty="0" smtClean="0"/>
          </a:p>
          <a:p>
            <a:pPr lvl="2" eaLnBrk="1" hangingPunct="1">
              <a:buFont typeface="Wingdings" pitchFamily="2" charset="2"/>
              <a:buChar char="n"/>
            </a:pPr>
            <a:r>
              <a:rPr lang="en-US" dirty="0" smtClean="0"/>
              <a:t>Mumps is easy to prevent with vaccine.</a:t>
            </a:r>
          </a:p>
          <a:p>
            <a:pPr eaLnBrk="1" hangingPunct="1"/>
            <a:endParaRPr lang="en-US" dirty="0" smtClean="0"/>
          </a:p>
          <a:p>
            <a:pPr lvl="2" eaLnBrk="1" hangingPunct="1">
              <a:buFont typeface="Wingdings" pitchFamily="2" charset="2"/>
              <a:buChar char="n"/>
            </a:pPr>
            <a:r>
              <a:rPr lang="en-US" dirty="0" smtClean="0"/>
              <a:t>The second “M” in the combination M</a:t>
            </a:r>
            <a:r>
              <a:rPr lang="en-US" u="sng" dirty="0" smtClean="0"/>
              <a:t>M</a:t>
            </a:r>
            <a:r>
              <a:rPr lang="en-US" dirty="0" smtClean="0"/>
              <a:t>R or M</a:t>
            </a:r>
            <a:r>
              <a:rPr lang="en-US" u="sng" dirty="0" smtClean="0"/>
              <a:t>M</a:t>
            </a:r>
            <a:r>
              <a:rPr lang="en-US" dirty="0" smtClean="0"/>
              <a:t>RV vaccine stands for the mumps vaccine. </a:t>
            </a:r>
          </a:p>
          <a:p>
            <a:pPr lvl="2" eaLnBrk="1" hangingPunct="1">
              <a:buFont typeface="Wingdings" pitchFamily="2" charset="2"/>
              <a:buChar char="n"/>
            </a:pPr>
            <a:r>
              <a:rPr lang="en-US" dirty="0" smtClean="0"/>
              <a:t>Proof of immunity or 2 doses of vaccine required for entrance to school after 7-1-07</a:t>
            </a:r>
          </a:p>
          <a:p>
            <a:pPr eaLnBrk="1" hangingPunct="1"/>
            <a:endParaRPr lang="en-US" dirty="0" smtClean="0"/>
          </a:p>
          <a:p>
            <a:pPr eaLnBrk="1" hangingPunct="1"/>
            <a:endParaRPr lang="en-US" dirty="0" smtClean="0">
              <a:solidFill>
                <a:srgbClr val="FF3300"/>
              </a:solidFill>
            </a:endParaRPr>
          </a:p>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DD6EC66-D5D2-49E4-9C3D-68949F24D488}" type="slidenum">
              <a:rPr lang="en-US" smtClean="0"/>
              <a:pPr/>
              <a:t>14</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smtClean="0"/>
              <a:t>This child has a rash on his body from rubella.  He may also have swollen glands and a slight fever.  Adults and children may contract this disease. </a:t>
            </a:r>
          </a:p>
          <a:p>
            <a:pPr lvl="1" eaLnBrk="1" hangingPunct="1">
              <a:buFont typeface="Wingdings" pitchFamily="2" charset="2"/>
              <a:buChar char="n"/>
            </a:pPr>
            <a:r>
              <a:rPr lang="en-US" smtClean="0"/>
              <a:t>Rubella is caused by a virus.</a:t>
            </a:r>
          </a:p>
          <a:p>
            <a:pPr lvl="1" eaLnBrk="1" hangingPunct="1">
              <a:buFont typeface="Wingdings" pitchFamily="2" charset="2"/>
              <a:buChar char="n"/>
            </a:pPr>
            <a:r>
              <a:rPr lang="en-US" smtClean="0"/>
              <a:t>It is spread through coughing, sneezing, or just talking to an infected person.</a:t>
            </a:r>
          </a:p>
          <a:p>
            <a:pPr lvl="1" eaLnBrk="1" hangingPunct="1">
              <a:buFont typeface="Wingdings" pitchFamily="2" charset="2"/>
              <a:buChar char="n"/>
            </a:pPr>
            <a:r>
              <a:rPr lang="en-US" smtClean="0"/>
              <a:t>This disease can be harmful to unborn infants.  If a pregnant woman is exposed to the disease in early pregnancy and is not immune, her unborn baby could have deafness, blindness, heart damage, or mental retardation. </a:t>
            </a:r>
          </a:p>
          <a:p>
            <a:pPr lvl="1" eaLnBrk="1" hangingPunct="1">
              <a:buFont typeface="Wingdings" pitchFamily="2" charset="2"/>
              <a:buChar char="n"/>
            </a:pPr>
            <a:r>
              <a:rPr lang="en-US" smtClean="0"/>
              <a:t>Rubella can be prevented by vaccine.  All children and some adults need to be vaccinated. </a:t>
            </a:r>
          </a:p>
          <a:p>
            <a:pPr lvl="1" eaLnBrk="1" hangingPunct="1">
              <a:buFont typeface="Wingdings" pitchFamily="2" charset="2"/>
              <a:buChar char="n"/>
            </a:pPr>
            <a:r>
              <a:rPr lang="en-US" smtClean="0"/>
              <a:t>The “R” in the combination MM</a:t>
            </a:r>
            <a:r>
              <a:rPr lang="en-US" u="sng" smtClean="0"/>
              <a:t>R</a:t>
            </a:r>
            <a:r>
              <a:rPr lang="en-US" smtClean="0"/>
              <a:t>  or MM</a:t>
            </a:r>
            <a:r>
              <a:rPr lang="en-US" u="sng" smtClean="0"/>
              <a:t>R</a:t>
            </a:r>
            <a:r>
              <a:rPr lang="en-US" smtClean="0"/>
              <a:t>V vaccine stands for the rubella vaccine.</a:t>
            </a:r>
          </a:p>
          <a:p>
            <a:pPr lvl="1" eaLnBrk="1" hangingPunct="1">
              <a:buFont typeface="Wingdings" pitchFamily="2" charset="2"/>
              <a:buChar char="n"/>
            </a:pPr>
            <a:r>
              <a:rPr lang="en-US" smtClean="0"/>
              <a:t>In GA, the immunization against measles, mumps, and rubella is required for attending child care or entering school. </a:t>
            </a:r>
          </a:p>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4507A8A0-1658-493E-B42E-147751CF8784}" type="slidenum">
              <a:rPr lang="en-US" smtClean="0"/>
              <a:pPr/>
              <a:t>15</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lvl="1" eaLnBrk="1" hangingPunct="1">
              <a:lnSpc>
                <a:spcPct val="90000"/>
              </a:lnSpc>
            </a:pPr>
            <a:r>
              <a:rPr lang="en-US" sz="1000" dirty="0" smtClean="0"/>
              <a:t>This child has a swollen cheek due to </a:t>
            </a:r>
            <a:r>
              <a:rPr lang="en-US" sz="1000" dirty="0" err="1" smtClean="0"/>
              <a:t>Hib</a:t>
            </a:r>
            <a:r>
              <a:rPr lang="en-US" sz="1000" dirty="0" smtClean="0"/>
              <a:t> infection.  The tissue under the skin covering the jaw and cheek is infected and she is probably very sick. She may have a fever, severe headache, sore throat, or breathing problems.    </a:t>
            </a:r>
            <a:r>
              <a:rPr lang="en-US" sz="1000" dirty="0" err="1" smtClean="0"/>
              <a:t>Hib</a:t>
            </a:r>
            <a:r>
              <a:rPr lang="en-US" sz="1000" dirty="0" smtClean="0"/>
              <a:t> disease can be very dangerous to children under five years of age, especially infants. It can cause brain damage, seizures, paralysis, and hearing loss. </a:t>
            </a:r>
          </a:p>
          <a:p>
            <a:pPr lvl="1" eaLnBrk="1" hangingPunct="1">
              <a:lnSpc>
                <a:spcPct val="90000"/>
              </a:lnSpc>
            </a:pPr>
            <a:r>
              <a:rPr lang="en-US" sz="1000" dirty="0" smtClean="0"/>
              <a:t> Invasive </a:t>
            </a:r>
            <a:r>
              <a:rPr lang="en-US" sz="1000" dirty="0" err="1" smtClean="0"/>
              <a:t>Hib</a:t>
            </a:r>
            <a:r>
              <a:rPr lang="en-US" sz="1000" dirty="0" smtClean="0"/>
              <a:t> disease can cause the severe tissue damage you see in the bottom photo.</a:t>
            </a:r>
          </a:p>
          <a:p>
            <a:pPr lvl="2" eaLnBrk="1" hangingPunct="1">
              <a:lnSpc>
                <a:spcPct val="90000"/>
              </a:lnSpc>
              <a:buFont typeface="Wingdings" pitchFamily="2" charset="2"/>
              <a:buChar char="n"/>
            </a:pPr>
            <a:r>
              <a:rPr lang="en-US" sz="1000" dirty="0" smtClean="0"/>
              <a:t>The </a:t>
            </a:r>
            <a:r>
              <a:rPr lang="en-US" sz="1000" dirty="0" err="1" smtClean="0"/>
              <a:t>Hib</a:t>
            </a:r>
            <a:r>
              <a:rPr lang="en-US" sz="1000" dirty="0" smtClean="0"/>
              <a:t> germ enters the body through the nose and throat.</a:t>
            </a:r>
          </a:p>
          <a:p>
            <a:pPr eaLnBrk="1" hangingPunct="1">
              <a:lnSpc>
                <a:spcPct val="90000"/>
              </a:lnSpc>
            </a:pPr>
            <a:endParaRPr lang="en-US" sz="1000" dirty="0" smtClean="0"/>
          </a:p>
          <a:p>
            <a:pPr lvl="2" eaLnBrk="1" hangingPunct="1">
              <a:lnSpc>
                <a:spcPct val="90000"/>
              </a:lnSpc>
              <a:buFont typeface="Wingdings" pitchFamily="2" charset="2"/>
              <a:buChar char="n"/>
            </a:pPr>
            <a:r>
              <a:rPr lang="en-US" sz="1000" dirty="0" smtClean="0"/>
              <a:t>It is spread by direct contact with an infected person.  Adults and older children can be infected with this germ but not feel sick or show any symptoms. </a:t>
            </a:r>
          </a:p>
          <a:p>
            <a:pPr eaLnBrk="1" hangingPunct="1">
              <a:lnSpc>
                <a:spcPct val="90000"/>
              </a:lnSpc>
            </a:pPr>
            <a:endParaRPr lang="en-US" sz="1000" dirty="0" smtClean="0"/>
          </a:p>
          <a:p>
            <a:pPr lvl="2" eaLnBrk="1" hangingPunct="1">
              <a:lnSpc>
                <a:spcPct val="90000"/>
              </a:lnSpc>
              <a:buFont typeface="Wingdings" pitchFamily="2" charset="2"/>
              <a:buChar char="n"/>
            </a:pPr>
            <a:r>
              <a:rPr lang="en-US" sz="1000" dirty="0" smtClean="0"/>
              <a:t>Like the other vaccines mentioned, </a:t>
            </a:r>
            <a:r>
              <a:rPr lang="en-US" sz="1000" dirty="0" err="1" smtClean="0"/>
              <a:t>hib</a:t>
            </a:r>
            <a:r>
              <a:rPr lang="en-US" sz="1000" dirty="0" smtClean="0"/>
              <a:t> vaccine has made a dramatic impact on the decreased incidence of this disease.  In the early 1980’s, it was estimated that 20,000 cases occurred annually in the U.S., primarily in children under 5 years of age.  In 2002, fewer than 167 cases of type b and unknown types were reported in children under the age of 5 years.</a:t>
            </a:r>
          </a:p>
          <a:p>
            <a:pPr eaLnBrk="1" hangingPunct="1">
              <a:lnSpc>
                <a:spcPct val="90000"/>
              </a:lnSpc>
            </a:pPr>
            <a:endParaRPr lang="en-US" sz="1000" dirty="0" smtClean="0"/>
          </a:p>
          <a:p>
            <a:pPr lvl="2" eaLnBrk="1" hangingPunct="1">
              <a:lnSpc>
                <a:spcPct val="90000"/>
              </a:lnSpc>
              <a:buFont typeface="Wingdings" pitchFamily="2" charset="2"/>
              <a:buChar char="n"/>
            </a:pPr>
            <a:r>
              <a:rPr lang="en-US" sz="1000" dirty="0" smtClean="0"/>
              <a:t>The vaccine is recommended for all infants and children under age 5. </a:t>
            </a:r>
          </a:p>
          <a:p>
            <a:pPr eaLnBrk="1" hangingPunct="1">
              <a:lnSpc>
                <a:spcPct val="90000"/>
              </a:lnSpc>
            </a:pPr>
            <a:endParaRPr lang="en-US" sz="1000" dirty="0" smtClean="0"/>
          </a:p>
          <a:p>
            <a:pPr lvl="2" eaLnBrk="1" hangingPunct="1">
              <a:lnSpc>
                <a:spcPct val="90000"/>
              </a:lnSpc>
              <a:buFont typeface="Webdings" pitchFamily="18" charset="2"/>
              <a:buChar char="&lt;"/>
            </a:pPr>
            <a:r>
              <a:rPr lang="en-US" sz="1000" dirty="0" smtClean="0"/>
              <a:t>Children in child care, including  4 year old Pre-K, are required to have this vaccine.  This requirement is specified on the Certificate of Immunization (Form 3231) and in the accompanying instruction guidelines (3231 INS) and the age requirement guidelines (3231REQ).  Since </a:t>
            </a:r>
            <a:r>
              <a:rPr lang="en-US" sz="1000" dirty="0" err="1" smtClean="0"/>
              <a:t>Hib</a:t>
            </a:r>
            <a:r>
              <a:rPr lang="en-US" sz="1000" dirty="0" smtClean="0"/>
              <a:t> vaccine is not routinely recommended for children age five and older, this vaccine is not required for children who are entering school (5 year old Kindergarten through grade 12</a:t>
            </a:r>
          </a:p>
          <a:p>
            <a:pPr eaLnBrk="1" hangingPunct="1">
              <a:lnSpc>
                <a:spcPct val="90000"/>
              </a:lnSpc>
            </a:pPr>
            <a:endParaRPr lang="en-US" sz="100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93C71392-08A4-41AC-B77A-255B63ADA1BD}" type="slidenum">
              <a:rPr lang="en-US" smtClean="0"/>
              <a:pPr/>
              <a:t>16</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spcBef>
                <a:spcPct val="50000"/>
              </a:spcBef>
              <a:buClr>
                <a:schemeClr val="hlink"/>
              </a:buClr>
              <a:buSzPct val="85000"/>
              <a:buFont typeface="Monotype Sorts" pitchFamily="2" charset="2"/>
              <a:buNone/>
            </a:pPr>
            <a:r>
              <a:rPr lang="en-US" dirty="0" smtClean="0"/>
              <a:t>Viral infection which attacks the liver</a:t>
            </a:r>
            <a:endParaRPr lang="en-US" b="1" dirty="0" smtClean="0"/>
          </a:p>
          <a:p>
            <a:pPr eaLnBrk="1" hangingPunct="1">
              <a:spcBef>
                <a:spcPct val="50000"/>
              </a:spcBef>
              <a:buClr>
                <a:schemeClr val="hlink"/>
              </a:buClr>
              <a:buSzPct val="85000"/>
              <a:buFont typeface="Monotype Sorts" pitchFamily="2" charset="2"/>
              <a:buNone/>
            </a:pPr>
            <a:r>
              <a:rPr lang="en-US" b="1" dirty="0" smtClean="0"/>
              <a:t> </a:t>
            </a:r>
            <a:r>
              <a:rPr lang="en-US" dirty="0" smtClean="0"/>
              <a:t>Fecal-oral route of infection</a:t>
            </a:r>
          </a:p>
          <a:p>
            <a:pPr eaLnBrk="1" hangingPunct="1">
              <a:spcBef>
                <a:spcPct val="50000"/>
              </a:spcBef>
              <a:buClr>
                <a:schemeClr val="hlink"/>
              </a:buClr>
              <a:buSzPct val="85000"/>
              <a:buFont typeface="Monotype Sorts" pitchFamily="2" charset="2"/>
              <a:buNone/>
            </a:pPr>
            <a:r>
              <a:rPr lang="en-US" dirty="0" smtClean="0"/>
              <a:t>Symptoms may include nausea, anorexia, fever, dark urine, and jaundice of skin and eyes.</a:t>
            </a:r>
          </a:p>
          <a:p>
            <a:pPr eaLnBrk="1" hangingPunct="1">
              <a:spcBef>
                <a:spcPct val="50000"/>
              </a:spcBef>
              <a:buClr>
                <a:schemeClr val="hlink"/>
              </a:buClr>
              <a:buSzPct val="85000"/>
              <a:buFont typeface="Monotype Sorts" pitchFamily="2" charset="2"/>
              <a:buNone/>
            </a:pPr>
            <a:r>
              <a:rPr lang="en-US" dirty="0" smtClean="0"/>
              <a:t>Symptoms uncommon in children</a:t>
            </a:r>
          </a:p>
          <a:p>
            <a:pPr eaLnBrk="1" hangingPunct="1">
              <a:spcBef>
                <a:spcPct val="50000"/>
              </a:spcBef>
              <a:buClr>
                <a:schemeClr val="hlink"/>
              </a:buClr>
              <a:buSzPct val="85000"/>
              <a:buFont typeface="Monotype Sorts" pitchFamily="2" charset="2"/>
              <a:buNone/>
            </a:pPr>
            <a:r>
              <a:rPr lang="en-US" dirty="0" smtClean="0"/>
              <a:t>As of 7-1-07, this is a school and childcare requirement for children </a:t>
            </a:r>
            <a:r>
              <a:rPr lang="en-US" b="1" dirty="0" smtClean="0"/>
              <a:t>born on or after 1-1-06.</a:t>
            </a:r>
          </a:p>
          <a:p>
            <a:pPr eaLnBrk="1" hangingPunct="1">
              <a:spcBef>
                <a:spcPct val="50000"/>
              </a:spcBef>
              <a:buClr>
                <a:schemeClr val="hlink"/>
              </a:buClr>
              <a:buSzPct val="85000"/>
              <a:buFont typeface="Monotype Sorts" pitchFamily="2" charset="2"/>
              <a:buNone/>
            </a:pPr>
            <a:endParaRPr lang="en-US" b="1" dirty="0" smtClean="0"/>
          </a:p>
          <a:p>
            <a:pPr eaLnBrk="1" hangingPunct="1"/>
            <a:endParaRPr lang="en-US" dirty="0" smtClean="0"/>
          </a:p>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ED448335-32FA-4FDD-B0CE-6FA565E9006B}" type="slidenum">
              <a:rPr lang="en-US" smtClean="0"/>
              <a:pPr/>
              <a:t>17</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lvl="1" eaLnBrk="1" hangingPunct="1">
              <a:lnSpc>
                <a:spcPct val="80000"/>
              </a:lnSpc>
            </a:pPr>
            <a:r>
              <a:rPr lang="en-US" sz="1000" dirty="0" smtClean="0"/>
              <a:t>The man shown in this slide has yellowing skin and eyes (jaundice) which are signs of hepatitis.  </a:t>
            </a:r>
          </a:p>
          <a:p>
            <a:pPr lvl="2" eaLnBrk="1" hangingPunct="1">
              <a:lnSpc>
                <a:spcPct val="80000"/>
              </a:lnSpc>
              <a:buFont typeface="Wingdings" pitchFamily="2" charset="2"/>
              <a:buChar char="n"/>
            </a:pPr>
            <a:r>
              <a:rPr lang="en-US" sz="1000" dirty="0" smtClean="0"/>
              <a:t>Hepatitis B is a viral disease that attacks the liver and cause severe illness and on going liver damage and/or cancer.  </a:t>
            </a:r>
            <a:r>
              <a:rPr lang="en-US" sz="1000" b="1" dirty="0" smtClean="0"/>
              <a:t>It is the most common type of viral hepatitis in the U.S.</a:t>
            </a:r>
          </a:p>
          <a:p>
            <a:pPr lvl="2" eaLnBrk="1" hangingPunct="1">
              <a:lnSpc>
                <a:spcPct val="80000"/>
              </a:lnSpc>
              <a:buFont typeface="Wingdings" pitchFamily="2" charset="2"/>
              <a:buChar char="n"/>
            </a:pPr>
            <a:r>
              <a:rPr lang="en-US" sz="1000" dirty="0" smtClean="0"/>
              <a:t>It is spread by contact with infected body fluids or blood.  Examples of methods of transmission include the following</a:t>
            </a:r>
          </a:p>
          <a:p>
            <a:pPr lvl="3" eaLnBrk="1" hangingPunct="1">
              <a:lnSpc>
                <a:spcPct val="80000"/>
              </a:lnSpc>
              <a:buFontTx/>
              <a:buChar char="–"/>
            </a:pPr>
            <a:r>
              <a:rPr lang="en-US" sz="1000" dirty="0" smtClean="0"/>
              <a:t>Using unsterilized needles</a:t>
            </a:r>
          </a:p>
          <a:p>
            <a:pPr lvl="3" eaLnBrk="1" hangingPunct="1">
              <a:lnSpc>
                <a:spcPct val="80000"/>
              </a:lnSpc>
              <a:buFontTx/>
              <a:buChar char="–"/>
            </a:pPr>
            <a:r>
              <a:rPr lang="en-US" sz="1000" dirty="0" smtClean="0"/>
              <a:t>Sexual contact with a person who has hepatitis B</a:t>
            </a:r>
          </a:p>
          <a:p>
            <a:pPr lvl="3" eaLnBrk="1" hangingPunct="1">
              <a:lnSpc>
                <a:spcPct val="80000"/>
              </a:lnSpc>
              <a:buFontTx/>
              <a:buChar char="–"/>
            </a:pPr>
            <a:r>
              <a:rPr lang="en-US" sz="1000" dirty="0" smtClean="0"/>
              <a:t>Sharing toothbrushes, razors, or washcloths</a:t>
            </a:r>
          </a:p>
          <a:p>
            <a:pPr lvl="3" eaLnBrk="1" hangingPunct="1">
              <a:lnSpc>
                <a:spcPct val="80000"/>
              </a:lnSpc>
              <a:buFontTx/>
              <a:buChar char="–"/>
            </a:pPr>
            <a:r>
              <a:rPr lang="en-US" sz="1000" dirty="0" smtClean="0"/>
              <a:t>Babies can be infected during childbirth if the mom is infected</a:t>
            </a:r>
          </a:p>
          <a:p>
            <a:pPr lvl="3" eaLnBrk="1" hangingPunct="1">
              <a:lnSpc>
                <a:spcPct val="80000"/>
              </a:lnSpc>
              <a:buFontTx/>
              <a:buChar char="–"/>
            </a:pPr>
            <a:r>
              <a:rPr lang="en-US" sz="1000" dirty="0" smtClean="0"/>
              <a:t>Babies and young children can be infected if the infected person pre-chews baby food.</a:t>
            </a:r>
          </a:p>
          <a:p>
            <a:pPr lvl="2" eaLnBrk="1" hangingPunct="1">
              <a:lnSpc>
                <a:spcPct val="80000"/>
              </a:lnSpc>
              <a:buFont typeface="Wingdings" pitchFamily="2" charset="2"/>
              <a:buChar char="n"/>
            </a:pPr>
            <a:r>
              <a:rPr lang="en-US" sz="1000" dirty="0" smtClean="0"/>
              <a:t>Over half of the people who get hepatitis B have no symptoms.  For people who do get symptoms, they might include:</a:t>
            </a:r>
          </a:p>
          <a:p>
            <a:pPr lvl="3" algn="just" eaLnBrk="1" hangingPunct="1">
              <a:lnSpc>
                <a:spcPct val="80000"/>
              </a:lnSpc>
              <a:buFontTx/>
              <a:buChar char="-"/>
            </a:pPr>
            <a:r>
              <a:rPr lang="en-US" sz="1000" dirty="0" smtClean="0"/>
              <a:t>Loss of appetite, nausea or vomiting</a:t>
            </a:r>
          </a:p>
          <a:p>
            <a:pPr lvl="3" algn="just" eaLnBrk="1" hangingPunct="1">
              <a:lnSpc>
                <a:spcPct val="80000"/>
              </a:lnSpc>
              <a:buFontTx/>
              <a:buChar char="-"/>
            </a:pPr>
            <a:r>
              <a:rPr lang="en-US" sz="1000" dirty="0" smtClean="0"/>
              <a:t>Weakness and tiredness</a:t>
            </a:r>
          </a:p>
          <a:p>
            <a:pPr lvl="3" algn="just" eaLnBrk="1" hangingPunct="1">
              <a:lnSpc>
                <a:spcPct val="80000"/>
              </a:lnSpc>
              <a:buFontTx/>
              <a:buChar char="-"/>
            </a:pPr>
            <a:r>
              <a:rPr lang="en-US" sz="1000" dirty="0" smtClean="0"/>
              <a:t>Fever and headaches</a:t>
            </a:r>
          </a:p>
          <a:p>
            <a:pPr lvl="3" algn="just" eaLnBrk="1" hangingPunct="1">
              <a:lnSpc>
                <a:spcPct val="80000"/>
              </a:lnSpc>
              <a:buFontTx/>
              <a:buChar char="-"/>
            </a:pPr>
            <a:r>
              <a:rPr lang="en-US" sz="1000" dirty="0" smtClean="0"/>
              <a:t>Yellow skin and eyes</a:t>
            </a:r>
          </a:p>
          <a:p>
            <a:pPr lvl="2" eaLnBrk="1" hangingPunct="1">
              <a:lnSpc>
                <a:spcPct val="80000"/>
              </a:lnSpc>
              <a:buFont typeface="Wingdings" pitchFamily="2" charset="2"/>
              <a:buChar char="n"/>
            </a:pPr>
            <a:r>
              <a:rPr lang="en-US" sz="1000" dirty="0" smtClean="0"/>
              <a:t>Using universal precautions and being immunized are ways to prevent transmission of this disease. </a:t>
            </a:r>
          </a:p>
          <a:p>
            <a:pPr lvl="2" eaLnBrk="1" hangingPunct="1">
              <a:lnSpc>
                <a:spcPct val="80000"/>
              </a:lnSpc>
              <a:buFont typeface="Wingdings" pitchFamily="2" charset="2"/>
              <a:buChar char="n"/>
            </a:pPr>
            <a:r>
              <a:rPr lang="en-US" sz="1000" dirty="0" smtClean="0"/>
              <a:t>It is recommended that all infants and children be vaccinated and also many adults.</a:t>
            </a:r>
          </a:p>
          <a:p>
            <a:pPr lvl="2" eaLnBrk="1" hangingPunct="1">
              <a:lnSpc>
                <a:spcPct val="80000"/>
              </a:lnSpc>
              <a:buFont typeface="Wingdings" pitchFamily="2" charset="2"/>
              <a:buChar char="n"/>
            </a:pPr>
            <a:r>
              <a:rPr lang="en-US" sz="1000" dirty="0" smtClean="0"/>
              <a:t>Being immunized against Hepatitis B is also a requirement for attendance to child care and entry to school in GA.  </a:t>
            </a:r>
          </a:p>
          <a:p>
            <a:pPr eaLnBrk="1" hangingPunct="1">
              <a:lnSpc>
                <a:spcPct val="80000"/>
              </a:lnSpc>
            </a:pPr>
            <a:endParaRPr lang="en-US" sz="90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164B5E24-7172-453C-AFD0-AE4692F3937D}" type="slidenum">
              <a:rPr lang="en-US" smtClean="0"/>
              <a:pPr/>
              <a:t>18</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lnSpc>
                <a:spcPct val="80000"/>
              </a:lnSpc>
            </a:pPr>
            <a:r>
              <a:rPr lang="en-US" sz="1000" dirty="0" smtClean="0"/>
              <a:t>This boy at the top has a typical chicken pox rash.  Some of the sores are red spots and some are blisters. The red spots will become blisters and new red spots will form.  The photo at the bottom shows an infant with a secondary bacterial infection of varicella lesions, probably with staph or strep organisms.</a:t>
            </a:r>
          </a:p>
          <a:p>
            <a:pPr eaLnBrk="1" hangingPunct="1">
              <a:lnSpc>
                <a:spcPct val="80000"/>
              </a:lnSpc>
            </a:pPr>
            <a:r>
              <a:rPr lang="en-US" sz="1000" dirty="0" smtClean="0"/>
              <a:t>Varicella or chicken pox is usually thought of as a mild disease or just a discomfort to the child. Millions of children get chickenpox each year in the U. S. This disease can be quite severe and complications such as strep infections and pneumonia can occur.</a:t>
            </a:r>
          </a:p>
          <a:p>
            <a:pPr eaLnBrk="1" hangingPunct="1">
              <a:lnSpc>
                <a:spcPct val="80000"/>
              </a:lnSpc>
            </a:pPr>
            <a:endParaRPr lang="en-US" sz="1000" dirty="0" smtClean="0"/>
          </a:p>
          <a:p>
            <a:pPr lvl="1" eaLnBrk="1" hangingPunct="1">
              <a:lnSpc>
                <a:spcPct val="80000"/>
              </a:lnSpc>
              <a:buFont typeface="Wingdings" pitchFamily="2" charset="2"/>
              <a:buChar char="n"/>
            </a:pPr>
            <a:r>
              <a:rPr lang="en-US" sz="1000" dirty="0" smtClean="0"/>
              <a:t>It is easily spread through coughing, sneezing, or contact with the infected sores.</a:t>
            </a:r>
          </a:p>
          <a:p>
            <a:pPr lvl="1" eaLnBrk="1" hangingPunct="1">
              <a:lnSpc>
                <a:spcPct val="80000"/>
              </a:lnSpc>
              <a:buFont typeface="Wingdings" pitchFamily="2" charset="2"/>
              <a:buChar char="n"/>
            </a:pPr>
            <a:r>
              <a:rPr lang="en-US" sz="1000" dirty="0" smtClean="0"/>
              <a:t>Chickenpox can be especially serious in teens and adults; they are much more likely to be hospitalized or to die from this disease.</a:t>
            </a:r>
          </a:p>
          <a:p>
            <a:pPr lvl="1" eaLnBrk="1" hangingPunct="1">
              <a:lnSpc>
                <a:spcPct val="80000"/>
              </a:lnSpc>
              <a:buFont typeface="Wingdings" pitchFamily="2" charset="2"/>
              <a:buChar char="n"/>
            </a:pPr>
            <a:r>
              <a:rPr lang="en-US" sz="1000" dirty="0" smtClean="0"/>
              <a:t>However, this disease can also be costly in what we call direct (medical) cost and indirect cost  (time lost from work). Once someone is exposed, it takes 13-17 days to contract the disease.  Also, a person may be considered contagious for 5 days prior to breaking out with the rash up to five or more days after the first crop of blisters appear.</a:t>
            </a:r>
          </a:p>
          <a:p>
            <a:pPr lvl="1" eaLnBrk="1" hangingPunct="1">
              <a:lnSpc>
                <a:spcPct val="80000"/>
              </a:lnSpc>
              <a:buFont typeface="Wingdings" pitchFamily="2" charset="2"/>
              <a:buChar char="n"/>
            </a:pPr>
            <a:r>
              <a:rPr lang="en-US" sz="1000" dirty="0" smtClean="0"/>
              <a:t>Chickenpox may be prevented with the vaccine.  In fact, there are recommendations to give this vaccine after exposure to the disease to susceptible persons.</a:t>
            </a:r>
          </a:p>
          <a:p>
            <a:pPr lvl="1" eaLnBrk="1" hangingPunct="1">
              <a:lnSpc>
                <a:spcPct val="80000"/>
              </a:lnSpc>
              <a:buFont typeface="Wingdings" pitchFamily="2" charset="2"/>
              <a:buChar char="n"/>
            </a:pPr>
            <a:r>
              <a:rPr lang="en-US" sz="1000" dirty="0" smtClean="0"/>
              <a:t>This vaccine which was licensed in 1995, should be routinely given to all persons who are one year of age or older who have never had the disease.  This would include teens and adults.</a:t>
            </a:r>
          </a:p>
          <a:p>
            <a:pPr lvl="1" eaLnBrk="1" hangingPunct="1">
              <a:lnSpc>
                <a:spcPct val="80000"/>
              </a:lnSpc>
              <a:buFont typeface="Wingdings" pitchFamily="2" charset="2"/>
              <a:buChar char="n"/>
            </a:pPr>
            <a:r>
              <a:rPr lang="en-US" sz="1000" dirty="0" smtClean="0"/>
              <a:t> </a:t>
            </a:r>
            <a:r>
              <a:rPr lang="en-US" sz="1000" dirty="0" smtClean="0">
                <a:solidFill>
                  <a:schemeClr val="tx2"/>
                </a:solidFill>
              </a:rPr>
              <a:t>Documented impact of vaccine:</a:t>
            </a:r>
          </a:p>
          <a:p>
            <a:pPr lvl="2" eaLnBrk="1" hangingPunct="1">
              <a:lnSpc>
                <a:spcPct val="80000"/>
              </a:lnSpc>
              <a:buFontTx/>
              <a:buChar char="•"/>
            </a:pPr>
            <a:r>
              <a:rPr lang="en-US" sz="1000" dirty="0" smtClean="0">
                <a:solidFill>
                  <a:schemeClr val="tx2"/>
                </a:solidFill>
              </a:rPr>
              <a:t>Disease burden decreased by 90%</a:t>
            </a:r>
          </a:p>
          <a:p>
            <a:pPr lvl="2" eaLnBrk="1" hangingPunct="1">
              <a:lnSpc>
                <a:spcPct val="80000"/>
              </a:lnSpc>
              <a:buFontTx/>
              <a:buChar char="•"/>
            </a:pPr>
            <a:r>
              <a:rPr lang="en-US" sz="1000" dirty="0" smtClean="0">
                <a:solidFill>
                  <a:schemeClr val="tx2"/>
                </a:solidFill>
              </a:rPr>
              <a:t> Hospitalizations decreased by 88%</a:t>
            </a:r>
          </a:p>
          <a:p>
            <a:pPr lvl="1" eaLnBrk="1" hangingPunct="1">
              <a:lnSpc>
                <a:spcPct val="80000"/>
              </a:lnSpc>
              <a:buFont typeface="Wingdings" pitchFamily="2" charset="2"/>
              <a:buChar char="n"/>
            </a:pPr>
            <a:r>
              <a:rPr lang="en-US" sz="1000" dirty="0" smtClean="0">
                <a:solidFill>
                  <a:schemeClr val="tx2"/>
                </a:solidFill>
              </a:rPr>
              <a:t>Proof of varicella immunity was required for all children attending child care and entering school in Georgia, starting August 1, 2000. In 2001, this  requirement was extended to include all students entering  6th grade.</a:t>
            </a:r>
          </a:p>
          <a:p>
            <a:pPr lvl="1" eaLnBrk="1" hangingPunct="1">
              <a:lnSpc>
                <a:spcPct val="80000"/>
              </a:lnSpc>
              <a:buFont typeface="Wingdings" pitchFamily="2" charset="2"/>
              <a:buChar char="n"/>
            </a:pPr>
            <a:r>
              <a:rPr lang="en-US" sz="1000" dirty="0" smtClean="0">
                <a:solidFill>
                  <a:schemeClr val="tx2"/>
                </a:solidFill>
              </a:rPr>
              <a:t>As of 7-1-07, the school requirement of 2 doses of vaccine.</a:t>
            </a:r>
          </a:p>
          <a:p>
            <a:pPr lvl="1" eaLnBrk="1" hangingPunct="1">
              <a:lnSpc>
                <a:spcPct val="80000"/>
              </a:lnSpc>
              <a:buFont typeface="Wingdings" pitchFamily="2" charset="2"/>
              <a:buNone/>
            </a:pPr>
            <a:r>
              <a:rPr lang="en-US" sz="1000" dirty="0" smtClean="0"/>
              <a:t>(</a:t>
            </a:r>
            <a:r>
              <a:rPr lang="en-US" sz="1000" u="sng" dirty="0" smtClean="0"/>
              <a:t>Control of Communicable Diseases Manual</a:t>
            </a:r>
            <a:r>
              <a:rPr lang="en-US" sz="1000" dirty="0" smtClean="0"/>
              <a:t>,, David </a:t>
            </a:r>
            <a:r>
              <a:rPr lang="en-US" sz="1000" dirty="0" err="1" smtClean="0"/>
              <a:t>Heymann</a:t>
            </a:r>
            <a:r>
              <a:rPr lang="en-US" sz="1000" dirty="0" smtClean="0"/>
              <a:t>, MD, 2004)</a:t>
            </a:r>
          </a:p>
          <a:p>
            <a:pPr eaLnBrk="1" hangingPunct="1">
              <a:lnSpc>
                <a:spcPct val="80000"/>
              </a:lnSpc>
            </a:pPr>
            <a:endParaRPr lang="en-US" sz="90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BA155EAC-992D-4471-B38A-5DED56D0C468}" type="slidenum">
              <a:rPr lang="en-US" smtClean="0"/>
              <a:pPr/>
              <a:t>19</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spcBef>
                <a:spcPct val="50000"/>
              </a:spcBef>
              <a:buClr>
                <a:schemeClr val="hlink"/>
              </a:buClr>
              <a:buSzPct val="85000"/>
              <a:buFont typeface="Monotype Sorts" pitchFamily="2" charset="2"/>
              <a:buNone/>
            </a:pPr>
            <a:r>
              <a:rPr lang="en-US" dirty="0" smtClean="0"/>
              <a:t>Caused by </a:t>
            </a:r>
            <a:r>
              <a:rPr lang="en-US" i="1" dirty="0" smtClean="0"/>
              <a:t>Streptococcus </a:t>
            </a:r>
            <a:r>
              <a:rPr lang="en-US" i="1" dirty="0" err="1" smtClean="0"/>
              <a:t>pneumoniae</a:t>
            </a:r>
            <a:r>
              <a:rPr lang="en-US" dirty="0" smtClean="0"/>
              <a:t> bacterium</a:t>
            </a:r>
          </a:p>
          <a:p>
            <a:pPr eaLnBrk="1" hangingPunct="1">
              <a:spcBef>
                <a:spcPct val="50000"/>
              </a:spcBef>
              <a:buClr>
                <a:schemeClr val="hlink"/>
              </a:buClr>
              <a:buSzPct val="85000"/>
              <a:buFont typeface="Monotype Sorts" pitchFamily="2" charset="2"/>
              <a:buNone/>
            </a:pPr>
            <a:r>
              <a:rPr lang="en-US" dirty="0" smtClean="0"/>
              <a:t>Droplet spread from person to person</a:t>
            </a:r>
          </a:p>
          <a:p>
            <a:pPr eaLnBrk="1" hangingPunct="1">
              <a:spcBef>
                <a:spcPct val="50000"/>
              </a:spcBef>
              <a:buClr>
                <a:schemeClr val="hlink"/>
              </a:buClr>
              <a:buSzPct val="85000"/>
              <a:buFont typeface="Monotype Sorts" pitchFamily="2" charset="2"/>
              <a:buNone/>
            </a:pPr>
            <a:r>
              <a:rPr lang="en-US" dirty="0" smtClean="0"/>
              <a:t>Invasive pneumococcal disease can result in pneumonia, bacteremia, or meningitis</a:t>
            </a:r>
          </a:p>
          <a:p>
            <a:pPr eaLnBrk="1" hangingPunct="1">
              <a:spcBef>
                <a:spcPct val="50000"/>
              </a:spcBef>
              <a:buClr>
                <a:schemeClr val="hlink"/>
              </a:buClr>
              <a:buSzPct val="85000"/>
              <a:buFont typeface="Monotype Sorts" pitchFamily="2" charset="2"/>
              <a:buNone/>
            </a:pPr>
            <a:r>
              <a:rPr lang="en-US" dirty="0" smtClean="0"/>
              <a:t>P</a:t>
            </a:r>
            <a:r>
              <a:rPr lang="en-US" dirty="0" smtClean="0">
                <a:cs typeface="Arial" charset="0"/>
              </a:rPr>
              <a:t>neumococcal disease kills more people in the United States each year than all other vaccine-preventable diseases combined</a:t>
            </a:r>
            <a:r>
              <a:rPr lang="en-US" dirty="0" smtClean="0"/>
              <a:t> </a:t>
            </a:r>
          </a:p>
          <a:p>
            <a:pPr eaLnBrk="1" hangingPunct="1">
              <a:spcBef>
                <a:spcPct val="50000"/>
              </a:spcBef>
              <a:buClr>
                <a:schemeClr val="hlink"/>
              </a:buClr>
              <a:buSzPct val="85000"/>
              <a:buFont typeface="Monotype Sorts" pitchFamily="2" charset="2"/>
              <a:buNone/>
            </a:pPr>
            <a:r>
              <a:rPr lang="en-US" dirty="0" smtClean="0"/>
              <a:t>As of 7-1-07 PCV vaccine is a requirement for all children under 5 years of age who attend child care facilities</a:t>
            </a:r>
          </a:p>
          <a:p>
            <a:pPr eaLnBrk="1" hangingPunct="1"/>
            <a:endParaRPr lang="en-US" dirty="0" smtClean="0"/>
          </a:p>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BCFCC70-3144-46B4-9951-8BD4366CE4BD}" type="slidenum">
              <a:rPr lang="en-US"/>
              <a:pPr/>
              <a:t>20</a:t>
            </a:fld>
            <a:endParaRPr lang="en-US"/>
          </a:p>
        </p:txBody>
      </p:sp>
      <p:sp>
        <p:nvSpPr>
          <p:cNvPr id="5122"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B12F6ACB-D6EB-4019-B3F9-472455473105}" type="slidenum">
              <a:rPr lang="en-US" sz="1200"/>
              <a:pPr algn="r"/>
              <a:t>20</a:t>
            </a:fld>
            <a:endParaRPr lang="en-US" sz="1200" dirty="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p:txBody>
          <a:bodyPr/>
          <a:lstStyle/>
          <a:p>
            <a:pPr>
              <a:buFontTx/>
              <a:buChar char="•"/>
            </a:pPr>
            <a:r>
              <a:rPr lang="en-US" dirty="0"/>
              <a:t>The 2</a:t>
            </a:r>
            <a:r>
              <a:rPr lang="en-US" baseline="30000" dirty="0"/>
              <a:t>nd</a:t>
            </a:r>
            <a:r>
              <a:rPr lang="en-US" dirty="0"/>
              <a:t> column of this chart shows the number of cases in the peak year of the 20</a:t>
            </a:r>
            <a:r>
              <a:rPr lang="en-US" baseline="30000" dirty="0"/>
              <a:t>th</a:t>
            </a:r>
            <a:r>
              <a:rPr lang="en-US" dirty="0"/>
              <a:t> century (</a:t>
            </a:r>
            <a:r>
              <a:rPr lang="en-US" dirty="0" err="1"/>
              <a:t>prevaccine</a:t>
            </a:r>
            <a:r>
              <a:rPr lang="en-US" dirty="0"/>
              <a:t>) for each of the VPDs  listed in the 1</a:t>
            </a:r>
            <a:r>
              <a:rPr lang="en-US" baseline="30000" dirty="0"/>
              <a:t>st</a:t>
            </a:r>
            <a:r>
              <a:rPr lang="en-US" dirty="0"/>
              <a:t> column.</a:t>
            </a:r>
          </a:p>
          <a:p>
            <a:pPr>
              <a:buFontTx/>
              <a:buChar char="•"/>
            </a:pPr>
            <a:r>
              <a:rPr lang="en-US" dirty="0"/>
              <a:t>The 3</a:t>
            </a:r>
            <a:r>
              <a:rPr lang="en-US" baseline="30000" dirty="0"/>
              <a:t>rd</a:t>
            </a:r>
            <a:r>
              <a:rPr lang="en-US" dirty="0"/>
              <a:t> column shows the number of cases reported in </a:t>
            </a:r>
            <a:r>
              <a:rPr lang="en-US" dirty="0" smtClean="0"/>
              <a:t>2011.</a:t>
            </a:r>
            <a:endParaRPr lang="en-US" dirty="0"/>
          </a:p>
          <a:p>
            <a:pPr>
              <a:buFontTx/>
              <a:buChar char="•"/>
            </a:pPr>
            <a:r>
              <a:rPr lang="en-US" dirty="0"/>
              <a:t>The last column shows the percentage of reduction in those disease cases after the introduction of vaccine.</a:t>
            </a:r>
          </a:p>
          <a:p>
            <a:pPr>
              <a:buFontTx/>
              <a:buChar char="•"/>
            </a:pPr>
            <a:r>
              <a:rPr lang="en-US" dirty="0"/>
              <a:t>You can clearly see the impact vaccines have made, though we still have a ways to go with pertussis. </a:t>
            </a:r>
            <a:endParaRPr lang="en-US" u="none" dirty="0"/>
          </a:p>
          <a:p>
            <a:pPr>
              <a:buFontTx/>
              <a:buChar char="•"/>
            </a:pPr>
            <a:r>
              <a:rPr lang="en-US" dirty="0" smtClean="0"/>
              <a:t> </a:t>
            </a:r>
            <a:r>
              <a:rPr lang="en-US" u="sng" dirty="0" smtClean="0"/>
              <a:t>Of the 222 </a:t>
            </a:r>
            <a:r>
              <a:rPr lang="en-US" u="sng" dirty="0"/>
              <a:t>measles cases in </a:t>
            </a:r>
            <a:r>
              <a:rPr lang="en-US" u="sng" dirty="0" smtClean="0"/>
              <a:t>2010,  142 were </a:t>
            </a:r>
            <a:r>
              <a:rPr lang="en-US" u="sng" dirty="0"/>
              <a:t>indigenous </a:t>
            </a:r>
            <a:r>
              <a:rPr lang="en-US" u="sng" dirty="0" smtClean="0"/>
              <a:t>and 80 were imported</a:t>
            </a:r>
            <a:endParaRPr lang="en-US" dirty="0"/>
          </a:p>
          <a:p>
            <a:pPr>
              <a:buFontTx/>
              <a:buChar char="•"/>
            </a:pPr>
            <a:r>
              <a:rPr lang="en-US" dirty="0"/>
              <a:t>In addition, it has been estimated that vaccination with 7 of the 12 routinely recommended childhood vaccines prevents an estimated 33,000 deaths and 14 million cases of disease in every birth cohort, saves $10 billion in direct costs in each birth cohort, and saves society an additional $33 billion in costs that include disability and lost productivity.*</a:t>
            </a:r>
          </a:p>
          <a:p>
            <a:endParaRPr lang="en-US" dirty="0"/>
          </a:p>
          <a:p>
            <a:endParaRPr lang="en-US" dirty="0"/>
          </a:p>
          <a:p>
            <a:endParaRPr lang="en-US" dirty="0"/>
          </a:p>
          <a:p>
            <a:endParaRPr lang="en-US" dirty="0"/>
          </a:p>
          <a:p>
            <a:endParaRPr lang="en-US" dirty="0"/>
          </a:p>
          <a:p>
            <a:r>
              <a:rPr lang="en-US" dirty="0"/>
              <a:t>* Zhou F, </a:t>
            </a:r>
            <a:r>
              <a:rPr lang="en-US" dirty="0" err="1"/>
              <a:t>Santoli</a:t>
            </a:r>
            <a:r>
              <a:rPr lang="en-US" dirty="0"/>
              <a:t> J, </a:t>
            </a:r>
            <a:r>
              <a:rPr lang="en-US" dirty="0" err="1"/>
              <a:t>Messonnier</a:t>
            </a:r>
            <a:r>
              <a:rPr lang="en-US" dirty="0"/>
              <a:t> JL, et al.  Economic evaluation of the 7-vaccine routine childhood immunization schedule in the United States, 2001, Archives of Pediatric &amp; Adolescent Medicine, 2005;159(12):1136-1144.</a:t>
            </a:r>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eaLnBrk="1" hangingPunct="1">
              <a:buFontTx/>
              <a:buChar char="•"/>
            </a:pPr>
            <a:r>
              <a:rPr lang="en-US" b="1" smtClean="0"/>
              <a:t>To obtain nursing contact hours for this session, you must be present for the entire hour and complete an evaluation.</a:t>
            </a:r>
          </a:p>
          <a:p>
            <a:pPr eaLnBrk="1" hangingPunct="1">
              <a:buFontTx/>
              <a:buChar char="•"/>
            </a:pPr>
            <a:r>
              <a:rPr lang="en-US" b="1" smtClean="0"/>
              <a:t>Contact hours for this session only are available for two (2) years from the date of implementation.</a:t>
            </a:r>
          </a:p>
          <a:p>
            <a:endParaRPr lang="en-US" smtClean="0"/>
          </a:p>
        </p:txBody>
      </p:sp>
      <p:sp>
        <p:nvSpPr>
          <p:cNvPr id="56324" name="Slide Number Placeholder 3"/>
          <p:cNvSpPr>
            <a:spLocks noGrp="1"/>
          </p:cNvSpPr>
          <p:nvPr>
            <p:ph type="sldNum" sz="quarter" idx="5"/>
          </p:nvPr>
        </p:nvSpPr>
        <p:spPr>
          <a:noFill/>
        </p:spPr>
        <p:txBody>
          <a:bodyPr/>
          <a:lstStyle/>
          <a:p>
            <a:fld id="{6C7EFB13-0929-43BE-8953-5B923B4F9B9A}" type="slidenum">
              <a:rPr lang="en-US" smtClean="0"/>
              <a:pPr/>
              <a:t>3</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526A5600-DEBD-4BFF-959D-A66CDDE1A0D0}" type="slidenum">
              <a:rPr lang="en-US" smtClean="0"/>
              <a:pPr/>
              <a:t>21</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sz="1000" dirty="0" smtClean="0"/>
              <a:t>So in summary, why do we periodically change the Immunization rules and regulations?</a:t>
            </a:r>
          </a:p>
          <a:p>
            <a:pPr lvl="1" eaLnBrk="1" hangingPunct="1">
              <a:buFont typeface="Wingdings" pitchFamily="2" charset="2"/>
              <a:buChar char="n"/>
            </a:pPr>
            <a:r>
              <a:rPr lang="en-US" sz="1000" dirty="0" smtClean="0"/>
              <a:t>As illustrated in the previous slide, </a:t>
            </a:r>
            <a:r>
              <a:rPr lang="en-US" sz="1000" b="1" dirty="0" smtClean="0"/>
              <a:t>vaccines work. </a:t>
            </a:r>
            <a:r>
              <a:rPr lang="en-US" sz="1000" dirty="0" smtClean="0"/>
              <a:t>New vaccines are being developed and recommendations for existing vaccines are being expanded. As these new vaccines become routinely recommended for children and adolescents who attend school and child care by the ACIP, AAP and AAFP</a:t>
            </a:r>
            <a:r>
              <a:rPr lang="en-US" sz="1000" b="1" dirty="0" smtClean="0"/>
              <a:t> </a:t>
            </a:r>
            <a:r>
              <a:rPr lang="en-US" sz="1000" dirty="0" smtClean="0"/>
              <a:t> we incorporate these recommendations into our school requirements . If we can adequately immunize our children and maintain high coverage levels, then the incidence of these vaccine preventable diseases will remain low. Our goal is to have 100% of all children attending child care and schools appropriately immunized for their age with all the recommended and required vaccinations.</a:t>
            </a:r>
            <a:r>
              <a:rPr lang="en-US" sz="1000" baseline="0" dirty="0" smtClean="0"/>
              <a:t>  </a:t>
            </a:r>
            <a:r>
              <a:rPr lang="en-US" sz="1000" dirty="0" smtClean="0"/>
              <a:t>The CDC target bench</a:t>
            </a:r>
            <a:r>
              <a:rPr lang="en-US" sz="1000" baseline="0" dirty="0" smtClean="0"/>
              <a:t> mark is 95% compliance level per Healthy People 2020 Immunizations and Infectious Diseases. </a:t>
            </a: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n"/>
              <a:tabLst/>
              <a:defRPr/>
            </a:pPr>
            <a:r>
              <a:rPr lang="en-US" sz="1000" b="1" dirty="0" smtClean="0"/>
              <a:t>*http://health.state.ga.us/pdfs/prevention/immunization/Georgia%20Immunization%20Program%20Manual%20Complete%20Oct%202012.pdf</a:t>
            </a:r>
          </a:p>
          <a:p>
            <a:pPr lvl="1" eaLnBrk="1" hangingPunct="1">
              <a:buFont typeface="Wingdings" pitchFamily="2" charset="2"/>
              <a:buNone/>
            </a:pPr>
            <a:endParaRPr lang="en-US" sz="1000" baseline="0" dirty="0" smtClean="0"/>
          </a:p>
          <a:p>
            <a:pPr lvl="1" eaLnBrk="1" hangingPunct="1">
              <a:buFont typeface="Wingdings" pitchFamily="2" charset="2"/>
              <a:buChar char="n"/>
            </a:pPr>
            <a:r>
              <a:rPr lang="en-US" sz="1000" baseline="0" dirty="0" smtClean="0"/>
              <a:t>http://www.healthypeople.gov/2020/topicsobjectives2020/objectiveslist.aspx?topicId=23</a:t>
            </a:r>
          </a:p>
          <a:p>
            <a:pPr lvl="1" eaLnBrk="1" hangingPunct="1">
              <a:buFont typeface="Wingdings" pitchFamily="2" charset="2"/>
              <a:buChar char="n"/>
            </a:pPr>
            <a:endParaRPr lang="en-US" sz="1000" baseline="0" dirty="0" smtClean="0"/>
          </a:p>
          <a:p>
            <a:pPr lvl="1" eaLnBrk="1" hangingPunct="1">
              <a:buFont typeface="Wingdings" pitchFamily="2" charset="2"/>
              <a:buNone/>
            </a:pPr>
            <a:r>
              <a:rPr lang="en-US" sz="1000" dirty="0" smtClean="0"/>
              <a:t>  </a:t>
            </a:r>
          </a:p>
          <a:p>
            <a:pPr lvl="1" eaLnBrk="1" hangingPunct="1">
              <a:buFont typeface="Wingdings" pitchFamily="2" charset="2"/>
              <a:buChar char="n"/>
            </a:pPr>
            <a:r>
              <a:rPr lang="en-US" sz="1000" dirty="0" smtClean="0"/>
              <a:t>Also </a:t>
            </a:r>
            <a:r>
              <a:rPr lang="en-US" sz="1000" b="1" dirty="0" smtClean="0"/>
              <a:t>immunization laws work!</a:t>
            </a:r>
            <a:r>
              <a:rPr lang="en-US" sz="1000" dirty="0" smtClean="0"/>
              <a:t>  Laws requiring vaccination of school age children have been established for over thirty years.  Laws requiring vaccination of infants and children attending child care facilities have been in existence for the past twenty years.  These laws were established as a means to ensure that infants and children are adequately vaccinated and that high levels of immunization are maintained in all communities throughout Georgia. </a:t>
            </a:r>
          </a:p>
          <a:p>
            <a:pPr lvl="1" eaLnBrk="1" hangingPunct="1">
              <a:buFont typeface="Wingdings" pitchFamily="2" charset="2"/>
              <a:buChar char="n"/>
            </a:pPr>
            <a:r>
              <a:rPr lang="en-US" sz="1000" dirty="0" smtClean="0"/>
              <a:t>These legal requirements have resulted in the need for partnerships to be developed between health care providers, parents, child care facilities, and schools.  Each partner has specific responsibilities and plays an important role in ensuring that Georgia’s children are adequately protected from vaccine preventable diseases.  As a result of the collaborative efforts of each partner, immunization rates are maintained and the incidence of disease remains low. </a:t>
            </a:r>
          </a:p>
          <a:p>
            <a:pPr eaLnBrk="1" hangingPunct="1"/>
            <a:r>
              <a:rPr lang="en-US" sz="1000" b="1" dirty="0" smtClean="0"/>
              <a:t>So, partnerships work!  Counting on you to help us continue to keep our coverage levels high and incidence of VPDs low!</a:t>
            </a:r>
          </a:p>
          <a:p>
            <a:pPr eaLnBrk="1" hangingPunct="1"/>
            <a:endParaRPr lang="en-US" sz="1000" b="1" dirty="0" smtClean="0"/>
          </a:p>
          <a:p>
            <a:pPr eaLnBrk="1" hangingPunct="1"/>
            <a:endParaRPr lang="en-US" sz="900" dirty="0" smtClean="0"/>
          </a:p>
          <a:p>
            <a:pPr eaLnBrk="1" hangingPunct="1"/>
            <a:endParaRPr lang="en-US" sz="1000"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CD0C50-F52B-464D-99D4-BCF48FD664FD}" type="slidenum">
              <a:rPr lang="en-US"/>
              <a:pPr/>
              <a:t>22</a:t>
            </a:fld>
            <a:endParaRPr lang="en-US"/>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p:txBody>
          <a:bodyPr/>
          <a:lstStyle/>
          <a:p>
            <a:r>
              <a:rPr lang="en-US" dirty="0"/>
              <a:t>Let’s take a few minutes to review highlights of the Georgia requirements for children to attend day care and enter school. </a:t>
            </a:r>
          </a:p>
          <a:p>
            <a:endParaRPr lang="en-US" dirty="0"/>
          </a:p>
          <a:p>
            <a:pPr lvl="1">
              <a:buFont typeface="Wingdings" pitchFamily="2" charset="2"/>
              <a:buChar char="n"/>
            </a:pPr>
            <a:r>
              <a:rPr lang="en-US" dirty="0"/>
              <a:t>Georgia law requires that all children attending a facility or school must be immunized according to the rules and regulations established by the Department of </a:t>
            </a:r>
            <a:r>
              <a:rPr lang="en-US" dirty="0" smtClean="0"/>
              <a:t>Public Health (DPH).  </a:t>
            </a:r>
            <a:r>
              <a:rPr lang="en-US" dirty="0"/>
              <a:t>These rules were most recently revised in early</a:t>
            </a:r>
            <a:r>
              <a:rPr lang="en-US" dirty="0">
                <a:solidFill>
                  <a:schemeClr val="tx2"/>
                </a:solidFill>
              </a:rPr>
              <a:t> 2007</a:t>
            </a:r>
            <a:r>
              <a:rPr lang="en-US" dirty="0"/>
              <a:t> and will be discussed in the next few slides.</a:t>
            </a:r>
          </a:p>
          <a:p>
            <a:pPr lvl="1">
              <a:buFont typeface="Wingdings" pitchFamily="2" charset="2"/>
              <a:buChar char="n"/>
            </a:pPr>
            <a:r>
              <a:rPr lang="en-US" dirty="0"/>
              <a:t>“Facility” is defined as any public or private child care center or nursery intended for the care, supervision, or instruction of children.  This would include Pre-K programs, regardless of their physical location. </a:t>
            </a:r>
          </a:p>
          <a:p>
            <a:pPr lvl="1">
              <a:buFont typeface="Wingdings" pitchFamily="2" charset="2"/>
              <a:buChar char="n"/>
            </a:pPr>
            <a:r>
              <a:rPr lang="en-US" dirty="0"/>
              <a:t>“School” is defined as any public or private educational program or institution instructing children at any level or levels, kindergarten through twelfth grade, or children ages five through nineteen if grade divisions are not used. </a:t>
            </a:r>
          </a:p>
          <a:p>
            <a:pPr lvl="1">
              <a:buFont typeface="Wingdings" pitchFamily="2" charset="2"/>
              <a:buChar char="n"/>
            </a:pPr>
            <a:r>
              <a:rPr lang="en-US" dirty="0">
                <a:solidFill>
                  <a:schemeClr val="tx2"/>
                </a:solidFill>
              </a:rPr>
              <a:t>“New entrant” means any child entering any school or facility in GA for the 1</a:t>
            </a:r>
            <a:r>
              <a:rPr lang="en-US" baseline="30000" dirty="0">
                <a:solidFill>
                  <a:schemeClr val="tx2"/>
                </a:solidFill>
              </a:rPr>
              <a:t>st</a:t>
            </a:r>
            <a:r>
              <a:rPr lang="en-US" dirty="0">
                <a:solidFill>
                  <a:schemeClr val="tx2"/>
                </a:solidFill>
              </a:rPr>
              <a:t> time or entering after having been absent from a GA school or facility for &gt;12 mos. or 1 school year</a:t>
            </a: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60624821-64F6-48C0-8C7C-FA90CCA22687}" type="slidenum">
              <a:rPr lang="en-US" smtClean="0"/>
              <a:pPr/>
              <a:t>23</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lnSpc>
                <a:spcPct val="90000"/>
              </a:lnSpc>
            </a:pPr>
            <a:r>
              <a:rPr lang="en-US" dirty="0" smtClean="0">
                <a:solidFill>
                  <a:schemeClr val="tx2"/>
                </a:solidFill>
              </a:rPr>
              <a:t>The DPH rules and regulations provide the details of those requirements by </a:t>
            </a:r>
          </a:p>
          <a:p>
            <a:pPr eaLnBrk="1" hangingPunct="1">
              <a:lnSpc>
                <a:spcPct val="90000"/>
              </a:lnSpc>
              <a:buFontTx/>
              <a:buChar char="•"/>
            </a:pPr>
            <a:r>
              <a:rPr lang="en-US" b="1" dirty="0" smtClean="0">
                <a:solidFill>
                  <a:schemeClr val="tx2"/>
                </a:solidFill>
              </a:rPr>
              <a:t>Defining terms for facility, school, and certificate of immunization</a:t>
            </a:r>
          </a:p>
          <a:p>
            <a:pPr lvl="1" eaLnBrk="1" hangingPunct="1">
              <a:lnSpc>
                <a:spcPct val="90000"/>
              </a:lnSpc>
              <a:buFontTx/>
              <a:buChar char="•"/>
            </a:pPr>
            <a:r>
              <a:rPr lang="en-US" dirty="0" smtClean="0">
                <a:solidFill>
                  <a:schemeClr val="tx2"/>
                </a:solidFill>
              </a:rPr>
              <a:t>Define “Facility” is defined as any public or private day center or nursery intended for the care, supervision, or instruction of children</a:t>
            </a:r>
          </a:p>
          <a:p>
            <a:pPr lvl="1" eaLnBrk="1" hangingPunct="1">
              <a:lnSpc>
                <a:spcPct val="90000"/>
              </a:lnSpc>
              <a:buFontTx/>
              <a:buChar char="•"/>
            </a:pPr>
            <a:r>
              <a:rPr lang="en-US" dirty="0" smtClean="0">
                <a:solidFill>
                  <a:schemeClr val="tx2"/>
                </a:solidFill>
              </a:rPr>
              <a:t>“School” is defined as any public or private educational program or institution instructing children at any level or levels, kindergarten through twelfth grade, or children of</a:t>
            </a:r>
            <a:r>
              <a:rPr lang="en-US" baseline="0" dirty="0" smtClean="0">
                <a:solidFill>
                  <a:schemeClr val="tx2"/>
                </a:solidFill>
              </a:rPr>
              <a:t> ages five through nineteen if grade divisions are not used</a:t>
            </a:r>
            <a:endParaRPr lang="en-US" dirty="0" smtClean="0">
              <a:solidFill>
                <a:schemeClr val="tx2"/>
              </a:solidFill>
            </a:endParaRPr>
          </a:p>
          <a:p>
            <a:pPr lvl="1" eaLnBrk="1" hangingPunct="1">
              <a:lnSpc>
                <a:spcPct val="90000"/>
              </a:lnSpc>
              <a:buFontTx/>
              <a:buChar char="•"/>
            </a:pPr>
            <a:r>
              <a:rPr lang="en-US" dirty="0" smtClean="0">
                <a:solidFill>
                  <a:schemeClr val="tx2"/>
                </a:solidFill>
              </a:rPr>
              <a:t> Certificate of Immunization is a certification by a physician licensed under GA law, advanced practice registered nurse or physician assistant</a:t>
            </a:r>
            <a:r>
              <a:rPr lang="en-US" baseline="0" dirty="0" smtClean="0">
                <a:solidFill>
                  <a:schemeClr val="tx2"/>
                </a:solidFill>
              </a:rPr>
              <a:t> </a:t>
            </a:r>
            <a:r>
              <a:rPr lang="en-US" dirty="0" smtClean="0">
                <a:solidFill>
                  <a:schemeClr val="tx2"/>
                </a:solidFill>
              </a:rPr>
              <a:t> or qualified employee of a local</a:t>
            </a:r>
            <a:r>
              <a:rPr lang="en-US" baseline="0" dirty="0" smtClean="0">
                <a:solidFill>
                  <a:schemeClr val="tx2"/>
                </a:solidFill>
              </a:rPr>
              <a:t> </a:t>
            </a:r>
            <a:r>
              <a:rPr lang="en-US" dirty="0" smtClean="0">
                <a:solidFill>
                  <a:schemeClr val="tx2"/>
                </a:solidFill>
              </a:rPr>
              <a:t>Board of Health or the State Immunization Program , on a form provided by the DPH that the named person has been immunized in accordance with the  R&amp;R of DPH- Requirement for Certificate of Immunization as means of documentation was mandated in 1981</a:t>
            </a:r>
          </a:p>
          <a:p>
            <a:pPr eaLnBrk="1" hangingPunct="1">
              <a:lnSpc>
                <a:spcPct val="90000"/>
              </a:lnSpc>
              <a:buFontTx/>
              <a:buChar char="•"/>
            </a:pPr>
            <a:r>
              <a:rPr lang="en-US" b="1" dirty="0" smtClean="0">
                <a:solidFill>
                  <a:schemeClr val="tx2"/>
                </a:solidFill>
              </a:rPr>
              <a:t>Determining  the specific requirements for immunization based on an immunization regimen equivalent to the current immunization schedule developed by the  ACIP  and adopted by DPH.  </a:t>
            </a:r>
          </a:p>
          <a:p>
            <a:pPr lvl="1" eaLnBrk="1" hangingPunct="1">
              <a:lnSpc>
                <a:spcPct val="90000"/>
              </a:lnSpc>
              <a:buFontTx/>
              <a:buChar char="•"/>
            </a:pPr>
            <a:r>
              <a:rPr lang="en-US" dirty="0" smtClean="0">
                <a:solidFill>
                  <a:schemeClr val="tx2"/>
                </a:solidFill>
              </a:rPr>
              <a:t>State which immunizations are required</a:t>
            </a:r>
          </a:p>
          <a:p>
            <a:pPr lvl="1" eaLnBrk="1" hangingPunct="1">
              <a:lnSpc>
                <a:spcPct val="90000"/>
              </a:lnSpc>
              <a:buFontTx/>
              <a:buChar char="•"/>
            </a:pPr>
            <a:r>
              <a:rPr lang="en-US" dirty="0" smtClean="0">
                <a:solidFill>
                  <a:schemeClr val="tx2"/>
                </a:solidFill>
              </a:rPr>
              <a:t>Provide acceptable means for documentation of immunity and for medical exemption and religious exemption</a:t>
            </a:r>
          </a:p>
          <a:p>
            <a:pPr eaLnBrk="1" hangingPunct="1">
              <a:lnSpc>
                <a:spcPct val="90000"/>
              </a:lnSpc>
              <a:buFontTx/>
              <a:buChar char="•"/>
            </a:pPr>
            <a:r>
              <a:rPr lang="en-US" dirty="0" smtClean="0">
                <a:solidFill>
                  <a:schemeClr val="tx2"/>
                </a:solidFill>
              </a:rPr>
              <a:t>Providing  directions for issuing, maintaining, and inspecting certificates</a:t>
            </a:r>
          </a:p>
          <a:p>
            <a:pPr eaLnBrk="1" hangingPunct="1">
              <a:lnSpc>
                <a:spcPct val="90000"/>
              </a:lnSpc>
            </a:pP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F233B90F-18E9-4D76-9EC6-A9903FBFAA76}" type="slidenum">
              <a:rPr lang="en-US" smtClean="0"/>
              <a:pPr/>
              <a:t>24</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lnSpc>
                <a:spcPct val="80000"/>
              </a:lnSpc>
            </a:pPr>
            <a:r>
              <a:rPr lang="en-US" sz="1000" dirty="0" smtClean="0"/>
              <a:t>Let’s discuss some of the responsibilities of  health care providers and day care facilities and schools that are required by the Rules and Regulations.</a:t>
            </a:r>
          </a:p>
          <a:p>
            <a:pPr eaLnBrk="1" hangingPunct="1">
              <a:lnSpc>
                <a:spcPct val="80000"/>
              </a:lnSpc>
            </a:pPr>
            <a:r>
              <a:rPr lang="en-US" sz="1000" b="1" u="sng" dirty="0" smtClean="0"/>
              <a:t>Physicians and Public Health Clinics:</a:t>
            </a:r>
          </a:p>
          <a:p>
            <a:pPr eaLnBrk="1" hangingPunct="1">
              <a:lnSpc>
                <a:spcPct val="80000"/>
              </a:lnSpc>
              <a:buFont typeface="Wingdings" pitchFamily="2" charset="2"/>
              <a:buChar char="n"/>
            </a:pPr>
            <a:r>
              <a:rPr lang="en-US" sz="1000" dirty="0" smtClean="0"/>
              <a:t>Knowing the current legal immunization requirements for attendance and accurately completing the certificate.  We will discuss these today.  To assist with this discussion, we will be using the 3231REQ, which has charts showing the requirements.</a:t>
            </a:r>
          </a:p>
          <a:p>
            <a:pPr eaLnBrk="1" hangingPunct="1">
              <a:lnSpc>
                <a:spcPct val="80000"/>
              </a:lnSpc>
              <a:buFont typeface="Wingdings" pitchFamily="2" charset="2"/>
              <a:buChar char="n"/>
            </a:pPr>
            <a:r>
              <a:rPr lang="en-US" sz="1000" dirty="0" smtClean="0"/>
              <a:t>Administering  immunizations according to the current Recommended Childhood and Adolescent Immunization Schedule.  You will see from today’s discussion, that basically if you follow this schedule, your patients will meet the requirements for child care and school attendance.  In addition you will be following the standards for “best practice” outlined in the “Standards for Pediatric  Immunization Practice” which are published by the US Public Health Service and endorsed by the AAP.   </a:t>
            </a:r>
          </a:p>
          <a:p>
            <a:pPr eaLnBrk="1" hangingPunct="1">
              <a:lnSpc>
                <a:spcPct val="80000"/>
              </a:lnSpc>
              <a:buFont typeface="Wingdings" pitchFamily="2" charset="2"/>
              <a:buChar char="n"/>
            </a:pPr>
            <a:r>
              <a:rPr lang="en-US" sz="1000" dirty="0" smtClean="0"/>
              <a:t>Reporting the occurrence of any disease listed on the “Notifiable Disease List”</a:t>
            </a:r>
          </a:p>
          <a:p>
            <a:pPr eaLnBrk="1" hangingPunct="1">
              <a:lnSpc>
                <a:spcPct val="80000"/>
              </a:lnSpc>
              <a:buFont typeface="Wingdings" pitchFamily="2" charset="2"/>
              <a:buChar char="n"/>
            </a:pPr>
            <a:r>
              <a:rPr lang="en-US" sz="1000" dirty="0" smtClean="0"/>
              <a:t>Reporting any adverse event that occurs following the administration of any of the recommended childhood vaccines to the </a:t>
            </a:r>
            <a:r>
              <a:rPr lang="en-US" sz="1000" u="sng" dirty="0" smtClean="0"/>
              <a:t>V</a:t>
            </a:r>
            <a:r>
              <a:rPr lang="en-US" sz="1000" dirty="0" smtClean="0"/>
              <a:t>accine </a:t>
            </a:r>
            <a:r>
              <a:rPr lang="en-US" sz="1000" u="sng" dirty="0" smtClean="0"/>
              <a:t>A</a:t>
            </a:r>
            <a:r>
              <a:rPr lang="en-US" sz="1000" dirty="0" smtClean="0"/>
              <a:t>dverse </a:t>
            </a:r>
            <a:r>
              <a:rPr lang="en-US" sz="1000" u="sng" dirty="0" smtClean="0"/>
              <a:t>Ev</a:t>
            </a:r>
            <a:r>
              <a:rPr lang="en-US" sz="1000" dirty="0" smtClean="0"/>
              <a:t>ent </a:t>
            </a:r>
            <a:r>
              <a:rPr lang="en-US" sz="1000" u="sng" dirty="0" smtClean="0"/>
              <a:t>R</a:t>
            </a:r>
            <a:r>
              <a:rPr lang="en-US" sz="1000" dirty="0" smtClean="0"/>
              <a:t>eporting </a:t>
            </a:r>
            <a:r>
              <a:rPr lang="en-US" sz="1000" u="sng" dirty="0" smtClean="0"/>
              <a:t>S</a:t>
            </a:r>
            <a:r>
              <a:rPr lang="en-US" sz="1000" dirty="0" smtClean="0"/>
              <a:t>ystem (VAERS).  This reporting will help determine if there is a problem with  a particular vaccine as well as help maintain our credibility.   </a:t>
            </a:r>
          </a:p>
          <a:p>
            <a:pPr eaLnBrk="1" hangingPunct="1">
              <a:lnSpc>
                <a:spcPct val="80000"/>
              </a:lnSpc>
              <a:buFont typeface="Wingdings" pitchFamily="2" charset="2"/>
              <a:buChar char="n"/>
            </a:pPr>
            <a:r>
              <a:rPr lang="en-US" sz="1000" b="1" u="sng" dirty="0" smtClean="0"/>
              <a:t>Child Care and Schools</a:t>
            </a:r>
            <a:r>
              <a:rPr lang="en-US" sz="1000" u="sng" dirty="0" smtClean="0"/>
              <a:t>:</a:t>
            </a:r>
          </a:p>
          <a:p>
            <a:pPr eaLnBrk="1" hangingPunct="1">
              <a:lnSpc>
                <a:spcPct val="80000"/>
              </a:lnSpc>
              <a:buFont typeface="Wingdings" pitchFamily="2" charset="2"/>
              <a:buChar char="n"/>
            </a:pPr>
            <a:r>
              <a:rPr lang="en-US" sz="1000" b="1" dirty="0" smtClean="0"/>
              <a:t> Principals and child care facility directors are held legally liable for enforcing the requirements.</a:t>
            </a:r>
          </a:p>
          <a:p>
            <a:pPr eaLnBrk="1" hangingPunct="1">
              <a:lnSpc>
                <a:spcPct val="80000"/>
              </a:lnSpc>
              <a:buFont typeface="Wingdings" pitchFamily="2" charset="2"/>
              <a:buChar char="n"/>
            </a:pPr>
            <a:r>
              <a:rPr lang="en-US" sz="1000" dirty="0" smtClean="0"/>
              <a:t>Review the certificates for validity prior to accepting.</a:t>
            </a:r>
          </a:p>
          <a:p>
            <a:pPr eaLnBrk="1" hangingPunct="1">
              <a:lnSpc>
                <a:spcPct val="80000"/>
              </a:lnSpc>
              <a:buFont typeface="Wingdings" pitchFamily="2" charset="2"/>
              <a:buChar char="n"/>
            </a:pPr>
            <a:r>
              <a:rPr lang="en-US" sz="1000" dirty="0" smtClean="0"/>
              <a:t>Develop a system for immunization certificate management. Keep certificates files current. Send notices home to parents for certificates that are going to expire within the next month.  If it is 30 days or more after a certificate has expired, exclude the child from school or child care. </a:t>
            </a:r>
          </a:p>
          <a:p>
            <a:pPr eaLnBrk="1" hangingPunct="1">
              <a:lnSpc>
                <a:spcPct val="80000"/>
              </a:lnSpc>
              <a:buFont typeface="Wingdings" pitchFamily="2" charset="2"/>
              <a:buChar char="n"/>
            </a:pPr>
            <a:r>
              <a:rPr lang="en-US" sz="1000" dirty="0" smtClean="0"/>
              <a:t>Have certificates available for inspection and audit by health officials. The document that can help outline this is the 3231INS, or Standards for Issuing and Filing Certificates.</a:t>
            </a:r>
          </a:p>
          <a:p>
            <a:pPr eaLnBrk="1" hangingPunct="1">
              <a:lnSpc>
                <a:spcPct val="80000"/>
              </a:lnSpc>
              <a:buFont typeface="Wingdings" pitchFamily="2" charset="2"/>
              <a:buChar char="n"/>
            </a:pPr>
            <a:r>
              <a:rPr lang="en-US" sz="1000" dirty="0" smtClean="0"/>
              <a:t>Report  the occurrence of  any disease listed on the “Notifiable Disease List.”</a:t>
            </a:r>
          </a:p>
          <a:p>
            <a:pPr lvl="2" eaLnBrk="1" hangingPunct="1">
              <a:lnSpc>
                <a:spcPct val="80000"/>
              </a:lnSpc>
              <a:buFont typeface="Wingdings" pitchFamily="2" charset="2"/>
              <a:buChar char="n"/>
            </a:pPr>
            <a:endParaRPr lang="en-US" sz="1000" dirty="0" smtClean="0"/>
          </a:p>
          <a:p>
            <a:pPr eaLnBrk="1" hangingPunct="1">
              <a:lnSpc>
                <a:spcPct val="80000"/>
              </a:lnSpc>
            </a:pPr>
            <a:endParaRPr lang="en-US" sz="900" dirty="0" smtClean="0"/>
          </a:p>
          <a:p>
            <a:pPr eaLnBrk="1" hangingPunct="1">
              <a:lnSpc>
                <a:spcPct val="80000"/>
              </a:lnSpc>
            </a:pPr>
            <a:endParaRPr lang="en-US" sz="900" dirty="0" smtClean="0"/>
          </a:p>
          <a:p>
            <a:pPr eaLnBrk="1" hangingPunct="1">
              <a:lnSpc>
                <a:spcPct val="80000"/>
              </a:lnSpc>
            </a:pPr>
            <a:endParaRPr lang="en-US" sz="900"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2CFF331-6A3A-40FF-86F6-967836B9B602}" type="slidenum">
              <a:rPr lang="en-US" smtClean="0"/>
              <a:pPr/>
              <a:t>25</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lvl="1" eaLnBrk="1" hangingPunct="1">
              <a:lnSpc>
                <a:spcPct val="90000"/>
              </a:lnSpc>
              <a:buFont typeface="Wingdings" pitchFamily="2" charset="2"/>
              <a:buNone/>
            </a:pPr>
            <a:r>
              <a:rPr lang="en-US" dirty="0" smtClean="0"/>
              <a:t>All of these legal requirements have resulted in the need for collaborative partnerships  between parents, child care facilities, schools, and health care providers.  Let’s now look at specific  responsibilities of each partner as they relate to the implementation and enforcement of the requirements. </a:t>
            </a:r>
          </a:p>
          <a:p>
            <a:pPr lvl="1" eaLnBrk="1" hangingPunct="1">
              <a:lnSpc>
                <a:spcPct val="90000"/>
              </a:lnSpc>
              <a:buFont typeface="Wingdings" pitchFamily="2" charset="2"/>
              <a:buNone/>
            </a:pPr>
            <a:r>
              <a:rPr lang="en-US" dirty="0" smtClean="0"/>
              <a:t>The Responsibilities of Parents or Caregivers are:</a:t>
            </a:r>
          </a:p>
          <a:p>
            <a:pPr lvl="2" eaLnBrk="1" hangingPunct="1">
              <a:lnSpc>
                <a:spcPct val="90000"/>
              </a:lnSpc>
              <a:buFont typeface="Wingdings" pitchFamily="2" charset="2"/>
              <a:buChar char="n"/>
            </a:pPr>
            <a:r>
              <a:rPr lang="en-US" dirty="0" smtClean="0"/>
              <a:t>Take child to health care provider for well check ups and immunizations at the recommended times </a:t>
            </a:r>
          </a:p>
          <a:p>
            <a:pPr lvl="2" eaLnBrk="1" hangingPunct="1">
              <a:lnSpc>
                <a:spcPct val="90000"/>
              </a:lnSpc>
              <a:buFont typeface="Wingdings" pitchFamily="2" charset="2"/>
              <a:buChar char="n"/>
            </a:pPr>
            <a:r>
              <a:rPr lang="en-US" dirty="0" smtClean="0"/>
              <a:t>Review all vaccine facts that they receive before their child is immunized </a:t>
            </a:r>
          </a:p>
          <a:p>
            <a:pPr lvl="2" eaLnBrk="1" hangingPunct="1">
              <a:lnSpc>
                <a:spcPct val="90000"/>
              </a:lnSpc>
              <a:buFont typeface="Wingdings" pitchFamily="2" charset="2"/>
              <a:buChar char="n"/>
            </a:pPr>
            <a:r>
              <a:rPr lang="en-US" dirty="0" smtClean="0"/>
              <a:t>Discuss any questions or concerns about vaccines with the child’s doctor or nurse</a:t>
            </a:r>
          </a:p>
          <a:p>
            <a:pPr lvl="2" eaLnBrk="1" hangingPunct="1">
              <a:lnSpc>
                <a:spcPct val="90000"/>
              </a:lnSpc>
              <a:buFont typeface="Wingdings" pitchFamily="2" charset="2"/>
              <a:buChar char="n"/>
            </a:pPr>
            <a:r>
              <a:rPr lang="en-US" dirty="0" smtClean="0"/>
              <a:t>Keep child’s personal immunization record and take it with them on each visit to the health care provider to be assessed and updated. </a:t>
            </a:r>
          </a:p>
          <a:p>
            <a:pPr lvl="2" eaLnBrk="1" hangingPunct="1">
              <a:lnSpc>
                <a:spcPct val="90000"/>
              </a:lnSpc>
              <a:buFont typeface="Wingdings" pitchFamily="2" charset="2"/>
              <a:buChar char="n"/>
            </a:pPr>
            <a:r>
              <a:rPr lang="en-US" dirty="0" smtClean="0"/>
              <a:t>Mark the date that a child’s vaccination is due and stay on schedule</a:t>
            </a:r>
          </a:p>
          <a:p>
            <a:pPr lvl="2" eaLnBrk="1" hangingPunct="1">
              <a:lnSpc>
                <a:spcPct val="90000"/>
              </a:lnSpc>
              <a:buFont typeface="Wingdings" pitchFamily="2" charset="2"/>
              <a:buChar char="n"/>
            </a:pPr>
            <a:r>
              <a:rPr lang="en-US" dirty="0" smtClean="0"/>
              <a:t>Obtain certificate for child care and school attendance from health care provider</a:t>
            </a:r>
          </a:p>
          <a:p>
            <a:pPr lvl="2" eaLnBrk="1" hangingPunct="1">
              <a:lnSpc>
                <a:spcPct val="90000"/>
              </a:lnSpc>
              <a:buFont typeface="Wingdings" pitchFamily="2" charset="2"/>
              <a:buChar char="n"/>
            </a:pPr>
            <a:r>
              <a:rPr lang="en-US" dirty="0" smtClean="0"/>
              <a:t>Give a copy of the certificates to each facility the child attends</a:t>
            </a:r>
          </a:p>
          <a:p>
            <a:pPr eaLnBrk="1" hangingPunct="1">
              <a:lnSpc>
                <a:spcPct val="90000"/>
              </a:lnSpc>
            </a:pP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E3A5E99-8C94-4BF4-9B1A-7DEEABF938F3}" type="slidenum">
              <a:rPr lang="en-US" smtClean="0"/>
              <a:pPr/>
              <a:t>26</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701675" y="4416425"/>
            <a:ext cx="5607050" cy="4615280"/>
          </a:xfrm>
          <a:noFill/>
          <a:ln/>
        </p:spPr>
        <p:txBody>
          <a:bodyPr/>
          <a:lstStyle/>
          <a:p>
            <a:pPr lvl="1" eaLnBrk="1" hangingPunct="1">
              <a:lnSpc>
                <a:spcPct val="90000"/>
              </a:lnSpc>
              <a:buFont typeface="Webdings" pitchFamily="18" charset="2"/>
              <a:buChar char="&lt;"/>
            </a:pPr>
            <a:r>
              <a:rPr lang="en-US" b="1" dirty="0" smtClean="0"/>
              <a:t>Also on page 3 of R &amp; R under —Official Immunization Schedules, bullet #1  states that an  immunization regimen equivalent with the current Immunization Schedule developed</a:t>
            </a:r>
            <a:r>
              <a:rPr lang="en-US" dirty="0" smtClean="0"/>
              <a:t> by the Advisory Committee on Immunization Practices (ACIP), the American Academy of Pediatrics (AAP), and the American Academy of Family Physicians (AAFP) shall be deemed the minimum regimen of immunization. So our vaccine requirements are consistent with the current schedule </a:t>
            </a:r>
          </a:p>
          <a:p>
            <a:pPr lvl="1" eaLnBrk="1" hangingPunct="1">
              <a:lnSpc>
                <a:spcPct val="90000"/>
              </a:lnSpc>
              <a:buFont typeface="Webdings" pitchFamily="18" charset="2"/>
              <a:buChar char="&lt;"/>
            </a:pPr>
            <a:endParaRPr lang="en-US" dirty="0" smtClean="0"/>
          </a:p>
          <a:p>
            <a:pPr lvl="1" eaLnBrk="1" hangingPunct="1">
              <a:lnSpc>
                <a:spcPct val="90000"/>
              </a:lnSpc>
              <a:buFont typeface="Webdings" pitchFamily="18" charset="2"/>
              <a:buChar char="&lt;"/>
            </a:pPr>
            <a:r>
              <a:rPr lang="en-US" dirty="0" smtClean="0"/>
              <a:t> This means that for </a:t>
            </a:r>
            <a:r>
              <a:rPr lang="en-US" b="1" dirty="0" smtClean="0"/>
              <a:t>children to enter a Georgia School for the first time and to attend child care facilities, they are required to be age appropriately immunized  against each of the diseases stated in the DPH Rules and Regulations</a:t>
            </a:r>
            <a:r>
              <a:rPr lang="en-US" dirty="0" smtClean="0"/>
              <a:t>, Section 290-5-4-.02</a:t>
            </a:r>
          </a:p>
          <a:p>
            <a:pPr lvl="1" eaLnBrk="1" hangingPunct="1">
              <a:lnSpc>
                <a:spcPct val="90000"/>
              </a:lnSpc>
              <a:buFont typeface="Webdings" pitchFamily="18" charset="2"/>
              <a:buChar char="&lt;"/>
            </a:pPr>
            <a:endParaRPr lang="en-US" dirty="0" smtClean="0"/>
          </a:p>
          <a:p>
            <a:pPr lvl="1" eaLnBrk="1" hangingPunct="1">
              <a:lnSpc>
                <a:spcPct val="90000"/>
              </a:lnSpc>
              <a:buFont typeface="Webdings" pitchFamily="18" charset="2"/>
              <a:buChar char="&lt;"/>
            </a:pPr>
            <a:r>
              <a:rPr lang="en-US" dirty="0" smtClean="0"/>
              <a:t>These diseases are: Hepatitis B, Hepatitis A, Diphtheria, Tetanus, Pertussis, </a:t>
            </a:r>
            <a:r>
              <a:rPr lang="en-US" i="1" dirty="0" err="1" smtClean="0"/>
              <a:t>Haemophilus</a:t>
            </a:r>
            <a:r>
              <a:rPr lang="en-US" i="1" dirty="0" smtClean="0"/>
              <a:t> </a:t>
            </a:r>
            <a:r>
              <a:rPr lang="en-US" i="1" dirty="0" err="1" smtClean="0"/>
              <a:t>Influenzae</a:t>
            </a:r>
            <a:r>
              <a:rPr lang="en-US" dirty="0" smtClean="0"/>
              <a:t> type b</a:t>
            </a:r>
            <a:r>
              <a:rPr lang="en-US" b="1" dirty="0" smtClean="0"/>
              <a:t>(not</a:t>
            </a:r>
            <a:r>
              <a:rPr lang="en-US" b="1" baseline="0" dirty="0" smtClean="0"/>
              <a:t> required on or after 5</a:t>
            </a:r>
            <a:r>
              <a:rPr lang="en-US" b="1" baseline="30000" dirty="0" smtClean="0"/>
              <a:t>th</a:t>
            </a:r>
            <a:r>
              <a:rPr lang="en-US" b="1" baseline="0" dirty="0" smtClean="0"/>
              <a:t> birthday</a:t>
            </a:r>
            <a:r>
              <a:rPr lang="en-US" b="1" dirty="0" smtClean="0"/>
              <a:t>),</a:t>
            </a:r>
            <a:r>
              <a:rPr lang="en-US" baseline="0" dirty="0" smtClean="0"/>
              <a:t> </a:t>
            </a:r>
            <a:r>
              <a:rPr lang="en-US" dirty="0" smtClean="0"/>
              <a:t> Measles,  Mumps,  Rubella,  Varicella, and Pneumococcal disease</a:t>
            </a:r>
            <a:r>
              <a:rPr lang="en-US" b="1" dirty="0" smtClean="0"/>
              <a:t>(not</a:t>
            </a:r>
            <a:r>
              <a:rPr lang="en-US" b="1" baseline="0" dirty="0" smtClean="0"/>
              <a:t> required on or after 5</a:t>
            </a:r>
            <a:r>
              <a:rPr lang="en-US" b="1" baseline="30000" dirty="0" smtClean="0"/>
              <a:t>th</a:t>
            </a:r>
            <a:r>
              <a:rPr lang="en-US" b="1" baseline="0" dirty="0" smtClean="0"/>
              <a:t> birthday)</a:t>
            </a:r>
            <a:endParaRPr lang="en-US" dirty="0" smtClean="0"/>
          </a:p>
          <a:p>
            <a:pPr lvl="1" eaLnBrk="1" hangingPunct="1">
              <a:lnSpc>
                <a:spcPct val="90000"/>
              </a:lnSpc>
              <a:buFont typeface="Webdings" pitchFamily="18" charset="2"/>
              <a:buNone/>
            </a:pPr>
            <a:endParaRPr lang="en-US" dirty="0" smtClean="0"/>
          </a:p>
          <a:p>
            <a:pPr lvl="1" eaLnBrk="1" hangingPunct="1">
              <a:lnSpc>
                <a:spcPct val="90000"/>
              </a:lnSpc>
              <a:buFont typeface="Webdings" pitchFamily="18" charset="2"/>
              <a:buChar char="&lt;"/>
            </a:pPr>
            <a:r>
              <a:rPr lang="en-US" dirty="0" smtClean="0"/>
              <a:t>You can see that the 2 new vaccines are required , hepatitis A and pneumococcal, and the * indicates the new requirement for 2 doses mumps and 2 doses varicella for a child entering school for the first time or entering 6</a:t>
            </a:r>
            <a:r>
              <a:rPr lang="en-US" baseline="30000" dirty="0" smtClean="0"/>
              <a:t>th</a:t>
            </a:r>
            <a:r>
              <a:rPr lang="en-US" dirty="0" smtClean="0"/>
              <a:t> grade;  Also children attending any childcare facility (including</a:t>
            </a:r>
            <a:r>
              <a:rPr lang="en-US" baseline="0" dirty="0" smtClean="0"/>
              <a:t> pre-kindergarten programs) must show evidence of protection against pneumococcal disease and must have proof of protection against Hepatitis A disease (vaccination or serology).</a:t>
            </a:r>
            <a:endParaRPr lang="en-US" dirty="0" smtClean="0"/>
          </a:p>
          <a:p>
            <a:pPr eaLnBrk="1" hangingPunct="1">
              <a:lnSpc>
                <a:spcPct val="90000"/>
              </a:lnSpc>
            </a:pP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A65E8F3-BB1B-40B8-BF3B-D0F1B468170D}" type="slidenum">
              <a:rPr lang="en-US" smtClean="0"/>
              <a:pPr/>
              <a:t>27</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lvl="1" eaLnBrk="1" hangingPunct="1"/>
            <a:r>
              <a:rPr lang="en-US" b="1" dirty="0" smtClean="0"/>
              <a:t>New Vaccine Dose Requirements </a:t>
            </a:r>
          </a:p>
          <a:p>
            <a:pPr lvl="1" eaLnBrk="1" hangingPunct="1"/>
            <a:r>
              <a:rPr lang="en-US" b="1" dirty="0" smtClean="0"/>
              <a:t>A new entrant enrolling in a GA school</a:t>
            </a:r>
            <a:r>
              <a:rPr lang="en-US" dirty="0" smtClean="0"/>
              <a:t> at any grade or level, must be age appropriately immunized with all required vaccines. (i.e. this could be at kindergarten or 10</a:t>
            </a:r>
            <a:r>
              <a:rPr lang="en-US" baseline="30000" dirty="0" smtClean="0"/>
              <a:t>th</a:t>
            </a:r>
            <a:r>
              <a:rPr lang="en-US" dirty="0" smtClean="0"/>
              <a:t> grade).</a:t>
            </a:r>
          </a:p>
          <a:p>
            <a:pPr lvl="2" eaLnBrk="1" hangingPunct="1">
              <a:buFont typeface="Wingdings" pitchFamily="2" charset="2"/>
              <a:buChar char="n"/>
            </a:pPr>
            <a:r>
              <a:rPr lang="en-US" dirty="0" smtClean="0"/>
              <a:t>Remember the new definition of “1</a:t>
            </a:r>
            <a:r>
              <a:rPr lang="en-US" baseline="30000" dirty="0" smtClean="0"/>
              <a:t>st</a:t>
            </a:r>
            <a:r>
              <a:rPr lang="en-US" dirty="0" smtClean="0"/>
              <a:t> time entrant” or “new entrant” is any child entering for the 1</a:t>
            </a:r>
            <a:r>
              <a:rPr lang="en-US" baseline="30000" dirty="0" smtClean="0"/>
              <a:t>st</a:t>
            </a:r>
            <a:r>
              <a:rPr lang="en-US" dirty="0" smtClean="0"/>
              <a:t> time, or after having been absent from a Georgia school or facility for more than 12 months or one school year.  GRITS does not document “New Entrant” </a:t>
            </a:r>
            <a:endParaRPr lang="en-US" b="1" dirty="0" smtClean="0">
              <a:solidFill>
                <a:srgbClr val="FF3300"/>
              </a:solidFill>
            </a:endParaRPr>
          </a:p>
          <a:p>
            <a:pPr lvl="2" eaLnBrk="1" hangingPunct="1">
              <a:buFont typeface="Wingdings" pitchFamily="2" charset="2"/>
              <a:buChar char="n"/>
            </a:pPr>
            <a:r>
              <a:rPr lang="en-US" dirty="0" smtClean="0"/>
              <a:t>The number of doses for each vaccine now depends on the child’s age at the time of school attendance.</a:t>
            </a:r>
          </a:p>
          <a:p>
            <a:pPr lvl="2" eaLnBrk="1" hangingPunct="1">
              <a:buFont typeface="Wingdings" pitchFamily="2" charset="2"/>
              <a:buChar char="n"/>
            </a:pPr>
            <a:r>
              <a:rPr lang="en-US" dirty="0" smtClean="0"/>
              <a:t>Each dose of all the required vaccines or the immunity status for each must be documented on the certificate.</a:t>
            </a:r>
          </a:p>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DAE05327-CD08-4A1C-97A0-470088ABDBDA}" type="slidenum">
              <a:rPr lang="en-US" smtClean="0"/>
              <a:pPr/>
              <a:t>28</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lvl="1" eaLnBrk="1" hangingPunct="1"/>
            <a:r>
              <a:rPr lang="en-US" b="1" dirty="0" smtClean="0"/>
              <a:t>In regards to the vaccine dose requirements  for day care:</a:t>
            </a:r>
          </a:p>
          <a:p>
            <a:pPr lvl="1" eaLnBrk="1" hangingPunct="1"/>
            <a:endParaRPr lang="en-US" b="1" dirty="0" smtClean="0"/>
          </a:p>
          <a:p>
            <a:pPr lvl="2" eaLnBrk="1" hangingPunct="1">
              <a:buFont typeface="Wingdings" pitchFamily="2" charset="2"/>
              <a:buChar char="n"/>
            </a:pPr>
            <a:r>
              <a:rPr lang="en-US" dirty="0" smtClean="0"/>
              <a:t>A child attending day care be age appropriately immunized with all the required vaccines while he attends. This is not new. </a:t>
            </a:r>
          </a:p>
          <a:p>
            <a:pPr lvl="2" eaLnBrk="1" hangingPunct="1">
              <a:buFont typeface="Wingdings" pitchFamily="2" charset="2"/>
              <a:buChar char="n"/>
            </a:pPr>
            <a:r>
              <a:rPr lang="en-US" dirty="0" smtClean="0"/>
              <a:t>The number of doses for each vaccine depends on the child’s age at the time of day care attendance.</a:t>
            </a:r>
          </a:p>
          <a:p>
            <a:pPr lvl="2" eaLnBrk="1" hangingPunct="1">
              <a:buFont typeface="Wingdings" pitchFamily="2" charset="2"/>
              <a:buChar char="n"/>
            </a:pPr>
            <a:endParaRPr lang="en-US" dirty="0" smtClean="0"/>
          </a:p>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txBox="1">
            <a:spLocks noGrp="1" noChangeArrowheads="1"/>
          </p:cNvSpPr>
          <p:nvPr/>
        </p:nvSpPr>
        <p:spPr bwMode="auto">
          <a:xfrm>
            <a:off x="3970939" y="8829967"/>
            <a:ext cx="3037840" cy="464820"/>
          </a:xfrm>
          <a:prstGeom prst="rect">
            <a:avLst/>
          </a:prstGeom>
          <a:noFill/>
          <a:ln w="9525">
            <a:noFill/>
            <a:miter lim="800000"/>
            <a:headEnd/>
            <a:tailEnd/>
          </a:ln>
        </p:spPr>
        <p:txBody>
          <a:bodyPr lIns="93166" tIns="46583" rIns="93166" bIns="46583" anchor="b"/>
          <a:lstStyle/>
          <a:p>
            <a:pPr algn="r"/>
            <a:fld id="{76F3CB41-8098-480C-A35F-77BCC6E5ACD7}" type="slidenum">
              <a:rPr lang="en-US" sz="1200">
                <a:solidFill>
                  <a:srgbClr val="000000"/>
                </a:solidFill>
              </a:rPr>
              <a:pPr algn="r"/>
              <a:t>29</a:t>
            </a:fld>
            <a:endParaRPr lang="en-US" sz="1200" dirty="0">
              <a:solidFill>
                <a:srgbClr val="000000"/>
              </a:solidFill>
            </a:endParaRPr>
          </a:p>
        </p:txBody>
      </p:sp>
      <p:sp>
        <p:nvSpPr>
          <p:cNvPr id="503811" name="Rectangle 7"/>
          <p:cNvSpPr txBox="1">
            <a:spLocks noGrp="1" noChangeArrowheads="1"/>
          </p:cNvSpPr>
          <p:nvPr/>
        </p:nvSpPr>
        <p:spPr bwMode="auto">
          <a:xfrm>
            <a:off x="3970939" y="8829967"/>
            <a:ext cx="3037840" cy="464820"/>
          </a:xfrm>
          <a:prstGeom prst="rect">
            <a:avLst/>
          </a:prstGeom>
          <a:noFill/>
          <a:ln w="9525">
            <a:noFill/>
            <a:miter lim="800000"/>
            <a:headEnd/>
            <a:tailEnd/>
          </a:ln>
        </p:spPr>
        <p:txBody>
          <a:bodyPr lIns="93158" tIns="46579" rIns="93158" bIns="46579" anchor="b"/>
          <a:lstStyle/>
          <a:p>
            <a:pPr algn="r" defTabSz="881598"/>
            <a:fld id="{11F8372D-8625-45D1-925A-19151E3391B8}" type="slidenum">
              <a:rPr lang="en-US" sz="1200">
                <a:solidFill>
                  <a:srgbClr val="000000"/>
                </a:solidFill>
              </a:rPr>
              <a:pPr algn="r" defTabSz="881598"/>
              <a:t>29</a:t>
            </a:fld>
            <a:endParaRPr lang="en-US" sz="1200" dirty="0">
              <a:solidFill>
                <a:srgbClr val="000000"/>
              </a:solidFill>
            </a:endParaRPr>
          </a:p>
        </p:txBody>
      </p:sp>
      <p:sp>
        <p:nvSpPr>
          <p:cNvPr id="503812" name="Rectangle 2"/>
          <p:cNvSpPr>
            <a:spLocks noGrp="1" noRot="1" noChangeAspect="1" noChangeArrowheads="1" noTextEdit="1"/>
          </p:cNvSpPr>
          <p:nvPr>
            <p:ph type="sldImg"/>
          </p:nvPr>
        </p:nvSpPr>
        <p:spPr>
          <a:xfrm>
            <a:off x="1183719" y="697548"/>
            <a:ext cx="4646133" cy="3486150"/>
          </a:xfrm>
          <a:ln/>
        </p:spPr>
      </p:sp>
      <p:sp>
        <p:nvSpPr>
          <p:cNvPr id="503813" name="Rectangle 3"/>
          <p:cNvSpPr>
            <a:spLocks noGrp="1" noChangeArrowheads="1"/>
          </p:cNvSpPr>
          <p:nvPr>
            <p:ph type="body" idx="1"/>
          </p:nvPr>
        </p:nvSpPr>
        <p:spPr>
          <a:noFill/>
          <a:ln/>
        </p:spPr>
        <p:txBody>
          <a:bodyPr lIns="93150" tIns="46575" rIns="93150" bIns="46575">
            <a:normAutofit fontScale="85000" lnSpcReduction="20000"/>
          </a:bodyPr>
          <a:lstStyle/>
          <a:p>
            <a:pPr defTabSz="912937">
              <a:spcBef>
                <a:spcPct val="0"/>
              </a:spcBef>
              <a:defRPr/>
            </a:pPr>
            <a:r>
              <a:rPr lang="en-US" dirty="0" smtClean="0">
                <a:solidFill>
                  <a:srgbClr val="FF0000"/>
                </a:solidFill>
                <a:latin typeface="Calibri" pitchFamily="34" charset="0"/>
              </a:rPr>
              <a:t>Be sure to review the “Notes” section – many changes</a:t>
            </a:r>
          </a:p>
          <a:p>
            <a:pPr defTabSz="912937">
              <a:spcBef>
                <a:spcPct val="0"/>
              </a:spcBef>
              <a:defRPr/>
            </a:pPr>
            <a:endParaRPr lang="en-US" dirty="0" smtClean="0">
              <a:solidFill>
                <a:srgbClr val="FF0000"/>
              </a:solidFill>
              <a:latin typeface="Calibri" pitchFamily="34" charset="0"/>
            </a:endParaRPr>
          </a:p>
          <a:p>
            <a:r>
              <a:rPr lang="en-US" dirty="0" smtClean="0"/>
              <a:t>For 2013, several new references and links to additional information have been added, including one for travel vaccine requirements and recommendations. New references also are provided for vaccination of persons with primary and secondary </a:t>
            </a:r>
            <a:r>
              <a:rPr lang="en-US" dirty="0" err="1" smtClean="0"/>
              <a:t>immunodeficiencies</a:t>
            </a:r>
            <a:r>
              <a:rPr lang="en-US" dirty="0" smtClean="0"/>
              <a:t>. Changes to the previous schedules include the following: </a:t>
            </a:r>
          </a:p>
          <a:p>
            <a:r>
              <a:rPr lang="en-US" dirty="0" smtClean="0"/>
              <a:t>Figure 1, “Recommended immunization schedule for persons aged 0 through 18 years” replaces “Recommended immunization schedule for persons aged 0 through 6 years” and “Recommended immunization schedule for persons aged 7 through 18 years.” </a:t>
            </a:r>
          </a:p>
          <a:p>
            <a:pPr lvl="1"/>
            <a:r>
              <a:rPr lang="en-US" dirty="0" smtClean="0"/>
              <a:t>Wording was added to bars to represent the respective vaccine dose numbers in the series. </a:t>
            </a:r>
          </a:p>
          <a:p>
            <a:pPr lvl="1"/>
            <a:r>
              <a:rPr lang="en-US" dirty="0" smtClean="0"/>
              <a:t>The meningococcal conjugate vaccine (MCV4) purple bar was extended to age 6 weeks, to reflect licensure of Hib-</a:t>
            </a:r>
            <a:r>
              <a:rPr lang="en-US" dirty="0" err="1" smtClean="0"/>
              <a:t>MenCY</a:t>
            </a:r>
            <a:r>
              <a:rPr lang="en-US" dirty="0" smtClean="0"/>
              <a:t> vaccine. </a:t>
            </a:r>
          </a:p>
          <a:p>
            <a:pPr lvl="1"/>
            <a:r>
              <a:rPr lang="en-US" dirty="0" smtClean="0"/>
              <a:t>The hepatitis A (</a:t>
            </a:r>
            <a:r>
              <a:rPr lang="en-US" dirty="0" err="1" smtClean="0"/>
              <a:t>HepA</a:t>
            </a:r>
            <a:r>
              <a:rPr lang="en-US" dirty="0" smtClean="0"/>
              <a:t>) vaccine yellow bar was extended to better reflect routine age recommendations for use of </a:t>
            </a:r>
            <a:r>
              <a:rPr lang="en-US" dirty="0" err="1" smtClean="0"/>
              <a:t>HepA</a:t>
            </a:r>
            <a:r>
              <a:rPr lang="en-US" dirty="0" smtClean="0"/>
              <a:t> vaccine. New green and purple bars were added to reflect hepatitis A vaccine recommendations for older children. </a:t>
            </a:r>
          </a:p>
          <a:p>
            <a:pPr lvl="1"/>
            <a:r>
              <a:rPr lang="en-US" dirty="0" smtClean="0"/>
              <a:t>Abbreviations for influenza vaccine were updated with the anticipation of quadrivalent vaccine for the 2013–14 influenza season. </a:t>
            </a:r>
          </a:p>
          <a:p>
            <a:pPr lvl="1"/>
            <a:r>
              <a:rPr lang="en-US" dirty="0" smtClean="0"/>
              <a:t>Pneumococcal polysaccharide vaccine (PPSV23) was added to Figure 1. </a:t>
            </a:r>
          </a:p>
          <a:p>
            <a:r>
              <a:rPr lang="en-US" dirty="0" smtClean="0"/>
              <a:t>Footnotes were combined and standardized formatting was used to provide recommendations for each vaccine related to routine vaccination, catch-up vaccination, and vaccination of persons with high-risk medical conditions or under special circumstances. </a:t>
            </a:r>
          </a:p>
          <a:p>
            <a:pPr lvl="1"/>
            <a:r>
              <a:rPr lang="en-US" dirty="0" smtClean="0"/>
              <a:t>Meningococcal conjugate vaccine (MCV4) footnotes were updated to reflect recent recommendations. </a:t>
            </a:r>
          </a:p>
          <a:p>
            <a:pPr lvl="1"/>
            <a:r>
              <a:rPr lang="en-US" dirty="0" smtClean="0"/>
              <a:t>Tetanus and diphtheria </a:t>
            </a:r>
            <a:r>
              <a:rPr lang="en-US" dirty="0" err="1" smtClean="0"/>
              <a:t>toxoids</a:t>
            </a:r>
            <a:r>
              <a:rPr lang="en-US" dirty="0" smtClean="0"/>
              <a:t> and </a:t>
            </a:r>
            <a:r>
              <a:rPr lang="en-US" dirty="0" err="1" smtClean="0"/>
              <a:t>acellular</a:t>
            </a:r>
            <a:r>
              <a:rPr lang="en-US" dirty="0" smtClean="0"/>
              <a:t> </a:t>
            </a:r>
            <a:r>
              <a:rPr lang="en-US" dirty="0" err="1" smtClean="0"/>
              <a:t>pertussis</a:t>
            </a:r>
            <a:r>
              <a:rPr lang="en-US" dirty="0" smtClean="0"/>
              <a:t> (Tdap) vaccine footnotes were updated to reflect recent recommendations. </a:t>
            </a:r>
          </a:p>
          <a:p>
            <a:pPr lvl="1"/>
            <a:r>
              <a:rPr lang="en-US" dirty="0" smtClean="0"/>
              <a:t>Influenza vaccine footnotes were updated to provide dosing guidance for children aged 6 months through 8 years for the 2012–13 and 2013–14 influenza seasons. </a:t>
            </a:r>
          </a:p>
          <a:p>
            <a:r>
              <a:rPr lang="en-US" dirty="0" smtClean="0"/>
              <a:t>Meningococcal conjugate (MCV4) vaccine minimum ages and intervals were updated in Figure 2, “Catch-up immunization schedule for persons...” to reflect licensure of Hib-</a:t>
            </a:r>
            <a:r>
              <a:rPr lang="en-US" dirty="0" err="1" smtClean="0"/>
              <a:t>MenCY</a:t>
            </a:r>
            <a:r>
              <a:rPr lang="en-US" dirty="0" smtClean="0"/>
              <a:t> vaccine. </a:t>
            </a:r>
          </a:p>
          <a:p>
            <a:r>
              <a:rPr lang="en-US" dirty="0" smtClean="0"/>
              <a:t/>
            </a:r>
            <a:br>
              <a:rPr lang="en-US" dirty="0" smtClean="0"/>
            </a:br>
            <a:endParaRPr lang="en-US" dirty="0" smtClean="0">
              <a:solidFill>
                <a:srgbClr val="FF0000"/>
              </a:solidFill>
              <a:latin typeface="Calibri" pitchFamily="34" charset="0"/>
            </a:endParaRPr>
          </a:p>
          <a:p>
            <a:pPr>
              <a:spcBef>
                <a:spcPct val="0"/>
              </a:spcBef>
            </a:pPr>
            <a:endParaRPr lang="en-US" dirty="0"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3"/>
            <a:r>
              <a:rPr lang="en-US" sz="1400" b="1" dirty="0"/>
              <a:t>Certificate of Immunization (Form 3231)</a:t>
            </a:r>
          </a:p>
          <a:p>
            <a:r>
              <a:rPr lang="en-US" sz="1000" dirty="0"/>
              <a:t>The DPH Rules and Regulations provide a method for documenting immunity.</a:t>
            </a:r>
          </a:p>
          <a:p>
            <a:r>
              <a:rPr lang="en-US" sz="1000" dirty="0"/>
              <a:t>The</a:t>
            </a:r>
            <a:r>
              <a:rPr lang="en-US" sz="1000" b="1" dirty="0"/>
              <a:t> </a:t>
            </a:r>
            <a:r>
              <a:rPr lang="en-US" sz="1000" dirty="0"/>
              <a:t>method that is used to document that a child has been immunized according to the Rules and Regulations is a Certificate of Immunization.  </a:t>
            </a:r>
            <a:r>
              <a:rPr lang="en-US" sz="1000" b="1" dirty="0"/>
              <a:t>(</a:t>
            </a:r>
            <a:r>
              <a:rPr lang="en-US" sz="1000" dirty="0"/>
              <a:t>Refer to Certificate of Immunization –Form 3231 and Policy Guides 3231 REQ and 3231 INS and have participants reference during the rest of the presentation)</a:t>
            </a:r>
            <a:endParaRPr lang="en-US" sz="1000" b="1" dirty="0"/>
          </a:p>
          <a:p>
            <a:r>
              <a:rPr lang="en-US" sz="1000" dirty="0"/>
              <a:t>The Georgia Department of Public Health Certificate of Immunization (Form 3231) is the only immunization certificate that must be completed for a child to attend child care or school. </a:t>
            </a:r>
            <a:r>
              <a:rPr lang="en-US" sz="1000" dirty="0">
                <a:solidFill>
                  <a:srgbClr val="FF3300"/>
                </a:solidFill>
              </a:rPr>
              <a:t> </a:t>
            </a:r>
            <a:r>
              <a:rPr lang="en-US" sz="1000" dirty="0">
                <a:solidFill>
                  <a:schemeClr val="tx2"/>
                </a:solidFill>
              </a:rPr>
              <a:t>This form was recently revised in August, 2012 to include:</a:t>
            </a:r>
          </a:p>
          <a:p>
            <a:r>
              <a:rPr lang="en-US" sz="1000" dirty="0">
                <a:solidFill>
                  <a:schemeClr val="tx2"/>
                </a:solidFill>
              </a:rPr>
              <a:t>-</a:t>
            </a:r>
            <a:r>
              <a:rPr lang="en-US" sz="1000" b="1" dirty="0">
                <a:solidFill>
                  <a:schemeClr val="tx2"/>
                </a:solidFill>
              </a:rPr>
              <a:t>Advance Practice Registered Nurses (APRN) and Physician Assistant (PA) as qualified signers and responsible parties for interpreting the requirements set forth in Chapter 290-5-4 of the Rules of the Department of Public Health</a:t>
            </a:r>
            <a:r>
              <a:rPr lang="en-US" sz="1000" dirty="0">
                <a:solidFill>
                  <a:schemeClr val="tx2"/>
                </a:solidFill>
              </a:rPr>
              <a:t>	</a:t>
            </a:r>
          </a:p>
          <a:p>
            <a:pPr>
              <a:buFont typeface="Arial" pitchFamily="34" charset="0"/>
              <a:buNone/>
            </a:pPr>
            <a:r>
              <a:rPr lang="en-US" sz="1000" dirty="0">
                <a:solidFill>
                  <a:schemeClr val="tx2"/>
                </a:solidFill>
              </a:rPr>
              <a:t>	</a:t>
            </a:r>
          </a:p>
          <a:p>
            <a:pPr lvl="1">
              <a:buFontTx/>
              <a:buChar char="•"/>
            </a:pPr>
            <a:r>
              <a:rPr lang="en-US" sz="1000" dirty="0">
                <a:solidFill>
                  <a:schemeClr val="tx2"/>
                </a:solidFill>
              </a:rPr>
              <a:t> All dates of vaccine administration, disease history, or positive serology must now be completed regardless of the child’s age.</a:t>
            </a:r>
          </a:p>
          <a:p>
            <a:pPr lvl="1">
              <a:buFontTx/>
              <a:buChar char="•"/>
            </a:pPr>
            <a:r>
              <a:rPr lang="en-US" sz="1000" dirty="0">
                <a:solidFill>
                  <a:schemeClr val="tx2"/>
                </a:solidFill>
              </a:rPr>
              <a:t> The chart is divided into 2 sections: </a:t>
            </a:r>
          </a:p>
          <a:p>
            <a:pPr lvl="2">
              <a:buFontTx/>
              <a:buChar char="•"/>
            </a:pPr>
            <a:r>
              <a:rPr lang="en-US" sz="1000" dirty="0">
                <a:solidFill>
                  <a:schemeClr val="tx2"/>
                </a:solidFill>
              </a:rPr>
              <a:t> The top section contains spaces to document the vaccines required for school and/or child care attendance.</a:t>
            </a:r>
          </a:p>
          <a:p>
            <a:pPr lvl="2">
              <a:buFontTx/>
              <a:buChar char="•"/>
            </a:pPr>
            <a:r>
              <a:rPr lang="en-US" sz="1000" dirty="0">
                <a:solidFill>
                  <a:schemeClr val="tx2"/>
                </a:solidFill>
              </a:rPr>
              <a:t> The bottom section contains spaces to document </a:t>
            </a:r>
            <a:r>
              <a:rPr lang="en-US" sz="1000" b="1" dirty="0">
                <a:solidFill>
                  <a:schemeClr val="tx2"/>
                </a:solidFill>
              </a:rPr>
              <a:t>recommended </a:t>
            </a:r>
            <a:r>
              <a:rPr lang="en-US" sz="1000" dirty="0">
                <a:solidFill>
                  <a:schemeClr val="tx2"/>
                </a:solidFill>
              </a:rPr>
              <a:t>vaccines that the child might also receive, but that are not required at this time.  Having these 2 sections on the same form will give a more complete picture of the child’s total immunization status.</a:t>
            </a:r>
          </a:p>
          <a:p>
            <a:pPr lvl="1">
              <a:buFontTx/>
              <a:buNone/>
            </a:pPr>
            <a:endParaRPr lang="en-US" sz="1000" dirty="0">
              <a:solidFill>
                <a:schemeClr val="tx2"/>
              </a:solidFill>
            </a:endParaRPr>
          </a:p>
          <a:p>
            <a:r>
              <a:rPr lang="en-US" sz="1000" dirty="0"/>
              <a:t>In the small print in the bottom left hand corner, the certificate spells out some of the DPH requirements for completing certificates. </a:t>
            </a:r>
          </a:p>
          <a:p>
            <a:endParaRPr lang="en-US" sz="1000" dirty="0"/>
          </a:p>
          <a:p>
            <a:endParaRPr lang="en-US" sz="1000" dirty="0"/>
          </a:p>
          <a:p>
            <a:endParaRPr lang="en-US" dirty="0"/>
          </a:p>
        </p:txBody>
      </p:sp>
      <p:sp>
        <p:nvSpPr>
          <p:cNvPr id="4" name="Slide Number Placeholder 3"/>
          <p:cNvSpPr>
            <a:spLocks noGrp="1"/>
          </p:cNvSpPr>
          <p:nvPr>
            <p:ph type="sldNum" sz="quarter" idx="10"/>
          </p:nvPr>
        </p:nvSpPr>
        <p:spPr/>
        <p:txBody>
          <a:bodyPr/>
          <a:lstStyle/>
          <a:p>
            <a:pPr>
              <a:defRPr/>
            </a:pPr>
            <a:fld id="{0AD5FEDA-2B37-40C4-AB46-AD6807AFCB4F}" type="slidenum">
              <a:rPr lang="en-US" smtClean="0"/>
              <a:pPr>
                <a:defRPr/>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the end of this</a:t>
            </a:r>
            <a:r>
              <a:rPr lang="en-US" baseline="0" dirty="0" smtClean="0"/>
              <a:t> presentation the participant will be able to: </a:t>
            </a:r>
          </a:p>
          <a:p>
            <a:endParaRPr lang="en-US" baseline="0" dirty="0" smtClean="0">
              <a:latin typeface="Arial" pitchFamily="34" charset="0"/>
              <a:cs typeface="Arial" pitchFamily="34" charset="0"/>
            </a:endParaRPr>
          </a:p>
          <a:p>
            <a:pPr>
              <a:buFont typeface="Arial" pitchFamily="34" charset="0"/>
              <a:buChar char="•"/>
            </a:pPr>
            <a:r>
              <a:rPr lang="en-US" sz="1200" dirty="0" smtClean="0">
                <a:latin typeface="Arial" pitchFamily="34" charset="0"/>
                <a:cs typeface="Arial" pitchFamily="34" charset="0"/>
              </a:rPr>
              <a:t>Identify vaccine preventable diseases and how vaccines impact these preventable</a:t>
            </a:r>
            <a:r>
              <a:rPr lang="en-US" sz="1200" baseline="0" dirty="0" smtClean="0">
                <a:latin typeface="Arial" pitchFamily="34" charset="0"/>
                <a:cs typeface="Arial" pitchFamily="34" charset="0"/>
              </a:rPr>
              <a:t> </a:t>
            </a:r>
            <a:r>
              <a:rPr lang="en-US" sz="1200" dirty="0" smtClean="0">
                <a:latin typeface="Arial" pitchFamily="34" charset="0"/>
                <a:cs typeface="Arial" pitchFamily="34" charset="0"/>
              </a:rPr>
              <a:t>diseases GA</a:t>
            </a:r>
          </a:p>
          <a:p>
            <a:pPr>
              <a:buFont typeface="Arial" pitchFamily="34" charset="0"/>
              <a:buChar char="•"/>
            </a:pPr>
            <a:r>
              <a:rPr lang="en-US" sz="1200" dirty="0" smtClean="0">
                <a:latin typeface="Arial" pitchFamily="34" charset="0"/>
                <a:cs typeface="Arial" pitchFamily="34" charset="0"/>
              </a:rPr>
              <a:t>Recall GA immunization law and DPH rules and regulations for GA immunization certificates</a:t>
            </a:r>
          </a:p>
          <a:p>
            <a:pPr>
              <a:buFont typeface="Arial" pitchFamily="34" charset="0"/>
              <a:buChar char="•"/>
            </a:pPr>
            <a:r>
              <a:rPr lang="en-US" sz="1200" dirty="0" smtClean="0">
                <a:latin typeface="Arial" pitchFamily="34" charset="0"/>
                <a:cs typeface="Arial" pitchFamily="34" charset="0"/>
              </a:rPr>
              <a:t>Describe standards for issuing and filing certificates of immunizations</a:t>
            </a:r>
          </a:p>
          <a:p>
            <a:pPr>
              <a:buFont typeface="Arial" pitchFamily="34" charset="0"/>
              <a:buChar char="•"/>
            </a:pPr>
            <a:r>
              <a:rPr lang="en-US" sz="1200" dirty="0" smtClean="0">
                <a:latin typeface="Arial" pitchFamily="34" charset="0"/>
                <a:cs typeface="Arial" pitchFamily="34" charset="0"/>
              </a:rPr>
              <a:t>Identify valid and invalid GA immunization</a:t>
            </a:r>
            <a:endParaRPr lang="en-US" dirty="0"/>
          </a:p>
        </p:txBody>
      </p:sp>
      <p:sp>
        <p:nvSpPr>
          <p:cNvPr id="4" name="Slide Number Placeholder 3"/>
          <p:cNvSpPr>
            <a:spLocks noGrp="1"/>
          </p:cNvSpPr>
          <p:nvPr>
            <p:ph type="sldNum" sz="quarter" idx="10"/>
          </p:nvPr>
        </p:nvSpPr>
        <p:spPr/>
        <p:txBody>
          <a:bodyPr/>
          <a:lstStyle/>
          <a:p>
            <a:pPr>
              <a:defRPr/>
            </a:pPr>
            <a:fld id="{1C2352DC-BB2E-40BA-8999-07771E5ACD75}" type="slidenum">
              <a:rPr lang="en-US" smtClean="0"/>
              <a:pPr>
                <a:defRPr/>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3" algn="l" eaLnBrk="1" hangingPunct="1"/>
            <a:r>
              <a:rPr lang="en-US" b="1" dirty="0" smtClean="0"/>
              <a:t>Policy Guide 3231INS</a:t>
            </a:r>
          </a:p>
          <a:p>
            <a:pPr lvl="1" eaLnBrk="1" hangingPunct="1"/>
            <a:r>
              <a:rPr lang="en-US" b="1" dirty="0" smtClean="0"/>
              <a:t>“Standards for Issuing and Filing Certificates of Immunization”</a:t>
            </a:r>
          </a:p>
          <a:p>
            <a:pPr lvl="1" eaLnBrk="1" hangingPunct="1"/>
            <a:endParaRPr lang="en-US" dirty="0" smtClean="0"/>
          </a:p>
          <a:p>
            <a:pPr lvl="1" eaLnBrk="1" hangingPunct="1"/>
            <a:r>
              <a:rPr lang="en-US" b="1" dirty="0" smtClean="0"/>
              <a:t>Look at the third section entitled, “How to File and Maintain Certificates:”</a:t>
            </a:r>
          </a:p>
          <a:p>
            <a:pPr lvl="1" eaLnBrk="1" hangingPunct="1"/>
            <a:endParaRPr lang="en-US" dirty="0" smtClean="0"/>
          </a:p>
          <a:p>
            <a:pPr lvl="1" eaLnBrk="1" hangingPunct="1"/>
            <a:r>
              <a:rPr lang="en-US" dirty="0" smtClean="0"/>
              <a:t>Facilities and schools are responsible for </a:t>
            </a:r>
            <a:r>
              <a:rPr lang="en-US" b="1" dirty="0" smtClean="0"/>
              <a:t>checking the validity of a certificate prior to accepting it for their files.</a:t>
            </a:r>
            <a:r>
              <a:rPr lang="en-US" dirty="0" smtClean="0"/>
              <a:t>  In other words, is all the required information legibly completed and do the dates indicate that the certificate is current?  </a:t>
            </a:r>
            <a:r>
              <a:rPr lang="en-US" b="1" dirty="0" smtClean="0"/>
              <a:t>In number 7, it states that </a:t>
            </a:r>
            <a:r>
              <a:rPr lang="en-US" b="1" u="sng" dirty="0" smtClean="0"/>
              <a:t>you are, as a health care provider, responsible for the accuracy of the information</a:t>
            </a:r>
            <a:r>
              <a:rPr lang="en-US" b="1" dirty="0" smtClean="0"/>
              <a:t>.</a:t>
            </a:r>
            <a:r>
              <a:rPr lang="en-US" dirty="0" smtClean="0"/>
              <a:t>  Number 1 of this section defines a “valid certificate.”</a:t>
            </a:r>
            <a:endParaRPr lang="en-US" dirty="0"/>
          </a:p>
        </p:txBody>
      </p:sp>
      <p:sp>
        <p:nvSpPr>
          <p:cNvPr id="4" name="Slide Number Placeholder 3"/>
          <p:cNvSpPr>
            <a:spLocks noGrp="1"/>
          </p:cNvSpPr>
          <p:nvPr>
            <p:ph type="sldNum" sz="quarter" idx="10"/>
          </p:nvPr>
        </p:nvSpPr>
        <p:spPr/>
        <p:txBody>
          <a:bodyPr/>
          <a:lstStyle/>
          <a:p>
            <a:pPr>
              <a:defRPr/>
            </a:pPr>
            <a:fld id="{1C2352DC-BB2E-40BA-8999-07771E5ACD75}"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3" eaLnBrk="1" hangingPunct="1"/>
            <a:r>
              <a:rPr lang="en-US" sz="1000" b="1" dirty="0" smtClean="0"/>
              <a:t>The Policy Guide 3231 REQ-</a:t>
            </a:r>
          </a:p>
          <a:p>
            <a:pPr eaLnBrk="1" hangingPunct="1"/>
            <a:r>
              <a:rPr lang="en-US" sz="1000" b="1" dirty="0" smtClean="0"/>
              <a:t> “Vaccine Requirements for Attending Facilities and Schools in Georgia “ </a:t>
            </a:r>
            <a:r>
              <a:rPr lang="en-US" sz="1000" b="0" dirty="0" smtClean="0"/>
              <a:t>If</a:t>
            </a:r>
            <a:r>
              <a:rPr lang="en-US" sz="1000" dirty="0" smtClean="0"/>
              <a:t> you look closely at this document, you will see that as we discussed earlier, the ACIP recommendations for minimum ages and time intervals for doses of each of the required vaccines are summarized in the tables displayed. The only exception is that the booster doses of DTaP, polio, varicella, and MMR are required in GA by the time a child is 5 yrs old to enter kindergarten not necessarily by the child’s 6 yr old birthday.</a:t>
            </a:r>
          </a:p>
          <a:p>
            <a:pPr eaLnBrk="1" hangingPunct="1"/>
            <a:r>
              <a:rPr lang="en-US" sz="1000" b="1" dirty="0" smtClean="0"/>
              <a:t>This information is more for school nurses or those who are being trained to perform audits:</a:t>
            </a:r>
          </a:p>
          <a:p>
            <a:pPr eaLnBrk="1" hangingPunct="1"/>
            <a:r>
              <a:rPr lang="en-US" sz="1000" dirty="0" smtClean="0"/>
              <a:t>On side 1 the table relate to children who started receiving their vaccines prior to age 7 yr of age, side 2  relates only to those children who start their immunization at age 7 years or older..</a:t>
            </a:r>
          </a:p>
          <a:p>
            <a:pPr eaLnBrk="1" hangingPunct="1"/>
            <a:r>
              <a:rPr lang="en-US" sz="1000" b="1" dirty="0" smtClean="0"/>
              <a:t>1)DTaP</a:t>
            </a:r>
            <a:r>
              <a:rPr lang="en-US" sz="1000" dirty="0" smtClean="0"/>
              <a:t>: The 4</a:t>
            </a:r>
            <a:r>
              <a:rPr lang="en-US" sz="1000" baseline="30000" dirty="0" smtClean="0"/>
              <a:t>th</a:t>
            </a:r>
            <a:r>
              <a:rPr lang="en-US" sz="1000" dirty="0" smtClean="0"/>
              <a:t> dose does not need to be repeated if administered </a:t>
            </a:r>
            <a:r>
              <a:rPr lang="en-US" sz="1000" dirty="0" smtClean="0">
                <a:sym typeface="Symbol" pitchFamily="18" charset="2"/>
              </a:rPr>
              <a:t></a:t>
            </a:r>
            <a:r>
              <a:rPr lang="en-US" sz="1000" dirty="0" smtClean="0"/>
              <a:t> 4 months after dose 3.  Six months, however, is still the recommended interval from the 3</a:t>
            </a:r>
            <a:r>
              <a:rPr lang="en-US" sz="1000" baseline="30000" dirty="0" smtClean="0"/>
              <a:t>rd</a:t>
            </a:r>
            <a:r>
              <a:rPr lang="en-US" sz="1000" dirty="0" smtClean="0"/>
              <a:t> dose to the 4</a:t>
            </a:r>
            <a:r>
              <a:rPr lang="en-US" sz="1000" baseline="30000" dirty="0" smtClean="0"/>
              <a:t>th</a:t>
            </a:r>
            <a:r>
              <a:rPr lang="en-US" sz="1000" dirty="0" smtClean="0"/>
              <a:t> dose. Total doses of </a:t>
            </a:r>
            <a:r>
              <a:rPr lang="en-US" sz="1000" dirty="0" err="1" smtClean="0"/>
              <a:t>diptheria</a:t>
            </a:r>
            <a:r>
              <a:rPr lang="en-US" sz="1000" dirty="0" smtClean="0"/>
              <a:t> and tetanus </a:t>
            </a:r>
            <a:r>
              <a:rPr lang="en-US" sz="1000" dirty="0" err="1" smtClean="0"/>
              <a:t>toxoids</a:t>
            </a:r>
            <a:r>
              <a:rPr lang="en-US" sz="1000" dirty="0" smtClean="0"/>
              <a:t> should not exceed 6 before the 7</a:t>
            </a:r>
            <a:r>
              <a:rPr lang="en-US" sz="1000" baseline="30000" dirty="0" smtClean="0"/>
              <a:t>th</a:t>
            </a:r>
            <a:r>
              <a:rPr lang="en-US" sz="1000" dirty="0" smtClean="0"/>
              <a:t> birthday.</a:t>
            </a:r>
          </a:p>
          <a:p>
            <a:pPr eaLnBrk="1" hangingPunct="1"/>
            <a:r>
              <a:rPr lang="en-US" sz="1000" b="1" dirty="0" smtClean="0"/>
              <a:t>2)Hepatitis B:</a:t>
            </a:r>
            <a:r>
              <a:rPr lang="en-US" sz="1000" dirty="0" smtClean="0"/>
              <a:t> “The 3</a:t>
            </a:r>
            <a:r>
              <a:rPr lang="en-US" sz="1000" baseline="30000" dirty="0" smtClean="0"/>
              <a:t>rd</a:t>
            </a:r>
            <a:r>
              <a:rPr lang="en-US" sz="1000" dirty="0" smtClean="0"/>
              <a:t> dose of hepatitis B should be given a minimum of 4 months after the 1</a:t>
            </a:r>
            <a:r>
              <a:rPr lang="en-US" sz="1000" baseline="30000" dirty="0" smtClean="0"/>
              <a:t>st</a:t>
            </a:r>
            <a:r>
              <a:rPr lang="en-US" sz="1000" dirty="0" smtClean="0"/>
              <a:t> dose and 2 months after the 2</a:t>
            </a:r>
            <a:r>
              <a:rPr lang="en-US" sz="1000" baseline="30000" dirty="0" smtClean="0"/>
              <a:t>nd</a:t>
            </a:r>
            <a:r>
              <a:rPr lang="en-US" sz="1000" dirty="0" smtClean="0"/>
              <a:t> dose and not before </a:t>
            </a:r>
            <a:r>
              <a:rPr lang="en-US" sz="1000" u="sng" dirty="0" smtClean="0"/>
              <a:t>24 weeks of age.”</a:t>
            </a:r>
            <a:endParaRPr lang="en-US" sz="1000" dirty="0" smtClean="0"/>
          </a:p>
          <a:p>
            <a:pPr eaLnBrk="1" hangingPunct="1"/>
            <a:r>
              <a:rPr lang="en-US" sz="1000" b="1" dirty="0" smtClean="0"/>
              <a:t>3) Polio: </a:t>
            </a:r>
            <a:r>
              <a:rPr lang="en-US" sz="1000" b="0" dirty="0" smtClean="0"/>
              <a:t>Provided</a:t>
            </a:r>
            <a:r>
              <a:rPr lang="en-US" sz="1000" dirty="0" smtClean="0"/>
              <a:t> that the minimum ages and intervals have been maintained, a child who has received 4 doses of all OPV, all IPV or a combination of IPV and OPV is considered to be adequately immunized.  If the 3</a:t>
            </a:r>
            <a:r>
              <a:rPr lang="en-US" sz="1000" baseline="30000" dirty="0" smtClean="0"/>
              <a:t>rd</a:t>
            </a:r>
            <a:r>
              <a:rPr lang="en-US" sz="1000" dirty="0" smtClean="0"/>
              <a:t> dose of an all IPV or all OPV series is given on or after the 4</a:t>
            </a:r>
            <a:r>
              <a:rPr lang="en-US" sz="1000" baseline="30000" dirty="0" smtClean="0"/>
              <a:t>th</a:t>
            </a:r>
            <a:r>
              <a:rPr lang="en-US" sz="1000" dirty="0" smtClean="0"/>
              <a:t> birthday, a 4</a:t>
            </a:r>
            <a:r>
              <a:rPr lang="en-US" sz="1000" baseline="30000" dirty="0" smtClean="0"/>
              <a:t>th</a:t>
            </a:r>
            <a:r>
              <a:rPr lang="en-US" sz="1000" dirty="0" smtClean="0"/>
              <a:t> dose is not needed.</a:t>
            </a:r>
          </a:p>
          <a:p>
            <a:pPr eaLnBrk="1" hangingPunct="1"/>
            <a:r>
              <a:rPr lang="en-US" sz="1000" b="1" dirty="0" smtClean="0">
                <a:solidFill>
                  <a:schemeClr val="tx2"/>
                </a:solidFill>
              </a:rPr>
              <a:t>4) New requirements for new entrants into a GA school or into 6</a:t>
            </a:r>
            <a:r>
              <a:rPr lang="en-US" sz="1000" b="1" baseline="30000" dirty="0" smtClean="0">
                <a:solidFill>
                  <a:schemeClr val="tx2"/>
                </a:solidFill>
              </a:rPr>
              <a:t>th</a:t>
            </a:r>
            <a:r>
              <a:rPr lang="en-US" sz="1000" b="1" dirty="0" smtClean="0">
                <a:solidFill>
                  <a:schemeClr val="tx2"/>
                </a:solidFill>
              </a:rPr>
              <a:t> grade as of 7-1-07: </a:t>
            </a:r>
          </a:p>
          <a:p>
            <a:pPr eaLnBrk="1" hangingPunct="1"/>
            <a:r>
              <a:rPr lang="en-US" sz="1000" b="1" dirty="0" smtClean="0">
                <a:solidFill>
                  <a:schemeClr val="tx2"/>
                </a:solidFill>
              </a:rPr>
              <a:t>	 2 doses mumps vaccine</a:t>
            </a:r>
          </a:p>
          <a:p>
            <a:pPr eaLnBrk="1" hangingPunct="1"/>
            <a:r>
              <a:rPr lang="en-US" sz="1000" b="1" dirty="0" smtClean="0">
                <a:solidFill>
                  <a:schemeClr val="tx2"/>
                </a:solidFill>
              </a:rPr>
              <a:t>	 2 doses varicella vaccine</a:t>
            </a:r>
          </a:p>
          <a:p>
            <a:pPr eaLnBrk="1" hangingPunct="1"/>
            <a:r>
              <a:rPr lang="en-US" sz="1000" b="1" dirty="0" smtClean="0">
                <a:solidFill>
                  <a:schemeClr val="tx2"/>
                </a:solidFill>
              </a:rPr>
              <a:t>5) New requirements for children enrolled in child care facilities as of 7-1-07:</a:t>
            </a:r>
          </a:p>
          <a:p>
            <a:pPr eaLnBrk="1" hangingPunct="1"/>
            <a:r>
              <a:rPr lang="en-US" sz="1000" b="1" dirty="0" smtClean="0">
                <a:solidFill>
                  <a:schemeClr val="tx2"/>
                </a:solidFill>
              </a:rPr>
              <a:t>	Must show evidence of protection against pneumococcal disease</a:t>
            </a:r>
          </a:p>
          <a:p>
            <a:pPr eaLnBrk="1" hangingPunct="1"/>
            <a:r>
              <a:rPr lang="en-US" sz="1000" b="1" dirty="0" smtClean="0">
                <a:solidFill>
                  <a:schemeClr val="tx2"/>
                </a:solidFill>
              </a:rPr>
              <a:t>	Must show evidence of protection against Hepatitis A if born on or after 1-1-06</a:t>
            </a:r>
          </a:p>
          <a:p>
            <a:pPr eaLnBrk="1" hangingPunct="1"/>
            <a:r>
              <a:rPr lang="en-US" sz="1000" b="1" dirty="0" smtClean="0">
                <a:solidFill>
                  <a:schemeClr val="tx2"/>
                </a:solidFill>
              </a:rPr>
              <a:t>6) The number of doses of Td/Tdap depends on age at first dose and number of previous doses.  Refer to current ACIP Catch-up Schedule.</a:t>
            </a:r>
          </a:p>
          <a:p>
            <a:pPr eaLnBrk="1" hangingPunct="1"/>
            <a:r>
              <a:rPr lang="en-US" sz="1000" b="1" dirty="0" smtClean="0">
                <a:solidFill>
                  <a:schemeClr val="tx2"/>
                </a:solidFill>
              </a:rPr>
              <a:t>These new requirements have been added to the appropriate tables on the 3231REQ and are further explained in the footnotes.</a:t>
            </a:r>
            <a:endParaRPr lang="en-US" dirty="0"/>
          </a:p>
        </p:txBody>
      </p:sp>
      <p:sp>
        <p:nvSpPr>
          <p:cNvPr id="4" name="Slide Number Placeholder 3"/>
          <p:cNvSpPr>
            <a:spLocks noGrp="1"/>
          </p:cNvSpPr>
          <p:nvPr>
            <p:ph type="sldNum" sz="quarter" idx="10"/>
          </p:nvPr>
        </p:nvSpPr>
        <p:spPr/>
        <p:txBody>
          <a:bodyPr/>
          <a:lstStyle/>
          <a:p>
            <a:pPr>
              <a:defRPr/>
            </a:pPr>
            <a:fld id="{1C2352DC-BB2E-40BA-8999-07771E5ACD75}"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98F5CB6B-9488-43F6-B1B4-61FA0A5E88D9}" type="slidenum">
              <a:rPr lang="en-US" smtClean="0"/>
              <a:pPr/>
              <a:t>33</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lvl="1" eaLnBrk="1" hangingPunct="1"/>
            <a:r>
              <a:rPr lang="en-US" dirty="0" smtClean="0"/>
              <a:t>The  Policy Guides 3231 INS and REQ categorically outline standards  for Issuing and Filing Certificates of Immunization</a:t>
            </a:r>
          </a:p>
          <a:p>
            <a:pPr lvl="2" eaLnBrk="1" hangingPunct="1">
              <a:buFontTx/>
              <a:buChar char="•"/>
            </a:pPr>
            <a:r>
              <a:rPr lang="en-US" dirty="0" smtClean="0"/>
              <a:t>Who is required to have a certificate</a:t>
            </a:r>
          </a:p>
          <a:p>
            <a:pPr lvl="2" eaLnBrk="1" hangingPunct="1">
              <a:buFontTx/>
              <a:buChar char="•"/>
            </a:pPr>
            <a:r>
              <a:rPr lang="en-US" dirty="0" smtClean="0"/>
              <a:t>Who may issue certificates</a:t>
            </a:r>
          </a:p>
          <a:p>
            <a:pPr lvl="2" eaLnBrk="1" hangingPunct="1">
              <a:buFontTx/>
              <a:buChar char="•"/>
            </a:pPr>
            <a:r>
              <a:rPr lang="en-US" dirty="0" smtClean="0"/>
              <a:t>How certificates are to be reviewed, filed and maintained</a:t>
            </a:r>
          </a:p>
          <a:p>
            <a:pPr lvl="2" eaLnBrk="1" hangingPunct="1">
              <a:buFontTx/>
              <a:buChar char="•"/>
            </a:pPr>
            <a:r>
              <a:rPr lang="en-US" dirty="0" smtClean="0"/>
              <a:t>How health care providers are to complete the certificates </a:t>
            </a:r>
          </a:p>
          <a:p>
            <a:pPr lvl="2" eaLnBrk="1" hangingPunct="1">
              <a:buFontTx/>
              <a:buChar char="•"/>
            </a:pPr>
            <a:r>
              <a:rPr lang="en-US" dirty="0" smtClean="0"/>
              <a:t>What exemptions are acceptable</a:t>
            </a:r>
          </a:p>
          <a:p>
            <a:pPr lvl="2" eaLnBrk="1" hangingPunct="1">
              <a:buFontTx/>
              <a:buChar char="•"/>
            </a:pPr>
            <a:r>
              <a:rPr lang="en-US" dirty="0" smtClean="0"/>
              <a:t>How health care providers may order certificates</a:t>
            </a:r>
          </a:p>
          <a:p>
            <a:pPr lvl="2" eaLnBrk="1" hangingPunct="1">
              <a:buFontTx/>
              <a:buChar char="•"/>
            </a:pPr>
            <a:r>
              <a:rPr lang="en-US" dirty="0" smtClean="0">
                <a:solidFill>
                  <a:schemeClr val="tx2"/>
                </a:solidFill>
              </a:rPr>
              <a:t>Required doses for each of the vaccines</a:t>
            </a:r>
          </a:p>
          <a:p>
            <a:pPr lvl="1" eaLnBrk="1" hangingPunct="1">
              <a:buClr>
                <a:schemeClr val="hlink"/>
              </a:buClr>
              <a:buFont typeface="Wingdings" pitchFamily="2" charset="2"/>
              <a:buNone/>
            </a:pPr>
            <a:r>
              <a:rPr lang="en-US" dirty="0" smtClean="0">
                <a:solidFill>
                  <a:schemeClr val="tx2"/>
                </a:solidFill>
              </a:rPr>
              <a:t>We have already discussed the first standard. Every child attending a child care facility or school must have a certificate on file. Now we will discuss the other standards listed on this slide.</a:t>
            </a:r>
          </a:p>
          <a:p>
            <a:pPr lvl="1" eaLnBrk="1" hangingPunct="1"/>
            <a:r>
              <a:rPr lang="en-US" dirty="0" smtClean="0">
                <a:solidFill>
                  <a:schemeClr val="tx2"/>
                </a:solidFill>
              </a:rPr>
              <a:t>(Optional note):</a:t>
            </a:r>
          </a:p>
          <a:p>
            <a:pPr lvl="1" eaLnBrk="1" hangingPunct="1"/>
            <a:r>
              <a:rPr lang="en-US" dirty="0" smtClean="0">
                <a:solidFill>
                  <a:schemeClr val="tx2"/>
                </a:solidFill>
              </a:rPr>
              <a:t>Besides copies of these policy guides, we have also included in your handouts a Summary of the Georgia Immunization Requirements, which is a one page document, based on the Policy Guides 3231 INS and REQ.</a:t>
            </a:r>
          </a:p>
          <a:p>
            <a:pPr eaLnBrk="1" hangingPunct="1"/>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58415649-5419-4660-BABB-528930582007}" type="slidenum">
              <a:rPr lang="en-US" smtClean="0"/>
              <a:pPr/>
              <a:t>34</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lnSpc>
                <a:spcPct val="90000"/>
              </a:lnSpc>
            </a:pPr>
            <a:r>
              <a:rPr lang="en-US" b="1" dirty="0" smtClean="0"/>
              <a:t>Certificate of Immunization (Form 3231)</a:t>
            </a:r>
          </a:p>
          <a:p>
            <a:pPr lvl="1" eaLnBrk="1" hangingPunct="1">
              <a:lnSpc>
                <a:spcPct val="90000"/>
              </a:lnSpc>
            </a:pPr>
            <a:r>
              <a:rPr lang="en-US" b="1" dirty="0" smtClean="0"/>
              <a:t>(</a:t>
            </a:r>
            <a:r>
              <a:rPr lang="en-US" dirty="0" smtClean="0"/>
              <a:t>Refer to Policy Guide 3231 INS)</a:t>
            </a:r>
          </a:p>
          <a:p>
            <a:pPr lvl="2" eaLnBrk="1" hangingPunct="1">
              <a:lnSpc>
                <a:spcPct val="90000"/>
              </a:lnSpc>
            </a:pPr>
            <a:r>
              <a:rPr lang="en-US" dirty="0" smtClean="0"/>
              <a:t>Again these details for completing certificates are outlined in the policy Guide 3231INS: Section 3 “How to file and maintain certificates” and Section 4, “Instructions for completing certificates”:</a:t>
            </a:r>
          </a:p>
          <a:p>
            <a:pPr lvl="2" eaLnBrk="1" hangingPunct="1">
              <a:lnSpc>
                <a:spcPct val="90000"/>
              </a:lnSpc>
            </a:pPr>
            <a:r>
              <a:rPr lang="en-US" dirty="0" smtClean="0"/>
              <a:t>*A child must have a certificate on file at each facility or school he attends.  For example, if a child is enrolled in school and attends a child care facility after school, he must have a certificate on file at each facility. </a:t>
            </a:r>
          </a:p>
          <a:p>
            <a:pPr lvl="2" eaLnBrk="1" hangingPunct="1">
              <a:lnSpc>
                <a:spcPct val="90000"/>
              </a:lnSpc>
              <a:buFont typeface="Wingdings" pitchFamily="2" charset="2"/>
              <a:buChar char="n"/>
            </a:pPr>
            <a:r>
              <a:rPr lang="en-US" dirty="0" smtClean="0"/>
              <a:t>Photocopies of appropriately completed and signed certificates are acceptable.</a:t>
            </a:r>
          </a:p>
          <a:p>
            <a:pPr lvl="2" eaLnBrk="1" hangingPunct="1">
              <a:lnSpc>
                <a:spcPct val="90000"/>
              </a:lnSpc>
              <a:buFont typeface="Wingdings" pitchFamily="2" charset="2"/>
              <a:buChar char="n"/>
            </a:pPr>
            <a:r>
              <a:rPr lang="en-US" dirty="0" smtClean="0"/>
              <a:t>If a certificate is not on file for each child attending, the facility is held legally responsible.</a:t>
            </a:r>
          </a:p>
          <a:p>
            <a:pPr marL="914400" marR="0" lvl="2" indent="0" algn="l" defTabSz="914400" rtl="0" eaLnBrk="1" fontAlgn="base" latinLnBrk="0" hangingPunct="1">
              <a:lnSpc>
                <a:spcPct val="90000"/>
              </a:lnSpc>
              <a:spcBef>
                <a:spcPct val="30000"/>
              </a:spcBef>
              <a:spcAft>
                <a:spcPct val="0"/>
              </a:spcAft>
              <a:buClrTx/>
              <a:buSzTx/>
              <a:buFont typeface="Wingdings" pitchFamily="2" charset="2"/>
              <a:buChar char="n"/>
              <a:tabLst/>
              <a:defRPr/>
            </a:pPr>
            <a:r>
              <a:rPr lang="en-US" sz="1200" dirty="0" smtClean="0">
                <a:solidFill>
                  <a:schemeClr val="tx2"/>
                </a:solidFill>
                <a:latin typeface="Arial" charset="0"/>
              </a:rPr>
              <a:t>A </a:t>
            </a:r>
            <a:r>
              <a:rPr lang="en-US" sz="1200" b="1" dirty="0" smtClean="0">
                <a:solidFill>
                  <a:schemeClr val="tx2"/>
                </a:solidFill>
                <a:latin typeface="Arial" charset="0"/>
              </a:rPr>
              <a:t>licensed Georgia physician, APRN, PA or public health official</a:t>
            </a:r>
            <a:r>
              <a:rPr lang="en-US" sz="1200" dirty="0" smtClean="0">
                <a:solidFill>
                  <a:schemeClr val="tx2"/>
                </a:solidFill>
                <a:latin typeface="Arial" charset="0"/>
              </a:rPr>
              <a:t> is responsible for the interpretation of and compliance with the requirements for vaccines and completing the certificate. </a:t>
            </a:r>
            <a:r>
              <a:rPr lang="en-US" dirty="0" smtClean="0"/>
              <a:t>(See both policy guides: 3231 REQ addresses the number of doses and 3231 INS addresses the completion of certificates.) </a:t>
            </a:r>
            <a:endParaRPr lang="en-US" sz="1200" dirty="0" smtClean="0">
              <a:solidFill>
                <a:schemeClr val="tx2"/>
              </a:solidFill>
              <a:latin typeface="Arial" charset="0"/>
            </a:endParaRPr>
          </a:p>
          <a:p>
            <a:pPr lvl="2" eaLnBrk="1" hangingPunct="1">
              <a:lnSpc>
                <a:spcPct val="90000"/>
              </a:lnSpc>
            </a:pPr>
            <a:r>
              <a:rPr lang="en-US" dirty="0" smtClean="0"/>
              <a:t>*This means that only physician offices and health clinics can obtain blank certificates. </a:t>
            </a:r>
          </a:p>
          <a:p>
            <a:pPr lvl="2" eaLnBrk="1" hangingPunct="1">
              <a:lnSpc>
                <a:spcPct val="90000"/>
              </a:lnSpc>
              <a:buFont typeface="Wingdings" pitchFamily="2" charset="2"/>
              <a:buNone/>
            </a:pPr>
            <a:endParaRPr lang="en-US" dirty="0" smtClean="0"/>
          </a:p>
          <a:p>
            <a:pPr eaLnBrk="1" hangingPunct="1">
              <a:lnSpc>
                <a:spcPct val="90000"/>
              </a:lnSpc>
            </a:pPr>
            <a:endParaRPr lang="en-US" dirty="0" smtClean="0"/>
          </a:p>
          <a:p>
            <a:pPr eaLnBrk="1" hangingPunct="1">
              <a:lnSpc>
                <a:spcPct val="90000"/>
              </a:lnSpc>
            </a:pPr>
            <a:endParaRPr lang="en-US" dirty="0" smtClean="0"/>
          </a:p>
          <a:p>
            <a:pPr eaLnBrk="1" hangingPunct="1">
              <a:lnSpc>
                <a:spcPct val="90000"/>
              </a:lnSpc>
            </a:pPr>
            <a:endParaRPr lang="en-US" b="1" dirty="0" smtClean="0"/>
          </a:p>
          <a:p>
            <a:pPr eaLnBrk="1" hangingPunct="1">
              <a:lnSpc>
                <a:spcPct val="90000"/>
              </a:lnSpc>
            </a:pPr>
            <a:endParaRPr lang="en-US" dirty="0" smtClean="0"/>
          </a:p>
          <a:p>
            <a:pPr eaLnBrk="1" hangingPunct="1">
              <a:lnSpc>
                <a:spcPct val="90000"/>
              </a:lnSpc>
            </a:pP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3" eaLnBrk="1" hangingPunct="1"/>
            <a:r>
              <a:rPr lang="en-US" b="1" dirty="0" smtClean="0"/>
              <a:t>Policy Guide 3231INS</a:t>
            </a:r>
          </a:p>
          <a:p>
            <a:pPr lvl="1" eaLnBrk="1" hangingPunct="1"/>
            <a:r>
              <a:rPr lang="en-US" b="1" dirty="0" smtClean="0"/>
              <a:t>“Standards for Issuing and Filing Certificates of Immunization”</a:t>
            </a:r>
          </a:p>
          <a:p>
            <a:pPr lvl="1" eaLnBrk="1" hangingPunct="1"/>
            <a:endParaRPr lang="en-US" dirty="0" smtClean="0"/>
          </a:p>
          <a:p>
            <a:pPr lvl="1" eaLnBrk="1" hangingPunct="1"/>
            <a:r>
              <a:rPr lang="en-US" dirty="0" smtClean="0"/>
              <a:t>You have the responsibility of knowing and enforcing the immunization requirements as outlined in the Policy Guide 3231INS, “Standards for Issuing and Filing Certificates of Immunization.”</a:t>
            </a:r>
          </a:p>
          <a:p>
            <a:pPr lvl="1" eaLnBrk="1" hangingPunct="1"/>
            <a:r>
              <a:rPr lang="en-US" dirty="0" smtClean="0"/>
              <a:t>(Refer to handout Policy Guide 3231INS, “Standards for Issuing and Filing Certificates of Immunization” and have participants follow along.)</a:t>
            </a:r>
          </a:p>
          <a:p>
            <a:pPr eaLnBrk="1" hangingPunct="1"/>
            <a:endParaRPr lang="en-US" dirty="0" smtClean="0"/>
          </a:p>
          <a:p>
            <a:pPr eaLnBrk="1" hangingPunct="1"/>
            <a:endParaRPr lang="en-US" dirty="0" smtClean="0"/>
          </a:p>
        </p:txBody>
      </p:sp>
      <p:sp>
        <p:nvSpPr>
          <p:cNvPr id="4" name="Slide Number Placeholder 3"/>
          <p:cNvSpPr>
            <a:spLocks noGrp="1"/>
          </p:cNvSpPr>
          <p:nvPr>
            <p:ph type="sldNum" sz="quarter" idx="10"/>
          </p:nvPr>
        </p:nvSpPr>
        <p:spPr/>
        <p:txBody>
          <a:bodyPr/>
          <a:lstStyle/>
          <a:p>
            <a:pPr>
              <a:defRPr/>
            </a:pPr>
            <a:fld id="{1C2352DC-BB2E-40BA-8999-07771E5ACD75}"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4F95BF86-E6A8-424B-A5C7-CE688DD1571F}" type="slidenum">
              <a:rPr lang="en-US" smtClean="0"/>
              <a:pPr/>
              <a:t>36</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lvl="1" eaLnBrk="1" hangingPunct="1">
              <a:lnSpc>
                <a:spcPct val="80000"/>
              </a:lnSpc>
              <a:buFont typeface="Wingdings" pitchFamily="2" charset="2"/>
              <a:buNone/>
            </a:pPr>
            <a:r>
              <a:rPr lang="en-US" sz="1000" dirty="0" smtClean="0"/>
              <a:t>When completing and/or evaluating a certificate, what standards should be used? </a:t>
            </a:r>
          </a:p>
          <a:p>
            <a:pPr lvl="1" eaLnBrk="1" hangingPunct="1">
              <a:lnSpc>
                <a:spcPct val="80000"/>
              </a:lnSpc>
              <a:buFont typeface="Wingdings" pitchFamily="2" charset="2"/>
              <a:buNone/>
            </a:pPr>
            <a:r>
              <a:rPr lang="en-US" sz="1000" b="1" dirty="0" smtClean="0"/>
              <a:t>The age of a child determines how a certificate should be completed and what you should review for validity.</a:t>
            </a:r>
          </a:p>
          <a:p>
            <a:pPr lvl="1" eaLnBrk="1" hangingPunct="1">
              <a:lnSpc>
                <a:spcPct val="80000"/>
              </a:lnSpc>
              <a:buFont typeface="Wingdings" pitchFamily="2" charset="2"/>
              <a:buChar char="n"/>
            </a:pPr>
            <a:r>
              <a:rPr lang="en-US" sz="1000" b="1" dirty="0" smtClean="0"/>
              <a:t>If child is under four years of age, a certificate</a:t>
            </a:r>
          </a:p>
          <a:p>
            <a:pPr lvl="2" eaLnBrk="1" hangingPunct="1">
              <a:lnSpc>
                <a:spcPct val="80000"/>
              </a:lnSpc>
              <a:buFontTx/>
              <a:buChar char="-"/>
            </a:pPr>
            <a:r>
              <a:rPr lang="en-US" sz="1000" dirty="0" smtClean="0"/>
              <a:t>Must be marked with a “Date of Expiration”.  This provides an opportunity to ensure that preschool children are immunized according to the current childhood immunization schedule recommendations, including </a:t>
            </a:r>
            <a:r>
              <a:rPr lang="en-US" sz="1000" dirty="0" err="1" smtClean="0"/>
              <a:t>Hib</a:t>
            </a:r>
            <a:r>
              <a:rPr lang="en-US" sz="1000" dirty="0" smtClean="0">
                <a:solidFill>
                  <a:srgbClr val="FF3300"/>
                </a:solidFill>
              </a:rPr>
              <a:t>, </a:t>
            </a:r>
            <a:r>
              <a:rPr lang="en-US" sz="1000" dirty="0" smtClean="0">
                <a:solidFill>
                  <a:schemeClr val="tx2"/>
                </a:solidFill>
              </a:rPr>
              <a:t>hepatitis A, and pneumococcal vaccine. </a:t>
            </a:r>
          </a:p>
          <a:p>
            <a:pPr lvl="2" eaLnBrk="1" hangingPunct="1">
              <a:lnSpc>
                <a:spcPct val="80000"/>
              </a:lnSpc>
              <a:buFontTx/>
              <a:buChar char="-"/>
            </a:pPr>
            <a:r>
              <a:rPr lang="en-US" sz="1000" b="1" dirty="0" smtClean="0">
                <a:solidFill>
                  <a:schemeClr val="tx2"/>
                </a:solidFill>
              </a:rPr>
              <a:t>Must have vaccine administration dates, year of diagnosis, positive serology, disease history,</a:t>
            </a:r>
            <a:r>
              <a:rPr lang="en-US" sz="1000" b="1" baseline="0" dirty="0" smtClean="0">
                <a:solidFill>
                  <a:schemeClr val="tx2"/>
                </a:solidFill>
              </a:rPr>
              <a:t> </a:t>
            </a:r>
            <a:r>
              <a:rPr lang="en-US" sz="1000" b="1" dirty="0" smtClean="0">
                <a:solidFill>
                  <a:schemeClr val="tx2"/>
                </a:solidFill>
              </a:rPr>
              <a:t>or medical exemption</a:t>
            </a:r>
            <a:endParaRPr lang="en-US" sz="1000" dirty="0" smtClean="0">
              <a:solidFill>
                <a:schemeClr val="tx2"/>
              </a:solidFill>
            </a:endParaRPr>
          </a:p>
          <a:p>
            <a:pPr lvl="1" eaLnBrk="1" hangingPunct="1">
              <a:lnSpc>
                <a:spcPct val="80000"/>
              </a:lnSpc>
              <a:buFont typeface="Wingdings" pitchFamily="2" charset="2"/>
              <a:buChar char="n"/>
            </a:pPr>
            <a:r>
              <a:rPr lang="en-US" sz="1000" b="1" dirty="0" smtClean="0">
                <a:solidFill>
                  <a:schemeClr val="tx2"/>
                </a:solidFill>
              </a:rPr>
              <a:t>If over four years of age must be completed with:</a:t>
            </a:r>
            <a:r>
              <a:rPr lang="en-US" sz="1000" dirty="0" smtClean="0">
                <a:solidFill>
                  <a:schemeClr val="tx2"/>
                </a:solidFill>
              </a:rPr>
              <a:t> </a:t>
            </a:r>
          </a:p>
          <a:p>
            <a:pPr lvl="2" eaLnBrk="1" hangingPunct="1">
              <a:lnSpc>
                <a:spcPct val="80000"/>
              </a:lnSpc>
              <a:buFontTx/>
              <a:buChar char="-"/>
            </a:pPr>
            <a:r>
              <a:rPr lang="en-US" sz="1000" b="1" dirty="0" smtClean="0">
                <a:solidFill>
                  <a:schemeClr val="tx2"/>
                </a:solidFill>
              </a:rPr>
              <a:t>Vaccine administration dates; </a:t>
            </a:r>
          </a:p>
          <a:p>
            <a:pPr lvl="3" eaLnBrk="1" hangingPunct="1">
              <a:lnSpc>
                <a:spcPct val="80000"/>
              </a:lnSpc>
              <a:buFont typeface="Wingdings" pitchFamily="2" charset="2"/>
              <a:buChar char="n"/>
            </a:pPr>
            <a:r>
              <a:rPr lang="en-US" sz="1000" dirty="0" smtClean="0">
                <a:solidFill>
                  <a:schemeClr val="tx2"/>
                </a:solidFill>
              </a:rPr>
              <a:t>The dates of vaccine administration must be filled in with month/day/year </a:t>
            </a:r>
            <a:r>
              <a:rPr lang="en-US" sz="1000" b="1" dirty="0" smtClean="0">
                <a:solidFill>
                  <a:schemeClr val="tx2"/>
                </a:solidFill>
              </a:rPr>
              <a:t>and/or</a:t>
            </a:r>
            <a:r>
              <a:rPr lang="en-US" sz="1000" dirty="0" smtClean="0">
                <a:solidFill>
                  <a:schemeClr val="tx2"/>
                </a:solidFill>
              </a:rPr>
              <a:t> a year in the disease diagnosis, positive serology, disease history, or medical exemption boxes as indicated. </a:t>
            </a:r>
          </a:p>
          <a:p>
            <a:pPr lvl="3" eaLnBrk="1" hangingPunct="1">
              <a:lnSpc>
                <a:spcPct val="80000"/>
              </a:lnSpc>
              <a:buFont typeface="Wingdings" pitchFamily="2" charset="2"/>
              <a:buChar char="n"/>
            </a:pPr>
            <a:r>
              <a:rPr lang="en-US" sz="1000" dirty="0" smtClean="0">
                <a:solidFill>
                  <a:schemeClr val="tx2"/>
                </a:solidFill>
              </a:rPr>
              <a:t> You will note that the blacked out boxes should not be completed with dates.  Immunity or medical exemption may be marked only in those boxes for which that specific criteria is acceptable.  For example, only a date of positive serology or medical exemption is acceptable in lieu of a vaccine administration date for hepatitis B, measles, mumps, rubella, hepatitis A, or varicella. </a:t>
            </a:r>
          </a:p>
          <a:p>
            <a:pPr lvl="3" eaLnBrk="1" hangingPunct="1">
              <a:lnSpc>
                <a:spcPct val="80000"/>
              </a:lnSpc>
              <a:buFont typeface="Wingdings" pitchFamily="2" charset="2"/>
              <a:buChar char="n"/>
            </a:pPr>
            <a:r>
              <a:rPr lang="en-US" sz="1000" dirty="0" smtClean="0"/>
              <a:t>The categories for physician’s diagnosis or history of disease apply to varicella only.</a:t>
            </a:r>
          </a:p>
          <a:p>
            <a:pPr lvl="3" eaLnBrk="1" hangingPunct="1">
              <a:lnSpc>
                <a:spcPct val="80000"/>
              </a:lnSpc>
            </a:pPr>
            <a:r>
              <a:rPr lang="en-US" sz="1000" b="1" i="1" dirty="0" smtClean="0"/>
              <a:t>   </a:t>
            </a:r>
            <a:r>
              <a:rPr lang="en-US" sz="1000" b="1" i="1" u="sng" dirty="0" smtClean="0"/>
              <a:t>and</a:t>
            </a:r>
          </a:p>
          <a:p>
            <a:pPr lvl="2" eaLnBrk="1" hangingPunct="1">
              <a:lnSpc>
                <a:spcPct val="80000"/>
              </a:lnSpc>
              <a:buFontTx/>
              <a:buChar char="-"/>
            </a:pPr>
            <a:r>
              <a:rPr lang="en-US" sz="1000" b="1" dirty="0" smtClean="0"/>
              <a:t>A “Date of Expiration”; </a:t>
            </a:r>
            <a:r>
              <a:rPr lang="en-US" sz="1000" b="1" i="1" u="sng" dirty="0" smtClean="0"/>
              <a:t>or</a:t>
            </a:r>
          </a:p>
          <a:p>
            <a:pPr lvl="2" eaLnBrk="1" hangingPunct="1">
              <a:lnSpc>
                <a:spcPct val="80000"/>
              </a:lnSpc>
              <a:buFontTx/>
              <a:buChar char="-"/>
            </a:pPr>
            <a:r>
              <a:rPr lang="en-US" sz="1000" b="1" dirty="0" smtClean="0"/>
              <a:t>A mark in the “Complete for School Attendance “box </a:t>
            </a:r>
          </a:p>
          <a:p>
            <a:pPr eaLnBrk="1" hangingPunct="1">
              <a:lnSpc>
                <a:spcPct val="80000"/>
              </a:lnSpc>
            </a:pPr>
            <a:endParaRPr lang="en-US" sz="1000" b="1" dirty="0" smtClean="0"/>
          </a:p>
          <a:p>
            <a:pPr eaLnBrk="1" hangingPunct="1">
              <a:lnSpc>
                <a:spcPct val="80000"/>
              </a:lnSpc>
            </a:pPr>
            <a:endParaRPr lang="en-US" sz="900"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B749E6D1-52C1-4CAC-AC80-E59DFD161390}" type="slidenum">
              <a:rPr lang="en-US" smtClean="0"/>
              <a:pPr/>
              <a:t>37</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lvl="1" eaLnBrk="1" hangingPunct="1"/>
            <a:r>
              <a:rPr lang="en-US" dirty="0" smtClean="0"/>
              <a:t>The  date of expiration is further explained in the 3</a:t>
            </a:r>
            <a:r>
              <a:rPr lang="en-US" baseline="30000" dirty="0" smtClean="0"/>
              <a:t>rd</a:t>
            </a:r>
            <a:r>
              <a:rPr lang="en-US" dirty="0" smtClean="0"/>
              <a:t> section of Policy Guide 3231INS.  An expiration date on the certificate:</a:t>
            </a:r>
          </a:p>
          <a:p>
            <a:pPr lvl="2" eaLnBrk="1" hangingPunct="1">
              <a:buSzPct val="65000"/>
              <a:buFont typeface="Wingdings 2" pitchFamily="18" charset="2"/>
              <a:buChar char="¢"/>
            </a:pPr>
            <a:r>
              <a:rPr lang="en-US" dirty="0" smtClean="0"/>
              <a:t>Expires on the date entered as “Expiration Date”</a:t>
            </a:r>
          </a:p>
          <a:p>
            <a:pPr lvl="2" eaLnBrk="1" hangingPunct="1">
              <a:buSzPct val="65000"/>
              <a:buFont typeface="Wingdings 2" pitchFamily="18" charset="2"/>
              <a:buChar char="¢"/>
            </a:pPr>
            <a:r>
              <a:rPr lang="en-US" dirty="0" smtClean="0"/>
              <a:t>The certificate must be replaced within 30 days after the “Expiration Date” or the child must be excluded from attending.</a:t>
            </a:r>
          </a:p>
          <a:p>
            <a:pPr lvl="2" eaLnBrk="1" hangingPunct="1">
              <a:buFont typeface="Wingdings" pitchFamily="2" charset="2"/>
              <a:buChar char="n"/>
            </a:pPr>
            <a:r>
              <a:rPr lang="en-US" dirty="0" smtClean="0"/>
              <a:t>Allows a child who does not meet all the immunization requirements to attend child care or school while he is catching up.  This is indicated on the certificate by marking a new expiration date each time the child gets a vaccine until all the requirements for school entry are met. </a:t>
            </a:r>
          </a:p>
          <a:p>
            <a:pPr lvl="1" eaLnBrk="1" hangingPunct="1"/>
            <a:r>
              <a:rPr lang="en-US" dirty="0" smtClean="0"/>
              <a:t>And, as explained earlier is:</a:t>
            </a:r>
          </a:p>
          <a:p>
            <a:pPr lvl="2" eaLnBrk="1" hangingPunct="1">
              <a:buFont typeface="Wingdings" pitchFamily="2" charset="2"/>
              <a:buChar char="n"/>
            </a:pPr>
            <a:r>
              <a:rPr lang="en-US" dirty="0" smtClean="0"/>
              <a:t>Required for all children under four years of age</a:t>
            </a:r>
          </a:p>
          <a:p>
            <a:pPr lvl="2" eaLnBrk="1" hangingPunct="1">
              <a:buFont typeface="Wingdings" pitchFamily="2" charset="2"/>
              <a:buChar char="n"/>
            </a:pPr>
            <a:r>
              <a:rPr lang="en-US" dirty="0" smtClean="0"/>
              <a:t>Required if a medical exemption for a vaccine(s) is marked</a:t>
            </a:r>
          </a:p>
          <a:p>
            <a:pPr lvl="2" eaLnBrk="1" hangingPunct="1">
              <a:buFont typeface="Wingdings" pitchFamily="2" charset="2"/>
              <a:buChar char="n"/>
            </a:pPr>
            <a:r>
              <a:rPr lang="en-US" dirty="0" smtClean="0"/>
              <a:t>Should not be completed if “Complete for School” is marked</a:t>
            </a:r>
          </a:p>
          <a:p>
            <a:pPr eaLnBrk="1" hangingPunct="1"/>
            <a:endParaRPr lang="en-US" dirty="0" smtClean="0"/>
          </a:p>
          <a:p>
            <a:pPr lvl="2" eaLnBrk="1" hangingPunct="1">
              <a:buFont typeface="Wingdings" pitchFamily="2" charset="2"/>
              <a:buChar char="n"/>
            </a:pPr>
            <a:endParaRPr lang="en-US" dirty="0" smtClean="0"/>
          </a:p>
          <a:p>
            <a:pPr eaLnBrk="1" hangingPunct="1"/>
            <a:endParaRPr lang="en-US" dirty="0" smtClean="0"/>
          </a:p>
          <a:p>
            <a:pPr lvl="2" eaLnBrk="1" hangingPunct="1"/>
            <a:endParaRPr lang="en-US" dirty="0" smtClean="0"/>
          </a:p>
          <a:p>
            <a:pPr eaLnBrk="1" hangingPunct="1"/>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4E24CADD-A67F-47F5-A6B5-FD9B96EB533A}" type="slidenum">
              <a:rPr lang="en-US" smtClean="0"/>
              <a:pPr/>
              <a:t>38</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lnSpc>
                <a:spcPct val="90000"/>
              </a:lnSpc>
            </a:pPr>
            <a:r>
              <a:rPr lang="en-US" dirty="0" smtClean="0"/>
              <a:t>The criteria for certificates marked “Complete for School Attendance” are explained in the 3</a:t>
            </a:r>
            <a:r>
              <a:rPr lang="en-US" baseline="30000" dirty="0" smtClean="0"/>
              <a:t>rd</a:t>
            </a:r>
            <a:r>
              <a:rPr lang="en-US" dirty="0" smtClean="0"/>
              <a:t> section of Policy Guide 3231INS, “How to File and Maintain the Certificates.”  To summarize, the standards state that the certificates marked as “Complete for School Attendance”:</a:t>
            </a:r>
          </a:p>
          <a:p>
            <a:pPr lvl="1" eaLnBrk="1" hangingPunct="1">
              <a:lnSpc>
                <a:spcPct val="90000"/>
              </a:lnSpc>
              <a:buFont typeface="Wingdings" pitchFamily="2" charset="2"/>
              <a:buChar char="n"/>
            </a:pPr>
            <a:r>
              <a:rPr lang="en-US" dirty="0" smtClean="0"/>
              <a:t>Do not expire</a:t>
            </a:r>
          </a:p>
          <a:p>
            <a:pPr lvl="1" eaLnBrk="1" hangingPunct="1">
              <a:lnSpc>
                <a:spcPct val="90000"/>
              </a:lnSpc>
              <a:buFont typeface="Wingdings" pitchFamily="2" charset="2"/>
              <a:buChar char="n"/>
            </a:pPr>
            <a:r>
              <a:rPr lang="en-US" dirty="0" smtClean="0"/>
              <a:t>May be issued only to children who:</a:t>
            </a:r>
          </a:p>
          <a:p>
            <a:pPr lvl="2" eaLnBrk="1" hangingPunct="1">
              <a:lnSpc>
                <a:spcPct val="90000"/>
              </a:lnSpc>
              <a:buFontTx/>
              <a:buChar char="-"/>
            </a:pPr>
            <a:r>
              <a:rPr lang="en-US" dirty="0" smtClean="0"/>
              <a:t>Are four years of age or older (This would apply to children who are four years of age, attending a Pre-K program, and have completed all vaccines required for school entry, including </a:t>
            </a:r>
            <a:r>
              <a:rPr lang="en-US" dirty="0" smtClean="0">
                <a:solidFill>
                  <a:schemeClr val="tx2"/>
                </a:solidFill>
              </a:rPr>
              <a:t>those required for child care attendance such as </a:t>
            </a:r>
            <a:r>
              <a:rPr lang="en-US" dirty="0" err="1" smtClean="0">
                <a:solidFill>
                  <a:schemeClr val="tx2"/>
                </a:solidFill>
              </a:rPr>
              <a:t>Hib</a:t>
            </a:r>
            <a:r>
              <a:rPr lang="en-US" dirty="0" smtClean="0">
                <a:solidFill>
                  <a:schemeClr val="tx2"/>
                </a:solidFill>
              </a:rPr>
              <a:t>, Hepatitis A and pneumococcal vaccine); </a:t>
            </a:r>
            <a:r>
              <a:rPr lang="en-US" b="1" dirty="0" smtClean="0">
                <a:solidFill>
                  <a:schemeClr val="tx2"/>
                </a:solidFill>
              </a:rPr>
              <a:t>and</a:t>
            </a:r>
          </a:p>
          <a:p>
            <a:pPr lvl="2" eaLnBrk="1" hangingPunct="1">
              <a:lnSpc>
                <a:spcPct val="90000"/>
              </a:lnSpc>
            </a:pPr>
            <a:r>
              <a:rPr lang="en-US" dirty="0" smtClean="0">
                <a:solidFill>
                  <a:schemeClr val="tx2"/>
                </a:solidFill>
              </a:rPr>
              <a:t>-Have met all the requirements</a:t>
            </a:r>
            <a:r>
              <a:rPr lang="en-US" dirty="0" smtClean="0"/>
              <a:t> for school attendance as outlined in the Policy Guide 3231REQ (“Vaccine Requirements for Attending Facilities and Schools”);</a:t>
            </a:r>
            <a:r>
              <a:rPr lang="en-US" b="1" dirty="0" smtClean="0"/>
              <a:t> and </a:t>
            </a:r>
          </a:p>
          <a:p>
            <a:pPr lvl="2" eaLnBrk="1" hangingPunct="1">
              <a:lnSpc>
                <a:spcPct val="90000"/>
              </a:lnSpc>
              <a:buFontTx/>
              <a:buChar char="-"/>
            </a:pPr>
            <a:r>
              <a:rPr lang="en-US" dirty="0" smtClean="0"/>
              <a:t>Have completed all the required vaccine administration dates, or natural immunity dates.  The health care provider is responsible for accurately completing this information.</a:t>
            </a:r>
          </a:p>
          <a:p>
            <a:pPr lvl="2" eaLnBrk="1" hangingPunct="1">
              <a:lnSpc>
                <a:spcPct val="90000"/>
              </a:lnSpc>
            </a:pPr>
            <a:r>
              <a:rPr lang="en-US" dirty="0" smtClean="0"/>
              <a:t>-Do not have a “Date of Expiration” indicated on the same certificate</a:t>
            </a:r>
          </a:p>
          <a:p>
            <a:pPr lvl="1" eaLnBrk="1" hangingPunct="1">
              <a:lnSpc>
                <a:spcPct val="90000"/>
              </a:lnSpc>
            </a:pPr>
            <a:r>
              <a:rPr lang="en-US" dirty="0" smtClean="0"/>
              <a:t>Let’s review the criteria for documenting natural immunity and medical exemption as outlined in Section 5, number 1.</a:t>
            </a:r>
          </a:p>
          <a:p>
            <a:pPr eaLnBrk="1" hangingPunct="1">
              <a:lnSpc>
                <a:spcPct val="90000"/>
              </a:lnSpc>
            </a:pPr>
            <a:endParaRPr lang="en-US" sz="1000" dirty="0" smtClean="0"/>
          </a:p>
          <a:p>
            <a:pPr eaLnBrk="1" hangingPunct="1">
              <a:lnSpc>
                <a:spcPct val="90000"/>
              </a:lnSpc>
            </a:pPr>
            <a:endParaRPr lang="en-US" sz="1000" dirty="0" smtClean="0"/>
          </a:p>
          <a:p>
            <a:pPr eaLnBrk="1" hangingPunct="1">
              <a:lnSpc>
                <a:spcPct val="90000"/>
              </a:lnSpc>
            </a:pP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FEB06D25-DE3D-4D92-9B74-117D080C02CC}" type="slidenum">
              <a:rPr lang="en-US" smtClean="0"/>
              <a:pPr/>
              <a:t>39</a:t>
            </a:fld>
            <a:endParaRPr lang="en-US" smtClean="0"/>
          </a:p>
        </p:txBody>
      </p:sp>
      <p:sp>
        <p:nvSpPr>
          <p:cNvPr id="112643" name="Rectangle 2"/>
          <p:cNvSpPr>
            <a:spLocks noGrp="1" noRot="1" noChangeAspect="1" noChangeArrowheads="1" noTextEdit="1"/>
          </p:cNvSpPr>
          <p:nvPr>
            <p:ph type="sldImg"/>
          </p:nvPr>
        </p:nvSpPr>
        <p:spPr>
          <a:xfrm>
            <a:off x="1181100" y="696913"/>
            <a:ext cx="4649788" cy="3487737"/>
          </a:xfrm>
          <a:ln/>
        </p:spPr>
      </p:sp>
      <p:sp>
        <p:nvSpPr>
          <p:cNvPr id="112644" name="Rectangle 3"/>
          <p:cNvSpPr>
            <a:spLocks noGrp="1" noChangeArrowheads="1"/>
          </p:cNvSpPr>
          <p:nvPr>
            <p:ph type="body" idx="1"/>
          </p:nvPr>
        </p:nvSpPr>
        <p:spPr>
          <a:xfrm>
            <a:off x="623888" y="4416425"/>
            <a:ext cx="5840412" cy="4183063"/>
          </a:xfrm>
          <a:noFill/>
          <a:ln/>
        </p:spPr>
        <p:txBody>
          <a:bodyPr/>
          <a:lstStyle/>
          <a:p>
            <a:pPr eaLnBrk="1" hangingPunct="1">
              <a:buFontTx/>
              <a:buChar char="•"/>
            </a:pPr>
            <a:r>
              <a:rPr lang="en-US" b="1" dirty="0" smtClean="0"/>
              <a:t>Immunity may be marked only for those boxes for which that specific criteria is indicated</a:t>
            </a:r>
            <a:r>
              <a:rPr lang="en-US" dirty="0" smtClean="0"/>
              <a:t>.  </a:t>
            </a:r>
            <a:r>
              <a:rPr lang="en-US" b="1" dirty="0" smtClean="0"/>
              <a:t>You will note that the blacked out boxes should not be completed with dates.   Many of you who have computer generated certificates may have to hand-write this information in.  For example:</a:t>
            </a:r>
          </a:p>
          <a:p>
            <a:pPr eaLnBrk="1" hangingPunct="1"/>
            <a:endParaRPr lang="en-US" b="1" dirty="0" smtClean="0"/>
          </a:p>
          <a:p>
            <a:pPr lvl="1" eaLnBrk="1" hangingPunct="1">
              <a:buFont typeface="Webdings" pitchFamily="18" charset="2"/>
              <a:buChar char="&lt;"/>
            </a:pPr>
            <a:r>
              <a:rPr lang="en-US" dirty="0" smtClean="0"/>
              <a:t>A date of positive serology is acceptable in lieu of a vaccine administration date for hepatitis B, measles, mumps, rubella</a:t>
            </a:r>
            <a:r>
              <a:rPr lang="en-US" dirty="0" smtClean="0">
                <a:solidFill>
                  <a:schemeClr val="tx2"/>
                </a:solidFill>
              </a:rPr>
              <a:t>, hepatitis A,</a:t>
            </a:r>
            <a:r>
              <a:rPr lang="en-US" dirty="0" smtClean="0">
                <a:solidFill>
                  <a:srgbClr val="FF3300"/>
                </a:solidFill>
              </a:rPr>
              <a:t> </a:t>
            </a:r>
            <a:r>
              <a:rPr lang="en-US" dirty="0" smtClean="0"/>
              <a:t>or varicella</a:t>
            </a:r>
          </a:p>
          <a:p>
            <a:pPr lvl="1" eaLnBrk="1" hangingPunct="1">
              <a:buFont typeface="Webdings" pitchFamily="18" charset="2"/>
              <a:buChar char="&lt;"/>
            </a:pPr>
            <a:r>
              <a:rPr lang="en-US" dirty="0" smtClean="0"/>
              <a:t>The categories for physician’s diagnosis or history of disease apply to varicella only </a:t>
            </a:r>
          </a:p>
          <a:p>
            <a:pPr lvl="1" eaLnBrk="1" hangingPunct="1">
              <a:buFont typeface="Webdings" pitchFamily="18" charset="2"/>
              <a:buChar char="&lt;"/>
            </a:pPr>
            <a:r>
              <a:rPr lang="en-US" dirty="0" smtClean="0"/>
              <a:t> Varicella disease history is defined in #8 of section four in the Policy Guide 3231INS as a health care provider’s interpretation that a parent/guardian description of chickenpox disease history is indicative of past infection; filling</a:t>
            </a:r>
            <a:r>
              <a:rPr lang="en-US" baseline="0" dirty="0" smtClean="0"/>
              <a:t> in a 4-digit year for the year of infection is required</a:t>
            </a:r>
            <a:r>
              <a:rPr lang="en-US" dirty="0" smtClean="0"/>
              <a:t>.  </a:t>
            </a:r>
          </a:p>
          <a:p>
            <a:pPr lvl="1" eaLnBrk="1" hangingPunct="1">
              <a:buFont typeface="Webdings" pitchFamily="18" charset="2"/>
              <a:buChar char="&lt;"/>
            </a:pPr>
            <a:r>
              <a:rPr lang="en-US" dirty="0" smtClean="0"/>
              <a:t> If the parent/guardian description of the chickenpox disease history is not clear, or there is any question that the child had the disease, the ACIP recommendation is to vaccinate. </a:t>
            </a:r>
          </a:p>
          <a:p>
            <a:pPr eaLnBrk="1" hangingPunct="1">
              <a:buFontTx/>
              <a:buChar char="•"/>
            </a:pPr>
            <a:r>
              <a:rPr lang="en-US" b="1" dirty="0" smtClean="0"/>
              <a:t>Georgia law provides for two exemptions: Medical and Religious</a:t>
            </a:r>
          </a:p>
          <a:p>
            <a:pPr lvl="1" eaLnBrk="1" hangingPunct="1">
              <a:buFont typeface="Webdings" pitchFamily="18" charset="2"/>
              <a:buChar char="&lt;"/>
            </a:pPr>
            <a:r>
              <a:rPr lang="en-US" b="1" dirty="0" smtClean="0"/>
              <a:t>Medical:</a:t>
            </a:r>
            <a:r>
              <a:rPr lang="en-US" dirty="0" smtClean="0"/>
              <a:t> medical exemptions should be documented on the 3231 in the last column. Lets discuss exemptions in a little more detail </a:t>
            </a:r>
          </a:p>
          <a:p>
            <a:pPr lvl="1" eaLnBrk="1" hangingPunct="1">
              <a:buFont typeface="Webdings" pitchFamily="18" charset="2"/>
              <a:buNone/>
            </a:pP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CA3A84D7-DF0C-4EAA-BDB3-0F722391B4A5}" type="slidenum">
              <a:rPr lang="en-US" smtClean="0"/>
              <a:pPr/>
              <a:t>40</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lnSpc>
                <a:spcPct val="90000"/>
              </a:lnSpc>
            </a:pPr>
            <a:r>
              <a:rPr lang="en-US" dirty="0" smtClean="0"/>
              <a:t>The Official Code of Georgia provides for only two types of exemptions</a:t>
            </a:r>
            <a:r>
              <a:rPr lang="en-US" baseline="0" dirty="0" smtClean="0"/>
              <a:t> from immunization requirements:</a:t>
            </a:r>
          </a:p>
          <a:p>
            <a:pPr eaLnBrk="1" hangingPunct="1">
              <a:lnSpc>
                <a:spcPct val="90000"/>
              </a:lnSpc>
            </a:pPr>
            <a:r>
              <a:rPr lang="en-US" dirty="0" smtClean="0"/>
              <a:t>Section 5 of the Standards for Issuing and Filing Certificates of Immunization outlines the standards for “Exemptions:”</a:t>
            </a:r>
          </a:p>
          <a:p>
            <a:pPr lvl="1" eaLnBrk="1" hangingPunct="1">
              <a:lnSpc>
                <a:spcPct val="90000"/>
              </a:lnSpc>
              <a:buFont typeface="Webdings" pitchFamily="18" charset="2"/>
              <a:buChar char="&lt;"/>
            </a:pPr>
            <a:r>
              <a:rPr lang="en-US" dirty="0" smtClean="0"/>
              <a:t>Medical:</a:t>
            </a:r>
          </a:p>
          <a:p>
            <a:pPr lvl="2" eaLnBrk="1" hangingPunct="1">
              <a:lnSpc>
                <a:spcPct val="90000"/>
              </a:lnSpc>
              <a:buFont typeface="Symbol" pitchFamily="18" charset="2"/>
              <a:buChar char="-"/>
            </a:pPr>
            <a:r>
              <a:rPr lang="en-US" dirty="0" smtClean="0"/>
              <a:t>Should be used only when there is a condition that contraindicates the administration of a required vaccine</a:t>
            </a:r>
          </a:p>
          <a:p>
            <a:pPr lvl="2" eaLnBrk="1" hangingPunct="1">
              <a:lnSpc>
                <a:spcPct val="90000"/>
              </a:lnSpc>
              <a:buFont typeface="Symbol" pitchFamily="18" charset="2"/>
              <a:buChar char="-"/>
            </a:pPr>
            <a:r>
              <a:rPr lang="en-US" dirty="0" smtClean="0"/>
              <a:t>Should be documented in the medical exemption box indicated for each vaccine</a:t>
            </a:r>
          </a:p>
          <a:p>
            <a:pPr lvl="2" eaLnBrk="1" hangingPunct="1">
              <a:lnSpc>
                <a:spcPct val="90000"/>
              </a:lnSpc>
              <a:buFont typeface="Symbol" pitchFamily="18" charset="2"/>
              <a:buChar char="-"/>
            </a:pPr>
            <a:r>
              <a:rPr lang="en-US" dirty="0" smtClean="0"/>
              <a:t>Should be reviewed annually and the certificate must be reissued with or without indication of exemption</a:t>
            </a:r>
          </a:p>
          <a:p>
            <a:pPr eaLnBrk="1" hangingPunct="1">
              <a:lnSpc>
                <a:spcPct val="90000"/>
              </a:lnSpc>
            </a:pPr>
            <a:endParaRPr lang="en-US" dirty="0" smtClean="0"/>
          </a:p>
          <a:p>
            <a:pPr eaLnBrk="1" hangingPunct="1">
              <a:lnSpc>
                <a:spcPct val="90000"/>
              </a:lnSpc>
            </a:pPr>
            <a:r>
              <a:rPr lang="en-US" i="1" dirty="0" smtClean="0"/>
              <a:t>O.C.G.A.</a:t>
            </a:r>
            <a:r>
              <a:rPr lang="en-US" i="1" baseline="0" dirty="0" smtClean="0"/>
              <a:t> </a:t>
            </a:r>
            <a:r>
              <a:rPr lang="en-US" i="1" baseline="0" dirty="0" smtClean="0">
                <a:latin typeface="Baskerville Old Face"/>
              </a:rPr>
              <a:t>§ 20-2-771 (d)</a:t>
            </a:r>
            <a:endParaRPr lang="en-US" i="1"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dirty="0" smtClean="0">
                <a:latin typeface="Arial" pitchFamily="34" charset="0"/>
                <a:cs typeface="Arial" pitchFamily="34" charset="0"/>
              </a:rPr>
              <a:t>Describe audit process and how to use filing tickler system</a:t>
            </a:r>
            <a:endParaRPr lang="en-US"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dirty="0" smtClean="0">
                <a:latin typeface="Arial" pitchFamily="34" charset="0"/>
                <a:cs typeface="Arial" pitchFamily="34" charset="0"/>
              </a:rPr>
              <a:t>Identify some common errors seen on certificates</a:t>
            </a:r>
          </a:p>
          <a:p>
            <a:endParaRPr lang="en-US" dirty="0"/>
          </a:p>
        </p:txBody>
      </p:sp>
      <p:sp>
        <p:nvSpPr>
          <p:cNvPr id="4" name="Slide Number Placeholder 3"/>
          <p:cNvSpPr>
            <a:spLocks noGrp="1"/>
          </p:cNvSpPr>
          <p:nvPr>
            <p:ph type="sldNum" sz="quarter" idx="10"/>
          </p:nvPr>
        </p:nvSpPr>
        <p:spPr/>
        <p:txBody>
          <a:bodyPr/>
          <a:lstStyle/>
          <a:p>
            <a:pPr>
              <a:defRPr/>
            </a:pPr>
            <a:fld id="{1C2352DC-BB2E-40BA-8999-07771E5ACD75}" type="slidenum">
              <a:rPr lang="en-US" smtClean="0"/>
              <a:pPr>
                <a:defRPr/>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lvl="1" indent="0" algn="l" defTabSz="914400" rtl="0" eaLnBrk="1" fontAlgn="base" latinLnBrk="0" hangingPunct="1">
              <a:lnSpc>
                <a:spcPct val="90000"/>
              </a:lnSpc>
              <a:spcBef>
                <a:spcPct val="30000"/>
              </a:spcBef>
              <a:spcAft>
                <a:spcPct val="0"/>
              </a:spcAft>
              <a:buClrTx/>
              <a:buSzTx/>
              <a:buFont typeface="Webdings" pitchFamily="18" charset="2"/>
              <a:buNone/>
              <a:tabLst/>
              <a:defRPr/>
            </a:pPr>
            <a:r>
              <a:rPr lang="en-US" dirty="0" smtClean="0"/>
              <a:t>Section 5 of the Standards for Issuing and Filing Certificates of Immunization outlines the standards for “Exemptions:”</a:t>
            </a:r>
          </a:p>
          <a:p>
            <a:pPr lvl="1" eaLnBrk="1" hangingPunct="1">
              <a:lnSpc>
                <a:spcPct val="90000"/>
              </a:lnSpc>
              <a:buFont typeface="Webdings" pitchFamily="18" charset="2"/>
              <a:buNone/>
            </a:pPr>
            <a:endParaRPr lang="en-US" dirty="0" smtClean="0"/>
          </a:p>
          <a:p>
            <a:pPr lvl="1" eaLnBrk="1" hangingPunct="1">
              <a:lnSpc>
                <a:spcPct val="90000"/>
              </a:lnSpc>
              <a:buFont typeface="Webdings" pitchFamily="18" charset="2"/>
              <a:buChar char="&lt;"/>
            </a:pPr>
            <a:r>
              <a:rPr lang="en-US" dirty="0" smtClean="0"/>
              <a:t>Religious:</a:t>
            </a:r>
          </a:p>
          <a:p>
            <a:pPr lvl="2" eaLnBrk="1" hangingPunct="1">
              <a:lnSpc>
                <a:spcPct val="90000"/>
              </a:lnSpc>
              <a:buFont typeface="Symbol" pitchFamily="18" charset="2"/>
              <a:buChar char="-"/>
            </a:pPr>
            <a:r>
              <a:rPr lang="en-US" dirty="0" smtClean="0"/>
              <a:t>Not documented on the certificate</a:t>
            </a:r>
          </a:p>
          <a:p>
            <a:pPr lvl="2" eaLnBrk="1" hangingPunct="1">
              <a:lnSpc>
                <a:spcPct val="90000"/>
              </a:lnSpc>
              <a:buFont typeface="Symbol" pitchFamily="18" charset="2"/>
              <a:buChar char="-"/>
            </a:pPr>
            <a:r>
              <a:rPr lang="en-US" dirty="0" smtClean="0"/>
              <a:t>There is not a special certificate available or needed to document religious exemption.</a:t>
            </a:r>
          </a:p>
          <a:p>
            <a:pPr lvl="2" eaLnBrk="1" hangingPunct="1">
              <a:lnSpc>
                <a:spcPct val="90000"/>
              </a:lnSpc>
              <a:buFont typeface="Symbol" pitchFamily="18" charset="2"/>
              <a:buChar char="-"/>
            </a:pPr>
            <a:r>
              <a:rPr lang="en-US" dirty="0" smtClean="0"/>
              <a:t>Documented by a notarized affidavit stating that immunization conflicts with the parent/guardian’s religious belief</a:t>
            </a:r>
          </a:p>
          <a:p>
            <a:pPr lvl="2" eaLnBrk="1" hangingPunct="1">
              <a:lnSpc>
                <a:spcPct val="90000"/>
              </a:lnSpc>
              <a:buFont typeface="Symbol" pitchFamily="18" charset="2"/>
              <a:buChar char="-"/>
            </a:pPr>
            <a:r>
              <a:rPr lang="en-US" dirty="0" smtClean="0"/>
              <a:t>Notarized statement should be kept on file by  the school or facility in lieu of a Certificate of Immunization</a:t>
            </a:r>
          </a:p>
          <a:p>
            <a:pPr lvl="2" eaLnBrk="1" hangingPunct="1">
              <a:lnSpc>
                <a:spcPct val="90000"/>
              </a:lnSpc>
              <a:buFont typeface="Symbol" pitchFamily="18" charset="2"/>
              <a:buChar char="-"/>
            </a:pPr>
            <a:r>
              <a:rPr lang="en-US" dirty="0" smtClean="0"/>
              <a:t>Do not expire</a:t>
            </a:r>
          </a:p>
          <a:p>
            <a:pPr eaLnBrk="1" hangingPunct="1">
              <a:lnSpc>
                <a:spcPct val="90000"/>
              </a:lnSpc>
              <a:buFont typeface="Webdings" pitchFamily="18" charset="2"/>
              <a:buNone/>
            </a:pPr>
            <a:r>
              <a:rPr lang="en-US" dirty="0" smtClean="0"/>
              <a:t>Under both exemptions, in the event of an outbreak, the law states that a child must be excluded from attending child care or school until protected by immunization or natural immunity or all danger is passed.</a:t>
            </a:r>
          </a:p>
          <a:p>
            <a:pPr eaLnBrk="1" hangingPunct="1">
              <a:lnSpc>
                <a:spcPct val="90000"/>
              </a:lnSpc>
            </a:pPr>
            <a:endParaRPr lang="en-US" dirty="0" smtClean="0"/>
          </a:p>
          <a:p>
            <a:pPr eaLnBrk="1" hangingPunct="1">
              <a:lnSpc>
                <a:spcPct val="90000"/>
              </a:lnSpc>
            </a:pPr>
            <a:r>
              <a:rPr lang="en-US" i="1" dirty="0" smtClean="0"/>
              <a:t>O.C.G.A.  </a:t>
            </a:r>
            <a:r>
              <a:rPr lang="en-US" i="1" dirty="0" smtClean="0">
                <a:latin typeface="Baskerville Old Face"/>
              </a:rPr>
              <a:t>§ 20-2-771 (e)</a:t>
            </a:r>
            <a:endParaRPr lang="en-US" i="1" dirty="0" smtClean="0"/>
          </a:p>
          <a:p>
            <a:pPr eaLnBrk="1" hangingPunct="1">
              <a:lnSpc>
                <a:spcPct val="90000"/>
              </a:lnSpc>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C2352DC-BB2E-40BA-8999-07771E5ACD75}" type="slidenum">
              <a:rPr lang="en-US" smtClean="0"/>
              <a:pPr>
                <a:defRPr/>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47C3F41-FCE5-450E-A4B5-401653A16B00}" type="slidenum">
              <a:rPr lang="en-US" smtClean="0"/>
              <a:pPr/>
              <a:t>42</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US" dirty="0" smtClean="0">
                <a:solidFill>
                  <a:schemeClr val="tx2"/>
                </a:solidFill>
                <a:cs typeface="Times New Roman" pitchFamily="18" charset="0"/>
              </a:rPr>
              <a:t>Documentation of age-appropriate vaccination:</a:t>
            </a:r>
          </a:p>
          <a:p>
            <a:pPr lvl="1" eaLnBrk="1" hangingPunct="1"/>
            <a:r>
              <a:rPr lang="en-US" dirty="0" smtClean="0">
                <a:solidFill>
                  <a:schemeClr val="tx2"/>
                </a:solidFill>
              </a:rPr>
              <a:t>Preschool-aged children </a:t>
            </a:r>
            <a:r>
              <a:rPr lang="en-US" u="sng" dirty="0" smtClean="0">
                <a:solidFill>
                  <a:schemeClr val="tx2"/>
                </a:solidFill>
              </a:rPr>
              <a:t>&gt;</a:t>
            </a:r>
            <a:r>
              <a:rPr lang="en-US" dirty="0" smtClean="0">
                <a:solidFill>
                  <a:schemeClr val="tx2"/>
                </a:solidFill>
              </a:rPr>
              <a:t> 12 months: 1 dose</a:t>
            </a:r>
          </a:p>
          <a:p>
            <a:pPr lvl="1" eaLnBrk="1" hangingPunct="1"/>
            <a:r>
              <a:rPr lang="en-US" dirty="0" smtClean="0">
                <a:solidFill>
                  <a:schemeClr val="tx2"/>
                </a:solidFill>
              </a:rPr>
              <a:t>School-aged children, adolescents and adults: 2 doses</a:t>
            </a:r>
          </a:p>
          <a:p>
            <a:pPr eaLnBrk="1" hangingPunct="1"/>
            <a:r>
              <a:rPr lang="en-US" dirty="0" smtClean="0">
                <a:solidFill>
                  <a:schemeClr val="tx2"/>
                </a:solidFill>
              </a:rPr>
              <a:t>Laboratory evidence of immunity or laboratory confirmation of disease</a:t>
            </a:r>
          </a:p>
          <a:p>
            <a:pPr eaLnBrk="1" hangingPunct="1"/>
            <a:r>
              <a:rPr lang="en-US" dirty="0" smtClean="0">
                <a:solidFill>
                  <a:schemeClr val="tx2"/>
                </a:solidFill>
              </a:rPr>
              <a:t>Born in US before 1980 EXCEPT for:</a:t>
            </a:r>
          </a:p>
          <a:p>
            <a:pPr lvl="1" eaLnBrk="1" hangingPunct="1">
              <a:buFontTx/>
              <a:buChar char="•"/>
            </a:pPr>
            <a:r>
              <a:rPr lang="en-US" dirty="0" smtClean="0">
                <a:solidFill>
                  <a:schemeClr val="tx2"/>
                </a:solidFill>
              </a:rPr>
              <a:t>Healthcare providers</a:t>
            </a:r>
          </a:p>
          <a:p>
            <a:pPr lvl="1" eaLnBrk="1" hangingPunct="1">
              <a:buFontTx/>
              <a:buChar char="•"/>
            </a:pPr>
            <a:r>
              <a:rPr lang="en-US" dirty="0" smtClean="0">
                <a:solidFill>
                  <a:schemeClr val="tx2"/>
                </a:solidFill>
              </a:rPr>
              <a:t>Pregnant women</a:t>
            </a:r>
          </a:p>
          <a:p>
            <a:pPr lvl="1" eaLnBrk="1" hangingPunct="1">
              <a:buFontTx/>
              <a:buChar char="•"/>
            </a:pPr>
            <a:r>
              <a:rPr lang="en-US" dirty="0" smtClean="0">
                <a:solidFill>
                  <a:schemeClr val="tx2"/>
                </a:solidFill>
              </a:rPr>
              <a:t>Persons born outside the</a:t>
            </a:r>
            <a:r>
              <a:rPr lang="en-US" baseline="0" dirty="0" smtClean="0">
                <a:solidFill>
                  <a:schemeClr val="tx2"/>
                </a:solidFill>
              </a:rPr>
              <a:t> United States should meet one of the other criteria for varicella immunity</a:t>
            </a:r>
            <a:endParaRPr lang="en-US" dirty="0" smtClean="0">
              <a:solidFill>
                <a:schemeClr val="tx2"/>
              </a:solidFill>
            </a:endParaRPr>
          </a:p>
          <a:p>
            <a:pPr lvl="1" eaLnBrk="1" hangingPunct="1">
              <a:buFontTx/>
              <a:buNone/>
            </a:pPr>
            <a:endParaRPr lang="en-US" dirty="0" smtClean="0">
              <a:solidFill>
                <a:schemeClr val="tx2"/>
              </a:solidFill>
            </a:endParaRPr>
          </a:p>
          <a:p>
            <a:pPr eaLnBrk="1" hangingPunct="1"/>
            <a:r>
              <a:rPr lang="en-US" dirty="0" smtClean="0">
                <a:solidFill>
                  <a:schemeClr val="tx2"/>
                </a:solidFill>
              </a:rPr>
              <a:t>A healthcare provider diagnosis of varicella or healthcare provider verification of history of varicella disease.  For mild or atypical case:</a:t>
            </a:r>
          </a:p>
          <a:p>
            <a:pPr lvl="1" eaLnBrk="1" hangingPunct="1"/>
            <a:r>
              <a:rPr lang="en-US" dirty="0" smtClean="0">
                <a:solidFill>
                  <a:schemeClr val="tx2"/>
                </a:solidFill>
              </a:rPr>
              <a:t>Assessment by physician is recommended to determine:</a:t>
            </a:r>
          </a:p>
          <a:p>
            <a:pPr lvl="2" eaLnBrk="1" hangingPunct="1"/>
            <a:r>
              <a:rPr lang="en-US" dirty="0" smtClean="0">
                <a:solidFill>
                  <a:schemeClr val="tx2"/>
                </a:solidFill>
              </a:rPr>
              <a:t>Epidemiological link to typical case</a:t>
            </a:r>
          </a:p>
          <a:p>
            <a:pPr lvl="2" eaLnBrk="1" hangingPunct="1"/>
            <a:r>
              <a:rPr lang="en-US" dirty="0" smtClean="0">
                <a:solidFill>
                  <a:schemeClr val="tx2"/>
                </a:solidFill>
              </a:rPr>
              <a:t>Laboratory evidence of immunity if titer done at time of disease</a:t>
            </a:r>
          </a:p>
          <a:p>
            <a:pPr eaLnBrk="1" hangingPunct="1"/>
            <a:r>
              <a:rPr lang="en-US" dirty="0" smtClean="0">
                <a:solidFill>
                  <a:schemeClr val="tx2"/>
                </a:solidFill>
                <a:cs typeface="Times New Roman" pitchFamily="18" charset="0"/>
              </a:rPr>
              <a:t>History of herpes zoster based on healthcare provider diagnosis</a:t>
            </a:r>
            <a:r>
              <a:rPr lang="en-US" dirty="0" smtClean="0">
                <a:solidFill>
                  <a:schemeClr val="tx2"/>
                </a:solidFill>
              </a:rPr>
              <a:t> </a:t>
            </a:r>
          </a:p>
          <a:p>
            <a:pPr eaLnBrk="1" hangingPunct="1"/>
            <a:endParaRPr lang="en-US" dirty="0" smtClean="0">
              <a:solidFill>
                <a:schemeClr val="tx2"/>
              </a:solidFill>
            </a:endParaRPr>
          </a:p>
          <a:p>
            <a:pPr eaLnBrk="1" hangingPunct="1"/>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959677AF-E9F2-4F50-ABFF-BE1CFB8A261D}" type="slidenum">
              <a:rPr lang="en-US" smtClean="0"/>
              <a:pPr/>
              <a:t>43</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lnSpc>
                <a:spcPct val="80000"/>
              </a:lnSpc>
              <a:buFontTx/>
              <a:buChar char="•"/>
            </a:pPr>
            <a:r>
              <a:rPr lang="en-US" sz="1000" dirty="0" smtClean="0">
                <a:solidFill>
                  <a:schemeClr val="tx2"/>
                </a:solidFill>
              </a:rPr>
              <a:t>Documentation of age-appropriate vaccination:</a:t>
            </a:r>
          </a:p>
          <a:p>
            <a:pPr lvl="1" eaLnBrk="1" hangingPunct="1">
              <a:lnSpc>
                <a:spcPct val="80000"/>
              </a:lnSpc>
              <a:buFontTx/>
              <a:buChar char="•"/>
            </a:pPr>
            <a:r>
              <a:rPr lang="en-US" sz="1000" dirty="0" smtClean="0">
                <a:solidFill>
                  <a:schemeClr val="tx2"/>
                </a:solidFill>
              </a:rPr>
              <a:t>Preschool-aged children 12 months</a:t>
            </a:r>
            <a:r>
              <a:rPr lang="en-US" sz="1000" baseline="0" dirty="0" smtClean="0">
                <a:solidFill>
                  <a:schemeClr val="tx2"/>
                </a:solidFill>
              </a:rPr>
              <a:t> or older</a:t>
            </a:r>
            <a:r>
              <a:rPr lang="en-US" sz="1000" dirty="0" smtClean="0">
                <a:solidFill>
                  <a:schemeClr val="tx2"/>
                </a:solidFill>
              </a:rPr>
              <a:t>-------1 dose</a:t>
            </a:r>
          </a:p>
          <a:p>
            <a:pPr lvl="1" eaLnBrk="1" hangingPunct="1">
              <a:lnSpc>
                <a:spcPct val="80000"/>
              </a:lnSpc>
              <a:buFontTx/>
              <a:buChar char="•"/>
            </a:pPr>
            <a:r>
              <a:rPr lang="en-US" sz="1000" dirty="0" smtClean="0">
                <a:solidFill>
                  <a:schemeClr val="tx2"/>
                </a:solidFill>
              </a:rPr>
              <a:t>School-aged children,</a:t>
            </a:r>
            <a:r>
              <a:rPr lang="en-US" sz="1000" baseline="0" dirty="0" smtClean="0">
                <a:solidFill>
                  <a:schemeClr val="tx2"/>
                </a:solidFill>
              </a:rPr>
              <a:t> adolescents, and</a:t>
            </a:r>
            <a:r>
              <a:rPr lang="en-US" sz="1000" dirty="0" smtClean="0">
                <a:solidFill>
                  <a:schemeClr val="tx2"/>
                </a:solidFill>
              </a:rPr>
              <a:t> adults--------2 doses</a:t>
            </a:r>
          </a:p>
          <a:p>
            <a:pPr eaLnBrk="1" hangingPunct="1">
              <a:lnSpc>
                <a:spcPct val="80000"/>
              </a:lnSpc>
              <a:buFontTx/>
              <a:buChar char="•"/>
            </a:pPr>
            <a:r>
              <a:rPr lang="en-US" sz="1000" dirty="0" smtClean="0">
                <a:solidFill>
                  <a:schemeClr val="tx2"/>
                </a:solidFill>
              </a:rPr>
              <a:t>Laboratory evidence of immunity or confirmation of disease</a:t>
            </a:r>
          </a:p>
          <a:p>
            <a:pPr eaLnBrk="1" hangingPunct="1">
              <a:lnSpc>
                <a:spcPct val="80000"/>
              </a:lnSpc>
              <a:buFontTx/>
              <a:buChar char="•"/>
            </a:pPr>
            <a:r>
              <a:rPr lang="en-US" sz="1000" dirty="0" smtClean="0">
                <a:solidFill>
                  <a:schemeClr val="tx2"/>
                </a:solidFill>
              </a:rPr>
              <a:t>Born in the US before 1980</a:t>
            </a:r>
          </a:p>
          <a:p>
            <a:pPr eaLnBrk="1" hangingPunct="1">
              <a:lnSpc>
                <a:spcPct val="80000"/>
              </a:lnSpc>
              <a:buFontTx/>
              <a:buChar char="•"/>
            </a:pPr>
            <a:r>
              <a:rPr lang="en-US" sz="1000" dirty="0" smtClean="0">
                <a:solidFill>
                  <a:schemeClr val="tx2"/>
                </a:solidFill>
              </a:rPr>
              <a:t>HCP diagnosis of disease or documentation of history of disease</a:t>
            </a:r>
          </a:p>
          <a:p>
            <a:pPr lvl="1" eaLnBrk="1" hangingPunct="1">
              <a:lnSpc>
                <a:spcPct val="80000"/>
              </a:lnSpc>
              <a:buFontTx/>
              <a:buChar char="•"/>
            </a:pPr>
            <a:r>
              <a:rPr lang="en-US" sz="1000" dirty="0" smtClean="0">
                <a:solidFill>
                  <a:schemeClr val="tx2"/>
                </a:solidFill>
              </a:rPr>
              <a:t>Typical case history</a:t>
            </a:r>
          </a:p>
          <a:p>
            <a:pPr lvl="2" eaLnBrk="1" hangingPunct="1">
              <a:lnSpc>
                <a:spcPct val="80000"/>
              </a:lnSpc>
              <a:buFontTx/>
              <a:buChar char="•"/>
            </a:pPr>
            <a:r>
              <a:rPr lang="en-US" sz="1000" dirty="0" smtClean="0">
                <a:solidFill>
                  <a:schemeClr val="tx2"/>
                </a:solidFill>
              </a:rPr>
              <a:t>Itchy, blister-like rash that lasted about a wk. With</a:t>
            </a:r>
          </a:p>
          <a:p>
            <a:pPr lvl="2" eaLnBrk="1" hangingPunct="1">
              <a:lnSpc>
                <a:spcPct val="80000"/>
              </a:lnSpc>
              <a:buFontTx/>
              <a:buChar char="•"/>
            </a:pPr>
            <a:r>
              <a:rPr lang="en-US" sz="1000" dirty="0" smtClean="0">
                <a:solidFill>
                  <a:schemeClr val="tx2"/>
                </a:solidFill>
              </a:rPr>
              <a:t>History of known exposure to shingles or typical case of chickenpox (I.e. fever and maculopapular rash with successive crops of vesicular lesions in different stages)</a:t>
            </a:r>
          </a:p>
          <a:p>
            <a:pPr lvl="2" eaLnBrk="1" hangingPunct="1">
              <a:lnSpc>
                <a:spcPct val="80000"/>
              </a:lnSpc>
              <a:buFontTx/>
              <a:buChar char="•"/>
            </a:pPr>
            <a:r>
              <a:rPr lang="en-US" sz="1000" dirty="0" smtClean="0">
                <a:solidFill>
                  <a:schemeClr val="tx2"/>
                </a:solidFill>
              </a:rPr>
              <a:t>Documentation should be made by </a:t>
            </a:r>
            <a:r>
              <a:rPr lang="en-US" sz="1000" b="1" dirty="0" smtClean="0">
                <a:solidFill>
                  <a:schemeClr val="tx2"/>
                </a:solidFill>
              </a:rPr>
              <a:t>LICENSED</a:t>
            </a:r>
            <a:r>
              <a:rPr lang="en-US" sz="1000" dirty="0" smtClean="0">
                <a:solidFill>
                  <a:schemeClr val="tx2"/>
                </a:solidFill>
              </a:rPr>
              <a:t> medical personnel (e.g., physician, PHN, physician’s assistant, or nurse practitioner); </a:t>
            </a:r>
            <a:r>
              <a:rPr lang="en-US" sz="1000" b="1" dirty="0" smtClean="0">
                <a:solidFill>
                  <a:schemeClr val="tx2"/>
                </a:solidFill>
              </a:rPr>
              <a:t>however, the 3231 must be signed by a physician licensed in GA; by a public health official; or be issued from GRITS.</a:t>
            </a:r>
          </a:p>
          <a:p>
            <a:pPr lvl="1" eaLnBrk="1" hangingPunct="1">
              <a:lnSpc>
                <a:spcPct val="80000"/>
              </a:lnSpc>
              <a:buFontTx/>
              <a:buChar char="•"/>
            </a:pPr>
            <a:r>
              <a:rPr lang="en-US" sz="1000" dirty="0" smtClean="0">
                <a:solidFill>
                  <a:schemeClr val="tx2"/>
                </a:solidFill>
              </a:rPr>
              <a:t>Mild or atypical case history</a:t>
            </a:r>
          </a:p>
          <a:p>
            <a:pPr lvl="2" eaLnBrk="1" hangingPunct="1">
              <a:lnSpc>
                <a:spcPct val="80000"/>
              </a:lnSpc>
              <a:buFontTx/>
              <a:buChar char="•"/>
            </a:pPr>
            <a:r>
              <a:rPr lang="en-US" sz="1000" dirty="0" smtClean="0">
                <a:solidFill>
                  <a:schemeClr val="tx2"/>
                </a:solidFill>
              </a:rPr>
              <a:t>Assessment should be made by </a:t>
            </a:r>
            <a:r>
              <a:rPr lang="en-US" sz="1000" b="1" dirty="0" smtClean="0">
                <a:solidFill>
                  <a:schemeClr val="tx2"/>
                </a:solidFill>
              </a:rPr>
              <a:t>LICENSED</a:t>
            </a:r>
            <a:r>
              <a:rPr lang="en-US" sz="1000" dirty="0" smtClean="0">
                <a:solidFill>
                  <a:schemeClr val="tx2"/>
                </a:solidFill>
              </a:rPr>
              <a:t> medical personnel and one of the following should be sought:</a:t>
            </a:r>
          </a:p>
          <a:p>
            <a:pPr lvl="3" eaLnBrk="1" hangingPunct="1">
              <a:lnSpc>
                <a:spcPct val="80000"/>
              </a:lnSpc>
              <a:buFontTx/>
              <a:buChar char="•"/>
            </a:pPr>
            <a:r>
              <a:rPr lang="en-US" sz="1000" dirty="0" smtClean="0">
                <a:solidFill>
                  <a:schemeClr val="tx2"/>
                </a:solidFill>
              </a:rPr>
              <a:t>Epidemiologic link to a typical varicella case, or a lab-confirmed atypical or breakthrough case</a:t>
            </a:r>
          </a:p>
          <a:p>
            <a:pPr lvl="3" eaLnBrk="1" hangingPunct="1">
              <a:lnSpc>
                <a:spcPct val="80000"/>
              </a:lnSpc>
              <a:buFontTx/>
              <a:buChar char="•"/>
            </a:pPr>
            <a:r>
              <a:rPr lang="en-US" sz="1000" dirty="0" smtClean="0">
                <a:solidFill>
                  <a:schemeClr val="tx2"/>
                </a:solidFill>
              </a:rPr>
              <a:t>Epidemiologic link to an atypical case with evidence of lab confirmation, if the testing was performed at the time of acute disease</a:t>
            </a:r>
          </a:p>
          <a:p>
            <a:pPr lvl="1" eaLnBrk="1" hangingPunct="1">
              <a:lnSpc>
                <a:spcPct val="80000"/>
              </a:lnSpc>
              <a:buFontTx/>
              <a:buChar char="•"/>
            </a:pPr>
            <a:r>
              <a:rPr lang="en-US" sz="1000" dirty="0" smtClean="0">
                <a:solidFill>
                  <a:schemeClr val="tx2"/>
                </a:solidFill>
              </a:rPr>
              <a:t>If none of the above can be ascertained, vaccination with appropriate doses of varicella vaccine should be considered</a:t>
            </a:r>
          </a:p>
          <a:p>
            <a:pPr eaLnBrk="1" hangingPunct="1">
              <a:lnSpc>
                <a:spcPct val="80000"/>
              </a:lnSpc>
              <a:buFontTx/>
              <a:buChar char="•"/>
            </a:pPr>
            <a:r>
              <a:rPr lang="en-US" sz="1000" dirty="0" smtClean="0">
                <a:solidFill>
                  <a:schemeClr val="tx2"/>
                </a:solidFill>
              </a:rPr>
              <a:t>History of herpes zoster (shingles) based on HCP diagnosis</a:t>
            </a:r>
          </a:p>
          <a:p>
            <a:pPr eaLnBrk="1" hangingPunct="1">
              <a:lnSpc>
                <a:spcPct val="80000"/>
              </a:lnSpc>
            </a:pPr>
            <a:endParaRPr lang="en-US" sz="1000"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3DF901F-9BA6-4F95-A9B2-71D5DA5909A9}" type="slidenum">
              <a:rPr lang="en-US" smtClean="0"/>
              <a:pPr/>
              <a:t>44</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r>
              <a:rPr lang="en-US" dirty="0" smtClean="0"/>
              <a:t>The only time that children who are already enrolled in school need to meet additional requirements from those that were in place at the time of their first entry to a GA school is upon entry to 6</a:t>
            </a:r>
            <a:r>
              <a:rPr lang="en-US" baseline="30000" dirty="0" smtClean="0"/>
              <a:t>th</a:t>
            </a:r>
            <a:r>
              <a:rPr lang="en-US" dirty="0" smtClean="0"/>
              <a:t> grade.  </a:t>
            </a:r>
          </a:p>
          <a:p>
            <a:pPr eaLnBrk="1" hangingPunct="1">
              <a:buFont typeface="Wingdings" pitchFamily="2" charset="2"/>
              <a:buChar char="§"/>
            </a:pPr>
            <a:r>
              <a:rPr lang="en-US" dirty="0" smtClean="0"/>
              <a:t>The Rules and Regulations require p</a:t>
            </a:r>
            <a:r>
              <a:rPr lang="en-US" dirty="0" smtClean="0">
                <a:solidFill>
                  <a:schemeClr val="tx2"/>
                </a:solidFill>
              </a:rPr>
              <a:t>roof of Measles, Mumps, and Varicella Immunity for all students entering 6th grade or age equivalent grade.</a:t>
            </a:r>
          </a:p>
          <a:p>
            <a:pPr eaLnBrk="1" hangingPunct="1">
              <a:buFont typeface="Wingdings" pitchFamily="2" charset="2"/>
              <a:buChar char="§"/>
            </a:pPr>
            <a:r>
              <a:rPr lang="en-US" dirty="0" smtClean="0">
                <a:solidFill>
                  <a:schemeClr val="tx2"/>
                </a:solidFill>
              </a:rPr>
              <a:t>Child must show evidence of immunity to the above 3 diseases, or have had 2 doses of each of those vaccines.</a:t>
            </a:r>
          </a:p>
          <a:p>
            <a:pPr eaLnBrk="1" hangingPunct="1">
              <a:buFont typeface="Wingdings" pitchFamily="2" charset="2"/>
              <a:buChar char="§"/>
            </a:pPr>
            <a:r>
              <a:rPr lang="en-US" dirty="0" smtClean="0">
                <a:solidFill>
                  <a:schemeClr val="tx2"/>
                </a:solidFill>
              </a:rPr>
              <a:t> Supplemental Certificate, Form 3189, no longer needed. Document on the</a:t>
            </a:r>
          </a:p>
          <a:p>
            <a:pPr eaLnBrk="1" hangingPunct="1">
              <a:spcBef>
                <a:spcPct val="0"/>
              </a:spcBef>
              <a:buClr>
                <a:schemeClr val="hlink"/>
              </a:buClr>
              <a:buSzPct val="50000"/>
              <a:buFont typeface="Wingdings" pitchFamily="2" charset="2"/>
              <a:buNone/>
            </a:pPr>
            <a:r>
              <a:rPr lang="en-US" dirty="0" smtClean="0">
                <a:solidFill>
                  <a:schemeClr val="tx2"/>
                </a:solidFill>
              </a:rPr>
              <a:t>    Form 3231</a:t>
            </a:r>
          </a:p>
          <a:p>
            <a:pPr eaLnBrk="1" hangingPunct="1"/>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123A5E17-CC24-4EE1-889A-6DB5A99A1FE1}" type="slidenum">
              <a:rPr lang="en-US" smtClean="0"/>
              <a:pPr/>
              <a:t>45</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lvl="1" eaLnBrk="1" hangingPunct="1"/>
            <a:r>
              <a:rPr lang="en-US" dirty="0" smtClean="0"/>
              <a:t>Certificates must be legibly completed with all the information we have discussed. </a:t>
            </a:r>
          </a:p>
          <a:p>
            <a:pPr lvl="2" eaLnBrk="1" hangingPunct="1">
              <a:buFont typeface="Webdings" pitchFamily="18" charset="2"/>
              <a:buChar char="&lt;"/>
            </a:pPr>
            <a:r>
              <a:rPr lang="en-US" dirty="0" smtClean="0"/>
              <a:t>To be valid, certificates must be current: </a:t>
            </a:r>
          </a:p>
          <a:p>
            <a:pPr lvl="3" eaLnBrk="1" hangingPunct="1">
              <a:buClr>
                <a:schemeClr val="accent2"/>
              </a:buClr>
              <a:buFont typeface="Symbol" pitchFamily="18" charset="2"/>
              <a:buChar char="-"/>
            </a:pPr>
            <a:r>
              <a:rPr lang="en-US" dirty="0" smtClean="0"/>
              <a:t>A certificate becomes invalid on the “Date of Expiration.”</a:t>
            </a:r>
          </a:p>
          <a:p>
            <a:pPr lvl="3" eaLnBrk="1" hangingPunct="1">
              <a:buClr>
                <a:schemeClr val="accent2"/>
              </a:buClr>
              <a:buFont typeface="Symbol" pitchFamily="18" charset="2"/>
              <a:buChar char="-"/>
            </a:pPr>
            <a:r>
              <a:rPr lang="en-US" dirty="0" smtClean="0"/>
              <a:t>Child must submit a current certificate within 30 days after the expiration date or be excluded from attendance.</a:t>
            </a:r>
          </a:p>
          <a:p>
            <a:pPr lvl="3" eaLnBrk="1" hangingPunct="1">
              <a:buClr>
                <a:schemeClr val="accent2"/>
              </a:buClr>
              <a:buFont typeface="Symbol" pitchFamily="18" charset="2"/>
              <a:buChar char="-"/>
            </a:pPr>
            <a:r>
              <a:rPr lang="en-US" dirty="0" smtClean="0"/>
              <a:t>Facility or School is responsible for notifying parent/guardian of an upcoming expiration date and requesting a current certificate be submitted.</a:t>
            </a:r>
          </a:p>
          <a:p>
            <a:pPr lvl="3" eaLnBrk="1" hangingPunct="1">
              <a:buClr>
                <a:schemeClr val="accent2"/>
              </a:buClr>
              <a:buFont typeface="Symbol" pitchFamily="18" charset="2"/>
              <a:buChar char="-"/>
            </a:pPr>
            <a:r>
              <a:rPr lang="en-US" dirty="0" smtClean="0"/>
              <a:t>Any school/ facility official who does not enforce the requirements shall be guilty of a misdemeanor.</a:t>
            </a:r>
          </a:p>
          <a:p>
            <a:pPr lvl="1" eaLnBrk="1" hangingPunct="1">
              <a:buFont typeface="Webdings" pitchFamily="18" charset="2"/>
              <a:buChar char="&lt;"/>
            </a:pPr>
            <a:endParaRPr lang="en-US" dirty="0" smtClean="0"/>
          </a:p>
          <a:p>
            <a:pPr eaLnBrk="1" hangingPunct="1"/>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BE97D2F4-3D8A-4436-A00C-1FCD73F8F2AD}" type="slidenum">
              <a:rPr lang="en-US" smtClean="0"/>
              <a:pPr/>
              <a:t>46</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buFont typeface="Wingdings" pitchFamily="2" charset="2"/>
              <a:buNone/>
            </a:pPr>
            <a:r>
              <a:rPr lang="en-US" dirty="0" smtClean="0"/>
              <a:t>Schools and child care facilities have the responsibility of developing and maintaining a system for certificate management.  </a:t>
            </a:r>
          </a:p>
          <a:p>
            <a:pPr lvl="1" eaLnBrk="1" hangingPunct="1">
              <a:buFont typeface="Wingdings" pitchFamily="2" charset="2"/>
              <a:buChar char="n"/>
            </a:pPr>
            <a:r>
              <a:rPr lang="en-US" dirty="0" smtClean="0"/>
              <a:t>The standards for maintaining files are outlined in the third section of the Policy Guide 3231INS.</a:t>
            </a:r>
          </a:p>
          <a:p>
            <a:pPr lvl="1" eaLnBrk="1" hangingPunct="1">
              <a:buFont typeface="Wingdings" pitchFamily="2" charset="2"/>
              <a:buChar char="n"/>
            </a:pPr>
            <a:r>
              <a:rPr lang="en-US" dirty="0" smtClean="0"/>
              <a:t> </a:t>
            </a:r>
            <a:r>
              <a:rPr lang="en-US" dirty="0" smtClean="0">
                <a:solidFill>
                  <a:schemeClr val="tx2"/>
                </a:solidFill>
              </a:rPr>
              <a:t>Additional details can be found in the brochure entitled “Immunization Guidelines for Child Care Facility Operators and School Personnel,” </a:t>
            </a:r>
            <a:r>
              <a:rPr lang="en-US" b="1" dirty="0" smtClean="0">
                <a:solidFill>
                  <a:schemeClr val="tx2"/>
                </a:solidFill>
              </a:rPr>
              <a:t>Form 3258.</a:t>
            </a:r>
            <a:r>
              <a:rPr lang="en-US" dirty="0" smtClean="0">
                <a:solidFill>
                  <a:schemeClr val="tx2"/>
                </a:solidFill>
              </a:rPr>
              <a:t> This brochure can be located on the Georgia Immunization website</a:t>
            </a:r>
            <a:r>
              <a:rPr lang="en-US" baseline="0" dirty="0" smtClean="0">
                <a:solidFill>
                  <a:schemeClr val="tx2"/>
                </a:solidFill>
              </a:rPr>
              <a:t> under School and Child Care Resources</a:t>
            </a:r>
            <a:endParaRPr lang="en-US" dirty="0" smtClean="0">
              <a:solidFill>
                <a:schemeClr val="tx2"/>
              </a:solidFill>
            </a:endParaRPr>
          </a:p>
          <a:p>
            <a:pPr lvl="1" eaLnBrk="1" hangingPunct="1">
              <a:buFont typeface="Wingdings" pitchFamily="2" charset="2"/>
              <a:buNone/>
            </a:pPr>
            <a:endParaRPr lang="en-US" dirty="0" smtClean="0">
              <a:solidFill>
                <a:schemeClr val="tx2"/>
              </a:solidFill>
            </a:endParaRPr>
          </a:p>
          <a:p>
            <a:pPr eaLnBrk="1" hangingPunct="1">
              <a:buFont typeface="Wingdings" pitchFamily="2" charset="2"/>
              <a:buNone/>
            </a:pPr>
            <a:r>
              <a:rPr lang="en-US" dirty="0" smtClean="0">
                <a:solidFill>
                  <a:schemeClr val="tx2"/>
                </a:solidFill>
              </a:rPr>
              <a:t>As mentioned earlier, all children enrolled must have</a:t>
            </a:r>
            <a:r>
              <a:rPr lang="en-US" dirty="0" smtClean="0"/>
              <a:t> a valid Certificate of Immunization on file.</a:t>
            </a:r>
          </a:p>
          <a:p>
            <a:pPr eaLnBrk="1" hangingPunct="1">
              <a:buFont typeface="Wingdings" pitchFamily="2" charset="2"/>
              <a:buNone/>
            </a:pPr>
            <a:r>
              <a:rPr lang="en-US" dirty="0" smtClean="0"/>
              <a:t>Certificates must be available for inspection by health officials.</a:t>
            </a:r>
          </a:p>
          <a:p>
            <a:pPr eaLnBrk="1" hangingPunct="1"/>
            <a:r>
              <a:rPr lang="en-US" dirty="0" smtClean="0"/>
              <a:t>If child attends more than one facility, a photocopy to the second facility is acceptable.</a:t>
            </a:r>
          </a:p>
          <a:p>
            <a:pPr eaLnBrk="1" hangingPunct="1"/>
            <a:r>
              <a:rPr lang="en-US" dirty="0" smtClean="0"/>
              <a:t>If child leaves or transfers to another school or facility, the certificate should be given to a parent/guardian </a:t>
            </a:r>
            <a:r>
              <a:rPr lang="en-US" b="1" dirty="0" smtClean="0"/>
              <a:t>or </a:t>
            </a:r>
            <a:r>
              <a:rPr lang="en-US" dirty="0" smtClean="0"/>
              <a:t>sent to the new school/facility.</a:t>
            </a:r>
          </a:p>
          <a:p>
            <a:pPr eaLnBrk="1" hangingPunct="1"/>
            <a:r>
              <a:rPr lang="en-US" dirty="0" smtClean="0"/>
              <a:t>If a child has a religious exemption, a dated notarized statement from the parent/legal guardian stating that immunizations are against his religious beliefs is required to be on file in lieu of the Certificate of Immunization.</a:t>
            </a:r>
          </a:p>
          <a:p>
            <a:pPr lvl="3" eaLnBrk="1" hangingPunct="1"/>
            <a:endParaRPr lang="en-US" b="1" dirty="0" smtClean="0"/>
          </a:p>
          <a:p>
            <a:pPr eaLnBrk="1" hangingPunct="1"/>
            <a:endParaRPr lang="en-US" dirty="0" smtClean="0"/>
          </a:p>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BFF4117C-83A0-48AA-B93F-92378C277B74}" type="slidenum">
              <a:rPr lang="en-US" smtClean="0"/>
              <a:pPr/>
              <a:t>47</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lnSpc>
                <a:spcPct val="80000"/>
              </a:lnSpc>
            </a:pPr>
            <a:r>
              <a:rPr lang="en-US" sz="900" dirty="0" smtClean="0"/>
              <a:t>The best method for maintaining current files is to develop an organized, user friendly, simple tickler filing system.</a:t>
            </a:r>
          </a:p>
          <a:p>
            <a:pPr eaLnBrk="1" hangingPunct="1">
              <a:lnSpc>
                <a:spcPct val="80000"/>
              </a:lnSpc>
              <a:buFont typeface="Wingdings" pitchFamily="2" charset="2"/>
              <a:buChar char="n"/>
            </a:pPr>
            <a:r>
              <a:rPr lang="en-US" sz="900" dirty="0" smtClean="0"/>
              <a:t>Specific details for setting up a tickler system are outlined in the </a:t>
            </a:r>
            <a:r>
              <a:rPr lang="en-US" sz="900" u="sng" dirty="0" smtClean="0"/>
              <a:t>Immunization Guidelines for</a:t>
            </a:r>
            <a:r>
              <a:rPr lang="en-US" sz="900" u="sng" baseline="0" dirty="0" smtClean="0"/>
              <a:t> </a:t>
            </a:r>
            <a:r>
              <a:rPr lang="en-US" sz="900" u="sng" dirty="0" smtClean="0"/>
              <a:t>Child Care Facility Operators and School Personnel  (</a:t>
            </a:r>
            <a:r>
              <a:rPr lang="en-US" sz="900" dirty="0" smtClean="0"/>
              <a:t>Form 3258). </a:t>
            </a:r>
          </a:p>
          <a:p>
            <a:pPr eaLnBrk="1" hangingPunct="1">
              <a:lnSpc>
                <a:spcPct val="80000"/>
              </a:lnSpc>
              <a:buFont typeface="Wingdings" pitchFamily="2" charset="2"/>
              <a:buNone/>
            </a:pPr>
            <a:endParaRPr lang="en-US" sz="900" dirty="0" smtClean="0"/>
          </a:p>
          <a:p>
            <a:pPr eaLnBrk="1" hangingPunct="1">
              <a:lnSpc>
                <a:spcPct val="80000"/>
              </a:lnSpc>
              <a:buFont typeface="Wingdings" pitchFamily="2" charset="2"/>
              <a:buChar char="n"/>
            </a:pPr>
            <a:r>
              <a:rPr lang="en-US" sz="900" dirty="0" smtClean="0"/>
              <a:t>Basically, a tickler system is a method for filing the immunization certificate for each child attending and for maintaining current certificates.  Usually, these systems are set up by the month and year.  A child’s certificate is filed under the month and year that it will expire or that a new certificate needs to be obtained. Also you need to keep track of those new attendees who are given 30 days by the facility or school official to obtain a certificate.  (This applies to new students only).  Thirty days may be granted by a facility or school official to  students to obtain a certificate either showing complete for school or an expiration date indicating they are in the process of receiving the needed vaccines.) </a:t>
            </a:r>
          </a:p>
          <a:p>
            <a:pPr eaLnBrk="1" hangingPunct="1">
              <a:lnSpc>
                <a:spcPct val="80000"/>
              </a:lnSpc>
              <a:buFont typeface="Wingdings" pitchFamily="2" charset="2"/>
              <a:buNone/>
            </a:pPr>
            <a:endParaRPr lang="en-US" sz="900" dirty="0" smtClean="0"/>
          </a:p>
          <a:p>
            <a:pPr eaLnBrk="1" hangingPunct="1">
              <a:lnSpc>
                <a:spcPct val="80000"/>
              </a:lnSpc>
              <a:buFont typeface="Wingdings" pitchFamily="2" charset="2"/>
              <a:buChar char="n"/>
            </a:pPr>
            <a:r>
              <a:rPr lang="en-US" sz="900" dirty="0" smtClean="0"/>
              <a:t>You have the responsibility of reminding parents of upcoming expiration dates.  It is a good idea to notify them at least a month ahead of time.  (Suggestion: organize a sample tickler certificate notebook and offer to let attendees look at it at the break or after</a:t>
            </a:r>
            <a:r>
              <a:rPr lang="en-US" sz="900" baseline="0" dirty="0" smtClean="0"/>
              <a:t> </a:t>
            </a:r>
            <a:r>
              <a:rPr lang="en-US" sz="900" dirty="0" smtClean="0"/>
              <a:t>the presentation.)</a:t>
            </a:r>
          </a:p>
          <a:p>
            <a:pPr eaLnBrk="1" hangingPunct="1">
              <a:lnSpc>
                <a:spcPct val="80000"/>
              </a:lnSpc>
              <a:buFont typeface="Wingdings" pitchFamily="2" charset="2"/>
              <a:buNone/>
            </a:pPr>
            <a:endParaRPr lang="en-US" sz="900" dirty="0" smtClean="0"/>
          </a:p>
          <a:p>
            <a:pPr eaLnBrk="1" hangingPunct="1">
              <a:lnSpc>
                <a:spcPct val="80000"/>
              </a:lnSpc>
              <a:buFont typeface="Wingdings" pitchFamily="2" charset="2"/>
              <a:buChar char="n"/>
            </a:pPr>
            <a:r>
              <a:rPr lang="en-US" sz="900" dirty="0" smtClean="0"/>
              <a:t>Also, when a parent inquires about enrolling his child in day care or school, give him information about the immunization requirements.  Refer to handouts: </a:t>
            </a:r>
          </a:p>
          <a:p>
            <a:pPr lvl="1" eaLnBrk="1" hangingPunct="1">
              <a:lnSpc>
                <a:spcPct val="80000"/>
              </a:lnSpc>
              <a:buFontTx/>
              <a:buChar char="-"/>
            </a:pPr>
            <a:r>
              <a:rPr lang="en-US" sz="900" dirty="0" smtClean="0"/>
              <a:t>“ Child Care Center/School’s Policy about Your Child’s Immunization Certificate” is a sample sheet of information you can personalize and copy for your facility to give parents to inform them at the time of enrollment about the requirements for a certificate.</a:t>
            </a:r>
          </a:p>
          <a:p>
            <a:pPr lvl="1" eaLnBrk="1" hangingPunct="1">
              <a:lnSpc>
                <a:spcPct val="80000"/>
              </a:lnSpc>
              <a:buFontTx/>
              <a:buChar char="-"/>
            </a:pPr>
            <a:r>
              <a:rPr lang="en-US" sz="900" dirty="0" smtClean="0"/>
              <a:t>“Summary of Georgia Immunization Requirements for Child Care and School Attendance” (Form 3193-English) or (Form 3194-Spanish)</a:t>
            </a:r>
          </a:p>
          <a:p>
            <a:pPr eaLnBrk="1" hangingPunct="1">
              <a:lnSpc>
                <a:spcPct val="80000"/>
              </a:lnSpc>
              <a:buFont typeface="Wingdings" pitchFamily="2" charset="2"/>
              <a:buChar char="n"/>
            </a:pPr>
            <a:r>
              <a:rPr lang="en-US" sz="900" dirty="0" smtClean="0"/>
              <a:t>Document follow up or any notices you give to parents reminding them of need to take child in for next immunization and obtain an updated certificate.</a:t>
            </a:r>
          </a:p>
          <a:p>
            <a:pPr eaLnBrk="1" hangingPunct="1">
              <a:lnSpc>
                <a:spcPct val="80000"/>
              </a:lnSpc>
              <a:buFont typeface="Webdings" pitchFamily="18" charset="2"/>
              <a:buChar char="&lt;"/>
            </a:pPr>
            <a:r>
              <a:rPr lang="en-US" sz="900" dirty="0" smtClean="0"/>
              <a:t>Enforce requirements.  Once you have reminded parents of the need to have child’s immunizations reevaluated and a new certificate obtained, and it has been over 30 days after the certificate expires, it is your responsibility to exclude the child from attending until the requirements have been met.</a:t>
            </a:r>
          </a:p>
          <a:p>
            <a:pPr eaLnBrk="1" hangingPunct="1">
              <a:lnSpc>
                <a:spcPct val="80000"/>
              </a:lnSpc>
              <a:buFont typeface="Webdings" pitchFamily="18" charset="2"/>
              <a:buChar char="&lt;"/>
            </a:pPr>
            <a:r>
              <a:rPr lang="en-US" sz="900" dirty="0" smtClean="0"/>
              <a:t>Maintaining an organized certificate management system enables you to provide more efficient follow up in the incidence of an occurrence of a disease in which contact notification and follow up is needed and also provides for a method for quickly assessing and auditing records.</a:t>
            </a:r>
            <a:r>
              <a:rPr lang="en-US" sz="800" dirty="0" smtClean="0"/>
              <a:t>  </a:t>
            </a:r>
          </a:p>
          <a:p>
            <a:pPr eaLnBrk="1" hangingPunct="1">
              <a:lnSpc>
                <a:spcPct val="80000"/>
              </a:lnSpc>
            </a:pPr>
            <a:endParaRPr lang="en-US" sz="800" b="1" dirty="0" smtClean="0"/>
          </a:p>
          <a:p>
            <a:pPr eaLnBrk="1" hangingPunct="1">
              <a:lnSpc>
                <a:spcPct val="80000"/>
              </a:lnSpc>
            </a:pPr>
            <a:endParaRPr lang="en-US" sz="900" dirty="0" smtClean="0"/>
          </a:p>
          <a:p>
            <a:pPr eaLnBrk="1" hangingPunct="1">
              <a:lnSpc>
                <a:spcPct val="80000"/>
              </a:lnSpc>
            </a:pPr>
            <a:endParaRPr lang="en-US" sz="800"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74171858-1CAD-48E8-9D57-FD90EE2CEE34}" type="slidenum">
              <a:rPr lang="en-US" smtClean="0"/>
              <a:pPr/>
              <a:t>48</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lvl="2" eaLnBrk="1" hangingPunct="1">
              <a:buFont typeface="Wingdings" pitchFamily="2" charset="2"/>
              <a:buChar char="n"/>
            </a:pPr>
            <a:r>
              <a:rPr lang="en-US" dirty="0" smtClean="0"/>
              <a:t>Public health, including local health departments and representatives from the state immunization program, is responsible for auditing child care facilities and schools to ensure all infants and children attending have adequate certificates on file.  (If  presenting to public health, discuss who is responsible for audits of child care and schools in the area you are addressing.  If school is responsible for reviewing certificates and completing audit form, it is the health department’s responsibility to instruct the school how to review the certificates and dates of vaccine administration.)</a:t>
            </a:r>
          </a:p>
          <a:p>
            <a:pPr lvl="2" eaLnBrk="1" hangingPunct="1">
              <a:buFont typeface="Wingdings" pitchFamily="2" charset="2"/>
              <a:buChar char="n"/>
            </a:pPr>
            <a:r>
              <a:rPr lang="en-US" dirty="0" smtClean="0"/>
              <a:t>Public health is also responsible for educating all partners regarding the recommendations for immunizations and the requirements for attending child care and school.  </a:t>
            </a:r>
          </a:p>
          <a:p>
            <a:pPr lvl="2" eaLnBrk="1" hangingPunct="1">
              <a:buFont typeface="Wingdings" pitchFamily="2" charset="2"/>
              <a:buChar char="n"/>
            </a:pPr>
            <a:r>
              <a:rPr lang="en-US" dirty="0" smtClean="0"/>
              <a:t>Providing surveillance and outbreak control of  all “notifiable diseases.”  Health care providers, child care facilities and schools are all required by law to report any of the “notifiable diseases,” which include vaccine preventable diseases, to public health .</a:t>
            </a:r>
          </a:p>
          <a:p>
            <a:pPr eaLnBrk="1" hangingPunct="1"/>
            <a:endParaRPr lang="en-US" dirty="0" smtClean="0"/>
          </a:p>
          <a:p>
            <a:pPr eaLnBrk="1" hangingPunct="1"/>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31D1AA4E-34EF-4751-A32E-6F8CB35A7A83}" type="slidenum">
              <a:rPr lang="en-US" smtClean="0"/>
              <a:pPr/>
              <a:t>49</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lnSpc>
                <a:spcPct val="90000"/>
              </a:lnSpc>
            </a:pPr>
            <a:r>
              <a:rPr lang="en-US" sz="1000" b="1" dirty="0" smtClean="0"/>
              <a:t>Optional for Health Care provider presentation</a:t>
            </a:r>
          </a:p>
          <a:p>
            <a:pPr eaLnBrk="1" hangingPunct="1">
              <a:lnSpc>
                <a:spcPct val="90000"/>
              </a:lnSpc>
            </a:pPr>
            <a:r>
              <a:rPr lang="en-US" sz="1000" dirty="0" smtClean="0"/>
              <a:t>When audits are performed, the health department or state immunization program representative is checking for the following information (This list is included in your handouts.). By assessing the information obtained, public health is able to evaluate the levels of immunization coverage for children enrolled in day care and schools.  If you have maintained your records as recommended and outlined in the policy guide 3231 INS or Form 3258, you will find that this is not a dreaded task, but a time to validate that a high rate of your children are protected against the vaccine preventable diseases:</a:t>
            </a:r>
          </a:p>
          <a:p>
            <a:pPr lvl="1" eaLnBrk="1" hangingPunct="1">
              <a:lnSpc>
                <a:spcPct val="90000"/>
              </a:lnSpc>
              <a:buFont typeface="Wingdings" pitchFamily="2" charset="2"/>
              <a:buChar char="n"/>
            </a:pPr>
            <a:r>
              <a:rPr lang="en-US" sz="1000" dirty="0" smtClean="0"/>
              <a:t>-What is the total number of children enrolled?</a:t>
            </a:r>
          </a:p>
          <a:p>
            <a:pPr lvl="1" eaLnBrk="1" hangingPunct="1">
              <a:lnSpc>
                <a:spcPct val="90000"/>
              </a:lnSpc>
              <a:buFont typeface="Wingdings" pitchFamily="2" charset="2"/>
              <a:buChar char="n"/>
            </a:pPr>
            <a:r>
              <a:rPr lang="en-US" sz="1000" dirty="0" smtClean="0"/>
              <a:t>-How many children have valid certificates (certificates with current expiration dates)</a:t>
            </a:r>
          </a:p>
          <a:p>
            <a:pPr lvl="2" eaLnBrk="1" hangingPunct="1">
              <a:lnSpc>
                <a:spcPct val="90000"/>
              </a:lnSpc>
              <a:buFontTx/>
              <a:buChar char="-"/>
            </a:pPr>
            <a:r>
              <a:rPr lang="en-US" sz="1000" dirty="0" smtClean="0"/>
              <a:t>For a child care facility, how many children have a certificate marked with a current  “Date of Expiration”? (Dates in future or </a:t>
            </a:r>
            <a:r>
              <a:rPr lang="en-US" sz="1000" u="sng" dirty="0" smtClean="0">
                <a:cs typeface="Times New Roman" pitchFamily="18" charset="0"/>
              </a:rPr>
              <a:t>&lt; </a:t>
            </a:r>
            <a:r>
              <a:rPr lang="en-US" sz="1000" dirty="0" smtClean="0">
                <a:cs typeface="Times New Roman" pitchFamily="18" charset="0"/>
              </a:rPr>
              <a:t>30 days expired)</a:t>
            </a:r>
            <a:endParaRPr lang="en-US" sz="1000" u="sng" dirty="0" smtClean="0"/>
          </a:p>
          <a:p>
            <a:pPr lvl="2" eaLnBrk="1" hangingPunct="1">
              <a:lnSpc>
                <a:spcPct val="90000"/>
              </a:lnSpc>
              <a:buFontTx/>
              <a:buChar char="-"/>
            </a:pPr>
            <a:r>
              <a:rPr lang="en-US" sz="1000" dirty="0" smtClean="0"/>
              <a:t>For child care/ school facilities , how many children (should be 4 yrs of age and older) have certificates marked as “Complete for School Attendance”?</a:t>
            </a:r>
          </a:p>
          <a:p>
            <a:pPr lvl="1" eaLnBrk="1" hangingPunct="1">
              <a:lnSpc>
                <a:spcPct val="90000"/>
              </a:lnSpc>
              <a:buFont typeface="Wingdings" pitchFamily="2" charset="2"/>
              <a:buChar char="n"/>
            </a:pPr>
            <a:r>
              <a:rPr lang="en-US" sz="1000" dirty="0" smtClean="0"/>
              <a:t>How many children have certificates with expired “Date of Expiration”?</a:t>
            </a:r>
          </a:p>
          <a:p>
            <a:pPr lvl="1" eaLnBrk="1" hangingPunct="1">
              <a:lnSpc>
                <a:spcPct val="90000"/>
              </a:lnSpc>
              <a:buFont typeface="Wingdings" pitchFamily="2" charset="2"/>
              <a:buChar char="n"/>
            </a:pPr>
            <a:r>
              <a:rPr lang="en-US" sz="1000" dirty="0" smtClean="0"/>
              <a:t>How many children have certificates  certified as “Complete” but have required missing doses?</a:t>
            </a:r>
          </a:p>
          <a:p>
            <a:pPr lvl="1" eaLnBrk="1" hangingPunct="1">
              <a:lnSpc>
                <a:spcPct val="90000"/>
              </a:lnSpc>
              <a:buFont typeface="Wingdings" pitchFamily="2" charset="2"/>
              <a:buChar char="n"/>
            </a:pPr>
            <a:r>
              <a:rPr lang="en-US" sz="1000" dirty="0" smtClean="0"/>
              <a:t>How many children have been enrolled  in the day care or school less than the allowed waiver time period? (Thirty days)</a:t>
            </a:r>
          </a:p>
          <a:p>
            <a:pPr lvl="1" eaLnBrk="1" hangingPunct="1">
              <a:lnSpc>
                <a:spcPct val="90000"/>
              </a:lnSpc>
              <a:buFont typeface="Wingdings" pitchFamily="2" charset="2"/>
              <a:buChar char="n"/>
            </a:pPr>
            <a:r>
              <a:rPr lang="en-US" sz="1000" dirty="0" smtClean="0"/>
              <a:t>How many children have nothing on file and are not within the waiver period?</a:t>
            </a:r>
          </a:p>
          <a:p>
            <a:pPr lvl="1" eaLnBrk="1" hangingPunct="1">
              <a:lnSpc>
                <a:spcPct val="90000"/>
              </a:lnSpc>
              <a:buFont typeface="Wingdings" pitchFamily="2" charset="2"/>
              <a:buChar char="n"/>
            </a:pPr>
            <a:r>
              <a:rPr lang="en-US" sz="1000" dirty="0" smtClean="0"/>
              <a:t>How many children have religious exemptions?</a:t>
            </a:r>
          </a:p>
          <a:p>
            <a:pPr lvl="1" eaLnBrk="1" hangingPunct="1">
              <a:lnSpc>
                <a:spcPct val="90000"/>
              </a:lnSpc>
              <a:buFont typeface="Wingdings" pitchFamily="2" charset="2"/>
              <a:buChar char="n"/>
            </a:pPr>
            <a:r>
              <a:rPr lang="en-US" sz="1000" dirty="0" smtClean="0"/>
              <a:t>How many children have medical exemptions?</a:t>
            </a:r>
          </a:p>
          <a:p>
            <a:pPr lvl="2" algn="l" eaLnBrk="1" hangingPunct="1">
              <a:lnSpc>
                <a:spcPct val="90000"/>
              </a:lnSpc>
              <a:buFont typeface="Wingdings" pitchFamily="2" charset="2"/>
              <a:buChar char="n"/>
            </a:pPr>
            <a:r>
              <a:rPr lang="en-US" sz="1000" dirty="0" smtClean="0"/>
              <a:t>Certificates should also be marked with a current “Date of Expiration” (within 12 months of the date of issue)</a:t>
            </a:r>
          </a:p>
          <a:p>
            <a:pPr eaLnBrk="1" hangingPunct="1">
              <a:lnSpc>
                <a:spcPct val="90000"/>
              </a:lnSpc>
            </a:pPr>
            <a:endParaRPr lang="en-US" sz="1000" b="1" dirty="0" smtClean="0"/>
          </a:p>
          <a:p>
            <a:pPr eaLnBrk="1" hangingPunct="1">
              <a:lnSpc>
                <a:spcPct val="90000"/>
              </a:lnSpc>
            </a:pPr>
            <a:endParaRPr lang="en-US" sz="900" dirty="0" smtClean="0"/>
          </a:p>
          <a:p>
            <a:pPr eaLnBrk="1" hangingPunct="1">
              <a:lnSpc>
                <a:spcPct val="90000"/>
              </a:lnSpc>
            </a:pPr>
            <a:endParaRPr lang="en-US" sz="900"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7D6C5EC3-04A7-434C-A551-06A4D95CC911}" type="slidenum">
              <a:rPr lang="en-US" smtClean="0"/>
              <a:pPr/>
              <a:t>50</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buSzPct val="65000"/>
              <a:buFont typeface="Wingdings" pitchFamily="2" charset="2"/>
              <a:buNone/>
            </a:pPr>
            <a:r>
              <a:rPr lang="en-US" dirty="0" smtClean="0"/>
              <a:t>Prior to 7/01:</a:t>
            </a:r>
          </a:p>
          <a:p>
            <a:pPr lvl="1" eaLnBrk="1" hangingPunct="1">
              <a:buSzPct val="65000"/>
              <a:buFont typeface="Wingdings" pitchFamily="2" charset="2"/>
              <a:buNone/>
            </a:pPr>
            <a:r>
              <a:rPr lang="en-US" dirty="0" smtClean="0"/>
              <a:t>Based on rules and regulations in operation at that time</a:t>
            </a:r>
          </a:p>
          <a:p>
            <a:pPr lvl="1" eaLnBrk="1" hangingPunct="1">
              <a:buSzPct val="65000"/>
              <a:buFont typeface="Wingdings" pitchFamily="2" charset="2"/>
              <a:buNone/>
            </a:pPr>
            <a:r>
              <a:rPr lang="en-US" dirty="0" smtClean="0"/>
              <a:t>Educate operators and parents of new requirements </a:t>
            </a:r>
          </a:p>
          <a:p>
            <a:pPr eaLnBrk="1" hangingPunct="1">
              <a:buSzPct val="65000"/>
              <a:buFont typeface="Wingdings" pitchFamily="2" charset="2"/>
              <a:buNone/>
            </a:pPr>
            <a:r>
              <a:rPr lang="en-US" dirty="0" smtClean="0"/>
              <a:t>On or After 7-1-07:</a:t>
            </a:r>
          </a:p>
          <a:p>
            <a:pPr lvl="1" eaLnBrk="1" hangingPunct="1">
              <a:buSzPct val="65000"/>
              <a:buFont typeface="Wingdings" pitchFamily="2" charset="2"/>
              <a:buNone/>
            </a:pPr>
            <a:r>
              <a:rPr lang="en-US" dirty="0" smtClean="0"/>
              <a:t>Base on the revised rules and regulations  and documentation should be on Form 3231 (Revised 3/2007) with following exceptions:</a:t>
            </a:r>
          </a:p>
          <a:p>
            <a:pPr lvl="2" eaLnBrk="1" hangingPunct="1">
              <a:buSzPct val="65000"/>
              <a:buFont typeface="Wingdings" pitchFamily="2" charset="2"/>
              <a:buNone/>
            </a:pPr>
            <a:r>
              <a:rPr lang="en-US" dirty="0" smtClean="0"/>
              <a:t>Children who have certificates that will expire after 7/1/07 are considered to be current until the “Date of Expiration” is reached. </a:t>
            </a:r>
          </a:p>
          <a:p>
            <a:pPr lvl="2" eaLnBrk="1" hangingPunct="1">
              <a:buSzPct val="65000"/>
              <a:buFont typeface="Wingdings" pitchFamily="2" charset="2"/>
              <a:buNone/>
            </a:pPr>
            <a:r>
              <a:rPr lang="en-US" dirty="0" smtClean="0"/>
              <a:t>Children who are enrolled in both school and child care /“after school” </a:t>
            </a:r>
            <a:r>
              <a:rPr lang="en-US" smtClean="0"/>
              <a:t>programs and </a:t>
            </a:r>
            <a:r>
              <a:rPr lang="en-US" b="1" smtClean="0"/>
              <a:t>and </a:t>
            </a:r>
            <a:r>
              <a:rPr lang="en-US" dirty="0" smtClean="0"/>
              <a:t>have “Complete for School” certificates on file at both facilities, do not need to obtain a revised certificate.  However ,when child does get vaccinations, should also get new certificate and give to all facilities /schools</a:t>
            </a:r>
          </a:p>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2CA7175C-0D12-4BF5-B840-28F7635EA5D6}" type="slidenum">
              <a:rPr lang="en-US" smtClean="0"/>
              <a:pPr/>
              <a:t>6</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lvl="1" eaLnBrk="1" hangingPunct="1">
              <a:buFontTx/>
              <a:buChar char="•"/>
            </a:pPr>
            <a:r>
              <a:rPr lang="en-US" dirty="0" smtClean="0"/>
              <a:t>Review of childhood vaccine preventable diseases and why we immunize</a:t>
            </a:r>
          </a:p>
          <a:p>
            <a:pPr lvl="1" eaLnBrk="1" hangingPunct="1">
              <a:buFontTx/>
              <a:buChar char="•"/>
            </a:pPr>
            <a:r>
              <a:rPr lang="en-US" dirty="0" smtClean="0"/>
              <a:t>GA immunization requirements for preschool, child care, and school attendance</a:t>
            </a:r>
          </a:p>
          <a:p>
            <a:pPr lvl="1" eaLnBrk="1" hangingPunct="1">
              <a:buFontTx/>
              <a:buChar char="•"/>
            </a:pPr>
            <a:r>
              <a:rPr lang="en-US" dirty="0" smtClean="0"/>
              <a:t>How to monitor, follow up and enforce the requirements for the certificates of attendance</a:t>
            </a:r>
          </a:p>
          <a:p>
            <a:pPr lvl="1" eaLnBrk="1" hangingPunct="1">
              <a:buFontTx/>
              <a:buChar char="•"/>
            </a:pPr>
            <a:r>
              <a:rPr lang="en-US" dirty="0" smtClean="0"/>
              <a:t>Helpful resources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883A6CDA-DF56-4A8C-BCEC-0918E3E17522}" type="slidenum">
              <a:rPr lang="en-US" smtClean="0"/>
              <a:pPr/>
              <a:t>51</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buSzPct val="65000"/>
              <a:buFont typeface="Wingdings" pitchFamily="2" charset="2"/>
              <a:buNone/>
            </a:pPr>
            <a:r>
              <a:rPr lang="en-US" sz="1000" dirty="0" smtClean="0"/>
              <a:t>After 7-1-07:</a:t>
            </a:r>
          </a:p>
          <a:p>
            <a:pPr eaLnBrk="1" hangingPunct="1">
              <a:buSzPct val="65000"/>
              <a:buFont typeface="Wingdings" pitchFamily="2" charset="2"/>
              <a:buNone/>
            </a:pPr>
            <a:r>
              <a:rPr lang="en-US" sz="1000" dirty="0" smtClean="0"/>
              <a:t>For children entering 5 year old kindergarten, 6</a:t>
            </a:r>
            <a:r>
              <a:rPr lang="en-US" sz="1000" baseline="30000" dirty="0" smtClean="0"/>
              <a:t>th</a:t>
            </a:r>
            <a:r>
              <a:rPr lang="en-US" sz="1000" dirty="0" smtClean="0"/>
              <a:t> grade and all “new entrants”, base on the revised rules and regulations. </a:t>
            </a:r>
          </a:p>
          <a:p>
            <a:pPr eaLnBrk="1" hangingPunct="1">
              <a:buSzPct val="65000"/>
              <a:buFont typeface="Wingdings" pitchFamily="2" charset="2"/>
              <a:buNone/>
            </a:pPr>
            <a:r>
              <a:rPr lang="en-US" sz="1000" dirty="0" smtClean="0"/>
              <a:t>Documentation should be on Form 3231 (Revised 3/2007) with following exception:</a:t>
            </a:r>
          </a:p>
          <a:p>
            <a:pPr lvl="2" eaLnBrk="1" hangingPunct="1">
              <a:buSzPct val="65000"/>
              <a:buFont typeface="Wingdings" pitchFamily="2" charset="2"/>
              <a:buNone/>
            </a:pPr>
            <a:r>
              <a:rPr lang="en-US" sz="1000" dirty="0" smtClean="0"/>
              <a:t>If student has a Form 3231 (revised 10/2003) that is marked as “Complete for School Attendance” </a:t>
            </a:r>
            <a:r>
              <a:rPr lang="en-US" sz="1000" b="1" u="sng" dirty="0" smtClean="0"/>
              <a:t>and</a:t>
            </a:r>
            <a:r>
              <a:rPr lang="en-US" sz="1000" dirty="0" smtClean="0"/>
              <a:t> the  new requirements for 2 doses of varicella and mumps vaccines or proof of immunity are appropriately documented.</a:t>
            </a:r>
          </a:p>
          <a:p>
            <a:pPr lvl="2" eaLnBrk="1" hangingPunct="1">
              <a:buSzPct val="65000"/>
              <a:buFont typeface="Wingdings" pitchFamily="2" charset="2"/>
              <a:buNone/>
            </a:pPr>
            <a:r>
              <a:rPr lang="en-US" sz="1000" dirty="0" smtClean="0"/>
              <a:t>In this case, a student will not need to get  the revised  Certificate of Immunization</a:t>
            </a:r>
          </a:p>
          <a:p>
            <a:pPr eaLnBrk="1" hangingPunct="1">
              <a:buFontTx/>
              <a:buChar char="•"/>
            </a:pPr>
            <a:r>
              <a:rPr lang="en-US" sz="1000" dirty="0" smtClean="0">
                <a:solidFill>
                  <a:schemeClr val="tx2"/>
                </a:solidFill>
              </a:rPr>
              <a:t>It will be important for schools to  take a few minutes to asses Certificates which are submitted by children entering kindergarten and  are already on file for those 5</a:t>
            </a:r>
            <a:r>
              <a:rPr lang="en-US" sz="1000" baseline="30000" dirty="0" smtClean="0">
                <a:solidFill>
                  <a:schemeClr val="tx2"/>
                </a:solidFill>
              </a:rPr>
              <a:t>th</a:t>
            </a:r>
            <a:r>
              <a:rPr lang="en-US" sz="1000" dirty="0" smtClean="0">
                <a:solidFill>
                  <a:schemeClr val="tx2"/>
                </a:solidFill>
              </a:rPr>
              <a:t> graders who will be going to 6</a:t>
            </a:r>
            <a:r>
              <a:rPr lang="en-US" sz="1000" baseline="30000" dirty="0" smtClean="0">
                <a:solidFill>
                  <a:schemeClr val="tx2"/>
                </a:solidFill>
              </a:rPr>
              <a:t>th</a:t>
            </a:r>
            <a:r>
              <a:rPr lang="en-US" sz="1000" dirty="0" smtClean="0">
                <a:solidFill>
                  <a:schemeClr val="tx2"/>
                </a:solidFill>
              </a:rPr>
              <a:t> grade to determine if the certificates are marked a s “Complete for school attendance” </a:t>
            </a:r>
            <a:r>
              <a:rPr lang="en-US" sz="1000" b="1" u="sng" dirty="0" smtClean="0">
                <a:solidFill>
                  <a:schemeClr val="tx2"/>
                </a:solidFill>
              </a:rPr>
              <a:t>and  </a:t>
            </a:r>
            <a:r>
              <a:rPr lang="en-US" sz="1000" dirty="0" smtClean="0">
                <a:solidFill>
                  <a:schemeClr val="tx2"/>
                </a:solidFill>
              </a:rPr>
              <a:t>include documentation of the new requirements.  Taking this step will  help tremendously with the ease of implementation of the new requirements for all partners. </a:t>
            </a:r>
          </a:p>
          <a:p>
            <a:pPr eaLnBrk="1" hangingPunct="1">
              <a:buFontTx/>
              <a:buChar char="•"/>
            </a:pPr>
            <a:r>
              <a:rPr lang="en-US" sz="1000" dirty="0" smtClean="0">
                <a:solidFill>
                  <a:schemeClr val="tx2"/>
                </a:solidFill>
              </a:rPr>
              <a:t>We realize that this may  be something schools are not used to doing  and some efforts will have to be made to educate  appropriate personnel  to check for this information in addition to the other criteria for  valid certificate such as  name and physician signature.</a:t>
            </a:r>
          </a:p>
          <a:p>
            <a:pPr eaLnBrk="1" hangingPunct="1">
              <a:buFontTx/>
              <a:buChar char="•"/>
            </a:pPr>
            <a:r>
              <a:rPr lang="en-US" sz="1000" dirty="0" smtClean="0">
                <a:solidFill>
                  <a:schemeClr val="tx2"/>
                </a:solidFill>
              </a:rPr>
              <a:t>We suggest that if there is any question about the validity of a certificate in these situations, the school utilize GRITS  to determine validity and print out a new certificate or refer student back to the health care provider for assessment of their immunization status and documentation on the new revised form dated 3/2007</a:t>
            </a:r>
          </a:p>
          <a:p>
            <a:pPr eaLnBrk="1" hangingPunct="1">
              <a:buSzPct val="65000"/>
              <a:buFont typeface="Wingdings" pitchFamily="2" charset="2"/>
              <a:buNone/>
            </a:pPr>
            <a:endParaRPr lang="en-US" sz="1000" dirty="0" smtClean="0"/>
          </a:p>
          <a:p>
            <a:pPr eaLnBrk="1" hangingPunct="1"/>
            <a:endParaRPr lang="en-US" sz="1000" dirty="0" smtClean="0"/>
          </a:p>
          <a:p>
            <a:pPr eaLnBrk="1" hangingPunct="1"/>
            <a:endParaRPr lang="en-US" sz="1000"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C71DD634-64CF-4A43-B2A5-88AB1E32F518}" type="slidenum">
              <a:rPr lang="en-US" smtClean="0"/>
              <a:pPr/>
              <a:t>52</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buSzPct val="65000"/>
              <a:buFont typeface="Wingdings" pitchFamily="2" charset="2"/>
              <a:buNone/>
            </a:pPr>
            <a:r>
              <a:rPr lang="en-US" smtClean="0"/>
              <a:t>Children currently enrolled in schools,who have a valid certificate on file, will not be required to meet the new rules and regulations </a:t>
            </a:r>
            <a:r>
              <a:rPr lang="en-US" u="sng" smtClean="0"/>
              <a:t>and</a:t>
            </a:r>
            <a:r>
              <a:rPr lang="en-US" smtClean="0"/>
              <a:t> will not be required to obtain the revised Certificate of Immunization dated 3/2007. </a:t>
            </a:r>
          </a:p>
          <a:p>
            <a:pPr eaLnBrk="1" hangingPunct="1">
              <a:buSzPct val="65000"/>
              <a:buFont typeface="Wingdings" pitchFamily="2" charset="2"/>
              <a:buNone/>
            </a:pPr>
            <a:r>
              <a:rPr lang="en-US" smtClean="0"/>
              <a:t>Exceptions are:</a:t>
            </a:r>
          </a:p>
          <a:p>
            <a:pPr lvl="1" eaLnBrk="1" hangingPunct="1">
              <a:buSzPct val="65000"/>
              <a:buFont typeface="Wingdings" pitchFamily="2" charset="2"/>
              <a:buNone/>
            </a:pPr>
            <a:r>
              <a:rPr lang="en-US" smtClean="0"/>
              <a:t>Students entering 6</a:t>
            </a:r>
            <a:r>
              <a:rPr lang="en-US" baseline="30000" smtClean="0"/>
              <a:t>th</a:t>
            </a:r>
            <a:r>
              <a:rPr lang="en-US" smtClean="0"/>
              <a:t> grade</a:t>
            </a:r>
          </a:p>
          <a:p>
            <a:pPr lvl="1" eaLnBrk="1" hangingPunct="1">
              <a:buSzPct val="65000"/>
              <a:buFont typeface="Wingdings" pitchFamily="2" charset="2"/>
              <a:buNone/>
            </a:pPr>
            <a:r>
              <a:rPr lang="en-US" smtClean="0"/>
              <a:t>Students who do not have a certificate on file</a:t>
            </a:r>
          </a:p>
          <a:p>
            <a:pPr lvl="1" eaLnBrk="1" hangingPunct="1">
              <a:buSzPct val="65000"/>
              <a:buFont typeface="Wingdings" pitchFamily="2" charset="2"/>
              <a:buNone/>
            </a:pPr>
            <a:r>
              <a:rPr lang="en-US" smtClean="0"/>
              <a:t>Students who leave and return as “New Entrants”.</a:t>
            </a:r>
          </a:p>
          <a:p>
            <a:pPr eaLnBrk="1" hangingPunct="1">
              <a:buSzPct val="65000"/>
              <a:buFont typeface="Wingdings" pitchFamily="2" charset="2"/>
              <a:buNone/>
            </a:pPr>
            <a:r>
              <a:rPr lang="en-US" smtClean="0"/>
              <a:t>Even though not required , do encourage providers to administer recommended vaccines when they have the opportunity.</a:t>
            </a:r>
          </a:p>
          <a:p>
            <a:pPr eaLnBrk="1" hangingPunct="1"/>
            <a:endParaRPr lang="en-US" smtClean="0"/>
          </a:p>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77C8DC74-3344-4463-BC7E-A879F85442C1}" type="slidenum">
              <a:rPr lang="en-US" smtClean="0"/>
              <a:pPr/>
              <a:t>53</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r>
              <a:rPr lang="en-US" dirty="0" smtClean="0">
                <a:solidFill>
                  <a:schemeClr val="tx2"/>
                </a:solidFill>
              </a:rPr>
              <a:t>Some of the new vaccines previously discussed are RECOMMENDED for particular age groups, but MAY NOT BE REQUIRED for school or child care attendance.</a:t>
            </a:r>
          </a:p>
          <a:p>
            <a:pPr eaLnBrk="1" hangingPunct="1"/>
            <a:r>
              <a:rPr lang="en-US" dirty="0" smtClean="0">
                <a:solidFill>
                  <a:schemeClr val="tx2"/>
                </a:solidFill>
              </a:rPr>
              <a:t>Remember, GRITS:</a:t>
            </a:r>
          </a:p>
          <a:p>
            <a:pPr lvl="1" eaLnBrk="1" hangingPunct="1"/>
            <a:r>
              <a:rPr lang="en-US" b="1" dirty="0" smtClean="0">
                <a:solidFill>
                  <a:schemeClr val="tx2"/>
                </a:solidFill>
              </a:rPr>
              <a:t>Calculates validity based on </a:t>
            </a:r>
            <a:r>
              <a:rPr lang="en-US" b="1" u="sng" dirty="0" smtClean="0">
                <a:solidFill>
                  <a:schemeClr val="tx2"/>
                </a:solidFill>
              </a:rPr>
              <a:t>recommendations</a:t>
            </a:r>
          </a:p>
          <a:p>
            <a:pPr lvl="1" eaLnBrk="1" hangingPunct="1"/>
            <a:r>
              <a:rPr lang="en-US" b="1" dirty="0" smtClean="0">
                <a:solidFill>
                  <a:schemeClr val="tx2"/>
                </a:solidFill>
              </a:rPr>
              <a:t>Prints certificates based on </a:t>
            </a:r>
            <a:r>
              <a:rPr lang="en-US" b="1" u="sng" dirty="0" smtClean="0">
                <a:solidFill>
                  <a:schemeClr val="tx2"/>
                </a:solidFill>
              </a:rPr>
              <a:t>requirements</a:t>
            </a:r>
            <a:r>
              <a:rPr lang="en-US" b="1" dirty="0" smtClean="0">
                <a:solidFill>
                  <a:schemeClr val="tx2"/>
                </a:solidFill>
              </a:rPr>
              <a:t>, which are first based on the recommendations.</a:t>
            </a:r>
          </a:p>
          <a:p>
            <a:pPr eaLnBrk="1" hangingPunct="1"/>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2B79E330-EC66-495A-9C77-29EDFA6EFE8D}" type="slidenum">
              <a:rPr lang="en-US" smtClean="0"/>
              <a:pPr/>
              <a:t>54</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lnSpc>
                <a:spcPct val="90000"/>
              </a:lnSpc>
              <a:buSzPct val="50000"/>
              <a:buFont typeface="Webdings" pitchFamily="18" charset="2"/>
              <a:buNone/>
            </a:pPr>
            <a:r>
              <a:rPr lang="en-US" dirty="0" smtClean="0">
                <a:solidFill>
                  <a:schemeClr val="tx2"/>
                </a:solidFill>
              </a:rPr>
              <a:t>To summarize : </a:t>
            </a:r>
          </a:p>
          <a:p>
            <a:pPr eaLnBrk="1" hangingPunct="1">
              <a:lnSpc>
                <a:spcPct val="90000"/>
              </a:lnSpc>
              <a:buSzPct val="50000"/>
              <a:buFont typeface="Webdings" pitchFamily="18" charset="2"/>
              <a:buNone/>
            </a:pPr>
            <a:r>
              <a:rPr lang="en-US" dirty="0" smtClean="0">
                <a:solidFill>
                  <a:schemeClr val="tx2"/>
                </a:solidFill>
              </a:rPr>
              <a:t>These new requirements will be effective for the following groups of children 7-1-07</a:t>
            </a:r>
          </a:p>
          <a:p>
            <a:pPr eaLnBrk="1" hangingPunct="1">
              <a:lnSpc>
                <a:spcPct val="90000"/>
              </a:lnSpc>
              <a:buSzPct val="50000"/>
              <a:buFont typeface="Webdings" pitchFamily="18" charset="2"/>
              <a:buNone/>
            </a:pPr>
            <a:r>
              <a:rPr lang="en-US" b="1" dirty="0" smtClean="0">
                <a:solidFill>
                  <a:schemeClr val="tx2"/>
                </a:solidFill>
              </a:rPr>
              <a:t>For children attending child care facilities, these vaccines are required:</a:t>
            </a:r>
          </a:p>
          <a:p>
            <a:pPr lvl="1" eaLnBrk="1" hangingPunct="1">
              <a:lnSpc>
                <a:spcPct val="70000"/>
              </a:lnSpc>
              <a:buSzPct val="50000"/>
              <a:buFont typeface="Webdings" pitchFamily="18" charset="2"/>
              <a:buChar char="="/>
            </a:pPr>
            <a:r>
              <a:rPr lang="en-US" dirty="0" smtClean="0">
                <a:solidFill>
                  <a:schemeClr val="tx2"/>
                </a:solidFill>
              </a:rPr>
              <a:t>Hepatitis A vaccination if born 1-1-2006 or later or proof of immunity</a:t>
            </a:r>
          </a:p>
          <a:p>
            <a:pPr lvl="1" eaLnBrk="1" hangingPunct="1">
              <a:lnSpc>
                <a:spcPct val="70000"/>
              </a:lnSpc>
              <a:buSzPct val="50000"/>
              <a:buFont typeface="Webdings" pitchFamily="18" charset="2"/>
              <a:buChar char="="/>
            </a:pPr>
            <a:r>
              <a:rPr lang="en-US" dirty="0" smtClean="0">
                <a:solidFill>
                  <a:schemeClr val="tx2"/>
                </a:solidFill>
              </a:rPr>
              <a:t>Pneumococcal vaccination (age appropriate)</a:t>
            </a:r>
          </a:p>
          <a:p>
            <a:pPr lvl="1" eaLnBrk="1" hangingPunct="1">
              <a:lnSpc>
                <a:spcPct val="70000"/>
              </a:lnSpc>
              <a:buSzPct val="50000"/>
              <a:buFont typeface="Webdings" pitchFamily="18" charset="2"/>
              <a:buChar char="="/>
            </a:pPr>
            <a:r>
              <a:rPr lang="en-US" dirty="0" smtClean="0">
                <a:solidFill>
                  <a:schemeClr val="tx2"/>
                </a:solidFill>
              </a:rPr>
              <a:t>Do not need new certificates because not considered </a:t>
            </a:r>
            <a:r>
              <a:rPr lang="en-US" dirty="0" smtClean="0">
                <a:solidFill>
                  <a:schemeClr val="tx2"/>
                </a:solidFill>
                <a:latin typeface="Times New Roman" pitchFamily="18" charset="0"/>
              </a:rPr>
              <a:t>“</a:t>
            </a:r>
            <a:r>
              <a:rPr lang="en-US" dirty="0" smtClean="0">
                <a:solidFill>
                  <a:schemeClr val="tx2"/>
                </a:solidFill>
              </a:rPr>
              <a:t>new Entrant</a:t>
            </a:r>
            <a:r>
              <a:rPr lang="en-US" dirty="0" smtClean="0">
                <a:solidFill>
                  <a:schemeClr val="tx2"/>
                </a:solidFill>
                <a:latin typeface="Times New Roman" pitchFamily="18" charset="0"/>
              </a:rPr>
              <a:t>”</a:t>
            </a:r>
            <a:r>
              <a:rPr lang="en-US" dirty="0" smtClean="0">
                <a:solidFill>
                  <a:schemeClr val="tx2"/>
                </a:solidFill>
              </a:rPr>
              <a:t> </a:t>
            </a:r>
            <a:r>
              <a:rPr lang="en-US" dirty="0" smtClean="0">
                <a:solidFill>
                  <a:schemeClr val="tx2"/>
                </a:solidFill>
                <a:latin typeface="Times New Roman" pitchFamily="18" charset="0"/>
              </a:rPr>
              <a:t>–</a:t>
            </a:r>
            <a:r>
              <a:rPr lang="en-US" dirty="0" smtClean="0">
                <a:solidFill>
                  <a:schemeClr val="tx2"/>
                </a:solidFill>
              </a:rPr>
              <a:t> has not been over a year.</a:t>
            </a:r>
            <a:r>
              <a:rPr lang="en-US" sz="1000" dirty="0" smtClean="0">
                <a:solidFill>
                  <a:schemeClr val="tx2"/>
                </a:solidFill>
              </a:rPr>
              <a:t> </a:t>
            </a:r>
          </a:p>
          <a:p>
            <a:pPr eaLnBrk="1" hangingPunct="1">
              <a:lnSpc>
                <a:spcPct val="90000"/>
              </a:lnSpc>
              <a:buFontTx/>
              <a:buChar char="•"/>
            </a:pPr>
            <a:endParaRPr lang="en-US" dirty="0" smtClean="0"/>
          </a:p>
          <a:p>
            <a:pPr eaLnBrk="1" hangingPunct="1">
              <a:lnSpc>
                <a:spcPct val="90000"/>
              </a:lnSpc>
              <a:buFontTx/>
              <a:buChar char="•"/>
            </a:pPr>
            <a:endParaRPr lang="en-US" dirty="0" smtClean="0"/>
          </a:p>
          <a:p>
            <a:pPr eaLnBrk="1" hangingPunct="1"/>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0D00B402-7DCE-483E-A5D4-47C4B7F7A8E8}" type="slidenum">
              <a:rPr lang="en-US" smtClean="0"/>
              <a:pPr/>
              <a:t>55</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buSzPct val="65000"/>
              <a:buFont typeface="Wingdings" pitchFamily="2" charset="2"/>
              <a:buNone/>
            </a:pPr>
            <a:r>
              <a:rPr lang="en-US" dirty="0" smtClean="0"/>
              <a:t>Children currently enrolled in schools</a:t>
            </a:r>
            <a:r>
              <a:rPr lang="en-US" baseline="0" dirty="0" smtClean="0"/>
              <a:t> </a:t>
            </a:r>
            <a:r>
              <a:rPr lang="en-US" dirty="0" smtClean="0"/>
              <a:t>who have a valid certificate on file, will not be required to meet the new rules and regulations </a:t>
            </a:r>
            <a:r>
              <a:rPr lang="en-US" u="sng" dirty="0" smtClean="0"/>
              <a:t>and</a:t>
            </a:r>
            <a:r>
              <a:rPr lang="en-US" dirty="0" smtClean="0"/>
              <a:t> will not be required to obtain the revised Certificate of Immunization dated 3/2007. </a:t>
            </a:r>
          </a:p>
          <a:p>
            <a:pPr eaLnBrk="1" hangingPunct="1">
              <a:buSzPct val="65000"/>
              <a:buFont typeface="Wingdings" pitchFamily="2" charset="2"/>
              <a:buNone/>
            </a:pPr>
            <a:r>
              <a:rPr lang="en-US" dirty="0" smtClean="0"/>
              <a:t>Exceptions are:</a:t>
            </a:r>
          </a:p>
          <a:p>
            <a:pPr lvl="1" eaLnBrk="1" hangingPunct="1">
              <a:buSzPct val="65000"/>
              <a:buFont typeface="Wingdings" pitchFamily="2" charset="2"/>
              <a:buNone/>
            </a:pPr>
            <a:r>
              <a:rPr lang="en-US" dirty="0" smtClean="0"/>
              <a:t>Students entering 6</a:t>
            </a:r>
            <a:r>
              <a:rPr lang="en-US" baseline="30000" dirty="0" smtClean="0"/>
              <a:t>th</a:t>
            </a:r>
            <a:r>
              <a:rPr lang="en-US" dirty="0" smtClean="0"/>
              <a:t> grade</a:t>
            </a:r>
          </a:p>
          <a:p>
            <a:pPr lvl="1" eaLnBrk="1" hangingPunct="1">
              <a:buSzPct val="65000"/>
              <a:buFont typeface="Wingdings" pitchFamily="2" charset="2"/>
              <a:buNone/>
            </a:pPr>
            <a:r>
              <a:rPr lang="en-US" dirty="0" smtClean="0"/>
              <a:t>Students who do not have a certificate on file</a:t>
            </a:r>
          </a:p>
          <a:p>
            <a:pPr lvl="1" eaLnBrk="1" hangingPunct="1">
              <a:buSzPct val="65000"/>
              <a:buFont typeface="Wingdings" pitchFamily="2" charset="2"/>
              <a:buNone/>
            </a:pPr>
            <a:r>
              <a:rPr lang="en-US" dirty="0" smtClean="0"/>
              <a:t>Students who leave and return as “New Entrants”.</a:t>
            </a:r>
          </a:p>
          <a:p>
            <a:pPr eaLnBrk="1" hangingPunct="1">
              <a:buSzPct val="65000"/>
              <a:buFont typeface="Wingdings" pitchFamily="2" charset="2"/>
              <a:buNone/>
            </a:pPr>
            <a:r>
              <a:rPr lang="en-US" dirty="0" smtClean="0"/>
              <a:t>Even though not required , do encourage providers to administer recommended vaccines when they have the opportunity.</a:t>
            </a:r>
          </a:p>
          <a:p>
            <a:pPr eaLnBrk="1" hangingPunct="1"/>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BFD34E10-CF6B-4AA6-8093-2937988AD6FD}" type="slidenum">
              <a:rPr lang="en-US" smtClean="0"/>
              <a:pPr/>
              <a:t>56</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lnSpc>
                <a:spcPct val="80000"/>
              </a:lnSpc>
            </a:pPr>
            <a:r>
              <a:rPr lang="en-US" sz="900" b="1" dirty="0" smtClean="0"/>
              <a:t>All children who are VFC Eligible can receive the  newly required vaccines  through the VFC program </a:t>
            </a:r>
          </a:p>
          <a:p>
            <a:pPr eaLnBrk="1" hangingPunct="1">
              <a:lnSpc>
                <a:spcPct val="80000"/>
              </a:lnSpc>
            </a:pPr>
            <a:r>
              <a:rPr lang="en-US" sz="900" dirty="0" smtClean="0">
                <a:solidFill>
                  <a:schemeClr val="tx2"/>
                </a:solidFill>
              </a:rPr>
              <a:t>This includes : all children 0 through 18 years of age who are :</a:t>
            </a:r>
          </a:p>
          <a:p>
            <a:pPr eaLnBrk="1" hangingPunct="1">
              <a:lnSpc>
                <a:spcPct val="80000"/>
              </a:lnSpc>
            </a:pPr>
            <a:r>
              <a:rPr lang="en-US" sz="900" dirty="0" smtClean="0">
                <a:solidFill>
                  <a:schemeClr val="tx2"/>
                </a:solidFill>
              </a:rPr>
              <a:t>Medicaid eligible or American Indian or Alaska Native or Uninsured (no health insurance)or underinsured( have insurance but vaccines are not a covered benefit) or is enrolled in </a:t>
            </a:r>
            <a:r>
              <a:rPr lang="en-US" sz="900" dirty="0" err="1" smtClean="0">
                <a:solidFill>
                  <a:schemeClr val="tx2"/>
                </a:solidFill>
              </a:rPr>
              <a:t>Peachcare</a:t>
            </a:r>
            <a:r>
              <a:rPr lang="en-US" sz="900" dirty="0" smtClean="0">
                <a:solidFill>
                  <a:schemeClr val="tx2"/>
                </a:solidFill>
              </a:rPr>
              <a:t>.</a:t>
            </a:r>
            <a:endParaRPr lang="en-US" sz="900" b="1" dirty="0" smtClean="0"/>
          </a:p>
          <a:p>
            <a:pPr eaLnBrk="1" hangingPunct="1">
              <a:lnSpc>
                <a:spcPct val="80000"/>
              </a:lnSpc>
            </a:pPr>
            <a:r>
              <a:rPr lang="en-US" sz="900" b="1" dirty="0" smtClean="0"/>
              <a:t>PCV13:</a:t>
            </a:r>
          </a:p>
          <a:p>
            <a:pPr lvl="1" eaLnBrk="1" hangingPunct="1">
              <a:lnSpc>
                <a:spcPct val="80000"/>
              </a:lnSpc>
            </a:pPr>
            <a:r>
              <a:rPr lang="en-US" sz="900" dirty="0" smtClean="0"/>
              <a:t>All children  6 weeks through 59 months of age</a:t>
            </a:r>
          </a:p>
          <a:p>
            <a:pPr eaLnBrk="1" hangingPunct="1">
              <a:lnSpc>
                <a:spcPct val="80000"/>
              </a:lnSpc>
            </a:pPr>
            <a:r>
              <a:rPr lang="en-US" sz="900" b="1" dirty="0" smtClean="0"/>
              <a:t>Hepatitis A </a:t>
            </a:r>
          </a:p>
          <a:p>
            <a:pPr lvl="1" eaLnBrk="1" hangingPunct="1">
              <a:lnSpc>
                <a:spcPct val="80000"/>
              </a:lnSpc>
            </a:pPr>
            <a:r>
              <a:rPr lang="en-US" sz="900" dirty="0" smtClean="0"/>
              <a:t>All children 12 months through 18 years of age</a:t>
            </a:r>
          </a:p>
          <a:p>
            <a:pPr eaLnBrk="1" hangingPunct="1">
              <a:lnSpc>
                <a:spcPct val="80000"/>
              </a:lnSpc>
            </a:pPr>
            <a:r>
              <a:rPr lang="en-US" sz="900" b="1" dirty="0" smtClean="0"/>
              <a:t>The emphasis is still on children 12-23 mos. of age, but if any child through age 18 comes into clinic requesting the vaccine, and are VFC eligible, they may have it.</a:t>
            </a:r>
          </a:p>
          <a:p>
            <a:pPr eaLnBrk="1" hangingPunct="1">
              <a:lnSpc>
                <a:spcPct val="80000"/>
              </a:lnSpc>
            </a:pPr>
            <a:r>
              <a:rPr lang="en-US" sz="900" dirty="0" smtClean="0"/>
              <a:t>Refer to Public Health Eligibility Criteria for State-Supplied Vaccines chart for risk groups)</a:t>
            </a:r>
          </a:p>
          <a:p>
            <a:pPr eaLnBrk="1" hangingPunct="1">
              <a:lnSpc>
                <a:spcPct val="80000"/>
              </a:lnSpc>
            </a:pPr>
            <a:r>
              <a:rPr lang="en-US" sz="900" b="1" dirty="0" smtClean="0"/>
              <a:t>Mumps :</a:t>
            </a:r>
            <a:r>
              <a:rPr lang="en-US" sz="900" dirty="0" smtClean="0"/>
              <a:t> </a:t>
            </a:r>
          </a:p>
          <a:p>
            <a:pPr eaLnBrk="1" hangingPunct="1">
              <a:lnSpc>
                <a:spcPct val="80000"/>
              </a:lnSpc>
            </a:pPr>
            <a:r>
              <a:rPr lang="en-US" sz="900" dirty="0" smtClean="0"/>
              <a:t>All children 12 months through 18 yrs .</a:t>
            </a:r>
          </a:p>
          <a:p>
            <a:pPr eaLnBrk="1" hangingPunct="1">
              <a:lnSpc>
                <a:spcPct val="80000"/>
              </a:lnSpc>
            </a:pPr>
            <a:r>
              <a:rPr lang="en-US" sz="900" dirty="0" smtClean="0"/>
              <a:t>Supplied in combination vaccine as MMR or MMRV</a:t>
            </a:r>
          </a:p>
          <a:p>
            <a:pPr eaLnBrk="1" hangingPunct="1">
              <a:lnSpc>
                <a:spcPct val="80000"/>
              </a:lnSpc>
            </a:pPr>
            <a:r>
              <a:rPr lang="en-US" sz="900" dirty="0" smtClean="0"/>
              <a:t>MMRV</a:t>
            </a:r>
          </a:p>
          <a:p>
            <a:pPr lvl="1" eaLnBrk="1" hangingPunct="1">
              <a:lnSpc>
                <a:spcPct val="80000"/>
              </a:lnSpc>
            </a:pPr>
            <a:r>
              <a:rPr lang="en-US" sz="900" dirty="0" smtClean="0"/>
              <a:t>1 or 2 doses as indicated for eligible children 1 through 12 yrs. of age</a:t>
            </a:r>
          </a:p>
          <a:p>
            <a:pPr eaLnBrk="1" hangingPunct="1">
              <a:lnSpc>
                <a:spcPct val="80000"/>
              </a:lnSpc>
            </a:pPr>
            <a:r>
              <a:rPr lang="en-US" sz="900" dirty="0" smtClean="0"/>
              <a:t>At this time, try to administer 2</a:t>
            </a:r>
            <a:r>
              <a:rPr lang="en-US" sz="900" baseline="30000" dirty="0" smtClean="0"/>
              <a:t>nd</a:t>
            </a:r>
            <a:r>
              <a:rPr lang="en-US" sz="900" dirty="0" smtClean="0"/>
              <a:t> dose varicella </a:t>
            </a:r>
            <a:r>
              <a:rPr lang="en-US" sz="900" b="1" dirty="0" smtClean="0"/>
              <a:t>ONLY TO:</a:t>
            </a:r>
          </a:p>
          <a:p>
            <a:pPr lvl="1" eaLnBrk="1" hangingPunct="1">
              <a:lnSpc>
                <a:spcPct val="80000"/>
              </a:lnSpc>
            </a:pPr>
            <a:r>
              <a:rPr lang="en-US" sz="900" dirty="0" smtClean="0"/>
              <a:t>Children 4-6 yrs. of age who are receiving the required boosters for entry into 5 yr. old kindergarten</a:t>
            </a:r>
          </a:p>
          <a:p>
            <a:pPr lvl="1" eaLnBrk="1" hangingPunct="1">
              <a:lnSpc>
                <a:spcPct val="80000"/>
              </a:lnSpc>
            </a:pPr>
            <a:r>
              <a:rPr lang="en-US" sz="900" dirty="0" smtClean="0"/>
              <a:t>Children entering 6</a:t>
            </a:r>
            <a:r>
              <a:rPr lang="en-US" sz="900" baseline="30000" dirty="0" smtClean="0"/>
              <a:t>th</a:t>
            </a:r>
            <a:r>
              <a:rPr lang="en-US" sz="900" dirty="0" smtClean="0"/>
              <a:t> grade</a:t>
            </a:r>
          </a:p>
          <a:p>
            <a:pPr lvl="1" eaLnBrk="1" hangingPunct="1">
              <a:lnSpc>
                <a:spcPct val="80000"/>
              </a:lnSpc>
            </a:pPr>
            <a:r>
              <a:rPr lang="en-US" sz="900" dirty="0" smtClean="0"/>
              <a:t> Children entering into the GA School System for the 1</a:t>
            </a:r>
            <a:r>
              <a:rPr lang="en-US" sz="900" baseline="30000" dirty="0" smtClean="0"/>
              <a:t>st</a:t>
            </a:r>
            <a:r>
              <a:rPr lang="en-US" sz="900" dirty="0" smtClean="0"/>
              <a:t> time</a:t>
            </a:r>
          </a:p>
          <a:p>
            <a:pPr lvl="1" eaLnBrk="1" hangingPunct="1">
              <a:lnSpc>
                <a:spcPct val="80000"/>
              </a:lnSpc>
            </a:pPr>
            <a:r>
              <a:rPr lang="en-US" sz="900" dirty="0" smtClean="0"/>
              <a:t>Adolescents (18 years of age or younger) entering college</a:t>
            </a:r>
          </a:p>
          <a:p>
            <a:pPr lvl="1" eaLnBrk="1" hangingPunct="1">
              <a:lnSpc>
                <a:spcPct val="80000"/>
              </a:lnSpc>
            </a:pPr>
            <a:r>
              <a:rPr lang="en-US" sz="900" b="1" dirty="0" smtClean="0"/>
              <a:t>Any other age groups will need to be provided with privately purchased varicella vaccine or deferred until the next age for catch-up vaccination as defined above.</a:t>
            </a:r>
          </a:p>
          <a:p>
            <a:pPr eaLnBrk="1" hangingPunct="1">
              <a:lnSpc>
                <a:spcPct val="80000"/>
              </a:lnSpc>
            </a:pPr>
            <a:endParaRPr lang="en-US" sz="800"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160A9274-C8BF-48AB-8F94-81BE2F45A08B}" type="slidenum">
              <a:rPr lang="en-US" smtClean="0"/>
              <a:pPr/>
              <a:t>57</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buSzPct val="50000"/>
              <a:buFont typeface="Webdings" pitchFamily="18" charset="2"/>
              <a:buNone/>
            </a:pPr>
            <a:r>
              <a:rPr lang="en-US" dirty="0" smtClean="0">
                <a:solidFill>
                  <a:schemeClr val="tx2"/>
                </a:solidFill>
              </a:rPr>
              <a:t>Revised certificates are available from the GA Immunization Program Office</a:t>
            </a:r>
          </a:p>
          <a:p>
            <a:pPr eaLnBrk="1" hangingPunct="1">
              <a:buSzPct val="50000"/>
              <a:buFont typeface="Webdings" pitchFamily="18" charset="2"/>
              <a:buNone/>
            </a:pPr>
            <a:r>
              <a:rPr lang="en-US" dirty="0" smtClean="0">
                <a:solidFill>
                  <a:schemeClr val="tx2"/>
                </a:solidFill>
              </a:rPr>
              <a:t>Can be printed from the GA Registry of Immunization Transactions and Services (GRITS)  (3/5/07) </a:t>
            </a:r>
          </a:p>
          <a:p>
            <a:pPr eaLnBrk="1" hangingPunct="1">
              <a:buSzPct val="50000"/>
              <a:buFont typeface="Webdings" pitchFamily="18" charset="2"/>
              <a:buNone/>
            </a:pPr>
            <a:r>
              <a:rPr lang="en-US" dirty="0" smtClean="0">
                <a:solidFill>
                  <a:schemeClr val="tx2"/>
                </a:solidFill>
              </a:rPr>
              <a:t>Can be printed from office software systems</a:t>
            </a:r>
          </a:p>
          <a:p>
            <a:pPr lvl="1" eaLnBrk="1" hangingPunct="1">
              <a:buSzPct val="50000"/>
              <a:buFont typeface="Webdings" pitchFamily="18" charset="2"/>
              <a:buNone/>
            </a:pPr>
            <a:r>
              <a:rPr lang="en-US" dirty="0" smtClean="0">
                <a:solidFill>
                  <a:schemeClr val="tx2"/>
                </a:solidFill>
              </a:rPr>
              <a:t>If a provider requests permission and receives approval for the certificate from the Georgia Immunization Program</a:t>
            </a:r>
          </a:p>
          <a:p>
            <a:pPr lvl="1" eaLnBrk="1" hangingPunct="1">
              <a:buSzPct val="50000"/>
              <a:buFont typeface="Webdings" pitchFamily="18" charset="2"/>
              <a:buNone/>
            </a:pPr>
            <a:r>
              <a:rPr lang="en-US" dirty="0" smtClean="0">
                <a:solidFill>
                  <a:schemeClr val="tx2"/>
                </a:solidFill>
              </a:rPr>
              <a:t>If provider is an active participant in GRITS</a:t>
            </a:r>
          </a:p>
          <a:p>
            <a:pPr lvl="1" eaLnBrk="1" hangingPunct="1">
              <a:buSzPct val="50000"/>
              <a:buFont typeface="Webdings" pitchFamily="18" charset="2"/>
              <a:buNone/>
            </a:pPr>
            <a:r>
              <a:rPr lang="en-US" dirty="0" smtClean="0">
                <a:solidFill>
                  <a:schemeClr val="tx2"/>
                </a:solidFill>
              </a:rPr>
              <a:t>Certificate must include exact information and have same appearance as DCH Certificate to be approved</a:t>
            </a:r>
            <a:endParaRPr lang="en-US" dirty="0" smtClean="0">
              <a:solidFill>
                <a:srgbClr val="FF3300"/>
              </a:solidFill>
            </a:endParaRPr>
          </a:p>
          <a:p>
            <a:pPr eaLnBrk="1" hangingPunct="1"/>
            <a:endParaRPr lang="en-US" dirty="0" smtClean="0">
              <a:solidFill>
                <a:srgbClr val="FF3300"/>
              </a:solidFill>
            </a:endParaRPr>
          </a:p>
          <a:p>
            <a:pPr eaLnBrk="1" hangingPunct="1"/>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32AD6D54-DAB2-4FD2-B928-D1253F893C8E}" type="slidenum">
              <a:rPr lang="en-US" smtClean="0"/>
              <a:pPr/>
              <a:t>58</a:t>
            </a:fld>
            <a:endParaRPr lang="en-US" smtClean="0"/>
          </a:p>
        </p:txBody>
      </p:sp>
      <p:sp>
        <p:nvSpPr>
          <p:cNvPr id="125955" name="Rectangle 2"/>
          <p:cNvSpPr>
            <a:spLocks noGrp="1" noRot="1" noChangeAspect="1" noChangeArrowheads="1" noTextEdit="1"/>
          </p:cNvSpPr>
          <p:nvPr>
            <p:ph type="sldImg"/>
          </p:nvPr>
        </p:nvSpPr>
        <p:spPr>
          <a:xfrm>
            <a:off x="1292225" y="288925"/>
            <a:ext cx="4427538" cy="3321050"/>
          </a:xfrm>
          <a:ln/>
        </p:spPr>
      </p:sp>
      <p:sp>
        <p:nvSpPr>
          <p:cNvPr id="125956" name="Rectangle 3"/>
          <p:cNvSpPr>
            <a:spLocks noGrp="1" noChangeArrowheads="1"/>
          </p:cNvSpPr>
          <p:nvPr>
            <p:ph type="body" idx="1"/>
          </p:nvPr>
        </p:nvSpPr>
        <p:spPr>
          <a:xfrm>
            <a:off x="311150" y="3721767"/>
            <a:ext cx="6388100" cy="5293895"/>
          </a:xfrm>
          <a:noFill/>
          <a:ln/>
        </p:spPr>
        <p:txBody>
          <a:bodyPr/>
          <a:lstStyle/>
          <a:p>
            <a:pPr eaLnBrk="1" hangingPunct="1"/>
            <a:r>
              <a:rPr lang="en-US" dirty="0" smtClean="0">
                <a:cs typeface="Times New Roman" pitchFamily="18" charset="0"/>
              </a:rPr>
              <a:t>10. “Complete for School” checked for child under age 4.</a:t>
            </a:r>
          </a:p>
          <a:p>
            <a:pPr eaLnBrk="1" hangingPunct="1"/>
            <a:r>
              <a:rPr lang="en-US" dirty="0" smtClean="0">
                <a:cs typeface="Times New Roman" pitchFamily="18" charset="0"/>
              </a:rPr>
              <a:t>  9. No DTP/</a:t>
            </a:r>
            <a:r>
              <a:rPr lang="en-US" dirty="0" err="1" smtClean="0">
                <a:cs typeface="Times New Roman" pitchFamily="18" charset="0"/>
              </a:rPr>
              <a:t>DTaP</a:t>
            </a:r>
            <a:r>
              <a:rPr lang="en-US" dirty="0" smtClean="0">
                <a:cs typeface="Times New Roman" pitchFamily="18" charset="0"/>
              </a:rPr>
              <a:t>/DT given on or after the 4</a:t>
            </a:r>
            <a:r>
              <a:rPr lang="en-US" baseline="30000" dirty="0" smtClean="0">
                <a:cs typeface="Times New Roman" pitchFamily="18" charset="0"/>
              </a:rPr>
              <a:t>th</a:t>
            </a:r>
            <a:r>
              <a:rPr lang="en-US" dirty="0" smtClean="0">
                <a:cs typeface="Times New Roman" pitchFamily="18" charset="0"/>
              </a:rPr>
              <a:t> birthday.</a:t>
            </a:r>
          </a:p>
          <a:p>
            <a:pPr eaLnBrk="1" hangingPunct="1"/>
            <a:r>
              <a:rPr lang="en-US" dirty="0" smtClean="0">
                <a:cs typeface="Times New Roman" pitchFamily="18" charset="0"/>
              </a:rPr>
              <a:t>  8. No 2</a:t>
            </a:r>
            <a:r>
              <a:rPr lang="en-US" baseline="30000" dirty="0" smtClean="0">
                <a:cs typeface="Times New Roman" pitchFamily="18" charset="0"/>
              </a:rPr>
              <a:t>nd</a:t>
            </a:r>
            <a:r>
              <a:rPr lang="en-US" dirty="0" smtClean="0">
                <a:cs typeface="Times New Roman" pitchFamily="18" charset="0"/>
              </a:rPr>
              <a:t> dose of varicella documented.</a:t>
            </a:r>
          </a:p>
          <a:p>
            <a:pPr eaLnBrk="1" hangingPunct="1"/>
            <a:r>
              <a:rPr lang="en-US" dirty="0" smtClean="0">
                <a:cs typeface="Times New Roman" pitchFamily="18" charset="0"/>
              </a:rPr>
              <a:t>  7. 1</a:t>
            </a:r>
            <a:r>
              <a:rPr lang="en-US" baseline="30000" dirty="0" smtClean="0">
                <a:cs typeface="Times New Roman" pitchFamily="18" charset="0"/>
              </a:rPr>
              <a:t>st</a:t>
            </a:r>
            <a:r>
              <a:rPr lang="en-US" dirty="0" smtClean="0">
                <a:cs typeface="Times New Roman" pitchFamily="18" charset="0"/>
              </a:rPr>
              <a:t> dose MMR given before age 1 yr.</a:t>
            </a:r>
          </a:p>
          <a:p>
            <a:pPr eaLnBrk="1" hangingPunct="1"/>
            <a:r>
              <a:rPr lang="en-US" dirty="0" smtClean="0">
                <a:cs typeface="Times New Roman" pitchFamily="18" charset="0"/>
              </a:rPr>
              <a:t>  6. 1</a:t>
            </a:r>
            <a:r>
              <a:rPr lang="en-US" baseline="30000" dirty="0" smtClean="0">
                <a:cs typeface="Times New Roman" pitchFamily="18" charset="0"/>
              </a:rPr>
              <a:t>st</a:t>
            </a:r>
            <a:r>
              <a:rPr lang="en-US" dirty="0" smtClean="0">
                <a:cs typeface="Times New Roman" pitchFamily="18" charset="0"/>
              </a:rPr>
              <a:t> dose varicella given before age 1 yr.</a:t>
            </a:r>
          </a:p>
          <a:p>
            <a:pPr eaLnBrk="1" hangingPunct="1"/>
            <a:r>
              <a:rPr lang="en-US" dirty="0" smtClean="0">
                <a:cs typeface="Times New Roman" pitchFamily="18" charset="0"/>
              </a:rPr>
              <a:t>  5. Varicella immunity not documented.  A vaccine administration date, or a 4 year digit in the </a:t>
            </a:r>
          </a:p>
          <a:p>
            <a:pPr eaLnBrk="1" hangingPunct="1"/>
            <a:r>
              <a:rPr lang="en-US" dirty="0" smtClean="0">
                <a:cs typeface="Times New Roman" pitchFamily="18" charset="0"/>
              </a:rPr>
              <a:t>      box for diagnosed/serology/history is required.</a:t>
            </a:r>
          </a:p>
          <a:p>
            <a:pPr eaLnBrk="1" hangingPunct="1"/>
            <a:r>
              <a:rPr lang="en-US" dirty="0" smtClean="0">
                <a:cs typeface="Times New Roman" pitchFamily="18" charset="0"/>
              </a:rPr>
              <a:t>  4. Address and/or contact information not completed.</a:t>
            </a:r>
          </a:p>
          <a:p>
            <a:pPr eaLnBrk="1" hangingPunct="1"/>
            <a:r>
              <a:rPr lang="en-US" dirty="0" smtClean="0">
                <a:cs typeface="Times New Roman" pitchFamily="18" charset="0"/>
              </a:rPr>
              <a:t>  3. Writing in an expiration date </a:t>
            </a:r>
            <a:r>
              <a:rPr lang="en-US" b="1" dirty="0" smtClean="0">
                <a:cs typeface="Times New Roman" pitchFamily="18" charset="0"/>
              </a:rPr>
              <a:t>AND </a:t>
            </a:r>
            <a:r>
              <a:rPr lang="en-US" dirty="0" smtClean="0">
                <a:cs typeface="Times New Roman" pitchFamily="18" charset="0"/>
              </a:rPr>
              <a:t>checking the “Complete for School Attendance” box.  It  </a:t>
            </a:r>
          </a:p>
          <a:p>
            <a:pPr eaLnBrk="1" hangingPunct="1"/>
            <a:r>
              <a:rPr lang="en-US" dirty="0" smtClean="0">
                <a:cs typeface="Times New Roman" pitchFamily="18" charset="0"/>
              </a:rPr>
              <a:t>       should be one or the other. The most common mistake is that some providers fill in the date  </a:t>
            </a:r>
          </a:p>
          <a:p>
            <a:pPr eaLnBrk="1" hangingPunct="1"/>
            <a:r>
              <a:rPr lang="en-US" dirty="0" smtClean="0">
                <a:cs typeface="Times New Roman" pitchFamily="18" charset="0"/>
              </a:rPr>
              <a:t>       for the Tdap/Td booster here. Students in Georgia are encouraged but not routinely required to  </a:t>
            </a:r>
          </a:p>
          <a:p>
            <a:pPr eaLnBrk="1" hangingPunct="1"/>
            <a:r>
              <a:rPr lang="en-US" dirty="0" smtClean="0">
                <a:cs typeface="Times New Roman" pitchFamily="18" charset="0"/>
              </a:rPr>
              <a:t>      have this booster. </a:t>
            </a:r>
          </a:p>
          <a:p>
            <a:pPr eaLnBrk="1" hangingPunct="1"/>
            <a:r>
              <a:rPr lang="en-US" dirty="0" smtClean="0">
                <a:cs typeface="Times New Roman" pitchFamily="18" charset="0"/>
              </a:rPr>
              <a:t>  2.  Doses of Hepatitis B spaced incorrectly.  Frequently the 3</a:t>
            </a:r>
            <a:r>
              <a:rPr lang="en-US" baseline="30000" dirty="0" smtClean="0">
                <a:cs typeface="Times New Roman" pitchFamily="18" charset="0"/>
              </a:rPr>
              <a:t>rd</a:t>
            </a:r>
            <a:r>
              <a:rPr lang="en-US" dirty="0" smtClean="0">
                <a:cs typeface="Times New Roman" pitchFamily="18" charset="0"/>
              </a:rPr>
              <a:t> dose is given before 24 wks. of                             </a:t>
            </a:r>
          </a:p>
          <a:p>
            <a:pPr eaLnBrk="1" hangingPunct="1"/>
            <a:r>
              <a:rPr lang="en-US" dirty="0" smtClean="0">
                <a:cs typeface="Times New Roman" pitchFamily="18" charset="0"/>
              </a:rPr>
              <a:t>       age, the absolute minimum age.</a:t>
            </a:r>
          </a:p>
          <a:p>
            <a:pPr eaLnBrk="1" hangingPunct="1"/>
            <a:r>
              <a:rPr lang="en-US" dirty="0" smtClean="0">
                <a:cs typeface="Times New Roman" pitchFamily="18" charset="0"/>
              </a:rPr>
              <a:t>  1.  No physician signature.  By law, the form must be signed by a physician, Advance</a:t>
            </a:r>
            <a:r>
              <a:rPr lang="en-US" baseline="0" dirty="0" smtClean="0">
                <a:cs typeface="Times New Roman" pitchFamily="18" charset="0"/>
              </a:rPr>
              <a:t> Practice Registered Nurse, or Physician Assistant   licensed in Georgia, </a:t>
            </a:r>
            <a:r>
              <a:rPr lang="en-US" dirty="0" smtClean="0">
                <a:cs typeface="Times New Roman" pitchFamily="18" charset="0"/>
              </a:rPr>
              <a:t>public health official, or state immunization program personnel.  A stamp of a physician,</a:t>
            </a:r>
            <a:r>
              <a:rPr lang="en-US" baseline="0" dirty="0" smtClean="0">
                <a:cs typeface="Times New Roman" pitchFamily="18" charset="0"/>
              </a:rPr>
              <a:t> APRN or PA’s written signature is permissible when cosigned by an office staff member. </a:t>
            </a:r>
            <a:endParaRPr lang="en-US" dirty="0" smtClean="0"/>
          </a:p>
          <a:p>
            <a:pPr eaLnBrk="1" hangingPunct="1"/>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07EA7CAC-D9EF-4C1A-A4B5-6E5A9372262F}" type="slidenum">
              <a:rPr lang="en-US" smtClean="0"/>
              <a:pPr/>
              <a:t>59</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US" dirty="0" smtClean="0"/>
              <a:t>To  better illustrate these new vaccine and vaccine dose requirements, let’s  review a  few case scenarios.  You will need to refer to your copies of the  Certificate of Immunization and both Policy Guides.</a:t>
            </a:r>
          </a:p>
          <a:p>
            <a:pPr eaLnBrk="1" hangingPunct="1"/>
            <a:r>
              <a:rPr lang="en-US" b="1" dirty="0" smtClean="0"/>
              <a:t>Case #1: Elizabeth</a:t>
            </a:r>
            <a:endParaRPr lang="en-US" dirty="0" smtClean="0"/>
          </a:p>
          <a:p>
            <a:pPr eaLnBrk="1" hangingPunct="1">
              <a:buFont typeface="Webdings" pitchFamily="18" charset="2"/>
              <a:buChar char="&lt;"/>
            </a:pPr>
            <a:endParaRPr lang="en-US" dirty="0" smtClean="0"/>
          </a:p>
          <a:p>
            <a:pPr eaLnBrk="1" hangingPunct="1">
              <a:buFont typeface="Webdings" pitchFamily="18" charset="2"/>
              <a:buChar char="&lt;"/>
            </a:pPr>
            <a:r>
              <a:rPr lang="en-US" dirty="0" smtClean="0"/>
              <a:t>Visit Date:		March 11, 2011</a:t>
            </a:r>
          </a:p>
          <a:p>
            <a:pPr eaLnBrk="1" hangingPunct="1">
              <a:buFont typeface="Webdings" pitchFamily="18" charset="2"/>
              <a:buChar char="&lt;"/>
            </a:pPr>
            <a:r>
              <a:rPr lang="en-US" dirty="0" smtClean="0"/>
              <a:t>Birth Date:		July 1, 2009 (20 months of age)</a:t>
            </a:r>
          </a:p>
          <a:p>
            <a:pPr eaLnBrk="1" hangingPunct="1">
              <a:buFont typeface="Webdings" pitchFamily="18" charset="2"/>
              <a:buChar char="&lt;"/>
            </a:pPr>
            <a:r>
              <a:rPr lang="en-US" dirty="0" smtClean="0"/>
              <a:t>Purpose of Visit:	Well check up and entering child care tomorrow; will be attending 2 different child care facilities</a:t>
            </a:r>
          </a:p>
          <a:p>
            <a:pPr eaLnBrk="1" hangingPunct="1">
              <a:buFont typeface="Webdings" pitchFamily="18" charset="2"/>
              <a:buChar char="&lt;"/>
            </a:pPr>
            <a:r>
              <a:rPr lang="en-US" dirty="0" smtClean="0"/>
              <a:t>Medical History:	Well today; no known allergies or problems with previous vaccines.</a:t>
            </a:r>
          </a:p>
          <a:p>
            <a:pPr eaLnBrk="1" hangingPunct="1">
              <a:buFont typeface="Webdings" pitchFamily="18" charset="2"/>
              <a:buChar char="&lt;"/>
            </a:pPr>
            <a:r>
              <a:rPr lang="en-US" dirty="0" smtClean="0"/>
              <a:t>Vaccine History:	DTaP:	9/1/09</a:t>
            </a:r>
          </a:p>
          <a:p>
            <a:pPr lvl="4" eaLnBrk="1" hangingPunct="1">
              <a:buFont typeface="Webdings" pitchFamily="18" charset="2"/>
              <a:buNone/>
            </a:pPr>
            <a:r>
              <a:rPr lang="en-US" dirty="0" smtClean="0"/>
              <a:t>Hep B:          7/1/09, 9/1/09</a:t>
            </a:r>
          </a:p>
          <a:p>
            <a:pPr eaLnBrk="1" hangingPunct="1"/>
            <a:r>
              <a:rPr lang="en-US" dirty="0" smtClean="0"/>
              <a:t>		</a:t>
            </a:r>
            <a:r>
              <a:rPr lang="en-US" dirty="0" err="1" smtClean="0"/>
              <a:t>Hib</a:t>
            </a:r>
            <a:r>
              <a:rPr lang="en-US" dirty="0" smtClean="0"/>
              <a:t>:	9/1/09</a:t>
            </a:r>
          </a:p>
          <a:p>
            <a:pPr eaLnBrk="1" hangingPunct="1"/>
            <a:r>
              <a:rPr lang="en-US" dirty="0" smtClean="0"/>
              <a:t>		IPV:	9/1/09</a:t>
            </a:r>
          </a:p>
          <a:p>
            <a:pPr eaLnBrk="1" hangingPunct="1">
              <a:buFont typeface="Webdings" pitchFamily="18" charset="2"/>
              <a:buChar char="&lt;"/>
            </a:pPr>
            <a:endParaRPr lang="en-US" dirty="0" smtClean="0"/>
          </a:p>
          <a:p>
            <a:pPr eaLnBrk="1" hangingPunct="1"/>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4F48C48A-BB74-4BE8-86D4-961D3A55C359}" type="slidenum">
              <a:rPr lang="en-US" smtClean="0"/>
              <a:pPr/>
              <a:t>60</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lnSpc>
                <a:spcPct val="80000"/>
              </a:lnSpc>
            </a:pPr>
            <a:r>
              <a:rPr lang="en-US" sz="1000" b="1" dirty="0" smtClean="0"/>
              <a:t>Case #1: Elizabeth... Continued:</a:t>
            </a:r>
          </a:p>
          <a:p>
            <a:pPr eaLnBrk="1" hangingPunct="1">
              <a:lnSpc>
                <a:spcPct val="80000"/>
              </a:lnSpc>
              <a:buFont typeface="Webdings" pitchFamily="18" charset="2"/>
              <a:buChar char="&lt;"/>
            </a:pPr>
            <a:r>
              <a:rPr lang="en-US" sz="1000" dirty="0" smtClean="0"/>
              <a:t>Can a certificate be issued today without administering any vaccines?</a:t>
            </a:r>
          </a:p>
          <a:p>
            <a:pPr lvl="1" eaLnBrk="1" hangingPunct="1">
              <a:lnSpc>
                <a:spcPct val="80000"/>
              </a:lnSpc>
              <a:buFont typeface="Symbol" pitchFamily="18" charset="2"/>
              <a:buChar char="-"/>
            </a:pPr>
            <a:r>
              <a:rPr lang="en-US" sz="1000" dirty="0" smtClean="0"/>
              <a:t>No</a:t>
            </a:r>
          </a:p>
          <a:p>
            <a:pPr eaLnBrk="1" hangingPunct="1">
              <a:lnSpc>
                <a:spcPct val="80000"/>
              </a:lnSpc>
              <a:buFont typeface="Webdings" pitchFamily="18" charset="2"/>
              <a:buChar char="&lt;"/>
            </a:pPr>
            <a:r>
              <a:rPr lang="en-US" sz="1000" dirty="0" smtClean="0"/>
              <a:t>Which tables should be utilized to determine the required vaccines and minimal time intervals for doses if indicated?</a:t>
            </a:r>
          </a:p>
          <a:p>
            <a:pPr lvl="1" eaLnBrk="1" hangingPunct="1">
              <a:lnSpc>
                <a:spcPct val="80000"/>
              </a:lnSpc>
              <a:buFont typeface="Symbol" pitchFamily="18" charset="2"/>
              <a:buChar char="-"/>
            </a:pPr>
            <a:r>
              <a:rPr lang="en-US" sz="1000" dirty="0" smtClean="0"/>
              <a:t>Required Doses for Attendance in  Facilities and Schools For Children Who Started  Immunization Before Age 7 Years; and </a:t>
            </a:r>
          </a:p>
          <a:p>
            <a:pPr lvl="1" eaLnBrk="1" hangingPunct="1">
              <a:lnSpc>
                <a:spcPct val="80000"/>
              </a:lnSpc>
              <a:buFont typeface="Symbol" pitchFamily="18" charset="2"/>
              <a:buChar char="-"/>
            </a:pPr>
            <a:r>
              <a:rPr lang="en-US" sz="1000" dirty="0" smtClean="0"/>
              <a:t>Minimal Intervals Between Doses</a:t>
            </a:r>
          </a:p>
          <a:p>
            <a:pPr eaLnBrk="1" hangingPunct="1">
              <a:lnSpc>
                <a:spcPct val="80000"/>
              </a:lnSpc>
              <a:buFont typeface="Webdings" pitchFamily="18" charset="2"/>
              <a:buChar char="&lt;"/>
            </a:pPr>
            <a:r>
              <a:rPr lang="en-US" sz="1000" dirty="0" smtClean="0"/>
              <a:t>What vaccines if any should routinely  be given today?</a:t>
            </a:r>
          </a:p>
          <a:p>
            <a:pPr lvl="1" eaLnBrk="1" hangingPunct="1">
              <a:lnSpc>
                <a:spcPct val="80000"/>
              </a:lnSpc>
              <a:buFont typeface="Symbol" pitchFamily="18" charset="2"/>
              <a:buChar char="-"/>
            </a:pPr>
            <a:r>
              <a:rPr lang="en-US" sz="1000" dirty="0" smtClean="0"/>
              <a:t>#2 DTaP</a:t>
            </a:r>
          </a:p>
          <a:p>
            <a:pPr lvl="1" eaLnBrk="1" hangingPunct="1">
              <a:lnSpc>
                <a:spcPct val="80000"/>
              </a:lnSpc>
              <a:buFont typeface="Symbol" pitchFamily="18" charset="2"/>
              <a:buChar char="-"/>
            </a:pPr>
            <a:r>
              <a:rPr lang="en-US" sz="1000" dirty="0" smtClean="0"/>
              <a:t>#2 </a:t>
            </a:r>
            <a:r>
              <a:rPr lang="en-US" sz="1000" dirty="0" err="1" smtClean="0"/>
              <a:t>Hib</a:t>
            </a:r>
            <a:endParaRPr lang="en-US" sz="1000" dirty="0" smtClean="0"/>
          </a:p>
          <a:p>
            <a:pPr lvl="1" eaLnBrk="1" hangingPunct="1">
              <a:lnSpc>
                <a:spcPct val="80000"/>
              </a:lnSpc>
              <a:buFont typeface="Symbol" pitchFamily="18" charset="2"/>
              <a:buChar char="-"/>
            </a:pPr>
            <a:r>
              <a:rPr lang="en-US" sz="1000" dirty="0" smtClean="0"/>
              <a:t>#3 Hep B</a:t>
            </a:r>
          </a:p>
          <a:p>
            <a:pPr lvl="1" eaLnBrk="1" hangingPunct="1">
              <a:lnSpc>
                <a:spcPct val="80000"/>
              </a:lnSpc>
              <a:buFont typeface="Symbol" pitchFamily="18" charset="2"/>
              <a:buChar char="-"/>
            </a:pPr>
            <a:r>
              <a:rPr lang="en-US" sz="1000" dirty="0" smtClean="0"/>
              <a:t>#2 IPV</a:t>
            </a:r>
          </a:p>
          <a:p>
            <a:pPr lvl="1" eaLnBrk="1" hangingPunct="1">
              <a:lnSpc>
                <a:spcPct val="80000"/>
              </a:lnSpc>
              <a:buFont typeface="Symbol" pitchFamily="18" charset="2"/>
              <a:buChar char="-"/>
            </a:pPr>
            <a:r>
              <a:rPr lang="en-US" sz="1000" dirty="0" smtClean="0"/>
              <a:t>#1 MMR</a:t>
            </a:r>
          </a:p>
          <a:p>
            <a:pPr lvl="1" eaLnBrk="1" hangingPunct="1">
              <a:lnSpc>
                <a:spcPct val="80000"/>
              </a:lnSpc>
              <a:buFont typeface="Symbol" pitchFamily="18" charset="2"/>
              <a:buChar char="-"/>
            </a:pPr>
            <a:r>
              <a:rPr lang="en-US" sz="1000" dirty="0" smtClean="0"/>
              <a:t>#1 Varicella</a:t>
            </a:r>
          </a:p>
          <a:p>
            <a:pPr lvl="1" eaLnBrk="1" hangingPunct="1">
              <a:lnSpc>
                <a:spcPct val="80000"/>
              </a:lnSpc>
              <a:buFont typeface="Symbol" pitchFamily="18" charset="2"/>
              <a:buChar char="-"/>
            </a:pPr>
            <a:r>
              <a:rPr lang="en-US" sz="1000" dirty="0" smtClean="0"/>
              <a:t>#</a:t>
            </a:r>
            <a:r>
              <a:rPr lang="en-US" sz="1000" dirty="0" smtClean="0">
                <a:solidFill>
                  <a:schemeClr val="tx2"/>
                </a:solidFill>
              </a:rPr>
              <a:t>1 PCV7 (required for attendance as of 7-1-07)</a:t>
            </a:r>
          </a:p>
          <a:p>
            <a:pPr lvl="1" eaLnBrk="1" hangingPunct="1">
              <a:lnSpc>
                <a:spcPct val="80000"/>
              </a:lnSpc>
              <a:buFont typeface="Symbol" pitchFamily="18" charset="2"/>
              <a:buChar char="-"/>
            </a:pPr>
            <a:r>
              <a:rPr lang="en-US" sz="1000" dirty="0" smtClean="0">
                <a:solidFill>
                  <a:schemeClr val="tx2"/>
                </a:solidFill>
              </a:rPr>
              <a:t> #1 Hep A (recommended for child care attendance but not required since she was born before 1-1-06)</a:t>
            </a:r>
          </a:p>
          <a:p>
            <a:pPr lvl="1" eaLnBrk="1" hangingPunct="1">
              <a:lnSpc>
                <a:spcPct val="80000"/>
              </a:lnSpc>
              <a:buFont typeface="Symbol" pitchFamily="18" charset="2"/>
              <a:buNone/>
            </a:pPr>
            <a:r>
              <a:rPr lang="en-US" sz="1000" b="1" dirty="0" smtClean="0">
                <a:solidFill>
                  <a:schemeClr val="tx2"/>
                </a:solidFill>
              </a:rPr>
              <a:t>or </a:t>
            </a:r>
          </a:p>
          <a:p>
            <a:pPr lvl="1" eaLnBrk="1" hangingPunct="1">
              <a:lnSpc>
                <a:spcPct val="80000"/>
              </a:lnSpc>
              <a:buFont typeface="Symbol" pitchFamily="18" charset="2"/>
              <a:buNone/>
            </a:pPr>
            <a:r>
              <a:rPr lang="en-US" sz="1000" dirty="0" err="1" smtClean="0">
                <a:solidFill>
                  <a:schemeClr val="tx2"/>
                </a:solidFill>
              </a:rPr>
              <a:t>Pediarix</a:t>
            </a:r>
            <a:endParaRPr lang="en-US" sz="1000" dirty="0" smtClean="0">
              <a:solidFill>
                <a:schemeClr val="tx2"/>
              </a:solidFill>
            </a:endParaRPr>
          </a:p>
          <a:p>
            <a:pPr lvl="1" eaLnBrk="1" hangingPunct="1">
              <a:lnSpc>
                <a:spcPct val="80000"/>
              </a:lnSpc>
              <a:buFont typeface="Symbol" pitchFamily="18" charset="2"/>
              <a:buNone/>
            </a:pPr>
            <a:r>
              <a:rPr lang="en-US" sz="1000" dirty="0" smtClean="0"/>
              <a:t>#2 </a:t>
            </a:r>
            <a:r>
              <a:rPr lang="en-US" sz="1000" dirty="0" err="1" smtClean="0"/>
              <a:t>Hib</a:t>
            </a:r>
            <a:endParaRPr lang="en-US" sz="1000" dirty="0" smtClean="0"/>
          </a:p>
          <a:p>
            <a:pPr lvl="1" eaLnBrk="1" hangingPunct="1">
              <a:lnSpc>
                <a:spcPct val="80000"/>
              </a:lnSpc>
              <a:buFont typeface="Symbol" pitchFamily="18" charset="2"/>
              <a:buNone/>
            </a:pPr>
            <a:r>
              <a:rPr lang="en-US" sz="1000" dirty="0" smtClean="0"/>
              <a:t>#1 MMR</a:t>
            </a:r>
          </a:p>
          <a:p>
            <a:pPr lvl="1" eaLnBrk="1" hangingPunct="1">
              <a:lnSpc>
                <a:spcPct val="80000"/>
              </a:lnSpc>
              <a:buFont typeface="Symbol" pitchFamily="18" charset="2"/>
              <a:buNone/>
            </a:pPr>
            <a:r>
              <a:rPr lang="en-US" sz="1000" dirty="0" smtClean="0"/>
              <a:t>#1 Varicella  ( if available, could give MMR and varicella as MMRV)</a:t>
            </a:r>
          </a:p>
          <a:p>
            <a:pPr lvl="1" eaLnBrk="1" hangingPunct="1">
              <a:lnSpc>
                <a:spcPct val="80000"/>
              </a:lnSpc>
              <a:buFont typeface="Symbol" pitchFamily="18" charset="2"/>
              <a:buNone/>
            </a:pPr>
            <a:r>
              <a:rPr lang="en-US" sz="1000" dirty="0" smtClean="0"/>
              <a:t>#1 PCV7</a:t>
            </a:r>
          </a:p>
          <a:p>
            <a:pPr lvl="1" eaLnBrk="1" hangingPunct="1">
              <a:lnSpc>
                <a:spcPct val="80000"/>
              </a:lnSpc>
              <a:buFont typeface="Symbol" pitchFamily="18" charset="2"/>
              <a:buNone/>
            </a:pPr>
            <a:r>
              <a:rPr lang="en-US" sz="1000" dirty="0" smtClean="0"/>
              <a:t>#1 Hep A</a:t>
            </a:r>
          </a:p>
          <a:p>
            <a:pPr eaLnBrk="1" hangingPunct="1">
              <a:lnSpc>
                <a:spcPct val="80000"/>
              </a:lnSpc>
            </a:pPr>
            <a:endParaRPr lang="en-US" sz="100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33B8339C-9EEB-420E-89D7-06F68621BAAE}" type="slidenum">
              <a:rPr lang="en-US" smtClean="0"/>
              <a:pPr/>
              <a:t>7</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r>
              <a:rPr lang="en-US" dirty="0" smtClean="0"/>
              <a:t>(Suggestion:  Refer attendees to “Hop To IT!  Immunization Schedule or the Recommended Childhood and Adolescent Immunization Schedule)</a:t>
            </a:r>
          </a:p>
          <a:p>
            <a:pPr eaLnBrk="1" hangingPunct="1"/>
            <a:r>
              <a:rPr lang="en-US" dirty="0" smtClean="0"/>
              <a:t>This is a slide of the throat of a child who has diphtheria.  You can see the thick gray coating over the back of the throat.  This coating can eventually expand down through the airway, and if not treated, a person could die from suffocation, or suffer other complications such as paralysis, heart failure, or coma.  The diphtheria germ lives in the throat and mouth of the infected person. </a:t>
            </a:r>
          </a:p>
          <a:p>
            <a:pPr lvl="2" eaLnBrk="1" hangingPunct="1"/>
            <a:r>
              <a:rPr lang="en-US" dirty="0" smtClean="0"/>
              <a:t>The disease is spread through direct contact with the infected person.</a:t>
            </a:r>
          </a:p>
          <a:p>
            <a:pPr lvl="2" eaLnBrk="1" hangingPunct="1"/>
            <a:r>
              <a:rPr lang="en-US" dirty="0" smtClean="0"/>
              <a:t>Now we don’t see as much of this disease in the United States</a:t>
            </a:r>
          </a:p>
          <a:p>
            <a:pPr lvl="2" eaLnBrk="1" hangingPunct="1"/>
            <a:r>
              <a:rPr lang="en-US" dirty="0" smtClean="0"/>
              <a:t>However, there are still outbreaks throughout the world, and the danger is for an international traveler to bring infection into the US.  The most recent outbreak was in Russia and the Ukraine.</a:t>
            </a:r>
          </a:p>
          <a:p>
            <a:pPr lvl="2" eaLnBrk="1" hangingPunct="1"/>
            <a:r>
              <a:rPr lang="en-US" dirty="0" smtClean="0"/>
              <a:t>Diphtheria is easy to prevent in children and adults with vaccine.</a:t>
            </a:r>
          </a:p>
          <a:p>
            <a:pPr lvl="2" eaLnBrk="1" hangingPunct="1"/>
            <a:r>
              <a:rPr lang="en-US" dirty="0" smtClean="0"/>
              <a:t>It is usually given in combination with the vaccines to prevent tetanus and pertussis, called </a:t>
            </a:r>
            <a:r>
              <a:rPr lang="en-US" u="sng" dirty="0" smtClean="0"/>
              <a:t>D</a:t>
            </a:r>
            <a:r>
              <a:rPr lang="en-US" dirty="0" smtClean="0"/>
              <a:t>TaP, </a:t>
            </a:r>
            <a:r>
              <a:rPr lang="en-US" u="sng" dirty="0" smtClean="0"/>
              <a:t>D</a:t>
            </a:r>
            <a:r>
              <a:rPr lang="en-US" dirty="0" smtClean="0"/>
              <a:t>T, T</a:t>
            </a:r>
            <a:r>
              <a:rPr lang="en-US" u="sng" dirty="0" smtClean="0"/>
              <a:t>d</a:t>
            </a:r>
            <a:r>
              <a:rPr lang="en-US" dirty="0" smtClean="0"/>
              <a:t>ap, or T</a:t>
            </a:r>
            <a:r>
              <a:rPr lang="en-US" u="sng" dirty="0" smtClean="0"/>
              <a:t>d</a:t>
            </a:r>
            <a:r>
              <a:rPr lang="en-US" dirty="0" smtClean="0"/>
              <a:t>.  It is the “D” component of those vaccines.  </a:t>
            </a:r>
          </a:p>
          <a:p>
            <a:pPr lvl="2" eaLnBrk="1" hangingPunct="1"/>
            <a:r>
              <a:rPr lang="en-US" dirty="0" smtClean="0"/>
              <a:t>Required for school and child care attendance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08EE7F9E-B31C-40AE-B3D3-3669B6577F37}" type="slidenum">
              <a:rPr lang="en-US" smtClean="0"/>
              <a:pPr/>
              <a:t>61</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623888" y="4337050"/>
            <a:ext cx="6075362" cy="2868613"/>
          </a:xfrm>
          <a:noFill/>
          <a:ln/>
        </p:spPr>
        <p:txBody>
          <a:bodyPr/>
          <a:lstStyle/>
          <a:p>
            <a:pPr lvl="3" eaLnBrk="1" hangingPunct="1"/>
            <a:r>
              <a:rPr lang="en-US" b="1" dirty="0" smtClean="0"/>
              <a:t>Case #1: Elizabeth….. continued:</a:t>
            </a:r>
          </a:p>
          <a:p>
            <a:pPr lvl="1" eaLnBrk="1" hangingPunct="1"/>
            <a:r>
              <a:rPr lang="en-US" b="1" dirty="0" smtClean="0"/>
              <a:t>Display a completed certificate for Elizabeth:</a:t>
            </a:r>
          </a:p>
          <a:p>
            <a:pPr lvl="1" eaLnBrk="1" hangingPunct="1"/>
            <a:endParaRPr lang="en-US" b="1" dirty="0" smtClean="0"/>
          </a:p>
          <a:p>
            <a:pPr lvl="1" eaLnBrk="1" hangingPunct="1">
              <a:buFont typeface="Webdings" pitchFamily="18" charset="2"/>
              <a:buChar char="&lt;"/>
            </a:pPr>
            <a:r>
              <a:rPr lang="en-US" dirty="0" smtClean="0"/>
              <a:t>How should the Certificate of Immunization be completed?</a:t>
            </a:r>
          </a:p>
          <a:p>
            <a:pPr lvl="2" eaLnBrk="1" hangingPunct="1">
              <a:buFont typeface="Symbol" pitchFamily="18" charset="2"/>
              <a:buChar char="-"/>
            </a:pPr>
            <a:r>
              <a:rPr lang="en-US" dirty="0" smtClean="0"/>
              <a:t>Complete all the identifying information at the top</a:t>
            </a:r>
          </a:p>
          <a:p>
            <a:pPr lvl="2" eaLnBrk="1" hangingPunct="1">
              <a:buFont typeface="Symbol" pitchFamily="18" charset="2"/>
              <a:buChar char="-"/>
            </a:pPr>
            <a:r>
              <a:rPr lang="en-US" dirty="0" smtClean="0"/>
              <a:t>Complete the Date of Expiration for 28 days or 4 weeks from today’s date</a:t>
            </a:r>
          </a:p>
          <a:p>
            <a:pPr lvl="2" eaLnBrk="1" hangingPunct="1">
              <a:buFont typeface="Symbol" pitchFamily="18" charset="2"/>
              <a:buChar char="-"/>
            </a:pPr>
            <a:r>
              <a:rPr lang="en-US" dirty="0" smtClean="0">
                <a:solidFill>
                  <a:schemeClr val="tx2"/>
                </a:solidFill>
              </a:rPr>
              <a:t>Make sure all vaccine administration dates are entered.  The Hep A vaccine administration date was entered here, even though Elizabeth was not required to have it at this time.</a:t>
            </a:r>
          </a:p>
          <a:p>
            <a:pPr lvl="2" eaLnBrk="1" hangingPunct="1">
              <a:buFont typeface="Symbol" pitchFamily="18" charset="2"/>
              <a:buChar char="-"/>
            </a:pPr>
            <a:r>
              <a:rPr lang="en-US" dirty="0" smtClean="0"/>
              <a:t>Complete the name, address and phone number of the physician or clinic</a:t>
            </a:r>
          </a:p>
          <a:p>
            <a:pPr lvl="2" eaLnBrk="1" hangingPunct="1">
              <a:buFont typeface="Symbol" pitchFamily="18" charset="2"/>
              <a:buChar char="-"/>
            </a:pPr>
            <a:r>
              <a:rPr lang="en-US" dirty="0" smtClean="0"/>
              <a:t>Sign and date the certificate (original signature or stamp written signature, co-sign with full name)</a:t>
            </a:r>
          </a:p>
          <a:p>
            <a:pPr lvl="2" eaLnBrk="1" hangingPunct="1">
              <a:buFont typeface="Symbol" pitchFamily="18" charset="2"/>
              <a:buChar char="-"/>
            </a:pPr>
            <a:r>
              <a:rPr lang="en-US" dirty="0" smtClean="0"/>
              <a:t>Give photocopy of completed certificate for mother to take to other day care</a:t>
            </a:r>
            <a:endParaRPr lang="en-US" b="1"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9FEC29B7-C2B2-4F11-9FC5-0B5487A36DC8}" type="slidenum">
              <a:rPr lang="en-US" smtClean="0"/>
              <a:pPr/>
              <a:t>62</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xfrm>
            <a:off x="935038" y="4183063"/>
            <a:ext cx="5140325" cy="4184650"/>
          </a:xfrm>
          <a:noFill/>
          <a:ln/>
        </p:spPr>
        <p:txBody>
          <a:bodyPr/>
          <a:lstStyle/>
          <a:p>
            <a:pPr eaLnBrk="1" hangingPunct="1"/>
            <a:r>
              <a:rPr lang="en-US" b="1" dirty="0" smtClean="0"/>
              <a:t>Case #2: Zachary</a:t>
            </a:r>
            <a:endParaRPr lang="en-US" dirty="0" smtClean="0"/>
          </a:p>
          <a:p>
            <a:pPr eaLnBrk="1" hangingPunct="1">
              <a:buFont typeface="Webdings" pitchFamily="18" charset="2"/>
              <a:buChar char="&lt;"/>
            </a:pPr>
            <a:r>
              <a:rPr lang="en-US" dirty="0" smtClean="0"/>
              <a:t>Visit date:		March 11, 2011</a:t>
            </a:r>
          </a:p>
          <a:p>
            <a:pPr eaLnBrk="1" hangingPunct="1">
              <a:buFont typeface="Webdings" pitchFamily="18" charset="2"/>
              <a:buChar char="&lt;"/>
            </a:pPr>
            <a:r>
              <a:rPr lang="en-US" dirty="0" smtClean="0"/>
              <a:t>Birth Date:		 January 15, 2007  (age 4 years)</a:t>
            </a:r>
          </a:p>
          <a:p>
            <a:pPr eaLnBrk="1" hangingPunct="1">
              <a:buFont typeface="Webdings" pitchFamily="18" charset="2"/>
              <a:buChar char="&lt;"/>
            </a:pPr>
            <a:r>
              <a:rPr lang="en-US" dirty="0" smtClean="0"/>
              <a:t>Purpose of Visit:	Well check up and entering Pre-K in 8/12/11;   </a:t>
            </a:r>
          </a:p>
          <a:p>
            <a:pPr eaLnBrk="1" hangingPunct="1">
              <a:buFont typeface="Webdings" pitchFamily="18" charset="2"/>
              <a:buNone/>
            </a:pPr>
            <a:r>
              <a:rPr lang="en-US" dirty="0" smtClean="0"/>
              <a:t>                                                will be attending a different child care facility  </a:t>
            </a:r>
          </a:p>
          <a:p>
            <a:pPr eaLnBrk="1" hangingPunct="1">
              <a:buFont typeface="Webdings" pitchFamily="18" charset="2"/>
              <a:buNone/>
            </a:pPr>
            <a:r>
              <a:rPr lang="en-US" dirty="0" smtClean="0"/>
              <a:t>                                                after Pre-K each day.</a:t>
            </a:r>
          </a:p>
          <a:p>
            <a:pPr eaLnBrk="1" hangingPunct="1">
              <a:buFont typeface="Webdings" pitchFamily="18" charset="2"/>
              <a:buChar char="&lt;"/>
            </a:pPr>
            <a:r>
              <a:rPr lang="en-US" dirty="0" smtClean="0"/>
              <a:t>Medical History:	Well today; no known allergies or problems with previous vaccines.  Parent thinks 		child had chickenpox  in July 2009, no known exposure to a case.  Had several 			blister like sores on arms and legs.</a:t>
            </a:r>
          </a:p>
          <a:p>
            <a:pPr eaLnBrk="1" hangingPunct="1">
              <a:buFont typeface="Webdings" pitchFamily="18" charset="2"/>
              <a:buChar char="&lt;"/>
            </a:pPr>
            <a:r>
              <a:rPr lang="en-US" dirty="0" smtClean="0"/>
              <a:t>Vaccine History:</a:t>
            </a:r>
          </a:p>
          <a:p>
            <a:pPr eaLnBrk="1" hangingPunct="1"/>
            <a:r>
              <a:rPr lang="en-US" dirty="0" smtClean="0"/>
              <a:t>	DTaP:	3/17/07; 5/17/07; 7/20/07; 7/12/08	</a:t>
            </a:r>
          </a:p>
          <a:p>
            <a:pPr eaLnBrk="1" hangingPunct="1"/>
            <a:r>
              <a:rPr lang="en-US" dirty="0" smtClean="0"/>
              <a:t>	Hepatitis B:	1/15/07; 3/17/07; 5/17/07</a:t>
            </a:r>
          </a:p>
          <a:p>
            <a:pPr eaLnBrk="1" hangingPunct="1"/>
            <a:r>
              <a:rPr lang="en-US" dirty="0" smtClean="0"/>
              <a:t>	</a:t>
            </a:r>
            <a:r>
              <a:rPr lang="en-US" dirty="0" err="1" smtClean="0"/>
              <a:t>Hib</a:t>
            </a:r>
            <a:r>
              <a:rPr lang="en-US" dirty="0" smtClean="0"/>
              <a:t>:	3/17/07; 5/17/07; 7/20/07</a:t>
            </a:r>
          </a:p>
          <a:p>
            <a:pPr eaLnBrk="1" hangingPunct="1"/>
            <a:r>
              <a:rPr lang="en-US" dirty="0" smtClean="0"/>
              <a:t>	IPV:	3/17/07; 5/17/07; 7/12/08</a:t>
            </a:r>
          </a:p>
          <a:p>
            <a:pPr eaLnBrk="1" hangingPunct="1"/>
            <a:r>
              <a:rPr lang="en-US" dirty="0" smtClean="0"/>
              <a:t>	MMR:	2/12/08</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B1695F16-20FA-4BC0-B4D0-AB433D38C70F}" type="slidenum">
              <a:rPr lang="en-US" smtClean="0"/>
              <a:pPr/>
              <a:t>63</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lvl="1" eaLnBrk="1" hangingPunct="1">
              <a:lnSpc>
                <a:spcPct val="90000"/>
              </a:lnSpc>
            </a:pPr>
            <a:r>
              <a:rPr lang="en-US" sz="1000" b="1" dirty="0" smtClean="0"/>
              <a:t>Case #2: Zachary….continued:</a:t>
            </a:r>
          </a:p>
          <a:p>
            <a:pPr lvl="1" eaLnBrk="1" hangingPunct="1">
              <a:lnSpc>
                <a:spcPct val="90000"/>
              </a:lnSpc>
              <a:buFont typeface="Webdings" pitchFamily="18" charset="2"/>
              <a:buChar char="&lt;"/>
            </a:pPr>
            <a:r>
              <a:rPr lang="en-US" sz="1000" dirty="0" smtClean="0"/>
              <a:t>Can a certificate be issued today without administering any vaccines?</a:t>
            </a:r>
          </a:p>
          <a:p>
            <a:pPr lvl="2" eaLnBrk="1" hangingPunct="1">
              <a:lnSpc>
                <a:spcPct val="90000"/>
              </a:lnSpc>
              <a:buFont typeface="Symbol" pitchFamily="18" charset="2"/>
              <a:buChar char="-"/>
            </a:pPr>
            <a:r>
              <a:rPr lang="en-US" sz="1000" dirty="0" smtClean="0"/>
              <a:t>No</a:t>
            </a:r>
          </a:p>
          <a:p>
            <a:pPr lvl="1" eaLnBrk="1" hangingPunct="1">
              <a:lnSpc>
                <a:spcPct val="90000"/>
              </a:lnSpc>
              <a:buFont typeface="Webdings" pitchFamily="18" charset="2"/>
              <a:buChar char="&lt;"/>
            </a:pPr>
            <a:r>
              <a:rPr lang="en-US" sz="1000" dirty="0" smtClean="0"/>
              <a:t>Which tables should be utilized to determine the required vaccines and minimal time intervals for doses if indicated?</a:t>
            </a:r>
          </a:p>
          <a:p>
            <a:pPr lvl="2" eaLnBrk="1" hangingPunct="1">
              <a:lnSpc>
                <a:spcPct val="90000"/>
              </a:lnSpc>
              <a:buFont typeface="Symbol" pitchFamily="18" charset="2"/>
              <a:buChar char="-"/>
            </a:pPr>
            <a:r>
              <a:rPr lang="en-US" sz="1000" dirty="0" smtClean="0"/>
              <a:t>Required Doses for Attendance in  Facilities and Schools For Children Who Started  Immunization Before Age 7 Years; and </a:t>
            </a:r>
          </a:p>
          <a:p>
            <a:pPr lvl="2" eaLnBrk="1" hangingPunct="1">
              <a:lnSpc>
                <a:spcPct val="90000"/>
              </a:lnSpc>
              <a:buFont typeface="Symbol" pitchFamily="18" charset="2"/>
              <a:buChar char="-"/>
            </a:pPr>
            <a:r>
              <a:rPr lang="en-US" sz="1000" dirty="0" smtClean="0"/>
              <a:t>Minimal Intervals Between Doses</a:t>
            </a:r>
          </a:p>
          <a:p>
            <a:pPr lvl="1" eaLnBrk="1" hangingPunct="1">
              <a:lnSpc>
                <a:spcPct val="90000"/>
              </a:lnSpc>
              <a:buFont typeface="Webdings" pitchFamily="18" charset="2"/>
              <a:buChar char="&lt;"/>
            </a:pPr>
            <a:r>
              <a:rPr lang="en-US" sz="1000" dirty="0" smtClean="0"/>
              <a:t>What vaccines if any should be routinely given today?</a:t>
            </a:r>
          </a:p>
          <a:p>
            <a:pPr lvl="2" eaLnBrk="1" hangingPunct="1">
              <a:lnSpc>
                <a:spcPct val="90000"/>
              </a:lnSpc>
              <a:buFont typeface="Symbol" pitchFamily="18" charset="2"/>
              <a:buChar char="-"/>
            </a:pPr>
            <a:r>
              <a:rPr lang="en-US" sz="1000" dirty="0" smtClean="0"/>
              <a:t>#5 DTaP </a:t>
            </a:r>
          </a:p>
          <a:p>
            <a:pPr lvl="2" eaLnBrk="1" hangingPunct="1">
              <a:lnSpc>
                <a:spcPct val="90000"/>
              </a:lnSpc>
              <a:buFont typeface="Symbol" pitchFamily="18" charset="2"/>
              <a:buChar char="-"/>
            </a:pPr>
            <a:r>
              <a:rPr lang="en-US" sz="1000" dirty="0" smtClean="0"/>
              <a:t>#4 hepatitis B ( 3rd dose given prior to 6 mo or 24 weeks of age )</a:t>
            </a:r>
          </a:p>
          <a:p>
            <a:pPr lvl="2" eaLnBrk="1" hangingPunct="1">
              <a:lnSpc>
                <a:spcPct val="90000"/>
              </a:lnSpc>
              <a:buFont typeface="Symbol" pitchFamily="18" charset="2"/>
              <a:buChar char="-"/>
            </a:pPr>
            <a:r>
              <a:rPr lang="en-US" sz="1000" dirty="0" smtClean="0"/>
              <a:t> #4  </a:t>
            </a:r>
            <a:r>
              <a:rPr lang="en-US" sz="1000" dirty="0" err="1" smtClean="0"/>
              <a:t>Hib</a:t>
            </a:r>
            <a:r>
              <a:rPr lang="en-US" sz="1000" dirty="0" smtClean="0"/>
              <a:t> ( never had the booster-could give </a:t>
            </a:r>
            <a:r>
              <a:rPr lang="en-US" sz="1000" dirty="0" err="1" smtClean="0"/>
              <a:t>Comvax</a:t>
            </a:r>
            <a:r>
              <a:rPr lang="en-US" sz="1000" dirty="0" smtClean="0"/>
              <a:t> for both Hep B and </a:t>
            </a:r>
            <a:r>
              <a:rPr lang="en-US" sz="1000" dirty="0" err="1" smtClean="0"/>
              <a:t>Hib</a:t>
            </a:r>
            <a:r>
              <a:rPr lang="en-US" sz="1000" dirty="0" smtClean="0"/>
              <a:t> today)</a:t>
            </a:r>
          </a:p>
          <a:p>
            <a:pPr lvl="2" eaLnBrk="1" hangingPunct="1">
              <a:lnSpc>
                <a:spcPct val="90000"/>
              </a:lnSpc>
              <a:buFont typeface="Symbol" pitchFamily="18" charset="2"/>
              <a:buChar char="-"/>
            </a:pPr>
            <a:r>
              <a:rPr lang="en-US" sz="1000" dirty="0" smtClean="0"/>
              <a:t>#4 IPV</a:t>
            </a:r>
          </a:p>
          <a:p>
            <a:pPr lvl="2" eaLnBrk="1" hangingPunct="1">
              <a:lnSpc>
                <a:spcPct val="90000"/>
              </a:lnSpc>
              <a:buFont typeface="Symbol" pitchFamily="18" charset="2"/>
              <a:buChar char="-"/>
            </a:pPr>
            <a:r>
              <a:rPr lang="en-US" sz="1000" dirty="0" smtClean="0"/>
              <a:t>#2 MMR </a:t>
            </a:r>
          </a:p>
          <a:p>
            <a:pPr lvl="2" eaLnBrk="1" hangingPunct="1">
              <a:lnSpc>
                <a:spcPct val="90000"/>
              </a:lnSpc>
              <a:buFont typeface="Symbol" pitchFamily="18" charset="2"/>
              <a:buChar char="-"/>
            </a:pPr>
            <a:r>
              <a:rPr lang="en-US" sz="1000" dirty="0" smtClean="0"/>
              <a:t>#1 Varicella (if available, MMR and varicella could be given as MMRV)</a:t>
            </a:r>
          </a:p>
          <a:p>
            <a:pPr lvl="2" eaLnBrk="1" hangingPunct="1">
              <a:lnSpc>
                <a:spcPct val="90000"/>
              </a:lnSpc>
              <a:buFont typeface="Symbol" pitchFamily="18" charset="2"/>
              <a:buChar char="-"/>
            </a:pPr>
            <a:r>
              <a:rPr lang="en-US" sz="1000" dirty="0" smtClean="0"/>
              <a:t>#1 PCV </a:t>
            </a:r>
            <a:r>
              <a:rPr lang="en-US" sz="1000" dirty="0" smtClean="0">
                <a:solidFill>
                  <a:schemeClr val="tx2"/>
                </a:solidFill>
              </a:rPr>
              <a:t>(required for attendance in child care and Pre-K )</a:t>
            </a:r>
          </a:p>
          <a:p>
            <a:pPr lvl="2" eaLnBrk="1" hangingPunct="1">
              <a:lnSpc>
                <a:spcPct val="90000"/>
              </a:lnSpc>
              <a:buFont typeface="Symbol" pitchFamily="18" charset="2"/>
              <a:buChar char="-"/>
            </a:pPr>
            <a:r>
              <a:rPr lang="en-US" sz="1000" dirty="0" smtClean="0">
                <a:solidFill>
                  <a:schemeClr val="tx2"/>
                </a:solidFill>
              </a:rPr>
              <a:t>#1 Hep A (recommended since he is in child care and Pre-K, though not required because he was born before 1-1-06)</a:t>
            </a:r>
          </a:p>
          <a:p>
            <a:pPr lvl="1" eaLnBrk="1" hangingPunct="1">
              <a:lnSpc>
                <a:spcPct val="90000"/>
              </a:lnSpc>
              <a:buFont typeface="Symbol" pitchFamily="18" charset="2"/>
              <a:buNone/>
            </a:pPr>
            <a:r>
              <a:rPr lang="en-US" sz="1000" dirty="0" smtClean="0">
                <a:solidFill>
                  <a:schemeClr val="tx2"/>
                </a:solidFill>
              </a:rPr>
              <a:t>Note: </a:t>
            </a:r>
          </a:p>
          <a:p>
            <a:pPr lvl="1" eaLnBrk="1" hangingPunct="1">
              <a:lnSpc>
                <a:spcPct val="90000"/>
              </a:lnSpc>
              <a:buFont typeface="Symbol" pitchFamily="18" charset="2"/>
              <a:buChar char="-"/>
            </a:pPr>
            <a:r>
              <a:rPr lang="en-US" sz="1000" dirty="0" smtClean="0">
                <a:solidFill>
                  <a:schemeClr val="tx2"/>
                </a:solidFill>
              </a:rPr>
              <a:t> </a:t>
            </a:r>
            <a:r>
              <a:rPr lang="en-US" sz="1000" dirty="0" err="1" smtClean="0">
                <a:solidFill>
                  <a:schemeClr val="tx2"/>
                </a:solidFill>
              </a:rPr>
              <a:t>Pediarix</a:t>
            </a:r>
            <a:r>
              <a:rPr lang="en-US" sz="1000" dirty="0" smtClean="0">
                <a:solidFill>
                  <a:schemeClr val="tx2"/>
                </a:solidFill>
              </a:rPr>
              <a:t> cannot be used for the 5</a:t>
            </a:r>
            <a:r>
              <a:rPr lang="en-US" sz="1000" baseline="30000" dirty="0" smtClean="0">
                <a:solidFill>
                  <a:schemeClr val="tx2"/>
                </a:solidFill>
              </a:rPr>
              <a:t>th</a:t>
            </a:r>
            <a:r>
              <a:rPr lang="en-US" sz="1000" dirty="0" smtClean="0">
                <a:solidFill>
                  <a:schemeClr val="tx2"/>
                </a:solidFill>
              </a:rPr>
              <a:t> dose of DTaP or the 4</a:t>
            </a:r>
            <a:r>
              <a:rPr lang="en-US" sz="1000" baseline="30000" dirty="0" smtClean="0">
                <a:solidFill>
                  <a:schemeClr val="tx2"/>
                </a:solidFill>
              </a:rPr>
              <a:t>th</a:t>
            </a:r>
            <a:r>
              <a:rPr lang="en-US" sz="1000" dirty="0" smtClean="0">
                <a:solidFill>
                  <a:schemeClr val="tx2"/>
                </a:solidFill>
              </a:rPr>
              <a:t> dose of IPV-------it is licensed only for the primary series.</a:t>
            </a:r>
          </a:p>
          <a:p>
            <a:pPr lvl="1" eaLnBrk="1" hangingPunct="1">
              <a:lnSpc>
                <a:spcPct val="90000"/>
              </a:lnSpc>
              <a:buFont typeface="Symbol" pitchFamily="18" charset="2"/>
              <a:buChar char="-"/>
            </a:pPr>
            <a:r>
              <a:rPr lang="en-US" sz="1000" dirty="0" smtClean="0">
                <a:solidFill>
                  <a:schemeClr val="tx2"/>
                </a:solidFill>
              </a:rPr>
              <a:t>The 4</a:t>
            </a:r>
            <a:r>
              <a:rPr lang="en-US" sz="1000" baseline="30000" dirty="0" smtClean="0">
                <a:solidFill>
                  <a:schemeClr val="tx2"/>
                </a:solidFill>
              </a:rPr>
              <a:t>th</a:t>
            </a:r>
            <a:r>
              <a:rPr lang="en-US" sz="1000" dirty="0" smtClean="0">
                <a:solidFill>
                  <a:schemeClr val="tx2"/>
                </a:solidFill>
              </a:rPr>
              <a:t> dose of HIB is needed because the 3</a:t>
            </a:r>
            <a:r>
              <a:rPr lang="en-US" sz="1000" baseline="30000" dirty="0" smtClean="0">
                <a:solidFill>
                  <a:schemeClr val="tx2"/>
                </a:solidFill>
              </a:rPr>
              <a:t>rd</a:t>
            </a:r>
            <a:r>
              <a:rPr lang="en-US" sz="1000" dirty="0" smtClean="0">
                <a:solidFill>
                  <a:schemeClr val="tx2"/>
                </a:solidFill>
              </a:rPr>
              <a:t> dose was given before Zachary was 1 y/o.  The last dose of HIB should be given on or after 1 year of age.</a:t>
            </a:r>
          </a:p>
          <a:p>
            <a:pPr eaLnBrk="1" hangingPunct="1">
              <a:lnSpc>
                <a:spcPct val="90000"/>
              </a:lnSpc>
            </a:pPr>
            <a:endParaRPr lang="en-US" sz="1000"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3A6C3371-36D7-4593-8EEB-AE4F5CDC8A49}" type="slidenum">
              <a:rPr lang="en-US" smtClean="0"/>
              <a:pPr/>
              <a:t>64</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xfrm>
            <a:off x="623888" y="4337050"/>
            <a:ext cx="5762625" cy="2946400"/>
          </a:xfrm>
          <a:noFill/>
          <a:ln/>
        </p:spPr>
        <p:txBody>
          <a:bodyPr/>
          <a:lstStyle/>
          <a:p>
            <a:pPr lvl="1" eaLnBrk="1" hangingPunct="1"/>
            <a:r>
              <a:rPr lang="en-US" dirty="0" smtClean="0"/>
              <a:t>How should the Certificate of Immunization be completed?</a:t>
            </a:r>
          </a:p>
          <a:p>
            <a:pPr lvl="1" eaLnBrk="1" hangingPunct="1">
              <a:buSzPct val="65000"/>
              <a:buFont typeface="Wingdings 2" pitchFamily="18" charset="2"/>
              <a:buChar char="¢"/>
            </a:pPr>
            <a:r>
              <a:rPr lang="en-US" dirty="0" smtClean="0"/>
              <a:t>Complete all the identifying information at the top.</a:t>
            </a:r>
          </a:p>
          <a:p>
            <a:pPr lvl="1" eaLnBrk="1" hangingPunct="1">
              <a:buSzPct val="65000"/>
              <a:buFont typeface="Wingdings 2" pitchFamily="18" charset="2"/>
              <a:buChar char="¢"/>
            </a:pPr>
            <a:r>
              <a:rPr lang="en-US" dirty="0" smtClean="0"/>
              <a:t>Fill in all vaccine administration dates.</a:t>
            </a:r>
          </a:p>
          <a:p>
            <a:pPr lvl="1" eaLnBrk="1" hangingPunct="1">
              <a:buSzPct val="65000"/>
              <a:buFont typeface="Wingdings 2" pitchFamily="18" charset="2"/>
              <a:buChar char="¢"/>
            </a:pPr>
            <a:r>
              <a:rPr lang="en-US" dirty="0" smtClean="0">
                <a:solidFill>
                  <a:schemeClr val="tx2"/>
                </a:solidFill>
              </a:rPr>
              <a:t>Fill in Date of Expiration box.(for him to get his 2</a:t>
            </a:r>
            <a:r>
              <a:rPr lang="en-US" baseline="30000" dirty="0" smtClean="0">
                <a:solidFill>
                  <a:schemeClr val="tx2"/>
                </a:solidFill>
              </a:rPr>
              <a:t>nd</a:t>
            </a:r>
            <a:r>
              <a:rPr lang="en-US" dirty="0" smtClean="0">
                <a:solidFill>
                  <a:schemeClr val="tx2"/>
                </a:solidFill>
              </a:rPr>
              <a:t> varicella before starting kindergarten.)  He should return in 6 months to get the 2</a:t>
            </a:r>
            <a:r>
              <a:rPr lang="en-US" baseline="30000" dirty="0" smtClean="0">
                <a:solidFill>
                  <a:schemeClr val="tx2"/>
                </a:solidFill>
              </a:rPr>
              <a:t>nd</a:t>
            </a:r>
            <a:r>
              <a:rPr lang="en-US" dirty="0" smtClean="0">
                <a:solidFill>
                  <a:schemeClr val="tx2"/>
                </a:solidFill>
              </a:rPr>
              <a:t> dose of hepatitis A vaccine, but this should not be reflected in the date of expiration because it is not a required vaccine for him.  He could get the 2</a:t>
            </a:r>
            <a:r>
              <a:rPr lang="en-US" baseline="30000" dirty="0" smtClean="0">
                <a:solidFill>
                  <a:schemeClr val="tx2"/>
                </a:solidFill>
              </a:rPr>
              <a:t>nd</a:t>
            </a:r>
            <a:r>
              <a:rPr lang="en-US" dirty="0" smtClean="0">
                <a:solidFill>
                  <a:schemeClr val="tx2"/>
                </a:solidFill>
              </a:rPr>
              <a:t> varicella dose at that time if desired.</a:t>
            </a:r>
          </a:p>
          <a:p>
            <a:pPr lvl="1" eaLnBrk="1" hangingPunct="1">
              <a:buSzPct val="65000"/>
              <a:buFont typeface="Wingdings 2" pitchFamily="18" charset="2"/>
              <a:buChar char="¢"/>
            </a:pPr>
            <a:r>
              <a:rPr lang="en-US" dirty="0" smtClean="0"/>
              <a:t>Complete the name, address and phone number of the physician or clinic.</a:t>
            </a:r>
          </a:p>
          <a:p>
            <a:pPr lvl="1" eaLnBrk="1" hangingPunct="1">
              <a:buSzPct val="65000"/>
              <a:buFont typeface="Wingdings 2" pitchFamily="18" charset="2"/>
              <a:buChar char="¢"/>
            </a:pPr>
            <a:r>
              <a:rPr lang="en-US" dirty="0" smtClean="0"/>
              <a:t>Sign and date the certificate.</a:t>
            </a:r>
          </a:p>
          <a:p>
            <a:pPr lvl="1" eaLnBrk="1" hangingPunct="1">
              <a:buSzPct val="65000"/>
              <a:buFont typeface="Wingdings 2" pitchFamily="18" charset="2"/>
              <a:buChar char="¢"/>
            </a:pPr>
            <a:r>
              <a:rPr lang="en-US" dirty="0" smtClean="0"/>
              <a:t>Give photocopy of completed certificate for mother to take to other child care facility.</a:t>
            </a:r>
          </a:p>
          <a:p>
            <a:pPr eaLnBrk="1" hangingPunct="1"/>
            <a:endParaRPr lang="en-US" dirty="0" smtClean="0"/>
          </a:p>
          <a:p>
            <a:pPr eaLnBrk="1" hangingPunct="1"/>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9780B451-7A5F-4939-A5FB-1E2CC6A197A6}" type="slidenum">
              <a:rPr lang="en-US" smtClean="0"/>
              <a:pPr/>
              <a:t>65</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n-US" b="1" dirty="0" smtClean="0"/>
              <a:t>Case #3: Carlos</a:t>
            </a:r>
            <a:endParaRPr lang="en-US" dirty="0" smtClean="0"/>
          </a:p>
          <a:p>
            <a:pPr eaLnBrk="1" hangingPunct="1">
              <a:buFont typeface="Webdings" pitchFamily="18" charset="2"/>
              <a:buChar char="&lt;"/>
            </a:pPr>
            <a:r>
              <a:rPr lang="en-US" dirty="0" smtClean="0"/>
              <a:t>Today’s Date:	March 11, 2011</a:t>
            </a:r>
          </a:p>
          <a:p>
            <a:pPr eaLnBrk="1" hangingPunct="1">
              <a:buFont typeface="Webdings" pitchFamily="18" charset="2"/>
              <a:buChar char="&lt;"/>
            </a:pPr>
            <a:r>
              <a:rPr lang="en-US" dirty="0" smtClean="0"/>
              <a:t>Birth Date:		February 2,1900 (age 11yrs)</a:t>
            </a:r>
          </a:p>
          <a:p>
            <a:pPr eaLnBrk="1" hangingPunct="1">
              <a:buFont typeface="Webdings" pitchFamily="18" charset="2"/>
              <a:buChar char="&lt;"/>
            </a:pPr>
            <a:r>
              <a:rPr lang="en-US" dirty="0" smtClean="0"/>
              <a:t>Purpose of Visit:	Currently enrolled in school system in GA.  </a:t>
            </a:r>
          </a:p>
          <a:p>
            <a:pPr eaLnBrk="1" hangingPunct="1">
              <a:buFont typeface="Webdings" pitchFamily="18" charset="2"/>
              <a:buNone/>
            </a:pPr>
            <a:r>
              <a:rPr lang="en-US" dirty="0" smtClean="0"/>
              <a:t>                                                Currently in 5th grade .  Will be in 6th grade in  </a:t>
            </a:r>
          </a:p>
          <a:p>
            <a:pPr eaLnBrk="1" hangingPunct="1">
              <a:buFont typeface="Webdings" pitchFamily="18" charset="2"/>
              <a:buNone/>
            </a:pPr>
            <a:r>
              <a:rPr lang="en-US" dirty="0" smtClean="0"/>
              <a:t>                                                school year 20011-12.  Needs certificate to enter  </a:t>
            </a:r>
          </a:p>
          <a:p>
            <a:pPr eaLnBrk="1" hangingPunct="1">
              <a:buFont typeface="Webdings" pitchFamily="18" charset="2"/>
              <a:buNone/>
            </a:pPr>
            <a:r>
              <a:rPr lang="en-US" dirty="0" smtClean="0"/>
              <a:t>                                                6th grade.</a:t>
            </a:r>
          </a:p>
          <a:p>
            <a:pPr eaLnBrk="1" hangingPunct="1">
              <a:buFont typeface="Webdings" pitchFamily="18" charset="2"/>
              <a:buChar char="&lt;"/>
            </a:pPr>
            <a:r>
              <a:rPr lang="en-US" dirty="0" smtClean="0"/>
              <a:t>Medical History:	Well today; no known allergies. Parent  recalls  </a:t>
            </a:r>
          </a:p>
          <a:p>
            <a:pPr eaLnBrk="1" hangingPunct="1">
              <a:buFont typeface="Webdings" pitchFamily="18" charset="2"/>
              <a:buNone/>
            </a:pPr>
            <a:r>
              <a:rPr lang="en-US" dirty="0" smtClean="0"/>
              <a:t>                                                child had chickenpox  in spring 2006. Exposed </a:t>
            </a:r>
          </a:p>
          <a:p>
            <a:pPr eaLnBrk="1" hangingPunct="1">
              <a:buFont typeface="Webdings" pitchFamily="18" charset="2"/>
              <a:buNone/>
            </a:pPr>
            <a:r>
              <a:rPr lang="en-US" dirty="0" smtClean="0"/>
              <a:t>                                                to children in same kindergarten class. Had </a:t>
            </a:r>
          </a:p>
          <a:p>
            <a:pPr eaLnBrk="1" hangingPunct="1">
              <a:buFont typeface="Webdings" pitchFamily="18" charset="2"/>
              <a:buNone/>
            </a:pPr>
            <a:r>
              <a:rPr lang="en-US" dirty="0" smtClean="0"/>
              <a:t>                                                several blister like sores all over his body.  Out </a:t>
            </a:r>
          </a:p>
          <a:p>
            <a:pPr eaLnBrk="1" hangingPunct="1">
              <a:buFont typeface="Webdings" pitchFamily="18" charset="2"/>
              <a:buNone/>
            </a:pPr>
            <a:r>
              <a:rPr lang="en-US" dirty="0" smtClean="0"/>
              <a:t>                                                of school for over one week.</a:t>
            </a:r>
          </a:p>
          <a:p>
            <a:pPr eaLnBrk="1" hangingPunct="1">
              <a:buFont typeface="Webdings" pitchFamily="18" charset="2"/>
              <a:buChar char="&lt;"/>
            </a:pPr>
            <a:r>
              <a:rPr lang="en-US" dirty="0" smtClean="0"/>
              <a:t>Vaccine History:	</a:t>
            </a:r>
            <a:r>
              <a:rPr lang="en-US" dirty="0" smtClean="0">
                <a:solidFill>
                  <a:schemeClr val="tx2"/>
                </a:solidFill>
              </a:rPr>
              <a:t>DTaP: 4/5/00, 6/12/00,  8/4/00, 3/28/01, 4/15/01</a:t>
            </a:r>
          </a:p>
          <a:p>
            <a:pPr lvl="1" eaLnBrk="1" hangingPunct="1">
              <a:buClr>
                <a:schemeClr val="tx1"/>
              </a:buClr>
              <a:buFont typeface="Webdings" pitchFamily="18" charset="2"/>
              <a:buNone/>
            </a:pPr>
            <a:r>
              <a:rPr lang="en-US" sz="1600" dirty="0" smtClean="0">
                <a:solidFill>
                  <a:schemeClr val="tx2"/>
                </a:solidFill>
              </a:rPr>
              <a:t>		</a:t>
            </a:r>
            <a:r>
              <a:rPr lang="en-US" dirty="0" smtClean="0">
                <a:solidFill>
                  <a:schemeClr val="tx2"/>
                </a:solidFill>
              </a:rPr>
              <a:t>OPV: 4/5/00, 6/12/00, 3/28/01, 4/15/04</a:t>
            </a:r>
          </a:p>
          <a:p>
            <a:pPr lvl="1" eaLnBrk="1" hangingPunct="1">
              <a:buClr>
                <a:schemeClr val="tx1"/>
              </a:buClr>
              <a:buFont typeface="Webdings" pitchFamily="18" charset="2"/>
              <a:buNone/>
            </a:pPr>
            <a:r>
              <a:rPr lang="en-US" dirty="0" smtClean="0">
                <a:solidFill>
                  <a:schemeClr val="tx2"/>
                </a:solidFill>
              </a:rPr>
              <a:t>		MMR: 3/28/01</a:t>
            </a:r>
          </a:p>
          <a:p>
            <a:pPr lvl="1" eaLnBrk="1" hangingPunct="1">
              <a:buClr>
                <a:schemeClr val="tx1"/>
              </a:buClr>
              <a:buFont typeface="Webdings" pitchFamily="18" charset="2"/>
              <a:buNone/>
            </a:pPr>
            <a:r>
              <a:rPr lang="en-US" dirty="0" smtClean="0">
                <a:solidFill>
                  <a:schemeClr val="tx2"/>
                </a:solidFill>
              </a:rPr>
              <a:t>		Hep B:  4/5/00, 6/12/00, 8/14/00</a:t>
            </a:r>
          </a:p>
          <a:p>
            <a:pPr lvl="4" eaLnBrk="1" hangingPunct="1">
              <a:buClr>
                <a:schemeClr val="tx1"/>
              </a:buClr>
              <a:buFont typeface="Webdings" pitchFamily="18" charset="2"/>
              <a:buNone/>
            </a:pPr>
            <a:endParaRPr lang="en-US" dirty="0" smtClean="0"/>
          </a:p>
          <a:p>
            <a:pPr eaLnBrk="1" hangingPunct="1"/>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B72E8ECA-EB2C-4332-94DE-30129CF984E9}" type="slidenum">
              <a:rPr lang="en-US" smtClean="0"/>
              <a:pPr/>
              <a:t>66</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65E7BE22-79B5-4BD5-9EEA-5F0EC02202DC}" type="slidenum">
              <a:rPr lang="en-US" smtClean="0"/>
              <a:pPr/>
              <a:t>67</a:t>
            </a:fld>
            <a:endParaRPr lang="en-US" smtClean="0"/>
          </a:p>
        </p:txBody>
      </p:sp>
      <p:sp>
        <p:nvSpPr>
          <p:cNvPr id="144387" name="Rectangle 2"/>
          <p:cNvSpPr>
            <a:spLocks noGrp="1" noRot="1" noChangeAspect="1" noChangeArrowheads="1" noTextEdit="1"/>
          </p:cNvSpPr>
          <p:nvPr>
            <p:ph type="sldImg"/>
          </p:nvPr>
        </p:nvSpPr>
        <p:spPr>
          <a:xfrm>
            <a:off x="1309688" y="696913"/>
            <a:ext cx="4235450" cy="3178175"/>
          </a:xfrm>
          <a:ln/>
        </p:spPr>
      </p:sp>
      <p:sp>
        <p:nvSpPr>
          <p:cNvPr id="144388" name="Rectangle 3"/>
          <p:cNvSpPr>
            <a:spLocks noGrp="1" noChangeArrowheads="1"/>
          </p:cNvSpPr>
          <p:nvPr>
            <p:ph type="body" idx="1"/>
          </p:nvPr>
        </p:nvSpPr>
        <p:spPr>
          <a:xfrm>
            <a:off x="468313" y="3951288"/>
            <a:ext cx="6230937" cy="4879975"/>
          </a:xfrm>
          <a:noFill/>
          <a:ln/>
        </p:spPr>
        <p:txBody>
          <a:bodyPr/>
          <a:lstStyle/>
          <a:p>
            <a:pPr eaLnBrk="1" hangingPunct="1"/>
            <a:r>
              <a:rPr lang="en-US" dirty="0" smtClean="0"/>
              <a:t>Case # 3: Carlos continued…..</a:t>
            </a:r>
          </a:p>
          <a:p>
            <a:pPr eaLnBrk="1" hangingPunct="1"/>
            <a:r>
              <a:rPr lang="en-US" dirty="0" smtClean="0"/>
              <a:t>Display a completed certificate for Carlos</a:t>
            </a:r>
          </a:p>
          <a:p>
            <a:pPr eaLnBrk="1" hangingPunct="1"/>
            <a:r>
              <a:rPr lang="en-US" dirty="0" smtClean="0"/>
              <a:t>Complete all identifying information at the top</a:t>
            </a:r>
          </a:p>
          <a:p>
            <a:pPr eaLnBrk="1" hangingPunct="1"/>
            <a:r>
              <a:rPr lang="en-US" dirty="0" smtClean="0">
                <a:solidFill>
                  <a:schemeClr val="tx2"/>
                </a:solidFill>
              </a:rPr>
              <a:t>Make sure all vaccine administration dates or dates of immunity are completed</a:t>
            </a:r>
          </a:p>
          <a:p>
            <a:pPr eaLnBrk="1" hangingPunct="1"/>
            <a:r>
              <a:rPr lang="en-US" dirty="0" smtClean="0">
                <a:solidFill>
                  <a:schemeClr val="tx2"/>
                </a:solidFill>
              </a:rPr>
              <a:t>The recommended vaccines, Tdap, HPV, Hepatitis A and MCV4, were administered and entered in the appropriate boxes.  Though he should return to clinic in 2 months</a:t>
            </a:r>
            <a:r>
              <a:rPr lang="en-US" baseline="0" dirty="0" smtClean="0">
                <a:solidFill>
                  <a:schemeClr val="tx2"/>
                </a:solidFill>
              </a:rPr>
              <a:t> for 2</a:t>
            </a:r>
            <a:r>
              <a:rPr lang="en-US" baseline="30000" dirty="0" smtClean="0">
                <a:solidFill>
                  <a:schemeClr val="tx2"/>
                </a:solidFill>
              </a:rPr>
              <a:t>nd</a:t>
            </a:r>
            <a:r>
              <a:rPr lang="en-US" baseline="0" dirty="0" smtClean="0">
                <a:solidFill>
                  <a:schemeClr val="tx2"/>
                </a:solidFill>
              </a:rPr>
              <a:t> HPV, and then </a:t>
            </a:r>
            <a:r>
              <a:rPr lang="en-US" dirty="0" smtClean="0">
                <a:solidFill>
                  <a:schemeClr val="tx2"/>
                </a:solidFill>
              </a:rPr>
              <a:t>6 months for the 2</a:t>
            </a:r>
            <a:r>
              <a:rPr lang="en-US" baseline="30000" dirty="0" smtClean="0">
                <a:solidFill>
                  <a:schemeClr val="tx2"/>
                </a:solidFill>
              </a:rPr>
              <a:t>nd</a:t>
            </a:r>
            <a:r>
              <a:rPr lang="en-US" dirty="0" smtClean="0">
                <a:solidFill>
                  <a:schemeClr val="tx2"/>
                </a:solidFill>
              </a:rPr>
              <a:t> dose of hepatitis A vaccine and 3</a:t>
            </a:r>
            <a:r>
              <a:rPr lang="en-US" baseline="30000" dirty="0" smtClean="0">
                <a:solidFill>
                  <a:schemeClr val="tx2"/>
                </a:solidFill>
              </a:rPr>
              <a:t>rd</a:t>
            </a:r>
            <a:r>
              <a:rPr lang="en-US" dirty="0" smtClean="0">
                <a:solidFill>
                  <a:schemeClr val="tx2"/>
                </a:solidFill>
              </a:rPr>
              <a:t> dose of HPV, this date should NOT be recorded as the Date of Expiration on the certificate, since this vaccine is not a requirement for him.</a:t>
            </a:r>
          </a:p>
          <a:p>
            <a:pPr eaLnBrk="1" hangingPunct="1"/>
            <a:r>
              <a:rPr lang="en-US" dirty="0" smtClean="0">
                <a:solidFill>
                  <a:schemeClr val="tx2"/>
                </a:solidFill>
              </a:rPr>
              <a:t>Complete the name, address, phone number of the</a:t>
            </a:r>
            <a:r>
              <a:rPr lang="en-US" dirty="0" smtClean="0"/>
              <a:t> physician or clinic</a:t>
            </a:r>
          </a:p>
          <a:p>
            <a:pPr eaLnBrk="1" hangingPunct="1"/>
            <a:r>
              <a:rPr lang="en-US" dirty="0" smtClean="0"/>
              <a:t>Sign and date the certificate</a:t>
            </a:r>
          </a:p>
          <a:p>
            <a:pPr eaLnBrk="1" hangingPunct="1"/>
            <a:endParaRPr lang="en-US" dirty="0" smtClean="0"/>
          </a:p>
          <a:p>
            <a:pPr eaLnBrk="1" hangingPunct="1"/>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42721D6B-7D4D-4F61-A579-6A6CDB7B8853}" type="slidenum">
              <a:rPr lang="en-US" smtClean="0"/>
              <a:pPr/>
              <a:t>68</a:t>
            </a:fld>
            <a:endParaRPr lang="en-US" smtClean="0"/>
          </a:p>
        </p:txBody>
      </p:sp>
      <p:sp>
        <p:nvSpPr>
          <p:cNvPr id="145411" name="Rectangle 2"/>
          <p:cNvSpPr>
            <a:spLocks noGrp="1" noRot="1" noChangeAspect="1" noChangeArrowheads="1" noTextEdit="1"/>
          </p:cNvSpPr>
          <p:nvPr>
            <p:ph type="sldImg"/>
          </p:nvPr>
        </p:nvSpPr>
        <p:spPr>
          <a:xfrm>
            <a:off x="1401763" y="696913"/>
            <a:ext cx="3870325" cy="2903537"/>
          </a:xfrm>
          <a:ln/>
        </p:spPr>
      </p:sp>
      <p:sp>
        <p:nvSpPr>
          <p:cNvPr id="145412" name="Rectangle 3"/>
          <p:cNvSpPr>
            <a:spLocks noGrp="1" noChangeArrowheads="1"/>
          </p:cNvSpPr>
          <p:nvPr>
            <p:ph type="body" idx="1"/>
          </p:nvPr>
        </p:nvSpPr>
        <p:spPr>
          <a:xfrm>
            <a:off x="155575" y="3752850"/>
            <a:ext cx="6621463" cy="4773613"/>
          </a:xfrm>
          <a:noFill/>
          <a:ln/>
        </p:spPr>
        <p:txBody>
          <a:bodyPr/>
          <a:lstStyle/>
          <a:p>
            <a:pPr eaLnBrk="1" hangingPunct="1"/>
            <a:r>
              <a:rPr lang="en-US" dirty="0" smtClean="0"/>
              <a:t>It is important to establish employee immunizations as a safety measure:</a:t>
            </a:r>
          </a:p>
          <a:p>
            <a:pPr eaLnBrk="1" hangingPunct="1"/>
            <a:r>
              <a:rPr lang="en-US" dirty="0" smtClean="0">
                <a:cs typeface="Times New Roman" pitchFamily="18" charset="0"/>
              </a:rPr>
              <a:t>“Because of their contact with patients or infective material from patients, many health-care workers (HCWs), such as physicians, nurses, nursing students, lab technicians, volunteers, </a:t>
            </a:r>
            <a:r>
              <a:rPr lang="en-US" u="sng" dirty="0" smtClean="0">
                <a:cs typeface="Times New Roman" pitchFamily="18" charset="0"/>
              </a:rPr>
              <a:t>and administrative staff</a:t>
            </a:r>
            <a:r>
              <a:rPr lang="en-US" dirty="0" smtClean="0">
                <a:cs typeface="Times New Roman" pitchFamily="18" charset="0"/>
              </a:rPr>
              <a:t> are at risk for exposure to and possible transmission of vaccine-preventable diseases.  Maintenance of immunity is therefore an essential part of prevention and infection control programs for HCWs.”  </a:t>
            </a:r>
          </a:p>
          <a:p>
            <a:pPr eaLnBrk="1" hangingPunct="1"/>
            <a:r>
              <a:rPr lang="en-US" dirty="0" smtClean="0">
                <a:cs typeface="Times New Roman" pitchFamily="18" charset="0"/>
              </a:rPr>
              <a:t> “Any medical facility or health department that provides direct patient care is encouraged to formulate a comprehensive immunization policy for all HCWs.”</a:t>
            </a:r>
          </a:p>
          <a:p>
            <a:pPr eaLnBrk="1" hangingPunct="1"/>
            <a:r>
              <a:rPr lang="en-US" dirty="0" smtClean="0"/>
              <a:t>Both of these quotes come from the ACIP statement, “Immunization of Health-Care Workers,” MMWR, 12-26-97.</a:t>
            </a:r>
          </a:p>
          <a:p>
            <a:pPr eaLnBrk="1" hangingPunct="1"/>
            <a:r>
              <a:rPr lang="en-US" dirty="0" smtClean="0"/>
              <a:t>Also, this table is derived from that statement and also from the Adult Immunization Schedule, based on perceived risks for the different populations.  (Review table.)</a:t>
            </a:r>
          </a:p>
          <a:p>
            <a:pPr lvl="1" eaLnBrk="1" hangingPunct="1">
              <a:buFontTx/>
              <a:buChar char="•"/>
            </a:pPr>
            <a:r>
              <a:rPr lang="en-US" dirty="0" smtClean="0"/>
              <a:t>The left side of the table indicates those diseases for which HCWs should have immunity, either through history of disease (which could be MMR, varicella, hepatitis B), or documentation of vaccination, or positive serology.</a:t>
            </a:r>
          </a:p>
          <a:p>
            <a:pPr lvl="1" eaLnBrk="1" hangingPunct="1">
              <a:buFontTx/>
              <a:buChar char="•"/>
            </a:pPr>
            <a:r>
              <a:rPr lang="en-US" dirty="0" smtClean="0"/>
              <a:t>The right side of the table indicates other vaccines which may be needed by some HCWs who have additional medical risks.</a:t>
            </a:r>
          </a:p>
          <a:p>
            <a:pPr eaLnBrk="1" hangingPunct="1"/>
            <a:r>
              <a:rPr lang="en-US" dirty="0" smtClean="0"/>
              <a:t>This information can also be seen in the </a:t>
            </a:r>
            <a:r>
              <a:rPr lang="en-US" dirty="0" smtClean="0">
                <a:solidFill>
                  <a:schemeClr val="tx2"/>
                </a:solidFill>
              </a:rPr>
              <a:t>2009 </a:t>
            </a:r>
            <a:r>
              <a:rPr lang="en-US" dirty="0" smtClean="0"/>
              <a:t>Adult Immunization Schedule, as well as the information about immunization of persons with other conditions, such as pregnancy, diabetes, immunodeficiency, etc. which could pertain to HCWs as well.</a:t>
            </a:r>
          </a:p>
          <a:p>
            <a:pPr eaLnBrk="1" hangingPunct="1"/>
            <a:r>
              <a:rPr lang="en-US" dirty="0" smtClean="0"/>
              <a:t>Another excellent resource is the IAC document, Item #P2017, “Healthcare Worker Vaccination Recommendations.”  This is a one page summary of the above information which would make a good handout.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A2FA01EB-CCCB-4237-B18D-8C63565FE3ED}" type="slidenum">
              <a:rPr lang="en-US" smtClean="0"/>
              <a:pPr/>
              <a:t>69</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buFontTx/>
              <a:buChar char="•"/>
            </a:pPr>
            <a:r>
              <a:rPr lang="en-US" sz="1000" dirty="0" smtClean="0"/>
              <a:t>Immunization/immunity record maintained by the facility on each HCW</a:t>
            </a:r>
          </a:p>
          <a:p>
            <a:pPr lvl="1" eaLnBrk="1" hangingPunct="1">
              <a:buFontTx/>
              <a:buChar char="•"/>
            </a:pPr>
            <a:r>
              <a:rPr lang="en-US" sz="1000" dirty="0" smtClean="0"/>
              <a:t>This would be useful information in the event of a VPD occurrence among the patients or other HCWs</a:t>
            </a:r>
          </a:p>
          <a:p>
            <a:pPr eaLnBrk="1" hangingPunct="1">
              <a:buFontTx/>
              <a:buChar char="•"/>
            </a:pPr>
            <a:r>
              <a:rPr lang="en-US" sz="1000" dirty="0" smtClean="0"/>
              <a:t>Catch-up programs for current employees and policies for newly-hired workers</a:t>
            </a:r>
          </a:p>
          <a:p>
            <a:pPr eaLnBrk="1" hangingPunct="1">
              <a:buFontTx/>
              <a:buChar char="•"/>
            </a:pPr>
            <a:r>
              <a:rPr lang="en-US" sz="1000" dirty="0" smtClean="0"/>
              <a:t>Work restriction policies for susceptible workers after exposure</a:t>
            </a:r>
          </a:p>
          <a:p>
            <a:pPr eaLnBrk="1" hangingPunct="1">
              <a:buFontTx/>
              <a:buChar char="•"/>
            </a:pPr>
            <a:r>
              <a:rPr lang="en-US" sz="1000" dirty="0" smtClean="0"/>
              <a:t>Have plans for the management and control of outbreaks in the facility</a:t>
            </a:r>
          </a:p>
          <a:p>
            <a:pPr eaLnBrk="1" hangingPunct="1">
              <a:buFontTx/>
              <a:buChar char="•"/>
            </a:pPr>
            <a:r>
              <a:rPr lang="en-US" sz="1000" dirty="0" smtClean="0"/>
              <a:t>Options for refusal of vaccination by employees</a:t>
            </a:r>
          </a:p>
          <a:p>
            <a:pPr lvl="1" eaLnBrk="1" hangingPunct="1">
              <a:buFontTx/>
              <a:buChar char="•"/>
            </a:pPr>
            <a:r>
              <a:rPr lang="en-US" sz="1000" dirty="0" smtClean="0"/>
              <a:t>Some policies recommend having the employee sign a standard form, indicating his/her refusal of a particular vaccine and outlining his/her understanding of the necessary actions of furloughs, temporary reassignment of duties, etc. that may be necessary in the event of a VPD in the facility.</a:t>
            </a:r>
          </a:p>
          <a:p>
            <a:pPr eaLnBrk="1" hangingPunct="1">
              <a:buFontTx/>
              <a:buChar char="•"/>
            </a:pPr>
            <a:r>
              <a:rPr lang="en-US" sz="1000" dirty="0" smtClean="0"/>
              <a:t>Employers are strongly encouraged to access both of the following ACIP statements for more details:</a:t>
            </a:r>
          </a:p>
          <a:p>
            <a:pPr eaLnBrk="1" hangingPunct="1"/>
            <a:r>
              <a:rPr lang="en-US" sz="1000" dirty="0" smtClean="0">
                <a:cs typeface="Times New Roman" pitchFamily="18" charset="0"/>
              </a:rPr>
              <a:t>US Department of Health and Human Services, CDC, “Immunization of Health-Care Workers, Recommendations of the Advisory Committee on Immunization Practices (ACIP) and the Hospital Infection Control Practices Advisory Committee (HICPAC),” </a:t>
            </a:r>
            <a:r>
              <a:rPr lang="en-US" sz="1000" i="1" dirty="0" smtClean="0">
                <a:cs typeface="Times New Roman" pitchFamily="18" charset="0"/>
              </a:rPr>
              <a:t>MMWR, </a:t>
            </a:r>
            <a:r>
              <a:rPr lang="en-US" sz="1000" dirty="0" smtClean="0">
                <a:cs typeface="Times New Roman" pitchFamily="18" charset="0"/>
              </a:rPr>
              <a:t>December 26, 1997/Vol. 46/No. RR-18</a:t>
            </a:r>
          </a:p>
          <a:p>
            <a:pPr eaLnBrk="1" hangingPunct="1"/>
            <a:r>
              <a:rPr lang="en-US" sz="1000" dirty="0" smtClean="0">
                <a:cs typeface="Times New Roman" pitchFamily="18" charset="0"/>
              </a:rPr>
              <a:t>US Department of Health and Human Services, CDC, “Influenza Vaccination of Health-Care Personnel, Recommendations of the Healthcare Infection Control Practices Advisory Committee (HICPAC) and the Advisory Committee on Immunization Practices (ACIP),” </a:t>
            </a:r>
            <a:r>
              <a:rPr lang="en-US" sz="1000" i="1" dirty="0" smtClean="0">
                <a:cs typeface="Times New Roman" pitchFamily="18" charset="0"/>
              </a:rPr>
              <a:t>MMWR</a:t>
            </a:r>
            <a:r>
              <a:rPr lang="en-US" sz="1000" dirty="0" smtClean="0">
                <a:cs typeface="Times New Roman" pitchFamily="18" charset="0"/>
              </a:rPr>
              <a:t>, February 24, 2006/Vol. 55/No. RR-2</a:t>
            </a:r>
          </a:p>
          <a:p>
            <a:pPr eaLnBrk="1" hangingPunct="1"/>
            <a:endParaRPr lang="en-US" sz="1000" dirty="0" smtClean="0"/>
          </a:p>
          <a:p>
            <a:pPr eaLnBrk="1" hangingPunct="1"/>
            <a:endParaRPr lang="en-US" sz="1000" dirty="0" smtClean="0"/>
          </a:p>
          <a:p>
            <a:pPr eaLnBrk="1" hangingPunct="1"/>
            <a:endParaRPr lang="en-US" sz="1000"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xfrm>
            <a:off x="1181100" y="256674"/>
            <a:ext cx="4648200" cy="3609473"/>
          </a:xfrm>
          <a:ln/>
        </p:spPr>
      </p:sp>
      <p:sp>
        <p:nvSpPr>
          <p:cNvPr id="3" name="Notes Placeholder 2"/>
          <p:cNvSpPr>
            <a:spLocks noGrp="1"/>
          </p:cNvSpPr>
          <p:nvPr>
            <p:ph type="body" idx="1"/>
          </p:nvPr>
        </p:nvSpPr>
        <p:spPr/>
        <p:txBody>
          <a:bodyPr>
            <a:normAutofit fontScale="77500" lnSpcReduction="20000"/>
          </a:bodyPr>
          <a:lstStyle/>
          <a:p>
            <a:pPr>
              <a:defRPr/>
            </a:pPr>
            <a:r>
              <a:rPr lang="en-US" dirty="0" smtClean="0"/>
              <a:t>VAERS provides a nationwide mechanism by which adverse events following immunization may be reported, analyzed, and made available to the public.  </a:t>
            </a:r>
          </a:p>
          <a:p>
            <a:pPr eaLnBrk="1" hangingPunct="1">
              <a:defRPr/>
            </a:pPr>
            <a:endParaRPr lang="en-US" b="1" dirty="0" smtClean="0"/>
          </a:p>
          <a:p>
            <a:pPr eaLnBrk="1" hangingPunct="1">
              <a:defRPr/>
            </a:pPr>
            <a:r>
              <a:rPr lang="en-US" dirty="0" smtClean="0"/>
              <a:t>The primary objectives of VAERS are to:</a:t>
            </a:r>
          </a:p>
          <a:p>
            <a:pPr eaLnBrk="1" hangingPunct="1">
              <a:buFont typeface="Arial" pitchFamily="34" charset="0"/>
              <a:buChar char="•"/>
              <a:defRPr/>
            </a:pPr>
            <a:r>
              <a:rPr lang="en-US" dirty="0" smtClean="0"/>
              <a:t> Detect new, unusual, or rare vaccine adverse events;</a:t>
            </a:r>
          </a:p>
          <a:p>
            <a:pPr eaLnBrk="1" hangingPunct="1">
              <a:buFont typeface="Arial" pitchFamily="34" charset="0"/>
              <a:buChar char="•"/>
              <a:defRPr/>
            </a:pPr>
            <a:r>
              <a:rPr lang="en-US" dirty="0" smtClean="0"/>
              <a:t> Monitor increases in known adverse events;</a:t>
            </a:r>
          </a:p>
          <a:p>
            <a:pPr eaLnBrk="1" hangingPunct="1">
              <a:buFont typeface="Arial" pitchFamily="34" charset="0"/>
              <a:buChar char="•"/>
              <a:defRPr/>
            </a:pPr>
            <a:r>
              <a:rPr lang="en-US" dirty="0" smtClean="0"/>
              <a:t> Identify potential patient risk factors for particular types of adverse events;</a:t>
            </a:r>
          </a:p>
          <a:p>
            <a:pPr eaLnBrk="1" hangingPunct="1">
              <a:buFont typeface="Arial" pitchFamily="34" charset="0"/>
              <a:buChar char="•"/>
              <a:defRPr/>
            </a:pPr>
            <a:r>
              <a:rPr lang="en-US" dirty="0" smtClean="0"/>
              <a:t> Identify vaccine lots with increased numbers or types of reported adverse events; and</a:t>
            </a:r>
          </a:p>
          <a:p>
            <a:pPr eaLnBrk="1" hangingPunct="1">
              <a:buFont typeface="Arial" pitchFamily="34" charset="0"/>
              <a:buChar char="•"/>
              <a:defRPr/>
            </a:pPr>
            <a:r>
              <a:rPr lang="en-US" dirty="0" smtClean="0"/>
              <a:t> Assess the safety of newly licensed vaccines.</a:t>
            </a:r>
          </a:p>
          <a:p>
            <a:pPr eaLnBrk="1" hangingPunct="1">
              <a:buFont typeface="Arial" pitchFamily="34" charset="0"/>
              <a:buChar char="•"/>
              <a:defRPr/>
            </a:pPr>
            <a:endParaRPr lang="en-US" dirty="0" smtClean="0"/>
          </a:p>
          <a:p>
            <a:pPr eaLnBrk="1" hangingPunct="1">
              <a:buFont typeface="Arial" pitchFamily="34" charset="0"/>
              <a:buChar char="•"/>
              <a:defRPr/>
            </a:pPr>
            <a:endParaRPr lang="en-US" dirty="0" smtClean="0"/>
          </a:p>
          <a:p>
            <a:pPr>
              <a:defRPr/>
            </a:pPr>
            <a:r>
              <a:rPr lang="en-US" b="1" dirty="0" smtClean="0"/>
              <a:t>What Can Be Reported to VAERS? </a:t>
            </a:r>
          </a:p>
          <a:p>
            <a:pPr>
              <a:defRPr/>
            </a:pPr>
            <a:r>
              <a:rPr lang="en-US" dirty="0" smtClean="0"/>
              <a:t>VAERS encourages the reporting of any clinically significant adverse event that occurs after the administration of any vaccine licensed in the United States.</a:t>
            </a:r>
          </a:p>
          <a:p>
            <a:pPr>
              <a:defRPr/>
            </a:pPr>
            <a:endParaRPr lang="en-US" b="1" dirty="0" smtClean="0"/>
          </a:p>
          <a:p>
            <a:pPr>
              <a:defRPr/>
            </a:pPr>
            <a:r>
              <a:rPr lang="en-US" b="1" dirty="0" smtClean="0"/>
              <a:t>Who Reports to VAERS? </a:t>
            </a:r>
          </a:p>
          <a:p>
            <a:pPr>
              <a:defRPr/>
            </a:pPr>
            <a:r>
              <a:rPr lang="en-US" dirty="0" smtClean="0"/>
              <a:t>Anyone can file a VAERS report, including parents, health care providers, manufacturers, and vaccine recipients.</a:t>
            </a:r>
          </a:p>
          <a:p>
            <a:pPr>
              <a:defRPr/>
            </a:pPr>
            <a:endParaRPr lang="en-US" b="1" dirty="0" smtClean="0"/>
          </a:p>
          <a:p>
            <a:pPr eaLnBrk="1" hangingPunct="1">
              <a:defRPr/>
            </a:pPr>
            <a:r>
              <a:rPr lang="en-US" b="1" dirty="0" smtClean="0"/>
              <a:t>Does VAERS Provide General Vaccine Information?</a:t>
            </a:r>
          </a:p>
          <a:p>
            <a:pPr eaLnBrk="1" hangingPunct="1">
              <a:defRPr/>
            </a:pPr>
            <a:r>
              <a:rPr lang="en-US" dirty="0" smtClean="0"/>
              <a:t>No. VAERS only collects and analyzes adverse event reports. In another example, VAERS determined that there may be a potential for a small increase in risk for  </a:t>
            </a:r>
            <a:r>
              <a:rPr lang="en-US" dirty="0" err="1" smtClean="0"/>
              <a:t>Guillain-Barre</a:t>
            </a:r>
            <a:r>
              <a:rPr lang="en-US" dirty="0" smtClean="0"/>
              <a:t> syndrome after the meningococcal conjugate vaccine, </a:t>
            </a:r>
            <a:r>
              <a:rPr lang="en-US" dirty="0" err="1" smtClean="0"/>
              <a:t>Menactra</a:t>
            </a:r>
            <a:r>
              <a:rPr lang="en-US" dirty="0" smtClean="0"/>
              <a:t>. As a result of this finding, a history of </a:t>
            </a:r>
            <a:r>
              <a:rPr lang="en-US" dirty="0" err="1" smtClean="0"/>
              <a:t>Guillain-Barre</a:t>
            </a:r>
            <a:r>
              <a:rPr lang="en-US" dirty="0" smtClean="0"/>
              <a:t> syndrome became a contraindication to the vaccine and further controlled studies are currently underway to research this issue.</a:t>
            </a:r>
          </a:p>
          <a:p>
            <a:pPr eaLnBrk="1" hangingPunct="1">
              <a:defRPr/>
            </a:pPr>
            <a:endParaRPr lang="en-US" dirty="0" smtClean="0"/>
          </a:p>
          <a:p>
            <a:pPr eaLnBrk="1" hangingPunct="1">
              <a:defRPr/>
            </a:pPr>
            <a:r>
              <a:rPr lang="en-US" dirty="0" smtClean="0"/>
              <a:t>The VAERS</a:t>
            </a:r>
            <a:r>
              <a:rPr lang="en-US" baseline="0" dirty="0" smtClean="0"/>
              <a:t> website for reporting is:  http:vaers.hhs.gov/  or you can call to report at 1-800-822-7967</a:t>
            </a:r>
          </a:p>
          <a:p>
            <a:pPr eaLnBrk="1" hangingPunct="1">
              <a:defRPr/>
            </a:pPr>
            <a:endParaRPr lang="en-US" baseline="0" dirty="0" smtClean="0"/>
          </a:p>
          <a:p>
            <a:pPr eaLnBrk="1" hangingPunct="1">
              <a:defRPr/>
            </a:pPr>
            <a:endParaRPr lang="en-US" dirty="0" smtClean="0"/>
          </a:p>
          <a:p>
            <a:pPr eaLnBrk="1" hangingPunct="1">
              <a:defRPr/>
            </a:pPr>
            <a:endParaRPr lang="en-US" dirty="0" smtClean="0"/>
          </a:p>
        </p:txBody>
      </p:sp>
      <p:sp>
        <p:nvSpPr>
          <p:cNvPr id="222212" name="Slide Number Placeholder 3"/>
          <p:cNvSpPr>
            <a:spLocks noGrp="1"/>
          </p:cNvSpPr>
          <p:nvPr>
            <p:ph type="sldNum" sz="quarter" idx="5"/>
          </p:nvPr>
        </p:nvSpPr>
        <p:spPr>
          <a:noFill/>
        </p:spPr>
        <p:txBody>
          <a:bodyPr/>
          <a:lstStyle/>
          <a:p>
            <a:fld id="{CBFB2491-D0C5-42AC-9333-9965C2AAE2FD}" type="slidenum">
              <a:rPr lang="en-US" smtClean="0"/>
              <a:pPr/>
              <a:t>70</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94727A02-5607-4DB8-A807-186F2C3C069B}" type="slidenum">
              <a:rPr lang="en-US" smtClean="0"/>
              <a:pPr/>
              <a:t>8</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lvl="1" eaLnBrk="1" hangingPunct="1"/>
            <a:r>
              <a:rPr lang="en-US" sz="1100" dirty="0" smtClean="0"/>
              <a:t>Both the child and the adult in these pictures are experiencing painful muscle spasms from tetanus. It is nearly impossible for them to move or control the muscles in their bodies   The child cannot eat because the muscles in her mouth have become so tight and it is difficult for her to swallow.  Other possible complications are broken bones from muscle spasms, breathing problems, and death.</a:t>
            </a:r>
          </a:p>
          <a:p>
            <a:pPr eaLnBrk="1" hangingPunct="1"/>
            <a:endParaRPr lang="en-US" sz="1100" dirty="0" smtClean="0"/>
          </a:p>
          <a:p>
            <a:pPr lvl="2" eaLnBrk="1" hangingPunct="1">
              <a:buFont typeface="Wingdings" pitchFamily="2" charset="2"/>
              <a:buChar char="n"/>
            </a:pPr>
            <a:r>
              <a:rPr lang="en-US" sz="1100" dirty="0" smtClean="0"/>
              <a:t>The tetanus germ lives in dirt and the intestines and the feces of animals.</a:t>
            </a:r>
          </a:p>
          <a:p>
            <a:pPr lvl="2" eaLnBrk="1" hangingPunct="1">
              <a:buFont typeface="Wingdings" pitchFamily="2" charset="2"/>
              <a:buChar char="n"/>
            </a:pPr>
            <a:r>
              <a:rPr lang="en-US" sz="1100" dirty="0" smtClean="0"/>
              <a:t>The germ enters the body through cuts, punctures, burns, and other wounds.</a:t>
            </a:r>
          </a:p>
          <a:p>
            <a:pPr lvl="2" eaLnBrk="1" hangingPunct="1">
              <a:buFont typeface="Wingdings" pitchFamily="2" charset="2"/>
              <a:buChar char="n"/>
            </a:pPr>
            <a:r>
              <a:rPr lang="en-US" sz="1100" dirty="0" smtClean="0"/>
              <a:t>Most cases of tetanus reported occur in adults who have not been immunized or who are under immunized; i.e., they have not received boosters to maintain a level of protection. </a:t>
            </a:r>
          </a:p>
          <a:p>
            <a:pPr lvl="2" eaLnBrk="1" hangingPunct="1">
              <a:buFont typeface="Wingdings" pitchFamily="2" charset="2"/>
              <a:buChar char="n"/>
            </a:pPr>
            <a:r>
              <a:rPr lang="en-US" sz="1100" dirty="0" smtClean="0"/>
              <a:t>Tetanus is easy to prevent in children and adults with vaccine.</a:t>
            </a:r>
          </a:p>
          <a:p>
            <a:pPr lvl="2" eaLnBrk="1" hangingPunct="1">
              <a:buFont typeface="Wingdings" pitchFamily="2" charset="2"/>
              <a:buChar char="n"/>
            </a:pPr>
            <a:r>
              <a:rPr lang="en-US" sz="1100" dirty="0" smtClean="0"/>
              <a:t>It is usually given along with diphtheria and pertussis as the “T” component of the D</a:t>
            </a:r>
            <a:r>
              <a:rPr lang="en-US" sz="1100" u="sng" dirty="0" smtClean="0"/>
              <a:t>T</a:t>
            </a:r>
            <a:r>
              <a:rPr lang="en-US" sz="1100" dirty="0" smtClean="0"/>
              <a:t>aP, D</a:t>
            </a:r>
            <a:r>
              <a:rPr lang="en-US" sz="1100" u="sng" dirty="0" smtClean="0"/>
              <a:t>T</a:t>
            </a:r>
            <a:r>
              <a:rPr lang="en-US" sz="1100" dirty="0" smtClean="0"/>
              <a:t>, </a:t>
            </a:r>
            <a:r>
              <a:rPr lang="en-US" sz="1100" u="sng" dirty="0" smtClean="0"/>
              <a:t>T</a:t>
            </a:r>
            <a:r>
              <a:rPr lang="en-US" sz="1100" dirty="0" smtClean="0"/>
              <a:t>dap, or </a:t>
            </a:r>
            <a:r>
              <a:rPr lang="en-US" sz="1100" u="sng" dirty="0" smtClean="0"/>
              <a:t>T</a:t>
            </a:r>
            <a:r>
              <a:rPr lang="en-US" sz="1100" dirty="0" smtClean="0"/>
              <a:t>d vaccine.</a:t>
            </a:r>
          </a:p>
          <a:p>
            <a:pPr lvl="2" eaLnBrk="1" hangingPunct="1">
              <a:buFont typeface="Webdings" pitchFamily="18" charset="2"/>
              <a:buChar char="&lt;"/>
            </a:pPr>
            <a:r>
              <a:rPr lang="en-US" sz="1100" dirty="0" smtClean="0"/>
              <a:t>It is one of the vaccines that needs to be given periodically (every 10 years) as a booster, throughout a person’s lifetime</a:t>
            </a:r>
          </a:p>
          <a:p>
            <a:pPr lvl="2" eaLnBrk="1" hangingPunct="1">
              <a:buFont typeface="Webdings" pitchFamily="18" charset="2"/>
              <a:buChar char="&lt;"/>
            </a:pPr>
            <a:r>
              <a:rPr lang="en-US" sz="1100" dirty="0" smtClean="0"/>
              <a:t>Required for school and child care attendance</a:t>
            </a:r>
          </a:p>
          <a:p>
            <a:pPr eaLnBrk="1" hangingPunct="1"/>
            <a:endParaRPr lang="en-US" sz="1000"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p:spPr>
        <p:txBody>
          <a:bodyPr/>
          <a:lstStyle/>
          <a:p>
            <a:r>
              <a:rPr lang="en-US" dirty="0" smtClean="0"/>
              <a:t>On October 1, 1988, the National Childhood Vaccine Injury Act of 1986 created the National Vaccine Injury Compensation Program (VICP). The VICP was established to ensure an adequate supply of vaccines, stabilize vaccine costs, and establish and maintain an accessible and efficient forum for individuals found to be injured by certain vaccines. The VICP is a no-fault alternative to the traditional public legal system for resolving vaccine injury claims that provides compensation to people found to be injured by certain vaccines. </a:t>
            </a:r>
          </a:p>
          <a:p>
            <a:endParaRPr lang="en-US" dirty="0" smtClean="0"/>
          </a:p>
          <a:p>
            <a:r>
              <a:rPr lang="en-US" dirty="0" smtClean="0"/>
              <a:t>The National Childhood Vaccine Injury Act (NCVIA) set forth 3 basic requirements for all vaccination providers, which are: </a:t>
            </a:r>
          </a:p>
          <a:p>
            <a:endParaRPr lang="en-US" dirty="0" smtClean="0"/>
          </a:p>
          <a:p>
            <a:pPr>
              <a:buFontTx/>
              <a:buChar char="•"/>
            </a:pPr>
            <a:r>
              <a:rPr lang="en-US" dirty="0" smtClean="0"/>
              <a:t> Providers must give the patient (or parent/legal representative of a minor) a copy of the relevant federal "Vaccine Information Statement" (VIS)        for the vaccine they are about to receive. </a:t>
            </a:r>
          </a:p>
          <a:p>
            <a:pPr>
              <a:buFontTx/>
              <a:buChar char="•"/>
            </a:pPr>
            <a:endParaRPr lang="en-US" dirty="0" smtClean="0"/>
          </a:p>
          <a:p>
            <a:pPr>
              <a:buFontTx/>
              <a:buChar char="•"/>
            </a:pPr>
            <a:r>
              <a:rPr lang="en-US" dirty="0" smtClean="0"/>
              <a:t> Providers must record certain information about the vaccine(s) administered in the patient's medical record or a permanent office log. </a:t>
            </a:r>
          </a:p>
          <a:p>
            <a:pPr>
              <a:buFontTx/>
              <a:buChar char="•"/>
            </a:pPr>
            <a:endParaRPr lang="en-US" dirty="0" smtClean="0"/>
          </a:p>
          <a:p>
            <a:pPr>
              <a:buFontTx/>
              <a:buChar char="•"/>
            </a:pPr>
            <a:r>
              <a:rPr lang="en-US" dirty="0" smtClean="0"/>
              <a:t> Providers must document any adverse event following the vaccination that the patient experiences and that becomes known to the provider, whether or not it is felt to be caused by the vaccine, and submit the report to the Vaccine Adverse Event Reporting System (VAERS).</a:t>
            </a:r>
          </a:p>
          <a:p>
            <a:endParaRPr lang="en-US" dirty="0" smtClean="0"/>
          </a:p>
          <a:p>
            <a:pPr eaLnBrk="1" hangingPunct="1"/>
            <a:endParaRPr lang="en-US" dirty="0" smtClean="0"/>
          </a:p>
        </p:txBody>
      </p:sp>
      <p:sp>
        <p:nvSpPr>
          <p:cNvPr id="223236" name="Slide Number Placeholder 3"/>
          <p:cNvSpPr>
            <a:spLocks noGrp="1"/>
          </p:cNvSpPr>
          <p:nvPr>
            <p:ph type="sldNum" sz="quarter" idx="5"/>
          </p:nvPr>
        </p:nvSpPr>
        <p:spPr>
          <a:noFill/>
        </p:spPr>
        <p:txBody>
          <a:bodyPr/>
          <a:lstStyle/>
          <a:p>
            <a:fld id="{B8A74DF6-6C21-4520-B241-0A826B3CA451}" type="slidenum">
              <a:rPr lang="en-US" smtClean="0"/>
              <a:pPr/>
              <a:t>71</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7095FCB4-DBA9-4F5A-8485-1F55E01FF73F}" type="slidenum">
              <a:rPr lang="en-US" smtClean="0"/>
              <a:pPr/>
              <a:t>72</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dirty="0" smtClean="0">
                <a:solidFill>
                  <a:schemeClr val="tx2"/>
                </a:solidFill>
              </a:rPr>
              <a:t>If you need further information about the changes, or to ask questions later, these are some resources you can to go to help you with that.</a:t>
            </a:r>
          </a:p>
          <a:p>
            <a:pPr eaLnBrk="1" hangingPunct="1"/>
            <a:endParaRPr lang="en-US" dirty="0" smtClean="0">
              <a:solidFill>
                <a:schemeClr val="tx2"/>
              </a:solidFill>
            </a:endParaRPr>
          </a:p>
          <a:p>
            <a:pPr eaLnBrk="1" hangingPunct="1"/>
            <a:r>
              <a:rPr lang="en-US" dirty="0" smtClean="0">
                <a:solidFill>
                  <a:schemeClr val="tx2"/>
                </a:solidFill>
              </a:rPr>
              <a:t>Local health department</a:t>
            </a:r>
          </a:p>
          <a:p>
            <a:pPr eaLnBrk="1" hangingPunct="1"/>
            <a:r>
              <a:rPr lang="en-US" dirty="0" smtClean="0">
                <a:solidFill>
                  <a:schemeClr val="tx2"/>
                </a:solidFill>
              </a:rPr>
              <a:t>District Immunization Coordinator</a:t>
            </a:r>
          </a:p>
          <a:p>
            <a:pPr eaLnBrk="1" hangingPunct="1"/>
            <a:r>
              <a:rPr lang="en-US" dirty="0" smtClean="0">
                <a:solidFill>
                  <a:schemeClr val="tx2"/>
                </a:solidFill>
              </a:rPr>
              <a:t>GA Immunization Program Office</a:t>
            </a:r>
          </a:p>
          <a:p>
            <a:pPr lvl="1" eaLnBrk="1" hangingPunct="1"/>
            <a:r>
              <a:rPr lang="en-US" dirty="0" smtClean="0">
                <a:solidFill>
                  <a:schemeClr val="tx2"/>
                </a:solidFill>
              </a:rPr>
              <a:t>404-657-3158</a:t>
            </a:r>
          </a:p>
          <a:p>
            <a:pPr lvl="1" eaLnBrk="1" hangingPunct="1"/>
            <a:r>
              <a:rPr lang="en-US" dirty="0" smtClean="0">
                <a:solidFill>
                  <a:schemeClr val="tx2"/>
                </a:solidFill>
              </a:rPr>
              <a:t>Website http://health.state.ga.us/programs/immunization</a:t>
            </a:r>
          </a:p>
          <a:p>
            <a:pPr eaLnBrk="1" hangingPunct="1"/>
            <a:r>
              <a:rPr lang="en-US" dirty="0" smtClean="0">
                <a:solidFill>
                  <a:schemeClr val="tx2"/>
                </a:solidFill>
              </a:rPr>
              <a:t>GA Chapter of the AAP</a:t>
            </a:r>
          </a:p>
          <a:p>
            <a:pPr eaLnBrk="1" hangingPunct="1"/>
            <a:r>
              <a:rPr lang="en-US" dirty="0" smtClean="0">
                <a:solidFill>
                  <a:schemeClr val="tx2"/>
                </a:solidFill>
              </a:rPr>
              <a:t>GAFP</a:t>
            </a:r>
          </a:p>
          <a:p>
            <a:pPr eaLnBrk="1" hangingPunct="1"/>
            <a:endParaRPr lang="en-US" dirty="0" smtClean="0"/>
          </a:p>
          <a:p>
            <a:pPr eaLnBrk="1" hangingPunct="1"/>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7" eaLnBrk="0" fontAlgn="base" hangingPunct="0">
              <a:spcBef>
                <a:spcPct val="30000"/>
              </a:spcBef>
              <a:spcAft>
                <a:spcPct val="0"/>
              </a:spcAft>
            </a:pPr>
            <a:r>
              <a:rPr lang="en-US" dirty="0" smtClean="0"/>
              <a:t>The Immunization Program webpage contains various helpful information.  The webpage address is at the top of the slide.</a:t>
            </a:r>
          </a:p>
          <a:p>
            <a:endParaRPr lang="en-US" dirty="0"/>
          </a:p>
        </p:txBody>
      </p:sp>
      <p:sp>
        <p:nvSpPr>
          <p:cNvPr id="4" name="Slide Number Placeholder 3"/>
          <p:cNvSpPr>
            <a:spLocks noGrp="1"/>
          </p:cNvSpPr>
          <p:nvPr>
            <p:ph type="sldNum" sz="quarter" idx="10"/>
          </p:nvPr>
        </p:nvSpPr>
        <p:spPr/>
        <p:txBody>
          <a:bodyPr/>
          <a:lstStyle/>
          <a:p>
            <a:pPr>
              <a:defRPr/>
            </a:pPr>
            <a:fld id="{0AD5FEDA-2B37-40C4-AB46-AD6807AFCB4F}" type="slidenum">
              <a:rPr lang="en-US" smtClean="0"/>
              <a:pPr>
                <a:defRPr/>
              </a:pPr>
              <a:t>73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EF944D48-11B8-43CF-B8C7-F0F9B89A9B7F}" type="slidenum">
              <a:rPr lang="en-US" smtClean="0"/>
              <a:pPr/>
              <a:t>9</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lvl="1" eaLnBrk="1" hangingPunct="1">
              <a:lnSpc>
                <a:spcPct val="90000"/>
              </a:lnSpc>
            </a:pPr>
            <a:r>
              <a:rPr lang="en-US" dirty="0" smtClean="0"/>
              <a:t>This is a slide of a child who is suffering from pertussis, commonly know as “whooping cough”.</a:t>
            </a:r>
          </a:p>
          <a:p>
            <a:pPr lvl="1" eaLnBrk="1" hangingPunct="1">
              <a:lnSpc>
                <a:spcPct val="90000"/>
              </a:lnSpc>
            </a:pPr>
            <a:r>
              <a:rPr lang="en-US" dirty="0" smtClean="0"/>
              <a:t>He is experiencing coughing spasms, which produce a “whooping” sound. The sound occurs because the child is trying to catch his breath before the next round of coughing.  Often children have difficulty breathing and experience vomiting and exhaustion from the severe coughing. Other complications include pneumonia, seizures, and death.  Adults may also get pertussis, but they usually do not get very sick and may not be aware they have the disease.  Unfortunately, they can spread the disease to infants who are too young to have completed the vaccine series.</a:t>
            </a:r>
          </a:p>
          <a:p>
            <a:pPr eaLnBrk="1" hangingPunct="1">
              <a:lnSpc>
                <a:spcPct val="90000"/>
              </a:lnSpc>
            </a:pPr>
            <a:endParaRPr lang="en-US" dirty="0" smtClean="0"/>
          </a:p>
          <a:p>
            <a:pPr lvl="2" eaLnBrk="1" hangingPunct="1">
              <a:lnSpc>
                <a:spcPct val="90000"/>
              </a:lnSpc>
              <a:buFont typeface="Wingdings" pitchFamily="2" charset="2"/>
              <a:buChar char="n"/>
            </a:pPr>
            <a:r>
              <a:rPr lang="en-US" dirty="0" smtClean="0"/>
              <a:t>The pertussis germ lives in the mouth, nose, and throat of the infected person.</a:t>
            </a:r>
          </a:p>
          <a:p>
            <a:pPr lvl="2" eaLnBrk="1" hangingPunct="1">
              <a:lnSpc>
                <a:spcPct val="90000"/>
              </a:lnSpc>
              <a:buFont typeface="Wingdings" pitchFamily="2" charset="2"/>
              <a:buChar char="n"/>
            </a:pPr>
            <a:r>
              <a:rPr lang="en-US" dirty="0" smtClean="0"/>
              <a:t>The germ is spread from person to person by coughing and sneezing.  </a:t>
            </a:r>
          </a:p>
          <a:p>
            <a:pPr lvl="2" eaLnBrk="1" hangingPunct="1">
              <a:lnSpc>
                <a:spcPct val="90000"/>
              </a:lnSpc>
              <a:buFont typeface="Wingdings" pitchFamily="2" charset="2"/>
              <a:buChar char="n"/>
            </a:pPr>
            <a:r>
              <a:rPr lang="en-US" dirty="0" smtClean="0"/>
              <a:t>Pertussis vaccine is given to prevent pertussis in infants and children. </a:t>
            </a:r>
          </a:p>
          <a:p>
            <a:pPr lvl="2" eaLnBrk="1" hangingPunct="1">
              <a:lnSpc>
                <a:spcPct val="90000"/>
              </a:lnSpc>
              <a:buFont typeface="Wingdings" pitchFamily="2" charset="2"/>
              <a:buChar char="n"/>
            </a:pPr>
            <a:r>
              <a:rPr lang="en-US" dirty="0" smtClean="0"/>
              <a:t>It is the “P” component of the DTa</a:t>
            </a:r>
            <a:r>
              <a:rPr lang="en-US" u="sng" dirty="0" smtClean="0"/>
              <a:t>P</a:t>
            </a:r>
            <a:r>
              <a:rPr lang="en-US" dirty="0" smtClean="0"/>
              <a:t> or Tdap</a:t>
            </a:r>
            <a:r>
              <a:rPr lang="en-US" u="sng" dirty="0" smtClean="0"/>
              <a:t>.</a:t>
            </a:r>
          </a:p>
          <a:p>
            <a:pPr lvl="2" eaLnBrk="1" hangingPunct="1">
              <a:lnSpc>
                <a:spcPct val="90000"/>
              </a:lnSpc>
              <a:buFont typeface="Wingdings" pitchFamily="2" charset="2"/>
              <a:buChar char="n"/>
            </a:pPr>
            <a:r>
              <a:rPr lang="en-US" u="sng" dirty="0" smtClean="0"/>
              <a:t> </a:t>
            </a:r>
            <a:r>
              <a:rPr lang="en-US" dirty="0" smtClean="0"/>
              <a:t>Most of the cases reported in Georgia occurred in infants under 6 weeks of age.  They were too young to be immunized.</a:t>
            </a:r>
          </a:p>
          <a:p>
            <a:pPr lvl="2" eaLnBrk="1" hangingPunct="1">
              <a:lnSpc>
                <a:spcPct val="90000"/>
              </a:lnSpc>
              <a:buFont typeface="Webdings" pitchFamily="18" charset="2"/>
              <a:buChar char="&lt;"/>
            </a:pPr>
            <a:r>
              <a:rPr lang="en-US" dirty="0" smtClean="0"/>
              <a:t>In GA it is a requirement that all children in child care and school facilities be immunized against diphtheria, tetanus and pertussis</a:t>
            </a:r>
          </a:p>
          <a:p>
            <a:pPr eaLnBrk="1" hangingPunct="1">
              <a:lnSpc>
                <a:spcPct val="90000"/>
              </a:lnSpc>
            </a:pP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B031F560-9B66-4F64-B4B8-D445858E1701}" type="slidenum">
              <a:rPr lang="en-US" smtClean="0"/>
              <a:pPr/>
              <a:t>10</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lvl="1" eaLnBrk="1" hangingPunct="1"/>
            <a:r>
              <a:rPr lang="en-US" dirty="0" smtClean="0"/>
              <a:t>Question audience to see who knows what disease is illustrated in this slide.</a:t>
            </a:r>
          </a:p>
          <a:p>
            <a:pPr lvl="1" eaLnBrk="1" hangingPunct="1"/>
            <a:r>
              <a:rPr lang="en-US" b="1" dirty="0" smtClean="0"/>
              <a:t>Polio</a:t>
            </a:r>
          </a:p>
          <a:p>
            <a:pPr eaLnBrk="1" hangingPunct="1"/>
            <a:endParaRPr lang="en-US" dirty="0" smtClean="0"/>
          </a:p>
          <a:p>
            <a:pPr lvl="2" eaLnBrk="1" hangingPunct="1">
              <a:buFont typeface="Wingdings" pitchFamily="2" charset="2"/>
              <a:buChar char="n"/>
            </a:pPr>
            <a:r>
              <a:rPr lang="en-US" dirty="0" smtClean="0"/>
              <a:t>The photo was taken in a hospital respiratory ward Los Angeles, CA in 1952 when thousands of people were dying from or crippled by polio.  These people are in “iron lungs” which were breathing machines.  Due to paralysis of the breathing muscles caused by polio, they are unable to breathe on their own. </a:t>
            </a:r>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1324572-11D9-453F-A41B-7C09992D24C9}" type="datetimeFigureOut">
              <a:rPr lang="en-US" smtClean="0"/>
              <a:pPr>
                <a:defRPr/>
              </a:pPr>
              <a:t>8/21/2013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pPr>
                <a:defRPr/>
              </a:pPr>
              <a:t>‹#›</a:t>
            </a:fld>
            <a:endParaRPr lang="en-US"/>
          </a:p>
        </p:txBody>
      </p:sp>
      <p:pic>
        <p:nvPicPr>
          <p:cNvPr id="8" name="Picture 2"/>
          <p:cNvPicPr>
            <a:picLocks noChangeAspect="1" noChangeArrowheads="1"/>
          </p:cNvPicPr>
          <p:nvPr userDrawn="1"/>
        </p:nvPicPr>
        <p:blipFill>
          <a:blip r:embed="rId2" cstate="print"/>
          <a:srcRect/>
          <a:stretch>
            <a:fillRect/>
          </a:stretch>
        </p:blipFill>
        <p:spPr bwMode="auto">
          <a:xfrm>
            <a:off x="0" y="-133350"/>
            <a:ext cx="9144000" cy="710565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8251B7-2DA2-46D2-9F8B-14EDC82EE9DD}" type="datetimeFigureOut">
              <a:rPr lang="en-US" smtClean="0"/>
              <a:pPr>
                <a:defRPr/>
              </a:pPr>
              <a:t>8/21/2013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pPr>
                <a:defRPr/>
              </a:pPr>
              <a:t>8/21/2013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pPr>
                <a:defRPr/>
              </a:pPr>
              <a:t>8/21/2013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520BB3B-0441-4DA8-AF71-550B9019B22C}" type="datetimeFigureOut">
              <a:rPr lang="en-US" smtClean="0"/>
              <a:pPr>
                <a:defRPr/>
              </a:pPr>
              <a:t>8/21/2013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BF56162-CCBD-495A-B1FD-D4AA44F3F3A6}" type="datetimeFigureOut">
              <a:rPr lang="en-US" smtClean="0"/>
              <a:pPr>
                <a:defRPr/>
              </a:pPr>
              <a:t>8/21/2013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AB5045-7FC0-41C3-978D-5F9400957537}" type="datetimeFigureOut">
              <a:rPr lang="en-US" smtClean="0"/>
              <a:pPr>
                <a:defRPr/>
              </a:pPr>
              <a:t>8/21/2013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16D3F53-4215-46A5-948E-95F23085F21D}"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415753F-3E5B-4571-871E-5A1C54717063}" type="datetimeFigureOut">
              <a:rPr lang="en-US" smtClean="0"/>
              <a:pPr>
                <a:defRPr/>
              </a:pPr>
              <a:t>8/21/2013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681098-4C0E-41BF-8522-F71BCF98CB52}" type="datetimeFigureOut">
              <a:rPr lang="en-US" smtClean="0"/>
              <a:pPr>
                <a:defRPr/>
              </a:pPr>
              <a:t>8/21/2013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B6D1026-17F7-40D6-AF78-CA9618840B55}" type="datetimeFigureOut">
              <a:rPr lang="en-US" smtClean="0"/>
              <a:pPr>
                <a:defRPr/>
              </a:pPr>
              <a:t>8/21/2013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932AF1-9B09-493D-A42B-8BC1590F1A8C}" type="datetimeFigureOut">
              <a:rPr lang="en-US" smtClean="0"/>
              <a:pPr>
                <a:defRPr/>
              </a:pPr>
              <a:t>8/21/2013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pPr>
                <a:defRPr/>
              </a:pPr>
              <a:t>‹#›</a:t>
            </a:fld>
            <a:endParaRPr lang="en-US"/>
          </a:p>
        </p:txBody>
      </p:sp>
      <p:pic>
        <p:nvPicPr>
          <p:cNvPr id="7" name="Picture 4" descr="DPH_PPT2.jpg"/>
          <p:cNvPicPr>
            <a:picLocks noChangeAspect="1"/>
          </p:cNvPicPr>
          <p:nvPr/>
        </p:nvPicPr>
        <p:blipFill>
          <a:blip r:embed="rId16" cstate="print"/>
          <a:srcRect/>
          <a:stretch>
            <a:fillRect/>
          </a:stretch>
        </p:blipFill>
        <p:spPr bwMode="auto">
          <a:xfrm>
            <a:off x="0" y="-103188"/>
            <a:ext cx="9144000" cy="706437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3"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vmlDrawing" Target="../drawings/vmlDrawing5.vml"/><Relationship Id="rId4"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vmlDrawing" Target="../drawings/vmlDrawing6.vml"/><Relationship Id="rId5" Type="http://schemas.openxmlformats.org/officeDocument/2006/relationships/oleObject" Target="../embeddings/oleObject7.bin"/><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oleObject" Target="../embeddings/oleObject9.bin"/></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mlDrawing" Target="../drawings/vmlDrawing9.vml"/><Relationship Id="rId5" Type="http://schemas.openxmlformats.org/officeDocument/2006/relationships/oleObject" Target="../embeddings/oleObject10.bin"/><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hyperlink" Target="http://images.google.com/imgres?imgurl=http://i.esmas.com/image/0/000/003/834/hepatitis_nt.jpg&amp;imgrefurl=http://www.esmas.com/salud/enfermedades/infecciosas/402160.html&amp;h=200&amp;w=220&amp;sz=8&amp;hl=en&amp;start=14&amp;tbnid=Gl2w25MJbqtUJM:&amp;tbnh=97&amp;tbnw=107&amp;prev=/images?q=hepatitis+&amp;svnum=10&amp;hl=en&amp;lr="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vmlDrawing" Target="../drawings/vmlDrawing10.vml"/><Relationship Id="rId4" Type="http://schemas.openxmlformats.org/officeDocument/2006/relationships/oleObject" Target="../embeddings/oleObject1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vmlDrawing" Target="../drawings/vmlDrawing11.vml"/><Relationship Id="rId5" Type="http://schemas.openxmlformats.org/officeDocument/2006/relationships/image" Target="../media/image20.jpeg"/><Relationship Id="rId4" Type="http://schemas.openxmlformats.org/officeDocument/2006/relationships/oleObject" Target="../embeddings/oleObject12.bin"/></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vmlDrawing" Target="../drawings/vmlDrawing12.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xml"/><Relationship Id="rId1" Type="http://schemas.openxmlformats.org/officeDocument/2006/relationships/vmlDrawing" Target="../drawings/vmlDrawing13.vml"/><Relationship Id="rId4" Type="http://schemas.openxmlformats.org/officeDocument/2006/relationships/oleObject" Target="../embeddings/oleObject16.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vmlDrawing" Target="../drawings/vmlDrawing14.vml"/><Relationship Id="rId4" Type="http://schemas.openxmlformats.org/officeDocument/2006/relationships/oleObject" Target="../embeddings/oleObject17.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vmlDrawing" Target="../drawings/vmlDrawing15.vml"/><Relationship Id="rId4" Type="http://schemas.openxmlformats.org/officeDocument/2006/relationships/oleObject" Target="../embeddings/oleObject18.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vmlDrawing" Target="../drawings/vmlDrawing16.vml"/><Relationship Id="rId4" Type="http://schemas.openxmlformats.org/officeDocument/2006/relationships/oleObject" Target="../embeddings/oleObject19.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vmlDrawing" Target="../drawings/vmlDrawing17.vml"/><Relationship Id="rId4" Type="http://schemas.openxmlformats.org/officeDocument/2006/relationships/oleObject" Target="../embeddings/oleObject20.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xml"/><Relationship Id="rId1" Type="http://schemas.openxmlformats.org/officeDocument/2006/relationships/vmlDrawing" Target="../drawings/vmlDrawing18.vml"/><Relationship Id="rId4" Type="http://schemas.openxmlformats.org/officeDocument/2006/relationships/oleObject" Target="../embeddings/oleObject21.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xml"/><Relationship Id="rId1" Type="http://schemas.openxmlformats.org/officeDocument/2006/relationships/vmlDrawing" Target="../drawings/vmlDrawing19.vml"/><Relationship Id="rId4" Type="http://schemas.openxmlformats.org/officeDocument/2006/relationships/oleObject" Target="../embeddings/oleObject22.bin"/></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xml"/><Relationship Id="rId1" Type="http://schemas.openxmlformats.org/officeDocument/2006/relationships/vmlDrawing" Target="../drawings/vmlDrawing20.vml"/><Relationship Id="rId4" Type="http://schemas.openxmlformats.org/officeDocument/2006/relationships/oleObject" Target="../embeddings/oleObject23.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1.xml"/><Relationship Id="rId1" Type="http://schemas.openxmlformats.org/officeDocument/2006/relationships/vmlDrawing" Target="../drawings/vmlDrawing21.vml"/><Relationship Id="rId4" Type="http://schemas.openxmlformats.org/officeDocument/2006/relationships/oleObject" Target="../embeddings/oleObject24.bin"/></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1.xml"/><Relationship Id="rId1" Type="http://schemas.openxmlformats.org/officeDocument/2006/relationships/vmlDrawing" Target="../drawings/vmlDrawing22.vml"/><Relationship Id="rId4" Type="http://schemas.openxmlformats.org/officeDocument/2006/relationships/oleObject" Target="../embeddings/oleObject25.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vmlDrawing" Target="../drawings/vmlDrawing23.vml"/><Relationship Id="rId4" Type="http://schemas.openxmlformats.org/officeDocument/2006/relationships/oleObject" Target="../embeddings/oleObject26.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1.xml"/><Relationship Id="rId1" Type="http://schemas.openxmlformats.org/officeDocument/2006/relationships/vmlDrawing" Target="../drawings/vmlDrawing24.vml"/><Relationship Id="rId4" Type="http://schemas.openxmlformats.org/officeDocument/2006/relationships/oleObject" Target="../embeddings/oleObject27.bin"/></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1.xml"/><Relationship Id="rId1" Type="http://schemas.openxmlformats.org/officeDocument/2006/relationships/vmlDrawing" Target="../drawings/vmlDrawing25.vml"/><Relationship Id="rId4" Type="http://schemas.openxmlformats.org/officeDocument/2006/relationships/oleObject" Target="../embeddings/oleObject28.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1.xml"/><Relationship Id="rId1" Type="http://schemas.openxmlformats.org/officeDocument/2006/relationships/vmlDrawing" Target="../drawings/vmlDrawing26.vml"/><Relationship Id="rId4" Type="http://schemas.openxmlformats.org/officeDocument/2006/relationships/oleObject" Target="../embeddings/oleObject29.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1.xml"/><Relationship Id="rId1" Type="http://schemas.openxmlformats.org/officeDocument/2006/relationships/vmlDrawing" Target="../drawings/vmlDrawing27.vml"/><Relationship Id="rId4" Type="http://schemas.openxmlformats.org/officeDocument/2006/relationships/oleObject" Target="../embeddings/oleObject30.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1.xml"/><Relationship Id="rId1" Type="http://schemas.openxmlformats.org/officeDocument/2006/relationships/vmlDrawing" Target="../drawings/vmlDrawing28.vml"/><Relationship Id="rId4" Type="http://schemas.openxmlformats.org/officeDocument/2006/relationships/oleObject" Target="../embeddings/oleObject31.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1.xml"/><Relationship Id="rId1" Type="http://schemas.openxmlformats.org/officeDocument/2006/relationships/vmlDrawing" Target="../drawings/vmlDrawing29.vml"/><Relationship Id="rId4" Type="http://schemas.openxmlformats.org/officeDocument/2006/relationships/oleObject" Target="../embeddings/oleObject32.bin"/></Relationships>
</file>

<file path=ppt/slides/_rels/slide49.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vmlDrawing" Target="../drawings/vmlDrawing30.vml"/><Relationship Id="rId5" Type="http://schemas.openxmlformats.org/officeDocument/2006/relationships/oleObject" Target="../embeddings/oleObject33.bin"/><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1.xml"/><Relationship Id="rId1" Type="http://schemas.openxmlformats.org/officeDocument/2006/relationships/vmlDrawing" Target="../drawings/vmlDrawing31.vml"/><Relationship Id="rId4" Type="http://schemas.openxmlformats.org/officeDocument/2006/relationships/oleObject" Target="../embeddings/oleObject34.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1.xml"/><Relationship Id="rId1" Type="http://schemas.openxmlformats.org/officeDocument/2006/relationships/vmlDrawing" Target="../drawings/vmlDrawing32.vml"/><Relationship Id="rId4" Type="http://schemas.openxmlformats.org/officeDocument/2006/relationships/oleObject" Target="../embeddings/oleObject35.bin"/></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1.xml"/><Relationship Id="rId1" Type="http://schemas.openxmlformats.org/officeDocument/2006/relationships/vmlDrawing" Target="../drawings/vmlDrawing33.vml"/><Relationship Id="rId4" Type="http://schemas.openxmlformats.org/officeDocument/2006/relationships/oleObject" Target="../embeddings/oleObject36.bin"/></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3" Type="http://schemas.openxmlformats.org/officeDocument/2006/relationships/hyperlink" Target="http://vaers.hhs.gov/" TargetMode="External"/><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hyperlink" Target="http://www.health.state.ga.us/programs/immunization" TargetMode="External"/><Relationship Id="rId2" Type="http://schemas.openxmlformats.org/officeDocument/2006/relationships/notesSlide" Target="../notesSlides/notesSlide71.xml"/><Relationship Id="rId1" Type="http://schemas.openxmlformats.org/officeDocument/2006/relationships/slideLayout" Target="../slideLayouts/slideLayout11.xml"/><Relationship Id="rId6" Type="http://schemas.openxmlformats.org/officeDocument/2006/relationships/image" Target="../media/image58.wmf"/><Relationship Id="rId5" Type="http://schemas.openxmlformats.org/officeDocument/2006/relationships/image" Target="../media/image57.jpeg"/><Relationship Id="rId4" Type="http://schemas.openxmlformats.org/officeDocument/2006/relationships/image" Target="../media/image56.jpeg"/></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8"/>
          <p:cNvSpPr>
            <a:spLocks noChangeArrowheads="1"/>
          </p:cNvSpPr>
          <p:nvPr/>
        </p:nvSpPr>
        <p:spPr bwMode="auto">
          <a:xfrm>
            <a:off x="-47625" y="1516063"/>
            <a:ext cx="9191625" cy="1905000"/>
          </a:xfrm>
          <a:prstGeom prst="rect">
            <a:avLst/>
          </a:prstGeom>
          <a:noFill/>
          <a:ln w="38100">
            <a:noFill/>
            <a:miter lim="800000"/>
            <a:headEnd/>
            <a:tailEnd/>
          </a:ln>
        </p:spPr>
        <p:txBody>
          <a:bodyPr anchor="ctr"/>
          <a:lstStyle/>
          <a:p>
            <a:pPr algn="ctr">
              <a:spcAft>
                <a:spcPct val="25000"/>
              </a:spcAft>
              <a:defRPr/>
            </a:pPr>
            <a:r>
              <a:rPr lang="en-US" sz="2800" b="1" dirty="0" smtClean="0">
                <a:solidFill>
                  <a:schemeClr val="tx1">
                    <a:lumMod val="65000"/>
                    <a:lumOff val="35000"/>
                  </a:schemeClr>
                </a:solidFill>
                <a:latin typeface="Segoe UI" pitchFamily="34" charset="0"/>
                <a:cs typeface="Segoe UI" pitchFamily="34" charset="0"/>
              </a:rPr>
              <a:t>Georgia Requirements for School and Childcare Attendance</a:t>
            </a:r>
            <a:endParaRPr lang="en-US" sz="2800" b="1" dirty="0">
              <a:solidFill>
                <a:schemeClr val="tx1">
                  <a:lumMod val="65000"/>
                  <a:lumOff val="35000"/>
                </a:schemeClr>
              </a:solidFill>
              <a:latin typeface="Segoe UI" pitchFamily="34" charset="0"/>
              <a:cs typeface="Segoe UI" pitchFamily="34" charset="0"/>
            </a:endParaRPr>
          </a:p>
        </p:txBody>
      </p:sp>
      <p:sp>
        <p:nvSpPr>
          <p:cNvPr id="5" name="Rectangle 90"/>
          <p:cNvSpPr>
            <a:spLocks noChangeArrowheads="1"/>
          </p:cNvSpPr>
          <p:nvPr/>
        </p:nvSpPr>
        <p:spPr bwMode="auto">
          <a:xfrm>
            <a:off x="2782888" y="3675063"/>
            <a:ext cx="6172200" cy="1219200"/>
          </a:xfrm>
          <a:prstGeom prst="rect">
            <a:avLst/>
          </a:prstGeom>
          <a:noFill/>
          <a:ln w="9525">
            <a:noFill/>
            <a:miter lim="800000"/>
            <a:headEnd/>
            <a:tailEnd/>
          </a:ln>
        </p:spPr>
        <p:txBody>
          <a:bodyPr/>
          <a:lstStyle/>
          <a:p>
            <a:pPr>
              <a:lnSpc>
                <a:spcPct val="80000"/>
              </a:lnSpc>
              <a:spcBef>
                <a:spcPct val="20000"/>
              </a:spcBef>
              <a:spcAft>
                <a:spcPct val="30000"/>
              </a:spcAft>
              <a:defRPr/>
            </a:pPr>
            <a:r>
              <a:rPr lang="en-US" sz="2000" dirty="0" smtClean="0">
                <a:solidFill>
                  <a:schemeClr val="tx1">
                    <a:lumMod val="65000"/>
                    <a:lumOff val="35000"/>
                  </a:schemeClr>
                </a:solidFill>
                <a:latin typeface="Segoe UI" pitchFamily="34" charset="0"/>
                <a:cs typeface="Segoe UI" pitchFamily="34" charset="0"/>
              </a:rPr>
              <a:t>Presentation to: </a:t>
            </a:r>
          </a:p>
          <a:p>
            <a:pPr>
              <a:lnSpc>
                <a:spcPct val="80000"/>
              </a:lnSpc>
              <a:spcBef>
                <a:spcPct val="20000"/>
              </a:spcBef>
              <a:spcAft>
                <a:spcPct val="30000"/>
              </a:spcAft>
              <a:defRPr/>
            </a:pPr>
            <a:r>
              <a:rPr lang="en-US" sz="2000" dirty="0" smtClean="0">
                <a:solidFill>
                  <a:schemeClr val="tx1">
                    <a:lumMod val="65000"/>
                    <a:lumOff val="35000"/>
                  </a:schemeClr>
                </a:solidFill>
                <a:latin typeface="Segoe UI" pitchFamily="34" charset="0"/>
                <a:cs typeface="Segoe UI" pitchFamily="34" charset="0"/>
              </a:rPr>
              <a:t>Presented by:</a:t>
            </a:r>
          </a:p>
          <a:p>
            <a:pPr>
              <a:lnSpc>
                <a:spcPct val="80000"/>
              </a:lnSpc>
              <a:spcBef>
                <a:spcPct val="20000"/>
              </a:spcBef>
              <a:spcAft>
                <a:spcPct val="30000"/>
              </a:spcAft>
              <a:defRPr/>
            </a:pPr>
            <a:r>
              <a:rPr lang="en-US" sz="2000" dirty="0" smtClean="0">
                <a:solidFill>
                  <a:schemeClr val="tx1">
                    <a:lumMod val="65000"/>
                    <a:lumOff val="35000"/>
                  </a:schemeClr>
                </a:solidFill>
                <a:latin typeface="Segoe UI" pitchFamily="34" charset="0"/>
                <a:cs typeface="Segoe UI" pitchFamily="34" charset="0"/>
              </a:rPr>
              <a:t>Date:</a:t>
            </a:r>
          </a:p>
          <a:p>
            <a:pPr>
              <a:lnSpc>
                <a:spcPct val="80000"/>
              </a:lnSpc>
              <a:spcBef>
                <a:spcPct val="20000"/>
              </a:spcBef>
              <a:defRPr/>
            </a:pPr>
            <a:endParaRPr lang="en-US" dirty="0">
              <a:solidFill>
                <a:srgbClr val="006699"/>
              </a:solidFill>
              <a:latin typeface="Arial Narrow"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Hospital Respiratory Ward, 1952</a:t>
            </a:r>
          </a:p>
        </p:txBody>
      </p:sp>
      <p:graphicFrame>
        <p:nvGraphicFramePr>
          <p:cNvPr id="5122" name="Object 4"/>
          <p:cNvGraphicFramePr>
            <a:graphicFrameLocks noChangeAspect="1"/>
          </p:cNvGraphicFramePr>
          <p:nvPr>
            <p:ph idx="1"/>
          </p:nvPr>
        </p:nvGraphicFramePr>
        <p:xfrm>
          <a:off x="990600" y="1447800"/>
          <a:ext cx="6934200" cy="4703763"/>
        </p:xfrm>
        <a:graphic>
          <a:graphicData uri="http://schemas.openxmlformats.org/presentationml/2006/ole">
            <p:oleObj spid="_x0000_s5122" name="PHOTO-PAINT Image" r:id="rId4" imgW="1886396" imgH="1279837" progId="">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Polio</a:t>
            </a:r>
          </a:p>
        </p:txBody>
      </p:sp>
      <p:sp>
        <p:nvSpPr>
          <p:cNvPr id="6148" name="Rectangle 6"/>
          <p:cNvSpPr>
            <a:spLocks noGrp="1" noChangeArrowheads="1"/>
          </p:cNvSpPr>
          <p:nvPr>
            <p:ph type="body" sz="half" idx="3"/>
          </p:nvPr>
        </p:nvSpPr>
        <p:spPr/>
        <p:txBody>
          <a:bodyPr>
            <a:normAutofit lnSpcReduction="10000"/>
          </a:bodyPr>
          <a:lstStyle/>
          <a:p>
            <a:pPr eaLnBrk="1" hangingPunct="1"/>
            <a:r>
              <a:rPr lang="en-US" sz="2400" dirty="0" smtClean="0">
                <a:latin typeface="Arial" charset="0"/>
              </a:rPr>
              <a:t>Incidence decreasing</a:t>
            </a:r>
          </a:p>
          <a:p>
            <a:pPr eaLnBrk="1" hangingPunct="1"/>
            <a:r>
              <a:rPr lang="en-US" sz="2400" dirty="0" smtClean="0">
                <a:latin typeface="Arial" charset="0"/>
              </a:rPr>
              <a:t>Viral infection spread through direct contact </a:t>
            </a:r>
          </a:p>
          <a:p>
            <a:pPr eaLnBrk="1" hangingPunct="1"/>
            <a:r>
              <a:rPr lang="en-US" sz="2400" dirty="0" smtClean="0">
                <a:latin typeface="Arial" charset="0"/>
              </a:rPr>
              <a:t>Disease can be prevented by vaccine</a:t>
            </a:r>
          </a:p>
          <a:p>
            <a:pPr eaLnBrk="1" hangingPunct="1"/>
            <a:r>
              <a:rPr lang="en-US" sz="2400" dirty="0" smtClean="0">
                <a:latin typeface="Arial" charset="0"/>
              </a:rPr>
              <a:t>Vaccinate children up to age 18 and also some international travelers</a:t>
            </a:r>
          </a:p>
          <a:p>
            <a:pPr eaLnBrk="1" hangingPunct="1"/>
            <a:r>
              <a:rPr lang="en-US" sz="2400" dirty="0" smtClean="0">
                <a:latin typeface="Arial" charset="0"/>
              </a:rPr>
              <a:t>In Georgia, immunization against polio is required for child care and school attendance</a:t>
            </a:r>
          </a:p>
          <a:p>
            <a:pPr eaLnBrk="1" hangingPunct="1">
              <a:lnSpc>
                <a:spcPct val="90000"/>
              </a:lnSpc>
            </a:pPr>
            <a:endParaRPr lang="en-US" sz="2400" dirty="0" smtClean="0"/>
          </a:p>
        </p:txBody>
      </p:sp>
      <p:pic>
        <p:nvPicPr>
          <p:cNvPr id="6149" name="Picture 7" descr="pik04"/>
          <p:cNvPicPr>
            <a:picLocks noGrp="1" noChangeAspect="1" noChangeArrowheads="1"/>
          </p:cNvPicPr>
          <p:nvPr>
            <p:ph sz="quarter" idx="1"/>
          </p:nvPr>
        </p:nvPicPr>
        <p:blipFill>
          <a:blip r:embed="rId4" cstate="print"/>
          <a:srcRect/>
          <a:stretch>
            <a:fillRect/>
          </a:stretch>
        </p:blipFill>
        <p:spPr>
          <a:xfrm>
            <a:off x="101600" y="1524000"/>
            <a:ext cx="2271713" cy="2590800"/>
          </a:xfrm>
          <a:noFill/>
          <a:ln>
            <a:solidFill>
              <a:schemeClr val="bg1"/>
            </a:solidFill>
          </a:ln>
        </p:spPr>
      </p:pic>
      <p:graphicFrame>
        <p:nvGraphicFramePr>
          <p:cNvPr id="6146" name="Object 8"/>
          <p:cNvGraphicFramePr>
            <a:graphicFrameLocks noChangeAspect="1"/>
          </p:cNvGraphicFramePr>
          <p:nvPr>
            <p:ph sz="quarter" idx="2"/>
          </p:nvPr>
        </p:nvGraphicFramePr>
        <p:xfrm>
          <a:off x="2514600" y="3276600"/>
          <a:ext cx="1543050" cy="2819400"/>
        </p:xfrm>
        <a:graphic>
          <a:graphicData uri="http://schemas.openxmlformats.org/presentationml/2006/ole">
            <p:oleObj spid="_x0000_s6146" name="PHOTO-PAINT Image" r:id="rId5" imgW="947850" imgH="1731267" progId="">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Measles</a:t>
            </a:r>
          </a:p>
        </p:txBody>
      </p:sp>
      <p:sp>
        <p:nvSpPr>
          <p:cNvPr id="7172" name="Rectangle 5"/>
          <p:cNvSpPr>
            <a:spLocks noGrp="1" noChangeArrowheads="1"/>
          </p:cNvSpPr>
          <p:nvPr>
            <p:ph type="body" sz="half" idx="2"/>
          </p:nvPr>
        </p:nvSpPr>
        <p:spPr/>
        <p:txBody>
          <a:bodyPr/>
          <a:lstStyle/>
          <a:p>
            <a:pPr eaLnBrk="1" hangingPunct="1"/>
            <a:r>
              <a:rPr lang="en-US" sz="2400" dirty="0" smtClean="0">
                <a:latin typeface="Arial" charset="0"/>
              </a:rPr>
              <a:t>Viral infection</a:t>
            </a:r>
          </a:p>
          <a:p>
            <a:pPr eaLnBrk="1" hangingPunct="1"/>
            <a:r>
              <a:rPr lang="en-US" sz="2400" dirty="0" smtClean="0">
                <a:latin typeface="Arial" charset="0"/>
              </a:rPr>
              <a:t>Spread by coughing, sneezing, or talking </a:t>
            </a:r>
          </a:p>
          <a:p>
            <a:pPr eaLnBrk="1" hangingPunct="1"/>
            <a:r>
              <a:rPr lang="en-US" sz="2400" dirty="0" smtClean="0">
                <a:latin typeface="Arial" charset="0"/>
              </a:rPr>
              <a:t>Disease can be prevented by vaccine</a:t>
            </a:r>
          </a:p>
          <a:p>
            <a:pPr eaLnBrk="1" hangingPunct="1"/>
            <a:r>
              <a:rPr lang="en-US" sz="2400" dirty="0" smtClean="0">
                <a:latin typeface="Arial" charset="0"/>
              </a:rPr>
              <a:t>Vaccine given in combination with mumps and rubella vaccines (</a:t>
            </a:r>
            <a:r>
              <a:rPr lang="en-US" sz="2400" u="sng" dirty="0" smtClean="0">
                <a:latin typeface="Arial" charset="0"/>
              </a:rPr>
              <a:t>M</a:t>
            </a:r>
            <a:r>
              <a:rPr lang="en-US" sz="2400" dirty="0" smtClean="0">
                <a:latin typeface="Arial" charset="0"/>
              </a:rPr>
              <a:t>MR or </a:t>
            </a:r>
            <a:r>
              <a:rPr lang="en-US" sz="2400" u="sng" dirty="0" smtClean="0">
                <a:latin typeface="Arial" charset="0"/>
              </a:rPr>
              <a:t>M</a:t>
            </a:r>
            <a:r>
              <a:rPr lang="en-US" sz="2400" dirty="0" smtClean="0">
                <a:latin typeface="Arial" charset="0"/>
              </a:rPr>
              <a:t>MRV)</a:t>
            </a:r>
          </a:p>
          <a:p>
            <a:pPr eaLnBrk="1" hangingPunct="1"/>
            <a:r>
              <a:rPr lang="en-US" sz="2400" dirty="0" smtClean="0">
                <a:latin typeface="Arial" charset="0"/>
              </a:rPr>
              <a:t>Required for school and child care attendance</a:t>
            </a:r>
          </a:p>
          <a:p>
            <a:pPr eaLnBrk="1" hangingPunct="1"/>
            <a:endParaRPr lang="en-US" sz="2400" dirty="0" smtClean="0"/>
          </a:p>
        </p:txBody>
      </p:sp>
      <p:graphicFrame>
        <p:nvGraphicFramePr>
          <p:cNvPr id="7170" name="Object 6"/>
          <p:cNvGraphicFramePr>
            <a:graphicFrameLocks noChangeAspect="1"/>
          </p:cNvGraphicFramePr>
          <p:nvPr>
            <p:ph sz="half" idx="1"/>
          </p:nvPr>
        </p:nvGraphicFramePr>
        <p:xfrm>
          <a:off x="609600" y="1600200"/>
          <a:ext cx="3294063" cy="4495800"/>
        </p:xfrm>
        <a:graphic>
          <a:graphicData uri="http://schemas.openxmlformats.org/presentationml/2006/ole">
            <p:oleObj spid="_x0000_s7170" name="PHOTO-PAINT Image" r:id="rId4" imgW="1261768" imgH="1721832" progId="">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Mumps</a:t>
            </a:r>
          </a:p>
        </p:txBody>
      </p:sp>
      <p:sp>
        <p:nvSpPr>
          <p:cNvPr id="8196" name="Rectangle 5"/>
          <p:cNvSpPr>
            <a:spLocks noGrp="1" noChangeArrowheads="1"/>
          </p:cNvSpPr>
          <p:nvPr>
            <p:ph type="body" sz="half" idx="2"/>
          </p:nvPr>
        </p:nvSpPr>
        <p:spPr/>
        <p:txBody>
          <a:bodyPr>
            <a:normAutofit fontScale="92500" lnSpcReduction="10000"/>
          </a:bodyPr>
          <a:lstStyle/>
          <a:p>
            <a:pPr eaLnBrk="1" hangingPunct="1"/>
            <a:r>
              <a:rPr lang="en-US" sz="2400" dirty="0" smtClean="0">
                <a:latin typeface="Arial" charset="0"/>
              </a:rPr>
              <a:t>Viral infection</a:t>
            </a:r>
          </a:p>
          <a:p>
            <a:pPr eaLnBrk="1" hangingPunct="1"/>
            <a:r>
              <a:rPr lang="en-US" sz="2400" dirty="0" smtClean="0">
                <a:latin typeface="Arial" charset="0"/>
              </a:rPr>
              <a:t>Spread by coughing, sneezing, or talking </a:t>
            </a:r>
          </a:p>
          <a:p>
            <a:pPr eaLnBrk="1" hangingPunct="1"/>
            <a:r>
              <a:rPr lang="en-US" sz="2400" dirty="0" smtClean="0">
                <a:latin typeface="Arial" charset="0"/>
              </a:rPr>
              <a:t>Disease can be prevented by vaccine</a:t>
            </a:r>
          </a:p>
          <a:p>
            <a:pPr eaLnBrk="1" hangingPunct="1"/>
            <a:r>
              <a:rPr lang="en-US" sz="2400" dirty="0" smtClean="0">
                <a:latin typeface="Arial" charset="0"/>
              </a:rPr>
              <a:t>Vaccine given in combination with measles and rubella vaccines (M</a:t>
            </a:r>
            <a:r>
              <a:rPr lang="en-US" sz="2400" u="sng" dirty="0" smtClean="0">
                <a:latin typeface="Arial" charset="0"/>
              </a:rPr>
              <a:t>M</a:t>
            </a:r>
            <a:r>
              <a:rPr lang="en-US" sz="2400" dirty="0" smtClean="0">
                <a:latin typeface="Arial" charset="0"/>
              </a:rPr>
              <a:t>R or M</a:t>
            </a:r>
            <a:r>
              <a:rPr lang="en-US" sz="2400" u="sng" dirty="0" smtClean="0">
                <a:latin typeface="Arial" charset="0"/>
              </a:rPr>
              <a:t>M</a:t>
            </a:r>
            <a:r>
              <a:rPr lang="en-US" sz="2400" dirty="0" smtClean="0">
                <a:latin typeface="Arial" charset="0"/>
              </a:rPr>
              <a:t>RV)</a:t>
            </a:r>
          </a:p>
          <a:p>
            <a:pPr eaLnBrk="1" hangingPunct="1"/>
            <a:r>
              <a:rPr lang="en-US" sz="2400" dirty="0" smtClean="0">
                <a:latin typeface="Arial" charset="0"/>
              </a:rPr>
              <a:t>Proof of immunity or 2 doses of vaccine required for entrance to school after 7-1-07</a:t>
            </a:r>
          </a:p>
          <a:p>
            <a:pPr eaLnBrk="1" hangingPunct="1">
              <a:lnSpc>
                <a:spcPct val="80000"/>
              </a:lnSpc>
            </a:pPr>
            <a:endParaRPr lang="en-US" sz="2400" dirty="0" smtClean="0"/>
          </a:p>
        </p:txBody>
      </p:sp>
      <p:graphicFrame>
        <p:nvGraphicFramePr>
          <p:cNvPr id="8194" name="Object 6"/>
          <p:cNvGraphicFramePr>
            <a:graphicFrameLocks noChangeAspect="1"/>
          </p:cNvGraphicFramePr>
          <p:nvPr>
            <p:ph sz="half" idx="1"/>
          </p:nvPr>
        </p:nvGraphicFramePr>
        <p:xfrm>
          <a:off x="228600" y="1600200"/>
          <a:ext cx="4400550" cy="4267200"/>
        </p:xfrm>
        <a:graphic>
          <a:graphicData uri="http://schemas.openxmlformats.org/presentationml/2006/ole">
            <p:oleObj spid="_x0000_s8194" name="PHOTO-PAINT Image" r:id="rId4" imgW="2477819" imgH="2163901" progId="">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Rubella</a:t>
            </a:r>
          </a:p>
        </p:txBody>
      </p:sp>
      <p:sp>
        <p:nvSpPr>
          <p:cNvPr id="37891" name="Rectangle 5"/>
          <p:cNvSpPr>
            <a:spLocks noGrp="1" noChangeArrowheads="1"/>
          </p:cNvSpPr>
          <p:nvPr>
            <p:ph type="body" sz="half" idx="2"/>
          </p:nvPr>
        </p:nvSpPr>
        <p:spPr>
          <a:xfrm>
            <a:off x="4648200" y="1362076"/>
            <a:ext cx="4038600" cy="4764088"/>
          </a:xfrm>
        </p:spPr>
        <p:txBody>
          <a:bodyPr>
            <a:normAutofit lnSpcReduction="10000"/>
          </a:bodyPr>
          <a:lstStyle/>
          <a:p>
            <a:pPr eaLnBrk="1" hangingPunct="1"/>
            <a:r>
              <a:rPr lang="en-US" sz="2000" b="1" dirty="0" smtClean="0">
                <a:latin typeface="Arial" charset="0"/>
              </a:rPr>
              <a:t>Viral infection</a:t>
            </a:r>
          </a:p>
          <a:p>
            <a:pPr eaLnBrk="1" hangingPunct="1"/>
            <a:r>
              <a:rPr lang="en-US" sz="2000" b="1" dirty="0" smtClean="0">
                <a:latin typeface="Arial" charset="0"/>
              </a:rPr>
              <a:t>Spread by coughing, sneezing, or talking </a:t>
            </a:r>
          </a:p>
          <a:p>
            <a:pPr eaLnBrk="1" hangingPunct="1"/>
            <a:r>
              <a:rPr lang="en-US" sz="2000" b="1" dirty="0" smtClean="0">
                <a:latin typeface="Arial" charset="0"/>
              </a:rPr>
              <a:t>Harmful to unborn infants</a:t>
            </a:r>
          </a:p>
          <a:p>
            <a:pPr eaLnBrk="1" hangingPunct="1"/>
            <a:r>
              <a:rPr lang="en-US" sz="2000" b="1" dirty="0" smtClean="0">
                <a:latin typeface="Arial" charset="0"/>
              </a:rPr>
              <a:t>Disease can be prevented by vaccine</a:t>
            </a:r>
          </a:p>
          <a:p>
            <a:pPr eaLnBrk="1" hangingPunct="1"/>
            <a:r>
              <a:rPr lang="en-US" sz="2000" b="1" dirty="0" smtClean="0">
                <a:latin typeface="Arial" charset="0"/>
              </a:rPr>
              <a:t>Vaccine given in combination with measles and mumps  vaccines (MM</a:t>
            </a:r>
            <a:r>
              <a:rPr lang="en-US" sz="2000" b="1" u="sng" dirty="0" smtClean="0">
                <a:latin typeface="Arial" charset="0"/>
              </a:rPr>
              <a:t>R</a:t>
            </a:r>
            <a:r>
              <a:rPr lang="en-US" sz="2000" b="1" dirty="0" smtClean="0">
                <a:latin typeface="Arial" charset="0"/>
              </a:rPr>
              <a:t> or MM</a:t>
            </a:r>
            <a:r>
              <a:rPr lang="en-US" sz="2000" b="1" u="sng" dirty="0" smtClean="0">
                <a:latin typeface="Arial" charset="0"/>
              </a:rPr>
              <a:t>R</a:t>
            </a:r>
            <a:r>
              <a:rPr lang="en-US" sz="2000" b="1" dirty="0" smtClean="0">
                <a:latin typeface="Arial" charset="0"/>
              </a:rPr>
              <a:t>V)</a:t>
            </a:r>
          </a:p>
          <a:p>
            <a:pPr eaLnBrk="1" hangingPunct="1"/>
            <a:r>
              <a:rPr lang="en-US" sz="2000" b="1" dirty="0" smtClean="0">
                <a:latin typeface="Arial" charset="0"/>
              </a:rPr>
              <a:t>In Georgia, immunizations against measles, mumps, and rubella are required for child care attendance and school entrance</a:t>
            </a:r>
          </a:p>
          <a:p>
            <a:pPr eaLnBrk="1" hangingPunct="1">
              <a:lnSpc>
                <a:spcPct val="90000"/>
              </a:lnSpc>
            </a:pPr>
            <a:endParaRPr lang="en-US" sz="2000" dirty="0" smtClean="0"/>
          </a:p>
        </p:txBody>
      </p:sp>
      <p:pic>
        <p:nvPicPr>
          <p:cNvPr id="37892" name="Picture 6" descr="rubecdc002a"/>
          <p:cNvPicPr>
            <a:picLocks noGrp="1" noChangeAspect="1" noChangeArrowheads="1"/>
          </p:cNvPicPr>
          <p:nvPr>
            <p:ph sz="half" idx="1"/>
          </p:nvPr>
        </p:nvPicPr>
        <p:blipFill>
          <a:blip r:embed="rId3" cstate="print"/>
          <a:srcRect/>
          <a:stretch>
            <a:fillRect/>
          </a:stretch>
        </p:blipFill>
        <p:spPr>
          <a:xfrm>
            <a:off x="762000" y="1600200"/>
            <a:ext cx="3136900" cy="4419600"/>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normAutofit fontScale="90000"/>
          </a:bodyPr>
          <a:lstStyle/>
          <a:p>
            <a:pPr algn="ctr" eaLnBrk="1" hangingPunct="1"/>
            <a:r>
              <a:rPr lang="en-US" b="0" i="1" dirty="0" err="1" smtClean="0">
                <a:solidFill>
                  <a:srgbClr val="006699"/>
                </a:solidFill>
                <a:latin typeface="Arial" charset="0"/>
              </a:rPr>
              <a:t>Haemophilus</a:t>
            </a:r>
            <a:r>
              <a:rPr lang="en-US" b="0" i="1" dirty="0" smtClean="0">
                <a:solidFill>
                  <a:srgbClr val="006699"/>
                </a:solidFill>
                <a:latin typeface="Arial" charset="0"/>
              </a:rPr>
              <a:t> </a:t>
            </a:r>
            <a:r>
              <a:rPr lang="en-US" b="0" i="1" dirty="0" err="1" smtClean="0">
                <a:solidFill>
                  <a:srgbClr val="006699"/>
                </a:solidFill>
                <a:latin typeface="Arial" charset="0"/>
              </a:rPr>
              <a:t>influenzae</a:t>
            </a:r>
            <a:r>
              <a:rPr lang="en-US" b="0" dirty="0" smtClean="0">
                <a:solidFill>
                  <a:srgbClr val="006699"/>
                </a:solidFill>
                <a:latin typeface="Arial" charset="0"/>
              </a:rPr>
              <a:t> type b (</a:t>
            </a:r>
            <a:r>
              <a:rPr lang="en-US" b="0" dirty="0" err="1" smtClean="0">
                <a:solidFill>
                  <a:srgbClr val="006699"/>
                </a:solidFill>
                <a:latin typeface="Arial" charset="0"/>
              </a:rPr>
              <a:t>Hib</a:t>
            </a:r>
            <a:r>
              <a:rPr lang="en-US" b="0" dirty="0" smtClean="0">
                <a:solidFill>
                  <a:srgbClr val="006699"/>
                </a:solidFill>
                <a:latin typeface="Arial" charset="0"/>
              </a:rPr>
              <a:t>)</a:t>
            </a:r>
          </a:p>
        </p:txBody>
      </p:sp>
      <p:sp>
        <p:nvSpPr>
          <p:cNvPr id="9220" name="Rectangle 5"/>
          <p:cNvSpPr>
            <a:spLocks noGrp="1" noChangeArrowheads="1"/>
          </p:cNvSpPr>
          <p:nvPr>
            <p:ph type="body" sz="half" idx="2"/>
          </p:nvPr>
        </p:nvSpPr>
        <p:spPr>
          <a:xfrm>
            <a:off x="4648200" y="1428750"/>
            <a:ext cx="4038600" cy="4697413"/>
          </a:xfrm>
        </p:spPr>
        <p:txBody>
          <a:bodyPr/>
          <a:lstStyle/>
          <a:p>
            <a:pPr eaLnBrk="1" hangingPunct="1"/>
            <a:r>
              <a:rPr lang="en-US" sz="2400" dirty="0" err="1" smtClean="0">
                <a:latin typeface="Arial" charset="0"/>
              </a:rPr>
              <a:t>Hib</a:t>
            </a:r>
            <a:r>
              <a:rPr lang="en-US" sz="2400" dirty="0" smtClean="0">
                <a:latin typeface="Arial" charset="0"/>
              </a:rPr>
              <a:t> germ enters the body through nose and throat </a:t>
            </a:r>
          </a:p>
          <a:p>
            <a:pPr eaLnBrk="1" hangingPunct="1"/>
            <a:r>
              <a:rPr lang="en-US" sz="2400" dirty="0" smtClean="0">
                <a:latin typeface="Arial" charset="0"/>
              </a:rPr>
              <a:t>Spread by direct contact</a:t>
            </a:r>
          </a:p>
          <a:p>
            <a:pPr eaLnBrk="1" hangingPunct="1"/>
            <a:r>
              <a:rPr lang="en-US" sz="2400" dirty="0" err="1" smtClean="0">
                <a:latin typeface="Arial" charset="0"/>
              </a:rPr>
              <a:t>Hib</a:t>
            </a:r>
            <a:r>
              <a:rPr lang="en-US" sz="2400" dirty="0" smtClean="0">
                <a:latin typeface="Arial" charset="0"/>
              </a:rPr>
              <a:t> vaccine responsible for dramatic decrease in incidence of disease</a:t>
            </a:r>
          </a:p>
          <a:p>
            <a:pPr eaLnBrk="1" hangingPunct="1"/>
            <a:r>
              <a:rPr lang="en-US" sz="2400" dirty="0" smtClean="0">
                <a:latin typeface="Arial" charset="0"/>
              </a:rPr>
              <a:t>Vaccine given to infants and children under age 5</a:t>
            </a:r>
          </a:p>
          <a:p>
            <a:pPr eaLnBrk="1" hangingPunct="1"/>
            <a:r>
              <a:rPr lang="en-US" sz="2400" dirty="0" smtClean="0">
                <a:latin typeface="Arial" charset="0"/>
              </a:rPr>
              <a:t>Immunization required for child care attendance</a:t>
            </a:r>
          </a:p>
          <a:p>
            <a:pPr lvl="1" eaLnBrk="1" hangingPunct="1">
              <a:buClr>
                <a:schemeClr val="hlink"/>
              </a:buClr>
              <a:buFont typeface="Wingdings" pitchFamily="2" charset="2"/>
              <a:buNone/>
            </a:pPr>
            <a:r>
              <a:rPr lang="en-US" sz="2000" dirty="0" smtClean="0">
                <a:latin typeface="Arial" charset="0"/>
              </a:rPr>
              <a:t> (includes 4 year Pre-K)</a:t>
            </a:r>
          </a:p>
          <a:p>
            <a:pPr eaLnBrk="1" hangingPunct="1"/>
            <a:endParaRPr lang="en-US" sz="2400" dirty="0" smtClean="0"/>
          </a:p>
        </p:txBody>
      </p:sp>
      <p:pic>
        <p:nvPicPr>
          <p:cNvPr id="9221" name="Picture 7" descr="hibinfant"/>
          <p:cNvPicPr>
            <a:picLocks noChangeAspect="1" noChangeArrowheads="1"/>
          </p:cNvPicPr>
          <p:nvPr/>
        </p:nvPicPr>
        <p:blipFill>
          <a:blip r:embed="rId4" cstate="print"/>
          <a:srcRect/>
          <a:stretch>
            <a:fillRect/>
          </a:stretch>
        </p:blipFill>
        <p:spPr bwMode="auto">
          <a:xfrm>
            <a:off x="1828800" y="3810000"/>
            <a:ext cx="2741613" cy="2436813"/>
          </a:xfrm>
          <a:prstGeom prst="rect">
            <a:avLst/>
          </a:prstGeom>
          <a:noFill/>
          <a:ln w="9525">
            <a:solidFill>
              <a:schemeClr val="bg1"/>
            </a:solidFill>
            <a:miter lim="800000"/>
            <a:headEnd/>
            <a:tailEnd/>
          </a:ln>
        </p:spPr>
      </p:pic>
      <p:graphicFrame>
        <p:nvGraphicFramePr>
          <p:cNvPr id="9218" name="Object 6"/>
          <p:cNvGraphicFramePr>
            <a:graphicFrameLocks noChangeAspect="1"/>
          </p:cNvGraphicFramePr>
          <p:nvPr>
            <p:ph sz="half" idx="1"/>
          </p:nvPr>
        </p:nvGraphicFramePr>
        <p:xfrm>
          <a:off x="0" y="1676400"/>
          <a:ext cx="3276600" cy="2225675"/>
        </p:xfrm>
        <a:graphic>
          <a:graphicData uri="http://schemas.openxmlformats.org/presentationml/2006/ole">
            <p:oleObj spid="_x0000_s9218" name="PHOTO-PAINT Image" r:id="rId5" imgW="1910938" imgH="1298121" progId="">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Hepatitis A</a:t>
            </a:r>
          </a:p>
        </p:txBody>
      </p:sp>
      <p:sp>
        <p:nvSpPr>
          <p:cNvPr id="470019" name="Rectangle 3"/>
          <p:cNvSpPr>
            <a:spLocks noGrp="1" noChangeArrowheads="1"/>
          </p:cNvSpPr>
          <p:nvPr>
            <p:ph type="body" sz="half" idx="2"/>
          </p:nvPr>
        </p:nvSpPr>
        <p:spPr>
          <a:xfrm>
            <a:off x="4343400" y="1371600"/>
            <a:ext cx="4038600" cy="5314950"/>
          </a:xfrm>
        </p:spPr>
        <p:txBody>
          <a:bodyPr>
            <a:normAutofit fontScale="92500" lnSpcReduction="10000"/>
          </a:bodyPr>
          <a:lstStyle/>
          <a:p>
            <a:pPr eaLnBrk="1" hangingPunct="1">
              <a:lnSpc>
                <a:spcPct val="110000"/>
              </a:lnSpc>
              <a:defRPr/>
            </a:pPr>
            <a:r>
              <a:rPr kumimoji="1" lang="en-US" sz="2400" dirty="0" smtClean="0">
                <a:effectLst>
                  <a:outerShdw blurRad="38100" dist="38100" dir="2700000" algn="tl">
                    <a:srgbClr val="C0C0C0"/>
                  </a:outerShdw>
                </a:effectLst>
                <a:latin typeface="Arial" pitchFamily="34" charset="0"/>
                <a:cs typeface="Arial" pitchFamily="34" charset="0"/>
              </a:rPr>
              <a:t>Viral infection which attacks the liver</a:t>
            </a:r>
          </a:p>
          <a:p>
            <a:pPr eaLnBrk="1" hangingPunct="1">
              <a:lnSpc>
                <a:spcPct val="110000"/>
              </a:lnSpc>
              <a:defRPr/>
            </a:pPr>
            <a:r>
              <a:rPr kumimoji="1" lang="en-US" sz="2400" dirty="0" smtClean="0">
                <a:effectLst>
                  <a:outerShdw blurRad="38100" dist="38100" dir="2700000" algn="tl">
                    <a:srgbClr val="C0C0C0"/>
                  </a:outerShdw>
                </a:effectLst>
                <a:latin typeface="Arial" pitchFamily="34" charset="0"/>
                <a:cs typeface="Arial" pitchFamily="34" charset="0"/>
              </a:rPr>
              <a:t>Fecal-oral route of infection</a:t>
            </a:r>
          </a:p>
          <a:p>
            <a:pPr eaLnBrk="1" hangingPunct="1">
              <a:lnSpc>
                <a:spcPct val="110000"/>
              </a:lnSpc>
              <a:defRPr/>
            </a:pPr>
            <a:r>
              <a:rPr kumimoji="1" lang="en-US" sz="2400" dirty="0" smtClean="0">
                <a:effectLst>
                  <a:outerShdw blurRad="38100" dist="38100" dir="2700000" algn="tl">
                    <a:srgbClr val="C0C0C0"/>
                  </a:outerShdw>
                </a:effectLst>
                <a:latin typeface="Arial" pitchFamily="34" charset="0"/>
                <a:cs typeface="Arial" pitchFamily="34" charset="0"/>
              </a:rPr>
              <a:t>Symptoms may include nausea, anorexia, fever, dark urine, and jaundice of skin and eyes.</a:t>
            </a:r>
          </a:p>
          <a:p>
            <a:pPr eaLnBrk="1" hangingPunct="1">
              <a:lnSpc>
                <a:spcPct val="110000"/>
              </a:lnSpc>
              <a:buNone/>
              <a:defRPr/>
            </a:pPr>
            <a:r>
              <a:rPr kumimoji="1" lang="en-US" sz="2400" dirty="0" smtClean="0">
                <a:effectLst>
                  <a:outerShdw blurRad="38100" dist="38100" dir="2700000" algn="tl">
                    <a:srgbClr val="C0C0C0"/>
                  </a:outerShdw>
                </a:effectLst>
                <a:latin typeface="Arial" pitchFamily="34" charset="0"/>
                <a:cs typeface="Arial" pitchFamily="34" charset="0"/>
              </a:rPr>
              <a:t>    Symptoms uncommon in children, but can infect others</a:t>
            </a:r>
          </a:p>
          <a:p>
            <a:pPr eaLnBrk="1" hangingPunct="1">
              <a:lnSpc>
                <a:spcPct val="110000"/>
              </a:lnSpc>
              <a:defRPr/>
            </a:pPr>
            <a:r>
              <a:rPr kumimoji="1" lang="en-US" sz="2400" dirty="0" smtClean="0">
                <a:effectLst>
                  <a:outerShdw blurRad="38100" dist="38100" dir="2700000" algn="tl">
                    <a:srgbClr val="C0C0C0"/>
                  </a:outerShdw>
                </a:effectLst>
                <a:latin typeface="Arial" pitchFamily="34" charset="0"/>
                <a:cs typeface="Arial" pitchFamily="34" charset="0"/>
              </a:rPr>
              <a:t>As of 7-1-07, required for children born on or after 1-1-06 for school and childcare attendance</a:t>
            </a:r>
            <a:endParaRPr lang="en-US" sz="2400" dirty="0" smtClean="0"/>
          </a:p>
        </p:txBody>
      </p:sp>
      <p:pic>
        <p:nvPicPr>
          <p:cNvPr id="38916" name="Picture 9" descr="hepapmh001"/>
          <p:cNvPicPr>
            <a:picLocks noGrp="1" noChangeAspect="1" noChangeArrowheads="1"/>
          </p:cNvPicPr>
          <p:nvPr>
            <p:ph type="body" sz="half" idx="1"/>
          </p:nvPr>
        </p:nvPicPr>
        <p:blipFill>
          <a:blip r:embed="rId3" cstate="print"/>
          <a:srcRect/>
          <a:stretch>
            <a:fillRect/>
          </a:stretch>
        </p:blipFill>
        <p:spPr>
          <a:xfrm>
            <a:off x="142875" y="1543050"/>
            <a:ext cx="2036763" cy="3048000"/>
          </a:xfrm>
          <a:noFill/>
        </p:spPr>
      </p:pic>
      <p:pic>
        <p:nvPicPr>
          <p:cNvPr id="38917" name="Picture 10" descr="hepatitis_nt">
            <a:hlinkClick r:id="rId4"/>
          </p:cNvPr>
          <p:cNvPicPr>
            <a:picLocks noChangeAspect="1" noChangeArrowheads="1"/>
          </p:cNvPicPr>
          <p:nvPr/>
        </p:nvPicPr>
        <p:blipFill>
          <a:blip r:embed="rId5" cstate="print"/>
          <a:srcRect/>
          <a:stretch>
            <a:fillRect/>
          </a:stretch>
        </p:blipFill>
        <p:spPr bwMode="auto">
          <a:xfrm>
            <a:off x="2209800" y="4048125"/>
            <a:ext cx="2133600" cy="193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Hepatitis B</a:t>
            </a:r>
          </a:p>
        </p:txBody>
      </p:sp>
      <p:sp>
        <p:nvSpPr>
          <p:cNvPr id="10244" name="Rectangle 5"/>
          <p:cNvSpPr>
            <a:spLocks noGrp="1" noChangeArrowheads="1"/>
          </p:cNvSpPr>
          <p:nvPr>
            <p:ph type="body" sz="half" idx="2"/>
          </p:nvPr>
        </p:nvSpPr>
        <p:spPr/>
        <p:txBody>
          <a:bodyPr>
            <a:normAutofit lnSpcReduction="10000"/>
          </a:bodyPr>
          <a:lstStyle/>
          <a:p>
            <a:pPr eaLnBrk="1" hangingPunct="1"/>
            <a:r>
              <a:rPr lang="en-US" sz="2000" b="1" dirty="0" smtClean="0">
                <a:latin typeface="Arial" charset="0"/>
              </a:rPr>
              <a:t>Viral disease which attacks the liver</a:t>
            </a:r>
          </a:p>
          <a:p>
            <a:pPr eaLnBrk="1" hangingPunct="1"/>
            <a:r>
              <a:rPr lang="en-US" sz="2000" b="1" dirty="0" smtClean="0">
                <a:latin typeface="Arial" charset="0"/>
              </a:rPr>
              <a:t>Spread by contact with infected body fluids or blood</a:t>
            </a:r>
          </a:p>
          <a:p>
            <a:pPr eaLnBrk="1" hangingPunct="1"/>
            <a:r>
              <a:rPr lang="en-US" sz="2000" b="1" dirty="0" smtClean="0">
                <a:latin typeface="Arial" charset="0"/>
              </a:rPr>
              <a:t>Person may have disease and not have symptoms</a:t>
            </a:r>
          </a:p>
          <a:p>
            <a:pPr eaLnBrk="1" hangingPunct="1"/>
            <a:r>
              <a:rPr lang="en-US" sz="2000" b="1" dirty="0" smtClean="0">
                <a:latin typeface="Arial" charset="0"/>
              </a:rPr>
              <a:t>Disease can be prevented by using universal precautions and by vaccine </a:t>
            </a:r>
          </a:p>
          <a:p>
            <a:pPr eaLnBrk="1" hangingPunct="1"/>
            <a:r>
              <a:rPr lang="en-US" sz="2000" b="1" dirty="0" smtClean="0">
                <a:latin typeface="Arial" charset="0"/>
              </a:rPr>
              <a:t>Vaccine recommended for all infants and children and some adults</a:t>
            </a:r>
          </a:p>
          <a:p>
            <a:pPr eaLnBrk="1" hangingPunct="1"/>
            <a:r>
              <a:rPr lang="en-US" sz="2000" b="1" dirty="0" smtClean="0">
                <a:latin typeface="Arial" charset="0"/>
              </a:rPr>
              <a:t>Immunization is required for child care attendance and entry to school</a:t>
            </a:r>
          </a:p>
          <a:p>
            <a:pPr eaLnBrk="1" hangingPunct="1">
              <a:lnSpc>
                <a:spcPct val="90000"/>
              </a:lnSpc>
            </a:pPr>
            <a:endParaRPr lang="en-US" sz="2000" dirty="0" smtClean="0"/>
          </a:p>
        </p:txBody>
      </p:sp>
      <p:graphicFrame>
        <p:nvGraphicFramePr>
          <p:cNvPr id="10242" name="Object 6"/>
          <p:cNvGraphicFramePr>
            <a:graphicFrameLocks noChangeAspect="1"/>
          </p:cNvGraphicFramePr>
          <p:nvPr>
            <p:ph sz="half" idx="1"/>
          </p:nvPr>
        </p:nvGraphicFramePr>
        <p:xfrm>
          <a:off x="381000" y="1830388"/>
          <a:ext cx="3748088" cy="3732212"/>
        </p:xfrm>
        <a:graphic>
          <a:graphicData uri="http://schemas.openxmlformats.org/presentationml/2006/ole">
            <p:oleObj spid="_x0000_s10242" name="PHOTO-PAINT Image" r:id="rId4" imgW="1782782" imgH="1298121" progId="">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Varicella/chickenpox</a:t>
            </a:r>
          </a:p>
        </p:txBody>
      </p:sp>
      <p:sp>
        <p:nvSpPr>
          <p:cNvPr id="11268" name="Rectangle 5"/>
          <p:cNvSpPr>
            <a:spLocks noGrp="1" noChangeArrowheads="1"/>
          </p:cNvSpPr>
          <p:nvPr>
            <p:ph type="body" sz="half" idx="2"/>
          </p:nvPr>
        </p:nvSpPr>
        <p:spPr>
          <a:xfrm>
            <a:off x="4648200" y="1371600"/>
            <a:ext cx="4038600" cy="5172075"/>
          </a:xfrm>
        </p:spPr>
        <p:txBody>
          <a:bodyPr>
            <a:normAutofit fontScale="92500" lnSpcReduction="10000"/>
          </a:bodyPr>
          <a:lstStyle/>
          <a:p>
            <a:pPr eaLnBrk="1" hangingPunct="1"/>
            <a:r>
              <a:rPr lang="en-US" sz="1800" b="1" dirty="0" smtClean="0">
                <a:latin typeface="Arial" charset="0"/>
              </a:rPr>
              <a:t>Spread through coughing, sneezing, or contact with infected sores</a:t>
            </a:r>
          </a:p>
          <a:p>
            <a:pPr eaLnBrk="1" hangingPunct="1"/>
            <a:endParaRPr lang="en-US" sz="1800" b="1" dirty="0" smtClean="0">
              <a:latin typeface="Arial" charset="0"/>
            </a:endParaRPr>
          </a:p>
          <a:p>
            <a:pPr eaLnBrk="1" hangingPunct="1"/>
            <a:r>
              <a:rPr lang="en-US" sz="1800" b="1" dirty="0" smtClean="0">
                <a:latin typeface="Arial" charset="0"/>
              </a:rPr>
              <a:t>Can be severe, especially in teens and adults</a:t>
            </a:r>
          </a:p>
          <a:p>
            <a:pPr eaLnBrk="1" hangingPunct="1"/>
            <a:endParaRPr lang="en-US" sz="1800" b="1" dirty="0" smtClean="0">
              <a:latin typeface="Arial" charset="0"/>
            </a:endParaRPr>
          </a:p>
          <a:p>
            <a:pPr eaLnBrk="1" hangingPunct="1"/>
            <a:r>
              <a:rPr lang="en-US" sz="1800" b="1" dirty="0" smtClean="0">
                <a:latin typeface="Arial" charset="0"/>
              </a:rPr>
              <a:t>Can be prevented by a vaccine</a:t>
            </a:r>
          </a:p>
          <a:p>
            <a:pPr eaLnBrk="1" hangingPunct="1">
              <a:buNone/>
            </a:pPr>
            <a:endParaRPr lang="en-US" sz="1800" b="1" dirty="0" smtClean="0">
              <a:latin typeface="Arial" charset="0"/>
            </a:endParaRPr>
          </a:p>
          <a:p>
            <a:pPr eaLnBrk="1" hangingPunct="1"/>
            <a:r>
              <a:rPr lang="en-US" sz="1800" b="1" dirty="0" smtClean="0">
                <a:latin typeface="Arial" charset="0"/>
              </a:rPr>
              <a:t>Vaccine recommended for all persons over one year of age who have not had the disease</a:t>
            </a:r>
          </a:p>
          <a:p>
            <a:pPr eaLnBrk="1" hangingPunct="1">
              <a:buNone/>
            </a:pPr>
            <a:endParaRPr lang="en-US" sz="1800" b="1" dirty="0" smtClean="0">
              <a:latin typeface="Arial" charset="0"/>
            </a:endParaRPr>
          </a:p>
          <a:p>
            <a:pPr eaLnBrk="1" hangingPunct="1"/>
            <a:r>
              <a:rPr lang="en-US" sz="1800" b="1" dirty="0" smtClean="0">
                <a:latin typeface="Arial" charset="0"/>
              </a:rPr>
              <a:t>Vaccine or proof of immunity is required </a:t>
            </a:r>
          </a:p>
          <a:p>
            <a:pPr lvl="1" eaLnBrk="1" hangingPunct="1">
              <a:buFontTx/>
              <a:buChar char="•"/>
            </a:pPr>
            <a:r>
              <a:rPr lang="en-US" sz="1800" b="1" dirty="0" smtClean="0">
                <a:latin typeface="Arial" charset="0"/>
              </a:rPr>
              <a:t>For child care attendance (1 dose)</a:t>
            </a:r>
          </a:p>
          <a:p>
            <a:pPr lvl="1" eaLnBrk="1" hangingPunct="1">
              <a:buFontTx/>
              <a:buChar char="•"/>
            </a:pPr>
            <a:r>
              <a:rPr lang="en-US" sz="1800" b="1" dirty="0" smtClean="0">
                <a:latin typeface="Arial" charset="0"/>
              </a:rPr>
              <a:t>Entry to school (2 doses)</a:t>
            </a:r>
          </a:p>
          <a:p>
            <a:pPr lvl="1" eaLnBrk="1" hangingPunct="1">
              <a:buFontTx/>
              <a:buChar char="•"/>
            </a:pPr>
            <a:r>
              <a:rPr lang="en-US" sz="1800" b="1" dirty="0" smtClean="0">
                <a:latin typeface="Arial" charset="0"/>
              </a:rPr>
              <a:t>Entry to 6th grade (2 doses)</a:t>
            </a:r>
          </a:p>
          <a:p>
            <a:pPr eaLnBrk="1" hangingPunct="1">
              <a:lnSpc>
                <a:spcPct val="80000"/>
              </a:lnSpc>
            </a:pPr>
            <a:endParaRPr lang="en-US" sz="1800" dirty="0" smtClean="0"/>
          </a:p>
        </p:txBody>
      </p:sp>
      <p:graphicFrame>
        <p:nvGraphicFramePr>
          <p:cNvPr id="11266" name="Object 6"/>
          <p:cNvGraphicFramePr>
            <a:graphicFrameLocks noChangeAspect="1"/>
          </p:cNvGraphicFramePr>
          <p:nvPr>
            <p:ph sz="half" idx="1"/>
          </p:nvPr>
        </p:nvGraphicFramePr>
        <p:xfrm>
          <a:off x="304800" y="1600200"/>
          <a:ext cx="2343150" cy="3124200"/>
        </p:xfrm>
        <a:graphic>
          <a:graphicData uri="http://schemas.openxmlformats.org/presentationml/2006/ole">
            <p:oleObj spid="_x0000_s11266" name="Photo Editor Photo" r:id="rId4" imgW="7314286" imgH="9752381" progId="">
              <p:embed/>
            </p:oleObj>
          </a:graphicData>
        </a:graphic>
      </p:graphicFrame>
      <p:pic>
        <p:nvPicPr>
          <p:cNvPr id="11269" name="Picture 7" descr="chickenpox"/>
          <p:cNvPicPr>
            <a:picLocks noChangeAspect="1" noChangeArrowheads="1"/>
          </p:cNvPicPr>
          <p:nvPr/>
        </p:nvPicPr>
        <p:blipFill>
          <a:blip r:embed="rId5" cstate="print"/>
          <a:srcRect/>
          <a:stretch>
            <a:fillRect/>
          </a:stretch>
        </p:blipFill>
        <p:spPr bwMode="auto">
          <a:xfrm>
            <a:off x="2000250" y="4219575"/>
            <a:ext cx="2362200" cy="2351088"/>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Pneumococcal Disease</a:t>
            </a:r>
          </a:p>
        </p:txBody>
      </p:sp>
      <p:sp>
        <p:nvSpPr>
          <p:cNvPr id="39939" name="Rectangle 5"/>
          <p:cNvSpPr>
            <a:spLocks noGrp="1" noChangeArrowheads="1"/>
          </p:cNvSpPr>
          <p:nvPr>
            <p:ph type="body" sz="half" idx="2"/>
          </p:nvPr>
        </p:nvSpPr>
        <p:spPr>
          <a:xfrm>
            <a:off x="4343400" y="1381125"/>
            <a:ext cx="4038600" cy="5248275"/>
          </a:xfrm>
        </p:spPr>
        <p:txBody>
          <a:bodyPr>
            <a:normAutofit fontScale="92500" lnSpcReduction="10000"/>
          </a:bodyPr>
          <a:lstStyle/>
          <a:p>
            <a:pPr eaLnBrk="1" hangingPunct="1">
              <a:lnSpc>
                <a:spcPct val="110000"/>
              </a:lnSpc>
            </a:pPr>
            <a:r>
              <a:rPr lang="en-US" sz="2000" b="1" dirty="0" smtClean="0">
                <a:latin typeface="Arial" pitchFamily="34" charset="0"/>
                <a:cs typeface="Arial" pitchFamily="34" charset="0"/>
              </a:rPr>
              <a:t>Caused by Streptococcus </a:t>
            </a:r>
            <a:r>
              <a:rPr lang="en-US" sz="2000" b="1" dirty="0" err="1" smtClean="0">
                <a:latin typeface="Arial" pitchFamily="34" charset="0"/>
                <a:cs typeface="Arial" pitchFamily="34" charset="0"/>
              </a:rPr>
              <a:t>pneumoniae</a:t>
            </a:r>
            <a:r>
              <a:rPr lang="en-US" sz="2000" b="1" dirty="0" smtClean="0">
                <a:latin typeface="Arial" pitchFamily="34" charset="0"/>
                <a:cs typeface="Arial" pitchFamily="34" charset="0"/>
              </a:rPr>
              <a:t> bacterium</a:t>
            </a:r>
          </a:p>
          <a:p>
            <a:pPr eaLnBrk="1" hangingPunct="1">
              <a:lnSpc>
                <a:spcPct val="110000"/>
              </a:lnSpc>
            </a:pPr>
            <a:r>
              <a:rPr lang="en-US" sz="2000" b="1" dirty="0" smtClean="0">
                <a:latin typeface="Arial" pitchFamily="34" charset="0"/>
                <a:cs typeface="Arial" pitchFamily="34" charset="0"/>
              </a:rPr>
              <a:t>Droplet spread from person to person</a:t>
            </a:r>
          </a:p>
          <a:p>
            <a:pPr eaLnBrk="1" hangingPunct="1">
              <a:lnSpc>
                <a:spcPct val="110000"/>
              </a:lnSpc>
            </a:pPr>
            <a:r>
              <a:rPr lang="en-US" sz="2000" b="1" dirty="0" smtClean="0">
                <a:latin typeface="Arial" pitchFamily="34" charset="0"/>
                <a:cs typeface="Arial" pitchFamily="34" charset="0"/>
              </a:rPr>
              <a:t>Invasive pneumococcal disease can result in pneumonia, bacteremia, or meningitis</a:t>
            </a:r>
          </a:p>
          <a:p>
            <a:pPr eaLnBrk="1" hangingPunct="1">
              <a:lnSpc>
                <a:spcPct val="110000"/>
              </a:lnSpc>
            </a:pPr>
            <a:r>
              <a:rPr lang="en-US" sz="2000" b="1" dirty="0" smtClean="0">
                <a:latin typeface="Arial" pitchFamily="34" charset="0"/>
                <a:cs typeface="Arial" pitchFamily="34" charset="0"/>
              </a:rPr>
              <a:t>Pneumococcal disease kills more people in the United States each year than all other vaccine-preventable diseases combined </a:t>
            </a:r>
          </a:p>
          <a:p>
            <a:pPr eaLnBrk="1" hangingPunct="1">
              <a:lnSpc>
                <a:spcPct val="110000"/>
              </a:lnSpc>
            </a:pPr>
            <a:r>
              <a:rPr lang="en-US" sz="2000" b="1" dirty="0" smtClean="0">
                <a:latin typeface="Arial" pitchFamily="34" charset="0"/>
                <a:cs typeface="Arial" pitchFamily="34" charset="0"/>
              </a:rPr>
              <a:t>As of 7-1-07 PCV13 vaccine is a requirement for all children under 5 years of age who attend child care facilities</a:t>
            </a:r>
          </a:p>
          <a:p>
            <a:pPr eaLnBrk="1" hangingPunct="1">
              <a:lnSpc>
                <a:spcPct val="90000"/>
              </a:lnSpc>
            </a:pPr>
            <a:endParaRPr lang="en-US" sz="2000" dirty="0" smtClean="0"/>
          </a:p>
        </p:txBody>
      </p:sp>
      <p:pic>
        <p:nvPicPr>
          <p:cNvPr id="39940" name="Picture 6" descr="359a"/>
          <p:cNvPicPr>
            <a:picLocks noGrp="1" noChangeAspect="1" noChangeArrowheads="1"/>
          </p:cNvPicPr>
          <p:nvPr>
            <p:ph type="body" sz="half" idx="1"/>
          </p:nvPr>
        </p:nvPicPr>
        <p:blipFill>
          <a:blip r:embed="rId3" cstate="print"/>
          <a:srcRect/>
          <a:stretch>
            <a:fillRect/>
          </a:stretch>
        </p:blipFill>
        <p:spPr>
          <a:xfrm>
            <a:off x="1066800" y="2057400"/>
            <a:ext cx="2606675" cy="2895600"/>
          </a:xfrm>
          <a:noFill/>
          <a:ln>
            <a:solidFill>
              <a:schemeClr val="bg1"/>
            </a:solid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3600" kern="1200" dirty="0" smtClean="0">
                <a:solidFill>
                  <a:srgbClr val="006699"/>
                </a:solidFill>
                <a:latin typeface="Arial" pitchFamily="34" charset="0"/>
              </a:rPr>
              <a:t>Conflicts of Interest and Disclosures</a:t>
            </a:r>
            <a:endParaRPr lang="en-US" sz="3600" dirty="0"/>
          </a:p>
        </p:txBody>
      </p:sp>
      <p:sp>
        <p:nvSpPr>
          <p:cNvPr id="6147" name="Content Placeholder 2"/>
          <p:cNvSpPr>
            <a:spLocks noGrp="1"/>
          </p:cNvSpPr>
          <p:nvPr>
            <p:ph idx="1"/>
          </p:nvPr>
        </p:nvSpPr>
        <p:spPr>
          <a:xfrm>
            <a:off x="152400" y="1438275"/>
            <a:ext cx="8229600" cy="5181600"/>
          </a:xfrm>
        </p:spPr>
        <p:txBody>
          <a:bodyPr>
            <a:normAutofit fontScale="92500" lnSpcReduction="10000"/>
          </a:bodyPr>
          <a:lstStyle/>
          <a:p>
            <a:pPr eaLnBrk="1" hangingPunct="1"/>
            <a:r>
              <a:rPr lang="en-US" sz="2000" b="1" dirty="0" smtClean="0">
                <a:latin typeface="Arial" pitchFamily="34" charset="0"/>
              </a:rPr>
              <a:t>Neither the planners or presenters indicated that they have any real or perceived vested interest that relate to this presentation nor any relationships with pharmaceutical companies, biomedical device manufacturers, and/or  other corporations whose products and services are related to the vaccines we discuss.</a:t>
            </a:r>
          </a:p>
          <a:p>
            <a:pPr eaLnBrk="1" hangingPunct="1"/>
            <a:endParaRPr lang="en-US" sz="2000" b="1" dirty="0" smtClean="0">
              <a:latin typeface="Arial" pitchFamily="34" charset="0"/>
            </a:endParaRPr>
          </a:p>
          <a:p>
            <a:pPr eaLnBrk="1" hangingPunct="1"/>
            <a:r>
              <a:rPr lang="en-US" sz="2000" b="1" dirty="0" smtClean="0">
                <a:latin typeface="Arial" pitchFamily="34" charset="0"/>
              </a:rPr>
              <a:t>There is no sponsorship or commercial support being received for this activity.</a:t>
            </a:r>
          </a:p>
          <a:p>
            <a:pPr eaLnBrk="1" hangingPunct="1"/>
            <a:endParaRPr lang="en-US" sz="2000" b="1" dirty="0" smtClean="0">
              <a:latin typeface="Arial" pitchFamily="34" charset="0"/>
            </a:endParaRPr>
          </a:p>
          <a:p>
            <a:pPr eaLnBrk="1" hangingPunct="1"/>
            <a:r>
              <a:rPr lang="en-US" sz="2000" b="1" dirty="0" smtClean="0">
                <a:latin typeface="Arial" pitchFamily="34" charset="0"/>
              </a:rPr>
              <a:t>The mention of specific brands of vaccines in this presentation is for the purpose of providing education and does not constitute endorsement by the provider or ANCC of any commercial products.</a:t>
            </a:r>
          </a:p>
          <a:p>
            <a:pPr eaLnBrk="1" hangingPunct="1">
              <a:buNone/>
            </a:pPr>
            <a:endParaRPr lang="en-US" sz="2000" b="1" dirty="0" smtClean="0">
              <a:latin typeface="Arial" pitchFamily="34" charset="0"/>
            </a:endParaRPr>
          </a:p>
          <a:p>
            <a:pPr eaLnBrk="1" hangingPunct="1"/>
            <a:r>
              <a:rPr lang="en-US" sz="2000" b="1" dirty="0" smtClean="0">
                <a:latin typeface="Arial" pitchFamily="34" charset="0"/>
              </a:rPr>
              <a:t>Off Label Use- For certain vaccines a slight departure from or</a:t>
            </a:r>
          </a:p>
          <a:p>
            <a:pPr eaLnBrk="1" hangingPunct="1">
              <a:buNone/>
            </a:pPr>
            <a:r>
              <a:rPr lang="en-US" sz="2000" b="1" dirty="0" smtClean="0">
                <a:latin typeface="Arial" pitchFamily="34" charset="0"/>
              </a:rPr>
              <a:t>     off-label use of the vaccine package insert guidelines may be   discussed during presentation.</a:t>
            </a:r>
          </a:p>
          <a:p>
            <a:pPr>
              <a:buNone/>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6"/>
          <p:cNvSpPr>
            <a:spLocks noGrp="1" noChangeArrowheads="1"/>
          </p:cNvSpPr>
          <p:nvPr>
            <p:ph type="title" idx="4294967295"/>
          </p:nvPr>
        </p:nvSpPr>
        <p:spPr>
          <a:xfrm>
            <a:off x="304800" y="152400"/>
            <a:ext cx="8229600" cy="1143000"/>
          </a:xfrm>
        </p:spPr>
        <p:txBody>
          <a:bodyPr>
            <a:normAutofit fontScale="90000"/>
          </a:bodyPr>
          <a:lstStyle/>
          <a:p>
            <a:r>
              <a:rPr lang="en-US" sz="3600" b="1"/>
              <a:t>20</a:t>
            </a:r>
            <a:r>
              <a:rPr lang="en-US" sz="3600" b="1" baseline="30000"/>
              <a:t>th</a:t>
            </a:r>
            <a:r>
              <a:rPr lang="en-US" sz="3600" b="1"/>
              <a:t> Century Peak &amp; Current Morbidity for VPDs</a:t>
            </a:r>
          </a:p>
        </p:txBody>
      </p:sp>
      <p:graphicFrame>
        <p:nvGraphicFramePr>
          <p:cNvPr id="3139" name="Group 67"/>
          <p:cNvGraphicFramePr>
            <a:graphicFrameLocks noGrp="1"/>
          </p:cNvGraphicFramePr>
          <p:nvPr>
            <p:ph idx="4294967295"/>
          </p:nvPr>
        </p:nvGraphicFramePr>
        <p:xfrm>
          <a:off x="457200" y="1447800"/>
          <a:ext cx="8229600" cy="4734879"/>
        </p:xfrm>
        <a:graphic>
          <a:graphicData uri="http://schemas.openxmlformats.org/drawingml/2006/table">
            <a:tbl>
              <a:tblPr/>
              <a:tblGrid>
                <a:gridCol w="2146300"/>
                <a:gridCol w="1968500"/>
                <a:gridCol w="2057400"/>
                <a:gridCol w="2057400"/>
              </a:tblGrid>
              <a:tr h="522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Prevaccine (in peak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 Reduction of Cases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Diphtheria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30, 508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r>
              <a:tr h="468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Measles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763,094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Mumps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212,932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404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r>
              <a:tr h="468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Pertussis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265,269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18,719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Paralytic polio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63,302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Rubella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488,796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r>
              <a:tr h="468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Tetanus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601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Hib, type b</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(age &lt; 5 yrs)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20,000 </a:t>
                      </a:r>
                      <a:r>
                        <a:rPr kumimoji="0" lang="en-US" sz="1600" b="1" i="0" u="none" strike="noStrike" cap="none" normalizeH="0" baseline="0" dirty="0" smtClean="0">
                          <a:ln>
                            <a:noFill/>
                          </a:ln>
                          <a:solidFill>
                            <a:schemeClr val="tx1"/>
                          </a:solidFill>
                          <a:effectLst/>
                          <a:latin typeface="Arial" charset="0"/>
                        </a:rPr>
                        <a:t>(yearly average in 1980’s)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4, plus 226   of unknown 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&gt;99.8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r>
            </a:tbl>
          </a:graphicData>
        </a:graphic>
      </p:graphicFrame>
      <p:sp>
        <p:nvSpPr>
          <p:cNvPr id="6203" name="Rectangle 59"/>
          <p:cNvSpPr>
            <a:spLocks noChangeArrowheads="1"/>
          </p:cNvSpPr>
          <p:nvPr/>
        </p:nvSpPr>
        <p:spPr bwMode="auto">
          <a:xfrm>
            <a:off x="228600" y="6324600"/>
            <a:ext cx="5622117" cy="369332"/>
          </a:xfrm>
          <a:prstGeom prst="rect">
            <a:avLst/>
          </a:prstGeom>
          <a:noFill/>
          <a:ln w="9525">
            <a:noFill/>
            <a:miter lim="800000"/>
            <a:headEnd/>
            <a:tailEnd/>
          </a:ln>
          <a:effectLst/>
        </p:spPr>
        <p:txBody>
          <a:bodyPr wrap="none">
            <a:spAutoFit/>
          </a:bodyPr>
          <a:lstStyle/>
          <a:p>
            <a:pPr eaLnBrk="0" hangingPunct="0">
              <a:spcBef>
                <a:spcPct val="50000"/>
              </a:spcBef>
            </a:pPr>
            <a:r>
              <a:rPr kumimoji="1" lang="en-US" b="1" dirty="0">
                <a:effectLst>
                  <a:outerShdw blurRad="38100" dist="38100" dir="2700000" algn="tl">
                    <a:srgbClr val="C0C0C0"/>
                  </a:outerShdw>
                </a:effectLst>
              </a:rPr>
              <a:t>MMWR (Weekly), August </a:t>
            </a:r>
            <a:r>
              <a:rPr kumimoji="1" lang="en-US" b="1" dirty="0" smtClean="0">
                <a:effectLst>
                  <a:outerShdw blurRad="38100" dist="38100" dir="2700000" algn="tl">
                    <a:srgbClr val="C0C0C0"/>
                  </a:outerShdw>
                </a:effectLst>
              </a:rPr>
              <a:t>17, 2012, 61(32</a:t>
            </a:r>
            <a:r>
              <a:rPr kumimoji="1" lang="en-US" b="1" dirty="0">
                <a:effectLst>
                  <a:outerShdw blurRad="38100" dist="38100" dir="2700000" algn="tl">
                    <a:srgbClr val="C0C0C0"/>
                  </a:outerShdw>
                </a:effectLst>
              </a:rPr>
              <a:t>); </a:t>
            </a:r>
            <a:r>
              <a:rPr kumimoji="1" lang="en-US" b="1" dirty="0" smtClean="0">
                <a:effectLst>
                  <a:outerShdw blurRad="38100" dist="38100" dir="2700000" algn="tl">
                    <a:srgbClr val="C0C0C0"/>
                  </a:outerShdw>
                </a:effectLst>
              </a:rPr>
              <a:t>624-637</a:t>
            </a:r>
            <a:endParaRPr kumimoji="1" lang="en-US" b="1" dirty="0">
              <a:effectLst>
                <a:outerShdw blurRad="38100" dist="38100" dir="2700000" algn="tl">
                  <a:srgbClr val="C0C0C0"/>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a:xfrm>
            <a:off x="0" y="0"/>
            <a:ext cx="9144000" cy="1417638"/>
          </a:xfrm>
        </p:spPr>
        <p:txBody>
          <a:bodyPr>
            <a:normAutofit fontScale="90000"/>
          </a:bodyPr>
          <a:lstStyle/>
          <a:p>
            <a:pPr algn="ctr" eaLnBrk="1" hangingPunct="1"/>
            <a:r>
              <a:rPr lang="en-US" b="0" dirty="0" smtClean="0">
                <a:solidFill>
                  <a:srgbClr val="006699"/>
                </a:solidFill>
                <a:latin typeface="Arial" charset="0"/>
              </a:rPr>
              <a:t>Low Rates of Childhood </a:t>
            </a:r>
            <a:br>
              <a:rPr lang="en-US" b="0" dirty="0" smtClean="0">
                <a:solidFill>
                  <a:srgbClr val="006699"/>
                </a:solidFill>
                <a:latin typeface="Arial" charset="0"/>
              </a:rPr>
            </a:br>
            <a:r>
              <a:rPr lang="en-US" b="0" dirty="0" smtClean="0">
                <a:solidFill>
                  <a:srgbClr val="006699"/>
                </a:solidFill>
                <a:latin typeface="Arial" charset="0"/>
              </a:rPr>
              <a:t>Vaccine Preventable Diseases</a:t>
            </a:r>
          </a:p>
        </p:txBody>
      </p:sp>
      <p:sp>
        <p:nvSpPr>
          <p:cNvPr id="12294" name="Rectangle 3"/>
          <p:cNvSpPr>
            <a:spLocks noGrp="1" noChangeArrowheads="1"/>
          </p:cNvSpPr>
          <p:nvPr>
            <p:ph type="body" sz="half" idx="1"/>
          </p:nvPr>
        </p:nvSpPr>
        <p:spPr>
          <a:xfrm>
            <a:off x="228600" y="1600200"/>
            <a:ext cx="6705600" cy="4525963"/>
          </a:xfrm>
        </p:spPr>
        <p:txBody>
          <a:bodyPr>
            <a:normAutofit/>
          </a:bodyPr>
          <a:lstStyle/>
          <a:p>
            <a:pPr eaLnBrk="1" hangingPunct="1"/>
            <a:r>
              <a:rPr lang="en-US" sz="2800" b="1" dirty="0" smtClean="0"/>
              <a:t>Vaccines work</a:t>
            </a:r>
          </a:p>
          <a:p>
            <a:pPr eaLnBrk="1" hangingPunct="1">
              <a:buNone/>
            </a:pPr>
            <a:r>
              <a:rPr lang="en-US" sz="2400" dirty="0" smtClean="0"/>
              <a:t>     Goal of 100% compliance level*</a:t>
            </a:r>
          </a:p>
          <a:p>
            <a:pPr lvl="1" eaLnBrk="1" hangingPunct="1">
              <a:buFontTx/>
              <a:buNone/>
            </a:pPr>
            <a:endParaRPr lang="en-US" sz="2400" dirty="0" smtClean="0"/>
          </a:p>
          <a:p>
            <a:pPr eaLnBrk="1" hangingPunct="1"/>
            <a:r>
              <a:rPr lang="en-US" sz="2800" b="1" dirty="0" smtClean="0"/>
              <a:t>Immunization Laws work</a:t>
            </a:r>
          </a:p>
          <a:p>
            <a:pPr eaLnBrk="1" hangingPunct="1">
              <a:buFontTx/>
              <a:buNone/>
            </a:pPr>
            <a:endParaRPr lang="en-US" sz="2800" dirty="0" smtClean="0"/>
          </a:p>
          <a:p>
            <a:pPr eaLnBrk="1" hangingPunct="1"/>
            <a:r>
              <a:rPr lang="en-US" sz="2800" b="1" dirty="0" smtClean="0"/>
              <a:t>Partnerships work</a:t>
            </a:r>
          </a:p>
          <a:p>
            <a:pPr eaLnBrk="1" hangingPunct="1">
              <a:buNone/>
            </a:pPr>
            <a:endParaRPr lang="en-US" sz="2800" dirty="0" smtClean="0"/>
          </a:p>
          <a:p>
            <a:pPr>
              <a:buNone/>
            </a:pPr>
            <a:r>
              <a:rPr lang="en-US" sz="1100" b="1" dirty="0" smtClean="0"/>
              <a:t>*http://health.state.ga.us/pdfs/prevention/immunization/Georgia%20Immunization%20Program%20Manual%20Complete%20Oct%202012.pdf</a:t>
            </a:r>
          </a:p>
        </p:txBody>
      </p:sp>
      <p:graphicFrame>
        <p:nvGraphicFramePr>
          <p:cNvPr id="12290" name="Object 4"/>
          <p:cNvGraphicFramePr>
            <a:graphicFrameLocks noChangeAspect="1"/>
          </p:cNvGraphicFramePr>
          <p:nvPr>
            <p:ph sz="quarter" idx="2"/>
          </p:nvPr>
        </p:nvGraphicFramePr>
        <p:xfrm>
          <a:off x="6629400" y="1447800"/>
          <a:ext cx="1901825" cy="1219200"/>
        </p:xfrm>
        <a:graphic>
          <a:graphicData uri="http://schemas.openxmlformats.org/presentationml/2006/ole">
            <p:oleObj spid="_x0000_s12290" name="Clip" r:id="rId4" imgW="1901160" imgH="1881720" progId="">
              <p:embed/>
            </p:oleObj>
          </a:graphicData>
        </a:graphic>
      </p:graphicFrame>
      <p:graphicFrame>
        <p:nvGraphicFramePr>
          <p:cNvPr id="12291" name="Object 6"/>
          <p:cNvGraphicFramePr>
            <a:graphicFrameLocks noChangeAspect="1"/>
          </p:cNvGraphicFramePr>
          <p:nvPr>
            <p:ph sz="quarter" idx="3"/>
          </p:nvPr>
        </p:nvGraphicFramePr>
        <p:xfrm>
          <a:off x="6781800" y="2895600"/>
          <a:ext cx="1819275" cy="1066800"/>
        </p:xfrm>
        <a:graphic>
          <a:graphicData uri="http://schemas.openxmlformats.org/presentationml/2006/ole">
            <p:oleObj spid="_x0000_s12291" name="Clip" r:id="rId5" imgW="1818720" imgH="1393560" progId="">
              <p:embed/>
            </p:oleObj>
          </a:graphicData>
        </a:graphic>
      </p:graphicFrame>
      <p:graphicFrame>
        <p:nvGraphicFramePr>
          <p:cNvPr id="12292" name="Object 8"/>
          <p:cNvGraphicFramePr>
            <a:graphicFrameLocks noChangeAspect="1"/>
          </p:cNvGraphicFramePr>
          <p:nvPr/>
        </p:nvGraphicFramePr>
        <p:xfrm>
          <a:off x="7162800" y="4572000"/>
          <a:ext cx="1524000" cy="990600"/>
        </p:xfrm>
        <a:graphic>
          <a:graphicData uri="http://schemas.openxmlformats.org/presentationml/2006/ole">
            <p:oleObj spid="_x0000_s12292" name="Clip" r:id="rId6" imgW="5349600" imgH="2911320" progId="">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ln/>
        </p:spPr>
        <p:txBody>
          <a:bodyPr/>
          <a:lstStyle/>
          <a:p>
            <a:pPr algn="ctr"/>
            <a:r>
              <a:rPr lang="en-US" b="0" dirty="0">
                <a:solidFill>
                  <a:srgbClr val="006699"/>
                </a:solidFill>
                <a:latin typeface="Arial" charset="0"/>
              </a:rPr>
              <a:t>Georgia Requirements</a:t>
            </a:r>
          </a:p>
        </p:txBody>
      </p:sp>
      <p:sp>
        <p:nvSpPr>
          <p:cNvPr id="429059" name="Rectangle 3"/>
          <p:cNvSpPr>
            <a:spLocks noGrp="1" noChangeArrowheads="1"/>
          </p:cNvSpPr>
          <p:nvPr>
            <p:ph type="body" idx="1"/>
          </p:nvPr>
        </p:nvSpPr>
        <p:spPr/>
        <p:txBody>
          <a:bodyPr>
            <a:normAutofit fontScale="92500" lnSpcReduction="20000"/>
          </a:bodyPr>
          <a:lstStyle/>
          <a:p>
            <a:pPr>
              <a:lnSpc>
                <a:spcPct val="110000"/>
              </a:lnSpc>
            </a:pPr>
            <a:r>
              <a:rPr lang="en-US" sz="2400" dirty="0">
                <a:latin typeface="Arial" charset="0"/>
              </a:rPr>
              <a:t>Georgia law requires that all children attending a facility or school must be immunized according to the rules and regulations established by the Department of </a:t>
            </a:r>
            <a:r>
              <a:rPr lang="en-US" sz="2400" dirty="0" smtClean="0">
                <a:latin typeface="Arial" charset="0"/>
              </a:rPr>
              <a:t>Public Health (DPH)</a:t>
            </a:r>
            <a:endParaRPr lang="en-US" sz="2400" dirty="0">
              <a:latin typeface="Arial" charset="0"/>
            </a:endParaRPr>
          </a:p>
          <a:p>
            <a:pPr>
              <a:lnSpc>
                <a:spcPct val="110000"/>
              </a:lnSpc>
            </a:pPr>
            <a:r>
              <a:rPr lang="en-US" sz="2400" dirty="0">
                <a:latin typeface="Arial" charset="0"/>
              </a:rPr>
              <a:t>“Facility” is defined as any public or private child care center or nursery intended for the care, supervision, or instruction of children</a:t>
            </a:r>
          </a:p>
          <a:p>
            <a:pPr>
              <a:lnSpc>
                <a:spcPct val="110000"/>
              </a:lnSpc>
            </a:pPr>
            <a:r>
              <a:rPr lang="en-US" sz="2400" dirty="0">
                <a:latin typeface="Arial" charset="0"/>
              </a:rPr>
              <a:t>“School” is defined as any public or private educational program or institution instructing children at any level or levels, kindergarten through twelfth grade</a:t>
            </a:r>
          </a:p>
          <a:p>
            <a:pPr>
              <a:lnSpc>
                <a:spcPct val="110000"/>
              </a:lnSpc>
            </a:pPr>
            <a:r>
              <a:rPr lang="en-US" sz="2400" b="1" dirty="0">
                <a:latin typeface="Arial" charset="0"/>
              </a:rPr>
              <a:t>“New entrant” means any child entering any </a:t>
            </a:r>
            <a:r>
              <a:rPr lang="en-US" sz="2400" b="1" dirty="0" smtClean="0">
                <a:latin typeface="Arial" charset="0"/>
              </a:rPr>
              <a:t>school or </a:t>
            </a:r>
            <a:r>
              <a:rPr lang="en-US" sz="2400" b="1" dirty="0">
                <a:latin typeface="Arial" charset="0"/>
              </a:rPr>
              <a:t>facility in GA for the 1</a:t>
            </a:r>
            <a:r>
              <a:rPr lang="en-US" sz="2400" b="1" baseline="30000" dirty="0">
                <a:latin typeface="Arial" charset="0"/>
              </a:rPr>
              <a:t>st</a:t>
            </a:r>
            <a:r>
              <a:rPr lang="en-US" sz="2400" b="1" dirty="0">
                <a:latin typeface="Arial" charset="0"/>
              </a:rPr>
              <a:t> time or entering after </a:t>
            </a:r>
            <a:r>
              <a:rPr lang="en-US" sz="2400" b="1" dirty="0" smtClean="0">
                <a:latin typeface="Arial" charset="0"/>
              </a:rPr>
              <a:t>having </a:t>
            </a:r>
            <a:r>
              <a:rPr lang="en-US" sz="2400" b="1" dirty="0">
                <a:latin typeface="Arial" charset="0"/>
              </a:rPr>
              <a:t>been absent from a GA school or </a:t>
            </a:r>
            <a:r>
              <a:rPr lang="en-US" sz="2400" b="1" dirty="0" smtClean="0">
                <a:latin typeface="Arial" charset="0"/>
              </a:rPr>
              <a:t>facility for </a:t>
            </a:r>
            <a:r>
              <a:rPr lang="en-US" sz="2400" b="1" dirty="0">
                <a:latin typeface="Arial" charset="0"/>
              </a:rPr>
              <a:t>&gt;12 mos. or 1 school year.</a:t>
            </a:r>
          </a:p>
          <a:p>
            <a:pPr>
              <a:lnSpc>
                <a:spcPct val="80000"/>
              </a:lnSpc>
            </a:pPr>
            <a:endParaRPr lang="en-US" sz="2400" dirty="0"/>
          </a:p>
        </p:txBody>
      </p:sp>
      <p:graphicFrame>
        <p:nvGraphicFramePr>
          <p:cNvPr id="429060" name="Object 4"/>
          <p:cNvGraphicFramePr>
            <a:graphicFrameLocks noChangeAspect="1"/>
          </p:cNvGraphicFramePr>
          <p:nvPr>
            <p:ph sz="half" idx="4294967295"/>
          </p:nvPr>
        </p:nvGraphicFramePr>
        <p:xfrm>
          <a:off x="7239000" y="304800"/>
          <a:ext cx="1600200" cy="1225550"/>
        </p:xfrm>
        <a:graphic>
          <a:graphicData uri="http://schemas.openxmlformats.org/presentationml/2006/ole">
            <p:oleObj spid="_x0000_s13314" name="Clip" r:id="rId4" imgW="1818720" imgH="1393560" progId="">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DPH Rules and Regulations</a:t>
            </a:r>
          </a:p>
        </p:txBody>
      </p:sp>
      <p:sp>
        <p:nvSpPr>
          <p:cNvPr id="16388" name="Rectangle 3"/>
          <p:cNvSpPr>
            <a:spLocks noGrp="1" noChangeArrowheads="1"/>
          </p:cNvSpPr>
          <p:nvPr>
            <p:ph type="body" idx="1"/>
          </p:nvPr>
        </p:nvSpPr>
        <p:spPr/>
        <p:txBody>
          <a:bodyPr/>
          <a:lstStyle/>
          <a:p>
            <a:pPr eaLnBrk="1" hangingPunct="1"/>
            <a:r>
              <a:rPr lang="en-US" dirty="0" smtClean="0"/>
              <a:t>Provide definition of terms</a:t>
            </a:r>
          </a:p>
          <a:p>
            <a:pPr eaLnBrk="1" hangingPunct="1"/>
            <a:r>
              <a:rPr lang="en-US" dirty="0" smtClean="0"/>
              <a:t>Stipulate the </a:t>
            </a:r>
            <a:r>
              <a:rPr lang="en-US" dirty="0" smtClean="0">
                <a:latin typeface="Arial" pitchFamily="34" charset="0"/>
                <a:cs typeface="Arial" pitchFamily="34" charset="0"/>
              </a:rPr>
              <a:t>specific</a:t>
            </a:r>
            <a:r>
              <a:rPr lang="en-US" dirty="0" smtClean="0"/>
              <a:t> requirements</a:t>
            </a:r>
          </a:p>
          <a:p>
            <a:pPr lvl="1" eaLnBrk="1" hangingPunct="1"/>
            <a:r>
              <a:rPr lang="en-US" dirty="0" smtClean="0"/>
              <a:t>List required vaccines or </a:t>
            </a:r>
          </a:p>
          <a:p>
            <a:pPr lvl="1" eaLnBrk="1" hangingPunct="1"/>
            <a:r>
              <a:rPr lang="en-US" dirty="0" smtClean="0"/>
              <a:t>Acceptable proof of immunity </a:t>
            </a:r>
          </a:p>
          <a:p>
            <a:pPr lvl="1" eaLnBrk="1" hangingPunct="1"/>
            <a:r>
              <a:rPr lang="en-US" dirty="0" smtClean="0"/>
              <a:t>Define medical  and religious exemptions </a:t>
            </a:r>
          </a:p>
          <a:p>
            <a:pPr eaLnBrk="1" hangingPunct="1"/>
            <a:r>
              <a:rPr lang="en-US" dirty="0" smtClean="0"/>
              <a:t>Provide directions for issuing, maintaining, and inspecting certificates </a:t>
            </a:r>
          </a:p>
        </p:txBody>
      </p:sp>
      <p:graphicFrame>
        <p:nvGraphicFramePr>
          <p:cNvPr id="16386" name="Object 4"/>
          <p:cNvGraphicFramePr>
            <a:graphicFrameLocks noChangeAspect="1"/>
          </p:cNvGraphicFramePr>
          <p:nvPr>
            <p:ph sz="half" idx="4294967295"/>
          </p:nvPr>
        </p:nvGraphicFramePr>
        <p:xfrm>
          <a:off x="6324600" y="1524000"/>
          <a:ext cx="1819275" cy="1393825"/>
        </p:xfrm>
        <a:graphic>
          <a:graphicData uri="http://schemas.openxmlformats.org/presentationml/2006/ole">
            <p:oleObj spid="_x0000_s14338" name="Clip" r:id="rId4" imgW="1818720" imgH="1393560" progId="">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normAutofit fontScale="90000"/>
          </a:bodyPr>
          <a:lstStyle/>
          <a:p>
            <a:pPr algn="ctr" eaLnBrk="1" hangingPunct="1"/>
            <a:r>
              <a:rPr lang="en-US" b="0" dirty="0" smtClean="0">
                <a:solidFill>
                  <a:srgbClr val="006699"/>
                </a:solidFill>
                <a:latin typeface="Arial" charset="0"/>
              </a:rPr>
              <a:t>Responsibilities Associated with</a:t>
            </a:r>
            <a:br>
              <a:rPr lang="en-US" b="0" dirty="0" smtClean="0">
                <a:solidFill>
                  <a:srgbClr val="006699"/>
                </a:solidFill>
                <a:latin typeface="Arial" charset="0"/>
              </a:rPr>
            </a:br>
            <a:r>
              <a:rPr lang="en-US" b="0" dirty="0" smtClean="0">
                <a:solidFill>
                  <a:srgbClr val="006699"/>
                </a:solidFill>
                <a:latin typeface="Arial" charset="0"/>
              </a:rPr>
              <a:t>Immunization Requirements</a:t>
            </a:r>
          </a:p>
        </p:txBody>
      </p:sp>
      <p:sp>
        <p:nvSpPr>
          <p:cNvPr id="13316" name="Rectangle 3"/>
          <p:cNvSpPr>
            <a:spLocks noGrp="1" noChangeArrowheads="1"/>
          </p:cNvSpPr>
          <p:nvPr>
            <p:ph type="body" idx="1"/>
          </p:nvPr>
        </p:nvSpPr>
        <p:spPr/>
        <p:txBody>
          <a:bodyPr>
            <a:normAutofit fontScale="85000" lnSpcReduction="10000"/>
          </a:bodyPr>
          <a:lstStyle/>
          <a:p>
            <a:pPr eaLnBrk="1" hangingPunct="1">
              <a:lnSpc>
                <a:spcPct val="110000"/>
              </a:lnSpc>
            </a:pPr>
            <a:r>
              <a:rPr lang="en-US" sz="2400" dirty="0" smtClean="0"/>
              <a:t>Physicians and Public Health Clinics:</a:t>
            </a:r>
          </a:p>
          <a:p>
            <a:pPr lvl="1" eaLnBrk="1" hangingPunct="1">
              <a:lnSpc>
                <a:spcPct val="110000"/>
              </a:lnSpc>
            </a:pPr>
            <a:r>
              <a:rPr lang="en-US" sz="2000" dirty="0" smtClean="0"/>
              <a:t>Know current legal requirements for attendance and accurately completing the certificate </a:t>
            </a:r>
          </a:p>
          <a:p>
            <a:pPr lvl="1" eaLnBrk="1" hangingPunct="1">
              <a:lnSpc>
                <a:spcPct val="110000"/>
              </a:lnSpc>
            </a:pPr>
            <a:r>
              <a:rPr lang="en-US" sz="2000" dirty="0" smtClean="0"/>
              <a:t>Administering immunizations according to the current Recommended Childhood and Adolescent Immunization Schedule </a:t>
            </a:r>
          </a:p>
          <a:p>
            <a:pPr lvl="1" eaLnBrk="1" hangingPunct="1">
              <a:lnSpc>
                <a:spcPct val="110000"/>
              </a:lnSpc>
            </a:pPr>
            <a:r>
              <a:rPr lang="en-US" sz="2000" dirty="0" smtClean="0"/>
              <a:t>Report the occurrence of any disease listed on the “Notifiable Disease List”</a:t>
            </a:r>
          </a:p>
          <a:p>
            <a:pPr lvl="1" eaLnBrk="1" hangingPunct="1">
              <a:lnSpc>
                <a:spcPct val="110000"/>
              </a:lnSpc>
            </a:pPr>
            <a:r>
              <a:rPr lang="en-US" sz="2000" dirty="0" smtClean="0"/>
              <a:t>Report any adverse event following the administration of a vaccine to VAERS</a:t>
            </a:r>
          </a:p>
          <a:p>
            <a:pPr eaLnBrk="1" hangingPunct="1">
              <a:lnSpc>
                <a:spcPct val="110000"/>
              </a:lnSpc>
            </a:pPr>
            <a:r>
              <a:rPr lang="en-US" sz="2400" dirty="0" smtClean="0"/>
              <a:t>Child Care and School :</a:t>
            </a:r>
          </a:p>
          <a:p>
            <a:pPr lvl="1" eaLnBrk="1" hangingPunct="1">
              <a:lnSpc>
                <a:spcPct val="110000"/>
              </a:lnSpc>
            </a:pPr>
            <a:r>
              <a:rPr lang="en-US" sz="2000" dirty="0" smtClean="0"/>
              <a:t>Review the certificates for validity prior to accepting</a:t>
            </a:r>
          </a:p>
          <a:p>
            <a:pPr lvl="1" eaLnBrk="1" hangingPunct="1">
              <a:lnSpc>
                <a:spcPct val="110000"/>
              </a:lnSpc>
            </a:pPr>
            <a:r>
              <a:rPr lang="en-US" sz="2000" dirty="0" smtClean="0"/>
              <a:t>Develop a system for immunization certificate management/Tickler system</a:t>
            </a:r>
          </a:p>
          <a:p>
            <a:pPr lvl="1" eaLnBrk="1" hangingPunct="1">
              <a:lnSpc>
                <a:spcPct val="110000"/>
              </a:lnSpc>
            </a:pPr>
            <a:r>
              <a:rPr lang="en-US" sz="2000" dirty="0" smtClean="0"/>
              <a:t>Have certificates available for inspection and audit by health officials</a:t>
            </a:r>
          </a:p>
          <a:p>
            <a:pPr lvl="1" eaLnBrk="1" hangingPunct="1">
              <a:lnSpc>
                <a:spcPct val="110000"/>
              </a:lnSpc>
            </a:pPr>
            <a:r>
              <a:rPr lang="en-US" sz="2000" dirty="0" smtClean="0"/>
              <a:t>Report  the occurrence of  any disease listed on the “Notifiable Disease List”</a:t>
            </a:r>
          </a:p>
          <a:p>
            <a:pPr eaLnBrk="1" hangingPunct="1">
              <a:lnSpc>
                <a:spcPct val="90000"/>
              </a:lnSpc>
            </a:pPr>
            <a:endParaRPr lang="en-US" sz="2400" dirty="0" smtClean="0"/>
          </a:p>
          <a:p>
            <a:pPr eaLnBrk="1" hangingPunct="1">
              <a:lnSpc>
                <a:spcPct val="90000"/>
              </a:lnSpc>
              <a:buFontTx/>
              <a:buNone/>
            </a:pPr>
            <a:endParaRPr lang="en-US" sz="2400" dirty="0" smtClean="0"/>
          </a:p>
        </p:txBody>
      </p:sp>
      <p:graphicFrame>
        <p:nvGraphicFramePr>
          <p:cNvPr id="13314" name="Object 4"/>
          <p:cNvGraphicFramePr>
            <a:graphicFrameLocks noChangeAspect="1"/>
          </p:cNvGraphicFramePr>
          <p:nvPr>
            <p:ph sz="half" idx="4294967295"/>
          </p:nvPr>
        </p:nvGraphicFramePr>
        <p:xfrm>
          <a:off x="7648575" y="704850"/>
          <a:ext cx="1495425" cy="1306513"/>
        </p:xfrm>
        <a:graphic>
          <a:graphicData uri="http://schemas.openxmlformats.org/presentationml/2006/ole">
            <p:oleObj spid="_x0000_s15362" name="Clip" r:id="rId4" imgW="1753920" imgH="1612080" progId="">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normAutofit fontScale="90000"/>
          </a:bodyPr>
          <a:lstStyle/>
          <a:p>
            <a:pPr algn="ctr" eaLnBrk="1" hangingPunct="1"/>
            <a:r>
              <a:rPr lang="en-US" b="0" dirty="0" smtClean="0">
                <a:solidFill>
                  <a:srgbClr val="006699"/>
                </a:solidFill>
                <a:latin typeface="Arial" charset="0"/>
              </a:rPr>
              <a:t>Responsibilities of Parents or Caregivers</a:t>
            </a:r>
          </a:p>
        </p:txBody>
      </p:sp>
      <p:sp>
        <p:nvSpPr>
          <p:cNvPr id="14340" name="Rectangle 3"/>
          <p:cNvSpPr>
            <a:spLocks noGrp="1" noChangeArrowheads="1"/>
          </p:cNvSpPr>
          <p:nvPr>
            <p:ph type="body" idx="1"/>
          </p:nvPr>
        </p:nvSpPr>
        <p:spPr/>
        <p:txBody>
          <a:bodyPr/>
          <a:lstStyle/>
          <a:p>
            <a:pPr eaLnBrk="1" hangingPunct="1"/>
            <a:r>
              <a:rPr lang="en-US" sz="2000" dirty="0" smtClean="0">
                <a:latin typeface="Arial" charset="0"/>
              </a:rPr>
              <a:t>Take child to health care provider well check ups and immunizations at the recommended times </a:t>
            </a:r>
          </a:p>
          <a:p>
            <a:pPr eaLnBrk="1" hangingPunct="1"/>
            <a:r>
              <a:rPr lang="en-US" sz="2000" dirty="0" smtClean="0">
                <a:latin typeface="Arial" charset="0"/>
              </a:rPr>
              <a:t>Review all vaccine facts that they receive before their child is immunized</a:t>
            </a:r>
          </a:p>
          <a:p>
            <a:pPr eaLnBrk="1" hangingPunct="1"/>
            <a:r>
              <a:rPr lang="en-US" sz="2000" dirty="0" smtClean="0">
                <a:latin typeface="Arial" charset="0"/>
              </a:rPr>
              <a:t>Discuss any questions or concerns about vaccines with the child’s doctor or nurse</a:t>
            </a:r>
          </a:p>
          <a:p>
            <a:pPr eaLnBrk="1" hangingPunct="1"/>
            <a:r>
              <a:rPr lang="en-US" sz="2000" dirty="0" smtClean="0">
                <a:latin typeface="Arial" charset="0"/>
              </a:rPr>
              <a:t>Keep child’s personal immunization record and take it with them on each visit to the health care provider to be assessed and updated</a:t>
            </a:r>
          </a:p>
          <a:p>
            <a:pPr eaLnBrk="1" hangingPunct="1"/>
            <a:r>
              <a:rPr lang="en-US" sz="2000" dirty="0" smtClean="0">
                <a:latin typeface="Arial" charset="0"/>
              </a:rPr>
              <a:t>Mark the child’s vaccination due date and stay on schedule</a:t>
            </a:r>
          </a:p>
          <a:p>
            <a:pPr eaLnBrk="1" hangingPunct="1"/>
            <a:r>
              <a:rPr lang="en-US" sz="2000" dirty="0" smtClean="0">
                <a:latin typeface="Arial" charset="0"/>
              </a:rPr>
              <a:t>Obtain appropriate certificate for child care and school attendance from health care provider</a:t>
            </a:r>
          </a:p>
          <a:p>
            <a:pPr eaLnBrk="1" hangingPunct="1"/>
            <a:r>
              <a:rPr lang="en-US" sz="2000" dirty="0" smtClean="0">
                <a:latin typeface="Arial" charset="0"/>
              </a:rPr>
              <a:t>Give a copy of the certificate to each facility the child attends</a:t>
            </a:r>
            <a:endParaRPr lang="en-US" sz="2400" dirty="0" smtClean="0">
              <a:latin typeface="Arial" charset="0"/>
            </a:endParaRPr>
          </a:p>
          <a:p>
            <a:pPr eaLnBrk="1" hangingPunct="1">
              <a:lnSpc>
                <a:spcPct val="80000"/>
              </a:lnSpc>
            </a:pPr>
            <a:endParaRPr lang="en-US" sz="2000" dirty="0" smtClean="0"/>
          </a:p>
        </p:txBody>
      </p:sp>
      <p:graphicFrame>
        <p:nvGraphicFramePr>
          <p:cNvPr id="14338" name="Object 4"/>
          <p:cNvGraphicFramePr>
            <a:graphicFrameLocks noChangeAspect="1"/>
          </p:cNvGraphicFramePr>
          <p:nvPr>
            <p:ph sz="half" idx="4294967295"/>
          </p:nvPr>
        </p:nvGraphicFramePr>
        <p:xfrm>
          <a:off x="7543800" y="4724400"/>
          <a:ext cx="1600200" cy="1520825"/>
        </p:xfrm>
        <a:graphic>
          <a:graphicData uri="http://schemas.openxmlformats.org/presentationml/2006/ole">
            <p:oleObj spid="_x0000_s16386" name="Clip" r:id="rId4" imgW="1990440" imgH="1890720" progId="">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Vaccine Requirements</a:t>
            </a:r>
          </a:p>
        </p:txBody>
      </p:sp>
      <p:sp>
        <p:nvSpPr>
          <p:cNvPr id="18436" name="Rectangle 3"/>
          <p:cNvSpPr>
            <a:spLocks noGrp="1" noChangeArrowheads="1"/>
          </p:cNvSpPr>
          <p:nvPr>
            <p:ph type="body" idx="1"/>
          </p:nvPr>
        </p:nvSpPr>
        <p:spPr>
          <a:xfrm>
            <a:off x="152400" y="1533525"/>
            <a:ext cx="8229600" cy="4659313"/>
          </a:xfrm>
        </p:spPr>
        <p:txBody>
          <a:bodyPr>
            <a:normAutofit fontScale="92500" lnSpcReduction="10000"/>
          </a:bodyPr>
          <a:lstStyle/>
          <a:p>
            <a:pPr eaLnBrk="1" hangingPunct="1"/>
            <a:r>
              <a:rPr lang="en-US" sz="2000" dirty="0" smtClean="0">
                <a:latin typeface="Arial" charset="0"/>
              </a:rPr>
              <a:t>Consistent with the Recommended Childhood and Adolescent Immunization Schedule</a:t>
            </a:r>
          </a:p>
          <a:p>
            <a:pPr eaLnBrk="1" hangingPunct="1"/>
            <a:r>
              <a:rPr lang="en-US" sz="2000" dirty="0" smtClean="0">
                <a:latin typeface="Arial" charset="0"/>
              </a:rPr>
              <a:t>Children are required to be age appropriately immunized against each of these diseases:</a:t>
            </a:r>
            <a:r>
              <a:rPr lang="en-US" sz="1800" dirty="0" smtClean="0">
                <a:latin typeface="Arial" charset="0"/>
              </a:rPr>
              <a:t> </a:t>
            </a:r>
          </a:p>
          <a:p>
            <a:pPr eaLnBrk="1" hangingPunct="1">
              <a:buFontTx/>
              <a:buNone/>
            </a:pPr>
            <a:r>
              <a:rPr lang="en-US" sz="1800" dirty="0" smtClean="0">
                <a:latin typeface="Arial" charset="0"/>
              </a:rPr>
              <a:t>	</a:t>
            </a:r>
          </a:p>
          <a:p>
            <a:pPr eaLnBrk="1" hangingPunct="1">
              <a:buClr>
                <a:schemeClr val="tx1"/>
              </a:buClr>
              <a:buFontTx/>
              <a:buNone/>
            </a:pPr>
            <a:r>
              <a:rPr lang="en-US" sz="1800" dirty="0" smtClean="0">
                <a:latin typeface="Arial" charset="0"/>
              </a:rPr>
              <a:t>		Hepatitis B			            	Polio</a:t>
            </a:r>
          </a:p>
          <a:p>
            <a:pPr eaLnBrk="1" hangingPunct="1">
              <a:buClr>
                <a:schemeClr val="tx1"/>
              </a:buClr>
              <a:buFontTx/>
              <a:buNone/>
            </a:pPr>
            <a:r>
              <a:rPr lang="en-US" sz="1800" dirty="0" smtClean="0">
                <a:latin typeface="Arial" charset="0"/>
              </a:rPr>
              <a:t>		Diphtheria		                       	Measles</a:t>
            </a:r>
          </a:p>
          <a:p>
            <a:pPr eaLnBrk="1" hangingPunct="1">
              <a:buClr>
                <a:schemeClr val="tx1"/>
              </a:buClr>
              <a:buFontTx/>
              <a:buNone/>
            </a:pPr>
            <a:r>
              <a:rPr lang="en-US" sz="1800" dirty="0" smtClean="0">
                <a:latin typeface="Arial" charset="0"/>
              </a:rPr>
              <a:t>		Tetanus					Mumps*</a:t>
            </a:r>
          </a:p>
          <a:p>
            <a:pPr eaLnBrk="1" hangingPunct="1">
              <a:buClr>
                <a:schemeClr val="tx1"/>
              </a:buClr>
              <a:buFontTx/>
              <a:buNone/>
            </a:pPr>
            <a:r>
              <a:rPr lang="en-US" sz="1800" dirty="0" smtClean="0">
                <a:latin typeface="Arial" charset="0"/>
              </a:rPr>
              <a:t>		Pertussis				Rubella</a:t>
            </a:r>
          </a:p>
          <a:p>
            <a:pPr eaLnBrk="1" hangingPunct="1">
              <a:buClr>
                <a:schemeClr val="tx1"/>
              </a:buClr>
              <a:buFontTx/>
              <a:buNone/>
            </a:pPr>
            <a:r>
              <a:rPr lang="en-US" sz="1800" dirty="0" smtClean="0">
                <a:latin typeface="Arial" charset="0"/>
              </a:rPr>
              <a:t>		</a:t>
            </a:r>
            <a:r>
              <a:rPr lang="en-US" sz="1800" i="1" dirty="0" err="1" smtClean="0">
                <a:latin typeface="Arial" charset="0"/>
              </a:rPr>
              <a:t>Haemophilus</a:t>
            </a:r>
            <a:r>
              <a:rPr lang="en-US" sz="1800" i="1" dirty="0" smtClean="0">
                <a:latin typeface="Arial" charset="0"/>
              </a:rPr>
              <a:t> </a:t>
            </a:r>
            <a:r>
              <a:rPr lang="en-US" sz="1800" i="1" dirty="0" err="1" smtClean="0">
                <a:latin typeface="Arial" charset="0"/>
              </a:rPr>
              <a:t>Influenzae</a:t>
            </a:r>
            <a:r>
              <a:rPr lang="en-US" sz="1800" dirty="0" smtClean="0">
                <a:latin typeface="Arial" charset="0"/>
              </a:rPr>
              <a:t> type b		Hepatitis A</a:t>
            </a:r>
          </a:p>
          <a:p>
            <a:pPr eaLnBrk="1" hangingPunct="1">
              <a:buClr>
                <a:schemeClr val="tx1"/>
              </a:buClr>
              <a:buFontTx/>
              <a:buNone/>
            </a:pPr>
            <a:r>
              <a:rPr lang="en-US" sz="1800" dirty="0" smtClean="0">
                <a:latin typeface="Arial" charset="0"/>
              </a:rPr>
              <a:t>  		Varicella (chicken pox)*                  		Pneumococcal disease</a:t>
            </a:r>
          </a:p>
          <a:p>
            <a:pPr eaLnBrk="1" hangingPunct="1">
              <a:buClr>
                <a:schemeClr val="tx1"/>
              </a:buClr>
              <a:buFontTx/>
              <a:buNone/>
            </a:pPr>
            <a:endParaRPr lang="en-US" sz="1800" dirty="0" smtClean="0">
              <a:latin typeface="Arial" charset="0"/>
            </a:endParaRPr>
          </a:p>
          <a:p>
            <a:pPr eaLnBrk="1" hangingPunct="1"/>
            <a:r>
              <a:rPr lang="en-US" sz="2800" b="1" dirty="0" smtClean="0">
                <a:latin typeface="Arial" charset="0"/>
              </a:rPr>
              <a:t>AS OF 7-1-07</a:t>
            </a:r>
          </a:p>
          <a:p>
            <a:pPr eaLnBrk="1" hangingPunct="1">
              <a:buFontTx/>
              <a:buNone/>
            </a:pPr>
            <a:r>
              <a:rPr lang="en-US" sz="2000" dirty="0" smtClean="0">
                <a:latin typeface="Arial" charset="0"/>
              </a:rPr>
              <a:t>      *2 doses </a:t>
            </a:r>
            <a:r>
              <a:rPr lang="en-US" sz="2000" b="1" dirty="0" smtClean="0">
                <a:latin typeface="Arial" charset="0"/>
              </a:rPr>
              <a:t>Mumps                     PCV13</a:t>
            </a:r>
            <a:r>
              <a:rPr lang="en-US" sz="2000" dirty="0" smtClean="0">
                <a:latin typeface="Arial" charset="0"/>
              </a:rPr>
              <a:t> if &lt;5 yrs. old </a:t>
            </a:r>
            <a:endParaRPr lang="en-US" sz="2000" b="1" dirty="0" smtClean="0">
              <a:latin typeface="Arial" charset="0"/>
            </a:endParaRPr>
          </a:p>
          <a:p>
            <a:pPr eaLnBrk="1" hangingPunct="1">
              <a:buFontTx/>
              <a:buNone/>
            </a:pPr>
            <a:r>
              <a:rPr lang="en-US" sz="2000" b="1" dirty="0" smtClean="0">
                <a:latin typeface="Arial" charset="0"/>
              </a:rPr>
              <a:t>      </a:t>
            </a:r>
            <a:r>
              <a:rPr lang="en-US" sz="2000" dirty="0" smtClean="0">
                <a:latin typeface="Arial" charset="0"/>
              </a:rPr>
              <a:t>*2 doses </a:t>
            </a:r>
            <a:r>
              <a:rPr lang="en-US" sz="2000" b="1" dirty="0" smtClean="0">
                <a:latin typeface="Arial" charset="0"/>
              </a:rPr>
              <a:t>Varicella                   Hep A</a:t>
            </a:r>
            <a:r>
              <a:rPr lang="en-US" sz="2000" dirty="0" smtClean="0">
                <a:latin typeface="Arial" charset="0"/>
              </a:rPr>
              <a:t> if born after 1-1-06</a:t>
            </a:r>
          </a:p>
          <a:p>
            <a:pPr eaLnBrk="1" hangingPunct="1">
              <a:lnSpc>
                <a:spcPct val="80000"/>
              </a:lnSpc>
            </a:pPr>
            <a:endParaRPr lang="en-US" sz="2000" dirty="0" smtClean="0"/>
          </a:p>
        </p:txBody>
      </p:sp>
      <p:graphicFrame>
        <p:nvGraphicFramePr>
          <p:cNvPr id="18434" name="Object 4"/>
          <p:cNvGraphicFramePr>
            <a:graphicFrameLocks noChangeAspect="1"/>
          </p:cNvGraphicFramePr>
          <p:nvPr>
            <p:ph sz="half" idx="4294967295"/>
          </p:nvPr>
        </p:nvGraphicFramePr>
        <p:xfrm>
          <a:off x="7391400" y="228600"/>
          <a:ext cx="1555750" cy="1376363"/>
        </p:xfrm>
        <a:graphic>
          <a:graphicData uri="http://schemas.openxmlformats.org/presentationml/2006/ole">
            <p:oleObj spid="_x0000_s17410" name="Clip" r:id="rId4" imgW="1784880" imgH="1577520" progId="">
              <p:embed/>
            </p:oleObj>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161924" y="38099"/>
            <a:ext cx="8867775" cy="1190625"/>
          </a:xfrm>
        </p:spPr>
        <p:txBody>
          <a:bodyPr/>
          <a:lstStyle/>
          <a:p>
            <a:pPr algn="ctr" eaLnBrk="1" hangingPunct="1"/>
            <a:r>
              <a:rPr lang="en-US" b="0" dirty="0" smtClean="0">
                <a:solidFill>
                  <a:srgbClr val="006699"/>
                </a:solidFill>
                <a:latin typeface="Arial" charset="0"/>
              </a:rPr>
              <a:t>School Vaccine Requirements</a:t>
            </a:r>
          </a:p>
        </p:txBody>
      </p:sp>
      <p:sp>
        <p:nvSpPr>
          <p:cNvPr id="19460" name="Rectangle 3"/>
          <p:cNvSpPr>
            <a:spLocks noGrp="1" noChangeArrowheads="1"/>
          </p:cNvSpPr>
          <p:nvPr>
            <p:ph type="body" idx="1"/>
          </p:nvPr>
        </p:nvSpPr>
        <p:spPr>
          <a:xfrm>
            <a:off x="152400" y="1666875"/>
            <a:ext cx="8229600" cy="4838700"/>
          </a:xfrm>
        </p:spPr>
        <p:txBody>
          <a:bodyPr>
            <a:normAutofit fontScale="92500" lnSpcReduction="10000"/>
          </a:bodyPr>
          <a:lstStyle/>
          <a:p>
            <a:pPr eaLnBrk="1" hangingPunct="1"/>
            <a:r>
              <a:rPr lang="en-US" sz="2800" dirty="0" smtClean="0">
                <a:latin typeface="Arial" pitchFamily="34" charset="0"/>
                <a:cs typeface="Arial" pitchFamily="34" charset="0"/>
              </a:rPr>
              <a:t>A “new entrant” enrolling in a Georgia school at any grade or level, must be age appropriately immunized with all the required vaccines.</a:t>
            </a:r>
          </a:p>
          <a:p>
            <a:pPr eaLnBrk="1" hangingPunct="1"/>
            <a:endParaRPr lang="en-US" sz="2800" dirty="0" smtClean="0">
              <a:latin typeface="Arial" pitchFamily="34" charset="0"/>
              <a:cs typeface="Arial" pitchFamily="34" charset="0"/>
            </a:endParaRPr>
          </a:p>
          <a:p>
            <a:pPr eaLnBrk="1" hangingPunct="1"/>
            <a:r>
              <a:rPr lang="en-US" sz="2800" dirty="0" smtClean="0">
                <a:latin typeface="Arial" pitchFamily="34" charset="0"/>
                <a:cs typeface="Arial" pitchFamily="34" charset="0"/>
              </a:rPr>
              <a:t>The number of doses for each vaccine depends on the child’s age at the time of school  entry*</a:t>
            </a:r>
          </a:p>
          <a:p>
            <a:pPr eaLnBrk="1" hangingPunct="1">
              <a:buNone/>
            </a:pPr>
            <a:endParaRPr lang="en-US" sz="2800" dirty="0" smtClean="0">
              <a:latin typeface="Arial" pitchFamily="34" charset="0"/>
              <a:cs typeface="Arial" pitchFamily="34" charset="0"/>
            </a:endParaRPr>
          </a:p>
          <a:p>
            <a:pPr eaLnBrk="1" hangingPunct="1"/>
            <a:r>
              <a:rPr lang="en-US" sz="2800" dirty="0" smtClean="0">
                <a:latin typeface="Arial" pitchFamily="34" charset="0"/>
                <a:cs typeface="Arial" pitchFamily="34" charset="0"/>
              </a:rPr>
              <a:t>Once enrolled and a “Complete for School” certificate is on file, further immunizations may be recommended but are not required.</a:t>
            </a:r>
          </a:p>
          <a:p>
            <a:pPr lvl="1" eaLnBrk="1" hangingPunct="1"/>
            <a:r>
              <a:rPr lang="en-US" sz="2400" dirty="0" smtClean="0">
                <a:latin typeface="Arial" pitchFamily="34" charset="0"/>
                <a:cs typeface="Arial" pitchFamily="34" charset="0"/>
              </a:rPr>
              <a:t>Exception:  Recheck  measles, mumps, varicella immunity status at entry to 6th grade</a:t>
            </a:r>
          </a:p>
          <a:p>
            <a:pPr eaLnBrk="1" hangingPunct="1">
              <a:lnSpc>
                <a:spcPct val="80000"/>
              </a:lnSpc>
            </a:pPr>
            <a:endParaRPr lang="en-US" sz="2800" dirty="0" smtClean="0"/>
          </a:p>
        </p:txBody>
      </p:sp>
      <p:graphicFrame>
        <p:nvGraphicFramePr>
          <p:cNvPr id="19458" name="Object 4"/>
          <p:cNvGraphicFramePr>
            <a:graphicFrameLocks noChangeAspect="1"/>
          </p:cNvGraphicFramePr>
          <p:nvPr>
            <p:ph sz="half" idx="4294967295"/>
          </p:nvPr>
        </p:nvGraphicFramePr>
        <p:xfrm>
          <a:off x="8001000" y="314325"/>
          <a:ext cx="990600" cy="914400"/>
        </p:xfrm>
        <a:graphic>
          <a:graphicData uri="http://schemas.openxmlformats.org/presentationml/2006/ole">
            <p:oleObj spid="_x0000_s18434" name="Clip" r:id="rId4" imgW="3168360" imgH="1818360" progId="">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Child Care Vaccine Requirements</a:t>
            </a:r>
          </a:p>
        </p:txBody>
      </p:sp>
      <p:sp>
        <p:nvSpPr>
          <p:cNvPr id="20484" name="Rectangle 3"/>
          <p:cNvSpPr>
            <a:spLocks noGrp="1" noChangeArrowheads="1"/>
          </p:cNvSpPr>
          <p:nvPr>
            <p:ph type="body" idx="1"/>
          </p:nvPr>
        </p:nvSpPr>
        <p:spPr>
          <a:xfrm>
            <a:off x="152400" y="1504951"/>
            <a:ext cx="8801100" cy="5105400"/>
          </a:xfrm>
        </p:spPr>
        <p:txBody>
          <a:bodyPr/>
          <a:lstStyle/>
          <a:p>
            <a:pPr eaLnBrk="1" hangingPunct="1"/>
            <a:r>
              <a:rPr lang="en-US" dirty="0" smtClean="0">
                <a:latin typeface="Arial" pitchFamily="34" charset="0"/>
                <a:cs typeface="Arial" pitchFamily="34" charset="0"/>
              </a:rPr>
              <a:t>The number of doses for each required vaccine depends on the child’s age at the time of child care attendance.</a:t>
            </a:r>
          </a:p>
          <a:p>
            <a:pPr lvl="1" eaLnBrk="1" hangingPunct="1"/>
            <a:r>
              <a:rPr lang="en-US" dirty="0" smtClean="0">
                <a:latin typeface="Arial" pitchFamily="34" charset="0"/>
                <a:cs typeface="Arial" pitchFamily="34" charset="0"/>
              </a:rPr>
              <a:t>If under 4 years of age, child will always need more doses and Certificate of Immunization  should have a current “Expiration Date” indicated.</a:t>
            </a:r>
          </a:p>
          <a:p>
            <a:pPr lvl="1" eaLnBrk="1" hangingPunct="1">
              <a:buNone/>
            </a:pPr>
            <a:r>
              <a:rPr lang="en-US" dirty="0" smtClean="0">
                <a:latin typeface="Arial" pitchFamily="34" charset="0"/>
                <a:cs typeface="Arial" pitchFamily="34" charset="0"/>
              </a:rPr>
              <a:t> </a:t>
            </a:r>
          </a:p>
          <a:p>
            <a:pPr lvl="1" eaLnBrk="1" hangingPunct="1"/>
            <a:r>
              <a:rPr lang="en-US" sz="2400" dirty="0" smtClean="0">
                <a:latin typeface="Arial" pitchFamily="34" charset="0"/>
                <a:cs typeface="Arial" pitchFamily="34" charset="0"/>
              </a:rPr>
              <a:t>If 4 years or older, and has met all requirements, and has a Certificate of Immunization marked as  “Complete for School,” child is considered adequate for both school and child care.</a:t>
            </a:r>
            <a:r>
              <a:rPr lang="en-US" dirty="0" smtClean="0">
                <a:latin typeface="Arial" pitchFamily="34" charset="0"/>
                <a:cs typeface="Arial" pitchFamily="34" charset="0"/>
              </a:rPr>
              <a:t> </a:t>
            </a:r>
          </a:p>
          <a:p>
            <a:pPr eaLnBrk="1" hangingPunct="1">
              <a:lnSpc>
                <a:spcPct val="90000"/>
              </a:lnSpc>
            </a:pPr>
            <a:endParaRPr lang="en-US" dirty="0" smtClean="0"/>
          </a:p>
        </p:txBody>
      </p:sp>
      <p:graphicFrame>
        <p:nvGraphicFramePr>
          <p:cNvPr id="20482" name="Object 4"/>
          <p:cNvGraphicFramePr>
            <a:graphicFrameLocks noChangeAspect="1"/>
          </p:cNvGraphicFramePr>
          <p:nvPr>
            <p:ph sz="half" idx="4294967295"/>
          </p:nvPr>
        </p:nvGraphicFramePr>
        <p:xfrm>
          <a:off x="7010400" y="5562600"/>
          <a:ext cx="1873250" cy="903288"/>
        </p:xfrm>
        <a:graphic>
          <a:graphicData uri="http://schemas.openxmlformats.org/presentationml/2006/ole">
            <p:oleObj spid="_x0000_s19458" name="Clip" r:id="rId4" imgW="3168360" imgH="1818360" progId="">
              <p:embed/>
            </p:oleObj>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12"/>
          <p:cNvSpPr>
            <a:spLocks noChangeArrowheads="1"/>
          </p:cNvSpPr>
          <p:nvPr/>
        </p:nvSpPr>
        <p:spPr bwMode="auto">
          <a:xfrm>
            <a:off x="4572000" y="1905000"/>
            <a:ext cx="3886200" cy="1600200"/>
          </a:xfrm>
          <a:prstGeom prst="rect">
            <a:avLst/>
          </a:prstGeom>
          <a:noFill/>
          <a:ln w="9525">
            <a:solidFill>
              <a:schemeClr val="bg2"/>
            </a:solidFill>
            <a:miter lim="800000"/>
            <a:headEnd/>
            <a:tailEnd/>
          </a:ln>
        </p:spPr>
        <p:txBody>
          <a:bodyPr wrap="none" anchor="ctr"/>
          <a:lstStyle/>
          <a:p>
            <a:endParaRPr lang="en-US">
              <a:solidFill>
                <a:srgbClr val="FFFFFF"/>
              </a:solidFill>
            </a:endParaRPr>
          </a:p>
        </p:txBody>
      </p:sp>
      <p:sp>
        <p:nvSpPr>
          <p:cNvPr id="502787" name="Rectangle 11"/>
          <p:cNvSpPr>
            <a:spLocks noChangeArrowheads="1"/>
          </p:cNvSpPr>
          <p:nvPr/>
        </p:nvSpPr>
        <p:spPr bwMode="auto">
          <a:xfrm>
            <a:off x="4572000" y="1905000"/>
            <a:ext cx="3886200" cy="1600200"/>
          </a:xfrm>
          <a:prstGeom prst="rect">
            <a:avLst/>
          </a:prstGeom>
          <a:noFill/>
          <a:ln w="19050">
            <a:solidFill>
              <a:schemeClr val="bg2"/>
            </a:solidFill>
            <a:miter lim="800000"/>
            <a:headEnd/>
            <a:tailEnd/>
          </a:ln>
        </p:spPr>
        <p:txBody>
          <a:bodyPr wrap="none" anchor="ctr"/>
          <a:lstStyle/>
          <a:p>
            <a:endParaRPr lang="en-US">
              <a:solidFill>
                <a:srgbClr val="FFFFFF"/>
              </a:solidFill>
            </a:endParaRPr>
          </a:p>
        </p:txBody>
      </p:sp>
      <p:sp>
        <p:nvSpPr>
          <p:cNvPr id="502788" name="Rectangle 9"/>
          <p:cNvSpPr>
            <a:spLocks noChangeArrowheads="1"/>
          </p:cNvSpPr>
          <p:nvPr/>
        </p:nvSpPr>
        <p:spPr bwMode="auto">
          <a:xfrm>
            <a:off x="4572000" y="1905000"/>
            <a:ext cx="3886200" cy="1600200"/>
          </a:xfrm>
          <a:prstGeom prst="rect">
            <a:avLst/>
          </a:prstGeom>
          <a:noFill/>
          <a:ln w="19050">
            <a:solidFill>
              <a:schemeClr val="bg2"/>
            </a:solidFill>
            <a:miter lim="800000"/>
            <a:headEnd/>
            <a:tailEnd/>
          </a:ln>
        </p:spPr>
        <p:txBody>
          <a:bodyPr wrap="none" anchor="ctr"/>
          <a:lstStyle/>
          <a:p>
            <a:endParaRPr lang="en-US">
              <a:solidFill>
                <a:srgbClr val="FFFFFF"/>
              </a:solidFill>
            </a:endParaRPr>
          </a:p>
        </p:txBody>
      </p:sp>
      <p:sp>
        <p:nvSpPr>
          <p:cNvPr id="502789" name="Rectangle 4"/>
          <p:cNvSpPr>
            <a:spLocks noGrp="1" noChangeArrowheads="1"/>
          </p:cNvSpPr>
          <p:nvPr>
            <p:ph type="title" idx="4294967295"/>
          </p:nvPr>
        </p:nvSpPr>
        <p:spPr>
          <a:xfrm>
            <a:off x="685800" y="0"/>
            <a:ext cx="7772400" cy="914400"/>
          </a:xfrm>
        </p:spPr>
        <p:txBody>
          <a:bodyPr>
            <a:normAutofit/>
          </a:bodyPr>
          <a:lstStyle/>
          <a:p>
            <a:r>
              <a:rPr lang="en-US" sz="4000" dirty="0" smtClean="0">
                <a:solidFill>
                  <a:srgbClr val="FF0000"/>
                </a:solidFill>
              </a:rPr>
              <a:t>2013 Immunization Schedules</a:t>
            </a:r>
          </a:p>
        </p:txBody>
      </p:sp>
      <p:sp>
        <p:nvSpPr>
          <p:cNvPr id="502790" name="Rectangle 16"/>
          <p:cNvSpPr>
            <a:spLocks noChangeArrowheads="1"/>
          </p:cNvSpPr>
          <p:nvPr/>
        </p:nvSpPr>
        <p:spPr bwMode="auto">
          <a:xfrm>
            <a:off x="0" y="1219200"/>
            <a:ext cx="3581400" cy="2289858"/>
          </a:xfrm>
          <a:prstGeom prst="rect">
            <a:avLst/>
          </a:prstGeom>
          <a:noFill/>
          <a:ln w="9525">
            <a:noFill/>
            <a:miter lim="800000"/>
            <a:headEnd/>
            <a:tailEnd/>
          </a:ln>
        </p:spPr>
        <p:txBody>
          <a:bodyPr wrap="square">
            <a:spAutoFit/>
          </a:bodyPr>
          <a:lstStyle/>
          <a:p>
            <a:pPr>
              <a:lnSpc>
                <a:spcPct val="90000"/>
              </a:lnSpc>
              <a:spcBef>
                <a:spcPct val="20000"/>
              </a:spcBef>
            </a:pPr>
            <a:r>
              <a:rPr lang="en-US" sz="2800" b="1" u="sng" dirty="0" smtClean="0">
                <a:solidFill>
                  <a:srgbClr val="FF0000"/>
                </a:solidFill>
                <a:latin typeface="+mn-lt"/>
              </a:rPr>
              <a:t>Children </a:t>
            </a:r>
          </a:p>
          <a:p>
            <a:pPr>
              <a:lnSpc>
                <a:spcPct val="90000"/>
              </a:lnSpc>
              <a:spcBef>
                <a:spcPct val="20000"/>
              </a:spcBef>
              <a:buFontTx/>
              <a:buChar char="•"/>
            </a:pPr>
            <a:r>
              <a:rPr lang="en-US" sz="2800" dirty="0" smtClean="0">
                <a:solidFill>
                  <a:srgbClr val="FF0000"/>
                </a:solidFill>
                <a:latin typeface="+mn-lt"/>
              </a:rPr>
              <a:t>0-18 years</a:t>
            </a:r>
          </a:p>
          <a:p>
            <a:pPr>
              <a:lnSpc>
                <a:spcPct val="90000"/>
              </a:lnSpc>
              <a:spcBef>
                <a:spcPct val="20000"/>
              </a:spcBef>
              <a:buFontTx/>
              <a:buChar char="•"/>
            </a:pPr>
            <a:r>
              <a:rPr lang="en-US" sz="2800" dirty="0" smtClean="0">
                <a:solidFill>
                  <a:srgbClr val="FF0000"/>
                </a:solidFill>
                <a:latin typeface="+mn-lt"/>
              </a:rPr>
              <a:t>Catch-Up schedule </a:t>
            </a:r>
            <a:r>
              <a:rPr lang="en-US" sz="2800" dirty="0">
                <a:solidFill>
                  <a:srgbClr val="FF0000"/>
                </a:solidFill>
                <a:latin typeface="+mn-lt"/>
              </a:rPr>
              <a:t>for children </a:t>
            </a:r>
            <a:endParaRPr lang="en-US" sz="2800" dirty="0" smtClean="0">
              <a:solidFill>
                <a:srgbClr val="FF0000"/>
              </a:solidFill>
              <a:latin typeface="+mn-lt"/>
            </a:endParaRPr>
          </a:p>
          <a:p>
            <a:pPr>
              <a:lnSpc>
                <a:spcPct val="90000"/>
              </a:lnSpc>
              <a:spcBef>
                <a:spcPct val="20000"/>
              </a:spcBef>
            </a:pPr>
            <a:r>
              <a:rPr lang="en-US" sz="2800" dirty="0" smtClean="0">
                <a:solidFill>
                  <a:srgbClr val="FF0000"/>
                </a:solidFill>
                <a:latin typeface="+mn-lt"/>
              </a:rPr>
              <a:t>4 </a:t>
            </a:r>
            <a:r>
              <a:rPr lang="en-US" sz="2800" dirty="0">
                <a:solidFill>
                  <a:srgbClr val="FF0000"/>
                </a:solidFill>
                <a:latin typeface="+mn-lt"/>
              </a:rPr>
              <a:t>months -18 </a:t>
            </a:r>
            <a:r>
              <a:rPr lang="en-US" sz="2800" dirty="0" smtClean="0">
                <a:solidFill>
                  <a:srgbClr val="FF0000"/>
                </a:solidFill>
                <a:latin typeface="+mn-lt"/>
              </a:rPr>
              <a:t>years</a:t>
            </a:r>
          </a:p>
        </p:txBody>
      </p:sp>
      <p:sp>
        <p:nvSpPr>
          <p:cNvPr id="502795" name="Rectangle 10"/>
          <p:cNvSpPr>
            <a:spLocks noChangeArrowheads="1"/>
          </p:cNvSpPr>
          <p:nvPr/>
        </p:nvSpPr>
        <p:spPr bwMode="auto">
          <a:xfrm>
            <a:off x="5791200" y="2590800"/>
            <a:ext cx="3048000" cy="1981200"/>
          </a:xfrm>
          <a:prstGeom prst="rect">
            <a:avLst/>
          </a:prstGeom>
          <a:noFill/>
          <a:ln w="3175">
            <a:solidFill>
              <a:schemeClr val="bg2"/>
            </a:solidFill>
            <a:miter lim="800000"/>
            <a:headEnd/>
            <a:tailEnd/>
          </a:ln>
        </p:spPr>
        <p:txBody>
          <a:bodyPr wrap="none" anchor="ctr"/>
          <a:lstStyle/>
          <a:p>
            <a:endParaRPr lang="en-US">
              <a:solidFill>
                <a:srgbClr val="FFFFFF"/>
              </a:solidFill>
            </a:endParaRPr>
          </a:p>
        </p:txBody>
      </p:sp>
      <p:sp>
        <p:nvSpPr>
          <p:cNvPr id="502796" name="Line 13"/>
          <p:cNvSpPr>
            <a:spLocks noChangeShapeType="1"/>
          </p:cNvSpPr>
          <p:nvPr/>
        </p:nvSpPr>
        <p:spPr bwMode="auto">
          <a:xfrm>
            <a:off x="4572000" y="1905000"/>
            <a:ext cx="3886200" cy="0"/>
          </a:xfrm>
          <a:prstGeom prst="line">
            <a:avLst/>
          </a:prstGeom>
          <a:noFill/>
          <a:ln w="3175">
            <a:solidFill>
              <a:schemeClr val="bg2"/>
            </a:solidFill>
            <a:round/>
            <a:headEnd/>
            <a:tailEnd/>
          </a:ln>
        </p:spPr>
        <p:txBody>
          <a:bodyPr/>
          <a:lstStyle/>
          <a:p>
            <a:endParaRPr lang="en-US"/>
          </a:p>
        </p:txBody>
      </p:sp>
      <p:sp>
        <p:nvSpPr>
          <p:cNvPr id="502797" name="Line 14"/>
          <p:cNvSpPr>
            <a:spLocks noChangeShapeType="1"/>
          </p:cNvSpPr>
          <p:nvPr/>
        </p:nvSpPr>
        <p:spPr bwMode="auto">
          <a:xfrm>
            <a:off x="4572000" y="1905000"/>
            <a:ext cx="0" cy="1600200"/>
          </a:xfrm>
          <a:prstGeom prst="line">
            <a:avLst/>
          </a:prstGeom>
          <a:noFill/>
          <a:ln w="3175">
            <a:solidFill>
              <a:schemeClr val="bg2"/>
            </a:solidFill>
            <a:round/>
            <a:headEnd/>
            <a:tailEnd/>
          </a:ln>
        </p:spPr>
        <p:txBody>
          <a:bodyPr/>
          <a:lstStyle/>
          <a:p>
            <a:endParaRPr lang="en-US"/>
          </a:p>
        </p:txBody>
      </p:sp>
      <p:sp>
        <p:nvSpPr>
          <p:cNvPr id="502800" name="Line 17"/>
          <p:cNvSpPr>
            <a:spLocks noChangeShapeType="1"/>
          </p:cNvSpPr>
          <p:nvPr/>
        </p:nvSpPr>
        <p:spPr bwMode="auto">
          <a:xfrm>
            <a:off x="4724400" y="3657600"/>
            <a:ext cx="2971800" cy="0"/>
          </a:xfrm>
          <a:prstGeom prst="line">
            <a:avLst/>
          </a:prstGeom>
          <a:noFill/>
          <a:ln w="3175">
            <a:solidFill>
              <a:schemeClr val="bg2"/>
            </a:solidFill>
            <a:round/>
            <a:headEnd/>
            <a:tailEnd/>
          </a:ln>
        </p:spPr>
        <p:txBody>
          <a:bodyPr/>
          <a:lstStyle/>
          <a:p>
            <a:endParaRPr lang="en-US"/>
          </a:p>
        </p:txBody>
      </p:sp>
      <p:sp>
        <p:nvSpPr>
          <p:cNvPr id="502801" name="Line 18"/>
          <p:cNvSpPr>
            <a:spLocks noChangeShapeType="1"/>
          </p:cNvSpPr>
          <p:nvPr/>
        </p:nvSpPr>
        <p:spPr bwMode="auto">
          <a:xfrm>
            <a:off x="7696200" y="3657600"/>
            <a:ext cx="0" cy="1066800"/>
          </a:xfrm>
          <a:prstGeom prst="line">
            <a:avLst/>
          </a:prstGeom>
          <a:noFill/>
          <a:ln w="3175">
            <a:solidFill>
              <a:schemeClr val="bg2"/>
            </a:solidFill>
            <a:round/>
            <a:headEnd/>
            <a:tailEnd/>
          </a:ln>
        </p:spPr>
        <p:txBody>
          <a:bodyPr/>
          <a:lstStyle/>
          <a:p>
            <a:endParaRPr lang="en-US"/>
          </a:p>
        </p:txBody>
      </p:sp>
      <p:sp>
        <p:nvSpPr>
          <p:cNvPr id="502802" name="Line 19"/>
          <p:cNvSpPr>
            <a:spLocks noChangeShapeType="1"/>
          </p:cNvSpPr>
          <p:nvPr/>
        </p:nvSpPr>
        <p:spPr bwMode="auto">
          <a:xfrm>
            <a:off x="6400800" y="4800600"/>
            <a:ext cx="2514600" cy="0"/>
          </a:xfrm>
          <a:prstGeom prst="line">
            <a:avLst/>
          </a:prstGeom>
          <a:noFill/>
          <a:ln w="3175">
            <a:solidFill>
              <a:schemeClr val="bg2"/>
            </a:solidFill>
            <a:round/>
            <a:headEnd/>
            <a:tailEnd/>
          </a:ln>
        </p:spPr>
        <p:txBody>
          <a:bodyPr/>
          <a:lstStyle/>
          <a:p>
            <a:endParaRPr lang="en-US"/>
          </a:p>
        </p:txBody>
      </p:sp>
      <p:sp>
        <p:nvSpPr>
          <p:cNvPr id="502803" name="Line 20"/>
          <p:cNvSpPr>
            <a:spLocks noChangeShapeType="1"/>
          </p:cNvSpPr>
          <p:nvPr/>
        </p:nvSpPr>
        <p:spPr bwMode="auto">
          <a:xfrm>
            <a:off x="6400800" y="4724400"/>
            <a:ext cx="0" cy="1981200"/>
          </a:xfrm>
          <a:prstGeom prst="line">
            <a:avLst/>
          </a:prstGeom>
          <a:noFill/>
          <a:ln w="3175">
            <a:solidFill>
              <a:schemeClr val="bg2"/>
            </a:solidFill>
            <a:round/>
            <a:headEnd/>
            <a:tailEnd/>
          </a:ln>
        </p:spPr>
        <p:txBody>
          <a:bodyPr/>
          <a:lstStyle/>
          <a:p>
            <a:endParaRPr lang="en-US"/>
          </a:p>
        </p:txBody>
      </p:sp>
      <p:cxnSp>
        <p:nvCxnSpPr>
          <p:cNvPr id="502804" name="Straight Connector 20"/>
          <p:cNvCxnSpPr>
            <a:cxnSpLocks noChangeShapeType="1"/>
          </p:cNvCxnSpPr>
          <p:nvPr/>
        </p:nvCxnSpPr>
        <p:spPr bwMode="auto">
          <a:xfrm>
            <a:off x="4114800" y="1066800"/>
            <a:ext cx="0" cy="1676400"/>
          </a:xfrm>
          <a:prstGeom prst="line">
            <a:avLst/>
          </a:prstGeom>
          <a:noFill/>
          <a:ln w="6350" algn="ctr">
            <a:solidFill>
              <a:schemeClr val="bg2"/>
            </a:solidFill>
            <a:round/>
            <a:headEnd/>
            <a:tailEnd/>
          </a:ln>
        </p:spPr>
      </p:cxnSp>
      <p:pic>
        <p:nvPicPr>
          <p:cNvPr id="271361" name="Picture 1"/>
          <p:cNvPicPr>
            <a:picLocks noChangeAspect="1" noChangeArrowheads="1"/>
          </p:cNvPicPr>
          <p:nvPr/>
        </p:nvPicPr>
        <p:blipFill>
          <a:blip r:embed="rId3" cstate="print"/>
          <a:srcRect/>
          <a:stretch>
            <a:fillRect/>
          </a:stretch>
        </p:blipFill>
        <p:spPr bwMode="auto">
          <a:xfrm>
            <a:off x="3505200" y="990600"/>
            <a:ext cx="4971048" cy="2667000"/>
          </a:xfrm>
          <a:prstGeom prst="rect">
            <a:avLst/>
          </a:prstGeom>
          <a:noFill/>
          <a:ln w="38100">
            <a:solidFill>
              <a:schemeClr val="tx1"/>
            </a:solidFill>
            <a:miter lim="800000"/>
            <a:headEnd/>
            <a:tailEnd/>
          </a:ln>
        </p:spPr>
      </p:pic>
      <p:pic>
        <p:nvPicPr>
          <p:cNvPr id="271364" name="Picture 4"/>
          <p:cNvPicPr>
            <a:picLocks noChangeAspect="1" noChangeArrowheads="1"/>
          </p:cNvPicPr>
          <p:nvPr/>
        </p:nvPicPr>
        <p:blipFill>
          <a:blip r:embed="rId4" cstate="print"/>
          <a:srcRect/>
          <a:stretch>
            <a:fillRect/>
          </a:stretch>
        </p:blipFill>
        <p:spPr bwMode="auto">
          <a:xfrm>
            <a:off x="3810000" y="3124200"/>
            <a:ext cx="5092841" cy="2895600"/>
          </a:xfrm>
          <a:prstGeom prst="rect">
            <a:avLst/>
          </a:prstGeom>
          <a:noFill/>
          <a:ln w="38100">
            <a:solidFill>
              <a:schemeClr val="tx1"/>
            </a:solidFill>
            <a:miter lim="800000"/>
            <a:headEnd/>
            <a:tailEnd/>
          </a:ln>
        </p:spPr>
      </p:pic>
      <p:sp>
        <p:nvSpPr>
          <p:cNvPr id="24" name="TextBox 23"/>
          <p:cNvSpPr txBox="1"/>
          <p:nvPr/>
        </p:nvSpPr>
        <p:spPr>
          <a:xfrm>
            <a:off x="457200" y="6172200"/>
            <a:ext cx="6553200" cy="369332"/>
          </a:xfrm>
          <a:prstGeom prst="rect">
            <a:avLst/>
          </a:prstGeom>
          <a:noFill/>
        </p:spPr>
        <p:txBody>
          <a:bodyPr wrap="square" rtlCol="0">
            <a:spAutoFit/>
          </a:bodyPr>
          <a:lstStyle/>
          <a:p>
            <a:pPr fontAlgn="auto">
              <a:spcAft>
                <a:spcPts val="0"/>
              </a:spcAft>
              <a:defRPr/>
            </a:pPr>
            <a:r>
              <a:rPr lang="en-US" b="1" dirty="0" smtClean="0">
                <a:latin typeface="+mn-lt"/>
              </a:rPr>
              <a:t>         Be sure to review the “Notes” section – many changes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en-US" kern="1200" dirty="0" smtClean="0">
                <a:solidFill>
                  <a:srgbClr val="006699"/>
                </a:solidFill>
                <a:latin typeface="Arial" pitchFamily="34" charset="0"/>
              </a:rPr>
              <a:t>Notice of Requirements for successful completion</a:t>
            </a:r>
            <a:endParaRPr lang="en-US" dirty="0">
              <a:solidFill>
                <a:srgbClr val="006699"/>
              </a:solidFill>
              <a:latin typeface="Arial "/>
            </a:endParaRPr>
          </a:p>
        </p:txBody>
      </p:sp>
      <p:sp>
        <p:nvSpPr>
          <p:cNvPr id="7171" name="Content Placeholder 2"/>
          <p:cNvSpPr>
            <a:spLocks noGrp="1"/>
          </p:cNvSpPr>
          <p:nvPr>
            <p:ph idx="1"/>
          </p:nvPr>
        </p:nvSpPr>
        <p:spPr>
          <a:xfrm>
            <a:off x="152400" y="1485901"/>
            <a:ext cx="8229600" cy="4953000"/>
          </a:xfrm>
        </p:spPr>
        <p:txBody>
          <a:bodyPr/>
          <a:lstStyle/>
          <a:p>
            <a:r>
              <a:rPr lang="en-US" b="1" dirty="0" smtClean="0">
                <a:latin typeface="Arial" pitchFamily="34" charset="0"/>
              </a:rPr>
              <a:t>To obtain nursing contact hours for this session, you must be present for the entire presentation and complete and submit an evaluation.  </a:t>
            </a:r>
          </a:p>
          <a:p>
            <a:r>
              <a:rPr lang="en-US" b="1" dirty="0" smtClean="0">
                <a:latin typeface="Arial" pitchFamily="34" charset="0"/>
              </a:rPr>
              <a:t>Contact hours for this session will be available from 02/1/2012 until 02/01/2014 only for those who successfully complete this educational activity.</a:t>
            </a:r>
          </a:p>
          <a:p>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cstate="print"/>
          <a:srcRect/>
          <a:stretch>
            <a:fillRect/>
          </a:stretch>
        </p:blipFill>
        <p:spPr bwMode="auto">
          <a:xfrm>
            <a:off x="1600200" y="609600"/>
            <a:ext cx="4410075" cy="5705475"/>
          </a:xfrm>
          <a:prstGeom prst="rect">
            <a:avLst/>
          </a:prstGeom>
          <a:noFill/>
          <a:ln w="57150">
            <a:solidFill>
              <a:schemeClr val="tx1"/>
            </a:solidFill>
            <a:miter lim="800000"/>
            <a:headEnd/>
            <a:tailEnd/>
          </a:ln>
        </p:spPr>
      </p:pic>
      <p:sp>
        <p:nvSpPr>
          <p:cNvPr id="6" name="Oval 4"/>
          <p:cNvSpPr>
            <a:spLocks noChangeArrowheads="1"/>
          </p:cNvSpPr>
          <p:nvPr/>
        </p:nvSpPr>
        <p:spPr bwMode="auto">
          <a:xfrm>
            <a:off x="2895600" y="2057400"/>
            <a:ext cx="2867024" cy="457200"/>
          </a:xfrm>
          <a:prstGeom prst="ellipse">
            <a:avLst/>
          </a:prstGeom>
          <a:noFill/>
          <a:ln w="28575" cap="sq">
            <a:solidFill>
              <a:srgbClr val="C00000"/>
            </a:solidFill>
            <a:round/>
            <a:headEnd/>
            <a:tailEnd/>
          </a:ln>
          <a:effectLst/>
        </p:spPr>
        <p:txBody>
          <a:bodyPr wrap="none" anchor="ctr"/>
          <a:lstStyle/>
          <a:p>
            <a:endParaRPr lang="en-US"/>
          </a:p>
        </p:txBody>
      </p:sp>
      <p:sp>
        <p:nvSpPr>
          <p:cNvPr id="7" name="Line 7"/>
          <p:cNvSpPr>
            <a:spLocks noChangeShapeType="1"/>
          </p:cNvSpPr>
          <p:nvPr/>
        </p:nvSpPr>
        <p:spPr bwMode="auto">
          <a:xfrm>
            <a:off x="5905500" y="2266949"/>
            <a:ext cx="1057275" cy="9526"/>
          </a:xfrm>
          <a:prstGeom prst="line">
            <a:avLst/>
          </a:prstGeom>
          <a:noFill/>
          <a:ln w="25400" cap="sq">
            <a:solidFill>
              <a:srgbClr val="FF0000"/>
            </a:solidFill>
            <a:round/>
            <a:headEnd/>
            <a:tailEnd type="triangle" w="med" len="med"/>
          </a:ln>
          <a:effectLst/>
        </p:spPr>
        <p:txBody>
          <a:bodyPr/>
          <a:lstStyle/>
          <a:p>
            <a:endParaRPr lang="en-US"/>
          </a:p>
        </p:txBody>
      </p:sp>
      <p:sp>
        <p:nvSpPr>
          <p:cNvPr id="8" name="Oval 5"/>
          <p:cNvSpPr>
            <a:spLocks noChangeArrowheads="1"/>
          </p:cNvSpPr>
          <p:nvPr/>
        </p:nvSpPr>
        <p:spPr bwMode="auto">
          <a:xfrm>
            <a:off x="2895600" y="4114801"/>
            <a:ext cx="2762250" cy="381000"/>
          </a:xfrm>
          <a:prstGeom prst="ellipse">
            <a:avLst/>
          </a:prstGeom>
          <a:noFill/>
          <a:ln w="25400" cap="sq">
            <a:solidFill>
              <a:srgbClr val="C00000"/>
            </a:solidFill>
            <a:round/>
            <a:headEnd/>
            <a:tailEnd/>
          </a:ln>
          <a:effectLst/>
        </p:spPr>
        <p:txBody>
          <a:bodyPr wrap="none" anchor="ctr"/>
          <a:lstStyle/>
          <a:p>
            <a:endParaRPr lang="en-US"/>
          </a:p>
        </p:txBody>
      </p:sp>
      <p:sp>
        <p:nvSpPr>
          <p:cNvPr id="9" name="Line 7"/>
          <p:cNvSpPr>
            <a:spLocks noChangeShapeType="1"/>
          </p:cNvSpPr>
          <p:nvPr/>
        </p:nvSpPr>
        <p:spPr bwMode="auto">
          <a:xfrm>
            <a:off x="5762625" y="4314823"/>
            <a:ext cx="1114425" cy="1"/>
          </a:xfrm>
          <a:prstGeom prst="line">
            <a:avLst/>
          </a:prstGeom>
          <a:noFill/>
          <a:ln w="25400" cap="sq">
            <a:solidFill>
              <a:srgbClr val="FF0000"/>
            </a:solidFill>
            <a:round/>
            <a:headEnd/>
            <a:tailEnd type="triangle" w="med" len="med"/>
          </a:ln>
          <a:effectLst/>
        </p:spPr>
        <p:txBody>
          <a:bodyPr/>
          <a:lstStyle/>
          <a:p>
            <a:endParaRPr lang="en-US"/>
          </a:p>
        </p:txBody>
      </p:sp>
      <p:sp>
        <p:nvSpPr>
          <p:cNvPr id="11" name="TextBox 10"/>
          <p:cNvSpPr txBox="1"/>
          <p:nvPr/>
        </p:nvSpPr>
        <p:spPr>
          <a:xfrm>
            <a:off x="7143751" y="2076450"/>
            <a:ext cx="1514474" cy="369332"/>
          </a:xfrm>
          <a:prstGeom prst="rect">
            <a:avLst/>
          </a:prstGeom>
          <a:noFill/>
        </p:spPr>
        <p:txBody>
          <a:bodyPr wrap="square" rtlCol="0">
            <a:spAutoFit/>
          </a:bodyPr>
          <a:lstStyle/>
          <a:p>
            <a:r>
              <a:rPr lang="en-US" b="1" dirty="0" smtClean="0">
                <a:solidFill>
                  <a:srgbClr val="C00000"/>
                </a:solidFill>
              </a:rPr>
              <a:t>REQUIRED</a:t>
            </a:r>
            <a:endParaRPr lang="en-US" b="1" dirty="0">
              <a:solidFill>
                <a:srgbClr val="C00000"/>
              </a:solidFill>
            </a:endParaRPr>
          </a:p>
        </p:txBody>
      </p:sp>
      <p:sp>
        <p:nvSpPr>
          <p:cNvPr id="12" name="TextBox 11"/>
          <p:cNvSpPr txBox="1"/>
          <p:nvPr/>
        </p:nvSpPr>
        <p:spPr>
          <a:xfrm>
            <a:off x="6934200" y="4133850"/>
            <a:ext cx="2076451" cy="369332"/>
          </a:xfrm>
          <a:prstGeom prst="rect">
            <a:avLst/>
          </a:prstGeom>
          <a:noFill/>
        </p:spPr>
        <p:txBody>
          <a:bodyPr wrap="square" rtlCol="0">
            <a:spAutoFit/>
          </a:bodyPr>
          <a:lstStyle/>
          <a:p>
            <a:r>
              <a:rPr lang="en-US" b="1" dirty="0" smtClean="0">
                <a:solidFill>
                  <a:srgbClr val="C00000"/>
                </a:solidFill>
              </a:rPr>
              <a:t>RECOMMENDED</a:t>
            </a:r>
            <a:endParaRPr lang="en-US" b="1" dirty="0">
              <a:solidFill>
                <a:srgbClr val="C00000"/>
              </a:solidFill>
            </a:endParaRPr>
          </a:p>
        </p:txBody>
      </p:sp>
      <p:sp>
        <p:nvSpPr>
          <p:cNvPr id="10" name="Text Box 10"/>
          <p:cNvSpPr txBox="1">
            <a:spLocks noChangeArrowheads="1"/>
          </p:cNvSpPr>
          <p:nvPr/>
        </p:nvSpPr>
        <p:spPr bwMode="auto">
          <a:xfrm>
            <a:off x="6172200" y="161925"/>
            <a:ext cx="2590800" cy="1754326"/>
          </a:xfrm>
          <a:prstGeom prst="rect">
            <a:avLst/>
          </a:prstGeom>
          <a:noFill/>
          <a:ln w="34925" cap="sq">
            <a:solidFill>
              <a:srgbClr val="00FF00"/>
            </a:solidFill>
            <a:miter lim="800000"/>
            <a:headEnd/>
            <a:tailEnd/>
          </a:ln>
          <a:effectLst/>
        </p:spPr>
        <p:txBody>
          <a:bodyPr>
            <a:spAutoFit/>
          </a:bodyPr>
          <a:lstStyle/>
          <a:p>
            <a:pPr algn="ctr" eaLnBrk="0" hangingPunct="0">
              <a:spcBef>
                <a:spcPct val="50000"/>
              </a:spcBef>
            </a:pPr>
            <a:r>
              <a:rPr kumimoji="1" lang="en-US" sz="3600" b="1" dirty="0"/>
              <a:t>Form 3231          as of        </a:t>
            </a:r>
            <a:r>
              <a:rPr kumimoji="1" lang="en-US" sz="3600" b="1" dirty="0" smtClean="0"/>
              <a:t>8-1-12</a:t>
            </a:r>
            <a:endParaRPr kumimoji="1" lang="en-US" sz="36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6699"/>
                </a:solidFill>
                <a:latin typeface="Arial" pitchFamily="34" charset="0"/>
                <a:cs typeface="Arial" pitchFamily="34" charset="0"/>
              </a:rPr>
              <a:t>Policy Guide 3231 REQ</a:t>
            </a:r>
            <a:endParaRPr lang="en-US" dirty="0">
              <a:solidFill>
                <a:srgbClr val="006699"/>
              </a:solidFill>
              <a:latin typeface="Arial" pitchFamily="34" charset="0"/>
              <a:cs typeface="Arial" pitchFamily="34" charset="0"/>
            </a:endParaRPr>
          </a:p>
        </p:txBody>
      </p:sp>
      <p:pic>
        <p:nvPicPr>
          <p:cNvPr id="165890" name="Picture 2"/>
          <p:cNvPicPr>
            <a:picLocks noChangeAspect="1" noChangeArrowheads="1"/>
          </p:cNvPicPr>
          <p:nvPr/>
        </p:nvPicPr>
        <p:blipFill>
          <a:blip r:embed="rId3" cstate="print"/>
          <a:srcRect/>
          <a:stretch>
            <a:fillRect/>
          </a:stretch>
        </p:blipFill>
        <p:spPr bwMode="auto">
          <a:xfrm>
            <a:off x="514350" y="1447800"/>
            <a:ext cx="8115300" cy="4800600"/>
          </a:xfrm>
          <a:prstGeom prst="rect">
            <a:avLst/>
          </a:prstGeom>
          <a:noFill/>
          <a:ln w="38100">
            <a:solidFill>
              <a:srgbClr val="FF0000"/>
            </a:solidFill>
            <a:miter lim="800000"/>
            <a:headEnd/>
            <a:tailEnd/>
          </a:ln>
        </p:spPr>
      </p:pic>
      <p:sp>
        <p:nvSpPr>
          <p:cNvPr id="5" name="AutoShape 3"/>
          <p:cNvSpPr>
            <a:spLocks noChangeArrowheads="1"/>
          </p:cNvSpPr>
          <p:nvPr/>
        </p:nvSpPr>
        <p:spPr bwMode="auto">
          <a:xfrm>
            <a:off x="-123825" y="4124325"/>
            <a:ext cx="990600" cy="381000"/>
          </a:xfrm>
          <a:prstGeom prst="rightArrow">
            <a:avLst>
              <a:gd name="adj1" fmla="val 50000"/>
              <a:gd name="adj2" fmla="val 65000"/>
            </a:avLst>
          </a:prstGeom>
          <a:solidFill>
            <a:srgbClr val="FF0000"/>
          </a:solidFill>
          <a:ln w="12700" cap="sq">
            <a:solidFill>
              <a:schemeClr val="tx1"/>
            </a:solidFill>
            <a:miter lim="800000"/>
            <a:headEnd type="none" w="sm" len="sm"/>
            <a:tailEnd type="none" w="sm" len="sm"/>
          </a:ln>
        </p:spPr>
        <p:txBody>
          <a:bodyPr wrap="none" anchor="ct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6699"/>
                </a:solidFill>
                <a:latin typeface="Arial" pitchFamily="34" charset="0"/>
                <a:cs typeface="Arial" pitchFamily="34" charset="0"/>
              </a:rPr>
              <a:t>Policy Guide 3231 REQ</a:t>
            </a:r>
            <a:endParaRPr lang="en-US" dirty="0">
              <a:solidFill>
                <a:srgbClr val="006699"/>
              </a:solidFill>
              <a:latin typeface="Arial" pitchFamily="34" charset="0"/>
              <a:cs typeface="Arial" pitchFamily="34" charset="0"/>
            </a:endParaRPr>
          </a:p>
        </p:txBody>
      </p:sp>
      <p:pic>
        <p:nvPicPr>
          <p:cNvPr id="167937" name="Picture 1"/>
          <p:cNvPicPr>
            <a:picLocks noChangeAspect="1" noChangeArrowheads="1"/>
          </p:cNvPicPr>
          <p:nvPr/>
        </p:nvPicPr>
        <p:blipFill>
          <a:blip r:embed="rId3" cstate="print"/>
          <a:srcRect/>
          <a:stretch>
            <a:fillRect/>
          </a:stretch>
        </p:blipFill>
        <p:spPr bwMode="auto">
          <a:xfrm>
            <a:off x="261938" y="1438274"/>
            <a:ext cx="8620125" cy="5200651"/>
          </a:xfrm>
          <a:prstGeom prst="rect">
            <a:avLst/>
          </a:prstGeom>
          <a:noFill/>
          <a:ln w="38100">
            <a:solidFill>
              <a:srgbClr val="FF0000"/>
            </a:solidFill>
            <a:miter lim="800000"/>
            <a:headEnd/>
            <a:tailEnd/>
          </a:ln>
        </p:spPr>
      </p:pic>
      <p:pic>
        <p:nvPicPr>
          <p:cNvPr id="167938" name="Picture 2"/>
          <p:cNvPicPr>
            <a:picLocks noChangeAspect="1" noChangeArrowheads="1"/>
          </p:cNvPicPr>
          <p:nvPr/>
        </p:nvPicPr>
        <p:blipFill>
          <a:blip r:embed="rId4" cstate="print"/>
          <a:srcRect/>
          <a:stretch>
            <a:fillRect/>
          </a:stretch>
        </p:blipFill>
        <p:spPr bwMode="auto">
          <a:xfrm>
            <a:off x="6858000" y="6515100"/>
            <a:ext cx="1276350" cy="95250"/>
          </a:xfrm>
          <a:prstGeom prst="rect">
            <a:avLst/>
          </a:prstGeom>
          <a:noFill/>
          <a:ln w="9525">
            <a:noFill/>
            <a:miter lim="800000"/>
            <a:headEnd/>
            <a:tailEnd/>
          </a:ln>
        </p:spPr>
      </p:pic>
      <p:sp>
        <p:nvSpPr>
          <p:cNvPr id="7" name="Left Arrow 6"/>
          <p:cNvSpPr/>
          <p:nvPr/>
        </p:nvSpPr>
        <p:spPr>
          <a:xfrm>
            <a:off x="8654796" y="2438400"/>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52400" y="0"/>
            <a:ext cx="8839200" cy="1295400"/>
          </a:xfrm>
        </p:spPr>
        <p:txBody>
          <a:bodyPr>
            <a:normAutofit fontScale="90000"/>
          </a:bodyPr>
          <a:lstStyle/>
          <a:p>
            <a:pPr algn="ctr" eaLnBrk="1" hangingPunct="1"/>
            <a:r>
              <a:rPr lang="en-US" b="0" dirty="0" smtClean="0">
                <a:solidFill>
                  <a:srgbClr val="006699"/>
                </a:solidFill>
                <a:latin typeface="Arial" charset="0"/>
              </a:rPr>
              <a:t>Standards for Issuing and Filing Certificates of Immunization</a:t>
            </a:r>
          </a:p>
        </p:txBody>
      </p:sp>
      <p:sp>
        <p:nvSpPr>
          <p:cNvPr id="650243" name="Rectangle 3"/>
          <p:cNvSpPr>
            <a:spLocks noGrp="1" noChangeArrowheads="1"/>
          </p:cNvSpPr>
          <p:nvPr>
            <p:ph type="body" idx="1"/>
          </p:nvPr>
        </p:nvSpPr>
        <p:spPr/>
        <p:txBody>
          <a:bodyPr>
            <a:normAutofit fontScale="92500" lnSpcReduction="10000"/>
          </a:bodyPr>
          <a:lstStyle/>
          <a:p>
            <a:pPr algn="ctr" eaLnBrk="1" hangingPunct="1">
              <a:buFontTx/>
              <a:buNone/>
              <a:defRPr/>
            </a:pPr>
            <a:r>
              <a:rPr kumimoji="1" lang="en-US" sz="2800" b="1" dirty="0" smtClean="0">
                <a:effectLst>
                  <a:outerShdw blurRad="38100" dist="38100" dir="2700000" algn="tl">
                    <a:srgbClr val="C0C0C0"/>
                  </a:outerShdw>
                </a:effectLst>
              </a:rPr>
              <a:t>(Policy Guide 3231 INS and 3231 REQ)</a:t>
            </a:r>
          </a:p>
          <a:p>
            <a:pPr eaLnBrk="1" hangingPunct="1">
              <a:defRPr/>
            </a:pPr>
            <a:r>
              <a:rPr lang="en-US" sz="2800" dirty="0" smtClean="0">
                <a:latin typeface="Arial" pitchFamily="34" charset="0"/>
              </a:rPr>
              <a:t>Who is required to have a certificate</a:t>
            </a:r>
          </a:p>
          <a:p>
            <a:pPr eaLnBrk="1" hangingPunct="1">
              <a:defRPr/>
            </a:pPr>
            <a:r>
              <a:rPr lang="en-US" sz="2800" dirty="0" smtClean="0">
                <a:latin typeface="Arial" pitchFamily="34" charset="0"/>
              </a:rPr>
              <a:t>Who may issue certificates</a:t>
            </a:r>
          </a:p>
          <a:p>
            <a:pPr eaLnBrk="1" hangingPunct="1">
              <a:defRPr/>
            </a:pPr>
            <a:r>
              <a:rPr lang="en-US" sz="2800" dirty="0" smtClean="0">
                <a:latin typeface="Arial" pitchFamily="34" charset="0"/>
              </a:rPr>
              <a:t>How certificates are to be reviewed, filed and maintained</a:t>
            </a:r>
          </a:p>
          <a:p>
            <a:pPr eaLnBrk="1" hangingPunct="1">
              <a:defRPr/>
            </a:pPr>
            <a:r>
              <a:rPr lang="en-US" sz="2800" dirty="0" smtClean="0">
                <a:latin typeface="Arial" pitchFamily="34" charset="0"/>
              </a:rPr>
              <a:t>How health care providers are to complete the certificates</a:t>
            </a:r>
          </a:p>
          <a:p>
            <a:pPr eaLnBrk="1" hangingPunct="1">
              <a:defRPr/>
            </a:pPr>
            <a:r>
              <a:rPr lang="en-US" sz="2800" dirty="0" smtClean="0">
                <a:latin typeface="Arial" pitchFamily="34" charset="0"/>
              </a:rPr>
              <a:t>What exemptions are acceptable</a:t>
            </a:r>
          </a:p>
          <a:p>
            <a:pPr eaLnBrk="1" hangingPunct="1">
              <a:defRPr/>
            </a:pPr>
            <a:r>
              <a:rPr lang="en-US" sz="2800" dirty="0" smtClean="0">
                <a:latin typeface="Arial" pitchFamily="34" charset="0"/>
              </a:rPr>
              <a:t>How health care providers may order certificates</a:t>
            </a:r>
          </a:p>
          <a:p>
            <a:pPr eaLnBrk="1" hangingPunct="1">
              <a:defRPr/>
            </a:pPr>
            <a:r>
              <a:rPr lang="en-US" sz="2800" dirty="0" smtClean="0">
                <a:latin typeface="Arial" pitchFamily="34" charset="0"/>
              </a:rPr>
              <a:t>Required doses for each of the vaccines</a:t>
            </a:r>
            <a:endParaRPr kumimoji="1" lang="en-US" sz="2800" b="1" dirty="0" smtClean="0">
              <a:effectLst>
                <a:outerShdw blurRad="38100" dist="38100" dir="2700000" algn="tl">
                  <a:srgbClr val="C0C0C0"/>
                </a:outerShdw>
              </a:effectLst>
            </a:endParaRPr>
          </a:p>
          <a:p>
            <a:pPr eaLnBrk="1" hangingPunct="1">
              <a:lnSpc>
                <a:spcPct val="80000"/>
              </a:lnSpc>
              <a:defRPr/>
            </a:pPr>
            <a:endParaRPr lang="en-US" sz="2800" dirty="0" smtClean="0"/>
          </a:p>
        </p:txBody>
      </p:sp>
      <p:sp>
        <p:nvSpPr>
          <p:cNvPr id="650244" name="Rectangle 4"/>
          <p:cNvSpPr>
            <a:spLocks noChangeArrowheads="1"/>
          </p:cNvSpPr>
          <p:nvPr/>
        </p:nvSpPr>
        <p:spPr bwMode="auto">
          <a:xfrm>
            <a:off x="533400" y="1295400"/>
            <a:ext cx="7924800" cy="461665"/>
          </a:xfrm>
          <a:prstGeom prst="rect">
            <a:avLst/>
          </a:prstGeom>
          <a:noFill/>
          <a:ln w="12700" cap="sq">
            <a:noFill/>
            <a:miter lim="800000"/>
            <a:headEnd/>
            <a:tailEnd/>
          </a:ln>
          <a:effectLst/>
        </p:spPr>
        <p:txBody>
          <a:bodyPr wrap="square">
            <a:spAutoFit/>
          </a:bodyPr>
          <a:lstStyle/>
          <a:p>
            <a:pPr eaLnBrk="0" hangingPunct="0">
              <a:spcBef>
                <a:spcPct val="30000"/>
              </a:spcBef>
              <a:defRPr/>
            </a:pPr>
            <a:endParaRPr kumimoji="1" lang="en-US" sz="2400" b="1">
              <a:solidFill>
                <a:schemeClr val="tx2"/>
              </a:solidFill>
              <a:effectLst>
                <a:outerShdw blurRad="38100" dist="38100" dir="2700000" algn="tl">
                  <a:srgbClr val="C0C0C0"/>
                </a:outerShdw>
              </a:effectLst>
              <a:latin typeface="Arial" pitchFamily="34" charset="0"/>
            </a:endParaRPr>
          </a:p>
        </p:txBody>
      </p:sp>
      <p:graphicFrame>
        <p:nvGraphicFramePr>
          <p:cNvPr id="21506" name="Object 5"/>
          <p:cNvGraphicFramePr>
            <a:graphicFrameLocks noChangeAspect="1"/>
          </p:cNvGraphicFramePr>
          <p:nvPr>
            <p:ph sz="half" idx="4294967295"/>
          </p:nvPr>
        </p:nvGraphicFramePr>
        <p:xfrm>
          <a:off x="7743825" y="762000"/>
          <a:ext cx="1400175" cy="2057400"/>
        </p:xfrm>
        <a:graphic>
          <a:graphicData uri="http://schemas.openxmlformats.org/presentationml/2006/ole">
            <p:oleObj spid="_x0000_s20482" name="Clip" r:id="rId4" imgW="1697400" imgH="2231640" progId="">
              <p:embed/>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152400" y="0"/>
            <a:ext cx="8839200" cy="1371600"/>
          </a:xfrm>
        </p:spPr>
        <p:txBody>
          <a:bodyPr>
            <a:normAutofit fontScale="90000"/>
          </a:bodyPr>
          <a:lstStyle/>
          <a:p>
            <a:pPr algn="ctr" eaLnBrk="1" hangingPunct="1"/>
            <a:r>
              <a:rPr lang="en-US" sz="3600" b="0" dirty="0" smtClean="0">
                <a:latin typeface="Arial" charset="0"/>
              </a:rPr>
              <a:t/>
            </a:r>
            <a:br>
              <a:rPr lang="en-US" sz="3600" b="0" dirty="0" smtClean="0">
                <a:latin typeface="Arial" charset="0"/>
              </a:rPr>
            </a:br>
            <a:r>
              <a:rPr lang="en-US" b="0" dirty="0" smtClean="0">
                <a:solidFill>
                  <a:srgbClr val="006699"/>
                </a:solidFill>
                <a:latin typeface="Arial" charset="0"/>
              </a:rPr>
              <a:t>Certificate of Immunization  </a:t>
            </a:r>
            <a:br>
              <a:rPr lang="en-US" b="0" dirty="0" smtClean="0">
                <a:solidFill>
                  <a:srgbClr val="006699"/>
                </a:solidFill>
                <a:latin typeface="Arial" charset="0"/>
              </a:rPr>
            </a:br>
            <a:r>
              <a:rPr lang="en-US" b="0" dirty="0" smtClean="0">
                <a:solidFill>
                  <a:srgbClr val="006699"/>
                </a:solidFill>
                <a:latin typeface="Arial" charset="0"/>
              </a:rPr>
              <a:t> (Form 3231) </a:t>
            </a:r>
            <a:r>
              <a:rPr lang="en-US" sz="3600" b="0" dirty="0" smtClean="0">
                <a:latin typeface="Arial" charset="0"/>
              </a:rPr>
              <a:t/>
            </a:r>
            <a:br>
              <a:rPr lang="en-US" sz="3600" b="0" dirty="0" smtClean="0">
                <a:latin typeface="Arial" charset="0"/>
              </a:rPr>
            </a:br>
            <a:endParaRPr lang="en-US" sz="3600" b="0" dirty="0" smtClean="0">
              <a:latin typeface="Arial" charset="0"/>
            </a:endParaRPr>
          </a:p>
        </p:txBody>
      </p:sp>
      <p:sp>
        <p:nvSpPr>
          <p:cNvPr id="22532" name="Rectangle 3"/>
          <p:cNvSpPr>
            <a:spLocks noGrp="1" noChangeArrowheads="1"/>
          </p:cNvSpPr>
          <p:nvPr>
            <p:ph type="body" idx="1"/>
          </p:nvPr>
        </p:nvSpPr>
        <p:spPr>
          <a:xfrm>
            <a:off x="152400" y="1390650"/>
            <a:ext cx="8229600" cy="5343525"/>
          </a:xfrm>
        </p:spPr>
        <p:txBody>
          <a:bodyPr>
            <a:normAutofit fontScale="85000" lnSpcReduction="10000"/>
          </a:bodyPr>
          <a:lstStyle/>
          <a:p>
            <a:pPr eaLnBrk="1" hangingPunct="1">
              <a:lnSpc>
                <a:spcPct val="110000"/>
              </a:lnSpc>
            </a:pPr>
            <a:r>
              <a:rPr lang="en-US" sz="2400" dirty="0" smtClean="0">
                <a:latin typeface="Arial" charset="0"/>
              </a:rPr>
              <a:t>A child must have a certificate on file at each facility or school he attends</a:t>
            </a:r>
          </a:p>
          <a:p>
            <a:pPr eaLnBrk="1" hangingPunct="1">
              <a:lnSpc>
                <a:spcPct val="110000"/>
              </a:lnSpc>
              <a:buNone/>
            </a:pPr>
            <a:endParaRPr lang="en-US" sz="2400" dirty="0" smtClean="0">
              <a:latin typeface="Arial" charset="0"/>
            </a:endParaRPr>
          </a:p>
          <a:p>
            <a:pPr eaLnBrk="1" hangingPunct="1">
              <a:lnSpc>
                <a:spcPct val="110000"/>
              </a:lnSpc>
            </a:pPr>
            <a:r>
              <a:rPr lang="en-US" sz="2400" dirty="0" smtClean="0">
                <a:latin typeface="Arial" charset="0"/>
              </a:rPr>
              <a:t>Photocopies of appropriately completed and signed certificates are acceptable</a:t>
            </a:r>
          </a:p>
          <a:p>
            <a:pPr eaLnBrk="1" hangingPunct="1">
              <a:lnSpc>
                <a:spcPct val="110000"/>
              </a:lnSpc>
              <a:buNone/>
            </a:pPr>
            <a:endParaRPr lang="en-US" sz="2400" dirty="0" smtClean="0">
              <a:latin typeface="Arial" charset="0"/>
            </a:endParaRPr>
          </a:p>
          <a:p>
            <a:pPr eaLnBrk="1" hangingPunct="1">
              <a:lnSpc>
                <a:spcPct val="110000"/>
              </a:lnSpc>
            </a:pPr>
            <a:r>
              <a:rPr lang="en-US" sz="2400" dirty="0" smtClean="0">
                <a:latin typeface="Arial" charset="0"/>
              </a:rPr>
              <a:t>If a certificate is not on file for each child attending, the facility is held legally responsible</a:t>
            </a:r>
          </a:p>
          <a:p>
            <a:pPr eaLnBrk="1" hangingPunct="1">
              <a:lnSpc>
                <a:spcPct val="110000"/>
              </a:lnSpc>
              <a:buNone/>
            </a:pPr>
            <a:endParaRPr lang="en-US" sz="2400" dirty="0" smtClean="0">
              <a:latin typeface="Arial" charset="0"/>
            </a:endParaRPr>
          </a:p>
          <a:p>
            <a:pPr eaLnBrk="1" hangingPunct="1">
              <a:lnSpc>
                <a:spcPct val="110000"/>
              </a:lnSpc>
            </a:pPr>
            <a:r>
              <a:rPr lang="en-US" sz="2400" dirty="0" smtClean="0">
                <a:latin typeface="Arial" charset="0"/>
              </a:rPr>
              <a:t>A licensed Georgia physician, APRN, PA or public health official is responsible for the interpretation of and compliance with the requirements for vaccines and completing the certificate</a:t>
            </a:r>
          </a:p>
          <a:p>
            <a:pPr eaLnBrk="1" hangingPunct="1">
              <a:lnSpc>
                <a:spcPct val="110000"/>
              </a:lnSpc>
              <a:buNone/>
            </a:pPr>
            <a:endParaRPr lang="en-US" sz="2400" dirty="0" smtClean="0">
              <a:latin typeface="Arial" charset="0"/>
            </a:endParaRPr>
          </a:p>
          <a:p>
            <a:pPr eaLnBrk="1" hangingPunct="1">
              <a:lnSpc>
                <a:spcPct val="110000"/>
              </a:lnSpc>
            </a:pPr>
            <a:r>
              <a:rPr lang="en-US" sz="2400" dirty="0" smtClean="0">
                <a:latin typeface="Arial" charset="0"/>
              </a:rPr>
              <a:t>Only physician offices and health clinics can obtain blank certificates</a:t>
            </a:r>
          </a:p>
          <a:p>
            <a:pPr eaLnBrk="1" hangingPunct="1">
              <a:lnSpc>
                <a:spcPct val="80000"/>
              </a:lnSpc>
            </a:pPr>
            <a:endParaRPr lang="en-US" sz="2800" dirty="0" smtClean="0"/>
          </a:p>
        </p:txBody>
      </p:sp>
      <p:graphicFrame>
        <p:nvGraphicFramePr>
          <p:cNvPr id="22530" name="Object 4"/>
          <p:cNvGraphicFramePr>
            <a:graphicFrameLocks noChangeAspect="1"/>
          </p:cNvGraphicFramePr>
          <p:nvPr>
            <p:ph sz="half" idx="4294967295"/>
          </p:nvPr>
        </p:nvGraphicFramePr>
        <p:xfrm>
          <a:off x="7704138" y="0"/>
          <a:ext cx="1439862" cy="1604963"/>
        </p:xfrm>
        <a:graphic>
          <a:graphicData uri="http://schemas.openxmlformats.org/presentationml/2006/ole">
            <p:oleObj spid="_x0000_s21506" name="Clip" r:id="rId4" imgW="3114360" imgH="3468960" progId="">
              <p:embed/>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6699"/>
                </a:solidFill>
                <a:latin typeface="Arial" pitchFamily="34" charset="0"/>
                <a:cs typeface="Arial" pitchFamily="34" charset="0"/>
              </a:rPr>
              <a:t>Policy Guide 3231 INS</a:t>
            </a:r>
            <a:endParaRPr lang="en-US" dirty="0">
              <a:solidFill>
                <a:srgbClr val="006699"/>
              </a:solidFill>
              <a:latin typeface="Arial" pitchFamily="34" charset="0"/>
              <a:cs typeface="Arial" pitchFamily="34" charset="0"/>
            </a:endParaRPr>
          </a:p>
        </p:txBody>
      </p:sp>
      <p:pic>
        <p:nvPicPr>
          <p:cNvPr id="3" name="Picture 3"/>
          <p:cNvPicPr>
            <a:picLocks noChangeAspect="1" noChangeArrowheads="1"/>
          </p:cNvPicPr>
          <p:nvPr/>
        </p:nvPicPr>
        <p:blipFill>
          <a:blip r:embed="rId3" cstate="print"/>
          <a:srcRect/>
          <a:stretch>
            <a:fillRect/>
          </a:stretch>
        </p:blipFill>
        <p:spPr bwMode="auto">
          <a:xfrm>
            <a:off x="581025" y="1400174"/>
            <a:ext cx="7981950" cy="4772026"/>
          </a:xfrm>
          <a:prstGeom prst="rect">
            <a:avLst/>
          </a:prstGeom>
          <a:noFill/>
          <a:ln w="38100">
            <a:solidFill>
              <a:srgbClr val="FF0000"/>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Age of Child “Marks the Spot”</a:t>
            </a:r>
          </a:p>
        </p:txBody>
      </p:sp>
      <p:sp>
        <p:nvSpPr>
          <p:cNvPr id="23556" name="Rectangle 3"/>
          <p:cNvSpPr>
            <a:spLocks noGrp="1" noChangeArrowheads="1"/>
          </p:cNvSpPr>
          <p:nvPr>
            <p:ph type="body" idx="1"/>
          </p:nvPr>
        </p:nvSpPr>
        <p:spPr>
          <a:xfrm>
            <a:off x="152400" y="1666875"/>
            <a:ext cx="8229600" cy="4752975"/>
          </a:xfrm>
        </p:spPr>
        <p:txBody>
          <a:bodyPr>
            <a:normAutofit lnSpcReduction="10000"/>
          </a:bodyPr>
          <a:lstStyle/>
          <a:p>
            <a:pPr eaLnBrk="1" hangingPunct="1">
              <a:lnSpc>
                <a:spcPct val="80000"/>
              </a:lnSpc>
            </a:pPr>
            <a:r>
              <a:rPr lang="en-US" sz="2800" dirty="0" smtClean="0">
                <a:latin typeface="Arial" pitchFamily="34" charset="0"/>
                <a:cs typeface="Arial" pitchFamily="34" charset="0"/>
              </a:rPr>
              <a:t>If child is under four years of age, a certificate:</a:t>
            </a:r>
          </a:p>
          <a:p>
            <a:pPr eaLnBrk="1" hangingPunct="1">
              <a:lnSpc>
                <a:spcPct val="80000"/>
              </a:lnSpc>
              <a:buNone/>
            </a:pPr>
            <a:endParaRPr lang="en-US" sz="2800" dirty="0" smtClean="0"/>
          </a:p>
          <a:p>
            <a:pPr lvl="1" eaLnBrk="1" hangingPunct="1">
              <a:lnSpc>
                <a:spcPct val="80000"/>
              </a:lnSpc>
            </a:pPr>
            <a:r>
              <a:rPr lang="en-US" sz="2400" dirty="0" smtClean="0">
                <a:latin typeface="+mj-lt"/>
              </a:rPr>
              <a:t>Must be marked with a “Date of Expiration”</a:t>
            </a:r>
          </a:p>
          <a:p>
            <a:pPr lvl="1" eaLnBrk="1" hangingPunct="1">
              <a:lnSpc>
                <a:spcPct val="80000"/>
              </a:lnSpc>
            </a:pPr>
            <a:r>
              <a:rPr lang="en-US" sz="2400" dirty="0" smtClean="0">
                <a:latin typeface="+mj-lt"/>
              </a:rPr>
              <a:t>Must have vaccine administration dates, year of diagnosis, positive serology, disease history, or medical exemption</a:t>
            </a:r>
          </a:p>
          <a:p>
            <a:pPr eaLnBrk="1" hangingPunct="1">
              <a:lnSpc>
                <a:spcPct val="80000"/>
              </a:lnSpc>
              <a:buNone/>
            </a:pPr>
            <a:endParaRPr lang="en-US" sz="2800" dirty="0" smtClean="0"/>
          </a:p>
          <a:p>
            <a:pPr eaLnBrk="1" hangingPunct="1">
              <a:lnSpc>
                <a:spcPct val="80000"/>
              </a:lnSpc>
            </a:pPr>
            <a:r>
              <a:rPr lang="en-US" sz="2800" dirty="0" smtClean="0">
                <a:latin typeface="Arial" pitchFamily="34" charset="0"/>
                <a:cs typeface="Arial" pitchFamily="34" charset="0"/>
              </a:rPr>
              <a:t>If child is over four years of age, a certificate must be completed with:</a:t>
            </a:r>
          </a:p>
          <a:p>
            <a:pPr lvl="1" eaLnBrk="1" hangingPunct="1">
              <a:lnSpc>
                <a:spcPct val="80000"/>
              </a:lnSpc>
            </a:pPr>
            <a:r>
              <a:rPr lang="en-US" sz="2400" dirty="0" smtClean="0"/>
              <a:t>Vaccine administration dates, and /or year of disease diagnosis, positive serology, disease history, or medical exemption; </a:t>
            </a:r>
            <a:r>
              <a:rPr lang="en-US" sz="2400" u="sng" dirty="0" smtClean="0"/>
              <a:t>and</a:t>
            </a:r>
          </a:p>
          <a:p>
            <a:pPr lvl="1" eaLnBrk="1" hangingPunct="1">
              <a:lnSpc>
                <a:spcPct val="80000"/>
              </a:lnSpc>
            </a:pPr>
            <a:r>
              <a:rPr lang="en-US" sz="2400" dirty="0" smtClean="0"/>
              <a:t>A “Date of Expiration”; </a:t>
            </a:r>
            <a:r>
              <a:rPr lang="en-US" sz="2400" u="sng" dirty="0" smtClean="0"/>
              <a:t>or</a:t>
            </a:r>
          </a:p>
          <a:p>
            <a:pPr lvl="1" eaLnBrk="1" hangingPunct="1">
              <a:lnSpc>
                <a:spcPct val="80000"/>
              </a:lnSpc>
            </a:pPr>
            <a:r>
              <a:rPr lang="en-US" sz="2400" dirty="0" smtClean="0"/>
              <a:t>A mark in the “Complete for School Attendance” box</a:t>
            </a:r>
          </a:p>
          <a:p>
            <a:pPr lvl="1" eaLnBrk="1" hangingPunct="1">
              <a:lnSpc>
                <a:spcPct val="80000"/>
              </a:lnSpc>
            </a:pPr>
            <a:endParaRPr lang="en-US" sz="2400" dirty="0" smtClean="0"/>
          </a:p>
        </p:txBody>
      </p:sp>
      <p:graphicFrame>
        <p:nvGraphicFramePr>
          <p:cNvPr id="23554" name="Object 4"/>
          <p:cNvGraphicFramePr>
            <a:graphicFrameLocks noChangeAspect="1"/>
          </p:cNvGraphicFramePr>
          <p:nvPr>
            <p:ph sz="half" idx="4294967295"/>
          </p:nvPr>
        </p:nvGraphicFramePr>
        <p:xfrm>
          <a:off x="7581900" y="1066800"/>
          <a:ext cx="1443038" cy="1663700"/>
        </p:xfrm>
        <a:graphic>
          <a:graphicData uri="http://schemas.openxmlformats.org/presentationml/2006/ole">
            <p:oleObj spid="_x0000_s22530" name="Clip" r:id="rId4" imgW="4671000" imgH="4606200" progId="">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Certificate Expiration Date</a:t>
            </a:r>
          </a:p>
        </p:txBody>
      </p:sp>
      <p:sp>
        <p:nvSpPr>
          <p:cNvPr id="24580" name="Rectangle 3"/>
          <p:cNvSpPr>
            <a:spLocks noGrp="1" noChangeArrowheads="1"/>
          </p:cNvSpPr>
          <p:nvPr>
            <p:ph type="body" idx="1"/>
          </p:nvPr>
        </p:nvSpPr>
        <p:spPr/>
        <p:txBody>
          <a:bodyPr>
            <a:normAutofit lnSpcReduction="10000"/>
          </a:bodyPr>
          <a:lstStyle/>
          <a:p>
            <a:pPr eaLnBrk="1" hangingPunct="1"/>
            <a:r>
              <a:rPr lang="en-US" sz="2400" dirty="0" smtClean="0">
                <a:latin typeface="Arial" charset="0"/>
              </a:rPr>
              <a:t>Expires on the date entered as “Expiration Date”</a:t>
            </a:r>
          </a:p>
          <a:p>
            <a:pPr eaLnBrk="1" hangingPunct="1"/>
            <a:r>
              <a:rPr lang="en-US" sz="2400" dirty="0" smtClean="0">
                <a:latin typeface="Arial" charset="0"/>
              </a:rPr>
              <a:t>Must be replaced with a current certificate within 30 days after the expiration date, or child is excluded from attending</a:t>
            </a:r>
          </a:p>
          <a:p>
            <a:pPr eaLnBrk="1" hangingPunct="1"/>
            <a:r>
              <a:rPr lang="en-US" sz="2400" dirty="0" smtClean="0">
                <a:latin typeface="Arial" charset="0"/>
              </a:rPr>
              <a:t>Allows for a child who does not meet all the immunization requirements to attend child care or school while he is catching up</a:t>
            </a:r>
          </a:p>
          <a:p>
            <a:pPr eaLnBrk="1" hangingPunct="1"/>
            <a:r>
              <a:rPr lang="en-US" sz="2400" dirty="0" smtClean="0">
                <a:latin typeface="Arial" charset="0"/>
              </a:rPr>
              <a:t>Required for all children under four years of age</a:t>
            </a:r>
          </a:p>
          <a:p>
            <a:pPr eaLnBrk="1" hangingPunct="1"/>
            <a:r>
              <a:rPr lang="en-US" sz="2400" dirty="0" smtClean="0">
                <a:latin typeface="Arial" charset="0"/>
              </a:rPr>
              <a:t>Required if a medical exemption for a vaccine(s) is marked</a:t>
            </a:r>
          </a:p>
          <a:p>
            <a:pPr eaLnBrk="1" hangingPunct="1"/>
            <a:r>
              <a:rPr lang="en-US" sz="2400" dirty="0" smtClean="0">
                <a:latin typeface="Arial" charset="0"/>
              </a:rPr>
              <a:t>Should not be completed if “Complete for School” is marked</a:t>
            </a:r>
          </a:p>
          <a:p>
            <a:pPr eaLnBrk="1" hangingPunct="1">
              <a:lnSpc>
                <a:spcPct val="90000"/>
              </a:lnSpc>
            </a:pPr>
            <a:endParaRPr lang="en-US" sz="2400" dirty="0" smtClean="0"/>
          </a:p>
        </p:txBody>
      </p:sp>
      <p:graphicFrame>
        <p:nvGraphicFramePr>
          <p:cNvPr id="24578" name="Object 4"/>
          <p:cNvGraphicFramePr>
            <a:graphicFrameLocks noChangeAspect="1"/>
          </p:cNvGraphicFramePr>
          <p:nvPr>
            <p:ph sz="half" idx="4294967295"/>
          </p:nvPr>
        </p:nvGraphicFramePr>
        <p:xfrm>
          <a:off x="7772400" y="228600"/>
          <a:ext cx="1066800" cy="1524000"/>
        </p:xfrm>
        <a:graphic>
          <a:graphicData uri="http://schemas.openxmlformats.org/presentationml/2006/ole">
            <p:oleObj spid="_x0000_s23554" name="Clip" r:id="rId4" imgW="1679400" imgH="1546200" progId="">
              <p:embed/>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152400" y="0"/>
            <a:ext cx="8839200" cy="1295400"/>
          </a:xfrm>
        </p:spPr>
        <p:txBody>
          <a:bodyPr>
            <a:normAutofit fontScale="90000"/>
          </a:bodyPr>
          <a:lstStyle/>
          <a:p>
            <a:pPr algn="ctr" eaLnBrk="1" hangingPunct="1"/>
            <a:r>
              <a:rPr lang="en-US" sz="3600" b="0" dirty="0" smtClean="0">
                <a:latin typeface="Arial" charset="0"/>
              </a:rPr>
              <a:t/>
            </a:r>
            <a:br>
              <a:rPr lang="en-US" sz="3600" b="0" dirty="0" smtClean="0">
                <a:latin typeface="Arial" charset="0"/>
              </a:rPr>
            </a:br>
            <a:r>
              <a:rPr lang="en-US" b="0" dirty="0" smtClean="0">
                <a:solidFill>
                  <a:srgbClr val="006699"/>
                </a:solidFill>
                <a:latin typeface="Arial" charset="0"/>
              </a:rPr>
              <a:t>Certificates Marked </a:t>
            </a:r>
            <a:br>
              <a:rPr lang="en-US" b="0" dirty="0" smtClean="0">
                <a:solidFill>
                  <a:srgbClr val="006699"/>
                </a:solidFill>
                <a:latin typeface="Arial" charset="0"/>
              </a:rPr>
            </a:br>
            <a:r>
              <a:rPr lang="en-US" b="0" dirty="0" smtClean="0">
                <a:solidFill>
                  <a:srgbClr val="006699"/>
                </a:solidFill>
                <a:latin typeface="Arial" charset="0"/>
              </a:rPr>
              <a:t>“Complete for School Attendance” </a:t>
            </a:r>
            <a:r>
              <a:rPr lang="en-US" sz="3600" b="0" dirty="0" smtClean="0">
                <a:latin typeface="Arial" charset="0"/>
              </a:rPr>
              <a:t/>
            </a:r>
            <a:br>
              <a:rPr lang="en-US" sz="3600" b="0" dirty="0" smtClean="0">
                <a:latin typeface="Arial" charset="0"/>
              </a:rPr>
            </a:br>
            <a:endParaRPr lang="en-US" sz="3600" b="0" dirty="0" smtClean="0">
              <a:latin typeface="Arial" charset="0"/>
            </a:endParaRPr>
          </a:p>
        </p:txBody>
      </p:sp>
      <p:sp>
        <p:nvSpPr>
          <p:cNvPr id="25604" name="Rectangle 3"/>
          <p:cNvSpPr>
            <a:spLocks noGrp="1" noChangeArrowheads="1"/>
          </p:cNvSpPr>
          <p:nvPr>
            <p:ph type="body" idx="1"/>
          </p:nvPr>
        </p:nvSpPr>
        <p:spPr/>
        <p:txBody>
          <a:bodyPr/>
          <a:lstStyle/>
          <a:p>
            <a:pPr eaLnBrk="1" hangingPunct="1"/>
            <a:r>
              <a:rPr lang="en-US" dirty="0" smtClean="0"/>
              <a:t>Do not expire</a:t>
            </a:r>
          </a:p>
          <a:p>
            <a:pPr eaLnBrk="1" hangingPunct="1"/>
            <a:r>
              <a:rPr lang="en-US" dirty="0" smtClean="0"/>
              <a:t>May be issued only to children who:</a:t>
            </a:r>
          </a:p>
          <a:p>
            <a:pPr lvl="1" eaLnBrk="1" hangingPunct="1"/>
            <a:r>
              <a:rPr lang="en-US" dirty="0" smtClean="0"/>
              <a:t>Are four years of age or older; </a:t>
            </a:r>
            <a:r>
              <a:rPr lang="en-US" u="sng" dirty="0" smtClean="0"/>
              <a:t>and</a:t>
            </a:r>
          </a:p>
          <a:p>
            <a:pPr lvl="1" eaLnBrk="1" hangingPunct="1"/>
            <a:r>
              <a:rPr lang="en-US" dirty="0" smtClean="0"/>
              <a:t>Have met all the requirements for school attendance as outlined in the Policy Guide 3231REQ; </a:t>
            </a:r>
            <a:r>
              <a:rPr lang="en-US" u="sng" dirty="0" smtClean="0"/>
              <a:t>and</a:t>
            </a:r>
          </a:p>
          <a:p>
            <a:pPr lvl="1" eaLnBrk="1" hangingPunct="1"/>
            <a:r>
              <a:rPr lang="en-US" dirty="0" smtClean="0"/>
              <a:t>Have all the required vaccine administration dates or natural immunity dates filled in; </a:t>
            </a:r>
            <a:r>
              <a:rPr lang="en-US" u="sng" dirty="0" smtClean="0"/>
              <a:t>and</a:t>
            </a:r>
          </a:p>
          <a:p>
            <a:pPr lvl="1" eaLnBrk="1" hangingPunct="1"/>
            <a:r>
              <a:rPr lang="en-US" dirty="0" smtClean="0"/>
              <a:t>Do not have a “Date of Expiration” completed</a:t>
            </a:r>
          </a:p>
          <a:p>
            <a:pPr eaLnBrk="1" hangingPunct="1"/>
            <a:endParaRPr lang="en-US" dirty="0" smtClean="0"/>
          </a:p>
          <a:p>
            <a:pPr eaLnBrk="1" hangingPunct="1"/>
            <a:endParaRPr lang="en-US" dirty="0" smtClean="0"/>
          </a:p>
        </p:txBody>
      </p:sp>
      <p:graphicFrame>
        <p:nvGraphicFramePr>
          <p:cNvPr id="25602" name="Object 4"/>
          <p:cNvGraphicFramePr>
            <a:graphicFrameLocks noChangeAspect="1"/>
          </p:cNvGraphicFramePr>
          <p:nvPr>
            <p:ph sz="half" idx="4294967295"/>
          </p:nvPr>
        </p:nvGraphicFramePr>
        <p:xfrm>
          <a:off x="7315200" y="1219200"/>
          <a:ext cx="1828800" cy="1730375"/>
        </p:xfrm>
        <a:graphic>
          <a:graphicData uri="http://schemas.openxmlformats.org/presentationml/2006/ole">
            <p:oleObj spid="_x0000_s24578" name="Clip" r:id="rId4" imgW="1828440" imgH="1730520" progId="">
              <p:embed/>
            </p:oleObj>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1752600" y="685800"/>
            <a:ext cx="5092700" cy="5915025"/>
          </a:xfrm>
          <a:prstGeom prst="rect">
            <a:avLst/>
          </a:prstGeom>
          <a:noFill/>
          <a:ln w="9525">
            <a:noFill/>
            <a:miter lim="800000"/>
            <a:headEnd/>
            <a:tailEnd/>
          </a:ln>
        </p:spPr>
      </p:pic>
      <p:sp>
        <p:nvSpPr>
          <p:cNvPr id="47107" name="Text Box 3"/>
          <p:cNvSpPr txBox="1">
            <a:spLocks noChangeArrowheads="1"/>
          </p:cNvSpPr>
          <p:nvPr/>
        </p:nvSpPr>
        <p:spPr bwMode="auto">
          <a:xfrm>
            <a:off x="533400" y="228600"/>
            <a:ext cx="8001000" cy="244475"/>
          </a:xfrm>
          <a:prstGeom prst="rect">
            <a:avLst/>
          </a:prstGeom>
          <a:noFill/>
          <a:ln w="12700" cap="sq">
            <a:noFill/>
            <a:miter lim="800000"/>
            <a:headEnd/>
            <a:tailEnd/>
          </a:ln>
        </p:spPr>
        <p:txBody>
          <a:bodyPr>
            <a:spAutoFit/>
          </a:bodyPr>
          <a:lstStyle/>
          <a:p>
            <a:pPr eaLnBrk="0" hangingPunct="0">
              <a:spcBef>
                <a:spcPct val="50000"/>
              </a:spcBef>
              <a:buFontTx/>
              <a:buChar char="•"/>
            </a:pPr>
            <a:endParaRPr kumimoji="1" lang="en-US" sz="1000">
              <a:latin typeface="Times New Roman" pitchFamily="18" charset="0"/>
            </a:endParaRPr>
          </a:p>
        </p:txBody>
      </p:sp>
      <p:sp>
        <p:nvSpPr>
          <p:cNvPr id="47108" name="Rectangle 4"/>
          <p:cNvSpPr>
            <a:spLocks noChangeArrowheads="1"/>
          </p:cNvSpPr>
          <p:nvPr/>
        </p:nvSpPr>
        <p:spPr bwMode="auto">
          <a:xfrm>
            <a:off x="685800" y="0"/>
            <a:ext cx="8593138" cy="708025"/>
          </a:xfrm>
          <a:prstGeom prst="rect">
            <a:avLst/>
          </a:prstGeom>
          <a:noFill/>
          <a:ln w="12700" cap="sq">
            <a:noFill/>
            <a:miter lim="800000"/>
            <a:headEnd/>
            <a:tailEnd/>
          </a:ln>
        </p:spPr>
        <p:txBody>
          <a:bodyPr wrap="none">
            <a:spAutoFit/>
          </a:bodyPr>
          <a:lstStyle/>
          <a:p>
            <a:pPr eaLnBrk="0" hangingPunct="0">
              <a:spcBef>
                <a:spcPct val="30000"/>
              </a:spcBef>
            </a:pPr>
            <a:r>
              <a:rPr kumimoji="1" lang="en-US" sz="4000" b="1" dirty="0">
                <a:solidFill>
                  <a:srgbClr val="006699"/>
                </a:solidFill>
              </a:rPr>
              <a:t>Immunity and Medical Exemptions</a:t>
            </a:r>
          </a:p>
        </p:txBody>
      </p:sp>
      <p:sp>
        <p:nvSpPr>
          <p:cNvPr id="336901" name="Text Box 5"/>
          <p:cNvSpPr txBox="1">
            <a:spLocks noChangeArrowheads="1"/>
          </p:cNvSpPr>
          <p:nvPr/>
        </p:nvSpPr>
        <p:spPr bwMode="auto">
          <a:xfrm rot="-5383898">
            <a:off x="5172869" y="1761331"/>
            <a:ext cx="1296988" cy="365125"/>
          </a:xfrm>
          <a:prstGeom prst="rect">
            <a:avLst/>
          </a:prstGeom>
          <a:solidFill>
            <a:srgbClr val="FFFF00"/>
          </a:solidFill>
          <a:ln w="28575" cap="sq">
            <a:solidFill>
              <a:srgbClr val="000000"/>
            </a:solidFill>
            <a:miter lim="800000"/>
            <a:headEnd/>
            <a:tailEnd/>
          </a:ln>
        </p:spPr>
        <p:txBody>
          <a:bodyPr>
            <a:spAutoFit/>
          </a:bodyPr>
          <a:lstStyle/>
          <a:p>
            <a:pPr eaLnBrk="0" hangingPunct="0">
              <a:spcBef>
                <a:spcPct val="30000"/>
              </a:spcBef>
            </a:pPr>
            <a:r>
              <a:rPr kumimoji="1" lang="en-US" sz="1600" b="1">
                <a:solidFill>
                  <a:schemeClr val="bg2"/>
                </a:solidFill>
              </a:rPr>
              <a:t>Diagnosed</a:t>
            </a:r>
          </a:p>
        </p:txBody>
      </p:sp>
      <p:sp>
        <p:nvSpPr>
          <p:cNvPr id="336902" name="Text Box 6"/>
          <p:cNvSpPr txBox="1">
            <a:spLocks noChangeArrowheads="1"/>
          </p:cNvSpPr>
          <p:nvPr/>
        </p:nvSpPr>
        <p:spPr bwMode="auto">
          <a:xfrm rot="-5383898">
            <a:off x="5326063" y="1760537"/>
            <a:ext cx="1295400" cy="365125"/>
          </a:xfrm>
          <a:prstGeom prst="rect">
            <a:avLst/>
          </a:prstGeom>
          <a:solidFill>
            <a:srgbClr val="FFFF00"/>
          </a:solidFill>
          <a:ln w="28575" cap="sq">
            <a:solidFill>
              <a:srgbClr val="000000"/>
            </a:solidFill>
            <a:miter lim="800000"/>
            <a:headEnd/>
            <a:tailEnd/>
          </a:ln>
        </p:spPr>
        <p:txBody>
          <a:bodyPr>
            <a:spAutoFit/>
          </a:bodyPr>
          <a:lstStyle/>
          <a:p>
            <a:pPr eaLnBrk="0" hangingPunct="0">
              <a:spcBef>
                <a:spcPct val="30000"/>
              </a:spcBef>
            </a:pPr>
            <a:r>
              <a:rPr kumimoji="1" lang="en-US" sz="1600" b="1">
                <a:solidFill>
                  <a:schemeClr val="bg2"/>
                </a:solidFill>
              </a:rPr>
              <a:t>Serology</a:t>
            </a:r>
          </a:p>
        </p:txBody>
      </p:sp>
      <p:sp>
        <p:nvSpPr>
          <p:cNvPr id="336903" name="Text Box 7"/>
          <p:cNvSpPr txBox="1">
            <a:spLocks noChangeArrowheads="1"/>
          </p:cNvSpPr>
          <p:nvPr/>
        </p:nvSpPr>
        <p:spPr bwMode="auto">
          <a:xfrm rot="-5383898">
            <a:off x="5553869" y="1761331"/>
            <a:ext cx="1296988" cy="365125"/>
          </a:xfrm>
          <a:prstGeom prst="rect">
            <a:avLst/>
          </a:prstGeom>
          <a:solidFill>
            <a:srgbClr val="FFFF00"/>
          </a:solidFill>
          <a:ln w="28575" cap="sq">
            <a:solidFill>
              <a:srgbClr val="000000"/>
            </a:solidFill>
            <a:miter lim="800000"/>
            <a:headEnd/>
            <a:tailEnd/>
          </a:ln>
        </p:spPr>
        <p:txBody>
          <a:bodyPr>
            <a:spAutoFit/>
          </a:bodyPr>
          <a:lstStyle/>
          <a:p>
            <a:pPr eaLnBrk="0" hangingPunct="0">
              <a:spcBef>
                <a:spcPct val="30000"/>
              </a:spcBef>
            </a:pPr>
            <a:r>
              <a:rPr kumimoji="1" lang="en-US" sz="1600" b="1">
                <a:solidFill>
                  <a:schemeClr val="bg2"/>
                </a:solidFill>
              </a:rPr>
              <a:t>History</a:t>
            </a:r>
          </a:p>
        </p:txBody>
      </p:sp>
      <p:sp>
        <p:nvSpPr>
          <p:cNvPr id="336904" name="Text Box 8"/>
          <p:cNvSpPr txBox="1">
            <a:spLocks noChangeArrowheads="1"/>
          </p:cNvSpPr>
          <p:nvPr/>
        </p:nvSpPr>
        <p:spPr bwMode="auto">
          <a:xfrm rot="16216102" flipH="1">
            <a:off x="5828506" y="1639094"/>
            <a:ext cx="1296988" cy="609600"/>
          </a:xfrm>
          <a:prstGeom prst="rect">
            <a:avLst/>
          </a:prstGeom>
          <a:solidFill>
            <a:srgbClr val="FFFF00"/>
          </a:solidFill>
          <a:ln w="28575" cap="sq">
            <a:solidFill>
              <a:srgbClr val="000000"/>
            </a:solidFill>
            <a:miter lim="800000"/>
            <a:headEnd/>
            <a:tailEnd/>
          </a:ln>
        </p:spPr>
        <p:txBody>
          <a:bodyPr>
            <a:spAutoFit/>
          </a:bodyPr>
          <a:lstStyle/>
          <a:p>
            <a:pPr eaLnBrk="0" hangingPunct="0">
              <a:spcBef>
                <a:spcPct val="30000"/>
              </a:spcBef>
            </a:pPr>
            <a:r>
              <a:rPr kumimoji="1" lang="en-US" sz="1600" b="1">
                <a:solidFill>
                  <a:schemeClr val="bg2"/>
                </a:solidFill>
              </a:rPr>
              <a:t>Medical Exemption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36901"/>
                                        </p:tgtEl>
                                        <p:attrNameLst>
                                          <p:attrName>style.visibility</p:attrName>
                                        </p:attrNameLst>
                                      </p:cBhvr>
                                      <p:to>
                                        <p:strVal val="visible"/>
                                      </p:to>
                                    </p:set>
                                    <p:anim calcmode="lin" valueType="num">
                                      <p:cBhvr additive="base">
                                        <p:cTn id="7" dur="500" fill="hold"/>
                                        <p:tgtEl>
                                          <p:spTgt spid="336901"/>
                                        </p:tgtEl>
                                        <p:attrNameLst>
                                          <p:attrName>ppt_x</p:attrName>
                                        </p:attrNameLst>
                                      </p:cBhvr>
                                      <p:tavLst>
                                        <p:tav tm="0">
                                          <p:val>
                                            <p:strVal val="#ppt_x"/>
                                          </p:val>
                                        </p:tav>
                                        <p:tav tm="100000">
                                          <p:val>
                                            <p:strVal val="#ppt_x"/>
                                          </p:val>
                                        </p:tav>
                                      </p:tavLst>
                                    </p:anim>
                                    <p:anim calcmode="lin" valueType="num">
                                      <p:cBhvr additive="base">
                                        <p:cTn id="8" dur="500" fill="hold"/>
                                        <p:tgtEl>
                                          <p:spTgt spid="336901"/>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33690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36902"/>
                                        </p:tgtEl>
                                        <p:attrNameLst>
                                          <p:attrName>style.visibility</p:attrName>
                                        </p:attrNameLst>
                                      </p:cBhvr>
                                      <p:to>
                                        <p:strVal val="visible"/>
                                      </p:to>
                                    </p:set>
                                    <p:anim calcmode="lin" valueType="num">
                                      <p:cBhvr additive="base">
                                        <p:cTn id="13" dur="500" fill="hold"/>
                                        <p:tgtEl>
                                          <p:spTgt spid="336902"/>
                                        </p:tgtEl>
                                        <p:attrNameLst>
                                          <p:attrName>ppt_x</p:attrName>
                                        </p:attrNameLst>
                                      </p:cBhvr>
                                      <p:tavLst>
                                        <p:tav tm="0">
                                          <p:val>
                                            <p:strVal val="#ppt_x"/>
                                          </p:val>
                                        </p:tav>
                                        <p:tav tm="100000">
                                          <p:val>
                                            <p:strVal val="#ppt_x"/>
                                          </p:val>
                                        </p:tav>
                                      </p:tavLst>
                                    </p:anim>
                                    <p:anim calcmode="lin" valueType="num">
                                      <p:cBhvr additive="base">
                                        <p:cTn id="14" dur="500" fill="hold"/>
                                        <p:tgtEl>
                                          <p:spTgt spid="336902"/>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33690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36903"/>
                                        </p:tgtEl>
                                        <p:attrNameLst>
                                          <p:attrName>style.visibility</p:attrName>
                                        </p:attrNameLst>
                                      </p:cBhvr>
                                      <p:to>
                                        <p:strVal val="visible"/>
                                      </p:to>
                                    </p:set>
                                    <p:anim calcmode="lin" valueType="num">
                                      <p:cBhvr additive="base">
                                        <p:cTn id="19" dur="500" fill="hold"/>
                                        <p:tgtEl>
                                          <p:spTgt spid="336903"/>
                                        </p:tgtEl>
                                        <p:attrNameLst>
                                          <p:attrName>ppt_x</p:attrName>
                                        </p:attrNameLst>
                                      </p:cBhvr>
                                      <p:tavLst>
                                        <p:tav tm="0">
                                          <p:val>
                                            <p:strVal val="#ppt_x"/>
                                          </p:val>
                                        </p:tav>
                                        <p:tav tm="100000">
                                          <p:val>
                                            <p:strVal val="#ppt_x"/>
                                          </p:val>
                                        </p:tav>
                                      </p:tavLst>
                                    </p:anim>
                                    <p:anim calcmode="lin" valueType="num">
                                      <p:cBhvr additive="base">
                                        <p:cTn id="20" dur="500" fill="hold"/>
                                        <p:tgtEl>
                                          <p:spTgt spid="336903"/>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33690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36904"/>
                                        </p:tgtEl>
                                        <p:attrNameLst>
                                          <p:attrName>style.visibility</p:attrName>
                                        </p:attrNameLst>
                                      </p:cBhvr>
                                      <p:to>
                                        <p:strVal val="visible"/>
                                      </p:to>
                                    </p:set>
                                    <p:anim calcmode="lin" valueType="num">
                                      <p:cBhvr additive="base">
                                        <p:cTn id="25" dur="500" fill="hold"/>
                                        <p:tgtEl>
                                          <p:spTgt spid="336904"/>
                                        </p:tgtEl>
                                        <p:attrNameLst>
                                          <p:attrName>ppt_x</p:attrName>
                                        </p:attrNameLst>
                                      </p:cBhvr>
                                      <p:tavLst>
                                        <p:tav tm="0">
                                          <p:val>
                                            <p:strVal val="#ppt_x"/>
                                          </p:val>
                                        </p:tav>
                                        <p:tav tm="100000">
                                          <p:val>
                                            <p:strVal val="#ppt_x"/>
                                          </p:val>
                                        </p:tav>
                                      </p:tavLst>
                                    </p:anim>
                                    <p:anim calcmode="lin" valueType="num">
                                      <p:cBhvr additive="base">
                                        <p:cTn id="26" dur="500" fill="hold"/>
                                        <p:tgtEl>
                                          <p:spTgt spid="336904"/>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33690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1" grpId="0" animBg="1" autoUpdateAnimBg="0"/>
      <p:bldP spid="336902" grpId="0" animBg="1" autoUpdateAnimBg="0"/>
      <p:bldP spid="336903" grpId="0" animBg="1" autoUpdateAnimBg="0"/>
      <p:bldP spid="336904"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6699"/>
                </a:solidFill>
                <a:latin typeface="Arial" pitchFamily="34" charset="0"/>
                <a:cs typeface="Arial" pitchFamily="34" charset="0"/>
              </a:rPr>
              <a:t>Objectives</a:t>
            </a:r>
            <a:endParaRPr lang="en-US" dirty="0">
              <a:solidFill>
                <a:srgbClr val="006699"/>
              </a:solidFill>
              <a:latin typeface="Arial" pitchFamily="34" charset="0"/>
              <a:cs typeface="Arial" pitchFamily="34" charset="0"/>
            </a:endParaRPr>
          </a:p>
        </p:txBody>
      </p:sp>
      <p:sp>
        <p:nvSpPr>
          <p:cNvPr id="3" name="Content Placeholder 2"/>
          <p:cNvSpPr>
            <a:spLocks noGrp="1"/>
          </p:cNvSpPr>
          <p:nvPr>
            <p:ph idx="1"/>
          </p:nvPr>
        </p:nvSpPr>
        <p:spPr>
          <a:xfrm>
            <a:off x="123825" y="1371600"/>
            <a:ext cx="8229600" cy="5314950"/>
          </a:xfrm>
        </p:spPr>
        <p:txBody>
          <a:bodyPr/>
          <a:lstStyle/>
          <a:p>
            <a:r>
              <a:rPr lang="en-US" sz="2800" dirty="0" smtClean="0">
                <a:latin typeface="Arial" pitchFamily="34" charset="0"/>
                <a:cs typeface="Arial" pitchFamily="34" charset="0"/>
              </a:rPr>
              <a:t>Identify vaccine preventable diseases and how vaccines impact morbidity rates for these preventable diseases in GA</a:t>
            </a:r>
          </a:p>
          <a:p>
            <a:r>
              <a:rPr lang="en-US" sz="2800" dirty="0" smtClean="0">
                <a:latin typeface="Arial" pitchFamily="34" charset="0"/>
                <a:cs typeface="Arial" pitchFamily="34" charset="0"/>
              </a:rPr>
              <a:t>Recall GA immunization law, DPH rules and regulations for GA immunization certificates and provider, school facilities and parent responsibility to enforce the law </a:t>
            </a:r>
          </a:p>
          <a:p>
            <a:r>
              <a:rPr lang="en-US" sz="2800" dirty="0" smtClean="0">
                <a:latin typeface="Arial" pitchFamily="34" charset="0"/>
                <a:cs typeface="Arial" pitchFamily="34" charset="0"/>
              </a:rPr>
              <a:t>Describe standards for issuing and filing certificates of immunizations</a:t>
            </a:r>
          </a:p>
          <a:p>
            <a:r>
              <a:rPr lang="en-US" sz="2800" dirty="0" smtClean="0">
                <a:latin typeface="Arial" pitchFamily="34" charset="0"/>
                <a:cs typeface="Arial" pitchFamily="34" charset="0"/>
              </a:rPr>
              <a:t>Identify valid and invalid GA immunization certificates and how to use filing tickler system</a:t>
            </a:r>
          </a:p>
          <a:p>
            <a:pPr>
              <a:buNone/>
            </a:pPr>
            <a:endParaRPr lang="en-US"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Exemptions</a:t>
            </a:r>
          </a:p>
        </p:txBody>
      </p:sp>
      <p:sp>
        <p:nvSpPr>
          <p:cNvPr id="26628" name="Rectangle 3"/>
          <p:cNvSpPr>
            <a:spLocks noGrp="1" noChangeArrowheads="1"/>
          </p:cNvSpPr>
          <p:nvPr>
            <p:ph type="body" idx="1"/>
          </p:nvPr>
        </p:nvSpPr>
        <p:spPr/>
        <p:txBody>
          <a:bodyPr/>
          <a:lstStyle/>
          <a:p>
            <a:pPr eaLnBrk="1" hangingPunct="1">
              <a:lnSpc>
                <a:spcPct val="80000"/>
              </a:lnSpc>
            </a:pPr>
            <a:r>
              <a:rPr lang="en-US" dirty="0" smtClean="0">
                <a:latin typeface="Arial" pitchFamily="34" charset="0"/>
                <a:cs typeface="Arial" pitchFamily="34" charset="0"/>
              </a:rPr>
              <a:t>Medical:</a:t>
            </a:r>
          </a:p>
          <a:p>
            <a:pPr lvl="1" eaLnBrk="1" hangingPunct="1">
              <a:lnSpc>
                <a:spcPct val="80000"/>
              </a:lnSpc>
            </a:pPr>
            <a:r>
              <a:rPr lang="en-US" dirty="0" smtClean="0">
                <a:latin typeface="Arial" pitchFamily="34" charset="0"/>
                <a:cs typeface="Arial" pitchFamily="34" charset="0"/>
              </a:rPr>
              <a:t>Should be used only when there is a physical disability or condition that contraindicates immunization for that specific vaccine</a:t>
            </a:r>
          </a:p>
          <a:p>
            <a:pPr lvl="1" eaLnBrk="1" hangingPunct="1">
              <a:lnSpc>
                <a:spcPct val="80000"/>
              </a:lnSpc>
              <a:buNone/>
            </a:pPr>
            <a:endParaRPr lang="en-US" dirty="0" smtClean="0">
              <a:latin typeface="Arial" pitchFamily="34" charset="0"/>
              <a:cs typeface="Arial" pitchFamily="34" charset="0"/>
            </a:endParaRPr>
          </a:p>
          <a:p>
            <a:pPr lvl="1" eaLnBrk="1" hangingPunct="1">
              <a:lnSpc>
                <a:spcPct val="80000"/>
              </a:lnSpc>
            </a:pPr>
            <a:r>
              <a:rPr lang="en-US" dirty="0" smtClean="0">
                <a:latin typeface="Arial" pitchFamily="34" charset="0"/>
                <a:cs typeface="Arial" pitchFamily="34" charset="0"/>
              </a:rPr>
              <a:t>Should be documented in the  medical exemption box indicated for each vaccine</a:t>
            </a:r>
          </a:p>
          <a:p>
            <a:pPr lvl="1" eaLnBrk="1" hangingPunct="1">
              <a:lnSpc>
                <a:spcPct val="80000"/>
              </a:lnSpc>
              <a:buNone/>
            </a:pPr>
            <a:endParaRPr lang="en-US" dirty="0" smtClean="0">
              <a:latin typeface="Arial" pitchFamily="34" charset="0"/>
              <a:cs typeface="Arial" pitchFamily="34" charset="0"/>
            </a:endParaRPr>
          </a:p>
          <a:p>
            <a:pPr lvl="1" eaLnBrk="1" hangingPunct="1">
              <a:lnSpc>
                <a:spcPct val="80000"/>
              </a:lnSpc>
            </a:pPr>
            <a:r>
              <a:rPr lang="en-US" dirty="0" smtClean="0">
                <a:latin typeface="Arial" pitchFamily="34" charset="0"/>
                <a:cs typeface="Arial" pitchFamily="34" charset="0"/>
              </a:rPr>
              <a:t>Should be reviewed annually</a:t>
            </a:r>
          </a:p>
          <a:p>
            <a:pPr eaLnBrk="1" hangingPunct="1">
              <a:lnSpc>
                <a:spcPct val="80000"/>
              </a:lnSpc>
              <a:buNone/>
            </a:pPr>
            <a:endParaRPr lang="en-US" sz="2400" dirty="0" smtClean="0"/>
          </a:p>
        </p:txBody>
      </p:sp>
      <p:graphicFrame>
        <p:nvGraphicFramePr>
          <p:cNvPr id="26626" name="Object 4"/>
          <p:cNvGraphicFramePr>
            <a:graphicFrameLocks noChangeAspect="1"/>
          </p:cNvGraphicFramePr>
          <p:nvPr>
            <p:ph sz="half" idx="4294967295"/>
          </p:nvPr>
        </p:nvGraphicFramePr>
        <p:xfrm>
          <a:off x="7086600" y="0"/>
          <a:ext cx="1466850" cy="1371600"/>
        </p:xfrm>
        <a:graphic>
          <a:graphicData uri="http://schemas.openxmlformats.org/presentationml/2006/ole">
            <p:oleObj spid="_x0000_s25602" name="Clip" r:id="rId4" imgW="2247480" imgH="3306240" progId="">
              <p:embed/>
            </p:oleObj>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6699"/>
                </a:solidFill>
              </a:rPr>
              <a:t>Exemptions</a:t>
            </a:r>
            <a:endParaRPr lang="en-US" dirty="0">
              <a:solidFill>
                <a:srgbClr val="006699"/>
              </a:solidFill>
            </a:endParaRPr>
          </a:p>
        </p:txBody>
      </p:sp>
      <p:sp>
        <p:nvSpPr>
          <p:cNvPr id="3" name="Content Placeholder 2"/>
          <p:cNvSpPr>
            <a:spLocks noGrp="1"/>
          </p:cNvSpPr>
          <p:nvPr>
            <p:ph idx="1"/>
          </p:nvPr>
        </p:nvSpPr>
        <p:spPr/>
        <p:txBody>
          <a:bodyPr/>
          <a:lstStyle/>
          <a:p>
            <a:pPr eaLnBrk="1" hangingPunct="1">
              <a:lnSpc>
                <a:spcPct val="80000"/>
              </a:lnSpc>
            </a:pPr>
            <a:r>
              <a:rPr lang="en-US" dirty="0" smtClean="0">
                <a:latin typeface="Arial" pitchFamily="34" charset="0"/>
                <a:cs typeface="Arial" pitchFamily="34" charset="0"/>
              </a:rPr>
              <a:t>Religious:</a:t>
            </a:r>
          </a:p>
          <a:p>
            <a:pPr lvl="1" eaLnBrk="1" hangingPunct="1">
              <a:lnSpc>
                <a:spcPct val="80000"/>
              </a:lnSpc>
            </a:pPr>
            <a:r>
              <a:rPr lang="en-US" dirty="0" smtClean="0">
                <a:latin typeface="Arial" pitchFamily="34" charset="0"/>
                <a:cs typeface="Arial" pitchFamily="34" charset="0"/>
              </a:rPr>
              <a:t>Not documented on the certificate</a:t>
            </a:r>
          </a:p>
          <a:p>
            <a:pPr lvl="1" eaLnBrk="1" hangingPunct="1">
              <a:lnSpc>
                <a:spcPct val="80000"/>
              </a:lnSpc>
            </a:pPr>
            <a:r>
              <a:rPr lang="en-US" dirty="0" smtClean="0">
                <a:latin typeface="Arial" pitchFamily="34" charset="0"/>
                <a:cs typeface="Arial" pitchFamily="34" charset="0"/>
              </a:rPr>
              <a:t>No special certificate available or needed</a:t>
            </a:r>
          </a:p>
          <a:p>
            <a:pPr lvl="1" eaLnBrk="1" hangingPunct="1">
              <a:lnSpc>
                <a:spcPct val="80000"/>
              </a:lnSpc>
            </a:pPr>
            <a:r>
              <a:rPr lang="en-US" dirty="0" smtClean="0">
                <a:latin typeface="Arial" pitchFamily="34" charset="0"/>
                <a:cs typeface="Arial" pitchFamily="34" charset="0"/>
              </a:rPr>
              <a:t>Documented by a notarized affidavit stating that immunization conflicts with the parent/guardian’s religious belief</a:t>
            </a:r>
          </a:p>
          <a:p>
            <a:pPr lvl="1" eaLnBrk="1" hangingPunct="1">
              <a:lnSpc>
                <a:spcPct val="80000"/>
              </a:lnSpc>
            </a:pPr>
            <a:r>
              <a:rPr lang="en-US" dirty="0" smtClean="0">
                <a:latin typeface="Arial" pitchFamily="34" charset="0"/>
                <a:cs typeface="Arial" pitchFamily="34" charset="0"/>
              </a:rPr>
              <a:t>Notarized statement should be kept on file by  the school or facility in lieu of a Certificate of Immunization</a:t>
            </a:r>
          </a:p>
          <a:p>
            <a:pPr lvl="1" eaLnBrk="1" hangingPunct="1">
              <a:lnSpc>
                <a:spcPct val="80000"/>
              </a:lnSpc>
            </a:pPr>
            <a:r>
              <a:rPr lang="en-US" dirty="0" smtClean="0">
                <a:latin typeface="Arial" pitchFamily="34" charset="0"/>
                <a:cs typeface="Arial" pitchFamily="34" charset="0"/>
              </a:rPr>
              <a:t>Do not expire</a:t>
            </a:r>
            <a:endParaRPr lang="en-US" dirty="0">
              <a:latin typeface="Arial" pitchFamily="34" charset="0"/>
              <a:cs typeface="Arial" pitchFamily="34" charset="0"/>
            </a:endParaRPr>
          </a:p>
        </p:txBody>
      </p:sp>
      <p:graphicFrame>
        <p:nvGraphicFramePr>
          <p:cNvPr id="187394" name="Object 4"/>
          <p:cNvGraphicFramePr>
            <a:graphicFrameLocks noChangeAspect="1"/>
          </p:cNvGraphicFramePr>
          <p:nvPr/>
        </p:nvGraphicFramePr>
        <p:xfrm>
          <a:off x="7086600" y="0"/>
          <a:ext cx="1466850" cy="1371600"/>
        </p:xfrm>
        <a:graphic>
          <a:graphicData uri="http://schemas.openxmlformats.org/presentationml/2006/ole">
            <p:oleObj spid="_x0000_s26626" name="Clip" r:id="rId4" imgW="2247480" imgH="3306240" progId="">
              <p:embed/>
            </p:oleObj>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Evidence of Varicella Immunity</a:t>
            </a:r>
          </a:p>
        </p:txBody>
      </p:sp>
      <p:sp>
        <p:nvSpPr>
          <p:cNvPr id="48131" name="Rectangle 3"/>
          <p:cNvSpPr>
            <a:spLocks noGrp="1" noChangeArrowheads="1"/>
          </p:cNvSpPr>
          <p:nvPr>
            <p:ph type="body" idx="1"/>
          </p:nvPr>
        </p:nvSpPr>
        <p:spPr/>
        <p:txBody>
          <a:bodyPr>
            <a:normAutofit lnSpcReduction="10000"/>
          </a:bodyPr>
          <a:lstStyle/>
          <a:p>
            <a:pPr eaLnBrk="1" hangingPunct="1"/>
            <a:r>
              <a:rPr lang="en-US" sz="2000" dirty="0" smtClean="0">
                <a:latin typeface="Arial" pitchFamily="34" charset="0"/>
                <a:cs typeface="Arial" pitchFamily="34" charset="0"/>
              </a:rPr>
              <a:t>Documentation of age-appropriate vaccination:</a:t>
            </a:r>
          </a:p>
          <a:p>
            <a:pPr lvl="1" eaLnBrk="1" hangingPunct="1"/>
            <a:r>
              <a:rPr lang="en-US" sz="2000" dirty="0" smtClean="0">
                <a:latin typeface="Arial" pitchFamily="34" charset="0"/>
                <a:cs typeface="Arial" pitchFamily="34" charset="0"/>
              </a:rPr>
              <a:t>Preschool-aged children </a:t>
            </a:r>
            <a:r>
              <a:rPr lang="en-US" sz="2000" u="sng" dirty="0" smtClean="0">
                <a:latin typeface="Arial" pitchFamily="34" charset="0"/>
                <a:cs typeface="Arial" pitchFamily="34" charset="0"/>
              </a:rPr>
              <a:t>&gt;</a:t>
            </a:r>
            <a:r>
              <a:rPr lang="en-US" sz="2000" dirty="0" smtClean="0">
                <a:latin typeface="Arial" pitchFamily="34" charset="0"/>
                <a:cs typeface="Arial" pitchFamily="34" charset="0"/>
              </a:rPr>
              <a:t> 12 months: 1 dose</a:t>
            </a:r>
          </a:p>
          <a:p>
            <a:pPr lvl="1" eaLnBrk="1" hangingPunct="1"/>
            <a:r>
              <a:rPr lang="en-US" sz="2000" dirty="0" smtClean="0">
                <a:latin typeface="Arial" pitchFamily="34" charset="0"/>
                <a:cs typeface="Arial" pitchFamily="34" charset="0"/>
              </a:rPr>
              <a:t>School-aged children, adolescents and adults: 2 doses</a:t>
            </a:r>
          </a:p>
          <a:p>
            <a:pPr eaLnBrk="1" hangingPunct="1"/>
            <a:r>
              <a:rPr lang="en-US" sz="2000" dirty="0" smtClean="0">
                <a:latin typeface="Arial" pitchFamily="34" charset="0"/>
                <a:cs typeface="Arial" pitchFamily="34" charset="0"/>
              </a:rPr>
              <a:t>Laboratory evidence of immunity or laboratory confirmation of disease</a:t>
            </a:r>
          </a:p>
          <a:p>
            <a:pPr eaLnBrk="1" hangingPunct="1"/>
            <a:r>
              <a:rPr lang="en-US" sz="2000" dirty="0" smtClean="0">
                <a:latin typeface="Arial" pitchFamily="34" charset="0"/>
                <a:cs typeface="Arial" pitchFamily="34" charset="0"/>
              </a:rPr>
              <a:t>Born in US before 1980</a:t>
            </a:r>
          </a:p>
          <a:p>
            <a:pPr eaLnBrk="1" hangingPunct="1"/>
            <a:r>
              <a:rPr lang="en-US" sz="2000" dirty="0" smtClean="0">
                <a:latin typeface="Arial" pitchFamily="34" charset="0"/>
                <a:cs typeface="Arial" pitchFamily="34" charset="0"/>
              </a:rPr>
              <a:t>A healthcare provider diagnosis or verification of varicella or healthcare provider verification of history of varicella disease.  For mild or atypical case:</a:t>
            </a:r>
          </a:p>
          <a:p>
            <a:pPr lvl="1" eaLnBrk="1" hangingPunct="1"/>
            <a:r>
              <a:rPr lang="en-US" sz="2000" dirty="0" smtClean="0">
                <a:latin typeface="Arial" pitchFamily="34" charset="0"/>
                <a:cs typeface="Arial" pitchFamily="34" charset="0"/>
              </a:rPr>
              <a:t>Assessment by physician is recommended to determine:</a:t>
            </a:r>
          </a:p>
          <a:p>
            <a:pPr lvl="2" eaLnBrk="1" hangingPunct="1"/>
            <a:r>
              <a:rPr lang="en-US" sz="2000" dirty="0" smtClean="0">
                <a:latin typeface="Arial" pitchFamily="34" charset="0"/>
                <a:cs typeface="Arial" pitchFamily="34" charset="0"/>
              </a:rPr>
              <a:t>Epidemiological link to typical case</a:t>
            </a:r>
          </a:p>
          <a:p>
            <a:pPr lvl="2" eaLnBrk="1" hangingPunct="1"/>
            <a:r>
              <a:rPr lang="en-US" sz="2000" dirty="0" smtClean="0">
                <a:latin typeface="Arial" pitchFamily="34" charset="0"/>
                <a:cs typeface="Arial" pitchFamily="34" charset="0"/>
              </a:rPr>
              <a:t>Laboratory evidence of immunity if titer done at time of disease</a:t>
            </a:r>
          </a:p>
          <a:p>
            <a:pPr eaLnBrk="1" hangingPunct="1"/>
            <a:r>
              <a:rPr lang="en-US" sz="2000" dirty="0" smtClean="0">
                <a:latin typeface="Arial" pitchFamily="34" charset="0"/>
                <a:cs typeface="Arial" pitchFamily="34" charset="0"/>
              </a:rPr>
              <a:t>History of herpes zoster based on healthcare provider diagnosis </a:t>
            </a:r>
          </a:p>
          <a:p>
            <a:pPr eaLnBrk="1" hangingPunct="1">
              <a:lnSpc>
                <a:spcPct val="80000"/>
              </a:lnSpc>
            </a:pPr>
            <a:endParaRPr lang="en-US" sz="2000"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pPr algn="ctr" eaLnBrk="1" hangingPunct="1"/>
            <a:r>
              <a:rPr lang="en-US" b="0" dirty="0" smtClean="0">
                <a:solidFill>
                  <a:srgbClr val="006699"/>
                </a:solidFill>
                <a:latin typeface="Arial" charset="0"/>
              </a:rPr>
              <a:t>Guidelines for Public Health Clinics Documentation of Varicella Immunity</a:t>
            </a:r>
          </a:p>
        </p:txBody>
      </p:sp>
      <p:sp>
        <p:nvSpPr>
          <p:cNvPr id="49155" name="Rectangle 3"/>
          <p:cNvSpPr>
            <a:spLocks noGrp="1" noChangeArrowheads="1"/>
          </p:cNvSpPr>
          <p:nvPr>
            <p:ph type="body" idx="1"/>
          </p:nvPr>
        </p:nvSpPr>
        <p:spPr>
          <a:xfrm>
            <a:off x="152400" y="1666875"/>
            <a:ext cx="8229600" cy="4905375"/>
          </a:xfrm>
        </p:spPr>
        <p:txBody>
          <a:bodyPr>
            <a:normAutofit fontScale="92500"/>
          </a:bodyPr>
          <a:lstStyle/>
          <a:p>
            <a:pPr eaLnBrk="1" hangingPunct="1"/>
            <a:r>
              <a:rPr lang="en-US" sz="2400" dirty="0" smtClean="0">
                <a:latin typeface="Arial" charset="0"/>
              </a:rPr>
              <a:t>Documentation of age-appropriate immunization</a:t>
            </a:r>
          </a:p>
          <a:p>
            <a:pPr eaLnBrk="1" hangingPunct="1"/>
            <a:r>
              <a:rPr lang="en-US" sz="2400" dirty="0" smtClean="0">
                <a:latin typeface="Arial" charset="0"/>
              </a:rPr>
              <a:t>Laboratory evidence of immunity </a:t>
            </a:r>
          </a:p>
          <a:p>
            <a:pPr eaLnBrk="1" hangingPunct="1"/>
            <a:r>
              <a:rPr lang="en-US" sz="2400" dirty="0" smtClean="0">
                <a:latin typeface="Arial" charset="0"/>
              </a:rPr>
              <a:t>Born in the US before 1980</a:t>
            </a:r>
          </a:p>
          <a:p>
            <a:pPr eaLnBrk="1" hangingPunct="1"/>
            <a:r>
              <a:rPr lang="en-US" sz="2400" dirty="0" smtClean="0">
                <a:latin typeface="Arial" charset="0"/>
              </a:rPr>
              <a:t>Licensed healthcare provider diagnosis of disease or documentation of history of disease</a:t>
            </a:r>
          </a:p>
          <a:p>
            <a:pPr lvl="1" eaLnBrk="1" hangingPunct="1"/>
            <a:r>
              <a:rPr lang="en-US" sz="2400" dirty="0" smtClean="0">
                <a:latin typeface="Arial" charset="0"/>
              </a:rPr>
              <a:t>Typical case history</a:t>
            </a:r>
          </a:p>
          <a:p>
            <a:pPr lvl="2" eaLnBrk="1" hangingPunct="1"/>
            <a:r>
              <a:rPr lang="en-US" sz="2000" dirty="0" smtClean="0">
                <a:latin typeface="Arial" charset="0"/>
              </a:rPr>
              <a:t>Recollection of typical symptoms</a:t>
            </a:r>
          </a:p>
          <a:p>
            <a:pPr lvl="2" eaLnBrk="1" hangingPunct="1"/>
            <a:r>
              <a:rPr lang="en-US" sz="2000" dirty="0" smtClean="0">
                <a:latin typeface="Arial" charset="0"/>
              </a:rPr>
              <a:t>Documentation made by LICENSED medical personnel</a:t>
            </a:r>
          </a:p>
          <a:p>
            <a:pPr lvl="1" eaLnBrk="1" hangingPunct="1"/>
            <a:r>
              <a:rPr lang="en-US" sz="2400" dirty="0" smtClean="0">
                <a:latin typeface="Arial" charset="0"/>
              </a:rPr>
              <a:t>Mild or atypical case history</a:t>
            </a:r>
          </a:p>
          <a:p>
            <a:pPr lvl="2" eaLnBrk="1" hangingPunct="1"/>
            <a:r>
              <a:rPr lang="en-US" sz="2000" dirty="0" smtClean="0">
                <a:latin typeface="Arial" charset="0"/>
              </a:rPr>
              <a:t>Assessment should be made by licensed med. personnel</a:t>
            </a:r>
          </a:p>
          <a:p>
            <a:pPr lvl="3" eaLnBrk="1" hangingPunct="1"/>
            <a:r>
              <a:rPr lang="en-US" sz="1800" dirty="0" smtClean="0">
                <a:latin typeface="Arial" charset="0"/>
              </a:rPr>
              <a:t>Epidemiology link to a typical case or lab-confirmed atypical case</a:t>
            </a:r>
          </a:p>
          <a:p>
            <a:pPr eaLnBrk="1" hangingPunct="1"/>
            <a:r>
              <a:rPr lang="en-US" sz="2400" dirty="0" smtClean="0">
                <a:latin typeface="Arial" charset="0"/>
              </a:rPr>
              <a:t>History of shingles based on healthcare provider diagnosis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6</a:t>
            </a:r>
            <a:r>
              <a:rPr lang="en-US" b="0" baseline="30000" dirty="0" smtClean="0">
                <a:solidFill>
                  <a:srgbClr val="006699"/>
                </a:solidFill>
                <a:latin typeface="Arial" charset="0"/>
              </a:rPr>
              <a:t>th</a:t>
            </a:r>
            <a:r>
              <a:rPr lang="en-US" b="0" dirty="0" smtClean="0">
                <a:solidFill>
                  <a:srgbClr val="006699"/>
                </a:solidFill>
                <a:latin typeface="Arial" charset="0"/>
              </a:rPr>
              <a:t> Grade Requirement</a:t>
            </a:r>
          </a:p>
        </p:txBody>
      </p:sp>
      <p:sp>
        <p:nvSpPr>
          <p:cNvPr id="50179" name="Rectangle 3"/>
          <p:cNvSpPr>
            <a:spLocks noGrp="1" noChangeArrowheads="1"/>
          </p:cNvSpPr>
          <p:nvPr>
            <p:ph type="body" idx="1"/>
          </p:nvPr>
        </p:nvSpPr>
        <p:spPr/>
        <p:txBody>
          <a:bodyPr/>
          <a:lstStyle/>
          <a:p>
            <a:pPr eaLnBrk="1" hangingPunct="1"/>
            <a:r>
              <a:rPr lang="en-US" dirty="0" smtClean="0"/>
              <a:t>Proof of Measles, Mumps, and Varicella Immunity required for all students entering 6</a:t>
            </a:r>
            <a:r>
              <a:rPr lang="en-US" baseline="30000" dirty="0" smtClean="0"/>
              <a:t>th</a:t>
            </a:r>
            <a:r>
              <a:rPr lang="en-US" dirty="0" smtClean="0"/>
              <a:t> grade or age equivalent grade</a:t>
            </a:r>
          </a:p>
          <a:p>
            <a:pPr eaLnBrk="1" hangingPunct="1">
              <a:buFontTx/>
              <a:buNone/>
            </a:pPr>
            <a:endParaRPr lang="en-US" dirty="0" smtClean="0"/>
          </a:p>
          <a:p>
            <a:pPr eaLnBrk="1" hangingPunct="1"/>
            <a:r>
              <a:rPr lang="en-US" dirty="0" smtClean="0"/>
              <a:t>Supplemental Certificate, Form 3189, no longer needed. Document on Form 3231.</a:t>
            </a:r>
          </a:p>
          <a:p>
            <a:pPr eaLnBrk="1" hangingPunct="1"/>
            <a:endParaRPr lang="en-US"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eaLnBrk="1" hangingPunct="1"/>
            <a:r>
              <a:rPr lang="en-US" b="0" smtClean="0">
                <a:solidFill>
                  <a:srgbClr val="006699"/>
                </a:solidFill>
                <a:latin typeface="Arial" charset="0"/>
              </a:rPr>
              <a:t>Maintenance of Certificates</a:t>
            </a:r>
          </a:p>
        </p:txBody>
      </p:sp>
      <p:sp>
        <p:nvSpPr>
          <p:cNvPr id="51203" name="Rectangle 3"/>
          <p:cNvSpPr>
            <a:spLocks noGrp="1" noChangeArrowheads="1"/>
          </p:cNvSpPr>
          <p:nvPr>
            <p:ph type="body" sz="half" idx="1"/>
          </p:nvPr>
        </p:nvSpPr>
        <p:spPr>
          <a:xfrm>
            <a:off x="152400" y="1371600"/>
            <a:ext cx="4038600" cy="5267325"/>
          </a:xfrm>
        </p:spPr>
        <p:txBody>
          <a:bodyPr/>
          <a:lstStyle/>
          <a:p>
            <a:pPr eaLnBrk="1" hangingPunct="1">
              <a:lnSpc>
                <a:spcPct val="80000"/>
              </a:lnSpc>
            </a:pPr>
            <a:r>
              <a:rPr lang="en-US" sz="1800" b="1" dirty="0" smtClean="0">
                <a:latin typeface="Arial" pitchFamily="34" charset="0"/>
                <a:cs typeface="Arial" pitchFamily="34" charset="0"/>
              </a:rPr>
              <a:t>To be valid, certificates must be current</a:t>
            </a:r>
          </a:p>
          <a:p>
            <a:pPr lvl="1" eaLnBrk="1" hangingPunct="1">
              <a:lnSpc>
                <a:spcPct val="80000"/>
              </a:lnSpc>
            </a:pPr>
            <a:r>
              <a:rPr lang="en-US" sz="1800" dirty="0" smtClean="0">
                <a:latin typeface="Arial" pitchFamily="34" charset="0"/>
                <a:cs typeface="Arial" pitchFamily="34" charset="0"/>
              </a:rPr>
              <a:t>Certificate becomes invalid on the “Date of Expiration”	</a:t>
            </a:r>
          </a:p>
          <a:p>
            <a:pPr lvl="1" eaLnBrk="1" hangingPunct="1">
              <a:lnSpc>
                <a:spcPct val="80000"/>
              </a:lnSpc>
              <a:buNone/>
            </a:pPr>
            <a:endParaRPr lang="en-US" sz="1800" dirty="0" smtClean="0">
              <a:latin typeface="Arial" pitchFamily="34" charset="0"/>
              <a:cs typeface="Arial" pitchFamily="34" charset="0"/>
            </a:endParaRPr>
          </a:p>
          <a:p>
            <a:pPr lvl="1" eaLnBrk="1" hangingPunct="1">
              <a:lnSpc>
                <a:spcPct val="80000"/>
              </a:lnSpc>
            </a:pPr>
            <a:r>
              <a:rPr lang="en-US" sz="1800" dirty="0" smtClean="0">
                <a:latin typeface="Arial" pitchFamily="34" charset="0"/>
                <a:cs typeface="Arial" pitchFamily="34" charset="0"/>
              </a:rPr>
              <a:t>Child must submit a current certificate within </a:t>
            </a:r>
            <a:r>
              <a:rPr lang="en-US" sz="1800" b="1" dirty="0" smtClean="0">
                <a:latin typeface="Arial" pitchFamily="34" charset="0"/>
                <a:cs typeface="Arial" pitchFamily="34" charset="0"/>
              </a:rPr>
              <a:t>30</a:t>
            </a:r>
            <a:r>
              <a:rPr lang="en-US" sz="1800" dirty="0" smtClean="0">
                <a:latin typeface="Arial" pitchFamily="34" charset="0"/>
                <a:cs typeface="Arial" pitchFamily="34" charset="0"/>
              </a:rPr>
              <a:t> days after the expiration date or be excluded from attendance</a:t>
            </a:r>
          </a:p>
          <a:p>
            <a:pPr lvl="1" eaLnBrk="1" hangingPunct="1">
              <a:lnSpc>
                <a:spcPct val="80000"/>
              </a:lnSpc>
              <a:buNone/>
            </a:pPr>
            <a:endParaRPr lang="en-US" sz="1800" dirty="0" smtClean="0">
              <a:latin typeface="Arial" pitchFamily="34" charset="0"/>
              <a:cs typeface="Arial" pitchFamily="34" charset="0"/>
            </a:endParaRPr>
          </a:p>
          <a:p>
            <a:pPr lvl="1" eaLnBrk="1" hangingPunct="1">
              <a:lnSpc>
                <a:spcPct val="80000"/>
              </a:lnSpc>
            </a:pPr>
            <a:r>
              <a:rPr lang="en-US" sz="1800" dirty="0" smtClean="0">
                <a:latin typeface="Arial" pitchFamily="34" charset="0"/>
                <a:cs typeface="Arial" pitchFamily="34" charset="0"/>
              </a:rPr>
              <a:t>Facility or school is responsible for notifying parent/guardian of an upcoming expiration date and requesting a current certificate be submitted</a:t>
            </a:r>
          </a:p>
          <a:p>
            <a:pPr lvl="1" eaLnBrk="1" hangingPunct="1">
              <a:lnSpc>
                <a:spcPct val="80000"/>
              </a:lnSpc>
            </a:pPr>
            <a:endParaRPr lang="en-US" sz="1800" dirty="0" smtClean="0">
              <a:latin typeface="Arial" pitchFamily="34" charset="0"/>
              <a:cs typeface="Arial" pitchFamily="34" charset="0"/>
            </a:endParaRPr>
          </a:p>
          <a:p>
            <a:pPr lvl="1" eaLnBrk="1" hangingPunct="1">
              <a:lnSpc>
                <a:spcPct val="80000"/>
              </a:lnSpc>
            </a:pPr>
            <a:r>
              <a:rPr lang="en-US" sz="1800" dirty="0" smtClean="0">
                <a:latin typeface="Arial" pitchFamily="34" charset="0"/>
                <a:cs typeface="Arial" pitchFamily="34" charset="0"/>
              </a:rPr>
              <a:t>Any school/facility official who does not enforce the requirements shall be guilty of a misdemeanor</a:t>
            </a:r>
          </a:p>
          <a:p>
            <a:pPr lvl="1" eaLnBrk="1" hangingPunct="1">
              <a:lnSpc>
                <a:spcPct val="80000"/>
              </a:lnSpc>
            </a:pPr>
            <a:endParaRPr lang="en-US" sz="1600" dirty="0" smtClean="0"/>
          </a:p>
          <a:p>
            <a:pPr eaLnBrk="1" hangingPunct="1">
              <a:lnSpc>
                <a:spcPct val="80000"/>
              </a:lnSpc>
            </a:pPr>
            <a:endParaRPr lang="en-US" sz="1800" dirty="0" smtClean="0"/>
          </a:p>
        </p:txBody>
      </p:sp>
      <p:pic>
        <p:nvPicPr>
          <p:cNvPr id="51204" name="Picture 5" descr="BD19550_"/>
          <p:cNvPicPr preferRelativeResize="0">
            <a:picLocks noGrp="1" noChangeArrowheads="1" noCrop="1"/>
          </p:cNvPicPr>
          <p:nvPr>
            <p:ph type="body" sz="half" idx="2"/>
          </p:nvPr>
        </p:nvPicPr>
        <p:blipFill>
          <a:blip r:embed="rId3" cstate="print"/>
          <a:srcRect/>
          <a:stretch>
            <a:fillRect/>
          </a:stretch>
        </p:blipFill>
        <p:spPr>
          <a:xfrm>
            <a:off x="5257800" y="2514600"/>
            <a:ext cx="2514600" cy="2438400"/>
          </a:xfr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Filing of Certificates</a:t>
            </a:r>
          </a:p>
        </p:txBody>
      </p:sp>
      <p:sp>
        <p:nvSpPr>
          <p:cNvPr id="27652" name="Rectangle 3"/>
          <p:cNvSpPr>
            <a:spLocks noGrp="1" noChangeArrowheads="1"/>
          </p:cNvSpPr>
          <p:nvPr>
            <p:ph type="body" idx="1"/>
          </p:nvPr>
        </p:nvSpPr>
        <p:spPr/>
        <p:txBody>
          <a:bodyPr/>
          <a:lstStyle/>
          <a:p>
            <a:pPr eaLnBrk="1" hangingPunct="1">
              <a:lnSpc>
                <a:spcPct val="80000"/>
              </a:lnSpc>
            </a:pPr>
            <a:r>
              <a:rPr lang="en-US" sz="2400" dirty="0" smtClean="0">
                <a:latin typeface="Arial" charset="0"/>
              </a:rPr>
              <a:t>All children enrolled must have a valid Certificate of Immunization on file</a:t>
            </a:r>
          </a:p>
          <a:p>
            <a:pPr eaLnBrk="1" hangingPunct="1">
              <a:lnSpc>
                <a:spcPct val="80000"/>
              </a:lnSpc>
            </a:pPr>
            <a:endParaRPr lang="en-US" sz="800" dirty="0" smtClean="0">
              <a:latin typeface="Arial" charset="0"/>
            </a:endParaRPr>
          </a:p>
          <a:p>
            <a:pPr eaLnBrk="1" hangingPunct="1">
              <a:lnSpc>
                <a:spcPct val="80000"/>
              </a:lnSpc>
            </a:pPr>
            <a:r>
              <a:rPr lang="en-US" sz="2400" dirty="0" smtClean="0">
                <a:latin typeface="Arial" charset="0"/>
              </a:rPr>
              <a:t>Certificates must be available for inspection by health officials</a:t>
            </a:r>
          </a:p>
          <a:p>
            <a:pPr eaLnBrk="1" hangingPunct="1">
              <a:lnSpc>
                <a:spcPct val="80000"/>
              </a:lnSpc>
            </a:pPr>
            <a:endParaRPr lang="en-US" sz="800" dirty="0" smtClean="0">
              <a:latin typeface="Arial" charset="0"/>
            </a:endParaRPr>
          </a:p>
          <a:p>
            <a:pPr eaLnBrk="1" hangingPunct="1">
              <a:lnSpc>
                <a:spcPct val="80000"/>
              </a:lnSpc>
            </a:pPr>
            <a:r>
              <a:rPr lang="en-US" sz="2400" dirty="0" smtClean="0">
                <a:latin typeface="Arial" charset="0"/>
              </a:rPr>
              <a:t>If child attends more than one facility, a photocopy to the second facility is acceptable</a:t>
            </a:r>
          </a:p>
          <a:p>
            <a:pPr eaLnBrk="1" hangingPunct="1">
              <a:lnSpc>
                <a:spcPct val="80000"/>
              </a:lnSpc>
            </a:pPr>
            <a:endParaRPr lang="en-US" sz="900" dirty="0" smtClean="0">
              <a:latin typeface="Arial" charset="0"/>
            </a:endParaRPr>
          </a:p>
          <a:p>
            <a:pPr eaLnBrk="1" hangingPunct="1">
              <a:lnSpc>
                <a:spcPct val="80000"/>
              </a:lnSpc>
            </a:pPr>
            <a:r>
              <a:rPr lang="en-US" sz="2400" dirty="0" smtClean="0">
                <a:latin typeface="Arial" charset="0"/>
              </a:rPr>
              <a:t>If child leaves or transfers to another school or facility, the certificate should be given to a parent/guardian or sent to the new school/facility</a:t>
            </a:r>
          </a:p>
          <a:p>
            <a:pPr eaLnBrk="1" hangingPunct="1">
              <a:lnSpc>
                <a:spcPct val="80000"/>
              </a:lnSpc>
            </a:pPr>
            <a:endParaRPr lang="en-US" sz="900" dirty="0" smtClean="0">
              <a:latin typeface="Arial" charset="0"/>
            </a:endParaRPr>
          </a:p>
          <a:p>
            <a:pPr eaLnBrk="1" hangingPunct="1">
              <a:lnSpc>
                <a:spcPct val="80000"/>
              </a:lnSpc>
            </a:pPr>
            <a:r>
              <a:rPr lang="en-US" sz="2400" dirty="0" smtClean="0">
                <a:latin typeface="Arial" charset="0"/>
              </a:rPr>
              <a:t>In the case of religious exemption, a dated notarized statement must be on file</a:t>
            </a:r>
          </a:p>
          <a:p>
            <a:pPr eaLnBrk="1" hangingPunct="1">
              <a:lnSpc>
                <a:spcPct val="80000"/>
              </a:lnSpc>
            </a:pPr>
            <a:endParaRPr lang="en-US" sz="2400" dirty="0" smtClean="0"/>
          </a:p>
        </p:txBody>
      </p:sp>
      <p:graphicFrame>
        <p:nvGraphicFramePr>
          <p:cNvPr id="27650" name="Object 4"/>
          <p:cNvGraphicFramePr>
            <a:graphicFrameLocks noChangeAspect="1"/>
          </p:cNvGraphicFramePr>
          <p:nvPr>
            <p:ph sz="half" idx="4294967295"/>
          </p:nvPr>
        </p:nvGraphicFramePr>
        <p:xfrm>
          <a:off x="7086600" y="228600"/>
          <a:ext cx="1789113" cy="1249363"/>
        </p:xfrm>
        <a:graphic>
          <a:graphicData uri="http://schemas.openxmlformats.org/presentationml/2006/ole">
            <p:oleObj spid="_x0000_s27650" name="Clip" r:id="rId4" imgW="1789200" imgH="1249920" progId="">
              <p:embed/>
            </p:oleObj>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algn="ctr" eaLnBrk="1" hangingPunct="1"/>
            <a:r>
              <a:rPr lang="en-US" b="0" dirty="0" smtClean="0">
                <a:solidFill>
                  <a:srgbClr val="006699"/>
                </a:solidFill>
                <a:latin typeface="Arial" charset="0"/>
              </a:rPr>
              <a:t>Tickler Filing System</a:t>
            </a:r>
          </a:p>
        </p:txBody>
      </p:sp>
      <p:sp>
        <p:nvSpPr>
          <p:cNvPr id="28676" name="Rectangle 3"/>
          <p:cNvSpPr>
            <a:spLocks noGrp="1" noChangeArrowheads="1"/>
          </p:cNvSpPr>
          <p:nvPr>
            <p:ph type="body" idx="1"/>
          </p:nvPr>
        </p:nvSpPr>
        <p:spPr/>
        <p:txBody>
          <a:bodyPr/>
          <a:lstStyle/>
          <a:p>
            <a:pPr eaLnBrk="1" hangingPunct="1">
              <a:lnSpc>
                <a:spcPct val="90000"/>
              </a:lnSpc>
            </a:pPr>
            <a:r>
              <a:rPr lang="en-US" sz="2400" u="sng" dirty="0" smtClean="0">
                <a:latin typeface="Arial" charset="0"/>
              </a:rPr>
              <a:t>Immunization Guidelines for Child Care Facility Operators &amp; School Personnel</a:t>
            </a:r>
            <a:r>
              <a:rPr lang="en-US" sz="2400" dirty="0" smtClean="0">
                <a:latin typeface="Arial" charset="0"/>
              </a:rPr>
              <a:t> (Form 3258) provides “how to” instructions</a:t>
            </a:r>
          </a:p>
          <a:p>
            <a:pPr eaLnBrk="1" hangingPunct="1">
              <a:lnSpc>
                <a:spcPct val="90000"/>
              </a:lnSpc>
            </a:pPr>
            <a:r>
              <a:rPr lang="en-US" sz="2400" dirty="0" smtClean="0">
                <a:latin typeface="Arial" charset="0"/>
              </a:rPr>
              <a:t>Tickler system is method for filing and maintaining current certificates  (set up by month and year)</a:t>
            </a:r>
          </a:p>
          <a:p>
            <a:pPr eaLnBrk="1" hangingPunct="1">
              <a:lnSpc>
                <a:spcPct val="90000"/>
              </a:lnSpc>
            </a:pPr>
            <a:endParaRPr lang="en-US" sz="800" dirty="0" smtClean="0">
              <a:latin typeface="Arial" charset="0"/>
            </a:endParaRPr>
          </a:p>
          <a:p>
            <a:pPr eaLnBrk="1" hangingPunct="1">
              <a:lnSpc>
                <a:spcPct val="90000"/>
              </a:lnSpc>
            </a:pPr>
            <a:r>
              <a:rPr lang="en-US" sz="2400" dirty="0" smtClean="0">
                <a:latin typeface="Arial" charset="0"/>
              </a:rPr>
              <a:t>Remind parents or care givers</a:t>
            </a:r>
          </a:p>
          <a:p>
            <a:pPr eaLnBrk="1" hangingPunct="1">
              <a:lnSpc>
                <a:spcPct val="90000"/>
              </a:lnSpc>
            </a:pPr>
            <a:endParaRPr lang="en-US" sz="800" dirty="0" smtClean="0">
              <a:latin typeface="Arial" charset="0"/>
            </a:endParaRPr>
          </a:p>
          <a:p>
            <a:pPr eaLnBrk="1" hangingPunct="1">
              <a:lnSpc>
                <a:spcPct val="90000"/>
              </a:lnSpc>
            </a:pPr>
            <a:r>
              <a:rPr lang="en-US" sz="2400" dirty="0" smtClean="0">
                <a:latin typeface="Arial" charset="0"/>
              </a:rPr>
              <a:t>Give parents information sheet about requirements </a:t>
            </a:r>
          </a:p>
          <a:p>
            <a:pPr eaLnBrk="1" hangingPunct="1">
              <a:lnSpc>
                <a:spcPct val="90000"/>
              </a:lnSpc>
            </a:pPr>
            <a:endParaRPr lang="en-US" sz="800" dirty="0" smtClean="0">
              <a:latin typeface="Arial" charset="0"/>
            </a:endParaRPr>
          </a:p>
          <a:p>
            <a:pPr eaLnBrk="1" hangingPunct="1">
              <a:lnSpc>
                <a:spcPct val="90000"/>
              </a:lnSpc>
            </a:pPr>
            <a:r>
              <a:rPr lang="en-US" sz="2400" dirty="0" smtClean="0">
                <a:latin typeface="Arial" charset="0"/>
              </a:rPr>
              <a:t>Document follow-up</a:t>
            </a:r>
          </a:p>
          <a:p>
            <a:pPr eaLnBrk="1" hangingPunct="1">
              <a:lnSpc>
                <a:spcPct val="90000"/>
              </a:lnSpc>
            </a:pPr>
            <a:endParaRPr lang="en-US" sz="900" dirty="0" smtClean="0">
              <a:latin typeface="Arial" charset="0"/>
            </a:endParaRPr>
          </a:p>
          <a:p>
            <a:pPr eaLnBrk="1" hangingPunct="1">
              <a:lnSpc>
                <a:spcPct val="90000"/>
              </a:lnSpc>
            </a:pPr>
            <a:r>
              <a:rPr lang="en-US" sz="2400" dirty="0" smtClean="0">
                <a:latin typeface="Arial" charset="0"/>
              </a:rPr>
              <a:t>Enforce requirements</a:t>
            </a:r>
          </a:p>
          <a:p>
            <a:pPr eaLnBrk="1" hangingPunct="1">
              <a:lnSpc>
                <a:spcPct val="90000"/>
              </a:lnSpc>
            </a:pPr>
            <a:endParaRPr lang="en-US" sz="2400" dirty="0" smtClean="0"/>
          </a:p>
        </p:txBody>
      </p:sp>
      <p:graphicFrame>
        <p:nvGraphicFramePr>
          <p:cNvPr id="28674" name="Object 4"/>
          <p:cNvGraphicFramePr>
            <a:graphicFrameLocks noChangeAspect="1"/>
          </p:cNvGraphicFramePr>
          <p:nvPr>
            <p:ph sz="half" idx="4294967295"/>
          </p:nvPr>
        </p:nvGraphicFramePr>
        <p:xfrm>
          <a:off x="6553200" y="4495800"/>
          <a:ext cx="2073275" cy="1643063"/>
        </p:xfrm>
        <a:graphic>
          <a:graphicData uri="http://schemas.openxmlformats.org/presentationml/2006/ole">
            <p:oleObj spid="_x0000_s28674" name="Clip" r:id="rId4" imgW="2073600" imgH="1643760" progId="">
              <p:embed/>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algn="ctr" eaLnBrk="1" hangingPunct="1"/>
            <a:r>
              <a:rPr lang="en-US" b="0" smtClean="0">
                <a:solidFill>
                  <a:srgbClr val="006699"/>
                </a:solidFill>
                <a:latin typeface="Arial" charset="0"/>
              </a:rPr>
              <a:t>Public Health Responsibilities</a:t>
            </a:r>
          </a:p>
        </p:txBody>
      </p:sp>
      <p:sp>
        <p:nvSpPr>
          <p:cNvPr id="29700" name="Rectangle 3"/>
          <p:cNvSpPr>
            <a:spLocks noGrp="1" noChangeArrowheads="1"/>
          </p:cNvSpPr>
          <p:nvPr>
            <p:ph type="body" idx="1"/>
          </p:nvPr>
        </p:nvSpPr>
        <p:spPr/>
        <p:txBody>
          <a:bodyPr/>
          <a:lstStyle/>
          <a:p>
            <a:pPr eaLnBrk="1" hangingPunct="1"/>
            <a:r>
              <a:rPr lang="en-US" dirty="0" smtClean="0">
                <a:solidFill>
                  <a:schemeClr val="tx2"/>
                </a:solidFill>
                <a:latin typeface="Arial" charset="0"/>
              </a:rPr>
              <a:t>Auditing child care facilities and schools </a:t>
            </a:r>
          </a:p>
          <a:p>
            <a:pPr eaLnBrk="1" hangingPunct="1"/>
            <a:r>
              <a:rPr lang="en-US" dirty="0" smtClean="0">
                <a:solidFill>
                  <a:schemeClr val="tx2"/>
                </a:solidFill>
                <a:latin typeface="Arial" charset="0"/>
              </a:rPr>
              <a:t>Educating all partners regarding recommended schedule and requirements for attendance</a:t>
            </a:r>
          </a:p>
          <a:p>
            <a:pPr eaLnBrk="1" hangingPunct="1"/>
            <a:r>
              <a:rPr lang="en-US" dirty="0" smtClean="0">
                <a:solidFill>
                  <a:schemeClr val="tx2"/>
                </a:solidFill>
                <a:latin typeface="Arial" charset="0"/>
              </a:rPr>
              <a:t>Providing surveillance and outbreak control of all “notifiable diseases”</a:t>
            </a:r>
            <a:endParaRPr lang="en-US" dirty="0" smtClean="0">
              <a:latin typeface="Arial" charset="0"/>
            </a:endParaRPr>
          </a:p>
          <a:p>
            <a:pPr eaLnBrk="1" hangingPunct="1">
              <a:buFontTx/>
              <a:buNone/>
            </a:pPr>
            <a:endParaRPr lang="en-US" dirty="0" smtClean="0"/>
          </a:p>
        </p:txBody>
      </p:sp>
      <p:graphicFrame>
        <p:nvGraphicFramePr>
          <p:cNvPr id="29698" name="Object 4"/>
          <p:cNvGraphicFramePr>
            <a:graphicFrameLocks noChangeAspect="1"/>
          </p:cNvGraphicFramePr>
          <p:nvPr>
            <p:ph sz="half" idx="4294967295"/>
          </p:nvPr>
        </p:nvGraphicFramePr>
        <p:xfrm>
          <a:off x="6553200" y="4343400"/>
          <a:ext cx="2590800" cy="1847850"/>
        </p:xfrm>
        <a:graphic>
          <a:graphicData uri="http://schemas.openxmlformats.org/presentationml/2006/ole">
            <p:oleObj spid="_x0000_s29698" name="Clip" r:id="rId4" imgW="4006800" imgH="2856960" progId="">
              <p:embed/>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algn="ctr" eaLnBrk="1" hangingPunct="1"/>
            <a:r>
              <a:rPr lang="en-US" b="0" smtClean="0">
                <a:solidFill>
                  <a:srgbClr val="006699"/>
                </a:solidFill>
                <a:latin typeface="Arial" charset="0"/>
              </a:rPr>
              <a:t>Immunization Audits</a:t>
            </a:r>
          </a:p>
        </p:txBody>
      </p:sp>
      <p:sp>
        <p:nvSpPr>
          <p:cNvPr id="52227" name="Rectangle 3"/>
          <p:cNvSpPr>
            <a:spLocks noGrp="1" noChangeArrowheads="1"/>
          </p:cNvSpPr>
          <p:nvPr>
            <p:ph type="body" idx="1"/>
          </p:nvPr>
        </p:nvSpPr>
        <p:spPr/>
        <p:txBody>
          <a:bodyPr/>
          <a:lstStyle/>
          <a:p>
            <a:pPr eaLnBrk="1" hangingPunct="1">
              <a:lnSpc>
                <a:spcPct val="80000"/>
              </a:lnSpc>
            </a:pPr>
            <a:r>
              <a:rPr lang="en-US" sz="2000" dirty="0" smtClean="0"/>
              <a:t>What is the total number of children enrolled?</a:t>
            </a:r>
          </a:p>
          <a:p>
            <a:pPr eaLnBrk="1" hangingPunct="1">
              <a:lnSpc>
                <a:spcPct val="80000"/>
              </a:lnSpc>
            </a:pPr>
            <a:r>
              <a:rPr lang="en-US" sz="2000" dirty="0" smtClean="0"/>
              <a:t>How many children have “valid” certificates (up to date) certificates?</a:t>
            </a:r>
          </a:p>
          <a:p>
            <a:pPr lvl="1" eaLnBrk="1" hangingPunct="1">
              <a:lnSpc>
                <a:spcPct val="80000"/>
              </a:lnSpc>
            </a:pPr>
            <a:r>
              <a:rPr lang="en-US" sz="1800" dirty="0" smtClean="0"/>
              <a:t>For a child care, how many children have a certificate marked with a current “Date of Expiration”?</a:t>
            </a:r>
          </a:p>
          <a:p>
            <a:pPr lvl="1" eaLnBrk="1" hangingPunct="1">
              <a:lnSpc>
                <a:spcPct val="80000"/>
              </a:lnSpc>
            </a:pPr>
            <a:r>
              <a:rPr lang="en-US" sz="1800" dirty="0" smtClean="0"/>
              <a:t>For a child care/ school facility, how many children are marked as “Complete for School Attendance”?</a:t>
            </a:r>
          </a:p>
          <a:p>
            <a:pPr eaLnBrk="1" hangingPunct="1">
              <a:lnSpc>
                <a:spcPct val="80000"/>
              </a:lnSpc>
            </a:pPr>
            <a:r>
              <a:rPr lang="en-US" sz="2000" dirty="0" smtClean="0"/>
              <a:t>How many children have certificates with expired “Date of Expiration”?</a:t>
            </a:r>
          </a:p>
          <a:p>
            <a:pPr eaLnBrk="1" hangingPunct="1">
              <a:lnSpc>
                <a:spcPct val="80000"/>
              </a:lnSpc>
            </a:pPr>
            <a:r>
              <a:rPr lang="en-US" sz="2000" dirty="0" smtClean="0"/>
              <a:t>How many children have certificates “Complete” but missing required doses?</a:t>
            </a:r>
          </a:p>
          <a:p>
            <a:pPr eaLnBrk="1" hangingPunct="1">
              <a:lnSpc>
                <a:spcPct val="80000"/>
              </a:lnSpc>
            </a:pPr>
            <a:r>
              <a:rPr lang="en-US" sz="2000" dirty="0" smtClean="0"/>
              <a:t>For a child care facility or school, how many have been enrolled less than the allowed waiver time period? </a:t>
            </a:r>
          </a:p>
          <a:p>
            <a:pPr eaLnBrk="1" hangingPunct="1">
              <a:lnSpc>
                <a:spcPct val="80000"/>
              </a:lnSpc>
            </a:pPr>
            <a:r>
              <a:rPr lang="en-US" sz="2000" dirty="0" smtClean="0"/>
              <a:t>How many children have nothing on file?</a:t>
            </a:r>
          </a:p>
          <a:p>
            <a:pPr eaLnBrk="1" hangingPunct="1">
              <a:lnSpc>
                <a:spcPct val="80000"/>
              </a:lnSpc>
            </a:pPr>
            <a:r>
              <a:rPr lang="en-US" sz="2000" dirty="0" smtClean="0"/>
              <a:t>How many children have religious exemptions?</a:t>
            </a:r>
          </a:p>
          <a:p>
            <a:pPr eaLnBrk="1" hangingPunct="1">
              <a:lnSpc>
                <a:spcPct val="80000"/>
              </a:lnSpc>
            </a:pPr>
            <a:r>
              <a:rPr lang="en-US" sz="2000" dirty="0" smtClean="0"/>
              <a:t>How many medical exemptions?</a:t>
            </a:r>
          </a:p>
          <a:p>
            <a:pPr eaLnBrk="1" hangingPunct="1">
              <a:lnSpc>
                <a:spcPct val="80000"/>
              </a:lnSpc>
            </a:pPr>
            <a:endParaRPr lang="en-US" sz="2000" dirty="0" smtClean="0"/>
          </a:p>
        </p:txBody>
      </p:sp>
      <p:pic>
        <p:nvPicPr>
          <p:cNvPr id="52228" name="Picture 8" descr="C:\Documents and Settings\phconner\Local Settings\Temporary Internet Files\Content.IE5\R5F9FE7A\MC900441986[1].wmf"/>
          <p:cNvPicPr>
            <a:picLocks noChangeAspect="1" noChangeArrowheads="1"/>
          </p:cNvPicPr>
          <p:nvPr/>
        </p:nvPicPr>
        <p:blipFill>
          <a:blip r:embed="rId3" cstate="print"/>
          <a:srcRect/>
          <a:stretch>
            <a:fillRect/>
          </a:stretch>
        </p:blipFill>
        <p:spPr bwMode="auto">
          <a:xfrm>
            <a:off x="7315200" y="457200"/>
            <a:ext cx="1577975" cy="1436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6699"/>
                </a:solidFill>
              </a:rPr>
              <a:t>Objectives continued….</a:t>
            </a:r>
            <a:endParaRPr lang="en-US" dirty="0">
              <a:solidFill>
                <a:srgbClr val="006699"/>
              </a:solidFill>
            </a:endParaRPr>
          </a:p>
        </p:txBody>
      </p:sp>
      <p:sp>
        <p:nvSpPr>
          <p:cNvPr id="3" name="Content Placeholder 2"/>
          <p:cNvSpPr>
            <a:spLocks noGrp="1"/>
          </p:cNvSpPr>
          <p:nvPr>
            <p:ph idx="1"/>
          </p:nvPr>
        </p:nvSpPr>
        <p:spPr/>
        <p:txBody>
          <a:bodyPr/>
          <a:lstStyle/>
          <a:p>
            <a:r>
              <a:rPr lang="en-US" dirty="0" smtClean="0">
                <a:latin typeface="Arial" pitchFamily="34" charset="0"/>
                <a:cs typeface="Arial" pitchFamily="34" charset="0"/>
              </a:rPr>
              <a:t>Describe the public health audit process and the responsibilities of school and child care facilities</a:t>
            </a:r>
          </a:p>
          <a:p>
            <a:pPr>
              <a:buNone/>
            </a:pPr>
            <a:endParaRPr lang="en-US" dirty="0" smtClean="0">
              <a:latin typeface="Arial" pitchFamily="34" charset="0"/>
              <a:cs typeface="Arial" pitchFamily="34" charset="0"/>
            </a:endParaRPr>
          </a:p>
          <a:p>
            <a:r>
              <a:rPr lang="en-US" dirty="0" smtClean="0">
                <a:latin typeface="Arial" pitchFamily="34" charset="0"/>
                <a:cs typeface="Arial" pitchFamily="34" charset="0"/>
              </a:rPr>
              <a:t>Identify common errors seen on GA Immunization certificates</a:t>
            </a:r>
          </a:p>
          <a:p>
            <a:pPr>
              <a:buNone/>
            </a:pPr>
            <a:endParaRPr lang="en-US" dirty="0" smtClean="0">
              <a:latin typeface="Arial" pitchFamily="34" charset="0"/>
              <a:cs typeface="Arial" pitchFamily="34" charset="0"/>
            </a:endParaRPr>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algn="ctr" eaLnBrk="1" hangingPunct="1"/>
            <a:r>
              <a:rPr lang="en-US" b="0" smtClean="0">
                <a:solidFill>
                  <a:srgbClr val="006699"/>
                </a:solidFill>
                <a:latin typeface="Arial" charset="0"/>
              </a:rPr>
              <a:t>Immunization Inventories</a:t>
            </a:r>
            <a:r>
              <a:rPr lang="en-US" sz="3600" b="0" smtClean="0">
                <a:latin typeface="Arial" charset="0"/>
              </a:rPr>
              <a:t/>
            </a:r>
            <a:br>
              <a:rPr lang="en-US" sz="3600" b="0" smtClean="0">
                <a:latin typeface="Arial" charset="0"/>
              </a:rPr>
            </a:br>
            <a:r>
              <a:rPr lang="en-US" b="0" smtClean="0">
                <a:solidFill>
                  <a:srgbClr val="006699"/>
                </a:solidFill>
                <a:latin typeface="Arial" charset="0"/>
              </a:rPr>
              <a:t>Childcare Facilities</a:t>
            </a:r>
          </a:p>
        </p:txBody>
      </p:sp>
      <p:sp>
        <p:nvSpPr>
          <p:cNvPr id="53251" name="Rectangle 3"/>
          <p:cNvSpPr>
            <a:spLocks noGrp="1" noChangeArrowheads="1"/>
          </p:cNvSpPr>
          <p:nvPr>
            <p:ph type="body" idx="1"/>
          </p:nvPr>
        </p:nvSpPr>
        <p:spPr/>
        <p:txBody>
          <a:bodyPr>
            <a:normAutofit fontScale="92500" lnSpcReduction="10000"/>
          </a:bodyPr>
          <a:lstStyle/>
          <a:p>
            <a:pPr eaLnBrk="1" hangingPunct="1">
              <a:lnSpc>
                <a:spcPct val="110000"/>
              </a:lnSpc>
            </a:pPr>
            <a:r>
              <a:rPr lang="en-US" sz="2800" dirty="0" smtClean="0"/>
              <a:t>Prior to 07/01/2007:</a:t>
            </a:r>
          </a:p>
          <a:p>
            <a:pPr lvl="1" eaLnBrk="1" hangingPunct="1">
              <a:lnSpc>
                <a:spcPct val="110000"/>
              </a:lnSpc>
            </a:pPr>
            <a:r>
              <a:rPr lang="en-US" sz="2400" dirty="0" smtClean="0"/>
              <a:t>Based on rules and regulations in operation at that time</a:t>
            </a:r>
          </a:p>
          <a:p>
            <a:pPr lvl="1" eaLnBrk="1" hangingPunct="1">
              <a:lnSpc>
                <a:spcPct val="110000"/>
              </a:lnSpc>
            </a:pPr>
            <a:r>
              <a:rPr lang="en-US" sz="2400" dirty="0" smtClean="0"/>
              <a:t>Educate operators and parents of new requirements </a:t>
            </a:r>
          </a:p>
          <a:p>
            <a:pPr eaLnBrk="1" hangingPunct="1">
              <a:lnSpc>
                <a:spcPct val="110000"/>
              </a:lnSpc>
            </a:pPr>
            <a:r>
              <a:rPr lang="en-US" sz="2800" dirty="0" smtClean="0"/>
              <a:t>On or After 07-01-2007:</a:t>
            </a:r>
          </a:p>
          <a:p>
            <a:pPr lvl="1" eaLnBrk="1" hangingPunct="1">
              <a:lnSpc>
                <a:spcPct val="110000"/>
              </a:lnSpc>
            </a:pPr>
            <a:r>
              <a:rPr lang="en-US" sz="2400" dirty="0" smtClean="0"/>
              <a:t>Base on the revised rules and regulations and documentation should be on Form 3231 (Revised 8/2012) with following exceptions:</a:t>
            </a:r>
          </a:p>
          <a:p>
            <a:pPr lvl="2" eaLnBrk="1" hangingPunct="1">
              <a:lnSpc>
                <a:spcPct val="110000"/>
              </a:lnSpc>
            </a:pPr>
            <a:r>
              <a:rPr lang="en-US" sz="2000" dirty="0" smtClean="0"/>
              <a:t>Children who have certificates that will expire after 7/1/07 are considered to be current until the “Date of Expiration”. </a:t>
            </a:r>
          </a:p>
          <a:p>
            <a:pPr lvl="2" eaLnBrk="1" hangingPunct="1">
              <a:lnSpc>
                <a:spcPct val="110000"/>
              </a:lnSpc>
            </a:pPr>
            <a:r>
              <a:rPr lang="en-US" sz="2000" dirty="0" smtClean="0"/>
              <a:t>Children who are enrolled in both school and child care or “after school” programs </a:t>
            </a:r>
            <a:r>
              <a:rPr lang="en-US" sz="2000" u="sng" dirty="0" smtClean="0"/>
              <a:t>and</a:t>
            </a:r>
            <a:r>
              <a:rPr lang="en-US" sz="2000" dirty="0" smtClean="0"/>
              <a:t> have “Complete for School” certificates on file at both facilities, do not need to obtain a revised certificate.</a:t>
            </a:r>
          </a:p>
          <a:p>
            <a:pPr eaLnBrk="1" hangingPunct="1">
              <a:lnSpc>
                <a:spcPct val="90000"/>
              </a:lnSpc>
            </a:pPr>
            <a:endParaRPr lang="en-US" sz="2800" dirty="0" smtClean="0"/>
          </a:p>
        </p:txBody>
      </p:sp>
      <p:pic>
        <p:nvPicPr>
          <p:cNvPr id="53252" name="Picture 6" descr="C:\Documents and Settings\phconner\Local Settings\Temporary Internet Files\Content.IE5\02G2N0GI\MC900348755[1].wmf"/>
          <p:cNvPicPr>
            <a:picLocks noChangeAspect="1" noChangeArrowheads="1"/>
          </p:cNvPicPr>
          <p:nvPr/>
        </p:nvPicPr>
        <p:blipFill>
          <a:blip r:embed="rId3" cstate="print"/>
          <a:srcRect/>
          <a:stretch>
            <a:fillRect/>
          </a:stretch>
        </p:blipFill>
        <p:spPr bwMode="auto">
          <a:xfrm>
            <a:off x="7239000" y="677863"/>
            <a:ext cx="1447800" cy="1595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52400" y="0"/>
            <a:ext cx="8839200" cy="1447800"/>
          </a:xfrm>
        </p:spPr>
        <p:txBody>
          <a:bodyPr>
            <a:normAutofit fontScale="90000"/>
          </a:bodyPr>
          <a:lstStyle/>
          <a:p>
            <a:pPr algn="ctr" eaLnBrk="1" hangingPunct="1"/>
            <a:r>
              <a:rPr lang="en-US" b="0" dirty="0" smtClean="0">
                <a:solidFill>
                  <a:srgbClr val="006699"/>
                </a:solidFill>
                <a:latin typeface="Arial" charset="0"/>
                <a:cs typeface="Arial" charset="0"/>
              </a:rPr>
              <a:t>School</a:t>
            </a:r>
            <a:r>
              <a:rPr lang="en-US" dirty="0" smtClean="0">
                <a:solidFill>
                  <a:srgbClr val="006699"/>
                </a:solidFill>
                <a:latin typeface="Arial" charset="0"/>
                <a:cs typeface="Arial" charset="0"/>
              </a:rPr>
              <a:t> </a:t>
            </a:r>
            <a:r>
              <a:rPr lang="en-US" b="0" dirty="0" smtClean="0">
                <a:solidFill>
                  <a:srgbClr val="006699"/>
                </a:solidFill>
                <a:latin typeface="Arial" charset="0"/>
                <a:cs typeface="Arial" charset="0"/>
              </a:rPr>
              <a:t>Immunization </a:t>
            </a:r>
            <a:br>
              <a:rPr lang="en-US" b="0" dirty="0" smtClean="0">
                <a:solidFill>
                  <a:srgbClr val="006699"/>
                </a:solidFill>
                <a:latin typeface="Arial" charset="0"/>
                <a:cs typeface="Arial" charset="0"/>
              </a:rPr>
            </a:br>
            <a:r>
              <a:rPr lang="en-US" b="0" dirty="0" smtClean="0">
                <a:solidFill>
                  <a:srgbClr val="006699"/>
                </a:solidFill>
                <a:latin typeface="Arial" charset="0"/>
                <a:cs typeface="Arial" charset="0"/>
              </a:rPr>
              <a:t>Inventories</a:t>
            </a:r>
            <a:r>
              <a:rPr lang="en-US" sz="3600" b="0" dirty="0" smtClean="0">
                <a:latin typeface="Arial" charset="0"/>
              </a:rPr>
              <a:t/>
            </a:r>
            <a:br>
              <a:rPr lang="en-US" sz="3600" b="0" dirty="0" smtClean="0">
                <a:latin typeface="Arial" charset="0"/>
              </a:rPr>
            </a:br>
            <a:endParaRPr lang="en-US" sz="3600" b="0" dirty="0" smtClean="0">
              <a:latin typeface="Arial" charset="0"/>
            </a:endParaRPr>
          </a:p>
        </p:txBody>
      </p:sp>
      <p:sp>
        <p:nvSpPr>
          <p:cNvPr id="54275" name="Rectangle 3"/>
          <p:cNvSpPr>
            <a:spLocks noGrp="1" noChangeArrowheads="1"/>
          </p:cNvSpPr>
          <p:nvPr>
            <p:ph type="body" idx="1"/>
          </p:nvPr>
        </p:nvSpPr>
        <p:spPr>
          <a:xfrm>
            <a:off x="152400" y="1295401"/>
            <a:ext cx="8763000" cy="5334000"/>
          </a:xfrm>
        </p:spPr>
        <p:txBody>
          <a:bodyPr>
            <a:normAutofit fontScale="92500" lnSpcReduction="10000"/>
          </a:bodyPr>
          <a:lstStyle/>
          <a:p>
            <a:pPr eaLnBrk="1" hangingPunct="1">
              <a:lnSpc>
                <a:spcPct val="110000"/>
              </a:lnSpc>
            </a:pPr>
            <a:r>
              <a:rPr lang="en-US" sz="2800" dirty="0" smtClean="0"/>
              <a:t>On or after 7-1-07:</a:t>
            </a:r>
          </a:p>
          <a:p>
            <a:pPr lvl="1" eaLnBrk="1" hangingPunct="1">
              <a:lnSpc>
                <a:spcPct val="110000"/>
              </a:lnSpc>
            </a:pPr>
            <a:r>
              <a:rPr lang="en-US" sz="2400" dirty="0" smtClean="0"/>
              <a:t>For children entering kindergarten, 6th grade and all “new entrants”, base on the revised rules and regulations. </a:t>
            </a:r>
          </a:p>
          <a:p>
            <a:pPr eaLnBrk="1" hangingPunct="1">
              <a:lnSpc>
                <a:spcPct val="110000"/>
              </a:lnSpc>
            </a:pPr>
            <a:r>
              <a:rPr lang="en-US" sz="2800" dirty="0" smtClean="0"/>
              <a:t>Documentation should be on Form 3231 (Revised 8/2012) with following exception:</a:t>
            </a:r>
          </a:p>
          <a:p>
            <a:pPr lvl="1" eaLnBrk="1" hangingPunct="1">
              <a:lnSpc>
                <a:spcPct val="110000"/>
              </a:lnSpc>
            </a:pPr>
            <a:r>
              <a:rPr lang="en-US" sz="2400" dirty="0" smtClean="0"/>
              <a:t>If student has a Form 3231 (revised 03/2007) that is marked as “Complete for School Attendance” and the  new requirements for 2 doses of varicella and mumps vaccines or proof of immunity are appropriately documented.</a:t>
            </a:r>
          </a:p>
          <a:p>
            <a:pPr lvl="2" eaLnBrk="1" hangingPunct="1">
              <a:lnSpc>
                <a:spcPct val="110000"/>
              </a:lnSpc>
            </a:pPr>
            <a:r>
              <a:rPr lang="en-US" sz="2000" dirty="0" smtClean="0"/>
              <a:t>Children who have certificates that will expire after 7/1/07 are considered to be current until the “Date of Expiration”. </a:t>
            </a:r>
          </a:p>
          <a:p>
            <a:pPr lvl="2" eaLnBrk="1" hangingPunct="1">
              <a:lnSpc>
                <a:spcPct val="110000"/>
              </a:lnSpc>
            </a:pPr>
            <a:r>
              <a:rPr lang="en-US" sz="2000" dirty="0" smtClean="0"/>
              <a:t>Children who are enrolled in both school and child care or “after school” programs </a:t>
            </a:r>
            <a:r>
              <a:rPr lang="en-US" sz="2000" u="sng" dirty="0" smtClean="0"/>
              <a:t>and</a:t>
            </a:r>
            <a:r>
              <a:rPr lang="en-US" sz="2000" dirty="0" smtClean="0"/>
              <a:t> have “Complete for School” certificates on file at both facilities, do not need to obtain a revised certificate.</a:t>
            </a:r>
          </a:p>
          <a:p>
            <a:pPr lvl="1" eaLnBrk="1" hangingPunct="1"/>
            <a:endParaRPr lang="en-US" sz="2400" dirty="0" smtClean="0"/>
          </a:p>
          <a:p>
            <a:pPr eaLnBrk="1" hangingPunct="1"/>
            <a:endParaRPr lang="en-US" sz="2800" dirty="0" smtClean="0"/>
          </a:p>
        </p:txBody>
      </p:sp>
      <p:pic>
        <p:nvPicPr>
          <p:cNvPr id="54276" name="Picture 6" descr="C:\Documents and Settings\phconner\Local Settings\Temporary Internet Files\Content.IE5\R5F9FE7A\MC900326252[1].wmf"/>
          <p:cNvPicPr>
            <a:picLocks noChangeAspect="1" noChangeArrowheads="1"/>
          </p:cNvPicPr>
          <p:nvPr/>
        </p:nvPicPr>
        <p:blipFill>
          <a:blip r:embed="rId3" cstate="print"/>
          <a:srcRect/>
          <a:stretch>
            <a:fillRect/>
          </a:stretch>
        </p:blipFill>
        <p:spPr bwMode="auto">
          <a:xfrm>
            <a:off x="7696200" y="0"/>
            <a:ext cx="11938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fontScale="90000"/>
          </a:bodyPr>
          <a:lstStyle/>
          <a:p>
            <a:pPr algn="ctr" eaLnBrk="1" hangingPunct="1"/>
            <a:r>
              <a:rPr lang="en-US" b="0" smtClean="0">
                <a:solidFill>
                  <a:srgbClr val="006699"/>
                </a:solidFill>
                <a:latin typeface="Arial" charset="0"/>
                <a:cs typeface="Arial" charset="0"/>
              </a:rPr>
              <a:t>School</a:t>
            </a:r>
            <a:r>
              <a:rPr lang="en-US" smtClean="0">
                <a:solidFill>
                  <a:srgbClr val="006699"/>
                </a:solidFill>
                <a:latin typeface="Arial" charset="0"/>
                <a:cs typeface="Arial" charset="0"/>
              </a:rPr>
              <a:t> </a:t>
            </a:r>
            <a:r>
              <a:rPr lang="en-US" b="0" smtClean="0">
                <a:solidFill>
                  <a:srgbClr val="006699"/>
                </a:solidFill>
                <a:latin typeface="Arial" charset="0"/>
                <a:cs typeface="Arial" charset="0"/>
              </a:rPr>
              <a:t>Immunization Inventories</a:t>
            </a:r>
            <a:r>
              <a:rPr lang="en-US" sz="3600" b="0" smtClean="0">
                <a:latin typeface="Arial" charset="0"/>
              </a:rPr>
              <a:t/>
            </a:r>
            <a:br>
              <a:rPr lang="en-US" sz="3600" b="0" smtClean="0">
                <a:latin typeface="Arial" charset="0"/>
              </a:rPr>
            </a:br>
            <a:endParaRPr lang="en-US" sz="3600" b="0" smtClean="0">
              <a:latin typeface="Arial" charset="0"/>
            </a:endParaRPr>
          </a:p>
        </p:txBody>
      </p:sp>
      <p:sp>
        <p:nvSpPr>
          <p:cNvPr id="55299" name="Rectangle 3"/>
          <p:cNvSpPr>
            <a:spLocks noGrp="1" noChangeArrowheads="1"/>
          </p:cNvSpPr>
          <p:nvPr>
            <p:ph type="body" idx="1"/>
          </p:nvPr>
        </p:nvSpPr>
        <p:spPr/>
        <p:txBody>
          <a:bodyPr/>
          <a:lstStyle/>
          <a:p>
            <a:pPr eaLnBrk="1" hangingPunct="1"/>
            <a:r>
              <a:rPr lang="en-US" sz="2800" dirty="0" smtClean="0"/>
              <a:t>Children currently enrolled in schools, who have a valid certificate on file, </a:t>
            </a:r>
          </a:p>
          <a:p>
            <a:pPr lvl="1" eaLnBrk="1" hangingPunct="1"/>
            <a:r>
              <a:rPr lang="en-US" sz="2400" dirty="0" smtClean="0"/>
              <a:t>will not be required to meet the new rules and regulations and</a:t>
            </a:r>
          </a:p>
          <a:p>
            <a:pPr lvl="1" eaLnBrk="1" hangingPunct="1"/>
            <a:r>
              <a:rPr lang="en-US" sz="2400" dirty="0" smtClean="0"/>
              <a:t> will not be required to obtain the revised Certificate of Immunization dated 8/2012. </a:t>
            </a:r>
          </a:p>
          <a:p>
            <a:pPr eaLnBrk="1" hangingPunct="1"/>
            <a:r>
              <a:rPr lang="en-US" sz="2800" dirty="0" smtClean="0"/>
              <a:t>Exceptions are:</a:t>
            </a:r>
          </a:p>
          <a:p>
            <a:pPr lvl="1" eaLnBrk="1" hangingPunct="1"/>
            <a:r>
              <a:rPr lang="en-US" sz="2400" dirty="0" smtClean="0"/>
              <a:t>Students entering 6th grade</a:t>
            </a:r>
          </a:p>
          <a:p>
            <a:pPr lvl="1" eaLnBrk="1" hangingPunct="1"/>
            <a:r>
              <a:rPr lang="en-US" sz="2400" dirty="0" smtClean="0"/>
              <a:t>Students who do not have a certificate on file</a:t>
            </a:r>
          </a:p>
          <a:p>
            <a:pPr lvl="1" eaLnBrk="1" hangingPunct="1"/>
            <a:r>
              <a:rPr lang="en-US" sz="2400" dirty="0" smtClean="0"/>
              <a:t>Students who leave and return as “New Entrants”</a:t>
            </a:r>
          </a:p>
          <a:p>
            <a:pPr eaLnBrk="1" hangingPunct="1"/>
            <a:endParaRPr lang="en-US" sz="2800" dirty="0" smtClean="0"/>
          </a:p>
        </p:txBody>
      </p:sp>
      <p:pic>
        <p:nvPicPr>
          <p:cNvPr id="55300" name="Picture 9" descr="C:\Documents and Settings\phconner\Local Settings\Temporary Internet Files\Content.IE5\80NDJ3RH\MP900438377[1].jpg"/>
          <p:cNvPicPr>
            <a:picLocks noChangeAspect="1" noChangeArrowheads="1"/>
          </p:cNvPicPr>
          <p:nvPr/>
        </p:nvPicPr>
        <p:blipFill>
          <a:blip r:embed="rId3" cstate="print"/>
          <a:srcRect/>
          <a:stretch>
            <a:fillRect/>
          </a:stretch>
        </p:blipFill>
        <p:spPr bwMode="auto">
          <a:xfrm>
            <a:off x="7467600" y="3810000"/>
            <a:ext cx="1373188"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fontScale="90000"/>
          </a:bodyPr>
          <a:lstStyle/>
          <a:p>
            <a:pPr algn="ctr" eaLnBrk="1" hangingPunct="1"/>
            <a:r>
              <a:rPr lang="en-US" b="0" smtClean="0">
                <a:solidFill>
                  <a:srgbClr val="006699"/>
                </a:solidFill>
                <a:latin typeface="Arial" charset="0"/>
              </a:rPr>
              <a:t>School &amp; Child Care Requirements</a:t>
            </a:r>
          </a:p>
        </p:txBody>
      </p:sp>
      <p:sp>
        <p:nvSpPr>
          <p:cNvPr id="56323" name="Rectangle 3"/>
          <p:cNvSpPr>
            <a:spLocks noGrp="1" noChangeArrowheads="1"/>
          </p:cNvSpPr>
          <p:nvPr>
            <p:ph type="body" idx="1"/>
          </p:nvPr>
        </p:nvSpPr>
        <p:spPr/>
        <p:txBody>
          <a:bodyPr/>
          <a:lstStyle/>
          <a:p>
            <a:pPr eaLnBrk="1" hangingPunct="1"/>
            <a:r>
              <a:rPr lang="en-US" smtClean="0"/>
              <a:t>Some of the new vaccines that are RECOMMENDED for particular age groups, may NOT BE REQUIRED for school or child care attendance.</a:t>
            </a:r>
          </a:p>
          <a:p>
            <a:pPr eaLnBrk="1" hangingPunct="1"/>
            <a:r>
              <a:rPr lang="en-US" smtClean="0"/>
              <a:t>Remember, GRITS</a:t>
            </a:r>
          </a:p>
          <a:p>
            <a:pPr lvl="1" eaLnBrk="1" hangingPunct="1"/>
            <a:r>
              <a:rPr lang="en-US" smtClean="0"/>
              <a:t>Calculates validity based on recommendations</a:t>
            </a:r>
          </a:p>
          <a:p>
            <a:pPr lvl="1" eaLnBrk="1" hangingPunct="1"/>
            <a:r>
              <a:rPr lang="en-US" smtClean="0"/>
              <a:t>Prints certificates based on requirements</a:t>
            </a:r>
          </a:p>
          <a:p>
            <a:pPr eaLnBrk="1" hangingPunct="1"/>
            <a:endParaRPr lang="en-US"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pPr algn="ctr" eaLnBrk="1" hangingPunct="1"/>
            <a:r>
              <a:rPr lang="en-US" b="0" smtClean="0">
                <a:solidFill>
                  <a:srgbClr val="006699"/>
                </a:solidFill>
                <a:latin typeface="Arial" charset="0"/>
              </a:rPr>
              <a:t>New Child Care Requirements</a:t>
            </a:r>
            <a:br>
              <a:rPr lang="en-US" b="0" smtClean="0">
                <a:solidFill>
                  <a:srgbClr val="006699"/>
                </a:solidFill>
                <a:latin typeface="Arial" charset="0"/>
              </a:rPr>
            </a:br>
            <a:r>
              <a:rPr lang="en-US" sz="3600" b="0" smtClean="0">
                <a:solidFill>
                  <a:srgbClr val="006699"/>
                </a:solidFill>
                <a:latin typeface="Arial" charset="0"/>
              </a:rPr>
              <a:t>(Includes Head Start and 4 year old Pre-k)</a:t>
            </a:r>
          </a:p>
        </p:txBody>
      </p:sp>
      <p:sp>
        <p:nvSpPr>
          <p:cNvPr id="57347" name="Rectangle 3"/>
          <p:cNvSpPr>
            <a:spLocks noGrp="1" noChangeArrowheads="1"/>
          </p:cNvSpPr>
          <p:nvPr>
            <p:ph type="body" idx="1"/>
          </p:nvPr>
        </p:nvSpPr>
        <p:spPr/>
        <p:txBody>
          <a:bodyPr>
            <a:normAutofit fontScale="92500" lnSpcReduction="10000"/>
          </a:bodyPr>
          <a:lstStyle/>
          <a:p>
            <a:pPr eaLnBrk="1" hangingPunct="1">
              <a:lnSpc>
                <a:spcPct val="110000"/>
              </a:lnSpc>
            </a:pPr>
            <a:r>
              <a:rPr lang="en-US" sz="2800" dirty="0" smtClean="0"/>
              <a:t>Hepatitis A vaccination if born 1-1-2006 or later or proof of immunity</a:t>
            </a:r>
          </a:p>
          <a:p>
            <a:pPr eaLnBrk="1" hangingPunct="1">
              <a:lnSpc>
                <a:spcPct val="110000"/>
              </a:lnSpc>
            </a:pPr>
            <a:r>
              <a:rPr lang="en-US" sz="2800" dirty="0" smtClean="0"/>
              <a:t>Pneumococcal vaccination (If under 5 years of age) </a:t>
            </a:r>
          </a:p>
          <a:p>
            <a:pPr eaLnBrk="1" hangingPunct="1">
              <a:lnSpc>
                <a:spcPct val="110000"/>
              </a:lnSpc>
            </a:pPr>
            <a:r>
              <a:rPr lang="en-US" sz="2800" dirty="0" smtClean="0"/>
              <a:t>Documentation should be on Revised Form 3231 (8/2012) with following exceptions:</a:t>
            </a:r>
          </a:p>
          <a:p>
            <a:pPr lvl="1" eaLnBrk="1" hangingPunct="1">
              <a:lnSpc>
                <a:spcPct val="110000"/>
              </a:lnSpc>
            </a:pPr>
            <a:r>
              <a:rPr lang="en-US" sz="2400" dirty="0" smtClean="0"/>
              <a:t>Children enrolled prior to 7/1/07 who have certificates with current expiration dates are considered “current” until the “Date of Expiration.”</a:t>
            </a:r>
          </a:p>
          <a:p>
            <a:pPr lvl="1" eaLnBrk="1" hangingPunct="1">
              <a:lnSpc>
                <a:spcPct val="110000"/>
              </a:lnSpc>
            </a:pPr>
            <a:r>
              <a:rPr lang="en-US" sz="2400" dirty="0" smtClean="0"/>
              <a:t>Children enrolled in both school and child care or “after school” programs prior to 7/1/07 </a:t>
            </a:r>
            <a:r>
              <a:rPr lang="en-US" sz="2400" u="sng" dirty="0" smtClean="0"/>
              <a:t>and </a:t>
            </a:r>
            <a:r>
              <a:rPr lang="en-US" sz="2400" dirty="0" smtClean="0"/>
              <a:t>have “Complete for School” certificates on file at both facilities.</a:t>
            </a:r>
          </a:p>
          <a:p>
            <a:pPr eaLnBrk="1" hangingPunct="1">
              <a:lnSpc>
                <a:spcPct val="90000"/>
              </a:lnSpc>
            </a:pPr>
            <a:endParaRPr lang="en-US" sz="2800" dirty="0" smtClean="0"/>
          </a:p>
          <a:p>
            <a:pPr eaLnBrk="1" hangingPunct="1">
              <a:lnSpc>
                <a:spcPct val="90000"/>
              </a:lnSpc>
            </a:pPr>
            <a:endParaRPr lang="en-US" sz="2800"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fontScale="90000"/>
          </a:bodyPr>
          <a:lstStyle/>
          <a:p>
            <a:pPr eaLnBrk="1" hangingPunct="1"/>
            <a:r>
              <a:rPr lang="en-US" b="0" smtClean="0">
                <a:solidFill>
                  <a:srgbClr val="006699"/>
                </a:solidFill>
                <a:latin typeface="Arial" charset="0"/>
              </a:rPr>
              <a:t>School Requirements effective 7/1/07</a:t>
            </a:r>
          </a:p>
        </p:txBody>
      </p:sp>
      <p:sp>
        <p:nvSpPr>
          <p:cNvPr id="58371" name="Rectangle 3"/>
          <p:cNvSpPr>
            <a:spLocks noGrp="1" noChangeArrowheads="1"/>
          </p:cNvSpPr>
          <p:nvPr>
            <p:ph type="body" idx="1"/>
          </p:nvPr>
        </p:nvSpPr>
        <p:spPr/>
        <p:txBody>
          <a:bodyPr>
            <a:normAutofit lnSpcReduction="10000"/>
          </a:bodyPr>
          <a:lstStyle/>
          <a:p>
            <a:pPr eaLnBrk="1" hangingPunct="1"/>
            <a:r>
              <a:rPr lang="en-US" dirty="0" smtClean="0"/>
              <a:t>Children entering  kindergarten, sixth grade and new entrants at any grade </a:t>
            </a:r>
          </a:p>
          <a:p>
            <a:pPr lvl="1" eaLnBrk="1" hangingPunct="1"/>
            <a:r>
              <a:rPr lang="en-US" dirty="0" smtClean="0"/>
              <a:t>Vaccination with 2nd dose of mumps and varicella vaccines or proof of immunity</a:t>
            </a:r>
          </a:p>
          <a:p>
            <a:pPr eaLnBrk="1" hangingPunct="1"/>
            <a:r>
              <a:rPr lang="en-US" dirty="0" smtClean="0"/>
              <a:t>Children enrolled in schools prior to 7/1/07, who have a valid certificate on file </a:t>
            </a:r>
          </a:p>
          <a:p>
            <a:pPr lvl="1" eaLnBrk="1" hangingPunct="1"/>
            <a:r>
              <a:rPr lang="en-US" dirty="0" smtClean="0"/>
              <a:t>Are </a:t>
            </a:r>
            <a:r>
              <a:rPr lang="en-US" u="sng" dirty="0" smtClean="0"/>
              <a:t>not required</a:t>
            </a:r>
            <a:r>
              <a:rPr lang="en-US" dirty="0" smtClean="0"/>
              <a:t> to meet the new rules and regulations and</a:t>
            </a:r>
          </a:p>
          <a:p>
            <a:pPr lvl="1" eaLnBrk="1" hangingPunct="1"/>
            <a:r>
              <a:rPr lang="en-US" dirty="0" smtClean="0"/>
              <a:t>Are </a:t>
            </a:r>
            <a:r>
              <a:rPr lang="en-US" u="sng" dirty="0" smtClean="0"/>
              <a:t>not required</a:t>
            </a:r>
            <a:r>
              <a:rPr lang="en-US" dirty="0" smtClean="0"/>
              <a:t> to obtain the revised Certificate of Immunization dated 8/2012 </a:t>
            </a:r>
          </a:p>
          <a:p>
            <a:pPr eaLnBrk="1" hangingPunct="1"/>
            <a:endParaRPr lang="en-US" dirty="0" smtClean="0"/>
          </a:p>
        </p:txBody>
      </p:sp>
      <p:pic>
        <p:nvPicPr>
          <p:cNvPr id="58372" name="Picture 6" descr="C:\Documents and Settings\phconner\Local Settings\Temporary Internet Files\Content.IE5\80NDJ3RH\MP910220965[1].jpg"/>
          <p:cNvPicPr>
            <a:picLocks noChangeAspect="1" noChangeArrowheads="1"/>
          </p:cNvPicPr>
          <p:nvPr/>
        </p:nvPicPr>
        <p:blipFill>
          <a:blip r:embed="rId3" cstate="print"/>
          <a:srcRect/>
          <a:stretch>
            <a:fillRect/>
          </a:stretch>
        </p:blipFill>
        <p:spPr bwMode="auto">
          <a:xfrm>
            <a:off x="7845425" y="1981200"/>
            <a:ext cx="1298575" cy="1296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52400" y="152400"/>
            <a:ext cx="8839200" cy="1143000"/>
          </a:xfrm>
        </p:spPr>
        <p:txBody>
          <a:bodyPr>
            <a:normAutofit fontScale="90000"/>
          </a:bodyPr>
          <a:lstStyle/>
          <a:p>
            <a:pPr algn="ctr" eaLnBrk="1" hangingPunct="1"/>
            <a:r>
              <a:rPr lang="en-US" b="0" dirty="0" smtClean="0">
                <a:solidFill>
                  <a:srgbClr val="006699"/>
                </a:solidFill>
                <a:latin typeface="Arial" charset="0"/>
              </a:rPr>
              <a:t>Availability of Required Vaccines from GA VFC Program</a:t>
            </a:r>
          </a:p>
        </p:txBody>
      </p:sp>
      <p:sp>
        <p:nvSpPr>
          <p:cNvPr id="59395" name="Rectangle 3"/>
          <p:cNvSpPr>
            <a:spLocks noGrp="1" noChangeArrowheads="1"/>
          </p:cNvSpPr>
          <p:nvPr>
            <p:ph type="body" idx="1"/>
          </p:nvPr>
        </p:nvSpPr>
        <p:spPr/>
        <p:txBody>
          <a:bodyPr/>
          <a:lstStyle/>
          <a:p>
            <a:pPr eaLnBrk="1" hangingPunct="1">
              <a:lnSpc>
                <a:spcPct val="90000"/>
              </a:lnSpc>
            </a:pPr>
            <a:r>
              <a:rPr lang="en-US" sz="2800" dirty="0" smtClean="0">
                <a:latin typeface="Arial" charset="0"/>
              </a:rPr>
              <a:t>All required vaccines are available through the GA VFC Program for VFC eligible children.</a:t>
            </a:r>
          </a:p>
          <a:p>
            <a:pPr eaLnBrk="1" hangingPunct="1">
              <a:lnSpc>
                <a:spcPct val="90000"/>
              </a:lnSpc>
            </a:pPr>
            <a:endParaRPr lang="en-US" sz="800" dirty="0" smtClean="0">
              <a:latin typeface="Arial" charset="0"/>
            </a:endParaRPr>
          </a:p>
          <a:p>
            <a:pPr eaLnBrk="1" hangingPunct="1">
              <a:lnSpc>
                <a:spcPct val="90000"/>
              </a:lnSpc>
            </a:pPr>
            <a:r>
              <a:rPr lang="en-US" sz="2800" dirty="0" smtClean="0">
                <a:latin typeface="Arial" charset="0"/>
              </a:rPr>
              <a:t>If experiencing varicella vaccine shipping delay: </a:t>
            </a:r>
          </a:p>
          <a:p>
            <a:pPr eaLnBrk="1" hangingPunct="1">
              <a:lnSpc>
                <a:spcPct val="90000"/>
              </a:lnSpc>
            </a:pPr>
            <a:endParaRPr lang="en-US" sz="800" dirty="0" smtClean="0">
              <a:latin typeface="Arial" charset="0"/>
            </a:endParaRPr>
          </a:p>
          <a:p>
            <a:pPr lvl="1" eaLnBrk="1" hangingPunct="1">
              <a:lnSpc>
                <a:spcPct val="90000"/>
              </a:lnSpc>
            </a:pPr>
            <a:r>
              <a:rPr lang="en-US" sz="2400" dirty="0" smtClean="0">
                <a:latin typeface="Arial" charset="0"/>
              </a:rPr>
              <a:t>Providers should print out new certificate, enter expiration date to allow for receipt of vaccine, initial and document vaccine delay</a:t>
            </a:r>
          </a:p>
          <a:p>
            <a:pPr lvl="1" eaLnBrk="1" hangingPunct="1">
              <a:lnSpc>
                <a:spcPct val="90000"/>
              </a:lnSpc>
            </a:pPr>
            <a:r>
              <a:rPr lang="en-US" sz="2400" dirty="0" smtClean="0">
                <a:latin typeface="Arial" charset="0"/>
              </a:rPr>
              <a:t>Schools/ Facilities should keep tickler file </a:t>
            </a:r>
          </a:p>
          <a:p>
            <a:pPr lvl="1" eaLnBrk="1" hangingPunct="1">
              <a:lnSpc>
                <a:spcPct val="90000"/>
              </a:lnSpc>
            </a:pPr>
            <a:r>
              <a:rPr lang="en-US" sz="2400" dirty="0" smtClean="0">
                <a:latin typeface="Arial" charset="0"/>
              </a:rPr>
              <a:t>Providers should keep recall list </a:t>
            </a:r>
          </a:p>
          <a:p>
            <a:pPr lvl="1" eaLnBrk="1" hangingPunct="1">
              <a:lnSpc>
                <a:spcPct val="90000"/>
              </a:lnSpc>
            </a:pPr>
            <a:r>
              <a:rPr lang="en-US" sz="2400" dirty="0" smtClean="0">
                <a:latin typeface="Arial" charset="0"/>
              </a:rPr>
              <a:t>Both providers and schools/facilities need to send reminder notices </a:t>
            </a:r>
          </a:p>
          <a:p>
            <a:pPr eaLnBrk="1" hangingPunct="1">
              <a:lnSpc>
                <a:spcPct val="90000"/>
              </a:lnSpc>
            </a:pPr>
            <a:endParaRPr lang="en-US" sz="2800"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fontScale="90000"/>
          </a:bodyPr>
          <a:lstStyle/>
          <a:p>
            <a:pPr algn="ctr" eaLnBrk="1" hangingPunct="1"/>
            <a:r>
              <a:rPr lang="en-US" b="0" smtClean="0">
                <a:solidFill>
                  <a:srgbClr val="006699"/>
                </a:solidFill>
                <a:latin typeface="Arial" charset="0"/>
              </a:rPr>
              <a:t>Revised Certificates of Immunization  </a:t>
            </a:r>
            <a:br>
              <a:rPr lang="en-US" b="0" smtClean="0">
                <a:solidFill>
                  <a:srgbClr val="006699"/>
                </a:solidFill>
                <a:latin typeface="Arial" charset="0"/>
              </a:rPr>
            </a:br>
            <a:r>
              <a:rPr lang="en-US" b="0" smtClean="0">
                <a:solidFill>
                  <a:srgbClr val="006699"/>
                </a:solidFill>
                <a:latin typeface="Arial" charset="0"/>
              </a:rPr>
              <a:t>(Form 3231)</a:t>
            </a:r>
          </a:p>
        </p:txBody>
      </p:sp>
      <p:sp>
        <p:nvSpPr>
          <p:cNvPr id="60419" name="Rectangle 3"/>
          <p:cNvSpPr>
            <a:spLocks noGrp="1" noChangeArrowheads="1"/>
          </p:cNvSpPr>
          <p:nvPr>
            <p:ph type="body" idx="1"/>
          </p:nvPr>
        </p:nvSpPr>
        <p:spPr/>
        <p:txBody>
          <a:bodyPr>
            <a:normAutofit lnSpcReduction="10000"/>
          </a:bodyPr>
          <a:lstStyle/>
          <a:p>
            <a:pPr eaLnBrk="1" hangingPunct="1"/>
            <a:r>
              <a:rPr lang="en-US" sz="2800" dirty="0" smtClean="0"/>
              <a:t>Are available from the GA Immunization Program Office</a:t>
            </a:r>
          </a:p>
          <a:p>
            <a:pPr eaLnBrk="1" hangingPunct="1"/>
            <a:r>
              <a:rPr lang="en-US" sz="2800" dirty="0" smtClean="0"/>
              <a:t>Can be printed from the GA Registry of Immunization Transactions and Services (GRITS)</a:t>
            </a:r>
          </a:p>
          <a:p>
            <a:pPr eaLnBrk="1" hangingPunct="1"/>
            <a:r>
              <a:rPr lang="en-US" sz="2800" dirty="0" smtClean="0"/>
              <a:t>Can be printed from office software systems</a:t>
            </a:r>
          </a:p>
          <a:p>
            <a:pPr lvl="1" eaLnBrk="1" hangingPunct="1"/>
            <a:r>
              <a:rPr lang="en-US" sz="2400" dirty="0" smtClean="0"/>
              <a:t>If a provider requests permission and receives approval for the certificate from the Georgia Immunization Program</a:t>
            </a:r>
          </a:p>
          <a:p>
            <a:pPr lvl="1" eaLnBrk="1" hangingPunct="1"/>
            <a:r>
              <a:rPr lang="en-US" sz="2400" dirty="0" smtClean="0"/>
              <a:t>If provider is an active participant in GRITS</a:t>
            </a:r>
          </a:p>
          <a:p>
            <a:pPr lvl="1" eaLnBrk="1" hangingPunct="1"/>
            <a:r>
              <a:rPr lang="en-US" sz="2400" dirty="0" smtClean="0"/>
              <a:t>Certificate must include exact information and have same appearance as DPH Certificate to be approved</a:t>
            </a:r>
          </a:p>
          <a:p>
            <a:pPr eaLnBrk="1" hangingPunct="1"/>
            <a:endParaRPr lang="en-US" sz="2800" dirty="0" smtClean="0"/>
          </a:p>
          <a:p>
            <a:pPr eaLnBrk="1" hangingPunct="1"/>
            <a:endParaRPr lang="en-US" sz="2800"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p:cNvPicPr>
            <a:picLocks noChangeAspect="1" noChangeArrowheads="1"/>
          </p:cNvPicPr>
          <p:nvPr/>
        </p:nvPicPr>
        <p:blipFill>
          <a:blip r:embed="rId4" cstate="print"/>
          <a:srcRect/>
          <a:stretch>
            <a:fillRect/>
          </a:stretch>
        </p:blipFill>
        <p:spPr bwMode="auto">
          <a:xfrm>
            <a:off x="2362200" y="685800"/>
            <a:ext cx="4533900" cy="5891213"/>
          </a:xfrm>
          <a:prstGeom prst="rect">
            <a:avLst/>
          </a:prstGeom>
          <a:noFill/>
          <a:ln w="9525">
            <a:noFill/>
            <a:miter lim="800000"/>
            <a:headEnd/>
            <a:tailEnd/>
          </a:ln>
        </p:spPr>
      </p:pic>
      <p:graphicFrame>
        <p:nvGraphicFramePr>
          <p:cNvPr id="30722" name="Object 3"/>
          <p:cNvGraphicFramePr>
            <a:graphicFrameLocks noChangeAspect="1"/>
          </p:cNvGraphicFramePr>
          <p:nvPr/>
        </p:nvGraphicFramePr>
        <p:xfrm>
          <a:off x="1130300" y="1581150"/>
          <a:ext cx="727075" cy="609600"/>
        </p:xfrm>
        <a:graphic>
          <a:graphicData uri="http://schemas.openxmlformats.org/presentationml/2006/ole">
            <p:oleObj spid="_x0000_s30722" name="Clip" r:id="rId5" imgW="2309760" imgH="3176280" progId="">
              <p:embed/>
            </p:oleObj>
          </a:graphicData>
        </a:graphic>
      </p:graphicFrame>
      <p:sp>
        <p:nvSpPr>
          <p:cNvPr id="365573" name="Text Box 5"/>
          <p:cNvSpPr txBox="1">
            <a:spLocks noChangeArrowheads="1"/>
          </p:cNvSpPr>
          <p:nvPr/>
        </p:nvSpPr>
        <p:spPr bwMode="auto">
          <a:xfrm>
            <a:off x="5334000" y="914400"/>
            <a:ext cx="2971800" cy="581025"/>
          </a:xfrm>
          <a:prstGeom prst="rect">
            <a:avLst/>
          </a:prstGeom>
          <a:solidFill>
            <a:srgbClr val="969696"/>
          </a:solidFill>
          <a:ln w="12700" cap="sq">
            <a:noFill/>
            <a:miter lim="800000"/>
            <a:headEnd/>
            <a:tailEnd/>
          </a:ln>
        </p:spPr>
        <p:txBody>
          <a:bodyPr>
            <a:spAutoFit/>
          </a:bodyPr>
          <a:lstStyle/>
          <a:p>
            <a:pPr eaLnBrk="0" hangingPunct="0"/>
            <a:r>
              <a:rPr lang="en-US" sz="1600" b="1"/>
              <a:t>3: Completing both boxes:</a:t>
            </a:r>
          </a:p>
          <a:p>
            <a:pPr eaLnBrk="0" hangingPunct="0"/>
            <a:r>
              <a:rPr lang="en-US" sz="1600" b="1"/>
              <a:t>Should be one or the other</a:t>
            </a:r>
          </a:p>
        </p:txBody>
      </p:sp>
      <p:sp>
        <p:nvSpPr>
          <p:cNvPr id="365574" name="Text Box 6"/>
          <p:cNvSpPr txBox="1">
            <a:spLocks noChangeArrowheads="1"/>
          </p:cNvSpPr>
          <p:nvPr/>
        </p:nvSpPr>
        <p:spPr bwMode="auto">
          <a:xfrm>
            <a:off x="4724400" y="2667000"/>
            <a:ext cx="3581400" cy="336550"/>
          </a:xfrm>
          <a:prstGeom prst="rect">
            <a:avLst/>
          </a:prstGeom>
          <a:solidFill>
            <a:srgbClr val="969696"/>
          </a:solidFill>
          <a:ln w="12700" cap="sq">
            <a:noFill/>
            <a:miter lim="800000"/>
            <a:headEnd/>
            <a:tailEnd/>
          </a:ln>
        </p:spPr>
        <p:txBody>
          <a:bodyPr>
            <a:spAutoFit/>
          </a:bodyPr>
          <a:lstStyle/>
          <a:p>
            <a:pPr eaLnBrk="0" hangingPunct="0">
              <a:spcBef>
                <a:spcPct val="50000"/>
              </a:spcBef>
            </a:pPr>
            <a:r>
              <a:rPr lang="en-US" sz="1600" b="1" dirty="0"/>
              <a:t>2: Doses Hep B spaced incorrectly</a:t>
            </a:r>
          </a:p>
        </p:txBody>
      </p:sp>
      <p:sp>
        <p:nvSpPr>
          <p:cNvPr id="365575" name="Rectangle 7"/>
          <p:cNvSpPr>
            <a:spLocks noChangeArrowheads="1"/>
          </p:cNvSpPr>
          <p:nvPr/>
        </p:nvSpPr>
        <p:spPr bwMode="auto">
          <a:xfrm>
            <a:off x="4724400" y="2362200"/>
            <a:ext cx="3505200" cy="336550"/>
          </a:xfrm>
          <a:prstGeom prst="rect">
            <a:avLst/>
          </a:prstGeom>
          <a:solidFill>
            <a:srgbClr val="969696"/>
          </a:solidFill>
          <a:ln w="12700" cap="sq">
            <a:noFill/>
            <a:miter lim="800000"/>
            <a:headEnd/>
            <a:tailEnd/>
          </a:ln>
        </p:spPr>
        <p:txBody>
          <a:bodyPr>
            <a:spAutoFit/>
          </a:bodyPr>
          <a:lstStyle/>
          <a:p>
            <a:pPr eaLnBrk="0" hangingPunct="0">
              <a:spcBef>
                <a:spcPct val="30000"/>
              </a:spcBef>
            </a:pPr>
            <a:r>
              <a:rPr lang="en-US" sz="1600" b="1" dirty="0"/>
              <a:t>9: No dose DTaP after 4</a:t>
            </a:r>
            <a:r>
              <a:rPr lang="en-US" sz="1600" b="1" baseline="30000" dirty="0"/>
              <a:t>th</a:t>
            </a:r>
            <a:r>
              <a:rPr lang="en-US" sz="1600" b="1" dirty="0"/>
              <a:t> birthday</a:t>
            </a:r>
          </a:p>
        </p:txBody>
      </p:sp>
      <p:sp>
        <p:nvSpPr>
          <p:cNvPr id="365576" name="Text Box 8"/>
          <p:cNvSpPr txBox="1">
            <a:spLocks noChangeArrowheads="1"/>
          </p:cNvSpPr>
          <p:nvPr/>
        </p:nvSpPr>
        <p:spPr bwMode="auto">
          <a:xfrm>
            <a:off x="5867400" y="4191000"/>
            <a:ext cx="3276600" cy="825500"/>
          </a:xfrm>
          <a:prstGeom prst="rect">
            <a:avLst/>
          </a:prstGeom>
          <a:solidFill>
            <a:srgbClr val="969696"/>
          </a:solidFill>
          <a:ln w="12700" cap="sq">
            <a:noFill/>
            <a:miter lim="800000"/>
            <a:headEnd/>
            <a:tailEnd/>
          </a:ln>
        </p:spPr>
        <p:txBody>
          <a:bodyPr>
            <a:spAutoFit/>
          </a:bodyPr>
          <a:lstStyle/>
          <a:p>
            <a:pPr eaLnBrk="0" hangingPunct="0"/>
            <a:r>
              <a:rPr lang="en-US" sz="1600" b="1"/>
              <a:t>5: Varicella Immunity not documented by vaccine or hx/dx/serology date</a:t>
            </a:r>
            <a:endParaRPr kumimoji="1" lang="en-US" sz="1000">
              <a:latin typeface="Times New Roman" pitchFamily="18" charset="0"/>
            </a:endParaRPr>
          </a:p>
        </p:txBody>
      </p:sp>
      <p:sp>
        <p:nvSpPr>
          <p:cNvPr id="365577" name="Text Box 9"/>
          <p:cNvSpPr txBox="1">
            <a:spLocks noChangeArrowheads="1"/>
          </p:cNvSpPr>
          <p:nvPr/>
        </p:nvSpPr>
        <p:spPr bwMode="auto">
          <a:xfrm>
            <a:off x="533400" y="3733800"/>
            <a:ext cx="4114800" cy="336550"/>
          </a:xfrm>
          <a:prstGeom prst="rect">
            <a:avLst/>
          </a:prstGeom>
          <a:solidFill>
            <a:srgbClr val="969696"/>
          </a:solidFill>
          <a:ln w="12700" cap="sq">
            <a:noFill/>
            <a:miter lim="800000"/>
            <a:headEnd/>
            <a:tailEnd/>
          </a:ln>
        </p:spPr>
        <p:txBody>
          <a:bodyPr>
            <a:spAutoFit/>
          </a:bodyPr>
          <a:lstStyle/>
          <a:p>
            <a:pPr eaLnBrk="0" hangingPunct="0">
              <a:spcBef>
                <a:spcPct val="50000"/>
              </a:spcBef>
            </a:pPr>
            <a:r>
              <a:rPr lang="en-US" sz="1600" b="1"/>
              <a:t>7: 1st dose MMR given before age 1 yr.</a:t>
            </a:r>
          </a:p>
        </p:txBody>
      </p:sp>
      <p:sp>
        <p:nvSpPr>
          <p:cNvPr id="365578" name="Text Box 10"/>
          <p:cNvSpPr txBox="1">
            <a:spLocks noChangeArrowheads="1"/>
          </p:cNvSpPr>
          <p:nvPr/>
        </p:nvSpPr>
        <p:spPr bwMode="auto">
          <a:xfrm>
            <a:off x="533400" y="4343400"/>
            <a:ext cx="4343400" cy="336550"/>
          </a:xfrm>
          <a:prstGeom prst="rect">
            <a:avLst/>
          </a:prstGeom>
          <a:solidFill>
            <a:srgbClr val="969696"/>
          </a:solidFill>
          <a:ln w="12700" cap="sq">
            <a:noFill/>
            <a:miter lim="800000"/>
            <a:headEnd/>
            <a:tailEnd/>
          </a:ln>
        </p:spPr>
        <p:txBody>
          <a:bodyPr>
            <a:spAutoFit/>
          </a:bodyPr>
          <a:lstStyle/>
          <a:p>
            <a:pPr eaLnBrk="0" hangingPunct="0">
              <a:spcBef>
                <a:spcPct val="50000"/>
              </a:spcBef>
            </a:pPr>
            <a:r>
              <a:rPr lang="en-US" sz="1600" b="1"/>
              <a:t>6: 1st dose varicella given before age 1 yr.</a:t>
            </a:r>
          </a:p>
        </p:txBody>
      </p:sp>
      <p:sp>
        <p:nvSpPr>
          <p:cNvPr id="365579" name="Text Box 11"/>
          <p:cNvSpPr txBox="1">
            <a:spLocks noChangeArrowheads="1"/>
          </p:cNvSpPr>
          <p:nvPr/>
        </p:nvSpPr>
        <p:spPr bwMode="auto">
          <a:xfrm>
            <a:off x="5410200" y="5486402"/>
            <a:ext cx="2895600" cy="584775"/>
          </a:xfrm>
          <a:prstGeom prst="rect">
            <a:avLst/>
          </a:prstGeom>
          <a:solidFill>
            <a:srgbClr val="969696"/>
          </a:solidFill>
          <a:ln w="12700" cap="sq">
            <a:noFill/>
            <a:miter lim="800000"/>
            <a:headEnd/>
            <a:tailEnd/>
          </a:ln>
        </p:spPr>
        <p:txBody>
          <a:bodyPr wrap="square">
            <a:spAutoFit/>
          </a:bodyPr>
          <a:lstStyle/>
          <a:p>
            <a:pPr eaLnBrk="0" hangingPunct="0">
              <a:spcBef>
                <a:spcPct val="50000"/>
              </a:spcBef>
            </a:pPr>
            <a:r>
              <a:rPr lang="en-US" sz="1600" b="1" dirty="0">
                <a:solidFill>
                  <a:srgbClr val="010000"/>
                </a:solidFill>
              </a:rPr>
              <a:t>4: Address and/or contact information not completed</a:t>
            </a:r>
          </a:p>
        </p:txBody>
      </p:sp>
      <p:sp>
        <p:nvSpPr>
          <p:cNvPr id="365580" name="Text Box 12"/>
          <p:cNvSpPr txBox="1">
            <a:spLocks noChangeArrowheads="1"/>
          </p:cNvSpPr>
          <p:nvPr/>
        </p:nvSpPr>
        <p:spPr bwMode="auto">
          <a:xfrm>
            <a:off x="4800600" y="6096000"/>
            <a:ext cx="2667000" cy="584775"/>
          </a:xfrm>
          <a:prstGeom prst="rect">
            <a:avLst/>
          </a:prstGeom>
          <a:solidFill>
            <a:srgbClr val="969696"/>
          </a:solidFill>
          <a:ln w="12700" cap="sq">
            <a:noFill/>
            <a:miter lim="800000"/>
            <a:headEnd/>
            <a:tailEnd/>
          </a:ln>
        </p:spPr>
        <p:txBody>
          <a:bodyPr wrap="square">
            <a:spAutoFit/>
          </a:bodyPr>
          <a:lstStyle/>
          <a:p>
            <a:pPr eaLnBrk="0" hangingPunct="0">
              <a:spcBef>
                <a:spcPct val="50000"/>
              </a:spcBef>
            </a:pPr>
            <a:r>
              <a:rPr lang="en-US" sz="1600" b="1" dirty="0">
                <a:solidFill>
                  <a:srgbClr val="010000"/>
                </a:solidFill>
              </a:rPr>
              <a:t>1: No </a:t>
            </a:r>
            <a:r>
              <a:rPr lang="en-US" sz="1600" b="1" dirty="0" smtClean="0">
                <a:solidFill>
                  <a:srgbClr val="010000"/>
                </a:solidFill>
              </a:rPr>
              <a:t>physician, APRN or PA </a:t>
            </a:r>
            <a:r>
              <a:rPr lang="en-US" sz="1600" b="1" dirty="0">
                <a:solidFill>
                  <a:srgbClr val="010000"/>
                </a:solidFill>
              </a:rPr>
              <a:t>signature</a:t>
            </a:r>
          </a:p>
        </p:txBody>
      </p:sp>
      <p:sp>
        <p:nvSpPr>
          <p:cNvPr id="30732" name="Text Box 13"/>
          <p:cNvSpPr txBox="1">
            <a:spLocks noChangeArrowheads="1"/>
          </p:cNvSpPr>
          <p:nvPr/>
        </p:nvSpPr>
        <p:spPr bwMode="auto">
          <a:xfrm>
            <a:off x="762000" y="0"/>
            <a:ext cx="8229600" cy="584200"/>
          </a:xfrm>
          <a:prstGeom prst="rect">
            <a:avLst/>
          </a:prstGeom>
          <a:solidFill>
            <a:srgbClr val="969696"/>
          </a:solidFill>
          <a:ln w="12700" cap="sq">
            <a:noFill/>
            <a:miter lim="800000"/>
            <a:headEnd/>
            <a:tailEnd/>
          </a:ln>
        </p:spPr>
        <p:txBody>
          <a:bodyPr>
            <a:spAutoFit/>
          </a:bodyPr>
          <a:lstStyle/>
          <a:p>
            <a:pPr algn="ctr" eaLnBrk="0" hangingPunct="0"/>
            <a:r>
              <a:rPr kumimoji="1" lang="en-US" sz="3200">
                <a:solidFill>
                  <a:srgbClr val="010000"/>
                </a:solidFill>
                <a:latin typeface="Times New Roman" pitchFamily="18" charset="0"/>
              </a:rPr>
              <a:t>Top Ten Certificate “Bloopers”</a:t>
            </a:r>
            <a:endParaRPr kumimoji="1" lang="en-US" sz="1000">
              <a:latin typeface="Times New Roman" pitchFamily="18" charset="0"/>
            </a:endParaRPr>
          </a:p>
        </p:txBody>
      </p:sp>
      <p:sp>
        <p:nvSpPr>
          <p:cNvPr id="365582" name="Text Box 14"/>
          <p:cNvSpPr txBox="1">
            <a:spLocks noChangeArrowheads="1"/>
          </p:cNvSpPr>
          <p:nvPr/>
        </p:nvSpPr>
        <p:spPr bwMode="auto">
          <a:xfrm>
            <a:off x="914400" y="4800600"/>
            <a:ext cx="4343400" cy="336550"/>
          </a:xfrm>
          <a:prstGeom prst="rect">
            <a:avLst/>
          </a:prstGeom>
          <a:solidFill>
            <a:srgbClr val="969696"/>
          </a:solidFill>
          <a:ln w="12700" cap="sq">
            <a:noFill/>
            <a:miter lim="800000"/>
            <a:headEnd/>
            <a:tailEnd/>
          </a:ln>
        </p:spPr>
        <p:txBody>
          <a:bodyPr>
            <a:spAutoFit/>
          </a:bodyPr>
          <a:lstStyle/>
          <a:p>
            <a:pPr eaLnBrk="0" hangingPunct="0">
              <a:spcBef>
                <a:spcPct val="50000"/>
              </a:spcBef>
            </a:pPr>
            <a:r>
              <a:rPr lang="en-US" sz="1600" b="1"/>
              <a:t>8: No 2nd dose varicella documented</a:t>
            </a:r>
          </a:p>
        </p:txBody>
      </p:sp>
      <p:sp>
        <p:nvSpPr>
          <p:cNvPr id="365583" name="Text Box 15"/>
          <p:cNvSpPr txBox="1">
            <a:spLocks noChangeArrowheads="1"/>
          </p:cNvSpPr>
          <p:nvPr/>
        </p:nvSpPr>
        <p:spPr bwMode="auto">
          <a:xfrm>
            <a:off x="5334000" y="1524000"/>
            <a:ext cx="3124200" cy="581025"/>
          </a:xfrm>
          <a:prstGeom prst="rect">
            <a:avLst/>
          </a:prstGeom>
          <a:solidFill>
            <a:srgbClr val="969696"/>
          </a:solidFill>
          <a:ln w="12700" cap="sq">
            <a:noFill/>
            <a:miter lim="800000"/>
            <a:headEnd/>
            <a:tailEnd/>
          </a:ln>
        </p:spPr>
        <p:txBody>
          <a:bodyPr>
            <a:spAutoFit/>
          </a:bodyPr>
          <a:lstStyle/>
          <a:p>
            <a:pPr eaLnBrk="0" hangingPunct="0"/>
            <a:r>
              <a:rPr lang="en-US" sz="1600" b="1"/>
              <a:t>10: “Complete for School” checked for child under age 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65583"/>
                                        </p:tgtEl>
                                        <p:attrNameLst>
                                          <p:attrName>style.visibility</p:attrName>
                                        </p:attrNameLst>
                                      </p:cBhvr>
                                      <p:to>
                                        <p:strVal val="visible"/>
                                      </p:to>
                                    </p:set>
                                    <p:anim calcmode="lin" valueType="num">
                                      <p:cBhvr additive="base">
                                        <p:cTn id="7" dur="500" fill="hold"/>
                                        <p:tgtEl>
                                          <p:spTgt spid="365583"/>
                                        </p:tgtEl>
                                        <p:attrNameLst>
                                          <p:attrName>ppt_x</p:attrName>
                                        </p:attrNameLst>
                                      </p:cBhvr>
                                      <p:tavLst>
                                        <p:tav tm="0">
                                          <p:val>
                                            <p:strVal val="1+#ppt_w/2"/>
                                          </p:val>
                                        </p:tav>
                                        <p:tav tm="100000">
                                          <p:val>
                                            <p:strVal val="#ppt_x"/>
                                          </p:val>
                                        </p:tav>
                                      </p:tavLst>
                                    </p:anim>
                                    <p:anim calcmode="lin" valueType="num">
                                      <p:cBhvr additive="base">
                                        <p:cTn id="8" dur="500" fill="hold"/>
                                        <p:tgtEl>
                                          <p:spTgt spid="3655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65575"/>
                                        </p:tgtEl>
                                        <p:attrNameLst>
                                          <p:attrName>style.visibility</p:attrName>
                                        </p:attrNameLst>
                                      </p:cBhvr>
                                      <p:to>
                                        <p:strVal val="visible"/>
                                      </p:to>
                                    </p:set>
                                    <p:anim calcmode="lin" valueType="num">
                                      <p:cBhvr additive="base">
                                        <p:cTn id="13" dur="500" fill="hold"/>
                                        <p:tgtEl>
                                          <p:spTgt spid="365575"/>
                                        </p:tgtEl>
                                        <p:attrNameLst>
                                          <p:attrName>ppt_x</p:attrName>
                                        </p:attrNameLst>
                                      </p:cBhvr>
                                      <p:tavLst>
                                        <p:tav tm="0">
                                          <p:val>
                                            <p:strVal val="1+#ppt_w/2"/>
                                          </p:val>
                                        </p:tav>
                                        <p:tav tm="100000">
                                          <p:val>
                                            <p:strVal val="#ppt_x"/>
                                          </p:val>
                                        </p:tav>
                                      </p:tavLst>
                                    </p:anim>
                                    <p:anim calcmode="lin" valueType="num">
                                      <p:cBhvr additive="base">
                                        <p:cTn id="14" dur="500" fill="hold"/>
                                        <p:tgtEl>
                                          <p:spTgt spid="36557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5582"/>
                                        </p:tgtEl>
                                        <p:attrNameLst>
                                          <p:attrName>style.visibility</p:attrName>
                                        </p:attrNameLst>
                                      </p:cBhvr>
                                      <p:to>
                                        <p:strVal val="visible"/>
                                      </p:to>
                                    </p:set>
                                    <p:anim calcmode="lin" valueType="num">
                                      <p:cBhvr additive="base">
                                        <p:cTn id="19" dur="500" fill="hold"/>
                                        <p:tgtEl>
                                          <p:spTgt spid="365582"/>
                                        </p:tgtEl>
                                        <p:attrNameLst>
                                          <p:attrName>ppt_x</p:attrName>
                                        </p:attrNameLst>
                                      </p:cBhvr>
                                      <p:tavLst>
                                        <p:tav tm="0">
                                          <p:val>
                                            <p:strVal val="0-#ppt_w/2"/>
                                          </p:val>
                                        </p:tav>
                                        <p:tav tm="100000">
                                          <p:val>
                                            <p:strVal val="#ppt_x"/>
                                          </p:val>
                                        </p:tav>
                                      </p:tavLst>
                                    </p:anim>
                                    <p:anim calcmode="lin" valueType="num">
                                      <p:cBhvr additive="base">
                                        <p:cTn id="20" dur="500" fill="hold"/>
                                        <p:tgtEl>
                                          <p:spTgt spid="36558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65577"/>
                                        </p:tgtEl>
                                        <p:attrNameLst>
                                          <p:attrName>style.visibility</p:attrName>
                                        </p:attrNameLst>
                                      </p:cBhvr>
                                      <p:to>
                                        <p:strVal val="visible"/>
                                      </p:to>
                                    </p:set>
                                    <p:anim calcmode="lin" valueType="num">
                                      <p:cBhvr additive="base">
                                        <p:cTn id="25" dur="500" fill="hold"/>
                                        <p:tgtEl>
                                          <p:spTgt spid="365577"/>
                                        </p:tgtEl>
                                        <p:attrNameLst>
                                          <p:attrName>ppt_x</p:attrName>
                                        </p:attrNameLst>
                                      </p:cBhvr>
                                      <p:tavLst>
                                        <p:tav tm="0">
                                          <p:val>
                                            <p:strVal val="0-#ppt_w/2"/>
                                          </p:val>
                                        </p:tav>
                                        <p:tav tm="100000">
                                          <p:val>
                                            <p:strVal val="#ppt_x"/>
                                          </p:val>
                                        </p:tav>
                                      </p:tavLst>
                                    </p:anim>
                                    <p:anim calcmode="lin" valueType="num">
                                      <p:cBhvr additive="base">
                                        <p:cTn id="26" dur="500" fill="hold"/>
                                        <p:tgtEl>
                                          <p:spTgt spid="36557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65578"/>
                                        </p:tgtEl>
                                        <p:attrNameLst>
                                          <p:attrName>style.visibility</p:attrName>
                                        </p:attrNameLst>
                                      </p:cBhvr>
                                      <p:to>
                                        <p:strVal val="visible"/>
                                      </p:to>
                                    </p:set>
                                    <p:anim calcmode="lin" valueType="num">
                                      <p:cBhvr additive="base">
                                        <p:cTn id="31" dur="500" fill="hold"/>
                                        <p:tgtEl>
                                          <p:spTgt spid="365578"/>
                                        </p:tgtEl>
                                        <p:attrNameLst>
                                          <p:attrName>ppt_x</p:attrName>
                                        </p:attrNameLst>
                                      </p:cBhvr>
                                      <p:tavLst>
                                        <p:tav tm="0">
                                          <p:val>
                                            <p:strVal val="0-#ppt_w/2"/>
                                          </p:val>
                                        </p:tav>
                                        <p:tav tm="100000">
                                          <p:val>
                                            <p:strVal val="#ppt_x"/>
                                          </p:val>
                                        </p:tav>
                                      </p:tavLst>
                                    </p:anim>
                                    <p:anim calcmode="lin" valueType="num">
                                      <p:cBhvr additive="base">
                                        <p:cTn id="32" dur="500" fill="hold"/>
                                        <p:tgtEl>
                                          <p:spTgt spid="36557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65576"/>
                                        </p:tgtEl>
                                        <p:attrNameLst>
                                          <p:attrName>style.visibility</p:attrName>
                                        </p:attrNameLst>
                                      </p:cBhvr>
                                      <p:to>
                                        <p:strVal val="visible"/>
                                      </p:to>
                                    </p:set>
                                    <p:anim calcmode="lin" valueType="num">
                                      <p:cBhvr additive="base">
                                        <p:cTn id="37" dur="500" fill="hold"/>
                                        <p:tgtEl>
                                          <p:spTgt spid="365576"/>
                                        </p:tgtEl>
                                        <p:attrNameLst>
                                          <p:attrName>ppt_x</p:attrName>
                                        </p:attrNameLst>
                                      </p:cBhvr>
                                      <p:tavLst>
                                        <p:tav tm="0">
                                          <p:val>
                                            <p:strVal val="1+#ppt_w/2"/>
                                          </p:val>
                                        </p:tav>
                                        <p:tav tm="100000">
                                          <p:val>
                                            <p:strVal val="#ppt_x"/>
                                          </p:val>
                                        </p:tav>
                                      </p:tavLst>
                                    </p:anim>
                                    <p:anim calcmode="lin" valueType="num">
                                      <p:cBhvr additive="base">
                                        <p:cTn id="38" dur="500" fill="hold"/>
                                        <p:tgtEl>
                                          <p:spTgt spid="36557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65579"/>
                                        </p:tgtEl>
                                        <p:attrNameLst>
                                          <p:attrName>style.visibility</p:attrName>
                                        </p:attrNameLst>
                                      </p:cBhvr>
                                      <p:to>
                                        <p:strVal val="visible"/>
                                      </p:to>
                                    </p:set>
                                    <p:anim calcmode="lin" valueType="num">
                                      <p:cBhvr additive="base">
                                        <p:cTn id="43" dur="500" fill="hold"/>
                                        <p:tgtEl>
                                          <p:spTgt spid="365579"/>
                                        </p:tgtEl>
                                        <p:attrNameLst>
                                          <p:attrName>ppt_x</p:attrName>
                                        </p:attrNameLst>
                                      </p:cBhvr>
                                      <p:tavLst>
                                        <p:tav tm="0">
                                          <p:val>
                                            <p:strVal val="1+#ppt_w/2"/>
                                          </p:val>
                                        </p:tav>
                                        <p:tav tm="100000">
                                          <p:val>
                                            <p:strVal val="#ppt_x"/>
                                          </p:val>
                                        </p:tav>
                                      </p:tavLst>
                                    </p:anim>
                                    <p:anim calcmode="lin" valueType="num">
                                      <p:cBhvr additive="base">
                                        <p:cTn id="44" dur="500" fill="hold"/>
                                        <p:tgtEl>
                                          <p:spTgt spid="36557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65573"/>
                                        </p:tgtEl>
                                        <p:attrNameLst>
                                          <p:attrName>style.visibility</p:attrName>
                                        </p:attrNameLst>
                                      </p:cBhvr>
                                      <p:to>
                                        <p:strVal val="visible"/>
                                      </p:to>
                                    </p:set>
                                    <p:anim calcmode="lin" valueType="num">
                                      <p:cBhvr additive="base">
                                        <p:cTn id="49" dur="500" fill="hold"/>
                                        <p:tgtEl>
                                          <p:spTgt spid="365573"/>
                                        </p:tgtEl>
                                        <p:attrNameLst>
                                          <p:attrName>ppt_x</p:attrName>
                                        </p:attrNameLst>
                                      </p:cBhvr>
                                      <p:tavLst>
                                        <p:tav tm="0">
                                          <p:val>
                                            <p:strVal val="1+#ppt_w/2"/>
                                          </p:val>
                                        </p:tav>
                                        <p:tav tm="100000">
                                          <p:val>
                                            <p:strVal val="#ppt_x"/>
                                          </p:val>
                                        </p:tav>
                                      </p:tavLst>
                                    </p:anim>
                                    <p:anim calcmode="lin" valueType="num">
                                      <p:cBhvr additive="base">
                                        <p:cTn id="50" dur="500" fill="hold"/>
                                        <p:tgtEl>
                                          <p:spTgt spid="36557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65574"/>
                                        </p:tgtEl>
                                        <p:attrNameLst>
                                          <p:attrName>style.visibility</p:attrName>
                                        </p:attrNameLst>
                                      </p:cBhvr>
                                      <p:to>
                                        <p:strVal val="visible"/>
                                      </p:to>
                                    </p:set>
                                    <p:anim calcmode="lin" valueType="num">
                                      <p:cBhvr additive="base">
                                        <p:cTn id="55" dur="500" fill="hold"/>
                                        <p:tgtEl>
                                          <p:spTgt spid="365574"/>
                                        </p:tgtEl>
                                        <p:attrNameLst>
                                          <p:attrName>ppt_x</p:attrName>
                                        </p:attrNameLst>
                                      </p:cBhvr>
                                      <p:tavLst>
                                        <p:tav tm="0">
                                          <p:val>
                                            <p:strVal val="1+#ppt_w/2"/>
                                          </p:val>
                                        </p:tav>
                                        <p:tav tm="100000">
                                          <p:val>
                                            <p:strVal val="#ppt_x"/>
                                          </p:val>
                                        </p:tav>
                                      </p:tavLst>
                                    </p:anim>
                                    <p:anim calcmode="lin" valueType="num">
                                      <p:cBhvr additive="base">
                                        <p:cTn id="56" dur="500" fill="hold"/>
                                        <p:tgtEl>
                                          <p:spTgt spid="36557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365580"/>
                                        </p:tgtEl>
                                        <p:attrNameLst>
                                          <p:attrName>style.visibility</p:attrName>
                                        </p:attrNameLst>
                                      </p:cBhvr>
                                      <p:to>
                                        <p:strVal val="visible"/>
                                      </p:to>
                                    </p:set>
                                    <p:anim calcmode="lin" valueType="num">
                                      <p:cBhvr additive="base">
                                        <p:cTn id="61" dur="500" fill="hold"/>
                                        <p:tgtEl>
                                          <p:spTgt spid="365580"/>
                                        </p:tgtEl>
                                        <p:attrNameLst>
                                          <p:attrName>ppt_x</p:attrName>
                                        </p:attrNameLst>
                                      </p:cBhvr>
                                      <p:tavLst>
                                        <p:tav tm="0">
                                          <p:val>
                                            <p:strVal val="1+#ppt_w/2"/>
                                          </p:val>
                                        </p:tav>
                                        <p:tav tm="100000">
                                          <p:val>
                                            <p:strVal val="#ppt_x"/>
                                          </p:val>
                                        </p:tav>
                                      </p:tavLst>
                                    </p:anim>
                                    <p:anim calcmode="lin" valueType="num">
                                      <p:cBhvr additive="base">
                                        <p:cTn id="62" dur="500" fill="hold"/>
                                        <p:tgtEl>
                                          <p:spTgt spid="3655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3" grpId="0" animBg="1" autoUpdateAnimBg="0"/>
      <p:bldP spid="365574" grpId="0" animBg="1" autoUpdateAnimBg="0"/>
      <p:bldP spid="365575" grpId="0" animBg="1" autoUpdateAnimBg="0"/>
      <p:bldP spid="365576" grpId="0" animBg="1" autoUpdateAnimBg="0"/>
      <p:bldP spid="365577" grpId="0" animBg="1" autoUpdateAnimBg="0"/>
      <p:bldP spid="365578" grpId="0" animBg="1" autoUpdateAnimBg="0"/>
      <p:bldP spid="365579" grpId="0" animBg="1" autoUpdateAnimBg="0"/>
      <p:bldP spid="365580" grpId="0" animBg="1" autoUpdateAnimBg="0"/>
      <p:bldP spid="365582" grpId="0" animBg="1" autoUpdateAnimBg="0"/>
      <p:bldP spid="365583"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algn="ctr" eaLnBrk="1" hangingPunct="1"/>
            <a:r>
              <a:rPr lang="en-US" b="0" smtClean="0">
                <a:solidFill>
                  <a:srgbClr val="006699"/>
                </a:solidFill>
                <a:latin typeface="Arial" charset="0"/>
              </a:rPr>
              <a:t>Case #1: Elizabeth</a:t>
            </a:r>
          </a:p>
        </p:txBody>
      </p:sp>
      <p:sp>
        <p:nvSpPr>
          <p:cNvPr id="31748" name="Rectangle 3"/>
          <p:cNvSpPr>
            <a:spLocks noGrp="1" noChangeArrowheads="1"/>
          </p:cNvSpPr>
          <p:nvPr>
            <p:ph type="body" idx="1"/>
          </p:nvPr>
        </p:nvSpPr>
        <p:spPr/>
        <p:txBody>
          <a:bodyPr/>
          <a:lstStyle/>
          <a:p>
            <a:pPr eaLnBrk="1" hangingPunct="1"/>
            <a:r>
              <a:rPr lang="en-US" sz="2000" smtClean="0">
                <a:solidFill>
                  <a:schemeClr val="tx2"/>
                </a:solidFill>
                <a:latin typeface="Arial" charset="0"/>
              </a:rPr>
              <a:t>Birth Date:		July 1, 2009</a:t>
            </a:r>
          </a:p>
          <a:p>
            <a:pPr eaLnBrk="1" hangingPunct="1"/>
            <a:r>
              <a:rPr lang="en-US" sz="2000" smtClean="0">
                <a:solidFill>
                  <a:schemeClr val="tx2"/>
                </a:solidFill>
                <a:latin typeface="Arial" charset="0"/>
              </a:rPr>
              <a:t>Purpose of Visit:	Well check up  (3/11/11) 					and will be     </a:t>
            </a:r>
          </a:p>
          <a:p>
            <a:pPr eaLnBrk="1" hangingPunct="1">
              <a:buClr>
                <a:schemeClr val="hlink"/>
              </a:buClr>
              <a:buFont typeface="Wingdings" pitchFamily="2" charset="2"/>
              <a:buNone/>
            </a:pPr>
            <a:r>
              <a:rPr lang="en-US" sz="2000" smtClean="0">
                <a:solidFill>
                  <a:schemeClr val="tx2"/>
                </a:solidFill>
                <a:latin typeface="Arial" charset="0"/>
              </a:rPr>
              <a:t>                                 	entering child care on 						3/12/11; will be attending 					different day care facilities</a:t>
            </a:r>
          </a:p>
          <a:p>
            <a:pPr eaLnBrk="1" hangingPunct="1"/>
            <a:r>
              <a:rPr lang="en-US" sz="2000" smtClean="0">
                <a:solidFill>
                  <a:schemeClr val="tx2"/>
                </a:solidFill>
                <a:latin typeface="Arial" charset="0"/>
              </a:rPr>
              <a:t>Medical History:	Well today; no known 						allergies or problems with 					previous vaccines</a:t>
            </a:r>
          </a:p>
          <a:p>
            <a:pPr eaLnBrk="1" hangingPunct="1"/>
            <a:r>
              <a:rPr lang="en-US" sz="2000" smtClean="0">
                <a:solidFill>
                  <a:schemeClr val="tx2"/>
                </a:solidFill>
                <a:latin typeface="Arial" charset="0"/>
              </a:rPr>
              <a:t>Vaccine History:	 	 	</a:t>
            </a:r>
            <a:endParaRPr lang="en-US" sz="2000" smtClean="0"/>
          </a:p>
        </p:txBody>
      </p:sp>
      <p:sp>
        <p:nvSpPr>
          <p:cNvPr id="31749" name="Rectangle 4"/>
          <p:cNvSpPr>
            <a:spLocks noChangeArrowheads="1"/>
          </p:cNvSpPr>
          <p:nvPr/>
        </p:nvSpPr>
        <p:spPr bwMode="auto">
          <a:xfrm>
            <a:off x="3352800" y="4724400"/>
            <a:ext cx="4419600" cy="1447800"/>
          </a:xfrm>
          <a:prstGeom prst="rect">
            <a:avLst/>
          </a:prstGeom>
          <a:noFill/>
          <a:ln w="9525">
            <a:noFill/>
            <a:miter lim="800000"/>
            <a:headEnd/>
            <a:tailEnd/>
          </a:ln>
        </p:spPr>
        <p:txBody>
          <a:bodyPr lIns="92075" tIns="46038" rIns="92075" bIns="46038"/>
          <a:lstStyle/>
          <a:p>
            <a:pPr marL="342900" indent="-342900">
              <a:spcBef>
                <a:spcPct val="20000"/>
              </a:spcBef>
            </a:pPr>
            <a:r>
              <a:rPr lang="en-US" sz="2000" dirty="0">
                <a:solidFill>
                  <a:schemeClr val="tx2"/>
                </a:solidFill>
              </a:rPr>
              <a:t>DTaP:	 	9/1/09</a:t>
            </a:r>
          </a:p>
          <a:p>
            <a:pPr marL="342900" indent="-342900">
              <a:spcBef>
                <a:spcPct val="20000"/>
              </a:spcBef>
              <a:buClr>
                <a:schemeClr val="hlink"/>
              </a:buClr>
              <a:buFont typeface="Wingdings" pitchFamily="2" charset="2"/>
              <a:buNone/>
            </a:pPr>
            <a:r>
              <a:rPr lang="en-US" sz="2000" dirty="0">
                <a:solidFill>
                  <a:schemeClr val="tx2"/>
                </a:solidFill>
              </a:rPr>
              <a:t>Hep B:         	7/01/09, 9/1/09</a:t>
            </a:r>
          </a:p>
          <a:p>
            <a:pPr marL="342900" indent="-342900">
              <a:spcBef>
                <a:spcPct val="20000"/>
              </a:spcBef>
              <a:buClr>
                <a:schemeClr val="hlink"/>
              </a:buClr>
              <a:buFont typeface="Wingdings" pitchFamily="2" charset="2"/>
              <a:buNone/>
            </a:pPr>
            <a:r>
              <a:rPr lang="en-US" sz="2000" dirty="0" err="1">
                <a:solidFill>
                  <a:schemeClr val="tx2"/>
                </a:solidFill>
              </a:rPr>
              <a:t>Hib</a:t>
            </a:r>
            <a:r>
              <a:rPr lang="en-US" sz="2000" dirty="0">
                <a:solidFill>
                  <a:schemeClr val="tx2"/>
                </a:solidFill>
              </a:rPr>
              <a:t>:      		9/1/09</a:t>
            </a:r>
          </a:p>
          <a:p>
            <a:pPr marL="342900" indent="-342900">
              <a:spcBef>
                <a:spcPct val="20000"/>
              </a:spcBef>
              <a:buClr>
                <a:schemeClr val="hlink"/>
              </a:buClr>
              <a:buFont typeface="Wingdings" pitchFamily="2" charset="2"/>
              <a:buNone/>
            </a:pPr>
            <a:r>
              <a:rPr lang="en-US" sz="2000" dirty="0">
                <a:solidFill>
                  <a:schemeClr val="tx2"/>
                </a:solidFill>
              </a:rPr>
              <a:t>IPV:		9/1/09</a:t>
            </a:r>
          </a:p>
        </p:txBody>
      </p:sp>
      <p:graphicFrame>
        <p:nvGraphicFramePr>
          <p:cNvPr id="31746" name="Object 5"/>
          <p:cNvGraphicFramePr>
            <a:graphicFrameLocks noChangeAspect="1"/>
          </p:cNvGraphicFramePr>
          <p:nvPr>
            <p:ph sz="half" idx="4294967295"/>
          </p:nvPr>
        </p:nvGraphicFramePr>
        <p:xfrm>
          <a:off x="7286625" y="304800"/>
          <a:ext cx="1435100" cy="2166938"/>
        </p:xfrm>
        <a:graphic>
          <a:graphicData uri="http://schemas.openxmlformats.org/presentationml/2006/ole">
            <p:oleObj spid="_x0000_s31746" name="Clip" r:id="rId4" imgW="2838095" imgH="4285714" progId="">
              <p:embed/>
            </p:oleObj>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p:txBody>
          <a:bodyPr/>
          <a:lstStyle/>
          <a:p>
            <a:pPr algn="ctr" eaLnBrk="1" hangingPunct="1"/>
            <a:r>
              <a:rPr lang="en-US" dirty="0" smtClean="0">
                <a:solidFill>
                  <a:srgbClr val="006699"/>
                </a:solidFill>
                <a:latin typeface="Arial" charset="0"/>
                <a:cs typeface="Arial" charset="0"/>
              </a:rPr>
              <a:t>Topics</a:t>
            </a:r>
          </a:p>
        </p:txBody>
      </p:sp>
      <p:sp>
        <p:nvSpPr>
          <p:cNvPr id="1028" name="Rectangle 8"/>
          <p:cNvSpPr>
            <a:spLocks noGrp="1" noChangeArrowheads="1"/>
          </p:cNvSpPr>
          <p:nvPr>
            <p:ph type="body" idx="1"/>
          </p:nvPr>
        </p:nvSpPr>
        <p:spPr>
          <a:xfrm>
            <a:off x="152400" y="1666875"/>
            <a:ext cx="8229600" cy="4848225"/>
          </a:xfrm>
        </p:spPr>
        <p:txBody>
          <a:bodyPr/>
          <a:lstStyle/>
          <a:p>
            <a:pPr eaLnBrk="1" hangingPunct="1"/>
            <a:r>
              <a:rPr lang="en-US" sz="2800" b="1" dirty="0" smtClean="0">
                <a:latin typeface="Arial" charset="0"/>
                <a:cs typeface="Arial" charset="0"/>
              </a:rPr>
              <a:t>Review of childhood vaccine preventable diseases</a:t>
            </a:r>
          </a:p>
          <a:p>
            <a:pPr eaLnBrk="1" hangingPunct="1"/>
            <a:r>
              <a:rPr lang="en-US" sz="2800" b="1" dirty="0" smtClean="0">
                <a:latin typeface="Arial" charset="0"/>
                <a:cs typeface="Arial" charset="0"/>
              </a:rPr>
              <a:t>Georgia immunization requirements for preschool, child care, and school attendance</a:t>
            </a:r>
          </a:p>
          <a:p>
            <a:pPr eaLnBrk="1" hangingPunct="1"/>
            <a:r>
              <a:rPr lang="en-US" sz="2800" b="1" dirty="0" smtClean="0">
                <a:latin typeface="Arial" charset="0"/>
                <a:cs typeface="Arial" charset="0"/>
              </a:rPr>
              <a:t>Review policy guide for completing form 3231</a:t>
            </a:r>
          </a:p>
          <a:p>
            <a:pPr eaLnBrk="1" hangingPunct="1"/>
            <a:r>
              <a:rPr lang="en-US" sz="2800" b="1" dirty="0" smtClean="0">
                <a:latin typeface="Arial" charset="0"/>
                <a:cs typeface="Arial" charset="0"/>
              </a:rPr>
              <a:t>How to monitor, follow up and enforce the requirements for the certificates of attendance</a:t>
            </a:r>
          </a:p>
          <a:p>
            <a:pPr eaLnBrk="1" hangingPunct="1"/>
            <a:r>
              <a:rPr lang="en-US" sz="2800" b="1" dirty="0" smtClean="0">
                <a:latin typeface="Arial" charset="0"/>
                <a:cs typeface="Arial" charset="0"/>
              </a:rPr>
              <a:t>Resources</a:t>
            </a:r>
          </a:p>
        </p:txBody>
      </p:sp>
      <p:graphicFrame>
        <p:nvGraphicFramePr>
          <p:cNvPr id="1026" name="Object 4"/>
          <p:cNvGraphicFramePr>
            <a:graphicFrameLocks noChangeAspect="1"/>
          </p:cNvGraphicFramePr>
          <p:nvPr>
            <p:ph idx="4294967295"/>
          </p:nvPr>
        </p:nvGraphicFramePr>
        <p:xfrm>
          <a:off x="7143750" y="0"/>
          <a:ext cx="1676400" cy="1231900"/>
        </p:xfrm>
        <a:graphic>
          <a:graphicData uri="http://schemas.openxmlformats.org/presentationml/2006/ole">
            <p:oleObj spid="_x0000_s1026" name="Clip" r:id="rId4" imgW="3251520" imgH="2390040" progId="">
              <p:embed/>
            </p:oleObj>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b="0" smtClean="0">
                <a:solidFill>
                  <a:srgbClr val="006699"/>
                </a:solidFill>
                <a:latin typeface="Arial" charset="0"/>
              </a:rPr>
              <a:t>Case #1: Elizabeth…. continued</a:t>
            </a:r>
          </a:p>
        </p:txBody>
      </p:sp>
      <p:sp>
        <p:nvSpPr>
          <p:cNvPr id="65539" name="Rectangle 3"/>
          <p:cNvSpPr>
            <a:spLocks noGrp="1" noChangeArrowheads="1"/>
          </p:cNvSpPr>
          <p:nvPr>
            <p:ph type="body" idx="1"/>
          </p:nvPr>
        </p:nvSpPr>
        <p:spPr/>
        <p:txBody>
          <a:bodyPr>
            <a:normAutofit fontScale="92500" lnSpcReduction="10000"/>
          </a:bodyPr>
          <a:lstStyle/>
          <a:p>
            <a:pPr eaLnBrk="1" hangingPunct="1">
              <a:lnSpc>
                <a:spcPct val="80000"/>
              </a:lnSpc>
            </a:pPr>
            <a:r>
              <a:rPr lang="en-US" sz="2800" dirty="0" smtClean="0"/>
              <a:t>Can a certificate be issued today without administering any vaccines?</a:t>
            </a:r>
          </a:p>
          <a:p>
            <a:pPr lvl="1" eaLnBrk="1" hangingPunct="1">
              <a:lnSpc>
                <a:spcPct val="80000"/>
              </a:lnSpc>
            </a:pPr>
            <a:r>
              <a:rPr lang="en-US" sz="2400" dirty="0" smtClean="0"/>
              <a:t>No</a:t>
            </a:r>
          </a:p>
          <a:p>
            <a:pPr eaLnBrk="1" hangingPunct="1">
              <a:lnSpc>
                <a:spcPct val="80000"/>
              </a:lnSpc>
            </a:pPr>
            <a:r>
              <a:rPr lang="en-US" sz="2800" dirty="0" smtClean="0"/>
              <a:t>Which tables on the policy guide should be utilized to determine the required vaccines  for child care attendance and minimal time intervals for doses if indicated?</a:t>
            </a:r>
          </a:p>
          <a:p>
            <a:pPr lvl="1" eaLnBrk="1" hangingPunct="1">
              <a:lnSpc>
                <a:spcPct val="80000"/>
              </a:lnSpc>
            </a:pPr>
            <a:r>
              <a:rPr lang="en-US" sz="2400" dirty="0" smtClean="0"/>
              <a:t>Required Doses for Attendance in  Facilities and Schools For Children Who Started  Immunization Before Age 7 Years; and </a:t>
            </a:r>
          </a:p>
          <a:p>
            <a:pPr lvl="1" eaLnBrk="1" hangingPunct="1">
              <a:lnSpc>
                <a:spcPct val="80000"/>
              </a:lnSpc>
            </a:pPr>
            <a:r>
              <a:rPr lang="en-US" sz="2400" dirty="0" smtClean="0"/>
              <a:t>Minimal Intervals Between Doses</a:t>
            </a:r>
          </a:p>
          <a:p>
            <a:pPr eaLnBrk="1" hangingPunct="1">
              <a:lnSpc>
                <a:spcPct val="80000"/>
              </a:lnSpc>
            </a:pPr>
            <a:r>
              <a:rPr lang="en-US" sz="2800" dirty="0" smtClean="0"/>
              <a:t>What vaccines if any should routinely be given today?</a:t>
            </a:r>
          </a:p>
          <a:p>
            <a:pPr lvl="1" eaLnBrk="1" hangingPunct="1">
              <a:lnSpc>
                <a:spcPct val="80000"/>
              </a:lnSpc>
            </a:pPr>
            <a:r>
              <a:rPr lang="en-US" sz="2400" dirty="0" smtClean="0"/>
              <a:t>#2 DTaP; #2 HIB, #3 Hep B, #2 IPV, #1 MMR, #1 Varicella, #1 PCV13 , and #1 Hep A</a:t>
            </a:r>
          </a:p>
          <a:p>
            <a:pPr eaLnBrk="1" hangingPunct="1">
              <a:lnSpc>
                <a:spcPct val="80000"/>
              </a:lnSpc>
            </a:pPr>
            <a:endParaRPr lang="en-US" sz="2800" dirty="0" smtClean="0"/>
          </a:p>
          <a:p>
            <a:pPr eaLnBrk="1" hangingPunct="1">
              <a:lnSpc>
                <a:spcPct val="80000"/>
              </a:lnSpc>
            </a:pPr>
            <a:endParaRPr lang="en-US" sz="2800"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print"/>
          <a:srcRect/>
          <a:stretch>
            <a:fillRect/>
          </a:stretch>
        </p:blipFill>
        <p:spPr bwMode="auto">
          <a:xfrm>
            <a:off x="1905000" y="228600"/>
            <a:ext cx="4421187" cy="6019800"/>
          </a:xfrm>
          <a:prstGeom prst="rect">
            <a:avLst/>
          </a:prstGeom>
          <a:noFill/>
          <a:ln w="38100">
            <a:solidFill>
              <a:srgbClr val="FF0000"/>
            </a:solidFill>
            <a:miter lim="800000"/>
            <a:headEnd/>
            <a:tailEnd/>
          </a:ln>
        </p:spPr>
      </p:pic>
      <p:sp>
        <p:nvSpPr>
          <p:cNvPr id="66563" name="Text Box 3"/>
          <p:cNvSpPr txBox="1">
            <a:spLocks noChangeAspect="1" noChangeArrowheads="1"/>
          </p:cNvSpPr>
          <p:nvPr/>
        </p:nvSpPr>
        <p:spPr bwMode="auto">
          <a:xfrm>
            <a:off x="1828800" y="1143000"/>
            <a:ext cx="1752600" cy="287338"/>
          </a:xfrm>
          <a:prstGeom prst="rect">
            <a:avLst/>
          </a:prstGeom>
          <a:solidFill>
            <a:srgbClr val="C0C0C0"/>
          </a:solidFill>
          <a:ln w="12700" cap="sq">
            <a:solidFill>
              <a:srgbClr val="FF3300"/>
            </a:solidFill>
            <a:miter lim="800000"/>
            <a:headEnd type="none" w="sm" len="sm"/>
            <a:tailEnd type="none" w="sm" len="sm"/>
          </a:ln>
        </p:spPr>
        <p:txBody>
          <a:bodyPr>
            <a:spAutoFit/>
          </a:bodyPr>
          <a:lstStyle/>
          <a:p>
            <a:pPr eaLnBrk="0" hangingPunct="0"/>
            <a:r>
              <a:rPr lang="en-US" sz="1200" b="1">
                <a:latin typeface="Times New Roman" pitchFamily="18" charset="0"/>
              </a:rPr>
              <a:t>Kim and Zach Jones</a:t>
            </a:r>
          </a:p>
        </p:txBody>
      </p:sp>
      <p:sp>
        <p:nvSpPr>
          <p:cNvPr id="66564" name="Text Box 4"/>
          <p:cNvSpPr txBox="1">
            <a:spLocks noChangeAspect="1" noChangeArrowheads="1"/>
          </p:cNvSpPr>
          <p:nvPr/>
        </p:nvSpPr>
        <p:spPr bwMode="auto">
          <a:xfrm>
            <a:off x="1828800" y="838200"/>
            <a:ext cx="1676400" cy="317500"/>
          </a:xfrm>
          <a:prstGeom prst="rect">
            <a:avLst/>
          </a:prstGeom>
          <a:solidFill>
            <a:srgbClr val="C0C0C0"/>
          </a:solidFill>
          <a:ln w="12700" cap="sq">
            <a:solidFill>
              <a:srgbClr val="FF3300"/>
            </a:solidFill>
            <a:miter lim="800000"/>
            <a:headEnd type="none" w="sm" len="sm"/>
            <a:tailEnd type="none" w="sm" len="sm"/>
          </a:ln>
        </p:spPr>
        <p:txBody>
          <a:bodyPr>
            <a:spAutoFit/>
          </a:bodyPr>
          <a:lstStyle/>
          <a:p>
            <a:pPr eaLnBrk="0" hangingPunct="0"/>
            <a:r>
              <a:rPr lang="en-US" sz="1400" b="1">
                <a:latin typeface="Times New Roman" pitchFamily="18" charset="0"/>
              </a:rPr>
              <a:t>Elizabeth Jones</a:t>
            </a:r>
          </a:p>
        </p:txBody>
      </p:sp>
      <p:sp>
        <p:nvSpPr>
          <p:cNvPr id="66565" name="Rectangle 5"/>
          <p:cNvSpPr>
            <a:spLocks noChangeArrowheads="1"/>
          </p:cNvSpPr>
          <p:nvPr/>
        </p:nvSpPr>
        <p:spPr bwMode="auto">
          <a:xfrm>
            <a:off x="1752600" y="609600"/>
            <a:ext cx="647700" cy="214313"/>
          </a:xfrm>
          <a:prstGeom prst="rect">
            <a:avLst/>
          </a:prstGeom>
          <a:solidFill>
            <a:schemeClr val="tx1"/>
          </a:solidFill>
          <a:ln w="12700" cap="sq">
            <a:noFill/>
            <a:miter lim="800000"/>
            <a:headEnd/>
            <a:tailEnd/>
          </a:ln>
        </p:spPr>
        <p:txBody>
          <a:bodyPr wrap="none">
            <a:spAutoFit/>
          </a:bodyPr>
          <a:lstStyle/>
          <a:p>
            <a:pPr eaLnBrk="0" hangingPunct="0">
              <a:spcBef>
                <a:spcPct val="50000"/>
              </a:spcBef>
            </a:pPr>
            <a:r>
              <a:rPr kumimoji="1" lang="en-US" sz="800">
                <a:solidFill>
                  <a:schemeClr val="bg2"/>
                </a:solidFill>
                <a:latin typeface="Times New Roman" pitchFamily="18" charset="0"/>
              </a:rPr>
              <a:t>10/01/2003</a:t>
            </a:r>
          </a:p>
        </p:txBody>
      </p:sp>
      <p:sp>
        <p:nvSpPr>
          <p:cNvPr id="66566" name="Text Box 6"/>
          <p:cNvSpPr txBox="1">
            <a:spLocks noChangeAspect="1" noChangeArrowheads="1"/>
          </p:cNvSpPr>
          <p:nvPr/>
        </p:nvSpPr>
        <p:spPr bwMode="auto">
          <a:xfrm>
            <a:off x="4724400" y="5334000"/>
            <a:ext cx="2057400" cy="835025"/>
          </a:xfrm>
          <a:prstGeom prst="rect">
            <a:avLst/>
          </a:prstGeom>
          <a:solidFill>
            <a:srgbClr val="C0C0C0"/>
          </a:solidFill>
          <a:ln w="12700" cap="sq">
            <a:solidFill>
              <a:srgbClr val="FF3300"/>
            </a:solidFill>
            <a:miter lim="800000"/>
            <a:headEnd type="none" w="sm" len="sm"/>
            <a:tailEnd type="none" w="sm" len="sm"/>
          </a:ln>
        </p:spPr>
        <p:txBody>
          <a:bodyPr>
            <a:spAutoFit/>
          </a:bodyPr>
          <a:lstStyle/>
          <a:p>
            <a:pPr eaLnBrk="0" hangingPunct="0"/>
            <a:r>
              <a:rPr lang="en-US" sz="1200" b="1">
                <a:latin typeface="Times New Roman" pitchFamily="18" charset="0"/>
              </a:rPr>
              <a:t>GA Immunization Program</a:t>
            </a:r>
          </a:p>
          <a:p>
            <a:pPr eaLnBrk="0" hangingPunct="0"/>
            <a:r>
              <a:rPr lang="en-US" sz="1200" b="1">
                <a:latin typeface="Times New Roman" pitchFamily="18" charset="0"/>
              </a:rPr>
              <a:t>#2 Peachtree Street</a:t>
            </a:r>
          </a:p>
          <a:p>
            <a:pPr eaLnBrk="0" hangingPunct="0"/>
            <a:r>
              <a:rPr lang="en-US" sz="1200" b="1">
                <a:latin typeface="Times New Roman" pitchFamily="18" charset="0"/>
              </a:rPr>
              <a:t>Atlanta, GA 30303</a:t>
            </a:r>
          </a:p>
          <a:p>
            <a:pPr eaLnBrk="0" hangingPunct="0"/>
            <a:r>
              <a:rPr lang="en-US" sz="1200" b="1">
                <a:latin typeface="Times New Roman" pitchFamily="18" charset="0"/>
              </a:rPr>
              <a:t>404-657-3158</a:t>
            </a:r>
          </a:p>
        </p:txBody>
      </p:sp>
      <p:sp>
        <p:nvSpPr>
          <p:cNvPr id="66567" name="Text Box 7"/>
          <p:cNvSpPr txBox="1">
            <a:spLocks noChangeAspect="1" noChangeArrowheads="1"/>
          </p:cNvSpPr>
          <p:nvPr/>
        </p:nvSpPr>
        <p:spPr bwMode="auto">
          <a:xfrm>
            <a:off x="5638800" y="6172200"/>
            <a:ext cx="1152525" cy="317500"/>
          </a:xfrm>
          <a:prstGeom prst="rect">
            <a:avLst/>
          </a:prstGeom>
          <a:solidFill>
            <a:srgbClr val="C0C0C0"/>
          </a:solidFill>
          <a:ln w="12700" cap="sq">
            <a:solidFill>
              <a:srgbClr val="FF3300"/>
            </a:solidFill>
            <a:miter lim="800000"/>
            <a:headEnd type="none" w="sm" len="sm"/>
            <a:tailEnd type="none" w="sm" len="sm"/>
          </a:ln>
        </p:spPr>
        <p:txBody>
          <a:bodyPr>
            <a:spAutoFit/>
          </a:bodyPr>
          <a:lstStyle/>
          <a:p>
            <a:pPr eaLnBrk="0" hangingPunct="0"/>
            <a:r>
              <a:rPr lang="en-US" sz="1400" b="1">
                <a:latin typeface="Times New Roman" pitchFamily="18" charset="0"/>
              </a:rPr>
              <a:t>03/11/11</a:t>
            </a:r>
          </a:p>
        </p:txBody>
      </p:sp>
      <p:sp>
        <p:nvSpPr>
          <p:cNvPr id="66568" name="Text Box 8"/>
          <p:cNvSpPr txBox="1">
            <a:spLocks noChangeAspect="1" noChangeArrowheads="1"/>
          </p:cNvSpPr>
          <p:nvPr/>
        </p:nvSpPr>
        <p:spPr bwMode="auto">
          <a:xfrm>
            <a:off x="3505200" y="914400"/>
            <a:ext cx="838200" cy="317500"/>
          </a:xfrm>
          <a:prstGeom prst="rect">
            <a:avLst/>
          </a:prstGeom>
          <a:solidFill>
            <a:srgbClr val="C0C0C0"/>
          </a:solidFill>
          <a:ln w="12700" cap="sq">
            <a:solidFill>
              <a:srgbClr val="FF3300"/>
            </a:solidFill>
            <a:miter lim="800000"/>
            <a:headEnd type="none" w="sm" len="sm"/>
            <a:tailEnd type="none" w="sm" len="sm"/>
          </a:ln>
        </p:spPr>
        <p:txBody>
          <a:bodyPr>
            <a:spAutoFit/>
          </a:bodyPr>
          <a:lstStyle/>
          <a:p>
            <a:pPr eaLnBrk="0" hangingPunct="0"/>
            <a:r>
              <a:rPr lang="en-US" sz="1400" b="1">
                <a:latin typeface="Times New Roman" pitchFamily="18" charset="0"/>
              </a:rPr>
              <a:t>07/01/09</a:t>
            </a:r>
          </a:p>
        </p:txBody>
      </p:sp>
      <p:sp>
        <p:nvSpPr>
          <p:cNvPr id="66569" name="Text Box 9"/>
          <p:cNvSpPr txBox="1">
            <a:spLocks noChangeAspect="1" noChangeArrowheads="1"/>
          </p:cNvSpPr>
          <p:nvPr/>
        </p:nvSpPr>
        <p:spPr bwMode="auto">
          <a:xfrm>
            <a:off x="4419600" y="914400"/>
            <a:ext cx="838200" cy="317500"/>
          </a:xfrm>
          <a:prstGeom prst="rect">
            <a:avLst/>
          </a:prstGeom>
          <a:solidFill>
            <a:srgbClr val="C0C0C0"/>
          </a:solidFill>
          <a:ln w="12700" cap="sq">
            <a:solidFill>
              <a:srgbClr val="FF3300"/>
            </a:solidFill>
            <a:miter lim="800000"/>
            <a:headEnd type="none" w="sm" len="sm"/>
            <a:tailEnd type="none" w="sm" len="sm"/>
          </a:ln>
        </p:spPr>
        <p:txBody>
          <a:bodyPr>
            <a:spAutoFit/>
          </a:bodyPr>
          <a:lstStyle/>
          <a:p>
            <a:pPr eaLnBrk="0" hangingPunct="0"/>
            <a:r>
              <a:rPr lang="en-US" sz="1400" b="1">
                <a:latin typeface="Times New Roman" pitchFamily="18" charset="0"/>
              </a:rPr>
              <a:t>04/08/11</a:t>
            </a:r>
          </a:p>
        </p:txBody>
      </p:sp>
      <p:sp>
        <p:nvSpPr>
          <p:cNvPr id="66570" name="Text Box 10"/>
          <p:cNvSpPr txBox="1">
            <a:spLocks noChangeAspect="1" noChangeArrowheads="1"/>
          </p:cNvSpPr>
          <p:nvPr/>
        </p:nvSpPr>
        <p:spPr bwMode="auto">
          <a:xfrm>
            <a:off x="3886200" y="6172200"/>
            <a:ext cx="1600200" cy="317500"/>
          </a:xfrm>
          <a:prstGeom prst="rect">
            <a:avLst/>
          </a:prstGeom>
          <a:solidFill>
            <a:srgbClr val="C0C0C0"/>
          </a:solidFill>
          <a:ln w="12700" cap="sq">
            <a:solidFill>
              <a:srgbClr val="FF3300"/>
            </a:solidFill>
            <a:miter lim="800000"/>
            <a:headEnd type="none" w="sm" len="sm"/>
            <a:tailEnd type="none" w="sm" len="sm"/>
          </a:ln>
        </p:spPr>
        <p:txBody>
          <a:bodyPr>
            <a:spAutoFit/>
          </a:bodyPr>
          <a:lstStyle/>
          <a:p>
            <a:pPr eaLnBrk="0" hangingPunct="0"/>
            <a:r>
              <a:rPr lang="en-US" sz="1400" b="1">
                <a:latin typeface="Monotype Corsiva" pitchFamily="66" charset="0"/>
              </a:rPr>
              <a:t>Penny Conner RN</a:t>
            </a:r>
          </a:p>
        </p:txBody>
      </p:sp>
      <p:sp>
        <p:nvSpPr>
          <p:cNvPr id="390155" name="Text Box 11"/>
          <p:cNvSpPr txBox="1">
            <a:spLocks noChangeArrowheads="1"/>
          </p:cNvSpPr>
          <p:nvPr/>
        </p:nvSpPr>
        <p:spPr bwMode="auto">
          <a:xfrm>
            <a:off x="2743200" y="2057400"/>
            <a:ext cx="609600" cy="246221"/>
          </a:xfrm>
          <a:prstGeom prst="rect">
            <a:avLst/>
          </a:prstGeom>
          <a:noFill/>
          <a:ln w="12700" cap="sq">
            <a:noFill/>
            <a:miter lim="800000"/>
            <a:headEnd/>
            <a:tailEnd/>
          </a:ln>
          <a:effectLst/>
        </p:spPr>
        <p:txBody>
          <a:bodyPr wrap="square">
            <a:spAutoFit/>
          </a:bodyPr>
          <a:lstStyle/>
          <a:p>
            <a:pPr eaLnBrk="0" hangingPunct="0">
              <a:spcBef>
                <a:spcPct val="50000"/>
              </a:spcBef>
              <a:defRPr/>
            </a:pPr>
            <a:r>
              <a:rPr kumimoji="1" lang="en-US" sz="1000" b="1" dirty="0">
                <a:solidFill>
                  <a:schemeClr val="bg1"/>
                </a:solidFill>
                <a:effectLst>
                  <a:outerShdw blurRad="38100" dist="38100" dir="2700000" algn="tl">
                    <a:srgbClr val="C0C0C0"/>
                  </a:outerShdw>
                </a:effectLst>
                <a:latin typeface="Arial" pitchFamily="34" charset="0"/>
              </a:rPr>
              <a:t> </a:t>
            </a:r>
            <a:r>
              <a:rPr kumimoji="1" lang="en-US" sz="1000" b="1" dirty="0">
                <a:latin typeface="Arial" pitchFamily="34" charset="0"/>
              </a:rPr>
              <a:t>9/1/09</a:t>
            </a:r>
          </a:p>
        </p:txBody>
      </p:sp>
      <p:sp>
        <p:nvSpPr>
          <p:cNvPr id="66572" name="Text Box 12"/>
          <p:cNvSpPr txBox="1">
            <a:spLocks noChangeArrowheads="1"/>
          </p:cNvSpPr>
          <p:nvPr/>
        </p:nvSpPr>
        <p:spPr bwMode="auto">
          <a:xfrm>
            <a:off x="3124200" y="2057400"/>
            <a:ext cx="6858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solidFill>
                  <a:srgbClr val="FF0000"/>
                </a:solidFill>
              </a:rPr>
              <a:t>3/11/11</a:t>
            </a:r>
            <a:endParaRPr kumimoji="1" lang="en-US" sz="1000" b="1" dirty="0">
              <a:solidFill>
                <a:srgbClr val="FF0000"/>
              </a:solidFill>
            </a:endParaRPr>
          </a:p>
        </p:txBody>
      </p:sp>
      <p:sp>
        <p:nvSpPr>
          <p:cNvPr id="66573" name="Text Box 13"/>
          <p:cNvSpPr txBox="1">
            <a:spLocks noChangeArrowheads="1"/>
          </p:cNvSpPr>
          <p:nvPr/>
        </p:nvSpPr>
        <p:spPr bwMode="auto">
          <a:xfrm>
            <a:off x="2743200" y="2362200"/>
            <a:ext cx="5334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a:t>7/1/09</a:t>
            </a:r>
          </a:p>
        </p:txBody>
      </p:sp>
      <p:sp>
        <p:nvSpPr>
          <p:cNvPr id="66574" name="Text Box 14"/>
          <p:cNvSpPr txBox="1">
            <a:spLocks noChangeArrowheads="1"/>
          </p:cNvSpPr>
          <p:nvPr/>
        </p:nvSpPr>
        <p:spPr bwMode="auto">
          <a:xfrm>
            <a:off x="3200400" y="2362200"/>
            <a:ext cx="6858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a:t>9/1/09</a:t>
            </a:r>
          </a:p>
        </p:txBody>
      </p:sp>
      <p:sp>
        <p:nvSpPr>
          <p:cNvPr id="66575" name="Text Box 15"/>
          <p:cNvSpPr txBox="1">
            <a:spLocks noChangeArrowheads="1"/>
          </p:cNvSpPr>
          <p:nvPr/>
        </p:nvSpPr>
        <p:spPr bwMode="auto">
          <a:xfrm>
            <a:off x="3581400" y="2362200"/>
            <a:ext cx="6858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a:solidFill>
                  <a:srgbClr val="FF0000"/>
                </a:solidFill>
              </a:rPr>
              <a:t>3/11/11</a:t>
            </a:r>
          </a:p>
        </p:txBody>
      </p:sp>
      <p:sp>
        <p:nvSpPr>
          <p:cNvPr id="66576" name="Text Box 16"/>
          <p:cNvSpPr txBox="1">
            <a:spLocks noChangeArrowheads="1"/>
          </p:cNvSpPr>
          <p:nvPr/>
        </p:nvSpPr>
        <p:spPr bwMode="auto">
          <a:xfrm>
            <a:off x="2743200" y="2743200"/>
            <a:ext cx="5334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a:t>9/1/09</a:t>
            </a:r>
          </a:p>
        </p:txBody>
      </p:sp>
      <p:sp>
        <p:nvSpPr>
          <p:cNvPr id="66577" name="Text Box 17"/>
          <p:cNvSpPr txBox="1">
            <a:spLocks noChangeArrowheads="1"/>
          </p:cNvSpPr>
          <p:nvPr/>
        </p:nvSpPr>
        <p:spPr bwMode="auto">
          <a:xfrm>
            <a:off x="3200400" y="2743200"/>
            <a:ext cx="6858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a:solidFill>
                  <a:srgbClr val="FF0000"/>
                </a:solidFill>
              </a:rPr>
              <a:t>3/11/11</a:t>
            </a:r>
          </a:p>
        </p:txBody>
      </p:sp>
      <p:sp>
        <p:nvSpPr>
          <p:cNvPr id="66578" name="Text Box 18"/>
          <p:cNvSpPr txBox="1">
            <a:spLocks noChangeArrowheads="1"/>
          </p:cNvSpPr>
          <p:nvPr/>
        </p:nvSpPr>
        <p:spPr bwMode="auto">
          <a:xfrm>
            <a:off x="2743200" y="2895600"/>
            <a:ext cx="5334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a:t>9/1/09</a:t>
            </a:r>
          </a:p>
        </p:txBody>
      </p:sp>
      <p:sp>
        <p:nvSpPr>
          <p:cNvPr id="66579" name="Text Box 19"/>
          <p:cNvSpPr txBox="1">
            <a:spLocks noChangeArrowheads="1"/>
          </p:cNvSpPr>
          <p:nvPr/>
        </p:nvSpPr>
        <p:spPr bwMode="auto">
          <a:xfrm>
            <a:off x="3200400" y="2895600"/>
            <a:ext cx="6096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a:solidFill>
                  <a:srgbClr val="FF0000"/>
                </a:solidFill>
              </a:rPr>
              <a:t>3/11/11</a:t>
            </a:r>
          </a:p>
        </p:txBody>
      </p:sp>
      <p:sp>
        <p:nvSpPr>
          <p:cNvPr id="66580" name="Text Box 20"/>
          <p:cNvSpPr txBox="1">
            <a:spLocks noChangeArrowheads="1"/>
          </p:cNvSpPr>
          <p:nvPr/>
        </p:nvSpPr>
        <p:spPr bwMode="auto">
          <a:xfrm>
            <a:off x="2743200" y="3276601"/>
            <a:ext cx="6858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a:solidFill>
                  <a:srgbClr val="FF0000"/>
                </a:solidFill>
              </a:rPr>
              <a:t>3/11/11</a:t>
            </a:r>
          </a:p>
        </p:txBody>
      </p:sp>
      <p:sp>
        <p:nvSpPr>
          <p:cNvPr id="66581" name="Text Box 21"/>
          <p:cNvSpPr txBox="1">
            <a:spLocks noChangeArrowheads="1"/>
          </p:cNvSpPr>
          <p:nvPr/>
        </p:nvSpPr>
        <p:spPr bwMode="auto">
          <a:xfrm>
            <a:off x="2590800" y="3657600"/>
            <a:ext cx="1219200" cy="477054"/>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   </a:t>
            </a:r>
            <a:r>
              <a:rPr kumimoji="1" lang="en-US" sz="1000" b="1" dirty="0" smtClean="0">
                <a:solidFill>
                  <a:srgbClr val="FF0000"/>
                </a:solidFill>
              </a:rPr>
              <a:t>3/11/11</a:t>
            </a:r>
            <a:endParaRPr kumimoji="1" lang="en-US" sz="1000" b="1" dirty="0">
              <a:solidFill>
                <a:srgbClr val="FF0000"/>
              </a:solidFill>
            </a:endParaRPr>
          </a:p>
          <a:p>
            <a:pPr eaLnBrk="0" hangingPunct="0">
              <a:spcBef>
                <a:spcPct val="50000"/>
              </a:spcBef>
              <a:buFontTx/>
              <a:buChar char="•"/>
            </a:pPr>
            <a:endParaRPr kumimoji="1" lang="en-US" sz="1000" b="1" dirty="0"/>
          </a:p>
        </p:txBody>
      </p:sp>
      <p:sp>
        <p:nvSpPr>
          <p:cNvPr id="66582" name="Text Box 22"/>
          <p:cNvSpPr txBox="1">
            <a:spLocks noChangeArrowheads="1"/>
          </p:cNvSpPr>
          <p:nvPr/>
        </p:nvSpPr>
        <p:spPr bwMode="auto">
          <a:xfrm>
            <a:off x="2667000" y="3429000"/>
            <a:ext cx="685800" cy="477054"/>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solidFill>
                  <a:srgbClr val="FF0000"/>
                </a:solidFill>
              </a:rPr>
              <a:t> 3/11/11</a:t>
            </a:r>
            <a:endParaRPr kumimoji="1" lang="en-US" sz="1000" b="1" dirty="0">
              <a:solidFill>
                <a:srgbClr val="FF0000"/>
              </a:solidFill>
            </a:endParaRPr>
          </a:p>
          <a:p>
            <a:pPr eaLnBrk="0" hangingPunct="0">
              <a:spcBef>
                <a:spcPct val="50000"/>
              </a:spcBef>
            </a:pPr>
            <a:endParaRPr kumimoji="1" lang="en-US" sz="1000" b="1" dirty="0"/>
          </a:p>
        </p:txBody>
      </p:sp>
      <p:sp>
        <p:nvSpPr>
          <p:cNvPr id="390167" name="Text Box 23"/>
          <p:cNvSpPr txBox="1">
            <a:spLocks noChangeArrowheads="1"/>
          </p:cNvSpPr>
          <p:nvPr/>
        </p:nvSpPr>
        <p:spPr bwMode="auto">
          <a:xfrm>
            <a:off x="2667000" y="3962400"/>
            <a:ext cx="838200" cy="477054"/>
          </a:xfrm>
          <a:prstGeom prst="rect">
            <a:avLst/>
          </a:prstGeom>
          <a:noFill/>
          <a:ln w="12700" cap="sq">
            <a:noFill/>
            <a:miter lim="800000"/>
            <a:headEnd/>
            <a:tailEnd/>
          </a:ln>
          <a:effectLst/>
        </p:spPr>
        <p:txBody>
          <a:bodyPr wrap="square">
            <a:spAutoFit/>
          </a:bodyPr>
          <a:lstStyle/>
          <a:p>
            <a:pPr eaLnBrk="0" hangingPunct="0">
              <a:spcBef>
                <a:spcPct val="50000"/>
              </a:spcBef>
              <a:defRPr/>
            </a:pPr>
            <a:r>
              <a:rPr kumimoji="1" lang="en-US" sz="1000" b="1" dirty="0" smtClean="0">
                <a:solidFill>
                  <a:srgbClr val="FF0000"/>
                </a:solidFill>
                <a:latin typeface="Arial" pitchFamily="34" charset="0"/>
              </a:rPr>
              <a:t> 3/11/11</a:t>
            </a:r>
            <a:endParaRPr kumimoji="1" lang="en-US" sz="1000" b="1" dirty="0">
              <a:solidFill>
                <a:srgbClr val="FF0000"/>
              </a:solidFill>
              <a:latin typeface="Arial" pitchFamily="34" charset="0"/>
            </a:endParaRPr>
          </a:p>
          <a:p>
            <a:pPr eaLnBrk="0" hangingPunct="0">
              <a:spcBef>
                <a:spcPct val="50000"/>
              </a:spcBef>
              <a:defRPr/>
            </a:pPr>
            <a:endParaRPr kumimoji="1" lang="en-US" sz="1000" b="1" dirty="0">
              <a:effectLst>
                <a:outerShdw blurRad="38100" dist="38100" dir="2700000" algn="tl">
                  <a:srgbClr val="C0C0C0"/>
                </a:outerShdw>
              </a:effectLst>
              <a:latin typeface="Arial" pitchFamily="34" charset="0"/>
            </a:endParaRPr>
          </a:p>
        </p:txBody>
      </p:sp>
      <p:sp>
        <p:nvSpPr>
          <p:cNvPr id="66584" name="Text Box 24"/>
          <p:cNvSpPr txBox="1">
            <a:spLocks noChangeArrowheads="1"/>
          </p:cNvSpPr>
          <p:nvPr/>
        </p:nvSpPr>
        <p:spPr bwMode="auto">
          <a:xfrm>
            <a:off x="2743200" y="3124200"/>
            <a:ext cx="9906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solidFill>
                  <a:srgbClr val="FF0000"/>
                </a:solidFill>
              </a:rPr>
              <a:t>3/11/11</a:t>
            </a:r>
            <a:endParaRPr kumimoji="1" lang="en-US" sz="1000" b="1" dirty="0">
              <a:solidFill>
                <a:srgbClr val="FF0000"/>
              </a:solidFill>
            </a:endParaRPr>
          </a:p>
        </p:txBody>
      </p:sp>
      <p:sp>
        <p:nvSpPr>
          <p:cNvPr id="66585" name="Text Box 25"/>
          <p:cNvSpPr txBox="1">
            <a:spLocks noChangeArrowheads="1"/>
          </p:cNvSpPr>
          <p:nvPr/>
        </p:nvSpPr>
        <p:spPr bwMode="auto">
          <a:xfrm>
            <a:off x="2667000" y="3810000"/>
            <a:ext cx="6858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 </a:t>
            </a:r>
            <a:r>
              <a:rPr kumimoji="1" lang="en-US" sz="1000" b="1" dirty="0" smtClean="0">
                <a:solidFill>
                  <a:srgbClr val="FF0000"/>
                </a:solidFill>
              </a:rPr>
              <a:t>3/11/11</a:t>
            </a:r>
            <a:endParaRPr kumimoji="1" lang="en-US" sz="1000" b="1" dirty="0">
              <a:solidFill>
                <a:srgbClr val="FF0000"/>
              </a:solidFill>
            </a:endParaRPr>
          </a:p>
        </p:txBody>
      </p:sp>
      <p:sp>
        <p:nvSpPr>
          <p:cNvPr id="390170" name="Text Box 26"/>
          <p:cNvSpPr txBox="1">
            <a:spLocks noChangeArrowheads="1"/>
          </p:cNvSpPr>
          <p:nvPr/>
        </p:nvSpPr>
        <p:spPr bwMode="auto">
          <a:xfrm>
            <a:off x="5280025" y="990600"/>
            <a:ext cx="184150" cy="244475"/>
          </a:xfrm>
          <a:prstGeom prst="rect">
            <a:avLst/>
          </a:prstGeom>
          <a:solidFill>
            <a:schemeClr val="tx1"/>
          </a:solidFill>
          <a:ln w="12700" cap="sq">
            <a:noFill/>
            <a:miter lim="800000"/>
            <a:headEnd/>
            <a:tailEnd/>
          </a:ln>
          <a:effectLst/>
        </p:spPr>
        <p:txBody>
          <a:bodyPr>
            <a:spAutoFit/>
          </a:bodyPr>
          <a:lstStyle/>
          <a:p>
            <a:pPr eaLnBrk="0" hangingPunct="0">
              <a:spcBef>
                <a:spcPct val="50000"/>
              </a:spcBef>
              <a:buFontTx/>
              <a:buChar char="•"/>
              <a:defRPr/>
            </a:pPr>
            <a:endParaRPr kumimoji="1" lang="en-US" sz="1000" b="1">
              <a:effectLst>
                <a:outerShdw blurRad="38100" dist="38100" dir="2700000" algn="tl">
                  <a:srgbClr val="FFFFFF"/>
                </a:outerShdw>
              </a:effectLst>
              <a:latin typeface="Arial" pitchFamily="34"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0" y="581025"/>
            <a:ext cx="9144000" cy="608013"/>
          </a:xfrm>
        </p:spPr>
        <p:txBody>
          <a:bodyPr>
            <a:normAutofit fontScale="90000"/>
          </a:bodyPr>
          <a:lstStyle/>
          <a:p>
            <a:pPr algn="ctr" eaLnBrk="1" hangingPunct="1"/>
            <a:r>
              <a:rPr lang="en-US" sz="3600" b="0" smtClean="0">
                <a:latin typeface="Arial" charset="0"/>
              </a:rPr>
              <a:t/>
            </a:r>
            <a:br>
              <a:rPr lang="en-US" sz="3600" b="0" smtClean="0">
                <a:latin typeface="Arial" charset="0"/>
              </a:rPr>
            </a:br>
            <a:r>
              <a:rPr lang="en-US" b="0" smtClean="0">
                <a:solidFill>
                  <a:srgbClr val="006699"/>
                </a:solidFill>
                <a:latin typeface="Arial" charset="0"/>
                <a:cs typeface="Arial" charset="0"/>
              </a:rPr>
              <a:t>Case #2: Zachary </a:t>
            </a:r>
            <a:r>
              <a:rPr lang="en-US" sz="3600" b="0" smtClean="0"/>
              <a:t/>
            </a:r>
            <a:br>
              <a:rPr lang="en-US" sz="3600" b="0" smtClean="0"/>
            </a:br>
            <a:endParaRPr lang="en-US" sz="3600" b="0" smtClean="0"/>
          </a:p>
        </p:txBody>
      </p:sp>
      <p:sp>
        <p:nvSpPr>
          <p:cNvPr id="32772" name="Rectangle 3"/>
          <p:cNvSpPr>
            <a:spLocks noGrp="1" noChangeArrowheads="1"/>
          </p:cNvSpPr>
          <p:nvPr>
            <p:ph type="body" idx="1"/>
          </p:nvPr>
        </p:nvSpPr>
        <p:spPr>
          <a:xfrm>
            <a:off x="381000" y="1524000"/>
            <a:ext cx="8001000" cy="4648200"/>
          </a:xfrm>
        </p:spPr>
        <p:txBody>
          <a:bodyPr>
            <a:normAutofit lnSpcReduction="10000"/>
          </a:bodyPr>
          <a:lstStyle/>
          <a:p>
            <a:pPr eaLnBrk="1" hangingPunct="1">
              <a:lnSpc>
                <a:spcPct val="90000"/>
              </a:lnSpc>
            </a:pPr>
            <a:r>
              <a:rPr lang="en-US" sz="2000" dirty="0" smtClean="0">
                <a:solidFill>
                  <a:schemeClr val="tx2"/>
                </a:solidFill>
                <a:latin typeface="Arial" charset="0"/>
              </a:rPr>
              <a:t>Birth Date:		January 15, 2007 (age 4 years)</a:t>
            </a:r>
          </a:p>
          <a:p>
            <a:pPr eaLnBrk="1" hangingPunct="1">
              <a:lnSpc>
                <a:spcPct val="90000"/>
              </a:lnSpc>
            </a:pPr>
            <a:r>
              <a:rPr lang="en-US" sz="2000" dirty="0" smtClean="0">
                <a:solidFill>
                  <a:schemeClr val="tx2"/>
                </a:solidFill>
                <a:latin typeface="Arial" charset="0"/>
              </a:rPr>
              <a:t>Purpose of Visit:	Well check up 3/11/11 and entering Pre-K 		             8/12/11; will be attending 2 child care       </a:t>
            </a:r>
          </a:p>
          <a:p>
            <a:pPr eaLnBrk="1" hangingPunct="1">
              <a:lnSpc>
                <a:spcPct val="90000"/>
              </a:lnSpc>
              <a:buClr>
                <a:schemeClr val="hlink"/>
              </a:buClr>
              <a:buFont typeface="Wingdings" pitchFamily="2" charset="2"/>
              <a:buNone/>
            </a:pPr>
            <a:r>
              <a:rPr lang="en-US" sz="2000" dirty="0" smtClean="0">
                <a:solidFill>
                  <a:schemeClr val="tx2"/>
                </a:solidFill>
                <a:latin typeface="Arial" charset="0"/>
              </a:rPr>
              <a:t>                                       facilities</a:t>
            </a:r>
          </a:p>
          <a:p>
            <a:pPr eaLnBrk="1" hangingPunct="1">
              <a:lnSpc>
                <a:spcPct val="90000"/>
              </a:lnSpc>
            </a:pPr>
            <a:r>
              <a:rPr lang="en-US" sz="2000" dirty="0" smtClean="0">
                <a:solidFill>
                  <a:schemeClr val="tx2"/>
                </a:solidFill>
                <a:latin typeface="Arial" charset="0"/>
              </a:rPr>
              <a:t>Medical History:	Well today; no known allergies or problems  </a:t>
            </a:r>
          </a:p>
          <a:p>
            <a:pPr eaLnBrk="1" hangingPunct="1">
              <a:lnSpc>
                <a:spcPct val="90000"/>
              </a:lnSpc>
              <a:buClr>
                <a:schemeClr val="hlink"/>
              </a:buClr>
              <a:buFont typeface="Wingdings" pitchFamily="2" charset="2"/>
              <a:buNone/>
            </a:pPr>
            <a:r>
              <a:rPr lang="en-US" sz="2000" dirty="0" smtClean="0">
                <a:solidFill>
                  <a:schemeClr val="tx2"/>
                </a:solidFill>
                <a:latin typeface="Arial" charset="0"/>
              </a:rPr>
              <a:t>                                       with previous vaccines.  Parent thinks child   </a:t>
            </a:r>
          </a:p>
          <a:p>
            <a:pPr eaLnBrk="1" hangingPunct="1">
              <a:lnSpc>
                <a:spcPct val="90000"/>
              </a:lnSpc>
              <a:buClr>
                <a:schemeClr val="hlink"/>
              </a:buClr>
              <a:buFont typeface="Wingdings" pitchFamily="2" charset="2"/>
              <a:buNone/>
            </a:pPr>
            <a:r>
              <a:rPr lang="en-US" sz="2000" dirty="0" smtClean="0">
                <a:solidFill>
                  <a:schemeClr val="tx2"/>
                </a:solidFill>
                <a:latin typeface="Arial" charset="0"/>
              </a:rPr>
              <a:t>                                       had chickenpox  in July 2009, no known  </a:t>
            </a:r>
          </a:p>
          <a:p>
            <a:pPr eaLnBrk="1" hangingPunct="1">
              <a:lnSpc>
                <a:spcPct val="90000"/>
              </a:lnSpc>
              <a:buClr>
                <a:schemeClr val="hlink"/>
              </a:buClr>
              <a:buFont typeface="Wingdings" pitchFamily="2" charset="2"/>
              <a:buNone/>
            </a:pPr>
            <a:r>
              <a:rPr lang="en-US" sz="2000" dirty="0" smtClean="0">
                <a:solidFill>
                  <a:schemeClr val="tx2"/>
                </a:solidFill>
                <a:latin typeface="Arial" charset="0"/>
              </a:rPr>
              <a:t>                                       exposure to a case.  Had several blister like  </a:t>
            </a:r>
          </a:p>
          <a:p>
            <a:pPr eaLnBrk="1" hangingPunct="1">
              <a:lnSpc>
                <a:spcPct val="90000"/>
              </a:lnSpc>
              <a:buClr>
                <a:schemeClr val="hlink"/>
              </a:buClr>
              <a:buFont typeface="Wingdings" pitchFamily="2" charset="2"/>
              <a:buNone/>
            </a:pPr>
            <a:r>
              <a:rPr lang="en-US" sz="2000" dirty="0" smtClean="0">
                <a:solidFill>
                  <a:schemeClr val="tx2"/>
                </a:solidFill>
                <a:latin typeface="Arial" charset="0"/>
              </a:rPr>
              <a:t>                                       sores on arms and legs.</a:t>
            </a:r>
          </a:p>
          <a:p>
            <a:pPr eaLnBrk="1" hangingPunct="1">
              <a:lnSpc>
                <a:spcPct val="90000"/>
              </a:lnSpc>
            </a:pPr>
            <a:r>
              <a:rPr lang="en-US" sz="2000" dirty="0" smtClean="0">
                <a:solidFill>
                  <a:schemeClr val="tx2"/>
                </a:solidFill>
                <a:latin typeface="Arial" charset="0"/>
              </a:rPr>
              <a:t>Vaccine History:	DTaP:	3/17/07; 5/17/07; 7/20/07; 7/12/08</a:t>
            </a:r>
          </a:p>
          <a:p>
            <a:pPr eaLnBrk="1" hangingPunct="1">
              <a:lnSpc>
                <a:spcPct val="90000"/>
              </a:lnSpc>
              <a:buClr>
                <a:schemeClr val="hlink"/>
              </a:buClr>
              <a:buFont typeface="Wingdings" pitchFamily="2" charset="2"/>
              <a:buNone/>
            </a:pPr>
            <a:r>
              <a:rPr lang="en-US" sz="2000" dirty="0" smtClean="0">
                <a:solidFill>
                  <a:schemeClr val="tx2"/>
                </a:solidFill>
                <a:latin typeface="Arial" charset="0"/>
              </a:rPr>
              <a:t>				Hepatitis B: 	1/15/07; 3/17/07; 5/17/07</a:t>
            </a:r>
          </a:p>
          <a:p>
            <a:pPr eaLnBrk="1" hangingPunct="1">
              <a:lnSpc>
                <a:spcPct val="90000"/>
              </a:lnSpc>
              <a:buClr>
                <a:schemeClr val="hlink"/>
              </a:buClr>
              <a:buFont typeface="Wingdings" pitchFamily="2" charset="2"/>
              <a:buNone/>
            </a:pPr>
            <a:r>
              <a:rPr lang="en-US" sz="2000" dirty="0" smtClean="0">
                <a:solidFill>
                  <a:schemeClr val="tx2"/>
                </a:solidFill>
                <a:latin typeface="Arial" charset="0"/>
              </a:rPr>
              <a:t>				</a:t>
            </a:r>
            <a:r>
              <a:rPr lang="en-US" sz="2000" dirty="0" err="1" smtClean="0">
                <a:solidFill>
                  <a:schemeClr val="tx2"/>
                </a:solidFill>
                <a:latin typeface="Arial" charset="0"/>
              </a:rPr>
              <a:t>Hib</a:t>
            </a:r>
            <a:r>
              <a:rPr lang="en-US" sz="2000" dirty="0" smtClean="0">
                <a:solidFill>
                  <a:schemeClr val="tx2"/>
                </a:solidFill>
                <a:latin typeface="Arial" charset="0"/>
              </a:rPr>
              <a:t>:		3/17/07; 5/17/07; 7/20/07</a:t>
            </a:r>
          </a:p>
          <a:p>
            <a:pPr eaLnBrk="1" hangingPunct="1">
              <a:lnSpc>
                <a:spcPct val="90000"/>
              </a:lnSpc>
              <a:buClr>
                <a:schemeClr val="hlink"/>
              </a:buClr>
              <a:buFont typeface="Wingdings" pitchFamily="2" charset="2"/>
              <a:buNone/>
            </a:pPr>
            <a:r>
              <a:rPr lang="en-US" sz="2000" dirty="0" smtClean="0">
                <a:solidFill>
                  <a:schemeClr val="tx2"/>
                </a:solidFill>
                <a:latin typeface="Arial" charset="0"/>
              </a:rPr>
              <a:t>				IPV:		3/17/07; 5/17/07; 7/12/08</a:t>
            </a:r>
          </a:p>
          <a:p>
            <a:pPr eaLnBrk="1" hangingPunct="1">
              <a:lnSpc>
                <a:spcPct val="90000"/>
              </a:lnSpc>
              <a:buClr>
                <a:schemeClr val="hlink"/>
              </a:buClr>
              <a:buFont typeface="Wingdings" pitchFamily="2" charset="2"/>
              <a:buNone/>
            </a:pPr>
            <a:r>
              <a:rPr lang="en-US" sz="2000" dirty="0" smtClean="0">
                <a:solidFill>
                  <a:schemeClr val="tx2"/>
                </a:solidFill>
                <a:latin typeface="Arial" charset="0"/>
              </a:rPr>
              <a:t>				MMR:		2/12/08</a:t>
            </a:r>
          </a:p>
          <a:p>
            <a:pPr eaLnBrk="1" hangingPunct="1">
              <a:lnSpc>
                <a:spcPct val="90000"/>
              </a:lnSpc>
              <a:buFontTx/>
              <a:buNone/>
            </a:pPr>
            <a:endParaRPr lang="en-US" sz="2000" dirty="0" smtClean="0">
              <a:solidFill>
                <a:schemeClr val="tx2"/>
              </a:solidFill>
              <a:latin typeface="Arial" charset="0"/>
            </a:endParaRPr>
          </a:p>
        </p:txBody>
      </p:sp>
      <p:graphicFrame>
        <p:nvGraphicFramePr>
          <p:cNvPr id="32770" name="Object 4"/>
          <p:cNvGraphicFramePr>
            <a:graphicFrameLocks noChangeAspect="1"/>
          </p:cNvGraphicFramePr>
          <p:nvPr/>
        </p:nvGraphicFramePr>
        <p:xfrm>
          <a:off x="7620000" y="228600"/>
          <a:ext cx="1158875" cy="1752600"/>
        </p:xfrm>
        <a:graphic>
          <a:graphicData uri="http://schemas.openxmlformats.org/presentationml/2006/ole">
            <p:oleObj spid="_x0000_s32770" name="Clip" r:id="rId4" imgW="2828571" imgH="4285714" progId="">
              <p:embed/>
            </p:oleObj>
          </a:graphicData>
        </a:graphic>
      </p:graphicFrame>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algn="ctr" eaLnBrk="1" hangingPunct="1"/>
            <a:r>
              <a:rPr lang="en-US" b="0" smtClean="0">
                <a:solidFill>
                  <a:srgbClr val="006699"/>
                </a:solidFill>
                <a:latin typeface="Arial" charset="0"/>
              </a:rPr>
              <a:t>Case #2: Zachary…continued</a:t>
            </a:r>
          </a:p>
        </p:txBody>
      </p:sp>
      <p:sp>
        <p:nvSpPr>
          <p:cNvPr id="67587" name="Rectangle 3"/>
          <p:cNvSpPr>
            <a:spLocks noGrp="1" noChangeArrowheads="1"/>
          </p:cNvSpPr>
          <p:nvPr>
            <p:ph type="body" idx="1"/>
          </p:nvPr>
        </p:nvSpPr>
        <p:spPr/>
        <p:txBody>
          <a:bodyPr>
            <a:normAutofit fontScale="85000" lnSpcReduction="10000"/>
          </a:bodyPr>
          <a:lstStyle/>
          <a:p>
            <a:pPr eaLnBrk="1" hangingPunct="1">
              <a:lnSpc>
                <a:spcPct val="110000"/>
              </a:lnSpc>
            </a:pPr>
            <a:r>
              <a:rPr lang="en-US" sz="2800" dirty="0" smtClean="0"/>
              <a:t>Can a certificate be issued today without administering any vaccines?</a:t>
            </a:r>
          </a:p>
          <a:p>
            <a:pPr lvl="1" eaLnBrk="1" hangingPunct="1">
              <a:lnSpc>
                <a:spcPct val="110000"/>
              </a:lnSpc>
            </a:pPr>
            <a:r>
              <a:rPr lang="en-US" sz="2400" dirty="0" smtClean="0"/>
              <a:t>No</a:t>
            </a:r>
          </a:p>
          <a:p>
            <a:pPr eaLnBrk="1" hangingPunct="1">
              <a:lnSpc>
                <a:spcPct val="110000"/>
              </a:lnSpc>
            </a:pPr>
            <a:r>
              <a:rPr lang="en-US" sz="2800" dirty="0" smtClean="0"/>
              <a:t>Which tables in the policy guide should be utilized to determine the required vaccines for </a:t>
            </a:r>
            <a:r>
              <a:rPr lang="en-US" sz="2800" dirty="0" err="1" smtClean="0"/>
              <a:t>PreK</a:t>
            </a:r>
            <a:r>
              <a:rPr lang="en-US" sz="2800" dirty="0" smtClean="0"/>
              <a:t> attendance and minimal time intervals for doses if indicated?</a:t>
            </a:r>
          </a:p>
          <a:p>
            <a:pPr lvl="1" eaLnBrk="1" hangingPunct="1">
              <a:lnSpc>
                <a:spcPct val="110000"/>
              </a:lnSpc>
            </a:pPr>
            <a:r>
              <a:rPr lang="en-US" sz="2400" dirty="0" smtClean="0"/>
              <a:t>Required Doses for Attendance in  Facilities and Schools For Children Who Started  Immunization Before Age 7 Years and </a:t>
            </a:r>
          </a:p>
          <a:p>
            <a:pPr lvl="1" eaLnBrk="1" hangingPunct="1">
              <a:lnSpc>
                <a:spcPct val="110000"/>
              </a:lnSpc>
            </a:pPr>
            <a:r>
              <a:rPr lang="en-US" sz="2400" dirty="0" smtClean="0"/>
              <a:t>Minimal Intervals Between Doses</a:t>
            </a:r>
          </a:p>
          <a:p>
            <a:pPr eaLnBrk="1" hangingPunct="1">
              <a:lnSpc>
                <a:spcPct val="110000"/>
              </a:lnSpc>
            </a:pPr>
            <a:r>
              <a:rPr lang="en-US" sz="2800" dirty="0" smtClean="0"/>
              <a:t>What </a:t>
            </a:r>
            <a:r>
              <a:rPr lang="en-US" sz="2800" u="sng" dirty="0" smtClean="0"/>
              <a:t>vaccines if any should routinely</a:t>
            </a:r>
            <a:r>
              <a:rPr lang="en-US" sz="2800" dirty="0" smtClean="0"/>
              <a:t> be given today?</a:t>
            </a:r>
          </a:p>
          <a:p>
            <a:pPr lvl="1" eaLnBrk="1" hangingPunct="1">
              <a:lnSpc>
                <a:spcPct val="110000"/>
              </a:lnSpc>
            </a:pPr>
            <a:r>
              <a:rPr lang="en-US" sz="2400" dirty="0" smtClean="0"/>
              <a:t>#5 DTaP; #4 hepatitis B; #4  </a:t>
            </a:r>
            <a:r>
              <a:rPr lang="en-US" sz="2400" dirty="0" err="1" smtClean="0"/>
              <a:t>Hib</a:t>
            </a:r>
            <a:r>
              <a:rPr lang="en-US" sz="2400" dirty="0" smtClean="0"/>
              <a:t>; #4 IPV; #2 MMR; #1 Varicella, #1 PCV13, and #1 Hep A</a:t>
            </a:r>
          </a:p>
          <a:p>
            <a:pPr eaLnBrk="1" hangingPunct="1">
              <a:lnSpc>
                <a:spcPct val="80000"/>
              </a:lnSpc>
            </a:pPr>
            <a:endParaRPr lang="en-US" sz="2800"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a:stretch>
            <a:fillRect/>
          </a:stretch>
        </p:blipFill>
        <p:spPr bwMode="auto">
          <a:xfrm>
            <a:off x="2209800" y="304800"/>
            <a:ext cx="4533900" cy="6096000"/>
          </a:xfrm>
          <a:prstGeom prst="rect">
            <a:avLst/>
          </a:prstGeom>
          <a:noFill/>
          <a:ln w="38100">
            <a:solidFill>
              <a:srgbClr val="FF0000"/>
            </a:solidFill>
            <a:miter lim="800000"/>
            <a:headEnd/>
            <a:tailEnd/>
          </a:ln>
        </p:spPr>
      </p:pic>
      <p:sp>
        <p:nvSpPr>
          <p:cNvPr id="68611" name="Text Box 3"/>
          <p:cNvSpPr txBox="1">
            <a:spLocks noChangeAspect="1" noChangeArrowheads="1"/>
          </p:cNvSpPr>
          <p:nvPr/>
        </p:nvSpPr>
        <p:spPr bwMode="auto">
          <a:xfrm>
            <a:off x="1981200" y="990600"/>
            <a:ext cx="1676400" cy="287338"/>
          </a:xfrm>
          <a:prstGeom prst="rect">
            <a:avLst/>
          </a:prstGeom>
          <a:solidFill>
            <a:srgbClr val="C0C0C0"/>
          </a:solidFill>
          <a:ln w="12700" cap="sq">
            <a:solidFill>
              <a:srgbClr val="FF3300"/>
            </a:solidFill>
            <a:miter lim="800000"/>
            <a:headEnd type="none" w="sm" len="sm"/>
            <a:tailEnd type="none" w="sm" len="sm"/>
          </a:ln>
        </p:spPr>
        <p:txBody>
          <a:bodyPr>
            <a:spAutoFit/>
          </a:bodyPr>
          <a:lstStyle/>
          <a:p>
            <a:pPr eaLnBrk="0" hangingPunct="0"/>
            <a:r>
              <a:rPr lang="en-US" sz="1200" b="1">
                <a:latin typeface="Times New Roman" pitchFamily="18" charset="0"/>
              </a:rPr>
              <a:t>Kim and Zach Barnes</a:t>
            </a:r>
          </a:p>
        </p:txBody>
      </p:sp>
      <p:sp>
        <p:nvSpPr>
          <p:cNvPr id="68612" name="Text Box 4"/>
          <p:cNvSpPr txBox="1">
            <a:spLocks noChangeArrowheads="1"/>
          </p:cNvSpPr>
          <p:nvPr/>
        </p:nvSpPr>
        <p:spPr bwMode="auto">
          <a:xfrm>
            <a:off x="2057400" y="685800"/>
            <a:ext cx="1419225" cy="317500"/>
          </a:xfrm>
          <a:prstGeom prst="rect">
            <a:avLst/>
          </a:prstGeom>
          <a:solidFill>
            <a:srgbClr val="C0C0C0"/>
          </a:solidFill>
          <a:ln w="12700" cap="sq">
            <a:solidFill>
              <a:srgbClr val="FF3300"/>
            </a:solidFill>
            <a:miter lim="800000"/>
            <a:headEnd type="none" w="sm" len="sm"/>
            <a:tailEnd type="none" w="sm" len="sm"/>
          </a:ln>
        </p:spPr>
        <p:txBody>
          <a:bodyPr wrap="none">
            <a:spAutoFit/>
          </a:bodyPr>
          <a:lstStyle/>
          <a:p>
            <a:pPr eaLnBrk="0" hangingPunct="0"/>
            <a:r>
              <a:rPr lang="en-US" sz="1400" b="1">
                <a:latin typeface="Times New Roman" pitchFamily="18" charset="0"/>
              </a:rPr>
              <a:t>Zachary Barnes</a:t>
            </a:r>
          </a:p>
        </p:txBody>
      </p:sp>
      <p:sp>
        <p:nvSpPr>
          <p:cNvPr id="68613" name="Text Box 5"/>
          <p:cNvSpPr txBox="1">
            <a:spLocks noChangeArrowheads="1"/>
          </p:cNvSpPr>
          <p:nvPr/>
        </p:nvSpPr>
        <p:spPr bwMode="auto">
          <a:xfrm>
            <a:off x="4800600" y="5334000"/>
            <a:ext cx="2286000" cy="698500"/>
          </a:xfrm>
          <a:prstGeom prst="rect">
            <a:avLst/>
          </a:prstGeom>
          <a:solidFill>
            <a:srgbClr val="B2B2B2"/>
          </a:solidFill>
          <a:ln w="12700" cap="sq">
            <a:solidFill>
              <a:srgbClr val="FF0000"/>
            </a:solidFill>
            <a:miter lim="800000"/>
            <a:headEnd/>
            <a:tailEnd/>
          </a:ln>
        </p:spPr>
        <p:txBody>
          <a:bodyPr>
            <a:spAutoFit/>
          </a:bodyPr>
          <a:lstStyle/>
          <a:p>
            <a:pPr eaLnBrk="0" hangingPunct="0">
              <a:spcBef>
                <a:spcPct val="50000"/>
              </a:spcBef>
            </a:pPr>
            <a:r>
              <a:rPr kumimoji="1" lang="en-US" sz="1000" b="1">
                <a:latin typeface="Times New Roman" pitchFamily="18" charset="0"/>
              </a:rPr>
              <a:t>GA Immunization Program</a:t>
            </a:r>
          </a:p>
          <a:p>
            <a:pPr eaLnBrk="0" hangingPunct="0">
              <a:lnSpc>
                <a:spcPct val="40000"/>
              </a:lnSpc>
              <a:spcBef>
                <a:spcPct val="50000"/>
              </a:spcBef>
            </a:pPr>
            <a:r>
              <a:rPr kumimoji="1" lang="en-US" sz="1000" b="1">
                <a:latin typeface="Times New Roman" pitchFamily="18" charset="0"/>
              </a:rPr>
              <a:t>2 Peachtree St., NW, Ste. 13-476</a:t>
            </a:r>
          </a:p>
          <a:p>
            <a:pPr eaLnBrk="0" hangingPunct="0">
              <a:lnSpc>
                <a:spcPct val="50000"/>
              </a:lnSpc>
              <a:spcBef>
                <a:spcPct val="50000"/>
              </a:spcBef>
            </a:pPr>
            <a:r>
              <a:rPr kumimoji="1" lang="en-US" sz="1000" b="1">
                <a:latin typeface="Times New Roman" pitchFamily="18" charset="0"/>
              </a:rPr>
              <a:t>Atlanta, GA 30303</a:t>
            </a:r>
          </a:p>
          <a:p>
            <a:pPr eaLnBrk="0" hangingPunct="0">
              <a:lnSpc>
                <a:spcPct val="50000"/>
              </a:lnSpc>
              <a:spcBef>
                <a:spcPct val="50000"/>
              </a:spcBef>
            </a:pPr>
            <a:r>
              <a:rPr kumimoji="1" lang="en-US" sz="1000" b="1">
                <a:latin typeface="Times New Roman" pitchFamily="18" charset="0"/>
              </a:rPr>
              <a:t>404-657-3158</a:t>
            </a:r>
          </a:p>
        </p:txBody>
      </p:sp>
      <p:sp>
        <p:nvSpPr>
          <p:cNvPr id="68614" name="Text Box 6"/>
          <p:cNvSpPr txBox="1">
            <a:spLocks noChangeArrowheads="1"/>
          </p:cNvSpPr>
          <p:nvPr/>
        </p:nvSpPr>
        <p:spPr bwMode="auto">
          <a:xfrm>
            <a:off x="5715000" y="6019800"/>
            <a:ext cx="762000" cy="287338"/>
          </a:xfrm>
          <a:prstGeom prst="rect">
            <a:avLst/>
          </a:prstGeom>
          <a:solidFill>
            <a:srgbClr val="B2B2B2"/>
          </a:solidFill>
          <a:ln w="12700" cap="sq">
            <a:solidFill>
              <a:srgbClr val="FF0000"/>
            </a:solidFill>
            <a:miter lim="800000"/>
            <a:headEnd/>
            <a:tailEnd/>
          </a:ln>
        </p:spPr>
        <p:txBody>
          <a:bodyPr>
            <a:spAutoFit/>
          </a:bodyPr>
          <a:lstStyle/>
          <a:p>
            <a:pPr eaLnBrk="0" hangingPunct="0">
              <a:spcBef>
                <a:spcPct val="50000"/>
              </a:spcBef>
            </a:pPr>
            <a:r>
              <a:rPr kumimoji="1" lang="en-US" sz="1200" b="1">
                <a:latin typeface="Times New Roman" pitchFamily="18" charset="0"/>
              </a:rPr>
              <a:t>3/11/11</a:t>
            </a:r>
          </a:p>
        </p:txBody>
      </p:sp>
      <p:sp>
        <p:nvSpPr>
          <p:cNvPr id="68615" name="Text Box 7"/>
          <p:cNvSpPr txBox="1">
            <a:spLocks noChangeArrowheads="1"/>
          </p:cNvSpPr>
          <p:nvPr/>
        </p:nvSpPr>
        <p:spPr bwMode="auto">
          <a:xfrm>
            <a:off x="3657600" y="6096000"/>
            <a:ext cx="1905000" cy="276225"/>
          </a:xfrm>
          <a:prstGeom prst="rect">
            <a:avLst/>
          </a:prstGeom>
          <a:solidFill>
            <a:srgbClr val="B2B2B2"/>
          </a:solidFill>
          <a:ln w="12700" cap="sq">
            <a:solidFill>
              <a:srgbClr val="FF0000"/>
            </a:solidFill>
            <a:miter lim="800000"/>
            <a:headEnd/>
            <a:tailEnd/>
          </a:ln>
        </p:spPr>
        <p:txBody>
          <a:bodyPr>
            <a:spAutoFit/>
          </a:bodyPr>
          <a:lstStyle/>
          <a:p>
            <a:pPr eaLnBrk="0" hangingPunct="0">
              <a:spcBef>
                <a:spcPct val="50000"/>
              </a:spcBef>
            </a:pPr>
            <a:r>
              <a:rPr kumimoji="1" lang="en-US" sz="1200" b="1">
                <a:latin typeface="Lucida Handwriting" pitchFamily="66" charset="0"/>
              </a:rPr>
              <a:t>Penny  Conner, RN</a:t>
            </a:r>
          </a:p>
        </p:txBody>
      </p:sp>
      <p:sp>
        <p:nvSpPr>
          <p:cNvPr id="68616" name="Text Box 8"/>
          <p:cNvSpPr txBox="1">
            <a:spLocks noChangeAspect="1" noChangeArrowheads="1"/>
          </p:cNvSpPr>
          <p:nvPr/>
        </p:nvSpPr>
        <p:spPr bwMode="auto">
          <a:xfrm>
            <a:off x="3657600" y="685800"/>
            <a:ext cx="838200" cy="317500"/>
          </a:xfrm>
          <a:prstGeom prst="rect">
            <a:avLst/>
          </a:prstGeom>
          <a:solidFill>
            <a:srgbClr val="C0C0C0"/>
          </a:solidFill>
          <a:ln w="12700" cap="sq">
            <a:solidFill>
              <a:srgbClr val="FF3300"/>
            </a:solidFill>
            <a:miter lim="800000"/>
            <a:headEnd type="none" w="sm" len="sm"/>
            <a:tailEnd type="none" w="sm" len="sm"/>
          </a:ln>
        </p:spPr>
        <p:txBody>
          <a:bodyPr>
            <a:spAutoFit/>
          </a:bodyPr>
          <a:lstStyle/>
          <a:p>
            <a:pPr eaLnBrk="0" hangingPunct="0"/>
            <a:r>
              <a:rPr lang="en-US" sz="1400" b="1">
                <a:latin typeface="Times New Roman" pitchFamily="18" charset="0"/>
              </a:rPr>
              <a:t>01/15/07</a:t>
            </a:r>
          </a:p>
        </p:txBody>
      </p:sp>
      <p:sp>
        <p:nvSpPr>
          <p:cNvPr id="68617" name="Rectangle 9"/>
          <p:cNvSpPr>
            <a:spLocks noChangeArrowheads="1"/>
          </p:cNvSpPr>
          <p:nvPr/>
        </p:nvSpPr>
        <p:spPr bwMode="auto">
          <a:xfrm>
            <a:off x="5257800" y="914400"/>
            <a:ext cx="304800" cy="152400"/>
          </a:xfrm>
          <a:prstGeom prst="rect">
            <a:avLst/>
          </a:prstGeom>
          <a:solidFill>
            <a:schemeClr val="tx1"/>
          </a:solidFill>
          <a:ln w="12700" cap="sq">
            <a:solidFill>
              <a:schemeClr val="bg1"/>
            </a:solidFill>
            <a:miter lim="800000"/>
            <a:headEnd/>
            <a:tailEnd/>
          </a:ln>
        </p:spPr>
        <p:txBody>
          <a:bodyPr wrap="none" anchor="ctr"/>
          <a:lstStyle/>
          <a:p>
            <a:endParaRPr lang="en-US"/>
          </a:p>
        </p:txBody>
      </p:sp>
      <p:sp>
        <p:nvSpPr>
          <p:cNvPr id="68618" name="Text Box 10"/>
          <p:cNvSpPr txBox="1">
            <a:spLocks noChangeArrowheads="1"/>
          </p:cNvSpPr>
          <p:nvPr/>
        </p:nvSpPr>
        <p:spPr bwMode="auto">
          <a:xfrm>
            <a:off x="4495800" y="762000"/>
            <a:ext cx="685800" cy="246063"/>
          </a:xfrm>
          <a:prstGeom prst="rect">
            <a:avLst/>
          </a:prstGeom>
          <a:solidFill>
            <a:srgbClr val="C0C0C0"/>
          </a:solidFill>
          <a:ln w="19050" cap="sq">
            <a:solidFill>
              <a:srgbClr val="FF0000"/>
            </a:solidFill>
            <a:miter lim="800000"/>
            <a:headEnd/>
            <a:tailEnd/>
          </a:ln>
        </p:spPr>
        <p:txBody>
          <a:bodyPr>
            <a:spAutoFit/>
          </a:bodyPr>
          <a:lstStyle/>
          <a:p>
            <a:pPr eaLnBrk="0" hangingPunct="0">
              <a:spcBef>
                <a:spcPct val="50000"/>
              </a:spcBef>
            </a:pPr>
            <a:r>
              <a:rPr kumimoji="1" lang="en-US" sz="1000" b="1"/>
              <a:t>7/01/12</a:t>
            </a:r>
          </a:p>
        </p:txBody>
      </p:sp>
      <p:sp>
        <p:nvSpPr>
          <p:cNvPr id="68619" name="Text Box 11"/>
          <p:cNvSpPr txBox="1">
            <a:spLocks noChangeArrowheads="1"/>
          </p:cNvSpPr>
          <p:nvPr/>
        </p:nvSpPr>
        <p:spPr bwMode="auto">
          <a:xfrm>
            <a:off x="2514600" y="2133600"/>
            <a:ext cx="609600" cy="244475"/>
          </a:xfrm>
          <a:prstGeom prst="rect">
            <a:avLst/>
          </a:prstGeom>
          <a:noFill/>
          <a:ln w="12700" cap="sq">
            <a:noFill/>
            <a:miter lim="800000"/>
            <a:headEnd/>
            <a:tailEnd/>
          </a:ln>
        </p:spPr>
        <p:txBody>
          <a:bodyPr>
            <a:spAutoFit/>
          </a:bodyPr>
          <a:lstStyle/>
          <a:p>
            <a:pPr eaLnBrk="0" hangingPunct="0">
              <a:spcBef>
                <a:spcPct val="50000"/>
              </a:spcBef>
            </a:pPr>
            <a:r>
              <a:rPr kumimoji="1" lang="en-US" sz="1000" b="1">
                <a:solidFill>
                  <a:schemeClr val="bg1"/>
                </a:solidFill>
              </a:rPr>
              <a:t>3/17/03</a:t>
            </a:r>
          </a:p>
        </p:txBody>
      </p:sp>
      <p:sp>
        <p:nvSpPr>
          <p:cNvPr id="68620" name="Text Box 12"/>
          <p:cNvSpPr txBox="1">
            <a:spLocks noChangeArrowheads="1"/>
          </p:cNvSpPr>
          <p:nvPr/>
        </p:nvSpPr>
        <p:spPr bwMode="auto">
          <a:xfrm>
            <a:off x="2971800" y="2133600"/>
            <a:ext cx="609600" cy="244475"/>
          </a:xfrm>
          <a:prstGeom prst="rect">
            <a:avLst/>
          </a:prstGeom>
          <a:noFill/>
          <a:ln w="12700" cap="sq">
            <a:noFill/>
            <a:miter lim="800000"/>
            <a:headEnd/>
            <a:tailEnd/>
          </a:ln>
        </p:spPr>
        <p:txBody>
          <a:bodyPr>
            <a:spAutoFit/>
          </a:bodyPr>
          <a:lstStyle/>
          <a:p>
            <a:pPr eaLnBrk="0" hangingPunct="0">
              <a:spcBef>
                <a:spcPct val="50000"/>
              </a:spcBef>
            </a:pPr>
            <a:r>
              <a:rPr kumimoji="1" lang="en-US" sz="1000" b="1">
                <a:solidFill>
                  <a:schemeClr val="bg1"/>
                </a:solidFill>
              </a:rPr>
              <a:t>5/17/03</a:t>
            </a:r>
          </a:p>
        </p:txBody>
      </p:sp>
      <p:sp>
        <p:nvSpPr>
          <p:cNvPr id="68621" name="Text Box 13"/>
          <p:cNvSpPr txBox="1">
            <a:spLocks noChangeArrowheads="1"/>
          </p:cNvSpPr>
          <p:nvPr/>
        </p:nvSpPr>
        <p:spPr bwMode="auto">
          <a:xfrm>
            <a:off x="3429000" y="2133600"/>
            <a:ext cx="14478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             7/20/07</a:t>
            </a:r>
            <a:endParaRPr kumimoji="1" lang="en-US" sz="1000" b="1" dirty="0"/>
          </a:p>
        </p:txBody>
      </p:sp>
      <p:sp>
        <p:nvSpPr>
          <p:cNvPr id="68622" name="Text Box 14"/>
          <p:cNvSpPr txBox="1">
            <a:spLocks noChangeArrowheads="1"/>
          </p:cNvSpPr>
          <p:nvPr/>
        </p:nvSpPr>
        <p:spPr bwMode="auto">
          <a:xfrm>
            <a:off x="3810000" y="2133600"/>
            <a:ext cx="18288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               7/12/08</a:t>
            </a:r>
            <a:endParaRPr kumimoji="1" lang="en-US" sz="1000" b="1" dirty="0"/>
          </a:p>
        </p:txBody>
      </p:sp>
      <p:sp>
        <p:nvSpPr>
          <p:cNvPr id="68623" name="Text Box 15"/>
          <p:cNvSpPr txBox="1">
            <a:spLocks noChangeArrowheads="1"/>
          </p:cNvSpPr>
          <p:nvPr/>
        </p:nvSpPr>
        <p:spPr bwMode="auto">
          <a:xfrm>
            <a:off x="3962400" y="2133600"/>
            <a:ext cx="2209800" cy="244475"/>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                         </a:t>
            </a:r>
            <a:r>
              <a:rPr kumimoji="1" lang="en-US" sz="1000" b="1" dirty="0" smtClean="0">
                <a:solidFill>
                  <a:srgbClr val="FF0000"/>
                </a:solidFill>
              </a:rPr>
              <a:t>3/11/11</a:t>
            </a:r>
            <a:endParaRPr kumimoji="1" lang="en-US" sz="1000" b="1" dirty="0">
              <a:solidFill>
                <a:srgbClr val="FF0000"/>
              </a:solidFill>
            </a:endParaRPr>
          </a:p>
        </p:txBody>
      </p:sp>
      <p:sp>
        <p:nvSpPr>
          <p:cNvPr id="68624" name="Text Box 16"/>
          <p:cNvSpPr txBox="1">
            <a:spLocks noChangeArrowheads="1"/>
          </p:cNvSpPr>
          <p:nvPr/>
        </p:nvSpPr>
        <p:spPr bwMode="auto">
          <a:xfrm>
            <a:off x="2743200" y="2514600"/>
            <a:ext cx="22860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          115/073 17 07 51707</a:t>
            </a:r>
            <a:endParaRPr kumimoji="1" lang="en-US" sz="1000" b="1" dirty="0"/>
          </a:p>
        </p:txBody>
      </p:sp>
      <p:sp>
        <p:nvSpPr>
          <p:cNvPr id="68625" name="Text Box 17"/>
          <p:cNvSpPr txBox="1">
            <a:spLocks noChangeArrowheads="1"/>
          </p:cNvSpPr>
          <p:nvPr/>
        </p:nvSpPr>
        <p:spPr bwMode="auto">
          <a:xfrm>
            <a:off x="2514600" y="2133600"/>
            <a:ext cx="12192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               3/17/07</a:t>
            </a:r>
            <a:endParaRPr kumimoji="1" lang="en-US" sz="1000" b="1" dirty="0"/>
          </a:p>
        </p:txBody>
      </p:sp>
      <p:sp>
        <p:nvSpPr>
          <p:cNvPr id="68627" name="Text Box 19"/>
          <p:cNvSpPr txBox="1">
            <a:spLocks noChangeArrowheads="1"/>
          </p:cNvSpPr>
          <p:nvPr/>
        </p:nvSpPr>
        <p:spPr bwMode="auto">
          <a:xfrm>
            <a:off x="2590800" y="3429000"/>
            <a:ext cx="1524000" cy="244475"/>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solidFill>
                  <a:srgbClr val="FF0000"/>
                </a:solidFill>
              </a:rPr>
              <a:t>            2/12/08  </a:t>
            </a:r>
            <a:r>
              <a:rPr kumimoji="1" lang="en-US" sz="1000" b="1" dirty="0">
                <a:solidFill>
                  <a:srgbClr val="FF0000"/>
                </a:solidFill>
              </a:rPr>
              <a:t>3/11/11</a:t>
            </a:r>
          </a:p>
        </p:txBody>
      </p:sp>
      <p:sp>
        <p:nvSpPr>
          <p:cNvPr id="68628" name="Text Box 20"/>
          <p:cNvSpPr txBox="1">
            <a:spLocks noChangeArrowheads="1"/>
          </p:cNvSpPr>
          <p:nvPr/>
        </p:nvSpPr>
        <p:spPr bwMode="auto">
          <a:xfrm>
            <a:off x="2590800" y="4114800"/>
            <a:ext cx="1219200" cy="244475"/>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            </a:t>
            </a:r>
            <a:r>
              <a:rPr kumimoji="1" lang="en-US" sz="1000" b="1" dirty="0" smtClean="0">
                <a:solidFill>
                  <a:srgbClr val="FF0000"/>
                </a:solidFill>
              </a:rPr>
              <a:t> 3/11/11</a:t>
            </a:r>
            <a:endParaRPr kumimoji="1" lang="en-US" sz="1000" b="1" dirty="0">
              <a:solidFill>
                <a:srgbClr val="FF0000"/>
              </a:solidFill>
            </a:endParaRPr>
          </a:p>
        </p:txBody>
      </p:sp>
      <p:sp>
        <p:nvSpPr>
          <p:cNvPr id="68629" name="Text Box 21"/>
          <p:cNvSpPr txBox="1">
            <a:spLocks noChangeArrowheads="1"/>
          </p:cNvSpPr>
          <p:nvPr/>
        </p:nvSpPr>
        <p:spPr bwMode="auto">
          <a:xfrm>
            <a:off x="2590800" y="3962400"/>
            <a:ext cx="11430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            </a:t>
            </a:r>
            <a:r>
              <a:rPr kumimoji="1" lang="en-US" sz="1000" b="1" dirty="0" smtClean="0">
                <a:solidFill>
                  <a:srgbClr val="FF0000"/>
                </a:solidFill>
              </a:rPr>
              <a:t> 3/11/11</a:t>
            </a:r>
            <a:endParaRPr kumimoji="1" lang="en-US" sz="1000" b="1" dirty="0">
              <a:solidFill>
                <a:srgbClr val="FF0000"/>
              </a:solidFill>
            </a:endParaRPr>
          </a:p>
        </p:txBody>
      </p:sp>
      <p:sp>
        <p:nvSpPr>
          <p:cNvPr id="68630" name="Text Box 22"/>
          <p:cNvSpPr txBox="1">
            <a:spLocks noChangeArrowheads="1"/>
          </p:cNvSpPr>
          <p:nvPr/>
        </p:nvSpPr>
        <p:spPr bwMode="auto">
          <a:xfrm>
            <a:off x="2971800" y="2133600"/>
            <a:ext cx="19050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              5/17/07</a:t>
            </a:r>
            <a:endParaRPr kumimoji="1" lang="en-US" sz="1000" b="1" dirty="0"/>
          </a:p>
        </p:txBody>
      </p:sp>
      <p:sp>
        <p:nvSpPr>
          <p:cNvPr id="68631" name="Text Box 23"/>
          <p:cNvSpPr txBox="1">
            <a:spLocks noChangeArrowheads="1"/>
          </p:cNvSpPr>
          <p:nvPr/>
        </p:nvSpPr>
        <p:spPr bwMode="auto">
          <a:xfrm>
            <a:off x="2514600" y="3048000"/>
            <a:ext cx="2667000" cy="244475"/>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               3/17/03</a:t>
            </a:r>
            <a:r>
              <a:rPr kumimoji="1" lang="en-US" sz="1000" b="1" dirty="0" smtClean="0">
                <a:solidFill>
                  <a:schemeClr val="bg1"/>
                </a:solidFill>
              </a:rPr>
              <a:t>7 </a:t>
            </a:r>
            <a:r>
              <a:rPr kumimoji="1" lang="en-US" sz="1000" b="1" dirty="0"/>
              <a:t>5/17/07 7/20/07 </a:t>
            </a:r>
            <a:r>
              <a:rPr kumimoji="1" lang="en-US" sz="1000" b="1" dirty="0" smtClean="0">
                <a:solidFill>
                  <a:srgbClr val="FF0000"/>
                </a:solidFill>
              </a:rPr>
              <a:t>3/11/11</a:t>
            </a:r>
            <a:endParaRPr kumimoji="1" lang="en-US" sz="1000" b="1" dirty="0">
              <a:solidFill>
                <a:srgbClr val="FF0000"/>
              </a:solidFill>
            </a:endParaRPr>
          </a:p>
        </p:txBody>
      </p:sp>
      <p:sp>
        <p:nvSpPr>
          <p:cNvPr id="68632" name="Text Box 24"/>
          <p:cNvSpPr txBox="1">
            <a:spLocks noChangeArrowheads="1"/>
          </p:cNvSpPr>
          <p:nvPr/>
        </p:nvSpPr>
        <p:spPr bwMode="auto">
          <a:xfrm>
            <a:off x="2514600" y="2819400"/>
            <a:ext cx="3200400" cy="246063"/>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               3/17/07</a:t>
            </a:r>
            <a:r>
              <a:rPr kumimoji="1" lang="en-US" sz="1000" b="1" dirty="0" smtClean="0">
                <a:solidFill>
                  <a:schemeClr val="bg1"/>
                </a:solidFill>
              </a:rPr>
              <a:t>  </a:t>
            </a:r>
            <a:r>
              <a:rPr kumimoji="1" lang="en-US" sz="1000" b="1" dirty="0"/>
              <a:t>5/17/07</a:t>
            </a:r>
            <a:r>
              <a:rPr kumimoji="1" lang="en-US" sz="1000" b="1" dirty="0">
                <a:solidFill>
                  <a:schemeClr val="bg1"/>
                </a:solidFill>
              </a:rPr>
              <a:t>  </a:t>
            </a:r>
            <a:r>
              <a:rPr kumimoji="1" lang="en-US" sz="1000" b="1" dirty="0" smtClean="0"/>
              <a:t>7/12/07</a:t>
            </a:r>
            <a:r>
              <a:rPr kumimoji="1" lang="en-US" sz="1000" b="1" dirty="0" smtClean="0">
                <a:solidFill>
                  <a:schemeClr val="bg1"/>
                </a:solidFill>
              </a:rPr>
              <a:t> </a:t>
            </a:r>
            <a:r>
              <a:rPr kumimoji="1" lang="en-US" sz="1000" b="1" dirty="0">
                <a:solidFill>
                  <a:srgbClr val="FF0000"/>
                </a:solidFill>
              </a:rPr>
              <a:t>3/11/11</a:t>
            </a:r>
          </a:p>
        </p:txBody>
      </p:sp>
      <p:sp>
        <p:nvSpPr>
          <p:cNvPr id="68633" name="Text Box 25"/>
          <p:cNvSpPr txBox="1">
            <a:spLocks noChangeArrowheads="1"/>
          </p:cNvSpPr>
          <p:nvPr/>
        </p:nvSpPr>
        <p:spPr bwMode="auto">
          <a:xfrm>
            <a:off x="2590800" y="3200400"/>
            <a:ext cx="12192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            </a:t>
            </a:r>
            <a:r>
              <a:rPr kumimoji="1" lang="en-US" sz="1000" b="1" dirty="0" smtClean="0">
                <a:solidFill>
                  <a:srgbClr val="FF0000"/>
                </a:solidFill>
              </a:rPr>
              <a:t>3/11/11</a:t>
            </a:r>
            <a:endParaRPr kumimoji="1" lang="en-US" sz="1000" b="1" dirty="0">
              <a:solidFill>
                <a:srgbClr val="FF0000"/>
              </a:solidFill>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algn="ctr" eaLnBrk="1" hangingPunct="1"/>
            <a:r>
              <a:rPr lang="en-US" b="0" smtClean="0">
                <a:solidFill>
                  <a:srgbClr val="006699"/>
                </a:solidFill>
                <a:latin typeface="Arial" charset="0"/>
              </a:rPr>
              <a:t>Case #3: Carlos</a:t>
            </a:r>
          </a:p>
        </p:txBody>
      </p:sp>
      <p:sp>
        <p:nvSpPr>
          <p:cNvPr id="33796" name="Rectangle 7"/>
          <p:cNvSpPr>
            <a:spLocks noGrp="1" noChangeArrowheads="1"/>
          </p:cNvSpPr>
          <p:nvPr>
            <p:ph type="body" idx="1"/>
          </p:nvPr>
        </p:nvSpPr>
        <p:spPr/>
        <p:txBody>
          <a:bodyPr>
            <a:normAutofit lnSpcReduction="10000"/>
          </a:bodyPr>
          <a:lstStyle/>
          <a:p>
            <a:pPr eaLnBrk="1" hangingPunct="1"/>
            <a:r>
              <a:rPr lang="en-US" sz="1800" dirty="0" smtClean="0">
                <a:latin typeface="Arial" charset="0"/>
              </a:rPr>
              <a:t>Birth Date:		February 2, 2000 (age 11yrs)</a:t>
            </a:r>
          </a:p>
          <a:p>
            <a:pPr eaLnBrk="1" hangingPunct="1"/>
            <a:r>
              <a:rPr lang="en-US" sz="1800" dirty="0" smtClean="0">
                <a:latin typeface="Arial" charset="0"/>
              </a:rPr>
              <a:t>Purpose of Visit:	Currently enrolled in 5th grade in GA. 				Needs certificate to enter 6th grade.</a:t>
            </a:r>
          </a:p>
          <a:p>
            <a:pPr eaLnBrk="1" hangingPunct="1"/>
            <a:r>
              <a:rPr lang="en-US" sz="1800" dirty="0" smtClean="0">
                <a:latin typeface="Arial" charset="0"/>
              </a:rPr>
              <a:t>Medical History:	Well today; no known allergies. Parent 				recalls child had chickenpox  in spring 				2006. 	Exposed to children in same 				kindergarten class. Had several blister 				like sores all over his body. Out of school 				for over one week.</a:t>
            </a:r>
          </a:p>
          <a:p>
            <a:pPr eaLnBrk="1" hangingPunct="1"/>
            <a:r>
              <a:rPr lang="en-US" sz="1800" dirty="0" smtClean="0">
                <a:latin typeface="Arial" charset="0"/>
              </a:rPr>
              <a:t>Vaccine History:	DTaP: 4/5/00, 6/12/00,  8/4/00, 3/28/01, 4/15/04                       </a:t>
            </a:r>
          </a:p>
          <a:p>
            <a:pPr lvl="4" eaLnBrk="1" hangingPunct="1">
              <a:buClr>
                <a:schemeClr val="tx1"/>
              </a:buClr>
              <a:buFont typeface="Webdings" pitchFamily="18" charset="2"/>
              <a:buNone/>
            </a:pPr>
            <a:r>
              <a:rPr lang="en-US" sz="1800" dirty="0" smtClean="0">
                <a:latin typeface="Arial" charset="0"/>
              </a:rPr>
              <a:t>		OPV: 4/5/00, 6/12/00, 3/28/01 </a:t>
            </a:r>
          </a:p>
          <a:p>
            <a:pPr lvl="4" eaLnBrk="1" hangingPunct="1">
              <a:buClr>
                <a:schemeClr val="tx1"/>
              </a:buClr>
              <a:buFont typeface="Webdings" pitchFamily="18" charset="2"/>
              <a:buNone/>
            </a:pPr>
            <a:r>
              <a:rPr lang="en-US" sz="1800" dirty="0" smtClean="0">
                <a:latin typeface="Arial" charset="0"/>
              </a:rPr>
              <a:t>		IPV:   4/15/04</a:t>
            </a:r>
          </a:p>
          <a:p>
            <a:pPr lvl="4" eaLnBrk="1" hangingPunct="1">
              <a:buClr>
                <a:schemeClr val="tx1"/>
              </a:buClr>
              <a:buFont typeface="Webdings" pitchFamily="18" charset="2"/>
              <a:buNone/>
            </a:pPr>
            <a:r>
              <a:rPr lang="en-US" sz="1800" dirty="0" smtClean="0">
                <a:latin typeface="Arial" charset="0"/>
              </a:rPr>
              <a:t>		MMR: 3/28/01</a:t>
            </a:r>
          </a:p>
          <a:p>
            <a:pPr lvl="4" eaLnBrk="1" hangingPunct="1">
              <a:buClr>
                <a:schemeClr val="tx1"/>
              </a:buClr>
              <a:buFont typeface="Webdings" pitchFamily="18" charset="2"/>
              <a:buNone/>
            </a:pPr>
            <a:r>
              <a:rPr lang="en-US" sz="1800" dirty="0" smtClean="0">
                <a:latin typeface="Arial" charset="0"/>
              </a:rPr>
              <a:t>		Hep B:  4/5/00, 6/12/00, 8/14/00</a:t>
            </a:r>
          </a:p>
          <a:p>
            <a:pPr lvl="4" eaLnBrk="1" hangingPunct="1">
              <a:lnSpc>
                <a:spcPct val="90000"/>
              </a:lnSpc>
              <a:buClr>
                <a:schemeClr val="tx1"/>
              </a:buClr>
              <a:buFont typeface="Webdings" pitchFamily="18" charset="2"/>
              <a:buNone/>
            </a:pPr>
            <a:r>
              <a:rPr lang="en-US" sz="1800" dirty="0" smtClean="0">
                <a:solidFill>
                  <a:schemeClr val="tx2"/>
                </a:solidFill>
                <a:latin typeface="Arial" charset="0"/>
              </a:rPr>
              <a:t>	</a:t>
            </a:r>
          </a:p>
          <a:p>
            <a:pPr eaLnBrk="1" hangingPunct="1">
              <a:lnSpc>
                <a:spcPct val="80000"/>
              </a:lnSpc>
            </a:pPr>
            <a:endParaRPr lang="en-US" sz="1800" dirty="0" smtClean="0"/>
          </a:p>
        </p:txBody>
      </p:sp>
      <p:graphicFrame>
        <p:nvGraphicFramePr>
          <p:cNvPr id="33794" name="Object 4"/>
          <p:cNvGraphicFramePr>
            <a:graphicFrameLocks noChangeAspect="1"/>
          </p:cNvGraphicFramePr>
          <p:nvPr>
            <p:ph idx="4294967295"/>
          </p:nvPr>
        </p:nvGraphicFramePr>
        <p:xfrm>
          <a:off x="7467600" y="228600"/>
          <a:ext cx="1190625" cy="1792288"/>
        </p:xfrm>
        <a:graphic>
          <a:graphicData uri="http://schemas.openxmlformats.org/presentationml/2006/ole">
            <p:oleObj spid="_x0000_s33794" name="Clip" r:id="rId4" imgW="3800000" imgH="5714286" progId="">
              <p:embed/>
            </p:oleObj>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algn="ctr" eaLnBrk="1" hangingPunct="1"/>
            <a:r>
              <a:rPr lang="en-US" b="0" smtClean="0">
                <a:solidFill>
                  <a:srgbClr val="006699"/>
                </a:solidFill>
                <a:latin typeface="Arial" charset="0"/>
              </a:rPr>
              <a:t>Case #3: Carlos…continued</a:t>
            </a:r>
          </a:p>
        </p:txBody>
      </p:sp>
      <p:sp>
        <p:nvSpPr>
          <p:cNvPr id="69635" name="Rectangle 3"/>
          <p:cNvSpPr>
            <a:spLocks noGrp="1" noChangeArrowheads="1"/>
          </p:cNvSpPr>
          <p:nvPr>
            <p:ph type="body" idx="1"/>
          </p:nvPr>
        </p:nvSpPr>
        <p:spPr/>
        <p:txBody>
          <a:bodyPr>
            <a:normAutofit fontScale="85000" lnSpcReduction="20000"/>
          </a:bodyPr>
          <a:lstStyle/>
          <a:p>
            <a:pPr eaLnBrk="1" hangingPunct="1">
              <a:lnSpc>
                <a:spcPct val="110000"/>
              </a:lnSpc>
            </a:pPr>
            <a:r>
              <a:rPr lang="en-US" sz="2400" dirty="0" smtClean="0"/>
              <a:t>What vaccines should routinely be administered today for Carlos to be given a certificate?</a:t>
            </a:r>
          </a:p>
          <a:p>
            <a:pPr lvl="1" eaLnBrk="1" hangingPunct="1">
              <a:lnSpc>
                <a:spcPct val="110000"/>
              </a:lnSpc>
            </a:pPr>
            <a:r>
              <a:rPr lang="en-US" sz="2000" dirty="0" smtClean="0"/>
              <a:t># 2 MMR </a:t>
            </a:r>
          </a:p>
          <a:p>
            <a:pPr eaLnBrk="1" hangingPunct="1">
              <a:lnSpc>
                <a:spcPct val="110000"/>
              </a:lnSpc>
            </a:pPr>
            <a:r>
              <a:rPr lang="en-US" sz="2400" dirty="0" smtClean="0"/>
              <a:t>How should immunity to varicella be documented?</a:t>
            </a:r>
          </a:p>
          <a:p>
            <a:pPr lvl="1" eaLnBrk="1" hangingPunct="1">
              <a:lnSpc>
                <a:spcPct val="110000"/>
              </a:lnSpc>
            </a:pPr>
            <a:r>
              <a:rPr lang="en-US" sz="2000" dirty="0" smtClean="0"/>
              <a:t>Enter in date of history of varicella disease (year)</a:t>
            </a:r>
          </a:p>
          <a:p>
            <a:pPr eaLnBrk="1" hangingPunct="1">
              <a:lnSpc>
                <a:spcPct val="110000"/>
              </a:lnSpc>
            </a:pPr>
            <a:r>
              <a:rPr lang="en-US" sz="2400" dirty="0" smtClean="0"/>
              <a:t>Are there any other vaccines recommended for Carlos that are not required?  If so what?</a:t>
            </a:r>
          </a:p>
          <a:p>
            <a:pPr lvl="1" eaLnBrk="1" hangingPunct="1">
              <a:lnSpc>
                <a:spcPct val="110000"/>
              </a:lnSpc>
            </a:pPr>
            <a:r>
              <a:rPr lang="en-US" sz="2000" dirty="0" smtClean="0"/>
              <a:t>Yes :    MCV4</a:t>
            </a:r>
          </a:p>
          <a:p>
            <a:pPr lvl="1" eaLnBrk="1" hangingPunct="1">
              <a:lnSpc>
                <a:spcPct val="110000"/>
              </a:lnSpc>
              <a:buFontTx/>
              <a:buNone/>
            </a:pPr>
            <a:r>
              <a:rPr lang="en-US" sz="2000" dirty="0" smtClean="0"/>
              <a:t>               Hep A</a:t>
            </a:r>
          </a:p>
          <a:p>
            <a:pPr lvl="1" eaLnBrk="1" hangingPunct="1">
              <a:lnSpc>
                <a:spcPct val="110000"/>
              </a:lnSpc>
              <a:buFontTx/>
              <a:buNone/>
            </a:pPr>
            <a:r>
              <a:rPr lang="en-US" sz="2000" dirty="0" smtClean="0"/>
              <a:t>               Tdap</a:t>
            </a:r>
          </a:p>
          <a:p>
            <a:pPr lvl="1" eaLnBrk="1" hangingPunct="1">
              <a:lnSpc>
                <a:spcPct val="110000"/>
              </a:lnSpc>
              <a:buFontTx/>
              <a:buNone/>
            </a:pPr>
            <a:r>
              <a:rPr lang="en-US" sz="2000" dirty="0" smtClean="0"/>
              <a:t>               HPV</a:t>
            </a:r>
          </a:p>
          <a:p>
            <a:pPr eaLnBrk="1" hangingPunct="1">
              <a:lnSpc>
                <a:spcPct val="110000"/>
              </a:lnSpc>
            </a:pPr>
            <a:r>
              <a:rPr lang="en-US" sz="2400" dirty="0" smtClean="0"/>
              <a:t>What form should be used to document Carlos’ immunity to measles and varicella?</a:t>
            </a:r>
          </a:p>
          <a:p>
            <a:pPr eaLnBrk="1" hangingPunct="1">
              <a:lnSpc>
                <a:spcPct val="110000"/>
              </a:lnSpc>
            </a:pPr>
            <a:r>
              <a:rPr lang="en-US" sz="2400" dirty="0" smtClean="0"/>
              <a:t>Form 3231, revised 8/12</a:t>
            </a:r>
          </a:p>
          <a:p>
            <a:pPr eaLnBrk="1" hangingPunct="1">
              <a:lnSpc>
                <a:spcPct val="80000"/>
              </a:lnSpc>
            </a:pPr>
            <a:endParaRPr lang="en-US" sz="2400" dirty="0"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1905000" y="0"/>
            <a:ext cx="4533900" cy="6172200"/>
          </a:xfrm>
          <a:prstGeom prst="rect">
            <a:avLst/>
          </a:prstGeom>
          <a:noFill/>
          <a:ln w="38100">
            <a:solidFill>
              <a:srgbClr val="FF0000"/>
            </a:solidFill>
            <a:miter lim="800000"/>
            <a:headEnd/>
            <a:tailEnd/>
          </a:ln>
        </p:spPr>
      </p:pic>
      <p:sp>
        <p:nvSpPr>
          <p:cNvPr id="402435" name="Text Box 3"/>
          <p:cNvSpPr txBox="1">
            <a:spLocks noChangeArrowheads="1"/>
          </p:cNvSpPr>
          <p:nvPr/>
        </p:nvSpPr>
        <p:spPr bwMode="auto">
          <a:xfrm>
            <a:off x="3200400" y="4267200"/>
            <a:ext cx="381000" cy="244475"/>
          </a:xfrm>
          <a:prstGeom prst="rect">
            <a:avLst/>
          </a:prstGeom>
          <a:noFill/>
          <a:ln w="12700" cap="sq">
            <a:noFill/>
            <a:miter lim="800000"/>
            <a:headEnd type="none" w="sm" len="sm"/>
            <a:tailEnd type="none" w="sm" len="sm"/>
          </a:ln>
        </p:spPr>
        <p:txBody>
          <a:bodyPr>
            <a:spAutoFit/>
          </a:bodyPr>
          <a:lstStyle/>
          <a:p>
            <a:pPr eaLnBrk="0" hangingPunct="0">
              <a:spcBef>
                <a:spcPct val="50000"/>
              </a:spcBef>
            </a:pPr>
            <a:endParaRPr lang="en-US" sz="1000">
              <a:latin typeface="Times New Roman" pitchFamily="18" charset="0"/>
            </a:endParaRPr>
          </a:p>
        </p:txBody>
      </p:sp>
      <p:sp>
        <p:nvSpPr>
          <p:cNvPr id="402436" name="Text Box 4"/>
          <p:cNvSpPr txBox="1">
            <a:spLocks noChangeArrowheads="1"/>
          </p:cNvSpPr>
          <p:nvPr/>
        </p:nvSpPr>
        <p:spPr bwMode="auto">
          <a:xfrm>
            <a:off x="2895600" y="1828800"/>
            <a:ext cx="184150" cy="244475"/>
          </a:xfrm>
          <a:prstGeom prst="rect">
            <a:avLst/>
          </a:prstGeom>
          <a:noFill/>
          <a:ln w="12700" cap="sq">
            <a:noFill/>
            <a:miter lim="800000"/>
            <a:headEnd type="none" w="sm" len="sm"/>
            <a:tailEnd type="none" w="sm" len="sm"/>
          </a:ln>
        </p:spPr>
        <p:txBody>
          <a:bodyPr>
            <a:spAutoFit/>
          </a:bodyPr>
          <a:lstStyle/>
          <a:p>
            <a:pPr eaLnBrk="0" hangingPunct="0">
              <a:spcBef>
                <a:spcPct val="50000"/>
              </a:spcBef>
            </a:pPr>
            <a:endParaRPr lang="en-US" sz="1000">
              <a:latin typeface="Times New Roman" pitchFamily="18" charset="0"/>
            </a:endParaRPr>
          </a:p>
        </p:txBody>
      </p:sp>
      <p:sp>
        <p:nvSpPr>
          <p:cNvPr id="402437" name="Text Box 5"/>
          <p:cNvSpPr txBox="1">
            <a:spLocks noChangeArrowheads="1"/>
          </p:cNvSpPr>
          <p:nvPr/>
        </p:nvSpPr>
        <p:spPr bwMode="auto">
          <a:xfrm>
            <a:off x="2895600" y="1828800"/>
            <a:ext cx="184150" cy="244475"/>
          </a:xfrm>
          <a:prstGeom prst="rect">
            <a:avLst/>
          </a:prstGeom>
          <a:noFill/>
          <a:ln w="12700" cap="sq">
            <a:noFill/>
            <a:miter lim="800000"/>
            <a:headEnd type="none" w="sm" len="sm"/>
            <a:tailEnd type="none" w="sm" len="sm"/>
          </a:ln>
        </p:spPr>
        <p:txBody>
          <a:bodyPr>
            <a:spAutoFit/>
          </a:bodyPr>
          <a:lstStyle/>
          <a:p>
            <a:pPr eaLnBrk="0" hangingPunct="0">
              <a:spcBef>
                <a:spcPct val="50000"/>
              </a:spcBef>
            </a:pPr>
            <a:endParaRPr lang="en-US" sz="1000">
              <a:latin typeface="Times New Roman" pitchFamily="18" charset="0"/>
            </a:endParaRPr>
          </a:p>
        </p:txBody>
      </p:sp>
      <p:sp>
        <p:nvSpPr>
          <p:cNvPr id="402438" name="Text Box 6"/>
          <p:cNvSpPr txBox="1">
            <a:spLocks noChangeArrowheads="1"/>
          </p:cNvSpPr>
          <p:nvPr/>
        </p:nvSpPr>
        <p:spPr bwMode="auto">
          <a:xfrm>
            <a:off x="4953000" y="5105400"/>
            <a:ext cx="1524000" cy="621709"/>
          </a:xfrm>
          <a:prstGeom prst="rect">
            <a:avLst/>
          </a:prstGeom>
          <a:solidFill>
            <a:srgbClr val="C0C0C0"/>
          </a:solidFill>
          <a:ln w="25400" cap="sq">
            <a:solidFill>
              <a:srgbClr val="FF0000"/>
            </a:solidFill>
            <a:miter lim="800000"/>
            <a:headEnd/>
            <a:tailEnd/>
          </a:ln>
          <a:effectLst/>
        </p:spPr>
        <p:txBody>
          <a:bodyPr wrap="square">
            <a:spAutoFit/>
          </a:bodyPr>
          <a:lstStyle/>
          <a:p>
            <a:pPr eaLnBrk="0" hangingPunct="0">
              <a:spcBef>
                <a:spcPct val="50000"/>
              </a:spcBef>
              <a:defRPr/>
            </a:pPr>
            <a:r>
              <a:rPr kumimoji="1" lang="en-US" sz="800" b="1" dirty="0">
                <a:latin typeface="Times New Roman" pitchFamily="18" charset="0"/>
              </a:rPr>
              <a:t>GA Immunization Program</a:t>
            </a:r>
          </a:p>
          <a:p>
            <a:pPr eaLnBrk="0" hangingPunct="0">
              <a:lnSpc>
                <a:spcPct val="40000"/>
              </a:lnSpc>
              <a:spcBef>
                <a:spcPct val="50000"/>
              </a:spcBef>
              <a:defRPr/>
            </a:pPr>
            <a:r>
              <a:rPr kumimoji="1" lang="en-US" sz="800" b="1" dirty="0">
                <a:latin typeface="Times New Roman" pitchFamily="18" charset="0"/>
              </a:rPr>
              <a:t>2 Peachtree St., NW, Ste. 13-476</a:t>
            </a:r>
          </a:p>
          <a:p>
            <a:pPr eaLnBrk="0" hangingPunct="0">
              <a:lnSpc>
                <a:spcPct val="50000"/>
              </a:lnSpc>
              <a:spcBef>
                <a:spcPct val="50000"/>
              </a:spcBef>
              <a:defRPr/>
            </a:pPr>
            <a:r>
              <a:rPr kumimoji="1" lang="en-US" sz="800" b="1" dirty="0">
                <a:latin typeface="Times New Roman" pitchFamily="18" charset="0"/>
              </a:rPr>
              <a:t>Atlanta, GA 30303</a:t>
            </a:r>
          </a:p>
          <a:p>
            <a:pPr eaLnBrk="0" hangingPunct="0">
              <a:lnSpc>
                <a:spcPct val="50000"/>
              </a:lnSpc>
              <a:spcBef>
                <a:spcPct val="50000"/>
              </a:spcBef>
              <a:defRPr/>
            </a:pPr>
            <a:r>
              <a:rPr kumimoji="1" lang="en-US" sz="800" b="1" dirty="0">
                <a:latin typeface="Times New Roman" pitchFamily="18" charset="0"/>
              </a:rPr>
              <a:t>404-657-3158</a:t>
            </a:r>
            <a:endParaRPr kumimoji="1" lang="en-US" sz="800" b="1" dirty="0">
              <a:effectLst>
                <a:outerShdw blurRad="38100" dist="38100" dir="2700000" algn="tl">
                  <a:srgbClr val="FFFFFF"/>
                </a:outerShdw>
              </a:effectLst>
              <a:latin typeface="Arial" pitchFamily="34" charset="0"/>
            </a:endParaRPr>
          </a:p>
        </p:txBody>
      </p:sp>
      <p:sp>
        <p:nvSpPr>
          <p:cNvPr id="70663" name="Text Box 7"/>
          <p:cNvSpPr txBox="1">
            <a:spLocks noChangeArrowheads="1"/>
          </p:cNvSpPr>
          <p:nvPr/>
        </p:nvSpPr>
        <p:spPr bwMode="auto">
          <a:xfrm>
            <a:off x="4343400" y="5715000"/>
            <a:ext cx="1219200" cy="215444"/>
          </a:xfrm>
          <a:prstGeom prst="rect">
            <a:avLst/>
          </a:prstGeom>
          <a:solidFill>
            <a:srgbClr val="C0C0C0"/>
          </a:solidFill>
          <a:ln w="25400" cap="sq">
            <a:solidFill>
              <a:srgbClr val="FF0000"/>
            </a:solidFill>
            <a:miter lim="800000"/>
            <a:headEnd/>
            <a:tailEnd/>
          </a:ln>
        </p:spPr>
        <p:txBody>
          <a:bodyPr wrap="square">
            <a:spAutoFit/>
          </a:bodyPr>
          <a:lstStyle/>
          <a:p>
            <a:pPr eaLnBrk="0" hangingPunct="0">
              <a:spcBef>
                <a:spcPct val="50000"/>
              </a:spcBef>
            </a:pPr>
            <a:r>
              <a:rPr kumimoji="1" lang="en-US" sz="800" b="1" dirty="0"/>
              <a:t>Penny Conner, RN</a:t>
            </a:r>
          </a:p>
        </p:txBody>
      </p:sp>
      <p:sp>
        <p:nvSpPr>
          <p:cNvPr id="70664" name="Text Box 8"/>
          <p:cNvSpPr txBox="1">
            <a:spLocks noChangeArrowheads="1"/>
          </p:cNvSpPr>
          <p:nvPr/>
        </p:nvSpPr>
        <p:spPr bwMode="auto">
          <a:xfrm>
            <a:off x="5638800" y="5715000"/>
            <a:ext cx="838200" cy="215444"/>
          </a:xfrm>
          <a:prstGeom prst="rect">
            <a:avLst/>
          </a:prstGeom>
          <a:solidFill>
            <a:srgbClr val="C0C0C0"/>
          </a:solidFill>
          <a:ln w="25400" cap="sq">
            <a:solidFill>
              <a:srgbClr val="FF0000"/>
            </a:solidFill>
            <a:miter lim="800000"/>
            <a:headEnd/>
            <a:tailEnd/>
          </a:ln>
        </p:spPr>
        <p:txBody>
          <a:bodyPr wrap="square">
            <a:spAutoFit/>
          </a:bodyPr>
          <a:lstStyle/>
          <a:p>
            <a:pPr eaLnBrk="0" hangingPunct="0">
              <a:spcBef>
                <a:spcPct val="50000"/>
              </a:spcBef>
            </a:pPr>
            <a:r>
              <a:rPr kumimoji="1" lang="en-US" sz="800" b="1" dirty="0"/>
              <a:t>3/11/11</a:t>
            </a:r>
          </a:p>
        </p:txBody>
      </p:sp>
      <p:sp>
        <p:nvSpPr>
          <p:cNvPr id="70665" name="Text Box 9"/>
          <p:cNvSpPr txBox="1">
            <a:spLocks noChangeArrowheads="1"/>
          </p:cNvSpPr>
          <p:nvPr/>
        </p:nvSpPr>
        <p:spPr bwMode="auto">
          <a:xfrm>
            <a:off x="2209800" y="838200"/>
            <a:ext cx="1524000" cy="244475"/>
          </a:xfrm>
          <a:prstGeom prst="rect">
            <a:avLst/>
          </a:prstGeom>
          <a:noFill/>
          <a:ln w="12700" cap="sq">
            <a:noFill/>
            <a:miter lim="800000"/>
            <a:headEnd/>
            <a:tailEnd/>
          </a:ln>
        </p:spPr>
        <p:txBody>
          <a:bodyPr>
            <a:spAutoFit/>
          </a:bodyPr>
          <a:lstStyle/>
          <a:p>
            <a:pPr eaLnBrk="0" hangingPunct="0">
              <a:spcBef>
                <a:spcPct val="50000"/>
              </a:spcBef>
            </a:pPr>
            <a:endParaRPr kumimoji="1" lang="en-US" sz="1000" b="1">
              <a:solidFill>
                <a:schemeClr val="bg2"/>
              </a:solidFill>
            </a:endParaRPr>
          </a:p>
        </p:txBody>
      </p:sp>
      <p:sp>
        <p:nvSpPr>
          <p:cNvPr id="70666" name="Text Box 10"/>
          <p:cNvSpPr txBox="1">
            <a:spLocks noChangeArrowheads="1"/>
          </p:cNvSpPr>
          <p:nvPr/>
        </p:nvSpPr>
        <p:spPr bwMode="auto">
          <a:xfrm>
            <a:off x="2209800" y="533400"/>
            <a:ext cx="1371600" cy="246221"/>
          </a:xfrm>
          <a:prstGeom prst="rect">
            <a:avLst/>
          </a:prstGeom>
          <a:solidFill>
            <a:srgbClr val="C0C0C0"/>
          </a:solidFill>
          <a:ln w="25400" cap="sq">
            <a:solidFill>
              <a:srgbClr val="FF0000"/>
            </a:solidFill>
            <a:miter lim="800000"/>
            <a:headEnd/>
            <a:tailEnd/>
          </a:ln>
        </p:spPr>
        <p:txBody>
          <a:bodyPr wrap="square">
            <a:spAutoFit/>
          </a:bodyPr>
          <a:lstStyle/>
          <a:p>
            <a:pPr eaLnBrk="0" hangingPunct="0">
              <a:spcBef>
                <a:spcPct val="50000"/>
              </a:spcBef>
            </a:pPr>
            <a:r>
              <a:rPr kumimoji="1" lang="en-US" sz="1000" b="1" dirty="0">
                <a:latin typeface="Times New Roman" pitchFamily="18" charset="0"/>
              </a:rPr>
              <a:t>Smith, Carlos</a:t>
            </a:r>
          </a:p>
        </p:txBody>
      </p:sp>
      <p:sp>
        <p:nvSpPr>
          <p:cNvPr id="70667" name="Text Box 11"/>
          <p:cNvSpPr txBox="1">
            <a:spLocks noChangeArrowheads="1"/>
          </p:cNvSpPr>
          <p:nvPr/>
        </p:nvSpPr>
        <p:spPr bwMode="auto">
          <a:xfrm>
            <a:off x="2209800" y="762001"/>
            <a:ext cx="1524000" cy="246221"/>
          </a:xfrm>
          <a:prstGeom prst="rect">
            <a:avLst/>
          </a:prstGeom>
          <a:solidFill>
            <a:srgbClr val="C0C0C0"/>
          </a:solidFill>
          <a:ln w="25400" cap="sq">
            <a:solidFill>
              <a:srgbClr val="FF0000"/>
            </a:solidFill>
            <a:miter lim="800000"/>
            <a:headEnd/>
            <a:tailEnd/>
          </a:ln>
        </p:spPr>
        <p:txBody>
          <a:bodyPr wrap="square">
            <a:spAutoFit/>
          </a:bodyPr>
          <a:lstStyle/>
          <a:p>
            <a:pPr eaLnBrk="0" hangingPunct="0">
              <a:spcBef>
                <a:spcPct val="50000"/>
              </a:spcBef>
            </a:pPr>
            <a:r>
              <a:rPr kumimoji="1" lang="en-US" sz="1000" b="1" dirty="0">
                <a:latin typeface="Times New Roman" pitchFamily="18" charset="0"/>
              </a:rPr>
              <a:t>Tom and Ethel Smith</a:t>
            </a:r>
          </a:p>
        </p:txBody>
      </p:sp>
      <p:sp>
        <p:nvSpPr>
          <p:cNvPr id="70668" name="Text Box 12"/>
          <p:cNvSpPr txBox="1">
            <a:spLocks noChangeArrowheads="1"/>
          </p:cNvSpPr>
          <p:nvPr/>
        </p:nvSpPr>
        <p:spPr bwMode="auto">
          <a:xfrm>
            <a:off x="3886200" y="609601"/>
            <a:ext cx="609600" cy="246221"/>
          </a:xfrm>
          <a:prstGeom prst="rect">
            <a:avLst/>
          </a:prstGeom>
          <a:solidFill>
            <a:srgbClr val="C0C0C0"/>
          </a:solidFill>
          <a:ln w="25400" cap="sq">
            <a:solidFill>
              <a:srgbClr val="FF0000"/>
            </a:solidFill>
            <a:miter lim="800000"/>
            <a:headEnd/>
            <a:tailEnd/>
          </a:ln>
        </p:spPr>
        <p:txBody>
          <a:bodyPr wrap="square">
            <a:spAutoFit/>
          </a:bodyPr>
          <a:lstStyle/>
          <a:p>
            <a:pPr eaLnBrk="0" hangingPunct="0">
              <a:spcBef>
                <a:spcPct val="50000"/>
              </a:spcBef>
            </a:pPr>
            <a:r>
              <a:rPr kumimoji="1" lang="en-US" sz="1000" b="1" dirty="0">
                <a:latin typeface="Times New Roman" pitchFamily="18" charset="0"/>
              </a:rPr>
              <a:t>2/2/00</a:t>
            </a:r>
          </a:p>
        </p:txBody>
      </p:sp>
      <p:sp>
        <p:nvSpPr>
          <p:cNvPr id="70669" name="Text Box 13"/>
          <p:cNvSpPr txBox="1">
            <a:spLocks noChangeArrowheads="1"/>
          </p:cNvSpPr>
          <p:nvPr/>
        </p:nvSpPr>
        <p:spPr bwMode="auto">
          <a:xfrm>
            <a:off x="5486400" y="533401"/>
            <a:ext cx="304800" cy="276999"/>
          </a:xfrm>
          <a:prstGeom prst="rect">
            <a:avLst/>
          </a:prstGeom>
          <a:solidFill>
            <a:srgbClr val="C0C0C0"/>
          </a:solidFill>
          <a:ln w="25400" cap="sq">
            <a:solidFill>
              <a:srgbClr val="FF0000"/>
            </a:solidFill>
            <a:miter lim="800000"/>
            <a:headEnd/>
            <a:tailEnd/>
          </a:ln>
        </p:spPr>
        <p:txBody>
          <a:bodyPr wrap="square">
            <a:spAutoFit/>
          </a:bodyPr>
          <a:lstStyle/>
          <a:p>
            <a:pPr eaLnBrk="0" hangingPunct="0">
              <a:spcBef>
                <a:spcPct val="50000"/>
              </a:spcBef>
            </a:pPr>
            <a:r>
              <a:rPr kumimoji="1" lang="en-US" sz="1200" b="1" dirty="0"/>
              <a:t>X</a:t>
            </a:r>
          </a:p>
        </p:txBody>
      </p:sp>
      <p:sp>
        <p:nvSpPr>
          <p:cNvPr id="70670" name="Text Box 14"/>
          <p:cNvSpPr txBox="1">
            <a:spLocks noChangeArrowheads="1"/>
          </p:cNvSpPr>
          <p:nvPr/>
        </p:nvSpPr>
        <p:spPr bwMode="auto">
          <a:xfrm>
            <a:off x="2667000" y="2209800"/>
            <a:ext cx="2514600" cy="244475"/>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  4/5/00 6/12/00 8/14/00</a:t>
            </a:r>
            <a:endParaRPr kumimoji="1" lang="en-US" sz="1000" b="1" dirty="0"/>
          </a:p>
        </p:txBody>
      </p:sp>
      <p:sp>
        <p:nvSpPr>
          <p:cNvPr id="70671" name="Text Box 15"/>
          <p:cNvSpPr txBox="1">
            <a:spLocks noChangeArrowheads="1"/>
          </p:cNvSpPr>
          <p:nvPr/>
        </p:nvSpPr>
        <p:spPr bwMode="auto">
          <a:xfrm>
            <a:off x="2590800" y="2362200"/>
            <a:ext cx="16764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    4/5/00 6/12/00 3/28/01</a:t>
            </a:r>
            <a:endParaRPr kumimoji="1" lang="en-US" sz="1000" b="1" dirty="0"/>
          </a:p>
        </p:txBody>
      </p:sp>
      <p:sp>
        <p:nvSpPr>
          <p:cNvPr id="70673" name="Text Box 17"/>
          <p:cNvSpPr txBox="1">
            <a:spLocks noChangeArrowheads="1"/>
          </p:cNvSpPr>
          <p:nvPr/>
        </p:nvSpPr>
        <p:spPr bwMode="auto">
          <a:xfrm>
            <a:off x="2743200" y="2590801"/>
            <a:ext cx="6858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4/15/04</a:t>
            </a:r>
            <a:endParaRPr kumimoji="1" lang="en-US" sz="1000" b="1" dirty="0"/>
          </a:p>
        </p:txBody>
      </p:sp>
      <p:sp>
        <p:nvSpPr>
          <p:cNvPr id="70674" name="Text Box 18"/>
          <p:cNvSpPr txBox="1">
            <a:spLocks noChangeArrowheads="1"/>
          </p:cNvSpPr>
          <p:nvPr/>
        </p:nvSpPr>
        <p:spPr bwMode="auto">
          <a:xfrm>
            <a:off x="2590800" y="2895600"/>
            <a:ext cx="1295400" cy="707886"/>
          </a:xfrm>
          <a:prstGeom prst="rect">
            <a:avLst/>
          </a:prstGeom>
          <a:noFill/>
          <a:ln w="12700" cap="sq">
            <a:noFill/>
            <a:miter lim="800000"/>
            <a:headEnd/>
            <a:tailEnd/>
          </a:ln>
        </p:spPr>
        <p:txBody>
          <a:bodyPr wrap="square">
            <a:spAutoFit/>
          </a:bodyPr>
          <a:lstStyle/>
          <a:p>
            <a:pPr eaLnBrk="0" hangingPunct="0">
              <a:spcBef>
                <a:spcPct val="50000"/>
              </a:spcBef>
            </a:pPr>
            <a:endParaRPr kumimoji="1" lang="en-US" sz="1000" b="1" dirty="0">
              <a:solidFill>
                <a:schemeClr val="bg2"/>
              </a:solidFill>
            </a:endParaRPr>
          </a:p>
          <a:p>
            <a:pPr eaLnBrk="0" hangingPunct="0">
              <a:spcBef>
                <a:spcPct val="50000"/>
              </a:spcBef>
            </a:pPr>
            <a:r>
              <a:rPr kumimoji="1" lang="en-US" sz="1000" b="1" dirty="0" smtClean="0">
                <a:solidFill>
                  <a:srgbClr val="FF0000"/>
                </a:solidFill>
              </a:rPr>
              <a:t>    </a:t>
            </a:r>
            <a:r>
              <a:rPr kumimoji="1" lang="en-US" sz="1000" b="1" dirty="0" smtClean="0"/>
              <a:t>3/28/01</a:t>
            </a:r>
            <a:r>
              <a:rPr kumimoji="1" lang="en-US" sz="1000" b="1" dirty="0" smtClean="0">
                <a:solidFill>
                  <a:srgbClr val="FF0000"/>
                </a:solidFill>
              </a:rPr>
              <a:t> </a:t>
            </a:r>
            <a:r>
              <a:rPr kumimoji="1" lang="en-US" sz="1000" b="1" dirty="0">
                <a:solidFill>
                  <a:srgbClr val="FF0000"/>
                </a:solidFill>
              </a:rPr>
              <a:t>3/11/11</a:t>
            </a:r>
          </a:p>
          <a:p>
            <a:pPr eaLnBrk="0" hangingPunct="0">
              <a:spcBef>
                <a:spcPct val="50000"/>
              </a:spcBef>
            </a:pPr>
            <a:endParaRPr kumimoji="1" lang="en-US" sz="1000" b="1" dirty="0">
              <a:solidFill>
                <a:schemeClr val="bg2"/>
              </a:solidFill>
            </a:endParaRPr>
          </a:p>
        </p:txBody>
      </p:sp>
      <p:sp>
        <p:nvSpPr>
          <p:cNvPr id="70675" name="Text Box 19"/>
          <p:cNvSpPr txBox="1">
            <a:spLocks noChangeArrowheads="1"/>
          </p:cNvSpPr>
          <p:nvPr/>
        </p:nvSpPr>
        <p:spPr bwMode="auto">
          <a:xfrm>
            <a:off x="2743200" y="3276600"/>
            <a:ext cx="12192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a:t>3/28/11 </a:t>
            </a:r>
            <a:r>
              <a:rPr kumimoji="1" lang="en-US" sz="1000" b="1" dirty="0">
                <a:solidFill>
                  <a:srgbClr val="FF0000"/>
                </a:solidFill>
              </a:rPr>
              <a:t>3/11/11</a:t>
            </a:r>
          </a:p>
        </p:txBody>
      </p:sp>
      <p:sp>
        <p:nvSpPr>
          <p:cNvPr id="70676" name="Text Box 20"/>
          <p:cNvSpPr txBox="1">
            <a:spLocks noChangeArrowheads="1"/>
          </p:cNvSpPr>
          <p:nvPr/>
        </p:nvSpPr>
        <p:spPr bwMode="auto">
          <a:xfrm>
            <a:off x="2743200" y="3505200"/>
            <a:ext cx="12192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a:t>3/28/11 </a:t>
            </a:r>
            <a:r>
              <a:rPr kumimoji="1" lang="en-US" sz="1000" b="1" dirty="0">
                <a:solidFill>
                  <a:srgbClr val="FF0000"/>
                </a:solidFill>
              </a:rPr>
              <a:t>3/11/11</a:t>
            </a:r>
          </a:p>
        </p:txBody>
      </p:sp>
      <p:sp>
        <p:nvSpPr>
          <p:cNvPr id="70677" name="Text Box 21"/>
          <p:cNvSpPr txBox="1">
            <a:spLocks noChangeArrowheads="1"/>
          </p:cNvSpPr>
          <p:nvPr/>
        </p:nvSpPr>
        <p:spPr bwMode="auto">
          <a:xfrm>
            <a:off x="5791200" y="3810000"/>
            <a:ext cx="8382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  2002</a:t>
            </a:r>
            <a:endParaRPr kumimoji="1" lang="en-US" sz="1000" b="1" dirty="0"/>
          </a:p>
        </p:txBody>
      </p:sp>
      <p:sp>
        <p:nvSpPr>
          <p:cNvPr id="70678" name="Text Box 22"/>
          <p:cNvSpPr txBox="1">
            <a:spLocks noChangeArrowheads="1"/>
          </p:cNvSpPr>
          <p:nvPr/>
        </p:nvSpPr>
        <p:spPr bwMode="auto">
          <a:xfrm>
            <a:off x="2743200" y="4486276"/>
            <a:ext cx="6858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a:solidFill>
                  <a:srgbClr val="FF0000"/>
                </a:solidFill>
              </a:rPr>
              <a:t>3/11/11</a:t>
            </a:r>
          </a:p>
        </p:txBody>
      </p:sp>
      <p:sp>
        <p:nvSpPr>
          <p:cNvPr id="70679" name="Text Box 23"/>
          <p:cNvSpPr txBox="1">
            <a:spLocks noChangeArrowheads="1"/>
          </p:cNvSpPr>
          <p:nvPr/>
        </p:nvSpPr>
        <p:spPr bwMode="auto">
          <a:xfrm>
            <a:off x="2667000" y="4171950"/>
            <a:ext cx="762000" cy="246221"/>
          </a:xfrm>
          <a:prstGeom prst="rect">
            <a:avLst/>
          </a:prstGeom>
          <a:noFill/>
          <a:ln w="12700" cap="sq">
            <a:noFill/>
            <a:miter lim="800000"/>
            <a:headEnd/>
            <a:tailEnd/>
          </a:ln>
        </p:spPr>
        <p:txBody>
          <a:bodyPr wrap="square">
            <a:spAutoFit/>
          </a:bodyPr>
          <a:lstStyle/>
          <a:p>
            <a:pPr eaLnBrk="0" hangingPunct="0">
              <a:spcBef>
                <a:spcPct val="50000"/>
              </a:spcBef>
            </a:pPr>
            <a:r>
              <a:rPr kumimoji="1" lang="en-US" sz="1000" b="1" dirty="0" smtClean="0"/>
              <a:t>  </a:t>
            </a:r>
            <a:r>
              <a:rPr kumimoji="1" lang="en-US" sz="1000" b="1" dirty="0" smtClean="0">
                <a:solidFill>
                  <a:srgbClr val="FF0000"/>
                </a:solidFill>
              </a:rPr>
              <a:t>3/11/11</a:t>
            </a:r>
            <a:endParaRPr kumimoji="1" lang="en-US" sz="1000" b="1" dirty="0">
              <a:solidFill>
                <a:srgbClr val="FF0000"/>
              </a:solidFill>
            </a:endParaRPr>
          </a:p>
        </p:txBody>
      </p:sp>
      <p:sp>
        <p:nvSpPr>
          <p:cNvPr id="402456" name="Text Box 24"/>
          <p:cNvSpPr txBox="1">
            <a:spLocks noChangeArrowheads="1"/>
          </p:cNvSpPr>
          <p:nvPr/>
        </p:nvSpPr>
        <p:spPr bwMode="auto">
          <a:xfrm>
            <a:off x="2819400" y="5257800"/>
            <a:ext cx="685800" cy="473075"/>
          </a:xfrm>
          <a:prstGeom prst="rect">
            <a:avLst/>
          </a:prstGeom>
          <a:noFill/>
          <a:ln w="12700" cap="sq">
            <a:noFill/>
            <a:miter lim="800000"/>
            <a:headEnd/>
            <a:tailEnd/>
          </a:ln>
          <a:effectLst/>
        </p:spPr>
        <p:txBody>
          <a:bodyPr>
            <a:spAutoFit/>
          </a:bodyPr>
          <a:lstStyle/>
          <a:p>
            <a:pPr eaLnBrk="0" hangingPunct="0">
              <a:spcBef>
                <a:spcPct val="50000"/>
              </a:spcBef>
              <a:defRPr/>
            </a:pPr>
            <a:r>
              <a:rPr kumimoji="1" lang="en-US" sz="1000" b="1">
                <a:solidFill>
                  <a:schemeClr val="bg2"/>
                </a:solidFill>
                <a:latin typeface="Arial" pitchFamily="34" charset="0"/>
              </a:rPr>
              <a:t>3/11/07</a:t>
            </a:r>
          </a:p>
          <a:p>
            <a:pPr eaLnBrk="0" hangingPunct="0">
              <a:spcBef>
                <a:spcPct val="50000"/>
              </a:spcBef>
              <a:defRPr/>
            </a:pPr>
            <a:endParaRPr kumimoji="1" lang="en-US" sz="1000" b="1">
              <a:effectLst>
                <a:outerShdw blurRad="38100" dist="38100" dir="2700000" algn="tl">
                  <a:srgbClr val="C0C0C0"/>
                </a:outerShdw>
              </a:effectLst>
              <a:latin typeface="Arial" pitchFamily="34" charset="0"/>
            </a:endParaRPr>
          </a:p>
        </p:txBody>
      </p:sp>
      <p:sp>
        <p:nvSpPr>
          <p:cNvPr id="25" name="TextBox 24"/>
          <p:cNvSpPr txBox="1"/>
          <p:nvPr/>
        </p:nvSpPr>
        <p:spPr>
          <a:xfrm>
            <a:off x="2590800" y="1905000"/>
            <a:ext cx="2438400" cy="230832"/>
          </a:xfrm>
          <a:prstGeom prst="rect">
            <a:avLst/>
          </a:prstGeom>
          <a:noFill/>
        </p:spPr>
        <p:txBody>
          <a:bodyPr wrap="square" rtlCol="0">
            <a:spAutoFit/>
          </a:bodyPr>
          <a:lstStyle/>
          <a:p>
            <a:r>
              <a:rPr lang="en-US" sz="800" dirty="0" smtClean="0"/>
              <a:t>     </a:t>
            </a:r>
            <a:r>
              <a:rPr lang="en-US" sz="900" b="1" dirty="0" smtClean="0"/>
              <a:t>4   5  00</a:t>
            </a:r>
            <a:r>
              <a:rPr lang="en-US" sz="800" b="1" dirty="0" smtClean="0"/>
              <a:t>  </a:t>
            </a:r>
            <a:r>
              <a:rPr lang="en-US" sz="900" b="1" dirty="0" smtClean="0"/>
              <a:t>6 1200 8  4  00 3 2801  4 15 04 </a:t>
            </a:r>
            <a:r>
              <a:rPr lang="en-US" sz="900" dirty="0" smtClean="0"/>
              <a:t>        </a:t>
            </a:r>
            <a:endParaRPr lang="en-US" sz="900" dirty="0"/>
          </a:p>
        </p:txBody>
      </p:sp>
      <p:sp>
        <p:nvSpPr>
          <p:cNvPr id="26" name="Rectangle 25"/>
          <p:cNvSpPr/>
          <p:nvPr/>
        </p:nvSpPr>
        <p:spPr>
          <a:xfrm>
            <a:off x="2590800" y="4876800"/>
            <a:ext cx="2445494" cy="246221"/>
          </a:xfrm>
          <a:prstGeom prst="rect">
            <a:avLst/>
          </a:prstGeom>
        </p:spPr>
        <p:txBody>
          <a:bodyPr wrap="square">
            <a:spAutoFit/>
          </a:bodyPr>
          <a:lstStyle/>
          <a:p>
            <a:r>
              <a:rPr kumimoji="1" lang="en-US" sz="1000" b="1" dirty="0" smtClean="0">
                <a:solidFill>
                  <a:srgbClr val="FF0000"/>
                </a:solidFill>
              </a:rPr>
              <a:t>    3/11/11</a:t>
            </a:r>
            <a:endParaRPr lang="en-US" sz="1000" dirty="0"/>
          </a:p>
        </p:txBody>
      </p:sp>
      <p:sp>
        <p:nvSpPr>
          <p:cNvPr id="27" name="Rectangle 26"/>
          <p:cNvSpPr/>
          <p:nvPr/>
        </p:nvSpPr>
        <p:spPr>
          <a:xfrm>
            <a:off x="2590800" y="3657600"/>
            <a:ext cx="2196003" cy="276999"/>
          </a:xfrm>
          <a:prstGeom prst="rect">
            <a:avLst/>
          </a:prstGeom>
        </p:spPr>
        <p:txBody>
          <a:bodyPr wrap="square">
            <a:spAutoFit/>
          </a:bodyPr>
          <a:lstStyle/>
          <a:p>
            <a:r>
              <a:rPr kumimoji="1" lang="en-US" sz="1200" b="1" dirty="0" smtClean="0">
                <a:solidFill>
                  <a:srgbClr val="FF0000"/>
                </a:solidFill>
              </a:rPr>
              <a:t>   </a:t>
            </a:r>
            <a:r>
              <a:rPr kumimoji="1" lang="en-US" sz="1050" b="1" dirty="0" smtClean="0">
                <a:solidFill>
                  <a:srgbClr val="FF0000"/>
                </a:solidFill>
              </a:rPr>
              <a:t>3/11/11</a:t>
            </a:r>
            <a:endParaRPr lang="en-US" sz="105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4024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499"/>
                                          </p:stCondLst>
                                        </p:cTn>
                                        <p:tgtEl>
                                          <p:spTgt spid="4024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499"/>
                                          </p:stCondLst>
                                        </p:cTn>
                                        <p:tgtEl>
                                          <p:spTgt spid="402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5" grpId="0" autoUpdateAnimBg="0"/>
      <p:bldP spid="402436" grpId="0" autoUpdateAnimBg="0"/>
      <p:bldP spid="402437"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152400"/>
            <a:ext cx="9144000" cy="914400"/>
          </a:xfrm>
        </p:spPr>
        <p:txBody>
          <a:bodyPr/>
          <a:lstStyle/>
          <a:p>
            <a:pPr algn="ctr" eaLnBrk="1" hangingPunct="1"/>
            <a:r>
              <a:rPr lang="en-US" b="0" smtClean="0">
                <a:solidFill>
                  <a:srgbClr val="006699"/>
                </a:solidFill>
                <a:latin typeface="Arial" charset="0"/>
              </a:rPr>
              <a:t>Healthcare Worker Immunization</a:t>
            </a:r>
          </a:p>
        </p:txBody>
      </p:sp>
      <p:sp>
        <p:nvSpPr>
          <p:cNvPr id="71683" name="Rectangle 3"/>
          <p:cNvSpPr>
            <a:spLocks noGrp="1" noChangeArrowheads="1"/>
          </p:cNvSpPr>
          <p:nvPr>
            <p:ph type="body" idx="1"/>
          </p:nvPr>
        </p:nvSpPr>
        <p:spPr>
          <a:xfrm>
            <a:off x="457200" y="1676400"/>
            <a:ext cx="8178800" cy="1238250"/>
          </a:xfrm>
        </p:spPr>
        <p:txBody>
          <a:bodyPr/>
          <a:lstStyle/>
          <a:p>
            <a:pPr eaLnBrk="1" hangingPunct="1">
              <a:lnSpc>
                <a:spcPct val="80000"/>
              </a:lnSpc>
            </a:pPr>
            <a:r>
              <a:rPr lang="en-US" sz="2400" dirty="0" smtClean="0">
                <a:latin typeface="Arial" charset="0"/>
              </a:rPr>
              <a:t>HCW immunization is an important safety measure</a:t>
            </a:r>
          </a:p>
          <a:p>
            <a:pPr eaLnBrk="1" hangingPunct="1">
              <a:lnSpc>
                <a:spcPct val="80000"/>
              </a:lnSpc>
            </a:pPr>
            <a:endParaRPr lang="en-US" sz="900" dirty="0" smtClean="0">
              <a:latin typeface="Arial" charset="0"/>
            </a:endParaRPr>
          </a:p>
          <a:p>
            <a:pPr eaLnBrk="1" hangingPunct="1">
              <a:lnSpc>
                <a:spcPct val="80000"/>
              </a:lnSpc>
            </a:pPr>
            <a:r>
              <a:rPr lang="en-US" sz="2400" dirty="0" smtClean="0">
                <a:latin typeface="Arial" charset="0"/>
              </a:rPr>
              <a:t>Medical facilities providing direct patient care should formulate an immunization policy for their employees.</a:t>
            </a:r>
          </a:p>
        </p:txBody>
      </p:sp>
      <p:graphicFrame>
        <p:nvGraphicFramePr>
          <p:cNvPr id="404484" name="Group 4"/>
          <p:cNvGraphicFramePr>
            <a:graphicFrameLocks noGrp="1"/>
          </p:cNvGraphicFramePr>
          <p:nvPr/>
        </p:nvGraphicFramePr>
        <p:xfrm>
          <a:off x="228600" y="3124200"/>
          <a:ext cx="8763000" cy="3229611"/>
        </p:xfrm>
        <a:graphic>
          <a:graphicData uri="http://schemas.openxmlformats.org/drawingml/2006/table">
            <a:tbl>
              <a:tblPr/>
              <a:tblGrid>
                <a:gridCol w="4192588"/>
                <a:gridCol w="300037"/>
                <a:gridCol w="4270375"/>
              </a:tblGrid>
              <a:tr h="5000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rPr>
                        <a:t>Recommended for Healthcare Workers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2"/>
                        </a:solidFill>
                        <a:effectLst/>
                        <a:latin typeface="Arial"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rPr>
                        <a:t>Recommended for HCWs with Other Risk Factors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Hepatitis B</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Hepatitis A</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98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Flu</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Pneumococcal</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77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MMR</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Meningococcal</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Varicella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77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itchFamily="34" charset="0"/>
                        </a:rPr>
                        <a:t>Diphtheria,Tetanus</a:t>
                      </a:r>
                      <a:r>
                        <a:rPr kumimoji="0" lang="en-US" sz="2000" b="0" i="0" u="none" strike="noStrike" cap="none" normalizeH="0" baseline="0" dirty="0" smtClean="0">
                          <a:ln>
                            <a:noFill/>
                          </a:ln>
                          <a:solidFill>
                            <a:schemeClr val="tx1"/>
                          </a:solidFill>
                          <a:effectLst/>
                          <a:latin typeface="Arial" pitchFamily="34" charset="0"/>
                        </a:rPr>
                        <a:t>, &amp; Pertussis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normAutofit fontScale="90000"/>
          </a:bodyPr>
          <a:lstStyle/>
          <a:p>
            <a:pPr algn="ctr" eaLnBrk="1" hangingPunct="1"/>
            <a:r>
              <a:rPr lang="en-US" b="0" dirty="0" smtClean="0">
                <a:solidFill>
                  <a:srgbClr val="006699"/>
                </a:solidFill>
                <a:latin typeface="Arial" charset="0"/>
              </a:rPr>
              <a:t>Other Considerations for HCW Immunization Plan/Policy</a:t>
            </a:r>
          </a:p>
        </p:txBody>
      </p:sp>
      <p:sp>
        <p:nvSpPr>
          <p:cNvPr id="72707" name="Rectangle 3"/>
          <p:cNvSpPr>
            <a:spLocks noGrp="1" noChangeArrowheads="1"/>
          </p:cNvSpPr>
          <p:nvPr>
            <p:ph type="body" idx="1"/>
          </p:nvPr>
        </p:nvSpPr>
        <p:spPr/>
        <p:txBody>
          <a:bodyPr>
            <a:normAutofit fontScale="92500" lnSpcReduction="10000"/>
          </a:bodyPr>
          <a:lstStyle/>
          <a:p>
            <a:pPr eaLnBrk="1" hangingPunct="1">
              <a:lnSpc>
                <a:spcPct val="110000"/>
              </a:lnSpc>
            </a:pPr>
            <a:r>
              <a:rPr lang="en-US" sz="3000" dirty="0" smtClean="0"/>
              <a:t>Immunization/immunity record maintained by the facility on each HCW</a:t>
            </a:r>
          </a:p>
          <a:p>
            <a:pPr eaLnBrk="1" hangingPunct="1">
              <a:lnSpc>
                <a:spcPct val="110000"/>
              </a:lnSpc>
            </a:pPr>
            <a:endParaRPr lang="en-US" sz="800" dirty="0" smtClean="0"/>
          </a:p>
          <a:p>
            <a:pPr eaLnBrk="1" hangingPunct="1">
              <a:lnSpc>
                <a:spcPct val="110000"/>
              </a:lnSpc>
            </a:pPr>
            <a:r>
              <a:rPr lang="en-US" sz="3000" dirty="0" smtClean="0"/>
              <a:t>Catch-up programs for current employees and policies for newly-hired workers</a:t>
            </a:r>
          </a:p>
          <a:p>
            <a:pPr eaLnBrk="1" hangingPunct="1">
              <a:lnSpc>
                <a:spcPct val="110000"/>
              </a:lnSpc>
            </a:pPr>
            <a:endParaRPr lang="en-US" sz="900" dirty="0" smtClean="0"/>
          </a:p>
          <a:p>
            <a:pPr eaLnBrk="1" hangingPunct="1">
              <a:lnSpc>
                <a:spcPct val="110000"/>
              </a:lnSpc>
            </a:pPr>
            <a:r>
              <a:rPr lang="en-US" sz="3000" dirty="0" smtClean="0"/>
              <a:t>Work restriction policies for susceptible workers after exposure</a:t>
            </a:r>
          </a:p>
          <a:p>
            <a:pPr eaLnBrk="1" hangingPunct="1">
              <a:lnSpc>
                <a:spcPct val="110000"/>
              </a:lnSpc>
            </a:pPr>
            <a:endParaRPr lang="en-US" sz="900" dirty="0" smtClean="0"/>
          </a:p>
          <a:p>
            <a:pPr eaLnBrk="1" hangingPunct="1">
              <a:lnSpc>
                <a:spcPct val="110000"/>
              </a:lnSpc>
            </a:pPr>
            <a:r>
              <a:rPr lang="en-US" sz="3000" dirty="0" smtClean="0"/>
              <a:t>Management and control of outbreaks</a:t>
            </a:r>
          </a:p>
          <a:p>
            <a:pPr eaLnBrk="1" hangingPunct="1">
              <a:lnSpc>
                <a:spcPct val="110000"/>
              </a:lnSpc>
            </a:pPr>
            <a:endParaRPr lang="en-US" sz="900" dirty="0" smtClean="0"/>
          </a:p>
          <a:p>
            <a:pPr eaLnBrk="1" hangingPunct="1">
              <a:lnSpc>
                <a:spcPct val="110000"/>
              </a:lnSpc>
            </a:pPr>
            <a:r>
              <a:rPr lang="en-US" sz="3000" dirty="0" smtClean="0"/>
              <a:t>Options for refusal of vaccination by employees</a:t>
            </a:r>
          </a:p>
          <a:p>
            <a:pPr eaLnBrk="1" hangingPunct="1">
              <a:lnSpc>
                <a:spcPct val="90000"/>
              </a:lnSpc>
            </a:pPr>
            <a:endParaRPr lang="en-US" sz="28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4"/>
          <p:cNvSpPr>
            <a:spLocks noGrp="1" noChangeArrowheads="1"/>
          </p:cNvSpPr>
          <p:nvPr>
            <p:ph type="title"/>
          </p:nvPr>
        </p:nvSpPr>
        <p:spPr/>
        <p:txBody>
          <a:bodyPr/>
          <a:lstStyle/>
          <a:p>
            <a:pPr algn="ctr" eaLnBrk="1" hangingPunct="1"/>
            <a:r>
              <a:rPr lang="en-US" dirty="0" smtClean="0">
                <a:solidFill>
                  <a:srgbClr val="006699"/>
                </a:solidFill>
                <a:latin typeface="Arial" charset="0"/>
                <a:cs typeface="Arial" charset="0"/>
              </a:rPr>
              <a:t>Diphtheria</a:t>
            </a:r>
          </a:p>
        </p:txBody>
      </p:sp>
      <p:sp>
        <p:nvSpPr>
          <p:cNvPr id="2052" name="Rectangle 6"/>
          <p:cNvSpPr>
            <a:spLocks noGrp="1" noChangeArrowheads="1"/>
          </p:cNvSpPr>
          <p:nvPr>
            <p:ph type="body" sz="half" idx="2"/>
          </p:nvPr>
        </p:nvSpPr>
        <p:spPr>
          <a:xfrm>
            <a:off x="4648200" y="1362075"/>
            <a:ext cx="4038600" cy="5153025"/>
          </a:xfrm>
        </p:spPr>
        <p:txBody>
          <a:bodyPr>
            <a:normAutofit fontScale="92500" lnSpcReduction="10000"/>
          </a:bodyPr>
          <a:lstStyle/>
          <a:p>
            <a:pPr eaLnBrk="1" hangingPunct="1">
              <a:lnSpc>
                <a:spcPct val="110000"/>
              </a:lnSpc>
            </a:pPr>
            <a:r>
              <a:rPr lang="en-US" sz="2400" dirty="0" smtClean="0">
                <a:latin typeface="Arial" pitchFamily="34" charset="0"/>
                <a:cs typeface="Arial" pitchFamily="34" charset="0"/>
              </a:rPr>
              <a:t>Spread by direct contact</a:t>
            </a:r>
          </a:p>
          <a:p>
            <a:pPr eaLnBrk="1" hangingPunct="1">
              <a:lnSpc>
                <a:spcPct val="110000"/>
              </a:lnSpc>
            </a:pPr>
            <a:r>
              <a:rPr lang="en-US" sz="2400" dirty="0" smtClean="0">
                <a:latin typeface="Arial" pitchFamily="34" charset="0"/>
                <a:cs typeface="Arial" pitchFamily="34" charset="0"/>
              </a:rPr>
              <a:t>Incidence in United States has decreased</a:t>
            </a:r>
          </a:p>
          <a:p>
            <a:pPr eaLnBrk="1" hangingPunct="1">
              <a:lnSpc>
                <a:spcPct val="110000"/>
              </a:lnSpc>
            </a:pPr>
            <a:r>
              <a:rPr lang="en-US" sz="2400" dirty="0" smtClean="0">
                <a:latin typeface="Arial" pitchFamily="34" charset="0"/>
                <a:cs typeface="Arial" pitchFamily="34" charset="0"/>
              </a:rPr>
              <a:t>Still occurs in other countries</a:t>
            </a:r>
          </a:p>
          <a:p>
            <a:pPr eaLnBrk="1" hangingPunct="1">
              <a:lnSpc>
                <a:spcPct val="110000"/>
              </a:lnSpc>
            </a:pPr>
            <a:r>
              <a:rPr lang="en-US" sz="2400" dirty="0" smtClean="0">
                <a:latin typeface="Arial" pitchFamily="34" charset="0"/>
                <a:cs typeface="Arial" pitchFamily="34" charset="0"/>
              </a:rPr>
              <a:t>Disease can be prevented by vaccine</a:t>
            </a:r>
          </a:p>
          <a:p>
            <a:pPr eaLnBrk="1" hangingPunct="1">
              <a:lnSpc>
                <a:spcPct val="110000"/>
              </a:lnSpc>
            </a:pPr>
            <a:r>
              <a:rPr lang="en-US" sz="2400" dirty="0" smtClean="0">
                <a:latin typeface="Arial" pitchFamily="34" charset="0"/>
                <a:cs typeface="Arial" pitchFamily="34" charset="0"/>
              </a:rPr>
              <a:t>Vaccine given in combination with tetanus and pertussis (</a:t>
            </a:r>
            <a:r>
              <a:rPr lang="en-US" sz="2400" u="sng" dirty="0" smtClean="0">
                <a:latin typeface="Arial" pitchFamily="34" charset="0"/>
                <a:cs typeface="Arial" pitchFamily="34" charset="0"/>
              </a:rPr>
              <a:t>D</a:t>
            </a:r>
            <a:r>
              <a:rPr lang="en-US" sz="2400" dirty="0" smtClean="0">
                <a:latin typeface="Arial" pitchFamily="34" charset="0"/>
                <a:cs typeface="Arial" pitchFamily="34" charset="0"/>
              </a:rPr>
              <a:t>TaP, </a:t>
            </a:r>
            <a:r>
              <a:rPr lang="en-US" sz="2400" u="sng" dirty="0" smtClean="0">
                <a:latin typeface="Arial" pitchFamily="34" charset="0"/>
                <a:cs typeface="Arial" pitchFamily="34" charset="0"/>
              </a:rPr>
              <a:t>D</a:t>
            </a:r>
            <a:r>
              <a:rPr lang="en-US" sz="2400" dirty="0" smtClean="0">
                <a:latin typeface="Arial" pitchFamily="34" charset="0"/>
                <a:cs typeface="Arial" pitchFamily="34" charset="0"/>
              </a:rPr>
              <a:t>T, T</a:t>
            </a:r>
            <a:r>
              <a:rPr lang="en-US" sz="2400" u="sng" dirty="0" smtClean="0">
                <a:latin typeface="Arial" pitchFamily="34" charset="0"/>
                <a:cs typeface="Arial" pitchFamily="34" charset="0"/>
              </a:rPr>
              <a:t>d</a:t>
            </a:r>
            <a:r>
              <a:rPr lang="en-US" sz="2400" dirty="0" smtClean="0">
                <a:latin typeface="Arial" pitchFamily="34" charset="0"/>
                <a:cs typeface="Arial" pitchFamily="34" charset="0"/>
              </a:rPr>
              <a:t>ap,or T</a:t>
            </a:r>
            <a:r>
              <a:rPr lang="en-US" sz="2400" u="sng" dirty="0" smtClean="0">
                <a:latin typeface="Arial" pitchFamily="34" charset="0"/>
                <a:cs typeface="Arial" pitchFamily="34" charset="0"/>
              </a:rPr>
              <a:t>d</a:t>
            </a:r>
            <a:r>
              <a:rPr lang="en-US" sz="2400" dirty="0" smtClean="0">
                <a:latin typeface="Arial" pitchFamily="34" charset="0"/>
                <a:cs typeface="Arial" pitchFamily="34" charset="0"/>
              </a:rPr>
              <a:t>)</a:t>
            </a:r>
          </a:p>
          <a:p>
            <a:pPr eaLnBrk="1" hangingPunct="1">
              <a:lnSpc>
                <a:spcPct val="110000"/>
              </a:lnSpc>
            </a:pPr>
            <a:r>
              <a:rPr lang="en-US" sz="2400" dirty="0" smtClean="0">
                <a:latin typeface="Arial" pitchFamily="34" charset="0"/>
                <a:cs typeface="Arial" pitchFamily="34" charset="0"/>
              </a:rPr>
              <a:t>Required for school and child care attendance</a:t>
            </a:r>
          </a:p>
        </p:txBody>
      </p:sp>
      <p:graphicFrame>
        <p:nvGraphicFramePr>
          <p:cNvPr id="2050" name="Object 7"/>
          <p:cNvGraphicFramePr>
            <a:graphicFrameLocks noChangeAspect="1"/>
          </p:cNvGraphicFramePr>
          <p:nvPr>
            <p:ph sz="half" idx="1"/>
          </p:nvPr>
        </p:nvGraphicFramePr>
        <p:xfrm>
          <a:off x="685800" y="1981200"/>
          <a:ext cx="2957513" cy="3505200"/>
        </p:xfrm>
        <a:graphic>
          <a:graphicData uri="http://schemas.openxmlformats.org/presentationml/2006/ole">
            <p:oleObj spid="_x0000_s2050" r:id="rId4" imgW="1419048" imgH="952633" progId="">
              <p:embed/>
            </p:oleObj>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457200" y="152401"/>
            <a:ext cx="8229600" cy="1028700"/>
          </a:xfrm>
        </p:spPr>
        <p:txBody>
          <a:bodyPr>
            <a:noAutofit/>
          </a:bodyPr>
          <a:lstStyle/>
          <a:p>
            <a:pPr algn="ctr" eaLnBrk="1" hangingPunct="1"/>
            <a:r>
              <a:rPr lang="en-US" b="0" dirty="0" smtClean="0">
                <a:solidFill>
                  <a:srgbClr val="006699"/>
                </a:solidFill>
                <a:latin typeface="Arial" charset="0"/>
              </a:rPr>
              <a:t>Vaccine Adverse Event Reporting System</a:t>
            </a:r>
          </a:p>
        </p:txBody>
      </p:sp>
      <p:sp>
        <p:nvSpPr>
          <p:cNvPr id="108547" name="Content Placeholder 2"/>
          <p:cNvSpPr>
            <a:spLocks noGrp="1"/>
          </p:cNvSpPr>
          <p:nvPr>
            <p:ph idx="1"/>
          </p:nvPr>
        </p:nvSpPr>
        <p:spPr>
          <a:xfrm>
            <a:off x="304800" y="1552575"/>
            <a:ext cx="8677275" cy="5057775"/>
          </a:xfrm>
        </p:spPr>
        <p:txBody>
          <a:bodyPr>
            <a:normAutofit lnSpcReduction="10000"/>
          </a:bodyPr>
          <a:lstStyle/>
          <a:p>
            <a:pPr eaLnBrk="1" hangingPunct="1">
              <a:buFontTx/>
              <a:buNone/>
            </a:pPr>
            <a:r>
              <a:rPr lang="en-US" dirty="0" smtClean="0"/>
              <a:t>    The </a:t>
            </a:r>
            <a:r>
              <a:rPr lang="en-US" b="1" dirty="0" smtClean="0"/>
              <a:t>Vaccine Adverse Event Reporting System (VAERS)</a:t>
            </a:r>
            <a:r>
              <a:rPr lang="en-US" dirty="0" smtClean="0"/>
              <a:t> is a national vaccine safety surveillance program co-sponsored by the Centers for Disease Control and Prevention and the Food and Drug Administration.</a:t>
            </a:r>
          </a:p>
          <a:p>
            <a:pPr eaLnBrk="1" hangingPunct="1"/>
            <a:r>
              <a:rPr lang="en-US" dirty="0" smtClean="0"/>
              <a:t>What Can Be Reported to VAERS? </a:t>
            </a:r>
          </a:p>
          <a:p>
            <a:pPr eaLnBrk="1" hangingPunct="1"/>
            <a:r>
              <a:rPr lang="en-US" dirty="0" smtClean="0"/>
              <a:t>Who Reports to VAERS? </a:t>
            </a:r>
          </a:p>
          <a:p>
            <a:pPr eaLnBrk="1" hangingPunct="1"/>
            <a:r>
              <a:rPr lang="en-US" dirty="0" smtClean="0"/>
              <a:t>Does VAERS Provide General Vaccine Information?</a:t>
            </a:r>
          </a:p>
          <a:p>
            <a:pPr eaLnBrk="1" hangingPunct="1">
              <a:buNone/>
            </a:pPr>
            <a:r>
              <a:rPr lang="en-US" sz="4000" dirty="0" smtClean="0">
                <a:solidFill>
                  <a:srgbClr val="006699"/>
                </a:solidFill>
                <a:latin typeface="Arial" charset="0"/>
                <a:ea typeface="+mj-ea"/>
                <a:cs typeface="+mj-cs"/>
                <a:hlinkClick r:id="rId3"/>
              </a:rPr>
              <a:t>http://vaers.hhs.gov/</a:t>
            </a:r>
            <a:r>
              <a:rPr lang="en-US" sz="4000" dirty="0" smtClean="0">
                <a:solidFill>
                  <a:srgbClr val="006699"/>
                </a:solidFill>
                <a:latin typeface="Arial" charset="0"/>
                <a:ea typeface="+mj-ea"/>
                <a:cs typeface="+mj-cs"/>
              </a:rPr>
              <a:t> </a:t>
            </a:r>
            <a:r>
              <a:rPr lang="en-US" dirty="0" smtClean="0"/>
              <a:t>or 1-800-822-7967</a:t>
            </a:r>
          </a:p>
          <a:p>
            <a:pPr eaLnBrk="1" hangingPunct="1"/>
            <a:endParaRPr lang="en-US" dirty="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457200" y="0"/>
            <a:ext cx="8229600" cy="1219200"/>
          </a:xfrm>
        </p:spPr>
        <p:txBody>
          <a:bodyPr>
            <a:noAutofit/>
          </a:bodyPr>
          <a:lstStyle/>
          <a:p>
            <a:pPr algn="ctr" eaLnBrk="1" hangingPunct="1"/>
            <a:r>
              <a:rPr lang="en-US" b="0" dirty="0" smtClean="0">
                <a:solidFill>
                  <a:srgbClr val="006699"/>
                </a:solidFill>
                <a:latin typeface="Arial" charset="0"/>
              </a:rPr>
              <a:t>National Vaccine Injury Compensation Program (VICP)</a:t>
            </a:r>
          </a:p>
        </p:txBody>
      </p:sp>
      <p:sp>
        <p:nvSpPr>
          <p:cNvPr id="109571" name="Content Placeholder 2"/>
          <p:cNvSpPr>
            <a:spLocks noGrp="1"/>
          </p:cNvSpPr>
          <p:nvPr>
            <p:ph idx="1"/>
          </p:nvPr>
        </p:nvSpPr>
        <p:spPr>
          <a:xfrm>
            <a:off x="304800" y="1676400"/>
            <a:ext cx="8610600" cy="4830763"/>
          </a:xfrm>
        </p:spPr>
        <p:txBody>
          <a:bodyPr>
            <a:normAutofit fontScale="92500" lnSpcReduction="10000"/>
          </a:bodyPr>
          <a:lstStyle/>
          <a:p>
            <a:pPr eaLnBrk="1" hangingPunct="1"/>
            <a:r>
              <a:rPr lang="en-US" sz="3600" dirty="0" smtClean="0"/>
              <a:t>National Vaccine Injury Compensation Program </a:t>
            </a:r>
            <a:br>
              <a:rPr lang="en-US" sz="3600" dirty="0" smtClean="0"/>
            </a:br>
            <a:r>
              <a:rPr lang="en-US" sz="3600" dirty="0" smtClean="0"/>
              <a:t>provides compensation to individuals found  to be injured by or have died from certain childhood  vaccines.</a:t>
            </a:r>
          </a:p>
          <a:p>
            <a:pPr lvl="1" eaLnBrk="1" hangingPunct="1"/>
            <a:r>
              <a:rPr lang="en-US" dirty="0" smtClean="0"/>
              <a:t>Established in 1988 by NCVIA</a:t>
            </a:r>
          </a:p>
          <a:p>
            <a:pPr lvl="1" eaLnBrk="1" hangingPunct="1"/>
            <a:r>
              <a:rPr lang="en-US" dirty="0" smtClean="0"/>
              <a:t>Federal “no fault” system to compensate those injured</a:t>
            </a:r>
          </a:p>
          <a:p>
            <a:pPr lvl="1" eaLnBrk="1" hangingPunct="1"/>
            <a:r>
              <a:rPr lang="en-US" dirty="0" smtClean="0"/>
              <a:t>Claim must be filed by individual, parent or guardian</a:t>
            </a:r>
          </a:p>
          <a:p>
            <a:pPr lvl="1" eaLnBrk="1" hangingPunct="1"/>
            <a:r>
              <a:rPr lang="en-US" dirty="0" smtClean="0"/>
              <a:t>Must show that injury is on “Vaccine Injury Table”</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algn="ctr" eaLnBrk="1" hangingPunct="1"/>
            <a:r>
              <a:rPr lang="en-US" b="0" smtClean="0">
                <a:solidFill>
                  <a:srgbClr val="006699"/>
                </a:solidFill>
                <a:latin typeface="Arial" charset="0"/>
              </a:rPr>
              <a:t>Resources</a:t>
            </a:r>
          </a:p>
        </p:txBody>
      </p:sp>
      <p:sp>
        <p:nvSpPr>
          <p:cNvPr id="61443" name="Rectangle 3"/>
          <p:cNvSpPr>
            <a:spLocks noGrp="1" noChangeArrowheads="1"/>
          </p:cNvSpPr>
          <p:nvPr>
            <p:ph type="body" idx="1"/>
          </p:nvPr>
        </p:nvSpPr>
        <p:spPr/>
        <p:txBody>
          <a:bodyPr/>
          <a:lstStyle/>
          <a:p>
            <a:pPr eaLnBrk="1" hangingPunct="1">
              <a:lnSpc>
                <a:spcPct val="90000"/>
              </a:lnSpc>
            </a:pPr>
            <a:r>
              <a:rPr lang="en-US" sz="2400" dirty="0" smtClean="0">
                <a:solidFill>
                  <a:schemeClr val="tx2"/>
                </a:solidFill>
                <a:latin typeface="Arial" charset="0"/>
              </a:rPr>
              <a:t>Local health department</a:t>
            </a:r>
          </a:p>
          <a:p>
            <a:pPr eaLnBrk="1" hangingPunct="1">
              <a:lnSpc>
                <a:spcPct val="90000"/>
              </a:lnSpc>
            </a:pPr>
            <a:endParaRPr lang="en-US" sz="700" dirty="0" smtClean="0">
              <a:solidFill>
                <a:schemeClr val="tx2"/>
              </a:solidFill>
              <a:latin typeface="Arial" charset="0"/>
            </a:endParaRPr>
          </a:p>
          <a:p>
            <a:pPr eaLnBrk="1" hangingPunct="1">
              <a:lnSpc>
                <a:spcPct val="90000"/>
              </a:lnSpc>
            </a:pPr>
            <a:r>
              <a:rPr lang="en-US" sz="2400" dirty="0" smtClean="0">
                <a:solidFill>
                  <a:schemeClr val="tx2"/>
                </a:solidFill>
                <a:latin typeface="Arial" charset="0"/>
              </a:rPr>
              <a:t>District Immunization Coordinator</a:t>
            </a:r>
          </a:p>
          <a:p>
            <a:pPr eaLnBrk="1" hangingPunct="1">
              <a:lnSpc>
                <a:spcPct val="90000"/>
              </a:lnSpc>
            </a:pPr>
            <a:r>
              <a:rPr lang="en-US" sz="2400" dirty="0" smtClean="0">
                <a:solidFill>
                  <a:schemeClr val="tx2"/>
                </a:solidFill>
                <a:latin typeface="Arial" charset="0"/>
              </a:rPr>
              <a:t>GA Immunization Program Office</a:t>
            </a:r>
          </a:p>
          <a:p>
            <a:pPr eaLnBrk="1" hangingPunct="1">
              <a:lnSpc>
                <a:spcPct val="90000"/>
              </a:lnSpc>
            </a:pPr>
            <a:endParaRPr lang="en-US" sz="700" dirty="0" smtClean="0">
              <a:solidFill>
                <a:schemeClr val="tx2"/>
              </a:solidFill>
              <a:latin typeface="Arial" charset="0"/>
            </a:endParaRPr>
          </a:p>
          <a:p>
            <a:pPr lvl="1" eaLnBrk="1" hangingPunct="1">
              <a:lnSpc>
                <a:spcPct val="90000"/>
              </a:lnSpc>
            </a:pPr>
            <a:r>
              <a:rPr lang="en-US" sz="2000" dirty="0" smtClean="0">
                <a:solidFill>
                  <a:schemeClr val="tx2"/>
                </a:solidFill>
                <a:latin typeface="Arial" charset="0"/>
              </a:rPr>
              <a:t>On call Help line: 404-657-3158</a:t>
            </a:r>
          </a:p>
          <a:p>
            <a:pPr lvl="1" eaLnBrk="1" hangingPunct="1">
              <a:lnSpc>
                <a:spcPct val="90000"/>
              </a:lnSpc>
            </a:pPr>
            <a:r>
              <a:rPr lang="en-US" sz="2000" dirty="0" smtClean="0">
                <a:solidFill>
                  <a:schemeClr val="tx2"/>
                </a:solidFill>
                <a:latin typeface="Arial" charset="0"/>
              </a:rPr>
              <a:t>GRITS Help Line:1-866-483-2958</a:t>
            </a:r>
          </a:p>
          <a:p>
            <a:pPr lvl="1" eaLnBrk="1" hangingPunct="1">
              <a:lnSpc>
                <a:spcPct val="90000"/>
              </a:lnSpc>
            </a:pPr>
            <a:r>
              <a:rPr lang="en-US" sz="2000" dirty="0" smtClean="0">
                <a:solidFill>
                  <a:schemeClr val="tx2"/>
                </a:solidFill>
                <a:latin typeface="Arial" charset="0"/>
              </a:rPr>
              <a:t>VFC Help Line:1-800-848-3868</a:t>
            </a:r>
          </a:p>
          <a:p>
            <a:pPr lvl="1" eaLnBrk="1" hangingPunct="1">
              <a:lnSpc>
                <a:spcPct val="90000"/>
              </a:lnSpc>
            </a:pPr>
            <a:r>
              <a:rPr lang="en-US" sz="2000" dirty="0" smtClean="0">
                <a:solidFill>
                  <a:schemeClr val="tx2"/>
                </a:solidFill>
                <a:latin typeface="Arial" charset="0"/>
              </a:rPr>
              <a:t>Website http://</a:t>
            </a:r>
            <a:r>
              <a:rPr lang="en-US" sz="2000" dirty="0" smtClean="0">
                <a:solidFill>
                  <a:schemeClr val="tx2"/>
                </a:solidFill>
                <a:latin typeface="Arial" charset="0"/>
                <a:hlinkClick r:id="rId3"/>
              </a:rPr>
              <a:t>health.state.ga.us/programs/immunization</a:t>
            </a:r>
            <a:endParaRPr lang="en-US" sz="2000" dirty="0" smtClean="0">
              <a:solidFill>
                <a:schemeClr val="tx2"/>
              </a:solidFill>
              <a:latin typeface="Arial" charset="0"/>
            </a:endParaRPr>
          </a:p>
          <a:p>
            <a:pPr lvl="1" eaLnBrk="1" hangingPunct="1">
              <a:lnSpc>
                <a:spcPct val="90000"/>
              </a:lnSpc>
            </a:pPr>
            <a:r>
              <a:rPr lang="en-US" sz="2000" dirty="0" smtClean="0">
                <a:solidFill>
                  <a:schemeClr val="tx2"/>
                </a:solidFill>
                <a:latin typeface="Arial" charset="0"/>
              </a:rPr>
              <a:t>Your local Immunization Program Consultant (IPC) </a:t>
            </a:r>
          </a:p>
          <a:p>
            <a:pPr lvl="1" eaLnBrk="1" hangingPunct="1">
              <a:lnSpc>
                <a:spcPct val="90000"/>
              </a:lnSpc>
            </a:pPr>
            <a:endParaRPr lang="en-US" sz="600" dirty="0" smtClean="0">
              <a:solidFill>
                <a:schemeClr val="tx2"/>
              </a:solidFill>
              <a:latin typeface="Arial" charset="0"/>
            </a:endParaRPr>
          </a:p>
          <a:p>
            <a:pPr eaLnBrk="1" hangingPunct="1">
              <a:lnSpc>
                <a:spcPct val="90000"/>
              </a:lnSpc>
            </a:pPr>
            <a:r>
              <a:rPr lang="en-US" sz="2400" dirty="0" smtClean="0">
                <a:solidFill>
                  <a:schemeClr val="tx2"/>
                </a:solidFill>
                <a:latin typeface="Arial" charset="0"/>
              </a:rPr>
              <a:t>GA Chapter of the AAP</a:t>
            </a:r>
          </a:p>
          <a:p>
            <a:pPr eaLnBrk="1" hangingPunct="1">
              <a:lnSpc>
                <a:spcPct val="90000"/>
              </a:lnSpc>
            </a:pPr>
            <a:endParaRPr lang="en-US" sz="700" dirty="0" smtClean="0">
              <a:solidFill>
                <a:schemeClr val="tx2"/>
              </a:solidFill>
              <a:latin typeface="Arial" charset="0"/>
            </a:endParaRPr>
          </a:p>
          <a:p>
            <a:pPr eaLnBrk="1" hangingPunct="1">
              <a:lnSpc>
                <a:spcPct val="90000"/>
              </a:lnSpc>
            </a:pPr>
            <a:r>
              <a:rPr lang="en-US" sz="2400" dirty="0" smtClean="0">
                <a:solidFill>
                  <a:schemeClr val="tx2"/>
                </a:solidFill>
                <a:latin typeface="Arial" charset="0"/>
              </a:rPr>
              <a:t>GA Academy of Family Physicians</a:t>
            </a:r>
          </a:p>
          <a:p>
            <a:pPr eaLnBrk="1" hangingPunct="1">
              <a:lnSpc>
                <a:spcPct val="90000"/>
              </a:lnSpc>
            </a:pPr>
            <a:endParaRPr lang="en-US" sz="2400" dirty="0" smtClean="0"/>
          </a:p>
        </p:txBody>
      </p:sp>
      <p:pic>
        <p:nvPicPr>
          <p:cNvPr id="61444" name="Picture 4" descr="j0382574"/>
          <p:cNvPicPr>
            <a:picLocks noChangeAspect="1" noChangeArrowheads="1"/>
          </p:cNvPicPr>
          <p:nvPr/>
        </p:nvPicPr>
        <p:blipFill>
          <a:blip r:embed="rId4" cstate="print"/>
          <a:srcRect/>
          <a:stretch>
            <a:fillRect/>
          </a:stretch>
        </p:blipFill>
        <p:spPr bwMode="auto">
          <a:xfrm>
            <a:off x="7162800" y="381000"/>
            <a:ext cx="1600200" cy="1600200"/>
          </a:xfrm>
          <a:prstGeom prst="rect">
            <a:avLst/>
          </a:prstGeom>
          <a:noFill/>
          <a:ln w="25400">
            <a:solidFill>
              <a:srgbClr val="FF0000"/>
            </a:solidFill>
            <a:miter lim="800000"/>
            <a:headEnd/>
            <a:tailEnd/>
          </a:ln>
        </p:spPr>
      </p:pic>
      <p:pic>
        <p:nvPicPr>
          <p:cNvPr id="61445" name="Picture 5" descr="j0402147"/>
          <p:cNvPicPr>
            <a:picLocks noChangeAspect="1" noChangeArrowheads="1"/>
          </p:cNvPicPr>
          <p:nvPr/>
        </p:nvPicPr>
        <p:blipFill>
          <a:blip r:embed="rId5" cstate="print"/>
          <a:srcRect/>
          <a:stretch>
            <a:fillRect/>
          </a:stretch>
        </p:blipFill>
        <p:spPr bwMode="auto">
          <a:xfrm>
            <a:off x="5943600" y="1600200"/>
            <a:ext cx="1371600" cy="1347788"/>
          </a:xfrm>
          <a:prstGeom prst="rect">
            <a:avLst/>
          </a:prstGeom>
          <a:noFill/>
          <a:ln w="25400">
            <a:solidFill>
              <a:srgbClr val="FF0000"/>
            </a:solidFill>
            <a:miter lim="800000"/>
            <a:headEnd/>
            <a:tailEnd/>
          </a:ln>
        </p:spPr>
      </p:pic>
      <p:pic>
        <p:nvPicPr>
          <p:cNvPr id="61446" name="Picture 6" descr="j0410515"/>
          <p:cNvPicPr>
            <a:picLocks noChangeAspect="1" noChangeArrowheads="1"/>
          </p:cNvPicPr>
          <p:nvPr/>
        </p:nvPicPr>
        <p:blipFill>
          <a:blip r:embed="rId6" cstate="print"/>
          <a:srcRect/>
          <a:stretch>
            <a:fillRect/>
          </a:stretch>
        </p:blipFill>
        <p:spPr bwMode="auto">
          <a:xfrm>
            <a:off x="7239000" y="2590800"/>
            <a:ext cx="1371600" cy="1295400"/>
          </a:xfrm>
          <a:prstGeom prst="rect">
            <a:avLst/>
          </a:prstGeom>
          <a:noFill/>
          <a:ln w="25400">
            <a:solidFill>
              <a:srgbClr val="FF0000"/>
            </a:solid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latin typeface="Arial" charset="0"/>
              </a:rPr>
              <a:t>http://health.state.ga.us/programs/immunization</a:t>
            </a:r>
            <a:endParaRPr lang="en-US" sz="2800" dirty="0">
              <a:solidFill>
                <a:srgbClr val="C00000"/>
              </a:solidFill>
            </a:endParaRPr>
          </a:p>
        </p:txBody>
      </p:sp>
      <p:pic>
        <p:nvPicPr>
          <p:cNvPr id="126978" name="Picture 2"/>
          <p:cNvPicPr>
            <a:picLocks noChangeAspect="1" noChangeArrowheads="1"/>
          </p:cNvPicPr>
          <p:nvPr/>
        </p:nvPicPr>
        <p:blipFill>
          <a:blip r:embed="rId3" cstate="print"/>
          <a:srcRect/>
          <a:stretch>
            <a:fillRect/>
          </a:stretch>
        </p:blipFill>
        <p:spPr bwMode="auto">
          <a:xfrm>
            <a:off x="666750" y="1390650"/>
            <a:ext cx="7439025" cy="493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0" y="274638"/>
            <a:ext cx="9144000" cy="896937"/>
          </a:xfrm>
        </p:spPr>
        <p:txBody>
          <a:bodyPr/>
          <a:lstStyle/>
          <a:p>
            <a:pPr algn="ctr" eaLnBrk="1" hangingPunct="1"/>
            <a:r>
              <a:rPr lang="en-US" dirty="0" smtClean="0">
                <a:solidFill>
                  <a:srgbClr val="006699"/>
                </a:solidFill>
                <a:latin typeface="Arial" charset="0"/>
                <a:cs typeface="Arial" charset="0"/>
              </a:rPr>
              <a:t>Tetanus</a:t>
            </a:r>
          </a:p>
        </p:txBody>
      </p:sp>
      <p:sp>
        <p:nvSpPr>
          <p:cNvPr id="3077" name="Rectangle 7"/>
          <p:cNvSpPr>
            <a:spLocks noGrp="1" noChangeArrowheads="1"/>
          </p:cNvSpPr>
          <p:nvPr>
            <p:ph type="body" sz="half" idx="3"/>
          </p:nvPr>
        </p:nvSpPr>
        <p:spPr>
          <a:xfrm>
            <a:off x="4648200" y="1371600"/>
            <a:ext cx="4038600" cy="5286375"/>
          </a:xfrm>
        </p:spPr>
        <p:txBody>
          <a:bodyPr>
            <a:normAutofit lnSpcReduction="10000"/>
          </a:bodyPr>
          <a:lstStyle/>
          <a:p>
            <a:pPr eaLnBrk="1" hangingPunct="1"/>
            <a:r>
              <a:rPr lang="en-US" sz="2000" b="1" dirty="0" smtClean="0">
                <a:latin typeface="Arial" pitchFamily="34" charset="0"/>
                <a:cs typeface="Arial" pitchFamily="34" charset="0"/>
              </a:rPr>
              <a:t>Tetanus germ lives in dirt and the intestines and feces of animals</a:t>
            </a:r>
          </a:p>
          <a:p>
            <a:pPr eaLnBrk="1" hangingPunct="1"/>
            <a:r>
              <a:rPr lang="en-US" sz="2000" b="1" dirty="0" smtClean="0">
                <a:latin typeface="Arial" pitchFamily="34" charset="0"/>
                <a:cs typeface="Arial" pitchFamily="34" charset="0"/>
              </a:rPr>
              <a:t>Germ enters the body through cuts, punctures, burns, and other wounds</a:t>
            </a:r>
          </a:p>
          <a:p>
            <a:pPr eaLnBrk="1" hangingPunct="1"/>
            <a:r>
              <a:rPr lang="en-US" sz="2000" b="1" dirty="0" smtClean="0">
                <a:latin typeface="Arial" pitchFamily="34" charset="0"/>
                <a:cs typeface="Arial" pitchFamily="34" charset="0"/>
              </a:rPr>
              <a:t>Disease can be prevented by vaccine</a:t>
            </a:r>
          </a:p>
          <a:p>
            <a:pPr eaLnBrk="1" hangingPunct="1"/>
            <a:r>
              <a:rPr lang="en-US" sz="2000" b="1" dirty="0" smtClean="0">
                <a:latin typeface="Arial" pitchFamily="34" charset="0"/>
                <a:cs typeface="Arial" pitchFamily="34" charset="0"/>
              </a:rPr>
              <a:t>Vaccine given in combination with diphtheria and pertussis (D</a:t>
            </a:r>
            <a:r>
              <a:rPr lang="en-US" sz="2000" b="1" u="sng" dirty="0" smtClean="0">
                <a:latin typeface="Arial" pitchFamily="34" charset="0"/>
                <a:cs typeface="Arial" pitchFamily="34" charset="0"/>
              </a:rPr>
              <a:t>T</a:t>
            </a:r>
            <a:r>
              <a:rPr lang="en-US" sz="2000" b="1" dirty="0" smtClean="0">
                <a:latin typeface="Arial" pitchFamily="34" charset="0"/>
                <a:cs typeface="Arial" pitchFamily="34" charset="0"/>
              </a:rPr>
              <a:t>aP, D</a:t>
            </a:r>
            <a:r>
              <a:rPr lang="en-US" sz="2000" b="1" u="sng" dirty="0" smtClean="0">
                <a:latin typeface="Arial" pitchFamily="34" charset="0"/>
                <a:cs typeface="Arial" pitchFamily="34" charset="0"/>
              </a:rPr>
              <a:t>T</a:t>
            </a:r>
            <a:r>
              <a:rPr lang="en-US" sz="2000" b="1" dirty="0" smtClean="0">
                <a:latin typeface="Arial" pitchFamily="34" charset="0"/>
                <a:cs typeface="Arial" pitchFamily="34" charset="0"/>
              </a:rPr>
              <a:t>, </a:t>
            </a:r>
            <a:r>
              <a:rPr lang="en-US" sz="2000" b="1" u="sng" dirty="0" smtClean="0">
                <a:latin typeface="Arial" pitchFamily="34" charset="0"/>
                <a:cs typeface="Arial" pitchFamily="34" charset="0"/>
              </a:rPr>
              <a:t>T</a:t>
            </a:r>
            <a:r>
              <a:rPr lang="en-US" sz="2000" b="1" dirty="0" smtClean="0">
                <a:latin typeface="Arial" pitchFamily="34" charset="0"/>
                <a:cs typeface="Arial" pitchFamily="34" charset="0"/>
              </a:rPr>
              <a:t>dap, or </a:t>
            </a:r>
            <a:r>
              <a:rPr lang="en-US" sz="2000" b="1" u="sng" dirty="0" smtClean="0">
                <a:latin typeface="Arial" pitchFamily="34" charset="0"/>
                <a:cs typeface="Arial" pitchFamily="34" charset="0"/>
              </a:rPr>
              <a:t>T</a:t>
            </a:r>
            <a:r>
              <a:rPr lang="en-US" sz="2000" b="1" dirty="0" smtClean="0">
                <a:latin typeface="Arial" pitchFamily="34" charset="0"/>
                <a:cs typeface="Arial" pitchFamily="34" charset="0"/>
              </a:rPr>
              <a:t>d)</a:t>
            </a:r>
          </a:p>
          <a:p>
            <a:pPr eaLnBrk="1" hangingPunct="1"/>
            <a:r>
              <a:rPr lang="en-US" sz="2000" b="1" dirty="0" smtClean="0">
                <a:latin typeface="Arial" pitchFamily="34" charset="0"/>
                <a:cs typeface="Arial" pitchFamily="34" charset="0"/>
              </a:rPr>
              <a:t>Vaccine needs to be given periodically throughout lifetime</a:t>
            </a:r>
          </a:p>
          <a:p>
            <a:pPr eaLnBrk="1" hangingPunct="1"/>
            <a:r>
              <a:rPr lang="en-US" sz="2000" b="1" dirty="0" smtClean="0">
                <a:latin typeface="Arial" pitchFamily="34" charset="0"/>
                <a:cs typeface="Arial" pitchFamily="34" charset="0"/>
              </a:rPr>
              <a:t>Required for school and child care attendance</a:t>
            </a:r>
          </a:p>
        </p:txBody>
      </p:sp>
      <p:graphicFrame>
        <p:nvGraphicFramePr>
          <p:cNvPr id="3074" name="Object 8"/>
          <p:cNvGraphicFramePr>
            <a:graphicFrameLocks noChangeAspect="1"/>
          </p:cNvGraphicFramePr>
          <p:nvPr>
            <p:ph sz="quarter" idx="1"/>
          </p:nvPr>
        </p:nvGraphicFramePr>
        <p:xfrm>
          <a:off x="1549400" y="2041525"/>
          <a:ext cx="1852613" cy="1301750"/>
        </p:xfrm>
        <a:graphic>
          <a:graphicData uri="http://schemas.openxmlformats.org/presentationml/2006/ole">
            <p:oleObj spid="_x0000_s3074" name="PHOTO-PAINT Image" r:id="rId4" imgW="1852874" imgH="1301388" progId="">
              <p:embed/>
            </p:oleObj>
          </a:graphicData>
        </a:graphic>
      </p:graphicFrame>
      <p:graphicFrame>
        <p:nvGraphicFramePr>
          <p:cNvPr id="3075" name="Object 9"/>
          <p:cNvGraphicFramePr>
            <a:graphicFrameLocks noChangeAspect="1"/>
          </p:cNvGraphicFramePr>
          <p:nvPr>
            <p:ph sz="quarter" idx="2"/>
          </p:nvPr>
        </p:nvGraphicFramePr>
        <p:xfrm>
          <a:off x="835025" y="3938588"/>
          <a:ext cx="3281363" cy="2187575"/>
        </p:xfrm>
        <a:graphic>
          <a:graphicData uri="http://schemas.openxmlformats.org/presentationml/2006/ole">
            <p:oleObj spid="_x0000_s3075" name="Photo Editor Photo" r:id="rId5" imgW="7314286" imgH="4877481" progId="">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0" y="142876"/>
            <a:ext cx="9144000" cy="1028700"/>
          </a:xfrm>
        </p:spPr>
        <p:txBody>
          <a:bodyPr/>
          <a:lstStyle/>
          <a:p>
            <a:pPr algn="ctr" eaLnBrk="1" hangingPunct="1"/>
            <a:r>
              <a:rPr lang="en-US" b="0" dirty="0" smtClean="0">
                <a:solidFill>
                  <a:srgbClr val="006699"/>
                </a:solidFill>
                <a:latin typeface="Arial" charset="0"/>
              </a:rPr>
              <a:t>Pertussis</a:t>
            </a:r>
          </a:p>
        </p:txBody>
      </p:sp>
      <p:sp>
        <p:nvSpPr>
          <p:cNvPr id="4100" name="Rectangle 5"/>
          <p:cNvSpPr>
            <a:spLocks noGrp="1" noChangeArrowheads="1"/>
          </p:cNvSpPr>
          <p:nvPr>
            <p:ph type="body" sz="half" idx="2"/>
          </p:nvPr>
        </p:nvSpPr>
        <p:spPr>
          <a:xfrm>
            <a:off x="4648200" y="1600200"/>
            <a:ext cx="4038600" cy="4933950"/>
          </a:xfrm>
        </p:spPr>
        <p:txBody>
          <a:bodyPr>
            <a:normAutofit lnSpcReduction="10000"/>
          </a:bodyPr>
          <a:lstStyle/>
          <a:p>
            <a:pPr eaLnBrk="1" hangingPunct="1"/>
            <a:r>
              <a:rPr lang="en-US" sz="2400" dirty="0" smtClean="0">
                <a:latin typeface="Arial" charset="0"/>
              </a:rPr>
              <a:t>Pertussis germ lives in mouth, nose, and throat of infected person</a:t>
            </a:r>
          </a:p>
          <a:p>
            <a:pPr eaLnBrk="1" hangingPunct="1"/>
            <a:r>
              <a:rPr lang="en-US" sz="2400" dirty="0" smtClean="0">
                <a:latin typeface="Arial" charset="0"/>
              </a:rPr>
              <a:t>Spread by coughing and sneezing</a:t>
            </a:r>
          </a:p>
          <a:p>
            <a:pPr eaLnBrk="1" hangingPunct="1"/>
            <a:r>
              <a:rPr lang="en-US" sz="2400" dirty="0" smtClean="0">
                <a:latin typeface="Arial" charset="0"/>
              </a:rPr>
              <a:t>Disease can be prevented by vaccine</a:t>
            </a:r>
          </a:p>
          <a:p>
            <a:pPr eaLnBrk="1" hangingPunct="1"/>
            <a:r>
              <a:rPr lang="en-US" sz="2400" dirty="0" smtClean="0">
                <a:latin typeface="Arial" charset="0"/>
              </a:rPr>
              <a:t>Vaccine given in combination with diphtheria and tetanus (DTa</a:t>
            </a:r>
            <a:r>
              <a:rPr lang="en-US" sz="2400" u="sng" dirty="0" smtClean="0">
                <a:latin typeface="Arial" charset="0"/>
              </a:rPr>
              <a:t>P</a:t>
            </a:r>
            <a:r>
              <a:rPr lang="en-US" sz="2400" dirty="0" smtClean="0">
                <a:latin typeface="Arial" charset="0"/>
              </a:rPr>
              <a:t> or Tda</a:t>
            </a:r>
            <a:r>
              <a:rPr lang="en-US" sz="2400" u="sng" dirty="0" smtClean="0">
                <a:latin typeface="Arial" charset="0"/>
              </a:rPr>
              <a:t>p</a:t>
            </a:r>
            <a:r>
              <a:rPr lang="en-US" sz="2400" dirty="0" smtClean="0">
                <a:latin typeface="Arial" charset="0"/>
              </a:rPr>
              <a:t>) </a:t>
            </a:r>
          </a:p>
          <a:p>
            <a:pPr eaLnBrk="1" hangingPunct="1"/>
            <a:r>
              <a:rPr lang="en-US" sz="2400" dirty="0" smtClean="0">
                <a:latin typeface="Arial" charset="0"/>
              </a:rPr>
              <a:t>Required for school and child care attendance</a:t>
            </a:r>
          </a:p>
          <a:p>
            <a:pPr eaLnBrk="1" hangingPunct="1">
              <a:lnSpc>
                <a:spcPct val="80000"/>
              </a:lnSpc>
            </a:pPr>
            <a:endParaRPr lang="en-US" sz="2400" dirty="0" smtClean="0"/>
          </a:p>
        </p:txBody>
      </p:sp>
      <p:graphicFrame>
        <p:nvGraphicFramePr>
          <p:cNvPr id="4098" name="Object 6"/>
          <p:cNvGraphicFramePr>
            <a:graphicFrameLocks noChangeAspect="1"/>
          </p:cNvGraphicFramePr>
          <p:nvPr>
            <p:ph sz="half" idx="1"/>
          </p:nvPr>
        </p:nvGraphicFramePr>
        <p:xfrm>
          <a:off x="914400" y="1752600"/>
          <a:ext cx="3014663" cy="3962400"/>
        </p:xfrm>
        <a:graphic>
          <a:graphicData uri="http://schemas.openxmlformats.org/presentationml/2006/ole">
            <p:oleObj spid="_x0000_s4098" name="PHOTO-PAINT Image" r:id="rId4" imgW="1234129" imgH="1621402" progId="">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template USE M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USE ME 2</Template>
  <TotalTime>557</TotalTime>
  <Words>15825</Words>
  <Application>Microsoft Office PowerPoint</Application>
  <PresentationFormat>On-screen Show (4:3)</PresentationFormat>
  <Paragraphs>1388</Paragraphs>
  <Slides>73</Slides>
  <Notes>72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73</vt:i4>
      </vt:variant>
    </vt:vector>
  </HeadingPairs>
  <TitlesOfParts>
    <vt:vector size="77" baseType="lpstr">
      <vt:lpstr>template USE ME 2</vt:lpstr>
      <vt:lpstr>Clip</vt:lpstr>
      <vt:lpstr>PHOTO-PAINT Image</vt:lpstr>
      <vt:lpstr>Photo Editor Photo</vt:lpstr>
      <vt:lpstr>Slide 1</vt:lpstr>
      <vt:lpstr>Conflicts of Interest and Disclosures</vt:lpstr>
      <vt:lpstr>Notice of Requirements for successful completion</vt:lpstr>
      <vt:lpstr>Objectives</vt:lpstr>
      <vt:lpstr>Objectives continued….</vt:lpstr>
      <vt:lpstr>Topics</vt:lpstr>
      <vt:lpstr>Diphtheria</vt:lpstr>
      <vt:lpstr>Tetanus</vt:lpstr>
      <vt:lpstr>Pertussis</vt:lpstr>
      <vt:lpstr>Hospital Respiratory Ward, 1952</vt:lpstr>
      <vt:lpstr>Polio</vt:lpstr>
      <vt:lpstr>Measles</vt:lpstr>
      <vt:lpstr>Mumps</vt:lpstr>
      <vt:lpstr>Rubella</vt:lpstr>
      <vt:lpstr>Haemophilus influenzae type b (Hib)</vt:lpstr>
      <vt:lpstr>Hepatitis A</vt:lpstr>
      <vt:lpstr>Hepatitis B</vt:lpstr>
      <vt:lpstr>Varicella/chickenpox</vt:lpstr>
      <vt:lpstr>Pneumococcal Disease</vt:lpstr>
      <vt:lpstr>20th Century Peak &amp; Current Morbidity for VPDs</vt:lpstr>
      <vt:lpstr>Low Rates of Childhood  Vaccine Preventable Diseases</vt:lpstr>
      <vt:lpstr>Georgia Requirements</vt:lpstr>
      <vt:lpstr>DPH Rules and Regulations</vt:lpstr>
      <vt:lpstr>Responsibilities Associated with Immunization Requirements</vt:lpstr>
      <vt:lpstr>Responsibilities of Parents or Caregivers</vt:lpstr>
      <vt:lpstr>Vaccine Requirements</vt:lpstr>
      <vt:lpstr>School Vaccine Requirements</vt:lpstr>
      <vt:lpstr>Child Care Vaccine Requirements</vt:lpstr>
      <vt:lpstr>2013 Immunization Schedules</vt:lpstr>
      <vt:lpstr>Slide 30</vt:lpstr>
      <vt:lpstr>Policy Guide 3231 REQ</vt:lpstr>
      <vt:lpstr>Policy Guide 3231 REQ</vt:lpstr>
      <vt:lpstr>Standards for Issuing and Filing Certificates of Immunization</vt:lpstr>
      <vt:lpstr> Certificate of Immunization    (Form 3231)  </vt:lpstr>
      <vt:lpstr>Policy Guide 3231 INS</vt:lpstr>
      <vt:lpstr>Age of Child “Marks the Spot”</vt:lpstr>
      <vt:lpstr>Certificate Expiration Date</vt:lpstr>
      <vt:lpstr> Certificates Marked  “Complete for School Attendance”  </vt:lpstr>
      <vt:lpstr>Slide 39</vt:lpstr>
      <vt:lpstr>Exemptions</vt:lpstr>
      <vt:lpstr>Exemptions</vt:lpstr>
      <vt:lpstr>Evidence of Varicella Immunity</vt:lpstr>
      <vt:lpstr>Guidelines for Public Health Clinics Documentation of Varicella Immunity</vt:lpstr>
      <vt:lpstr>6th Grade Requirement</vt:lpstr>
      <vt:lpstr>Maintenance of Certificates</vt:lpstr>
      <vt:lpstr>Filing of Certificates</vt:lpstr>
      <vt:lpstr>Tickler Filing System</vt:lpstr>
      <vt:lpstr>Public Health Responsibilities</vt:lpstr>
      <vt:lpstr>Immunization Audits</vt:lpstr>
      <vt:lpstr>Immunization Inventories Childcare Facilities</vt:lpstr>
      <vt:lpstr>School Immunization  Inventories </vt:lpstr>
      <vt:lpstr>School Immunization Inventories </vt:lpstr>
      <vt:lpstr>School &amp; Child Care Requirements</vt:lpstr>
      <vt:lpstr>New Child Care Requirements (Includes Head Start and 4 year old Pre-k)</vt:lpstr>
      <vt:lpstr>School Requirements effective 7/1/07</vt:lpstr>
      <vt:lpstr>Availability of Required Vaccines from GA VFC Program</vt:lpstr>
      <vt:lpstr>Revised Certificates of Immunization   (Form 3231)</vt:lpstr>
      <vt:lpstr>Slide 58</vt:lpstr>
      <vt:lpstr>Case #1: Elizabeth</vt:lpstr>
      <vt:lpstr>Case #1: Elizabeth…. continued</vt:lpstr>
      <vt:lpstr>Slide 61</vt:lpstr>
      <vt:lpstr> Case #2: Zachary  </vt:lpstr>
      <vt:lpstr>Case #2: Zachary…continued</vt:lpstr>
      <vt:lpstr>Slide 64</vt:lpstr>
      <vt:lpstr>Case #3: Carlos</vt:lpstr>
      <vt:lpstr>Case #3: Carlos…continued</vt:lpstr>
      <vt:lpstr>Slide 67</vt:lpstr>
      <vt:lpstr>Healthcare Worker Immunization</vt:lpstr>
      <vt:lpstr>Other Considerations for HCW Immunization Plan/Policy</vt:lpstr>
      <vt:lpstr>Vaccine Adverse Event Reporting System</vt:lpstr>
      <vt:lpstr>National Vaccine Injury Compensation Program (VICP)</vt:lpstr>
      <vt:lpstr>Resources</vt:lpstr>
      <vt:lpstr>http://health.state.ga.us/programs/immunization</vt:lpstr>
    </vt:vector>
  </TitlesOfParts>
  <Company>Georgia Dept of Community Health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kastringer</dc:creator>
  <cp:lastModifiedBy>jpmcgruder</cp:lastModifiedBy>
  <cp:revision>40</cp:revision>
  <dcterms:created xsi:type="dcterms:W3CDTF">2012-06-14T17:04:19Z</dcterms:created>
  <dcterms:modified xsi:type="dcterms:W3CDTF">2013-08-21T18:41:33Z</dcterms:modified>
</cp:coreProperties>
</file>