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2" r:id="rId1"/>
  </p:sldMasterIdLst>
  <p:notesMasterIdLst>
    <p:notesMasterId r:id="rId16"/>
  </p:notesMasterIdLst>
  <p:handoutMasterIdLst>
    <p:handoutMasterId r:id="rId17"/>
  </p:handoutMasterIdLst>
  <p:sldIdLst>
    <p:sldId id="260" r:id="rId2"/>
    <p:sldId id="264" r:id="rId3"/>
    <p:sldId id="475" r:id="rId4"/>
    <p:sldId id="491" r:id="rId5"/>
    <p:sldId id="483" r:id="rId6"/>
    <p:sldId id="482" r:id="rId7"/>
    <p:sldId id="489" r:id="rId8"/>
    <p:sldId id="484" r:id="rId9"/>
    <p:sldId id="485" r:id="rId10"/>
    <p:sldId id="486" r:id="rId11"/>
    <p:sldId id="487" r:id="rId12"/>
    <p:sldId id="488" r:id="rId13"/>
    <p:sldId id="467" r:id="rId14"/>
    <p:sldId id="471" r:id="rId15"/>
  </p:sldIdLst>
  <p:sldSz cx="9144000" cy="6858000" type="screen4x3"/>
  <p:notesSz cx="9309100" cy="6954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91"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jstahnke" initials="bjs" lastIdx="13" clrIdx="0"/>
  <p:cmAuthor id="1" name="jngaston" initials="jg" lastIdx="4" clrIdx="1"/>
  <p:cmAuthor id="2" name="Menefee, Kimberly" initials="MK" lastIdx="0" clrIdx="2"/>
  <p:cmAuthor id="3" name="Blount, Jamila" initials="JDB" lastIdx="3" clrIdx="3">
    <p:extLst>
      <p:ext uri="{19B8F6BF-5375-455C-9EA6-DF929625EA0E}">
        <p15:presenceInfo xmlns:p15="http://schemas.microsoft.com/office/powerpoint/2012/main" userId="Blount, Jamila" providerId="None"/>
      </p:ext>
    </p:extLst>
  </p:cmAuthor>
  <p:cmAuthor id="4" name="Damon, Angela" initials="DA" lastIdx="4" clrIdx="4">
    <p:extLst>
      <p:ext uri="{19B8F6BF-5375-455C-9EA6-DF929625EA0E}">
        <p15:presenceInfo xmlns:p15="http://schemas.microsoft.com/office/powerpoint/2012/main" userId="S-1-5-21-2672183100-1227059207-2328873036-1074007" providerId="AD"/>
      </p:ext>
    </p:extLst>
  </p:cmAuthor>
  <p:cmAuthor id="5" name="Osmani, LaToya" initials="OL" lastIdx="1" clrIdx="5">
    <p:extLst>
      <p:ext uri="{19B8F6BF-5375-455C-9EA6-DF929625EA0E}">
        <p15:presenceInfo xmlns:p15="http://schemas.microsoft.com/office/powerpoint/2012/main" userId="Osmani, LaToya" providerId="None"/>
      </p:ext>
    </p:extLst>
  </p:cmAuthor>
  <p:cmAuthor id="6" name="Bostick, Jehan" initials="BJ" lastIdx="1" clrIdx="6">
    <p:extLst>
      <p:ext uri="{19B8F6BF-5375-455C-9EA6-DF929625EA0E}">
        <p15:presenceInfo xmlns:p15="http://schemas.microsoft.com/office/powerpoint/2012/main" userId="Bostick, Je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87" autoAdjust="0"/>
    <p:restoredTop sz="81481" autoAdjust="0"/>
  </p:normalViewPr>
  <p:slideViewPr>
    <p:cSldViewPr>
      <p:cViewPr varScale="1">
        <p:scale>
          <a:sx n="92" d="100"/>
          <a:sy n="92" d="100"/>
        </p:scale>
        <p:origin x="918" y="90"/>
      </p:cViewPr>
      <p:guideLst>
        <p:guide orient="horz" pos="2160"/>
        <p:guide pos="2880"/>
      </p:guideLst>
    </p:cSldViewPr>
  </p:slideViewPr>
  <p:outlineViewPr>
    <p:cViewPr>
      <p:scale>
        <a:sx n="33" d="100"/>
        <a:sy n="33" d="100"/>
      </p:scale>
      <p:origin x="258" y="21405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9" d="100"/>
          <a:sy n="59" d="100"/>
        </p:scale>
        <p:origin x="-2526" y="-90"/>
      </p:cViewPr>
      <p:guideLst>
        <p:guide orient="horz" pos="2191"/>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4034786" cy="347979"/>
          </a:xfrm>
          <a:prstGeom prst="rect">
            <a:avLst/>
          </a:prstGeom>
        </p:spPr>
        <p:txBody>
          <a:bodyPr vert="horz" lIns="91533" tIns="45768" rIns="91533" bIns="45768" rtlCol="0"/>
          <a:lstStyle>
            <a:lvl1pPr algn="l">
              <a:defRPr sz="1200"/>
            </a:lvl1pPr>
          </a:lstStyle>
          <a:p>
            <a:r>
              <a:rPr lang="en-US" dirty="0"/>
              <a:t>2014 Final Rule Food Package Updates</a:t>
            </a:r>
          </a:p>
        </p:txBody>
      </p:sp>
      <p:sp>
        <p:nvSpPr>
          <p:cNvPr id="3" name="Date Placeholder 2"/>
          <p:cNvSpPr>
            <a:spLocks noGrp="1"/>
          </p:cNvSpPr>
          <p:nvPr>
            <p:ph type="dt" sz="quarter" idx="1"/>
          </p:nvPr>
        </p:nvSpPr>
        <p:spPr>
          <a:xfrm>
            <a:off x="5272211" y="3"/>
            <a:ext cx="4034786" cy="347979"/>
          </a:xfrm>
          <a:prstGeom prst="rect">
            <a:avLst/>
          </a:prstGeom>
        </p:spPr>
        <p:txBody>
          <a:bodyPr vert="horz" lIns="91533" tIns="45768" rIns="91533" bIns="45768" rtlCol="0"/>
          <a:lstStyle>
            <a:lvl1pPr algn="r">
              <a:defRPr sz="1200"/>
            </a:lvl1pPr>
          </a:lstStyle>
          <a:p>
            <a:fld id="{09D015B8-CAD4-4CBF-BAAF-F71BCE4C3D66}" type="datetime7">
              <a:rPr lang="en-US" smtClean="0"/>
              <a:t>Mar-17</a:t>
            </a:fld>
            <a:endParaRPr lang="en-US" dirty="0"/>
          </a:p>
        </p:txBody>
      </p:sp>
      <p:sp>
        <p:nvSpPr>
          <p:cNvPr id="4" name="Footer Placeholder 3"/>
          <p:cNvSpPr>
            <a:spLocks noGrp="1"/>
          </p:cNvSpPr>
          <p:nvPr>
            <p:ph type="ftr" sz="quarter" idx="2"/>
          </p:nvPr>
        </p:nvSpPr>
        <p:spPr>
          <a:xfrm>
            <a:off x="5" y="6605674"/>
            <a:ext cx="4034786" cy="347979"/>
          </a:xfrm>
          <a:prstGeom prst="rect">
            <a:avLst/>
          </a:prstGeom>
        </p:spPr>
        <p:txBody>
          <a:bodyPr vert="horz" lIns="91533" tIns="45768" rIns="91533" bIns="457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2211" y="6605674"/>
            <a:ext cx="4034786" cy="347979"/>
          </a:xfrm>
          <a:prstGeom prst="rect">
            <a:avLst/>
          </a:prstGeom>
        </p:spPr>
        <p:txBody>
          <a:bodyPr vert="horz" lIns="91533" tIns="45768" rIns="91533" bIns="45768" rtlCol="0" anchor="b"/>
          <a:lstStyle>
            <a:lvl1pPr algn="r">
              <a:defRPr sz="1200"/>
            </a:lvl1pPr>
          </a:lstStyle>
          <a:p>
            <a:fld id="{5C4BD974-326B-4288-AB67-E759F31E4C7F}" type="slidenum">
              <a:rPr lang="en-US" smtClean="0"/>
              <a:t>‹#›</a:t>
            </a:fld>
            <a:endParaRPr lang="en-US" dirty="0"/>
          </a:p>
        </p:txBody>
      </p:sp>
    </p:spTree>
    <p:extLst>
      <p:ext uri="{BB962C8B-B14F-4D97-AF65-F5344CB8AC3E}">
        <p14:creationId xmlns:p14="http://schemas.microsoft.com/office/powerpoint/2010/main" val="381531573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034649" cy="347742"/>
          </a:xfrm>
          <a:prstGeom prst="rect">
            <a:avLst/>
          </a:prstGeom>
        </p:spPr>
        <p:txBody>
          <a:bodyPr vert="horz" lIns="91828" tIns="45915" rIns="91828" bIns="45915" rtlCol="0"/>
          <a:lstStyle>
            <a:lvl1pPr algn="l">
              <a:defRPr sz="1200"/>
            </a:lvl1pPr>
          </a:lstStyle>
          <a:p>
            <a:r>
              <a:rPr lang="en-US" dirty="0"/>
              <a:t>2014 Final Rule Food Package Updates</a:t>
            </a:r>
          </a:p>
        </p:txBody>
      </p:sp>
      <p:sp>
        <p:nvSpPr>
          <p:cNvPr id="3" name="Date Placeholder 2"/>
          <p:cNvSpPr>
            <a:spLocks noGrp="1"/>
          </p:cNvSpPr>
          <p:nvPr>
            <p:ph type="dt" idx="1"/>
          </p:nvPr>
        </p:nvSpPr>
        <p:spPr>
          <a:xfrm>
            <a:off x="5272342" y="1"/>
            <a:ext cx="4034649" cy="347742"/>
          </a:xfrm>
          <a:prstGeom prst="rect">
            <a:avLst/>
          </a:prstGeom>
        </p:spPr>
        <p:txBody>
          <a:bodyPr vert="horz" lIns="91828" tIns="45915" rIns="91828" bIns="45915" rtlCol="0"/>
          <a:lstStyle>
            <a:lvl1pPr algn="r">
              <a:defRPr sz="1200"/>
            </a:lvl1pPr>
          </a:lstStyle>
          <a:p>
            <a:fld id="{0CDD9E29-CB4E-43F2-8D7E-EB43802D2FAC}" type="datetime7">
              <a:rPr lang="en-US" smtClean="0"/>
              <a:t>Mar-17</a:t>
            </a:fld>
            <a:endParaRPr lang="en-US" dirty="0"/>
          </a:p>
        </p:txBody>
      </p:sp>
      <p:sp>
        <p:nvSpPr>
          <p:cNvPr id="4" name="Slide Image Placeholder 3"/>
          <p:cNvSpPr>
            <a:spLocks noGrp="1" noRot="1" noChangeAspect="1"/>
          </p:cNvSpPr>
          <p:nvPr>
            <p:ph type="sldImg" idx="2"/>
          </p:nvPr>
        </p:nvSpPr>
        <p:spPr>
          <a:xfrm>
            <a:off x="2916238" y="525463"/>
            <a:ext cx="3476625" cy="2606675"/>
          </a:xfrm>
          <a:prstGeom prst="rect">
            <a:avLst/>
          </a:prstGeom>
          <a:noFill/>
          <a:ln w="12700">
            <a:solidFill>
              <a:prstClr val="black"/>
            </a:solidFill>
          </a:ln>
        </p:spPr>
        <p:txBody>
          <a:bodyPr vert="horz" lIns="91828" tIns="45915" rIns="91828" bIns="45915" rtlCol="0" anchor="ctr"/>
          <a:lstStyle/>
          <a:p>
            <a:endParaRPr lang="en-US" dirty="0"/>
          </a:p>
        </p:txBody>
      </p:sp>
      <p:sp>
        <p:nvSpPr>
          <p:cNvPr id="5" name="Notes Placeholder 4"/>
          <p:cNvSpPr>
            <a:spLocks noGrp="1"/>
          </p:cNvSpPr>
          <p:nvPr>
            <p:ph type="body" sz="quarter" idx="3"/>
          </p:nvPr>
        </p:nvSpPr>
        <p:spPr>
          <a:xfrm>
            <a:off x="930910" y="3303550"/>
            <a:ext cx="7447280" cy="3129677"/>
          </a:xfrm>
          <a:prstGeom prst="rect">
            <a:avLst/>
          </a:prstGeom>
        </p:spPr>
        <p:txBody>
          <a:bodyPr vert="horz" lIns="91828" tIns="45915" rIns="91828" bIns="459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605907"/>
            <a:ext cx="4034649" cy="347742"/>
          </a:xfrm>
          <a:prstGeom prst="rect">
            <a:avLst/>
          </a:prstGeom>
        </p:spPr>
        <p:txBody>
          <a:bodyPr vert="horz" lIns="91828" tIns="45915" rIns="91828" bIns="459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2342" y="6605907"/>
            <a:ext cx="4034649" cy="347742"/>
          </a:xfrm>
          <a:prstGeom prst="rect">
            <a:avLst/>
          </a:prstGeom>
        </p:spPr>
        <p:txBody>
          <a:bodyPr vert="horz" lIns="91828" tIns="45915" rIns="91828" bIns="45915" rtlCol="0" anchor="b"/>
          <a:lstStyle>
            <a:lvl1pPr algn="r">
              <a:defRPr sz="1200"/>
            </a:lvl1pPr>
          </a:lstStyle>
          <a:p>
            <a:fld id="{0BA37688-0F0E-402C-8092-D1C5BE938548}" type="slidenum">
              <a:rPr lang="en-US" smtClean="0"/>
              <a:t>‹#›</a:t>
            </a:fld>
            <a:endParaRPr lang="en-US" dirty="0"/>
          </a:p>
        </p:txBody>
      </p:sp>
    </p:spTree>
    <p:extLst>
      <p:ext uri="{BB962C8B-B14F-4D97-AF65-F5344CB8AC3E}">
        <p14:creationId xmlns:p14="http://schemas.microsoft.com/office/powerpoint/2010/main" val="105805078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0BA37688-0F0E-402C-8092-D1C5BE938548}" type="slidenum">
              <a:rPr lang="en-US" smtClean="0"/>
              <a:t>1</a:t>
            </a:fld>
            <a:endParaRPr lang="en-US" dirty="0"/>
          </a:p>
        </p:txBody>
      </p:sp>
      <p:sp>
        <p:nvSpPr>
          <p:cNvPr id="4" name="Header Placeholder 3"/>
          <p:cNvSpPr>
            <a:spLocks noGrp="1"/>
          </p:cNvSpPr>
          <p:nvPr>
            <p:ph type="hdr" sz="quarter" idx="13"/>
          </p:nvPr>
        </p:nvSpPr>
        <p:spPr/>
        <p:txBody>
          <a:bodyPr/>
          <a:lstStyle/>
          <a:p>
            <a:r>
              <a:rPr lang="en-US" dirty="0"/>
              <a:t>2014 Final Rule Food Package Updates</a:t>
            </a:r>
          </a:p>
        </p:txBody>
      </p:sp>
      <p:sp>
        <p:nvSpPr>
          <p:cNvPr id="7" name="Date Placeholder 6"/>
          <p:cNvSpPr>
            <a:spLocks noGrp="1"/>
          </p:cNvSpPr>
          <p:nvPr>
            <p:ph type="dt" idx="14"/>
          </p:nvPr>
        </p:nvSpPr>
        <p:spPr/>
        <p:txBody>
          <a:bodyPr/>
          <a:lstStyle/>
          <a:p>
            <a:fld id="{A0FFCB8E-459E-47F3-940D-906DCC444DE6}" type="datetime7">
              <a:rPr lang="en-US" smtClean="0"/>
              <a:t>Mar-17</a:t>
            </a:fld>
            <a:endParaRPr lang="en-US" dirty="0"/>
          </a:p>
        </p:txBody>
      </p:sp>
    </p:spTree>
    <p:extLst>
      <p:ext uri="{BB962C8B-B14F-4D97-AF65-F5344CB8AC3E}">
        <p14:creationId xmlns:p14="http://schemas.microsoft.com/office/powerpoint/2010/main" val="3561910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BC0D0AD-2E9E-42DF-9782-32E7DB7CC0A9}" type="datetime1">
              <a:rPr lang="en-US" smtClean="0"/>
              <a:t>3/24/2017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8F3259-0404-4D72-8B90-304D2F16D11F}" type="datetime1">
              <a:rPr lang="en-US" smtClean="0"/>
              <a:t>3/24/2017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62ED4B9-02A1-4899-B537-345122914AB4}" type="datetime1">
              <a:rPr lang="en-US" smtClean="0"/>
              <a:t>3/24/2017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218633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F457604-F1D4-4B27-A837-F1DB639086F4}" type="datetime1">
              <a:rPr lang="en-US" smtClean="0"/>
              <a:t>3/24/2017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3AA089AC-A652-4CB5-9651-4DD5D2870F2C}" type="datetime1">
              <a:rPr lang="en-US" smtClean="0"/>
              <a:t>3/24/2017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B944560-0E2E-42AA-AE74-C159617DBABE}" type="datetime1">
              <a:rPr lang="en-US" smtClean="0"/>
              <a:t>3/24/2017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254C0F3-361B-4864-8453-0FC3EF580DD7}" type="datetime1">
              <a:rPr lang="en-US" smtClean="0"/>
              <a:t>3/24/2017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065CBF7-B2DA-4CC1-AF12-DDE1F44FDF54}" type="datetime1">
              <a:rPr lang="en-US" smtClean="0"/>
              <a:t>3/24/2017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F1D2539-FA0B-491E-9CAE-8F862D8DCC42}" type="datetime1">
              <a:rPr lang="en-US" smtClean="0"/>
              <a:t>3/24/2017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D0C953B-1578-472A-859A-7A4A4702F20D}" type="datetime1">
              <a:rPr lang="en-US" smtClean="0"/>
              <a:t>3/24/2017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FD25718-FC78-4F7C-A2DD-90D8D64D325C}" type="datetime1">
              <a:rPr lang="en-US" smtClean="0"/>
              <a:t>3/24/2017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4B052F1-5760-4909-A8E3-F417814D5E00}" type="datetime1">
              <a:rPr lang="en-US" smtClean="0"/>
              <a:t>3/24/2017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dirty="0"/>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Lst>
  <p:hf sldNum="0"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Barry.Cross@dph.ga.gov" TargetMode="External"/><Relationship Id="rId2" Type="http://schemas.openxmlformats.org/officeDocument/2006/relationships/hyperlink" Target="mailto:Sonia.Jackson@dph.ga.gov" TargetMode="Externa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25087" y="1676400"/>
            <a:ext cx="9191625" cy="1524001"/>
          </a:xfrm>
          <a:prstGeom prst="rect">
            <a:avLst/>
          </a:prstGeom>
          <a:noFill/>
          <a:ln w="38100">
            <a:noFill/>
            <a:miter lim="800000"/>
            <a:headEnd/>
            <a:tailEnd/>
          </a:ln>
        </p:spPr>
        <p:txBody>
          <a:bodyPr anchor="ctr"/>
          <a:lstStyle/>
          <a:p>
            <a:pPr algn="ctr">
              <a:spcAft>
                <a:spcPts val="0"/>
              </a:spcAft>
              <a:defRPr/>
            </a:pPr>
            <a:r>
              <a:rPr lang="en-US" sz="4800" b="1" dirty="0">
                <a:solidFill>
                  <a:schemeClr val="tx1">
                    <a:lumMod val="65000"/>
                    <a:lumOff val="35000"/>
                  </a:schemeClr>
                </a:solidFill>
                <a:latin typeface="Segoe UI" pitchFamily="34" charset="0"/>
                <a:cs typeface="Segoe UI" pitchFamily="34" charset="0"/>
              </a:rPr>
              <a:t>CLINIC HOURS</a:t>
            </a:r>
            <a:endParaRPr lang="en-US" sz="3600" b="1"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1600200" y="3429000"/>
            <a:ext cx="6781800" cy="1828799"/>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Nutrition Services Directors and Staff</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        Sonia Jackson, MSL and Barry Cross</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                     March 28, 2017</a:t>
            </a:r>
            <a:endParaRPr lang="en-US" sz="2000" dirty="0">
              <a:solidFill>
                <a:srgbClr val="006699"/>
              </a:solidFill>
              <a:latin typeface="Arial Narrow" pitchFamily="34" charset="0"/>
            </a:endParaRP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8005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SENDSS Call Center Schedule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47801"/>
            <a:ext cx="8229600" cy="4800600"/>
          </a:xfrm>
        </p:spPr>
      </p:pic>
    </p:spTree>
    <p:extLst>
      <p:ext uri="{BB962C8B-B14F-4D97-AF65-F5344CB8AC3E}">
        <p14:creationId xmlns:p14="http://schemas.microsoft.com/office/powerpoint/2010/main" val="245922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sz="half" idx="1"/>
          </p:nvPr>
        </p:nvSpPr>
        <p:spPr/>
        <p:txBody>
          <a:bodyPr>
            <a:normAutofit lnSpcReduction="10000"/>
          </a:bodyPr>
          <a:lstStyle/>
          <a:p>
            <a:r>
              <a:rPr lang="en-US" dirty="0"/>
              <a:t>To increase caseload, we must reduced barriers to participant access.</a:t>
            </a:r>
          </a:p>
          <a:p>
            <a:r>
              <a:rPr lang="en-US" dirty="0"/>
              <a:t>Clinics must incorporate extended hours in their hours of operation. The hours before 8:00 AM or after 5:00 PM, during the business week, or on Saturday or Sunday are considered extended hours.</a:t>
            </a:r>
          </a:p>
          <a:p>
            <a:r>
              <a:rPr lang="en-US" dirty="0"/>
              <a:t>The lunch hour shall not be considered an extended clinic hour; however, operation during the lunch hour is encouraged.</a:t>
            </a:r>
          </a:p>
          <a:p>
            <a:endParaRPr lang="en-US" dirty="0"/>
          </a:p>
        </p:txBody>
      </p:sp>
    </p:spTree>
    <p:extLst>
      <p:ext uri="{BB962C8B-B14F-4D97-AF65-F5344CB8AC3E}">
        <p14:creationId xmlns:p14="http://schemas.microsoft.com/office/powerpoint/2010/main" val="12206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 </a:t>
            </a:r>
            <a:r>
              <a:rPr lang="en-US" b="1" dirty="0" smtClean="0"/>
              <a:t>(cont’d)</a:t>
            </a:r>
            <a:endParaRPr lang="en-US" b="1" dirty="0"/>
          </a:p>
        </p:txBody>
      </p:sp>
      <p:sp>
        <p:nvSpPr>
          <p:cNvPr id="3" name="Content Placeholder 2"/>
          <p:cNvSpPr>
            <a:spLocks noGrp="1"/>
          </p:cNvSpPr>
          <p:nvPr>
            <p:ph sz="half" idx="1"/>
          </p:nvPr>
        </p:nvSpPr>
        <p:spPr/>
        <p:txBody>
          <a:bodyPr/>
          <a:lstStyle/>
          <a:p>
            <a:r>
              <a:rPr lang="en-US" dirty="0"/>
              <a:t>The SENDSS database clinic listing has been revised to better identify clinic hours for external and internal partners, participants and staff.</a:t>
            </a:r>
          </a:p>
          <a:p>
            <a:r>
              <a:rPr lang="en-US" dirty="0"/>
              <a:t>All clinic information must be updated in SENDSS. An Action Memo will be coming out soon to address the policy and the data base requirements.</a:t>
            </a:r>
          </a:p>
          <a:p>
            <a:r>
              <a:rPr lang="en-US" dirty="0"/>
              <a:t>The new SENDSS data will help identify clinics with extended clinic hours.</a:t>
            </a:r>
          </a:p>
        </p:txBody>
      </p:sp>
    </p:spTree>
    <p:extLst>
      <p:ext uri="{BB962C8B-B14F-4D97-AF65-F5344CB8AC3E}">
        <p14:creationId xmlns:p14="http://schemas.microsoft.com/office/powerpoint/2010/main" val="212402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Questions Do You Have?</a:t>
            </a: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2173" y="2133600"/>
            <a:ext cx="36040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1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5962" y="4648200"/>
            <a:ext cx="5502349" cy="1709738"/>
          </a:xfrm>
        </p:spPr>
        <p:txBody>
          <a:bodyPr>
            <a:normAutofit fontScale="90000"/>
          </a:bodyPr>
          <a:lstStyle/>
          <a:p>
            <a:r>
              <a:rPr lang="en-US" dirty="0">
                <a:hlinkClick r:id="rId2"/>
              </a:rPr>
              <a:t/>
            </a:r>
            <a:br>
              <a:rPr lang="en-US" dirty="0">
                <a:hlinkClick r:id="rId2"/>
              </a:rPr>
            </a:br>
            <a:r>
              <a:rPr lang="en-US" dirty="0">
                <a:hlinkClick r:id="rId2"/>
              </a:rPr>
              <a:t/>
            </a:r>
            <a:br>
              <a:rPr lang="en-US" dirty="0">
                <a:hlinkClick r:id="rId2"/>
              </a:rPr>
            </a:br>
            <a:r>
              <a:rPr lang="en-US" dirty="0">
                <a:hlinkClick r:id="rId2"/>
              </a:rPr>
              <a:t>Sonia.Jackson@dph.ga.gov</a:t>
            </a:r>
            <a:r>
              <a:rPr lang="en-US" dirty="0"/>
              <a:t/>
            </a:r>
            <a:br>
              <a:rPr lang="en-US" dirty="0"/>
            </a:br>
            <a:r>
              <a:rPr lang="en-US" dirty="0"/>
              <a:t>(404) 657-2908</a:t>
            </a:r>
            <a:br>
              <a:rPr lang="en-US" dirty="0"/>
            </a:br>
            <a:r>
              <a:rPr lang="en-US" dirty="0"/>
              <a:t/>
            </a:r>
            <a:br>
              <a:rPr lang="en-US" dirty="0"/>
            </a:br>
            <a:r>
              <a:rPr lang="en-US" dirty="0">
                <a:hlinkClick r:id="rId3"/>
              </a:rPr>
              <a:t>Barry.Cross@dph.ga.gov</a:t>
            </a:r>
            <a:r>
              <a:rPr lang="en-US" dirty="0"/>
              <a:t/>
            </a:r>
            <a:br>
              <a:rPr lang="en-US" dirty="0"/>
            </a:br>
            <a:r>
              <a:rPr lang="en-US" dirty="0"/>
              <a:t>(404)657-2903</a:t>
            </a:r>
            <a:br>
              <a:rPr lang="en-US" dirty="0"/>
            </a:br>
            <a:endParaRPr lang="en-US" dirty="0"/>
          </a:p>
        </p:txBody>
      </p:sp>
      <p:pic>
        <p:nvPicPr>
          <p:cNvPr id="6" name="Picture Placeholder 5" descr="&lt;strong&gt;Thank You&lt;/strong&gt;"/>
          <p:cNvPicPr>
            <a:picLocks noGrp="1" noChangeAspect="1"/>
          </p:cNvPicPr>
          <p:nvPr>
            <p:ph type="pic" idx="1"/>
          </p:nvPr>
        </p:nvPicPr>
        <p:blipFill>
          <a:blip r:embed="rId4">
            <a:extLst>
              <a:ext uri="{28A0092B-C50C-407E-A947-70E740481C1C}">
                <a14:useLocalDpi xmlns:a14="http://schemas.microsoft.com/office/drawing/2010/main" val="0"/>
              </a:ext>
            </a:extLst>
          </a:blip>
          <a:srcRect t="6897" b="6897"/>
          <a:stretch>
            <a:fillRect/>
          </a:stretch>
        </p:blipFill>
        <p:spPr>
          <a:xfrm>
            <a:off x="2362200" y="304800"/>
            <a:ext cx="4456112" cy="3886200"/>
          </a:xfrm>
        </p:spPr>
      </p:pic>
    </p:spTree>
    <p:extLst>
      <p:ext uri="{BB962C8B-B14F-4D97-AF65-F5344CB8AC3E}">
        <p14:creationId xmlns:p14="http://schemas.microsoft.com/office/powerpoint/2010/main" val="398738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Objectives</a:t>
            </a:r>
            <a:br>
              <a:rPr lang="en-US" b="1" dirty="0"/>
            </a:br>
            <a:endParaRPr lang="en-US" b="1" dirty="0"/>
          </a:p>
        </p:txBody>
      </p:sp>
      <p:sp>
        <p:nvSpPr>
          <p:cNvPr id="3" name="Content Placeholder 2"/>
          <p:cNvSpPr>
            <a:spLocks noGrp="1"/>
          </p:cNvSpPr>
          <p:nvPr>
            <p:ph sz="half" idx="1"/>
          </p:nvPr>
        </p:nvSpPr>
        <p:spPr>
          <a:xfrm>
            <a:off x="457200" y="1476375"/>
            <a:ext cx="8229600" cy="4525963"/>
          </a:xfrm>
        </p:spPr>
        <p:txBody>
          <a:bodyPr/>
          <a:lstStyle/>
          <a:p>
            <a:pPr algn="just"/>
            <a:r>
              <a:rPr lang="en-US" dirty="0"/>
              <a:t>Identify barriers to current clinic hours</a:t>
            </a:r>
          </a:p>
          <a:p>
            <a:pPr marL="0" indent="0" algn="just">
              <a:lnSpc>
                <a:spcPts val="1000"/>
              </a:lnSpc>
              <a:buNone/>
            </a:pPr>
            <a:endParaRPr lang="en-US" dirty="0"/>
          </a:p>
          <a:p>
            <a:pPr>
              <a:spcBef>
                <a:spcPts val="1200"/>
              </a:spcBef>
              <a:spcAft>
                <a:spcPts val="600"/>
              </a:spcAft>
            </a:pPr>
            <a:r>
              <a:rPr lang="en-US" dirty="0"/>
              <a:t>Outline guidance of how clinic hours can be extended to meet policy</a:t>
            </a:r>
          </a:p>
          <a:p>
            <a:pPr>
              <a:spcBef>
                <a:spcPts val="1200"/>
              </a:spcBef>
              <a:spcAft>
                <a:spcPts val="600"/>
              </a:spcAft>
            </a:pPr>
            <a:r>
              <a:rPr lang="en-US" dirty="0"/>
              <a:t>Summarize the updates of the SENDSS clinic listing</a:t>
            </a:r>
          </a:p>
          <a:p>
            <a:pPr marL="0" indent="0" algn="just">
              <a:buNone/>
            </a:pPr>
            <a:endParaRPr lang="en-US" dirty="0"/>
          </a:p>
        </p:txBody>
      </p:sp>
    </p:spTree>
    <p:extLst>
      <p:ext uri="{BB962C8B-B14F-4D97-AF65-F5344CB8AC3E}">
        <p14:creationId xmlns:p14="http://schemas.microsoft.com/office/powerpoint/2010/main" val="352594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90600"/>
          </a:xfrm>
        </p:spPr>
        <p:txBody>
          <a:bodyPr>
            <a:noAutofit/>
          </a:bodyPr>
          <a:lstStyle/>
          <a:p>
            <a:r>
              <a:rPr lang="en-US" sz="4000" b="1" dirty="0"/>
              <a:t>Clinic Hours</a:t>
            </a:r>
          </a:p>
        </p:txBody>
      </p:sp>
      <p:sp>
        <p:nvSpPr>
          <p:cNvPr id="3" name="Content Placeholder 2"/>
          <p:cNvSpPr>
            <a:spLocks noGrp="1"/>
          </p:cNvSpPr>
          <p:nvPr>
            <p:ph sz="half" idx="1"/>
          </p:nvPr>
        </p:nvSpPr>
        <p:spPr>
          <a:xfrm>
            <a:off x="457200" y="1905000"/>
            <a:ext cx="8229600" cy="4495800"/>
          </a:xfrm>
        </p:spPr>
        <p:txBody>
          <a:bodyPr>
            <a:normAutofit/>
          </a:bodyPr>
          <a:lstStyle/>
          <a:p>
            <a:pPr marL="0" indent="0">
              <a:buNone/>
            </a:pPr>
            <a:r>
              <a:rPr lang="en-US" dirty="0">
                <a:latin typeface="Arial" panose="020B0604020202020204" pitchFamily="34" charset="0"/>
                <a:cs typeface="Arial" panose="020B0604020202020204" pitchFamily="34" charset="0"/>
              </a:rPr>
              <a:t>Federal Regulation CFR.246.7(b)(4) states: Each local agency that does not routinely schedule appointments shall schedule appointments for employed adult individuals seeking to apply or reapply for participation in the WIC Program for themselves or on behalf of others so as to minimize the time such individuals are absent from the workplace due to such application.</a:t>
            </a:r>
          </a:p>
          <a:p>
            <a:pPr marL="0" indent="0">
              <a:lnSpc>
                <a:spcPts val="700"/>
              </a:lnSpc>
              <a:buNone/>
            </a:pPr>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203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Site Hours Of Operations Policy</a:t>
            </a:r>
            <a:br>
              <a:rPr lang="en-US" b="1" dirty="0"/>
            </a:br>
            <a:r>
              <a:rPr lang="en-US" sz="4200" b="1" dirty="0"/>
              <a:t>OM-420.04</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Policy:</a:t>
            </a:r>
          </a:p>
          <a:p>
            <a:pPr marL="0" indent="0">
              <a:buNone/>
            </a:pPr>
            <a:r>
              <a:rPr lang="en-US" dirty="0"/>
              <a:t>Georgia Local WIC clinics must ensure that all full time sites are open to provide WIC Services to reduce barriers to participation in the WIC Program in accordance with Federal guidelines.</a:t>
            </a:r>
          </a:p>
          <a:p>
            <a:pPr marL="0" indent="0">
              <a:buNone/>
            </a:pPr>
            <a:r>
              <a:rPr lang="en-US" b="1" dirty="0"/>
              <a:t>Purpose:</a:t>
            </a:r>
          </a:p>
          <a:p>
            <a:pPr marL="0" indent="0">
              <a:buNone/>
            </a:pPr>
            <a:r>
              <a:rPr lang="en-US" dirty="0"/>
              <a:t>To ensure the District clinics offer core and alternative/extended hours of operation that reflect the best method to serve participants, accommodating the needs of working and student applicants/participants in the community. </a:t>
            </a:r>
          </a:p>
          <a:p>
            <a:pPr marL="0" indent="0">
              <a:buNone/>
            </a:pPr>
            <a:endParaRPr lang="en-US" dirty="0"/>
          </a:p>
        </p:txBody>
      </p:sp>
    </p:spTree>
    <p:extLst>
      <p:ext uri="{BB962C8B-B14F-4D97-AF65-F5344CB8AC3E}">
        <p14:creationId xmlns:p14="http://schemas.microsoft.com/office/powerpoint/2010/main" val="129236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normAutofit fontScale="90000"/>
          </a:bodyPr>
          <a:lstStyle/>
          <a:p>
            <a:r>
              <a:rPr lang="en-US" b="1" dirty="0"/>
              <a:t>Barriers Found in Current </a:t>
            </a:r>
            <a:br>
              <a:rPr lang="en-US" b="1" dirty="0"/>
            </a:br>
            <a:r>
              <a:rPr lang="en-US" b="1" dirty="0"/>
              <a:t>Clinic Hours</a:t>
            </a:r>
          </a:p>
        </p:txBody>
      </p:sp>
      <p:sp>
        <p:nvSpPr>
          <p:cNvPr id="3" name="Content Placeholder 2"/>
          <p:cNvSpPr>
            <a:spLocks noGrp="1"/>
          </p:cNvSpPr>
          <p:nvPr>
            <p:ph sz="half" idx="1"/>
          </p:nvPr>
        </p:nvSpPr>
        <p:spPr>
          <a:xfrm>
            <a:off x="457200" y="1600200"/>
            <a:ext cx="8229600" cy="4648200"/>
          </a:xfrm>
        </p:spPr>
        <p:txBody>
          <a:bodyPr>
            <a:normAutofit fontScale="85000" lnSpcReduction="20000"/>
          </a:bodyPr>
          <a:lstStyle/>
          <a:p>
            <a:pPr marL="0" indent="0">
              <a:buNone/>
            </a:pPr>
            <a:r>
              <a:rPr lang="en-US" dirty="0"/>
              <a:t>Some of the barriers that have been noted in many clinics are listed below:</a:t>
            </a:r>
          </a:p>
          <a:p>
            <a:pPr marL="0" indent="0">
              <a:buNone/>
            </a:pPr>
            <a:endParaRPr lang="en-US" sz="1900" dirty="0"/>
          </a:p>
          <a:p>
            <a:r>
              <a:rPr lang="en-US" dirty="0"/>
              <a:t>Clinics closing for lunch from 11:00 AM-1:00 PM </a:t>
            </a:r>
          </a:p>
          <a:p>
            <a:r>
              <a:rPr lang="en-US" dirty="0"/>
              <a:t>From 12:00 PM - 2:00 PM (During Lunch Time) no appointments are given, even with staggered lunch hours for staff</a:t>
            </a:r>
          </a:p>
          <a:p>
            <a:r>
              <a:rPr lang="en-US" dirty="0"/>
              <a:t>Clinics cut off time to see participants is 3:00 PM</a:t>
            </a:r>
          </a:p>
          <a:p>
            <a:r>
              <a:rPr lang="en-US" dirty="0"/>
              <a:t>Clinics closing early on Fridays</a:t>
            </a:r>
          </a:p>
          <a:p>
            <a:r>
              <a:rPr lang="en-US" dirty="0"/>
              <a:t>Starting time to see participants is 9:00 AM, when clinic opens at 8:00 AM</a:t>
            </a:r>
          </a:p>
          <a:p>
            <a:r>
              <a:rPr lang="en-US" dirty="0"/>
              <a:t>Clinics rescheduling appointments for participants that are more than five minutes late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0191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90600"/>
          </a:xfrm>
        </p:spPr>
        <p:txBody>
          <a:bodyPr/>
          <a:lstStyle/>
          <a:p>
            <a:r>
              <a:rPr lang="en-US" b="1" dirty="0"/>
              <a:t>Core Hours vs. Extended Hours</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a:t>Core Hours:</a:t>
            </a:r>
            <a:r>
              <a:rPr lang="en-US" dirty="0"/>
              <a:t> Traditional business hours are 8:00 AM to 12:00 PM and 1:00 PM to 5:00 PM, Monday through Friday. Most clinics operate on these hours only.</a:t>
            </a:r>
          </a:p>
          <a:p>
            <a:pPr marL="0" indent="0">
              <a:lnSpc>
                <a:spcPts val="600"/>
              </a:lnSpc>
              <a:buNone/>
            </a:pPr>
            <a:endParaRPr lang="en-US" dirty="0"/>
          </a:p>
          <a:p>
            <a:r>
              <a:rPr lang="en-US" b="1" dirty="0"/>
              <a:t>Extended hours:</a:t>
            </a:r>
            <a:r>
              <a:rPr lang="en-US" dirty="0"/>
              <a:t> The hours before 8:00 AM or after 5:00 PM, during the business week, or on Saturday or Sunday. The lunch hour shall not be considered an extended clinic hour; however, operation during the lunch hour is encouraged. Clinics must incorporate extended hours according to policy to better serve participants and increase caseload.</a:t>
            </a:r>
          </a:p>
          <a:p>
            <a:pPr marL="0" indent="0">
              <a:buNone/>
            </a:pPr>
            <a:r>
              <a:rPr lang="en-US" dirty="0"/>
              <a:t> </a:t>
            </a:r>
          </a:p>
        </p:txBody>
      </p:sp>
    </p:spTree>
    <p:extLst>
      <p:ext uri="{BB962C8B-B14F-4D97-AF65-F5344CB8AC3E}">
        <p14:creationId xmlns:p14="http://schemas.microsoft.com/office/powerpoint/2010/main" val="43426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 Hours in SENDSS</a:t>
            </a:r>
          </a:p>
        </p:txBody>
      </p:sp>
      <p:sp>
        <p:nvSpPr>
          <p:cNvPr id="3" name="Content Placeholder 2"/>
          <p:cNvSpPr>
            <a:spLocks noGrp="1"/>
          </p:cNvSpPr>
          <p:nvPr>
            <p:ph sz="half" idx="1"/>
          </p:nvPr>
        </p:nvSpPr>
        <p:spPr/>
        <p:txBody>
          <a:bodyPr/>
          <a:lstStyle/>
          <a:p>
            <a:pPr marL="0" indent="0">
              <a:buNone/>
            </a:pPr>
            <a:r>
              <a:rPr lang="en-US" dirty="0"/>
              <a:t>The SENDSS clinic listing has a new look: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38400"/>
            <a:ext cx="7162800" cy="3267526"/>
          </a:xfrm>
          <a:prstGeom prst="rect">
            <a:avLst/>
          </a:prstGeom>
        </p:spPr>
      </p:pic>
      <p:sp>
        <p:nvSpPr>
          <p:cNvPr id="6" name="Oval 5"/>
          <p:cNvSpPr/>
          <p:nvPr/>
        </p:nvSpPr>
        <p:spPr>
          <a:xfrm>
            <a:off x="6629400" y="4191000"/>
            <a:ext cx="10668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61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SENDSS Clinic Update	</a:t>
            </a:r>
            <a:r>
              <a:rPr lang="en-US" dirty="0"/>
              <a:t>	</a:t>
            </a:r>
          </a:p>
        </p:txBody>
      </p:sp>
      <p:sp>
        <p:nvSpPr>
          <p:cNvPr id="3" name="Content Placeholder 2"/>
          <p:cNvSpPr>
            <a:spLocks noGrp="1"/>
          </p:cNvSpPr>
          <p:nvPr>
            <p:ph sz="half" idx="1"/>
          </p:nvPr>
        </p:nvSpPr>
        <p:spPr/>
        <p:txBody>
          <a:bodyPr/>
          <a:lstStyle/>
          <a:p>
            <a:r>
              <a:rPr lang="en-US" dirty="0"/>
              <a:t>SENDSS clinic information must be updated for all clinics.</a:t>
            </a:r>
          </a:p>
          <a:p>
            <a:r>
              <a:rPr lang="en-US" dirty="0"/>
              <a:t>The update must </a:t>
            </a:r>
            <a:r>
              <a:rPr lang="en-US" dirty="0" smtClean="0"/>
              <a:t>include:</a:t>
            </a:r>
            <a:endParaRPr lang="en-US" dirty="0"/>
          </a:p>
          <a:p>
            <a:pPr lvl="1"/>
            <a:r>
              <a:rPr lang="en-US" dirty="0"/>
              <a:t>clinic hours of operations</a:t>
            </a:r>
          </a:p>
          <a:p>
            <a:pPr lvl="1"/>
            <a:r>
              <a:rPr lang="en-US" dirty="0"/>
              <a:t>appointment hours</a:t>
            </a:r>
          </a:p>
          <a:p>
            <a:pPr lvl="1"/>
            <a:r>
              <a:rPr lang="en-US" dirty="0"/>
              <a:t>walk-in hours</a:t>
            </a:r>
          </a:p>
          <a:p>
            <a:pPr lvl="1"/>
            <a:r>
              <a:rPr lang="en-US" dirty="0"/>
              <a:t>call-center hours</a:t>
            </a:r>
          </a:p>
          <a:p>
            <a:endParaRPr lang="en-US" dirty="0"/>
          </a:p>
        </p:txBody>
      </p:sp>
      <p:pic>
        <p:nvPicPr>
          <p:cNvPr id="4" name="Picture 3" descr="Ways to Improve ER Waiting &lt;strong&gt;Time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038599"/>
            <a:ext cx="2362200" cy="1817077"/>
          </a:xfrm>
          <a:prstGeom prst="rect">
            <a:avLst/>
          </a:prstGeom>
        </p:spPr>
      </p:pic>
    </p:spTree>
    <p:extLst>
      <p:ext uri="{BB962C8B-B14F-4D97-AF65-F5344CB8AC3E}">
        <p14:creationId xmlns:p14="http://schemas.microsoft.com/office/powerpoint/2010/main" val="62532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SENDSS Data</a:t>
            </a:r>
          </a:p>
        </p:txBody>
      </p:sp>
      <p:pic>
        <p:nvPicPr>
          <p:cNvPr id="4" name="Content Placeholder 3"/>
          <p:cNvPicPr>
            <a:picLocks noGrp="1" noChangeAspect="1"/>
          </p:cNvPicPr>
          <p:nvPr>
            <p:ph sz="half" idx="1"/>
          </p:nvPr>
        </p:nvPicPr>
        <p:blipFill>
          <a:blip r:embed="rId2"/>
          <a:stretch>
            <a:fillRect/>
          </a:stretch>
        </p:blipFill>
        <p:spPr>
          <a:xfrm>
            <a:off x="838200" y="1805040"/>
            <a:ext cx="7315200" cy="4290960"/>
          </a:xfrm>
          <a:prstGeom prst="rect">
            <a:avLst/>
          </a:prstGeom>
        </p:spPr>
      </p:pic>
    </p:spTree>
    <p:extLst>
      <p:ext uri="{BB962C8B-B14F-4D97-AF65-F5344CB8AC3E}">
        <p14:creationId xmlns:p14="http://schemas.microsoft.com/office/powerpoint/2010/main" val="146992767"/>
      </p:ext>
    </p:extLst>
  </p:cSld>
  <p:clrMapOvr>
    <a:masterClrMapping/>
  </p:clrMapOvr>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9421</TotalTime>
  <Words>580</Words>
  <Application>Microsoft Office PowerPoint</Application>
  <PresentationFormat>On-screen Show (4:3)</PresentationFormat>
  <Paragraphs>55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Segoe UI</vt:lpstr>
      <vt:lpstr>DPH_PPT_TEMPLATE-1</vt:lpstr>
      <vt:lpstr>PowerPoint Presentation</vt:lpstr>
      <vt:lpstr>Objectives </vt:lpstr>
      <vt:lpstr>Clinic Hours</vt:lpstr>
      <vt:lpstr>Site Hours Of Operations Policy OM-420.04</vt:lpstr>
      <vt:lpstr>Barriers Found in Current  Clinic Hours</vt:lpstr>
      <vt:lpstr>Core Hours vs. Extended Hours</vt:lpstr>
      <vt:lpstr>Clinic Hours in SENDSS</vt:lpstr>
      <vt:lpstr>SENDSS Clinic Update  </vt:lpstr>
      <vt:lpstr>Sample SENDSS Data</vt:lpstr>
      <vt:lpstr>SENDSS Call Center Schedule</vt:lpstr>
      <vt:lpstr>Summary</vt:lpstr>
      <vt:lpstr>Summary (cont’d)</vt:lpstr>
      <vt:lpstr>What Questions Do You Have?</vt:lpstr>
      <vt:lpstr>  Sonia.Jackson@dph.ga.gov (404) 657-2908  Barry.Cross@dph.ga.gov (404)657-2903 </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Bostick, Jehan</cp:lastModifiedBy>
  <cp:revision>543</cp:revision>
  <cp:lastPrinted>2016-05-19T19:56:49Z</cp:lastPrinted>
  <dcterms:created xsi:type="dcterms:W3CDTF">2014-03-11T14:24:55Z</dcterms:created>
  <dcterms:modified xsi:type="dcterms:W3CDTF">2017-03-24T17:38:13Z</dcterms:modified>
</cp:coreProperties>
</file>