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90" r:id="rId3"/>
    <p:sldId id="279" r:id="rId4"/>
    <p:sldId id="292" r:id="rId5"/>
    <p:sldId id="283" r:id="rId6"/>
    <p:sldId id="284" r:id="rId7"/>
    <p:sldId id="293" r:id="rId8"/>
    <p:sldId id="264" r:id="rId9"/>
    <p:sldId id="295" r:id="rId10"/>
    <p:sldId id="288" r:id="rId11"/>
    <p:sldId id="302" r:id="rId12"/>
    <p:sldId id="291" r:id="rId13"/>
    <p:sldId id="287" r:id="rId14"/>
    <p:sldId id="294" r:id="rId15"/>
    <p:sldId id="265" r:id="rId16"/>
    <p:sldId id="296" r:id="rId17"/>
    <p:sldId id="269" r:id="rId18"/>
    <p:sldId id="298" r:id="rId19"/>
    <p:sldId id="299" r:id="rId20"/>
    <p:sldId id="301" r:id="rId21"/>
    <p:sldId id="297" r:id="rId22"/>
    <p:sldId id="300" r:id="rId23"/>
    <p:sldId id="259" r:id="rId24"/>
    <p:sldId id="273" r:id="rId25"/>
    <p:sldId id="261" r:id="rId26"/>
    <p:sldId id="260" r:id="rId27"/>
    <p:sldId id="28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enefee, Kimberly" initials="MK" lastIdx="1" clrIdx="6">
    <p:extLst>
      <p:ext uri="{19B8F6BF-5375-455C-9EA6-DF929625EA0E}">
        <p15:presenceInfo xmlns:p15="http://schemas.microsoft.com/office/powerpoint/2012/main" userId="Menefee, Kimberly" providerId="None"/>
      </p:ext>
    </p:extLst>
  </p:cmAuthor>
  <p:cmAuthor id="1" name="Peecharagadi, Sid" initials="PS" lastIdx="3" clrIdx="0">
    <p:extLst>
      <p:ext uri="{19B8F6BF-5375-455C-9EA6-DF929625EA0E}">
        <p15:presenceInfo xmlns:p15="http://schemas.microsoft.com/office/powerpoint/2012/main" userId="Peecharagadi, Sid" providerId="None"/>
      </p:ext>
    </p:extLst>
  </p:cmAuthor>
  <p:cmAuthor id="2" name="Damon, Angela" initials="DA" lastIdx="1" clrIdx="1">
    <p:extLst>
      <p:ext uri="{19B8F6BF-5375-455C-9EA6-DF929625EA0E}">
        <p15:presenceInfo xmlns:p15="http://schemas.microsoft.com/office/powerpoint/2012/main" userId="S-1-5-21-2672183100-1227059207-2328873036-1074007" providerId="AD"/>
      </p:ext>
    </p:extLst>
  </p:cmAuthor>
  <p:cmAuthor id="3" name="McGaughey, Anthony" initials="MA" lastIdx="1" clrIdx="2">
    <p:extLst>
      <p:ext uri="{19B8F6BF-5375-455C-9EA6-DF929625EA0E}">
        <p15:presenceInfo xmlns:p15="http://schemas.microsoft.com/office/powerpoint/2012/main" userId="S-1-5-21-2672183100-1227059207-2328873036-787074" providerId="AD"/>
      </p:ext>
    </p:extLst>
  </p:cmAuthor>
  <p:cmAuthor id="4" name="Hurtado, Kasey" initials="HK" lastIdx="2" clrIdx="3">
    <p:extLst>
      <p:ext uri="{19B8F6BF-5375-455C-9EA6-DF929625EA0E}">
        <p15:presenceInfo xmlns:p15="http://schemas.microsoft.com/office/powerpoint/2012/main" userId="Hurtado, Kasey" providerId="None"/>
      </p:ext>
    </p:extLst>
  </p:cmAuthor>
  <p:cmAuthor id="5" name="Bostick, Jehan" initials="BJ" lastIdx="9" clrIdx="4">
    <p:extLst>
      <p:ext uri="{19B8F6BF-5375-455C-9EA6-DF929625EA0E}">
        <p15:presenceInfo xmlns:p15="http://schemas.microsoft.com/office/powerpoint/2012/main" userId="Bostick, Jehan" providerId="None"/>
      </p:ext>
    </p:extLst>
  </p:cmAuthor>
  <p:cmAuthor id="6" name="Jackson, Sonia" initials="JS" lastIdx="3" clrIdx="5">
    <p:extLst>
      <p:ext uri="{19B8F6BF-5375-455C-9EA6-DF929625EA0E}">
        <p15:presenceInfo xmlns:p15="http://schemas.microsoft.com/office/powerpoint/2012/main" userId="Jackson, Son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9767" autoAdjust="0"/>
  </p:normalViewPr>
  <p:slideViewPr>
    <p:cSldViewPr snapToGrid="0">
      <p:cViewPr varScale="1">
        <p:scale>
          <a:sx n="72" d="100"/>
          <a:sy n="72" d="100"/>
        </p:scale>
        <p:origin x="6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DC5CC-7855-46FB-A04E-AD40F959D771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38F8E-FA37-4103-9F6B-4CE648A3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8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Susan: G</a:t>
            </a:r>
            <a:r>
              <a:rPr lang="en-US" baseline="0" dirty="0"/>
              <a:t>o into more detail about conversion user roles, etc. </a:t>
            </a:r>
          </a:p>
          <a:p>
            <a:r>
              <a:rPr lang="en-US" baseline="0" dirty="0"/>
              <a:t>Susan: Discuss changes between policies and gateway business rules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38F8E-FA37-4103-9F6B-4CE648A3CF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12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38F8E-FA37-4103-9F6B-4CE648A3CF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53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38F8E-FA37-4103-9F6B-4CE648A3CF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88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38F8E-FA37-4103-9F6B-4CE648A3CF0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39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Sonia: Reference Gateway</a:t>
            </a:r>
            <a:r>
              <a:rPr lang="en-US" baseline="0" dirty="0"/>
              <a:t> Security &amp; Confidentiality 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38F8E-FA37-4103-9F6B-4CE648A3CF0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08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</a:t>
            </a:r>
            <a:r>
              <a:rPr lang="en-US" baseline="0" dirty="0"/>
              <a:t> point: Sid is the main contact for all questions about Gateway; will divert questions accordingly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38F8E-FA37-4103-9F6B-4CE648A3CF0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56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Susan: Incorporate</a:t>
            </a:r>
            <a:r>
              <a:rPr lang="en-US" baseline="0" dirty="0"/>
              <a:t> pictures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38F8E-FA37-4103-9F6B-4CE648A3CF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76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out the scenarios</a:t>
            </a:r>
            <a:r>
              <a:rPr lang="en-US" baseline="0" dirty="0"/>
              <a:t> and provide as many visuals as possible to the learner, if possible.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38F8E-FA37-4103-9F6B-4CE648A3CF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83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</a:t>
            </a:r>
            <a:r>
              <a:rPr lang="en-US" baseline="0" dirty="0"/>
              <a:t> will use this as a visual for the potential scenarios so that we can talk about how the districts can have clinics at varying levels of implementation.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38F8E-FA37-4103-9F6B-4CE648A3CF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68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Tony:</a:t>
            </a:r>
            <a:r>
              <a:rPr lang="en-US" baseline="0" dirty="0"/>
              <a:t> Share spreadsheet and VMARS dashboard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38F8E-FA37-4103-9F6B-4CE648A3CF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98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</a:t>
            </a:r>
            <a:r>
              <a:rPr lang="en-US" baseline="0" dirty="0"/>
              <a:t> are working with the southern districts to get a training location in early June.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38F8E-FA37-4103-9F6B-4CE648A3CF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9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Trainer: Train material as if you are training to a class</a:t>
            </a:r>
            <a:r>
              <a:rPr lang="en-US" baseline="0" dirty="0"/>
              <a:t>.</a:t>
            </a:r>
          </a:p>
          <a:p>
            <a:r>
              <a:rPr lang="en-US" baseline="0" dirty="0"/>
              <a:t>Classroom Assistant: Over the shoulder support for the trainees</a:t>
            </a:r>
          </a:p>
          <a:p>
            <a:endParaRPr lang="en-US" baseline="0" dirty="0"/>
          </a:p>
          <a:p>
            <a:r>
              <a:rPr lang="en-US" baseline="0" dirty="0"/>
              <a:t>Tony: Staff can decide how they would like to group who will train and who will be a classroom assistant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38F8E-FA37-4103-9F6B-4CE648A3CF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44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38F8E-FA37-4103-9F6B-4CE648A3CF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28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38F8E-FA37-4103-9F6B-4CE648A3CF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5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263C-0950-4825-86A6-4DADF88DDB1B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751D0-1244-490C-8D0E-8DD57184696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8" descr="DPH_PP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3188"/>
            <a:ext cx="12192000" cy="706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7098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5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263C-0950-4825-86A6-4DADF88DDB1B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751D0-1244-490C-8D0E-8DD571846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83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D280C-4C7A-4A78-97D9-73E815FE8199}" type="datetimeFigureOut">
              <a:rPr lang="en-US" smtClean="0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7A0C4-7B6E-4AA0-B937-25DB1836DB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03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200" y="457200"/>
            <a:ext cx="11785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itchFamily="34" charset="0"/>
                <a:ea typeface="+mj-ea"/>
                <a:cs typeface="Segoe UI" pitchFamily="34" charset="0"/>
              </a:rPr>
              <a:t>Use of bullets when you have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D263C-0950-4825-86A6-4DADF88DDB1B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751D0-1244-490C-8D0E-8DD57184696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 descr="DPH_PPT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103188"/>
            <a:ext cx="12192000" cy="706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736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marL="0" marR="0" indent="0" algn="ctr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Sonia.Jackson@dph.ga.go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id.peecharagadi@dph.ga.gov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12358"/>
            <a:ext cx="10363200" cy="1588167"/>
          </a:xfrm>
        </p:spPr>
        <p:txBody>
          <a:bodyPr>
            <a:normAutofit/>
          </a:bodyPr>
          <a:lstStyle/>
          <a:p>
            <a:r>
              <a:rPr lang="en-US" b="1" dirty="0"/>
              <a:t>Georgia Gateway – Training &amp; Implementation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100525"/>
            <a:ext cx="8534400" cy="2080890"/>
          </a:xfrm>
        </p:spPr>
        <p:txBody>
          <a:bodyPr>
            <a:normAutofit/>
          </a:bodyPr>
          <a:lstStyle/>
          <a:p>
            <a:r>
              <a:rPr lang="en-US" sz="2800" dirty="0"/>
              <a:t>Tony McGaughey, Sonia Jackson, Susan Wall &amp; Sid Peecharagadi </a:t>
            </a:r>
          </a:p>
          <a:p>
            <a:r>
              <a:rPr lang="en-US" sz="2800" dirty="0"/>
              <a:t>NSD Meeting</a:t>
            </a:r>
          </a:p>
          <a:p>
            <a:r>
              <a:rPr lang="en-US" sz="2800" dirty="0"/>
              <a:t>March 28-29, 2017</a:t>
            </a:r>
          </a:p>
        </p:txBody>
      </p:sp>
    </p:spTree>
    <p:extLst>
      <p:ext uri="{BB962C8B-B14F-4D97-AF65-F5344CB8AC3E}">
        <p14:creationId xmlns:p14="http://schemas.microsoft.com/office/powerpoint/2010/main" val="3902556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459621"/>
            <a:ext cx="11785600" cy="990600"/>
          </a:xfrm>
        </p:spPr>
        <p:txBody>
          <a:bodyPr/>
          <a:lstStyle/>
          <a:p>
            <a:r>
              <a:rPr lang="en-US" b="1" dirty="0"/>
              <a:t>Potential Scenarios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096" y="8571"/>
            <a:ext cx="2110704" cy="89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57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5289"/>
            <a:ext cx="10972800" cy="586087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57112" y="925689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Clinic 1</a:t>
            </a:r>
          </a:p>
        </p:txBody>
      </p:sp>
      <p:sp>
        <p:nvSpPr>
          <p:cNvPr id="7" name="Rectangle 6"/>
          <p:cNvSpPr/>
          <p:nvPr/>
        </p:nvSpPr>
        <p:spPr>
          <a:xfrm>
            <a:off x="1157112" y="199531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Clinic 2</a:t>
            </a:r>
          </a:p>
        </p:txBody>
      </p:sp>
      <p:sp>
        <p:nvSpPr>
          <p:cNvPr id="8" name="Rectangle 7"/>
          <p:cNvSpPr/>
          <p:nvPr/>
        </p:nvSpPr>
        <p:spPr>
          <a:xfrm>
            <a:off x="1157112" y="3064933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Clinic 3</a:t>
            </a:r>
          </a:p>
        </p:txBody>
      </p:sp>
      <p:sp>
        <p:nvSpPr>
          <p:cNvPr id="9" name="Rectangle 8"/>
          <p:cNvSpPr/>
          <p:nvPr/>
        </p:nvSpPr>
        <p:spPr>
          <a:xfrm>
            <a:off x="1157112" y="413455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Clinic 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59378" y="214489"/>
            <a:ext cx="824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/>
              <a:t>Wk</a:t>
            </a:r>
            <a:r>
              <a:rPr lang="en-US" u="sng" dirty="0"/>
              <a:t> 1	</a:t>
            </a:r>
            <a:r>
              <a:rPr lang="en-US" u="sng" dirty="0" err="1"/>
              <a:t>Wk</a:t>
            </a:r>
            <a:r>
              <a:rPr lang="en-US" u="sng" dirty="0"/>
              <a:t> 2	</a:t>
            </a:r>
            <a:r>
              <a:rPr lang="en-US" u="sng" dirty="0" err="1"/>
              <a:t>Wk</a:t>
            </a:r>
            <a:r>
              <a:rPr lang="en-US" u="sng" dirty="0"/>
              <a:t> 3	</a:t>
            </a:r>
            <a:r>
              <a:rPr lang="en-US" u="sng" dirty="0" err="1"/>
              <a:t>Wk</a:t>
            </a:r>
            <a:r>
              <a:rPr lang="en-US" u="sng" dirty="0"/>
              <a:t> 4	</a:t>
            </a:r>
            <a:r>
              <a:rPr lang="en-US" u="sng" dirty="0" err="1"/>
              <a:t>Wk</a:t>
            </a:r>
            <a:r>
              <a:rPr lang="en-US" u="sng" dirty="0"/>
              <a:t> 5	</a:t>
            </a:r>
            <a:r>
              <a:rPr lang="en-US" u="sng" dirty="0" err="1"/>
              <a:t>Wk</a:t>
            </a:r>
            <a:r>
              <a:rPr lang="en-US" u="sng" dirty="0"/>
              <a:t> 6	</a:t>
            </a:r>
            <a:r>
              <a:rPr lang="en-US" u="sng" dirty="0" err="1"/>
              <a:t>Wk</a:t>
            </a:r>
            <a:r>
              <a:rPr lang="en-US" u="sng" dirty="0"/>
              <a:t> 7	</a:t>
            </a:r>
            <a:r>
              <a:rPr lang="en-US" u="sng" dirty="0" err="1"/>
              <a:t>Wk</a:t>
            </a:r>
            <a:r>
              <a:rPr lang="en-US" u="sng" dirty="0"/>
              <a:t> 8	</a:t>
            </a:r>
            <a:r>
              <a:rPr lang="en-US" u="sng" dirty="0" err="1"/>
              <a:t>Wk</a:t>
            </a:r>
            <a:r>
              <a:rPr lang="en-US" u="sng" dirty="0"/>
              <a:t> 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59378" y="1078089"/>
            <a:ext cx="824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20%	30%	40%	45%	55%	70%	80%	90%	100%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59377" y="2173111"/>
            <a:ext cx="824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30%	45%	55%	70%	75%	85%	95%	100%	100%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59376" y="3302970"/>
            <a:ext cx="824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40%	60%	75%	85%	95%	100%	100%	100%	100%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59376" y="4373942"/>
            <a:ext cx="824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20%	35%	45%	50%	65%	75%	85%	90%	95%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59375" y="5613254"/>
            <a:ext cx="824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15%	25%	40%	55%	65%	70%	80%	85%	90%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57112" y="534072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Clinic 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59375" y="556357"/>
            <a:ext cx="850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%	  %	  %	  %	  %	  %	  %	  %	  %	</a:t>
            </a:r>
          </a:p>
        </p:txBody>
      </p:sp>
    </p:spTree>
    <p:extLst>
      <p:ext uri="{BB962C8B-B14F-4D97-AF65-F5344CB8AC3E}">
        <p14:creationId xmlns:p14="http://schemas.microsoft.com/office/powerpoint/2010/main" val="519718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Management of Productivity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Reporting </a:t>
            </a:r>
          </a:p>
          <a:p>
            <a:pPr lvl="1"/>
            <a:r>
              <a:rPr lang="en-US" dirty="0"/>
              <a:t>Voucher Management And Reporting System (VMARS) Dashboard </a:t>
            </a:r>
          </a:p>
          <a:p>
            <a:pPr lvl="1"/>
            <a:r>
              <a:rPr lang="en-US" dirty="0"/>
              <a:t>Comparison of Gateway applications vs. total certifications completed in front-end systems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Weekly </a:t>
            </a:r>
          </a:p>
          <a:p>
            <a:pPr lvl="2"/>
            <a:r>
              <a:rPr lang="en-US" sz="2800" dirty="0"/>
              <a:t>District submission to Program Operation Specialists </a:t>
            </a:r>
          </a:p>
          <a:p>
            <a:pPr lvl="2"/>
            <a:r>
              <a:rPr lang="en-US" sz="2800" dirty="0"/>
              <a:t>Spreadsheet </a:t>
            </a:r>
          </a:p>
        </p:txBody>
      </p:sp>
    </p:spTree>
    <p:extLst>
      <p:ext uri="{BB962C8B-B14F-4D97-AF65-F5344CB8AC3E}">
        <p14:creationId xmlns:p14="http://schemas.microsoft.com/office/powerpoint/2010/main" val="95191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Train-the-Trainer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1234057" cy="477157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WIC Only (Train-the-Trainer) Training Sessions will be four (4) days long</a:t>
            </a:r>
          </a:p>
          <a:p>
            <a:endParaRPr lang="en-US" sz="2800" dirty="0"/>
          </a:p>
          <a:p>
            <a:r>
              <a:rPr lang="en-US" sz="2800" dirty="0"/>
              <a:t>Wave 1 Training</a:t>
            </a:r>
          </a:p>
          <a:p>
            <a:pPr lvl="1"/>
            <a:r>
              <a:rPr lang="en-US" dirty="0"/>
              <a:t>April 4-7, 2017</a:t>
            </a:r>
          </a:p>
          <a:p>
            <a:pPr lvl="1"/>
            <a:r>
              <a:rPr lang="en-US" dirty="0"/>
              <a:t>April 17-20, 2017 </a:t>
            </a:r>
          </a:p>
          <a:p>
            <a:pPr lvl="1"/>
            <a:endParaRPr lang="en-US" dirty="0"/>
          </a:p>
          <a:p>
            <a:r>
              <a:rPr lang="en-US" sz="2800" dirty="0"/>
              <a:t>Wave 2a Training </a:t>
            </a:r>
          </a:p>
          <a:p>
            <a:pPr lvl="1"/>
            <a:r>
              <a:rPr lang="en-US" dirty="0"/>
              <a:t>April 25-28, 2017 (held in Macon)</a:t>
            </a:r>
          </a:p>
          <a:p>
            <a:pPr lvl="1"/>
            <a:r>
              <a:rPr lang="en-US" dirty="0"/>
              <a:t>May 15-18, 2017 (held in Augusta) </a:t>
            </a:r>
          </a:p>
          <a:p>
            <a:pPr lvl="1"/>
            <a:r>
              <a:rPr lang="en-US" dirty="0"/>
              <a:t>May 22-25, 2017 (TBD) </a:t>
            </a:r>
          </a:p>
          <a:p>
            <a:pPr lvl="1"/>
            <a:r>
              <a:rPr lang="en-US" dirty="0"/>
              <a:t>June 6-9, 2017 (held in Dublin)</a:t>
            </a:r>
          </a:p>
          <a:p>
            <a:pPr lvl="1"/>
            <a:endParaRPr lang="en-US" dirty="0"/>
          </a:p>
          <a:p>
            <a:r>
              <a:rPr lang="en-US" sz="2800" dirty="0"/>
              <a:t>Wave 2b Training</a:t>
            </a:r>
          </a:p>
          <a:p>
            <a:pPr lvl="1"/>
            <a:r>
              <a:rPr lang="en-US" dirty="0"/>
              <a:t>TBD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096" y="0"/>
            <a:ext cx="2110704" cy="89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75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District Training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Staff training for Wave 1 must be completed by May 12, 2017 </a:t>
            </a:r>
          </a:p>
          <a:p>
            <a:endParaRPr lang="en-US" sz="2800" dirty="0"/>
          </a:p>
          <a:p>
            <a:r>
              <a:rPr lang="en-US" sz="2800" dirty="0"/>
              <a:t>Staff training for Wave 2 must be completed by June 16, 2017</a:t>
            </a:r>
          </a:p>
        </p:txBody>
      </p:sp>
    </p:spTree>
    <p:extLst>
      <p:ext uri="{BB962C8B-B14F-4D97-AF65-F5344CB8AC3E}">
        <p14:creationId xmlns:p14="http://schemas.microsoft.com/office/powerpoint/2010/main" val="3908263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096" y="0"/>
            <a:ext cx="2110704" cy="897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Additional Training Options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Trainers will conduct teach back sessions:</a:t>
            </a:r>
          </a:p>
          <a:p>
            <a:pPr lvl="1"/>
            <a:r>
              <a:rPr lang="en-US" sz="4000" dirty="0"/>
              <a:t>One trainer will pose as a trainer</a:t>
            </a:r>
          </a:p>
          <a:p>
            <a:pPr lvl="1"/>
            <a:r>
              <a:rPr lang="en-US" sz="4000" dirty="0"/>
              <a:t>Other trainer will pose as a classroom assistant</a:t>
            </a:r>
          </a:p>
          <a:p>
            <a:pPr lvl="1"/>
            <a:r>
              <a:rPr lang="en-US" sz="4000" dirty="0"/>
              <a:t>Trainers will switch after one week</a:t>
            </a:r>
          </a:p>
          <a:p>
            <a:pPr lvl="1"/>
            <a:endParaRPr lang="en-US" sz="3400" dirty="0"/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endParaRPr lang="en-US" sz="3400" i="1" dirty="0"/>
          </a:p>
          <a:p>
            <a:pPr marL="0" indent="0">
              <a:buNone/>
            </a:pPr>
            <a:endParaRPr lang="en-US" sz="3400" i="1" dirty="0"/>
          </a:p>
          <a:p>
            <a:pPr marL="0" indent="0">
              <a:buNone/>
            </a:pPr>
            <a:endParaRPr lang="en-US" sz="3400" i="1" dirty="0"/>
          </a:p>
          <a:p>
            <a:pPr marL="0" indent="0">
              <a:buNone/>
            </a:pPr>
            <a:r>
              <a:rPr lang="en-US" sz="3400" i="1" dirty="0"/>
              <a:t>Note: State Office Staff will be available to supplement district training staff in the event of an approved emergency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5123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District Training 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Each district must submit their locations to complete staff trainings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337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096" y="0"/>
            <a:ext cx="2110704" cy="897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Next Steps for Training &amp;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54457"/>
            <a:ext cx="10972800" cy="4525963"/>
          </a:xfrm>
        </p:spPr>
        <p:txBody>
          <a:bodyPr>
            <a:noAutofit/>
          </a:bodyPr>
          <a:lstStyle/>
          <a:p>
            <a:r>
              <a:rPr lang="en-US" sz="2200" dirty="0"/>
              <a:t>Nutrition Services Directors shall do the following: </a:t>
            </a:r>
          </a:p>
          <a:p>
            <a:pPr lvl="1"/>
            <a:r>
              <a:rPr lang="en-US" sz="2200" dirty="0"/>
              <a:t>Work with WIC-Gateway Project Manager to develop district training schedules</a:t>
            </a:r>
          </a:p>
          <a:p>
            <a:pPr lvl="1"/>
            <a:r>
              <a:rPr lang="en-US" sz="2200" dirty="0"/>
              <a:t>Submit training/implementation schedule which includes: </a:t>
            </a:r>
          </a:p>
          <a:p>
            <a:pPr lvl="2"/>
            <a:r>
              <a:rPr lang="en-US" sz="2200" dirty="0"/>
              <a:t>Date of training </a:t>
            </a:r>
          </a:p>
          <a:p>
            <a:pPr lvl="2"/>
            <a:r>
              <a:rPr lang="en-US" sz="2200" dirty="0"/>
              <a:t>Location of training </a:t>
            </a:r>
          </a:p>
          <a:p>
            <a:pPr lvl="2"/>
            <a:r>
              <a:rPr lang="en-US" sz="2200" dirty="0"/>
              <a:t>Staff to be trained at each location</a:t>
            </a:r>
          </a:p>
          <a:p>
            <a:pPr lvl="2"/>
            <a:r>
              <a:rPr lang="en-US" sz="2200" dirty="0"/>
              <a:t>Gateway Training and Implementation Scheduling Form</a:t>
            </a:r>
          </a:p>
          <a:p>
            <a:pPr lvl="2"/>
            <a:endParaRPr lang="en-US" sz="2200" dirty="0"/>
          </a:p>
          <a:p>
            <a:r>
              <a:rPr lang="en-US" sz="2200" dirty="0"/>
              <a:t>All staff shall do the following: </a:t>
            </a:r>
          </a:p>
          <a:p>
            <a:pPr lvl="1"/>
            <a:r>
              <a:rPr lang="en-US" sz="2200" dirty="0"/>
              <a:t>Register through the State</a:t>
            </a:r>
          </a:p>
          <a:p>
            <a:pPr lvl="1"/>
            <a:r>
              <a:rPr lang="en-US" sz="2200" dirty="0"/>
              <a:t>Complete the web based training (Learning Management System)</a:t>
            </a:r>
          </a:p>
          <a:p>
            <a:pPr lvl="1"/>
            <a:r>
              <a:rPr lang="en-US" sz="2200" dirty="0"/>
              <a:t>Attend the four (4) day classroom training</a:t>
            </a:r>
          </a:p>
          <a:p>
            <a:pPr marL="914400" lvl="2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47276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Gateway Training and Implementation Scheduling Form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414" t="32698" r="26025" b="48428"/>
          <a:stretch/>
        </p:blipFill>
        <p:spPr>
          <a:xfrm>
            <a:off x="203200" y="2045369"/>
            <a:ext cx="11785600" cy="280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54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Gateway Training and Implementation Scheduling Form (cont.)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9333" t="32626" r="25929" b="48404"/>
          <a:stretch/>
        </p:blipFill>
        <p:spPr>
          <a:xfrm>
            <a:off x="203200" y="2013995"/>
            <a:ext cx="11785600" cy="278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27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Updates on the Georgia Gateway WIC program</a:t>
            </a:r>
          </a:p>
          <a:p>
            <a:r>
              <a:rPr lang="en-US" dirty="0"/>
              <a:t>Training Implementation Schedule</a:t>
            </a:r>
          </a:p>
          <a:p>
            <a:r>
              <a:rPr lang="en-US" dirty="0"/>
              <a:t>Progress of Henry County Pilot Implementation </a:t>
            </a:r>
          </a:p>
          <a:p>
            <a:r>
              <a:rPr lang="en-US" dirty="0"/>
              <a:t>Upcoming Events</a:t>
            </a:r>
          </a:p>
          <a:p>
            <a:r>
              <a:rPr lang="en-US" dirty="0"/>
              <a:t>Comments, Suggestions and Feedback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389" y="0"/>
            <a:ext cx="2614411" cy="95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83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Gateway Training and Implementation Scheduling Form (cont.)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3579" t="27300" r="23339" b="49939"/>
          <a:stretch/>
        </p:blipFill>
        <p:spPr>
          <a:xfrm>
            <a:off x="203200" y="2071867"/>
            <a:ext cx="11785600" cy="280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Gateway Training and Implementation Scheduling Form (cont.)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333" t="30368" r="26072" b="48405"/>
          <a:stretch/>
        </p:blipFill>
        <p:spPr>
          <a:xfrm>
            <a:off x="203200" y="1828802"/>
            <a:ext cx="11785600" cy="294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09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Gateway Training and Implementation Scheduling Form (cont.)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9333" t="30542" r="24522" b="48660"/>
          <a:stretch/>
        </p:blipFill>
        <p:spPr>
          <a:xfrm>
            <a:off x="203200" y="2007904"/>
            <a:ext cx="11785600" cy="295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25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096" y="-23751"/>
            <a:ext cx="2110704" cy="897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870120"/>
            <a:ext cx="11785600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Next Steps for Training and Implementation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32037"/>
            <a:ext cx="109728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Districts shall submit training schedules</a:t>
            </a:r>
          </a:p>
          <a:p>
            <a:pPr lvl="1"/>
            <a:r>
              <a:rPr lang="en-US" dirty="0"/>
              <a:t>To Sid Peecharagadi and Sonia Jackson</a:t>
            </a:r>
          </a:p>
          <a:p>
            <a:pPr lvl="1"/>
            <a:r>
              <a:rPr lang="en-US" dirty="0"/>
              <a:t>By April 7, 2017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800" dirty="0"/>
              <a:t>Complete and submit Gateway Security &amp; Confidentiality Form</a:t>
            </a:r>
          </a:p>
          <a:p>
            <a:pPr lvl="1"/>
            <a:r>
              <a:rPr lang="en-US" dirty="0"/>
              <a:t>To Barry Cross </a:t>
            </a:r>
          </a:p>
          <a:p>
            <a:pPr lvl="1"/>
            <a:r>
              <a:rPr lang="en-US" dirty="0"/>
              <a:t>By April 7, 2017</a:t>
            </a:r>
          </a:p>
        </p:txBody>
      </p:sp>
    </p:spTree>
    <p:extLst>
      <p:ext uri="{BB962C8B-B14F-4D97-AF65-F5344CB8AC3E}">
        <p14:creationId xmlns:p14="http://schemas.microsoft.com/office/powerpoint/2010/main" val="590772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Finalizing the following: </a:t>
            </a:r>
          </a:p>
          <a:p>
            <a:pPr lvl="1"/>
            <a:r>
              <a:rPr lang="en-US" dirty="0"/>
              <a:t>Training sites</a:t>
            </a:r>
          </a:p>
          <a:p>
            <a:pPr lvl="1"/>
            <a:r>
              <a:rPr lang="en-US" dirty="0"/>
              <a:t>District training schedules </a:t>
            </a:r>
          </a:p>
          <a:p>
            <a:pPr lvl="1"/>
            <a:r>
              <a:rPr lang="en-US" dirty="0"/>
              <a:t>Secure SOG logins for staff </a:t>
            </a:r>
          </a:p>
          <a:p>
            <a:pPr lvl="1"/>
            <a:r>
              <a:rPr lang="en-US" dirty="0"/>
              <a:t>Ensure all staff have completed web based training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096" y="0"/>
            <a:ext cx="2110704" cy="89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78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24533" y="498730"/>
            <a:ext cx="44885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Sonia Jackson</a:t>
            </a:r>
            <a:endParaRPr lang="en-US" dirty="0"/>
          </a:p>
          <a:p>
            <a:r>
              <a:rPr lang="en-US" i="1" dirty="0"/>
              <a:t>Program Review and Delivery Manager</a:t>
            </a:r>
            <a:endParaRPr lang="en-US" dirty="0"/>
          </a:p>
          <a:p>
            <a:r>
              <a:rPr lang="en-US" dirty="0"/>
              <a:t>WIC Program – Operations Unit</a:t>
            </a:r>
          </a:p>
          <a:p>
            <a:r>
              <a:rPr lang="en-US" dirty="0"/>
              <a:t>Georgia Department of Public Health </a:t>
            </a:r>
          </a:p>
          <a:p>
            <a:r>
              <a:rPr lang="en-US" dirty="0"/>
              <a:t>2 Peachtree Street, NW, 10th Floor </a:t>
            </a:r>
          </a:p>
          <a:p>
            <a:r>
              <a:rPr lang="en-US" dirty="0"/>
              <a:t>Atlanta, Georgia 30303 </a:t>
            </a:r>
          </a:p>
          <a:p>
            <a:r>
              <a:rPr lang="en-US" dirty="0"/>
              <a:t>Phone: 404-657-2908</a:t>
            </a:r>
          </a:p>
          <a:p>
            <a:r>
              <a:rPr lang="en-US" dirty="0"/>
              <a:t>Email Address: </a:t>
            </a:r>
            <a:r>
              <a:rPr lang="en-US" u="sng" dirty="0">
                <a:hlinkClick r:id="rId3"/>
              </a:rPr>
              <a:t>Sonia.Jackson@dph.ga.gov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70020" y="498730"/>
            <a:ext cx="44885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Susan E. Wall </a:t>
            </a:r>
            <a:endParaRPr lang="en-US" dirty="0"/>
          </a:p>
          <a:p>
            <a:r>
              <a:rPr lang="en-US" i="1" dirty="0"/>
              <a:t>Nutrition Services Director, Health District 4</a:t>
            </a:r>
            <a:r>
              <a:rPr lang="en-US" dirty="0"/>
              <a:t> </a:t>
            </a:r>
          </a:p>
          <a:p>
            <a:r>
              <a:rPr lang="en-US" dirty="0"/>
              <a:t>301 Main Street,</a:t>
            </a:r>
          </a:p>
          <a:p>
            <a:r>
              <a:rPr lang="en-US" dirty="0"/>
              <a:t>LaGrange, Georgia 30240</a:t>
            </a:r>
          </a:p>
          <a:p>
            <a:r>
              <a:rPr lang="en-US" dirty="0"/>
              <a:t>Mobile: 706-298-6097</a:t>
            </a:r>
          </a:p>
          <a:p>
            <a:r>
              <a:rPr lang="en-US" dirty="0"/>
              <a:t>Email Address: </a:t>
            </a:r>
            <a:r>
              <a:rPr lang="en-US" u="sng" dirty="0">
                <a:hlinkClick r:id="rId4"/>
              </a:rPr>
              <a:t>Susan.Wall@dph.ga.gov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24533" y="3471803"/>
            <a:ext cx="44885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Tony McGaughey</a:t>
            </a:r>
            <a:endParaRPr lang="en-US" dirty="0"/>
          </a:p>
          <a:p>
            <a:r>
              <a:rPr lang="en-US" i="1" dirty="0"/>
              <a:t>Systems &amp; Applications Director</a:t>
            </a:r>
            <a:br>
              <a:rPr lang="en-US" dirty="0"/>
            </a:br>
            <a:r>
              <a:rPr lang="en-US" dirty="0"/>
              <a:t>Office of Information Technology</a:t>
            </a:r>
            <a:br>
              <a:rPr lang="en-US" dirty="0"/>
            </a:br>
            <a:r>
              <a:rPr lang="en-US" dirty="0"/>
              <a:t>Georgia Department of Public Health</a:t>
            </a:r>
          </a:p>
          <a:p>
            <a:r>
              <a:rPr lang="en-US" dirty="0"/>
              <a:t>2 Peachtree Street, NW (12-428)</a:t>
            </a:r>
            <a:br>
              <a:rPr lang="en-US" dirty="0"/>
            </a:br>
            <a:r>
              <a:rPr lang="en-US" dirty="0"/>
              <a:t>Atlanta, GA  30303</a:t>
            </a:r>
            <a:br>
              <a:rPr lang="en-US" dirty="0"/>
            </a:br>
            <a:r>
              <a:rPr lang="en-US" dirty="0"/>
              <a:t>404.657.3105 Office</a:t>
            </a:r>
          </a:p>
          <a:p>
            <a:r>
              <a:rPr lang="en-US" dirty="0"/>
              <a:t>Email Address: </a:t>
            </a:r>
            <a:r>
              <a:rPr lang="en-US" u="sng" dirty="0">
                <a:hlinkClick r:id="rId4"/>
              </a:rPr>
              <a:t>Anthony.McGaughey@dph.ga.gov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70019" y="3748802"/>
            <a:ext cx="44885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Sid Peecharagadi PMP®</a:t>
            </a:r>
            <a:endParaRPr lang="en-US" dirty="0"/>
          </a:p>
          <a:p>
            <a:r>
              <a:rPr lang="en-US" i="1" dirty="0"/>
              <a:t>Sr. Project Manager – GA Gateway </a:t>
            </a:r>
            <a:r>
              <a:rPr lang="en-US" dirty="0"/>
              <a:t>WIC </a:t>
            </a:r>
          </a:p>
          <a:p>
            <a:r>
              <a:rPr lang="en-US" dirty="0"/>
              <a:t>Georgia Department of Public Health</a:t>
            </a:r>
          </a:p>
          <a:p>
            <a:r>
              <a:rPr lang="en-US" dirty="0"/>
              <a:t>2 Peachtree St NE (10-405)</a:t>
            </a:r>
          </a:p>
          <a:p>
            <a:r>
              <a:rPr lang="en-US" dirty="0"/>
              <a:t>Atlanta, GA  30303</a:t>
            </a:r>
          </a:p>
          <a:p>
            <a:r>
              <a:rPr lang="en-US" dirty="0"/>
              <a:t>Mobile: 404 408 8644</a:t>
            </a:r>
          </a:p>
          <a:p>
            <a:r>
              <a:rPr lang="en-US" dirty="0"/>
              <a:t>Email Address: </a:t>
            </a:r>
            <a:r>
              <a:rPr lang="en-US" u="sng" dirty="0">
                <a:hlinkClick r:id="rId4"/>
              </a:rPr>
              <a:t>Sid.Peecharagadi@dph.ga.gov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642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questions do you have?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dirty="0"/>
              <a:t>          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550" y="1731964"/>
            <a:ext cx="44069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92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944" y="474024"/>
            <a:ext cx="5858112" cy="492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81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Develop a training schedule with flexibility for Gateway Implementation</a:t>
            </a:r>
          </a:p>
          <a:p>
            <a:endParaRPr lang="en-US" dirty="0"/>
          </a:p>
          <a:p>
            <a:r>
              <a:rPr lang="en-US" dirty="0"/>
              <a:t>Compile ideas regarding Georgia WIC Gateway Implementation from the pilot District’s perspective </a:t>
            </a:r>
          </a:p>
          <a:p>
            <a:endParaRPr lang="en-US" dirty="0"/>
          </a:p>
          <a:p>
            <a:r>
              <a:rPr lang="en-US" dirty="0"/>
              <a:t>Identify productivity requirements and reporting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389" y="-5133"/>
            <a:ext cx="2614411" cy="95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12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of Henry County Pilot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55831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096" y="8571"/>
            <a:ext cx="2110704" cy="897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Progress of Henry County Pilot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1344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Preparedness</a:t>
            </a:r>
          </a:p>
          <a:p>
            <a:r>
              <a:rPr lang="en-US" sz="2800" dirty="0"/>
              <a:t>Began communication with clients three (3) months prior to Pilot</a:t>
            </a:r>
          </a:p>
          <a:p>
            <a:r>
              <a:rPr lang="en-US" sz="2800" dirty="0"/>
              <a:t>Posted communication on District 4-0 WIC Facebook page</a:t>
            </a:r>
          </a:p>
          <a:p>
            <a:r>
              <a:rPr lang="en-US" sz="2800" dirty="0"/>
              <a:t>Reduced certification schedule</a:t>
            </a:r>
          </a:p>
          <a:p>
            <a:r>
              <a:rPr lang="en-US" sz="2800" dirty="0"/>
              <a:t>Weekly Gateway conference calls with State Office</a:t>
            </a:r>
          </a:p>
          <a:p>
            <a:pPr marL="0" indent="0">
              <a:buNone/>
            </a:pPr>
            <a:r>
              <a:rPr lang="en-US" sz="2800" b="1" dirty="0"/>
              <a:t>Challenges </a:t>
            </a:r>
          </a:p>
          <a:p>
            <a:r>
              <a:rPr lang="en-US" sz="2800" dirty="0"/>
              <a:t>System challenges (User roles, Driver flow, Webcenter Enabled Capturing (WEC) scanning, Document Imaging System (DIS)</a:t>
            </a:r>
          </a:p>
          <a:p>
            <a:r>
              <a:rPr lang="en-US" sz="2800" dirty="0"/>
              <a:t>Conversion (Clients unable to be processed)</a:t>
            </a:r>
          </a:p>
          <a:p>
            <a:r>
              <a:rPr lang="en-US" sz="2800" dirty="0"/>
              <a:t>WIC Policies vs. Gateway Business Rules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49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096" y="8571"/>
            <a:ext cx="2110704" cy="897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899889"/>
            <a:ext cx="11785600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Progress of Henry County Pilot Implementation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03962"/>
            <a:ext cx="109728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/>
              <a:t>Lessons Learned</a:t>
            </a:r>
          </a:p>
          <a:p>
            <a:r>
              <a:rPr lang="en-US" sz="3000" dirty="0"/>
              <a:t>Communication is key</a:t>
            </a:r>
          </a:p>
          <a:p>
            <a:r>
              <a:rPr lang="en-US" sz="3000" dirty="0"/>
              <a:t>Keep regular appointment schedules - set daily % goal of certifications done in Gateway</a:t>
            </a:r>
          </a:p>
          <a:p>
            <a:r>
              <a:rPr lang="en-US" sz="3000" dirty="0"/>
              <a:t>Include case number on WIC folder (create labels)</a:t>
            </a:r>
          </a:p>
          <a:p>
            <a:r>
              <a:rPr lang="en-US" sz="3000" dirty="0"/>
              <a:t>Recognize staff’s hard work/morale boosters</a:t>
            </a:r>
          </a:p>
          <a:p>
            <a:pPr marL="0" indent="0">
              <a:buNone/>
            </a:pPr>
            <a:endParaRPr lang="en-US" sz="3000" b="1" dirty="0"/>
          </a:p>
          <a:p>
            <a:pPr marL="0" indent="0">
              <a:buNone/>
            </a:pPr>
            <a:r>
              <a:rPr lang="en-US" sz="3000" b="1" dirty="0"/>
              <a:t>Impact on Work Force</a:t>
            </a:r>
          </a:p>
          <a:p>
            <a:r>
              <a:rPr lang="en-US" sz="3000" dirty="0"/>
              <a:t>Additional responsibilities for clerical staff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260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008404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Training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To ease the training burden on the districts: </a:t>
            </a:r>
          </a:p>
          <a:p>
            <a:r>
              <a:rPr lang="en-US" sz="3000" dirty="0"/>
              <a:t>Implementation Options</a:t>
            </a:r>
          </a:p>
          <a:p>
            <a:pPr lvl="1"/>
            <a:r>
              <a:rPr lang="en-US" sz="3000" dirty="0"/>
              <a:t>Staggered district rollout</a:t>
            </a:r>
          </a:p>
          <a:p>
            <a:pPr lvl="1"/>
            <a:r>
              <a:rPr lang="en-US" sz="3000" dirty="0"/>
              <a:t>Entire district rollout </a:t>
            </a:r>
          </a:p>
          <a:p>
            <a:pPr lvl="1"/>
            <a:r>
              <a:rPr lang="en-US" sz="3000" dirty="0"/>
              <a:t>Reduced certification schedule</a:t>
            </a:r>
          </a:p>
          <a:p>
            <a:endParaRPr lang="en-US" sz="3000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096" y="0"/>
            <a:ext cx="2110704" cy="89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0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Rollout Completion Dates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25188"/>
            <a:ext cx="10972800" cy="4525963"/>
          </a:xfrm>
        </p:spPr>
        <p:txBody>
          <a:bodyPr>
            <a:noAutofit/>
          </a:bodyPr>
          <a:lstStyle/>
          <a:p>
            <a:r>
              <a:rPr lang="en-US" sz="2400" dirty="0"/>
              <a:t>Wave 1</a:t>
            </a:r>
          </a:p>
          <a:p>
            <a:pPr lvl="1"/>
            <a:r>
              <a:rPr lang="en-US" sz="2400" dirty="0"/>
              <a:t>50% = May 19, 2017</a:t>
            </a:r>
          </a:p>
          <a:p>
            <a:pPr lvl="1"/>
            <a:r>
              <a:rPr lang="en-US" sz="2400" dirty="0"/>
              <a:t>75% = June 2, 2017</a:t>
            </a:r>
          </a:p>
          <a:p>
            <a:pPr lvl="1"/>
            <a:r>
              <a:rPr lang="en-US" sz="2400" dirty="0"/>
              <a:t>100% = June 16, 2017</a:t>
            </a:r>
          </a:p>
          <a:p>
            <a:endParaRPr lang="en-US" sz="2400" dirty="0"/>
          </a:p>
          <a:p>
            <a:r>
              <a:rPr lang="en-US" sz="2400" dirty="0"/>
              <a:t>Wave 2a</a:t>
            </a:r>
          </a:p>
          <a:p>
            <a:pPr lvl="1"/>
            <a:r>
              <a:rPr lang="en-US" sz="2400" dirty="0"/>
              <a:t>50% = July 21, 2017 </a:t>
            </a:r>
          </a:p>
          <a:p>
            <a:pPr lvl="1"/>
            <a:r>
              <a:rPr lang="en-US" sz="2400" dirty="0"/>
              <a:t>75% = August 4, 2017</a:t>
            </a:r>
          </a:p>
          <a:p>
            <a:pPr lvl="1"/>
            <a:r>
              <a:rPr lang="en-US" sz="2400" dirty="0"/>
              <a:t>100% = August 18, 2017</a:t>
            </a:r>
          </a:p>
          <a:p>
            <a:endParaRPr lang="en-US" sz="2400" dirty="0"/>
          </a:p>
          <a:p>
            <a:r>
              <a:rPr lang="en-US" sz="2400" dirty="0"/>
              <a:t>Wave 2b (NEW) – Fulton, DeKalb &amp; Gwinnett</a:t>
            </a:r>
          </a:p>
          <a:p>
            <a:pPr lvl="1"/>
            <a:r>
              <a:rPr lang="en-US" sz="2400" dirty="0"/>
              <a:t>To be determined (TBD)</a:t>
            </a:r>
          </a:p>
        </p:txBody>
      </p:sp>
    </p:spTree>
    <p:extLst>
      <p:ext uri="{BB962C8B-B14F-4D97-AF65-F5344CB8AC3E}">
        <p14:creationId xmlns:p14="http://schemas.microsoft.com/office/powerpoint/2010/main" val="4194409243"/>
      </p:ext>
    </p:extLst>
  </p:cSld>
  <p:clrMapOvr>
    <a:masterClrMapping/>
  </p:clrMapOvr>
</p:sld>
</file>

<file path=ppt/theme/theme1.xml><?xml version="1.0" encoding="utf-8"?>
<a:theme xmlns:a="http://schemas.openxmlformats.org/drawingml/2006/main" name="DP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DPH</Template>
  <TotalTime>12385</TotalTime>
  <Words>990</Words>
  <Application>Microsoft Office PowerPoint</Application>
  <PresentationFormat>Widescreen</PresentationFormat>
  <Paragraphs>205</Paragraphs>
  <Slides>27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Segoe UI</vt:lpstr>
      <vt:lpstr>DPH</vt:lpstr>
      <vt:lpstr>Georgia Gateway – Training &amp; Implementation Update</vt:lpstr>
      <vt:lpstr>Overview</vt:lpstr>
      <vt:lpstr>Objectives</vt:lpstr>
      <vt:lpstr>Progress of Henry County Pilot Implementation</vt:lpstr>
      <vt:lpstr>Progress of Henry County Pilot Implementation</vt:lpstr>
      <vt:lpstr>Progress of Henry County Pilot Implementation (cont.)</vt:lpstr>
      <vt:lpstr>Training implementation</vt:lpstr>
      <vt:lpstr>Training Implementation</vt:lpstr>
      <vt:lpstr>Rollout Completion Dates </vt:lpstr>
      <vt:lpstr>Potential Scenarios</vt:lpstr>
      <vt:lpstr>PowerPoint Presentation</vt:lpstr>
      <vt:lpstr>Management of Productivity</vt:lpstr>
      <vt:lpstr>Train-the-Trainer Updates</vt:lpstr>
      <vt:lpstr>District Training Schedule</vt:lpstr>
      <vt:lpstr>Additional Training Options to Consider</vt:lpstr>
      <vt:lpstr>District Training Locations</vt:lpstr>
      <vt:lpstr>Next Steps for Training &amp; Implementation</vt:lpstr>
      <vt:lpstr>Gateway Training and Implementation Scheduling Form</vt:lpstr>
      <vt:lpstr>Gateway Training and Implementation Scheduling Form (cont.)</vt:lpstr>
      <vt:lpstr>Gateway Training and Implementation Scheduling Form (cont.)</vt:lpstr>
      <vt:lpstr>Gateway Training and Implementation Scheduling Form (cont.)</vt:lpstr>
      <vt:lpstr>Gateway Training and Implementation Scheduling Form (cont.)</vt:lpstr>
      <vt:lpstr>Next Steps for Training and Implementation (cont.)</vt:lpstr>
      <vt:lpstr>Summary</vt:lpstr>
      <vt:lpstr>PowerPoint Presentation</vt:lpstr>
      <vt:lpstr>What questions do you have?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 Gateway - Integrated Eligibility System (IES)Update</dc:title>
  <dc:creator>Anthony McGaughey</dc:creator>
  <cp:lastModifiedBy>Damon, Angela</cp:lastModifiedBy>
  <cp:revision>145</cp:revision>
  <dcterms:created xsi:type="dcterms:W3CDTF">2016-02-08T13:55:15Z</dcterms:created>
  <dcterms:modified xsi:type="dcterms:W3CDTF">2017-03-23T22:03:50Z</dcterms:modified>
</cp:coreProperties>
</file>