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31" r:id="rId2"/>
  </p:sldMasterIdLst>
  <p:notesMasterIdLst>
    <p:notesMasterId r:id="rId72"/>
  </p:notesMasterIdLst>
  <p:handoutMasterIdLst>
    <p:handoutMasterId r:id="rId73"/>
  </p:handoutMasterIdLst>
  <p:sldIdLst>
    <p:sldId id="503" r:id="rId3"/>
    <p:sldId id="261" r:id="rId4"/>
    <p:sldId id="504" r:id="rId5"/>
    <p:sldId id="262" r:id="rId6"/>
    <p:sldId id="398" r:id="rId7"/>
    <p:sldId id="397" r:id="rId8"/>
    <p:sldId id="439" r:id="rId9"/>
    <p:sldId id="440" r:id="rId10"/>
    <p:sldId id="441" r:id="rId11"/>
    <p:sldId id="442" r:id="rId12"/>
    <p:sldId id="443" r:id="rId13"/>
    <p:sldId id="444" r:id="rId14"/>
    <p:sldId id="445" r:id="rId15"/>
    <p:sldId id="446" r:id="rId16"/>
    <p:sldId id="447" r:id="rId17"/>
    <p:sldId id="448" r:id="rId18"/>
    <p:sldId id="449" r:id="rId19"/>
    <p:sldId id="450" r:id="rId20"/>
    <p:sldId id="451" r:id="rId21"/>
    <p:sldId id="452" r:id="rId22"/>
    <p:sldId id="453" r:id="rId23"/>
    <p:sldId id="454" r:id="rId24"/>
    <p:sldId id="455" r:id="rId25"/>
    <p:sldId id="457" r:id="rId26"/>
    <p:sldId id="272" r:id="rId27"/>
    <p:sldId id="458" r:id="rId28"/>
    <p:sldId id="459" r:id="rId29"/>
    <p:sldId id="460" r:id="rId30"/>
    <p:sldId id="469" r:id="rId31"/>
    <p:sldId id="463" r:id="rId32"/>
    <p:sldId id="461" r:id="rId33"/>
    <p:sldId id="462" r:id="rId34"/>
    <p:sldId id="464" r:id="rId35"/>
    <p:sldId id="467" r:id="rId36"/>
    <p:sldId id="480" r:id="rId37"/>
    <p:sldId id="468" r:id="rId38"/>
    <p:sldId id="479" r:id="rId39"/>
    <p:sldId id="491" r:id="rId40"/>
    <p:sldId id="492" r:id="rId41"/>
    <p:sldId id="483" r:id="rId42"/>
    <p:sldId id="484" r:id="rId43"/>
    <p:sldId id="485" r:id="rId44"/>
    <p:sldId id="486" r:id="rId45"/>
    <p:sldId id="487" r:id="rId46"/>
    <p:sldId id="489" r:id="rId47"/>
    <p:sldId id="490" r:id="rId48"/>
    <p:sldId id="331" r:id="rId49"/>
    <p:sldId id="465" r:id="rId50"/>
    <p:sldId id="466" r:id="rId51"/>
    <p:sldId id="476" r:id="rId52"/>
    <p:sldId id="477" r:id="rId53"/>
    <p:sldId id="474" r:id="rId54"/>
    <p:sldId id="478" r:id="rId55"/>
    <p:sldId id="493" r:id="rId56"/>
    <p:sldId id="352" r:id="rId57"/>
    <p:sldId id="351" r:id="rId58"/>
    <p:sldId id="353" r:id="rId59"/>
    <p:sldId id="387" r:id="rId60"/>
    <p:sldId id="500" r:id="rId61"/>
    <p:sldId id="502" r:id="rId62"/>
    <p:sldId id="394" r:id="rId63"/>
    <p:sldId id="494" r:id="rId64"/>
    <p:sldId id="495" r:id="rId65"/>
    <p:sldId id="496" r:id="rId66"/>
    <p:sldId id="497" r:id="rId67"/>
    <p:sldId id="393" r:id="rId68"/>
    <p:sldId id="370" r:id="rId69"/>
    <p:sldId id="498" r:id="rId70"/>
    <p:sldId id="499" r:id="rId7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370" autoAdjust="0"/>
    <p:restoredTop sz="77338" autoAdjust="0"/>
  </p:normalViewPr>
  <p:slideViewPr>
    <p:cSldViewPr>
      <p:cViewPr>
        <p:scale>
          <a:sx n="54" d="100"/>
          <a:sy n="54" d="100"/>
        </p:scale>
        <p:origin x="-1824" y="-438"/>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6867A2BF-0C8B-4B6B-9E35-F145A8BB9790}" type="datetimeFigureOut">
              <a:rPr lang="en-US" smtClean="0"/>
              <a:pPr/>
              <a:t>6/4/2014</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BECE00A9-1C11-44A4-AACB-25AB1DB1852F}" type="slidenum">
              <a:rPr lang="en-US" smtClean="0"/>
              <a:pPr/>
              <a:t>‹#›</a:t>
            </a:fld>
            <a:endParaRPr lang="en-US"/>
          </a:p>
        </p:txBody>
      </p:sp>
    </p:spTree>
    <p:extLst>
      <p:ext uri="{BB962C8B-B14F-4D97-AF65-F5344CB8AC3E}">
        <p14:creationId xmlns:p14="http://schemas.microsoft.com/office/powerpoint/2010/main" val="233565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5346CBED-15DD-4AF0-9534-48677ECD3118}" type="datetimeFigureOut">
              <a:rPr lang="en-US" smtClean="0"/>
              <a:pPr/>
              <a:t>6/4/2014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7A7D5701-B088-40FB-A119-00250FC084AF}" type="slidenum">
              <a:rPr lang="en-US" smtClean="0"/>
              <a:pPr/>
              <a:t>‹#›</a:t>
            </a:fld>
            <a:endParaRPr lang="en-US"/>
          </a:p>
        </p:txBody>
      </p:sp>
    </p:spTree>
    <p:extLst>
      <p:ext uri="{BB962C8B-B14F-4D97-AF65-F5344CB8AC3E}">
        <p14:creationId xmlns:p14="http://schemas.microsoft.com/office/powerpoint/2010/main" val="16850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890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2430" tIns="46215" rIns="92430" bIns="46215" anchor="b"/>
          <a:lstStyle/>
          <a:p>
            <a:pPr algn="r"/>
            <a:fld id="{76F3CB41-8098-480C-A35F-77BCC6E5ACD7}" type="slidenum">
              <a:rPr lang="en-US" sz="1200">
                <a:solidFill>
                  <a:srgbClr val="000000"/>
                </a:solidFill>
                <a:cs typeface="Arial" charset="0"/>
              </a:rPr>
              <a:pPr algn="r"/>
              <a:t>10</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2423" tIns="46211" rIns="92423" bIns="46211" anchor="b"/>
          <a:lstStyle/>
          <a:p>
            <a:pPr algn="r" defTabSz="874633"/>
            <a:fld id="{11F8372D-8625-45D1-925A-19151E3391B8}" type="slidenum">
              <a:rPr lang="en-US" sz="1200">
                <a:solidFill>
                  <a:srgbClr val="000000"/>
                </a:solidFill>
                <a:cs typeface="Arial" charset="0"/>
              </a:rPr>
              <a:pPr algn="r" defTabSz="874633"/>
              <a:t>10</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1185863" y="698500"/>
            <a:ext cx="4654550" cy="3490913"/>
          </a:xfrm>
          <a:ln/>
        </p:spPr>
      </p:sp>
      <p:sp>
        <p:nvSpPr>
          <p:cNvPr id="503813" name="Rectangle 3"/>
          <p:cNvSpPr>
            <a:spLocks noGrp="1" noChangeArrowheads="1"/>
          </p:cNvSpPr>
          <p:nvPr>
            <p:ph type="body" idx="1"/>
          </p:nvPr>
        </p:nvSpPr>
        <p:spPr>
          <a:xfrm>
            <a:off x="702310" y="4266671"/>
            <a:ext cx="5618480" cy="4732126"/>
          </a:xfrm>
          <a:noFill/>
          <a:ln/>
        </p:spPr>
        <p:txBody>
          <a:bodyPr lIns="92414" tIns="46207" rIns="92414" bIns="46207"/>
          <a:lstStyle/>
          <a:p>
            <a:endParaRPr lang="en-US" sz="1000" dirty="0">
              <a:latin typeface="Arial" pitchFamily="34" charset="0"/>
              <a:cs typeface="Arial" pitchFamily="34" charset="0"/>
            </a:endParaRPr>
          </a:p>
          <a:p>
            <a:pPr>
              <a:spcBef>
                <a:spcPct val="0"/>
              </a:spcBef>
            </a:pPr>
            <a:endParaRPr lang="en-US" sz="1000" dirty="0">
              <a:latin typeface="Arial" charset="0"/>
            </a:endParaRPr>
          </a:p>
        </p:txBody>
      </p:sp>
      <p:sp>
        <p:nvSpPr>
          <p:cNvPr id="6" name="Footer Placeholder 5"/>
          <p:cNvSpPr>
            <a:spLocks noGrp="1"/>
          </p:cNvSpPr>
          <p:nvPr>
            <p:ph type="ftr" sz="quarter" idx="10"/>
          </p:nvPr>
        </p:nvSpPr>
        <p:spPr/>
        <p:txBody>
          <a:bodyPr/>
          <a:lstStyle/>
          <a:p>
            <a:pPr>
              <a:defRPr/>
            </a:pPr>
            <a:r>
              <a:rPr lang="en-US" smtClean="0">
                <a:solidFill>
                  <a:prstClr val="black"/>
                </a:solidFill>
              </a:rPr>
              <a:t>EPIC 2013</a:t>
            </a:r>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6A3D1372-00ED-49D8-8274-26348E9673EE}"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endParaRPr 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F0DCF5A6-5310-499B-844B-72D578D47A08}"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smtClean="0"/>
              <a:t/>
            </a:r>
            <a:br>
              <a:rPr lang="en-US" dirty="0" smtClean="0"/>
            </a:br>
            <a:endParaRPr 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E321865A-6FD4-440D-A699-A1EE14420017}"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D11CA343-65B1-4497-AF3F-E12CE3E86BC8}"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060FBD45-88B9-464B-B95A-2367259C41AC}" type="slidenum">
              <a:rPr lang="en-US" smtClean="0"/>
              <a:pPr eaLnBrk="1" hangingPunct="1"/>
              <a:t>16</a:t>
            </a:fld>
            <a:endParaRPr lang="en-US" smtClean="0"/>
          </a:p>
        </p:txBody>
      </p:sp>
      <p:sp>
        <p:nvSpPr>
          <p:cNvPr id="150531" name="Rectangle 2"/>
          <p:cNvSpPr>
            <a:spLocks noGrp="1" noRot="1" noChangeAspect="1" noChangeArrowheads="1" noTextEdit="1"/>
          </p:cNvSpPr>
          <p:nvPr>
            <p:ph type="sldImg"/>
          </p:nvPr>
        </p:nvSpPr>
        <p:spPr bwMode="auto">
          <a:xfrm>
            <a:off x="1184275" y="698500"/>
            <a:ext cx="4656138"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414329" y="4305736"/>
            <a:ext cx="6243280" cy="4708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spcBef>
                <a:spcPct val="0"/>
              </a:spcBef>
            </a:pPr>
            <a:r>
              <a:rPr lang="en-US" sz="1000">
                <a:latin typeface="Arial" pitchFamily="34" charset="0"/>
                <a:cs typeface="Times New Roman" pitchFamily="18" charset="0"/>
              </a:rPr>
              <a:t>When a vaccine is administered an immunologic memory is produced similar to that produced by having natural disease. Host factors (age, nutritional status, genetics, co-existing disease), maternal antibodies, dose of antigen, route of administration, and the presence of adjuvants (products added to improve immunogenicity of the vaccine) may influence the immune response to vaccines. </a:t>
            </a:r>
          </a:p>
          <a:p>
            <a:pPr algn="just" eaLnBrk="1" hangingPunct="1">
              <a:lnSpc>
                <a:spcPct val="80000"/>
              </a:lnSpc>
              <a:spcBef>
                <a:spcPct val="0"/>
              </a:spcBef>
            </a:pPr>
            <a:r>
              <a:rPr lang="en-US" sz="1000">
                <a:latin typeface="Arial" pitchFamily="34" charset="0"/>
                <a:cs typeface="Times New Roman" pitchFamily="18" charset="0"/>
              </a:rPr>
              <a:t> </a:t>
            </a:r>
            <a:endParaRPr lang="en-US" sz="1000" u="sng">
              <a:latin typeface="Arial" pitchFamily="34" charset="0"/>
              <a:cs typeface="Times New Roman" pitchFamily="18" charset="0"/>
            </a:endParaRPr>
          </a:p>
          <a:p>
            <a:pPr algn="just" eaLnBrk="1" hangingPunct="1">
              <a:lnSpc>
                <a:spcPct val="80000"/>
              </a:lnSpc>
              <a:spcBef>
                <a:spcPct val="0"/>
              </a:spcBef>
            </a:pPr>
            <a:r>
              <a:rPr lang="en-US" sz="1000" b="1">
                <a:latin typeface="Arial" pitchFamily="34" charset="0"/>
                <a:cs typeface="Times New Roman" pitchFamily="18" charset="0"/>
              </a:rPr>
              <a:t>Live attenuated vaccines</a:t>
            </a:r>
            <a:r>
              <a:rPr lang="en-US" sz="1000">
                <a:latin typeface="Arial" pitchFamily="34" charset="0"/>
                <a:cs typeface="Times New Roman" pitchFamily="18" charset="0"/>
              </a:rPr>
              <a:t> are produced by modifying a virus or bacteria. The bacteria or virus in these vaccines must replicate in the vaccinated person in order to produce an immune response.  Although the live attenuated vaccines replicate, they usually do not cause illness. The immune response is similar to that which occurs after the natural infection. Live attenuated vaccines include: measles, mumps, rubella, varicella, influenza (intranasal), yellow fever, rotavirus and herpes zoster.</a:t>
            </a:r>
          </a:p>
          <a:p>
            <a:pPr algn="just" eaLnBrk="1" hangingPunct="1">
              <a:lnSpc>
                <a:spcPct val="80000"/>
              </a:lnSpc>
              <a:spcBef>
                <a:spcPct val="0"/>
              </a:spcBef>
            </a:pPr>
            <a:endParaRPr lang="en-US" sz="1000">
              <a:latin typeface="Arial" pitchFamily="34" charset="0"/>
              <a:cs typeface="Times New Roman" pitchFamily="18" charset="0"/>
            </a:endParaRPr>
          </a:p>
          <a:p>
            <a:pPr algn="just" eaLnBrk="1" hangingPunct="1">
              <a:lnSpc>
                <a:spcPct val="80000"/>
              </a:lnSpc>
              <a:spcBef>
                <a:spcPct val="0"/>
              </a:spcBef>
            </a:pPr>
            <a:r>
              <a:rPr lang="en-US" sz="1000" b="1">
                <a:latin typeface="Arial" pitchFamily="34" charset="0"/>
                <a:cs typeface="Times New Roman" pitchFamily="18" charset="0"/>
              </a:rPr>
              <a:t>Inactivated vaccines</a:t>
            </a:r>
            <a:r>
              <a:rPr lang="en-US" sz="1000">
                <a:latin typeface="Arial" pitchFamily="34" charset="0"/>
                <a:cs typeface="Times New Roman" pitchFamily="18" charset="0"/>
              </a:rPr>
              <a:t> are produced by inactivating bacteria or virus with heat and/or chemicals. These vaccines always require more than one dose for protective immunity to develop.  Some vaccines require periodic booster doses to maintain adequate immunity.  Inactivated vaccines come in several forms: </a:t>
            </a:r>
          </a:p>
          <a:p>
            <a:pPr algn="just" eaLnBrk="1" hangingPunct="1">
              <a:lnSpc>
                <a:spcPct val="80000"/>
              </a:lnSpc>
              <a:spcBef>
                <a:spcPct val="0"/>
              </a:spcBef>
            </a:pPr>
            <a:r>
              <a:rPr lang="en-US" sz="1000" u="sng">
                <a:latin typeface="Arial" pitchFamily="34" charset="0"/>
                <a:cs typeface="Times New Roman" pitchFamily="18" charset="0"/>
              </a:rPr>
              <a:t>Whole viral vaccines</a:t>
            </a:r>
            <a:r>
              <a:rPr lang="en-US" sz="1000">
                <a:latin typeface="Arial" pitchFamily="34" charset="0"/>
                <a:cs typeface="Times New Roman" pitchFamily="18" charset="0"/>
              </a:rPr>
              <a:t> (polio, hepatitis A, rabies)</a:t>
            </a:r>
          </a:p>
          <a:p>
            <a:pPr algn="just" eaLnBrk="1" hangingPunct="1">
              <a:lnSpc>
                <a:spcPct val="80000"/>
              </a:lnSpc>
              <a:spcBef>
                <a:spcPct val="0"/>
              </a:spcBef>
            </a:pPr>
            <a:r>
              <a:rPr lang="en-US" sz="1000" u="sng">
                <a:latin typeface="Arial" pitchFamily="34" charset="0"/>
                <a:cs typeface="Times New Roman" pitchFamily="18" charset="0"/>
              </a:rPr>
              <a:t>Fractional subunits</a:t>
            </a:r>
            <a:r>
              <a:rPr lang="en-US" sz="1000">
                <a:latin typeface="Arial" pitchFamily="34" charset="0"/>
                <a:cs typeface="Times New Roman" pitchFamily="18" charset="0"/>
              </a:rPr>
              <a:t> (hepatitis B, influenza, acellular pertussis, typhoid Vi)</a:t>
            </a:r>
          </a:p>
          <a:p>
            <a:pPr algn="just" eaLnBrk="1" hangingPunct="1">
              <a:lnSpc>
                <a:spcPct val="80000"/>
              </a:lnSpc>
              <a:spcBef>
                <a:spcPct val="0"/>
              </a:spcBef>
            </a:pPr>
            <a:r>
              <a:rPr lang="en-US" sz="1000" u="sng">
                <a:latin typeface="Arial" pitchFamily="34" charset="0"/>
                <a:cs typeface="Times New Roman" pitchFamily="18" charset="0"/>
              </a:rPr>
              <a:t>Fractional toxoids</a:t>
            </a:r>
            <a:r>
              <a:rPr lang="en-US" sz="1000">
                <a:latin typeface="Arial" pitchFamily="34" charset="0"/>
                <a:cs typeface="Times New Roman" pitchFamily="18" charset="0"/>
              </a:rPr>
              <a:t> (tetanus, diphtheria)</a:t>
            </a:r>
          </a:p>
          <a:p>
            <a:pPr algn="just" eaLnBrk="1" hangingPunct="1">
              <a:lnSpc>
                <a:spcPct val="80000"/>
              </a:lnSpc>
              <a:spcBef>
                <a:spcPct val="0"/>
              </a:spcBef>
            </a:pPr>
            <a:r>
              <a:rPr lang="en-US" sz="1000" u="sng">
                <a:latin typeface="Arial" pitchFamily="34" charset="0"/>
                <a:cs typeface="Times New Roman" pitchFamily="18" charset="0"/>
              </a:rPr>
              <a:t>Whole inactivated bacterial vaccines</a:t>
            </a:r>
            <a:r>
              <a:rPr lang="en-US" sz="1000">
                <a:latin typeface="Arial" pitchFamily="34" charset="0"/>
                <a:cs typeface="Times New Roman" pitchFamily="18" charset="0"/>
              </a:rPr>
              <a:t> (pertussis, typhoid, cholera and plague – these are no longer available in the United States)</a:t>
            </a:r>
          </a:p>
          <a:p>
            <a:pPr algn="just" eaLnBrk="1" hangingPunct="1">
              <a:lnSpc>
                <a:spcPct val="80000"/>
              </a:lnSpc>
              <a:spcBef>
                <a:spcPct val="0"/>
              </a:spcBef>
            </a:pPr>
            <a:r>
              <a:rPr lang="en-US" sz="1000" u="sng">
                <a:latin typeface="Arial" pitchFamily="34" charset="0"/>
                <a:cs typeface="Times New Roman" pitchFamily="18" charset="0"/>
              </a:rPr>
              <a:t>Polysaccharide vaccines</a:t>
            </a:r>
            <a:r>
              <a:rPr lang="en-US" sz="1000">
                <a:latin typeface="Arial" pitchFamily="34" charset="0"/>
                <a:cs typeface="Times New Roman" pitchFamily="18" charset="0"/>
              </a:rPr>
              <a:t> (PPSV23 and MPSV4) These are inactivated subunit vaccines composed of long chain sugar molecules that make up the surface capsule of certain bacteria. Young children, less than 2 years of age, do not respond consistently to polysaccharide antigens probably because of their immature immune system.</a:t>
            </a:r>
          </a:p>
          <a:p>
            <a:pPr algn="just" eaLnBrk="1" hangingPunct="1">
              <a:lnSpc>
                <a:spcPct val="80000"/>
              </a:lnSpc>
              <a:spcBef>
                <a:spcPct val="0"/>
              </a:spcBef>
            </a:pPr>
            <a:r>
              <a:rPr lang="en-US" sz="1000" u="sng">
                <a:latin typeface="Arial" pitchFamily="34" charset="0"/>
                <a:cs typeface="Times New Roman" pitchFamily="18" charset="0"/>
              </a:rPr>
              <a:t>Conjugated vaccines</a:t>
            </a:r>
            <a:r>
              <a:rPr lang="en-US" sz="1000">
                <a:latin typeface="Arial" pitchFamily="34" charset="0"/>
                <a:cs typeface="Times New Roman" pitchFamily="18" charset="0"/>
              </a:rPr>
              <a:t> (Haemophilus influenzae type b, PCV7, MCV4) These vaccines are produced by chemically bonding a polysaccharide to a protein "carrier" which is a more effective antigen and greatly improves immunogenicity, particularly in young children.  </a:t>
            </a:r>
          </a:p>
          <a:p>
            <a:pPr algn="just" eaLnBrk="1" hangingPunct="1">
              <a:lnSpc>
                <a:spcPct val="80000"/>
              </a:lnSpc>
              <a:spcBef>
                <a:spcPct val="0"/>
              </a:spcBef>
            </a:pPr>
            <a:r>
              <a:rPr lang="en-US" sz="1000" u="sng">
                <a:latin typeface="Arial" pitchFamily="34" charset="0"/>
                <a:cs typeface="Times New Roman" pitchFamily="18" charset="0"/>
              </a:rPr>
              <a:t>Recombinant vaccines</a:t>
            </a:r>
            <a:r>
              <a:rPr lang="en-US" sz="1000">
                <a:latin typeface="Arial" pitchFamily="34" charset="0"/>
                <a:cs typeface="Times New Roman" pitchFamily="18" charset="0"/>
              </a:rPr>
              <a:t> contain a genetically engineered antigen. Hepatitis B vaccines are produced by insertion of a plasmid containing the gene for HBsAg into common baker's yeast. The modified yeast cell produces pure hepatitis B surface antigen when grown.  Live typhoid vaccine (Ty21a) is Salmonella typhi bacteria that has been genetically modified to produce immunity but not cause disease.</a:t>
            </a:r>
            <a:r>
              <a:rPr lang="en-US" sz="900">
                <a:latin typeface="Arial" pitchFamily="34" charset="0"/>
                <a:cs typeface="Times New Roman" pitchFamily="18" charset="0"/>
              </a:rPr>
              <a:t>     </a:t>
            </a:r>
          </a:p>
          <a:p>
            <a:pPr algn="just" eaLnBrk="1" hangingPunct="1">
              <a:lnSpc>
                <a:spcPct val="80000"/>
              </a:lnSpc>
              <a:spcBef>
                <a:spcPct val="0"/>
              </a:spcBef>
            </a:pPr>
            <a:r>
              <a:rPr lang="en-US" sz="1000" b="1">
                <a:latin typeface="Arial" pitchFamily="34" charset="0"/>
                <a:cs typeface="Times New Roman" pitchFamily="18" charset="0"/>
              </a:rPr>
              <a:t>References: </a:t>
            </a:r>
            <a:r>
              <a:rPr lang="en-US" sz="1000">
                <a:latin typeface="Arial" pitchFamily="34" charset="0"/>
                <a:cs typeface="Times New Roman" pitchFamily="18" charset="0"/>
              </a:rPr>
              <a:t>1. </a:t>
            </a:r>
            <a:r>
              <a:rPr lang="en-US" sz="1000">
                <a:latin typeface="Arial" pitchFamily="34" charset="0"/>
              </a:rPr>
              <a:t>Atkinson W, Wolfe S, Hamborsky J, McIntyre L, (eds.) (2009)  Epidemiology and Prevention of Vaccine-Preventable Diseases, 11th edition.  HHS, CDC. </a:t>
            </a:r>
            <a:r>
              <a:rPr lang="en-US" sz="1000">
                <a:latin typeface="Arial" pitchFamily="34" charset="0"/>
                <a:cs typeface="Times New Roman" pitchFamily="18" charset="0"/>
              </a:rPr>
              <a:t>Pages 1-7</a:t>
            </a:r>
          </a:p>
          <a:p>
            <a:pPr algn="just" eaLnBrk="1" hangingPunct="1">
              <a:lnSpc>
                <a:spcPct val="80000"/>
              </a:lnSpc>
              <a:spcBef>
                <a:spcPct val="0"/>
              </a:spcBef>
            </a:pPr>
            <a:r>
              <a:rPr lang="en-US" sz="1000">
                <a:latin typeface="Arial" pitchFamily="34" charset="0"/>
                <a:cs typeface="Times New Roman" pitchFamily="18" charset="0"/>
              </a:rPr>
              <a:t>2. Vaccine Abbreviations on CDC website at http://www.cdc.gov/vaccines/recs/acip/downloads/vac-abbrev.pdf</a:t>
            </a:r>
          </a:p>
          <a:p>
            <a:pPr algn="just" eaLnBrk="1" hangingPunct="1">
              <a:lnSpc>
                <a:spcPct val="80000"/>
              </a:lnSpc>
              <a:spcBef>
                <a:spcPct val="0"/>
              </a:spcBef>
            </a:pPr>
            <a:endParaRPr lang="en-US" sz="1000">
              <a:latin typeface="Arial" pitchFamily="34" charset="0"/>
              <a:cs typeface="Times New Roman" pitchFamily="18" charset="0"/>
            </a:endParaRPr>
          </a:p>
          <a:p>
            <a:pPr algn="just" eaLnBrk="1" hangingPunct="1">
              <a:lnSpc>
                <a:spcPct val="80000"/>
              </a:lnSpc>
              <a:spcBef>
                <a:spcPct val="0"/>
              </a:spcBef>
            </a:pPr>
            <a:endParaRPr lang="en-US" sz="9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Composition of the 2014-2015 Influenza Vaccine</a:t>
            </a:r>
          </a:p>
          <a:p>
            <a:r>
              <a:rPr lang="en-US" dirty="0" smtClean="0"/>
              <a:t>The World Health Organization (WHO) has recommended vaccine viruses for the 2014-2015 Northern Hemisphere influenza vaccines, and the Food and Drug Administration’s Vaccines and Related Biological Products Advisory Committee (VRBPAC) has made recommendations for the composition of the 2014-2015 influenza vaccines to be used in the United States. Both agencies recommend that trivalent vaccines contain an A/California/7/2009-like (2009 H1N1) virus, an A/Texas/50/2012-like (H3N2) virus, and a B/Massachusetts/2/2012-like (B/Yamagata lineage) virus. It is recommended that </a:t>
            </a:r>
            <a:r>
              <a:rPr lang="en-US" dirty="0" err="1" smtClean="0"/>
              <a:t>quadrivalent</a:t>
            </a:r>
            <a:r>
              <a:rPr lang="en-US" dirty="0" smtClean="0"/>
              <a:t> vaccines containing an additional influenza B virus contain a B/Brisbane/60/2008-like (B/Victoria lineage) virus in addition to the viruses recommended for the trivalent vaccines. These recommendations were based on global influenza virus surveillance data related to epidemiology and antigenic characteristics, serological responses to 2013-2014 seasonal vaccines, and the availability of candidate strains and reagents.</a:t>
            </a:r>
          </a:p>
          <a:p>
            <a:endParaRPr lang="en-US" dirty="0" smtClean="0"/>
          </a:p>
          <a:p>
            <a:r>
              <a:rPr lang="en-US" dirty="0" smtClean="0"/>
              <a:t>http://www.cdc.gov/flu/weekly/</a:t>
            </a:r>
          </a:p>
          <a:p>
            <a:endParaRPr lang="en-US" dirty="0" smtClean="0"/>
          </a:p>
          <a:p>
            <a:r>
              <a:rPr lang="en-US" dirty="0" smtClean="0"/>
              <a:t>Inactivated Influenza Vaccines (IIV)</a:t>
            </a:r>
          </a:p>
          <a:p>
            <a:endParaRPr lang="en-US" dirty="0" smtClean="0"/>
          </a:p>
          <a:p>
            <a:r>
              <a:rPr lang="en-US" dirty="0" smtClean="0"/>
              <a:t>Live, Attenuated Influenza Vaccine (LAIV4)</a:t>
            </a:r>
          </a:p>
          <a:p>
            <a:r>
              <a:rPr lang="en-US" dirty="0" smtClean="0"/>
              <a:t> Administer by Nasal spray:</a:t>
            </a:r>
          </a:p>
          <a:p>
            <a:r>
              <a:rPr lang="en-US" dirty="0" smtClean="0"/>
              <a:t>      </a:t>
            </a:r>
            <a:r>
              <a:rPr lang="en-US" dirty="0" err="1" smtClean="0"/>
              <a:t>FluMist</a:t>
            </a:r>
            <a:r>
              <a:rPr lang="en-US" dirty="0" smtClean="0"/>
              <a:t>® Medimmune  - for healthy persons 2 through 49 years of age</a:t>
            </a:r>
          </a:p>
          <a:p>
            <a:r>
              <a:rPr lang="en-US" dirty="0" smtClean="0"/>
              <a:t>                                                 - not for pregnant women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6250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8E6DD3F-D26E-42B2-BCBB-377477B577C1}" type="slidenum">
              <a:rPr lang="en-US" smtClean="0">
                <a:solidFill>
                  <a:prstClr val="black"/>
                </a:solidFill>
              </a:rPr>
              <a:pPr/>
              <a:t>18</a:t>
            </a:fld>
            <a:endParaRPr lang="en-US" smtClean="0">
              <a:solidFill>
                <a:prstClr val="black"/>
              </a:solidFill>
            </a:endParaRPr>
          </a:p>
        </p:txBody>
      </p:sp>
      <p:sp>
        <p:nvSpPr>
          <p:cNvPr id="133123"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1551" tIns="45775" rIns="91551" bIns="45775" anchor="b"/>
          <a:lstStyle/>
          <a:p>
            <a:endParaRPr lang="en-US" sz="1200" dirty="0">
              <a:solidFill>
                <a:prstClr val="black"/>
              </a:solidFill>
              <a:cs typeface="Arial" charset="0"/>
            </a:endParaRPr>
          </a:p>
        </p:txBody>
      </p:sp>
      <p:sp>
        <p:nvSpPr>
          <p:cNvPr id="133124"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1551" tIns="45775" rIns="91551" bIns="45775" anchor="b"/>
          <a:lstStyle/>
          <a:p>
            <a:pPr algn="r"/>
            <a:fld id="{15E9C4D2-A491-432D-8350-92546AF272C2}" type="slidenum">
              <a:rPr lang="en-US" sz="1200">
                <a:solidFill>
                  <a:prstClr val="black"/>
                </a:solidFill>
                <a:cs typeface="Arial" charset="0"/>
              </a:rPr>
              <a:pPr algn="r"/>
              <a:t>18</a:t>
            </a:fld>
            <a:endParaRPr lang="en-US" sz="1200" dirty="0">
              <a:solidFill>
                <a:prstClr val="black"/>
              </a:solidFill>
              <a:cs typeface="Arial" charset="0"/>
            </a:endParaRPr>
          </a:p>
        </p:txBody>
      </p:sp>
      <p:sp>
        <p:nvSpPr>
          <p:cNvPr id="133125"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1544" tIns="45772" rIns="91544" bIns="45772" anchor="b"/>
          <a:lstStyle/>
          <a:p>
            <a:pPr algn="r"/>
            <a:fld id="{C9375423-B336-415C-8151-D1ED22F50E59}" type="slidenum">
              <a:rPr lang="en-US" sz="1200">
                <a:solidFill>
                  <a:srgbClr val="000000"/>
                </a:solidFill>
                <a:cs typeface="Arial" charset="0"/>
              </a:rPr>
              <a:pPr algn="r"/>
              <a:t>18</a:t>
            </a:fld>
            <a:endParaRPr lang="en-US" sz="1200" dirty="0">
              <a:solidFill>
                <a:srgbClr val="000000"/>
              </a:solidFill>
              <a:cs typeface="Arial" charset="0"/>
            </a:endParaRPr>
          </a:p>
        </p:txBody>
      </p:sp>
      <p:sp>
        <p:nvSpPr>
          <p:cNvPr id="133126" name="Rectangle 2"/>
          <p:cNvSpPr>
            <a:spLocks noGrp="1" noRot="1" noChangeAspect="1" noChangeArrowheads="1" noTextEdit="1"/>
          </p:cNvSpPr>
          <p:nvPr>
            <p:ph type="sldImg"/>
          </p:nvPr>
        </p:nvSpPr>
        <p:spPr>
          <a:xfrm>
            <a:off x="1187450" y="698500"/>
            <a:ext cx="4651375" cy="3489325"/>
          </a:xfrm>
          <a:ln/>
        </p:spPr>
      </p:sp>
      <p:sp>
        <p:nvSpPr>
          <p:cNvPr id="7" name="Footer Placeholder 6"/>
          <p:cNvSpPr>
            <a:spLocks noGrp="1"/>
          </p:cNvSpPr>
          <p:nvPr>
            <p:ph type="ftr" sz="quarter" idx="10"/>
          </p:nvPr>
        </p:nvSpPr>
        <p:spPr/>
        <p:txBody>
          <a:bodyPr/>
          <a:lstStyle/>
          <a:p>
            <a:pPr>
              <a:defRPr/>
            </a:pPr>
            <a:r>
              <a:rPr lang="en-US" smtClean="0">
                <a:solidFill>
                  <a:prstClr val="black"/>
                </a:solidFill>
              </a:rPr>
              <a:t>EPIC 2014</a:t>
            </a:r>
            <a:endParaRPr lang="en-US">
              <a:solidFill>
                <a:prstClr val="black"/>
              </a:solidFill>
            </a:endParaRPr>
          </a:p>
        </p:txBody>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a:defRPr/>
            </a:pPr>
            <a:fld id="{C3936C9B-A385-4BF3-B6AB-8CE3EA3704D7}" type="slidenum">
              <a:rPr lang="en-US" smtClean="0">
                <a:solidFill>
                  <a:prstClr val="black"/>
                </a:solidFill>
              </a:rPr>
              <a:pPr>
                <a:defRPr/>
              </a:pPr>
              <a:t>19</a:t>
            </a:fld>
            <a:endParaRPr lang="en-US" smtClean="0">
              <a:solidFill>
                <a:prstClr val="black"/>
              </a:solidFill>
            </a:endParaRPr>
          </a:p>
        </p:txBody>
      </p:sp>
      <p:sp>
        <p:nvSpPr>
          <p:cNvPr id="249858"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1551" tIns="45775" rIns="91551" bIns="45775" anchor="b"/>
          <a:lstStyle/>
          <a:p>
            <a:endParaRPr lang="en-US" sz="1200">
              <a:solidFill>
                <a:srgbClr val="000000"/>
              </a:solidFill>
              <a:cs typeface="Arial" charset="0"/>
            </a:endParaRPr>
          </a:p>
        </p:txBody>
      </p:sp>
      <p:sp>
        <p:nvSpPr>
          <p:cNvPr id="249859"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1551" tIns="45775" rIns="91551" bIns="45775" anchor="b"/>
          <a:lstStyle/>
          <a:p>
            <a:pPr algn="r"/>
            <a:fld id="{98DDDD6B-46A8-4C0B-8D78-94EBEE662472}" type="slidenum">
              <a:rPr lang="en-US" sz="1200">
                <a:solidFill>
                  <a:srgbClr val="000000"/>
                </a:solidFill>
                <a:cs typeface="Arial" charset="0"/>
              </a:rPr>
              <a:pPr algn="r"/>
              <a:t>19</a:t>
            </a:fld>
            <a:endParaRPr lang="en-US" sz="1200">
              <a:solidFill>
                <a:srgbClr val="000000"/>
              </a:solidFill>
              <a:cs typeface="Arial" charset="0"/>
            </a:endParaRPr>
          </a:p>
        </p:txBody>
      </p:sp>
      <p:sp>
        <p:nvSpPr>
          <p:cNvPr id="249860"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1544" tIns="45772" rIns="91544" bIns="45772" anchor="b"/>
          <a:lstStyle/>
          <a:p>
            <a:pPr algn="r"/>
            <a:fld id="{62B25197-96C1-4210-BDFB-2E7AABA69E6B}" type="slidenum">
              <a:rPr lang="en-US" sz="1200">
                <a:solidFill>
                  <a:srgbClr val="000000"/>
                </a:solidFill>
                <a:cs typeface="Arial" charset="0"/>
              </a:rPr>
              <a:pPr algn="r"/>
              <a:t>19</a:t>
            </a:fld>
            <a:endParaRPr lang="en-US" sz="1200">
              <a:solidFill>
                <a:srgbClr val="000000"/>
              </a:solidFill>
              <a:cs typeface="Arial" charset="0"/>
            </a:endParaRPr>
          </a:p>
        </p:txBody>
      </p:sp>
      <p:sp>
        <p:nvSpPr>
          <p:cNvPr id="249861" name="Rectangle 2"/>
          <p:cNvSpPr>
            <a:spLocks noGrp="1" noRot="1" noChangeAspect="1" noChangeArrowheads="1" noTextEdit="1"/>
          </p:cNvSpPr>
          <p:nvPr>
            <p:ph type="sldImg"/>
          </p:nvPr>
        </p:nvSpPr>
        <p:spPr>
          <a:xfrm>
            <a:off x="1187450" y="698500"/>
            <a:ext cx="4651375" cy="3489325"/>
          </a:xfrm>
          <a:ln/>
        </p:spPr>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r>
              <a:rPr lang="en-US" smtClean="0"/>
              <a:t>EPIC 2010</a:t>
            </a:r>
          </a:p>
        </p:txBody>
      </p:sp>
      <p:sp>
        <p:nvSpPr>
          <p:cNvPr id="1658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22F9E8AE-EC72-489F-8A3C-DA82A493C59B}" type="slidenum">
              <a:rPr lang="en-US" smtClean="0"/>
              <a:pPr eaLnBrk="1" hangingPunct="1"/>
              <a:t>22</a:t>
            </a:fld>
            <a:endParaRPr lang="en-US" smtClean="0"/>
          </a:p>
        </p:txBody>
      </p:sp>
      <p:sp>
        <p:nvSpPr>
          <p:cNvPr id="165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2A36EA6-4196-4FC0-A3E5-151D18351087}" type="slidenum">
              <a:rPr lang="en-US" smtClean="0"/>
              <a:pPr/>
              <a:t>2</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lnSpc>
                <a:spcPct val="90000"/>
              </a:lnSpc>
            </a:pPr>
            <a:r>
              <a:rPr lang="en-US" sz="1400" b="1" dirty="0" smtClean="0">
                <a:solidFill>
                  <a:schemeClr val="tx2"/>
                </a:solidFill>
              </a:rPr>
              <a:t>[Presenter is required to read this information to the audience before the program begins.]</a:t>
            </a:r>
          </a:p>
          <a:p>
            <a:pPr eaLnBrk="1" hangingPunct="1">
              <a:lnSpc>
                <a:spcPct val="90000"/>
              </a:lnSpc>
            </a:pPr>
            <a:endParaRPr lang="en-US" sz="1400" b="1" dirty="0" smtClean="0">
              <a:solidFill>
                <a:schemeClr val="tx2"/>
              </a:solidFill>
            </a:endParaRPr>
          </a:p>
          <a:p>
            <a:pPr eaLnBrk="1" hangingPunct="1">
              <a:lnSpc>
                <a:spcPct val="90000"/>
              </a:lnSpc>
              <a:buFontTx/>
              <a:buChar char="•"/>
            </a:pPr>
            <a:r>
              <a:rPr lang="en-US" sz="1400" b="1" dirty="0" smtClean="0">
                <a:solidFill>
                  <a:schemeClr val="tx2"/>
                </a:solidFill>
              </a:rPr>
              <a:t>To obtain nursing contact hours for this session, you must be present for the entire hour and complete an evaluation.</a:t>
            </a:r>
          </a:p>
          <a:p>
            <a:pPr eaLnBrk="1" hangingPunct="1">
              <a:lnSpc>
                <a:spcPct val="90000"/>
              </a:lnSpc>
              <a:buFontTx/>
              <a:buChar char="•"/>
            </a:pPr>
            <a:r>
              <a:rPr lang="en-US" sz="1400" b="1" dirty="0" smtClean="0">
                <a:solidFill>
                  <a:schemeClr val="tx2"/>
                </a:solidFill>
              </a:rPr>
              <a:t>Neither the planners of this session nor I have any financial relationship with pharmaceutical companies, biomedical device manufacturers, or corporations whose products and services are related to the vaccines we discuss.</a:t>
            </a:r>
          </a:p>
          <a:p>
            <a:pPr eaLnBrk="1" hangingPunct="1">
              <a:lnSpc>
                <a:spcPct val="90000"/>
              </a:lnSpc>
              <a:buFontTx/>
              <a:buChar char="•"/>
            </a:pPr>
            <a:r>
              <a:rPr lang="en-US" sz="1400" b="1" dirty="0" smtClean="0">
                <a:solidFill>
                  <a:schemeClr val="tx2"/>
                </a:solidFill>
              </a:rPr>
              <a:t>There is no commercial support being received for this event.</a:t>
            </a:r>
          </a:p>
          <a:p>
            <a:pPr eaLnBrk="1" hangingPunct="1">
              <a:lnSpc>
                <a:spcPct val="90000"/>
              </a:lnSpc>
              <a:buFontTx/>
              <a:buChar char="•"/>
            </a:pPr>
            <a:r>
              <a:rPr lang="en-US" sz="1400" b="1" dirty="0" smtClean="0">
                <a:solidFill>
                  <a:schemeClr val="tx2"/>
                </a:solidFill>
              </a:rPr>
              <a:t>The mention of specific brands of vaccines in this presentation is for the purpose of providing education and does not constitute endorsement.</a:t>
            </a:r>
          </a:p>
          <a:p>
            <a:pPr eaLnBrk="1" hangingPunct="1">
              <a:lnSpc>
                <a:spcPct val="90000"/>
              </a:lnSpc>
              <a:buFontTx/>
              <a:buChar char="•"/>
            </a:pPr>
            <a:r>
              <a:rPr lang="en-US" sz="1400" b="1" dirty="0" smtClean="0">
                <a:solidFill>
                  <a:schemeClr val="tx2"/>
                </a:solidFill>
              </a:rPr>
              <a:t>The GA Immunization Program utilizes ACIP recommendations as the basis for this presentation and for our guidelines, policies, and recommendations. </a:t>
            </a:r>
          </a:p>
          <a:p>
            <a:pPr eaLnBrk="1" hangingPunct="1">
              <a:lnSpc>
                <a:spcPct val="90000"/>
              </a:lnSpc>
              <a:buFontTx/>
              <a:buChar char="•"/>
            </a:pPr>
            <a:r>
              <a:rPr lang="en-US" sz="1400" b="1" dirty="0" smtClean="0">
                <a:solidFill>
                  <a:schemeClr val="tx2"/>
                </a:solidFill>
              </a:rPr>
              <a:t> For certain vaccines this may represent a slight departure from or off-label use of the vaccine package insert guidelines.</a:t>
            </a:r>
          </a:p>
          <a:p>
            <a:pPr eaLnBrk="1" hangingPunct="1">
              <a:lnSpc>
                <a:spcPct val="90000"/>
              </a:lnSpc>
            </a:pPr>
            <a:endParaRPr lang="en-US" sz="1400" b="1" dirty="0" smtClean="0">
              <a:solidFill>
                <a:schemeClr val="tx2"/>
              </a:solidFill>
            </a:endParaRPr>
          </a:p>
          <a:p>
            <a:pPr eaLnBrk="1" hangingPunct="1">
              <a:lnSpc>
                <a:spcPct val="90000"/>
              </a:lnSpc>
            </a:pPr>
            <a:endParaRPr lang="en-US" sz="1400" dirty="0" smtClean="0">
              <a:solidFill>
                <a:schemeClr val="tx2"/>
              </a:solidFill>
            </a:endParaRPr>
          </a:p>
          <a:p>
            <a:pPr eaLnBrk="1" hangingPunct="1">
              <a:lnSpc>
                <a:spcPct val="90000"/>
              </a:lnSpc>
            </a:pPr>
            <a:endParaRPr lang="en-US" sz="1400" b="1" dirty="0" smtClean="0">
              <a:solidFill>
                <a:schemeClr val="tx2"/>
              </a:solidFill>
            </a:endParaRPr>
          </a:p>
          <a:p>
            <a:pPr eaLnBrk="1" hangingPunct="1">
              <a:lnSpc>
                <a:spcPct val="90000"/>
              </a:lnSpc>
            </a:pPr>
            <a:endParaRPr lang="en-US" sz="1400" dirty="0" smtClean="0"/>
          </a:p>
          <a:p>
            <a:pPr eaLnBrk="1" hangingPunct="1">
              <a:lnSpc>
                <a:spcPct val="90000"/>
              </a:lnSpc>
            </a:pPr>
            <a:endParaRPr lang="en-US" sz="1400" dirty="0" smtClean="0"/>
          </a:p>
          <a:p>
            <a:pPr eaLnBrk="1" hangingPunct="1">
              <a:lnSpc>
                <a:spcPct val="90000"/>
              </a:lnSpc>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21F08173-02F8-40B2-AA3D-12E6A880B4F1}" type="slidenum">
              <a:rPr lang="en-US" smtClean="0">
                <a:solidFill>
                  <a:srgbClr val="000000"/>
                </a:solidFill>
              </a:rPr>
              <a:pPr eaLnBrk="1" hangingPunct="1"/>
              <a:t>23</a:t>
            </a:fld>
            <a:endParaRPr lang="en-US" smtClean="0">
              <a:solidFill>
                <a:srgbClr val="000000"/>
              </a:solidFill>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Statistics are for seasonal influenza vaccine.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7647F5E5-CE82-421C-857A-0E226836F562}" type="slidenum">
              <a:rPr lang="en-US" smtClean="0"/>
              <a:pPr eaLnBrk="1" hangingPunct="1"/>
              <a:t>24</a:t>
            </a:fld>
            <a:endParaRPr lang="en-US" smtClean="0"/>
          </a:p>
        </p:txBody>
      </p:sp>
      <p:sp>
        <p:nvSpPr>
          <p:cNvPr id="168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29C82F-34E1-41C9-BC82-5B6D27824710}" type="slidenum">
              <a:rPr lang="en-US" smtClean="0"/>
              <a:pPr/>
              <a:t>25</a:t>
            </a:fld>
            <a:endParaRPr lang="en-US" smtClean="0"/>
          </a:p>
        </p:txBody>
      </p:sp>
      <p:sp>
        <p:nvSpPr>
          <p:cNvPr id="132099" name="Rectangle 2"/>
          <p:cNvSpPr>
            <a:spLocks noGrp="1" noRot="1" noChangeAspect="1" noChangeArrowheads="1" noTextEdit="1"/>
          </p:cNvSpPr>
          <p:nvPr>
            <p:ph type="sldImg"/>
          </p:nvPr>
        </p:nvSpPr>
        <p:spPr>
          <a:xfrm>
            <a:off x="1539875" y="223838"/>
            <a:ext cx="3943350" cy="2957512"/>
          </a:xfrm>
          <a:ln/>
        </p:spPr>
      </p:sp>
      <p:sp>
        <p:nvSpPr>
          <p:cNvPr id="278531" name="Rectangle 3"/>
          <p:cNvSpPr>
            <a:spLocks noGrp="1" noChangeArrowheads="1"/>
          </p:cNvSpPr>
          <p:nvPr>
            <p:ph type="body" idx="1"/>
          </p:nvPr>
        </p:nvSpPr>
        <p:spPr>
          <a:xfrm>
            <a:off x="702946" y="3373277"/>
            <a:ext cx="5617208" cy="5670349"/>
          </a:xfrm>
        </p:spPr>
        <p:txBody>
          <a:bodyPr/>
          <a:lstStyle/>
          <a:p>
            <a:pPr lvl="1" eaLnBrk="1" hangingPunct="1">
              <a:lnSpc>
                <a:spcPct val="80000"/>
              </a:lnSpc>
              <a:buFont typeface="Arial" pitchFamily="34" charset="0"/>
              <a:buChar char="•"/>
              <a:defRPr/>
            </a:pPr>
            <a:r>
              <a:rPr lang="en-US" dirty="0" smtClean="0"/>
              <a:t>Less than 1% of people who are vaccinated with the injectable vaccine develop flu-like symptoms. These side effects are not the same as having influenza, but people confuse the symptoms. </a:t>
            </a:r>
          </a:p>
          <a:p>
            <a:pPr lvl="1" eaLnBrk="1" hangingPunct="1">
              <a:lnSpc>
                <a:spcPct val="80000"/>
              </a:lnSpc>
              <a:buFont typeface="Arial" pitchFamily="34" charset="0"/>
              <a:buChar char="•"/>
              <a:defRPr/>
            </a:pPr>
            <a:r>
              <a:rPr lang="en-US" dirty="0" smtClean="0"/>
              <a:t>Protective immunity doesn't develop until 1–2 weeks after vaccination. </a:t>
            </a:r>
            <a:r>
              <a:rPr lang="en-US" dirty="0" err="1" smtClean="0"/>
              <a:t>Vaccinees</a:t>
            </a:r>
            <a:r>
              <a:rPr lang="en-US" dirty="0" smtClean="0"/>
              <a:t> may develop influenza because they were exposed to someone with the virus before they became immune. It is not the result of the vaccination.</a:t>
            </a:r>
          </a:p>
          <a:p>
            <a:pPr lvl="1" eaLnBrk="1" hangingPunct="1">
              <a:lnSpc>
                <a:spcPct val="80000"/>
              </a:lnSpc>
              <a:buFont typeface="Arial" pitchFamily="34" charset="0"/>
              <a:buChar char="•"/>
              <a:defRPr/>
            </a:pPr>
            <a:r>
              <a:rPr lang="en-US" dirty="0" smtClean="0"/>
              <a:t>The influenza vaccine is not 100% effective, especially in older persons. The vaccine is only 30%–40% effective in preventing illness among frail elderly persons (although among elderly persons, the vaccine is 50%–60% effective in preventing hospitalization and 80% effective in preventing death). </a:t>
            </a:r>
          </a:p>
          <a:p>
            <a:pPr lvl="1" eaLnBrk="1" hangingPunct="1">
              <a:lnSpc>
                <a:spcPct val="80000"/>
              </a:lnSpc>
              <a:buFont typeface="Arial" pitchFamily="34" charset="0"/>
              <a:buChar char="•"/>
              <a:defRPr/>
            </a:pPr>
            <a:r>
              <a:rPr lang="en-US" dirty="0" smtClean="0"/>
              <a:t>To many people "the flu" is any illness with fever and cold symptoms. If they get any viral illness, they may blame it on the flu shot or think they got "the flu" despite being vaccinated. Influenza vaccine only protects against certain influenza viruses, not all viruses</a:t>
            </a:r>
          </a:p>
          <a:p>
            <a:pPr lvl="1" eaLnBrk="1" hangingPunct="1">
              <a:lnSpc>
                <a:spcPct val="80000"/>
              </a:lnSpc>
              <a:buFont typeface="Arial" pitchFamily="34" charset="0"/>
              <a:buChar char="•"/>
              <a:defRPr/>
            </a:pPr>
            <a:r>
              <a:rPr lang="en-US" b="1" dirty="0" smtClean="0"/>
              <a:t>How long does immunity from influenza last? </a:t>
            </a:r>
            <a:r>
              <a:rPr lang="en-US" dirty="0" smtClean="0"/>
              <a:t>Protection from influenza vaccine is thought to persist for a year or less because of waning antibody and because of changes in the circulating influenza virus from year to year.</a:t>
            </a:r>
          </a:p>
          <a:p>
            <a:pPr marL="0" lvl="1">
              <a:defRPr/>
            </a:pPr>
            <a:r>
              <a:rPr lang="en-US" b="1" dirty="0" smtClean="0"/>
              <a:t>In which month is it too late to receive influenza vaccine? </a:t>
            </a:r>
            <a:r>
              <a:rPr lang="en-US" dirty="0" smtClean="0"/>
              <a:t>Influenza vaccine can be administered whenever influenza is present in the community (generally through the end of MARCH). For maximum protection, flu vaccine should be administered during October and November, prior to the onset of influenza season.</a:t>
            </a:r>
          </a:p>
          <a:p>
            <a:pPr eaLnBrk="1" hangingPunct="1">
              <a:lnSpc>
                <a:spcPct val="80000"/>
              </a:lnSpc>
              <a:defRPr/>
            </a:pPr>
            <a:r>
              <a:rPr lang="en-US" b="1" dirty="0" smtClean="0"/>
              <a:t>My patient came in last February and asked for a “flu” shot.  Should I have given it to her?</a:t>
            </a:r>
          </a:p>
          <a:p>
            <a:pPr lvl="1" eaLnBrk="1" hangingPunct="1">
              <a:lnSpc>
                <a:spcPct val="80000"/>
              </a:lnSpc>
              <a:defRPr/>
            </a:pPr>
            <a:r>
              <a:rPr lang="en-US" dirty="0" smtClean="0"/>
              <a:t>Yes. Influenza vaccine may be given at any time during the influenza season.  Healthcare providers should continue to offer influenza vaccine to unvaccinated persons who desire it throughout the influenza season.</a:t>
            </a:r>
          </a:p>
          <a:p>
            <a:pPr marL="0" lvl="1">
              <a:defRPr/>
            </a:pPr>
            <a:endParaRPr lang="en-US" dirty="0" smtClean="0"/>
          </a:p>
          <a:p>
            <a:pPr eaLnBrk="1" hangingPunct="1">
              <a:defRPr/>
            </a:pPr>
            <a:r>
              <a:rPr lang="en-US" dirty="0" smtClean="0"/>
              <a:t>Source:  Ask the Experts:  William Atkinson, MD, MPH of the Centers for Disease Control and Prevention provided the answers to these questions.  </a:t>
            </a:r>
          </a:p>
          <a:p>
            <a:pPr eaLnBrk="1" hangingPunct="1">
              <a:defRPr/>
            </a:pPr>
            <a:endParaRPr lang="en-US" dirty="0" smtClean="0"/>
          </a:p>
          <a:p>
            <a:pPr eaLnBrk="1" hangingPunct="1">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C85EFA20-ECCD-4826-A1AF-5A73207C6517}" type="slidenum">
              <a:rPr lang="en-US" sz="1200">
                <a:solidFill>
                  <a:srgbClr val="000000"/>
                </a:solidFill>
                <a:cs typeface="Arial" charset="0"/>
              </a:rPr>
              <a:pPr algn="r"/>
              <a:t>27</a:t>
            </a:fld>
            <a:endParaRPr lang="en-US" sz="1200">
              <a:solidFill>
                <a:srgbClr val="000000"/>
              </a:solidFill>
              <a:cs typeface="Arial" charset="0"/>
            </a:endParaRPr>
          </a:p>
        </p:txBody>
      </p:sp>
      <p:sp>
        <p:nvSpPr>
          <p:cNvPr id="241666"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0" tIns="46215" rIns="92430" bIns="46215" anchor="b"/>
          <a:lstStyle/>
          <a:p>
            <a:endParaRPr lang="en-US" sz="1200">
              <a:solidFill>
                <a:srgbClr val="000000"/>
              </a:solidFill>
              <a:cs typeface="Arial" charset="0"/>
            </a:endParaRPr>
          </a:p>
        </p:txBody>
      </p:sp>
      <p:sp>
        <p:nvSpPr>
          <p:cNvPr id="241667"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0" tIns="46215" rIns="92430" bIns="46215" anchor="b"/>
          <a:lstStyle/>
          <a:p>
            <a:pPr algn="r"/>
            <a:fld id="{BA53DE85-FF60-4868-9A2F-DA9F35D517F7}" type="slidenum">
              <a:rPr lang="en-US" sz="1200">
                <a:solidFill>
                  <a:srgbClr val="000000"/>
                </a:solidFill>
                <a:cs typeface="Arial" charset="0"/>
              </a:rPr>
              <a:pPr algn="r"/>
              <a:t>27</a:t>
            </a:fld>
            <a:endParaRPr lang="en-US" sz="1200">
              <a:solidFill>
                <a:srgbClr val="000000"/>
              </a:solidFill>
              <a:cs typeface="Arial" charset="0"/>
            </a:endParaRPr>
          </a:p>
        </p:txBody>
      </p:sp>
      <p:sp>
        <p:nvSpPr>
          <p:cNvPr id="241668"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23" tIns="46211" rIns="92423" bIns="46211" anchor="b"/>
          <a:lstStyle/>
          <a:p>
            <a:endParaRPr lang="en-US" sz="1200">
              <a:solidFill>
                <a:srgbClr val="000000"/>
              </a:solidFill>
              <a:cs typeface="Arial" charset="0"/>
            </a:endParaRPr>
          </a:p>
        </p:txBody>
      </p:sp>
      <p:sp>
        <p:nvSpPr>
          <p:cNvPr id="241669"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23" tIns="46211" rIns="92423" bIns="46211" anchor="b"/>
          <a:lstStyle/>
          <a:p>
            <a:pPr algn="r"/>
            <a:fld id="{3234D979-CCA3-4890-9485-E40DA8AF3730}" type="slidenum">
              <a:rPr lang="en-US" sz="1200">
                <a:solidFill>
                  <a:srgbClr val="000000"/>
                </a:solidFill>
                <a:cs typeface="Arial" charset="0"/>
              </a:rPr>
              <a:pPr algn="r"/>
              <a:t>27</a:t>
            </a:fld>
            <a:endParaRPr lang="en-US" sz="1200">
              <a:solidFill>
                <a:srgbClr val="000000"/>
              </a:solidFill>
              <a:cs typeface="Arial" charset="0"/>
            </a:endParaRPr>
          </a:p>
        </p:txBody>
      </p:sp>
      <p:sp>
        <p:nvSpPr>
          <p:cNvPr id="241670" name="Rectangle 2"/>
          <p:cNvSpPr>
            <a:spLocks noGrp="1" noRot="1" noChangeAspect="1" noChangeArrowheads="1" noTextEdit="1"/>
          </p:cNvSpPr>
          <p:nvPr>
            <p:ph type="sldImg"/>
          </p:nvPr>
        </p:nvSpPr>
        <p:spPr>
          <a:xfrm>
            <a:off x="1185863" y="698500"/>
            <a:ext cx="4654550" cy="3490913"/>
          </a:xfrm>
          <a:ln/>
        </p:spPr>
      </p:sp>
      <p:sp>
        <p:nvSpPr>
          <p:cNvPr id="241671" name="Rectangle 3"/>
          <p:cNvSpPr>
            <a:spLocks noGrp="1" noChangeArrowheads="1"/>
          </p:cNvSpPr>
          <p:nvPr>
            <p:ph type="body" idx="1"/>
          </p:nvPr>
        </p:nvSpPr>
        <p:spPr>
          <a:xfrm>
            <a:off x="658416" y="4433587"/>
            <a:ext cx="5818443" cy="4431996"/>
          </a:xfrm>
          <a:noFill/>
          <a:ln/>
        </p:spPr>
        <p:txBody>
          <a:bodyPr lIns="92423" tIns="46211" rIns="92423" bIns="46211"/>
          <a:lstStyle/>
          <a:p>
            <a:pPr>
              <a:lnSpc>
                <a:spcPct val="90000"/>
              </a:lnSpc>
            </a:pPr>
            <a:r>
              <a:rPr lang="en-US" sz="1000" b="1" dirty="0">
                <a:latin typeface="Arial" charset="0"/>
                <a:cs typeface="Arial" charset="0"/>
              </a:rPr>
              <a:t>Updated recommendations for administration of 23-valent pneumococcal polysaccharide vaccine (PPSV23) among adults aged ≥19 years — Advisory Committee on Immunization Practices (ACIP), United States</a:t>
            </a:r>
            <a:r>
              <a:rPr lang="en-US" sz="1000" dirty="0">
                <a:latin typeface="Arial" charset="0"/>
                <a:cs typeface="Arial" charset="0"/>
              </a:rPr>
              <a:t>	</a:t>
            </a:r>
          </a:p>
          <a:p>
            <a:r>
              <a:rPr lang="en-US" sz="1000" dirty="0">
                <a:latin typeface="Arial" charset="0"/>
                <a:cs typeface="Arial" charset="0"/>
              </a:rPr>
              <a:t>• PPSV23 should be administered to adults aged 19–64 years with chronic or </a:t>
            </a:r>
            <a:r>
              <a:rPr lang="en-US" sz="1000" dirty="0" err="1">
                <a:latin typeface="Arial" charset="0"/>
                <a:cs typeface="Arial" charset="0"/>
              </a:rPr>
              <a:t>immunosuppressing</a:t>
            </a:r>
            <a:r>
              <a:rPr lang="en-US" sz="1000" dirty="0">
                <a:latin typeface="Arial" charset="0"/>
                <a:cs typeface="Arial" charset="0"/>
              </a:rPr>
              <a:t> medical conditions, including those who have asthma.</a:t>
            </a:r>
          </a:p>
          <a:p>
            <a:r>
              <a:rPr lang="en-US" sz="1000" dirty="0">
                <a:latin typeface="Arial" charset="0"/>
                <a:cs typeface="Arial" charset="0"/>
              </a:rPr>
              <a:t>• Adults aged 19–64 years who smoke cigarettes should receive PPSV23 and smoking cessation guidance.</a:t>
            </a:r>
          </a:p>
          <a:p>
            <a:r>
              <a:rPr lang="en-US" sz="1000" dirty="0">
                <a:latin typeface="Arial" charset="0"/>
                <a:cs typeface="Arial" charset="0"/>
              </a:rPr>
              <a:t>• All persons should be vaccinated with PPSV23 at age 65 years. Those who received PPSV23 before age 65 years for any indication should receive another dose of the vaccine at age 65 years or later if at least 5 years have passed since their previous dose. Those who receive PPSV23 at or after age 65 years should receive only a single dose.</a:t>
            </a:r>
          </a:p>
          <a:p>
            <a:r>
              <a:rPr lang="en-US" sz="1000" dirty="0">
                <a:latin typeface="Arial" charset="0"/>
                <a:cs typeface="Arial" charset="0"/>
              </a:rPr>
              <a:t>• </a:t>
            </a:r>
            <a:r>
              <a:rPr lang="en-US" sz="1000" b="1" dirty="0">
                <a:latin typeface="Arial" charset="0"/>
                <a:cs typeface="Arial" charset="0"/>
              </a:rPr>
              <a:t>ACIP does not recommend routine revaccination for most persons for whom PPSV23 is indicated.</a:t>
            </a:r>
          </a:p>
          <a:p>
            <a:r>
              <a:rPr lang="en-US" sz="1000" b="1" dirty="0">
                <a:latin typeface="Arial" charset="0"/>
                <a:cs typeface="Arial" charset="0"/>
              </a:rPr>
              <a:t>ACIP does recommend a third dose of PPSV23  in addition to PCV13 for some persons at increased risk for pneumococcal infection.</a:t>
            </a:r>
          </a:p>
          <a:p>
            <a:r>
              <a:rPr lang="en-US" sz="1000" b="1" dirty="0">
                <a:latin typeface="Arial" charset="0"/>
                <a:cs typeface="Arial" charset="0"/>
              </a:rPr>
              <a:t>Ref: Updated Recommendations for Prevention of Invasive Pneumococcal Disease Among Adults Using the   23-Valent Pneumococcal Polysaccharide Vaccine (PPSV23) MMWR 2010; 59(34);1102-1106 September 3, 2010</a:t>
            </a:r>
          </a:p>
          <a:p>
            <a:endParaRPr lang="en-US" sz="1000" b="1" dirty="0">
              <a:latin typeface="Arial" charset="0"/>
              <a:cs typeface="Arial" charset="0"/>
            </a:endParaRPr>
          </a:p>
          <a:p>
            <a:r>
              <a:rPr lang="en-US" sz="1000" b="1" u="sng" dirty="0">
                <a:latin typeface="Arial" charset="0"/>
              </a:rPr>
              <a:t>See PCV13 slide for adults for information about a third dose of PPSV23.</a:t>
            </a:r>
          </a:p>
          <a:p>
            <a:endParaRPr lang="en-US" sz="1100" b="1" u="sng" dirty="0">
              <a:solidFill>
                <a:srgbClr val="E4F3F4"/>
              </a:solidFill>
              <a:latin typeface="Arial" charset="0"/>
            </a:endParaRPr>
          </a:p>
          <a:p>
            <a:endParaRPr lang="en-US" sz="1000" dirty="0">
              <a:latin typeface="Arial" charset="0"/>
            </a:endParaRP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42" tIns="46221" rIns="92442" bIns="46221" anchor="b"/>
          <a:lstStyle/>
          <a:p>
            <a:pPr algn="r"/>
            <a:fld id="{6C8BA7E3-C643-491F-81C7-AB2B5601292E}" type="slidenum">
              <a:rPr lang="en-US" sz="1200">
                <a:solidFill>
                  <a:srgbClr val="000000"/>
                </a:solidFill>
                <a:cs typeface="Arial" charset="0"/>
              </a:rPr>
              <a:pPr algn="r"/>
              <a:t>28</a:t>
            </a:fld>
            <a:endParaRPr lang="en-US" sz="1200">
              <a:solidFill>
                <a:srgbClr val="000000"/>
              </a:solidFill>
              <a:cs typeface="Arial" charset="0"/>
            </a:endParaRPr>
          </a:p>
        </p:txBody>
      </p:sp>
      <p:sp>
        <p:nvSpPr>
          <p:cNvPr id="24371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endParaRPr lang="en-US" sz="1200">
              <a:solidFill>
                <a:srgbClr val="000000"/>
              </a:solidFill>
              <a:cs typeface="Arial" charset="0"/>
            </a:endParaRPr>
          </a:p>
        </p:txBody>
      </p:sp>
      <p:sp>
        <p:nvSpPr>
          <p:cNvPr id="24371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a:fld id="{709711F8-C009-4C82-AADC-C8EE093DB254}" type="slidenum">
              <a:rPr lang="en-US" sz="1200">
                <a:solidFill>
                  <a:srgbClr val="000000"/>
                </a:solidFill>
                <a:cs typeface="Arial" charset="0"/>
              </a:rPr>
              <a:pPr algn="r"/>
              <a:t>28</a:t>
            </a:fld>
            <a:endParaRPr lang="en-US" sz="1200">
              <a:solidFill>
                <a:srgbClr val="000000"/>
              </a:solidFill>
              <a:cs typeface="Arial" charset="0"/>
            </a:endParaRPr>
          </a:p>
        </p:txBody>
      </p:sp>
      <p:sp>
        <p:nvSpPr>
          <p:cNvPr id="243716"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endParaRPr lang="en-US" sz="1200">
              <a:solidFill>
                <a:srgbClr val="000000"/>
              </a:solidFill>
              <a:cs typeface="Arial" charset="0"/>
            </a:endParaRPr>
          </a:p>
        </p:txBody>
      </p:sp>
      <p:sp>
        <p:nvSpPr>
          <p:cNvPr id="243717"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a:fld id="{CA88DBBD-4960-47B6-B333-877D01F46CF0}" type="slidenum">
              <a:rPr lang="en-US" sz="1200">
                <a:solidFill>
                  <a:srgbClr val="000000"/>
                </a:solidFill>
                <a:cs typeface="Arial" charset="0"/>
              </a:rPr>
              <a:pPr algn="r"/>
              <a:t>28</a:t>
            </a:fld>
            <a:endParaRPr lang="en-US" sz="1200">
              <a:solidFill>
                <a:srgbClr val="000000"/>
              </a:solidFill>
              <a:cs typeface="Arial" charset="0"/>
            </a:endParaRPr>
          </a:p>
        </p:txBody>
      </p:sp>
      <p:sp>
        <p:nvSpPr>
          <p:cNvPr id="243718" name="Rectangle 2"/>
          <p:cNvSpPr>
            <a:spLocks noGrp="1" noRot="1" noChangeAspect="1" noChangeArrowheads="1" noTextEdit="1"/>
          </p:cNvSpPr>
          <p:nvPr>
            <p:ph type="sldImg"/>
          </p:nvPr>
        </p:nvSpPr>
        <p:spPr>
          <a:xfrm>
            <a:off x="1222375" y="687388"/>
            <a:ext cx="4652963" cy="3489325"/>
          </a:xfrm>
          <a:ln/>
        </p:spPr>
      </p:sp>
      <p:sp>
        <p:nvSpPr>
          <p:cNvPr id="129032" name="Rectangle 3"/>
          <p:cNvSpPr>
            <a:spLocks noGrp="1" noChangeArrowheads="1"/>
          </p:cNvSpPr>
          <p:nvPr>
            <p:ph type="body" idx="1"/>
          </p:nvPr>
        </p:nvSpPr>
        <p:spPr>
          <a:xfrm>
            <a:off x="702310" y="4287337"/>
            <a:ext cx="5618480" cy="422852"/>
          </a:xfrm>
          <a:ln/>
        </p:spPr>
        <p:txBody>
          <a:bodyPr lIns="92434" tIns="46217" rIns="92434" bIns="46217">
            <a:noAutofit/>
          </a:bodyPr>
          <a:lstStyle/>
          <a:p>
            <a:pPr defTabSz="924418">
              <a:lnSpc>
                <a:spcPct val="80000"/>
              </a:lnSpc>
              <a:spcBef>
                <a:spcPct val="0"/>
              </a:spcBef>
              <a:defRPr/>
            </a:pPr>
            <a:r>
              <a:rPr lang="en-US" sz="1000" b="1" dirty="0"/>
              <a:t>ACIP Recommendations for Use of Pneumococcal Conjugate Vaccine (PCV13)  for adults </a:t>
            </a:r>
            <a:endParaRPr lang="en-US" sz="1000" b="1" u="sng" dirty="0"/>
          </a:p>
          <a:p>
            <a:pPr>
              <a:lnSpc>
                <a:spcPct val="80000"/>
              </a:lnSpc>
              <a:spcBef>
                <a:spcPct val="0"/>
              </a:spcBef>
              <a:defRPr/>
            </a:pPr>
            <a:endParaRPr lang="en-US" sz="1000" b="1" dirty="0">
              <a:latin typeface="Arial" charset="0"/>
            </a:endParaRPr>
          </a:p>
          <a:p>
            <a:pPr>
              <a:defRPr/>
            </a:pPr>
            <a:r>
              <a:rPr lang="en-US" sz="1000" b="1" u="sng" dirty="0"/>
              <a:t>Adults 19 years of age or older with </a:t>
            </a:r>
            <a:r>
              <a:rPr lang="en-US" sz="1000" b="1" u="sng" dirty="0" err="1"/>
              <a:t>immunocompromising</a:t>
            </a:r>
            <a:r>
              <a:rPr lang="en-US" sz="1000" b="1" u="sng" dirty="0"/>
              <a:t> conditions, functional or anatomic </a:t>
            </a:r>
            <a:r>
              <a:rPr lang="en-US" sz="1000" b="1" u="sng" dirty="0" err="1"/>
              <a:t>asplenia</a:t>
            </a:r>
            <a:r>
              <a:rPr lang="en-US" sz="1000" b="1" u="sng" dirty="0"/>
              <a:t> </a:t>
            </a:r>
          </a:p>
          <a:p>
            <a:pPr>
              <a:defRPr/>
            </a:pPr>
            <a:r>
              <a:rPr lang="en-US" sz="1000" u="sng" dirty="0"/>
              <a:t>No previous doses of PCV13 or PPSV23</a:t>
            </a:r>
          </a:p>
          <a:p>
            <a:pPr>
              <a:defRPr/>
            </a:pPr>
            <a:r>
              <a:rPr lang="en-US" sz="1000" dirty="0"/>
              <a:t>One dose of</a:t>
            </a:r>
            <a:r>
              <a:rPr lang="en-US" sz="1000" b="1" dirty="0"/>
              <a:t> </a:t>
            </a:r>
            <a:r>
              <a:rPr lang="en-US" sz="1000" dirty="0"/>
              <a:t>PCV13</a:t>
            </a:r>
            <a:r>
              <a:rPr lang="en-US" sz="1000" b="1" dirty="0"/>
              <a:t> </a:t>
            </a:r>
            <a:r>
              <a:rPr lang="en-US" sz="1000" dirty="0"/>
              <a:t> followed by PPSV23 at least 8 weeks later</a:t>
            </a:r>
          </a:p>
          <a:p>
            <a:pPr>
              <a:defRPr/>
            </a:pPr>
            <a:r>
              <a:rPr lang="en-US" sz="1000" dirty="0"/>
              <a:t>Second dose of PPSV23 - 5 years after previous dose</a:t>
            </a:r>
            <a:endParaRPr lang="en-US" sz="1000" i="1" dirty="0"/>
          </a:p>
          <a:p>
            <a:pPr>
              <a:defRPr/>
            </a:pPr>
            <a:r>
              <a:rPr lang="en-US" sz="1000" dirty="0"/>
              <a:t>Third dose of PPSV23 at age 65 or later if at least 5 years since previous dose</a:t>
            </a:r>
          </a:p>
          <a:p>
            <a:pPr>
              <a:defRPr/>
            </a:pPr>
            <a:r>
              <a:rPr lang="en-US" sz="1000" u="sng" dirty="0"/>
              <a:t>One dose of PPSV23 previously</a:t>
            </a:r>
          </a:p>
          <a:p>
            <a:pPr>
              <a:defRPr/>
            </a:pPr>
            <a:r>
              <a:rPr lang="en-US" sz="1000" dirty="0"/>
              <a:t>One dose of PCV13 at least one year after last dose of PPSV23</a:t>
            </a:r>
            <a:r>
              <a:rPr lang="en-US" sz="1000" b="1" dirty="0"/>
              <a:t> </a:t>
            </a:r>
          </a:p>
          <a:p>
            <a:pPr>
              <a:defRPr/>
            </a:pPr>
            <a:r>
              <a:rPr lang="en-US" sz="1000" dirty="0"/>
              <a:t> Second dose of PPSV23 - 5 years after previous dose</a:t>
            </a:r>
          </a:p>
          <a:p>
            <a:pPr>
              <a:defRPr/>
            </a:pPr>
            <a:r>
              <a:rPr lang="en-US" sz="1000" dirty="0"/>
              <a:t> Third dose of PPSV23 at age 65 or later if at least 5 years since previous dose</a:t>
            </a:r>
            <a:endParaRPr lang="en-US" b="1" u="sng" dirty="0" smtClean="0">
              <a:solidFill>
                <a:schemeClr val="accent1">
                  <a:lumMod val="40000"/>
                  <a:lumOff val="60000"/>
                </a:schemeClr>
              </a:solidFill>
            </a:endParaRPr>
          </a:p>
          <a:p>
            <a:pPr>
              <a:defRPr/>
            </a:pPr>
            <a:r>
              <a:rPr lang="en-US" sz="1000" b="1" u="sng" dirty="0"/>
              <a:t>Adults 19 years of age or older with cochlear implants or CSF leaks</a:t>
            </a:r>
          </a:p>
          <a:p>
            <a:pPr>
              <a:defRPr/>
            </a:pPr>
            <a:r>
              <a:rPr lang="en-US" sz="1000" u="sng" dirty="0"/>
              <a:t>No previous doses of PCV13 or PPSV23</a:t>
            </a:r>
          </a:p>
          <a:p>
            <a:pPr>
              <a:defRPr/>
            </a:pPr>
            <a:r>
              <a:rPr lang="en-US" sz="1000" dirty="0"/>
              <a:t>One dose of</a:t>
            </a:r>
            <a:r>
              <a:rPr lang="en-US" sz="1000" b="1" dirty="0"/>
              <a:t> </a:t>
            </a:r>
            <a:r>
              <a:rPr lang="en-US" sz="1000" dirty="0"/>
              <a:t>PCV13</a:t>
            </a:r>
            <a:r>
              <a:rPr lang="en-US" sz="1000" b="1" dirty="0"/>
              <a:t> </a:t>
            </a:r>
            <a:r>
              <a:rPr lang="en-US" sz="1000" dirty="0"/>
              <a:t> followed by PPSV23 at least 8 weeks later </a:t>
            </a:r>
            <a:endParaRPr lang="en-US" sz="1000" i="1" dirty="0"/>
          </a:p>
          <a:p>
            <a:pPr>
              <a:defRPr/>
            </a:pPr>
            <a:r>
              <a:rPr lang="en-US" sz="1000" dirty="0"/>
              <a:t>Second dose of PPSV23 at age 65 or later if at least 5 years since previous dose </a:t>
            </a:r>
          </a:p>
          <a:p>
            <a:pPr>
              <a:defRPr/>
            </a:pPr>
            <a:r>
              <a:rPr lang="en-US" sz="1000" u="sng" dirty="0"/>
              <a:t>One dose of PPSV23 previously</a:t>
            </a:r>
          </a:p>
          <a:p>
            <a:pPr>
              <a:defRPr/>
            </a:pPr>
            <a:r>
              <a:rPr lang="en-US" sz="1000" dirty="0"/>
              <a:t>One dose of PCV13 at least one year after last dose of PPSV23</a:t>
            </a:r>
            <a:r>
              <a:rPr lang="en-US" sz="1000" b="1" dirty="0"/>
              <a:t> </a:t>
            </a:r>
          </a:p>
          <a:p>
            <a:pPr>
              <a:defRPr/>
            </a:pPr>
            <a:r>
              <a:rPr lang="en-US" sz="1000" dirty="0"/>
              <a:t>Second dose of PPSV23 at age 65 or later if at least 5 years since previous dose</a:t>
            </a:r>
            <a:endParaRPr lang="en-US" sz="1000" b="1" dirty="0"/>
          </a:p>
          <a:p>
            <a:pPr>
              <a:defRPr/>
            </a:pPr>
            <a:endParaRPr lang="en-US" sz="1000" dirty="0"/>
          </a:p>
          <a:p>
            <a:pPr defTabSz="924418">
              <a:defRPr/>
            </a:pPr>
            <a:r>
              <a:rPr lang="en-US" sz="1000" b="1" dirty="0"/>
              <a:t>ACIP Recommendation  MMWR Vol. 61/ No. 40  October 12, 2012</a:t>
            </a:r>
          </a:p>
          <a:p>
            <a:pPr>
              <a:defRPr/>
            </a:pPr>
            <a:endParaRPr lang="en-US" dirty="0" smtClean="0"/>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latin typeface="Arial" charset="0"/>
              </a:rPr>
              <a:t>An infant who is infected with Pertussis under 6 months of age can experience a devastating disease, frequently resulting in death, because the infant can not tolerate the severe inflammation of the respiratory tract. The primary series of DTaP is usually not completed until 6 months of age. Therefore, the best method to prevent the infant from infection with Pertussis is to eliminate exposure to the disease. This is accomplished by immunizing </a:t>
            </a:r>
            <a:r>
              <a:rPr lang="en-US" b="1" u="sng" dirty="0" smtClean="0">
                <a:latin typeface="Arial" charset="0"/>
              </a:rPr>
              <a:t>ALL</a:t>
            </a:r>
            <a:r>
              <a:rPr lang="en-US" dirty="0" smtClean="0">
                <a:latin typeface="Arial" charset="0"/>
              </a:rPr>
              <a:t> caregivers with Tdap vaccine. This is called the “Cocooning Strategy”.    </a:t>
            </a:r>
          </a:p>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CDF8FF0-2606-4ACF-A4EE-62F9445F6BAC}" type="slidenum">
              <a:rPr lang="en-US" smtClean="0">
                <a:solidFill>
                  <a:prstClr val="black"/>
                </a:solidFill>
                <a:cs typeface="Arial" charset="0"/>
              </a:rPr>
              <a:pPr/>
              <a:t>31</a:t>
            </a:fld>
            <a:endParaRPr lang="en-US" smtClean="0">
              <a:solidFill>
                <a:prstClr val="black"/>
              </a:solidFill>
              <a:cs typeface="Arial" charset="0"/>
            </a:endParaRPr>
          </a:p>
        </p:txBody>
      </p:sp>
      <p:sp>
        <p:nvSpPr>
          <p:cNvPr id="117763" name="Rectangle 6"/>
          <p:cNvSpPr txBox="1">
            <a:spLocks noGrp="1" noChangeArrowheads="1"/>
          </p:cNvSpPr>
          <p:nvPr/>
        </p:nvSpPr>
        <p:spPr bwMode="auto">
          <a:xfrm>
            <a:off x="0" y="8842031"/>
            <a:ext cx="3043343" cy="465455"/>
          </a:xfrm>
          <a:prstGeom prst="rect">
            <a:avLst/>
          </a:prstGeom>
          <a:noFill/>
          <a:ln w="9525">
            <a:noFill/>
            <a:miter lim="800000"/>
            <a:headEnd/>
            <a:tailEnd/>
          </a:ln>
        </p:spPr>
        <p:txBody>
          <a:bodyPr lIns="93300" tIns="46650" rIns="93300" bIns="46650" anchor="b"/>
          <a:lstStyle/>
          <a:p>
            <a:endParaRPr lang="en-US" sz="1200" dirty="0">
              <a:solidFill>
                <a:prstClr val="black"/>
              </a:solidFill>
            </a:endParaRPr>
          </a:p>
        </p:txBody>
      </p:sp>
      <p:sp>
        <p:nvSpPr>
          <p:cNvPr id="117764" name="Rectangle 7"/>
          <p:cNvSpPr txBox="1">
            <a:spLocks noGrp="1" noChangeArrowheads="1"/>
          </p:cNvSpPr>
          <p:nvPr/>
        </p:nvSpPr>
        <p:spPr bwMode="auto">
          <a:xfrm>
            <a:off x="3978133" y="8842031"/>
            <a:ext cx="3043343" cy="465455"/>
          </a:xfrm>
          <a:prstGeom prst="rect">
            <a:avLst/>
          </a:prstGeom>
          <a:noFill/>
          <a:ln w="9525">
            <a:noFill/>
            <a:miter lim="800000"/>
            <a:headEnd/>
            <a:tailEnd/>
          </a:ln>
        </p:spPr>
        <p:txBody>
          <a:bodyPr lIns="93300" tIns="46650" rIns="93300" bIns="46650" anchor="b"/>
          <a:lstStyle/>
          <a:p>
            <a:pPr algn="r"/>
            <a:fld id="{E521C0AB-D378-437A-B159-6346C5983618}" type="slidenum">
              <a:rPr lang="en-US" sz="1200">
                <a:solidFill>
                  <a:prstClr val="black"/>
                </a:solidFill>
              </a:rPr>
              <a:pPr algn="r"/>
              <a:t>31</a:t>
            </a:fld>
            <a:endParaRPr lang="en-US" sz="1200" dirty="0">
              <a:solidFill>
                <a:prstClr val="black"/>
              </a:solidFill>
            </a:endParaRPr>
          </a:p>
        </p:txBody>
      </p:sp>
      <p:sp>
        <p:nvSpPr>
          <p:cNvPr id="117765" name="Rectangle 6"/>
          <p:cNvSpPr txBox="1">
            <a:spLocks noGrp="1" noChangeArrowheads="1"/>
          </p:cNvSpPr>
          <p:nvPr/>
        </p:nvSpPr>
        <p:spPr bwMode="auto">
          <a:xfrm>
            <a:off x="0" y="8842031"/>
            <a:ext cx="3043343" cy="465455"/>
          </a:xfrm>
          <a:prstGeom prst="rect">
            <a:avLst/>
          </a:prstGeom>
          <a:noFill/>
          <a:ln w="9525">
            <a:noFill/>
            <a:miter lim="800000"/>
            <a:headEnd/>
            <a:tailEnd/>
          </a:ln>
        </p:spPr>
        <p:txBody>
          <a:bodyPr lIns="93292" tIns="46646" rIns="93292" bIns="46646" anchor="b"/>
          <a:lstStyle/>
          <a:p>
            <a:endParaRPr lang="en-US" sz="1200" dirty="0">
              <a:solidFill>
                <a:prstClr val="black"/>
              </a:solidFill>
            </a:endParaRPr>
          </a:p>
        </p:txBody>
      </p:sp>
      <p:sp>
        <p:nvSpPr>
          <p:cNvPr id="117766" name="Rectangle 7"/>
          <p:cNvSpPr txBox="1">
            <a:spLocks noGrp="1" noChangeArrowheads="1"/>
          </p:cNvSpPr>
          <p:nvPr/>
        </p:nvSpPr>
        <p:spPr bwMode="auto">
          <a:xfrm>
            <a:off x="3978133" y="8842031"/>
            <a:ext cx="3043343" cy="465455"/>
          </a:xfrm>
          <a:prstGeom prst="rect">
            <a:avLst/>
          </a:prstGeom>
          <a:noFill/>
          <a:ln w="9525">
            <a:noFill/>
            <a:miter lim="800000"/>
            <a:headEnd/>
            <a:tailEnd/>
          </a:ln>
        </p:spPr>
        <p:txBody>
          <a:bodyPr lIns="93292" tIns="46646" rIns="93292" bIns="46646" anchor="b"/>
          <a:lstStyle/>
          <a:p>
            <a:pPr algn="r"/>
            <a:fld id="{5FF8ED6B-2B4B-452B-882E-D24E8C9C0261}" type="slidenum">
              <a:rPr lang="en-US" sz="1200">
                <a:solidFill>
                  <a:prstClr val="black"/>
                </a:solidFill>
              </a:rPr>
              <a:pPr algn="r"/>
              <a:t>31</a:t>
            </a:fld>
            <a:endParaRPr lang="en-US" sz="1200" dirty="0">
              <a:solidFill>
                <a:prstClr val="black"/>
              </a:solidFill>
            </a:endParaRPr>
          </a:p>
        </p:txBody>
      </p:sp>
      <p:sp>
        <p:nvSpPr>
          <p:cNvPr id="117767" name="Rectangle 2"/>
          <p:cNvSpPr>
            <a:spLocks noGrp="1" noRot="1" noChangeAspect="1" noChangeArrowheads="1" noTextEdit="1"/>
          </p:cNvSpPr>
          <p:nvPr>
            <p:ph type="sldImg"/>
          </p:nvPr>
        </p:nvSpPr>
        <p:spPr>
          <a:xfrm>
            <a:off x="1185863" y="698500"/>
            <a:ext cx="4654550" cy="3490913"/>
          </a:xfrm>
          <a:ln/>
        </p:spPr>
      </p:sp>
      <p:sp>
        <p:nvSpPr>
          <p:cNvPr id="117768" name="Rectangle 3"/>
          <p:cNvSpPr>
            <a:spLocks noGrp="1" noChangeArrowheads="1"/>
          </p:cNvSpPr>
          <p:nvPr>
            <p:ph type="body" idx="1"/>
          </p:nvPr>
        </p:nvSpPr>
        <p:spPr>
          <a:xfrm>
            <a:off x="936415" y="4421824"/>
            <a:ext cx="5150273" cy="4189095"/>
          </a:xfrm>
          <a:noFill/>
          <a:ln/>
        </p:spPr>
        <p:txBody>
          <a:bodyPr lIns="93292" tIns="46646" rIns="93292" bIns="46646"/>
          <a:lstStyle/>
          <a:p>
            <a:pPr eaLnBrk="1" hangingPunct="1"/>
            <a:r>
              <a:rPr lang="en-US" sz="1000" dirty="0">
                <a:latin typeface="Arial" charset="0"/>
              </a:rPr>
              <a:t>Ref:  Updated Recommendations for Use of Tdap Vaccine from ACIP, 2010 MMWR 2011; 60(01);13-15 Jan 14, 2011</a:t>
            </a:r>
          </a:p>
          <a:p>
            <a:pPr eaLnBrk="1" hangingPunct="1"/>
            <a:endParaRPr lang="en-US" sz="1000" dirty="0">
              <a:latin typeface="Arial" charset="0"/>
            </a:endParaRPr>
          </a:p>
          <a:p>
            <a:pPr eaLnBrk="1" hangingPunct="1"/>
            <a:r>
              <a:rPr lang="en-US" sz="1000" dirty="0">
                <a:latin typeface="Arial" charset="0"/>
              </a:rPr>
              <a:t>Effective July1, 2014</a:t>
            </a:r>
          </a:p>
          <a:p>
            <a:pPr eaLnBrk="1" hangingPunct="1"/>
            <a:r>
              <a:rPr lang="en-US" sz="1000" dirty="0">
                <a:latin typeface="Arial" charset="0"/>
              </a:rPr>
              <a:t>-children born on or after January 1, 2014 who are attending seventh grade, and children who are new entrants into a Georgia School in grades eight through twelve, must have received one dose of </a:t>
            </a:r>
            <a:r>
              <a:rPr lang="en-US" sz="1000">
                <a:latin typeface="Arial" charset="0"/>
              </a:rPr>
              <a:t>Tdap vaccine.</a:t>
            </a:r>
            <a:endParaRPr lang="en-US" sz="1000"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1D0E607A-DA1A-4E85-A226-D0AA9454BA57}" type="slidenum">
              <a:rPr lang="en-US" smtClean="0">
                <a:solidFill>
                  <a:prstClr val="black"/>
                </a:solidFill>
              </a:rPr>
              <a:pPr>
                <a:defRPr/>
              </a:pPr>
              <a:t>32</a:t>
            </a:fld>
            <a:endParaRPr lang="en-US" smtClean="0">
              <a:solidFill>
                <a:prstClr val="black"/>
              </a:solidFill>
            </a:endParaRPr>
          </a:p>
        </p:txBody>
      </p:sp>
      <p:sp>
        <p:nvSpPr>
          <p:cNvPr id="214018"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endParaRPr lang="en-US" sz="1200">
              <a:solidFill>
                <a:srgbClr val="000000"/>
              </a:solidFill>
              <a:cs typeface="Arial" charset="0"/>
            </a:endParaRPr>
          </a:p>
        </p:txBody>
      </p:sp>
      <p:sp>
        <p:nvSpPr>
          <p:cNvPr id="214019"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a:fld id="{52B12CE4-F646-4691-990C-448B56ACB765}" type="slidenum">
              <a:rPr lang="en-US" sz="1200">
                <a:solidFill>
                  <a:srgbClr val="000000"/>
                </a:solidFill>
                <a:cs typeface="Arial" charset="0"/>
              </a:rPr>
              <a:pPr algn="r"/>
              <a:t>32</a:t>
            </a:fld>
            <a:endParaRPr lang="en-US" sz="1200">
              <a:solidFill>
                <a:srgbClr val="000000"/>
              </a:solidFill>
              <a:cs typeface="Arial" charset="0"/>
            </a:endParaRPr>
          </a:p>
        </p:txBody>
      </p:sp>
      <p:sp>
        <p:nvSpPr>
          <p:cNvPr id="214020" name="Rectangle 2"/>
          <p:cNvSpPr>
            <a:spLocks noGrp="1" noRot="1" noChangeAspect="1" noChangeArrowheads="1" noTextEdit="1"/>
          </p:cNvSpPr>
          <p:nvPr>
            <p:ph type="sldImg"/>
          </p:nvPr>
        </p:nvSpPr>
        <p:spPr>
          <a:xfrm>
            <a:off x="1222375" y="687388"/>
            <a:ext cx="4652963" cy="3489325"/>
          </a:xfrm>
          <a:ln/>
        </p:spPr>
      </p:sp>
      <p:sp>
        <p:nvSpPr>
          <p:cNvPr id="214021" name="Rectangle 3"/>
          <p:cNvSpPr>
            <a:spLocks noGrp="1" noChangeArrowheads="1"/>
          </p:cNvSpPr>
          <p:nvPr>
            <p:ph type="body" idx="1"/>
          </p:nvPr>
        </p:nvSpPr>
        <p:spPr>
          <a:xfrm>
            <a:off x="702310" y="4425638"/>
            <a:ext cx="5618480" cy="4188778"/>
          </a:xfrm>
          <a:noFill/>
          <a:ln/>
        </p:spPr>
        <p:txBody>
          <a:bodyPr lIns="92427" tIns="46213" rIns="92427" bIns="46213"/>
          <a:lstStyle/>
          <a:p>
            <a:pPr>
              <a:lnSpc>
                <a:spcPct val="90000"/>
              </a:lnSpc>
            </a:pPr>
            <a:r>
              <a:rPr lang="en-US" sz="900" dirty="0">
                <a:latin typeface="Arial" charset="0"/>
                <a:cs typeface="Arial" charset="0"/>
              </a:rPr>
              <a:t>Two </a:t>
            </a:r>
            <a:r>
              <a:rPr lang="en-US" sz="900" dirty="0" err="1">
                <a:latin typeface="Arial" charset="0"/>
                <a:cs typeface="Arial" charset="0"/>
              </a:rPr>
              <a:t>Tdap</a:t>
            </a:r>
            <a:r>
              <a:rPr lang="en-US" sz="900" dirty="0">
                <a:latin typeface="Arial" charset="0"/>
                <a:cs typeface="Arial" charset="0"/>
              </a:rPr>
              <a:t> vaccines are licensed in the United States.  </a:t>
            </a:r>
          </a:p>
          <a:p>
            <a:pPr>
              <a:lnSpc>
                <a:spcPct val="90000"/>
              </a:lnSpc>
            </a:pPr>
            <a:r>
              <a:rPr lang="en-US" sz="900" b="1" dirty="0" err="1">
                <a:latin typeface="Arial" charset="0"/>
                <a:cs typeface="Arial" charset="0"/>
              </a:rPr>
              <a:t>Boostrix</a:t>
            </a:r>
            <a:r>
              <a:rPr lang="en-US" sz="900" dirty="0">
                <a:latin typeface="Arial" charset="0"/>
                <a:cs typeface="Arial" charset="0"/>
              </a:rPr>
              <a:t> (GlaxoSmithKline </a:t>
            </a:r>
            <a:r>
              <a:rPr lang="en-US" sz="900" dirty="0" err="1">
                <a:latin typeface="Arial" charset="0"/>
                <a:cs typeface="Arial" charset="0"/>
              </a:rPr>
              <a:t>Biologicals</a:t>
            </a:r>
            <a:r>
              <a:rPr lang="en-US" sz="900" dirty="0">
                <a:latin typeface="Arial" charset="0"/>
                <a:cs typeface="Arial" charset="0"/>
              </a:rPr>
              <a:t>, </a:t>
            </a:r>
            <a:r>
              <a:rPr lang="en-US" sz="900" dirty="0" err="1">
                <a:latin typeface="Arial" charset="0"/>
                <a:cs typeface="Arial" charset="0"/>
              </a:rPr>
              <a:t>Rixensart</a:t>
            </a:r>
            <a:r>
              <a:rPr lang="en-US" sz="900" dirty="0">
                <a:latin typeface="Arial" charset="0"/>
                <a:cs typeface="Arial" charset="0"/>
              </a:rPr>
              <a:t>, Belgium) is approved for use in persons aged 10 years and older.  </a:t>
            </a:r>
          </a:p>
          <a:p>
            <a:pPr>
              <a:lnSpc>
                <a:spcPct val="90000"/>
              </a:lnSpc>
            </a:pPr>
            <a:r>
              <a:rPr lang="en-US" sz="900" b="1" dirty="0" err="1">
                <a:latin typeface="Arial" charset="0"/>
                <a:cs typeface="Arial" charset="0"/>
              </a:rPr>
              <a:t>Adacel</a:t>
            </a:r>
            <a:r>
              <a:rPr lang="en-US" sz="900" dirty="0">
                <a:latin typeface="Arial" charset="0"/>
                <a:cs typeface="Arial" charset="0"/>
              </a:rPr>
              <a:t> (</a:t>
            </a:r>
            <a:r>
              <a:rPr lang="en-US" sz="900" dirty="0" err="1">
                <a:latin typeface="Arial" charset="0"/>
                <a:cs typeface="Arial" charset="0"/>
              </a:rPr>
              <a:t>Sanofi</a:t>
            </a:r>
            <a:r>
              <a:rPr lang="en-US" sz="900" dirty="0">
                <a:latin typeface="Arial" charset="0"/>
                <a:cs typeface="Arial" charset="0"/>
              </a:rPr>
              <a:t> Pasteur, Toronto, Canada) is approved for use in persons aged 11 through 64 years. </a:t>
            </a:r>
          </a:p>
          <a:p>
            <a:pPr>
              <a:lnSpc>
                <a:spcPct val="90000"/>
              </a:lnSpc>
            </a:pPr>
            <a:r>
              <a:rPr lang="en-US" sz="900" b="1" dirty="0">
                <a:latin typeface="Arial" charset="0"/>
                <a:cs typeface="Arial" charset="0"/>
              </a:rPr>
              <a:t>Updated recommendation</a:t>
            </a:r>
          </a:p>
          <a:p>
            <a:pPr>
              <a:lnSpc>
                <a:spcPct val="90000"/>
              </a:lnSpc>
            </a:pPr>
            <a:r>
              <a:rPr lang="en-US" sz="900" dirty="0">
                <a:latin typeface="Arial" charset="0"/>
                <a:cs typeface="Arial" charset="0"/>
              </a:rPr>
              <a:t>For adults aged 19 years and older who previously have not received a dose of </a:t>
            </a:r>
            <a:r>
              <a:rPr lang="en-US" sz="900" dirty="0" err="1">
                <a:latin typeface="Arial" charset="0"/>
                <a:cs typeface="Arial" charset="0"/>
              </a:rPr>
              <a:t>Tdap</a:t>
            </a:r>
            <a:r>
              <a:rPr lang="en-US" sz="900" dirty="0">
                <a:latin typeface="Arial" charset="0"/>
                <a:cs typeface="Arial" charset="0"/>
              </a:rPr>
              <a:t>, a single dose of </a:t>
            </a:r>
            <a:r>
              <a:rPr lang="en-US" sz="900" dirty="0" err="1">
                <a:latin typeface="Arial" charset="0"/>
                <a:cs typeface="Arial" charset="0"/>
              </a:rPr>
              <a:t>Tdap</a:t>
            </a:r>
            <a:r>
              <a:rPr lang="en-US" sz="900" dirty="0">
                <a:latin typeface="Arial" charset="0"/>
                <a:cs typeface="Arial" charset="0"/>
              </a:rPr>
              <a:t> should be given.    </a:t>
            </a:r>
          </a:p>
          <a:p>
            <a:pPr>
              <a:lnSpc>
                <a:spcPct val="90000"/>
              </a:lnSpc>
            </a:pPr>
            <a:r>
              <a:rPr lang="en-US" sz="900" dirty="0" err="1">
                <a:latin typeface="Arial" charset="0"/>
                <a:cs typeface="Arial" charset="0"/>
              </a:rPr>
              <a:t>Tdap</a:t>
            </a:r>
            <a:r>
              <a:rPr lang="en-US" sz="900" dirty="0">
                <a:latin typeface="Arial" charset="0"/>
                <a:cs typeface="Arial" charset="0"/>
              </a:rPr>
              <a:t> should be administered regardless of interval since the last tetanus or diphtheria </a:t>
            </a:r>
            <a:r>
              <a:rPr lang="en-US" sz="900" dirty="0" err="1">
                <a:latin typeface="Arial" charset="0"/>
                <a:cs typeface="Arial" charset="0"/>
              </a:rPr>
              <a:t>toxoid</a:t>
            </a:r>
            <a:r>
              <a:rPr lang="en-US" sz="900" dirty="0">
                <a:latin typeface="Arial" charset="0"/>
                <a:cs typeface="Arial" charset="0"/>
              </a:rPr>
              <a:t>-containing vaccine.  </a:t>
            </a:r>
          </a:p>
          <a:p>
            <a:pPr>
              <a:lnSpc>
                <a:spcPct val="90000"/>
              </a:lnSpc>
            </a:pPr>
            <a:r>
              <a:rPr lang="en-US" sz="900" dirty="0">
                <a:solidFill>
                  <a:srgbClr val="FF0000"/>
                </a:solidFill>
                <a:latin typeface="Arial" charset="0"/>
                <a:cs typeface="Arial" charset="0"/>
              </a:rPr>
              <a:t>There is no recommendation for a routine booster dose of </a:t>
            </a:r>
            <a:r>
              <a:rPr lang="en-US" sz="900" dirty="0" err="1">
                <a:solidFill>
                  <a:srgbClr val="FF0000"/>
                </a:solidFill>
                <a:latin typeface="Arial" charset="0"/>
                <a:cs typeface="Arial" charset="0"/>
              </a:rPr>
              <a:t>Tdap</a:t>
            </a:r>
            <a:r>
              <a:rPr lang="en-US" sz="900" dirty="0">
                <a:solidFill>
                  <a:srgbClr val="FF0000"/>
                </a:solidFill>
                <a:latin typeface="Arial" charset="0"/>
                <a:cs typeface="Arial" charset="0"/>
              </a:rPr>
              <a:t>.</a:t>
            </a:r>
          </a:p>
          <a:p>
            <a:pPr>
              <a:lnSpc>
                <a:spcPct val="90000"/>
              </a:lnSpc>
            </a:pPr>
            <a:r>
              <a:rPr lang="en-US" sz="900" b="1" dirty="0">
                <a:latin typeface="Arial" charset="0"/>
                <a:cs typeface="Arial" charset="0"/>
              </a:rPr>
              <a:t>Guidance on use of </a:t>
            </a:r>
            <a:r>
              <a:rPr lang="en-US" sz="900" b="1" dirty="0" err="1">
                <a:latin typeface="Arial" charset="0"/>
                <a:cs typeface="Arial" charset="0"/>
              </a:rPr>
              <a:t>Tdap</a:t>
            </a:r>
            <a:r>
              <a:rPr lang="en-US" sz="900" b="1" dirty="0">
                <a:latin typeface="Arial" charset="0"/>
                <a:cs typeface="Arial" charset="0"/>
              </a:rPr>
              <a:t> products for adults aged 65 years and older</a:t>
            </a:r>
          </a:p>
          <a:p>
            <a:pPr>
              <a:lnSpc>
                <a:spcPct val="90000"/>
              </a:lnSpc>
            </a:pPr>
            <a:r>
              <a:rPr lang="en-US" sz="900" dirty="0">
                <a:latin typeface="Arial" charset="0"/>
                <a:cs typeface="Arial" charset="0"/>
              </a:rPr>
              <a:t>Providers should not miss an opportunity to vaccinate persons aged 65 years and older with </a:t>
            </a:r>
            <a:r>
              <a:rPr lang="en-US" sz="900" dirty="0" err="1">
                <a:latin typeface="Arial" charset="0"/>
                <a:cs typeface="Arial" charset="0"/>
              </a:rPr>
              <a:t>Tdap</a:t>
            </a:r>
            <a:r>
              <a:rPr lang="en-US" sz="900" dirty="0">
                <a:latin typeface="Arial" charset="0"/>
                <a:cs typeface="Arial" charset="0"/>
              </a:rPr>
              <a:t>, and may administer the vaccine that is available. </a:t>
            </a:r>
          </a:p>
          <a:p>
            <a:pPr>
              <a:lnSpc>
                <a:spcPct val="90000"/>
              </a:lnSpc>
            </a:pPr>
            <a:r>
              <a:rPr lang="en-US" sz="900" dirty="0">
                <a:latin typeface="Arial" charset="0"/>
                <a:cs typeface="Arial" charset="0"/>
              </a:rPr>
              <a:t>When feasible, for adults aged 65 years and older, </a:t>
            </a:r>
            <a:r>
              <a:rPr lang="en-US" sz="900" dirty="0" err="1">
                <a:latin typeface="Arial" charset="0"/>
                <a:cs typeface="Arial" charset="0"/>
              </a:rPr>
              <a:t>Boostrix</a:t>
            </a:r>
            <a:r>
              <a:rPr lang="en-US" sz="900" dirty="0">
                <a:latin typeface="Arial" charset="0"/>
                <a:cs typeface="Arial" charset="0"/>
              </a:rPr>
              <a:t> should be used; however, either vaccine product administered to a person aged 65 years and older provides protection and is considered valid. </a:t>
            </a:r>
          </a:p>
          <a:p>
            <a:pPr>
              <a:lnSpc>
                <a:spcPct val="90000"/>
              </a:lnSpc>
            </a:pPr>
            <a:endParaRPr lang="en-US" sz="700" b="1" dirty="0">
              <a:latin typeface="Arial" charset="0"/>
              <a:cs typeface="Arial" charset="0"/>
            </a:endParaRPr>
          </a:p>
          <a:p>
            <a:pPr eaLnBrk="1" hangingPunct="1">
              <a:lnSpc>
                <a:spcPct val="90000"/>
              </a:lnSpc>
              <a:spcBef>
                <a:spcPct val="0"/>
              </a:spcBef>
            </a:pPr>
            <a:r>
              <a:rPr lang="en-US" sz="900" b="1" dirty="0">
                <a:latin typeface="Arial" charset="0"/>
                <a:cs typeface="Arial" charset="0"/>
              </a:rPr>
              <a:t>Guidance on use of </a:t>
            </a:r>
            <a:r>
              <a:rPr lang="en-US" sz="900" b="1" dirty="0" err="1">
                <a:latin typeface="Arial" charset="0"/>
                <a:cs typeface="Arial" charset="0"/>
              </a:rPr>
              <a:t>Tdap</a:t>
            </a:r>
            <a:r>
              <a:rPr lang="en-US" sz="900" b="1" dirty="0">
                <a:latin typeface="Arial" charset="0"/>
                <a:cs typeface="Arial" charset="0"/>
              </a:rPr>
              <a:t> products for pregnant women:</a:t>
            </a:r>
          </a:p>
          <a:p>
            <a:pPr eaLnBrk="1" hangingPunct="1">
              <a:lnSpc>
                <a:spcPct val="90000"/>
              </a:lnSpc>
              <a:spcBef>
                <a:spcPct val="0"/>
              </a:spcBef>
            </a:pPr>
            <a:r>
              <a:rPr lang="en-US" sz="900" dirty="0">
                <a:latin typeface="Arial" charset="0"/>
                <a:cs typeface="Arial" charset="0"/>
              </a:rPr>
              <a:t>All pregnant women should receive a dose of </a:t>
            </a:r>
            <a:r>
              <a:rPr lang="en-US" sz="900" dirty="0" err="1">
                <a:latin typeface="Arial" charset="0"/>
                <a:cs typeface="Arial" charset="0"/>
              </a:rPr>
              <a:t>Tdap</a:t>
            </a:r>
            <a:r>
              <a:rPr lang="en-US" sz="900" dirty="0">
                <a:latin typeface="Arial" charset="0"/>
                <a:cs typeface="Arial" charset="0"/>
              </a:rPr>
              <a:t> during </a:t>
            </a:r>
            <a:r>
              <a:rPr lang="en-US" sz="900" u="sng" dirty="0">
                <a:latin typeface="Arial" charset="0"/>
                <a:cs typeface="Arial" charset="0"/>
              </a:rPr>
              <a:t>each</a:t>
            </a:r>
            <a:r>
              <a:rPr lang="en-US" sz="900" dirty="0">
                <a:latin typeface="Arial" charset="0"/>
                <a:cs typeface="Arial" charset="0"/>
              </a:rPr>
              <a:t> pregnancy, irrespective of prior history of receiving </a:t>
            </a:r>
            <a:r>
              <a:rPr lang="en-US" sz="900" dirty="0" err="1">
                <a:latin typeface="Arial" charset="0"/>
                <a:cs typeface="Arial" charset="0"/>
              </a:rPr>
              <a:t>Tdap</a:t>
            </a:r>
            <a:r>
              <a:rPr lang="en-US" sz="900" dirty="0">
                <a:latin typeface="Arial" charset="0"/>
                <a:cs typeface="Arial" charset="0"/>
              </a:rPr>
              <a:t>. Optimal timing for administration is between 27 and 36 weeks gestation. </a:t>
            </a:r>
            <a:r>
              <a:rPr lang="en-US" sz="900" dirty="0">
                <a:solidFill>
                  <a:srgbClr val="FF0000"/>
                </a:solidFill>
                <a:latin typeface="Arial" charset="0"/>
                <a:cs typeface="Arial" charset="0"/>
              </a:rPr>
              <a:t>If a dose is given early in that same pregnancy, do NOT repeat it at 27-36 weeks. </a:t>
            </a:r>
            <a:r>
              <a:rPr lang="en-US" sz="900" dirty="0">
                <a:latin typeface="Arial" charset="0"/>
                <a:cs typeface="Arial" charset="0"/>
              </a:rPr>
              <a:t>If not given during pregnancy, give </a:t>
            </a:r>
            <a:r>
              <a:rPr lang="en-US" sz="900" dirty="0" err="1">
                <a:latin typeface="Arial" charset="0"/>
                <a:cs typeface="Arial" charset="0"/>
              </a:rPr>
              <a:t>Tdap</a:t>
            </a:r>
            <a:r>
              <a:rPr lang="en-US" sz="900" dirty="0">
                <a:latin typeface="Arial" charset="0"/>
                <a:cs typeface="Arial" charset="0"/>
              </a:rPr>
              <a:t> immediately postpartum</a:t>
            </a:r>
            <a:r>
              <a:rPr lang="en-US" sz="900" b="1" baseline="30000" dirty="0">
                <a:latin typeface="Arial" charset="0"/>
                <a:cs typeface="Arial" charset="0"/>
              </a:rPr>
              <a:t>3</a:t>
            </a:r>
            <a:r>
              <a:rPr lang="en-US" sz="900" dirty="0">
                <a:latin typeface="Arial" charset="0"/>
                <a:cs typeface="Arial" charset="0"/>
              </a:rPr>
              <a:t>.  </a:t>
            </a:r>
          </a:p>
          <a:p>
            <a:pPr eaLnBrk="1" hangingPunct="1">
              <a:lnSpc>
                <a:spcPct val="90000"/>
              </a:lnSpc>
              <a:spcBef>
                <a:spcPct val="0"/>
              </a:spcBef>
            </a:pPr>
            <a:endParaRPr lang="en-US" sz="800" b="1" dirty="0">
              <a:latin typeface="Arial" charset="0"/>
            </a:endParaRPr>
          </a:p>
          <a:p>
            <a:pPr eaLnBrk="1" hangingPunct="1">
              <a:lnSpc>
                <a:spcPct val="90000"/>
              </a:lnSpc>
              <a:spcBef>
                <a:spcPct val="0"/>
              </a:spcBef>
            </a:pPr>
            <a:r>
              <a:rPr lang="en-US" sz="800" b="1" dirty="0">
                <a:latin typeface="Arial" charset="0"/>
              </a:rPr>
              <a:t>References:</a:t>
            </a:r>
          </a:p>
          <a:p>
            <a:pPr>
              <a:lnSpc>
                <a:spcPct val="90000"/>
              </a:lnSpc>
            </a:pPr>
            <a:r>
              <a:rPr lang="en-US" sz="800" dirty="0">
                <a:latin typeface="Arial" charset="0"/>
                <a:cs typeface="Arial" charset="0"/>
              </a:rPr>
              <a:t>     1. ACIP </a:t>
            </a:r>
            <a:r>
              <a:rPr lang="en-US" sz="800" dirty="0">
                <a:latin typeface="Arial" charset="0"/>
              </a:rPr>
              <a:t>Updated Recommendations for Use of </a:t>
            </a:r>
            <a:r>
              <a:rPr lang="en-US" sz="800" dirty="0" err="1">
                <a:latin typeface="Arial" charset="0"/>
              </a:rPr>
              <a:t>Tdap</a:t>
            </a:r>
            <a:r>
              <a:rPr lang="en-US" sz="800" dirty="0">
                <a:latin typeface="Arial" charset="0"/>
              </a:rPr>
              <a:t>, 2010, MMWR  January 14, 2011;  60 (1); 13-15 </a:t>
            </a:r>
            <a:endParaRPr lang="en-US" sz="800" dirty="0">
              <a:latin typeface="Arial" charset="0"/>
              <a:cs typeface="Arial" charset="0"/>
            </a:endParaRPr>
          </a:p>
          <a:p>
            <a:pPr>
              <a:lnSpc>
                <a:spcPct val="90000"/>
              </a:lnSpc>
            </a:pPr>
            <a:r>
              <a:rPr lang="en-US" sz="800" dirty="0">
                <a:latin typeface="Arial" charset="0"/>
                <a:cs typeface="Arial" charset="0"/>
              </a:rPr>
              <a:t>     2.ACIP Updated Recommendations for Use of </a:t>
            </a:r>
            <a:r>
              <a:rPr lang="en-US" sz="800" dirty="0" err="1">
                <a:latin typeface="Arial" charset="0"/>
                <a:cs typeface="Arial" charset="0"/>
              </a:rPr>
              <a:t>Tdap</a:t>
            </a:r>
            <a:r>
              <a:rPr lang="en-US" sz="800" dirty="0">
                <a:latin typeface="Arial" charset="0"/>
                <a:cs typeface="Arial" charset="0"/>
              </a:rPr>
              <a:t> in Adults Aged 65 Years and Older, MMWR  June 29, 2012; 	61(25);468-470</a:t>
            </a:r>
          </a:p>
          <a:p>
            <a:pPr>
              <a:lnSpc>
                <a:spcPct val="90000"/>
              </a:lnSpc>
              <a:spcBef>
                <a:spcPct val="0"/>
              </a:spcBef>
            </a:pPr>
            <a:r>
              <a:rPr lang="en-US" sz="800" dirty="0">
                <a:latin typeface="Arial" charset="0"/>
                <a:cs typeface="Arial" charset="0"/>
              </a:rPr>
              <a:t>     </a:t>
            </a:r>
            <a:r>
              <a:rPr lang="en-US" sz="800" dirty="0">
                <a:solidFill>
                  <a:srgbClr val="FF0000"/>
                </a:solidFill>
                <a:latin typeface="Arial" charset="0"/>
                <a:cs typeface="Arial" charset="0"/>
              </a:rPr>
              <a:t>3. </a:t>
            </a:r>
            <a:r>
              <a:rPr lang="en-US" sz="900" i="1" dirty="0">
                <a:solidFill>
                  <a:srgbClr val="FF0000"/>
                </a:solidFill>
                <a:latin typeface="Arial" charset="0"/>
              </a:rPr>
              <a:t>MMWR</a:t>
            </a:r>
            <a:r>
              <a:rPr lang="en-US" sz="900" dirty="0">
                <a:solidFill>
                  <a:srgbClr val="FF0000"/>
                </a:solidFill>
                <a:latin typeface="Arial" charset="0"/>
              </a:rPr>
              <a:t>, February 22, 2013, </a:t>
            </a:r>
            <a:r>
              <a:rPr lang="en-US" sz="900" dirty="0" err="1">
                <a:solidFill>
                  <a:srgbClr val="FF0000"/>
                </a:solidFill>
                <a:latin typeface="Arial" charset="0"/>
              </a:rPr>
              <a:t>Vol</a:t>
            </a:r>
            <a:r>
              <a:rPr lang="en-US" sz="900" dirty="0">
                <a:solidFill>
                  <a:srgbClr val="FF0000"/>
                </a:solidFill>
                <a:latin typeface="Arial" charset="0"/>
              </a:rPr>
              <a:t> 62, #7 </a:t>
            </a:r>
            <a:endParaRPr lang="en-US" sz="800" dirty="0">
              <a:solidFill>
                <a:srgbClr val="FF0000"/>
              </a:solidFill>
              <a:latin typeface="Arial" charset="0"/>
              <a:cs typeface="Arial" charset="0"/>
            </a:endParaRPr>
          </a:p>
          <a:p>
            <a:pPr>
              <a:lnSpc>
                <a:spcPct val="90000"/>
              </a:lnSpc>
              <a:spcBef>
                <a:spcPct val="0"/>
              </a:spcBef>
            </a:pPr>
            <a:r>
              <a:rPr lang="en-US" sz="800" dirty="0">
                <a:solidFill>
                  <a:srgbClr val="FF0000"/>
                </a:solidFill>
                <a:latin typeface="Arial" charset="0"/>
                <a:cs typeface="Arial" charset="0"/>
              </a:rPr>
              <a:t>     4. www.immunize.org,  Ask the Experts, Tetanus section, IAC, Sept. 2013</a:t>
            </a: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1D0E607A-DA1A-4E85-A226-D0AA9454BA57}" type="slidenum">
              <a:rPr lang="en-US" smtClean="0">
                <a:solidFill>
                  <a:prstClr val="black"/>
                </a:solidFill>
              </a:rPr>
              <a:pPr>
                <a:defRPr/>
              </a:pPr>
              <a:t>33</a:t>
            </a:fld>
            <a:endParaRPr lang="en-US" smtClean="0">
              <a:solidFill>
                <a:prstClr val="black"/>
              </a:solidFill>
            </a:endParaRPr>
          </a:p>
        </p:txBody>
      </p:sp>
      <p:sp>
        <p:nvSpPr>
          <p:cNvPr id="214018"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pPr fontAlgn="base">
              <a:spcBef>
                <a:spcPct val="0"/>
              </a:spcBef>
              <a:spcAft>
                <a:spcPct val="0"/>
              </a:spcAft>
            </a:pPr>
            <a:endParaRPr lang="en-US" sz="1200">
              <a:solidFill>
                <a:srgbClr val="000000"/>
              </a:solidFill>
              <a:cs typeface="Arial" charset="0"/>
            </a:endParaRPr>
          </a:p>
        </p:txBody>
      </p:sp>
      <p:sp>
        <p:nvSpPr>
          <p:cNvPr id="214019"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fontAlgn="base">
              <a:spcBef>
                <a:spcPct val="0"/>
              </a:spcBef>
              <a:spcAft>
                <a:spcPct val="0"/>
              </a:spcAft>
            </a:pPr>
            <a:fld id="{52B12CE4-F646-4691-990C-448B56ACB765}" type="slidenum">
              <a:rPr lang="en-US" sz="1200">
                <a:solidFill>
                  <a:srgbClr val="000000"/>
                </a:solidFill>
                <a:cs typeface="Arial" charset="0"/>
              </a:rPr>
              <a:pPr algn="r" fontAlgn="base">
                <a:spcBef>
                  <a:spcPct val="0"/>
                </a:spcBef>
                <a:spcAft>
                  <a:spcPct val="0"/>
                </a:spcAft>
              </a:pPr>
              <a:t>33</a:t>
            </a:fld>
            <a:endParaRPr lang="en-US" sz="1200">
              <a:solidFill>
                <a:srgbClr val="000000"/>
              </a:solidFill>
              <a:cs typeface="Arial" charset="0"/>
            </a:endParaRPr>
          </a:p>
        </p:txBody>
      </p:sp>
      <p:sp>
        <p:nvSpPr>
          <p:cNvPr id="214020" name="Rectangle 2"/>
          <p:cNvSpPr>
            <a:spLocks noGrp="1" noRot="1" noChangeAspect="1" noChangeArrowheads="1" noTextEdit="1"/>
          </p:cNvSpPr>
          <p:nvPr>
            <p:ph type="sldImg"/>
          </p:nvPr>
        </p:nvSpPr>
        <p:spPr>
          <a:xfrm>
            <a:off x="1222375" y="687388"/>
            <a:ext cx="4652963" cy="3489325"/>
          </a:xfrm>
          <a:ln/>
        </p:spPr>
      </p:sp>
      <p:sp>
        <p:nvSpPr>
          <p:cNvPr id="214021" name="Rectangle 3"/>
          <p:cNvSpPr>
            <a:spLocks noGrp="1" noChangeArrowheads="1"/>
          </p:cNvSpPr>
          <p:nvPr>
            <p:ph type="body" idx="1"/>
          </p:nvPr>
        </p:nvSpPr>
        <p:spPr>
          <a:xfrm>
            <a:off x="702310" y="4425638"/>
            <a:ext cx="5618480" cy="4188778"/>
          </a:xfrm>
          <a:noFill/>
          <a:ln/>
        </p:spPr>
        <p:txBody>
          <a:bodyPr lIns="92427" tIns="46213" rIns="92427" bIns="46213"/>
          <a:lstStyle/>
          <a:p>
            <a:pPr>
              <a:lnSpc>
                <a:spcPct val="90000"/>
              </a:lnSpc>
            </a:pPr>
            <a:r>
              <a:rPr lang="en-US" sz="900" dirty="0">
                <a:latin typeface="Arial" charset="0"/>
                <a:cs typeface="Arial" charset="0"/>
              </a:rPr>
              <a:t>Two </a:t>
            </a:r>
            <a:r>
              <a:rPr lang="en-US" sz="900" dirty="0" err="1">
                <a:latin typeface="Arial" charset="0"/>
                <a:cs typeface="Arial" charset="0"/>
              </a:rPr>
              <a:t>Tdap</a:t>
            </a:r>
            <a:r>
              <a:rPr lang="en-US" sz="900" dirty="0">
                <a:latin typeface="Arial" charset="0"/>
                <a:cs typeface="Arial" charset="0"/>
              </a:rPr>
              <a:t> vaccines are licensed in the United States.  </a:t>
            </a:r>
          </a:p>
          <a:p>
            <a:pPr>
              <a:lnSpc>
                <a:spcPct val="90000"/>
              </a:lnSpc>
            </a:pPr>
            <a:r>
              <a:rPr lang="en-US" sz="900" b="1" dirty="0" err="1">
                <a:latin typeface="Arial" charset="0"/>
                <a:cs typeface="Arial" charset="0"/>
              </a:rPr>
              <a:t>Boostrix</a:t>
            </a:r>
            <a:r>
              <a:rPr lang="en-US" sz="900" dirty="0">
                <a:latin typeface="Arial" charset="0"/>
                <a:cs typeface="Arial" charset="0"/>
              </a:rPr>
              <a:t> (GlaxoSmithKline </a:t>
            </a:r>
            <a:r>
              <a:rPr lang="en-US" sz="900" dirty="0" err="1">
                <a:latin typeface="Arial" charset="0"/>
                <a:cs typeface="Arial" charset="0"/>
              </a:rPr>
              <a:t>Biologicals</a:t>
            </a:r>
            <a:r>
              <a:rPr lang="en-US" sz="900" dirty="0">
                <a:latin typeface="Arial" charset="0"/>
                <a:cs typeface="Arial" charset="0"/>
              </a:rPr>
              <a:t>, </a:t>
            </a:r>
            <a:r>
              <a:rPr lang="en-US" sz="900" dirty="0" err="1">
                <a:latin typeface="Arial" charset="0"/>
                <a:cs typeface="Arial" charset="0"/>
              </a:rPr>
              <a:t>Rixensart</a:t>
            </a:r>
            <a:r>
              <a:rPr lang="en-US" sz="900" dirty="0">
                <a:latin typeface="Arial" charset="0"/>
                <a:cs typeface="Arial" charset="0"/>
              </a:rPr>
              <a:t>, Belgium) is approved for use in persons aged 10 years and older.  </a:t>
            </a:r>
          </a:p>
          <a:p>
            <a:pPr>
              <a:lnSpc>
                <a:spcPct val="90000"/>
              </a:lnSpc>
            </a:pPr>
            <a:r>
              <a:rPr lang="en-US" sz="900" b="1" dirty="0" err="1">
                <a:latin typeface="Arial" charset="0"/>
                <a:cs typeface="Arial" charset="0"/>
              </a:rPr>
              <a:t>Adacel</a:t>
            </a:r>
            <a:r>
              <a:rPr lang="en-US" sz="900" dirty="0">
                <a:latin typeface="Arial" charset="0"/>
                <a:cs typeface="Arial" charset="0"/>
              </a:rPr>
              <a:t> (</a:t>
            </a:r>
            <a:r>
              <a:rPr lang="en-US" sz="900" dirty="0" err="1">
                <a:latin typeface="Arial" charset="0"/>
                <a:cs typeface="Arial" charset="0"/>
              </a:rPr>
              <a:t>Sanofi</a:t>
            </a:r>
            <a:r>
              <a:rPr lang="en-US" sz="900" dirty="0">
                <a:latin typeface="Arial" charset="0"/>
                <a:cs typeface="Arial" charset="0"/>
              </a:rPr>
              <a:t> Pasteur, Toronto, Canada) is approved for use in persons aged 11 through 64 years. </a:t>
            </a:r>
          </a:p>
          <a:p>
            <a:pPr>
              <a:lnSpc>
                <a:spcPct val="90000"/>
              </a:lnSpc>
            </a:pPr>
            <a:r>
              <a:rPr lang="en-US" sz="900" b="1" dirty="0">
                <a:latin typeface="Arial" charset="0"/>
                <a:cs typeface="Arial" charset="0"/>
              </a:rPr>
              <a:t>Updated recommendation</a:t>
            </a:r>
          </a:p>
          <a:p>
            <a:pPr>
              <a:lnSpc>
                <a:spcPct val="90000"/>
              </a:lnSpc>
            </a:pPr>
            <a:r>
              <a:rPr lang="en-US" sz="900" dirty="0">
                <a:latin typeface="Arial" charset="0"/>
                <a:cs typeface="Arial" charset="0"/>
              </a:rPr>
              <a:t>For adults aged 19 years and older who previously have not received a dose of </a:t>
            </a:r>
            <a:r>
              <a:rPr lang="en-US" sz="900" dirty="0" err="1">
                <a:latin typeface="Arial" charset="0"/>
                <a:cs typeface="Arial" charset="0"/>
              </a:rPr>
              <a:t>Tdap</a:t>
            </a:r>
            <a:r>
              <a:rPr lang="en-US" sz="900" dirty="0">
                <a:latin typeface="Arial" charset="0"/>
                <a:cs typeface="Arial" charset="0"/>
              </a:rPr>
              <a:t>, a single dose of </a:t>
            </a:r>
            <a:r>
              <a:rPr lang="en-US" sz="900" dirty="0" err="1">
                <a:latin typeface="Arial" charset="0"/>
                <a:cs typeface="Arial" charset="0"/>
              </a:rPr>
              <a:t>Tdap</a:t>
            </a:r>
            <a:r>
              <a:rPr lang="en-US" sz="900" dirty="0">
                <a:latin typeface="Arial" charset="0"/>
                <a:cs typeface="Arial" charset="0"/>
              </a:rPr>
              <a:t> should be given.    </a:t>
            </a:r>
          </a:p>
          <a:p>
            <a:pPr>
              <a:lnSpc>
                <a:spcPct val="90000"/>
              </a:lnSpc>
            </a:pPr>
            <a:r>
              <a:rPr lang="en-US" sz="900" dirty="0" err="1">
                <a:latin typeface="Arial" charset="0"/>
                <a:cs typeface="Arial" charset="0"/>
              </a:rPr>
              <a:t>Tdap</a:t>
            </a:r>
            <a:r>
              <a:rPr lang="en-US" sz="900" dirty="0">
                <a:latin typeface="Arial" charset="0"/>
                <a:cs typeface="Arial" charset="0"/>
              </a:rPr>
              <a:t> should be administered regardless of interval since the last tetanus or diphtheria </a:t>
            </a:r>
            <a:r>
              <a:rPr lang="en-US" sz="900" dirty="0" err="1">
                <a:latin typeface="Arial" charset="0"/>
                <a:cs typeface="Arial" charset="0"/>
              </a:rPr>
              <a:t>toxoid</a:t>
            </a:r>
            <a:r>
              <a:rPr lang="en-US" sz="900" dirty="0">
                <a:latin typeface="Arial" charset="0"/>
                <a:cs typeface="Arial" charset="0"/>
              </a:rPr>
              <a:t>-containing vaccine.  </a:t>
            </a:r>
          </a:p>
          <a:p>
            <a:pPr>
              <a:lnSpc>
                <a:spcPct val="90000"/>
              </a:lnSpc>
            </a:pPr>
            <a:r>
              <a:rPr lang="en-US" sz="900" dirty="0">
                <a:solidFill>
                  <a:srgbClr val="FF0000"/>
                </a:solidFill>
                <a:latin typeface="Arial" charset="0"/>
                <a:cs typeface="Arial" charset="0"/>
              </a:rPr>
              <a:t>There is no recommendation for a routine booster dose of </a:t>
            </a:r>
            <a:r>
              <a:rPr lang="en-US" sz="900" dirty="0" err="1">
                <a:solidFill>
                  <a:srgbClr val="FF0000"/>
                </a:solidFill>
                <a:latin typeface="Arial" charset="0"/>
                <a:cs typeface="Arial" charset="0"/>
              </a:rPr>
              <a:t>Tdap</a:t>
            </a:r>
            <a:r>
              <a:rPr lang="en-US" sz="900" dirty="0">
                <a:solidFill>
                  <a:srgbClr val="FF0000"/>
                </a:solidFill>
                <a:latin typeface="Arial" charset="0"/>
                <a:cs typeface="Arial" charset="0"/>
              </a:rPr>
              <a:t>.</a:t>
            </a:r>
          </a:p>
          <a:p>
            <a:pPr>
              <a:lnSpc>
                <a:spcPct val="90000"/>
              </a:lnSpc>
            </a:pPr>
            <a:r>
              <a:rPr lang="en-US" sz="900" b="1" dirty="0">
                <a:latin typeface="Arial" charset="0"/>
                <a:cs typeface="Arial" charset="0"/>
              </a:rPr>
              <a:t>Guidance on use of </a:t>
            </a:r>
            <a:r>
              <a:rPr lang="en-US" sz="900" b="1" dirty="0" err="1">
                <a:latin typeface="Arial" charset="0"/>
                <a:cs typeface="Arial" charset="0"/>
              </a:rPr>
              <a:t>Tdap</a:t>
            </a:r>
            <a:r>
              <a:rPr lang="en-US" sz="900" b="1" dirty="0">
                <a:latin typeface="Arial" charset="0"/>
                <a:cs typeface="Arial" charset="0"/>
              </a:rPr>
              <a:t> products for adults aged 65 years and older</a:t>
            </a:r>
          </a:p>
          <a:p>
            <a:pPr>
              <a:lnSpc>
                <a:spcPct val="90000"/>
              </a:lnSpc>
            </a:pPr>
            <a:r>
              <a:rPr lang="en-US" sz="900" dirty="0">
                <a:latin typeface="Arial" charset="0"/>
                <a:cs typeface="Arial" charset="0"/>
              </a:rPr>
              <a:t>Providers should not miss an opportunity to vaccinate persons aged 65 years and older with </a:t>
            </a:r>
            <a:r>
              <a:rPr lang="en-US" sz="900" dirty="0" err="1">
                <a:latin typeface="Arial" charset="0"/>
                <a:cs typeface="Arial" charset="0"/>
              </a:rPr>
              <a:t>Tdap</a:t>
            </a:r>
            <a:r>
              <a:rPr lang="en-US" sz="900" dirty="0">
                <a:latin typeface="Arial" charset="0"/>
                <a:cs typeface="Arial" charset="0"/>
              </a:rPr>
              <a:t>, and may administer the vaccine that is available. </a:t>
            </a:r>
          </a:p>
          <a:p>
            <a:pPr>
              <a:lnSpc>
                <a:spcPct val="90000"/>
              </a:lnSpc>
            </a:pPr>
            <a:r>
              <a:rPr lang="en-US" sz="900" dirty="0">
                <a:latin typeface="Arial" charset="0"/>
                <a:cs typeface="Arial" charset="0"/>
              </a:rPr>
              <a:t>When feasible, for adults aged 65 years and older, </a:t>
            </a:r>
            <a:r>
              <a:rPr lang="en-US" sz="900" dirty="0" err="1">
                <a:latin typeface="Arial" charset="0"/>
                <a:cs typeface="Arial" charset="0"/>
              </a:rPr>
              <a:t>Boostrix</a:t>
            </a:r>
            <a:r>
              <a:rPr lang="en-US" sz="900" dirty="0">
                <a:latin typeface="Arial" charset="0"/>
                <a:cs typeface="Arial" charset="0"/>
              </a:rPr>
              <a:t> should be used; however, either vaccine product administered to a person aged 65 years and older provides protection and is considered valid. </a:t>
            </a:r>
          </a:p>
          <a:p>
            <a:pPr>
              <a:lnSpc>
                <a:spcPct val="90000"/>
              </a:lnSpc>
            </a:pPr>
            <a:endParaRPr lang="en-US" sz="700" b="1" dirty="0">
              <a:latin typeface="Arial" charset="0"/>
              <a:cs typeface="Arial" charset="0"/>
            </a:endParaRPr>
          </a:p>
          <a:p>
            <a:pPr eaLnBrk="1" hangingPunct="1">
              <a:lnSpc>
                <a:spcPct val="90000"/>
              </a:lnSpc>
              <a:spcBef>
                <a:spcPct val="0"/>
              </a:spcBef>
            </a:pPr>
            <a:r>
              <a:rPr lang="en-US" sz="900" b="1" dirty="0">
                <a:latin typeface="Arial" charset="0"/>
                <a:cs typeface="Arial" charset="0"/>
              </a:rPr>
              <a:t>Guidance on use of </a:t>
            </a:r>
            <a:r>
              <a:rPr lang="en-US" sz="900" b="1" dirty="0" err="1">
                <a:latin typeface="Arial" charset="0"/>
                <a:cs typeface="Arial" charset="0"/>
              </a:rPr>
              <a:t>Tdap</a:t>
            </a:r>
            <a:r>
              <a:rPr lang="en-US" sz="900" b="1" dirty="0">
                <a:latin typeface="Arial" charset="0"/>
                <a:cs typeface="Arial" charset="0"/>
              </a:rPr>
              <a:t> products for pregnant women:</a:t>
            </a:r>
          </a:p>
          <a:p>
            <a:pPr eaLnBrk="1" hangingPunct="1">
              <a:lnSpc>
                <a:spcPct val="90000"/>
              </a:lnSpc>
              <a:spcBef>
                <a:spcPct val="0"/>
              </a:spcBef>
            </a:pPr>
            <a:r>
              <a:rPr lang="en-US" sz="900" dirty="0">
                <a:latin typeface="Arial" charset="0"/>
                <a:cs typeface="Arial" charset="0"/>
              </a:rPr>
              <a:t>All pregnant women should receive a dose of </a:t>
            </a:r>
            <a:r>
              <a:rPr lang="en-US" sz="900" dirty="0" err="1">
                <a:latin typeface="Arial" charset="0"/>
                <a:cs typeface="Arial" charset="0"/>
              </a:rPr>
              <a:t>Tdap</a:t>
            </a:r>
            <a:r>
              <a:rPr lang="en-US" sz="900" dirty="0">
                <a:latin typeface="Arial" charset="0"/>
                <a:cs typeface="Arial" charset="0"/>
              </a:rPr>
              <a:t> during </a:t>
            </a:r>
            <a:r>
              <a:rPr lang="en-US" sz="900" u="sng" dirty="0">
                <a:latin typeface="Arial" charset="0"/>
                <a:cs typeface="Arial" charset="0"/>
              </a:rPr>
              <a:t>each</a:t>
            </a:r>
            <a:r>
              <a:rPr lang="en-US" sz="900" dirty="0">
                <a:latin typeface="Arial" charset="0"/>
                <a:cs typeface="Arial" charset="0"/>
              </a:rPr>
              <a:t> pregnancy, irrespective of prior history of receiving </a:t>
            </a:r>
            <a:r>
              <a:rPr lang="en-US" sz="900" dirty="0" err="1">
                <a:latin typeface="Arial" charset="0"/>
                <a:cs typeface="Arial" charset="0"/>
              </a:rPr>
              <a:t>Tdap</a:t>
            </a:r>
            <a:r>
              <a:rPr lang="en-US" sz="900" dirty="0">
                <a:latin typeface="Arial" charset="0"/>
                <a:cs typeface="Arial" charset="0"/>
              </a:rPr>
              <a:t>. Optimal timing for administration is between 27 and 36 weeks gestation. </a:t>
            </a:r>
            <a:r>
              <a:rPr lang="en-US" sz="900" dirty="0">
                <a:solidFill>
                  <a:srgbClr val="FF0000"/>
                </a:solidFill>
                <a:latin typeface="Arial" charset="0"/>
                <a:cs typeface="Arial" charset="0"/>
              </a:rPr>
              <a:t>If a dose is given early in that same pregnancy, do NOT repeat it at 27-36 weeks. </a:t>
            </a:r>
            <a:r>
              <a:rPr lang="en-US" sz="900" dirty="0">
                <a:latin typeface="Arial" charset="0"/>
                <a:cs typeface="Arial" charset="0"/>
              </a:rPr>
              <a:t>If not given during pregnancy, give </a:t>
            </a:r>
            <a:r>
              <a:rPr lang="en-US" sz="900" dirty="0" err="1">
                <a:latin typeface="Arial" charset="0"/>
                <a:cs typeface="Arial" charset="0"/>
              </a:rPr>
              <a:t>Tdap</a:t>
            </a:r>
            <a:r>
              <a:rPr lang="en-US" sz="900" dirty="0">
                <a:latin typeface="Arial" charset="0"/>
                <a:cs typeface="Arial" charset="0"/>
              </a:rPr>
              <a:t> immediately postpartum</a:t>
            </a:r>
            <a:r>
              <a:rPr lang="en-US" sz="900" b="1" baseline="30000" dirty="0">
                <a:latin typeface="Arial" charset="0"/>
                <a:cs typeface="Arial" charset="0"/>
              </a:rPr>
              <a:t>3</a:t>
            </a:r>
            <a:r>
              <a:rPr lang="en-US" sz="900" dirty="0">
                <a:latin typeface="Arial" charset="0"/>
                <a:cs typeface="Arial" charset="0"/>
              </a:rPr>
              <a:t>.  </a:t>
            </a:r>
          </a:p>
          <a:p>
            <a:pPr eaLnBrk="1" hangingPunct="1">
              <a:lnSpc>
                <a:spcPct val="90000"/>
              </a:lnSpc>
              <a:spcBef>
                <a:spcPct val="0"/>
              </a:spcBef>
            </a:pPr>
            <a:endParaRPr lang="en-US" sz="800" b="1" dirty="0">
              <a:latin typeface="Arial" charset="0"/>
            </a:endParaRPr>
          </a:p>
          <a:p>
            <a:pPr eaLnBrk="1" hangingPunct="1">
              <a:lnSpc>
                <a:spcPct val="90000"/>
              </a:lnSpc>
              <a:spcBef>
                <a:spcPct val="0"/>
              </a:spcBef>
            </a:pPr>
            <a:r>
              <a:rPr lang="en-US" sz="800" b="1" dirty="0">
                <a:latin typeface="Arial" charset="0"/>
              </a:rPr>
              <a:t>References:</a:t>
            </a:r>
          </a:p>
          <a:p>
            <a:pPr>
              <a:lnSpc>
                <a:spcPct val="90000"/>
              </a:lnSpc>
            </a:pPr>
            <a:r>
              <a:rPr lang="en-US" sz="800" dirty="0">
                <a:latin typeface="Arial" charset="0"/>
                <a:cs typeface="Arial" charset="0"/>
              </a:rPr>
              <a:t>     1. ACIP </a:t>
            </a:r>
            <a:r>
              <a:rPr lang="en-US" sz="800" dirty="0">
                <a:latin typeface="Arial" charset="0"/>
              </a:rPr>
              <a:t>Updated Recommendations for Use of </a:t>
            </a:r>
            <a:r>
              <a:rPr lang="en-US" sz="800" dirty="0" err="1">
                <a:latin typeface="Arial" charset="0"/>
              </a:rPr>
              <a:t>Tdap</a:t>
            </a:r>
            <a:r>
              <a:rPr lang="en-US" sz="800" dirty="0">
                <a:latin typeface="Arial" charset="0"/>
              </a:rPr>
              <a:t>, 2010, MMWR  January 14, 2011;  60 (1); 13-15 </a:t>
            </a:r>
            <a:endParaRPr lang="en-US" sz="800" dirty="0">
              <a:latin typeface="Arial" charset="0"/>
              <a:cs typeface="Arial" charset="0"/>
            </a:endParaRPr>
          </a:p>
          <a:p>
            <a:pPr>
              <a:lnSpc>
                <a:spcPct val="90000"/>
              </a:lnSpc>
            </a:pPr>
            <a:r>
              <a:rPr lang="en-US" sz="800" dirty="0">
                <a:latin typeface="Arial" charset="0"/>
                <a:cs typeface="Arial" charset="0"/>
              </a:rPr>
              <a:t>     2.ACIP Updated Recommendations for Use of </a:t>
            </a:r>
            <a:r>
              <a:rPr lang="en-US" sz="800" dirty="0" err="1">
                <a:latin typeface="Arial" charset="0"/>
                <a:cs typeface="Arial" charset="0"/>
              </a:rPr>
              <a:t>Tdap</a:t>
            </a:r>
            <a:r>
              <a:rPr lang="en-US" sz="800" dirty="0">
                <a:latin typeface="Arial" charset="0"/>
                <a:cs typeface="Arial" charset="0"/>
              </a:rPr>
              <a:t> in Adults Aged 65 Years and Older, MMWR  June 29, 2012; 	61(25);468-470</a:t>
            </a:r>
          </a:p>
          <a:p>
            <a:pPr>
              <a:lnSpc>
                <a:spcPct val="90000"/>
              </a:lnSpc>
              <a:spcBef>
                <a:spcPct val="0"/>
              </a:spcBef>
            </a:pPr>
            <a:r>
              <a:rPr lang="en-US" sz="800" dirty="0">
                <a:latin typeface="Arial" charset="0"/>
                <a:cs typeface="Arial" charset="0"/>
              </a:rPr>
              <a:t>     </a:t>
            </a:r>
            <a:r>
              <a:rPr lang="en-US" sz="800" dirty="0">
                <a:solidFill>
                  <a:srgbClr val="FF0000"/>
                </a:solidFill>
                <a:latin typeface="Arial" charset="0"/>
                <a:cs typeface="Arial" charset="0"/>
              </a:rPr>
              <a:t>3. </a:t>
            </a:r>
            <a:r>
              <a:rPr lang="en-US" sz="900" i="1" dirty="0">
                <a:solidFill>
                  <a:srgbClr val="FF0000"/>
                </a:solidFill>
                <a:latin typeface="Arial" charset="0"/>
              </a:rPr>
              <a:t>MMWR</a:t>
            </a:r>
            <a:r>
              <a:rPr lang="en-US" sz="900" dirty="0">
                <a:solidFill>
                  <a:srgbClr val="FF0000"/>
                </a:solidFill>
                <a:latin typeface="Arial" charset="0"/>
              </a:rPr>
              <a:t>, February 22, 2013, </a:t>
            </a:r>
            <a:r>
              <a:rPr lang="en-US" sz="900" dirty="0" err="1">
                <a:solidFill>
                  <a:srgbClr val="FF0000"/>
                </a:solidFill>
                <a:latin typeface="Arial" charset="0"/>
              </a:rPr>
              <a:t>Vol</a:t>
            </a:r>
            <a:r>
              <a:rPr lang="en-US" sz="900" dirty="0">
                <a:solidFill>
                  <a:srgbClr val="FF0000"/>
                </a:solidFill>
                <a:latin typeface="Arial" charset="0"/>
              </a:rPr>
              <a:t> 62, #7 </a:t>
            </a:r>
            <a:endParaRPr lang="en-US" sz="800" dirty="0">
              <a:solidFill>
                <a:srgbClr val="FF0000"/>
              </a:solidFill>
              <a:latin typeface="Arial" charset="0"/>
              <a:cs typeface="Arial" charset="0"/>
            </a:endParaRPr>
          </a:p>
          <a:p>
            <a:pPr>
              <a:lnSpc>
                <a:spcPct val="90000"/>
              </a:lnSpc>
              <a:spcBef>
                <a:spcPct val="0"/>
              </a:spcBef>
            </a:pPr>
            <a:r>
              <a:rPr lang="en-US" sz="800" dirty="0">
                <a:solidFill>
                  <a:srgbClr val="FF0000"/>
                </a:solidFill>
                <a:latin typeface="Arial" charset="0"/>
                <a:cs typeface="Arial" charset="0"/>
              </a:rPr>
              <a:t>     4. www.immunize.org,  Ask the Experts, Tetanus section, IAC, Sept. 2013</a:t>
            </a: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p:spPr>
        <p:txBody>
          <a:bodyPr/>
          <a:lstStyle/>
          <a:p>
            <a:fld id="{FD3F78DB-C70E-40A0-818B-E287E5169FFC}" type="slidenum">
              <a:rPr lang="en-US" smtClean="0">
                <a:latin typeface="Arial" charset="0"/>
                <a:cs typeface="Arial" charset="0"/>
              </a:rPr>
              <a:pPr/>
              <a:t>34</a:t>
            </a:fld>
            <a:endParaRPr lang="en-US" smtClean="0">
              <a:latin typeface="Arial" charset="0"/>
              <a:cs typeface="Arial" charset="0"/>
            </a:endParaRPr>
          </a:p>
        </p:txBody>
      </p:sp>
      <p:sp>
        <p:nvSpPr>
          <p:cNvPr id="25395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p>
        </p:txBody>
      </p:sp>
      <p:sp>
        <p:nvSpPr>
          <p:cNvPr id="25395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8E1A5A82-969D-438F-9EB6-C10BB65F58EE}" type="slidenum">
              <a:rPr lang="en-US" sz="1200"/>
              <a:pPr algn="r"/>
              <a:t>34</a:t>
            </a:fld>
            <a:endParaRPr lang="en-US" sz="1200"/>
          </a:p>
        </p:txBody>
      </p:sp>
      <p:sp>
        <p:nvSpPr>
          <p:cNvPr id="253956"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p>
        </p:txBody>
      </p:sp>
      <p:sp>
        <p:nvSpPr>
          <p:cNvPr id="253957"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E1B36FF7-8FB8-480E-A3DA-9B3F4B851989}" type="slidenum">
              <a:rPr lang="en-US" sz="1200"/>
              <a:pPr algn="r"/>
              <a:t>34</a:t>
            </a:fld>
            <a:endParaRPr lang="en-US" sz="1200"/>
          </a:p>
        </p:txBody>
      </p:sp>
      <p:sp>
        <p:nvSpPr>
          <p:cNvPr id="253958" name="Rectangle 2"/>
          <p:cNvSpPr>
            <a:spLocks noGrp="1" noRot="1" noChangeAspect="1" noChangeArrowheads="1" noTextEdit="1"/>
          </p:cNvSpPr>
          <p:nvPr>
            <p:ph type="sldImg"/>
          </p:nvPr>
        </p:nvSpPr>
        <p:spPr>
          <a:xfrm>
            <a:off x="1222375" y="687388"/>
            <a:ext cx="4656138" cy="3490912"/>
          </a:xfrm>
          <a:ln/>
        </p:spPr>
      </p:sp>
      <p:sp>
        <p:nvSpPr>
          <p:cNvPr id="253959" name="Rectangle 3"/>
          <p:cNvSpPr>
            <a:spLocks noGrp="1" noChangeArrowheads="1"/>
          </p:cNvSpPr>
          <p:nvPr>
            <p:ph type="body" idx="1"/>
          </p:nvPr>
        </p:nvSpPr>
        <p:spPr>
          <a:xfrm>
            <a:off x="702310" y="4358872"/>
            <a:ext cx="5618480" cy="4665678"/>
          </a:xfrm>
          <a:noFill/>
          <a:ln/>
        </p:spPr>
        <p:txBody>
          <a:bodyPr lIns="90913" tIns="45457" rIns="90913" bIns="45457"/>
          <a:lstStyle/>
          <a:p>
            <a:pPr eaLnBrk="1" hangingPunct="1"/>
            <a:r>
              <a:rPr lang="en-US" sz="1000">
                <a:latin typeface="Arial" charset="0"/>
              </a:rPr>
              <a:t>The Advisory Committee on Immunization Practices of the Centers for Disease Control and Prevention has recommended hepatitis A vaccine for all previously unvaccinated persons who will have close contact with international adoptees from countries with high or intermediate hepatitis A endemicity. The vaccine should be given during the first 60 days following the adoptee’s arrival in the United States.</a:t>
            </a:r>
            <a:r>
              <a:rPr lang="en-US" sz="1000" baseline="30000">
                <a:latin typeface="Arial" charset="0"/>
              </a:rPr>
              <a:t>3</a:t>
            </a:r>
            <a:r>
              <a:rPr lang="en-US" sz="1000">
                <a:latin typeface="Arial" charset="0"/>
              </a:rPr>
              <a:t> </a:t>
            </a:r>
          </a:p>
          <a:p>
            <a:pPr eaLnBrk="1" hangingPunct="1"/>
            <a:r>
              <a:rPr lang="en-US" sz="1000" b="1">
                <a:latin typeface="Arial" charset="0"/>
              </a:rPr>
              <a:t>References:</a:t>
            </a:r>
          </a:p>
          <a:p>
            <a:pPr eaLnBrk="1" hangingPunct="1"/>
            <a:r>
              <a:rPr lang="en-US" sz="1000">
                <a:latin typeface="Arial" charset="0"/>
              </a:rPr>
              <a:t>1. Prevention of Hepatitis A Through Active or Passive Immunization - Recommendations of the Advisory Committee on Immunization Practices (ACIP) MMWR Vol. 55/No. RR-7 May 19, 2006</a:t>
            </a:r>
          </a:p>
          <a:p>
            <a:pPr eaLnBrk="1" hangingPunct="1"/>
            <a:r>
              <a:rPr lang="en-US" sz="1000">
                <a:latin typeface="Arial" charset="0"/>
              </a:rPr>
              <a:t>2. Notice to Readers: FDA Approval of an Alternate Dosing Schedule for a Combined Hepatitis A and B Vaccine (Twinrix®) MMWR</a:t>
            </a:r>
            <a:r>
              <a:rPr lang="en-US" sz="1000" b="1">
                <a:latin typeface="Arial" charset="0"/>
              </a:rPr>
              <a:t> </a:t>
            </a:r>
            <a:r>
              <a:rPr lang="en-US" sz="1000">
                <a:latin typeface="Arial" charset="0"/>
              </a:rPr>
              <a:t>56(40);1057</a:t>
            </a:r>
            <a:r>
              <a:rPr lang="en-US" sz="1000" b="1">
                <a:latin typeface="Arial" charset="0"/>
              </a:rPr>
              <a:t> </a:t>
            </a:r>
            <a:r>
              <a:rPr lang="en-US" sz="1000">
                <a:latin typeface="Arial" charset="0"/>
              </a:rPr>
              <a:t>October 12, 2007</a:t>
            </a:r>
          </a:p>
          <a:p>
            <a:pPr eaLnBrk="1" hangingPunct="1"/>
            <a:r>
              <a:rPr lang="en-US" sz="1000">
                <a:latin typeface="Arial" charset="0"/>
              </a:rPr>
              <a:t>3. Updated Recommendations from the Advisory Committee on Immunization Practices (ACIP) for Use of Hepatitis A Vaccine in Close Contacts of Newly Arriving International Adoptees</a:t>
            </a:r>
            <a:r>
              <a:rPr lang="en-US" sz="1000" b="1">
                <a:latin typeface="Arial" charset="0"/>
              </a:rPr>
              <a:t> </a:t>
            </a:r>
            <a:r>
              <a:rPr lang="en-US" sz="1000">
                <a:latin typeface="Arial" charset="0"/>
              </a:rPr>
              <a:t>MMWR</a:t>
            </a:r>
            <a:r>
              <a:rPr lang="en-US" sz="1000" b="1">
                <a:latin typeface="Arial" charset="0"/>
              </a:rPr>
              <a:t> </a:t>
            </a:r>
            <a:r>
              <a:rPr lang="en-US" sz="1000">
                <a:latin typeface="Arial" charset="0"/>
              </a:rPr>
              <a:t>58(36);1006-1007</a:t>
            </a:r>
            <a:r>
              <a:rPr lang="en-US" sz="1000" b="1">
                <a:latin typeface="Arial" charset="0"/>
              </a:rPr>
              <a:t> </a:t>
            </a:r>
            <a:r>
              <a:rPr lang="en-US" sz="1000">
                <a:latin typeface="Arial" charset="0"/>
              </a:rPr>
              <a:t>September 18, 2009  </a:t>
            </a:r>
          </a:p>
        </p:txBody>
      </p:sp>
      <p:sp>
        <p:nvSpPr>
          <p:cNvPr id="9" name="Footer Placeholder 8"/>
          <p:cNvSpPr>
            <a:spLocks noGrp="1"/>
          </p:cNvSpPr>
          <p:nvPr>
            <p:ph type="ftr" sz="quarter" idx="4"/>
          </p:nvPr>
        </p:nvSpPr>
        <p:spPr/>
        <p:txBody>
          <a:bodyPr/>
          <a:lstStyle/>
          <a:p>
            <a:pPr>
              <a:defRPr/>
            </a:pPr>
            <a:r>
              <a:rPr lang="en-US" smtClean="0"/>
              <a:t>EPIC 2014</a:t>
            </a:r>
            <a:endParaRPr lang="en-US"/>
          </a:p>
        </p:txBody>
      </p:sp>
      <p:sp>
        <p:nvSpPr>
          <p:cNvPr id="253961" name="Text Box 10"/>
          <p:cNvSpPr txBox="1">
            <a:spLocks noChangeArrowheads="1"/>
          </p:cNvSpPr>
          <p:nvPr/>
        </p:nvSpPr>
        <p:spPr bwMode="auto">
          <a:xfrm>
            <a:off x="4525998" y="2136515"/>
            <a:ext cx="1092482" cy="397417"/>
          </a:xfrm>
          <a:prstGeom prst="rect">
            <a:avLst/>
          </a:prstGeom>
          <a:noFill/>
          <a:ln w="9525">
            <a:noFill/>
            <a:miter lim="800000"/>
            <a:headEnd/>
            <a:tailEnd/>
          </a:ln>
        </p:spPr>
        <p:txBody>
          <a:bodyPr lIns="92446" tIns="46223" rIns="92446" bIns="46223">
            <a:spAutoFit/>
          </a:bodyPr>
          <a:lstStyle/>
          <a:p>
            <a:pPr>
              <a:spcBef>
                <a:spcPct val="50000"/>
              </a:spcBef>
            </a:pPr>
            <a:r>
              <a:rPr lang="en-US" sz="1000">
                <a:solidFill>
                  <a:srgbClr val="FF0000"/>
                </a:solidFill>
              </a:rPr>
              <a:t> took the capital letters out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dirty="0" smtClean="0"/>
              <a:t>To obtain nursing contact hours for this session, you must be present for the entire presentation and complete an evaluation.</a:t>
            </a:r>
          </a:p>
          <a:p>
            <a:pPr eaLnBrk="1" hangingPunct="1">
              <a:buFontTx/>
              <a:buChar char="•"/>
            </a:pPr>
            <a:r>
              <a:rPr lang="en-US" b="1" dirty="0" smtClean="0"/>
              <a:t>Contact hours for this session only are available until 8/31/2015.</a:t>
            </a:r>
          </a:p>
          <a:p>
            <a:endParaRPr lang="en-US" dirty="0" smtClean="0"/>
          </a:p>
        </p:txBody>
      </p:sp>
      <p:sp>
        <p:nvSpPr>
          <p:cNvPr id="56324" name="Slide Number Placeholder 3"/>
          <p:cNvSpPr>
            <a:spLocks noGrp="1"/>
          </p:cNvSpPr>
          <p:nvPr>
            <p:ph type="sldNum" sz="quarter" idx="5"/>
          </p:nvPr>
        </p:nvSpPr>
        <p:spPr>
          <a:noFill/>
        </p:spPr>
        <p:txBody>
          <a:bodyPr/>
          <a:lstStyle/>
          <a:p>
            <a:fld id="{6C7EFB13-0929-43BE-8953-5B923B4F9B9A}"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p:txBody>
          <a:bodyPr/>
          <a:lstStyle/>
          <a:p>
            <a:pPr>
              <a:defRPr/>
            </a:pPr>
            <a:fld id="{E86E08B6-6BA4-44E8-B416-8BBA008B4017}" type="slidenum">
              <a:rPr lang="en-US" smtClean="0">
                <a:solidFill>
                  <a:prstClr val="black"/>
                </a:solidFill>
              </a:rPr>
              <a:pPr>
                <a:defRPr/>
              </a:pPr>
              <a:t>36</a:t>
            </a:fld>
            <a:endParaRPr lang="en-US" smtClean="0">
              <a:solidFill>
                <a:prstClr val="black"/>
              </a:solidFill>
            </a:endParaRPr>
          </a:p>
        </p:txBody>
      </p:sp>
      <p:sp>
        <p:nvSpPr>
          <p:cNvPr id="256002"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endParaRPr>
          </a:p>
        </p:txBody>
      </p:sp>
      <p:sp>
        <p:nvSpPr>
          <p:cNvPr id="25600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D728AF84-90EF-4BC3-87E2-35FBEC650C18}" type="slidenum">
              <a:rPr lang="en-US" sz="1200">
                <a:solidFill>
                  <a:srgbClr val="000000"/>
                </a:solidFill>
              </a:rPr>
              <a:pPr algn="r"/>
              <a:t>36</a:t>
            </a:fld>
            <a:endParaRPr lang="en-US" sz="1200">
              <a:solidFill>
                <a:srgbClr val="000000"/>
              </a:solidFill>
            </a:endParaRPr>
          </a:p>
        </p:txBody>
      </p:sp>
      <p:sp>
        <p:nvSpPr>
          <p:cNvPr id="25600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endParaRPr>
          </a:p>
        </p:txBody>
      </p:sp>
      <p:sp>
        <p:nvSpPr>
          <p:cNvPr id="25600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A0BDA6E3-26CB-4CBF-B835-0E33B361E08C}" type="slidenum">
              <a:rPr lang="en-US" sz="1200">
                <a:solidFill>
                  <a:srgbClr val="000000"/>
                </a:solidFill>
              </a:rPr>
              <a:pPr algn="r"/>
              <a:t>36</a:t>
            </a:fld>
            <a:endParaRPr lang="en-US" sz="1200">
              <a:solidFill>
                <a:srgbClr val="000000"/>
              </a:solidFill>
            </a:endParaRPr>
          </a:p>
        </p:txBody>
      </p:sp>
      <p:sp>
        <p:nvSpPr>
          <p:cNvPr id="256006" name="Rectangle 2"/>
          <p:cNvSpPr>
            <a:spLocks noGrp="1" noRot="1" noChangeAspect="1" noChangeArrowheads="1" noTextEdit="1"/>
          </p:cNvSpPr>
          <p:nvPr>
            <p:ph type="sldImg"/>
          </p:nvPr>
        </p:nvSpPr>
        <p:spPr>
          <a:xfrm>
            <a:off x="1222375" y="687388"/>
            <a:ext cx="4656138" cy="3490912"/>
          </a:xfrm>
          <a:ln/>
        </p:spPr>
      </p:sp>
      <p:sp>
        <p:nvSpPr>
          <p:cNvPr id="803843" name="Rectangle 3"/>
          <p:cNvSpPr>
            <a:spLocks noGrp="1" noChangeArrowheads="1"/>
          </p:cNvSpPr>
          <p:nvPr>
            <p:ph type="body" idx="1"/>
          </p:nvPr>
        </p:nvSpPr>
        <p:spPr>
          <a:xfrm>
            <a:off x="235730" y="4459021"/>
            <a:ext cx="6558145" cy="4557580"/>
          </a:xfrm>
        </p:spPr>
        <p:txBody>
          <a:bodyPr lIns="90675" tIns="45336" rIns="90675" bIns="45336"/>
          <a:lstStyle/>
          <a:p>
            <a:pPr eaLnBrk="1" hangingPunct="1">
              <a:buClr>
                <a:schemeClr val="tx1"/>
              </a:buClr>
              <a:buFont typeface="Wingdings" pitchFamily="2" charset="2"/>
              <a:buNone/>
              <a:defRPr/>
            </a:pPr>
            <a:r>
              <a:rPr lang="en-US" sz="1000">
                <a:latin typeface="Arial" charset="0"/>
              </a:rPr>
              <a:t>Incubation period from time of infection to onset of symptoms is 45 to 160 days (average, 90 days) </a:t>
            </a:r>
          </a:p>
          <a:p>
            <a:pPr eaLnBrk="1" hangingPunct="1">
              <a:buClr>
                <a:schemeClr val="tx1"/>
              </a:buClr>
              <a:buFont typeface="Wingdings" pitchFamily="2" charset="2"/>
              <a:buNone/>
              <a:defRPr/>
            </a:pPr>
            <a:r>
              <a:rPr lang="en-US" sz="1000">
                <a:latin typeface="Arial" charset="0"/>
              </a:rPr>
              <a:t>Approximately 10% of acute hepatitis B infections progress to chronic Hepatitis B infection. </a:t>
            </a:r>
          </a:p>
          <a:p>
            <a:pPr eaLnBrk="1" hangingPunct="1">
              <a:buClr>
                <a:schemeClr val="tx1"/>
              </a:buClr>
              <a:buFont typeface="Wingdings" pitchFamily="2" charset="2"/>
              <a:buNone/>
              <a:defRPr/>
            </a:pPr>
            <a:r>
              <a:rPr lang="en-US" sz="1000">
                <a:latin typeface="Arial" charset="0"/>
              </a:rPr>
              <a:t>90% of infants and 30-50% of children 1-5 years of age with acute hepatitis B infection become carriers</a:t>
            </a:r>
          </a:p>
          <a:p>
            <a:pPr eaLnBrk="1" hangingPunct="1">
              <a:buClr>
                <a:schemeClr val="tx1"/>
              </a:buClr>
              <a:buFont typeface="Wingdings" pitchFamily="2" charset="2"/>
              <a:buNone/>
              <a:defRPr/>
            </a:pPr>
            <a:r>
              <a:rPr lang="en-US" sz="1000">
                <a:latin typeface="Arial" charset="0"/>
              </a:rPr>
              <a:t>Many with chronic infection are asymptomatic. Chronic infection may progress to cirrhosis, liver failure &amp; hepatocellular carcinoma</a:t>
            </a:r>
          </a:p>
          <a:p>
            <a:pPr eaLnBrk="1" hangingPunct="1">
              <a:buClr>
                <a:schemeClr val="tx1"/>
              </a:buClr>
              <a:buFont typeface="Wingdings" pitchFamily="2" charset="2"/>
              <a:buNone/>
              <a:defRPr/>
            </a:pPr>
            <a:r>
              <a:rPr lang="en-US" sz="1000" b="1">
                <a:latin typeface="Arial" charset="0"/>
              </a:rPr>
              <a:t>The ACIP recommends Hepatitis B vaccine for unvaccinated adults with diabetes mellitus ages 19 through 59 years. Hepatitis B vaccine may be administered to those age 60 years and older at the discretion of the treating clinician. (MMWR/December 23, 2011/Vol.60/No. 50)</a:t>
            </a:r>
            <a:endParaRPr lang="en-US" sz="1000" b="1" u="sng">
              <a:latin typeface="Arial" charset="0"/>
            </a:endParaRPr>
          </a:p>
          <a:p>
            <a:pPr eaLnBrk="1" hangingPunct="1">
              <a:buClr>
                <a:schemeClr val="tx1"/>
              </a:buClr>
              <a:buFont typeface="Wingdings" pitchFamily="2" charset="2"/>
              <a:buNone/>
              <a:defRPr/>
            </a:pPr>
            <a:r>
              <a:rPr lang="en-US" sz="1000" b="1" u="sng">
                <a:latin typeface="Arial" charset="0"/>
              </a:rPr>
              <a:t>All pregnant women should be tested routinely for H</a:t>
            </a:r>
            <a:r>
              <a:rPr lang="en-US" sz="1000" b="1" u="sng">
                <a:solidFill>
                  <a:srgbClr val="FF0000"/>
                </a:solidFill>
                <a:latin typeface="Arial" charset="0"/>
              </a:rPr>
              <a:t>B</a:t>
            </a:r>
            <a:r>
              <a:rPr lang="en-US" sz="1000" b="1" u="sng">
                <a:latin typeface="Arial" charset="0"/>
              </a:rPr>
              <a:t>sAg</a:t>
            </a:r>
            <a:r>
              <a:rPr lang="en-US" sz="1000" u="sng">
                <a:latin typeface="Arial" charset="0"/>
              </a:rPr>
              <a:t>  </a:t>
            </a:r>
          </a:p>
          <a:p>
            <a:pPr eaLnBrk="1" hangingPunct="1">
              <a:buClr>
                <a:schemeClr val="tx1"/>
              </a:buClr>
              <a:buFont typeface="Wingdings" pitchFamily="2" charset="2"/>
              <a:buNone/>
              <a:defRPr/>
            </a:pPr>
            <a:r>
              <a:rPr lang="en-US" sz="1000">
                <a:latin typeface="Arial" charset="0"/>
                <a:sym typeface="Symbol" pitchFamily="18" charset="2"/>
              </a:rPr>
              <a:t>90% of healthy adults &amp; 95% of infants, children &amp; adolescents develop adequate antibody response after a complete series</a:t>
            </a:r>
          </a:p>
          <a:p>
            <a:pPr eaLnBrk="1" hangingPunct="1">
              <a:buClr>
                <a:schemeClr val="tx1"/>
              </a:buClr>
              <a:buFont typeface="Wingdings" pitchFamily="2" charset="2"/>
              <a:buNone/>
              <a:defRPr/>
            </a:pPr>
            <a:r>
              <a:rPr lang="en-US" sz="1000">
                <a:latin typeface="Arial" charset="0"/>
                <a:sym typeface="Symbol" pitchFamily="18" charset="2"/>
              </a:rPr>
              <a:t>If no antibody response after 6 doses, person is a non-responder and is susceptible to hepatitis B </a:t>
            </a:r>
          </a:p>
          <a:p>
            <a:pPr eaLnBrk="1" hangingPunct="1">
              <a:buClr>
                <a:schemeClr val="tx1"/>
              </a:buClr>
              <a:buFont typeface="Wingdings" pitchFamily="2" charset="2"/>
              <a:buNone/>
              <a:defRPr/>
            </a:pPr>
            <a:r>
              <a:rPr lang="en-US" sz="1000">
                <a:latin typeface="Arial" charset="0"/>
                <a:sym typeface="Symbol" pitchFamily="18" charset="2"/>
              </a:rPr>
              <a:t>Booster doses NOT recommended for any age group</a:t>
            </a:r>
            <a:endParaRPr lang="en-US" sz="1000" b="1">
              <a:latin typeface="Arial" charset="0"/>
              <a:sym typeface="Symbol" pitchFamily="18" charset="2"/>
            </a:endParaRPr>
          </a:p>
          <a:p>
            <a:pPr eaLnBrk="1" hangingPunct="1">
              <a:defRPr/>
            </a:pPr>
            <a:r>
              <a:rPr lang="en-US" sz="1000" b="1">
                <a:latin typeface="Arial" charset="0"/>
                <a:sym typeface="Symbol" pitchFamily="18" charset="2"/>
              </a:rPr>
              <a:t>References:</a:t>
            </a:r>
          </a:p>
          <a:p>
            <a:pPr eaLnBrk="1" hangingPunct="1">
              <a:defRPr/>
            </a:pPr>
            <a:r>
              <a:rPr lang="en-US" sz="1000">
                <a:latin typeface="Arial" charset="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sz="1000">
                <a:latin typeface="Arial" charset="0"/>
                <a:sym typeface="Symbol" pitchFamily="18" charset="2"/>
              </a:rPr>
              <a:t>MMWR Vol. 54/ No. RR-16 December 23, 2005</a:t>
            </a:r>
            <a:endParaRPr lang="en-US" sz="1000">
              <a:latin typeface="Arial" charset="0"/>
              <a:sym typeface="Symbol" pitchFamily="18" charset="2"/>
            </a:endParaRPr>
          </a:p>
          <a:p>
            <a:pPr eaLnBrk="1" hangingPunct="1">
              <a:defRPr/>
            </a:pPr>
            <a:r>
              <a:rPr lang="en-US" sz="1000">
                <a:latin typeface="Arial" charset="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sz="1000">
                <a:latin typeface="Arial" charset="0"/>
                <a:sym typeface="Symbol" pitchFamily="18" charset="2"/>
              </a:rPr>
              <a:t>MMWR Vol. 55/ No. RR-16 December 8, 2006</a:t>
            </a:r>
            <a:r>
              <a:rPr lang="en-US" sz="1000">
                <a:latin typeface="Arial" charset="0"/>
                <a:sym typeface="Symbol" pitchFamily="18" charset="2"/>
              </a:rPr>
              <a:t> </a:t>
            </a:r>
          </a:p>
          <a:p>
            <a:pPr eaLnBrk="1" hangingPunct="1">
              <a:lnSpc>
                <a:spcPct val="80000"/>
              </a:lnSpc>
              <a:buClr>
                <a:schemeClr val="tx1"/>
              </a:buClr>
              <a:buFont typeface="Wingdings" pitchFamily="2" charset="2"/>
              <a:buChar char="§"/>
              <a:defRPr/>
            </a:pPr>
            <a:endParaRPr lang="en-US" sz="500" b="1">
              <a:latin typeface="Arial" charset="0"/>
              <a:sym typeface="Symbol" pitchFamily="18" charset="2"/>
            </a:endParaRPr>
          </a:p>
          <a:p>
            <a:pPr eaLnBrk="1" hangingPunct="1">
              <a:lnSpc>
                <a:spcPct val="80000"/>
              </a:lnSpc>
              <a:defRPr/>
            </a:pPr>
            <a:r>
              <a:rPr lang="en-US" smtClean="0">
                <a:solidFill>
                  <a:srgbClr val="FF0000"/>
                </a:solidFill>
                <a:effectLst>
                  <a:outerShdw blurRad="38100" dist="38100" dir="2700000" algn="tl">
                    <a:srgbClr val="C0C0C0"/>
                  </a:outerShdw>
                </a:effectLst>
                <a:latin typeface="Arial" charset="0"/>
                <a:sym typeface="Symbol" pitchFamily="18" charset="2"/>
              </a:rPr>
              <a:t>Changed spacing of references</a:t>
            </a:r>
          </a:p>
        </p:txBody>
      </p:sp>
      <p:sp>
        <p:nvSpPr>
          <p:cNvPr id="9" name="Footer Placeholder 8"/>
          <p:cNvSpPr>
            <a:spLocks noGrp="1"/>
          </p:cNvSpPr>
          <p:nvPr>
            <p:ph type="ftr" sz="quarter" idx="4"/>
          </p:nvPr>
        </p:nvSpPr>
        <p:spPr/>
        <p:txBody>
          <a:bodyPr/>
          <a:lstStyle/>
          <a:p>
            <a:pPr>
              <a:defRPr/>
            </a:pPr>
            <a:r>
              <a:rPr lang="en-US" smtClean="0"/>
              <a:t>EPIC 2014</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40</a:t>
            </a:fld>
            <a:endParaRPr lang="en-US" smtClean="0">
              <a:solidFill>
                <a:prstClr val="black"/>
              </a:solidFill>
            </a:endParaRPr>
          </a:p>
        </p:txBody>
      </p:sp>
      <p:sp>
        <p:nvSpPr>
          <p:cNvPr id="22323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476529F1-0D49-43CF-BC22-39D230751FD1}" type="slidenum">
              <a:rPr lang="en-US" sz="1200">
                <a:solidFill>
                  <a:prstClr val="black"/>
                </a:solidFill>
                <a:cs typeface="Arial" charset="0"/>
              </a:rPr>
              <a:pPr algn="r"/>
              <a:t>40</a:t>
            </a:fld>
            <a:endParaRPr lang="en-US" sz="1200">
              <a:solidFill>
                <a:prstClr val="black"/>
              </a:solidFill>
              <a:cs typeface="Arial" charset="0"/>
            </a:endParaRPr>
          </a:p>
        </p:txBody>
      </p:sp>
      <p:sp>
        <p:nvSpPr>
          <p:cNvPr id="223236"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A24662CE-1636-4BF5-8DB6-6A4C0DCB6249}" type="slidenum">
              <a:rPr lang="en-US" sz="1200">
                <a:solidFill>
                  <a:prstClr val="black"/>
                </a:solidFill>
                <a:cs typeface="Arial" charset="0"/>
              </a:rPr>
              <a:pPr algn="r"/>
              <a:t>40</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5863" y="698500"/>
            <a:ext cx="4654550" cy="3490913"/>
          </a:xfrm>
          <a:ln/>
        </p:spPr>
      </p:sp>
      <p:sp>
        <p:nvSpPr>
          <p:cNvPr id="223239" name="Rectangle 3"/>
          <p:cNvSpPr>
            <a:spLocks noGrp="1" noChangeArrowheads="1"/>
          </p:cNvSpPr>
          <p:nvPr>
            <p:ph type="body" idx="1"/>
          </p:nvPr>
        </p:nvSpPr>
        <p:spPr>
          <a:xfrm>
            <a:off x="312138" y="4729265"/>
            <a:ext cx="6298030" cy="4579835"/>
          </a:xfrm>
          <a:noFill/>
          <a:ln/>
        </p:spPr>
        <p:txBody>
          <a:bodyPr lIns="90921" tIns="45461" rIns="90921" bIns="45461"/>
          <a:lstStyle/>
          <a:p>
            <a:pPr eaLnBrk="1" hangingPunct="1">
              <a:lnSpc>
                <a:spcPct val="80000"/>
              </a:lnSpc>
            </a:pPr>
            <a:r>
              <a:rPr lang="en-US" sz="1000" b="1" u="sng" dirty="0">
                <a:latin typeface="Arial" charset="0"/>
              </a:rPr>
              <a:t>MEASLES </a:t>
            </a:r>
            <a:r>
              <a:rPr lang="en-US" sz="1000" b="1" dirty="0">
                <a:latin typeface="Arial" charset="0"/>
              </a:rPr>
              <a:t>(</a:t>
            </a:r>
            <a:r>
              <a:rPr lang="en-US" sz="1000" dirty="0">
                <a:latin typeface="Arial" charset="0"/>
              </a:rPr>
              <a:t>caused by </a:t>
            </a:r>
            <a:r>
              <a:rPr lang="en-US" sz="1000" dirty="0" err="1">
                <a:latin typeface="Arial" charset="0"/>
              </a:rPr>
              <a:t>paramyxovirus</a:t>
            </a:r>
            <a:r>
              <a:rPr lang="en-US" sz="1000" dirty="0">
                <a:latin typeface="Arial" charset="0"/>
              </a:rPr>
              <a:t>)</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80000"/>
              </a:lnSpc>
            </a:pPr>
            <a:r>
              <a:rPr lang="en-US" sz="1000" dirty="0">
                <a:latin typeface="Arial" charset="0"/>
              </a:rPr>
              <a:t>Initial symptoms are runny nose, followed by increasing fever (103º-105º), cough, conjunctivitis, </a:t>
            </a:r>
            <a:r>
              <a:rPr lang="en-US" sz="1000" dirty="0" err="1">
                <a:latin typeface="Arial" charset="0"/>
              </a:rPr>
              <a:t>Koplik</a:t>
            </a:r>
            <a:r>
              <a:rPr lang="en-US" sz="1000" dirty="0">
                <a:latin typeface="Arial" charset="0"/>
              </a:rPr>
              <a:t> spots, and a </a:t>
            </a:r>
            <a:r>
              <a:rPr lang="en-US" sz="1000" dirty="0" err="1">
                <a:latin typeface="Arial" charset="0"/>
              </a:rPr>
              <a:t>maculopapular</a:t>
            </a:r>
            <a:r>
              <a:rPr lang="en-US" sz="1000" dirty="0">
                <a:latin typeface="Arial" charset="0"/>
              </a:rPr>
              <a:t> rash that lasts 5-6 days</a:t>
            </a:r>
          </a:p>
          <a:p>
            <a:pPr eaLnBrk="1" hangingPunct="1">
              <a:lnSpc>
                <a:spcPct val="80000"/>
              </a:lnSpc>
            </a:pPr>
            <a:r>
              <a:rPr lang="en-US" sz="1000" dirty="0">
                <a:latin typeface="Arial" charset="0"/>
              </a:rPr>
              <a:t>Complications include otitis media (7%), pneumonia (6%), and acute encephalitis (0.1%) 1 in 1000 cases, death (0.2%)   </a:t>
            </a:r>
            <a:r>
              <a:rPr lang="en-US" sz="1000" dirty="0">
                <a:solidFill>
                  <a:srgbClr val="FF0000"/>
                </a:solidFill>
              </a:rPr>
              <a:t>Although measles elimination was declared in the United States in 2000 , importation of measles cases continues to occur. </a:t>
            </a:r>
            <a:r>
              <a:rPr lang="en-US" sz="1000" dirty="0">
                <a:solidFill>
                  <a:srgbClr val="FF0000"/>
                </a:solidFill>
                <a:latin typeface="Arial" charset="0"/>
              </a:rPr>
              <a:t>  </a:t>
            </a:r>
            <a:r>
              <a:rPr lang="en-US" sz="1000" dirty="0">
                <a:solidFill>
                  <a:srgbClr val="FF0000"/>
                </a:solidFill>
              </a:rPr>
              <a:t>CDC evaluated cases reported by 16 states during January 1–August 24, 2013. A total of 159 cases of measles were reported during this period. </a:t>
            </a:r>
            <a:endParaRPr lang="en-US" sz="1000" dirty="0">
              <a:solidFill>
                <a:srgbClr val="FF0000"/>
              </a:solidFill>
              <a:latin typeface="Arial" charset="0"/>
            </a:endParaRPr>
          </a:p>
          <a:p>
            <a:pPr eaLnBrk="1" hangingPunct="1">
              <a:lnSpc>
                <a:spcPct val="90000"/>
              </a:lnSpc>
            </a:pPr>
            <a:r>
              <a:rPr lang="en-US" sz="1000" b="1" u="sng" dirty="0">
                <a:latin typeface="Arial" charset="0"/>
              </a:rPr>
              <a:t>MUMPS</a:t>
            </a:r>
            <a:r>
              <a:rPr lang="en-US" sz="1000" dirty="0">
                <a:latin typeface="Arial" charset="0"/>
              </a:rPr>
              <a:t> (caused by </a:t>
            </a:r>
            <a:r>
              <a:rPr lang="en-US" sz="1000" dirty="0" err="1">
                <a:latin typeface="Arial" charset="0"/>
              </a:rPr>
              <a:t>paramyxovirus</a:t>
            </a:r>
            <a:r>
              <a:rPr lang="en-US" sz="1000" dirty="0">
                <a:latin typeface="Arial" charset="0"/>
              </a:rPr>
              <a:t>)</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occurs in 30-40% of infected persons, 40-50% have only nonspecific or respiratory symptoms </a:t>
            </a:r>
          </a:p>
          <a:p>
            <a:pPr eaLnBrk="1" hangingPunct="1">
              <a:lnSpc>
                <a:spcPct val="90000"/>
              </a:lnSpc>
            </a:pPr>
            <a:r>
              <a:rPr lang="en-US" sz="1000" dirty="0">
                <a:latin typeface="Arial" charset="0"/>
              </a:rPr>
              <a:t>Complications include aseptic meningitis, &amp; deafness</a:t>
            </a:r>
          </a:p>
          <a:p>
            <a:pPr eaLnBrk="1" hangingPunct="1">
              <a:lnSpc>
                <a:spcPct val="90000"/>
              </a:lnSpc>
            </a:pPr>
            <a:r>
              <a:rPr lang="en-US" sz="1000" dirty="0">
                <a:latin typeface="Arial" charset="0"/>
              </a:rPr>
              <a:t>Post pubertal individuals may have </a:t>
            </a:r>
            <a:r>
              <a:rPr lang="en-US" sz="1000" dirty="0" err="1">
                <a:latin typeface="Arial" charset="0"/>
              </a:rPr>
              <a:t>orchitis</a:t>
            </a:r>
            <a:r>
              <a:rPr lang="en-US" sz="1000" dirty="0">
                <a:latin typeface="Arial" charset="0"/>
              </a:rPr>
              <a:t>, ovarian inflammation, &amp; pancreatitis</a:t>
            </a:r>
          </a:p>
          <a:p>
            <a:pPr eaLnBrk="1" hangingPunct="1">
              <a:lnSpc>
                <a:spcPct val="80000"/>
              </a:lnSpc>
            </a:pPr>
            <a:endParaRPr lang="en-US" sz="1000" b="1" dirty="0">
              <a:solidFill>
                <a:srgbClr val="FF0000"/>
              </a:solidFill>
              <a:latin typeface="Arial" charset="0"/>
            </a:endParaRPr>
          </a:p>
          <a:p>
            <a:pPr eaLnBrk="1" hangingPunct="1">
              <a:lnSpc>
                <a:spcPct val="80000"/>
              </a:lnSpc>
            </a:pPr>
            <a:r>
              <a:rPr lang="en-US" sz="1000" b="1" dirty="0">
                <a:solidFill>
                  <a:srgbClr val="FF0000"/>
                </a:solidFill>
                <a:latin typeface="Arial" charset="0"/>
              </a:rPr>
              <a:t>RUBELLA </a:t>
            </a:r>
            <a:r>
              <a:rPr lang="en-US" sz="1000" dirty="0">
                <a:latin typeface="Arial" charset="0"/>
              </a:rPr>
              <a:t>(Caused by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endParaRPr lang="en-US" sz="1000" b="1" u="sng" dirty="0">
              <a:solidFill>
                <a:srgbClr val="FF0000"/>
              </a:solidFill>
              <a:latin typeface="Arial" charset="0"/>
            </a:endParaRPr>
          </a:p>
          <a:p>
            <a:pPr eaLnBrk="1" hangingPunct="1">
              <a:lnSpc>
                <a:spcPct val="80000"/>
              </a:lnSpc>
            </a:pPr>
            <a:r>
              <a:rPr lang="en-US" sz="1000" b="1" u="sng" dirty="0">
                <a:solidFill>
                  <a:srgbClr val="FF0000"/>
                </a:solidFill>
                <a:latin typeface="Arial" charset="0"/>
              </a:rPr>
              <a:t>CONGENITAL </a:t>
            </a:r>
            <a:r>
              <a:rPr lang="en-US" sz="1000" b="1" u="sng" dirty="0">
                <a:latin typeface="Arial" charset="0"/>
              </a:rPr>
              <a:t>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42" tIns="46221" rIns="92442" bIns="46221" anchor="b"/>
          <a:lstStyle/>
          <a:p>
            <a:pPr algn="r"/>
            <a:fld id="{A464AE3B-5E5B-4415-B5EE-7A487CA92EE8}" type="slidenum">
              <a:rPr lang="en-US" sz="1200">
                <a:solidFill>
                  <a:srgbClr val="000000"/>
                </a:solidFill>
                <a:cs typeface="Arial" charset="0"/>
              </a:rPr>
              <a:pPr algn="r"/>
              <a:t>41</a:t>
            </a:fld>
            <a:endParaRPr lang="en-US" sz="1200">
              <a:solidFill>
                <a:srgbClr val="000000"/>
              </a:solidFill>
              <a:cs typeface="Arial" charset="0"/>
            </a:endParaRPr>
          </a:p>
        </p:txBody>
      </p:sp>
      <p:sp>
        <p:nvSpPr>
          <p:cNvPr id="225282"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endParaRPr lang="en-US" sz="1200">
              <a:solidFill>
                <a:srgbClr val="000000"/>
              </a:solidFill>
              <a:cs typeface="Arial" charset="0"/>
            </a:endParaRPr>
          </a:p>
        </p:txBody>
      </p:sp>
      <p:sp>
        <p:nvSpPr>
          <p:cNvPr id="22528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a:fld id="{31C5EE42-BFD3-410B-8079-4A60958EBDA1}" type="slidenum">
              <a:rPr lang="en-US" sz="1200">
                <a:solidFill>
                  <a:srgbClr val="000000"/>
                </a:solidFill>
                <a:cs typeface="Arial" charset="0"/>
              </a:rPr>
              <a:pPr algn="r"/>
              <a:t>41</a:t>
            </a:fld>
            <a:endParaRPr lang="en-US" sz="1200">
              <a:solidFill>
                <a:srgbClr val="000000"/>
              </a:solidFill>
              <a:cs typeface="Arial" charset="0"/>
            </a:endParaRPr>
          </a:p>
        </p:txBody>
      </p:sp>
      <p:sp>
        <p:nvSpPr>
          <p:cNvPr id="22528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4" tIns="46217" rIns="92434" bIns="46217" anchor="b"/>
          <a:lstStyle/>
          <a:p>
            <a:endParaRPr lang="en-US" sz="1200">
              <a:solidFill>
                <a:srgbClr val="000000"/>
              </a:solidFill>
              <a:cs typeface="Arial" charset="0"/>
            </a:endParaRPr>
          </a:p>
        </p:txBody>
      </p:sp>
      <p:sp>
        <p:nvSpPr>
          <p:cNvPr id="22528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4" tIns="46217" rIns="92434" bIns="46217" anchor="b"/>
          <a:lstStyle/>
          <a:p>
            <a:pPr algn="r"/>
            <a:fld id="{5702D86D-FFA8-49B5-93F4-54A20879C957}" type="slidenum">
              <a:rPr lang="en-US" sz="1200">
                <a:solidFill>
                  <a:srgbClr val="000000"/>
                </a:solidFill>
                <a:cs typeface="Arial" charset="0"/>
              </a:rPr>
              <a:pPr algn="r"/>
              <a:t>41</a:t>
            </a:fld>
            <a:endParaRPr lang="en-US" sz="1200">
              <a:solidFill>
                <a:srgbClr val="000000"/>
              </a:solidFill>
              <a:cs typeface="Arial" charset="0"/>
            </a:endParaRPr>
          </a:p>
        </p:txBody>
      </p:sp>
      <p:sp>
        <p:nvSpPr>
          <p:cNvPr id="225286" name="Rectangle 2"/>
          <p:cNvSpPr>
            <a:spLocks noGrp="1" noRot="1" noChangeAspect="1" noChangeArrowheads="1" noTextEdit="1"/>
          </p:cNvSpPr>
          <p:nvPr>
            <p:ph type="sldImg"/>
          </p:nvPr>
        </p:nvSpPr>
        <p:spPr>
          <a:xfrm>
            <a:off x="1222375" y="687388"/>
            <a:ext cx="4652963" cy="3489325"/>
          </a:xfrm>
          <a:ln/>
        </p:spPr>
      </p:sp>
      <p:sp>
        <p:nvSpPr>
          <p:cNvPr id="225287" name="Rectangle 3"/>
          <p:cNvSpPr>
            <a:spLocks noGrp="1" noChangeArrowheads="1"/>
          </p:cNvSpPr>
          <p:nvPr>
            <p:ph type="body" idx="1"/>
          </p:nvPr>
        </p:nvSpPr>
        <p:spPr>
          <a:noFill/>
          <a:ln/>
        </p:spPr>
        <p:txBody>
          <a:bodyPr lIns="92434" tIns="46217" rIns="92434" bIns="46217"/>
          <a:lstStyle/>
          <a:p>
            <a:r>
              <a:rPr lang="en-US" sz="1000">
                <a:latin typeface="Arial" charset="0"/>
              </a:rPr>
              <a:t>MMR vaccine has been successful in reducing the cases of measles in the United States and many young physicians, physician’s assistants and nurse practitioners have never seen an acute case of measles. The symptoms of measles </a:t>
            </a:r>
            <a:r>
              <a:rPr lang="en-US" sz="1000">
                <a:solidFill>
                  <a:srgbClr val="FF0000"/>
                </a:solidFill>
                <a:latin typeface="Arial" charset="0"/>
              </a:rPr>
              <a:t>are</a:t>
            </a:r>
            <a:r>
              <a:rPr lang="en-US" sz="1000">
                <a:latin typeface="Arial" charset="0"/>
              </a:rPr>
              <a:t> more than a rash and </a:t>
            </a:r>
            <a:r>
              <a:rPr lang="en-US" sz="1000">
                <a:solidFill>
                  <a:srgbClr val="FF0000"/>
                </a:solidFill>
                <a:latin typeface="Arial" charset="0"/>
              </a:rPr>
              <a:t>include</a:t>
            </a:r>
            <a:r>
              <a:rPr lang="en-US" sz="1000">
                <a:latin typeface="Arial" charset="0"/>
              </a:rPr>
              <a:t> conjunctivitis, fever and white lesions (Koplik spots) on the buccal mucosa. Practitioners who have not seen a case of measles sometimes make a diagnosis solely on the basis of a rash. Serologic testing is now required to confirm a case of measles. </a:t>
            </a:r>
          </a:p>
          <a:p>
            <a:endParaRPr lang="en-US" sz="1000">
              <a:latin typeface="Arial" charset="0"/>
            </a:endParaRPr>
          </a:p>
          <a:p>
            <a:endParaRPr lang="en-US" sz="1000">
              <a:latin typeface="Arial" charset="0"/>
            </a:endParaRPr>
          </a:p>
          <a:p>
            <a:r>
              <a:rPr lang="en-US" sz="1000" b="1">
                <a:latin typeface="Arial" charset="0"/>
              </a:rPr>
              <a:t> </a:t>
            </a: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A2389B39-2538-44DF-905E-79193998F958}" type="slidenum">
              <a:rPr lang="en-US" smtClean="0">
                <a:solidFill>
                  <a:prstClr val="black"/>
                </a:solidFill>
              </a:rPr>
              <a:pPr/>
              <a:t>42</a:t>
            </a:fld>
            <a:endParaRPr lang="en-US" smtClean="0">
              <a:solidFill>
                <a:prstClr val="black"/>
              </a:solidFill>
            </a:endParaRPr>
          </a:p>
        </p:txBody>
      </p:sp>
      <p:sp>
        <p:nvSpPr>
          <p:cNvPr id="227330"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prstClr val="black"/>
              </a:solidFill>
              <a:cs typeface="Arial" charset="0"/>
            </a:endParaRPr>
          </a:p>
        </p:txBody>
      </p:sp>
      <p:sp>
        <p:nvSpPr>
          <p:cNvPr id="227331"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885F46D9-9003-40D8-B440-8A281DE2BDD7}" type="slidenum">
              <a:rPr lang="en-US" sz="1200">
                <a:solidFill>
                  <a:prstClr val="black"/>
                </a:solidFill>
                <a:cs typeface="Arial" charset="0"/>
              </a:rPr>
              <a:pPr algn="r"/>
              <a:t>42</a:t>
            </a:fld>
            <a:endParaRPr lang="en-US" sz="1200">
              <a:solidFill>
                <a:prstClr val="black"/>
              </a:solidFill>
              <a:cs typeface="Arial" charset="0"/>
            </a:endParaRPr>
          </a:p>
        </p:txBody>
      </p:sp>
      <p:sp>
        <p:nvSpPr>
          <p:cNvPr id="227332"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prstClr val="black"/>
              </a:solidFill>
              <a:cs typeface="Arial" charset="0"/>
            </a:endParaRPr>
          </a:p>
        </p:txBody>
      </p:sp>
      <p:sp>
        <p:nvSpPr>
          <p:cNvPr id="22733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C3A2B412-2FB3-4EBC-8876-DA8BD27F3CAF}" type="slidenum">
              <a:rPr lang="en-US" sz="1200">
                <a:solidFill>
                  <a:prstClr val="black"/>
                </a:solidFill>
                <a:cs typeface="Arial" charset="0"/>
              </a:rPr>
              <a:pPr algn="r"/>
              <a:t>42</a:t>
            </a:fld>
            <a:endParaRPr lang="en-US" sz="1200">
              <a:solidFill>
                <a:prstClr val="black"/>
              </a:solidFill>
              <a:cs typeface="Arial" charset="0"/>
            </a:endParaRPr>
          </a:p>
        </p:txBody>
      </p:sp>
      <p:sp>
        <p:nvSpPr>
          <p:cNvPr id="227334" name="Rectangle 2"/>
          <p:cNvSpPr>
            <a:spLocks noGrp="1" noRot="1" noChangeAspect="1" noChangeArrowheads="1" noTextEdit="1"/>
          </p:cNvSpPr>
          <p:nvPr>
            <p:ph type="sldImg"/>
          </p:nvPr>
        </p:nvSpPr>
        <p:spPr>
          <a:xfrm>
            <a:off x="1185863" y="231775"/>
            <a:ext cx="4654550" cy="3490913"/>
          </a:xfrm>
          <a:ln/>
        </p:spPr>
      </p:sp>
      <p:sp>
        <p:nvSpPr>
          <p:cNvPr id="227335" name="Rectangle 3"/>
          <p:cNvSpPr>
            <a:spLocks noGrp="1" noChangeArrowheads="1"/>
          </p:cNvSpPr>
          <p:nvPr>
            <p:ph type="body" idx="1"/>
          </p:nvPr>
        </p:nvSpPr>
        <p:spPr>
          <a:xfrm>
            <a:off x="468207" y="3800899"/>
            <a:ext cx="6361433" cy="5212523"/>
          </a:xfrm>
          <a:noFill/>
          <a:ln/>
        </p:spPr>
        <p:txBody>
          <a:bodyPr lIns="92438" tIns="46219" rIns="92438" bIns="46219"/>
          <a:lstStyle/>
          <a:p>
            <a:pPr eaLnBrk="1" hangingPunct="1">
              <a:lnSpc>
                <a:spcPct val="80000"/>
              </a:lnSpc>
            </a:pPr>
            <a:r>
              <a:rPr lang="en-US" sz="1000" b="1">
                <a:latin typeface="Arial" charset="0"/>
              </a:rPr>
              <a:t>Slide shows an adolescent with typical varicella rash and infant with secondary bacterial infected varicella lesions, probably due to staph or strep</a:t>
            </a:r>
            <a:r>
              <a:rPr lang="en-US" sz="1000">
                <a:latin typeface="Arial" charset="0"/>
              </a:rPr>
              <a:t> </a:t>
            </a:r>
          </a:p>
          <a:p>
            <a:pPr eaLnBrk="1" hangingPunct="1">
              <a:lnSpc>
                <a:spcPct val="80000"/>
              </a:lnSpc>
            </a:pPr>
            <a:r>
              <a:rPr lang="en-US" sz="1000">
                <a:latin typeface="Arial" charset="0"/>
              </a:rPr>
              <a:t>Chicken pox or varicella is caused by the varicella zoster virus </a:t>
            </a:r>
          </a:p>
          <a:p>
            <a:pPr eaLnBrk="1" hangingPunct="1">
              <a:lnSpc>
                <a:spcPct val="80000"/>
              </a:lnSpc>
            </a:pPr>
            <a:r>
              <a:rPr lang="en-US" sz="1000">
                <a:latin typeface="Arial" charset="0"/>
              </a:rPr>
              <a:t>Prior to licensure of varicella vaccine approximately 100 previously healthy children died from chicken pox each year</a:t>
            </a:r>
          </a:p>
          <a:p>
            <a:pPr eaLnBrk="1" hangingPunct="1">
              <a:lnSpc>
                <a:spcPct val="80000"/>
              </a:lnSpc>
            </a:pPr>
            <a:r>
              <a:rPr lang="en-US" sz="1000">
                <a:latin typeface="Arial" charset="0"/>
              </a:rPr>
              <a:t>Newborns are in the highest risk group if maternal rash is 5 days before or 2 days after delivery  </a:t>
            </a:r>
          </a:p>
          <a:p>
            <a:pPr eaLnBrk="1" hangingPunct="1">
              <a:lnSpc>
                <a:spcPct val="80000"/>
              </a:lnSpc>
            </a:pPr>
            <a:r>
              <a:rPr lang="en-US" sz="1000">
                <a:latin typeface="Arial" charset="0"/>
              </a:rPr>
              <a:t>Adults are 25 times more likely to die than children</a:t>
            </a:r>
          </a:p>
          <a:p>
            <a:pPr eaLnBrk="1" hangingPunct="1">
              <a:lnSpc>
                <a:spcPct val="80000"/>
              </a:lnSpc>
            </a:pPr>
            <a:r>
              <a:rPr lang="en-US" sz="1000" b="1">
                <a:latin typeface="Arial" charset="0"/>
              </a:rPr>
              <a:t>Varicella Vaccine:</a:t>
            </a:r>
          </a:p>
          <a:p>
            <a:pPr eaLnBrk="1" hangingPunct="1">
              <a:lnSpc>
                <a:spcPct val="80000"/>
              </a:lnSpc>
            </a:pPr>
            <a:r>
              <a:rPr lang="en-US" sz="1000">
                <a:latin typeface="Arial" charset="0"/>
              </a:rPr>
              <a:t>Live attenuated virus vaccine licensed in Japan and Korea in 1988, and in U.S. in 1995</a:t>
            </a:r>
          </a:p>
          <a:p>
            <a:pPr eaLnBrk="1" hangingPunct="1">
              <a:lnSpc>
                <a:spcPct val="80000"/>
              </a:lnSpc>
            </a:pPr>
            <a:r>
              <a:rPr lang="en-US" sz="1000">
                <a:solidFill>
                  <a:srgbClr val="FF0000"/>
                </a:solidFill>
                <a:latin typeface="Arial" charset="0"/>
              </a:rPr>
              <a:t>One dose of v</a:t>
            </a:r>
            <a:r>
              <a:rPr lang="en-US" sz="1000">
                <a:latin typeface="Arial" charset="0"/>
              </a:rPr>
              <a:t>accine is </a:t>
            </a:r>
            <a:r>
              <a:rPr lang="en-US" sz="1000">
                <a:solidFill>
                  <a:srgbClr val="FF0000"/>
                </a:solidFill>
                <a:latin typeface="Arial" charset="0"/>
              </a:rPr>
              <a:t>85%</a:t>
            </a:r>
            <a:r>
              <a:rPr lang="en-US" sz="1000">
                <a:latin typeface="Arial" charset="0"/>
              </a:rPr>
              <a:t> effective</a:t>
            </a:r>
            <a:r>
              <a:rPr lang="en-US" sz="1000">
                <a:solidFill>
                  <a:srgbClr val="FF0000"/>
                </a:solidFill>
                <a:latin typeface="Arial" charset="0"/>
              </a:rPr>
              <a:t>; two doses provide nearly 88-98% efficacy.</a:t>
            </a:r>
            <a:endParaRPr lang="en-US" sz="1000">
              <a:latin typeface="Arial" charset="0"/>
            </a:endParaRPr>
          </a:p>
          <a:p>
            <a:pPr eaLnBrk="1" hangingPunct="1">
              <a:lnSpc>
                <a:spcPct val="80000"/>
              </a:lnSpc>
            </a:pPr>
            <a:r>
              <a:rPr lang="en-US" sz="1000">
                <a:latin typeface="Arial" charset="0"/>
              </a:rPr>
              <a:t>Breakthrough chicken pox may occur individuals who have received the vaccine</a:t>
            </a:r>
          </a:p>
          <a:p>
            <a:pPr eaLnBrk="1" hangingPunct="1">
              <a:lnSpc>
                <a:spcPct val="80000"/>
              </a:lnSpc>
            </a:pPr>
            <a:r>
              <a:rPr lang="en-US" sz="1000">
                <a:latin typeface="Arial" charset="0"/>
              </a:rPr>
              <a:t>All cases of breakthrough chicken pox have been mild</a:t>
            </a:r>
          </a:p>
          <a:p>
            <a:pPr eaLnBrk="1" hangingPunct="1">
              <a:lnSpc>
                <a:spcPct val="80000"/>
              </a:lnSpc>
            </a:pPr>
            <a:r>
              <a:rPr lang="en-US" sz="1000">
                <a:latin typeface="Arial" charset="0"/>
              </a:rPr>
              <a:t>Vaccine may be effective in preventing illness if given within 3 days and possibly up to 5 days after exposure.	 </a:t>
            </a:r>
          </a:p>
          <a:p>
            <a:pPr eaLnBrk="1" hangingPunct="1"/>
            <a:r>
              <a:rPr lang="en-US" sz="1000">
                <a:latin typeface="Arial" charset="0"/>
                <a:cs typeface="Times New Roman" pitchFamily="18" charset="0"/>
              </a:rPr>
              <a:t>The requirements for children entering kindergarten and sixth (6</a:t>
            </a:r>
            <a:r>
              <a:rPr lang="en-US" sz="1000" baseline="30000">
                <a:latin typeface="Arial" charset="0"/>
                <a:cs typeface="Times New Roman" pitchFamily="18" charset="0"/>
              </a:rPr>
              <a:t>th</a:t>
            </a:r>
            <a:r>
              <a:rPr lang="en-US" sz="1000">
                <a:latin typeface="Arial" charset="0"/>
                <a:cs typeface="Times New Roman" pitchFamily="18" charset="0"/>
              </a:rPr>
              <a:t>) grade, or students entering a Georgia school for the first time in any grade (kindergarten through 12th grade) are t</a:t>
            </a:r>
            <a:r>
              <a:rPr lang="en-US" sz="1000">
                <a:latin typeface="Arial" charset="0"/>
              </a:rPr>
              <a:t>wo (2) doses of a varicella-containing vaccine, or healthcare provider documentation of immunity from disease history or serologic proof of immunity. </a:t>
            </a:r>
          </a:p>
          <a:p>
            <a:pPr eaLnBrk="1" hangingPunct="1">
              <a:lnSpc>
                <a:spcPct val="80000"/>
              </a:lnSpc>
            </a:pPr>
            <a:r>
              <a:rPr lang="en-US" sz="1000" b="1">
                <a:latin typeface="Arial" charset="0"/>
              </a:rPr>
              <a:t>Preteen children who were up-to-date with one dose of varicella vaccine prior to starting school </a:t>
            </a:r>
            <a:r>
              <a:rPr lang="en-US" sz="1000" b="1">
                <a:solidFill>
                  <a:srgbClr val="FF0000"/>
                </a:solidFill>
                <a:latin typeface="Arial" charset="0"/>
              </a:rPr>
              <a:t>may not have received </a:t>
            </a:r>
            <a:r>
              <a:rPr lang="en-US" sz="1000" b="1">
                <a:latin typeface="Arial" charset="0"/>
              </a:rPr>
              <a:t>the second dose</a:t>
            </a:r>
            <a:r>
              <a:rPr lang="en-US" sz="1000" b="1">
                <a:solidFill>
                  <a:srgbClr val="FF0000"/>
                </a:solidFill>
                <a:latin typeface="Arial" charset="0"/>
              </a:rPr>
              <a:t>, so should receive it as soon as possible</a:t>
            </a:r>
            <a:r>
              <a:rPr lang="en-US" sz="1000" b="1">
                <a:latin typeface="Arial" charset="0"/>
              </a:rPr>
              <a:t>.</a:t>
            </a:r>
          </a:p>
          <a:p>
            <a:pPr eaLnBrk="1" hangingPunct="1">
              <a:lnSpc>
                <a:spcPct val="80000"/>
              </a:lnSpc>
            </a:pPr>
            <a:r>
              <a:rPr lang="en-US" sz="1000">
                <a:latin typeface="Arial" charset="0"/>
              </a:rPr>
              <a:t>Reference: Prevention of Varicella - Recommendations of the Advisory Committee on Immunization Practices (ACIP) MMWR (2007);56(No. RR-4):23</a:t>
            </a: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healthcare worker does not have a history of varicella vaccination or disease but has had a clinically diagnosed case of shingles, does she or he still need varicella vaccination? </a:t>
            </a:r>
          </a:p>
          <a:p>
            <a:r>
              <a:rPr lang="en-US" dirty="0" smtClean="0"/>
              <a:t> </a:t>
            </a:r>
          </a:p>
          <a:p>
            <a:r>
              <a:rPr lang="en-US" dirty="0" smtClean="0"/>
              <a:t>No. A healthcare provider's diagnosis or verification of a history of shingles is acceptable evidence of immunity to varicella. According to ACIP, acceptable evidence of varicella immunity in healthcare personnel includes (1) documentation of 2 doses of varicella vaccine given at least 28 days apart, (2) history of varicella or herpes zoster based on physician diagnosis, (3) laboratory evidence of immunity, or (4) laboratory confirmation of disease. </a:t>
            </a:r>
          </a:p>
          <a:p>
            <a:r>
              <a:rPr lang="en-US" dirty="0" smtClean="0"/>
              <a:t>Should a child who has had chickenpox prior to the first birthday get the first dose of varicella vaccine at age 1 year? </a:t>
            </a:r>
          </a:p>
          <a:p>
            <a:r>
              <a:rPr lang="en-US" dirty="0" smtClean="0"/>
              <a:t> </a:t>
            </a:r>
          </a:p>
          <a:p>
            <a:r>
              <a:rPr lang="en-US" dirty="0" smtClean="0"/>
              <a:t>If the child had confirmed varicella disease or laboratory evidence of prior disease, it is not necessary to vaccinate regardless of age at infection. If there is any doubt that the illness was actually varicella, the child should be vaccinated.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853318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p>
            <a:fld id="{431ACF61-78A5-41A3-A271-4337DB08B356}" type="slidenum">
              <a:rPr lang="en-US" smtClean="0"/>
              <a:pPr/>
              <a:t>44</a:t>
            </a:fld>
            <a:endParaRPr lang="en-US" smtClean="0"/>
          </a:p>
        </p:txBody>
      </p:sp>
      <p:sp>
        <p:nvSpPr>
          <p:cNvPr id="252931" name="Rectangle 2"/>
          <p:cNvSpPr>
            <a:spLocks noGrp="1" noRot="1" noChangeAspect="1" noChangeArrowheads="1" noTextEdit="1"/>
          </p:cNvSpPr>
          <p:nvPr>
            <p:ph type="sldImg"/>
          </p:nvPr>
        </p:nvSpPr>
        <p:spPr>
          <a:xfrm>
            <a:off x="1187450" y="698500"/>
            <a:ext cx="4652963" cy="3489325"/>
          </a:xfrm>
          <a:ln/>
        </p:spPr>
      </p:sp>
      <p:sp>
        <p:nvSpPr>
          <p:cNvPr id="252932" name="Rectangle 3"/>
          <p:cNvSpPr>
            <a:spLocks noGrp="1" noChangeArrowheads="1"/>
          </p:cNvSpPr>
          <p:nvPr>
            <p:ph type="body" idx="1"/>
          </p:nvPr>
        </p:nvSpPr>
        <p:spPr>
          <a:xfrm>
            <a:off x="936733" y="4422459"/>
            <a:ext cx="5149637" cy="4188778"/>
          </a:xfrm>
          <a:noFill/>
          <a:ln/>
        </p:spPr>
        <p:txBody>
          <a:bodyPr/>
          <a:lstStyle/>
          <a:p>
            <a:pPr eaLnBrk="1" hangingPunct="1"/>
            <a:r>
              <a:rPr lang="en-US" smtClean="0">
                <a:solidFill>
                  <a:schemeClr val="tx2"/>
                </a:solidFill>
              </a:rPr>
              <a:t>These are images of different ways shingles can appear.  It usually appears on one side of the face or body and last 7-10 days.</a:t>
            </a:r>
          </a:p>
          <a:p>
            <a:pPr eaLnBrk="1" hangingPunct="1"/>
            <a:r>
              <a:rPr lang="en-US" smtClean="0">
                <a:solidFill>
                  <a:schemeClr val="tx2"/>
                </a:solidFill>
              </a:rPr>
              <a:t>The main symptom is pain but other symptoms can include fever, headache, chills, and upset stomach.  </a:t>
            </a:r>
          </a:p>
          <a:p>
            <a:pPr eaLnBrk="1" hangingPunct="1"/>
            <a:r>
              <a:rPr lang="en-US" smtClean="0">
                <a:solidFill>
                  <a:schemeClr val="tx2"/>
                </a:solidFill>
              </a:rPr>
              <a:t>For about 1 person in 5, the severe pain can continue, even after the rash has cleared up.  This is called post-herpetic neuralgia.</a:t>
            </a:r>
          </a:p>
          <a:p>
            <a:pPr eaLnBrk="1" hangingPunct="1"/>
            <a:r>
              <a:rPr lang="en-US" smtClean="0">
                <a:solidFill>
                  <a:schemeClr val="tx2"/>
                </a:solidFill>
              </a:rPr>
              <a:t>It does not happen commonly but a person who has never had chickenpox, could get chickenpox from contact with a person with shingles.</a:t>
            </a:r>
          </a:p>
          <a:p>
            <a:pPr eaLnBrk="1" hangingPunct="1"/>
            <a:r>
              <a:rPr lang="en-US" smtClean="0">
                <a:solidFill>
                  <a:schemeClr val="tx2"/>
                </a:solidFill>
              </a:rPr>
              <a:t>Shingles can occur in anyone with a previous history of chickenpox, but is much more common in persons age 60 and older.</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46" tIns="46223" rIns="92446" bIns="46223" anchor="b"/>
          <a:lstStyle/>
          <a:p>
            <a:pPr algn="r"/>
            <a:fld id="{938A154C-B70D-4F2D-AEFB-2B70F6674BFB}" type="slidenum">
              <a:rPr lang="en-US" sz="1200">
                <a:solidFill>
                  <a:srgbClr val="000000"/>
                </a:solidFill>
                <a:latin typeface="Calibri" pitchFamily="34" charset="0"/>
                <a:cs typeface="Arial" charset="0"/>
              </a:rPr>
              <a:pPr algn="r"/>
              <a:t>45</a:t>
            </a:fld>
            <a:endParaRPr lang="en-US" sz="1200">
              <a:solidFill>
                <a:srgbClr val="000000"/>
              </a:solidFill>
              <a:latin typeface="Calibri" pitchFamily="34" charset="0"/>
              <a:cs typeface="Arial" charset="0"/>
            </a:endParaRPr>
          </a:p>
        </p:txBody>
      </p:sp>
      <p:sp>
        <p:nvSpPr>
          <p:cNvPr id="23347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cs typeface="Arial" charset="0"/>
            </a:endParaRPr>
          </a:p>
        </p:txBody>
      </p:sp>
      <p:sp>
        <p:nvSpPr>
          <p:cNvPr id="233475"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0" tIns="46215" rIns="92430" bIns="46215" anchor="b"/>
          <a:lstStyle/>
          <a:p>
            <a:endParaRPr lang="en-US" sz="1200">
              <a:solidFill>
                <a:srgbClr val="000000"/>
              </a:solidFill>
              <a:cs typeface="Arial" charset="0"/>
            </a:endParaRPr>
          </a:p>
        </p:txBody>
      </p:sp>
      <p:sp>
        <p:nvSpPr>
          <p:cNvPr id="233476"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22" tIns="46211" rIns="92422" bIns="46211" anchor="b"/>
          <a:lstStyle/>
          <a:p>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85863" y="698500"/>
            <a:ext cx="4654550" cy="3490913"/>
          </a:xfrm>
          <a:ln/>
        </p:spPr>
      </p:sp>
      <p:sp>
        <p:nvSpPr>
          <p:cNvPr id="233478" name="Rectangle 3"/>
          <p:cNvSpPr>
            <a:spLocks noGrp="1" noChangeArrowheads="1"/>
          </p:cNvSpPr>
          <p:nvPr>
            <p:ph type="body" idx="1"/>
          </p:nvPr>
        </p:nvSpPr>
        <p:spPr>
          <a:xfrm>
            <a:off x="731573" y="4433587"/>
            <a:ext cx="5618480" cy="4187187"/>
          </a:xfrm>
          <a:noFill/>
          <a:ln/>
        </p:spPr>
        <p:txBody>
          <a:bodyPr lIns="92430" tIns="46215" rIns="92430" bIns="46215"/>
          <a:lstStyle/>
          <a:p>
            <a:pPr>
              <a:spcBef>
                <a:spcPct val="0"/>
              </a:spcBef>
            </a:pPr>
            <a:r>
              <a:rPr lang="en-US" sz="1000" dirty="0" err="1">
                <a:latin typeface="Arial" charset="0"/>
              </a:rPr>
              <a:t>Zostavax</a:t>
            </a:r>
            <a:r>
              <a:rPr lang="en-US" sz="1000" dirty="0">
                <a:latin typeface="Arial" charset="0"/>
              </a:rPr>
              <a:t> was licensed by the FDA in May 2006 for individuals 60 Years of age and older. On March 24, 2011 the FDA approved </a:t>
            </a:r>
            <a:r>
              <a:rPr lang="en-US" sz="1000" dirty="0" err="1">
                <a:solidFill>
                  <a:srgbClr val="FF0000"/>
                </a:solidFill>
                <a:latin typeface="Arial" charset="0"/>
              </a:rPr>
              <a:t>Zostavax</a:t>
            </a:r>
            <a:r>
              <a:rPr lang="en-US" sz="1000" dirty="0">
                <a:latin typeface="Arial" charset="0"/>
              </a:rPr>
              <a:t> for individuals 50 through 59 years of age.</a:t>
            </a:r>
            <a:r>
              <a:rPr lang="en-US" sz="1000" b="1" dirty="0">
                <a:latin typeface="Arial" charset="0"/>
              </a:rPr>
              <a:t> </a:t>
            </a:r>
          </a:p>
          <a:p>
            <a:pPr>
              <a:spcBef>
                <a:spcPct val="0"/>
              </a:spcBef>
            </a:pPr>
            <a:r>
              <a:rPr lang="en-US" sz="1000" dirty="0">
                <a:latin typeface="Arial" charset="0"/>
              </a:rPr>
              <a:t>At the October 201</a:t>
            </a:r>
            <a:r>
              <a:rPr lang="en-US" sz="1000" dirty="0">
                <a:solidFill>
                  <a:srgbClr val="FF0000"/>
                </a:solidFill>
                <a:latin typeface="Arial" charset="0"/>
              </a:rPr>
              <a:t>3 </a:t>
            </a:r>
            <a:r>
              <a:rPr lang="en-US" sz="1000" dirty="0">
                <a:latin typeface="Arial" charset="0"/>
              </a:rPr>
              <a:t>meeting the ACIP </a:t>
            </a:r>
            <a:r>
              <a:rPr lang="en-US" sz="1000" dirty="0">
                <a:solidFill>
                  <a:srgbClr val="FF0000"/>
                </a:solidFill>
                <a:latin typeface="Arial" charset="0"/>
              </a:rPr>
              <a:t>still </a:t>
            </a:r>
            <a:r>
              <a:rPr lang="en-US" sz="1000" dirty="0">
                <a:latin typeface="Arial" charset="0"/>
              </a:rPr>
              <a:t>did not vote to recommend </a:t>
            </a:r>
            <a:r>
              <a:rPr lang="en-US" sz="1000" dirty="0" err="1">
                <a:latin typeface="Arial" charset="0"/>
              </a:rPr>
              <a:t>Zostavax</a:t>
            </a:r>
            <a:r>
              <a:rPr lang="en-US" sz="1000" dirty="0">
                <a:latin typeface="Arial" charset="0"/>
              </a:rPr>
              <a:t> for people 50 through 59 years.  </a:t>
            </a:r>
            <a:r>
              <a:rPr lang="en-US" sz="1000" dirty="0">
                <a:solidFill>
                  <a:srgbClr val="FF0000"/>
                </a:solidFill>
                <a:latin typeface="Arial" charset="0"/>
              </a:rPr>
              <a:t>There is no data yet showing how long vaccine effectiveness will last.</a:t>
            </a:r>
            <a:r>
              <a:rPr lang="en-US" sz="1000" dirty="0">
                <a:latin typeface="Arial" charset="0"/>
              </a:rPr>
              <a:t> Practitioners can legally administer the vaccine to the 50-59 age group, but some insurance carriers may not reimburse for the vaccine because it has not been recommended by the ACIP.</a:t>
            </a:r>
          </a:p>
          <a:p>
            <a:pPr>
              <a:spcBef>
                <a:spcPct val="0"/>
              </a:spcBef>
            </a:pPr>
            <a:endParaRPr lang="en-US" sz="1000" dirty="0">
              <a:latin typeface="Arial" charset="0"/>
            </a:endParaRPr>
          </a:p>
          <a:p>
            <a:pPr>
              <a:spcBef>
                <a:spcPct val="0"/>
              </a:spcBef>
            </a:pPr>
            <a:r>
              <a:rPr lang="en-US" sz="1000" dirty="0">
                <a:latin typeface="Arial" charset="0"/>
              </a:rPr>
              <a:t>Insurance reimbursement for </a:t>
            </a:r>
            <a:r>
              <a:rPr lang="en-US" sz="1000" dirty="0" err="1">
                <a:latin typeface="Arial" charset="0"/>
              </a:rPr>
              <a:t>Zostavax</a:t>
            </a:r>
            <a:r>
              <a:rPr lang="en-US" sz="1000" dirty="0">
                <a:latin typeface="Arial" charset="0"/>
              </a:rPr>
              <a:t> will vary based on the patient’s insurance plan. Patients need to verify coverage with their insurance company. </a:t>
            </a:r>
            <a:r>
              <a:rPr lang="en-US" sz="1000" dirty="0" err="1">
                <a:latin typeface="Arial" charset="0"/>
              </a:rPr>
              <a:t>Zostavax</a:t>
            </a:r>
            <a:r>
              <a:rPr lang="en-US" sz="1000" dirty="0">
                <a:latin typeface="Arial" charset="0"/>
              </a:rPr>
              <a:t> is covered by Medicare under Part D, but there are many different plans available under Part D. Patients covered by Medicare should make sure the Part D plan they have selected covers </a:t>
            </a:r>
            <a:r>
              <a:rPr lang="en-US" sz="1000" dirty="0" err="1">
                <a:latin typeface="Arial" charset="0"/>
              </a:rPr>
              <a:t>Zostavax</a:t>
            </a:r>
            <a:r>
              <a:rPr lang="en-US" sz="1000" dirty="0">
                <a:latin typeface="Arial" charset="0"/>
              </a:rPr>
              <a:t> or they will be responsible for full payment. Many practices are not offering </a:t>
            </a:r>
            <a:r>
              <a:rPr lang="en-US" sz="1000" dirty="0" err="1">
                <a:latin typeface="Arial" charset="0"/>
              </a:rPr>
              <a:t>Zostavax</a:t>
            </a:r>
            <a:r>
              <a:rPr lang="en-US" sz="1000" dirty="0">
                <a:latin typeface="Arial" charset="0"/>
              </a:rPr>
              <a:t> to their patients because physicians can not bill Part D, unless their practice is approved to dispense prescription drugs. In Georgia, pharmacists who are trained in vaccine administration can give </a:t>
            </a:r>
            <a:r>
              <a:rPr lang="en-US" sz="1000" dirty="0" err="1">
                <a:latin typeface="Arial" charset="0"/>
              </a:rPr>
              <a:t>Zostavax</a:t>
            </a:r>
            <a:r>
              <a:rPr lang="en-US" sz="1000" dirty="0">
                <a:latin typeface="Arial" charset="0"/>
              </a:rPr>
              <a:t> and bill Medicare for the cost of the vaccine and an administrative charge, if the patient’s Part D plan covers the vaccine. </a:t>
            </a:r>
          </a:p>
          <a:p>
            <a:pPr>
              <a:lnSpc>
                <a:spcPct val="90000"/>
              </a:lnSpc>
              <a:spcBef>
                <a:spcPct val="0"/>
              </a:spcBef>
            </a:pPr>
            <a:endParaRPr lang="en-US" dirty="0" smtClean="0">
              <a:latin typeface="Arial" charset="0"/>
            </a:endParaRPr>
          </a:p>
        </p:txBody>
      </p:sp>
      <p:sp>
        <p:nvSpPr>
          <p:cNvPr id="11" name="Footer Placeholder 10"/>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DED91D0-939A-4B26-98D0-C77E15470685}" type="slidenum">
              <a:rPr lang="en-US" smtClean="0"/>
              <a:pPr/>
              <a:t>46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r>
              <a:rPr lang="en-US" smtClean="0">
                <a:solidFill>
                  <a:schemeClr val="tx2"/>
                </a:solidFill>
                <a:cs typeface="Arial" pitchFamily="34" charset="0"/>
              </a:rPr>
              <a:t>Burden of Shingles</a:t>
            </a:r>
          </a:p>
          <a:p>
            <a:pPr lvl="1" eaLnBrk="1" hangingPunct="1"/>
            <a:r>
              <a:rPr lang="en-US" smtClean="0">
                <a:solidFill>
                  <a:schemeClr val="tx2"/>
                </a:solidFill>
                <a:cs typeface="Arial" pitchFamily="34" charset="0"/>
              </a:rPr>
              <a:t>Varicella zoster remains dormant in anyone who has had chickenpox</a:t>
            </a:r>
          </a:p>
          <a:p>
            <a:pPr lvl="1" eaLnBrk="1" hangingPunct="1"/>
            <a:r>
              <a:rPr lang="en-US" smtClean="0">
                <a:solidFill>
                  <a:schemeClr val="tx2"/>
                </a:solidFill>
                <a:cs typeface="Arial" pitchFamily="34" charset="0"/>
              </a:rPr>
              <a:t>Virus reactivates and travels pathway along nerves to skin </a:t>
            </a:r>
          </a:p>
          <a:p>
            <a:pPr lvl="1" eaLnBrk="1" hangingPunct="1"/>
            <a:r>
              <a:rPr lang="en-US" smtClean="0">
                <a:solidFill>
                  <a:schemeClr val="tx2"/>
                </a:solidFill>
                <a:cs typeface="Arial" pitchFamily="34" charset="0"/>
              </a:rPr>
              <a:t>Results in skin rash/blisters and pain due to inflamed nerves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B138F08-3DDC-4D71-81BD-9A9D57E82501}" type="slidenum">
              <a:rPr lang="en-US" smtClean="0"/>
              <a:pPr/>
              <a:t>4</a:t>
            </a:fld>
            <a:endParaRPr lang="en-US" dirty="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b="1" dirty="0" smtClean="0"/>
              <a:t>Overview of topics to be discussed:</a:t>
            </a:r>
          </a:p>
          <a:p>
            <a:pPr eaLnBrk="1" hangingPunct="1"/>
            <a:endParaRPr lang="en-US" b="1" dirty="0" smtClean="0"/>
          </a:p>
          <a:p>
            <a:pPr eaLnBrk="1" hangingPunct="1">
              <a:buClr>
                <a:schemeClr val="tx1"/>
              </a:buClr>
              <a:buSzPct val="75000"/>
              <a:buFont typeface="Webdings" pitchFamily="18" charset="2"/>
              <a:buNone/>
            </a:pPr>
            <a:r>
              <a:rPr lang="en-US" dirty="0" smtClean="0">
                <a:solidFill>
                  <a:schemeClr val="tx2"/>
                </a:solidFill>
              </a:rPr>
              <a:t> Today’s topics will include:</a:t>
            </a:r>
          </a:p>
          <a:p>
            <a:pPr lvl="1" eaLnBrk="1" hangingPunct="1">
              <a:buClr>
                <a:schemeClr val="tx1"/>
              </a:buClr>
              <a:buSzPct val="75000"/>
              <a:buFont typeface="Webdings" pitchFamily="18" charset="2"/>
              <a:buChar char="&lt;"/>
            </a:pPr>
            <a:r>
              <a:rPr lang="en-US" dirty="0" smtClean="0">
                <a:solidFill>
                  <a:schemeClr val="tx2"/>
                </a:solidFill>
              </a:rPr>
              <a:t>Status of licensure and review of new vaccines </a:t>
            </a:r>
          </a:p>
          <a:p>
            <a:pPr lvl="1" eaLnBrk="1" hangingPunct="1">
              <a:buClr>
                <a:schemeClr val="tx1"/>
              </a:buClr>
              <a:buSzPct val="75000"/>
              <a:buFont typeface="Webdings" pitchFamily="18" charset="2"/>
              <a:buChar char="&lt;"/>
            </a:pPr>
            <a:r>
              <a:rPr lang="en-US" dirty="0" smtClean="0">
                <a:solidFill>
                  <a:schemeClr val="tx2"/>
                </a:solidFill>
              </a:rPr>
              <a:t>an overview of the adult immunization schedule</a:t>
            </a:r>
          </a:p>
          <a:p>
            <a:pPr lvl="1" eaLnBrk="1" hangingPunct="1">
              <a:buClr>
                <a:schemeClr val="tx1"/>
              </a:buClr>
              <a:buSzPct val="75000"/>
              <a:buFont typeface="Webdings" pitchFamily="18" charset="2"/>
              <a:buChar char="&lt;"/>
            </a:pPr>
            <a:r>
              <a:rPr lang="en-US" dirty="0" smtClean="0">
                <a:solidFill>
                  <a:schemeClr val="tx2"/>
                </a:solidFill>
              </a:rPr>
              <a:t>some general vaccination guidelines </a:t>
            </a:r>
          </a:p>
          <a:p>
            <a:pPr lvl="1" eaLnBrk="1" hangingPunct="1">
              <a:buClr>
                <a:schemeClr val="tx1"/>
              </a:buClr>
              <a:buSzPct val="75000"/>
              <a:buFont typeface="Webdings" pitchFamily="18" charset="2"/>
              <a:buChar char="&lt;"/>
            </a:pPr>
            <a:r>
              <a:rPr lang="en-US" dirty="0" smtClean="0">
                <a:solidFill>
                  <a:schemeClr val="tx2"/>
                </a:solidFill>
              </a:rPr>
              <a:t>the vaccines that are routinely recommended for adolescents and adults</a:t>
            </a:r>
          </a:p>
          <a:p>
            <a:pPr lvl="1" eaLnBrk="1" hangingPunct="1">
              <a:buClr>
                <a:schemeClr val="tx1"/>
              </a:buClr>
              <a:buSzPct val="75000"/>
              <a:buFont typeface="Webdings" pitchFamily="18" charset="2"/>
              <a:buChar char="&lt;"/>
            </a:pPr>
            <a:r>
              <a:rPr lang="en-US" dirty="0" smtClean="0">
                <a:solidFill>
                  <a:schemeClr val="tx2"/>
                </a:solidFill>
              </a:rPr>
              <a:t>brief overview of vaccines indicated due to special circumstances:</a:t>
            </a:r>
          </a:p>
          <a:p>
            <a:pPr lvl="1" eaLnBrk="1" hangingPunct="1">
              <a:buClr>
                <a:schemeClr val="tx1"/>
              </a:buClr>
              <a:buSzPct val="75000"/>
              <a:buFont typeface="Webdings" pitchFamily="18" charset="2"/>
              <a:buNone/>
            </a:pPr>
            <a:r>
              <a:rPr lang="en-US" dirty="0" smtClean="0">
                <a:solidFill>
                  <a:schemeClr val="tx2"/>
                </a:solidFill>
              </a:rPr>
              <a:t>  hepatitis A, meningitis, rabies, and certain vaccines for travel purposes</a:t>
            </a:r>
          </a:p>
          <a:p>
            <a:pPr lvl="1" eaLnBrk="1" hangingPunct="1">
              <a:buClr>
                <a:schemeClr val="tx1"/>
              </a:buClr>
              <a:buSzPct val="75000"/>
              <a:buFont typeface="Webdings" pitchFamily="18" charset="2"/>
              <a:buChar char="&lt;"/>
            </a:pPr>
            <a:r>
              <a:rPr lang="en-US" dirty="0" smtClean="0">
                <a:solidFill>
                  <a:schemeClr val="tx2"/>
                </a:solidFill>
              </a:rPr>
              <a:t> a brief overview of the Georgia immunization registry, GRITS</a:t>
            </a:r>
          </a:p>
          <a:p>
            <a:pPr lvl="1" eaLnBrk="1" hangingPunct="1">
              <a:buClr>
                <a:schemeClr val="tx1"/>
              </a:buClr>
              <a:buSzPct val="75000"/>
              <a:buFont typeface="Webdings" pitchFamily="18" charset="2"/>
              <a:buChar char="&lt;"/>
            </a:pPr>
            <a:r>
              <a:rPr lang="en-US" dirty="0" smtClean="0">
                <a:solidFill>
                  <a:schemeClr val="tx2"/>
                </a:solidFill>
              </a:rPr>
              <a:t> a few points about missed opportunities</a:t>
            </a:r>
          </a:p>
          <a:p>
            <a:pPr lvl="1" eaLnBrk="1" hangingPunct="1">
              <a:buClr>
                <a:schemeClr val="tx1"/>
              </a:buClr>
              <a:buSzPct val="75000"/>
              <a:buFont typeface="Webdings" pitchFamily="18" charset="2"/>
              <a:buChar char="&lt;"/>
            </a:pPr>
            <a:r>
              <a:rPr lang="en-US" dirty="0" smtClean="0">
                <a:solidFill>
                  <a:schemeClr val="tx2"/>
                </a:solidFill>
              </a:rPr>
              <a:t>immunization resources</a:t>
            </a:r>
          </a:p>
          <a:p>
            <a:pPr eaLnBrk="1" hangingPunct="1">
              <a:buClr>
                <a:schemeClr val="tx1"/>
              </a:buClr>
              <a:buSzPct val="75000"/>
              <a:buFont typeface="Webdings" pitchFamily="18" charset="2"/>
              <a:buChar char="&lt;"/>
            </a:pPr>
            <a:endParaRPr lang="en-US" dirty="0" smtClean="0"/>
          </a:p>
          <a:p>
            <a:pPr eaLnBrk="1" hangingPunct="1">
              <a:buClr>
                <a:schemeClr val="tx1"/>
              </a:buClr>
              <a:buSzPct val="75000"/>
              <a:buFont typeface="Webdings" pitchFamily="18" charset="2"/>
              <a:buChar char="&lt;"/>
            </a:pPr>
            <a:endParaRPr lang="en-US" dirty="0" smtClean="0"/>
          </a:p>
          <a:p>
            <a:pPr eaLnBrk="1" hangingPunct="1"/>
            <a:endParaRPr lang="en-US" dirty="0" smtClean="0">
              <a:solidFill>
                <a:schemeClr val="tx2"/>
              </a:solidFill>
            </a:endParaRPr>
          </a:p>
          <a:p>
            <a:pPr eaLnBrk="1" hangingPunct="1">
              <a:buClr>
                <a:schemeClr val="tx1"/>
              </a:buClr>
              <a:buSzPct val="75000"/>
              <a:buFont typeface="Webdings" pitchFamily="18" charset="2"/>
              <a:buChar char="&lt;"/>
            </a:pPr>
            <a:endParaRPr lang="en-US"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35EBD4F-FD42-49A7-BC12-5D50D2368FC4}" type="slidenum">
              <a:rPr lang="en-US" smtClean="0"/>
              <a:pPr/>
              <a:t>47</a:t>
            </a:fld>
            <a:endParaRPr lang="en-US" smtClean="0"/>
          </a:p>
        </p:txBody>
      </p:sp>
      <p:sp>
        <p:nvSpPr>
          <p:cNvPr id="192515" name="Rectangle 2"/>
          <p:cNvSpPr>
            <a:spLocks noGrp="1" noRot="1" noChangeAspect="1" noChangeArrowheads="1" noTextEdit="1"/>
          </p:cNvSpPr>
          <p:nvPr>
            <p:ph type="sldImg"/>
          </p:nvPr>
        </p:nvSpPr>
        <p:spPr>
          <a:xfrm>
            <a:off x="1185863" y="698500"/>
            <a:ext cx="4652962" cy="3489325"/>
          </a:xfrm>
          <a:ln/>
        </p:spPr>
      </p:sp>
      <p:sp>
        <p:nvSpPr>
          <p:cNvPr id="192516" name="Rectangle 3"/>
          <p:cNvSpPr>
            <a:spLocks noGrp="1" noChangeArrowheads="1"/>
          </p:cNvSpPr>
          <p:nvPr>
            <p:ph type="body" idx="1"/>
          </p:nvPr>
        </p:nvSpPr>
        <p:spPr>
          <a:xfrm>
            <a:off x="936733" y="4422459"/>
            <a:ext cx="5149637" cy="4188778"/>
          </a:xfrm>
          <a:noFill/>
          <a:ln/>
        </p:spPr>
        <p:txBody>
          <a:bodyPr/>
          <a:lstStyle/>
          <a:p>
            <a:pPr eaLnBrk="1" hangingPunct="1"/>
            <a:r>
              <a:rPr lang="en-US" smtClean="0"/>
              <a:t>These very graphic photos show the possible results of a meningococcal infection becoming systemic and then infecting bodily tissues.</a:t>
            </a:r>
          </a:p>
          <a:p>
            <a:pPr eaLnBrk="1" hangingPunct="1"/>
            <a:r>
              <a:rPr lang="en-US" smtClean="0"/>
              <a:t>The 4 month old on the left has gangrene of the hands and lower extremities due to meningococcemia.</a:t>
            </a:r>
          </a:p>
          <a:p>
            <a:pPr eaLnBrk="1" hangingPunct="1"/>
            <a:r>
              <a:rPr lang="en-US" smtClean="0"/>
              <a:t>The picture on the right shows similar though not as severe tissue damage in an older child.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46" tIns="46223" rIns="92446" bIns="46223" anchor="b"/>
          <a:lstStyle/>
          <a:p>
            <a:pPr algn="r"/>
            <a:fld id="{D3680109-18ED-4E7F-8FA1-94B79ECD7590}" type="slidenum">
              <a:rPr lang="en-US" sz="1200">
                <a:solidFill>
                  <a:srgbClr val="000000"/>
                </a:solidFill>
                <a:latin typeface="Calibri" pitchFamily="34" charset="0"/>
                <a:cs typeface="Arial" charset="0"/>
              </a:rPr>
              <a:pPr algn="r"/>
              <a:t>48</a:t>
            </a:fld>
            <a:endParaRPr lang="en-US" sz="1200">
              <a:solidFill>
                <a:srgbClr val="000000"/>
              </a:solidFill>
              <a:latin typeface="Calibri" pitchFamily="34" charset="0"/>
              <a:cs typeface="Arial" charset="0"/>
            </a:endParaRPr>
          </a:p>
        </p:txBody>
      </p:sp>
      <p:sp>
        <p:nvSpPr>
          <p:cNvPr id="258050"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cs typeface="Arial" charset="0"/>
            </a:endParaRPr>
          </a:p>
        </p:txBody>
      </p:sp>
      <p:sp>
        <p:nvSpPr>
          <p:cNvPr id="258051"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cs typeface="Arial" charset="0"/>
            </a:endParaRPr>
          </a:p>
        </p:txBody>
      </p:sp>
      <p:sp>
        <p:nvSpPr>
          <p:cNvPr id="258052" name="Rectangle 2"/>
          <p:cNvSpPr>
            <a:spLocks noGrp="1" noRot="1" noChangeAspect="1" noChangeArrowheads="1" noTextEdit="1"/>
          </p:cNvSpPr>
          <p:nvPr>
            <p:ph type="sldImg"/>
          </p:nvPr>
        </p:nvSpPr>
        <p:spPr>
          <a:xfrm>
            <a:off x="1185863" y="698500"/>
            <a:ext cx="4654550" cy="3490913"/>
          </a:xfrm>
          <a:ln/>
        </p:spPr>
      </p:sp>
      <p:sp>
        <p:nvSpPr>
          <p:cNvPr id="258053" name="Rectangle 3"/>
          <p:cNvSpPr>
            <a:spLocks noGrp="1" noChangeArrowheads="1"/>
          </p:cNvSpPr>
          <p:nvPr>
            <p:ph type="body" idx="1"/>
          </p:nvPr>
        </p:nvSpPr>
        <p:spPr>
          <a:xfrm>
            <a:off x="936414" y="4422458"/>
            <a:ext cx="5150273" cy="2004573"/>
          </a:xfrm>
          <a:noFill/>
          <a:ln/>
        </p:spPr>
        <p:txBody>
          <a:bodyPr lIns="92438" tIns="46219" rIns="92438" bIns="46219"/>
          <a:lstStyle/>
          <a:p>
            <a:pPr>
              <a:spcBef>
                <a:spcPct val="0"/>
              </a:spcBef>
            </a:pPr>
            <a:r>
              <a:rPr lang="en-US" sz="1000">
                <a:latin typeface="Arial" charset="0"/>
              </a:rPr>
              <a:t>The most common clinical presentations of meningococcal disease are meningitis and meningococcemia. </a:t>
            </a:r>
          </a:p>
          <a:p>
            <a:pPr>
              <a:spcBef>
                <a:spcPct val="0"/>
              </a:spcBef>
            </a:pPr>
            <a:r>
              <a:rPr lang="en-US" sz="1000">
                <a:latin typeface="Arial" charset="0"/>
              </a:rPr>
              <a:t>Individuals with meningococcemia may die within 24 hours of the onset of symptoms even with prompt treatment with appropriate antimicrobials and supportive care in an intensive care unit.</a:t>
            </a:r>
          </a:p>
          <a:p>
            <a:pPr>
              <a:spcBef>
                <a:spcPct val="0"/>
              </a:spcBef>
            </a:pPr>
            <a:endParaRPr lang="en-US" sz="1000">
              <a:latin typeface="Arial" charset="0"/>
            </a:endParaRPr>
          </a:p>
          <a:p>
            <a:pPr>
              <a:spcBef>
                <a:spcPct val="0"/>
              </a:spcBef>
            </a:pPr>
            <a:r>
              <a:rPr lang="en-US" sz="1000">
                <a:latin typeface="Arial" charset="0"/>
              </a:rPr>
              <a:t>Reference: 1. Epidemiology and Prevention of Vaccine-Preventable Diseases, 12th edition. May 2012  HHS, CDC. </a:t>
            </a:r>
          </a:p>
          <a:p>
            <a:pPr>
              <a:spcBef>
                <a:spcPct val="0"/>
              </a:spcBef>
            </a:pPr>
            <a:r>
              <a:rPr lang="en-US" sz="1000">
                <a:latin typeface="Arial" charset="0"/>
              </a:rPr>
              <a:t>2. AAP Redbook 2012</a:t>
            </a: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p:txBody>
          <a:bodyPr/>
          <a:lstStyle/>
          <a:p>
            <a:pPr>
              <a:defRPr/>
            </a:pPr>
            <a:fld id="{25E1667B-374E-484E-BD7D-DE8344D11879}" type="slidenum">
              <a:rPr lang="en-US">
                <a:solidFill>
                  <a:prstClr val="black"/>
                </a:solidFill>
              </a:rPr>
              <a:pPr>
                <a:defRPr/>
              </a:pPr>
              <a:t>49</a:t>
            </a:fld>
            <a:endParaRPr lang="en-US">
              <a:solidFill>
                <a:prstClr val="black"/>
              </a:solidFill>
            </a:endParaRPr>
          </a:p>
        </p:txBody>
      </p:sp>
      <p:sp>
        <p:nvSpPr>
          <p:cNvPr id="260098"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46" tIns="46223" rIns="92446" bIns="46223" anchor="b"/>
          <a:lstStyle/>
          <a:p>
            <a:pPr algn="r" fontAlgn="auto">
              <a:spcBef>
                <a:spcPts val="0"/>
              </a:spcBef>
              <a:spcAft>
                <a:spcPts val="0"/>
              </a:spcAft>
            </a:pPr>
            <a:fld id="{FA91C3DD-BD55-4526-9515-0ECAC8DF471C}" type="slidenum">
              <a:rPr lang="en-US" sz="1200">
                <a:solidFill>
                  <a:srgbClr val="000000"/>
                </a:solidFill>
                <a:latin typeface="Calibri"/>
              </a:rPr>
              <a:pPr algn="r" fontAlgn="auto">
                <a:spcBef>
                  <a:spcPts val="0"/>
                </a:spcBef>
                <a:spcAft>
                  <a:spcPts val="0"/>
                </a:spcAft>
              </a:pPr>
              <a:t>49</a:t>
            </a:fld>
            <a:endParaRPr lang="en-US" sz="1200">
              <a:solidFill>
                <a:srgbClr val="000000"/>
              </a:solidFill>
              <a:latin typeface="Calibri"/>
            </a:endParaRPr>
          </a:p>
        </p:txBody>
      </p:sp>
      <p:sp>
        <p:nvSpPr>
          <p:cNvPr id="260099"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fontAlgn="auto">
              <a:spcBef>
                <a:spcPts val="0"/>
              </a:spcBef>
              <a:spcAft>
                <a:spcPts val="0"/>
              </a:spcAft>
            </a:pPr>
            <a:fld id="{FCE48ECF-FDA7-4570-B60C-054656307ECA}" type="slidenum">
              <a:rPr lang="en-US" sz="1200">
                <a:solidFill>
                  <a:srgbClr val="000000"/>
                </a:solidFill>
                <a:latin typeface="Calibri"/>
              </a:rPr>
              <a:pPr algn="r" fontAlgn="auto">
                <a:spcBef>
                  <a:spcPts val="0"/>
                </a:spcBef>
                <a:spcAft>
                  <a:spcPts val="0"/>
                </a:spcAft>
              </a:pPr>
              <a:t>49</a:t>
            </a:fld>
            <a:endParaRPr lang="en-US" sz="1200">
              <a:solidFill>
                <a:srgbClr val="000000"/>
              </a:solidFill>
              <a:latin typeface="Calibri"/>
            </a:endParaRPr>
          </a:p>
        </p:txBody>
      </p:sp>
      <p:sp>
        <p:nvSpPr>
          <p:cNvPr id="260101"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0" tIns="46215" rIns="92430" bIns="46215"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0" tIns="46215" rIns="92430" bIns="46215" anchor="b"/>
          <a:lstStyle/>
          <a:p>
            <a:pPr algn="r" fontAlgn="auto">
              <a:spcBef>
                <a:spcPts val="0"/>
              </a:spcBef>
              <a:spcAft>
                <a:spcPts val="0"/>
              </a:spcAft>
            </a:pPr>
            <a:fld id="{4E1C398A-09BB-41BD-8C3E-EBB94B3DEAC8}" type="slidenum">
              <a:rPr lang="en-US" sz="1200">
                <a:solidFill>
                  <a:srgbClr val="000000"/>
                </a:solidFill>
                <a:latin typeface="Calibri"/>
              </a:rPr>
              <a:pPr algn="r" fontAlgn="auto">
                <a:spcBef>
                  <a:spcPts val="0"/>
                </a:spcBef>
                <a:spcAft>
                  <a:spcPts val="0"/>
                </a:spcAft>
              </a:pPr>
              <a:t>49</a:t>
            </a:fld>
            <a:endParaRPr lang="en-US" sz="1200">
              <a:solidFill>
                <a:srgbClr val="000000"/>
              </a:solidFill>
              <a:latin typeface="Calibri"/>
            </a:endParaRPr>
          </a:p>
        </p:txBody>
      </p:sp>
      <p:sp>
        <p:nvSpPr>
          <p:cNvPr id="26010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13" tIns="46207" rIns="92413" bIns="46207"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22375" y="687388"/>
            <a:ext cx="4656138" cy="3490912"/>
          </a:xfrm>
          <a:ln/>
        </p:spPr>
      </p:sp>
      <p:sp>
        <p:nvSpPr>
          <p:cNvPr id="260105" name="Rectangle 3"/>
          <p:cNvSpPr>
            <a:spLocks noGrp="1" noChangeArrowheads="1"/>
          </p:cNvSpPr>
          <p:nvPr>
            <p:ph type="body" idx="1"/>
          </p:nvPr>
        </p:nvSpPr>
        <p:spPr>
          <a:xfrm>
            <a:off x="658416" y="4422459"/>
            <a:ext cx="5779426" cy="4443125"/>
          </a:xfrm>
          <a:noFill/>
          <a:ln/>
        </p:spPr>
        <p:txBody>
          <a:bodyPr lIns="92413" tIns="46207" rIns="92413" bIns="46207"/>
          <a:lstStyle/>
          <a:p>
            <a:pPr marL="2080031" lvl="4" indent="-1617802">
              <a:lnSpc>
                <a:spcPct val="80000"/>
              </a:lnSpc>
              <a:spcBef>
                <a:spcPct val="0"/>
              </a:spcBef>
            </a:pPr>
            <a:endParaRPr lang="en-US" sz="800" b="1" dirty="0">
              <a:latin typeface="Arial" charset="0"/>
            </a:endParaRPr>
          </a:p>
          <a:p>
            <a:pPr marL="2080031" lvl="4" indent="-1617802" algn="ctr">
              <a:lnSpc>
                <a:spcPct val="80000"/>
              </a:lnSpc>
              <a:spcBef>
                <a:spcPct val="0"/>
              </a:spcBef>
            </a:pPr>
            <a:r>
              <a:rPr lang="en-US" sz="1000" b="1" dirty="0">
                <a:latin typeface="Arial" charset="0"/>
              </a:rPr>
              <a:t>Recommendation for Routine Vaccination of Persons Aged 11 Through 18 Years</a:t>
            </a:r>
            <a:endParaRPr lang="en-US" sz="1000" dirty="0">
              <a:latin typeface="Arial" charset="0"/>
            </a:endParaRPr>
          </a:p>
          <a:p>
            <a:pPr>
              <a:spcBef>
                <a:spcPct val="0"/>
              </a:spcBef>
            </a:pPr>
            <a:r>
              <a:rPr lang="en-US" sz="1000" dirty="0">
                <a:latin typeface="Arial"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1000" i="1" dirty="0">
                <a:latin typeface="Arial" charset="0"/>
              </a:rPr>
              <a:t>N. </a:t>
            </a:r>
            <a:r>
              <a:rPr lang="en-US" sz="1000" i="1" dirty="0" err="1">
                <a:latin typeface="Arial" charset="0"/>
              </a:rPr>
              <a:t>meningitidis</a:t>
            </a:r>
            <a:r>
              <a:rPr lang="en-US" sz="1000" i="1" dirty="0">
                <a:latin typeface="Arial" charset="0"/>
              </a:rPr>
              <a:t> </a:t>
            </a:r>
            <a:r>
              <a:rPr lang="en-US" sz="1000" dirty="0">
                <a:latin typeface="Arial" charset="0"/>
              </a:rPr>
              <a:t>is not recommended after age 21 years.</a:t>
            </a:r>
          </a:p>
          <a:p>
            <a:pPr algn="ctr">
              <a:spcBef>
                <a:spcPct val="0"/>
              </a:spcBef>
            </a:pPr>
            <a:endParaRPr lang="en-US" sz="1000" b="1" dirty="0">
              <a:latin typeface="Arial" charset="0"/>
            </a:endParaRPr>
          </a:p>
          <a:p>
            <a:pPr algn="ctr">
              <a:spcBef>
                <a:spcPct val="0"/>
              </a:spcBef>
            </a:pPr>
            <a:r>
              <a:rPr lang="en-US" sz="1000" b="1" dirty="0">
                <a:latin typeface="Arial" charset="0"/>
              </a:rPr>
              <a:t>CDC Guidance for Transition to an Adolescent Booster Dose</a:t>
            </a:r>
            <a:endParaRPr lang="en-US" sz="1000" dirty="0">
              <a:latin typeface="Arial" charset="0"/>
            </a:endParaRPr>
          </a:p>
          <a:p>
            <a:pPr>
              <a:spcBef>
                <a:spcPct val="0"/>
              </a:spcBef>
            </a:pPr>
            <a:r>
              <a:rPr lang="en-US" sz="1000" dirty="0">
                <a:latin typeface="Arial"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endParaRPr lang="en-US" sz="1000" dirty="0">
              <a:latin typeface="Arial" charset="0"/>
            </a:endParaRPr>
          </a:p>
          <a:p>
            <a:pPr>
              <a:spcBef>
                <a:spcPct val="0"/>
              </a:spcBef>
            </a:pPr>
            <a:r>
              <a:rPr lang="en-US" sz="1000" dirty="0">
                <a:latin typeface="Arial"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latin typeface="Arial" charset="0"/>
            </a:endParaRPr>
          </a:p>
          <a:p>
            <a:pPr algn="ctr"/>
            <a:r>
              <a:rPr lang="en-US" b="1" dirty="0"/>
              <a:t>Recommendations for Adults 56 years and older</a:t>
            </a:r>
          </a:p>
          <a:p>
            <a:r>
              <a:rPr lang="en-US" dirty="0"/>
              <a:t> MPSV4 is the only licensed meningococcal vaccine for adults aged ≥56 years and is immunogenic in older adults. For adults who have received </a:t>
            </a:r>
            <a:r>
              <a:rPr lang="en-US" dirty="0" err="1"/>
              <a:t>MenACWY</a:t>
            </a:r>
            <a:r>
              <a:rPr lang="en-US" dirty="0"/>
              <a:t> previously, limited data demonstrate a higher antibody response after a subsequent dose of </a:t>
            </a:r>
            <a:r>
              <a:rPr lang="en-US" dirty="0" err="1"/>
              <a:t>MenACWY</a:t>
            </a:r>
            <a:r>
              <a:rPr lang="en-US" dirty="0"/>
              <a:t> compared with a subsequent dose of MPSV4. For meningococcal vaccine-naïve persons aged ≥56 years who anticipate requiring a single dose of meningococcal vaccine (e.g., travelers and persons at risk as a result of a community outbreak), MPSV4 is preferred. For persons now aged ≥56 years who were vaccinated previously with </a:t>
            </a:r>
            <a:r>
              <a:rPr lang="en-US" dirty="0" err="1"/>
              <a:t>MenACWY</a:t>
            </a:r>
            <a:r>
              <a:rPr lang="en-US" dirty="0"/>
              <a:t> and are recommended for revaccination or for whom multiple doses are anticipated (e.g., persons with </a:t>
            </a:r>
            <a:r>
              <a:rPr lang="en-US" dirty="0" err="1"/>
              <a:t>asplenia</a:t>
            </a:r>
            <a:r>
              <a:rPr lang="en-US" dirty="0"/>
              <a:t> </a:t>
            </a:r>
            <a:r>
              <a:rPr lang="en-US" dirty="0" err="1"/>
              <a:t>amd</a:t>
            </a:r>
            <a:r>
              <a:rPr lang="en-US" dirty="0"/>
              <a:t> microbiologists), </a:t>
            </a:r>
            <a:r>
              <a:rPr lang="en-US" dirty="0" err="1"/>
              <a:t>MenACWY</a:t>
            </a:r>
            <a:r>
              <a:rPr lang="en-US" dirty="0"/>
              <a:t> is preferred. </a:t>
            </a:r>
          </a:p>
          <a:p>
            <a:r>
              <a:rPr lang="en-US" dirty="0"/>
              <a:t> 	</a:t>
            </a:r>
          </a:p>
          <a:p>
            <a:r>
              <a:rPr lang="en-US" dirty="0"/>
              <a:t>Ref. 1. Prevention and Control of Meningococcal Disease - Recommendations of the Advisory Committee on Immunization Practices (ACIP) MMWR / March 22, 2013 / Vol. 62 / No. 2 </a:t>
            </a:r>
            <a:endParaRPr lang="en-US" sz="800" dirty="0">
              <a:latin typeface="Arial" charset="0"/>
            </a:endParaRPr>
          </a:p>
          <a:p>
            <a:pPr>
              <a:spcBef>
                <a:spcPct val="0"/>
              </a:spcBef>
            </a:pPr>
            <a:r>
              <a:rPr lang="en-US" sz="1000" dirty="0">
                <a:latin typeface="Arial" charset="0"/>
              </a:rPr>
              <a:t>2. Recommendation of the ACIP for Use of </a:t>
            </a:r>
            <a:r>
              <a:rPr lang="en-US" sz="1000" dirty="0" err="1">
                <a:latin typeface="Arial" charset="0"/>
              </a:rPr>
              <a:t>Quadrivalent</a:t>
            </a:r>
            <a:r>
              <a:rPr lang="en-US" sz="1000" dirty="0">
                <a:latin typeface="Arial" charset="0"/>
              </a:rPr>
              <a:t> Meningococcal Conjugate Vaccine (</a:t>
            </a:r>
            <a:r>
              <a:rPr lang="en-US" sz="1000" dirty="0" err="1">
                <a:latin typeface="Arial" charset="0"/>
              </a:rPr>
              <a:t>MenACWY</a:t>
            </a:r>
            <a:r>
              <a:rPr lang="en-US" sz="1000" dirty="0">
                <a:latin typeface="Arial" charset="0"/>
              </a:rPr>
              <a:t>-D) Among Children Aged 9 Through 23 Months at Increased Risk for Invasive Meningococcal Disease MMWR; October 14, 2011 / 60(40);1391-1392 </a:t>
            </a:r>
            <a:br>
              <a:rPr lang="en-US" sz="1000" dirty="0">
                <a:latin typeface="Arial" charset="0"/>
              </a:rPr>
            </a:br>
            <a:endParaRPr lang="en-US" sz="1000" dirty="0">
              <a:latin typeface="Arial"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1" name="Footer Placeholder 10"/>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3E95-52C4-4365-9E16-9102B3D9CBAB}"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3978132" y="8842030"/>
            <a:ext cx="3043343" cy="465455"/>
          </a:xfrm>
          <a:prstGeom prst="rect">
            <a:avLst/>
          </a:prstGeom>
          <a:noFill/>
          <a:ln>
            <a:miter lim="800000"/>
            <a:headEnd/>
            <a:tailEnd/>
          </a:ln>
        </p:spPr>
        <p:txBody>
          <a:bodyPr lIns="92446" tIns="46223" rIns="92446" bIns="46223" anchor="b"/>
          <a:lstStyle/>
          <a:p>
            <a:pPr algn="r">
              <a:defRPr/>
            </a:pPr>
            <a:fld id="{2199A694-2D46-4D8D-B323-57E2B84F9D29}" type="slidenum">
              <a:rPr lang="en-US" sz="1200">
                <a:solidFill>
                  <a:prstClr val="black"/>
                </a:solidFill>
                <a:latin typeface="Arial" pitchFamily="34" charset="0"/>
              </a:rPr>
              <a:pPr algn="r">
                <a:defRPr/>
              </a:pPr>
              <a:t>51</a:t>
            </a:fld>
            <a:endParaRPr lang="en-US" sz="1200">
              <a:solidFill>
                <a:prstClr val="black"/>
              </a:solidFill>
              <a:latin typeface="Arial" pitchFamily="34" charset="0"/>
            </a:endParaRPr>
          </a:p>
        </p:txBody>
      </p:sp>
      <p:sp>
        <p:nvSpPr>
          <p:cNvPr id="247810"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2430" tIns="46215" rIns="92430" bIns="46215" anchor="b"/>
          <a:lstStyle/>
          <a:p>
            <a:endParaRPr lang="en-US" sz="1200">
              <a:solidFill>
                <a:srgbClr val="000000"/>
              </a:solidFill>
              <a:cs typeface="Arial" charset="0"/>
            </a:endParaRPr>
          </a:p>
        </p:txBody>
      </p:sp>
      <p:sp>
        <p:nvSpPr>
          <p:cNvPr id="247811"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2430" tIns="46215" rIns="92430" bIns="46215" anchor="b"/>
          <a:lstStyle/>
          <a:p>
            <a:pPr algn="r"/>
            <a:fld id="{1F251FF6-9FC5-4B07-A884-8598C47AAC3F}" type="slidenum">
              <a:rPr lang="en-US" sz="1200">
                <a:solidFill>
                  <a:srgbClr val="000000"/>
                </a:solidFill>
                <a:cs typeface="Arial" charset="0"/>
              </a:rPr>
              <a:pPr algn="r"/>
              <a:t>51</a:t>
            </a:fld>
            <a:endParaRPr lang="en-US" sz="1200">
              <a:solidFill>
                <a:srgbClr val="000000"/>
              </a:solidFill>
              <a:cs typeface="Arial" charset="0"/>
            </a:endParaRPr>
          </a:p>
        </p:txBody>
      </p:sp>
      <p:sp>
        <p:nvSpPr>
          <p:cNvPr id="247812"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2422" tIns="46211" rIns="92422" bIns="46211" anchor="b"/>
          <a:lstStyle/>
          <a:p>
            <a:endParaRPr lang="en-US" sz="1200">
              <a:solidFill>
                <a:srgbClr val="000000"/>
              </a:solidFill>
              <a:cs typeface="Arial" charset="0"/>
            </a:endParaRPr>
          </a:p>
        </p:txBody>
      </p:sp>
      <p:sp>
        <p:nvSpPr>
          <p:cNvPr id="247814" name="Rectangle 2"/>
          <p:cNvSpPr>
            <a:spLocks noGrp="1" noRot="1" noChangeAspect="1" noChangeArrowheads="1" noTextEdit="1"/>
          </p:cNvSpPr>
          <p:nvPr>
            <p:ph type="sldImg"/>
          </p:nvPr>
        </p:nvSpPr>
        <p:spPr>
          <a:xfrm>
            <a:off x="1185863" y="698500"/>
            <a:ext cx="4654550" cy="3490913"/>
          </a:xfrm>
          <a:ln/>
        </p:spPr>
      </p:sp>
      <p:sp>
        <p:nvSpPr>
          <p:cNvPr id="247815" name="Rectangle 3"/>
          <p:cNvSpPr>
            <a:spLocks noGrp="1" noChangeArrowheads="1"/>
          </p:cNvSpPr>
          <p:nvPr>
            <p:ph type="body" idx="1"/>
          </p:nvPr>
        </p:nvSpPr>
        <p:spPr>
          <a:noFill/>
          <a:ln/>
        </p:spPr>
        <p:txBody>
          <a:bodyPr lIns="92416" tIns="46208" rIns="92416" bIns="46208"/>
          <a:lstStyle/>
          <a:p>
            <a:pPr eaLnBrk="1" hangingPunct="1"/>
            <a:r>
              <a:rPr lang="en-US" sz="1000" dirty="0">
                <a:latin typeface="Arial" charset="0"/>
              </a:rPr>
              <a:t>On December 22, 2010 the FDA approved </a:t>
            </a:r>
            <a:r>
              <a:rPr lang="en-US" sz="1000" dirty="0" err="1">
                <a:latin typeface="Arial" charset="0"/>
              </a:rPr>
              <a:t>Gardasil</a:t>
            </a:r>
            <a:r>
              <a:rPr lang="en-US" sz="1000" dirty="0">
                <a:latin typeface="Arial" charset="0"/>
              </a:rPr>
              <a:t> for the prevention of anal cancer and associated precancerous lesions due to HPV types 6, 11, 16, and 18 in people 9 through 26 years.</a:t>
            </a:r>
          </a:p>
          <a:p>
            <a:pPr eaLnBrk="1" hangingPunct="1"/>
            <a:r>
              <a:rPr lang="en-US" sz="1000" u="sng" dirty="0" err="1">
                <a:latin typeface="Arial" charset="0"/>
              </a:rPr>
              <a:t>Cervarix</a:t>
            </a:r>
            <a:r>
              <a:rPr lang="en-US" sz="1000" u="sng" dirty="0">
                <a:latin typeface="Arial" charset="0"/>
              </a:rPr>
              <a:t> is licensed for females 9 through 25 years of age, but ACIP recommends </a:t>
            </a:r>
            <a:r>
              <a:rPr lang="en-US" sz="1000" u="sng" dirty="0" err="1">
                <a:latin typeface="Arial" charset="0"/>
              </a:rPr>
              <a:t>Cervarix</a:t>
            </a:r>
            <a:r>
              <a:rPr lang="en-US" sz="1000" u="sng" dirty="0">
                <a:latin typeface="Arial" charset="0"/>
              </a:rPr>
              <a:t> for females 9 through 26 years of age.</a:t>
            </a:r>
          </a:p>
          <a:p>
            <a:pPr eaLnBrk="1" hangingPunct="1"/>
            <a:endParaRPr lang="en-US" sz="1000" dirty="0">
              <a:latin typeface="Arial" charset="0"/>
            </a:endParaRPr>
          </a:p>
          <a:p>
            <a:pPr eaLnBrk="1" hangingPunct="1"/>
            <a:r>
              <a:rPr lang="en-US" sz="1000" dirty="0">
                <a:latin typeface="Arial" charset="0"/>
              </a:rPr>
              <a:t>Addendum:</a:t>
            </a:r>
          </a:p>
          <a:p>
            <a:pPr eaLnBrk="1" hangingPunct="1"/>
            <a:r>
              <a:rPr lang="en-US" sz="1000" dirty="0">
                <a:latin typeface="Arial" charset="0"/>
              </a:rPr>
              <a:t>On April 6, 2011 the FDA </a:t>
            </a:r>
            <a:r>
              <a:rPr lang="en-US" sz="1000" u="sng" dirty="0">
                <a:latin typeface="Arial" charset="0"/>
              </a:rPr>
              <a:t>rejected</a:t>
            </a:r>
            <a:r>
              <a:rPr lang="en-US" sz="1000" dirty="0">
                <a:latin typeface="Arial" charset="0"/>
              </a:rPr>
              <a:t> the request by Merck to expand the indication for the use of </a:t>
            </a:r>
            <a:r>
              <a:rPr lang="en-US" sz="1000" dirty="0" err="1">
                <a:latin typeface="Arial" charset="0"/>
              </a:rPr>
              <a:t>Gardasil</a:t>
            </a:r>
            <a:r>
              <a:rPr lang="en-US" sz="1000" dirty="0">
                <a:latin typeface="Arial" charset="0"/>
              </a:rPr>
              <a:t> in women 27 through 45 years of age. </a:t>
            </a:r>
            <a:r>
              <a:rPr lang="en-US" sz="1000" dirty="0" err="1">
                <a:latin typeface="Arial" charset="0"/>
              </a:rPr>
              <a:t>Gardasil</a:t>
            </a:r>
            <a:r>
              <a:rPr lang="en-US" sz="1000" dirty="0">
                <a:latin typeface="Arial" charset="0"/>
              </a:rPr>
              <a:t> has not been demonstrated to prevent HPV-related CIN 2/3 or worse in women older than 26 years of age.</a:t>
            </a:r>
          </a:p>
          <a:p>
            <a:pPr eaLnBrk="1" hangingPunct="1"/>
            <a:endParaRPr lang="en-US" sz="1000" b="1" dirty="0">
              <a:latin typeface="Arial" charset="0"/>
            </a:endParaRPr>
          </a:p>
          <a:p>
            <a:pPr eaLnBrk="1" hangingPunct="1"/>
            <a:r>
              <a:rPr lang="en-US" sz="1000" dirty="0">
                <a:latin typeface="Arial" charset="0"/>
              </a:rPr>
              <a:t>References:</a:t>
            </a:r>
          </a:p>
          <a:p>
            <a:pPr eaLnBrk="1" hangingPunct="1">
              <a:buFontTx/>
              <a:buAutoNum type="arabicPeriod"/>
            </a:pPr>
            <a:r>
              <a:rPr lang="en-US" sz="1000" dirty="0">
                <a:latin typeface="Arial" charset="0"/>
              </a:rPr>
              <a:t>Recommendations on Use of </a:t>
            </a:r>
            <a:r>
              <a:rPr lang="en-US" sz="1000" dirty="0" err="1">
                <a:latin typeface="Arial" charset="0"/>
              </a:rPr>
              <a:t>Quadrivalent</a:t>
            </a:r>
            <a:r>
              <a:rPr lang="en-US" sz="1000" dirty="0">
                <a:latin typeface="Arial" charset="0"/>
              </a:rPr>
              <a:t> HPV in Males </a:t>
            </a:r>
            <a:r>
              <a:rPr lang="en-US" sz="1000" dirty="0" err="1">
                <a:latin typeface="Arial" charset="0"/>
              </a:rPr>
              <a:t>MMWR;December</a:t>
            </a:r>
            <a:r>
              <a:rPr lang="en-US" sz="1000" dirty="0">
                <a:latin typeface="Arial" charset="0"/>
              </a:rPr>
              <a:t> 23, 2011 / 60(50);1705-8</a:t>
            </a:r>
          </a:p>
          <a:p>
            <a:pPr eaLnBrk="1" hangingPunct="1"/>
            <a:r>
              <a:rPr lang="en-US" sz="1000" dirty="0">
                <a:latin typeface="Arial" charset="0"/>
              </a:rPr>
              <a:t>2. </a:t>
            </a:r>
            <a:r>
              <a:rPr lang="en-US" sz="1000" dirty="0" err="1">
                <a:latin typeface="Arial" charset="0"/>
              </a:rPr>
              <a:t>Quadrivalent</a:t>
            </a:r>
            <a:r>
              <a:rPr lang="en-US" sz="1000" dirty="0">
                <a:latin typeface="Arial" charset="0"/>
              </a:rPr>
              <a:t> Human </a:t>
            </a:r>
            <a:r>
              <a:rPr lang="en-US" sz="1000" dirty="0" err="1">
                <a:latin typeface="Arial" charset="0"/>
              </a:rPr>
              <a:t>Papillomavirus</a:t>
            </a:r>
            <a:r>
              <a:rPr lang="en-US" sz="1000" dirty="0">
                <a:latin typeface="Arial" charset="0"/>
              </a:rPr>
              <a:t> Vaccine (HPV4, </a:t>
            </a:r>
            <a:r>
              <a:rPr lang="en-US" sz="1000" dirty="0" err="1">
                <a:latin typeface="Arial" charset="0"/>
              </a:rPr>
              <a:t>Gardasil</a:t>
            </a:r>
            <a:r>
              <a:rPr lang="en-US" sz="1000" dirty="0">
                <a:latin typeface="Arial" charset="0"/>
              </a:rPr>
              <a:t>) for Use in Males and Guidance from the ACIP MMWR; May 28, 2010 / 59(20);630-632</a:t>
            </a:r>
          </a:p>
          <a:p>
            <a:pPr eaLnBrk="1" hangingPunct="1"/>
            <a:r>
              <a:rPr lang="en-US" sz="1000" dirty="0">
                <a:latin typeface="Arial" charset="0"/>
              </a:rPr>
              <a:t>3. </a:t>
            </a:r>
            <a:r>
              <a:rPr lang="en-US" sz="1000" dirty="0" err="1">
                <a:latin typeface="Arial" charset="0"/>
              </a:rPr>
              <a:t>Quadrivalent</a:t>
            </a:r>
            <a:r>
              <a:rPr lang="en-US" sz="1000" dirty="0">
                <a:latin typeface="Arial" charset="0"/>
              </a:rPr>
              <a:t> Human </a:t>
            </a:r>
            <a:r>
              <a:rPr lang="en-US" sz="1000" dirty="0" err="1">
                <a:latin typeface="Arial" charset="0"/>
              </a:rPr>
              <a:t>Papillomavirus</a:t>
            </a:r>
            <a:r>
              <a:rPr lang="en-US" sz="1000" dirty="0">
                <a:latin typeface="Arial" charset="0"/>
              </a:rPr>
              <a:t> Vaccine: Recommendations of the ACIP</a:t>
            </a:r>
            <a:br>
              <a:rPr lang="en-US" sz="1000" dirty="0">
                <a:latin typeface="Arial" charset="0"/>
              </a:rPr>
            </a:br>
            <a:r>
              <a:rPr lang="en-US" sz="1000" dirty="0">
                <a:latin typeface="Arial" charset="0"/>
              </a:rPr>
              <a:t> MMWR; March 12, 2007 / 56(Early Release);1-24 </a:t>
            </a:r>
            <a:br>
              <a:rPr lang="en-US" sz="1000" dirty="0">
                <a:latin typeface="Arial" charset="0"/>
              </a:rPr>
            </a:br>
            <a:r>
              <a:rPr lang="en-US" sz="1000" dirty="0">
                <a:latin typeface="Arial" charset="0"/>
              </a:rPr>
              <a:t> </a:t>
            </a:r>
            <a:r>
              <a:rPr lang="en-US" sz="1000" b="1" dirty="0">
                <a:latin typeface="Arial" charset="0"/>
              </a:rPr>
              <a:t/>
            </a:r>
            <a:br>
              <a:rPr lang="en-US" sz="1000" b="1" dirty="0">
                <a:latin typeface="Arial" charset="0"/>
              </a:rPr>
            </a:br>
            <a:endParaRPr lang="en-US" sz="1000" b="1" dirty="0">
              <a:latin typeface="Arial" charset="0"/>
            </a:endParaRPr>
          </a:p>
          <a:p>
            <a:pPr eaLnBrk="1" hangingPunct="1"/>
            <a:endParaRPr lang="en-US" sz="1000" b="1" dirty="0">
              <a:latin typeface="Arial" charset="0"/>
            </a:endParaRPr>
          </a:p>
          <a:p>
            <a:pPr eaLnBrk="1" hangingPunct="1"/>
            <a:endParaRPr lang="en-US" sz="1000" b="1" dirty="0">
              <a:latin typeface="Arial" charset="0"/>
            </a:endParaRPr>
          </a:p>
          <a:p>
            <a:pPr eaLnBrk="1" hangingPunct="1"/>
            <a:r>
              <a:rPr lang="en-US" sz="1000" dirty="0">
                <a:latin typeface="Arial" charset="0"/>
              </a:rPr>
              <a:t> </a:t>
            </a:r>
          </a:p>
          <a:p>
            <a:pPr eaLnBrk="1" hangingPunct="1"/>
            <a:endParaRPr lang="en-US" b="1" dirty="0" smtClean="0">
              <a:latin typeface="Calibri" pitchFamily="34" charset="0"/>
            </a:endParaRPr>
          </a:p>
        </p:txBody>
      </p:sp>
      <p:sp>
        <p:nvSpPr>
          <p:cNvPr id="9" name="Footer Placeholder 8"/>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
        <p:nvSpPr>
          <p:cNvPr id="11" name="Slide Number Placeholder 10"/>
          <p:cNvSpPr>
            <a:spLocks noGrp="1"/>
          </p:cNvSpPr>
          <p:nvPr>
            <p:ph type="sldNum" sz="quarter" idx="10"/>
          </p:nvPr>
        </p:nvSpPr>
        <p:spPr/>
        <p:txBody>
          <a:bodyPr/>
          <a:lstStyle/>
          <a:p>
            <a:pPr>
              <a:defRPr/>
            </a:pPr>
            <a:fld id="{2E5DF860-C424-434C-9ED3-87ECBF4FB3BE}" type="slidenum">
              <a:rPr lang="en-US" smtClean="0">
                <a:solidFill>
                  <a:prstClr val="black"/>
                </a:solidFill>
              </a:rPr>
              <a:pPr>
                <a:defRPr/>
              </a:pPr>
              <a:t>51</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1556"/>
            <a:r>
              <a:rPr lang="en-US" smtClean="0"/>
              <a:t>More than 175 million doses of HPV vaccine have been distributed worldwide and 57 million doses have been distributed in the United States. In the seven years of HPV vaccine safety studies and monitoring that have been conducted since the vaccine was licensed, no serious safety concerns have been identified. Reports to the Vaccine Adverse Event Reporting System (VAERS) have decreased each year since 2008.</a:t>
            </a:r>
          </a:p>
          <a:p>
            <a:pPr defTabSz="881556"/>
            <a:endParaRPr lang="en-US" smtClean="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855CE6EF-CE25-4054-83CD-89DC88FAF700}" type="slidenum">
              <a:rPr lang="en-US" smtClean="0">
                <a:solidFill>
                  <a:srgbClr val="000000"/>
                </a:solidFill>
              </a:rPr>
              <a:pPr eaLnBrk="1" hangingPunct="1"/>
              <a:t>52</a:t>
            </a:fld>
            <a:endParaRPr lang="en-US" smtClean="0">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2059871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4970D98-450A-418A-8BC2-BD3674E49938}" type="slidenum">
              <a:rPr lang="en-US" smtClean="0"/>
              <a:pPr/>
              <a:t>54</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36733" y="4422459"/>
            <a:ext cx="5149637" cy="4188778"/>
          </a:xfrm>
          <a:noFill/>
          <a:ln/>
        </p:spPr>
        <p:txBody>
          <a:bodyPr/>
          <a:lstStyle/>
          <a:p>
            <a:pPr eaLnBrk="1" hangingPunct="1">
              <a:buFont typeface="Wingdings" pitchFamily="2" charset="2"/>
              <a:buNone/>
            </a:pPr>
            <a:r>
              <a:rPr lang="en-US" sz="1400" dirty="0" smtClean="0">
                <a:solidFill>
                  <a:schemeClr val="tx2"/>
                </a:solidFill>
              </a:rPr>
              <a:t>Post-exposure prophylaxis:</a:t>
            </a:r>
          </a:p>
          <a:p>
            <a:pPr eaLnBrk="1" hangingPunct="1">
              <a:buFont typeface="Wingdings" pitchFamily="2" charset="2"/>
              <a:buNone/>
            </a:pPr>
            <a:r>
              <a:rPr lang="en-US" sz="1400" dirty="0" smtClean="0">
                <a:solidFill>
                  <a:schemeClr val="tx2"/>
                </a:solidFill>
              </a:rPr>
              <a:t>Indicated for persons with possible exposure to a rabid animal through a bite or contamination of open wounds, abrasions, mucous membranes, or scratches with saliva or other potentially infectious material from a rabid animal.</a:t>
            </a:r>
          </a:p>
          <a:p>
            <a:pPr eaLnBrk="1" hangingPunct="1">
              <a:buFont typeface="Wingdings" pitchFamily="2" charset="2"/>
              <a:buNone/>
            </a:pPr>
            <a:r>
              <a:rPr lang="en-US" sz="1400" dirty="0" err="1" smtClean="0">
                <a:solidFill>
                  <a:schemeClr val="tx2"/>
                </a:solidFill>
              </a:rPr>
              <a:t>Postexposure</a:t>
            </a:r>
            <a:r>
              <a:rPr lang="en-US" sz="1400" dirty="0" smtClean="0">
                <a:solidFill>
                  <a:schemeClr val="tx2"/>
                </a:solidFill>
              </a:rPr>
              <a:t> prophylaxis is also recommended in the case where a bat is found in a room where a person is sleeping. The Fall/Winter 2001-2002 edition of Needle Tips recommends, “When a bat is found in a dwelling, even in the absence of a known bite or scratch, the recommendation calls for aggressive use of </a:t>
            </a:r>
            <a:r>
              <a:rPr lang="en-US" sz="1400" dirty="0" err="1" smtClean="0">
                <a:solidFill>
                  <a:schemeClr val="tx2"/>
                </a:solidFill>
              </a:rPr>
              <a:t>postexposure</a:t>
            </a:r>
            <a:r>
              <a:rPr lang="en-US" sz="1400" dirty="0" smtClean="0">
                <a:solidFill>
                  <a:schemeClr val="tx2"/>
                </a:solidFill>
              </a:rPr>
              <a:t> prophylaxis.  If possible the bat should be safely collected and submitted for rabies diagnosis.”  Details of these recommendations were published in the MMWR, 1998; Vol. 47, No. 1.</a:t>
            </a:r>
          </a:p>
          <a:p>
            <a:pPr eaLnBrk="1" hangingPunct="1">
              <a:buFont typeface="Wingdings" pitchFamily="2" charset="2"/>
              <a:buNone/>
            </a:pPr>
            <a:r>
              <a:rPr lang="en-US" sz="1400" dirty="0" smtClean="0">
                <a:solidFill>
                  <a:schemeClr val="tx2"/>
                </a:solidFill>
              </a:rPr>
              <a:t>Consult your local health department regarding the need for rabies vaccine.</a:t>
            </a:r>
          </a:p>
          <a:p>
            <a:pPr eaLnBrk="1" hangingPunct="1">
              <a:buFont typeface="Wingdings" pitchFamily="2" charset="2"/>
              <a:buNone/>
            </a:pPr>
            <a:r>
              <a:rPr lang="en-US" sz="1400" dirty="0" smtClean="0">
                <a:solidFill>
                  <a:schemeClr val="tx2"/>
                </a:solidFill>
              </a:rPr>
              <a:t>Consult your clinic or district protocol for follow-up of rabies cases and/or procuring and administering vaccine.</a:t>
            </a:r>
          </a:p>
          <a:p>
            <a:pPr eaLnBrk="1" hangingPunct="1">
              <a:buFont typeface="Wingdings" pitchFamily="2" charset="2"/>
              <a:buNone/>
            </a:pPr>
            <a:endParaRPr lang="en-US" dirty="0" smtClean="0">
              <a:solidFill>
                <a:schemeClr val="tx2"/>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6C2A64E-0347-44EA-8DA0-E60CF7BFA911}" type="slidenum">
              <a:rPr lang="en-US" smtClean="0"/>
              <a:pPr/>
              <a:t>55</a:t>
            </a:fld>
            <a:endParaRPr lang="en-US" dirty="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936733" y="4422458"/>
            <a:ext cx="5149637" cy="4444714"/>
          </a:xfrm>
          <a:noFill/>
          <a:ln/>
        </p:spPr>
        <p:txBody>
          <a:bodyPr/>
          <a:lstStyle/>
          <a:p>
            <a:r>
              <a:rPr lang="en-US" sz="1000" dirty="0" smtClean="0"/>
              <a:t>Yellow Fever---this is a mosquito-borne disease found in tropical climates.  Vaccine would be indicated for travel to certain countries where yellow fever is endemic or where vaccine may be required for entry.  The 1st time this vaccine is given it must be administered at least 10 days before entering the country in question, and the traveler must have the vaccination documented in the yellow international vaccination record.  For travel in subsequent years, a booster is needed every 10 years.  See package insert for dosage and administration information.</a:t>
            </a:r>
          </a:p>
          <a:p>
            <a:r>
              <a:rPr lang="en-US" sz="1000" dirty="0" smtClean="0"/>
              <a:t>Typhoid Fever ---this is an illness caused by a particular strain of salmonella bacteria that can contaminate water sources.  There are currently 3 types of prevention available for this disease:  2 injectable vaccines, and capsules to be taken orally.  Dosage and timing information can be accessed from the package insert.</a:t>
            </a:r>
          </a:p>
          <a:p>
            <a:r>
              <a:rPr lang="en-US" sz="1000" dirty="0" smtClean="0"/>
              <a:t>Polio---adolescents and adults who have previously been adequately immunized with either oral or inactivated polio vaccine would not generally need further boosters.  However, for adults traveling to areas of the world where polio still exists, a one time dose of injectable polio vaccine may be recommended.  To administer, give 0.5 ml subcutaneously.</a:t>
            </a:r>
          </a:p>
          <a:p>
            <a:r>
              <a:rPr lang="en-US" sz="1000" dirty="0" smtClean="0"/>
              <a:t>Japanese Encephalitis---this is a mosquito-borne infection found in parts of the Far East, southeast Asia, and the Indian subcontinent.  In general, risk of disease is very low but depends on such factors as season, duration and location of travel, and activities.  Vaccine may be 2 or 3 doses given at intervals.  Refer to package insert for more information.</a:t>
            </a:r>
          </a:p>
          <a:p>
            <a:r>
              <a:rPr lang="en-US" sz="1000" dirty="0" smtClean="0"/>
              <a:t>Other vaccines  mentioned in earlier portions of the presentation (Hep A, Hep  B, MMR, meningitis, etc.)  may be needed for travel to certain areas.  Travelers should consult a travel clinic or the CDC travel website for information regarding vaccinations recommended for their specific destination.</a:t>
            </a: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EA20232D-92D0-4E4D-A0CC-59F6D15381F7}" type="slidenum">
              <a:rPr lang="en-US" smtClean="0"/>
              <a:pPr/>
              <a:t>56</a:t>
            </a:fld>
            <a:endParaRPr lang="en-US" dirty="0" smtClean="0"/>
          </a:p>
        </p:txBody>
      </p:sp>
      <p:sp>
        <p:nvSpPr>
          <p:cNvPr id="212995" name="Rectangle 2"/>
          <p:cNvSpPr>
            <a:spLocks noGrp="1" noRot="1" noChangeAspect="1" noChangeArrowheads="1" noTextEdit="1"/>
          </p:cNvSpPr>
          <p:nvPr>
            <p:ph type="sldImg"/>
          </p:nvPr>
        </p:nvSpPr>
        <p:spPr>
          <a:xfrm>
            <a:off x="1187450" y="698500"/>
            <a:ext cx="4652963" cy="3489325"/>
          </a:xfrm>
          <a:ln/>
        </p:spPr>
      </p:sp>
      <p:sp>
        <p:nvSpPr>
          <p:cNvPr id="212996" name="Rectangle 3"/>
          <p:cNvSpPr>
            <a:spLocks noGrp="1" noChangeArrowheads="1"/>
          </p:cNvSpPr>
          <p:nvPr>
            <p:ph type="body" idx="1"/>
          </p:nvPr>
        </p:nvSpPr>
        <p:spPr>
          <a:xfrm>
            <a:off x="936733" y="4422459"/>
            <a:ext cx="5149637" cy="4188778"/>
          </a:xfrm>
          <a:noFill/>
          <a:ln/>
        </p:spPr>
        <p:txBody>
          <a:bodyPr/>
          <a:lstStyle/>
          <a:p>
            <a:pPr eaLnBrk="1" hangingPunct="1"/>
            <a:r>
              <a:rPr lang="en-US" dirty="0" smtClean="0"/>
              <a:t>There seems to be some confusion among providers that</a:t>
            </a:r>
          </a:p>
          <a:p>
            <a:pPr lvl="1" eaLnBrk="1" hangingPunct="1">
              <a:buFontTx/>
              <a:buChar char="•"/>
            </a:pPr>
            <a:r>
              <a:rPr lang="en-US" dirty="0" smtClean="0"/>
              <a:t> if there are vaccine shortages or the supply is low because it’s a new vaccine, or</a:t>
            </a:r>
          </a:p>
          <a:p>
            <a:pPr lvl="1" eaLnBrk="1" hangingPunct="1">
              <a:buFontTx/>
              <a:buChar char="•"/>
            </a:pPr>
            <a:r>
              <a:rPr lang="en-US" dirty="0" smtClean="0"/>
              <a:t> if the patient doesn’t fit in a certain funding category, or</a:t>
            </a:r>
          </a:p>
          <a:p>
            <a:pPr lvl="1" eaLnBrk="1" hangingPunct="1">
              <a:buFontTx/>
              <a:buChar char="•"/>
            </a:pPr>
            <a:r>
              <a:rPr lang="en-US" dirty="0" smtClean="0"/>
              <a:t> if the vaccine isn’t required for school or child care: </a:t>
            </a:r>
          </a:p>
          <a:p>
            <a:pPr eaLnBrk="1" hangingPunct="1"/>
            <a:r>
              <a:rPr lang="en-US" dirty="0" smtClean="0"/>
              <a:t>then they don’t feel they need to be concerned about whether to recommend or discuss that vaccine with the client or the parent.  But the bottom line is-------the ACIP recommendation </a:t>
            </a:r>
            <a:r>
              <a:rPr lang="en-US" u="sng" dirty="0" smtClean="0"/>
              <a:t>is</a:t>
            </a:r>
            <a:r>
              <a:rPr lang="en-US" dirty="0"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dirty="0" smtClean="0"/>
              <a:t>Please be sure to emphasize this to any groups that you are educating about the recommended schedule.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noTextEdit="1"/>
          </p:cNvSpPr>
          <p:nvPr>
            <p:ph type="sldImg"/>
          </p:nvPr>
        </p:nvSpPr>
        <p:spPr>
          <a:ln/>
        </p:spPr>
      </p:sp>
      <p:sp>
        <p:nvSpPr>
          <p:cNvPr id="480258" name="Notes Placeholder 2"/>
          <p:cNvSpPr>
            <a:spLocks noGrp="1"/>
          </p:cNvSpPr>
          <p:nvPr>
            <p:ph type="body" idx="1"/>
          </p:nvPr>
        </p:nvSpPr>
        <p:spPr>
          <a:noFill/>
          <a:ln/>
        </p:spPr>
        <p:txBody>
          <a:bodyPr/>
          <a:lstStyle/>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9F1BABE4-7EEA-46B8-8E9C-FE794B0993D1}"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r>
              <a:rPr lang="en-US" smtClean="0"/>
              <a:t>We will talk briefly about Georgia’s immunization registry, or GRITS.</a:t>
            </a:r>
          </a:p>
          <a:p>
            <a:endParaRPr lang="en-US" smtClean="0"/>
          </a:p>
        </p:txBody>
      </p:sp>
      <p:sp>
        <p:nvSpPr>
          <p:cNvPr id="215044" name="Slide Number Placeholder 3"/>
          <p:cNvSpPr>
            <a:spLocks noGrp="1"/>
          </p:cNvSpPr>
          <p:nvPr>
            <p:ph type="sldNum" sz="quarter" idx="5"/>
          </p:nvPr>
        </p:nvSpPr>
        <p:spPr>
          <a:noFill/>
        </p:spPr>
        <p:txBody>
          <a:bodyPr/>
          <a:lstStyle/>
          <a:p>
            <a:fld id="{2FB44A2C-3B7A-4B70-B9F4-68B669652D08}" type="slidenum">
              <a:rPr lang="en-US" smtClean="0"/>
              <a:pPr/>
              <a:t>57</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3301" tIns="46651" rIns="93301" bIns="46651" anchor="b"/>
          <a:lstStyle/>
          <a:p>
            <a:endParaRPr lang="en-US" sz="1200" dirty="0">
              <a:solidFill>
                <a:srgbClr val="000000"/>
              </a:solidFill>
            </a:endParaRPr>
          </a:p>
        </p:txBody>
      </p:sp>
      <p:sp>
        <p:nvSpPr>
          <p:cNvPr id="557058"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1" tIns="46651" rIns="93301" bIns="46651" anchor="b"/>
          <a:lstStyle/>
          <a:p>
            <a:pPr algn="r"/>
            <a:fld id="{8F3861B8-5096-4C28-8BDF-37B19B9C2BE9}" type="slidenum">
              <a:rPr lang="en-US" sz="1200">
                <a:solidFill>
                  <a:srgbClr val="000000"/>
                </a:solidFill>
              </a:rPr>
              <a:pPr algn="r"/>
              <a:t>58</a:t>
            </a:fld>
            <a:endParaRPr lang="en-US" sz="1200" dirty="0">
              <a:solidFill>
                <a:srgbClr val="000000"/>
              </a:solidFill>
            </a:endParaRPr>
          </a:p>
        </p:txBody>
      </p:sp>
      <p:sp>
        <p:nvSpPr>
          <p:cNvPr id="557059" name="Rectangle 2"/>
          <p:cNvSpPr>
            <a:spLocks noGrp="1" noRot="1" noChangeAspect="1" noChangeArrowheads="1" noTextEdit="1"/>
          </p:cNvSpPr>
          <p:nvPr>
            <p:ph type="sldImg"/>
          </p:nvPr>
        </p:nvSpPr>
        <p:spPr>
          <a:xfrm>
            <a:off x="1414463" y="387350"/>
            <a:ext cx="3827462" cy="2870200"/>
          </a:xfrm>
          <a:ln/>
        </p:spPr>
      </p:sp>
      <p:sp>
        <p:nvSpPr>
          <p:cNvPr id="557060" name="Rectangle 3"/>
          <p:cNvSpPr>
            <a:spLocks noGrp="1" noChangeArrowheads="1"/>
          </p:cNvSpPr>
          <p:nvPr>
            <p:ph type="body" idx="1"/>
          </p:nvPr>
        </p:nvSpPr>
        <p:spPr>
          <a:xfrm>
            <a:off x="156070" y="3465055"/>
            <a:ext cx="6545139" cy="5844046"/>
          </a:xfrm>
          <a:noFill/>
          <a:ln/>
        </p:spPr>
        <p:txBody>
          <a:bodyPr lIns="91770" tIns="45885" rIns="91770" bIns="45885"/>
          <a:lstStyle/>
          <a:p>
            <a:pPr>
              <a:spcBef>
                <a:spcPct val="0"/>
              </a:spcBef>
            </a:pPr>
            <a:r>
              <a:rPr lang="en-US" sz="900" dirty="0">
                <a:latin typeface="Arial" charset="0"/>
              </a:rPr>
              <a:t>In 2004, House Bill 1526 was passed making the Georgia Immunization Registry a birth to death registry mandating that providers of immunizations in Georgia report those immunizations into the registry database.  Immunization data may now be shared by all providers of immunizations to Georgians of any age, and to schools, daycares, colleges and universities, and long term care facilities. The patient (age 18 or older) or parent or legal guardian may OPT-OUT of the registry.</a:t>
            </a:r>
            <a:endParaRPr lang="en-US" sz="900" dirty="0">
              <a:latin typeface="Arial" charset="0"/>
              <a:cs typeface="Times New Roman" pitchFamily="18" charset="0"/>
            </a:endParaRPr>
          </a:p>
          <a:p>
            <a:pPr>
              <a:spcBef>
                <a:spcPct val="0"/>
              </a:spcBef>
            </a:pPr>
            <a:r>
              <a:rPr lang="en-US" sz="900" dirty="0">
                <a:latin typeface="Arial" charset="0"/>
                <a:cs typeface="Times New Roman" pitchFamily="18" charset="0"/>
              </a:rPr>
              <a:t>Contact GRITS to enroll: 1-888-223-8644</a:t>
            </a:r>
            <a:r>
              <a:rPr lang="en-US" sz="900" dirty="0">
                <a:latin typeface="Arial" charset="0"/>
              </a:rPr>
              <a:t> </a:t>
            </a:r>
            <a:r>
              <a:rPr lang="en-US" sz="900" dirty="0">
                <a:solidFill>
                  <a:srgbClr val="FFFFFF"/>
                </a:solidFill>
                <a:latin typeface="Arial" charset="0"/>
              </a:rPr>
              <a:t> </a:t>
            </a:r>
            <a:endParaRPr lang="en-US" sz="900" dirty="0">
              <a:latin typeface="Arial" charset="0"/>
            </a:endParaRPr>
          </a:p>
          <a:p>
            <a:pPr>
              <a:spcBef>
                <a:spcPct val="0"/>
              </a:spcBef>
            </a:pPr>
            <a:endParaRPr lang="en-US" sz="900" dirty="0">
              <a:latin typeface="Arial" charset="0"/>
            </a:endParaRPr>
          </a:p>
          <a:p>
            <a:pPr>
              <a:spcBef>
                <a:spcPct val="0"/>
              </a:spcBef>
            </a:pPr>
            <a:r>
              <a:rPr lang="en-US" sz="1000" b="1" dirty="0">
                <a:latin typeface="Arial" charset="0"/>
              </a:rPr>
              <a:t>Benefits of GRITS include:</a:t>
            </a:r>
            <a:r>
              <a:rPr lang="en-US" sz="1000" dirty="0">
                <a:latin typeface="Arial" charset="0"/>
              </a:rPr>
              <a:t> accurate immunization records, inventory tracking, reduction in missed opportunities or over-immunization, generation of school entrance forms/college immunization forms, reminder/recall notices for parents, assistance in generating reporting of immunizations to HEDIS/COCASA, and elimination of phone calls to providers for immunization records. The GRITS program is web-based.  New users to the system will have to attend a training session and receive a password.  </a:t>
            </a:r>
          </a:p>
          <a:p>
            <a:pPr>
              <a:lnSpc>
                <a:spcPct val="80000"/>
              </a:lnSpc>
              <a:spcBef>
                <a:spcPct val="0"/>
              </a:spcBef>
            </a:pPr>
            <a:endParaRPr lang="en-US" b="1" dirty="0" smtClean="0">
              <a:latin typeface="Arial" charset="0"/>
            </a:endParaRPr>
          </a:p>
          <a:p>
            <a:pPr>
              <a:lnSpc>
                <a:spcPct val="80000"/>
              </a:lnSpc>
              <a:spcBef>
                <a:spcPct val="0"/>
              </a:spcBef>
            </a:pPr>
            <a:r>
              <a:rPr lang="en-US" sz="1000" b="1" dirty="0">
                <a:latin typeface="Arial" charset="0"/>
              </a:rPr>
              <a:t>Advantages of a statewide registry are as follows:</a:t>
            </a:r>
          </a:p>
          <a:p>
            <a:pPr>
              <a:spcBef>
                <a:spcPct val="0"/>
              </a:spcBef>
            </a:pPr>
            <a:r>
              <a:rPr lang="en-US" sz="900" b="1" u="sng" dirty="0">
                <a:latin typeface="Arial" charset="0"/>
              </a:rPr>
              <a:t>Benefits to the Community</a:t>
            </a:r>
          </a:p>
          <a:p>
            <a:pPr>
              <a:spcBef>
                <a:spcPct val="0"/>
              </a:spcBef>
              <a:buFontTx/>
              <a:buChar char="•"/>
            </a:pPr>
            <a:r>
              <a:rPr lang="en-US" sz="900" dirty="0">
                <a:latin typeface="Arial" charset="0"/>
              </a:rPr>
              <a:t>Enhance the overall health status by facilitating identification of inadequately immunized segments of the population </a:t>
            </a:r>
          </a:p>
          <a:p>
            <a:pPr>
              <a:spcBef>
                <a:spcPct val="0"/>
              </a:spcBef>
              <a:buFontTx/>
              <a:buChar char="•"/>
            </a:pPr>
            <a:r>
              <a:rPr lang="en-US" sz="900" dirty="0">
                <a:latin typeface="Arial" charset="0"/>
              </a:rPr>
              <a:t>Decrease occurrence of over-immunization due to inability to locate past records</a:t>
            </a:r>
          </a:p>
          <a:p>
            <a:pPr>
              <a:spcBef>
                <a:spcPct val="0"/>
              </a:spcBef>
              <a:buFontTx/>
              <a:buChar char="•"/>
            </a:pPr>
            <a:r>
              <a:rPr lang="en-US" sz="900" dirty="0">
                <a:latin typeface="Arial" charset="0"/>
              </a:rPr>
              <a:t>Assist in issuing reminders to patients for pending and overdue immunizations</a:t>
            </a:r>
          </a:p>
          <a:p>
            <a:pPr>
              <a:spcBef>
                <a:spcPct val="0"/>
              </a:spcBef>
            </a:pPr>
            <a:r>
              <a:rPr lang="en-US" sz="900" b="1" u="sng" dirty="0">
                <a:latin typeface="Arial" charset="0"/>
              </a:rPr>
              <a:t>Benefits to Healthcare Providers</a:t>
            </a:r>
          </a:p>
          <a:p>
            <a:pPr>
              <a:spcBef>
                <a:spcPct val="0"/>
              </a:spcBef>
              <a:buFontTx/>
              <a:buChar char="•"/>
            </a:pPr>
            <a:r>
              <a:rPr lang="en-US" sz="900" dirty="0">
                <a:latin typeface="Arial" charset="0"/>
              </a:rPr>
              <a:t>Reduce staff time needed to obtain complete immunization history of patients</a:t>
            </a:r>
          </a:p>
          <a:p>
            <a:pPr>
              <a:spcBef>
                <a:spcPct val="0"/>
              </a:spcBef>
              <a:buFontTx/>
              <a:buChar char="•"/>
            </a:pPr>
            <a:r>
              <a:rPr lang="en-US" sz="900" dirty="0">
                <a:latin typeface="Arial" charset="0"/>
              </a:rPr>
              <a:t>Provide printouts of school certificates</a:t>
            </a:r>
          </a:p>
          <a:p>
            <a:pPr>
              <a:spcBef>
                <a:spcPct val="0"/>
              </a:spcBef>
              <a:buFontTx/>
              <a:buChar char="•"/>
            </a:pPr>
            <a:r>
              <a:rPr lang="en-US" sz="900" dirty="0">
                <a:latin typeface="Arial" charset="0"/>
              </a:rPr>
              <a:t>Provide vaccine information and simplify complex and dynamic immunization schedules</a:t>
            </a:r>
          </a:p>
          <a:p>
            <a:pPr>
              <a:spcBef>
                <a:spcPct val="0"/>
              </a:spcBef>
              <a:buFontTx/>
              <a:buChar char="•"/>
            </a:pPr>
            <a:r>
              <a:rPr lang="en-US" sz="900" dirty="0">
                <a:latin typeface="Arial" charset="0"/>
              </a:rPr>
              <a:t>Streamline vaccine inventory process</a:t>
            </a:r>
          </a:p>
          <a:p>
            <a:pPr>
              <a:spcBef>
                <a:spcPct val="0"/>
              </a:spcBef>
              <a:buFontTx/>
              <a:buChar char="•"/>
            </a:pPr>
            <a:r>
              <a:rPr lang="en-US" sz="900" dirty="0">
                <a:latin typeface="Arial" charset="0"/>
              </a:rPr>
              <a:t>Generate HEDIS and other reports</a:t>
            </a:r>
          </a:p>
          <a:p>
            <a:pPr>
              <a:spcBef>
                <a:spcPct val="0"/>
              </a:spcBef>
              <a:buFontTx/>
              <a:buChar char="•"/>
            </a:pPr>
            <a:r>
              <a:rPr lang="en-US" sz="900" dirty="0">
                <a:latin typeface="Arial" charset="0"/>
              </a:rPr>
              <a:t>Reinforce the concept of a medical home</a:t>
            </a:r>
          </a:p>
          <a:p>
            <a:pPr>
              <a:spcBef>
                <a:spcPct val="0"/>
              </a:spcBef>
            </a:pPr>
            <a:r>
              <a:rPr lang="en-US" sz="900" b="1" u="sng" dirty="0">
                <a:latin typeface="Arial" charset="0"/>
              </a:rPr>
              <a:t>Benefits to Public Health Officials</a:t>
            </a:r>
          </a:p>
          <a:p>
            <a:pPr>
              <a:spcBef>
                <a:spcPct val="0"/>
              </a:spcBef>
              <a:buFontTx/>
              <a:buChar char="•"/>
            </a:pPr>
            <a:r>
              <a:rPr lang="en-US" sz="900" dirty="0">
                <a:latin typeface="Arial" charset="0"/>
              </a:rPr>
              <a:t>Provide an accurate measure of immunization rates for districts, counties, and the state</a:t>
            </a:r>
          </a:p>
          <a:p>
            <a:pPr>
              <a:spcBef>
                <a:spcPct val="0"/>
              </a:spcBef>
              <a:buFontTx/>
              <a:buChar char="•"/>
            </a:pPr>
            <a:r>
              <a:rPr lang="en-US" sz="900" dirty="0">
                <a:latin typeface="Arial" charset="0"/>
              </a:rPr>
              <a:t>Allow Georgia healthcare providers to update and exchange immunization information about their patients in a confidential manner</a:t>
            </a:r>
          </a:p>
          <a:p>
            <a:pPr>
              <a:spcBef>
                <a:spcPct val="0"/>
              </a:spcBef>
              <a:buFontTx/>
              <a:buChar char="•"/>
            </a:pPr>
            <a:r>
              <a:rPr lang="en-US" sz="900" dirty="0">
                <a:latin typeface="Arial" charset="0"/>
              </a:rPr>
              <a:t>Facilitate community outreach programs</a:t>
            </a:r>
          </a:p>
          <a:p>
            <a:pPr>
              <a:spcBef>
                <a:spcPct val="0"/>
              </a:spcBef>
            </a:pPr>
            <a:r>
              <a:rPr lang="en-US" sz="900" dirty="0">
                <a:latin typeface="Arial" charset="0"/>
              </a:rPr>
              <a:t>The Georgia Code 31-12-3.1, which took affect July 1, 1996 and House Bill 1526, which took affect July 1, 2004 states: </a:t>
            </a:r>
          </a:p>
          <a:p>
            <a:pPr>
              <a:spcBef>
                <a:spcPct val="0"/>
              </a:spcBef>
            </a:pPr>
            <a:r>
              <a:rPr lang="en-US" sz="900" dirty="0">
                <a:latin typeface="Arial" charset="0"/>
              </a:rPr>
              <a:t>Any person who administers a vaccine or vaccines licensed for use by the United States Food and Drug Administration to a person shall, for each such vaccination, provide to the department such data as are deemed by the department to be necessary and appropriate for purposes of the vaccination registry established pursuant to subsection (a) of this Code section… </a:t>
            </a:r>
          </a:p>
          <a:p>
            <a:pPr>
              <a:spcBef>
                <a:spcPct val="0"/>
              </a:spcBef>
            </a:pPr>
            <a:r>
              <a:rPr lang="en-US" sz="900" dirty="0">
                <a:latin typeface="Arial" charset="0"/>
              </a:rPr>
              <a:t>At the present time the mandatory use of GRITS is not being strictly enforced but will be sometime in the future. </a:t>
            </a:r>
          </a:p>
          <a:p>
            <a:pPr>
              <a:lnSpc>
                <a:spcPct val="80000"/>
              </a:lnSpc>
              <a:spcBef>
                <a:spcPct val="0"/>
              </a:spcBef>
            </a:pPr>
            <a:endParaRPr lang="en-US" sz="900" dirty="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8047" indent="-283864" eaLnBrk="0" hangingPunct="0">
              <a:defRPr>
                <a:solidFill>
                  <a:schemeClr val="tx1"/>
                </a:solidFill>
                <a:latin typeface="Arial" pitchFamily="34" charset="0"/>
              </a:defRPr>
            </a:lvl2pPr>
            <a:lvl3pPr marL="1135456" indent="-227091" eaLnBrk="0" hangingPunct="0">
              <a:defRPr>
                <a:solidFill>
                  <a:schemeClr val="tx1"/>
                </a:solidFill>
                <a:latin typeface="Arial" pitchFamily="34" charset="0"/>
              </a:defRPr>
            </a:lvl3pPr>
            <a:lvl4pPr marL="1589639" indent="-227091" eaLnBrk="0" hangingPunct="0">
              <a:defRPr>
                <a:solidFill>
                  <a:schemeClr val="tx1"/>
                </a:solidFill>
                <a:latin typeface="Arial" pitchFamily="34" charset="0"/>
              </a:defRPr>
            </a:lvl4pPr>
            <a:lvl5pPr marL="2043821" indent="-227091" eaLnBrk="0" hangingPunct="0">
              <a:defRPr>
                <a:solidFill>
                  <a:schemeClr val="tx1"/>
                </a:solidFill>
                <a:latin typeface="Arial" pitchFamily="34" charset="0"/>
              </a:defRPr>
            </a:lvl5pPr>
            <a:lvl6pPr marL="2498004" indent="-227091" eaLnBrk="0" fontAlgn="base" hangingPunct="0">
              <a:spcBef>
                <a:spcPct val="0"/>
              </a:spcBef>
              <a:spcAft>
                <a:spcPct val="0"/>
              </a:spcAft>
              <a:defRPr>
                <a:solidFill>
                  <a:schemeClr val="tx1"/>
                </a:solidFill>
                <a:latin typeface="Arial" pitchFamily="34" charset="0"/>
              </a:defRPr>
            </a:lvl6pPr>
            <a:lvl7pPr marL="2952186" indent="-227091" eaLnBrk="0" fontAlgn="base" hangingPunct="0">
              <a:spcBef>
                <a:spcPct val="0"/>
              </a:spcBef>
              <a:spcAft>
                <a:spcPct val="0"/>
              </a:spcAft>
              <a:defRPr>
                <a:solidFill>
                  <a:schemeClr val="tx1"/>
                </a:solidFill>
                <a:latin typeface="Arial" pitchFamily="34" charset="0"/>
              </a:defRPr>
            </a:lvl7pPr>
            <a:lvl8pPr marL="3406369" indent="-227091" eaLnBrk="0" fontAlgn="base" hangingPunct="0">
              <a:spcBef>
                <a:spcPct val="0"/>
              </a:spcBef>
              <a:spcAft>
                <a:spcPct val="0"/>
              </a:spcAft>
              <a:defRPr>
                <a:solidFill>
                  <a:schemeClr val="tx1"/>
                </a:solidFill>
                <a:latin typeface="Arial" pitchFamily="34" charset="0"/>
              </a:defRPr>
            </a:lvl8pPr>
            <a:lvl9pPr marL="3860551" indent="-227091" eaLnBrk="0" fontAlgn="base" hangingPunct="0">
              <a:spcBef>
                <a:spcPct val="0"/>
              </a:spcBef>
              <a:spcAft>
                <a:spcPct val="0"/>
              </a:spcAft>
              <a:defRPr>
                <a:solidFill>
                  <a:schemeClr val="tx1"/>
                </a:solidFill>
                <a:latin typeface="Arial" pitchFamily="34" charset="0"/>
              </a:defRPr>
            </a:lvl9pPr>
          </a:lstStyle>
          <a:p>
            <a:pPr eaLnBrk="1" hangingPunct="1"/>
            <a:fld id="{5F6384D9-84D7-492B-A03E-1213962256BF}" type="slidenum">
              <a:rPr lang="en-US" smtClean="0"/>
              <a:pPr eaLnBrk="1" hangingPunct="1"/>
              <a:t>59</a:t>
            </a:fld>
            <a:endParaRPr lang="en-US" smtClean="0"/>
          </a:p>
        </p:txBody>
      </p:sp>
      <p:sp>
        <p:nvSpPr>
          <p:cNvPr id="198659" name="Rectangle 2"/>
          <p:cNvSpPr>
            <a:spLocks noGrp="1" noRot="1" noChangeAspect="1" noChangeArrowheads="1" noTextEdit="1"/>
          </p:cNvSpPr>
          <p:nvPr>
            <p:ph type="sldImg"/>
          </p:nvPr>
        </p:nvSpPr>
        <p:spPr bwMode="auto">
          <a:xfrm>
            <a:off x="1184275" y="696913"/>
            <a:ext cx="4656138" cy="3494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xfrm>
            <a:off x="937359" y="4422533"/>
            <a:ext cx="5148383" cy="27589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185863" y="696913"/>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xfrm>
            <a:off x="701050" y="4420955"/>
            <a:ext cx="5621001" cy="419051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89" tIns="46645" rIns="93289" bIns="46645" numCol="1" anchor="t" anchorCtr="0" compatLnSpc="1">
            <a:prstTxWarp prst="textNoShape">
              <a:avLst/>
            </a:prstTxWarp>
          </a:bodyPr>
          <a:lstStyle/>
          <a:p>
            <a:pPr>
              <a:spcBef>
                <a:spcPct val="0"/>
              </a:spcBef>
            </a:pPr>
            <a:endParaRPr lang="en-US" smtClean="0">
              <a:latin typeface="Arial" pitchFamily="34" charset="0"/>
            </a:endParaRPr>
          </a:p>
        </p:txBody>
      </p:sp>
      <p:sp>
        <p:nvSpPr>
          <p:cNvPr id="200708" name="Slide Number Placeholder 3"/>
          <p:cNvSpPr txBox="1">
            <a:spLocks noGrp="1"/>
          </p:cNvSpPr>
          <p:nvPr/>
        </p:nvSpPr>
        <p:spPr bwMode="auto">
          <a:xfrm>
            <a:off x="3977867" y="8840331"/>
            <a:ext cx="3043658" cy="46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9" tIns="46645" rIns="93289" bIns="46645" anchor="b"/>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algn="r" eaLnBrk="1" hangingPunct="1"/>
            <a:fld id="{52FE1B67-992D-4596-9309-83CF9BC583D5}" type="slidenum">
              <a:rPr lang="en-US" sz="1100">
                <a:solidFill>
                  <a:srgbClr val="000000"/>
                </a:solidFill>
              </a:rPr>
              <a:pPr algn="r" eaLnBrk="1" hangingPunct="1"/>
              <a:t>60</a:t>
            </a:fld>
            <a:endParaRPr lang="en-US" sz="110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xfrm>
            <a:off x="1185863" y="698500"/>
            <a:ext cx="4654550" cy="3490913"/>
          </a:xfrm>
          <a:ln/>
        </p:spPr>
      </p:sp>
      <p:sp>
        <p:nvSpPr>
          <p:cNvPr id="577538" name="Notes Placeholder 2"/>
          <p:cNvSpPr>
            <a:spLocks noGrp="1"/>
          </p:cNvSpPr>
          <p:nvPr>
            <p:ph type="body" idx="1"/>
          </p:nvPr>
        </p:nvSpPr>
        <p:spPr>
          <a:noFill/>
          <a:ln/>
        </p:spPr>
        <p:txBody>
          <a:bodyPr lIns="93309" tIns="46655" rIns="93309" bIns="46655"/>
          <a:lstStyle/>
          <a:p>
            <a:r>
              <a:rPr lang="en-US" sz="1000" b="1" dirty="0">
                <a:latin typeface="Arial" charset="0"/>
              </a:rPr>
              <a:t>Reminders and Recall</a:t>
            </a:r>
          </a:p>
          <a:p>
            <a:r>
              <a:rPr lang="en-US" sz="1000" dirty="0">
                <a:latin typeface="Arial" charset="0"/>
              </a:rPr>
              <a:t>For providers: A reminder communicating to the health care provider that a patient needs an immunization can be as simple as a chart clip, “sticky note” on the immunization record/  patient record, or a flag on the electronic medical record</a:t>
            </a:r>
          </a:p>
          <a:p>
            <a:r>
              <a:rPr lang="en-US" sz="1000" dirty="0">
                <a:latin typeface="Arial" charset="0"/>
              </a:rPr>
              <a:t>For patients: A reminder is a message notifying a patient/parent of an upcoming appointment and/or a need for an immunization</a:t>
            </a:r>
          </a:p>
          <a:p>
            <a:r>
              <a:rPr lang="en-US" sz="1000" dirty="0">
                <a:latin typeface="Arial" charset="0"/>
              </a:rPr>
              <a:t>A recall is a message notifying a patient that they are past due for an appointment and/or immunization</a:t>
            </a:r>
          </a:p>
          <a:p>
            <a:r>
              <a:rPr lang="en-US" sz="1000" dirty="0">
                <a:latin typeface="Arial" charset="0"/>
              </a:rPr>
              <a:t>These can be automated or manual, computerized, telephonic, or written</a:t>
            </a:r>
          </a:p>
          <a:p>
            <a:r>
              <a:rPr lang="en-US" sz="1000" dirty="0">
                <a:latin typeface="Arial" charset="0"/>
              </a:rPr>
              <a:t>If one member of a family is scheduled for an appointment, be sure and check all family member records for up to date immunizations and send reminder home at that time!</a:t>
            </a:r>
          </a:p>
          <a:p>
            <a:r>
              <a:rPr lang="en-US" sz="1000" b="1" dirty="0">
                <a:latin typeface="Arial" charset="0"/>
              </a:rPr>
              <a:t>Reference:</a:t>
            </a:r>
            <a:r>
              <a:rPr lang="en-US" sz="1000" dirty="0">
                <a:latin typeface="Arial" charset="0"/>
              </a:rPr>
              <a:t> General Recommendations on Immunization, Recommendations of the Advisory Committee on Immunization Practices (ACIP). MMWR 60(RR-2); January 28, 2011  </a:t>
            </a:r>
          </a:p>
          <a:p>
            <a:endParaRPr lang="en-US" sz="1000" dirty="0">
              <a:latin typeface="Arial" charset="0"/>
            </a:endParaRPr>
          </a:p>
          <a:p>
            <a:r>
              <a:rPr lang="en-US" sz="1000" b="1" dirty="0">
                <a:latin typeface="Arial" charset="0"/>
              </a:rPr>
              <a:t>Dentists and veterinarians do a much better job with reminders and recalls than physicians </a:t>
            </a:r>
          </a:p>
          <a:p>
            <a:endParaRPr lang="en-US" dirty="0" smtClean="0">
              <a:latin typeface="Arial" charset="0"/>
            </a:endParaRPr>
          </a:p>
        </p:txBody>
      </p:sp>
      <p:sp>
        <p:nvSpPr>
          <p:cNvPr id="577539" name="Slide Number Placeholder 3"/>
          <p:cNvSpPr txBox="1">
            <a:spLocks noGrp="1"/>
          </p:cNvSpPr>
          <p:nvPr/>
        </p:nvSpPr>
        <p:spPr bwMode="auto">
          <a:xfrm>
            <a:off x="3978132" y="8842030"/>
            <a:ext cx="3043343" cy="465455"/>
          </a:xfrm>
          <a:prstGeom prst="rect">
            <a:avLst/>
          </a:prstGeom>
          <a:noFill/>
          <a:ln w="9525">
            <a:noFill/>
            <a:miter lim="800000"/>
            <a:headEnd/>
            <a:tailEnd/>
          </a:ln>
        </p:spPr>
        <p:txBody>
          <a:bodyPr lIns="93309" tIns="46655" rIns="93309" bIns="46655" anchor="b"/>
          <a:lstStyle/>
          <a:p>
            <a:pPr algn="r"/>
            <a:fld id="{CAEFEB40-E560-42D2-9486-EF823C713293}" type="slidenum">
              <a:rPr lang="en-US" sz="1200"/>
              <a:pPr algn="r"/>
              <a:t>61</a:t>
            </a:fld>
            <a:endParaRPr 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1E032B3E-7A59-406C-B464-98F0C0C863E0}" type="slidenum">
              <a:rPr lang="en-US" sz="1200">
                <a:solidFill>
                  <a:srgbClr val="000000"/>
                </a:solidFill>
                <a:cs typeface="Arial" charset="0"/>
              </a:rPr>
              <a:pPr algn="r"/>
              <a:t>62</a:t>
            </a:fld>
            <a:endParaRPr lang="en-US" sz="1200">
              <a:solidFill>
                <a:srgbClr val="000000"/>
              </a:solidFill>
              <a:cs typeface="Arial" charset="0"/>
            </a:endParaRPr>
          </a:p>
        </p:txBody>
      </p:sp>
      <p:sp>
        <p:nvSpPr>
          <p:cNvPr id="274434"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10667C2A-CFF2-4E70-9608-574B7C602780}" type="slidenum">
              <a:rPr lang="en-US" sz="1200">
                <a:solidFill>
                  <a:srgbClr val="000000"/>
                </a:solidFill>
                <a:cs typeface="Arial" charset="0"/>
              </a:rPr>
              <a:pPr algn="r"/>
              <a:t>62</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185863" y="698500"/>
            <a:ext cx="4654550" cy="3490913"/>
          </a:xfrm>
          <a:ln/>
        </p:spPr>
      </p:sp>
      <p:sp>
        <p:nvSpPr>
          <p:cNvPr id="274437" name="Rectangle 3"/>
          <p:cNvSpPr>
            <a:spLocks noGrp="1" noChangeArrowheads="1"/>
          </p:cNvSpPr>
          <p:nvPr>
            <p:ph type="body" idx="1"/>
          </p:nvPr>
        </p:nvSpPr>
        <p:spPr>
          <a:xfrm>
            <a:off x="936414" y="4344565"/>
            <a:ext cx="5150273" cy="4419279"/>
          </a:xfrm>
          <a:noFill/>
          <a:ln/>
        </p:spPr>
        <p:txBody>
          <a:bodyPr lIns="92438" tIns="46219" rIns="92438" bIns="46219"/>
          <a:lstStyle/>
          <a:p>
            <a:pPr eaLnBrk="1" hangingPunct="1"/>
            <a:r>
              <a:rPr lang="en-US" sz="1000" b="1">
                <a:latin typeface="Arial" charset="0"/>
              </a:rPr>
              <a:t>Ask your audience “Who is your vaccine champion?” and then </a:t>
            </a:r>
          </a:p>
          <a:p>
            <a:pPr eaLnBrk="1" hangingPunct="1"/>
            <a:r>
              <a:rPr lang="en-US" sz="1000" b="1">
                <a:latin typeface="Arial" charset="0"/>
              </a:rPr>
              <a:t>“Who is this person’s backup?”</a:t>
            </a:r>
          </a:p>
          <a:p>
            <a:pPr eaLnBrk="1" hangingPunct="1"/>
            <a:r>
              <a:rPr lang="en-US" sz="1000" b="1" u="sng">
                <a:latin typeface="Arial" charset="0"/>
              </a:rPr>
              <a:t>The vaccine champion will:</a:t>
            </a:r>
          </a:p>
          <a:p>
            <a:pPr>
              <a:spcBef>
                <a:spcPct val="50000"/>
              </a:spcBef>
              <a:buClr>
                <a:schemeClr val="tx1"/>
              </a:buClr>
            </a:pPr>
            <a:r>
              <a:rPr lang="en-US" sz="1000">
                <a:latin typeface="Arial" charset="0"/>
              </a:rPr>
              <a:t>Lead your immunization team. </a:t>
            </a:r>
          </a:p>
          <a:p>
            <a:pPr>
              <a:spcBef>
                <a:spcPct val="50000"/>
              </a:spcBef>
              <a:buClr>
                <a:schemeClr val="tx1"/>
              </a:buClr>
            </a:pPr>
            <a:r>
              <a:rPr lang="en-US" sz="1000">
                <a:latin typeface="Arial" charset="0"/>
              </a:rPr>
              <a:t>Educate all staff about new vaccines and recommendations.</a:t>
            </a:r>
          </a:p>
          <a:p>
            <a:pPr>
              <a:spcBef>
                <a:spcPct val="50000"/>
              </a:spcBef>
              <a:buClr>
                <a:schemeClr val="tx1"/>
              </a:buClr>
            </a:pPr>
            <a:r>
              <a:rPr lang="en-US" sz="1000">
                <a:latin typeface="Arial" charset="0"/>
              </a:rPr>
              <a:t>Educate new staff about vaccine storage, handling, &amp; administration.</a:t>
            </a:r>
          </a:p>
          <a:p>
            <a:pPr>
              <a:spcBef>
                <a:spcPct val="50000"/>
              </a:spcBef>
              <a:buClr>
                <a:schemeClr val="tx1"/>
              </a:buClr>
            </a:pPr>
            <a:r>
              <a:rPr lang="en-US" sz="1000">
                <a:latin typeface="Arial" charset="0"/>
              </a:rPr>
              <a:t>Initiate processes to improve immunization rates in your practice/facility.</a:t>
            </a:r>
          </a:p>
          <a:p>
            <a:pPr>
              <a:spcBef>
                <a:spcPct val="50000"/>
              </a:spcBef>
              <a:buClr>
                <a:schemeClr val="tx1"/>
              </a:buClr>
            </a:pPr>
            <a:r>
              <a:rPr lang="en-US" sz="1000">
                <a:latin typeface="Arial" charset="0"/>
              </a:rPr>
              <a:t>Assure immunizations of all staff are up-to-date. </a:t>
            </a:r>
            <a:r>
              <a:rPr lang="en-US" sz="1000">
                <a:solidFill>
                  <a:srgbClr val="FFC000"/>
                </a:solidFill>
                <a:latin typeface="Arial" charset="0"/>
              </a:rPr>
              <a:t>  </a:t>
            </a:r>
          </a:p>
          <a:p>
            <a:pPr eaLnBrk="1" hangingPunct="1"/>
            <a:endParaRPr lang="en-US" sz="1000" b="1" u="sng">
              <a:latin typeface="Arial" charset="0"/>
            </a:endParaRPr>
          </a:p>
          <a:p>
            <a:pPr eaLnBrk="1" hangingPunct="1"/>
            <a:r>
              <a:rPr lang="en-US" sz="1000" b="1" u="sng">
                <a:latin typeface="Arial" charset="0"/>
              </a:rPr>
              <a:t>Improving Access to immunizations</a:t>
            </a:r>
          </a:p>
          <a:p>
            <a:pPr eaLnBrk="1" hangingPunct="1"/>
            <a:endParaRPr lang="en-US" sz="1000">
              <a:latin typeface="Arial" charset="0"/>
            </a:endParaRPr>
          </a:p>
          <a:p>
            <a:pPr eaLnBrk="1" hangingPunct="1"/>
            <a:r>
              <a:rPr lang="en-US" sz="1000">
                <a:latin typeface="Arial" charset="0"/>
              </a:rPr>
              <a:t>Immunization only visits</a:t>
            </a:r>
          </a:p>
          <a:p>
            <a:pPr eaLnBrk="1" hangingPunct="1"/>
            <a:r>
              <a:rPr lang="en-US" sz="1000">
                <a:latin typeface="Arial" charset="0"/>
              </a:rPr>
              <a:t>Walk-ins for immunizations</a:t>
            </a:r>
          </a:p>
          <a:p>
            <a:pPr eaLnBrk="1" hangingPunct="1"/>
            <a:r>
              <a:rPr lang="en-US" sz="1000">
                <a:latin typeface="Arial" charset="0"/>
              </a:rPr>
              <a:t>Implement </a:t>
            </a:r>
            <a:r>
              <a:rPr lang="en-US" sz="1000">
                <a:solidFill>
                  <a:srgbClr val="FF0000"/>
                </a:solidFill>
                <a:latin typeface="Arial" charset="0"/>
              </a:rPr>
              <a:t>s</a:t>
            </a:r>
            <a:r>
              <a:rPr lang="en-US" sz="1000">
                <a:latin typeface="Arial" charset="0"/>
              </a:rPr>
              <a:t>tanding orders</a:t>
            </a:r>
          </a:p>
          <a:p>
            <a:pPr eaLnBrk="1" hangingPunct="1"/>
            <a:r>
              <a:rPr lang="en-US" sz="1000">
                <a:latin typeface="Arial" charset="0"/>
              </a:rPr>
              <a:t>Early, </a:t>
            </a:r>
            <a:r>
              <a:rPr lang="en-US" sz="1000">
                <a:solidFill>
                  <a:srgbClr val="FF0000"/>
                </a:solidFill>
                <a:latin typeface="Arial" charset="0"/>
              </a:rPr>
              <a:t>e</a:t>
            </a:r>
            <a:r>
              <a:rPr lang="en-US" sz="1000">
                <a:latin typeface="Arial" charset="0"/>
              </a:rPr>
              <a:t>xtended, or </a:t>
            </a:r>
            <a:r>
              <a:rPr lang="en-US" sz="1000">
                <a:solidFill>
                  <a:srgbClr val="FF0000"/>
                </a:solidFill>
                <a:latin typeface="Arial" charset="0"/>
              </a:rPr>
              <a:t>w</a:t>
            </a:r>
            <a:r>
              <a:rPr lang="en-US" sz="1000">
                <a:latin typeface="Arial" charset="0"/>
              </a:rPr>
              <a:t>eekend hours</a:t>
            </a:r>
          </a:p>
          <a:p>
            <a:pPr eaLnBrk="1" hangingPunct="1"/>
            <a:r>
              <a:rPr lang="en-US" sz="1000">
                <a:latin typeface="Arial" charset="0"/>
              </a:rPr>
              <a:t>Mass vaccination clinics</a:t>
            </a:r>
          </a:p>
          <a:p>
            <a:pPr eaLnBrk="1" hangingPunct="1"/>
            <a:endParaRPr lang="en-US" sz="1000">
              <a:latin typeface="Arial" charset="0"/>
            </a:endParaRPr>
          </a:p>
          <a:p>
            <a:pPr eaLnBrk="1" hangingPunct="1"/>
            <a:r>
              <a:rPr lang="en-US" sz="100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a:latin typeface="Arial" charset="0"/>
            </a:endParaRP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8132" y="8841738"/>
            <a:ext cx="3043343" cy="465773"/>
          </a:xfrm>
          <a:prstGeom prst="rect">
            <a:avLst/>
          </a:prstGeom>
          <a:noFill/>
          <a:ln w="9525">
            <a:noFill/>
            <a:miter lim="800000"/>
            <a:headEnd/>
            <a:tailEnd/>
          </a:ln>
        </p:spPr>
        <p:txBody>
          <a:bodyPr lIns="92438" tIns="46219" rIns="92438" bIns="46219" anchor="b"/>
          <a:lstStyle/>
          <a:p>
            <a:pPr algn="r"/>
            <a:fld id="{D46F9BAC-59A2-4468-9E87-44E0FA02ACC5}" type="slidenum">
              <a:rPr lang="en-US" sz="1200">
                <a:solidFill>
                  <a:srgbClr val="000000"/>
                </a:solidFill>
                <a:cs typeface="Arial" charset="0"/>
              </a:rPr>
              <a:pPr algn="r"/>
              <a:t>63</a:t>
            </a:fld>
            <a:endParaRPr lang="en-US" sz="1200">
              <a:solidFill>
                <a:srgbClr val="000000"/>
              </a:solidFill>
              <a:cs typeface="Arial" charset="0"/>
            </a:endParaRPr>
          </a:p>
        </p:txBody>
      </p:sp>
      <p:sp>
        <p:nvSpPr>
          <p:cNvPr id="276482" name="Rectangle 6"/>
          <p:cNvSpPr txBox="1">
            <a:spLocks noGrp="1" noChangeArrowheads="1"/>
          </p:cNvSpPr>
          <p:nvPr/>
        </p:nvSpPr>
        <p:spPr bwMode="auto">
          <a:xfrm>
            <a:off x="0" y="8841738"/>
            <a:ext cx="3043343" cy="465773"/>
          </a:xfrm>
          <a:prstGeom prst="rect">
            <a:avLst/>
          </a:prstGeom>
          <a:noFill/>
          <a:ln w="9525">
            <a:noFill/>
            <a:miter lim="800000"/>
            <a:headEnd/>
            <a:tailEnd/>
          </a:ln>
        </p:spPr>
        <p:txBody>
          <a:bodyPr lIns="92438" tIns="46219" rIns="92438" bIns="46219"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85863" y="698500"/>
            <a:ext cx="4654550" cy="3490913"/>
          </a:xfrm>
          <a:ln/>
        </p:spPr>
      </p:sp>
      <p:sp>
        <p:nvSpPr>
          <p:cNvPr id="276484" name="Rectangle 3"/>
          <p:cNvSpPr>
            <a:spLocks noGrp="1" noChangeArrowheads="1"/>
          </p:cNvSpPr>
          <p:nvPr>
            <p:ph type="body" idx="1"/>
          </p:nvPr>
        </p:nvSpPr>
        <p:spPr>
          <a:xfrm>
            <a:off x="936414" y="4422459"/>
            <a:ext cx="5150273" cy="4188778"/>
          </a:xfrm>
          <a:noFill/>
          <a:ln/>
        </p:spPr>
        <p:txBody>
          <a:bodyPr lIns="92438" tIns="46219" rIns="92438" bIns="46219">
            <a:normAutofit fontScale="92500" lnSpcReduction="20000"/>
          </a:bodyPr>
          <a:lstStyle/>
          <a:p>
            <a:r>
              <a:rPr lang="en-US" sz="10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000" baseline="30000" dirty="0">
                <a:latin typeface="Arial" charset="0"/>
                <a:sym typeface="Symbol" pitchFamily="18" charset="2"/>
              </a:rPr>
              <a:t>rd</a:t>
            </a:r>
            <a:r>
              <a:rPr lang="en-US" sz="10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000" u="sng" dirty="0"/>
              <a:t>CDC Guidance for Evaluating Health-Care Personnel for Hepatitis B Virus Protection and for Administering </a:t>
            </a:r>
            <a:r>
              <a:rPr lang="en-US" sz="1000" u="sng" dirty="0" err="1"/>
              <a:t>Postexposure</a:t>
            </a:r>
            <a:r>
              <a:rPr lang="en-US" sz="1000" u="sng" dirty="0"/>
              <a:t> Management </a:t>
            </a:r>
            <a:r>
              <a:rPr lang="en-US" sz="1000" b="1" dirty="0"/>
              <a:t>(</a:t>
            </a:r>
            <a:r>
              <a:rPr lang="en-US" dirty="0"/>
              <a:t>Recommendations and Reports / Vol. 62 / No. 10 December 20, 2013)</a:t>
            </a:r>
            <a:endParaRPr lang="en-US" sz="1000" dirty="0">
              <a:latin typeface="Arial" charset="0"/>
              <a:sym typeface="Symbol" pitchFamily="18" charset="2"/>
            </a:endParaRPr>
          </a:p>
          <a:p>
            <a:pPr>
              <a:lnSpc>
                <a:spcPct val="80000"/>
              </a:lnSpc>
              <a:spcBef>
                <a:spcPct val="0"/>
              </a:spcBef>
            </a:pPr>
            <a:endParaRPr lang="en-US" sz="1000" dirty="0">
              <a:latin typeface="Arial" charset="0"/>
            </a:endParaRPr>
          </a:p>
          <a:p>
            <a:pPr>
              <a:lnSpc>
                <a:spcPct val="80000"/>
              </a:lnSpc>
              <a:spcBef>
                <a:spcPct val="0"/>
              </a:spcBef>
            </a:pPr>
            <a:r>
              <a:rPr lang="en-US" sz="1000" b="1" i="1" dirty="0">
                <a:latin typeface="Arial" charset="0"/>
              </a:rPr>
              <a:t>Un-immunized HCP</a:t>
            </a:r>
          </a:p>
          <a:p>
            <a:pPr>
              <a:lnSpc>
                <a:spcPct val="80000"/>
              </a:lnSpc>
              <a:spcBef>
                <a:spcPct val="0"/>
              </a:spcBef>
              <a:buClr>
                <a:srgbClr val="FFFF99"/>
              </a:buClr>
            </a:pPr>
            <a:r>
              <a:rPr lang="en-US" sz="1000" dirty="0">
                <a:latin typeface="Arial" charset="0"/>
              </a:rPr>
              <a:t>Un-immunized healthcare workers are at risk of infecting patients, family members and community contacts</a:t>
            </a:r>
          </a:p>
          <a:p>
            <a:pPr>
              <a:lnSpc>
                <a:spcPct val="80000"/>
              </a:lnSpc>
              <a:spcBef>
                <a:spcPct val="0"/>
              </a:spcBef>
            </a:pPr>
            <a:r>
              <a:rPr lang="en-US" sz="1000" b="1" i="1" dirty="0">
                <a:latin typeface="Arial" charset="0"/>
              </a:rPr>
              <a:t>Immunized HCP </a:t>
            </a:r>
          </a:p>
          <a:p>
            <a:pPr>
              <a:lnSpc>
                <a:spcPct val="80000"/>
              </a:lnSpc>
              <a:spcBef>
                <a:spcPct val="0"/>
              </a:spcBef>
            </a:pPr>
            <a:r>
              <a:rPr lang="en-US" sz="1000" dirty="0">
                <a:latin typeface="Arial" charset="0"/>
              </a:rPr>
              <a:t>Protect patients from VPD’s</a:t>
            </a:r>
          </a:p>
          <a:p>
            <a:pPr>
              <a:lnSpc>
                <a:spcPct val="80000"/>
              </a:lnSpc>
              <a:spcBef>
                <a:spcPct val="0"/>
              </a:spcBef>
            </a:pPr>
            <a:r>
              <a:rPr lang="en-US" sz="10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000" dirty="0">
                <a:latin typeface="Arial" charset="0"/>
              </a:rPr>
              <a:t>Maintain productivity   </a:t>
            </a:r>
          </a:p>
          <a:p>
            <a:pPr>
              <a:lnSpc>
                <a:spcPct val="80000"/>
              </a:lnSpc>
              <a:spcBef>
                <a:spcPct val="0"/>
              </a:spcBef>
            </a:pPr>
            <a:r>
              <a:rPr lang="en-US" sz="1000" dirty="0">
                <a:latin typeface="Arial" charset="0"/>
              </a:rPr>
              <a:t>Reduce illness and illness-related absenteeism</a:t>
            </a:r>
          </a:p>
          <a:p>
            <a:pPr>
              <a:lnSpc>
                <a:spcPct val="80000"/>
              </a:lnSpc>
              <a:spcBef>
                <a:spcPct val="0"/>
              </a:spcBef>
            </a:pPr>
            <a:endParaRPr lang="en-US" sz="1000" dirty="0">
              <a:latin typeface="Arial" charset="0"/>
            </a:endParaRPr>
          </a:p>
          <a:p>
            <a:pPr>
              <a:lnSpc>
                <a:spcPct val="80000"/>
              </a:lnSpc>
              <a:spcBef>
                <a:spcPct val="0"/>
              </a:spcBef>
            </a:pPr>
            <a:r>
              <a:rPr lang="en-US" sz="1000" b="1" dirty="0">
                <a:latin typeface="Arial" charset="0"/>
              </a:rPr>
              <a:t>Evidence of Immunity to MMR</a:t>
            </a:r>
          </a:p>
          <a:p>
            <a:pPr>
              <a:lnSpc>
                <a:spcPct val="80000"/>
              </a:lnSpc>
              <a:spcBef>
                <a:spcPct val="0"/>
              </a:spcBef>
            </a:pPr>
            <a:r>
              <a:rPr lang="en-US" sz="1000" dirty="0">
                <a:latin typeface="Arial" charset="0"/>
              </a:rPr>
              <a:t>Documented administration of two doses of measles and mumps vaccine and one dose of rubella vaccine OR</a:t>
            </a:r>
          </a:p>
          <a:p>
            <a:pPr>
              <a:lnSpc>
                <a:spcPct val="80000"/>
              </a:lnSpc>
              <a:spcBef>
                <a:spcPct val="0"/>
              </a:spcBef>
            </a:pPr>
            <a:r>
              <a:rPr lang="en-US" sz="1000" dirty="0">
                <a:latin typeface="Arial" charset="0"/>
              </a:rPr>
              <a:t>Laboratory evidence of immunity or laboratory confirmation of disease (measles, mumps and rubella) OR</a:t>
            </a:r>
          </a:p>
          <a:p>
            <a:pPr>
              <a:lnSpc>
                <a:spcPct val="80000"/>
              </a:lnSpc>
              <a:spcBef>
                <a:spcPct val="0"/>
              </a:spcBef>
            </a:pPr>
            <a:r>
              <a:rPr lang="en-US" sz="1000" dirty="0">
                <a:latin typeface="Arial" charset="0"/>
              </a:rPr>
              <a:t>Born before 1957 (measles, mumps and rubella)</a:t>
            </a:r>
          </a:p>
          <a:p>
            <a:pPr>
              <a:lnSpc>
                <a:spcPct val="80000"/>
              </a:lnSpc>
              <a:spcBef>
                <a:spcPct val="0"/>
              </a:spcBef>
            </a:pPr>
            <a:endParaRPr lang="en-US" sz="1000" dirty="0">
              <a:latin typeface="Arial" charset="0"/>
            </a:endParaRPr>
          </a:p>
          <a:p>
            <a:pPr>
              <a:lnSpc>
                <a:spcPct val="80000"/>
              </a:lnSpc>
              <a:spcBef>
                <a:spcPct val="0"/>
              </a:spcBef>
            </a:pPr>
            <a:r>
              <a:rPr lang="en-US" sz="1000" b="1" dirty="0">
                <a:latin typeface="Arial" charset="0"/>
              </a:rPr>
              <a:t>References: </a:t>
            </a:r>
            <a:r>
              <a:rPr lang="en-US" sz="1000" dirty="0">
                <a:latin typeface="Arial" charset="0"/>
              </a:rPr>
              <a:t>1.</a:t>
            </a:r>
            <a:r>
              <a:rPr lang="en-US" sz="1000" b="1" dirty="0">
                <a:latin typeface="Arial" charset="0"/>
              </a:rPr>
              <a:t> </a:t>
            </a:r>
            <a:r>
              <a:rPr lang="en-US" sz="1000" dirty="0">
                <a:latin typeface="Arial" charset="0"/>
              </a:rPr>
              <a:t>General Recommendations on Immunization, Recommendations of the Advisory Committee on Immunization Practices (ACIP). MMWR   (RR-2); January 28, 2011</a:t>
            </a:r>
          </a:p>
          <a:p>
            <a:pPr>
              <a:spcBef>
                <a:spcPct val="0"/>
              </a:spcBef>
            </a:pPr>
            <a:r>
              <a:rPr lang="en-US" sz="1000" dirty="0">
                <a:latin typeface="Arial" charset="0"/>
              </a:rPr>
              <a:t>2. Immunization of Health-Care Personnel: Recommendations of ACIP MMWR; November 25, 2011 / 60(RR07);1-45</a:t>
            </a:r>
          </a:p>
          <a:p>
            <a:pPr defTabSz="924458">
              <a:spcBef>
                <a:spcPct val="0"/>
              </a:spcBef>
              <a:defRPr/>
            </a:pPr>
            <a:r>
              <a:rPr lang="en-US" sz="1000" dirty="0">
                <a:latin typeface="Arial" charset="0"/>
              </a:rPr>
              <a:t>3. </a:t>
            </a:r>
            <a:r>
              <a:rPr lang="en-US" sz="1000" u="sng" dirty="0"/>
              <a:t>CDC Guidance for Evaluating Health-Care Personnel for Hepatitis B Virus Protection and for Administering </a:t>
            </a:r>
            <a:r>
              <a:rPr lang="en-US" sz="1000" u="sng" dirty="0" err="1"/>
              <a:t>Postexposure</a:t>
            </a:r>
            <a:r>
              <a:rPr lang="en-US" sz="1000" u="sng" dirty="0"/>
              <a:t> Management </a:t>
            </a:r>
            <a:r>
              <a:rPr lang="en-US" sz="1000" b="1" dirty="0"/>
              <a:t>(</a:t>
            </a:r>
            <a:r>
              <a:rPr lang="en-US" dirty="0"/>
              <a:t>Recommendations and Reports / Vol. 62 / No. 10 December 20, 2013)</a:t>
            </a:r>
            <a:endParaRPr lang="en-US" sz="10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xfrm>
            <a:off x="1103313" y="257175"/>
            <a:ext cx="4816475" cy="3613150"/>
          </a:xfrm>
          <a:ln/>
        </p:spPr>
      </p:sp>
      <p:sp>
        <p:nvSpPr>
          <p:cNvPr id="3" name="Notes Placeholder 2"/>
          <p:cNvSpPr>
            <a:spLocks noGrp="1"/>
          </p:cNvSpPr>
          <p:nvPr>
            <p:ph type="body" idx="1"/>
          </p:nvPr>
        </p:nvSpPr>
        <p:spPr/>
        <p:txBody>
          <a:bodyPr>
            <a:normAutofit fontScale="92500" lnSpcReduction="20000"/>
          </a:bodyPr>
          <a:lstStyle/>
          <a:p>
            <a:pPr>
              <a:defRPr/>
            </a:pPr>
            <a:r>
              <a:rPr lang="en-US" dirty="0" smtClean="0"/>
              <a:t>VAERS provides a nationwide mechanism by which adverse events following immunization may be reported, analyzed, and made available to the public.  </a:t>
            </a:r>
          </a:p>
          <a:p>
            <a:pPr eaLnBrk="1" hangingPunct="1">
              <a:defRPr/>
            </a:pPr>
            <a:endParaRPr lang="en-US" b="1" dirty="0" smtClean="0"/>
          </a:p>
          <a:p>
            <a:pPr eaLnBrk="1" hangingPunct="1">
              <a:defRPr/>
            </a:pPr>
            <a:r>
              <a:rPr lang="en-US" dirty="0" smtClean="0"/>
              <a:t>The primary objectives of VAERS are to:</a:t>
            </a:r>
          </a:p>
          <a:p>
            <a:pPr eaLnBrk="1" hangingPunct="1">
              <a:buFont typeface="Arial" pitchFamily="34" charset="0"/>
              <a:buChar char="•"/>
              <a:defRPr/>
            </a:pPr>
            <a:r>
              <a:rPr lang="en-US" dirty="0" smtClean="0"/>
              <a:t> Detect new, unusual, or rare vaccine adverse events;</a:t>
            </a:r>
          </a:p>
          <a:p>
            <a:pPr eaLnBrk="1" hangingPunct="1">
              <a:buFont typeface="Arial" pitchFamily="34" charset="0"/>
              <a:buChar char="•"/>
              <a:defRPr/>
            </a:pPr>
            <a:r>
              <a:rPr lang="en-US" dirty="0" smtClean="0"/>
              <a:t> Monitor increases in known adverse events;</a:t>
            </a:r>
          </a:p>
          <a:p>
            <a:pPr eaLnBrk="1" hangingPunct="1">
              <a:buFont typeface="Arial" pitchFamily="34" charset="0"/>
              <a:buChar char="•"/>
              <a:defRPr/>
            </a:pPr>
            <a:r>
              <a:rPr lang="en-US" dirty="0" smtClean="0"/>
              <a:t> Identify potential patient risk factors for particular types of adverse events;</a:t>
            </a:r>
          </a:p>
          <a:p>
            <a:pPr eaLnBrk="1" hangingPunct="1">
              <a:buFont typeface="Arial" pitchFamily="34" charset="0"/>
              <a:buChar char="•"/>
              <a:defRPr/>
            </a:pPr>
            <a:r>
              <a:rPr lang="en-US" dirty="0" smtClean="0"/>
              <a:t> Identify vaccine lots with increased numbers or types of reported adverse events; and</a:t>
            </a:r>
          </a:p>
          <a:p>
            <a:pPr eaLnBrk="1" hangingPunct="1">
              <a:buFont typeface="Arial" pitchFamily="34" charset="0"/>
              <a:buChar char="•"/>
              <a:defRPr/>
            </a:pPr>
            <a:r>
              <a:rPr lang="en-US" dirty="0" smtClean="0"/>
              <a:t> Assess the safety of newly licensed vaccines.</a:t>
            </a:r>
          </a:p>
          <a:p>
            <a:pPr eaLnBrk="1" hangingPunct="1">
              <a:buFont typeface="Arial" pitchFamily="34" charset="0"/>
              <a:buChar char="•"/>
              <a:defRPr/>
            </a:pPr>
            <a:endParaRPr lang="en-US" dirty="0" smtClean="0"/>
          </a:p>
          <a:p>
            <a:pPr eaLnBrk="1" hangingPunct="1">
              <a:buFont typeface="Arial" pitchFamily="34" charset="0"/>
              <a:buChar char="•"/>
              <a:defRPr/>
            </a:pPr>
            <a:endParaRPr lang="en-US" dirty="0" smtClean="0"/>
          </a:p>
          <a:p>
            <a:pPr>
              <a:defRPr/>
            </a:pPr>
            <a:r>
              <a:rPr lang="en-US" b="1" dirty="0" smtClean="0"/>
              <a:t>What Can Be Reported to VAERS? </a:t>
            </a:r>
          </a:p>
          <a:p>
            <a:pPr>
              <a:defRPr/>
            </a:pPr>
            <a:r>
              <a:rPr lang="en-US" dirty="0" smtClean="0"/>
              <a:t>VAERS encourages the reporting of any clinically significant adverse event that occurs after the administration of any vaccine licensed in the United States.</a:t>
            </a:r>
          </a:p>
          <a:p>
            <a:pPr>
              <a:defRPr/>
            </a:pPr>
            <a:endParaRPr lang="en-US" b="1" dirty="0" smtClean="0"/>
          </a:p>
          <a:p>
            <a:pPr>
              <a:defRPr/>
            </a:pPr>
            <a:r>
              <a:rPr lang="en-US" b="1" dirty="0" smtClean="0"/>
              <a:t>Who Reports to VAERS? </a:t>
            </a:r>
          </a:p>
          <a:p>
            <a:pPr>
              <a:defRPr/>
            </a:pPr>
            <a:r>
              <a:rPr lang="en-US" dirty="0" smtClean="0"/>
              <a:t>Anyone can file a VAERS report, including parents, health care providers, manufacturers, and vaccine recipients.</a:t>
            </a:r>
          </a:p>
          <a:p>
            <a:pPr>
              <a:defRPr/>
            </a:pPr>
            <a:endParaRPr lang="en-US" b="1" dirty="0" smtClean="0"/>
          </a:p>
          <a:p>
            <a:pPr eaLnBrk="1" hangingPunct="1">
              <a:defRPr/>
            </a:pPr>
            <a:r>
              <a:rPr lang="en-US" b="1" dirty="0" smtClean="0"/>
              <a:t>Does VAERS Provide General Vaccine Information?</a:t>
            </a:r>
          </a:p>
          <a:p>
            <a:pPr eaLnBrk="1" hangingPunct="1">
              <a:defRPr/>
            </a:pPr>
            <a:r>
              <a:rPr lang="en-US" dirty="0" smtClean="0"/>
              <a:t>No. VAERS only collects and analyzes adverse event reports. In another example, VAERS determined that there may be a potential for a small increase in risk for  </a:t>
            </a:r>
            <a:r>
              <a:rPr lang="en-US" dirty="0" err="1" smtClean="0"/>
              <a:t>Guillain-Barre</a:t>
            </a:r>
            <a:r>
              <a:rPr lang="en-US" dirty="0" smtClean="0"/>
              <a:t> syndrome after the meningococcal conjugate vaccine, </a:t>
            </a:r>
            <a:r>
              <a:rPr lang="en-US" dirty="0" err="1" smtClean="0"/>
              <a:t>Menactra</a:t>
            </a:r>
            <a:r>
              <a:rPr lang="en-US" dirty="0" smtClean="0"/>
              <a:t>. As a result of this finding, a history of </a:t>
            </a:r>
            <a:r>
              <a:rPr lang="en-US" dirty="0" err="1" smtClean="0"/>
              <a:t>Guillain-Barre</a:t>
            </a:r>
            <a:r>
              <a:rPr lang="en-US" dirty="0" smtClean="0"/>
              <a:t> syndrome became a contraindication to the vaccine and further controlled studies are currently underway to research this issue.</a:t>
            </a:r>
          </a:p>
          <a:p>
            <a:pPr eaLnBrk="1" hangingPunct="1">
              <a:defRPr/>
            </a:pPr>
            <a:endParaRPr lang="en-US" dirty="0" smtClean="0"/>
          </a:p>
          <a:p>
            <a:pPr eaLnBrk="1" hangingPunct="1">
              <a:defRPr/>
            </a:pPr>
            <a:r>
              <a:rPr lang="en-US" dirty="0" smtClean="0"/>
              <a:t>The VAERS</a:t>
            </a:r>
            <a:r>
              <a:rPr lang="en-US" baseline="0" dirty="0" smtClean="0"/>
              <a:t> website for reporting is:  http:vaers.hhs.gov/  or you can call to report at 1-800-822-7967</a:t>
            </a:r>
          </a:p>
          <a:p>
            <a:pPr eaLnBrk="1" hangingPunct="1">
              <a:defRPr/>
            </a:pPr>
            <a:endParaRPr lang="en-US" baseline="0" dirty="0" smtClean="0"/>
          </a:p>
          <a:p>
            <a:pPr eaLnBrk="1" hangingPunct="1">
              <a:defRPr/>
            </a:pPr>
            <a:endParaRPr lang="en-US" dirty="0" smtClean="0"/>
          </a:p>
          <a:p>
            <a:pPr eaLnBrk="1" hangingPunct="1">
              <a:defRPr/>
            </a:pPr>
            <a:endParaRPr lang="en-US" dirty="0" smtClean="0"/>
          </a:p>
        </p:txBody>
      </p:sp>
      <p:sp>
        <p:nvSpPr>
          <p:cNvPr id="222212" name="Slide Number Placeholder 3"/>
          <p:cNvSpPr>
            <a:spLocks noGrp="1"/>
          </p:cNvSpPr>
          <p:nvPr>
            <p:ph type="sldNum" sz="quarter" idx="5"/>
          </p:nvPr>
        </p:nvSpPr>
        <p:spPr>
          <a:noFill/>
        </p:spPr>
        <p:txBody>
          <a:bodyPr/>
          <a:lstStyle/>
          <a:p>
            <a:fld id="{CBFB2491-D0C5-42AC-9333-9965C2AAE2FD}" type="slidenum">
              <a:rPr lang="en-US" smtClean="0">
                <a:solidFill>
                  <a:prstClr val="black"/>
                </a:solidFill>
              </a:rPr>
              <a:pPr/>
              <a:t>64</a:t>
            </a:fld>
            <a:endParaRPr lang="en-US" smtClean="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endParaRPr lang="en-US" dirty="0" smtClean="0"/>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endParaRPr lang="en-US" dirty="0" smtClean="0"/>
          </a:p>
          <a:p>
            <a:pPr>
              <a:buFontTx/>
              <a:buChar char="•"/>
            </a:pPr>
            <a:r>
              <a:rPr lang="en-US" dirty="0" smtClean="0"/>
              <a:t> Providers must record certain information about the vaccine(s) administered in the patient's medical record or a permanent office log. </a:t>
            </a:r>
          </a:p>
          <a:p>
            <a:pPr>
              <a:buFontTx/>
              <a:buChar char="•"/>
            </a:pPr>
            <a:endParaRPr lang="en-US" dirty="0" smtClean="0"/>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solidFill>
                  <a:prstClr val="black"/>
                </a:solidFill>
              </a:rPr>
              <a:pPr/>
              <a:t>65</a:t>
            </a:fld>
            <a:endParaRPr lang="en-US" smtClean="0">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3309" tIns="46655" rIns="93309" bIns="46655" anchor="b"/>
          <a:lstStyle/>
          <a:p>
            <a:endParaRPr lang="en-US" sz="1200" dirty="0">
              <a:solidFill>
                <a:srgbClr val="000000"/>
              </a:solidFill>
            </a:endParaRPr>
          </a:p>
        </p:txBody>
      </p:sp>
      <p:sp>
        <p:nvSpPr>
          <p:cNvPr id="575490"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9" tIns="46655" rIns="93309" bIns="46655" anchor="b"/>
          <a:lstStyle/>
          <a:p>
            <a:pPr algn="r"/>
            <a:fld id="{FFB973F3-5FDA-4A17-8280-572E8108CCE1}" type="slidenum">
              <a:rPr lang="en-US" sz="1200">
                <a:solidFill>
                  <a:srgbClr val="000000"/>
                </a:solidFill>
              </a:rPr>
              <a:pPr algn="r"/>
              <a:t>66</a:t>
            </a:fld>
            <a:endParaRPr lang="en-US" sz="1200" dirty="0">
              <a:solidFill>
                <a:srgbClr val="000000"/>
              </a:solidFill>
            </a:endParaRPr>
          </a:p>
        </p:txBody>
      </p:sp>
      <p:sp>
        <p:nvSpPr>
          <p:cNvPr id="575491" name="Rectangle 6"/>
          <p:cNvSpPr txBox="1">
            <a:spLocks noGrp="1" noChangeArrowheads="1"/>
          </p:cNvSpPr>
          <p:nvPr/>
        </p:nvSpPr>
        <p:spPr bwMode="auto">
          <a:xfrm>
            <a:off x="0" y="8842030"/>
            <a:ext cx="3043343" cy="465455"/>
          </a:xfrm>
          <a:prstGeom prst="rect">
            <a:avLst/>
          </a:prstGeom>
          <a:noFill/>
          <a:ln w="9525">
            <a:noFill/>
            <a:miter lim="800000"/>
            <a:headEnd/>
            <a:tailEnd/>
          </a:ln>
        </p:spPr>
        <p:txBody>
          <a:bodyPr lIns="93309" tIns="46655" rIns="93309" bIns="46655" anchor="b"/>
          <a:lstStyle/>
          <a:p>
            <a:endParaRPr lang="en-US" sz="1200" dirty="0">
              <a:solidFill>
                <a:srgbClr val="000000"/>
              </a:solidFill>
            </a:endParaRPr>
          </a:p>
        </p:txBody>
      </p:sp>
      <p:sp>
        <p:nvSpPr>
          <p:cNvPr id="575492" name="Rectangle 7"/>
          <p:cNvSpPr txBox="1">
            <a:spLocks noGrp="1" noChangeArrowheads="1"/>
          </p:cNvSpPr>
          <p:nvPr/>
        </p:nvSpPr>
        <p:spPr bwMode="auto">
          <a:xfrm>
            <a:off x="3978132" y="8842030"/>
            <a:ext cx="3043343" cy="465455"/>
          </a:xfrm>
          <a:prstGeom prst="rect">
            <a:avLst/>
          </a:prstGeom>
          <a:noFill/>
          <a:ln w="9525">
            <a:noFill/>
            <a:miter lim="800000"/>
            <a:headEnd/>
            <a:tailEnd/>
          </a:ln>
        </p:spPr>
        <p:txBody>
          <a:bodyPr lIns="93309" tIns="46655" rIns="93309" bIns="46655" anchor="b"/>
          <a:lstStyle/>
          <a:p>
            <a:pPr algn="r"/>
            <a:fld id="{17E57925-BD93-429D-A488-B53A31ECD8FF}" type="slidenum">
              <a:rPr lang="en-US" sz="1200">
                <a:solidFill>
                  <a:srgbClr val="000000"/>
                </a:solidFill>
              </a:rPr>
              <a:pPr algn="r"/>
              <a:t>66</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185863" y="698500"/>
            <a:ext cx="4654550" cy="3490913"/>
          </a:xfrm>
          <a:ln/>
        </p:spPr>
      </p:sp>
      <p:sp>
        <p:nvSpPr>
          <p:cNvPr id="575494" name="Rectangle 3"/>
          <p:cNvSpPr>
            <a:spLocks noGrp="1" noChangeArrowheads="1"/>
          </p:cNvSpPr>
          <p:nvPr>
            <p:ph type="body" idx="1"/>
          </p:nvPr>
        </p:nvSpPr>
        <p:spPr>
          <a:xfrm>
            <a:off x="936414" y="4421823"/>
            <a:ext cx="5150273" cy="4189095"/>
          </a:xfrm>
          <a:noFill/>
          <a:ln/>
        </p:spPr>
        <p:txBody>
          <a:bodyPr lIns="93309" tIns="46655" rIns="93309" bIns="46655"/>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a:defRPr/>
            </a:pPr>
            <a:r>
              <a:rPr lang="en-US" dirty="0" smtClean="0">
                <a:latin typeface="Arial" charset="0"/>
              </a:rPr>
              <a:t>It is probably unrealistic to believe we can immunize everyone appropriately. There will always be young infants who have not received  all recommended vaccines because of age and there are a significant number of adults who are not adequately immunized. Herd immunity refers to a situation in which a high percentage of a population is immune to a disease, essentially stopping the disease in its tracks because it cannot find new hosts. The threshold for herd immunity varies, depending on the disease, with more virulent infectious agents requiring vaccination of a higher percentage of the population to create the desired herd immunity. Most vaccination policies are focused on creating herd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67</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solidFill>
                  <a:prstClr val="black"/>
                </a:solidFill>
              </a:rPr>
              <a:pPr/>
              <a:t>68</a:t>
            </a:fld>
            <a:endParaRPr lang="en-US" smtClean="0">
              <a:solidFill>
                <a:prstClr val="black"/>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those who have not logged onto the Immunization page website here is the link to the main page.</a:t>
            </a:r>
            <a:endParaRPr lang="en-US" dirty="0"/>
          </a:p>
        </p:txBody>
      </p:sp>
      <p:sp>
        <p:nvSpPr>
          <p:cNvPr id="4" name="Slide Number Placeholder 3"/>
          <p:cNvSpPr>
            <a:spLocks noGrp="1"/>
          </p:cNvSpPr>
          <p:nvPr>
            <p:ph type="sldNum" sz="quarter" idx="10"/>
          </p:nvPr>
        </p:nvSpPr>
        <p:spPr/>
        <p:txBody>
          <a:bodyPr/>
          <a:lstStyle/>
          <a:p>
            <a:fld id="{902E5D7A-DA61-4AAA-B79C-996525CEFFA4}"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98520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The 2</a:t>
            </a:r>
            <a:r>
              <a:rPr lang="en-US" baseline="30000" dirty="0" smtClean="0"/>
              <a:t>nd</a:t>
            </a:r>
            <a:r>
              <a:rPr lang="en-US" dirty="0" smtClean="0"/>
              <a:t> column of this chart shows the number of cases in the peak year of the 20</a:t>
            </a:r>
            <a:r>
              <a:rPr lang="en-US" baseline="30000" dirty="0" smtClean="0"/>
              <a:t>th</a:t>
            </a:r>
            <a:r>
              <a:rPr lang="en-US" dirty="0" smtClean="0"/>
              <a:t> century (prevaccine) for each of the VPDs  listed in the 1</a:t>
            </a:r>
            <a:r>
              <a:rPr lang="en-US" baseline="30000" dirty="0" smtClean="0"/>
              <a:t>st</a:t>
            </a:r>
            <a:r>
              <a:rPr lang="en-US" dirty="0" smtClean="0"/>
              <a:t> column.</a:t>
            </a:r>
          </a:p>
          <a:p>
            <a:pPr>
              <a:buFontTx/>
              <a:buChar char="•"/>
            </a:pPr>
            <a:r>
              <a:rPr lang="en-US" dirty="0" smtClean="0"/>
              <a:t>The 3</a:t>
            </a:r>
            <a:r>
              <a:rPr lang="en-US" baseline="30000" dirty="0" smtClean="0"/>
              <a:t>rd</a:t>
            </a:r>
            <a:r>
              <a:rPr lang="en-US" dirty="0" smtClean="0"/>
              <a:t> column shows the number of cases reported in 2012.</a:t>
            </a:r>
          </a:p>
          <a:p>
            <a:pPr>
              <a:buFontTx/>
              <a:buChar char="•"/>
            </a:pPr>
            <a:r>
              <a:rPr lang="en-US" dirty="0" smtClean="0"/>
              <a:t>The last column shows the percent reduction in those disease cases after the introduction of vaccine.</a:t>
            </a:r>
          </a:p>
          <a:p>
            <a:pPr>
              <a:buFontTx/>
              <a:buChar char="•"/>
            </a:pPr>
            <a:r>
              <a:rPr lang="en-US" dirty="0" smtClean="0"/>
              <a:t>You can clearly see the impact vaccines have made.</a:t>
            </a:r>
            <a:r>
              <a:rPr lang="en-US" baseline="0" dirty="0" smtClean="0"/>
              <a:t> However, pertussis is the only vaccine-preventable disease with increasing case numbers and without a percent reduction &lt; 90%. </a:t>
            </a:r>
            <a:r>
              <a:rPr lang="en-US" u="sng" dirty="0" smtClean="0"/>
              <a:t>Pertussis is the only VPD that is on the rise; increasing by 61.2% from 2011 to 2012.</a:t>
            </a:r>
            <a:endParaRPr lang="en-US" dirty="0" smtClean="0"/>
          </a:p>
          <a:p>
            <a:pPr>
              <a:buFontTx/>
              <a:buChar char="•"/>
            </a:pPr>
            <a:r>
              <a:rPr lang="en-US" u="sng" dirty="0" smtClean="0"/>
              <a:t>Of the 55 measles cases in 2012,  34 were indigenous and 21 were imported</a:t>
            </a:r>
          </a:p>
          <a:p>
            <a:pPr>
              <a:buFontTx/>
              <a:buChar char="•"/>
            </a:pPr>
            <a:r>
              <a:rPr lang="en-US" dirty="0" smtClean="0"/>
              <a:t>In 2012, there were 13,447 cases of varicella (chickenpox); 3 deaths from chickenpox</a:t>
            </a:r>
          </a:p>
          <a:p>
            <a:pPr>
              <a:buFontTx/>
              <a:buChar char="•"/>
            </a:pPr>
            <a:r>
              <a:rPr lang="en-US" dirty="0" smtClean="0"/>
              <a:t>In addition, it has been estimated that vaccination with 7 of the 12 routinely recommended childhood vaccines prevents an estimated 33,000 deaths and 14 million cases of disease in every birth cohort, saves $10 billion in direct costs in each birth cohort, and saves society an additional $33 billion in costs that include disability and lost productivity.*</a:t>
            </a:r>
          </a:p>
          <a:p>
            <a:endParaRPr lang="en-US" dirty="0" smtClean="0"/>
          </a:p>
          <a:p>
            <a:r>
              <a:rPr lang="en-US" dirty="0" smtClean="0"/>
              <a:t>* Zhou F, Santoli J, Messonnier JL, et al.  Economic evaluation of the 7-vaccine routine childhood immunization schedule in the United States, 2001, Archives of Pediatric &amp; Adolescent Medicine, 2005;159(12):1136-1144.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F455121-4517-40F2-805D-52C500AD882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398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8132" y="8842029"/>
            <a:ext cx="3043343" cy="465455"/>
          </a:xfrm>
          <a:prstGeom prst="rect">
            <a:avLst/>
          </a:prstGeom>
          <a:noFill/>
          <a:ln w="9525">
            <a:noFill/>
            <a:miter lim="800000"/>
            <a:headEnd/>
            <a:tailEnd/>
          </a:ln>
        </p:spPr>
        <p:txBody>
          <a:bodyPr lIns="93315" tIns="46658" rIns="93315" bIns="46658" anchor="b"/>
          <a:lstStyle/>
          <a:p>
            <a:pPr algn="r"/>
            <a:fld id="{686E5884-F892-4E27-B56B-5030A05B5941}" type="slidenum">
              <a:rPr lang="en-US" sz="1200">
                <a:solidFill>
                  <a:srgbClr val="000000"/>
                </a:solidFill>
              </a:rPr>
              <a:pPr algn="r"/>
              <a:t>8</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85863" y="698500"/>
            <a:ext cx="4654550" cy="3490913"/>
          </a:xfrm>
          <a:ln/>
        </p:spPr>
      </p:sp>
      <p:sp>
        <p:nvSpPr>
          <p:cNvPr id="149508" name="Rectangle 3"/>
          <p:cNvSpPr>
            <a:spLocks noGrp="1" noChangeArrowheads="1"/>
          </p:cNvSpPr>
          <p:nvPr>
            <p:ph type="body" idx="1"/>
          </p:nvPr>
        </p:nvSpPr>
        <p:spPr>
          <a:noFill/>
          <a:ln/>
        </p:spPr>
        <p:txBody>
          <a:bodyPr lIns="93315" tIns="46658" rIns="93315" bIns="46658"/>
          <a:lstStyle/>
          <a:p>
            <a:r>
              <a:rPr lang="en-US" sz="1000" b="1" dirty="0" smtClean="0">
                <a:latin typeface="Arial" charset="0"/>
                <a:cs typeface="Arial" charset="0"/>
              </a:rPr>
              <a:t>EXAMPLES OF AN </a:t>
            </a:r>
            <a:r>
              <a:rPr lang="en-US" sz="1000" b="1" u="sng" dirty="0" smtClean="0">
                <a:latin typeface="Arial" charset="0"/>
                <a:cs typeface="Arial" charset="0"/>
              </a:rPr>
              <a:t>INDICATION</a:t>
            </a:r>
          </a:p>
          <a:p>
            <a:r>
              <a:rPr lang="en-US" sz="1000" b="1" u="sng" dirty="0" smtClean="0">
                <a:latin typeface="Arial" charset="0"/>
                <a:cs typeface="Arial" charset="0"/>
              </a:rPr>
              <a:t>ADACEL</a:t>
            </a:r>
            <a:r>
              <a:rPr lang="en-US" sz="1000" dirty="0" smtClean="0">
                <a:latin typeface="Arial" charset="0"/>
                <a:cs typeface="Arial" charset="0"/>
              </a:rPr>
              <a:t> vaccine is indicated for active booster immunization for the prevention of tetanus, diphtheria and </a:t>
            </a:r>
            <a:r>
              <a:rPr lang="en-US" sz="1000" dirty="0" err="1" smtClean="0">
                <a:latin typeface="Arial" charset="0"/>
                <a:cs typeface="Arial" charset="0"/>
              </a:rPr>
              <a:t>pertussis</a:t>
            </a:r>
            <a:r>
              <a:rPr lang="en-US" sz="1000" dirty="0" smtClean="0">
                <a:latin typeface="Arial" charset="0"/>
                <a:cs typeface="Arial" charset="0"/>
              </a:rPr>
              <a:t> as a single dose in persons 11 through 64 years of age.</a:t>
            </a:r>
          </a:p>
          <a:p>
            <a:r>
              <a:rPr lang="en-US" sz="1000" b="1" u="sng" dirty="0" smtClean="0">
                <a:latin typeface="Arial" charset="0"/>
                <a:cs typeface="Arial" charset="0"/>
              </a:rPr>
              <a:t>BOOSTRIX®</a:t>
            </a:r>
            <a:r>
              <a:rPr lang="en-US" sz="1000" dirty="0" smtClean="0">
                <a:latin typeface="Arial" charset="0"/>
                <a:cs typeface="Arial" charset="0"/>
              </a:rPr>
              <a:t> is indicated for active booster immunization against tetanus, diphtheria, and </a:t>
            </a:r>
            <a:r>
              <a:rPr lang="en-US" sz="1000" dirty="0" err="1" smtClean="0">
                <a:latin typeface="Arial" charset="0"/>
                <a:cs typeface="Arial" charset="0"/>
              </a:rPr>
              <a:t>pertussis</a:t>
            </a:r>
            <a:r>
              <a:rPr lang="en-US" sz="1000" dirty="0" smtClean="0">
                <a:latin typeface="Arial" charset="0"/>
                <a:cs typeface="Arial" charset="0"/>
              </a:rPr>
              <a:t> as a single dose in individuals 10 through 64 years of age. </a:t>
            </a:r>
          </a:p>
          <a:p>
            <a:endParaRPr lang="en-US" sz="1000" b="1" dirty="0" smtClean="0">
              <a:latin typeface="Arial" charset="0"/>
              <a:cs typeface="Arial" charset="0"/>
            </a:endParaRPr>
          </a:p>
          <a:p>
            <a:r>
              <a:rPr lang="en-US" sz="1000" b="1" dirty="0" smtClean="0">
                <a:latin typeface="Arial" charset="0"/>
                <a:cs typeface="Arial" charset="0"/>
              </a:rPr>
              <a:t>EXAMPLE OF A </a:t>
            </a:r>
            <a:r>
              <a:rPr lang="en-US" sz="1000" b="1" u="sng" dirty="0" smtClean="0">
                <a:latin typeface="Arial" charset="0"/>
                <a:cs typeface="Arial" charset="0"/>
              </a:rPr>
              <a:t>RECOMMENDATION</a:t>
            </a:r>
          </a:p>
          <a:p>
            <a:r>
              <a:rPr lang="en-US" sz="1000" dirty="0" smtClean="0">
                <a:latin typeface="Arial" charset="0"/>
                <a:cs typeface="Arial" charset="0"/>
              </a:rPr>
              <a:t>Recommendations by ACIP for the routine administration of vaccines. May include other information and guidance on epidemiology of the disease, appropriate timing, dosage,  contraindications to the vaccine and guidance for use in special populations. Appears first as “provisional recommendation” but once approved, appears in the MMWR as full recommendation</a:t>
            </a:r>
          </a:p>
          <a:p>
            <a:endParaRPr lang="en-US" b="1" dirty="0" smtClean="0">
              <a:latin typeface="Arial" charset="0"/>
              <a:cs typeface="Arial" charset="0"/>
            </a:endParaRPr>
          </a:p>
          <a:p>
            <a:r>
              <a:rPr lang="en-US" sz="1000" b="1" dirty="0" smtClean="0">
                <a:latin typeface="Arial" charset="0"/>
                <a:cs typeface="Arial" charset="0"/>
              </a:rPr>
              <a:t>EXAMPLE OF VACCINE </a:t>
            </a:r>
            <a:r>
              <a:rPr lang="en-US" sz="1000" b="1" u="sng" dirty="0" smtClean="0">
                <a:latin typeface="Arial" charset="0"/>
                <a:cs typeface="Arial" charset="0"/>
              </a:rPr>
              <a:t>REQUIREMENTS</a:t>
            </a:r>
            <a:r>
              <a:rPr lang="en-US" sz="1000" b="1" dirty="0" smtClean="0">
                <a:latin typeface="Arial" charset="0"/>
                <a:cs typeface="Arial" charset="0"/>
              </a:rPr>
              <a:t> FOR ENTRY INTO CHILD CARE FACILITIES IN GEORGIA </a:t>
            </a:r>
          </a:p>
          <a:p>
            <a:pPr eaLnBrk="1" hangingPunct="1"/>
            <a:r>
              <a:rPr lang="en-US" sz="1000" dirty="0" smtClean="0">
                <a:latin typeface="Arial" charset="0"/>
                <a:cs typeface="Arial" charset="0"/>
              </a:rPr>
              <a:t>Consistent with the Recommended Childhood and Adolescent Immunization Schedule</a:t>
            </a:r>
          </a:p>
          <a:p>
            <a:pPr eaLnBrk="1" hangingPunct="1"/>
            <a:r>
              <a:rPr lang="en-US" sz="1000" dirty="0" smtClean="0">
                <a:latin typeface="Arial" charset="0"/>
                <a:cs typeface="Arial" charset="0"/>
              </a:rPr>
              <a:t>Children are required to be age appropriately immunized against each of these diseases: Hepatitis B, Diphtheria, Tetanus, Pertussis, Polio, Hib, </a:t>
            </a:r>
            <a:r>
              <a:rPr lang="en-US" sz="1000" dirty="0" err="1" smtClean="0">
                <a:latin typeface="Arial" charset="0"/>
                <a:cs typeface="Arial" charset="0"/>
              </a:rPr>
              <a:t>Pneumococcus</a:t>
            </a:r>
            <a:r>
              <a:rPr lang="en-US" sz="1000" dirty="0" smtClean="0">
                <a:latin typeface="Arial" charset="0"/>
                <a:cs typeface="Arial" charset="0"/>
              </a:rPr>
              <a:t>, Measles, Mumps, Rubella, Varicella, Hepatitis A					 		</a:t>
            </a:r>
          </a:p>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3CCFFD0-2E91-4F83-8FC9-DC88935D8CC4}" type="slidenum">
              <a:rPr lang="en-US" smtClean="0">
                <a:solidFill>
                  <a:prstClr val="black"/>
                </a:solidFill>
              </a:rPr>
              <a:pPr/>
              <a:t>9</a:t>
            </a:fld>
            <a:endParaRPr lang="en-US" smtClean="0">
              <a:solidFill>
                <a:prstClr val="black"/>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Before we discuss some of the general recommendations that apply to vaccine administration, it is important that you understand how these recommendations and the recommended schedules are developed. </a:t>
            </a:r>
          </a:p>
          <a:p>
            <a:pPr eaLnBrk="1" hangingPunct="1"/>
            <a:r>
              <a:rPr lang="en-US" smtClean="0"/>
              <a:t>Recommendations for each vaccine licensed by the FDA are developed by the Advisory Committee on Immunization Practices (ACIP):</a:t>
            </a:r>
          </a:p>
          <a:p>
            <a:pPr lvl="1" eaLnBrk="1" hangingPunct="1">
              <a:buSzPct val="65000"/>
              <a:buFont typeface="Wingdings 2" pitchFamily="18" charset="2"/>
              <a:buChar char="¢"/>
            </a:pPr>
            <a:r>
              <a:rPr lang="en-US" smtClean="0"/>
              <a:t> National committee coordinated by CDC</a:t>
            </a:r>
          </a:p>
          <a:p>
            <a:pPr lvl="1" eaLnBrk="1" hangingPunct="1">
              <a:buSzPct val="65000"/>
              <a:buFont typeface="Wingdings 2" pitchFamily="18" charset="2"/>
              <a:buChar char="¢"/>
            </a:pPr>
            <a:r>
              <a:rPr lang="en-US" smtClean="0"/>
              <a:t> Membership consists of experts in the fields of epidemiology and infectious diseases</a:t>
            </a:r>
          </a:p>
          <a:p>
            <a:pPr lvl="1" eaLnBrk="1" hangingPunct="1">
              <a:buSzPct val="65000"/>
              <a:buFont typeface="Wingdings 2" pitchFamily="18" charset="2"/>
              <a:buChar char="¢"/>
            </a:pPr>
            <a:r>
              <a:rPr lang="en-US" smtClean="0"/>
              <a:t>  Represents areas of academia, research, and public and private providers</a:t>
            </a:r>
          </a:p>
          <a:p>
            <a:pPr lvl="1" eaLnBrk="1" hangingPunct="1">
              <a:buSzPct val="65000"/>
              <a:buFont typeface="Wingdings 2" pitchFamily="18" charset="2"/>
              <a:buChar char="¢"/>
            </a:pPr>
            <a:r>
              <a:rPr lang="en-US" smtClean="0"/>
              <a:t> Meets 3 times a year to review and discuss recommendations for each new vaccine that is approved by the FDA and to discuss any recommended changes for existing vaccines</a:t>
            </a:r>
          </a:p>
          <a:p>
            <a:pPr lvl="1" eaLnBrk="1" hangingPunct="1">
              <a:buSzPct val="65000"/>
              <a:buFont typeface="Wingdings 2" pitchFamily="18" charset="2"/>
              <a:buChar char="¢"/>
            </a:pPr>
            <a:r>
              <a:rPr lang="en-US" smtClean="0"/>
              <a:t>Has sole authority to add vaccines to the VFC Program</a:t>
            </a:r>
          </a:p>
          <a:p>
            <a:pPr lvl="1" eaLnBrk="1" hangingPunct="1">
              <a:buSzPct val="65000"/>
              <a:buFont typeface="Wingdings 2" pitchFamily="18" charset="2"/>
              <a:buChar char="¢"/>
            </a:pPr>
            <a:r>
              <a:rPr lang="en-US" smtClean="0"/>
              <a:t>A subcommittee of the ACIP, representing the AAP, AAFP, and CDC annually develop the Harmonized Recommended Childhood Immunization Schedule for the upcoming year.  </a:t>
            </a:r>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6/4/2014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6/4/2014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fontAlgn="base">
              <a:spcBef>
                <a:spcPct val="0"/>
              </a:spcBef>
              <a:spcAft>
                <a:spcPct val="0"/>
              </a:spcAft>
              <a:defRPr>
                <a:latin typeface="Arial" pitchFamily="34" charset="0"/>
              </a:defRPr>
            </a:lvl1pPr>
          </a:lstStyle>
          <a:p>
            <a:pPr>
              <a:defRPr/>
            </a:pPr>
            <a:fld id="{6CF1F732-2FA6-4B67-A986-6B91B4D8CE95}" type="slidenum">
              <a:rPr lang="en-US"/>
              <a:pPr>
                <a:defRPr/>
              </a:pPr>
              <a:t>‹#›</a:t>
            </a:fld>
            <a:endParaRPr lang="en-US" dirty="0"/>
          </a:p>
        </p:txBody>
      </p:sp>
    </p:spTree>
    <p:extLst>
      <p:ext uri="{BB962C8B-B14F-4D97-AF65-F5344CB8AC3E}">
        <p14:creationId xmlns:p14="http://schemas.microsoft.com/office/powerpoint/2010/main" val="34114326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3218828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265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268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62995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474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968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0713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6/4/2014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684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8309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1114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63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726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6/4/2014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6/4/2014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6/4/2014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6/4/2014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6/4/2014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6/4/2014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6/4/2014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30"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6/4/2014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138815671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0.jpeg"/><Relationship Id="rId7"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wmf"/><Relationship Id="rId4" Type="http://schemas.openxmlformats.org/officeDocument/2006/relationships/image" Target="../media/image1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pediatrics.aappublications.org/misc/Permissions.dtl" TargetMode="Externa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png"/><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1.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53.wmf"/></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vaers.hhs.gov/" TargetMode="External"/><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hyperlink" Target="http://health.state.ga.us/index.asp" TargetMode="External"/><Relationship Id="rId5" Type="http://schemas.openxmlformats.org/officeDocument/2006/relationships/image" Target="../media/image61.jpeg"/><Relationship Id="rId15" Type="http://schemas.openxmlformats.org/officeDocument/2006/relationships/image" Target="../media/image69.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hyperlink" Target="http://www.immunize.org/images/kidart/batrob5.gif" TargetMode="External"/><Relationship Id="rId1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11.xml"/><Relationship Id="rId5" Type="http://schemas.openxmlformats.org/officeDocument/2006/relationships/image" Target="../media/image73.wmf"/><Relationship Id="rId4" Type="http://schemas.openxmlformats.org/officeDocument/2006/relationships/image" Target="../media/image72.jpeg"/></Relationships>
</file>

<file path=ppt/slides/_rels/slide6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smtClean="0">
                <a:solidFill>
                  <a:prstClr val="black">
                    <a:lumMod val="65000"/>
                    <a:lumOff val="35000"/>
                  </a:prstClr>
                </a:solidFill>
                <a:latin typeface="Segoe UI" pitchFamily="34" charset="0"/>
                <a:cs typeface="Segoe UI" pitchFamily="34" charset="0"/>
              </a:rPr>
              <a:t>Adolescent and Adult Immunization Update</a:t>
            </a:r>
            <a:endParaRPr lang="en-US" sz="2800" b="1" dirty="0">
              <a:solidFill>
                <a:prstClr val="black">
                  <a:lumMod val="65000"/>
                  <a:lumOff val="35000"/>
                </a:prst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2623220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333500" y="152400"/>
            <a:ext cx="7239000" cy="838200"/>
          </a:xfrm>
        </p:spPr>
        <p:txBody>
          <a:bodyPr>
            <a:normAutofit fontScale="90000"/>
          </a:bodyPr>
          <a:lstStyle/>
          <a:p>
            <a:r>
              <a:rPr lang="en-US" dirty="0" smtClean="0">
                <a:solidFill>
                  <a:srgbClr val="C00000"/>
                </a:solidFill>
              </a:rPr>
              <a:t>2014 Immunization Schedules</a:t>
            </a:r>
          </a:p>
        </p:txBody>
      </p:sp>
      <p:sp>
        <p:nvSpPr>
          <p:cNvPr id="502790" name="Rectangle 16"/>
          <p:cNvSpPr>
            <a:spLocks noChangeArrowheads="1"/>
          </p:cNvSpPr>
          <p:nvPr/>
        </p:nvSpPr>
        <p:spPr bwMode="auto">
          <a:xfrm>
            <a:off x="381000" y="1273175"/>
            <a:ext cx="4572000" cy="4007251"/>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latin typeface="Calibri"/>
                <a:cs typeface="Arial" charset="0"/>
              </a:rPr>
              <a:t>All staff must use the </a:t>
            </a:r>
            <a:r>
              <a:rPr lang="en-US" sz="2400" u="sng" dirty="0">
                <a:latin typeface="Calibri"/>
                <a:cs typeface="Arial" charset="0"/>
              </a:rPr>
              <a:t>same</a:t>
            </a:r>
            <a:r>
              <a:rPr lang="en-US" sz="2400" dirty="0">
                <a:latin typeface="Calibri"/>
                <a:cs typeface="Arial" charset="0"/>
              </a:rPr>
              <a:t> immunization schedule</a:t>
            </a:r>
          </a:p>
          <a:p>
            <a:pPr>
              <a:lnSpc>
                <a:spcPct val="90000"/>
              </a:lnSpc>
              <a:spcBef>
                <a:spcPct val="20000"/>
              </a:spcBef>
              <a:buFontTx/>
              <a:buChar char="•"/>
            </a:pPr>
            <a:r>
              <a:rPr lang="en-US" sz="2400" u="sng" dirty="0">
                <a:latin typeface="Calibri"/>
                <a:cs typeface="Arial" charset="0"/>
              </a:rPr>
              <a:t>Four</a:t>
            </a:r>
            <a:r>
              <a:rPr lang="en-US" sz="2400" dirty="0">
                <a:latin typeface="Calibri"/>
                <a:cs typeface="Arial" charset="0"/>
              </a:rPr>
              <a:t> Schedules: </a:t>
            </a:r>
          </a:p>
          <a:p>
            <a:pPr marL="800100" lvl="1" indent="-342900">
              <a:lnSpc>
                <a:spcPct val="90000"/>
              </a:lnSpc>
              <a:spcBef>
                <a:spcPct val="20000"/>
              </a:spcBef>
              <a:buFont typeface="Wingdings" pitchFamily="2" charset="2"/>
              <a:buChar char="§"/>
            </a:pPr>
            <a:r>
              <a:rPr lang="en-US" sz="2400" dirty="0">
                <a:latin typeface="Calibri"/>
                <a:cs typeface="Arial" charset="0"/>
              </a:rPr>
              <a:t>Children &amp; Adolescents</a:t>
            </a:r>
          </a:p>
          <a:p>
            <a:pPr lvl="1">
              <a:lnSpc>
                <a:spcPct val="90000"/>
              </a:lnSpc>
              <a:spcBef>
                <a:spcPct val="20000"/>
              </a:spcBef>
            </a:pPr>
            <a:r>
              <a:rPr lang="en-US" sz="2400" dirty="0">
                <a:latin typeface="Calibri"/>
                <a:cs typeface="Arial" charset="0"/>
              </a:rPr>
              <a:t>     0 through 18 years</a:t>
            </a:r>
          </a:p>
          <a:p>
            <a:pPr marL="800100" lvl="1" indent="-342900">
              <a:lnSpc>
                <a:spcPct val="90000"/>
              </a:lnSpc>
              <a:spcBef>
                <a:spcPct val="20000"/>
              </a:spcBef>
              <a:buFont typeface="Wingdings" pitchFamily="2" charset="2"/>
              <a:buChar char="§"/>
            </a:pPr>
            <a:r>
              <a:rPr lang="en-US" sz="2400" dirty="0">
                <a:latin typeface="Calibri"/>
                <a:cs typeface="Arial" charset="0"/>
              </a:rPr>
              <a:t>Catch-up schedule for </a:t>
            </a:r>
          </a:p>
          <a:p>
            <a:pPr lvl="1">
              <a:lnSpc>
                <a:spcPct val="90000"/>
              </a:lnSpc>
              <a:spcBef>
                <a:spcPct val="20000"/>
              </a:spcBef>
            </a:pPr>
            <a:r>
              <a:rPr lang="en-US" sz="2400" dirty="0">
                <a:latin typeface="Calibri"/>
                <a:cs typeface="Arial" charset="0"/>
              </a:rPr>
              <a:t>     ages 4 months -18 years</a:t>
            </a:r>
          </a:p>
          <a:p>
            <a:pPr marL="800100" lvl="1" indent="-342900">
              <a:lnSpc>
                <a:spcPct val="90000"/>
              </a:lnSpc>
              <a:spcBef>
                <a:spcPct val="20000"/>
              </a:spcBef>
              <a:buFont typeface="Wingdings" pitchFamily="2" charset="2"/>
              <a:buChar char="§"/>
            </a:pPr>
            <a:r>
              <a:rPr lang="en-US" sz="2400" dirty="0">
                <a:latin typeface="Calibri"/>
                <a:cs typeface="Arial" charset="0"/>
              </a:rPr>
              <a:t>Adult  19 years and older</a:t>
            </a:r>
          </a:p>
          <a:p>
            <a:pPr marL="800100" lvl="1" indent="-342900">
              <a:lnSpc>
                <a:spcPct val="90000"/>
              </a:lnSpc>
              <a:spcBef>
                <a:spcPct val="20000"/>
              </a:spcBef>
              <a:buFont typeface="Wingdings" pitchFamily="2" charset="2"/>
              <a:buChar char="§"/>
            </a:pPr>
            <a:r>
              <a:rPr lang="en-US" sz="2400" dirty="0">
                <a:latin typeface="Calibri"/>
                <a:cs typeface="Arial" charset="0"/>
              </a:rPr>
              <a:t>Adult  based on medical </a:t>
            </a:r>
          </a:p>
          <a:p>
            <a:pPr lvl="1">
              <a:lnSpc>
                <a:spcPct val="90000"/>
              </a:lnSpc>
              <a:spcBef>
                <a:spcPct val="20000"/>
              </a:spcBef>
            </a:pPr>
            <a:r>
              <a:rPr lang="en-US" sz="2400" dirty="0">
                <a:latin typeface="Calibri"/>
                <a:cs typeface="Arial" charset="0"/>
              </a:rPr>
              <a:t>     and other </a:t>
            </a:r>
            <a:r>
              <a:rPr lang="en-US" sz="2400" dirty="0" smtClean="0">
                <a:latin typeface="Calibri"/>
                <a:cs typeface="Arial" charset="0"/>
              </a:rPr>
              <a:t>indications</a:t>
            </a:r>
            <a:r>
              <a:rPr lang="en-US" sz="2400" b="1" dirty="0" smtClean="0">
                <a:latin typeface="Calibri"/>
                <a:cs typeface="Arial" charset="0"/>
              </a:rPr>
              <a:t>      </a:t>
            </a:r>
            <a:endParaRPr lang="en-US" sz="2400" u="sng" dirty="0">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310378" y="1162730"/>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59686" y="1143000"/>
            <a:ext cx="2346568" cy="1676400"/>
          </a:xfrm>
          <a:prstGeom prst="rect">
            <a:avLst/>
          </a:prstGeom>
          <a:noFill/>
          <a:ln w="9525">
            <a:noFill/>
            <a:miter lim="800000"/>
            <a:headEnd/>
            <a:tailEnd/>
          </a:ln>
        </p:spPr>
      </p:pic>
      <p:sp>
        <p:nvSpPr>
          <p:cNvPr id="15" name="Rectangle 14"/>
          <p:cNvSpPr/>
          <p:nvPr/>
        </p:nvSpPr>
        <p:spPr>
          <a:xfrm>
            <a:off x="838200" y="5257800"/>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381000" y="5701546"/>
            <a:ext cx="4572000" cy="276999"/>
          </a:xfrm>
          <a:prstGeom prst="rect">
            <a:avLst/>
          </a:prstGeom>
        </p:spPr>
        <p:txBody>
          <a:bodyPr>
            <a:spAutoFit/>
          </a:bodyPr>
          <a:lstStyle/>
          <a:p>
            <a:r>
              <a:rPr lang="en-US" sz="1200" b="1" dirty="0" smtClean="0">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5181600" y="2980300"/>
            <a:ext cx="2815352" cy="3649100"/>
          </a:xfrm>
          <a:prstGeom prst="rect">
            <a:avLst/>
          </a:prstGeom>
          <a:noFill/>
          <a:ln w="9525">
            <a:noFill/>
            <a:miter lim="800000"/>
            <a:headEnd/>
            <a:tailEnd/>
          </a:ln>
        </p:spPr>
      </p:pic>
      <p:sp>
        <p:nvSpPr>
          <p:cNvPr id="17" name="Rectangle 16"/>
          <p:cNvSpPr/>
          <p:nvPr/>
        </p:nvSpPr>
        <p:spPr>
          <a:xfrm>
            <a:off x="396240" y="6018460"/>
            <a:ext cx="4572000" cy="276999"/>
          </a:xfrm>
          <a:prstGeom prst="rect">
            <a:avLst/>
          </a:prstGeom>
        </p:spPr>
        <p:txBody>
          <a:bodyPr>
            <a:spAutoFit/>
          </a:bodyPr>
          <a:lstStyle/>
          <a:p>
            <a:r>
              <a:rPr lang="en-US" sz="1200" b="1" dirty="0" smtClean="0">
                <a:latin typeface="Calibri"/>
                <a:cs typeface="Arial" charset="0"/>
              </a:rPr>
              <a:t>http://www.cdc.gov/vaccines/schedules/hcp/adult.html</a:t>
            </a:r>
            <a:endParaRPr lang="en-US" sz="1200" b="1" dirty="0">
              <a:latin typeface="Calibri"/>
              <a:cs typeface="Arial" charset="0"/>
            </a:endParaRPr>
          </a:p>
        </p:txBody>
      </p:sp>
    </p:spTree>
    <p:extLst>
      <p:ext uri="{BB962C8B-B14F-4D97-AF65-F5344CB8AC3E}">
        <p14:creationId xmlns:p14="http://schemas.microsoft.com/office/powerpoint/2010/main" val="4213902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fontScale="90000"/>
          </a:bodyPr>
          <a:lstStyle/>
          <a:p>
            <a:pPr fontAlgn="auto">
              <a:spcAft>
                <a:spcPts val="0"/>
              </a:spcAft>
              <a:defRPr/>
            </a:pPr>
            <a:r>
              <a:rPr lang="en-US" dirty="0" smtClean="0">
                <a:solidFill>
                  <a:srgbClr val="FF0000"/>
                </a:solidFill>
              </a:rPr>
              <a:t>2014 Footnote Changes</a:t>
            </a:r>
            <a:endParaRPr lang="en-US" dirty="0">
              <a:solidFill>
                <a:srgbClr val="FF0000"/>
              </a:solidFill>
            </a:endParaRPr>
          </a:p>
        </p:txBody>
      </p:sp>
      <p:sp>
        <p:nvSpPr>
          <p:cNvPr id="3" name="Content Placeholder 2"/>
          <p:cNvSpPr>
            <a:spLocks noGrp="1"/>
          </p:cNvSpPr>
          <p:nvPr>
            <p:ph idx="1"/>
          </p:nvPr>
        </p:nvSpPr>
        <p:spPr>
          <a:xfrm>
            <a:off x="457200" y="457200"/>
            <a:ext cx="8229600" cy="6400800"/>
          </a:xfrm>
        </p:spPr>
        <p:txBody>
          <a:bodyPr rtlCol="0">
            <a:normAutofit fontScale="25000" lnSpcReduction="20000"/>
          </a:bodyPr>
          <a:lstStyle/>
          <a:p>
            <a:pPr fontAlgn="auto">
              <a:spcAft>
                <a:spcPts val="0"/>
              </a:spcAft>
              <a:buFont typeface="Arial" pitchFamily="34" charset="0"/>
              <a:buNone/>
              <a:defRPr/>
            </a:pPr>
            <a:endParaRPr lang="en-US" sz="8000" b="1" dirty="0" smtClean="0"/>
          </a:p>
          <a:p>
            <a:pPr fontAlgn="auto">
              <a:lnSpc>
                <a:spcPct val="120000"/>
              </a:lnSpc>
              <a:spcAft>
                <a:spcPts val="0"/>
              </a:spcAft>
              <a:defRPr/>
            </a:pPr>
            <a:r>
              <a:rPr lang="en-US" sz="9600" b="1" dirty="0" err="1" smtClean="0"/>
              <a:t>Hib</a:t>
            </a:r>
            <a:r>
              <a:rPr lang="en-US" sz="9600" b="1" dirty="0"/>
              <a:t> </a:t>
            </a:r>
            <a:r>
              <a:rPr lang="en-US" sz="9600" b="1" dirty="0" smtClean="0"/>
              <a:t>vaccine: </a:t>
            </a:r>
          </a:p>
          <a:p>
            <a:pPr lvl="1" fontAlgn="auto">
              <a:lnSpc>
                <a:spcPct val="120000"/>
              </a:lnSpc>
              <a:spcAft>
                <a:spcPts val="0"/>
              </a:spcAft>
              <a:defRPr/>
            </a:pPr>
            <a:r>
              <a:rPr lang="en-US" sz="7600" dirty="0" smtClean="0"/>
              <a:t>Adults </a:t>
            </a:r>
            <a:r>
              <a:rPr lang="en-US" sz="7600" dirty="0"/>
              <a:t>at increased risk for </a:t>
            </a:r>
            <a:r>
              <a:rPr lang="en-US" sz="7600" dirty="0" err="1"/>
              <a:t>Hib</a:t>
            </a:r>
            <a:r>
              <a:rPr lang="en-US" sz="7600" dirty="0"/>
              <a:t> who have </a:t>
            </a:r>
            <a:r>
              <a:rPr lang="en-US" sz="7600" dirty="0" smtClean="0"/>
              <a:t>not </a:t>
            </a:r>
            <a:r>
              <a:rPr lang="en-US" sz="7600" dirty="0"/>
              <a:t>received the vaccine before. Adults who have had a successful hematopoietic stem </a:t>
            </a:r>
            <a:r>
              <a:rPr lang="en-US" sz="7600" dirty="0" smtClean="0"/>
              <a:t>cell </a:t>
            </a:r>
            <a:r>
              <a:rPr lang="en-US" sz="7600" dirty="0"/>
              <a:t>transplant are recommended to receive a 3-dose series of </a:t>
            </a:r>
            <a:r>
              <a:rPr lang="en-US" sz="7600" dirty="0" err="1"/>
              <a:t>Hib</a:t>
            </a:r>
            <a:r>
              <a:rPr lang="en-US" sz="7600" dirty="0"/>
              <a:t> vaccine 6 to 12 months after the transplant regardless of prior </a:t>
            </a:r>
            <a:r>
              <a:rPr lang="en-US" sz="7600" dirty="0" err="1"/>
              <a:t>Hib</a:t>
            </a:r>
            <a:r>
              <a:rPr lang="en-US" sz="7600" dirty="0"/>
              <a:t> vaccination status. </a:t>
            </a:r>
            <a:endParaRPr lang="en-US" sz="7600" dirty="0" smtClean="0"/>
          </a:p>
          <a:p>
            <a:pPr lvl="1" fontAlgn="auto">
              <a:lnSpc>
                <a:spcPct val="120000"/>
              </a:lnSpc>
              <a:spcAft>
                <a:spcPts val="0"/>
              </a:spcAft>
              <a:defRPr/>
            </a:pPr>
            <a:r>
              <a:rPr lang="en-US" sz="7600" dirty="0" smtClean="0"/>
              <a:t>Prior </a:t>
            </a:r>
            <a:r>
              <a:rPr lang="en-US" sz="7600" dirty="0" err="1"/>
              <a:t>Hib</a:t>
            </a:r>
            <a:r>
              <a:rPr lang="en-US" sz="7600" dirty="0"/>
              <a:t> vaccine guidance recommended that </a:t>
            </a:r>
            <a:r>
              <a:rPr lang="en-US" sz="7600" dirty="0" err="1"/>
              <a:t>Hib</a:t>
            </a:r>
            <a:r>
              <a:rPr lang="en-US" sz="7600" dirty="0"/>
              <a:t> vaccination of persons infected with HIV be considered, but updated guidance no longer recommends </a:t>
            </a:r>
            <a:r>
              <a:rPr lang="en-US" sz="7600" dirty="0" err="1"/>
              <a:t>Hib</a:t>
            </a:r>
            <a:r>
              <a:rPr lang="en-US" sz="7600" dirty="0"/>
              <a:t> vaccination of previously unvaccinated adults with HIV infection because their risk for </a:t>
            </a:r>
            <a:r>
              <a:rPr lang="en-US" sz="7600" dirty="0" err="1"/>
              <a:t>Hib</a:t>
            </a:r>
            <a:r>
              <a:rPr lang="en-US" sz="7600" dirty="0"/>
              <a:t> infection is low.</a:t>
            </a:r>
          </a:p>
          <a:p>
            <a:pPr fontAlgn="auto">
              <a:lnSpc>
                <a:spcPct val="120000"/>
              </a:lnSpc>
              <a:spcAft>
                <a:spcPts val="0"/>
              </a:spcAft>
              <a:defRPr/>
            </a:pPr>
            <a:r>
              <a:rPr lang="en-US" sz="9600" dirty="0" smtClean="0"/>
              <a:t> </a:t>
            </a:r>
            <a:r>
              <a:rPr lang="en-US" sz="9600" b="1" dirty="0" smtClean="0"/>
              <a:t>Pneumococcal vaccines</a:t>
            </a:r>
            <a:r>
              <a:rPr lang="en-US" sz="9600" dirty="0" smtClean="0"/>
              <a:t>: </a:t>
            </a:r>
          </a:p>
          <a:p>
            <a:pPr lvl="1" fontAlgn="auto">
              <a:lnSpc>
                <a:spcPct val="120000"/>
              </a:lnSpc>
              <a:spcAft>
                <a:spcPts val="0"/>
              </a:spcAft>
              <a:defRPr/>
            </a:pPr>
            <a:r>
              <a:rPr lang="en-US" sz="8000" dirty="0"/>
              <a:t>Because PCV13 is recommended to be administered before PPSV23 among persons for whom both vaccines are recommended, the PCV13 footnote now precedes the PPSV23 footnote and includes wording to remind providers of the appropriate order of these vaccines when both are indicated.</a:t>
            </a:r>
          </a:p>
          <a:p>
            <a:pPr marL="457200" lvl="1" indent="0" fontAlgn="auto">
              <a:lnSpc>
                <a:spcPct val="120000"/>
              </a:lnSpc>
              <a:spcAft>
                <a:spcPts val="0"/>
              </a:spcAft>
              <a:buFont typeface="Arial" pitchFamily="34" charset="0"/>
              <a:buNone/>
              <a:defRPr/>
            </a:pPr>
            <a:r>
              <a:rPr lang="en-US" sz="8000" dirty="0" smtClean="0"/>
              <a:t> </a:t>
            </a:r>
          </a:p>
          <a:p>
            <a:pPr fontAlgn="auto">
              <a:spcAft>
                <a:spcPts val="0"/>
              </a:spcAft>
              <a:buFont typeface="Arial" pitchFamily="34" charset="0"/>
              <a:buNone/>
              <a:defRPr/>
            </a:pPr>
            <a:endParaRPr lang="en-US" sz="4900" dirty="0" smtClean="0"/>
          </a:p>
          <a:p>
            <a:pPr fontAlgn="auto">
              <a:spcAft>
                <a:spcPts val="0"/>
              </a:spcAft>
              <a:defRPr/>
            </a:pPr>
            <a:endParaRPr lang="en-US" dirty="0"/>
          </a:p>
        </p:txBody>
      </p:sp>
    </p:spTree>
    <p:extLst>
      <p:ext uri="{BB962C8B-B14F-4D97-AF65-F5344CB8AC3E}">
        <p14:creationId xmlns:p14="http://schemas.microsoft.com/office/powerpoint/2010/main" val="316042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fontScale="90000"/>
          </a:bodyPr>
          <a:lstStyle/>
          <a:p>
            <a:pPr fontAlgn="auto">
              <a:spcAft>
                <a:spcPts val="0"/>
              </a:spcAft>
              <a:defRPr/>
            </a:pPr>
            <a:r>
              <a:rPr lang="en-US" dirty="0" smtClean="0">
                <a:solidFill>
                  <a:srgbClr val="FF0000"/>
                </a:solidFill>
              </a:rPr>
              <a:t>2014 Footnote Changes</a:t>
            </a:r>
            <a:endParaRPr lang="en-US" dirty="0">
              <a:solidFill>
                <a:srgbClr val="FF0000"/>
              </a:solidFill>
            </a:endParaRPr>
          </a:p>
        </p:txBody>
      </p:sp>
      <p:sp>
        <p:nvSpPr>
          <p:cNvPr id="3" name="Content Placeholder 2"/>
          <p:cNvSpPr>
            <a:spLocks noGrp="1"/>
          </p:cNvSpPr>
          <p:nvPr>
            <p:ph idx="1"/>
          </p:nvPr>
        </p:nvSpPr>
        <p:spPr>
          <a:xfrm>
            <a:off x="457200" y="457200"/>
            <a:ext cx="8229600" cy="6400800"/>
          </a:xfrm>
        </p:spPr>
        <p:txBody>
          <a:bodyPr rtlCol="0">
            <a:normAutofit fontScale="25000" lnSpcReduction="20000"/>
          </a:bodyPr>
          <a:lstStyle/>
          <a:p>
            <a:pPr fontAlgn="auto">
              <a:spcAft>
                <a:spcPts val="0"/>
              </a:spcAft>
              <a:buFont typeface="Arial" pitchFamily="34" charset="0"/>
              <a:buNone/>
              <a:defRPr/>
            </a:pPr>
            <a:endParaRPr lang="en-US" sz="8000" b="1" dirty="0" smtClean="0"/>
          </a:p>
          <a:p>
            <a:pPr fontAlgn="auto">
              <a:lnSpc>
                <a:spcPct val="120000"/>
              </a:lnSpc>
              <a:spcAft>
                <a:spcPts val="0"/>
              </a:spcAft>
              <a:defRPr/>
            </a:pPr>
            <a:r>
              <a:rPr lang="en-US" sz="9600" b="1" dirty="0" err="1" smtClean="0"/>
              <a:t>Tdap</a:t>
            </a:r>
            <a:r>
              <a:rPr lang="en-US" sz="9600" b="1" dirty="0" smtClean="0"/>
              <a:t> and Td vaccines </a:t>
            </a:r>
            <a:r>
              <a:rPr lang="en-US" sz="9600" dirty="0" smtClean="0"/>
              <a:t>–</a:t>
            </a:r>
          </a:p>
          <a:p>
            <a:pPr lvl="1" fontAlgn="auto">
              <a:lnSpc>
                <a:spcPct val="120000"/>
              </a:lnSpc>
              <a:spcAft>
                <a:spcPts val="0"/>
              </a:spcAft>
              <a:defRPr/>
            </a:pPr>
            <a:r>
              <a:rPr lang="en-US" sz="8000" dirty="0" smtClean="0"/>
              <a:t>The Td/</a:t>
            </a:r>
            <a:r>
              <a:rPr lang="en-US" sz="8000" dirty="0" err="1" smtClean="0"/>
              <a:t>Tdap</a:t>
            </a:r>
            <a:r>
              <a:rPr lang="en-US" sz="8000" dirty="0" smtClean="0"/>
              <a:t> vaccine footnote was edited to harmonize with the language used in the pediatric immunization schedule.</a:t>
            </a:r>
          </a:p>
          <a:p>
            <a:pPr lvl="1" fontAlgn="auto">
              <a:lnSpc>
                <a:spcPct val="120000"/>
              </a:lnSpc>
              <a:spcAft>
                <a:spcPts val="0"/>
              </a:spcAft>
              <a:defRPr/>
            </a:pPr>
            <a:r>
              <a:rPr lang="en-US" sz="8000" dirty="0" smtClean="0"/>
              <a:t> A single dose of </a:t>
            </a:r>
            <a:r>
              <a:rPr lang="en-US" sz="8000" dirty="0" err="1" smtClean="0"/>
              <a:t>Tdap</a:t>
            </a:r>
            <a:r>
              <a:rPr lang="en-US" sz="8000" dirty="0" smtClean="0"/>
              <a:t> vaccine is recommended for previously unvaccinated persons aged 11 years or older, and Td booster should be administered every 10 years thereafter.</a:t>
            </a:r>
          </a:p>
          <a:p>
            <a:pPr lvl="1" fontAlgn="auto">
              <a:lnSpc>
                <a:spcPct val="120000"/>
              </a:lnSpc>
              <a:spcAft>
                <a:spcPts val="0"/>
              </a:spcAft>
              <a:defRPr/>
            </a:pPr>
            <a:r>
              <a:rPr lang="en-US" sz="8000" dirty="0" smtClean="0"/>
              <a:t> Pregnant women continue to be recommended to receive a dose of </a:t>
            </a:r>
            <a:r>
              <a:rPr lang="en-US" sz="8000" dirty="0" err="1" smtClean="0"/>
              <a:t>Tdap</a:t>
            </a:r>
            <a:r>
              <a:rPr lang="en-US" sz="8000" dirty="0" smtClean="0"/>
              <a:t> vaccine during each pregnancy, preferably during 27 to 36 weeks’ gestation, regardless of the interval since the prior dose of </a:t>
            </a:r>
            <a:r>
              <a:rPr lang="en-US" sz="8000" dirty="0" err="1" smtClean="0"/>
              <a:t>Tdap</a:t>
            </a:r>
            <a:r>
              <a:rPr lang="en-US" sz="8000" dirty="0" smtClean="0"/>
              <a:t> or Td vaccination.</a:t>
            </a:r>
          </a:p>
          <a:p>
            <a:pPr fontAlgn="auto">
              <a:lnSpc>
                <a:spcPct val="120000"/>
              </a:lnSpc>
              <a:spcAft>
                <a:spcPts val="0"/>
              </a:spcAft>
              <a:defRPr/>
            </a:pPr>
            <a:r>
              <a:rPr lang="en-US" sz="9600" b="1" dirty="0" smtClean="0"/>
              <a:t>Influenza vaccines-</a:t>
            </a:r>
          </a:p>
          <a:p>
            <a:pPr lvl="1" fontAlgn="auto">
              <a:lnSpc>
                <a:spcPct val="120000"/>
              </a:lnSpc>
              <a:spcAft>
                <a:spcPts val="0"/>
              </a:spcAft>
              <a:defRPr/>
            </a:pPr>
            <a:r>
              <a:rPr lang="en-US" sz="8000" dirty="0" smtClean="0"/>
              <a:t> </a:t>
            </a:r>
            <a:r>
              <a:rPr lang="en-US" sz="8000" dirty="0"/>
              <a:t>Information on the RIV and the use of RIV and IIV among egg-allergic patients was added to the footnote and indicates that RIV or IIV can be used among persons with hives-only allergy to eggs. The RIV contains no egg protein and can be used among persons aged 18 to 49 years who have egg allergy of any severity.</a:t>
            </a:r>
          </a:p>
          <a:p>
            <a:pPr fontAlgn="auto">
              <a:lnSpc>
                <a:spcPct val="120000"/>
              </a:lnSpc>
              <a:spcAft>
                <a:spcPts val="0"/>
              </a:spcAft>
              <a:defRPr/>
            </a:pPr>
            <a:endParaRPr lang="en-US" sz="8400" dirty="0"/>
          </a:p>
          <a:p>
            <a:pPr fontAlgn="auto">
              <a:lnSpc>
                <a:spcPct val="120000"/>
              </a:lnSpc>
              <a:spcAft>
                <a:spcPts val="0"/>
              </a:spcAft>
              <a:defRPr/>
            </a:pPr>
            <a:endParaRPr lang="en-US" sz="8400" dirty="0" smtClean="0"/>
          </a:p>
          <a:p>
            <a:pPr fontAlgn="auto">
              <a:lnSpc>
                <a:spcPct val="120000"/>
              </a:lnSpc>
              <a:spcAft>
                <a:spcPts val="0"/>
              </a:spcAft>
              <a:defRPr/>
            </a:pPr>
            <a:endParaRPr lang="en-US" sz="8000" dirty="0" smtClean="0"/>
          </a:p>
          <a:p>
            <a:pPr fontAlgn="auto">
              <a:spcAft>
                <a:spcPts val="0"/>
              </a:spcAft>
              <a:buFont typeface="Arial" pitchFamily="34" charset="0"/>
              <a:buNone/>
              <a:defRPr/>
            </a:pPr>
            <a:r>
              <a:rPr lang="en-US" sz="4900" dirty="0" smtClean="0"/>
              <a:t/>
            </a:r>
            <a:br>
              <a:rPr lang="en-US" sz="4900" dirty="0" smtClean="0"/>
            </a:br>
            <a:endParaRPr lang="en-US" sz="4900" dirty="0" smtClean="0"/>
          </a:p>
          <a:p>
            <a:pPr fontAlgn="auto">
              <a:spcAft>
                <a:spcPts val="0"/>
              </a:spcAft>
              <a:defRPr/>
            </a:pPr>
            <a:endParaRPr lang="en-US" dirty="0"/>
          </a:p>
        </p:txBody>
      </p:sp>
    </p:spTree>
    <p:extLst>
      <p:ext uri="{BB962C8B-B14F-4D97-AF65-F5344CB8AC3E}">
        <p14:creationId xmlns:p14="http://schemas.microsoft.com/office/powerpoint/2010/main" val="942189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5800"/>
          </a:xfrm>
        </p:spPr>
        <p:txBody>
          <a:bodyPr>
            <a:normAutofit fontScale="90000"/>
          </a:bodyPr>
          <a:lstStyle/>
          <a:p>
            <a:pPr fontAlgn="auto">
              <a:spcAft>
                <a:spcPts val="0"/>
              </a:spcAft>
              <a:defRPr/>
            </a:pPr>
            <a:r>
              <a:rPr lang="en-US" dirty="0" smtClean="0">
                <a:solidFill>
                  <a:srgbClr val="FF0000"/>
                </a:solidFill>
              </a:rPr>
              <a:t>2014 Footnote Changes</a:t>
            </a:r>
            <a:endParaRPr lang="en-US" dirty="0">
              <a:solidFill>
                <a:srgbClr val="FF0000"/>
              </a:solidFill>
            </a:endParaRPr>
          </a:p>
        </p:txBody>
      </p:sp>
      <p:sp>
        <p:nvSpPr>
          <p:cNvPr id="3" name="Content Placeholder 2"/>
          <p:cNvSpPr>
            <a:spLocks noGrp="1"/>
          </p:cNvSpPr>
          <p:nvPr>
            <p:ph idx="1"/>
          </p:nvPr>
        </p:nvSpPr>
        <p:spPr>
          <a:xfrm>
            <a:off x="381000" y="457200"/>
            <a:ext cx="8229600" cy="6400800"/>
          </a:xfrm>
        </p:spPr>
        <p:txBody>
          <a:bodyPr rtlCol="0">
            <a:normAutofit fontScale="25000" lnSpcReduction="20000"/>
          </a:bodyPr>
          <a:lstStyle/>
          <a:p>
            <a:pPr fontAlgn="auto">
              <a:spcAft>
                <a:spcPts val="0"/>
              </a:spcAft>
              <a:buFont typeface="Arial" pitchFamily="34" charset="0"/>
              <a:buNone/>
              <a:defRPr/>
            </a:pPr>
            <a:endParaRPr lang="en-US" sz="8000" b="1" dirty="0" smtClean="0"/>
          </a:p>
          <a:p>
            <a:pPr fontAlgn="auto">
              <a:lnSpc>
                <a:spcPct val="120000"/>
              </a:lnSpc>
              <a:spcAft>
                <a:spcPts val="0"/>
              </a:spcAft>
              <a:defRPr/>
            </a:pPr>
            <a:r>
              <a:rPr lang="en-US" sz="8000" b="1" dirty="0" smtClean="0"/>
              <a:t>Meningococcal vaccines:</a:t>
            </a:r>
            <a:endParaRPr lang="en-US" sz="8000" dirty="0" smtClean="0"/>
          </a:p>
          <a:p>
            <a:pPr lvl="1" fontAlgn="auto">
              <a:lnSpc>
                <a:spcPct val="120000"/>
              </a:lnSpc>
              <a:spcAft>
                <a:spcPts val="0"/>
              </a:spcAft>
              <a:defRPr/>
            </a:pPr>
            <a:r>
              <a:rPr lang="en-US" sz="8000" dirty="0"/>
              <a:t>The meningococcal vaccine footnote was edited to clarify which persons need either 1 or 2 doses of vaccine and to provide greater clarity regarding which patients should receive the meningococcal conjugate </a:t>
            </a:r>
            <a:r>
              <a:rPr lang="en-US" sz="8000" dirty="0" smtClean="0"/>
              <a:t>versus </a:t>
            </a:r>
            <a:r>
              <a:rPr lang="en-US" sz="8000" dirty="0"/>
              <a:t>the meningococcal </a:t>
            </a:r>
            <a:r>
              <a:rPr lang="en-US" sz="8000" dirty="0" smtClean="0"/>
              <a:t>polysaccharide </a:t>
            </a:r>
            <a:r>
              <a:rPr lang="en-US" sz="8000" dirty="0" err="1"/>
              <a:t>quadrivalent</a:t>
            </a:r>
            <a:r>
              <a:rPr lang="en-US" sz="8000" dirty="0"/>
              <a:t> vaccines.</a:t>
            </a:r>
          </a:p>
          <a:p>
            <a:pPr fontAlgn="auto">
              <a:lnSpc>
                <a:spcPct val="120000"/>
              </a:lnSpc>
              <a:spcAft>
                <a:spcPts val="0"/>
              </a:spcAft>
              <a:defRPr/>
            </a:pPr>
            <a:endParaRPr lang="en-US" sz="8000" b="1" dirty="0" smtClean="0"/>
          </a:p>
          <a:p>
            <a:pPr fontAlgn="auto">
              <a:lnSpc>
                <a:spcPct val="120000"/>
              </a:lnSpc>
              <a:spcAft>
                <a:spcPts val="0"/>
              </a:spcAft>
              <a:defRPr/>
            </a:pPr>
            <a:r>
              <a:rPr lang="en-US" sz="8000" b="1" dirty="0" smtClean="0"/>
              <a:t>Healthcare workers:</a:t>
            </a:r>
          </a:p>
          <a:p>
            <a:pPr lvl="1" fontAlgn="auto">
              <a:lnSpc>
                <a:spcPct val="120000"/>
              </a:lnSpc>
              <a:spcAft>
                <a:spcPts val="0"/>
              </a:spcAft>
              <a:defRPr/>
            </a:pPr>
            <a:r>
              <a:rPr lang="en-US" sz="8000" dirty="0"/>
              <a:t>Both the HPV vaccine footnote and the zoster footnote were simplified, with removal of the bullet regarding health care personnel (HCP). Being a health care worker is not a specific indication for these vaccines, but they should be given to HCP and others who meet age and other indications for these vaccines</a:t>
            </a:r>
            <a:r>
              <a:rPr lang="en-US" sz="8000" dirty="0" smtClean="0"/>
              <a:t>.</a:t>
            </a:r>
          </a:p>
          <a:p>
            <a:pPr fontAlgn="auto">
              <a:lnSpc>
                <a:spcPct val="120000"/>
              </a:lnSpc>
              <a:spcAft>
                <a:spcPts val="0"/>
              </a:spcAft>
              <a:defRPr/>
            </a:pPr>
            <a:r>
              <a:rPr lang="en-US" sz="8000" dirty="0" smtClean="0"/>
              <a:t>No </a:t>
            </a:r>
            <a:r>
              <a:rPr lang="en-US" sz="8000" dirty="0"/>
              <a:t>changes or minor clarifications were made to the footnotes for the MMR, hepatitis A, or hepatitis B vaccines; no changes in recommendations were made.</a:t>
            </a:r>
          </a:p>
          <a:p>
            <a:pPr fontAlgn="auto">
              <a:lnSpc>
                <a:spcPct val="120000"/>
              </a:lnSpc>
              <a:spcAft>
                <a:spcPts val="0"/>
              </a:spcAft>
              <a:defRPr/>
            </a:pPr>
            <a:endParaRPr lang="en-US" sz="8400" dirty="0"/>
          </a:p>
          <a:p>
            <a:pPr fontAlgn="auto">
              <a:lnSpc>
                <a:spcPct val="120000"/>
              </a:lnSpc>
              <a:spcAft>
                <a:spcPts val="0"/>
              </a:spcAft>
              <a:defRPr/>
            </a:pPr>
            <a:endParaRPr lang="en-US" sz="8400" dirty="0"/>
          </a:p>
          <a:p>
            <a:pPr fontAlgn="auto">
              <a:lnSpc>
                <a:spcPct val="120000"/>
              </a:lnSpc>
              <a:spcAft>
                <a:spcPts val="0"/>
              </a:spcAft>
              <a:defRPr/>
            </a:pPr>
            <a:endParaRPr lang="en-US" sz="8400" dirty="0" smtClean="0"/>
          </a:p>
          <a:p>
            <a:pPr fontAlgn="auto">
              <a:lnSpc>
                <a:spcPct val="120000"/>
              </a:lnSpc>
              <a:spcAft>
                <a:spcPts val="0"/>
              </a:spcAft>
              <a:defRPr/>
            </a:pPr>
            <a:endParaRPr lang="en-US" sz="8000" dirty="0" smtClean="0"/>
          </a:p>
          <a:p>
            <a:pPr fontAlgn="auto">
              <a:spcAft>
                <a:spcPts val="0"/>
              </a:spcAft>
              <a:buFont typeface="Arial" pitchFamily="34" charset="0"/>
              <a:buNone/>
              <a:defRPr/>
            </a:pPr>
            <a:r>
              <a:rPr lang="en-US" sz="4900" dirty="0" smtClean="0"/>
              <a:t/>
            </a:r>
            <a:br>
              <a:rPr lang="en-US" sz="4900" dirty="0" smtClean="0"/>
            </a:br>
            <a:endParaRPr lang="en-US" sz="4900" dirty="0" smtClean="0"/>
          </a:p>
          <a:p>
            <a:pPr fontAlgn="auto">
              <a:spcAft>
                <a:spcPts val="0"/>
              </a:spcAft>
              <a:defRPr/>
            </a:pPr>
            <a:endParaRPr lang="en-US" dirty="0"/>
          </a:p>
        </p:txBody>
      </p:sp>
    </p:spTree>
    <p:extLst>
      <p:ext uri="{BB962C8B-B14F-4D97-AF65-F5344CB8AC3E}">
        <p14:creationId xmlns:p14="http://schemas.microsoft.com/office/powerpoint/2010/main" val="4251459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 y="76200"/>
            <a:ext cx="8839200" cy="1371600"/>
          </a:xfrm>
        </p:spPr>
        <p:txBody>
          <a:bodyPr>
            <a:normAutofit fontScale="90000"/>
          </a:bodyPr>
          <a:lstStyle/>
          <a:p>
            <a:r>
              <a:rPr lang="en-US" dirty="0" smtClean="0">
                <a:solidFill>
                  <a:srgbClr val="C00000"/>
                </a:solidFill>
              </a:rPr>
              <a:t>2014 Adult Contraindication</a:t>
            </a:r>
            <a:br>
              <a:rPr lang="en-US" dirty="0" smtClean="0">
                <a:solidFill>
                  <a:srgbClr val="C00000"/>
                </a:solidFill>
              </a:rPr>
            </a:br>
            <a:r>
              <a:rPr lang="en-US" dirty="0" smtClean="0">
                <a:solidFill>
                  <a:srgbClr val="C00000"/>
                </a:solidFill>
              </a:rPr>
              <a:t> Table Changes</a:t>
            </a:r>
          </a:p>
        </p:txBody>
      </p:sp>
      <p:sp>
        <p:nvSpPr>
          <p:cNvPr id="83971" name="Content Placeholder 2"/>
          <p:cNvSpPr>
            <a:spLocks noGrp="1"/>
          </p:cNvSpPr>
          <p:nvPr>
            <p:ph idx="1"/>
          </p:nvPr>
        </p:nvSpPr>
        <p:spPr/>
        <p:txBody>
          <a:bodyPr/>
          <a:lstStyle/>
          <a:p>
            <a:pPr>
              <a:lnSpc>
                <a:spcPct val="120000"/>
              </a:lnSpc>
              <a:buFont typeface="Arial" pitchFamily="34" charset="0"/>
              <a:buNone/>
            </a:pPr>
            <a:r>
              <a:rPr lang="en-US" dirty="0" smtClean="0"/>
              <a:t> •The contraindications and precautions table was updated to include information on RIV, an influenza vaccine that contains no egg protein and is indicated for persons aged 18 to 49 years.</a:t>
            </a:r>
          </a:p>
          <a:p>
            <a:pPr>
              <a:lnSpc>
                <a:spcPct val="120000"/>
              </a:lnSpc>
              <a:buFont typeface="Arial" pitchFamily="34" charset="0"/>
              <a:buNone/>
            </a:pPr>
            <a:r>
              <a:rPr lang="en-US" dirty="0" smtClean="0"/>
              <a:t>•The </a:t>
            </a:r>
            <a:r>
              <a:rPr lang="en-US" dirty="0" err="1" smtClean="0"/>
              <a:t>Hib</a:t>
            </a:r>
            <a:r>
              <a:rPr lang="en-US" dirty="0" smtClean="0"/>
              <a:t> vaccine was added to the table.</a:t>
            </a:r>
          </a:p>
          <a:p>
            <a:pPr>
              <a:lnSpc>
                <a:spcPct val="120000"/>
              </a:lnSpc>
              <a:buFont typeface="Arial" pitchFamily="34" charset="0"/>
              <a:buNone/>
            </a:pPr>
            <a:endParaRPr lang="en-US" dirty="0" smtClean="0"/>
          </a:p>
          <a:p>
            <a:pPr>
              <a:lnSpc>
                <a:spcPct val="120000"/>
              </a:lnSpc>
              <a:buFont typeface="Arial" pitchFamily="34" charset="0"/>
              <a:buNone/>
            </a:pPr>
            <a:endParaRPr lang="en-US" dirty="0" smtClean="0"/>
          </a:p>
          <a:p>
            <a:pPr>
              <a:buFont typeface="Arial" pitchFamily="34" charset="0"/>
              <a:buNone/>
            </a:pPr>
            <a:endParaRPr lang="en-US" dirty="0" smtClean="0"/>
          </a:p>
        </p:txBody>
      </p:sp>
    </p:spTree>
    <p:extLst>
      <p:ext uri="{BB962C8B-B14F-4D97-AF65-F5344CB8AC3E}">
        <p14:creationId xmlns:p14="http://schemas.microsoft.com/office/powerpoint/2010/main" val="4077964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304800"/>
            <a:ext cx="8839200" cy="990600"/>
          </a:xfrm>
        </p:spPr>
        <p:txBody>
          <a:bodyPr/>
          <a:lstStyle/>
          <a:p>
            <a:pPr eaLnBrk="1" hangingPunct="1"/>
            <a:r>
              <a:rPr lang="en-US" dirty="0" smtClean="0">
                <a:solidFill>
                  <a:srgbClr val="C00000"/>
                </a:solidFill>
              </a:rPr>
              <a:t>Frequently Asked Question?</a:t>
            </a:r>
          </a:p>
        </p:txBody>
      </p:sp>
      <p:sp>
        <p:nvSpPr>
          <p:cNvPr id="84995" name="Rectangle 3"/>
          <p:cNvSpPr>
            <a:spLocks noGrp="1" noChangeArrowheads="1"/>
          </p:cNvSpPr>
          <p:nvPr>
            <p:ph type="body" idx="1"/>
          </p:nvPr>
        </p:nvSpPr>
        <p:spPr>
          <a:xfrm>
            <a:off x="304800" y="1447800"/>
            <a:ext cx="8610600" cy="4724400"/>
          </a:xfrm>
        </p:spPr>
        <p:txBody>
          <a:bodyPr>
            <a:normAutofit lnSpcReduction="10000"/>
          </a:bodyPr>
          <a:lstStyle/>
          <a:p>
            <a:pPr eaLnBrk="1" hangingPunct="1"/>
            <a:r>
              <a:rPr lang="en-US" sz="2800" b="1" dirty="0" smtClean="0"/>
              <a:t>Why do ACIP recommendations not always agree with vaccine package inserts?</a:t>
            </a:r>
            <a:r>
              <a:rPr lang="en-US" sz="3000" dirty="0" smtClean="0"/>
              <a:t/>
            </a:r>
            <a:br>
              <a:rPr lang="en-US" sz="3000" dirty="0" smtClean="0"/>
            </a:br>
            <a:r>
              <a:rPr lang="en-US" sz="3000" dirty="0" smtClean="0"/>
              <a:t/>
            </a:r>
            <a:br>
              <a:rPr lang="en-US" sz="3000" dirty="0" smtClean="0"/>
            </a:br>
            <a:r>
              <a:rPr lang="en-US" sz="2000" dirty="0" smtClean="0"/>
              <a:t>There is usually very close agreement between vaccine package inserts and ACIP statements. The Food and Drug Administration (FDA) must approve the package insert, and requires documentation for all claims and recommendations made in the insert. Occasionally, ACIP may use different data to formulate its recommendations, or try to add flexibility to its recommendations, which results in wording different than on the package insert. ACIP sometimes makes recommendations based on expert opinion and public health considerations. Published recommendations of national advisory groups (such as ACIP or AAP's Committee on Infectious Diseases) should be considered equally as authoritative as those on the package insert. </a:t>
            </a:r>
          </a:p>
        </p:txBody>
      </p:sp>
      <p:sp>
        <p:nvSpPr>
          <p:cNvPr id="84996" name="Text Box 4"/>
          <p:cNvSpPr txBox="1">
            <a:spLocks noChangeArrowheads="1"/>
          </p:cNvSpPr>
          <p:nvPr/>
        </p:nvSpPr>
        <p:spPr bwMode="auto">
          <a:xfrm>
            <a:off x="1295400" y="6032194"/>
            <a:ext cx="5454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Source: IAC’s Ask the Experts</a:t>
            </a:r>
          </a:p>
          <a:p>
            <a:pPr eaLnBrk="1" hangingPunct="1"/>
            <a:r>
              <a:rPr lang="en-US"/>
              <a:t>www.immunize.org/askexperts/experts_general.asp</a:t>
            </a:r>
          </a:p>
        </p:txBody>
      </p:sp>
    </p:spTree>
    <p:extLst>
      <p:ext uri="{BB962C8B-B14F-4D97-AF65-F5344CB8AC3E}">
        <p14:creationId xmlns:p14="http://schemas.microsoft.com/office/powerpoint/2010/main" val="819672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9673" y="-11723"/>
            <a:ext cx="8951912" cy="838200"/>
          </a:xfrm>
        </p:spPr>
        <p:txBody>
          <a:bodyPr/>
          <a:lstStyle/>
          <a:p>
            <a:pPr eaLnBrk="1" hangingPunct="1"/>
            <a:r>
              <a:rPr lang="en-US" sz="4800" dirty="0" smtClean="0">
                <a:solidFill>
                  <a:srgbClr val="C00000"/>
                </a:solidFill>
                <a:cs typeface="Arial" pitchFamily="34" charset="0"/>
              </a:rPr>
              <a:t>Vaccines</a:t>
            </a:r>
          </a:p>
        </p:txBody>
      </p:sp>
      <p:sp>
        <p:nvSpPr>
          <p:cNvPr id="76803" name="Rectangle 3"/>
          <p:cNvSpPr>
            <a:spLocks noGrp="1" noChangeArrowheads="1"/>
          </p:cNvSpPr>
          <p:nvPr>
            <p:ph type="body" sz="half" idx="1"/>
          </p:nvPr>
        </p:nvSpPr>
        <p:spPr>
          <a:xfrm>
            <a:off x="381000" y="2667000"/>
            <a:ext cx="3810000" cy="3505200"/>
          </a:xfrm>
        </p:spPr>
        <p:txBody>
          <a:bodyPr/>
          <a:lstStyle/>
          <a:p>
            <a:pPr algn="ctr" eaLnBrk="1" hangingPunct="1">
              <a:spcBef>
                <a:spcPct val="50000"/>
              </a:spcBef>
              <a:buClr>
                <a:srgbClr val="FFFF99"/>
              </a:buClr>
              <a:buFont typeface="Wingdings" pitchFamily="2" charset="2"/>
              <a:buNone/>
            </a:pPr>
            <a:r>
              <a:rPr lang="en-US" sz="2000" b="1" u="sng" dirty="0" err="1" smtClean="0">
                <a:solidFill>
                  <a:srgbClr val="C00000"/>
                </a:solidFill>
              </a:rPr>
              <a:t>Live,Attenuated</a:t>
            </a:r>
            <a:r>
              <a:rPr lang="en-US" sz="2000" b="1" dirty="0" smtClean="0">
                <a:solidFill>
                  <a:srgbClr val="C00000"/>
                </a:solidFill>
              </a:rPr>
              <a:t> </a:t>
            </a:r>
          </a:p>
          <a:p>
            <a:pPr lvl="1" eaLnBrk="1" hangingPunct="1">
              <a:spcBef>
                <a:spcPct val="50000"/>
              </a:spcBef>
              <a:buClr>
                <a:schemeClr val="tx1"/>
              </a:buClr>
              <a:buFontTx/>
              <a:buChar char="•"/>
            </a:pPr>
            <a:r>
              <a:rPr lang="en-US" sz="2000" dirty="0" err="1" smtClean="0"/>
              <a:t>Measles,Mumps</a:t>
            </a:r>
            <a:r>
              <a:rPr lang="en-US" sz="2000" dirty="0" smtClean="0"/>
              <a:t> &amp; Rubella (MMR)</a:t>
            </a:r>
          </a:p>
          <a:p>
            <a:pPr lvl="1" eaLnBrk="1" hangingPunct="1">
              <a:spcBef>
                <a:spcPct val="50000"/>
              </a:spcBef>
              <a:buClr>
                <a:schemeClr val="tx1"/>
              </a:buClr>
              <a:buFontTx/>
              <a:buChar char="•"/>
            </a:pPr>
            <a:r>
              <a:rPr lang="en-US" sz="2000" dirty="0" smtClean="0"/>
              <a:t>Varicella</a:t>
            </a:r>
          </a:p>
          <a:p>
            <a:pPr lvl="1" eaLnBrk="1" hangingPunct="1">
              <a:spcBef>
                <a:spcPct val="50000"/>
              </a:spcBef>
              <a:buClr>
                <a:schemeClr val="tx1"/>
              </a:buClr>
              <a:buFontTx/>
              <a:buChar char="•"/>
            </a:pPr>
            <a:r>
              <a:rPr lang="en-US" sz="2000" dirty="0" smtClean="0"/>
              <a:t>LAIV- (Nasal Spray flu) </a:t>
            </a:r>
          </a:p>
          <a:p>
            <a:pPr lvl="1" eaLnBrk="1" hangingPunct="1">
              <a:spcBef>
                <a:spcPct val="50000"/>
              </a:spcBef>
              <a:buClr>
                <a:schemeClr val="tx1"/>
              </a:buClr>
              <a:buFontTx/>
              <a:buChar char="•"/>
            </a:pPr>
            <a:r>
              <a:rPr lang="en-US" sz="2000" dirty="0" smtClean="0"/>
              <a:t>Rotavirus</a:t>
            </a:r>
          </a:p>
          <a:p>
            <a:pPr lvl="1" eaLnBrk="1" hangingPunct="1">
              <a:spcBef>
                <a:spcPct val="50000"/>
              </a:spcBef>
              <a:buClr>
                <a:schemeClr val="tx1"/>
              </a:buClr>
              <a:buFontTx/>
              <a:buChar char="•"/>
            </a:pPr>
            <a:r>
              <a:rPr lang="en-US" sz="2000" dirty="0" smtClean="0"/>
              <a:t>Herpes Zoster/Shingles</a:t>
            </a:r>
          </a:p>
          <a:p>
            <a:pPr eaLnBrk="1" hangingPunct="1"/>
            <a:endParaRPr lang="en-US" sz="2000" dirty="0" smtClean="0"/>
          </a:p>
        </p:txBody>
      </p:sp>
      <p:sp>
        <p:nvSpPr>
          <p:cNvPr id="558084" name="Rectangle 4"/>
          <p:cNvSpPr>
            <a:spLocks noGrp="1" noChangeArrowheads="1"/>
          </p:cNvSpPr>
          <p:nvPr>
            <p:ph type="body" sz="half" idx="2"/>
          </p:nvPr>
        </p:nvSpPr>
        <p:spPr>
          <a:xfrm>
            <a:off x="3657600" y="2590800"/>
            <a:ext cx="5257800" cy="4800600"/>
          </a:xfrm>
        </p:spPr>
        <p:txBody>
          <a:bodyPr/>
          <a:lstStyle/>
          <a:p>
            <a:pPr lvl="1" algn="ctr" eaLnBrk="1" hangingPunct="1">
              <a:spcBef>
                <a:spcPct val="50000"/>
              </a:spcBef>
              <a:buClr>
                <a:srgbClr val="FFFF99"/>
              </a:buClr>
              <a:buFont typeface="Wingdings" pitchFamily="2" charset="2"/>
              <a:buNone/>
              <a:defRPr/>
            </a:pPr>
            <a:r>
              <a:rPr lang="en-US" sz="2000" b="1" u="sng" dirty="0" smtClean="0">
                <a:solidFill>
                  <a:srgbClr val="C00000"/>
                </a:solidFill>
              </a:rPr>
              <a:t>Inactivated</a:t>
            </a:r>
            <a:endParaRPr lang="en-US" sz="2000" b="1" dirty="0" smtClean="0">
              <a:solidFill>
                <a:srgbClr val="C00000"/>
              </a:solidFill>
            </a:endParaRPr>
          </a:p>
          <a:p>
            <a:pPr lvl="2" eaLnBrk="1" hangingPunct="1">
              <a:lnSpc>
                <a:spcPct val="90000"/>
              </a:lnSpc>
              <a:spcBef>
                <a:spcPct val="50000"/>
              </a:spcBef>
              <a:buClr>
                <a:schemeClr val="tx1"/>
              </a:buClr>
              <a:defRPr/>
            </a:pPr>
            <a:r>
              <a:rPr lang="en-US" sz="1800" dirty="0" err="1" smtClean="0"/>
              <a:t>Toxoids</a:t>
            </a:r>
            <a:r>
              <a:rPr lang="en-US" sz="1800" dirty="0" smtClean="0"/>
              <a:t> (tetanus, diphtheria)</a:t>
            </a:r>
          </a:p>
          <a:p>
            <a:pPr lvl="2" eaLnBrk="1" hangingPunct="1">
              <a:lnSpc>
                <a:spcPct val="90000"/>
              </a:lnSpc>
              <a:spcBef>
                <a:spcPct val="50000"/>
              </a:spcBef>
              <a:buClr>
                <a:schemeClr val="tx1"/>
              </a:buClr>
              <a:defRPr/>
            </a:pPr>
            <a:r>
              <a:rPr lang="en-US" sz="1800" dirty="0" smtClean="0"/>
              <a:t>Whole (Hepatitis A, polio)</a:t>
            </a:r>
          </a:p>
          <a:p>
            <a:pPr lvl="2" eaLnBrk="1" hangingPunct="1">
              <a:lnSpc>
                <a:spcPct val="90000"/>
              </a:lnSpc>
              <a:spcBef>
                <a:spcPct val="50000"/>
              </a:spcBef>
              <a:buClr>
                <a:schemeClr val="tx1"/>
              </a:buClr>
              <a:defRPr/>
            </a:pPr>
            <a:r>
              <a:rPr lang="en-US" sz="1800" dirty="0" smtClean="0"/>
              <a:t>Fractional subunits- (Influenza, </a:t>
            </a:r>
            <a:r>
              <a:rPr lang="en-US" sz="1800" dirty="0" err="1" smtClean="0"/>
              <a:t>acellular</a:t>
            </a:r>
            <a:r>
              <a:rPr lang="en-US" sz="1800" dirty="0" smtClean="0"/>
              <a:t> pertussis)</a:t>
            </a:r>
          </a:p>
          <a:p>
            <a:pPr lvl="2" eaLnBrk="1" hangingPunct="1">
              <a:lnSpc>
                <a:spcPct val="90000"/>
              </a:lnSpc>
              <a:spcBef>
                <a:spcPct val="50000"/>
              </a:spcBef>
              <a:buClr>
                <a:schemeClr val="tx1"/>
              </a:buClr>
              <a:defRPr/>
            </a:pPr>
            <a:r>
              <a:rPr lang="en-US" sz="1800" dirty="0" smtClean="0"/>
              <a:t>Recombinant vaccines (Hepatitis B, HPV)</a:t>
            </a:r>
          </a:p>
          <a:p>
            <a:pPr lvl="2" eaLnBrk="1" hangingPunct="1">
              <a:lnSpc>
                <a:spcPct val="90000"/>
              </a:lnSpc>
              <a:spcBef>
                <a:spcPct val="50000"/>
              </a:spcBef>
              <a:buClr>
                <a:schemeClr val="tx1"/>
              </a:buClr>
              <a:defRPr/>
            </a:pPr>
            <a:r>
              <a:rPr lang="en-US" sz="1800" dirty="0" smtClean="0"/>
              <a:t>Polysaccharide vaccines   (PPSV23, MPSV4)</a:t>
            </a:r>
          </a:p>
          <a:p>
            <a:pPr lvl="2" eaLnBrk="1" hangingPunct="1">
              <a:lnSpc>
                <a:spcPct val="90000"/>
              </a:lnSpc>
              <a:spcBef>
                <a:spcPct val="50000"/>
              </a:spcBef>
              <a:buClr>
                <a:schemeClr val="tx1"/>
              </a:buClr>
              <a:defRPr/>
            </a:pPr>
            <a:r>
              <a:rPr lang="en-US" sz="1800" dirty="0" smtClean="0"/>
              <a:t>Conjugated vaccines (</a:t>
            </a:r>
            <a:r>
              <a:rPr lang="en-US" sz="1800" dirty="0" err="1" smtClean="0"/>
              <a:t>Hib</a:t>
            </a:r>
            <a:r>
              <a:rPr lang="en-US" sz="1800" dirty="0" smtClean="0"/>
              <a:t>, PCV13, MCV4)</a:t>
            </a:r>
          </a:p>
        </p:txBody>
      </p:sp>
      <p:sp>
        <p:nvSpPr>
          <p:cNvPr id="76805" name="Text Box 5"/>
          <p:cNvSpPr txBox="1">
            <a:spLocks noChangeArrowheads="1"/>
          </p:cNvSpPr>
          <p:nvPr/>
        </p:nvSpPr>
        <p:spPr bwMode="auto">
          <a:xfrm>
            <a:off x="638908" y="762000"/>
            <a:ext cx="762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u="sng" dirty="0">
                <a:latin typeface="+mn-lt"/>
              </a:rPr>
              <a:t>Vaccine </a:t>
            </a:r>
            <a:r>
              <a:rPr lang="en-US" sz="2400" dirty="0">
                <a:latin typeface="+mn-lt"/>
              </a:rPr>
              <a:t>- A product that interacts with the immune system to produce active immunity against a disease without the risk of the disease and its potential complications.</a:t>
            </a:r>
          </a:p>
          <a:p>
            <a:pPr eaLnBrk="1" hangingPunct="1">
              <a:spcBef>
                <a:spcPct val="50000"/>
              </a:spcBef>
            </a:pPr>
            <a:endParaRPr lang="en-US" sz="2000" dirty="0"/>
          </a:p>
        </p:txBody>
      </p:sp>
    </p:spTree>
    <p:extLst>
      <p:ext uri="{BB962C8B-B14F-4D97-AF65-F5344CB8AC3E}">
        <p14:creationId xmlns:p14="http://schemas.microsoft.com/office/powerpoint/2010/main" val="3661941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95400"/>
          </a:xfrm>
        </p:spPr>
        <p:txBody>
          <a:bodyPr>
            <a:normAutofit/>
          </a:bodyPr>
          <a:lstStyle/>
          <a:p>
            <a:r>
              <a:rPr lang="en-US" sz="3600" b="1" dirty="0">
                <a:solidFill>
                  <a:srgbClr val="C00000"/>
                </a:solidFill>
              </a:rPr>
              <a:t>Composition of Influenza Vaccines</a:t>
            </a:r>
            <a:br>
              <a:rPr lang="en-US" sz="3600" b="1" dirty="0">
                <a:solidFill>
                  <a:srgbClr val="C00000"/>
                </a:solidFill>
              </a:rPr>
            </a:br>
            <a:r>
              <a:rPr lang="en-US" sz="3600" b="1" dirty="0">
                <a:solidFill>
                  <a:srgbClr val="C00000"/>
                </a:solidFill>
              </a:rPr>
              <a:t>for 2014-2015 Season in the U.S.</a:t>
            </a:r>
          </a:p>
        </p:txBody>
      </p:sp>
      <p:pic>
        <p:nvPicPr>
          <p:cNvPr id="250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447801"/>
            <a:ext cx="8626475"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63" y="3505200"/>
            <a:ext cx="880268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36" y="4953000"/>
            <a:ext cx="7735887"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8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6391275"/>
            <a:ext cx="31400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896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0"/>
            <a:ext cx="8839200" cy="1143000"/>
          </a:xfrm>
        </p:spPr>
        <p:txBody>
          <a:bodyPr/>
          <a:lstStyle/>
          <a:p>
            <a:pPr eaLnBrk="1" hangingPunct="1">
              <a:lnSpc>
                <a:spcPct val="75000"/>
              </a:lnSpc>
            </a:pPr>
            <a:r>
              <a:rPr lang="en-US" sz="3600" b="1" dirty="0" smtClean="0">
                <a:solidFill>
                  <a:srgbClr val="C00000"/>
                </a:solidFill>
              </a:rPr>
              <a:t>Inactivated Influenza Vaccines (IIV)</a:t>
            </a:r>
            <a:endParaRPr lang="en-US" sz="3600" b="1" u="sng" dirty="0" smtClean="0">
              <a:solidFill>
                <a:srgbClr val="C00000"/>
              </a:solidFill>
            </a:endParaRPr>
          </a:p>
        </p:txBody>
      </p:sp>
      <p:sp>
        <p:nvSpPr>
          <p:cNvPr id="63491" name="Rectangle 3"/>
          <p:cNvSpPr>
            <a:spLocks noGrp="1" noChangeArrowheads="1"/>
          </p:cNvSpPr>
          <p:nvPr>
            <p:ph type="body" idx="4294967295"/>
          </p:nvPr>
        </p:nvSpPr>
        <p:spPr>
          <a:xfrm>
            <a:off x="0" y="1066800"/>
            <a:ext cx="8534400" cy="381000"/>
          </a:xfrm>
        </p:spPr>
        <p:txBody>
          <a:bodyPr>
            <a:normAutofit lnSpcReduction="10000"/>
          </a:bodyPr>
          <a:lstStyle/>
          <a:p>
            <a:pPr marL="0" indent="0" eaLnBrk="1" hangingPunct="1">
              <a:lnSpc>
                <a:spcPct val="80000"/>
              </a:lnSpc>
              <a:spcBef>
                <a:spcPct val="50000"/>
              </a:spcBef>
              <a:buFontTx/>
              <a:buNone/>
            </a:pPr>
            <a:r>
              <a:rPr lang="en-US" sz="1700" b="1" dirty="0" smtClean="0">
                <a:solidFill>
                  <a:schemeClr val="bg2"/>
                </a:solidFill>
              </a:rPr>
              <a:t> </a:t>
            </a:r>
            <a:r>
              <a:rPr lang="en-US" sz="2400" b="1" u="sng" dirty="0" smtClean="0"/>
              <a:t>Administer by Injection</a:t>
            </a:r>
            <a:r>
              <a:rPr lang="en-US" sz="2400" b="1" dirty="0" smtClean="0"/>
              <a:t> (Trivalent) IIV3    </a:t>
            </a:r>
          </a:p>
        </p:txBody>
      </p:sp>
      <p:sp>
        <p:nvSpPr>
          <p:cNvPr id="142342" name="Text Box 6"/>
          <p:cNvSpPr txBox="1">
            <a:spLocks noChangeArrowheads="1"/>
          </p:cNvSpPr>
          <p:nvPr/>
        </p:nvSpPr>
        <p:spPr bwMode="auto">
          <a:xfrm>
            <a:off x="304800" y="5257800"/>
            <a:ext cx="8686800" cy="923330"/>
          </a:xfrm>
          <a:prstGeom prst="rect">
            <a:avLst/>
          </a:prstGeom>
          <a:noFill/>
          <a:ln w="9525">
            <a:noFill/>
            <a:miter lim="800000"/>
            <a:headEnd/>
            <a:tailEnd/>
          </a:ln>
        </p:spPr>
        <p:txBody>
          <a:bodyPr>
            <a:spAutoFit/>
          </a:bodyPr>
          <a:lstStyle/>
          <a:p>
            <a:pPr marL="114300" lvl="1" indent="61913">
              <a:lnSpc>
                <a:spcPct val="150000"/>
              </a:lnSpc>
              <a:defRPr/>
            </a:pPr>
            <a:r>
              <a:rPr lang="en-US" sz="2400" b="1" dirty="0">
                <a:solidFill>
                  <a:srgbClr val="00B0F0"/>
                </a:solidFill>
                <a:cs typeface="Arial" charset="0"/>
              </a:rPr>
              <a:t> </a:t>
            </a:r>
            <a:endParaRPr lang="en-US" sz="2400" b="1" u="sng" dirty="0">
              <a:solidFill>
                <a:srgbClr val="00B0F0"/>
              </a:solidFill>
              <a:cs typeface="Arial" charset="0"/>
            </a:endParaRPr>
          </a:p>
          <a:p>
            <a:pPr marL="114300" lvl="1" indent="61913">
              <a:defRPr/>
            </a:pPr>
            <a:r>
              <a:rPr lang="en-US" b="1" dirty="0">
                <a:solidFill>
                  <a:srgbClr val="FFFF99"/>
                </a:solidFill>
                <a:cs typeface="Arial" charset="0"/>
              </a:rPr>
              <a:t>                    </a:t>
            </a:r>
            <a:endParaRPr lang="en-US" b="1" dirty="0">
              <a:solidFill>
                <a:srgbClr val="FFFFFF"/>
              </a:solidFill>
              <a:cs typeface="Arial" charset="0"/>
            </a:endParaRPr>
          </a:p>
        </p:txBody>
      </p:sp>
      <p:sp>
        <p:nvSpPr>
          <p:cNvPr id="7" name="Rectangle 6"/>
          <p:cNvSpPr/>
          <p:nvPr/>
        </p:nvSpPr>
        <p:spPr>
          <a:xfrm>
            <a:off x="1447800" y="1371601"/>
            <a:ext cx="7315200" cy="4247317"/>
          </a:xfrm>
          <a:prstGeom prst="rect">
            <a:avLst/>
          </a:prstGeom>
        </p:spPr>
        <p:txBody>
          <a:bodyPr wrap="square">
            <a:spAutoFit/>
          </a:bodyPr>
          <a:lstStyle/>
          <a:p>
            <a:pPr>
              <a:lnSpc>
                <a:spcPct val="150000"/>
              </a:lnSpc>
              <a:defRPr/>
            </a:pPr>
            <a:r>
              <a:rPr lang="en-US" b="1" dirty="0" err="1">
                <a:solidFill>
                  <a:srgbClr val="C00000"/>
                </a:solidFill>
                <a:latin typeface="Calibri"/>
                <a:cs typeface="Arial" charset="0"/>
              </a:rPr>
              <a:t>Fluzone</a:t>
            </a:r>
            <a:r>
              <a:rPr lang="en-US" b="1" baseline="30000" dirty="0">
                <a:solidFill>
                  <a:srgbClr val="C00000"/>
                </a:solidFill>
                <a:latin typeface="Calibri"/>
                <a:cs typeface="Arial" pitchFamily="34" charset="0"/>
              </a:rPr>
              <a:t>®</a:t>
            </a:r>
            <a:r>
              <a:rPr lang="en-US" b="1" baseline="30000" dirty="0">
                <a:solidFill>
                  <a:srgbClr val="C00000"/>
                </a:solidFill>
                <a:latin typeface="Calibri"/>
                <a:cs typeface="Arial" charset="0"/>
              </a:rPr>
              <a:t> </a:t>
            </a:r>
            <a:r>
              <a:rPr lang="en-US" dirty="0">
                <a:solidFill>
                  <a:srgbClr val="C00000"/>
                </a:solidFill>
                <a:latin typeface="Calibri"/>
                <a:cs typeface="Arial" charset="0"/>
              </a:rPr>
              <a:t> </a:t>
            </a:r>
            <a:r>
              <a:rPr lang="en-US" b="1" dirty="0" err="1">
                <a:solidFill>
                  <a:srgbClr val="C00000"/>
                </a:solidFill>
                <a:latin typeface="Calibri"/>
                <a:cs typeface="Arial" charset="0"/>
              </a:rPr>
              <a:t>sanofi-pasteur</a:t>
            </a:r>
            <a:r>
              <a:rPr lang="en-US" b="1" dirty="0">
                <a:solidFill>
                  <a:srgbClr val="C00000"/>
                </a:solidFill>
                <a:latin typeface="Calibri"/>
                <a:cs typeface="Arial" charset="0"/>
              </a:rPr>
              <a:t> </a:t>
            </a:r>
            <a:r>
              <a:rPr lang="en-US" b="1" dirty="0">
                <a:solidFill>
                  <a:prstClr val="black"/>
                </a:solidFill>
                <a:latin typeface="Calibri"/>
                <a:cs typeface="Arial" charset="0"/>
              </a:rPr>
              <a:t>- 6 months of age and older</a:t>
            </a:r>
          </a:p>
          <a:p>
            <a:pPr marL="0" lvl="1">
              <a:lnSpc>
                <a:spcPct val="150000"/>
              </a:lnSpc>
              <a:defRPr/>
            </a:pPr>
            <a:r>
              <a:rPr lang="en-US" b="1" dirty="0" err="1">
                <a:solidFill>
                  <a:srgbClr val="C00000"/>
                </a:solidFill>
                <a:latin typeface="Calibri"/>
                <a:cs typeface="Arial" charset="0"/>
              </a:rPr>
              <a:t>Fluarix</a:t>
            </a:r>
            <a:r>
              <a:rPr lang="en-US" b="1" baseline="30000" dirty="0">
                <a:solidFill>
                  <a:srgbClr val="C00000"/>
                </a:solidFill>
                <a:latin typeface="Calibri"/>
                <a:cs typeface="Arial" charset="0"/>
              </a:rPr>
              <a:t>®</a:t>
            </a:r>
            <a:r>
              <a:rPr lang="en-US" b="1" dirty="0">
                <a:solidFill>
                  <a:srgbClr val="C00000"/>
                </a:solidFill>
                <a:latin typeface="Calibri"/>
                <a:cs typeface="Arial" charset="0"/>
              </a:rPr>
              <a:t> GSK </a:t>
            </a:r>
            <a:r>
              <a:rPr lang="en-US" b="1" dirty="0">
                <a:solidFill>
                  <a:prstClr val="black"/>
                </a:solidFill>
                <a:latin typeface="Calibri"/>
                <a:cs typeface="Arial" charset="0"/>
              </a:rPr>
              <a:t>- 3 years of age and older</a:t>
            </a:r>
          </a:p>
          <a:p>
            <a:pPr marL="0" lvl="1">
              <a:lnSpc>
                <a:spcPct val="150000"/>
              </a:lnSpc>
              <a:defRPr/>
            </a:pPr>
            <a:r>
              <a:rPr lang="en-US" b="1" dirty="0" err="1" smtClean="0">
                <a:solidFill>
                  <a:srgbClr val="C00000"/>
                </a:solidFill>
                <a:latin typeface="Calibri"/>
                <a:cs typeface="Arial" charset="0"/>
              </a:rPr>
              <a:t>FluLaval</a:t>
            </a:r>
            <a:r>
              <a:rPr lang="en-US" b="1" baseline="30000" dirty="0" smtClean="0">
                <a:solidFill>
                  <a:srgbClr val="C00000"/>
                </a:solidFill>
                <a:latin typeface="Calibri"/>
                <a:cs typeface="Arial" charset="0"/>
              </a:rPr>
              <a:t>® </a:t>
            </a:r>
            <a:r>
              <a:rPr lang="en-US" b="1" dirty="0" smtClean="0">
                <a:solidFill>
                  <a:srgbClr val="C00000"/>
                </a:solidFill>
                <a:latin typeface="Calibri"/>
                <a:cs typeface="Arial" charset="0"/>
              </a:rPr>
              <a:t> GSK </a:t>
            </a:r>
            <a:r>
              <a:rPr lang="en-US" b="1" dirty="0" smtClean="0">
                <a:solidFill>
                  <a:prstClr val="black"/>
                </a:solidFill>
                <a:latin typeface="Calibri"/>
                <a:cs typeface="Arial" charset="0"/>
              </a:rPr>
              <a:t>- 3 years of age and older  IIV3 &amp; IIV4</a:t>
            </a:r>
            <a:r>
              <a:rPr lang="en-US" b="1" baseline="30000" dirty="0" smtClean="0">
                <a:solidFill>
                  <a:prstClr val="black"/>
                </a:solidFill>
                <a:latin typeface="Calibri"/>
                <a:cs typeface="Arial" charset="0"/>
              </a:rPr>
              <a:t>#</a:t>
            </a:r>
          </a:p>
          <a:p>
            <a:pPr marL="0" lvl="1">
              <a:lnSpc>
                <a:spcPct val="150000"/>
              </a:lnSpc>
              <a:defRPr/>
            </a:pPr>
            <a:r>
              <a:rPr lang="en-US" b="1" dirty="0" err="1" smtClean="0">
                <a:solidFill>
                  <a:srgbClr val="C00000"/>
                </a:solidFill>
                <a:latin typeface="Calibri"/>
                <a:cs typeface="Arial" charset="0"/>
              </a:rPr>
              <a:t>Fluarix</a:t>
            </a:r>
            <a:r>
              <a:rPr lang="en-US" b="1" baseline="30000" dirty="0" smtClean="0">
                <a:solidFill>
                  <a:srgbClr val="C00000"/>
                </a:solidFill>
                <a:latin typeface="Calibri"/>
                <a:cs typeface="Arial" charset="0"/>
              </a:rPr>
              <a:t>® </a:t>
            </a:r>
            <a:r>
              <a:rPr lang="en-US" b="1" dirty="0" err="1" smtClean="0">
                <a:solidFill>
                  <a:srgbClr val="C00000"/>
                </a:solidFill>
                <a:latin typeface="Calibri"/>
                <a:cs typeface="Arial" charset="0"/>
              </a:rPr>
              <a:t>Quadrivalent</a:t>
            </a:r>
            <a:r>
              <a:rPr lang="en-US" b="1" dirty="0" smtClean="0">
                <a:solidFill>
                  <a:srgbClr val="C00000"/>
                </a:solidFill>
                <a:latin typeface="Calibri"/>
                <a:cs typeface="Arial" charset="0"/>
              </a:rPr>
              <a:t> GSK </a:t>
            </a:r>
            <a:r>
              <a:rPr lang="en-US" b="1" dirty="0" smtClean="0">
                <a:solidFill>
                  <a:prstClr val="black"/>
                </a:solidFill>
                <a:latin typeface="Calibri"/>
                <a:cs typeface="Arial" charset="0"/>
              </a:rPr>
              <a:t>- 3 years of age and older IIV4</a:t>
            </a:r>
          </a:p>
          <a:p>
            <a:pPr marL="0" lvl="1">
              <a:lnSpc>
                <a:spcPct val="150000"/>
              </a:lnSpc>
              <a:defRPr/>
            </a:pPr>
            <a:r>
              <a:rPr lang="en-US" b="1" dirty="0" err="1" smtClean="0">
                <a:solidFill>
                  <a:srgbClr val="C00000"/>
                </a:solidFill>
                <a:latin typeface="Calibri"/>
                <a:cs typeface="Arial" charset="0"/>
              </a:rPr>
              <a:t>Fluvirin</a:t>
            </a:r>
            <a:r>
              <a:rPr lang="en-US" b="1" baseline="30000" dirty="0">
                <a:solidFill>
                  <a:srgbClr val="C00000"/>
                </a:solidFill>
                <a:latin typeface="Calibri"/>
                <a:cs typeface="Arial" pitchFamily="34" charset="0"/>
              </a:rPr>
              <a:t>®</a:t>
            </a:r>
            <a:r>
              <a:rPr lang="en-US" b="1" baseline="30000" dirty="0">
                <a:solidFill>
                  <a:srgbClr val="C00000"/>
                </a:solidFill>
                <a:latin typeface="Calibri"/>
                <a:cs typeface="Arial" charset="0"/>
              </a:rPr>
              <a:t> </a:t>
            </a:r>
            <a:r>
              <a:rPr lang="en-US" b="1" dirty="0">
                <a:solidFill>
                  <a:srgbClr val="C00000"/>
                </a:solidFill>
                <a:latin typeface="Calibri"/>
                <a:cs typeface="Arial" charset="0"/>
              </a:rPr>
              <a:t>Novartis </a:t>
            </a:r>
            <a:r>
              <a:rPr lang="en-US" b="1" dirty="0">
                <a:solidFill>
                  <a:prstClr val="black"/>
                </a:solidFill>
                <a:latin typeface="Calibri"/>
                <a:cs typeface="Arial" charset="0"/>
              </a:rPr>
              <a:t>- 4 years of age and older</a:t>
            </a:r>
          </a:p>
          <a:p>
            <a:pPr marL="0" lvl="1">
              <a:lnSpc>
                <a:spcPct val="150000"/>
              </a:lnSpc>
              <a:defRPr/>
            </a:pPr>
            <a:r>
              <a:rPr lang="en-US" b="1" dirty="0" err="1">
                <a:solidFill>
                  <a:srgbClr val="C00000"/>
                </a:solidFill>
                <a:latin typeface="Calibri"/>
                <a:cs typeface="Arial" charset="0"/>
              </a:rPr>
              <a:t>Afluria</a:t>
            </a:r>
            <a:r>
              <a:rPr lang="en-US" b="1" baseline="30000" dirty="0">
                <a:solidFill>
                  <a:srgbClr val="C00000"/>
                </a:solidFill>
                <a:latin typeface="Calibri"/>
                <a:cs typeface="Arial" pitchFamily="34" charset="0"/>
              </a:rPr>
              <a:t>®</a:t>
            </a:r>
            <a:r>
              <a:rPr lang="en-US" b="1" dirty="0">
                <a:solidFill>
                  <a:srgbClr val="C00000"/>
                </a:solidFill>
                <a:latin typeface="Calibri"/>
                <a:cs typeface="Arial" charset="0"/>
              </a:rPr>
              <a:t> CSL</a:t>
            </a:r>
            <a:r>
              <a:rPr lang="en-US" b="1" dirty="0">
                <a:solidFill>
                  <a:prstClr val="black"/>
                </a:solidFill>
                <a:latin typeface="Calibri"/>
                <a:cs typeface="Arial" charset="0"/>
              </a:rPr>
              <a:t> - 9 years of age and older</a:t>
            </a:r>
          </a:p>
          <a:p>
            <a:pPr marL="0" lvl="1">
              <a:lnSpc>
                <a:spcPct val="150000"/>
              </a:lnSpc>
              <a:defRPr/>
            </a:pPr>
            <a:r>
              <a:rPr lang="en-US" b="1" dirty="0" err="1" smtClean="0">
                <a:solidFill>
                  <a:srgbClr val="C00000"/>
                </a:solidFill>
                <a:latin typeface="Calibri"/>
                <a:cs typeface="Arial" charset="0"/>
              </a:rPr>
              <a:t>Flucelvax</a:t>
            </a:r>
            <a:r>
              <a:rPr lang="en-US" b="1" baseline="30000" dirty="0">
                <a:solidFill>
                  <a:srgbClr val="C00000"/>
                </a:solidFill>
                <a:latin typeface="Calibri"/>
                <a:cs typeface="Arial" charset="0"/>
              </a:rPr>
              <a:t>®</a:t>
            </a:r>
            <a:r>
              <a:rPr lang="en-US" b="1" dirty="0">
                <a:solidFill>
                  <a:srgbClr val="C00000"/>
                </a:solidFill>
                <a:latin typeface="Calibri"/>
                <a:cs typeface="Arial" charset="0"/>
              </a:rPr>
              <a:t>  Novartis </a:t>
            </a:r>
            <a:r>
              <a:rPr lang="en-US" b="1" dirty="0">
                <a:solidFill>
                  <a:prstClr val="black"/>
                </a:solidFill>
                <a:latin typeface="Calibri"/>
                <a:cs typeface="Arial" charset="0"/>
              </a:rPr>
              <a:t>- 18 years of age and older (ccIIV3)*</a:t>
            </a:r>
          </a:p>
          <a:p>
            <a:pPr marL="0" lvl="1">
              <a:lnSpc>
                <a:spcPct val="150000"/>
              </a:lnSpc>
              <a:defRPr/>
            </a:pPr>
            <a:r>
              <a:rPr lang="en-US" b="1" dirty="0" err="1" smtClean="0">
                <a:solidFill>
                  <a:srgbClr val="C00000"/>
                </a:solidFill>
                <a:latin typeface="Calibri"/>
                <a:cs typeface="Arial" charset="0"/>
              </a:rPr>
              <a:t>FluBlok</a:t>
            </a:r>
            <a:r>
              <a:rPr lang="en-US" b="1" baseline="30000" dirty="0" smtClean="0">
                <a:solidFill>
                  <a:srgbClr val="C00000"/>
                </a:solidFill>
                <a:latin typeface="Calibri"/>
                <a:cs typeface="Arial" charset="0"/>
              </a:rPr>
              <a:t> </a:t>
            </a:r>
            <a:r>
              <a:rPr lang="en-US" b="1" baseline="30000" dirty="0">
                <a:solidFill>
                  <a:srgbClr val="C00000"/>
                </a:solidFill>
                <a:latin typeface="Calibri"/>
                <a:cs typeface="Arial" charset="0"/>
              </a:rPr>
              <a:t>®</a:t>
            </a:r>
            <a:r>
              <a:rPr lang="en-US" b="1" dirty="0">
                <a:solidFill>
                  <a:srgbClr val="C00000"/>
                </a:solidFill>
                <a:latin typeface="Calibri"/>
                <a:cs typeface="Arial" charset="0"/>
              </a:rPr>
              <a:t>  Protein Sciences </a:t>
            </a:r>
            <a:r>
              <a:rPr lang="en-US" b="1" dirty="0">
                <a:solidFill>
                  <a:prstClr val="black"/>
                </a:solidFill>
                <a:latin typeface="Calibri"/>
                <a:cs typeface="Arial" charset="0"/>
              </a:rPr>
              <a:t>-  18 through 49 years (RIV3</a:t>
            </a:r>
            <a:r>
              <a:rPr lang="en-US" b="1" dirty="0" smtClean="0">
                <a:solidFill>
                  <a:prstClr val="black"/>
                </a:solidFill>
                <a:latin typeface="Calibri"/>
                <a:cs typeface="Arial" charset="0"/>
              </a:rPr>
              <a:t>)**</a:t>
            </a:r>
            <a:endParaRPr lang="en-US" b="1" dirty="0">
              <a:solidFill>
                <a:prstClr val="black"/>
              </a:solidFill>
              <a:latin typeface="Calibri"/>
              <a:cs typeface="Arial" charset="0"/>
            </a:endParaRPr>
          </a:p>
          <a:p>
            <a:pPr marL="0" lvl="1">
              <a:lnSpc>
                <a:spcPct val="150000"/>
              </a:lnSpc>
              <a:defRPr/>
            </a:pPr>
            <a:r>
              <a:rPr lang="en-US" b="1" dirty="0" err="1">
                <a:solidFill>
                  <a:srgbClr val="C00000"/>
                </a:solidFill>
                <a:latin typeface="Calibri"/>
                <a:cs typeface="Arial" charset="0"/>
              </a:rPr>
              <a:t>Fluzone</a:t>
            </a:r>
            <a:r>
              <a:rPr lang="en-US" b="1" baseline="30000" dirty="0">
                <a:solidFill>
                  <a:srgbClr val="C00000"/>
                </a:solidFill>
                <a:latin typeface="Calibri"/>
                <a:cs typeface="Arial" charset="0"/>
              </a:rPr>
              <a:t>®</a:t>
            </a:r>
            <a:r>
              <a:rPr lang="en-US" dirty="0">
                <a:solidFill>
                  <a:srgbClr val="C00000"/>
                </a:solidFill>
                <a:latin typeface="Calibri"/>
                <a:cs typeface="Arial" charset="0"/>
              </a:rPr>
              <a:t> </a:t>
            </a:r>
            <a:r>
              <a:rPr lang="en-US" b="1" dirty="0" err="1">
                <a:solidFill>
                  <a:srgbClr val="C00000"/>
                </a:solidFill>
                <a:latin typeface="Calibri"/>
                <a:cs typeface="Arial" charset="0"/>
              </a:rPr>
              <a:t>Intradermal</a:t>
            </a:r>
            <a:r>
              <a:rPr lang="en-US" b="1" dirty="0">
                <a:solidFill>
                  <a:srgbClr val="C00000"/>
                </a:solidFill>
                <a:latin typeface="Calibri"/>
                <a:cs typeface="Arial" charset="0"/>
              </a:rPr>
              <a:t> </a:t>
            </a:r>
            <a:r>
              <a:rPr lang="en-US" b="1" dirty="0" err="1">
                <a:solidFill>
                  <a:srgbClr val="C00000"/>
                </a:solidFill>
                <a:latin typeface="Calibri"/>
                <a:cs typeface="Arial" charset="0"/>
              </a:rPr>
              <a:t>sanofi-pasteur</a:t>
            </a:r>
            <a:r>
              <a:rPr lang="en-US" b="1" dirty="0">
                <a:solidFill>
                  <a:srgbClr val="C00000"/>
                </a:solidFill>
                <a:latin typeface="Calibri"/>
                <a:cs typeface="Arial" charset="0"/>
              </a:rPr>
              <a:t> </a:t>
            </a:r>
            <a:r>
              <a:rPr lang="en-US" b="1" dirty="0">
                <a:solidFill>
                  <a:prstClr val="black"/>
                </a:solidFill>
                <a:latin typeface="Calibri"/>
                <a:cs typeface="Arial" charset="0"/>
              </a:rPr>
              <a:t>- 18 through 64 years</a:t>
            </a:r>
          </a:p>
          <a:p>
            <a:pPr marL="0" lvl="1">
              <a:lnSpc>
                <a:spcPct val="150000"/>
              </a:lnSpc>
              <a:defRPr/>
            </a:pPr>
            <a:r>
              <a:rPr lang="en-US" b="1" dirty="0" err="1">
                <a:solidFill>
                  <a:srgbClr val="C00000"/>
                </a:solidFill>
                <a:latin typeface="Calibri"/>
                <a:cs typeface="Arial" charset="0"/>
              </a:rPr>
              <a:t>Fluzone</a:t>
            </a:r>
            <a:r>
              <a:rPr lang="en-US" b="1" baseline="30000" dirty="0">
                <a:solidFill>
                  <a:srgbClr val="C00000"/>
                </a:solidFill>
                <a:latin typeface="Calibri"/>
                <a:cs typeface="Arial" charset="0"/>
              </a:rPr>
              <a:t>® </a:t>
            </a:r>
            <a:r>
              <a:rPr lang="en-US" b="1" dirty="0">
                <a:solidFill>
                  <a:srgbClr val="C00000"/>
                </a:solidFill>
                <a:latin typeface="Calibri"/>
                <a:cs typeface="Arial" charset="0"/>
              </a:rPr>
              <a:t>High-Dose </a:t>
            </a:r>
            <a:r>
              <a:rPr lang="en-US" b="1" dirty="0" err="1">
                <a:solidFill>
                  <a:srgbClr val="C00000"/>
                </a:solidFill>
                <a:latin typeface="Calibri"/>
                <a:cs typeface="Arial" charset="0"/>
              </a:rPr>
              <a:t>sanofi-pasteur</a:t>
            </a:r>
            <a:r>
              <a:rPr lang="en-US" b="1" dirty="0">
                <a:solidFill>
                  <a:srgbClr val="C00000"/>
                </a:solidFill>
                <a:latin typeface="Calibri"/>
                <a:cs typeface="Arial" charset="0"/>
              </a:rPr>
              <a:t> </a:t>
            </a:r>
            <a:r>
              <a:rPr lang="en-US" b="1" dirty="0">
                <a:solidFill>
                  <a:prstClr val="black"/>
                </a:solidFill>
                <a:latin typeface="Calibri"/>
                <a:cs typeface="Arial" charset="0"/>
              </a:rPr>
              <a:t>- 65 years and older (4 X more antigen</a:t>
            </a:r>
            <a:r>
              <a:rPr lang="en-US" b="1" dirty="0" smtClean="0">
                <a:solidFill>
                  <a:prstClr val="black"/>
                </a:solidFill>
                <a:latin typeface="Calibri"/>
                <a:cs typeface="Arial" charset="0"/>
              </a:rPr>
              <a:t>)</a:t>
            </a:r>
          </a:p>
        </p:txBody>
      </p:sp>
      <p:sp>
        <p:nvSpPr>
          <p:cNvPr id="8" name="Oval 7"/>
          <p:cNvSpPr/>
          <p:nvPr/>
        </p:nvSpPr>
        <p:spPr>
          <a:xfrm>
            <a:off x="7239000" y="150743"/>
            <a:ext cx="9906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1676400" y="5562600"/>
            <a:ext cx="5334000" cy="523220"/>
          </a:xfrm>
          <a:prstGeom prst="rect">
            <a:avLst/>
          </a:prstGeom>
          <a:noFill/>
        </p:spPr>
        <p:txBody>
          <a:bodyPr wrap="square" rtlCol="0">
            <a:spAutoFit/>
          </a:bodyPr>
          <a:lstStyle/>
          <a:p>
            <a:r>
              <a:rPr lang="en-US" sz="1400" b="1" dirty="0" smtClean="0">
                <a:solidFill>
                  <a:prstClr val="black"/>
                </a:solidFill>
                <a:latin typeface="Calibri"/>
                <a:cs typeface="Arial" charset="0"/>
              </a:rPr>
              <a:t>*ccIIV3 </a:t>
            </a:r>
            <a:r>
              <a:rPr lang="en-US" sz="1400" b="1" dirty="0">
                <a:solidFill>
                  <a:prstClr val="black"/>
                </a:solidFill>
                <a:latin typeface="Calibri"/>
                <a:cs typeface="Arial" charset="0"/>
              </a:rPr>
              <a:t>= cell </a:t>
            </a:r>
            <a:r>
              <a:rPr lang="en-US" sz="1400" b="1" dirty="0" smtClean="0">
                <a:solidFill>
                  <a:prstClr val="black"/>
                </a:solidFill>
                <a:latin typeface="Calibri"/>
                <a:cs typeface="Arial" charset="0"/>
              </a:rPr>
              <a:t>culture based trivalent inactivated influenza vaccine     </a:t>
            </a:r>
          </a:p>
          <a:p>
            <a:r>
              <a:rPr lang="en-US" sz="1400" b="1" dirty="0" smtClean="0">
                <a:solidFill>
                  <a:prstClr val="black"/>
                </a:solidFill>
                <a:latin typeface="Calibri"/>
                <a:cs typeface="Arial" charset="0"/>
              </a:rPr>
              <a:t>**RIV3 </a:t>
            </a:r>
            <a:r>
              <a:rPr lang="en-US" sz="1400" b="1" dirty="0">
                <a:solidFill>
                  <a:prstClr val="black"/>
                </a:solidFill>
                <a:latin typeface="Calibri"/>
                <a:cs typeface="Arial" charset="0"/>
              </a:rPr>
              <a:t>= recombinant </a:t>
            </a:r>
            <a:r>
              <a:rPr lang="en-US" sz="1400" b="1" dirty="0" err="1" smtClean="0">
                <a:solidFill>
                  <a:prstClr val="black"/>
                </a:solidFill>
                <a:latin typeface="Calibri"/>
                <a:cs typeface="Arial" charset="0"/>
              </a:rPr>
              <a:t>hemagglutinin</a:t>
            </a:r>
            <a:r>
              <a:rPr lang="en-US" sz="1400" b="1" dirty="0" smtClean="0">
                <a:solidFill>
                  <a:prstClr val="black"/>
                </a:solidFill>
                <a:latin typeface="Calibri"/>
                <a:cs typeface="Arial" charset="0"/>
              </a:rPr>
              <a:t> influenza </a:t>
            </a:r>
            <a:r>
              <a:rPr lang="en-US" sz="1400" b="1" dirty="0">
                <a:solidFill>
                  <a:prstClr val="black"/>
                </a:solidFill>
                <a:latin typeface="Calibri"/>
                <a:cs typeface="Arial" charset="0"/>
              </a:rPr>
              <a:t>vaccine </a:t>
            </a:r>
          </a:p>
        </p:txBody>
      </p:sp>
      <p:sp>
        <p:nvSpPr>
          <p:cNvPr id="10" name="Rectangle 9"/>
          <p:cNvSpPr/>
          <p:nvPr/>
        </p:nvSpPr>
        <p:spPr>
          <a:xfrm>
            <a:off x="1143000" y="6096000"/>
            <a:ext cx="7467600" cy="646331"/>
          </a:xfrm>
          <a:prstGeom prst="rect">
            <a:avLst/>
          </a:prstGeom>
        </p:spPr>
        <p:txBody>
          <a:bodyPr wrap="square">
            <a:spAutoFit/>
          </a:bodyPr>
          <a:lstStyle/>
          <a:p>
            <a:r>
              <a:rPr lang="en-US" sz="1200" b="1" dirty="0" smtClean="0">
                <a:solidFill>
                  <a:prstClr val="black"/>
                </a:solidFill>
                <a:latin typeface="Calibri"/>
                <a:cs typeface="Arial" charset="0"/>
              </a:rPr>
              <a:t>Ref. Prevention and Control of Seasonal Influenza with Vaccines: Recommendations of the Advisory Committee on 	Immunization Practices — United States, 2013–2014, September 20, 2013 / 62(RR07);1-43</a:t>
            </a:r>
          </a:p>
          <a:p>
            <a:r>
              <a:rPr lang="en-US" sz="1200" b="1" dirty="0" smtClean="0">
                <a:solidFill>
                  <a:prstClr val="black"/>
                </a:solidFill>
                <a:latin typeface="Calibri"/>
                <a:cs typeface="Arial" charset="0"/>
              </a:rPr>
              <a:t>	# </a:t>
            </a:r>
            <a:r>
              <a:rPr lang="en-US" sz="1200" b="1" dirty="0" err="1" smtClean="0">
                <a:solidFill>
                  <a:prstClr val="black"/>
                </a:solidFill>
                <a:latin typeface="Calibri"/>
                <a:cs typeface="Arial" charset="0"/>
              </a:rPr>
              <a:t>Flulaval</a:t>
            </a:r>
            <a:r>
              <a:rPr lang="en-US" sz="1200" b="1" dirty="0" smtClean="0">
                <a:solidFill>
                  <a:prstClr val="black"/>
                </a:solidFill>
                <a:latin typeface="Calibri"/>
                <a:cs typeface="Arial" charset="0"/>
              </a:rPr>
              <a:t> licensed by FDA for children 3 years and older August 16, 2013</a:t>
            </a:r>
            <a:r>
              <a:rPr lang="en-US" sz="1200" dirty="0" smtClean="0">
                <a:solidFill>
                  <a:prstClr val="black"/>
                </a:solidFill>
                <a:latin typeface="Calibri"/>
                <a:cs typeface="Arial" charset="0"/>
              </a:rPr>
              <a:t>  </a:t>
            </a:r>
            <a:endParaRPr lang="en-US" sz="1200" dirty="0">
              <a:solidFill>
                <a:prstClr val="black"/>
              </a:solidFill>
              <a:cs typeface="Arial" charset="0"/>
            </a:endParaRPr>
          </a:p>
        </p:txBody>
      </p:sp>
    </p:spTree>
    <p:extLst>
      <p:ext uri="{BB962C8B-B14F-4D97-AF65-F5344CB8AC3E}">
        <p14:creationId xmlns:p14="http://schemas.microsoft.com/office/powerpoint/2010/main" val="18595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idx="4294967295"/>
          </p:nvPr>
        </p:nvSpPr>
        <p:spPr>
          <a:xfrm>
            <a:off x="0" y="228600"/>
            <a:ext cx="8839200" cy="1066800"/>
          </a:xfrm>
        </p:spPr>
        <p:txBody>
          <a:bodyPr/>
          <a:lstStyle/>
          <a:p>
            <a:pPr eaLnBrk="1" hangingPunct="1">
              <a:lnSpc>
                <a:spcPct val="75000"/>
              </a:lnSpc>
            </a:pPr>
            <a:r>
              <a:rPr lang="en-US" sz="3600" dirty="0" smtClean="0">
                <a:solidFill>
                  <a:schemeClr val="bg1"/>
                </a:solidFill>
              </a:rPr>
              <a:t>Live, </a:t>
            </a:r>
            <a:r>
              <a:rPr lang="en-US" sz="3600" b="1" dirty="0" smtClean="0">
                <a:solidFill>
                  <a:srgbClr val="C00000"/>
                </a:solidFill>
              </a:rPr>
              <a:t>Attenuated Influenza Vaccine (LAIV4)</a:t>
            </a:r>
            <a:endParaRPr lang="en-US" sz="3600" b="1" u="sng" dirty="0" smtClean="0">
              <a:solidFill>
                <a:srgbClr val="C00000"/>
              </a:solidFill>
            </a:endParaRPr>
          </a:p>
        </p:txBody>
      </p:sp>
      <p:sp>
        <p:nvSpPr>
          <p:cNvPr id="248834" name="Rectangle 3"/>
          <p:cNvSpPr>
            <a:spLocks noGrp="1" noChangeArrowheads="1"/>
          </p:cNvSpPr>
          <p:nvPr>
            <p:ph type="body" idx="4294967295"/>
          </p:nvPr>
        </p:nvSpPr>
        <p:spPr>
          <a:xfrm>
            <a:off x="0" y="1066800"/>
            <a:ext cx="8534400" cy="381000"/>
          </a:xfrm>
        </p:spPr>
        <p:txBody>
          <a:bodyPr/>
          <a:lstStyle/>
          <a:p>
            <a:pPr marL="0" indent="0" eaLnBrk="1" hangingPunct="1">
              <a:lnSpc>
                <a:spcPct val="80000"/>
              </a:lnSpc>
              <a:spcBef>
                <a:spcPct val="50000"/>
              </a:spcBef>
              <a:buFontTx/>
              <a:buNone/>
            </a:pPr>
            <a:r>
              <a:rPr lang="en-US" sz="1700" b="1" smtClean="0">
                <a:solidFill>
                  <a:srgbClr val="FFFF66"/>
                </a:solidFill>
              </a:rPr>
              <a:t> </a:t>
            </a:r>
            <a:endParaRPr lang="en-US" sz="2400" b="1" smtClean="0">
              <a:solidFill>
                <a:srgbClr val="FFFF66"/>
              </a:solidFill>
            </a:endParaRPr>
          </a:p>
        </p:txBody>
      </p:sp>
      <p:sp>
        <p:nvSpPr>
          <p:cNvPr id="142342" name="Text Box 6"/>
          <p:cNvSpPr txBox="1">
            <a:spLocks noChangeArrowheads="1"/>
          </p:cNvSpPr>
          <p:nvPr/>
        </p:nvSpPr>
        <p:spPr bwMode="auto">
          <a:xfrm>
            <a:off x="-152400" y="1524000"/>
            <a:ext cx="9067800" cy="1600438"/>
          </a:xfrm>
          <a:prstGeom prst="rect">
            <a:avLst/>
          </a:prstGeom>
          <a:noFill/>
          <a:ln w="9525">
            <a:noFill/>
            <a:miter lim="800000"/>
            <a:headEnd/>
            <a:tailEnd/>
          </a:ln>
        </p:spPr>
        <p:txBody>
          <a:bodyPr wrap="square">
            <a:spAutoFit/>
          </a:bodyPr>
          <a:lstStyle/>
          <a:p>
            <a:pPr marL="114300" lvl="1" indent="61913">
              <a:lnSpc>
                <a:spcPct val="150000"/>
              </a:lnSpc>
              <a:defRPr/>
            </a:pPr>
            <a:r>
              <a:rPr lang="en-US" sz="2400" b="1" dirty="0">
                <a:solidFill>
                  <a:prstClr val="black"/>
                </a:solidFill>
                <a:cs typeface="Arial" charset="0"/>
              </a:rPr>
              <a:t> </a:t>
            </a:r>
            <a:r>
              <a:rPr lang="en-US" sz="2800" b="1" u="sng" dirty="0">
                <a:solidFill>
                  <a:prstClr val="black"/>
                </a:solidFill>
                <a:latin typeface="Segoe UI"/>
                <a:cs typeface="Arial" charset="0"/>
              </a:rPr>
              <a:t>Administer by Nasal spray</a:t>
            </a:r>
            <a:r>
              <a:rPr lang="en-US" sz="2800" b="1" u="sng" dirty="0" smtClean="0">
                <a:solidFill>
                  <a:prstClr val="black"/>
                </a:solidFill>
                <a:latin typeface="Segoe UI"/>
                <a:cs typeface="Arial" charset="0"/>
              </a:rPr>
              <a:t>:  </a:t>
            </a:r>
            <a:r>
              <a:rPr lang="en-US" sz="2800" b="1" dirty="0" smtClean="0">
                <a:solidFill>
                  <a:prstClr val="black"/>
                </a:solidFill>
                <a:latin typeface="Segoe UI"/>
                <a:cs typeface="Arial" charset="0"/>
              </a:rPr>
              <a:t> </a:t>
            </a:r>
            <a:r>
              <a:rPr lang="en-US" sz="2800" b="1" dirty="0" err="1">
                <a:solidFill>
                  <a:prstClr val="black"/>
                </a:solidFill>
                <a:latin typeface="Segoe UI"/>
                <a:cs typeface="Arial" charset="0"/>
              </a:rPr>
              <a:t>FluMist</a:t>
            </a:r>
            <a:r>
              <a:rPr lang="en-US" sz="2800" b="1" dirty="0">
                <a:solidFill>
                  <a:prstClr val="black"/>
                </a:solidFill>
                <a:latin typeface="Segoe UI"/>
                <a:cs typeface="Arial" charset="0"/>
              </a:rPr>
              <a:t>® Medimmune </a:t>
            </a:r>
            <a:r>
              <a:rPr lang="en-US" sz="2800" dirty="0">
                <a:solidFill>
                  <a:prstClr val="black"/>
                </a:solidFill>
                <a:latin typeface="Segoe UI"/>
                <a:cs typeface="Arial" charset="0"/>
              </a:rPr>
              <a:t> </a:t>
            </a:r>
            <a:endParaRPr lang="en-US" sz="2800" dirty="0" smtClean="0">
              <a:solidFill>
                <a:prstClr val="black"/>
              </a:solidFill>
              <a:latin typeface="Segoe UI"/>
              <a:cs typeface="Arial" charset="0"/>
            </a:endParaRPr>
          </a:p>
          <a:p>
            <a:pPr marL="114300" lvl="1" indent="61913">
              <a:defRPr/>
            </a:pPr>
            <a:r>
              <a:rPr lang="en-US" sz="2800" b="1" dirty="0">
                <a:solidFill>
                  <a:prstClr val="black"/>
                </a:solidFill>
                <a:latin typeface="Segoe UI"/>
                <a:cs typeface="Arial" charset="0"/>
              </a:rPr>
              <a:t> </a:t>
            </a:r>
            <a:r>
              <a:rPr lang="en-US" sz="2800" b="1" dirty="0" smtClean="0">
                <a:solidFill>
                  <a:prstClr val="black"/>
                </a:solidFill>
                <a:latin typeface="Segoe UI"/>
                <a:cs typeface="Arial" charset="0"/>
              </a:rPr>
              <a:t>  - </a:t>
            </a:r>
            <a:r>
              <a:rPr lang="en-US" sz="2800" b="1" dirty="0">
                <a:solidFill>
                  <a:prstClr val="black"/>
                </a:solidFill>
                <a:latin typeface="Segoe UI"/>
                <a:cs typeface="Arial" charset="0"/>
              </a:rPr>
              <a:t>for healthy persons 2 through 49 years of age</a:t>
            </a:r>
          </a:p>
          <a:p>
            <a:pPr marL="114300" lvl="1" indent="61913">
              <a:defRPr/>
            </a:pPr>
            <a:r>
              <a:rPr lang="en-US" sz="2800" b="1" dirty="0">
                <a:solidFill>
                  <a:prstClr val="black"/>
                </a:solidFill>
                <a:latin typeface="Segoe UI"/>
                <a:cs typeface="Arial" charset="0"/>
              </a:rPr>
              <a:t> </a:t>
            </a:r>
            <a:r>
              <a:rPr lang="en-US" sz="2800" b="1" dirty="0" smtClean="0">
                <a:solidFill>
                  <a:prstClr val="black"/>
                </a:solidFill>
                <a:latin typeface="Segoe UI"/>
                <a:cs typeface="Arial" charset="0"/>
              </a:rPr>
              <a:t>  </a:t>
            </a:r>
            <a:r>
              <a:rPr lang="en-US" sz="2800" b="1" dirty="0">
                <a:solidFill>
                  <a:prstClr val="black"/>
                </a:solidFill>
                <a:latin typeface="Segoe UI"/>
                <a:cs typeface="Arial" charset="0"/>
              </a:rPr>
              <a:t>- not for pregnant women</a:t>
            </a:r>
          </a:p>
        </p:txBody>
      </p:sp>
      <p:sp>
        <p:nvSpPr>
          <p:cNvPr id="248836" name="Text Box 12"/>
          <p:cNvSpPr txBox="1">
            <a:spLocks noChangeArrowheads="1"/>
          </p:cNvSpPr>
          <p:nvPr/>
        </p:nvSpPr>
        <p:spPr bwMode="auto">
          <a:xfrm>
            <a:off x="381000" y="5715000"/>
            <a:ext cx="8458200" cy="461665"/>
          </a:xfrm>
          <a:prstGeom prst="rect">
            <a:avLst/>
          </a:prstGeom>
          <a:noFill/>
          <a:ln w="9525">
            <a:noFill/>
            <a:miter lim="800000"/>
            <a:headEnd/>
            <a:tailEnd/>
          </a:ln>
        </p:spPr>
        <p:txBody>
          <a:bodyPr>
            <a:spAutoFit/>
          </a:bodyPr>
          <a:lstStyle/>
          <a:p>
            <a:r>
              <a:rPr lang="en-US" sz="1200" b="1" dirty="0">
                <a:solidFill>
                  <a:prstClr val="black"/>
                </a:solidFill>
                <a:latin typeface="Segoe UI"/>
                <a:cs typeface="Arial" charset="0"/>
              </a:rPr>
              <a:t>Ref: Prevention and Control of Seasonal Influenza with Vaccines: Recommendations of the Advisory Committee on </a:t>
            </a:r>
            <a:r>
              <a:rPr lang="en-US" sz="1200" b="1" dirty="0" smtClean="0">
                <a:solidFill>
                  <a:prstClr val="black"/>
                </a:solidFill>
                <a:latin typeface="Segoe UI"/>
                <a:cs typeface="Arial" charset="0"/>
              </a:rPr>
              <a:t>	Immunization </a:t>
            </a:r>
            <a:r>
              <a:rPr lang="en-US" sz="1200" b="1" dirty="0">
                <a:solidFill>
                  <a:prstClr val="black"/>
                </a:solidFill>
                <a:latin typeface="Segoe UI"/>
                <a:cs typeface="Arial" charset="0"/>
              </a:rPr>
              <a:t>Practices — United States, 2013–2014, September 20, 2013 / 62(RR07);</a:t>
            </a:r>
            <a:r>
              <a:rPr lang="en-US" sz="1200" b="1" dirty="0" smtClean="0">
                <a:solidFill>
                  <a:prstClr val="black"/>
                </a:solidFill>
                <a:latin typeface="Segoe UI"/>
                <a:cs typeface="Arial" charset="0"/>
              </a:rPr>
              <a:t>1-43</a:t>
            </a:r>
            <a:endParaRPr lang="en-US" sz="1200" b="1" dirty="0">
              <a:solidFill>
                <a:prstClr val="black"/>
              </a:solidFill>
              <a:latin typeface="Segoe UI"/>
              <a:cs typeface="Arial" charset="0"/>
            </a:endParaRPr>
          </a:p>
        </p:txBody>
      </p:sp>
    </p:spTree>
    <p:extLst>
      <p:ext uri="{BB962C8B-B14F-4D97-AF65-F5344CB8AC3E}">
        <p14:creationId xmlns:p14="http://schemas.microsoft.com/office/powerpoint/2010/main" val="72384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868362"/>
          </a:xfrm>
        </p:spPr>
        <p:txBody>
          <a:bodyPr/>
          <a:lstStyle/>
          <a:p>
            <a:pPr eaLnBrk="1" hangingPunct="1"/>
            <a:r>
              <a:rPr lang="en-US" b="0" dirty="0" smtClean="0">
                <a:solidFill>
                  <a:srgbClr val="C00000"/>
                </a:solidFill>
              </a:rPr>
              <a:t>Disclosure Statements</a:t>
            </a:r>
          </a:p>
        </p:txBody>
      </p:sp>
      <p:sp>
        <p:nvSpPr>
          <p:cNvPr id="15363" name="Rectangle 3"/>
          <p:cNvSpPr>
            <a:spLocks noGrp="1" noChangeArrowheads="1"/>
          </p:cNvSpPr>
          <p:nvPr>
            <p:ph type="body" idx="1"/>
          </p:nvPr>
        </p:nvSpPr>
        <p:spPr/>
        <p:txBody>
          <a:bodyPr>
            <a:normAutofit lnSpcReduction="10000"/>
          </a:bodyPr>
          <a:lstStyle/>
          <a:p>
            <a:pPr eaLnBrk="1" hangingPunct="1"/>
            <a:r>
              <a:rPr lang="en-US" sz="2000" dirty="0" smtClean="0"/>
              <a:t>To obtain nursing contact hours for this session, you must be present for the entire presentation and complete an evaluation.</a:t>
            </a:r>
          </a:p>
          <a:p>
            <a:pPr eaLnBrk="1" hangingPunct="1"/>
            <a:r>
              <a:rPr lang="en-US" sz="20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smtClean="0"/>
              <a:t>There is no commercial support being received for this event.</a:t>
            </a:r>
          </a:p>
          <a:p>
            <a:pPr eaLnBrk="1" hangingPunct="1"/>
            <a:r>
              <a:rPr lang="en-US" sz="2000" dirty="0" smtClean="0"/>
              <a:t>The mention of specific brands of vaccines in this presentation is for the purpose of providing education and does not constitute endorsement.</a:t>
            </a:r>
          </a:p>
          <a:p>
            <a:pPr eaLnBrk="1" hangingPunct="1"/>
            <a:r>
              <a:rPr lang="en-US" sz="2000" dirty="0" smtClean="0"/>
              <a:t>The GA Immunization Office utilizes ACIP recommendations as the basis for this presentation and for our guidelines, policies, and recommendations. </a:t>
            </a:r>
          </a:p>
          <a:p>
            <a:pPr eaLnBrk="1" hangingPunct="1"/>
            <a:r>
              <a:rPr lang="en-US" sz="2000" dirty="0" smtClean="0"/>
              <a:t> For certain vaccines this may represent a slight departure from or off-label use of the vaccine package insert guidelines.</a:t>
            </a:r>
          </a:p>
          <a:p>
            <a:pPr lvl="4" eaLnBrk="1" hangingPunct="1">
              <a:buFontTx/>
              <a:buNone/>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381000" y="1371600"/>
            <a:ext cx="8612188" cy="4800600"/>
          </a:xfrm>
        </p:spPr>
        <p:txBody>
          <a:bodyPr/>
          <a:lstStyle/>
          <a:p>
            <a:pPr marL="0" indent="0">
              <a:buFont typeface="Arial" pitchFamily="34" charset="0"/>
              <a:buNone/>
            </a:pPr>
            <a:r>
              <a:rPr lang="en-US" sz="2800" u="sng" dirty="0" err="1" smtClean="0"/>
              <a:t>Flucelvax</a:t>
            </a:r>
            <a:r>
              <a:rPr lang="en-US" sz="2800" u="sng" dirty="0" smtClean="0"/>
              <a:t> (Novartis)</a:t>
            </a:r>
          </a:p>
          <a:p>
            <a:pPr lvl="1"/>
            <a:r>
              <a:rPr lang="en-US" dirty="0" smtClean="0"/>
              <a:t>Approved for persons 18 </a:t>
            </a:r>
            <a:r>
              <a:rPr lang="en-US" dirty="0" err="1" smtClean="0"/>
              <a:t>yrs</a:t>
            </a:r>
            <a:r>
              <a:rPr lang="en-US" dirty="0" smtClean="0"/>
              <a:t> and older</a:t>
            </a:r>
          </a:p>
          <a:p>
            <a:pPr lvl="1"/>
            <a:r>
              <a:rPr lang="en-US" dirty="0" smtClean="0"/>
              <a:t>Vaccine viruses are not propagated in eggs; however, initial reference strains have been passaged in eggs</a:t>
            </a:r>
          </a:p>
          <a:p>
            <a:pPr lvl="1"/>
            <a:r>
              <a:rPr lang="en-US" dirty="0" smtClean="0"/>
              <a:t>Cannot be considered egg-free, though expected to contain less egg protein than other IIVs</a:t>
            </a:r>
          </a:p>
          <a:p>
            <a:pPr lvl="1"/>
            <a:r>
              <a:rPr lang="en-US" dirty="0" smtClean="0"/>
              <a:t>Abbreviated </a:t>
            </a:r>
            <a:r>
              <a:rPr lang="en-US" dirty="0" err="1" smtClean="0"/>
              <a:t>ccIIV</a:t>
            </a:r>
            <a:endParaRPr lang="en-US" dirty="0" smtClean="0"/>
          </a:p>
          <a:p>
            <a:pPr lvl="1">
              <a:buFontTx/>
              <a:buNone/>
            </a:pPr>
            <a:endParaRPr lang="en-US" dirty="0" smtClean="0"/>
          </a:p>
        </p:txBody>
      </p:sp>
      <p:sp>
        <p:nvSpPr>
          <p:cNvPr id="2" name="Rectangle 1"/>
          <p:cNvSpPr/>
          <p:nvPr/>
        </p:nvSpPr>
        <p:spPr>
          <a:xfrm>
            <a:off x="228600" y="152400"/>
            <a:ext cx="8458200" cy="1138238"/>
          </a:xfrm>
          <a:prstGeom prst="rect">
            <a:avLst/>
          </a:prstGeom>
        </p:spPr>
        <p:txBody>
          <a:bodyPr>
            <a:spAutoFit/>
          </a:bodyPr>
          <a:lstStyle/>
          <a:p>
            <a:pPr>
              <a:defRPr/>
            </a:pPr>
            <a:r>
              <a:rPr lang="en-US" sz="3400" dirty="0">
                <a:solidFill>
                  <a:srgbClr val="C00000"/>
                </a:solidFill>
                <a:latin typeface="+mj-lt"/>
              </a:rPr>
              <a:t>Influenza Vaccines Produced via Non-Egg-Based Technologies </a:t>
            </a:r>
          </a:p>
        </p:txBody>
      </p:sp>
    </p:spTree>
    <p:extLst>
      <p:ext uri="{BB962C8B-B14F-4D97-AF65-F5344CB8AC3E}">
        <p14:creationId xmlns:p14="http://schemas.microsoft.com/office/powerpoint/2010/main" val="133950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381000" y="1371600"/>
            <a:ext cx="8612188" cy="4724400"/>
          </a:xfrm>
        </p:spPr>
        <p:txBody>
          <a:bodyPr/>
          <a:lstStyle/>
          <a:p>
            <a:pPr marL="0" indent="0">
              <a:buFont typeface="Arial" pitchFamily="34" charset="0"/>
              <a:buNone/>
            </a:pPr>
            <a:r>
              <a:rPr lang="en-US" sz="2800" u="sng" dirty="0" err="1" smtClean="0"/>
              <a:t>FluBlok</a:t>
            </a:r>
            <a:r>
              <a:rPr lang="en-US" sz="2800" u="sng" dirty="0" smtClean="0"/>
              <a:t> (Protein Sciences)</a:t>
            </a:r>
          </a:p>
          <a:p>
            <a:pPr lvl="1"/>
            <a:r>
              <a:rPr lang="en-US" dirty="0" smtClean="0"/>
              <a:t>Approved for persons 18 through 49 years</a:t>
            </a:r>
          </a:p>
          <a:p>
            <a:pPr lvl="1"/>
            <a:r>
              <a:rPr lang="en-US" dirty="0" smtClean="0"/>
              <a:t>Vaccine contains recombinant influenza virus </a:t>
            </a:r>
            <a:r>
              <a:rPr lang="en-US" dirty="0" err="1" smtClean="0"/>
              <a:t>hemagglutinin</a:t>
            </a:r>
            <a:endParaRPr lang="en-US" dirty="0" smtClean="0"/>
          </a:p>
          <a:p>
            <a:pPr lvl="2"/>
            <a:r>
              <a:rPr lang="en-US" sz="2800" dirty="0" smtClean="0"/>
              <a:t>Protein is produced in insect cell line</a:t>
            </a:r>
          </a:p>
          <a:p>
            <a:pPr lvl="2"/>
            <a:r>
              <a:rPr lang="en-US" sz="2800" dirty="0" smtClean="0"/>
              <a:t>No eggs or influenza viruses used in production</a:t>
            </a:r>
          </a:p>
          <a:p>
            <a:pPr lvl="1"/>
            <a:r>
              <a:rPr lang="en-US" dirty="0" smtClean="0"/>
              <a:t>Egg-free</a:t>
            </a:r>
          </a:p>
          <a:p>
            <a:pPr lvl="1"/>
            <a:r>
              <a:rPr lang="en-US" dirty="0" smtClean="0"/>
              <a:t>Abbreviated (RIV) </a:t>
            </a:r>
          </a:p>
          <a:p>
            <a:pPr lvl="1">
              <a:buFontTx/>
              <a:buNone/>
            </a:pPr>
            <a:endParaRPr lang="en-US" dirty="0" smtClean="0"/>
          </a:p>
        </p:txBody>
      </p:sp>
      <p:sp>
        <p:nvSpPr>
          <p:cNvPr id="2" name="Rectangle 1"/>
          <p:cNvSpPr/>
          <p:nvPr/>
        </p:nvSpPr>
        <p:spPr>
          <a:xfrm>
            <a:off x="228600" y="152400"/>
            <a:ext cx="8458200" cy="1138238"/>
          </a:xfrm>
          <a:prstGeom prst="rect">
            <a:avLst/>
          </a:prstGeom>
        </p:spPr>
        <p:txBody>
          <a:bodyPr>
            <a:spAutoFit/>
          </a:bodyPr>
          <a:lstStyle/>
          <a:p>
            <a:pPr>
              <a:defRPr/>
            </a:pPr>
            <a:r>
              <a:rPr lang="en-US" sz="3400" dirty="0">
                <a:solidFill>
                  <a:srgbClr val="C00000"/>
                </a:solidFill>
                <a:latin typeface="+mj-lt"/>
              </a:rPr>
              <a:t>Influenza Vaccines Produced via Non-Egg-Based Technologies </a:t>
            </a:r>
          </a:p>
        </p:txBody>
      </p:sp>
    </p:spTree>
    <p:extLst>
      <p:ext uri="{BB962C8B-B14F-4D97-AF65-F5344CB8AC3E}">
        <p14:creationId xmlns:p14="http://schemas.microsoft.com/office/powerpoint/2010/main" val="27346582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52400" y="152400"/>
            <a:ext cx="7149701" cy="838200"/>
          </a:xfrm>
        </p:spPr>
        <p:txBody>
          <a:bodyPr/>
          <a:lstStyle/>
          <a:p>
            <a:r>
              <a:rPr lang="en-US" sz="3600" dirty="0" smtClean="0">
                <a:solidFill>
                  <a:srgbClr val="C00000"/>
                </a:solidFill>
              </a:rPr>
              <a:t>Influenza Vaccine and Egg Allergy</a:t>
            </a:r>
          </a:p>
        </p:txBody>
      </p:sp>
      <p:pic>
        <p:nvPicPr>
          <p:cNvPr id="99331" name="Picture 4" descr="egg-uncook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14300"/>
            <a:ext cx="19005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34" y="990600"/>
            <a:ext cx="68865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599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4000" dirty="0" smtClean="0">
                <a:solidFill>
                  <a:srgbClr val="C00000"/>
                </a:solidFill>
              </a:rPr>
              <a:t>Inactivated Influenza Vaccine Efficacy</a:t>
            </a:r>
          </a:p>
        </p:txBody>
      </p:sp>
      <p:sp>
        <p:nvSpPr>
          <p:cNvPr id="100355" name="Rectangle 3"/>
          <p:cNvSpPr>
            <a:spLocks noGrp="1" noChangeArrowheads="1"/>
          </p:cNvSpPr>
          <p:nvPr>
            <p:ph type="body" idx="1"/>
          </p:nvPr>
        </p:nvSpPr>
        <p:spPr>
          <a:xfrm>
            <a:off x="381000" y="1685925"/>
            <a:ext cx="8229600" cy="4525963"/>
          </a:xfrm>
        </p:spPr>
        <p:txBody>
          <a:bodyPr/>
          <a:lstStyle/>
          <a:p>
            <a:pPr eaLnBrk="1" hangingPunct="1"/>
            <a:r>
              <a:rPr lang="en-US" smtClean="0"/>
              <a:t>70%-90% effective among healthy persons younger than 65 years of age</a:t>
            </a:r>
          </a:p>
          <a:p>
            <a:pPr eaLnBrk="1" hangingPunct="1"/>
            <a:r>
              <a:rPr lang="en-US" smtClean="0"/>
              <a:t>30% - 40% effective among persons older than 65 yrs</a:t>
            </a:r>
          </a:p>
          <a:p>
            <a:pPr lvl="1" eaLnBrk="1" hangingPunct="1"/>
            <a:r>
              <a:rPr lang="en-US" sz="3200" smtClean="0"/>
              <a:t>50%-60% effective in preventing hospitalization</a:t>
            </a:r>
          </a:p>
          <a:p>
            <a:pPr lvl="1" eaLnBrk="1" hangingPunct="1"/>
            <a:r>
              <a:rPr lang="en-US" sz="3200" smtClean="0"/>
              <a:t>80% effective in preventing death</a:t>
            </a:r>
          </a:p>
          <a:p>
            <a:pPr eaLnBrk="1" hangingPunct="1"/>
            <a:endParaRPr lang="en-US" smtClean="0"/>
          </a:p>
        </p:txBody>
      </p:sp>
    </p:spTree>
    <p:extLst>
      <p:ext uri="{BB962C8B-B14F-4D97-AF65-F5344CB8AC3E}">
        <p14:creationId xmlns:p14="http://schemas.microsoft.com/office/powerpoint/2010/main" val="348608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152400"/>
            <a:ext cx="8839200" cy="990600"/>
          </a:xfrm>
        </p:spPr>
        <p:txBody>
          <a:bodyPr>
            <a:normAutofit fontScale="90000"/>
          </a:bodyPr>
          <a:lstStyle/>
          <a:p>
            <a:pPr eaLnBrk="1" hangingPunct="1"/>
            <a:r>
              <a:rPr lang="en-US" dirty="0" smtClean="0">
                <a:solidFill>
                  <a:srgbClr val="C00000"/>
                </a:solidFill>
              </a:rPr>
              <a:t>I got the flu shot and still got the flu…</a:t>
            </a:r>
          </a:p>
        </p:txBody>
      </p:sp>
      <p:sp>
        <p:nvSpPr>
          <p:cNvPr id="102403" name="Rectangle 3"/>
          <p:cNvSpPr>
            <a:spLocks noGrp="1" noChangeArrowheads="1"/>
          </p:cNvSpPr>
          <p:nvPr>
            <p:ph type="body" idx="1"/>
          </p:nvPr>
        </p:nvSpPr>
        <p:spPr/>
        <p:txBody>
          <a:bodyPr>
            <a:normAutofit/>
          </a:bodyPr>
          <a:lstStyle/>
          <a:p>
            <a:pPr eaLnBrk="1" hangingPunct="1"/>
            <a:r>
              <a:rPr lang="en-US" sz="2800" dirty="0" smtClean="0"/>
              <a:t>For healthy persons takes about 2 weeks after the shot before your body makes enough antibodies to be protected</a:t>
            </a:r>
          </a:p>
          <a:p>
            <a:pPr eaLnBrk="1" hangingPunct="1"/>
            <a:r>
              <a:rPr lang="en-US" sz="2800" dirty="0" smtClean="0"/>
              <a:t>You are vulnerable to flu infection during this time</a:t>
            </a:r>
          </a:p>
          <a:p>
            <a:pPr eaLnBrk="1" hangingPunct="1"/>
            <a:r>
              <a:rPr lang="en-US" sz="2800" dirty="0" smtClean="0"/>
              <a:t>Flu vaccination does not protect you from colds, sinus infections, and other respiratory illnesses that also circulate during flu season</a:t>
            </a:r>
          </a:p>
          <a:p>
            <a:pPr eaLnBrk="1" hangingPunct="1"/>
            <a:endParaRPr lang="en-US" dirty="0" smtClean="0"/>
          </a:p>
        </p:txBody>
      </p:sp>
    </p:spTree>
    <p:extLst>
      <p:ext uri="{BB962C8B-B14F-4D97-AF65-F5344CB8AC3E}">
        <p14:creationId xmlns:p14="http://schemas.microsoft.com/office/powerpoint/2010/main" val="3110900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839200" cy="990600"/>
          </a:xfrm>
        </p:spPr>
        <p:txBody>
          <a:bodyPr/>
          <a:lstStyle/>
          <a:p>
            <a:pPr eaLnBrk="1" hangingPunct="1"/>
            <a:r>
              <a:rPr lang="en-US" b="0" dirty="0" smtClean="0">
                <a:solidFill>
                  <a:srgbClr val="FF0000"/>
                </a:solidFill>
              </a:rPr>
              <a:t>Frequently Asked Questions</a:t>
            </a:r>
          </a:p>
        </p:txBody>
      </p:sp>
      <p:sp>
        <p:nvSpPr>
          <p:cNvPr id="24579" name="Rectangle 3"/>
          <p:cNvSpPr>
            <a:spLocks noGrp="1" noChangeArrowheads="1"/>
          </p:cNvSpPr>
          <p:nvPr>
            <p:ph type="body" idx="1"/>
          </p:nvPr>
        </p:nvSpPr>
        <p:spPr>
          <a:xfrm>
            <a:off x="457200" y="1143000"/>
            <a:ext cx="8229600" cy="4525963"/>
          </a:xfrm>
        </p:spPr>
        <p:txBody>
          <a:bodyPr>
            <a:normAutofit fontScale="85000" lnSpcReduction="10000"/>
          </a:bodyPr>
          <a:lstStyle/>
          <a:p>
            <a:pPr eaLnBrk="1" hangingPunct="1">
              <a:lnSpc>
                <a:spcPct val="110000"/>
              </a:lnSpc>
            </a:pPr>
            <a:r>
              <a:rPr lang="en-US" sz="2800" dirty="0" smtClean="0"/>
              <a:t>Some of my patients refuse influenza vaccination because they insist they "got the flu" after receiving the injectable vaccine in the past. What can I tell them?</a:t>
            </a:r>
            <a:br>
              <a:rPr lang="en-US" sz="2800" dirty="0" smtClean="0"/>
            </a:br>
            <a:endParaRPr lang="en-US" sz="2800" dirty="0" smtClean="0"/>
          </a:p>
          <a:p>
            <a:pPr eaLnBrk="1" hangingPunct="1">
              <a:lnSpc>
                <a:spcPct val="110000"/>
              </a:lnSpc>
            </a:pPr>
            <a:r>
              <a:rPr lang="en-US" sz="2800" dirty="0" smtClean="0"/>
              <a:t>How long does immunity from influenza last?</a:t>
            </a:r>
          </a:p>
          <a:p>
            <a:pPr eaLnBrk="1" hangingPunct="1">
              <a:lnSpc>
                <a:spcPct val="110000"/>
              </a:lnSpc>
            </a:pPr>
            <a:endParaRPr lang="en-US" sz="2800" dirty="0" smtClean="0"/>
          </a:p>
          <a:p>
            <a:pPr eaLnBrk="1" hangingPunct="1">
              <a:lnSpc>
                <a:spcPct val="110000"/>
              </a:lnSpc>
            </a:pPr>
            <a:r>
              <a:rPr lang="en-US" sz="2800" dirty="0" smtClean="0"/>
              <a:t>In which month is it too late to receive influenza vaccine?</a:t>
            </a:r>
          </a:p>
          <a:p>
            <a:pPr eaLnBrk="1" hangingPunct="1">
              <a:lnSpc>
                <a:spcPct val="110000"/>
              </a:lnSpc>
            </a:pPr>
            <a:endParaRPr lang="en-US" sz="2800" dirty="0" smtClean="0"/>
          </a:p>
          <a:p>
            <a:pPr eaLnBrk="1" hangingPunct="1">
              <a:lnSpc>
                <a:spcPct val="110000"/>
              </a:lnSpc>
            </a:pPr>
            <a:r>
              <a:rPr lang="en-US" sz="2800" dirty="0" smtClean="0"/>
              <a:t>My patient came in last February and asked for a “flu” shot.  Should I have given it to her?</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18"/>
          <p:cNvSpPr txBox="1">
            <a:spLocks noChangeArrowheads="1"/>
          </p:cNvSpPr>
          <p:nvPr/>
        </p:nvSpPr>
        <p:spPr bwMode="auto">
          <a:xfrm>
            <a:off x="5257800" y="4343400"/>
            <a:ext cx="3886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2400">
              <a:cs typeface="Arial" pitchFamily="34" charset="0"/>
            </a:endParaRPr>
          </a:p>
          <a:p>
            <a:pPr algn="ctr" eaLnBrk="1" hangingPunct="1"/>
            <a:r>
              <a:rPr lang="en-US" sz="2000">
                <a:cs typeface="Arial" pitchFamily="34" charset="0"/>
              </a:rPr>
              <a:t>Healthy People 2020 Goal: 90%</a:t>
            </a:r>
          </a:p>
          <a:p>
            <a:pPr algn="ctr" eaLnBrk="1" hangingPunct="1"/>
            <a:r>
              <a:rPr lang="en-US" sz="2000">
                <a:cs typeface="Arial" pitchFamily="34" charset="0"/>
              </a:rPr>
              <a:t>United States: 60.1%</a:t>
            </a:r>
          </a:p>
          <a:p>
            <a:pPr algn="ctr" eaLnBrk="1" hangingPunct="1"/>
            <a:r>
              <a:rPr lang="en-US" sz="2000">
                <a:cs typeface="Arial" pitchFamily="34" charset="0"/>
              </a:rPr>
              <a:t> Georgia: 60.1%</a:t>
            </a:r>
            <a:endParaRPr lang="en-US" sz="2400">
              <a:latin typeface="Times New Roman" pitchFamily="18" charset="0"/>
            </a:endParaRPr>
          </a:p>
        </p:txBody>
      </p:sp>
      <p:sp>
        <p:nvSpPr>
          <p:cNvPr id="103427" name="Text Box 214"/>
          <p:cNvSpPr txBox="1">
            <a:spLocks noChangeArrowheads="1"/>
          </p:cNvSpPr>
          <p:nvPr/>
        </p:nvSpPr>
        <p:spPr bwMode="auto">
          <a:xfrm>
            <a:off x="228600" y="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cs typeface="Arial" pitchFamily="34" charset="0"/>
              </a:rPr>
              <a:t>Percentage of individuals </a:t>
            </a:r>
            <a:r>
              <a:rPr lang="en-US" sz="2800" u="sng">
                <a:cs typeface="Arial" pitchFamily="34" charset="0"/>
              </a:rPr>
              <a:t>&gt;</a:t>
            </a:r>
            <a:r>
              <a:rPr lang="en-US" sz="2800">
                <a:cs typeface="Arial" pitchFamily="34" charset="0"/>
              </a:rPr>
              <a:t> 65 yrs reported receiving Influenza vaccination, 2012*</a:t>
            </a:r>
            <a:endParaRPr lang="en-US" sz="2800" u="sng">
              <a:cs typeface="Arial" pitchFamily="34" charset="0"/>
            </a:endParaRPr>
          </a:p>
        </p:txBody>
      </p:sp>
      <p:sp>
        <p:nvSpPr>
          <p:cNvPr id="103428" name="Rectangle 216"/>
          <p:cNvSpPr>
            <a:spLocks noChangeArrowheads="1"/>
          </p:cNvSpPr>
          <p:nvPr/>
        </p:nvSpPr>
        <p:spPr bwMode="auto">
          <a:xfrm>
            <a:off x="6477000" y="2362200"/>
            <a:ext cx="1371600" cy="393700"/>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55.0-59.9%</a:t>
            </a:r>
          </a:p>
        </p:txBody>
      </p:sp>
      <p:sp>
        <p:nvSpPr>
          <p:cNvPr id="103429" name="Rectangle 216"/>
          <p:cNvSpPr>
            <a:spLocks noChangeArrowheads="1"/>
          </p:cNvSpPr>
          <p:nvPr/>
        </p:nvSpPr>
        <p:spPr bwMode="auto">
          <a:xfrm>
            <a:off x="6477000" y="2895600"/>
            <a:ext cx="1371600" cy="393700"/>
          </a:xfrm>
          <a:prstGeom prst="rect">
            <a:avLst/>
          </a:prstGeom>
          <a:solidFill>
            <a:srgbClr val="66FFFF"/>
          </a:solidFill>
          <a:ln w="9525">
            <a:solidFill>
              <a:schemeClr val="tx1"/>
            </a:solidFill>
            <a:miter lim="800000"/>
            <a:headEnd/>
            <a:tailEnd/>
          </a:ln>
        </p:spPr>
        <p:txBody>
          <a:bodyPr wrap="none" anchor="ctr"/>
          <a:lstStyle/>
          <a:p>
            <a:pPr algn="ctr"/>
            <a:r>
              <a:rPr lang="en-US" b="1">
                <a:latin typeface="Times New Roman" pitchFamily="18" charset="0"/>
              </a:rPr>
              <a:t>60.0-64.9%</a:t>
            </a:r>
          </a:p>
        </p:txBody>
      </p:sp>
      <p:sp>
        <p:nvSpPr>
          <p:cNvPr id="103430" name="Rectangle 216"/>
          <p:cNvSpPr>
            <a:spLocks noChangeArrowheads="1"/>
          </p:cNvSpPr>
          <p:nvPr/>
        </p:nvSpPr>
        <p:spPr bwMode="auto">
          <a:xfrm>
            <a:off x="6477000" y="3429000"/>
            <a:ext cx="1371600" cy="393700"/>
          </a:xfrm>
          <a:prstGeom prst="rect">
            <a:avLst/>
          </a:prstGeom>
          <a:solidFill>
            <a:srgbClr val="0066FF"/>
          </a:solidFill>
          <a:ln w="9525">
            <a:solidFill>
              <a:schemeClr val="tx1"/>
            </a:solidFill>
            <a:miter lim="800000"/>
            <a:headEnd/>
            <a:tailEnd/>
          </a:ln>
        </p:spPr>
        <p:txBody>
          <a:bodyPr wrap="none" anchor="ctr"/>
          <a:lstStyle/>
          <a:p>
            <a:pPr algn="ctr"/>
            <a:r>
              <a:rPr lang="en-US" b="1">
                <a:latin typeface="Times New Roman" pitchFamily="18" charset="0"/>
              </a:rPr>
              <a:t>65.0-69.9%</a:t>
            </a:r>
          </a:p>
        </p:txBody>
      </p:sp>
      <p:sp>
        <p:nvSpPr>
          <p:cNvPr id="103431" name="Rectangle 216"/>
          <p:cNvSpPr>
            <a:spLocks noChangeArrowheads="1"/>
          </p:cNvSpPr>
          <p:nvPr/>
        </p:nvSpPr>
        <p:spPr bwMode="auto">
          <a:xfrm>
            <a:off x="6477000" y="3962400"/>
            <a:ext cx="1371600" cy="393700"/>
          </a:xfrm>
          <a:prstGeom prst="rect">
            <a:avLst/>
          </a:prstGeom>
          <a:solidFill>
            <a:srgbClr val="008000"/>
          </a:solidFill>
          <a:ln w="9525">
            <a:solidFill>
              <a:schemeClr val="tx1"/>
            </a:solidFill>
            <a:miter lim="800000"/>
            <a:headEnd/>
            <a:tailEnd/>
          </a:ln>
        </p:spPr>
        <p:txBody>
          <a:bodyPr wrap="none" anchor="ctr"/>
          <a:lstStyle/>
          <a:p>
            <a:pPr algn="ctr"/>
            <a:r>
              <a:rPr lang="en-US" b="1">
                <a:latin typeface="Times New Roman" pitchFamily="18" charset="0"/>
              </a:rPr>
              <a:t>&gt;70%</a:t>
            </a:r>
          </a:p>
        </p:txBody>
      </p:sp>
      <p:sp>
        <p:nvSpPr>
          <p:cNvPr id="103432" name="Rectangle 216"/>
          <p:cNvSpPr>
            <a:spLocks noChangeArrowheads="1"/>
          </p:cNvSpPr>
          <p:nvPr/>
        </p:nvSpPr>
        <p:spPr bwMode="auto">
          <a:xfrm>
            <a:off x="6477000" y="1752600"/>
            <a:ext cx="1371600" cy="3937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50.1-54.9%</a:t>
            </a:r>
          </a:p>
        </p:txBody>
      </p:sp>
      <p:sp>
        <p:nvSpPr>
          <p:cNvPr id="103433" name="Rectangle 216"/>
          <p:cNvSpPr>
            <a:spLocks noChangeArrowheads="1"/>
          </p:cNvSpPr>
          <p:nvPr/>
        </p:nvSpPr>
        <p:spPr bwMode="auto">
          <a:xfrm>
            <a:off x="6477000" y="1143000"/>
            <a:ext cx="1371600" cy="393700"/>
          </a:xfrm>
          <a:prstGeom prst="rect">
            <a:avLst/>
          </a:prstGeom>
          <a:solidFill>
            <a:srgbClr val="FF0000"/>
          </a:solidFill>
          <a:ln w="9525">
            <a:solidFill>
              <a:schemeClr val="tx1"/>
            </a:solidFill>
            <a:miter lim="800000"/>
            <a:headEnd/>
            <a:tailEnd/>
          </a:ln>
        </p:spPr>
        <p:txBody>
          <a:bodyPr wrap="none" anchor="ctr"/>
          <a:lstStyle/>
          <a:p>
            <a:pPr algn="ctr"/>
            <a:r>
              <a:rPr lang="en-US" b="1">
                <a:latin typeface="Times New Roman" pitchFamily="18" charset="0"/>
              </a:rPr>
              <a:t>&lt;50%</a:t>
            </a:r>
          </a:p>
        </p:txBody>
      </p:sp>
      <p:sp>
        <p:nvSpPr>
          <p:cNvPr id="103434" name="TextBox 16"/>
          <p:cNvSpPr txBox="1">
            <a:spLocks noChangeArrowheads="1"/>
          </p:cNvSpPr>
          <p:nvPr/>
        </p:nvSpPr>
        <p:spPr bwMode="auto">
          <a:xfrm>
            <a:off x="376238" y="6019800"/>
            <a:ext cx="876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*Data Source: Behavioral Risk Factor Surveillance Survey (BRFSS)</a:t>
            </a:r>
          </a:p>
          <a:p>
            <a:pPr eaLnBrk="1" hangingPunct="1"/>
            <a:r>
              <a:rPr lang="en-US" sz="1200"/>
              <a:t>Individuals may have been vaccinated at physician offices, public health clinics, hospitals, retail pharmacies, or place of employment</a:t>
            </a:r>
          </a:p>
        </p:txBody>
      </p:sp>
      <p:pic>
        <p:nvPicPr>
          <p:cNvPr id="10343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502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981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0" y="152400"/>
            <a:ext cx="9144000" cy="914400"/>
          </a:xfrm>
        </p:spPr>
        <p:txBody>
          <a:bodyPr>
            <a:normAutofit fontScale="90000"/>
          </a:bodyPr>
          <a:lstStyle/>
          <a:p>
            <a:r>
              <a:rPr lang="en-US" sz="3600" dirty="0" smtClean="0">
                <a:solidFill>
                  <a:srgbClr val="C00000"/>
                </a:solidFill>
              </a:rPr>
              <a:t>Pneumococcal Polysaccharide Vaccine </a:t>
            </a:r>
            <a:br>
              <a:rPr lang="en-US" sz="3600" dirty="0" smtClean="0">
                <a:solidFill>
                  <a:srgbClr val="C00000"/>
                </a:solidFill>
              </a:rPr>
            </a:br>
            <a:r>
              <a:rPr lang="en-US" sz="3600" dirty="0" smtClean="0">
                <a:solidFill>
                  <a:srgbClr val="C00000"/>
                </a:solidFill>
              </a:rPr>
              <a:t>for Adults (PPSV23)</a:t>
            </a:r>
            <a:endParaRPr lang="en-US" sz="3600" i="1" dirty="0" smtClean="0">
              <a:solidFill>
                <a:srgbClr val="C00000"/>
              </a:solidFill>
            </a:endParaRPr>
          </a:p>
        </p:txBody>
      </p:sp>
      <p:sp>
        <p:nvSpPr>
          <p:cNvPr id="240642" name="Rectangle 3"/>
          <p:cNvSpPr>
            <a:spLocks noGrp="1" noChangeArrowheads="1"/>
          </p:cNvSpPr>
          <p:nvPr>
            <p:ph type="body" idx="4294967295"/>
          </p:nvPr>
        </p:nvSpPr>
        <p:spPr>
          <a:xfrm>
            <a:off x="533400" y="1143000"/>
            <a:ext cx="8610600" cy="2438400"/>
          </a:xfrm>
        </p:spPr>
        <p:txBody>
          <a:bodyPr>
            <a:normAutofit/>
          </a:bodyPr>
          <a:lstStyle/>
          <a:p>
            <a:pPr>
              <a:lnSpc>
                <a:spcPct val="80000"/>
              </a:lnSpc>
            </a:pPr>
            <a:r>
              <a:rPr lang="en-US" sz="2600" dirty="0" smtClean="0"/>
              <a:t>Recommended for:</a:t>
            </a:r>
          </a:p>
          <a:p>
            <a:pPr lvl="1"/>
            <a:r>
              <a:rPr lang="en-US" sz="2000" dirty="0" smtClean="0"/>
              <a:t>Adults 65 years and older</a:t>
            </a:r>
          </a:p>
          <a:p>
            <a:pPr lvl="1"/>
            <a:r>
              <a:rPr lang="en-US" sz="2000" dirty="0" smtClean="0"/>
              <a:t>Persons aged 2 through 64 years with medical conditions that increase their risk for pneumococcal infection </a:t>
            </a:r>
          </a:p>
          <a:p>
            <a:pPr lvl="1"/>
            <a:r>
              <a:rPr lang="en-US" sz="2000" dirty="0" smtClean="0"/>
              <a:t>Persons 19 through 64 years with asthma </a:t>
            </a:r>
          </a:p>
          <a:p>
            <a:pPr lvl="1"/>
            <a:r>
              <a:rPr lang="en-US" sz="2000" dirty="0" smtClean="0"/>
              <a:t>Cigarette smokers 19 years of age and older</a:t>
            </a:r>
          </a:p>
        </p:txBody>
      </p:sp>
      <p:sp>
        <p:nvSpPr>
          <p:cNvPr id="1205253" name="Text Box 5"/>
          <p:cNvSpPr txBox="1">
            <a:spLocks noChangeArrowheads="1"/>
          </p:cNvSpPr>
          <p:nvPr/>
        </p:nvSpPr>
        <p:spPr bwMode="auto">
          <a:xfrm>
            <a:off x="320040" y="3505200"/>
            <a:ext cx="8686800" cy="2382191"/>
          </a:xfrm>
          <a:prstGeom prst="rect">
            <a:avLst/>
          </a:prstGeom>
          <a:noFill/>
          <a:ln w="9525">
            <a:noFill/>
            <a:miter lim="800000"/>
            <a:headEnd/>
            <a:tailEnd/>
          </a:ln>
        </p:spPr>
        <p:txBody>
          <a:bodyPr>
            <a:spAutoFit/>
          </a:bodyPr>
          <a:lstStyle/>
          <a:p>
            <a:pPr marL="341313" indent="-341313">
              <a:spcBef>
                <a:spcPct val="20000"/>
              </a:spcBef>
              <a:buFontTx/>
              <a:buChar char="•"/>
            </a:pPr>
            <a:r>
              <a:rPr lang="en-US" sz="2400" dirty="0">
                <a:latin typeface="+mn-lt"/>
                <a:cs typeface="Arial" charset="0"/>
              </a:rPr>
              <a:t>Persons who received PPSV23 before age 65 years should receive a second dose of vaccine at age 65 years or later if at least 5 years have passed since the previous dose.</a:t>
            </a:r>
          </a:p>
          <a:p>
            <a:pPr marL="341313" indent="-341313">
              <a:spcBef>
                <a:spcPct val="20000"/>
              </a:spcBef>
              <a:buFontTx/>
              <a:buChar char="•"/>
            </a:pPr>
            <a:r>
              <a:rPr lang="en-US" sz="2400" dirty="0">
                <a:latin typeface="+mn-lt"/>
                <a:cs typeface="Arial" charset="0"/>
              </a:rPr>
              <a:t>A third dose of PPSV23 may be recommended for persons with </a:t>
            </a:r>
            <a:r>
              <a:rPr lang="en-US" sz="2400" dirty="0" err="1">
                <a:latin typeface="+mn-lt"/>
                <a:cs typeface="Arial" charset="0"/>
              </a:rPr>
              <a:t>immunocompromising</a:t>
            </a:r>
            <a:r>
              <a:rPr lang="en-US" sz="2400" dirty="0">
                <a:latin typeface="+mn-lt"/>
                <a:cs typeface="Arial" charset="0"/>
              </a:rPr>
              <a:t> conditions, and/or functional or </a:t>
            </a:r>
            <a:r>
              <a:rPr lang="en-US" sz="2400" dirty="0" smtClean="0">
                <a:latin typeface="+mn-lt"/>
                <a:cs typeface="Arial" charset="0"/>
              </a:rPr>
              <a:t>anatomic </a:t>
            </a:r>
            <a:r>
              <a:rPr lang="en-US" sz="2400" dirty="0" err="1" smtClean="0">
                <a:latin typeface="+mn-lt"/>
                <a:cs typeface="Arial" charset="0"/>
              </a:rPr>
              <a:t>asplenia</a:t>
            </a:r>
            <a:r>
              <a:rPr lang="en-US" sz="2400" dirty="0">
                <a:latin typeface="+mn-lt"/>
                <a:cs typeface="Arial" charset="0"/>
              </a:rPr>
              <a:t>.</a:t>
            </a:r>
          </a:p>
        </p:txBody>
      </p:sp>
      <p:sp>
        <p:nvSpPr>
          <p:cNvPr id="240644" name="Text Box 5"/>
          <p:cNvSpPr txBox="1">
            <a:spLocks noChangeArrowheads="1"/>
          </p:cNvSpPr>
          <p:nvPr/>
        </p:nvSpPr>
        <p:spPr bwMode="auto">
          <a:xfrm>
            <a:off x="685800" y="5963591"/>
            <a:ext cx="8305800" cy="523220"/>
          </a:xfrm>
          <a:prstGeom prst="rect">
            <a:avLst/>
          </a:prstGeom>
          <a:noFill/>
          <a:ln w="9525">
            <a:noFill/>
            <a:miter lim="800000"/>
            <a:headEnd/>
            <a:tailEnd/>
          </a:ln>
        </p:spPr>
        <p:txBody>
          <a:bodyPr wrap="square">
            <a:spAutoFit/>
          </a:bodyPr>
          <a:lstStyle/>
          <a:p>
            <a:pPr>
              <a:spcBef>
                <a:spcPct val="50000"/>
              </a:spcBef>
            </a:pPr>
            <a:r>
              <a:rPr lang="en-US" sz="1400" b="1" dirty="0">
                <a:latin typeface="Calibri" pitchFamily="34" charset="0"/>
                <a:cs typeface="Arial" charset="0"/>
              </a:rPr>
              <a:t>Ref: Updated Recommendations for Prevention of Invasive Pneumococcal Disease Among Adults Using the   23-Valent Pneumococcal Polysaccharide Vaccine (PPSV23) MMWR 2010; 59(34);1102-1106 September 3, 2010</a:t>
            </a:r>
          </a:p>
        </p:txBody>
      </p:sp>
      <p:sp>
        <p:nvSpPr>
          <p:cNvPr id="240645"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cs typeface="Arial" charset="0"/>
            </a:endParaRPr>
          </a:p>
        </p:txBody>
      </p:sp>
      <p:sp>
        <p:nvSpPr>
          <p:cNvPr id="240646"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cs typeface="Arial" charset="0"/>
            </a:endParaRPr>
          </a:p>
        </p:txBody>
      </p:sp>
    </p:spTree>
    <p:extLst>
      <p:ext uri="{BB962C8B-B14F-4D97-AF65-F5344CB8AC3E}">
        <p14:creationId xmlns:p14="http://schemas.microsoft.com/office/powerpoint/2010/main" val="1189237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idx="4294967295"/>
          </p:nvPr>
        </p:nvSpPr>
        <p:spPr>
          <a:xfrm>
            <a:off x="0" y="381000"/>
            <a:ext cx="9144000" cy="1143000"/>
          </a:xfrm>
        </p:spPr>
        <p:txBody>
          <a:bodyPr>
            <a:normAutofit fontScale="90000"/>
          </a:bodyPr>
          <a:lstStyle/>
          <a:p>
            <a:pPr eaLnBrk="1" hangingPunct="1"/>
            <a:r>
              <a:rPr lang="en-US" sz="3600" dirty="0" smtClean="0">
                <a:solidFill>
                  <a:srgbClr val="C00000"/>
                </a:solidFill>
              </a:rPr>
              <a:t>Pneumococcal Conjugate Vaccine (PCV13)  </a:t>
            </a:r>
            <a:br>
              <a:rPr lang="en-US" sz="3600" dirty="0" smtClean="0">
                <a:solidFill>
                  <a:srgbClr val="C00000"/>
                </a:solidFill>
              </a:rPr>
            </a:br>
            <a:r>
              <a:rPr lang="en-US" sz="3600" dirty="0" smtClean="0">
                <a:solidFill>
                  <a:srgbClr val="C00000"/>
                </a:solidFill>
              </a:rPr>
              <a:t>for Adults  </a:t>
            </a:r>
            <a:endParaRPr lang="en-US" sz="3600" i="1" baseline="30000" dirty="0" smtClean="0">
              <a:solidFill>
                <a:srgbClr val="C00000"/>
              </a:solidFill>
            </a:endParaRPr>
          </a:p>
        </p:txBody>
      </p:sp>
      <p:sp>
        <p:nvSpPr>
          <p:cNvPr id="242690" name="Rectangle 3"/>
          <p:cNvSpPr>
            <a:spLocks noGrp="1" noChangeArrowheads="1"/>
          </p:cNvSpPr>
          <p:nvPr>
            <p:ph type="body" idx="4294967295"/>
          </p:nvPr>
        </p:nvSpPr>
        <p:spPr>
          <a:xfrm>
            <a:off x="228600" y="1828800"/>
            <a:ext cx="8686800" cy="3352800"/>
          </a:xfrm>
        </p:spPr>
        <p:txBody>
          <a:bodyPr>
            <a:normAutofit/>
          </a:bodyPr>
          <a:lstStyle/>
          <a:p>
            <a:r>
              <a:rPr lang="en-US" sz="2400" dirty="0"/>
              <a:t>Licensed for adults 50 years and older</a:t>
            </a:r>
          </a:p>
          <a:p>
            <a:r>
              <a:rPr lang="en-US" sz="2400" dirty="0" smtClean="0"/>
              <a:t>Recommended by ACIP for use in adults 19 years and older with </a:t>
            </a:r>
            <a:r>
              <a:rPr lang="en-US" sz="2400" dirty="0" err="1" smtClean="0"/>
              <a:t>immunocompromising</a:t>
            </a:r>
            <a:r>
              <a:rPr lang="en-US" sz="2400" dirty="0" smtClean="0"/>
              <a:t> conditions, functional or anatomic </a:t>
            </a:r>
            <a:r>
              <a:rPr lang="en-US" sz="2400" dirty="0" err="1" smtClean="0"/>
              <a:t>asplenia</a:t>
            </a:r>
            <a:r>
              <a:rPr lang="en-US" sz="2400" dirty="0" smtClean="0"/>
              <a:t>, CSF leaks or cochlear implants.</a:t>
            </a:r>
          </a:p>
          <a:p>
            <a:r>
              <a:rPr lang="en-US" sz="2400" dirty="0" smtClean="0"/>
              <a:t>Refer to ACIP recommendation for spacing between PPSV23 and PCV13 and timing of revaccination with PPSV23.  </a:t>
            </a:r>
          </a:p>
        </p:txBody>
      </p:sp>
      <p:sp>
        <p:nvSpPr>
          <p:cNvPr id="11" name="TextBox 10"/>
          <p:cNvSpPr txBox="1"/>
          <p:nvPr/>
        </p:nvSpPr>
        <p:spPr>
          <a:xfrm>
            <a:off x="838200" y="6019800"/>
            <a:ext cx="6553200" cy="307777"/>
          </a:xfrm>
          <a:prstGeom prst="rect">
            <a:avLst/>
          </a:prstGeom>
          <a:noFill/>
        </p:spPr>
        <p:txBody>
          <a:bodyPr>
            <a:spAutoFit/>
          </a:bodyPr>
          <a:lstStyle/>
          <a:p>
            <a:pPr>
              <a:defRPr/>
            </a:pPr>
            <a:r>
              <a:rPr lang="en-US" sz="1400" b="1" dirty="0">
                <a:latin typeface="Calibri"/>
                <a:cs typeface="Arial" charset="0"/>
              </a:rPr>
              <a:t>MMWR Vol. 61/No. 40 October 12, 2012</a:t>
            </a:r>
          </a:p>
        </p:txBody>
      </p:sp>
    </p:spTree>
    <p:extLst>
      <p:ext uri="{BB962C8B-B14F-4D97-AF65-F5344CB8AC3E}">
        <p14:creationId xmlns:p14="http://schemas.microsoft.com/office/powerpoint/2010/main" val="14514919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14"/>
          <p:cNvSpPr txBox="1">
            <a:spLocks noChangeArrowheads="1"/>
          </p:cNvSpPr>
          <p:nvPr/>
        </p:nvSpPr>
        <p:spPr bwMode="auto">
          <a:xfrm>
            <a:off x="228600" y="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cs typeface="Arial" pitchFamily="34" charset="0"/>
              </a:rPr>
              <a:t>Percentage of individuals </a:t>
            </a:r>
            <a:r>
              <a:rPr lang="en-US" sz="2800" u="sng">
                <a:cs typeface="Arial" pitchFamily="34" charset="0"/>
              </a:rPr>
              <a:t>&gt;</a:t>
            </a:r>
            <a:r>
              <a:rPr lang="en-US" sz="2800">
                <a:cs typeface="Arial" pitchFamily="34" charset="0"/>
              </a:rPr>
              <a:t> 65 yrs reported receiving Pneumococcal vaccination, 2012*</a:t>
            </a:r>
            <a:endParaRPr lang="en-US" sz="2800" u="sng">
              <a:cs typeface="Arial" pitchFamily="34" charset="0"/>
            </a:endParaRPr>
          </a:p>
        </p:txBody>
      </p:sp>
      <p:sp>
        <p:nvSpPr>
          <p:cNvPr id="110595" name="Rectangle 216"/>
          <p:cNvSpPr>
            <a:spLocks noChangeArrowheads="1"/>
          </p:cNvSpPr>
          <p:nvPr/>
        </p:nvSpPr>
        <p:spPr bwMode="auto">
          <a:xfrm>
            <a:off x="6324600" y="1828800"/>
            <a:ext cx="1371600" cy="393700"/>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55.0-59.9%</a:t>
            </a:r>
          </a:p>
        </p:txBody>
      </p:sp>
      <p:sp>
        <p:nvSpPr>
          <p:cNvPr id="110596" name="Rectangle 216"/>
          <p:cNvSpPr>
            <a:spLocks noChangeArrowheads="1"/>
          </p:cNvSpPr>
          <p:nvPr/>
        </p:nvSpPr>
        <p:spPr bwMode="auto">
          <a:xfrm>
            <a:off x="6324600" y="2362200"/>
            <a:ext cx="1371600" cy="393700"/>
          </a:xfrm>
          <a:prstGeom prst="rect">
            <a:avLst/>
          </a:prstGeom>
          <a:solidFill>
            <a:srgbClr val="66FFFF"/>
          </a:solidFill>
          <a:ln w="9525">
            <a:solidFill>
              <a:schemeClr val="tx1"/>
            </a:solidFill>
            <a:miter lim="800000"/>
            <a:headEnd/>
            <a:tailEnd/>
          </a:ln>
        </p:spPr>
        <p:txBody>
          <a:bodyPr wrap="none" anchor="ctr"/>
          <a:lstStyle/>
          <a:p>
            <a:pPr algn="ctr"/>
            <a:r>
              <a:rPr lang="en-US" b="1">
                <a:latin typeface="Times New Roman" pitchFamily="18" charset="0"/>
              </a:rPr>
              <a:t>60.0-64.9%</a:t>
            </a:r>
          </a:p>
        </p:txBody>
      </p:sp>
      <p:sp>
        <p:nvSpPr>
          <p:cNvPr id="110597" name="Rectangle 216"/>
          <p:cNvSpPr>
            <a:spLocks noChangeArrowheads="1"/>
          </p:cNvSpPr>
          <p:nvPr/>
        </p:nvSpPr>
        <p:spPr bwMode="auto">
          <a:xfrm>
            <a:off x="6324600" y="2895600"/>
            <a:ext cx="1371600" cy="393700"/>
          </a:xfrm>
          <a:prstGeom prst="rect">
            <a:avLst/>
          </a:prstGeom>
          <a:solidFill>
            <a:srgbClr val="FFCCFF"/>
          </a:solidFill>
          <a:ln w="9525">
            <a:solidFill>
              <a:schemeClr val="tx1"/>
            </a:solidFill>
            <a:miter lim="800000"/>
            <a:headEnd/>
            <a:tailEnd/>
          </a:ln>
        </p:spPr>
        <p:txBody>
          <a:bodyPr wrap="none" anchor="ctr"/>
          <a:lstStyle/>
          <a:p>
            <a:pPr algn="ctr"/>
            <a:r>
              <a:rPr lang="en-US" b="1">
                <a:latin typeface="Times New Roman" pitchFamily="18" charset="0"/>
              </a:rPr>
              <a:t>65.0-69.9%</a:t>
            </a:r>
          </a:p>
        </p:txBody>
      </p:sp>
      <p:sp>
        <p:nvSpPr>
          <p:cNvPr id="110598" name="Rectangle 216"/>
          <p:cNvSpPr>
            <a:spLocks noChangeArrowheads="1"/>
          </p:cNvSpPr>
          <p:nvPr/>
        </p:nvSpPr>
        <p:spPr bwMode="auto">
          <a:xfrm>
            <a:off x="6324600" y="3962400"/>
            <a:ext cx="1371600" cy="393700"/>
          </a:xfrm>
          <a:prstGeom prst="rect">
            <a:avLst/>
          </a:prstGeom>
          <a:solidFill>
            <a:srgbClr val="008000"/>
          </a:solidFill>
          <a:ln w="9525">
            <a:solidFill>
              <a:schemeClr val="tx1"/>
            </a:solidFill>
            <a:miter lim="800000"/>
            <a:headEnd/>
            <a:tailEnd/>
          </a:ln>
        </p:spPr>
        <p:txBody>
          <a:bodyPr wrap="none" anchor="ctr"/>
          <a:lstStyle/>
          <a:p>
            <a:pPr algn="ctr"/>
            <a:r>
              <a:rPr lang="en-US" b="1" u="sng">
                <a:latin typeface="Times New Roman" pitchFamily="18" charset="0"/>
              </a:rPr>
              <a:t>&gt;</a:t>
            </a:r>
            <a:r>
              <a:rPr lang="en-US" b="1">
                <a:latin typeface="Times New Roman" pitchFamily="18" charset="0"/>
              </a:rPr>
              <a:t>75.0%</a:t>
            </a:r>
          </a:p>
        </p:txBody>
      </p:sp>
      <p:sp>
        <p:nvSpPr>
          <p:cNvPr id="110599" name="Rectangle 216"/>
          <p:cNvSpPr>
            <a:spLocks noChangeArrowheads="1"/>
          </p:cNvSpPr>
          <p:nvPr/>
        </p:nvSpPr>
        <p:spPr bwMode="auto">
          <a:xfrm>
            <a:off x="6324600" y="1219200"/>
            <a:ext cx="1371600" cy="3937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50.1-54.9%</a:t>
            </a:r>
          </a:p>
        </p:txBody>
      </p:sp>
      <p:sp>
        <p:nvSpPr>
          <p:cNvPr id="110600" name="TextBox 16"/>
          <p:cNvSpPr txBox="1">
            <a:spLocks noChangeArrowheads="1"/>
          </p:cNvSpPr>
          <p:nvPr/>
        </p:nvSpPr>
        <p:spPr bwMode="auto">
          <a:xfrm>
            <a:off x="381000" y="611981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t>*Data Source: 2012 Behavioral Risk Factor Surveillance Survey (BRFSS)</a:t>
            </a:r>
          </a:p>
          <a:p>
            <a:pPr eaLnBrk="1" hangingPunct="1"/>
            <a:r>
              <a:rPr lang="en-US" sz="1200"/>
              <a:t>Individuals may have been vaccinated at physician offices, public health clinics, hospitals, retail pharmacies, or place of employment</a:t>
            </a:r>
          </a:p>
        </p:txBody>
      </p:sp>
      <p:sp>
        <p:nvSpPr>
          <p:cNvPr id="110601" name="Rectangle 216"/>
          <p:cNvSpPr>
            <a:spLocks noChangeArrowheads="1"/>
          </p:cNvSpPr>
          <p:nvPr/>
        </p:nvSpPr>
        <p:spPr bwMode="auto">
          <a:xfrm>
            <a:off x="6324600" y="3429000"/>
            <a:ext cx="1371600" cy="393700"/>
          </a:xfrm>
          <a:prstGeom prst="rect">
            <a:avLst/>
          </a:prstGeom>
          <a:solidFill>
            <a:srgbClr val="9933FF"/>
          </a:solidFill>
          <a:ln w="9525">
            <a:solidFill>
              <a:schemeClr val="tx1"/>
            </a:solidFill>
            <a:miter lim="800000"/>
            <a:headEnd/>
            <a:tailEnd/>
          </a:ln>
        </p:spPr>
        <p:txBody>
          <a:bodyPr wrap="none" anchor="ctr"/>
          <a:lstStyle/>
          <a:p>
            <a:pPr algn="ctr"/>
            <a:r>
              <a:rPr lang="en-US" b="1">
                <a:latin typeface="Times New Roman" pitchFamily="18" charset="0"/>
              </a:rPr>
              <a:t>70.0-74.9%</a:t>
            </a:r>
          </a:p>
        </p:txBody>
      </p:sp>
      <p:pic>
        <p:nvPicPr>
          <p:cNvPr id="11060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449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03" name="Text Box 218"/>
          <p:cNvSpPr txBox="1">
            <a:spLocks noChangeArrowheads="1"/>
          </p:cNvSpPr>
          <p:nvPr/>
        </p:nvSpPr>
        <p:spPr bwMode="auto">
          <a:xfrm>
            <a:off x="5105400" y="4419600"/>
            <a:ext cx="381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2400">
              <a:cs typeface="Arial" pitchFamily="34" charset="0"/>
            </a:endParaRPr>
          </a:p>
          <a:p>
            <a:pPr algn="ctr" eaLnBrk="1" hangingPunct="1"/>
            <a:r>
              <a:rPr lang="en-US" sz="2000">
                <a:cs typeface="Arial" pitchFamily="34" charset="0"/>
              </a:rPr>
              <a:t>Healthy People 2020 Goal: 90%</a:t>
            </a:r>
          </a:p>
          <a:p>
            <a:pPr algn="ctr" eaLnBrk="1" hangingPunct="1"/>
            <a:r>
              <a:rPr lang="en-US" sz="2000">
                <a:cs typeface="Arial" pitchFamily="34" charset="0"/>
              </a:rPr>
              <a:t>United States: 68.8%</a:t>
            </a:r>
          </a:p>
          <a:p>
            <a:pPr algn="ctr" eaLnBrk="1" hangingPunct="1"/>
            <a:r>
              <a:rPr lang="en-US" sz="2000">
                <a:cs typeface="Arial" pitchFamily="34" charset="0"/>
              </a:rPr>
              <a:t> Georgia: 66.2%</a:t>
            </a:r>
            <a:endParaRPr lang="en-US" sz="2400">
              <a:latin typeface="Times New Roman" pitchFamily="18" charset="0"/>
            </a:endParaRPr>
          </a:p>
        </p:txBody>
      </p:sp>
    </p:spTree>
    <p:extLst>
      <p:ext uri="{BB962C8B-B14F-4D97-AF65-F5344CB8AC3E}">
        <p14:creationId xmlns:p14="http://schemas.microsoft.com/office/powerpoint/2010/main" val="2978056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a:bodyPr>
          <a:lstStyle/>
          <a:p>
            <a:pPr algn="ctr">
              <a:defRPr/>
            </a:pPr>
            <a:r>
              <a:rPr lang="en-US" kern="1200" dirty="0" smtClean="0">
                <a:solidFill>
                  <a:srgbClr val="C00000"/>
                </a:solidFill>
              </a:rPr>
              <a:t>Notice of Requirements</a:t>
            </a:r>
            <a:endParaRPr lang="en-US" dirty="0">
              <a:solidFill>
                <a:srgbClr val="C00000"/>
              </a:solidFill>
            </a:endParaRPr>
          </a:p>
        </p:txBody>
      </p:sp>
      <p:sp>
        <p:nvSpPr>
          <p:cNvPr id="7171" name="Content Placeholder 2"/>
          <p:cNvSpPr>
            <a:spLocks noGrp="1"/>
          </p:cNvSpPr>
          <p:nvPr>
            <p:ph idx="1"/>
          </p:nvPr>
        </p:nvSpPr>
        <p:spPr>
          <a:xfrm>
            <a:off x="152400" y="1066800"/>
            <a:ext cx="8229600" cy="5372101"/>
          </a:xfrm>
        </p:spPr>
        <p:txBody>
          <a:bodyPr/>
          <a:lstStyle/>
          <a:p>
            <a:r>
              <a:rPr lang="en-US" sz="2000" dirty="0" smtClean="0"/>
              <a:t>To obtain nursing contact hours for this session, you must be present for the entire presentation and complete and submit an evaluation.  </a:t>
            </a:r>
          </a:p>
          <a:p>
            <a:pPr marL="0" indent="0">
              <a:buNone/>
            </a:pPr>
            <a:endParaRPr lang="en-US" sz="2000" dirty="0" smtClean="0"/>
          </a:p>
          <a:p>
            <a:r>
              <a:rPr lang="en-US" sz="2000" dirty="0" smtClean="0"/>
              <a:t>Contact hours for this session will be available only for those who successfully complete this educational activity.</a:t>
            </a:r>
          </a:p>
          <a:p>
            <a:endParaRPr lang="en-US" dirty="0" smtClean="0"/>
          </a:p>
        </p:txBody>
      </p:sp>
    </p:spTree>
    <p:extLst>
      <p:ext uri="{BB962C8B-B14F-4D97-AF65-F5344CB8AC3E}">
        <p14:creationId xmlns:p14="http://schemas.microsoft.com/office/powerpoint/2010/main" val="343014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lstStyle/>
          <a:p>
            <a:r>
              <a:rPr lang="en-US" dirty="0" smtClean="0">
                <a:solidFill>
                  <a:srgbClr val="FF0000"/>
                </a:solidFill>
              </a:rPr>
              <a:t>Cocooning Strategy</a:t>
            </a:r>
            <a:endParaRPr lang="en-US" dirty="0">
              <a:solidFill>
                <a:srgbClr val="FF0000"/>
              </a:solidFill>
            </a:endParaRPr>
          </a:p>
        </p:txBody>
      </p:sp>
      <p:pic>
        <p:nvPicPr>
          <p:cNvPr id="3" name="Picture 7"/>
          <p:cNvPicPr>
            <a:picLocks noChangeAspect="1" noChangeArrowheads="1"/>
          </p:cNvPicPr>
          <p:nvPr/>
        </p:nvPicPr>
        <p:blipFill>
          <a:blip r:embed="rId3" cstate="print"/>
          <a:srcRect/>
          <a:stretch>
            <a:fillRect/>
          </a:stretch>
        </p:blipFill>
        <p:spPr bwMode="auto">
          <a:xfrm>
            <a:off x="457200" y="1905000"/>
            <a:ext cx="2514600" cy="2066925"/>
          </a:xfrm>
          <a:prstGeom prst="rect">
            <a:avLst/>
          </a:prstGeom>
          <a:noFill/>
          <a:ln w="9525">
            <a:noFill/>
            <a:miter lim="800000"/>
            <a:headEnd/>
            <a:tailEnd/>
          </a:ln>
        </p:spPr>
      </p:pic>
      <p:pic>
        <p:nvPicPr>
          <p:cNvPr id="4" name="Picture 6"/>
          <p:cNvPicPr>
            <a:picLocks noChangeAspect="1" noChangeArrowheads="1"/>
          </p:cNvPicPr>
          <p:nvPr/>
        </p:nvPicPr>
        <p:blipFill>
          <a:blip r:embed="rId4" cstate="print"/>
          <a:srcRect/>
          <a:stretch>
            <a:fillRect/>
          </a:stretch>
        </p:blipFill>
        <p:spPr bwMode="auto">
          <a:xfrm>
            <a:off x="3429000" y="1371600"/>
            <a:ext cx="2514600" cy="1752600"/>
          </a:xfrm>
          <a:prstGeom prst="rect">
            <a:avLst/>
          </a:prstGeom>
          <a:noFill/>
          <a:ln w="9525">
            <a:noFill/>
            <a:miter lim="800000"/>
            <a:headEnd/>
            <a:tailEnd/>
          </a:ln>
        </p:spPr>
      </p:pic>
      <p:pic>
        <p:nvPicPr>
          <p:cNvPr id="5" name="Picture 5"/>
          <p:cNvPicPr>
            <a:picLocks noChangeAspect="1" noChangeArrowheads="1"/>
          </p:cNvPicPr>
          <p:nvPr/>
        </p:nvPicPr>
        <p:blipFill>
          <a:blip r:embed="rId5" cstate="print"/>
          <a:srcRect/>
          <a:stretch>
            <a:fillRect/>
          </a:stretch>
        </p:blipFill>
        <p:spPr bwMode="auto">
          <a:xfrm>
            <a:off x="6172200" y="1676400"/>
            <a:ext cx="2570163" cy="2057400"/>
          </a:xfrm>
          <a:prstGeom prst="rect">
            <a:avLst/>
          </a:prstGeom>
          <a:noFill/>
          <a:ln w="9525">
            <a:noFill/>
            <a:miter lim="800000"/>
            <a:headEnd/>
            <a:tailEnd/>
          </a:ln>
        </p:spPr>
      </p:pic>
      <p:pic>
        <p:nvPicPr>
          <p:cNvPr id="6" name="Picture 8"/>
          <p:cNvPicPr>
            <a:picLocks noChangeAspect="1" noChangeArrowheads="1"/>
          </p:cNvPicPr>
          <p:nvPr/>
        </p:nvPicPr>
        <p:blipFill>
          <a:blip r:embed="rId6" cstate="print"/>
          <a:srcRect/>
          <a:stretch>
            <a:fillRect/>
          </a:stretch>
        </p:blipFill>
        <p:spPr bwMode="auto">
          <a:xfrm>
            <a:off x="1371600" y="4495800"/>
            <a:ext cx="1600200" cy="1828800"/>
          </a:xfrm>
          <a:prstGeom prst="rect">
            <a:avLst/>
          </a:prstGeom>
          <a:noFill/>
          <a:ln w="9525">
            <a:noFill/>
            <a:miter lim="800000"/>
            <a:headEnd/>
            <a:tailEnd/>
          </a:ln>
        </p:spPr>
      </p:pic>
      <p:pic>
        <p:nvPicPr>
          <p:cNvPr id="7" name="Picture 10"/>
          <p:cNvPicPr>
            <a:picLocks noChangeAspect="1" noChangeArrowheads="1"/>
          </p:cNvPicPr>
          <p:nvPr/>
        </p:nvPicPr>
        <p:blipFill>
          <a:blip r:embed="rId7" cstate="print"/>
          <a:srcRect/>
          <a:stretch>
            <a:fillRect/>
          </a:stretch>
        </p:blipFill>
        <p:spPr bwMode="auto">
          <a:xfrm>
            <a:off x="3352800" y="3429000"/>
            <a:ext cx="2505075" cy="2047875"/>
          </a:xfrm>
          <a:prstGeom prst="rect">
            <a:avLst/>
          </a:prstGeom>
          <a:noFill/>
          <a:ln w="9525">
            <a:noFill/>
            <a:miter lim="800000"/>
            <a:headEnd/>
            <a:tailEnd/>
          </a:ln>
        </p:spPr>
      </p:pic>
      <p:pic>
        <p:nvPicPr>
          <p:cNvPr id="8" name="Picture 9"/>
          <p:cNvPicPr>
            <a:picLocks noChangeAspect="1" noChangeArrowheads="1"/>
          </p:cNvPicPr>
          <p:nvPr/>
        </p:nvPicPr>
        <p:blipFill>
          <a:blip r:embed="rId8" cstate="print"/>
          <a:srcRect/>
          <a:stretch>
            <a:fillRect/>
          </a:stretch>
        </p:blipFill>
        <p:spPr bwMode="auto">
          <a:xfrm>
            <a:off x="6553200" y="4038600"/>
            <a:ext cx="2222500" cy="2133600"/>
          </a:xfrm>
          <a:prstGeom prst="rect">
            <a:avLst/>
          </a:prstGeom>
          <a:noFill/>
          <a:ln w="9525">
            <a:noFill/>
            <a:miter lim="800000"/>
            <a:headEnd/>
            <a:tailEnd/>
          </a:ln>
        </p:spPr>
      </p:pic>
      <p:pic>
        <p:nvPicPr>
          <p:cNvPr id="16386" name="Picture 2" descr="C:\Documents and Settings\jpmcgruder\Local Settings\Temporary Internet Files\Content.IE5\7QD4DH73\MC900361634[1].wmf"/>
          <p:cNvPicPr>
            <a:picLocks noChangeAspect="1" noChangeArrowheads="1"/>
          </p:cNvPicPr>
          <p:nvPr/>
        </p:nvPicPr>
        <p:blipFill>
          <a:blip r:embed="rId9" cstate="print"/>
          <a:srcRect/>
          <a:stretch>
            <a:fillRect/>
          </a:stretch>
        </p:blipFill>
        <p:spPr bwMode="auto">
          <a:xfrm>
            <a:off x="3810000" y="3352800"/>
            <a:ext cx="1818742" cy="2004365"/>
          </a:xfrm>
          <a:prstGeom prst="rect">
            <a:avLst/>
          </a:prstGeom>
          <a:noFill/>
        </p:spPr>
      </p:pic>
    </p:spTree>
    <p:extLst>
      <p:ext uri="{BB962C8B-B14F-4D97-AF65-F5344CB8AC3E}">
        <p14:creationId xmlns:p14="http://schemas.microsoft.com/office/powerpoint/2010/main" val="4072130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0"/>
            <a:ext cx="8839200" cy="1066800"/>
          </a:xfrm>
        </p:spPr>
        <p:txBody>
          <a:bodyPr>
            <a:normAutofit fontScale="90000"/>
          </a:bodyPr>
          <a:lstStyle/>
          <a:p>
            <a:pPr eaLnBrk="1" hangingPunct="1"/>
            <a:r>
              <a:rPr lang="en-US" sz="3600" b="1" dirty="0" smtClean="0">
                <a:solidFill>
                  <a:srgbClr val="C00000"/>
                </a:solidFill>
              </a:rPr>
              <a:t>Diphtheria, Tetanus and Pertussis Vaccines </a:t>
            </a:r>
            <a:br>
              <a:rPr lang="en-US" sz="3600" b="1" dirty="0" smtClean="0">
                <a:solidFill>
                  <a:srgbClr val="C00000"/>
                </a:solidFill>
              </a:rPr>
            </a:br>
            <a:r>
              <a:rPr lang="en-US" sz="3600" b="1" dirty="0" smtClean="0">
                <a:solidFill>
                  <a:srgbClr val="C00000"/>
                </a:solidFill>
              </a:rPr>
              <a:t>for Adolescents</a:t>
            </a:r>
          </a:p>
        </p:txBody>
      </p:sp>
      <p:sp>
        <p:nvSpPr>
          <p:cNvPr id="265221" name="Text Box 5"/>
          <p:cNvSpPr txBox="1">
            <a:spLocks noChangeArrowheads="1"/>
          </p:cNvSpPr>
          <p:nvPr/>
        </p:nvSpPr>
        <p:spPr bwMode="auto">
          <a:xfrm>
            <a:off x="762000" y="1297202"/>
            <a:ext cx="7772400" cy="1828193"/>
          </a:xfrm>
          <a:prstGeom prst="rect">
            <a:avLst/>
          </a:prstGeom>
          <a:noFill/>
          <a:ln w="9525">
            <a:noFill/>
            <a:miter lim="800000"/>
            <a:headEnd/>
            <a:tailEnd/>
          </a:ln>
        </p:spPr>
        <p:txBody>
          <a:bodyPr>
            <a:spAutoFit/>
          </a:bodyPr>
          <a:lstStyle/>
          <a:p>
            <a:pPr>
              <a:lnSpc>
                <a:spcPct val="90000"/>
              </a:lnSpc>
              <a:spcBef>
                <a:spcPct val="50000"/>
              </a:spcBef>
            </a:pPr>
            <a:r>
              <a:rPr lang="en-US" sz="2400" u="sng" dirty="0">
                <a:solidFill>
                  <a:prstClr val="black"/>
                </a:solidFill>
                <a:latin typeface="+mn-lt"/>
              </a:rPr>
              <a:t>Older Children and Adolescents: Booster Dose of </a:t>
            </a:r>
            <a:r>
              <a:rPr lang="en-US" sz="2400" b="1" u="sng" dirty="0" smtClean="0">
                <a:solidFill>
                  <a:srgbClr val="C00000"/>
                </a:solidFill>
                <a:latin typeface="+mn-lt"/>
              </a:rPr>
              <a:t>Tdap*</a:t>
            </a:r>
            <a:r>
              <a:rPr lang="en-US" sz="2400" dirty="0" smtClean="0">
                <a:solidFill>
                  <a:srgbClr val="C00000"/>
                </a:solidFill>
                <a:latin typeface="+mn-lt"/>
              </a:rPr>
              <a:t> </a:t>
            </a:r>
            <a:endParaRPr lang="en-US" sz="2400" dirty="0">
              <a:solidFill>
                <a:srgbClr val="C00000"/>
              </a:solidFill>
              <a:latin typeface="+mn-lt"/>
            </a:endParaRPr>
          </a:p>
          <a:p>
            <a:pPr lvl="1">
              <a:lnSpc>
                <a:spcPct val="90000"/>
              </a:lnSpc>
              <a:spcBef>
                <a:spcPct val="50000"/>
              </a:spcBef>
              <a:buClr>
                <a:srgbClr val="FFFFCC"/>
              </a:buClr>
            </a:pPr>
            <a:r>
              <a:rPr lang="en-US" sz="2400" dirty="0" smtClean="0">
                <a:solidFill>
                  <a:prstClr val="black"/>
                </a:solidFill>
                <a:latin typeface="Calibri" pitchFamily="34" charset="0"/>
              </a:rPr>
              <a:t>-</a:t>
            </a:r>
            <a:r>
              <a:rPr lang="en-US" sz="2400" dirty="0" smtClean="0">
                <a:solidFill>
                  <a:prstClr val="black"/>
                </a:solidFill>
                <a:latin typeface="+mn-lt"/>
              </a:rPr>
              <a:t>one dose to all 11 through </a:t>
            </a:r>
            <a:r>
              <a:rPr lang="en-US" sz="2400" dirty="0">
                <a:solidFill>
                  <a:prstClr val="black"/>
                </a:solidFill>
                <a:latin typeface="+mn-lt"/>
              </a:rPr>
              <a:t>12 </a:t>
            </a:r>
            <a:r>
              <a:rPr lang="en-US" sz="2400" dirty="0" smtClean="0">
                <a:solidFill>
                  <a:prstClr val="black"/>
                </a:solidFill>
                <a:latin typeface="+mn-lt"/>
              </a:rPr>
              <a:t>years; Catch-up </a:t>
            </a:r>
            <a:r>
              <a:rPr lang="en-US" sz="2400" dirty="0">
                <a:solidFill>
                  <a:prstClr val="black"/>
                </a:solidFill>
                <a:latin typeface="+mn-lt"/>
              </a:rPr>
              <a:t>for all adolescents who have not received Tdap</a:t>
            </a:r>
          </a:p>
          <a:p>
            <a:pPr lvl="1">
              <a:spcBef>
                <a:spcPct val="50000"/>
              </a:spcBef>
              <a:buClr>
                <a:srgbClr val="FFFFCC"/>
              </a:buClr>
            </a:pPr>
            <a:r>
              <a:rPr lang="en-US" sz="2400" dirty="0" smtClean="0">
                <a:solidFill>
                  <a:prstClr val="black"/>
                </a:solidFill>
                <a:latin typeface="+mn-lt"/>
              </a:rPr>
              <a:t>-Use </a:t>
            </a:r>
            <a:r>
              <a:rPr lang="en-US" sz="2400" dirty="0">
                <a:solidFill>
                  <a:prstClr val="black"/>
                </a:solidFill>
                <a:latin typeface="+mn-lt"/>
              </a:rPr>
              <a:t>Tdap regardless of interval since last </a:t>
            </a:r>
            <a:r>
              <a:rPr lang="en-US" sz="2400" dirty="0" smtClean="0">
                <a:solidFill>
                  <a:prstClr val="black"/>
                </a:solidFill>
                <a:latin typeface="+mn-lt"/>
              </a:rPr>
              <a:t>Td</a:t>
            </a:r>
          </a:p>
        </p:txBody>
      </p:sp>
      <p:sp>
        <p:nvSpPr>
          <p:cNvPr id="274438" name="TextBox 5"/>
          <p:cNvSpPr txBox="1">
            <a:spLocks noChangeArrowheads="1"/>
          </p:cNvSpPr>
          <p:nvPr/>
        </p:nvSpPr>
        <p:spPr bwMode="auto">
          <a:xfrm>
            <a:off x="152400" y="5986272"/>
            <a:ext cx="8839200" cy="304800"/>
          </a:xfrm>
          <a:prstGeom prst="rect">
            <a:avLst/>
          </a:prstGeom>
          <a:noFill/>
          <a:ln w="9525">
            <a:noFill/>
            <a:miter lim="800000"/>
            <a:headEnd/>
            <a:tailEnd/>
          </a:ln>
        </p:spPr>
        <p:txBody>
          <a:bodyPr>
            <a:spAutoFit/>
          </a:bodyPr>
          <a:lstStyle/>
          <a:p>
            <a:r>
              <a:rPr lang="en-US" sz="1400" dirty="0">
                <a:solidFill>
                  <a:prstClr val="black"/>
                </a:solidFill>
                <a:latin typeface="Calibri" pitchFamily="34" charset="0"/>
              </a:rPr>
              <a:t>   Ref:  Updated Recommendations for Use of Tdap Vaccine from ACIP, 2010 MMWR 2011; 60(01);13-15 Jan 14, 2011</a:t>
            </a:r>
            <a:endParaRPr lang="en-US" sz="1600" dirty="0">
              <a:solidFill>
                <a:prstClr val="black"/>
              </a:solidFill>
            </a:endParaRPr>
          </a:p>
        </p:txBody>
      </p:sp>
      <p:sp>
        <p:nvSpPr>
          <p:cNvPr id="4" name="Rectangle 3"/>
          <p:cNvSpPr/>
          <p:nvPr/>
        </p:nvSpPr>
        <p:spPr>
          <a:xfrm>
            <a:off x="280416" y="4724400"/>
            <a:ext cx="8534400" cy="923330"/>
          </a:xfrm>
          <a:prstGeom prst="rect">
            <a:avLst/>
          </a:prstGeom>
        </p:spPr>
        <p:txBody>
          <a:bodyPr wrap="square">
            <a:spAutoFit/>
          </a:bodyPr>
          <a:lstStyle/>
          <a:p>
            <a:r>
              <a:rPr lang="en-US" dirty="0">
                <a:solidFill>
                  <a:prstClr val="black"/>
                </a:solidFill>
              </a:rPr>
              <a:t>Effective July 1, 2014 children born on or after January 1, 2002 who are attending seventh grade, and children who are new entrants into a Georgia school in grades eight through twelve, must have received one dose of </a:t>
            </a:r>
            <a:r>
              <a:rPr lang="en-US" dirty="0" smtClean="0">
                <a:solidFill>
                  <a:prstClr val="black"/>
                </a:solidFill>
              </a:rPr>
              <a:t>Tdap vaccine.</a:t>
            </a:r>
            <a:endParaRPr lang="en-US" dirty="0">
              <a:solidFill>
                <a:prstClr val="black"/>
              </a:solidFill>
            </a:endParaRPr>
          </a:p>
        </p:txBody>
      </p:sp>
    </p:spTree>
    <p:extLst>
      <p:ext uri="{BB962C8B-B14F-4D97-AF65-F5344CB8AC3E}">
        <p14:creationId xmlns:p14="http://schemas.microsoft.com/office/powerpoint/2010/main" val="36257100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2744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idx="4294967295"/>
          </p:nvPr>
        </p:nvSpPr>
        <p:spPr>
          <a:xfrm>
            <a:off x="0" y="0"/>
            <a:ext cx="8915400" cy="990600"/>
          </a:xfrm>
        </p:spPr>
        <p:txBody>
          <a:bodyPr>
            <a:noAutofit/>
          </a:bodyPr>
          <a:lstStyle/>
          <a:p>
            <a:r>
              <a:rPr lang="en-US" sz="3200" b="1" dirty="0" smtClean="0">
                <a:solidFill>
                  <a:srgbClr val="C00000"/>
                </a:solidFill>
              </a:rPr>
              <a:t>Immunize Pregnant Adolescents with Tdap </a:t>
            </a:r>
          </a:p>
        </p:txBody>
      </p:sp>
      <p:sp>
        <p:nvSpPr>
          <p:cNvPr id="212995" name="Text Box 4"/>
          <p:cNvSpPr txBox="1">
            <a:spLocks noChangeArrowheads="1"/>
          </p:cNvSpPr>
          <p:nvPr/>
        </p:nvSpPr>
        <p:spPr bwMode="auto">
          <a:xfrm>
            <a:off x="838200" y="6172200"/>
            <a:ext cx="7543800" cy="276999"/>
          </a:xfrm>
          <a:prstGeom prst="rect">
            <a:avLst/>
          </a:prstGeom>
          <a:noFill/>
          <a:ln w="9525">
            <a:noFill/>
            <a:miter lim="800000"/>
            <a:headEnd/>
            <a:tailEnd/>
          </a:ln>
        </p:spPr>
        <p:txBody>
          <a:bodyPr wrap="square">
            <a:spAutoFit/>
          </a:bodyPr>
          <a:lstStyle/>
          <a:p>
            <a:r>
              <a:rPr lang="en-US" sz="1200" b="1" dirty="0" smtClean="0">
                <a:solidFill>
                  <a:prstClr val="black"/>
                </a:solidFill>
                <a:cs typeface="Arial" charset="0"/>
              </a:rPr>
              <a:t>Reference:</a:t>
            </a:r>
            <a:r>
              <a:rPr lang="en-US" sz="1200" dirty="0" smtClean="0">
                <a:solidFill>
                  <a:prstClr val="black"/>
                </a:solidFill>
                <a:cs typeface="Arial" charset="0"/>
              </a:rPr>
              <a:t>  1. </a:t>
            </a:r>
            <a:r>
              <a:rPr lang="en-US" sz="1200" b="1" dirty="0" smtClean="0">
                <a:solidFill>
                  <a:prstClr val="black"/>
                </a:solidFill>
                <a:cs typeface="Arial" charset="0"/>
              </a:rPr>
              <a:t>MMWR </a:t>
            </a:r>
            <a:r>
              <a:rPr lang="en-US" sz="1200" b="1" dirty="0">
                <a:solidFill>
                  <a:prstClr val="black"/>
                </a:solidFill>
                <a:cs typeface="Arial" charset="0"/>
              </a:rPr>
              <a:t>February 22, 2013; 62 (7); 131-135 </a:t>
            </a:r>
            <a:endParaRPr lang="en-US" sz="1200" dirty="0">
              <a:solidFill>
                <a:prstClr val="black"/>
              </a:solidFill>
              <a:cs typeface="Arial" charset="0"/>
            </a:endParaRPr>
          </a:p>
        </p:txBody>
      </p:sp>
      <p:sp>
        <p:nvSpPr>
          <p:cNvPr id="5" name="TextBox 4"/>
          <p:cNvSpPr txBox="1"/>
          <p:nvPr/>
        </p:nvSpPr>
        <p:spPr>
          <a:xfrm>
            <a:off x="228600" y="1219200"/>
            <a:ext cx="8534400" cy="3416320"/>
          </a:xfrm>
          <a:prstGeom prst="rect">
            <a:avLst/>
          </a:prstGeom>
          <a:noFill/>
        </p:spPr>
        <p:txBody>
          <a:bodyPr wrap="square">
            <a:spAutoFit/>
          </a:bodyPr>
          <a:lstStyle/>
          <a:p>
            <a:pPr>
              <a:buClr>
                <a:srgbClr val="FFFFFF"/>
              </a:buClr>
              <a:buSzPct val="110000"/>
              <a:defRPr/>
            </a:pPr>
            <a:r>
              <a:rPr lang="en-US" sz="2400" dirty="0" smtClean="0">
                <a:solidFill>
                  <a:prstClr val="black"/>
                </a:solidFill>
                <a:latin typeface="Calibri"/>
                <a:cs typeface="Arial" charset="0"/>
              </a:rPr>
              <a:t>-One dose </a:t>
            </a:r>
            <a:r>
              <a:rPr lang="en-US" sz="2400" dirty="0">
                <a:solidFill>
                  <a:prstClr val="black"/>
                </a:solidFill>
                <a:latin typeface="Calibri"/>
                <a:cs typeface="Arial" charset="0"/>
              </a:rPr>
              <a:t>of Tdap should be administered during </a:t>
            </a:r>
            <a:r>
              <a:rPr lang="en-US" sz="2400" u="sng" dirty="0">
                <a:solidFill>
                  <a:prstClr val="black"/>
                </a:solidFill>
                <a:latin typeface="Calibri"/>
                <a:cs typeface="Arial" charset="0"/>
              </a:rPr>
              <a:t>each</a:t>
            </a:r>
            <a:r>
              <a:rPr lang="en-US" sz="2400" dirty="0">
                <a:solidFill>
                  <a:prstClr val="black"/>
                </a:solidFill>
                <a:latin typeface="Calibri"/>
                <a:cs typeface="Arial" charset="0"/>
              </a:rPr>
              <a:t> pregnancy</a:t>
            </a:r>
            <a:r>
              <a:rPr lang="en-US" sz="2400" dirty="0" smtClean="0">
                <a:solidFill>
                  <a:prstClr val="black"/>
                </a:solidFill>
                <a:latin typeface="Calibri"/>
                <a:cs typeface="Arial" charset="0"/>
              </a:rPr>
              <a:t>, irrespective </a:t>
            </a:r>
            <a:r>
              <a:rPr lang="en-US" sz="2400" dirty="0">
                <a:solidFill>
                  <a:prstClr val="black"/>
                </a:solidFill>
                <a:latin typeface="Calibri"/>
                <a:cs typeface="Arial" charset="0"/>
              </a:rPr>
              <a:t>of the prior history of receiving Tdap. </a:t>
            </a:r>
            <a:endParaRPr lang="en-US" sz="2400" dirty="0" smtClean="0">
              <a:solidFill>
                <a:prstClr val="black"/>
              </a:solidFill>
              <a:latin typeface="Calibri"/>
              <a:cs typeface="Arial" charset="0"/>
            </a:endParaRPr>
          </a:p>
          <a:p>
            <a:pPr>
              <a:buClr>
                <a:srgbClr val="FFFFFF"/>
              </a:buClr>
              <a:buSzPct val="110000"/>
              <a:buFont typeface="Arial" pitchFamily="34" charset="0"/>
              <a:buChar char="•"/>
              <a:defRPr/>
            </a:pPr>
            <a:endParaRPr lang="en-US" sz="2400" dirty="0" smtClean="0">
              <a:solidFill>
                <a:prstClr val="black"/>
              </a:solidFill>
              <a:latin typeface="Calibri"/>
              <a:cs typeface="Arial" charset="0"/>
            </a:endParaRPr>
          </a:p>
          <a:p>
            <a:pPr>
              <a:buClr>
                <a:srgbClr val="FFFFFF"/>
              </a:buClr>
              <a:buSzPct val="110000"/>
              <a:defRPr/>
            </a:pPr>
            <a:r>
              <a:rPr lang="en-US" sz="2400" dirty="0" smtClean="0">
                <a:solidFill>
                  <a:prstClr val="black"/>
                </a:solidFill>
                <a:latin typeface="Calibri"/>
                <a:cs typeface="Arial" charset="0"/>
              </a:rPr>
              <a:t>-To maximize the maternal antibody response and passive antibody transfer to the infant the optimal timing for the administration of Tdap is between  27 and 36 weeks gestation.</a:t>
            </a:r>
          </a:p>
          <a:p>
            <a:pPr>
              <a:buClr>
                <a:srgbClr val="FFFFFF"/>
              </a:buClr>
              <a:buSzPct val="110000"/>
              <a:defRPr/>
            </a:pPr>
            <a:endParaRPr lang="en-US" sz="2400" dirty="0" smtClean="0">
              <a:solidFill>
                <a:prstClr val="black"/>
              </a:solidFill>
              <a:latin typeface="Calibri"/>
              <a:cs typeface="Arial" charset="0"/>
            </a:endParaRPr>
          </a:p>
          <a:p>
            <a:pPr>
              <a:buClr>
                <a:srgbClr val="FFFFFF"/>
              </a:buClr>
              <a:buSzPct val="110000"/>
              <a:defRPr/>
            </a:pPr>
            <a:r>
              <a:rPr lang="en-US" sz="2400" dirty="0" smtClean="0">
                <a:solidFill>
                  <a:prstClr val="black"/>
                </a:solidFill>
                <a:latin typeface="Calibri"/>
                <a:cs typeface="Arial" charset="0"/>
              </a:rPr>
              <a:t>-If </a:t>
            </a:r>
            <a:r>
              <a:rPr lang="en-US" sz="2400" dirty="0">
                <a:solidFill>
                  <a:prstClr val="black"/>
                </a:solidFill>
                <a:latin typeface="Calibri"/>
                <a:cs typeface="Arial" charset="0"/>
              </a:rPr>
              <a:t>Tdap is not given during pregnancy, and has </a:t>
            </a:r>
            <a:r>
              <a:rPr lang="en-US" sz="2400" dirty="0" smtClean="0">
                <a:solidFill>
                  <a:prstClr val="black"/>
                </a:solidFill>
                <a:latin typeface="Calibri"/>
                <a:cs typeface="Arial" charset="0"/>
              </a:rPr>
              <a:t>not been </a:t>
            </a:r>
            <a:r>
              <a:rPr lang="en-US" sz="2400" dirty="0">
                <a:solidFill>
                  <a:prstClr val="black"/>
                </a:solidFill>
                <a:latin typeface="Calibri"/>
                <a:cs typeface="Arial" charset="0"/>
              </a:rPr>
              <a:t>given previously, administer Tdap immediately postpartum</a:t>
            </a:r>
            <a:r>
              <a:rPr lang="en-US" sz="2400" b="1" baseline="30000" dirty="0">
                <a:solidFill>
                  <a:prstClr val="black"/>
                </a:solidFill>
                <a:latin typeface="Calibri"/>
                <a:cs typeface="Arial" charset="0"/>
              </a:rPr>
              <a:t>3</a:t>
            </a:r>
            <a:r>
              <a:rPr lang="en-US" sz="2400" dirty="0">
                <a:solidFill>
                  <a:prstClr val="black"/>
                </a:solidFill>
                <a:latin typeface="Calibri"/>
                <a:cs typeface="Arial" charset="0"/>
              </a:rPr>
              <a:t>.  </a:t>
            </a:r>
          </a:p>
        </p:txBody>
      </p:sp>
    </p:spTree>
    <p:extLst>
      <p:ext uri="{BB962C8B-B14F-4D97-AF65-F5344CB8AC3E}">
        <p14:creationId xmlns:p14="http://schemas.microsoft.com/office/powerpoint/2010/main" val="3347400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idx="4294967295"/>
          </p:nvPr>
        </p:nvSpPr>
        <p:spPr>
          <a:xfrm>
            <a:off x="381000" y="381000"/>
            <a:ext cx="8305800" cy="762000"/>
          </a:xfrm>
        </p:spPr>
        <p:txBody>
          <a:bodyPr/>
          <a:lstStyle/>
          <a:p>
            <a:r>
              <a:rPr lang="en-US" sz="3600" dirty="0" smtClean="0">
                <a:solidFill>
                  <a:srgbClr val="C00000"/>
                </a:solidFill>
              </a:rPr>
              <a:t>Immunize Adults with </a:t>
            </a:r>
            <a:r>
              <a:rPr lang="en-US" sz="3600" dirty="0" err="1" smtClean="0">
                <a:solidFill>
                  <a:srgbClr val="C00000"/>
                </a:solidFill>
              </a:rPr>
              <a:t>Tdap</a:t>
            </a:r>
            <a:r>
              <a:rPr lang="en-US" sz="3600" dirty="0" smtClean="0">
                <a:solidFill>
                  <a:srgbClr val="C00000"/>
                </a:solidFill>
              </a:rPr>
              <a:t> </a:t>
            </a:r>
          </a:p>
        </p:txBody>
      </p:sp>
      <p:sp>
        <p:nvSpPr>
          <p:cNvPr id="212994" name="Content Placeholder 2"/>
          <p:cNvSpPr>
            <a:spLocks noGrp="1"/>
          </p:cNvSpPr>
          <p:nvPr>
            <p:ph idx="4294967295"/>
          </p:nvPr>
        </p:nvSpPr>
        <p:spPr>
          <a:xfrm>
            <a:off x="533400" y="1828800"/>
            <a:ext cx="8153400" cy="2412831"/>
          </a:xfrm>
        </p:spPr>
        <p:txBody>
          <a:bodyPr>
            <a:noAutofit/>
          </a:bodyPr>
          <a:lstStyle/>
          <a:p>
            <a:pPr>
              <a:lnSpc>
                <a:spcPct val="85000"/>
              </a:lnSpc>
              <a:spcBef>
                <a:spcPct val="30000"/>
              </a:spcBef>
              <a:buClr>
                <a:schemeClr val="tx1"/>
              </a:buClr>
              <a:buFontTx/>
              <a:buNone/>
            </a:pPr>
            <a:r>
              <a:rPr lang="en-US" sz="2400" dirty="0" smtClean="0"/>
              <a:t>All adults aged 19 years and older, who have not previously received Tdap, should receive a single dose of Tdap </a:t>
            </a:r>
            <a:r>
              <a:rPr lang="en-US" sz="2400" u="sng" dirty="0" smtClean="0"/>
              <a:t>regardless of the interval</a:t>
            </a:r>
            <a:r>
              <a:rPr lang="en-US" sz="2400" dirty="0" smtClean="0"/>
              <a:t> since the last dose of tetanus or diphtheria (Td).</a:t>
            </a:r>
            <a:r>
              <a:rPr lang="en-US" sz="2400" b="1" baseline="30000" dirty="0" smtClean="0"/>
              <a:t>1</a:t>
            </a:r>
          </a:p>
          <a:p>
            <a:pPr>
              <a:lnSpc>
                <a:spcPct val="85000"/>
              </a:lnSpc>
              <a:spcBef>
                <a:spcPct val="30000"/>
              </a:spcBef>
              <a:buClr>
                <a:schemeClr val="tx1"/>
              </a:buClr>
              <a:buFontTx/>
              <a:buNone/>
            </a:pPr>
            <a:endParaRPr lang="en-US" sz="2800" b="1" baseline="30000" dirty="0" smtClean="0"/>
          </a:p>
          <a:p>
            <a:pPr>
              <a:lnSpc>
                <a:spcPct val="85000"/>
              </a:lnSpc>
              <a:spcBef>
                <a:spcPct val="30000"/>
              </a:spcBef>
              <a:buClr>
                <a:schemeClr val="tx1"/>
              </a:buClr>
              <a:buFontTx/>
              <a:buNone/>
            </a:pPr>
            <a:r>
              <a:rPr lang="en-US" sz="2400" dirty="0" smtClean="0"/>
              <a:t>For adults 65 years and older </a:t>
            </a:r>
            <a:r>
              <a:rPr lang="en-US" sz="2400" dirty="0" err="1" smtClean="0"/>
              <a:t>Boostrix</a:t>
            </a:r>
            <a:r>
              <a:rPr lang="en-US" sz="2400" dirty="0" smtClean="0"/>
              <a:t> should be used, when feasible; however, either vaccine product provides protection and is considered valid.</a:t>
            </a:r>
            <a:r>
              <a:rPr lang="en-US" sz="2400" b="1" baseline="30000" dirty="0" smtClean="0"/>
              <a:t>2</a:t>
            </a:r>
          </a:p>
        </p:txBody>
      </p:sp>
      <p:sp>
        <p:nvSpPr>
          <p:cNvPr id="212995" name="Text Box 4"/>
          <p:cNvSpPr txBox="1">
            <a:spLocks noChangeArrowheads="1"/>
          </p:cNvSpPr>
          <p:nvPr/>
        </p:nvSpPr>
        <p:spPr bwMode="auto">
          <a:xfrm>
            <a:off x="838200" y="6172200"/>
            <a:ext cx="7543800" cy="461962"/>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a:solidFill>
                  <a:srgbClr val="FFFFFF"/>
                </a:solidFill>
                <a:cs typeface="Arial" charset="0"/>
              </a:rPr>
              <a:t>References:</a:t>
            </a:r>
            <a:r>
              <a:rPr lang="en-US" sz="1200" dirty="0">
                <a:solidFill>
                  <a:srgbClr val="FFFFFF"/>
                </a:solidFill>
                <a:cs typeface="Arial" charset="0"/>
              </a:rPr>
              <a:t>  1. </a:t>
            </a:r>
            <a:r>
              <a:rPr lang="en-US" sz="1200" b="1" dirty="0">
                <a:solidFill>
                  <a:srgbClr val="FFFFFF"/>
                </a:solidFill>
                <a:cs typeface="Arial" charset="0"/>
              </a:rPr>
              <a:t>MMWR  January 14, 2011;  60 (1); 13-15  2. MMWR  June 29, 2012; 61(25); 468-470</a:t>
            </a:r>
          </a:p>
          <a:p>
            <a:pPr fontAlgn="base">
              <a:spcBef>
                <a:spcPct val="0"/>
              </a:spcBef>
              <a:spcAft>
                <a:spcPct val="0"/>
              </a:spcAft>
            </a:pPr>
            <a:r>
              <a:rPr lang="en-US" sz="1200" b="1" dirty="0">
                <a:solidFill>
                  <a:srgbClr val="FFFFFF"/>
                </a:solidFill>
                <a:cs typeface="Arial" charset="0"/>
              </a:rPr>
              <a:t>                           3. MMWR February 22, 2013; 62 (7); 131-135 </a:t>
            </a:r>
            <a:endParaRPr lang="en-US" sz="1200" dirty="0">
              <a:solidFill>
                <a:srgbClr val="FFFFFF"/>
              </a:solidFill>
              <a:cs typeface="Arial" charset="0"/>
            </a:endParaRPr>
          </a:p>
        </p:txBody>
      </p:sp>
      <p:sp>
        <p:nvSpPr>
          <p:cNvPr id="5" name="TextBox 4"/>
          <p:cNvSpPr txBox="1"/>
          <p:nvPr/>
        </p:nvSpPr>
        <p:spPr>
          <a:xfrm>
            <a:off x="849923" y="3330970"/>
            <a:ext cx="7848600" cy="400110"/>
          </a:xfrm>
          <a:prstGeom prst="rect">
            <a:avLst/>
          </a:prstGeom>
          <a:noFill/>
        </p:spPr>
        <p:txBody>
          <a:bodyPr wrap="square">
            <a:spAutoFit/>
          </a:bodyPr>
          <a:lstStyle/>
          <a:p>
            <a:pPr fontAlgn="base">
              <a:spcBef>
                <a:spcPct val="0"/>
              </a:spcBef>
              <a:spcAft>
                <a:spcPct val="0"/>
              </a:spcAft>
              <a:defRPr/>
            </a:pPr>
            <a:r>
              <a:rPr lang="en-US" sz="2000" dirty="0" smtClean="0">
                <a:solidFill>
                  <a:srgbClr val="FFFFFF"/>
                </a:solidFill>
                <a:latin typeface="+mn-lt"/>
                <a:cs typeface="Arial" charset="0"/>
              </a:rPr>
              <a:t>     </a:t>
            </a:r>
            <a:endParaRPr lang="en-US" sz="2000" dirty="0">
              <a:solidFill>
                <a:srgbClr val="FFFFFF"/>
              </a:solidFill>
              <a:latin typeface="+mn-lt"/>
              <a:cs typeface="Arial" charset="0"/>
            </a:endParaRPr>
          </a:p>
        </p:txBody>
      </p:sp>
      <p:sp>
        <p:nvSpPr>
          <p:cNvPr id="9" name="Rectangle 8"/>
          <p:cNvSpPr/>
          <p:nvPr/>
        </p:nvSpPr>
        <p:spPr>
          <a:xfrm>
            <a:off x="381000" y="5641776"/>
            <a:ext cx="8077200" cy="615553"/>
          </a:xfrm>
          <a:prstGeom prst="rect">
            <a:avLst/>
          </a:prstGeom>
        </p:spPr>
        <p:txBody>
          <a:bodyPr wrap="square">
            <a:spAutoFit/>
          </a:bodyPr>
          <a:lstStyle/>
          <a:p>
            <a:pPr algn="ctr">
              <a:lnSpc>
                <a:spcPct val="85000"/>
              </a:lnSpc>
              <a:spcBef>
                <a:spcPct val="30000"/>
              </a:spcBef>
              <a:buClr>
                <a:schemeClr val="tx1"/>
              </a:buClr>
              <a:buFontTx/>
              <a:buNone/>
            </a:pPr>
            <a:r>
              <a:rPr lang="en-US" sz="2000" b="1" dirty="0" smtClean="0"/>
              <a:t>With the exception for pregnant women, ACIP does not recommend a second dose of </a:t>
            </a:r>
            <a:r>
              <a:rPr lang="en-US" sz="2000" b="1" dirty="0" err="1" smtClean="0"/>
              <a:t>Tdap</a:t>
            </a:r>
            <a:r>
              <a:rPr lang="en-US" sz="2000" b="1" dirty="0" smtClean="0"/>
              <a:t> for adolescents and adults. </a:t>
            </a:r>
          </a:p>
        </p:txBody>
      </p:sp>
    </p:spTree>
    <p:extLst>
      <p:ext uri="{BB962C8B-B14F-4D97-AF65-F5344CB8AC3E}">
        <p14:creationId xmlns:p14="http://schemas.microsoft.com/office/powerpoint/2010/main" val="4056261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ChangeArrowheads="1"/>
          </p:cNvSpPr>
          <p:nvPr>
            <p:ph type="title" idx="4294967295"/>
          </p:nvPr>
        </p:nvSpPr>
        <p:spPr>
          <a:xfrm>
            <a:off x="381000" y="152400"/>
            <a:ext cx="8153400" cy="838200"/>
          </a:xfrm>
        </p:spPr>
        <p:txBody>
          <a:bodyPr/>
          <a:lstStyle/>
          <a:p>
            <a:pPr eaLnBrk="1" hangingPunct="1"/>
            <a:r>
              <a:rPr lang="en-US" sz="3600" dirty="0" smtClean="0">
                <a:solidFill>
                  <a:srgbClr val="C00000"/>
                </a:solidFill>
              </a:rPr>
              <a:t>Hepatitis A Vaccination of Adults</a:t>
            </a:r>
          </a:p>
        </p:txBody>
      </p:sp>
      <p:sp>
        <p:nvSpPr>
          <p:cNvPr id="292867" name="Rectangle 3"/>
          <p:cNvSpPr>
            <a:spLocks noGrp="1" noChangeArrowheads="1"/>
          </p:cNvSpPr>
          <p:nvPr>
            <p:ph type="body" idx="4294967295"/>
          </p:nvPr>
        </p:nvSpPr>
        <p:spPr>
          <a:xfrm>
            <a:off x="381000" y="914400"/>
            <a:ext cx="8547100" cy="5334000"/>
          </a:xfrm>
        </p:spPr>
        <p:txBody>
          <a:bodyPr>
            <a:normAutofit lnSpcReduction="10000"/>
          </a:bodyPr>
          <a:lstStyle/>
          <a:p>
            <a:pPr marL="0" indent="0" eaLnBrk="1" hangingPunct="1">
              <a:buClr>
                <a:srgbClr val="66CCFF"/>
              </a:buClr>
              <a:buFontTx/>
              <a:buNone/>
            </a:pPr>
            <a:r>
              <a:rPr lang="en-US" sz="2400" dirty="0" smtClean="0"/>
              <a:t>Adults at high-risk of acquiring hepatitis A infection should be immunized:</a:t>
            </a:r>
          </a:p>
          <a:p>
            <a:pPr marL="627063" lvl="3" indent="-280988" eaLnBrk="1" hangingPunct="1">
              <a:spcBef>
                <a:spcPct val="50000"/>
              </a:spcBef>
              <a:buClr>
                <a:schemeClr val="tx1"/>
              </a:buClr>
              <a:buFontTx/>
              <a:buChar char="•"/>
            </a:pPr>
            <a:r>
              <a:rPr lang="en-US" sz="2400" dirty="0" smtClean="0"/>
              <a:t>Those traveling or working in countries with high or intermediate </a:t>
            </a:r>
            <a:r>
              <a:rPr lang="en-US" sz="2400" dirty="0" err="1" smtClean="0"/>
              <a:t>endemicity</a:t>
            </a:r>
            <a:r>
              <a:rPr lang="en-US" sz="2400" dirty="0" smtClean="0"/>
              <a:t> of infection</a:t>
            </a:r>
          </a:p>
          <a:p>
            <a:pPr marL="627063" lvl="3" indent="-280988" eaLnBrk="1" hangingPunct="1">
              <a:spcBef>
                <a:spcPct val="50000"/>
              </a:spcBef>
              <a:buClr>
                <a:schemeClr val="tx1"/>
              </a:buClr>
              <a:buFontTx/>
              <a:buChar char="•"/>
            </a:pPr>
            <a:r>
              <a:rPr lang="en-US" sz="2400" dirty="0" smtClean="0"/>
              <a:t>Men who have sex with men</a:t>
            </a:r>
          </a:p>
          <a:p>
            <a:pPr marL="627063" lvl="3" indent="-280988" eaLnBrk="1" hangingPunct="1">
              <a:spcBef>
                <a:spcPct val="50000"/>
              </a:spcBef>
              <a:buClr>
                <a:schemeClr val="tx1"/>
              </a:buClr>
              <a:buFontTx/>
              <a:buChar char="•"/>
            </a:pPr>
            <a:r>
              <a:rPr lang="en-US" sz="2400" dirty="0" smtClean="0"/>
              <a:t>Users of injecting and non-injecting drugs</a:t>
            </a:r>
          </a:p>
          <a:p>
            <a:pPr marL="627063" lvl="3" indent="-280988" eaLnBrk="1" hangingPunct="1">
              <a:spcBef>
                <a:spcPct val="50000"/>
              </a:spcBef>
              <a:buClr>
                <a:schemeClr val="tx1"/>
              </a:buClr>
              <a:buFontTx/>
              <a:buChar char="•"/>
            </a:pPr>
            <a:r>
              <a:rPr lang="en-US" sz="2400" dirty="0" smtClean="0"/>
              <a:t>Persons working with HAV positive primates or with HAV in research laboratory settings</a:t>
            </a:r>
          </a:p>
          <a:p>
            <a:pPr marL="627063" lvl="3" indent="-280988" eaLnBrk="1" hangingPunct="1">
              <a:spcBef>
                <a:spcPct val="50000"/>
              </a:spcBef>
              <a:buClr>
                <a:schemeClr val="tx1"/>
              </a:buClr>
              <a:buFontTx/>
              <a:buChar char="•"/>
            </a:pPr>
            <a:r>
              <a:rPr lang="en-US" sz="2400" dirty="0" smtClean="0"/>
              <a:t>Contact with adoptees from countries with high rates of hepatitis A if contact will be within 60 days of arrival in U.S. </a:t>
            </a:r>
            <a:r>
              <a:rPr lang="en-US" sz="2400" u="sng" dirty="0" smtClean="0"/>
              <a:t>The first dose of the 2-dose series should be given as soon as adoption is planned.</a:t>
            </a:r>
          </a:p>
        </p:txBody>
      </p:sp>
      <p:sp>
        <p:nvSpPr>
          <p:cNvPr id="1147908" name="Text Box 4"/>
          <p:cNvSpPr txBox="1">
            <a:spLocks noChangeArrowheads="1"/>
          </p:cNvSpPr>
          <p:nvPr/>
        </p:nvSpPr>
        <p:spPr bwMode="auto">
          <a:xfrm>
            <a:off x="4648200" y="6172200"/>
            <a:ext cx="3581400" cy="307975"/>
          </a:xfrm>
          <a:prstGeom prst="rect">
            <a:avLst/>
          </a:prstGeom>
          <a:noFill/>
          <a:ln w="9525">
            <a:noFill/>
            <a:miter lim="800000"/>
            <a:headEnd/>
            <a:tailEnd/>
          </a:ln>
        </p:spPr>
        <p:txBody>
          <a:bodyPr>
            <a:spAutoFit/>
          </a:bodyPr>
          <a:lstStyle/>
          <a:p>
            <a:pPr>
              <a:spcBef>
                <a:spcPct val="50000"/>
              </a:spcBef>
            </a:pPr>
            <a:r>
              <a:rPr lang="en-US" sz="1400" b="1" dirty="0">
                <a:latin typeface="Calibri" pitchFamily="34" charset="0"/>
              </a:rPr>
              <a:t>Ref. MMWR 2009; 58(36):1006-1007 </a:t>
            </a:r>
          </a:p>
        </p:txBody>
      </p:sp>
    </p:spTree>
    <p:extLst>
      <p:ext uri="{BB962C8B-B14F-4D97-AF65-F5344CB8AC3E}">
        <p14:creationId xmlns:p14="http://schemas.microsoft.com/office/powerpoint/2010/main" val="32986032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479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18"/>
          <p:cNvSpPr txBox="1">
            <a:spLocks noChangeArrowheads="1"/>
          </p:cNvSpPr>
          <p:nvPr/>
        </p:nvSpPr>
        <p:spPr bwMode="auto">
          <a:xfrm>
            <a:off x="5486400" y="1600200"/>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Times New Roman" pitchFamily="18" charset="0"/>
              </a:rPr>
              <a:t>United States- Not yet published </a:t>
            </a:r>
          </a:p>
          <a:p>
            <a:pPr algn="ctr" eaLnBrk="1" hangingPunct="1"/>
            <a:endParaRPr lang="en-US" sz="2400">
              <a:latin typeface="Times New Roman" pitchFamily="18" charset="0"/>
            </a:endParaRPr>
          </a:p>
          <a:p>
            <a:pPr algn="ctr" eaLnBrk="1" hangingPunct="1"/>
            <a:r>
              <a:rPr lang="en-US" sz="2400">
                <a:latin typeface="Times New Roman" pitchFamily="18" charset="0"/>
              </a:rPr>
              <a:t> Georgia 0.5</a:t>
            </a:r>
          </a:p>
          <a:p>
            <a:pPr algn="ctr" eaLnBrk="1" hangingPunct="1"/>
            <a:endParaRPr lang="en-US" sz="2400">
              <a:latin typeface="Times New Roman" pitchFamily="18" charset="0"/>
            </a:endParaRPr>
          </a:p>
          <a:p>
            <a:pPr algn="ctr" eaLnBrk="1" hangingPunct="1"/>
            <a:endParaRPr lang="en-US" sz="2400">
              <a:latin typeface="Times New Roman" pitchFamily="18" charset="0"/>
            </a:endParaRPr>
          </a:p>
        </p:txBody>
      </p:sp>
      <p:sp>
        <p:nvSpPr>
          <p:cNvPr id="136195" name="Text Box 215"/>
          <p:cNvSpPr txBox="1">
            <a:spLocks noChangeArrowheads="1"/>
          </p:cNvSpPr>
          <p:nvPr/>
        </p:nvSpPr>
        <p:spPr bwMode="auto">
          <a:xfrm>
            <a:off x="5527675" y="3306763"/>
            <a:ext cx="328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Times New Roman" pitchFamily="18" charset="0"/>
                <a:cs typeface="Times New Roman" pitchFamily="18" charset="0"/>
              </a:rPr>
              <a:t>*Per 100,000 population      </a:t>
            </a:r>
          </a:p>
        </p:txBody>
      </p:sp>
      <p:sp>
        <p:nvSpPr>
          <p:cNvPr id="3076" name="Rectangle 221"/>
          <p:cNvSpPr>
            <a:spLocks noChangeArrowheads="1"/>
          </p:cNvSpPr>
          <p:nvPr/>
        </p:nvSpPr>
        <p:spPr bwMode="auto">
          <a:xfrm>
            <a:off x="6604000" y="3803650"/>
            <a:ext cx="806450" cy="304800"/>
          </a:xfrm>
          <a:prstGeom prst="rect">
            <a:avLst/>
          </a:prstGeom>
          <a:solidFill>
            <a:srgbClr val="66FFFF"/>
          </a:solidFill>
          <a:ln w="9525">
            <a:solidFill>
              <a:schemeClr val="accent1">
                <a:lumMod val="75000"/>
              </a:schemeClr>
            </a:solidFill>
            <a:miter lim="800000"/>
            <a:headEnd/>
            <a:tailEnd/>
          </a:ln>
        </p:spPr>
        <p:txBody>
          <a:bodyPr wrap="none" anchor="ctr"/>
          <a:lstStyle/>
          <a:p>
            <a:pPr algn="ctr">
              <a:defRPr/>
            </a:pPr>
            <a:r>
              <a:rPr lang="en-US" b="1" dirty="0">
                <a:latin typeface="Times New Roman" pitchFamily="18" charset="0"/>
              </a:rPr>
              <a:t>&lt;1</a:t>
            </a:r>
          </a:p>
        </p:txBody>
      </p:sp>
      <p:sp>
        <p:nvSpPr>
          <p:cNvPr id="136197" name="Rectangle 220"/>
          <p:cNvSpPr>
            <a:spLocks noChangeArrowheads="1"/>
          </p:cNvSpPr>
          <p:nvPr/>
        </p:nvSpPr>
        <p:spPr bwMode="auto">
          <a:xfrm>
            <a:off x="6654800" y="4240213"/>
            <a:ext cx="714375" cy="331787"/>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1-4</a:t>
            </a:r>
          </a:p>
        </p:txBody>
      </p:sp>
      <p:sp>
        <p:nvSpPr>
          <p:cNvPr id="136198" name="Rectangle 216"/>
          <p:cNvSpPr>
            <a:spLocks noChangeArrowheads="1"/>
          </p:cNvSpPr>
          <p:nvPr/>
        </p:nvSpPr>
        <p:spPr bwMode="auto">
          <a:xfrm>
            <a:off x="6646863" y="4786313"/>
            <a:ext cx="736600" cy="3175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5-9</a:t>
            </a:r>
          </a:p>
        </p:txBody>
      </p:sp>
      <p:sp>
        <p:nvSpPr>
          <p:cNvPr id="136199" name="Rectangle 217"/>
          <p:cNvSpPr>
            <a:spLocks noChangeArrowheads="1"/>
          </p:cNvSpPr>
          <p:nvPr/>
        </p:nvSpPr>
        <p:spPr bwMode="auto">
          <a:xfrm>
            <a:off x="6659563" y="5318125"/>
            <a:ext cx="765175" cy="304800"/>
          </a:xfrm>
          <a:prstGeom prst="rect">
            <a:avLst/>
          </a:prstGeom>
          <a:solidFill>
            <a:srgbClr val="FF0000"/>
          </a:solidFill>
          <a:ln w="9525">
            <a:solidFill>
              <a:schemeClr val="tx1"/>
            </a:solidFill>
            <a:miter lim="800000"/>
            <a:headEnd/>
            <a:tailEnd/>
          </a:ln>
        </p:spPr>
        <p:txBody>
          <a:bodyPr wrap="none" anchor="ctr"/>
          <a:lstStyle/>
          <a:p>
            <a:pPr algn="ctr"/>
            <a:r>
              <a:rPr lang="en-US" b="1" u="sng">
                <a:latin typeface="Times New Roman" pitchFamily="18" charset="0"/>
              </a:rPr>
              <a:t>&gt;</a:t>
            </a:r>
            <a:r>
              <a:rPr lang="en-US" b="1">
                <a:latin typeface="Times New Roman" pitchFamily="18" charset="0"/>
              </a:rPr>
              <a:t>10</a:t>
            </a:r>
          </a:p>
        </p:txBody>
      </p:sp>
      <p:sp>
        <p:nvSpPr>
          <p:cNvPr id="136200" name="Text Box 214"/>
          <p:cNvSpPr txBox="1">
            <a:spLocks noChangeArrowheads="1"/>
          </p:cNvSpPr>
          <p:nvPr/>
        </p:nvSpPr>
        <p:spPr bwMode="auto">
          <a:xfrm>
            <a:off x="296863" y="250825"/>
            <a:ext cx="8464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solidFill>
                  <a:srgbClr val="C00000"/>
                </a:solidFill>
                <a:latin typeface="+mj-lt"/>
                <a:cs typeface="Arial" pitchFamily="34" charset="0"/>
              </a:rPr>
              <a:t>2012 Incidence* of acute hepatitis A</a:t>
            </a:r>
          </a:p>
        </p:txBody>
      </p:sp>
      <p:pic>
        <p:nvPicPr>
          <p:cNvPr id="1362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46990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8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idx="4294967295"/>
          </p:nvPr>
        </p:nvSpPr>
        <p:spPr>
          <a:xfrm>
            <a:off x="2895600" y="152400"/>
            <a:ext cx="3429000" cy="790575"/>
          </a:xfrm>
        </p:spPr>
        <p:txBody>
          <a:bodyPr/>
          <a:lstStyle/>
          <a:p>
            <a:pPr eaLnBrk="1" hangingPunct="1"/>
            <a:r>
              <a:rPr lang="en-US" sz="3600" dirty="0" smtClean="0">
                <a:solidFill>
                  <a:srgbClr val="C00000"/>
                </a:solidFill>
              </a:rPr>
              <a:t>Hepatitis B</a:t>
            </a:r>
          </a:p>
        </p:txBody>
      </p:sp>
      <p:sp>
        <p:nvSpPr>
          <p:cNvPr id="802819" name="Text Box 3"/>
          <p:cNvSpPr txBox="1">
            <a:spLocks noChangeArrowheads="1"/>
          </p:cNvSpPr>
          <p:nvPr/>
        </p:nvSpPr>
        <p:spPr bwMode="auto">
          <a:xfrm>
            <a:off x="287338" y="2286000"/>
            <a:ext cx="8475662" cy="1446550"/>
          </a:xfrm>
          <a:prstGeom prst="rect">
            <a:avLst/>
          </a:prstGeom>
          <a:noFill/>
          <a:ln w="9525">
            <a:noFill/>
            <a:miter lim="800000"/>
            <a:headEnd/>
            <a:tailEnd/>
          </a:ln>
        </p:spPr>
        <p:txBody>
          <a:bodyPr>
            <a:spAutoFit/>
          </a:bodyPr>
          <a:lstStyle/>
          <a:p>
            <a:pPr marL="287338" indent="-287338" algn="ctr">
              <a:spcBef>
                <a:spcPct val="50000"/>
              </a:spcBef>
            </a:pPr>
            <a:r>
              <a:rPr lang="en-US" sz="2800" dirty="0">
                <a:solidFill>
                  <a:srgbClr val="C00000"/>
                </a:solidFill>
                <a:latin typeface="Calibri" pitchFamily="34" charset="0"/>
              </a:rPr>
              <a:t>Vaccine Recommendations</a:t>
            </a:r>
            <a:r>
              <a:rPr lang="en-US" sz="2400" dirty="0">
                <a:solidFill>
                  <a:srgbClr val="C00000"/>
                </a:solidFill>
                <a:latin typeface="Calibri" pitchFamily="34" charset="0"/>
              </a:rPr>
              <a:t> </a:t>
            </a:r>
          </a:p>
          <a:p>
            <a:pPr marL="287338" indent="-287338">
              <a:spcBef>
                <a:spcPct val="50000"/>
              </a:spcBef>
              <a:buFontTx/>
              <a:buChar char="•"/>
            </a:pPr>
            <a:r>
              <a:rPr lang="en-US" sz="2400" dirty="0" smtClean="0">
                <a:latin typeface="Calibri" pitchFamily="34" charset="0"/>
              </a:rPr>
              <a:t>Hepatitis </a:t>
            </a:r>
            <a:r>
              <a:rPr lang="en-US" sz="2400" dirty="0">
                <a:latin typeface="Calibri" pitchFamily="34" charset="0"/>
              </a:rPr>
              <a:t>B vaccine series for all </a:t>
            </a:r>
            <a:r>
              <a:rPr lang="en-US" sz="2400" dirty="0" smtClean="0">
                <a:latin typeface="Calibri" pitchFamily="34" charset="0"/>
              </a:rPr>
              <a:t>adolescents </a:t>
            </a:r>
            <a:r>
              <a:rPr lang="en-US" sz="2400" dirty="0">
                <a:latin typeface="Calibri" pitchFamily="34" charset="0"/>
              </a:rPr>
              <a:t>less than 19 years of age</a:t>
            </a:r>
          </a:p>
        </p:txBody>
      </p:sp>
      <p:sp>
        <p:nvSpPr>
          <p:cNvPr id="802823" name="Text Box 7"/>
          <p:cNvSpPr txBox="1">
            <a:spLocks noChangeArrowheads="1"/>
          </p:cNvSpPr>
          <p:nvPr/>
        </p:nvSpPr>
        <p:spPr bwMode="auto">
          <a:xfrm>
            <a:off x="304800" y="3886200"/>
            <a:ext cx="8458200" cy="2123658"/>
          </a:xfrm>
          <a:prstGeom prst="rect">
            <a:avLst/>
          </a:prstGeom>
          <a:noFill/>
          <a:ln w="9525">
            <a:noFill/>
            <a:miter lim="800000"/>
            <a:headEnd/>
            <a:tailEnd/>
          </a:ln>
        </p:spPr>
        <p:txBody>
          <a:bodyPr wrap="square">
            <a:spAutoFit/>
          </a:bodyPr>
          <a:lstStyle/>
          <a:p>
            <a:pPr marL="287338" indent="-287338">
              <a:spcBef>
                <a:spcPct val="50000"/>
              </a:spcBef>
              <a:buFontTx/>
              <a:buChar char="•"/>
            </a:pPr>
            <a:r>
              <a:rPr lang="en-US" sz="2400" dirty="0">
                <a:latin typeface="Calibri" pitchFamily="34" charset="0"/>
              </a:rPr>
              <a:t>All adults at risk for hepatitis B infection, including those aged     19 through 59 years with diabetes mellitus and persons of any age at risk for infection by sexual exposure</a:t>
            </a:r>
          </a:p>
          <a:p>
            <a:pPr marL="287338" indent="-287338">
              <a:spcBef>
                <a:spcPct val="50000"/>
              </a:spcBef>
              <a:buFontTx/>
              <a:buChar char="•"/>
            </a:pPr>
            <a:r>
              <a:rPr lang="en-US" sz="2400" dirty="0">
                <a:latin typeface="Calibri" pitchFamily="34" charset="0"/>
              </a:rPr>
              <a:t>All adults seeking protection from HBV infection should be vaccinated according to recommended adult schedule.</a:t>
            </a:r>
          </a:p>
        </p:txBody>
      </p:sp>
      <p:sp>
        <p:nvSpPr>
          <p:cNvPr id="254981" name="Text Box 6"/>
          <p:cNvSpPr txBox="1">
            <a:spLocks noChangeArrowheads="1"/>
          </p:cNvSpPr>
          <p:nvPr/>
        </p:nvSpPr>
        <p:spPr bwMode="auto">
          <a:xfrm>
            <a:off x="457200" y="762000"/>
            <a:ext cx="8305800" cy="1517650"/>
          </a:xfrm>
          <a:prstGeom prst="rect">
            <a:avLst/>
          </a:prstGeom>
          <a:noFill/>
          <a:ln w="9525">
            <a:noFill/>
            <a:miter lim="800000"/>
            <a:headEnd/>
            <a:tailEnd/>
          </a:ln>
        </p:spPr>
        <p:txBody>
          <a:bodyPr>
            <a:spAutoFit/>
          </a:bodyPr>
          <a:lstStyle/>
          <a:p>
            <a:pPr>
              <a:lnSpc>
                <a:spcPct val="70000"/>
              </a:lnSpc>
              <a:spcBef>
                <a:spcPct val="35000"/>
              </a:spcBef>
            </a:pPr>
            <a:r>
              <a:rPr lang="en-US" sz="2400" dirty="0">
                <a:latin typeface="Calibri" pitchFamily="34" charset="0"/>
              </a:rPr>
              <a:t>Transmission: </a:t>
            </a:r>
          </a:p>
          <a:p>
            <a:pPr>
              <a:lnSpc>
                <a:spcPct val="80000"/>
              </a:lnSpc>
              <a:spcBef>
                <a:spcPct val="35000"/>
              </a:spcBef>
            </a:pPr>
            <a:r>
              <a:rPr lang="en-US" sz="2400" dirty="0">
                <a:latin typeface="Calibri" pitchFamily="34" charset="0"/>
              </a:rPr>
              <a:t>1. Percutaneous or mucosal exposure to  blood or body fluids including contaminated surfaces</a:t>
            </a:r>
          </a:p>
          <a:p>
            <a:pPr>
              <a:lnSpc>
                <a:spcPct val="85000"/>
              </a:lnSpc>
              <a:spcBef>
                <a:spcPct val="35000"/>
              </a:spcBef>
            </a:pPr>
            <a:r>
              <a:rPr lang="en-US" sz="2400" dirty="0">
                <a:latin typeface="Calibri" pitchFamily="34" charset="0"/>
              </a:rPr>
              <a:t>2. Perinatal infection from </a:t>
            </a:r>
            <a:r>
              <a:rPr lang="en-US" sz="2400" dirty="0" err="1">
                <a:latin typeface="Calibri" pitchFamily="34" charset="0"/>
              </a:rPr>
              <a:t>HBsAg</a:t>
            </a:r>
            <a:r>
              <a:rPr lang="en-US" sz="2400" dirty="0">
                <a:latin typeface="Calibri" pitchFamily="34" charset="0"/>
              </a:rPr>
              <a:t> + mother. </a:t>
            </a:r>
          </a:p>
        </p:txBody>
      </p:sp>
    </p:spTree>
    <p:extLst>
      <p:ext uri="{BB962C8B-B14F-4D97-AF65-F5344CB8AC3E}">
        <p14:creationId xmlns:p14="http://schemas.microsoft.com/office/powerpoint/2010/main" val="2526113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18"/>
          <p:cNvSpPr txBox="1">
            <a:spLocks noChangeArrowheads="1"/>
          </p:cNvSpPr>
          <p:nvPr/>
        </p:nvSpPr>
        <p:spPr bwMode="auto">
          <a:xfrm>
            <a:off x="5486400" y="1600200"/>
            <a:ext cx="33305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a:latin typeface="Times New Roman" pitchFamily="18" charset="0"/>
              </a:rPr>
              <a:t>United States- Not yet published </a:t>
            </a:r>
          </a:p>
          <a:p>
            <a:pPr algn="ctr" eaLnBrk="1" hangingPunct="1"/>
            <a:endParaRPr lang="en-US" sz="2400">
              <a:latin typeface="Times New Roman" pitchFamily="18" charset="0"/>
            </a:endParaRPr>
          </a:p>
          <a:p>
            <a:pPr algn="ctr" eaLnBrk="1" hangingPunct="1"/>
            <a:r>
              <a:rPr lang="en-US" sz="2400">
                <a:latin typeface="Times New Roman" pitchFamily="18" charset="0"/>
              </a:rPr>
              <a:t> Georgia 1.1</a:t>
            </a:r>
          </a:p>
          <a:p>
            <a:pPr algn="ctr" eaLnBrk="1" hangingPunct="1"/>
            <a:endParaRPr lang="en-US" sz="2400">
              <a:latin typeface="Times New Roman" pitchFamily="18" charset="0"/>
            </a:endParaRPr>
          </a:p>
          <a:p>
            <a:pPr algn="ctr" eaLnBrk="1" hangingPunct="1"/>
            <a:endParaRPr lang="en-US" sz="2400">
              <a:latin typeface="Times New Roman" pitchFamily="18" charset="0"/>
            </a:endParaRPr>
          </a:p>
        </p:txBody>
      </p:sp>
      <p:sp>
        <p:nvSpPr>
          <p:cNvPr id="131075" name="Text Box 215"/>
          <p:cNvSpPr txBox="1">
            <a:spLocks noChangeArrowheads="1"/>
          </p:cNvSpPr>
          <p:nvPr/>
        </p:nvSpPr>
        <p:spPr bwMode="auto">
          <a:xfrm>
            <a:off x="5527675" y="3306763"/>
            <a:ext cx="328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a:latin typeface="Times New Roman" pitchFamily="18" charset="0"/>
                <a:cs typeface="Times New Roman" pitchFamily="18" charset="0"/>
              </a:rPr>
              <a:t>*Per 100,000 population      </a:t>
            </a:r>
          </a:p>
        </p:txBody>
      </p:sp>
      <p:sp>
        <p:nvSpPr>
          <p:cNvPr id="5125" name="Rectangle 221"/>
          <p:cNvSpPr>
            <a:spLocks noChangeArrowheads="1"/>
          </p:cNvSpPr>
          <p:nvPr/>
        </p:nvSpPr>
        <p:spPr bwMode="auto">
          <a:xfrm>
            <a:off x="6604000" y="3803650"/>
            <a:ext cx="806450" cy="304800"/>
          </a:xfrm>
          <a:prstGeom prst="rect">
            <a:avLst/>
          </a:prstGeom>
          <a:solidFill>
            <a:schemeClr val="accent5">
              <a:lumMod val="60000"/>
              <a:lumOff val="40000"/>
            </a:schemeClr>
          </a:solidFill>
          <a:ln w="9525">
            <a:solidFill>
              <a:schemeClr val="tx1"/>
            </a:solidFill>
            <a:miter lim="800000"/>
            <a:headEnd/>
            <a:tailEnd/>
          </a:ln>
        </p:spPr>
        <p:txBody>
          <a:bodyPr wrap="none" anchor="ctr"/>
          <a:lstStyle/>
          <a:p>
            <a:pPr algn="ctr">
              <a:defRPr/>
            </a:pPr>
            <a:r>
              <a:rPr lang="en-US" b="1">
                <a:latin typeface="Times New Roman" pitchFamily="18" charset="0"/>
              </a:rPr>
              <a:t>&lt;1</a:t>
            </a:r>
          </a:p>
        </p:txBody>
      </p:sp>
      <p:sp>
        <p:nvSpPr>
          <p:cNvPr id="131077" name="Rectangle 220"/>
          <p:cNvSpPr>
            <a:spLocks noChangeArrowheads="1"/>
          </p:cNvSpPr>
          <p:nvPr/>
        </p:nvSpPr>
        <p:spPr bwMode="auto">
          <a:xfrm>
            <a:off x="6654800" y="4240213"/>
            <a:ext cx="714375" cy="331787"/>
          </a:xfrm>
          <a:prstGeom prst="rect">
            <a:avLst/>
          </a:prstGeom>
          <a:solidFill>
            <a:srgbClr val="FFFF00"/>
          </a:solidFill>
          <a:ln w="9525">
            <a:solidFill>
              <a:schemeClr val="tx1"/>
            </a:solidFill>
            <a:miter lim="800000"/>
            <a:headEnd/>
            <a:tailEnd/>
          </a:ln>
        </p:spPr>
        <p:txBody>
          <a:bodyPr wrap="none" anchor="ctr"/>
          <a:lstStyle/>
          <a:p>
            <a:pPr algn="ctr"/>
            <a:r>
              <a:rPr lang="en-US" b="1">
                <a:latin typeface="Times New Roman" pitchFamily="18" charset="0"/>
              </a:rPr>
              <a:t>1-4</a:t>
            </a:r>
          </a:p>
        </p:txBody>
      </p:sp>
      <p:sp>
        <p:nvSpPr>
          <p:cNvPr id="131078" name="Rectangle 216"/>
          <p:cNvSpPr>
            <a:spLocks noChangeArrowheads="1"/>
          </p:cNvSpPr>
          <p:nvPr/>
        </p:nvSpPr>
        <p:spPr bwMode="auto">
          <a:xfrm>
            <a:off x="6646863" y="4786313"/>
            <a:ext cx="736600" cy="317500"/>
          </a:xfrm>
          <a:prstGeom prst="rect">
            <a:avLst/>
          </a:prstGeom>
          <a:solidFill>
            <a:srgbClr val="FF9900"/>
          </a:solidFill>
          <a:ln w="9525">
            <a:solidFill>
              <a:schemeClr val="tx1"/>
            </a:solidFill>
            <a:miter lim="800000"/>
            <a:headEnd/>
            <a:tailEnd/>
          </a:ln>
        </p:spPr>
        <p:txBody>
          <a:bodyPr wrap="none" anchor="ctr"/>
          <a:lstStyle/>
          <a:p>
            <a:pPr algn="ctr"/>
            <a:r>
              <a:rPr lang="en-US" b="1">
                <a:latin typeface="Times New Roman" pitchFamily="18" charset="0"/>
              </a:rPr>
              <a:t>5-9</a:t>
            </a:r>
          </a:p>
        </p:txBody>
      </p:sp>
      <p:sp>
        <p:nvSpPr>
          <p:cNvPr id="131079" name="Rectangle 217"/>
          <p:cNvSpPr>
            <a:spLocks noChangeArrowheads="1"/>
          </p:cNvSpPr>
          <p:nvPr/>
        </p:nvSpPr>
        <p:spPr bwMode="auto">
          <a:xfrm>
            <a:off x="6659563" y="5318125"/>
            <a:ext cx="765175" cy="304800"/>
          </a:xfrm>
          <a:prstGeom prst="rect">
            <a:avLst/>
          </a:prstGeom>
          <a:solidFill>
            <a:srgbClr val="FF0000"/>
          </a:solidFill>
          <a:ln w="9525">
            <a:solidFill>
              <a:schemeClr val="tx1"/>
            </a:solidFill>
            <a:miter lim="800000"/>
            <a:headEnd/>
            <a:tailEnd/>
          </a:ln>
        </p:spPr>
        <p:txBody>
          <a:bodyPr wrap="none" anchor="ctr"/>
          <a:lstStyle/>
          <a:p>
            <a:pPr algn="ctr"/>
            <a:r>
              <a:rPr lang="en-US" b="1" u="sng">
                <a:latin typeface="Times New Roman" pitchFamily="18" charset="0"/>
              </a:rPr>
              <a:t>&gt;</a:t>
            </a:r>
            <a:r>
              <a:rPr lang="en-US" b="1">
                <a:latin typeface="Times New Roman" pitchFamily="18" charset="0"/>
              </a:rPr>
              <a:t>10</a:t>
            </a:r>
          </a:p>
        </p:txBody>
      </p:sp>
      <p:sp>
        <p:nvSpPr>
          <p:cNvPr id="131080" name="Text Box 214"/>
          <p:cNvSpPr txBox="1">
            <a:spLocks noChangeArrowheads="1"/>
          </p:cNvSpPr>
          <p:nvPr/>
        </p:nvSpPr>
        <p:spPr bwMode="auto">
          <a:xfrm>
            <a:off x="296863" y="250825"/>
            <a:ext cx="8464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000" dirty="0">
                <a:solidFill>
                  <a:srgbClr val="C00000"/>
                </a:solidFill>
                <a:latin typeface="+mj-lt"/>
                <a:cs typeface="Arial" pitchFamily="34" charset="0"/>
              </a:rPr>
              <a:t>2012 Incidence* of acute hepatitis B</a:t>
            </a:r>
          </a:p>
        </p:txBody>
      </p:sp>
      <p:pic>
        <p:nvPicPr>
          <p:cNvPr id="1310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461803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79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title"/>
          </p:nvPr>
        </p:nvSpPr>
        <p:spPr>
          <a:xfrm>
            <a:off x="0" y="228600"/>
            <a:ext cx="9067800" cy="1143000"/>
          </a:xfrm>
        </p:spPr>
        <p:txBody>
          <a:bodyPr>
            <a:normAutofit fontScale="90000"/>
          </a:bodyPr>
          <a:lstStyle/>
          <a:p>
            <a:r>
              <a:rPr lang="en-US" sz="4000" dirty="0" smtClean="0">
                <a:solidFill>
                  <a:srgbClr val="C00000"/>
                </a:solidFill>
                <a:cs typeface="Arial" pitchFamily="34" charset="0"/>
              </a:rPr>
              <a:t>Hepatitis B vaccination and testing guidelines for Healthcare workers</a:t>
            </a:r>
          </a:p>
        </p:txBody>
      </p:sp>
      <p:sp>
        <p:nvSpPr>
          <p:cNvPr id="134147" name="Text Box 4"/>
          <p:cNvSpPr txBox="1">
            <a:spLocks noChangeArrowheads="1"/>
          </p:cNvSpPr>
          <p:nvPr/>
        </p:nvSpPr>
        <p:spPr bwMode="auto">
          <a:xfrm>
            <a:off x="838200" y="5410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solidFill>
                <a:srgbClr val="000000"/>
              </a:solidFill>
            </a:endParaRPr>
          </a:p>
        </p:txBody>
      </p:sp>
      <p:sp>
        <p:nvSpPr>
          <p:cNvPr id="134148" name="Text Box 5"/>
          <p:cNvSpPr txBox="1">
            <a:spLocks noChangeArrowheads="1"/>
          </p:cNvSpPr>
          <p:nvPr/>
        </p:nvSpPr>
        <p:spPr bwMode="auto">
          <a:xfrm>
            <a:off x="1046163" y="55133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000000"/>
                </a:solidFill>
              </a:rPr>
              <a:t> </a:t>
            </a:r>
            <a:endParaRPr lang="en-US" b="1">
              <a:solidFill>
                <a:srgbClr val="000000"/>
              </a:solidFill>
            </a:endParaRPr>
          </a:p>
        </p:txBody>
      </p:sp>
      <p:pic>
        <p:nvPicPr>
          <p:cNvPr id="134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9425"/>
            <a:ext cx="8101013"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737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4"/>
          <p:cNvSpPr txBox="1">
            <a:spLocks noChangeArrowheads="1"/>
          </p:cNvSpPr>
          <p:nvPr/>
        </p:nvSpPr>
        <p:spPr bwMode="auto">
          <a:xfrm>
            <a:off x="838200" y="5410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solidFill>
                <a:srgbClr val="000000"/>
              </a:solidFill>
            </a:endParaRPr>
          </a:p>
        </p:txBody>
      </p:sp>
      <p:sp>
        <p:nvSpPr>
          <p:cNvPr id="135171" name="Text Box 5"/>
          <p:cNvSpPr txBox="1">
            <a:spLocks noChangeArrowheads="1"/>
          </p:cNvSpPr>
          <p:nvPr/>
        </p:nvSpPr>
        <p:spPr bwMode="auto">
          <a:xfrm>
            <a:off x="1046163" y="55133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000000"/>
                </a:solidFill>
              </a:rPr>
              <a:t> </a:t>
            </a:r>
            <a:endParaRPr lang="en-US" b="1">
              <a:solidFill>
                <a:srgbClr val="000000"/>
              </a:solidFill>
            </a:endParaRPr>
          </a:p>
        </p:txBody>
      </p:sp>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762000"/>
            <a:ext cx="59436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TextBox 1"/>
          <p:cNvSpPr txBox="1">
            <a:spLocks noChangeArrowheads="1"/>
          </p:cNvSpPr>
          <p:nvPr/>
        </p:nvSpPr>
        <p:spPr bwMode="auto">
          <a:xfrm>
            <a:off x="152400" y="25400"/>
            <a:ext cx="88471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900" dirty="0">
                <a:latin typeface="+mj-lt"/>
              </a:rPr>
              <a:t>Algorithm for persons with 3 documented doses of </a:t>
            </a:r>
            <a:r>
              <a:rPr lang="en-US" sz="1900" dirty="0" err="1">
                <a:latin typeface="+mj-lt"/>
              </a:rPr>
              <a:t>Hep</a:t>
            </a:r>
            <a:r>
              <a:rPr lang="en-US" sz="1900" dirty="0">
                <a:latin typeface="+mj-lt"/>
              </a:rPr>
              <a:t> B vaccine, but who have</a:t>
            </a:r>
          </a:p>
          <a:p>
            <a:pPr eaLnBrk="1" hangingPunct="1"/>
            <a:r>
              <a:rPr lang="en-US" sz="1900" dirty="0">
                <a:latin typeface="+mj-lt"/>
              </a:rPr>
              <a:t>not had </a:t>
            </a:r>
            <a:r>
              <a:rPr lang="en-US" sz="1900" dirty="0" err="1">
                <a:latin typeface="+mj-lt"/>
              </a:rPr>
              <a:t>postvaccination</a:t>
            </a:r>
            <a:r>
              <a:rPr lang="en-US" sz="1900" dirty="0">
                <a:latin typeface="+mj-lt"/>
              </a:rPr>
              <a:t> serologic testing</a:t>
            </a:r>
          </a:p>
          <a:p>
            <a:pPr eaLnBrk="1" hangingPunct="1"/>
            <a:endParaRPr lang="en-US" dirty="0"/>
          </a:p>
        </p:txBody>
      </p:sp>
    </p:spTree>
    <p:extLst>
      <p:ext uri="{BB962C8B-B14F-4D97-AF65-F5344CB8AC3E}">
        <p14:creationId xmlns:p14="http://schemas.microsoft.com/office/powerpoint/2010/main" val="388169789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685800"/>
          </a:xfrm>
        </p:spPr>
        <p:txBody>
          <a:bodyPr>
            <a:noAutofit/>
          </a:bodyPr>
          <a:lstStyle/>
          <a:p>
            <a:pPr eaLnBrk="1" hangingPunct="1"/>
            <a:r>
              <a:rPr lang="en-US" b="0" dirty="0" smtClean="0">
                <a:solidFill>
                  <a:srgbClr val="FF0000"/>
                </a:solidFill>
              </a:rPr>
              <a:t>Objectives</a:t>
            </a:r>
          </a:p>
        </p:txBody>
      </p:sp>
      <p:sp>
        <p:nvSpPr>
          <p:cNvPr id="16387" name="Rectangle 3"/>
          <p:cNvSpPr>
            <a:spLocks noGrp="1" noChangeArrowheads="1"/>
          </p:cNvSpPr>
          <p:nvPr>
            <p:ph type="body" idx="1"/>
          </p:nvPr>
        </p:nvSpPr>
        <p:spPr>
          <a:xfrm>
            <a:off x="228600" y="838200"/>
            <a:ext cx="8686800" cy="6019800"/>
          </a:xfrm>
        </p:spPr>
        <p:txBody>
          <a:bodyPr>
            <a:normAutofit/>
          </a:bodyPr>
          <a:lstStyle/>
          <a:p>
            <a:pPr eaLnBrk="1" hangingPunct="1">
              <a:lnSpc>
                <a:spcPct val="110000"/>
              </a:lnSpc>
            </a:pPr>
            <a:r>
              <a:rPr lang="en-US" sz="2600" dirty="0" smtClean="0"/>
              <a:t>Define Herd Immunity and Cocooning Strategy; Current Morbidity for VPDs</a:t>
            </a:r>
          </a:p>
          <a:p>
            <a:pPr>
              <a:lnSpc>
                <a:spcPct val="110000"/>
              </a:lnSpc>
            </a:pPr>
            <a:r>
              <a:rPr lang="en-US" sz="2600" dirty="0" smtClean="0"/>
              <a:t>Discuss Indications, Recommendations, and Requirements; Review Adult Immunization Schedule and Routinely Recommended vaccines for Adolescents and Adults</a:t>
            </a:r>
          </a:p>
          <a:p>
            <a:pPr eaLnBrk="1" hangingPunct="1">
              <a:lnSpc>
                <a:spcPct val="110000"/>
              </a:lnSpc>
            </a:pPr>
            <a:r>
              <a:rPr lang="en-US" sz="2600" dirty="0" smtClean="0"/>
              <a:t>Overview of GRITS</a:t>
            </a:r>
          </a:p>
          <a:p>
            <a:pPr>
              <a:lnSpc>
                <a:spcPct val="110000"/>
              </a:lnSpc>
            </a:pPr>
            <a:r>
              <a:rPr lang="en-US" sz="2600" dirty="0" smtClean="0"/>
              <a:t>Challenges To Adult Vaccinations </a:t>
            </a:r>
          </a:p>
          <a:p>
            <a:pPr eaLnBrk="1" hangingPunct="1">
              <a:lnSpc>
                <a:spcPct val="110000"/>
              </a:lnSpc>
            </a:pPr>
            <a:r>
              <a:rPr lang="en-US" sz="2600" dirty="0" smtClean="0"/>
              <a:t>Recommended Vaccines for HCW</a:t>
            </a:r>
          </a:p>
          <a:p>
            <a:pPr eaLnBrk="1" hangingPunct="1">
              <a:lnSpc>
                <a:spcPct val="110000"/>
              </a:lnSpc>
            </a:pPr>
            <a:r>
              <a:rPr lang="en-US" sz="2600" dirty="0" smtClean="0"/>
              <a:t>VAERS/NVICP</a:t>
            </a:r>
          </a:p>
          <a:p>
            <a:pPr eaLnBrk="1" hangingPunct="1">
              <a:lnSpc>
                <a:spcPct val="110000"/>
              </a:lnSpc>
            </a:pPr>
            <a:r>
              <a:rPr lang="en-US" sz="2600" dirty="0" smtClean="0"/>
              <a:t>Resources</a:t>
            </a:r>
          </a:p>
          <a:p>
            <a:pPr eaLnBrk="1" hangingPunct="1">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501650" y="1033463"/>
            <a:ext cx="2717800" cy="579437"/>
          </a:xfrm>
          <a:prstGeom prst="rect">
            <a:avLst/>
          </a:prstGeom>
          <a:noFill/>
          <a:ln w="9525">
            <a:noFill/>
            <a:miter lim="800000"/>
            <a:headEnd/>
            <a:tailEnd/>
          </a:ln>
        </p:spPr>
        <p:txBody>
          <a:bodyPr>
            <a:spAutoFit/>
          </a:bodyPr>
          <a:lstStyle/>
          <a:p>
            <a:pPr eaLnBrk="0" hangingPunct="0"/>
            <a:r>
              <a:rPr lang="en-US" sz="3200" b="1" dirty="0">
                <a:solidFill>
                  <a:srgbClr val="C00000"/>
                </a:solidFill>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132030" y="3735388"/>
            <a:ext cx="2208212" cy="579437"/>
          </a:xfrm>
          <a:prstGeom prst="rect">
            <a:avLst/>
          </a:prstGeom>
          <a:noFill/>
          <a:ln w="9525">
            <a:noFill/>
            <a:miter lim="800000"/>
            <a:headEnd/>
            <a:tailEnd/>
          </a:ln>
        </p:spPr>
        <p:txBody>
          <a:bodyPr>
            <a:spAutoFit/>
          </a:bodyPr>
          <a:lstStyle/>
          <a:p>
            <a:pPr>
              <a:spcBef>
                <a:spcPct val="50000"/>
              </a:spcBef>
            </a:pPr>
            <a:r>
              <a:rPr lang="en-US" sz="3200" b="1" dirty="0">
                <a:solidFill>
                  <a:srgbClr val="C00000"/>
                </a:solidFill>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C00000"/>
                </a:solidFill>
                <a:latin typeface="Calibri" pitchFamily="34" charset="0"/>
                <a:cs typeface="Arial" charset="0"/>
              </a:rPr>
              <a:t>Rubella (R)</a:t>
            </a:r>
          </a:p>
        </p:txBody>
      </p:sp>
      <p:sp>
        <p:nvSpPr>
          <p:cNvPr id="1188876" name="Rectangle 12"/>
          <p:cNvSpPr>
            <a:spLocks noChangeArrowheads="1"/>
          </p:cNvSpPr>
          <p:nvPr/>
        </p:nvSpPr>
        <p:spPr bwMode="auto">
          <a:xfrm>
            <a:off x="4876800" y="6030913"/>
            <a:ext cx="4267200" cy="523220"/>
          </a:xfrm>
          <a:prstGeom prst="rect">
            <a:avLst/>
          </a:prstGeom>
          <a:noFill/>
          <a:ln w="9525">
            <a:noFill/>
            <a:miter lim="800000"/>
            <a:headEnd/>
            <a:tailEnd/>
          </a:ln>
        </p:spPr>
        <p:txBody>
          <a:bodyPr wrap="square">
            <a:spAutoFit/>
          </a:bodyPr>
          <a:lstStyle/>
          <a:p>
            <a:r>
              <a:rPr lang="en-US" sz="2800" b="1" dirty="0">
                <a:solidFill>
                  <a:srgbClr val="C00000"/>
                </a:solidFill>
                <a:latin typeface="Segoe UI"/>
                <a:cs typeface="Arial" charset="0"/>
              </a:rPr>
              <a:t>Congenital Rubella (R)</a:t>
            </a:r>
          </a:p>
        </p:txBody>
      </p:sp>
      <p:sp>
        <p:nvSpPr>
          <p:cNvPr id="222219" name="Text Box 13"/>
          <p:cNvSpPr txBox="1">
            <a:spLocks noChangeArrowheads="1"/>
          </p:cNvSpPr>
          <p:nvPr/>
        </p:nvSpPr>
        <p:spPr bwMode="auto">
          <a:xfrm>
            <a:off x="1371600" y="304800"/>
            <a:ext cx="6673850" cy="707886"/>
          </a:xfrm>
          <a:prstGeom prst="rect">
            <a:avLst/>
          </a:prstGeom>
          <a:noFill/>
          <a:ln w="9525">
            <a:noFill/>
            <a:miter lim="800000"/>
            <a:headEnd/>
            <a:tailEnd/>
          </a:ln>
        </p:spPr>
        <p:txBody>
          <a:bodyPr>
            <a:spAutoFit/>
          </a:bodyPr>
          <a:lstStyle/>
          <a:p>
            <a:pPr algn="ctr">
              <a:spcBef>
                <a:spcPct val="50000"/>
              </a:spcBef>
            </a:pPr>
            <a:r>
              <a:rPr lang="en-US" sz="4000" b="1" dirty="0">
                <a:solidFill>
                  <a:srgbClr val="C00000"/>
                </a:solidFill>
                <a:latin typeface="Segoe UI"/>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381000" y="4876800"/>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124200" y="47720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089202" y="1345406"/>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124200" y="1499497"/>
            <a:ext cx="2057400" cy="2297113"/>
          </a:xfrm>
          <a:prstGeom prst="rect">
            <a:avLst/>
          </a:prstGeom>
          <a:noFill/>
          <a:ln w="9525">
            <a:noFill/>
            <a:miter lim="800000"/>
            <a:headEnd/>
            <a:tailEnd/>
          </a:ln>
        </p:spPr>
      </p:pic>
      <p:sp>
        <p:nvSpPr>
          <p:cNvPr id="17" name="Rectangle 16"/>
          <p:cNvSpPr/>
          <p:nvPr/>
        </p:nvSpPr>
        <p:spPr>
          <a:xfrm>
            <a:off x="6583984" y="3657600"/>
            <a:ext cx="1752600" cy="230188"/>
          </a:xfrm>
          <a:prstGeom prst="rect">
            <a:avLst/>
          </a:prstGeom>
        </p:spPr>
        <p:txBody>
          <a:bodyPr>
            <a:spAutoFit/>
          </a:bodyPr>
          <a:lstStyle/>
          <a:p>
            <a:pPr>
              <a:spcBef>
                <a:spcPct val="50000"/>
              </a:spcBef>
              <a:defRPr/>
            </a:pPr>
            <a:r>
              <a:rPr lang="en-US" sz="900" dirty="0">
                <a:solidFill>
                  <a:prstClr val="black"/>
                </a:solidFill>
                <a:latin typeface="Calibri"/>
                <a:cs typeface="Arial" charset="0"/>
              </a:rPr>
              <a:t>Source: Creative Commons</a:t>
            </a:r>
          </a:p>
        </p:txBody>
      </p:sp>
      <p:sp>
        <p:nvSpPr>
          <p:cNvPr id="222225" name="Rectangle 18"/>
          <p:cNvSpPr>
            <a:spLocks noChangeArrowheads="1"/>
          </p:cNvSpPr>
          <p:nvPr/>
        </p:nvSpPr>
        <p:spPr bwMode="auto">
          <a:xfrm>
            <a:off x="2888456" y="3886200"/>
            <a:ext cx="2286000" cy="369888"/>
          </a:xfrm>
          <a:prstGeom prst="rect">
            <a:avLst/>
          </a:prstGeom>
          <a:noFill/>
          <a:ln w="9525">
            <a:noFill/>
            <a:miter lim="800000"/>
            <a:headEnd/>
            <a:tailEnd/>
          </a:ln>
        </p:spPr>
        <p:txBody>
          <a:bodyPr>
            <a:spAutoFit/>
          </a:bodyPr>
          <a:lstStyle/>
          <a:p>
            <a:pPr algn="ctr"/>
            <a:r>
              <a:rPr lang="en-US" sz="900" dirty="0">
                <a:solidFill>
                  <a:prstClr val="black"/>
                </a:solidFill>
                <a:latin typeface="Calibri" pitchFamily="34" charset="0"/>
                <a:cs typeface="Arial" charset="0"/>
              </a:rPr>
              <a:t>Source: American Academy of Pediatrics </a:t>
            </a:r>
          </a:p>
          <a:p>
            <a:pPr algn="ctr"/>
            <a:r>
              <a:rPr lang="en-US" sz="900" dirty="0">
                <a:solidFill>
                  <a:prstClr val="black"/>
                </a:solidFill>
                <a:latin typeface="Calibri" pitchFamily="34" charset="0"/>
                <a:cs typeface="Arial" charset="0"/>
              </a:rPr>
              <a:t>Red Book  On Line Visual Library</a:t>
            </a:r>
          </a:p>
        </p:txBody>
      </p:sp>
    </p:spTree>
    <p:extLst>
      <p:ext uri="{BB962C8B-B14F-4D97-AF65-F5344CB8AC3E}">
        <p14:creationId xmlns:p14="http://schemas.microsoft.com/office/powerpoint/2010/main" val="120867479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0" y="228600"/>
            <a:ext cx="8763000" cy="838200"/>
          </a:xfrm>
        </p:spPr>
        <p:txBody>
          <a:bodyPr/>
          <a:lstStyle/>
          <a:p>
            <a:r>
              <a:rPr lang="en-US" sz="3600" b="1" dirty="0" smtClean="0">
                <a:solidFill>
                  <a:srgbClr val="C00000"/>
                </a:solidFill>
              </a:rPr>
              <a:t>MMR Vaccine</a:t>
            </a:r>
          </a:p>
        </p:txBody>
      </p:sp>
      <p:sp>
        <p:nvSpPr>
          <p:cNvPr id="224258" name="Rectangle 3"/>
          <p:cNvSpPr>
            <a:spLocks noGrp="1" noChangeArrowheads="1"/>
          </p:cNvSpPr>
          <p:nvPr>
            <p:ph type="body" sz="half" idx="4294967295"/>
          </p:nvPr>
        </p:nvSpPr>
        <p:spPr>
          <a:xfrm>
            <a:off x="0" y="990600"/>
            <a:ext cx="8167688" cy="1731963"/>
          </a:xfrm>
        </p:spPr>
        <p:txBody>
          <a:bodyPr/>
          <a:lstStyle/>
          <a:p>
            <a:pPr>
              <a:buFontTx/>
              <a:buNone/>
            </a:pPr>
            <a:r>
              <a:rPr lang="en-US" sz="2800" dirty="0" smtClean="0">
                <a:cs typeface="Arial" charset="0"/>
              </a:rPr>
              <a:t>2 Dose Series for children</a:t>
            </a:r>
          </a:p>
          <a:p>
            <a:pPr lvl="1"/>
            <a:r>
              <a:rPr lang="en-US" dirty="0" smtClean="0">
                <a:cs typeface="Arial" charset="0"/>
              </a:rPr>
              <a:t>Dose 1 @ 12 through 15 months of age</a:t>
            </a:r>
          </a:p>
          <a:p>
            <a:pPr lvl="1"/>
            <a:r>
              <a:rPr lang="en-US" dirty="0" smtClean="0">
                <a:cs typeface="Arial" charset="0"/>
              </a:rPr>
              <a:t>Dose 2 @ 4 through 6 years of age</a:t>
            </a:r>
            <a:endParaRPr lang="en-US" sz="2000" dirty="0" smtClean="0">
              <a:cs typeface="Times New Roman" pitchFamily="18" charset="0"/>
            </a:endParaRPr>
          </a:p>
        </p:txBody>
      </p:sp>
      <p:sp>
        <p:nvSpPr>
          <p:cNvPr id="924676" name="Text Box 4"/>
          <p:cNvSpPr txBox="1">
            <a:spLocks noChangeArrowheads="1"/>
          </p:cNvSpPr>
          <p:nvPr/>
        </p:nvSpPr>
        <p:spPr bwMode="auto">
          <a:xfrm>
            <a:off x="228600" y="2590800"/>
            <a:ext cx="8763000" cy="3344505"/>
          </a:xfrm>
          <a:prstGeom prst="rect">
            <a:avLst/>
          </a:prstGeom>
          <a:noFill/>
          <a:ln w="9525">
            <a:noFill/>
            <a:miter lim="800000"/>
            <a:headEnd/>
            <a:tailEnd/>
          </a:ln>
        </p:spPr>
        <p:txBody>
          <a:bodyPr>
            <a:spAutoFit/>
          </a:bodyPr>
          <a:lstStyle/>
          <a:p>
            <a:pPr>
              <a:lnSpc>
                <a:spcPct val="90000"/>
              </a:lnSpc>
              <a:spcBef>
                <a:spcPct val="50000"/>
              </a:spcBef>
              <a:defRPr/>
            </a:pPr>
            <a:r>
              <a:rPr lang="en-US" sz="2800" dirty="0">
                <a:solidFill>
                  <a:srgbClr val="C00000"/>
                </a:solidFill>
                <a:latin typeface="Calibri"/>
                <a:cs typeface="Arial" charset="0"/>
              </a:rPr>
              <a:t>Acceptable </a:t>
            </a:r>
            <a:r>
              <a:rPr lang="en-US" sz="2800" dirty="0" smtClean="0">
                <a:solidFill>
                  <a:srgbClr val="C00000"/>
                </a:solidFill>
                <a:latin typeface="Calibri"/>
                <a:cs typeface="Arial" charset="0"/>
              </a:rPr>
              <a:t>presumptive evidence </a:t>
            </a:r>
            <a:r>
              <a:rPr lang="en-US" sz="2800" dirty="0">
                <a:solidFill>
                  <a:srgbClr val="C00000"/>
                </a:solidFill>
                <a:latin typeface="Calibri"/>
                <a:cs typeface="Arial" charset="0"/>
              </a:rPr>
              <a:t>of MMR immunity</a:t>
            </a:r>
            <a:r>
              <a:rPr lang="en-US" sz="2000" b="1" baseline="50000" dirty="0">
                <a:solidFill>
                  <a:srgbClr val="C00000"/>
                </a:solidFill>
                <a:latin typeface="Calibri" pitchFamily="34" charset="0"/>
                <a:cs typeface="Arial" charset="0"/>
              </a:rPr>
              <a:t>1</a:t>
            </a:r>
            <a:r>
              <a:rPr lang="en-US" sz="2800" dirty="0">
                <a:solidFill>
                  <a:srgbClr val="C00000"/>
                </a:solidFill>
                <a:latin typeface="Calibri"/>
                <a:cs typeface="Arial" charset="0"/>
              </a:rPr>
              <a:t>     </a:t>
            </a:r>
          </a:p>
          <a:p>
            <a:pPr>
              <a:lnSpc>
                <a:spcPct val="90000"/>
              </a:lnSpc>
              <a:spcBef>
                <a:spcPct val="50000"/>
              </a:spcBef>
              <a:buFontTx/>
              <a:buChar char="•"/>
              <a:defRPr/>
            </a:pPr>
            <a:r>
              <a:rPr lang="en-US" sz="2400" dirty="0" smtClean="0">
                <a:solidFill>
                  <a:prstClr val="black"/>
                </a:solidFill>
                <a:latin typeface="Calibri"/>
                <a:cs typeface="Arial" charset="0"/>
              </a:rPr>
              <a:t>  Documentation </a:t>
            </a:r>
            <a:r>
              <a:rPr lang="en-US" sz="2400" dirty="0">
                <a:solidFill>
                  <a:prstClr val="black"/>
                </a:solidFill>
                <a:latin typeface="Calibri"/>
                <a:cs typeface="Arial" charset="0"/>
              </a:rPr>
              <a:t>of age appropriate vaccination with MMR vaccine </a:t>
            </a:r>
          </a:p>
          <a:p>
            <a:pPr>
              <a:lnSpc>
                <a:spcPct val="90000"/>
              </a:lnSpc>
              <a:spcBef>
                <a:spcPct val="50000"/>
              </a:spcBef>
              <a:buFontTx/>
              <a:buChar char="•"/>
              <a:defRPr/>
            </a:pPr>
            <a:r>
              <a:rPr lang="en-US" sz="2400" dirty="0">
                <a:solidFill>
                  <a:prstClr val="black"/>
                </a:solidFill>
                <a:latin typeface="Calibri"/>
                <a:cs typeface="Arial" charset="0"/>
              </a:rPr>
              <a:t>  Laboratory evidence of immunity</a:t>
            </a:r>
          </a:p>
          <a:p>
            <a:pPr>
              <a:lnSpc>
                <a:spcPct val="90000"/>
              </a:lnSpc>
              <a:spcBef>
                <a:spcPct val="50000"/>
              </a:spcBef>
              <a:buFontTx/>
              <a:buChar char="•"/>
              <a:defRPr/>
            </a:pPr>
            <a:r>
              <a:rPr lang="en-US" sz="2400" dirty="0">
                <a:solidFill>
                  <a:prstClr val="black"/>
                </a:solidFill>
                <a:latin typeface="Calibri"/>
                <a:cs typeface="Arial" charset="0"/>
              </a:rPr>
              <a:t>  Laboratory </a:t>
            </a:r>
            <a:r>
              <a:rPr lang="en-US" sz="2400" dirty="0" smtClean="0">
                <a:solidFill>
                  <a:prstClr val="black"/>
                </a:solidFill>
                <a:latin typeface="Calibri"/>
                <a:cs typeface="Arial" charset="0"/>
              </a:rPr>
              <a:t>confirmation of </a:t>
            </a:r>
            <a:r>
              <a:rPr lang="en-US" sz="2400" dirty="0">
                <a:solidFill>
                  <a:prstClr val="black"/>
                </a:solidFill>
                <a:latin typeface="Calibri"/>
                <a:cs typeface="Arial" charset="0"/>
              </a:rPr>
              <a:t>disease </a:t>
            </a:r>
          </a:p>
          <a:p>
            <a:pPr>
              <a:spcBef>
                <a:spcPts val="800"/>
              </a:spcBef>
              <a:buFontTx/>
              <a:buChar char="•"/>
              <a:defRPr/>
            </a:pPr>
            <a:r>
              <a:rPr lang="en-US" sz="2400" dirty="0">
                <a:solidFill>
                  <a:prstClr val="black"/>
                </a:solidFill>
                <a:latin typeface="Calibri"/>
                <a:cs typeface="Arial" charset="0"/>
              </a:rPr>
              <a:t>  Birth before 1957 </a:t>
            </a:r>
            <a:r>
              <a:rPr lang="en-US" sz="2400" dirty="0" smtClean="0">
                <a:solidFill>
                  <a:prstClr val="black"/>
                </a:solidFill>
                <a:latin typeface="Calibri"/>
                <a:cs typeface="Arial" charset="0"/>
              </a:rPr>
              <a:t> </a:t>
            </a:r>
          </a:p>
          <a:p>
            <a:pPr>
              <a:spcBef>
                <a:spcPts val="0"/>
              </a:spcBef>
              <a:defRPr/>
            </a:pPr>
            <a:r>
              <a:rPr lang="en-US" sz="2400" dirty="0" smtClean="0">
                <a:solidFill>
                  <a:prstClr val="black"/>
                </a:solidFill>
                <a:latin typeface="Calibri"/>
                <a:cs typeface="Arial" charset="0"/>
              </a:rPr>
              <a:t>	Birth date not acceptable evidence of rubella immunity for 	women who could become pregnant       </a:t>
            </a:r>
            <a:endParaRPr lang="en-US" sz="2400" dirty="0">
              <a:solidFill>
                <a:prstClr val="black"/>
              </a:solidFill>
              <a:latin typeface="Calibri"/>
              <a:cs typeface="Arial" charset="0"/>
            </a:endParaRPr>
          </a:p>
        </p:txBody>
      </p:sp>
      <p:sp>
        <p:nvSpPr>
          <p:cNvPr id="224260" name="Text Box 6"/>
          <p:cNvSpPr txBox="1">
            <a:spLocks noChangeArrowheads="1"/>
          </p:cNvSpPr>
          <p:nvPr/>
        </p:nvSpPr>
        <p:spPr bwMode="auto">
          <a:xfrm>
            <a:off x="7467600" y="5943600"/>
            <a:ext cx="10668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cs typeface="Arial" charset="0"/>
            </a:endParaRPr>
          </a:p>
        </p:txBody>
      </p:sp>
      <p:sp>
        <p:nvSpPr>
          <p:cNvPr id="7" name="TextBox 6"/>
          <p:cNvSpPr txBox="1">
            <a:spLocks noChangeArrowheads="1"/>
          </p:cNvSpPr>
          <p:nvPr/>
        </p:nvSpPr>
        <p:spPr bwMode="auto">
          <a:xfrm>
            <a:off x="990600" y="6123801"/>
            <a:ext cx="6096000" cy="307777"/>
          </a:xfrm>
          <a:prstGeom prst="rect">
            <a:avLst/>
          </a:prstGeom>
          <a:noFill/>
          <a:ln w="9525">
            <a:noFill/>
            <a:miter lim="800000"/>
            <a:headEnd/>
            <a:tailEnd/>
          </a:ln>
        </p:spPr>
        <p:txBody>
          <a:bodyPr wrap="square">
            <a:spAutoFit/>
          </a:bodyPr>
          <a:lstStyle/>
          <a:p>
            <a:r>
              <a:rPr lang="en-US" sz="1400" b="1" dirty="0">
                <a:solidFill>
                  <a:prstClr val="black"/>
                </a:solidFill>
                <a:latin typeface="Calibri"/>
                <a:cs typeface="Arial" charset="0"/>
              </a:rPr>
              <a:t>1. Recommendations and Reports  June 14, 2013 / 62(RR04);</a:t>
            </a:r>
            <a:r>
              <a:rPr lang="en-US" sz="1400" b="1" dirty="0" smtClean="0">
                <a:solidFill>
                  <a:prstClr val="black"/>
                </a:solidFill>
                <a:latin typeface="Calibri"/>
                <a:cs typeface="Arial" charset="0"/>
              </a:rPr>
              <a:t>1-34</a:t>
            </a:r>
            <a:endParaRPr lang="en-US" sz="1400" b="1" dirty="0">
              <a:solidFill>
                <a:prstClr val="black"/>
              </a:solidFill>
              <a:latin typeface="Calibri"/>
              <a:cs typeface="Arial" charset="0"/>
            </a:endParaRPr>
          </a:p>
        </p:txBody>
      </p:sp>
    </p:spTree>
    <p:extLst>
      <p:ext uri="{BB962C8B-B14F-4D97-AF65-F5344CB8AC3E}">
        <p14:creationId xmlns:p14="http://schemas.microsoft.com/office/powerpoint/2010/main" val="25678156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4" name="Text Box 4"/>
          <p:cNvSpPr txBox="1">
            <a:spLocks noChangeArrowheads="1"/>
          </p:cNvSpPr>
          <p:nvPr/>
        </p:nvSpPr>
        <p:spPr bwMode="auto">
          <a:xfrm>
            <a:off x="821635" y="2843730"/>
            <a:ext cx="7848600" cy="519112"/>
          </a:xfrm>
          <a:prstGeom prst="rect">
            <a:avLst/>
          </a:prstGeom>
          <a:noFill/>
          <a:ln w="9525">
            <a:noFill/>
            <a:miter lim="800000"/>
            <a:headEnd/>
            <a:tailEnd/>
          </a:ln>
        </p:spPr>
        <p:txBody>
          <a:bodyPr>
            <a:spAutoFit/>
          </a:bodyPr>
          <a:lstStyle/>
          <a:p>
            <a:pPr>
              <a:spcBef>
                <a:spcPct val="50000"/>
              </a:spcBef>
            </a:pPr>
            <a:r>
              <a:rPr lang="en-US" sz="2800" dirty="0">
                <a:solidFill>
                  <a:prstClr val="black"/>
                </a:solidFill>
                <a:latin typeface="Segoe UI"/>
                <a:cs typeface="Arial" charset="0"/>
              </a:rPr>
              <a:t>Routine Recommendations for Varicella Vaccine</a:t>
            </a:r>
          </a:p>
        </p:txBody>
      </p:sp>
      <p:sp>
        <p:nvSpPr>
          <p:cNvPr id="1192965" name="Text Box 5"/>
          <p:cNvSpPr txBox="1">
            <a:spLocks noChangeArrowheads="1"/>
          </p:cNvSpPr>
          <p:nvPr/>
        </p:nvSpPr>
        <p:spPr bwMode="auto">
          <a:xfrm>
            <a:off x="838200" y="3362842"/>
            <a:ext cx="7543800" cy="3420936"/>
          </a:xfrm>
          <a:prstGeom prst="rect">
            <a:avLst/>
          </a:prstGeom>
          <a:noFill/>
          <a:ln w="9525">
            <a:noFill/>
            <a:miter lim="800000"/>
            <a:headEnd/>
            <a:tailEnd/>
          </a:ln>
        </p:spPr>
        <p:txBody>
          <a:bodyPr>
            <a:spAutoFit/>
          </a:bodyPr>
          <a:lstStyle/>
          <a:p>
            <a:pPr marL="509588" indent="-331788">
              <a:spcBef>
                <a:spcPct val="50000"/>
              </a:spcBef>
              <a:buClr>
                <a:srgbClr val="FFFFFF"/>
              </a:buClr>
              <a:buFontTx/>
              <a:buChar char="•"/>
            </a:pPr>
            <a:r>
              <a:rPr lang="en-US" sz="2400" dirty="0">
                <a:solidFill>
                  <a:prstClr val="black"/>
                </a:solidFill>
                <a:latin typeface="Segoe UI"/>
                <a:cs typeface="Times New Roman" pitchFamily="18" charset="0"/>
              </a:rPr>
              <a:t>Dose 1 @ 12 months through 15 months of age </a:t>
            </a:r>
          </a:p>
          <a:p>
            <a:pPr marL="509588" indent="-331788">
              <a:lnSpc>
                <a:spcPct val="105000"/>
              </a:lnSpc>
              <a:spcBef>
                <a:spcPct val="50000"/>
              </a:spcBef>
              <a:buClr>
                <a:srgbClr val="FFFFFF"/>
              </a:buClr>
              <a:buFontTx/>
              <a:buChar char="•"/>
            </a:pPr>
            <a:r>
              <a:rPr lang="en-US" sz="2400" dirty="0">
                <a:solidFill>
                  <a:prstClr val="black"/>
                </a:solidFill>
                <a:latin typeface="Segoe UI"/>
                <a:cs typeface="Times New Roman" pitchFamily="18" charset="0"/>
              </a:rPr>
              <a:t>Dose 2 @ 4 through 6 years of age*</a:t>
            </a:r>
          </a:p>
          <a:p>
            <a:pPr marL="509588" indent="-331788">
              <a:lnSpc>
                <a:spcPct val="105000"/>
              </a:lnSpc>
              <a:spcBef>
                <a:spcPct val="30000"/>
              </a:spcBef>
              <a:buClr>
                <a:srgbClr val="FFFFFF"/>
              </a:buClr>
              <a:buFontTx/>
              <a:buChar char="•"/>
            </a:pPr>
            <a:r>
              <a:rPr lang="en-US" sz="2400" dirty="0">
                <a:solidFill>
                  <a:prstClr val="black"/>
                </a:solidFill>
                <a:latin typeface="Segoe UI"/>
                <a:cs typeface="Times New Roman" pitchFamily="18" charset="0"/>
              </a:rPr>
              <a:t>Those 13 years of age or older without evidence of immunity should receive 2 doses separated by 4 to 8 weeks</a:t>
            </a:r>
            <a:r>
              <a:rPr lang="en-US" sz="2400" dirty="0" smtClean="0">
                <a:solidFill>
                  <a:prstClr val="black"/>
                </a:solidFill>
                <a:latin typeface="Segoe UI"/>
                <a:cs typeface="Times New Roman" pitchFamily="18" charset="0"/>
              </a:rPr>
              <a:t>.</a:t>
            </a:r>
          </a:p>
          <a:p>
            <a:pPr marL="509588" indent="-331788">
              <a:lnSpc>
                <a:spcPct val="105000"/>
              </a:lnSpc>
              <a:spcBef>
                <a:spcPct val="30000"/>
              </a:spcBef>
              <a:buClr>
                <a:srgbClr val="FFFFFF"/>
              </a:buClr>
              <a:buFontTx/>
              <a:buChar char="•"/>
            </a:pPr>
            <a:r>
              <a:rPr lang="en-US" sz="2400" b="1" dirty="0">
                <a:solidFill>
                  <a:prstClr val="black"/>
                </a:solidFill>
                <a:latin typeface="Segoe UI"/>
                <a:cs typeface="Times New Roman" pitchFamily="18" charset="0"/>
              </a:rPr>
              <a:t>Required for school and child care </a:t>
            </a:r>
            <a:r>
              <a:rPr lang="en-US" sz="2400" b="1" dirty="0" smtClean="0">
                <a:solidFill>
                  <a:prstClr val="black"/>
                </a:solidFill>
                <a:latin typeface="Segoe UI"/>
                <a:cs typeface="Times New Roman" pitchFamily="18" charset="0"/>
              </a:rPr>
              <a:t>attendance</a:t>
            </a:r>
          </a:p>
          <a:p>
            <a:pPr marL="509588" indent="-331788">
              <a:lnSpc>
                <a:spcPct val="105000"/>
              </a:lnSpc>
              <a:spcBef>
                <a:spcPct val="30000"/>
              </a:spcBef>
              <a:buClr>
                <a:srgbClr val="FFFFFF"/>
              </a:buClr>
              <a:buFontTx/>
              <a:buChar char="•"/>
            </a:pPr>
            <a:r>
              <a:rPr lang="en-US" sz="1400" dirty="0" smtClean="0">
                <a:solidFill>
                  <a:prstClr val="black"/>
                </a:solidFill>
                <a:latin typeface="Segoe UI"/>
                <a:cs typeface="Arial" charset="0"/>
              </a:rPr>
              <a:t>*Second </a:t>
            </a:r>
            <a:r>
              <a:rPr lang="en-US" sz="1400" dirty="0">
                <a:solidFill>
                  <a:prstClr val="black"/>
                </a:solidFill>
                <a:latin typeface="Segoe UI"/>
                <a:cs typeface="Arial" charset="0"/>
              </a:rPr>
              <a:t>dose can be administered at an earlier age  provided the  interval between the first and  second dose is at least 3 months.</a:t>
            </a:r>
          </a:p>
        </p:txBody>
      </p:sp>
      <p:pic>
        <p:nvPicPr>
          <p:cNvPr id="1192967" name="Picture 7" descr="img0031"/>
          <p:cNvPicPr>
            <a:picLocks noChangeAspect="1" noChangeArrowheads="1"/>
          </p:cNvPicPr>
          <p:nvPr/>
        </p:nvPicPr>
        <p:blipFill>
          <a:blip r:embed="rId3" cstate="print"/>
          <a:srcRect/>
          <a:stretch>
            <a:fillRect/>
          </a:stretch>
        </p:blipFill>
        <p:spPr bwMode="auto">
          <a:xfrm>
            <a:off x="6476310" y="100530"/>
            <a:ext cx="2193925" cy="2743200"/>
          </a:xfrm>
          <a:prstGeom prst="rect">
            <a:avLst/>
          </a:prstGeom>
          <a:noFill/>
          <a:ln w="9525">
            <a:noFill/>
            <a:miter lim="800000"/>
            <a:headEnd/>
            <a:tailEnd/>
          </a:ln>
        </p:spPr>
      </p:pic>
      <p:pic>
        <p:nvPicPr>
          <p:cNvPr id="226309" name="Picture 41" descr="Chickenpox image"/>
          <p:cNvPicPr>
            <a:picLocks noChangeAspect="1" noChangeArrowheads="1"/>
          </p:cNvPicPr>
          <p:nvPr/>
        </p:nvPicPr>
        <p:blipFill>
          <a:blip r:embed="rId4" cstate="print"/>
          <a:srcRect/>
          <a:stretch>
            <a:fillRect/>
          </a:stretch>
        </p:blipFill>
        <p:spPr bwMode="auto">
          <a:xfrm>
            <a:off x="142875" y="304800"/>
            <a:ext cx="3467100" cy="2286000"/>
          </a:xfrm>
          <a:prstGeom prst="rect">
            <a:avLst/>
          </a:prstGeom>
          <a:noFill/>
          <a:ln w="9525">
            <a:noFill/>
            <a:miter lim="800000"/>
            <a:headEnd/>
            <a:tailEnd/>
          </a:ln>
        </p:spPr>
      </p:pic>
      <p:sp>
        <p:nvSpPr>
          <p:cNvPr id="8" name="Rectangle 7"/>
          <p:cNvSpPr/>
          <p:nvPr/>
        </p:nvSpPr>
        <p:spPr>
          <a:xfrm>
            <a:off x="762000" y="2589213"/>
            <a:ext cx="2438400" cy="230187"/>
          </a:xfrm>
          <a:prstGeom prst="rect">
            <a:avLst/>
          </a:prstGeom>
        </p:spPr>
        <p:txBody>
          <a:bodyPr>
            <a:spAutoFit/>
          </a:bodyPr>
          <a:lstStyle/>
          <a:p>
            <a:pPr>
              <a:defRPr/>
            </a:pPr>
            <a:r>
              <a:rPr lang="en-US" sz="900" b="1" dirty="0">
                <a:solidFill>
                  <a:prstClr val="black"/>
                </a:solidFill>
                <a:latin typeface="Calibri"/>
                <a:cs typeface="Arial" charset="0"/>
                <a:hlinkClick r:id="rId5"/>
              </a:rPr>
              <a:t>© Copyright American Academy of Pediatrics</a:t>
            </a:r>
            <a:endParaRPr lang="en-US" sz="900" b="1" dirty="0">
              <a:solidFill>
                <a:prstClr val="black"/>
              </a:solidFill>
              <a:latin typeface="Calibri"/>
              <a:cs typeface="Arial" charset="0"/>
            </a:endParaRPr>
          </a:p>
        </p:txBody>
      </p:sp>
      <p:sp>
        <p:nvSpPr>
          <p:cNvPr id="2" name="Rectangle 1"/>
          <p:cNvSpPr/>
          <p:nvPr/>
        </p:nvSpPr>
        <p:spPr>
          <a:xfrm>
            <a:off x="3810000" y="801469"/>
            <a:ext cx="2590800" cy="954107"/>
          </a:xfrm>
          <a:prstGeom prst="rect">
            <a:avLst/>
          </a:prstGeom>
        </p:spPr>
        <p:txBody>
          <a:bodyPr wrap="square">
            <a:spAutoFit/>
          </a:bodyPr>
          <a:lstStyle/>
          <a:p>
            <a:pPr algn="ctr"/>
            <a:r>
              <a:rPr lang="en-US" sz="2800" b="1" dirty="0">
                <a:solidFill>
                  <a:srgbClr val="C00000"/>
                </a:solidFill>
                <a:latin typeface="Segoe UI"/>
              </a:rPr>
              <a:t>Varicella</a:t>
            </a:r>
            <a:br>
              <a:rPr lang="en-US" sz="2800" b="1" dirty="0">
                <a:solidFill>
                  <a:srgbClr val="C00000"/>
                </a:solidFill>
                <a:latin typeface="Segoe UI"/>
              </a:rPr>
            </a:br>
            <a:r>
              <a:rPr lang="en-US" sz="2800" b="1" dirty="0">
                <a:solidFill>
                  <a:srgbClr val="C00000"/>
                </a:solidFill>
                <a:latin typeface="Segoe UI"/>
              </a:rPr>
              <a:t>(Chickenpox)</a:t>
            </a:r>
          </a:p>
        </p:txBody>
      </p:sp>
    </p:spTree>
    <p:extLst>
      <p:ext uri="{BB962C8B-B14F-4D97-AF65-F5344CB8AC3E}">
        <p14:creationId xmlns:p14="http://schemas.microsoft.com/office/powerpoint/2010/main" val="12754899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b="1" dirty="0" smtClean="0">
                <a:solidFill>
                  <a:srgbClr val="C00000"/>
                </a:solidFill>
              </a:rPr>
              <a:t>Immunity</a:t>
            </a:r>
            <a:endParaRPr lang="en-US" b="1" dirty="0">
              <a:solidFill>
                <a:srgbClr val="C00000"/>
              </a:solidFill>
            </a:endParaRPr>
          </a:p>
        </p:txBody>
      </p:sp>
      <p:sp>
        <p:nvSpPr>
          <p:cNvPr id="3" name="Content Placeholder 2"/>
          <p:cNvSpPr>
            <a:spLocks noGrp="1"/>
          </p:cNvSpPr>
          <p:nvPr>
            <p:ph idx="1"/>
          </p:nvPr>
        </p:nvSpPr>
        <p:spPr>
          <a:xfrm>
            <a:off x="457200" y="1066800"/>
            <a:ext cx="8229600" cy="5059363"/>
          </a:xfrm>
        </p:spPr>
        <p:txBody>
          <a:bodyPr>
            <a:normAutofit fontScale="25000" lnSpcReduction="20000"/>
          </a:bodyPr>
          <a:lstStyle/>
          <a:p>
            <a:pPr marL="0" indent="0">
              <a:buNone/>
            </a:pPr>
            <a:r>
              <a:rPr lang="en-US" sz="7200" b="1" dirty="0"/>
              <a:t>What are the criteria for evidence of immunity to varicella? </a:t>
            </a:r>
          </a:p>
          <a:p>
            <a:pPr marL="0" indent="0">
              <a:buNone/>
            </a:pPr>
            <a:r>
              <a:rPr lang="en-US" sz="7200" b="1" dirty="0"/>
              <a:t> </a:t>
            </a:r>
          </a:p>
          <a:p>
            <a:pPr marL="0" indent="0">
              <a:buNone/>
            </a:pPr>
            <a:r>
              <a:rPr lang="en-US" sz="7200" b="1" dirty="0"/>
              <a:t>ACIP considers evidence of immunity to varicella to be </a:t>
            </a:r>
          </a:p>
          <a:p>
            <a:pPr marL="0" indent="0">
              <a:buNone/>
            </a:pPr>
            <a:r>
              <a:rPr lang="en-US" dirty="0"/>
              <a:t> </a:t>
            </a:r>
          </a:p>
          <a:p>
            <a:pPr marL="0" indent="0">
              <a:buNone/>
            </a:pPr>
            <a:r>
              <a:rPr lang="en-US" dirty="0"/>
              <a:t> </a:t>
            </a:r>
          </a:p>
          <a:p>
            <a:pPr>
              <a:lnSpc>
                <a:spcPct val="120000"/>
              </a:lnSpc>
            </a:pPr>
            <a:r>
              <a:rPr lang="en-US" sz="6400" dirty="0" smtClean="0"/>
              <a:t>Documentation </a:t>
            </a:r>
            <a:r>
              <a:rPr lang="en-US" sz="6400" dirty="0"/>
              <a:t>of 2 doses of vaccine given no earlier than age 12 months, with at least 3 months between doses for children younger than age 13 years, or at least 4 weeks between doses for people age 13 years and older </a:t>
            </a:r>
            <a:endParaRPr lang="en-US" sz="6400" dirty="0" smtClean="0"/>
          </a:p>
          <a:p>
            <a:pPr marL="0" indent="0">
              <a:lnSpc>
                <a:spcPct val="120000"/>
              </a:lnSpc>
              <a:buNone/>
            </a:pPr>
            <a:endParaRPr lang="en-US" sz="6400" dirty="0"/>
          </a:p>
          <a:p>
            <a:pPr marL="0" indent="0">
              <a:lnSpc>
                <a:spcPct val="120000"/>
              </a:lnSpc>
              <a:buNone/>
            </a:pPr>
            <a:r>
              <a:rPr lang="en-US" sz="6400" dirty="0"/>
              <a:t>•   U.S.-born before 1980* </a:t>
            </a:r>
            <a:endParaRPr lang="en-US" sz="6400" dirty="0" smtClean="0"/>
          </a:p>
          <a:p>
            <a:pPr marL="0" indent="0">
              <a:lnSpc>
                <a:spcPct val="120000"/>
              </a:lnSpc>
              <a:buNone/>
            </a:pPr>
            <a:endParaRPr lang="en-US" sz="6400" dirty="0"/>
          </a:p>
          <a:p>
            <a:pPr marL="0" indent="0">
              <a:lnSpc>
                <a:spcPct val="120000"/>
              </a:lnSpc>
              <a:buNone/>
            </a:pPr>
            <a:r>
              <a:rPr lang="en-US" sz="6400" dirty="0"/>
              <a:t>•   A healthcare provider's diagnosis of varicella or verification of history of </a:t>
            </a:r>
            <a:endParaRPr lang="en-US" sz="6400" dirty="0" smtClean="0"/>
          </a:p>
          <a:p>
            <a:pPr marL="0" indent="0">
              <a:lnSpc>
                <a:spcPct val="120000"/>
              </a:lnSpc>
              <a:buNone/>
            </a:pPr>
            <a:r>
              <a:rPr lang="en-US" sz="6400" dirty="0"/>
              <a:t> </a:t>
            </a:r>
            <a:r>
              <a:rPr lang="en-US" sz="6400" dirty="0" smtClean="0"/>
              <a:t>    varicella disease </a:t>
            </a:r>
          </a:p>
          <a:p>
            <a:pPr marL="0" indent="0">
              <a:lnSpc>
                <a:spcPct val="120000"/>
              </a:lnSpc>
              <a:buNone/>
            </a:pPr>
            <a:endParaRPr lang="en-US" sz="6400" dirty="0"/>
          </a:p>
          <a:p>
            <a:pPr marL="0" indent="0">
              <a:lnSpc>
                <a:spcPct val="120000"/>
              </a:lnSpc>
              <a:buNone/>
            </a:pPr>
            <a:r>
              <a:rPr lang="en-US" sz="6400" dirty="0"/>
              <a:t>•   History of herpes zoster, based on healthcare provider diagnosis </a:t>
            </a:r>
            <a:endParaRPr lang="en-US" sz="6400" dirty="0" smtClean="0"/>
          </a:p>
          <a:p>
            <a:pPr marL="0" indent="0">
              <a:lnSpc>
                <a:spcPct val="120000"/>
              </a:lnSpc>
              <a:buNone/>
            </a:pPr>
            <a:endParaRPr lang="en-US" sz="6400" dirty="0"/>
          </a:p>
          <a:p>
            <a:pPr marL="0" indent="0">
              <a:lnSpc>
                <a:spcPct val="120000"/>
              </a:lnSpc>
              <a:buNone/>
            </a:pPr>
            <a:r>
              <a:rPr lang="en-US" sz="6400" dirty="0"/>
              <a:t>•   Laboratory evidence of immunity or laboratory confirmation of disease </a:t>
            </a:r>
          </a:p>
          <a:p>
            <a:pPr marL="0" indent="0">
              <a:lnSpc>
                <a:spcPct val="120000"/>
              </a:lnSpc>
              <a:buNone/>
            </a:pPr>
            <a:r>
              <a:rPr lang="en-US" sz="6400" dirty="0"/>
              <a:t>    *Note: year of birth is not considered as evidence of immunity for healthcare </a:t>
            </a:r>
            <a:endParaRPr lang="en-US" sz="6400" dirty="0" smtClean="0"/>
          </a:p>
          <a:p>
            <a:pPr marL="0" indent="0">
              <a:lnSpc>
                <a:spcPct val="120000"/>
              </a:lnSpc>
              <a:buNone/>
            </a:pPr>
            <a:r>
              <a:rPr lang="en-US" sz="6400" dirty="0"/>
              <a:t> </a:t>
            </a:r>
            <a:r>
              <a:rPr lang="en-US" sz="6400" dirty="0" smtClean="0"/>
              <a:t>    personnel</a:t>
            </a:r>
            <a:r>
              <a:rPr lang="en-US" sz="6400" dirty="0"/>
              <a:t>, </a:t>
            </a:r>
            <a:r>
              <a:rPr lang="en-US" sz="6400" dirty="0" smtClean="0"/>
              <a:t>  immunosuppressed </a:t>
            </a:r>
            <a:r>
              <a:rPr lang="en-US" sz="6400" dirty="0"/>
              <a:t>people, and pregnant women. </a:t>
            </a:r>
          </a:p>
          <a:p>
            <a:pPr marL="0" indent="0">
              <a:lnSpc>
                <a:spcPct val="120000"/>
              </a:lnSpc>
              <a:buNone/>
            </a:pPr>
            <a:r>
              <a:rPr lang="en-US" sz="6400" dirty="0"/>
              <a:t> </a:t>
            </a:r>
          </a:p>
        </p:txBody>
      </p:sp>
    </p:spTree>
    <p:extLst>
      <p:ext uri="{BB962C8B-B14F-4D97-AF65-F5344CB8AC3E}">
        <p14:creationId xmlns:p14="http://schemas.microsoft.com/office/powerpoint/2010/main" val="2549371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4419600" y="3848100"/>
          <a:ext cx="4114800" cy="2676525"/>
        </p:xfrm>
        <a:graphic>
          <a:graphicData uri="http://schemas.openxmlformats.org/presentationml/2006/ole">
            <mc:AlternateContent xmlns:mc="http://schemas.openxmlformats.org/markup-compatibility/2006">
              <mc:Choice xmlns:v="urn:schemas-microsoft-com:vml" Requires="v">
                <p:oleObj spid="_x0000_s248846" name="Photo Editor Photo" r:id="rId4" imgW="4877481" imgH="3172268" progId="">
                  <p:embed/>
                </p:oleObj>
              </mc:Choice>
              <mc:Fallback>
                <p:oleObj name="Photo Editor Photo" r:id="rId4" imgW="4877481" imgH="317226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848100"/>
                        <a:ext cx="4114800" cy="26765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nvGraphicFramePr>
        <p:xfrm>
          <a:off x="533400" y="685800"/>
          <a:ext cx="3962400" cy="2600325"/>
        </p:xfrm>
        <a:graphic>
          <a:graphicData uri="http://schemas.openxmlformats.org/presentationml/2006/ole">
            <mc:AlternateContent xmlns:mc="http://schemas.openxmlformats.org/markup-compatibility/2006">
              <mc:Choice xmlns:v="urn:schemas-microsoft-com:vml" Requires="v">
                <p:oleObj spid="_x0000_s248847" name="Photo Editor Photo" r:id="rId6" imgW="4877481" imgH="3200000" progId="">
                  <p:embed/>
                </p:oleObj>
              </mc:Choice>
              <mc:Fallback>
                <p:oleObj name="Photo Editor Photo" r:id="rId6" imgW="4877481" imgH="320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685800"/>
                        <a:ext cx="3962400" cy="26003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4" name="Text Box 4"/>
          <p:cNvSpPr txBox="1">
            <a:spLocks noChangeArrowheads="1"/>
          </p:cNvSpPr>
          <p:nvPr/>
        </p:nvSpPr>
        <p:spPr bwMode="auto">
          <a:xfrm>
            <a:off x="4953000" y="1"/>
            <a:ext cx="3733800" cy="3354765"/>
          </a:xfrm>
          <a:prstGeom prst="rect">
            <a:avLst/>
          </a:prstGeom>
          <a:noFill/>
          <a:ln w="9525">
            <a:noFill/>
            <a:miter lim="800000"/>
            <a:headEnd/>
            <a:tailEnd/>
          </a:ln>
        </p:spPr>
        <p:txBody>
          <a:bodyPr wrap="square">
            <a:spAutoFit/>
          </a:bodyPr>
          <a:lstStyle/>
          <a:p>
            <a:pPr algn="ctr" eaLnBrk="0" hangingPunct="0">
              <a:spcBef>
                <a:spcPct val="50000"/>
              </a:spcBef>
            </a:pPr>
            <a:endParaRPr kumimoji="1" lang="en-US" sz="3600" b="1" dirty="0">
              <a:solidFill>
                <a:schemeClr val="tx2"/>
              </a:solidFill>
            </a:endParaRPr>
          </a:p>
          <a:p>
            <a:pPr algn="ctr" eaLnBrk="0" hangingPunct="0">
              <a:spcBef>
                <a:spcPct val="50000"/>
              </a:spcBef>
            </a:pPr>
            <a:r>
              <a:rPr kumimoji="1" lang="en-US" sz="4400" b="1" dirty="0">
                <a:solidFill>
                  <a:srgbClr val="FF0000"/>
                </a:solidFill>
                <a:latin typeface="+mj-lt"/>
              </a:rPr>
              <a:t>Herpes Zoster</a:t>
            </a:r>
          </a:p>
          <a:p>
            <a:pPr algn="ctr" eaLnBrk="0" hangingPunct="0">
              <a:spcBef>
                <a:spcPct val="50000"/>
              </a:spcBef>
            </a:pPr>
            <a:r>
              <a:rPr kumimoji="1" lang="en-US" sz="4400" b="1" dirty="0">
                <a:solidFill>
                  <a:srgbClr val="FF0000"/>
                </a:solidFill>
                <a:latin typeface="+mj-lt"/>
              </a:rPr>
              <a:t>“Shingles”</a:t>
            </a:r>
          </a:p>
        </p:txBody>
      </p:sp>
    </p:spTree>
    <p:extLst>
      <p:ext uri="{BB962C8B-B14F-4D97-AF65-F5344CB8AC3E}">
        <p14:creationId xmlns:p14="http://schemas.microsoft.com/office/powerpoint/2010/main" val="179912746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0" y="228600"/>
            <a:ext cx="7772400" cy="838200"/>
          </a:xfrm>
        </p:spPr>
        <p:txBody>
          <a:bodyPr>
            <a:normAutofit/>
          </a:bodyPr>
          <a:lstStyle/>
          <a:p>
            <a:r>
              <a:rPr lang="en-US" dirty="0" err="1" smtClean="0">
                <a:solidFill>
                  <a:srgbClr val="C00000"/>
                </a:solidFill>
              </a:rPr>
              <a:t>Zostavax</a:t>
            </a:r>
            <a:r>
              <a:rPr lang="en-US" b="1" baseline="30000" dirty="0" smtClean="0">
                <a:solidFill>
                  <a:srgbClr val="C00000"/>
                </a:solidFill>
              </a:rPr>
              <a:t>®</a:t>
            </a:r>
            <a:endParaRPr lang="en-US" b="1" dirty="0" smtClean="0">
              <a:solidFill>
                <a:srgbClr val="C00000"/>
              </a:solidFill>
            </a:endParaRPr>
          </a:p>
        </p:txBody>
      </p:sp>
      <p:sp>
        <p:nvSpPr>
          <p:cNvPr id="232450" name="Text Box 4"/>
          <p:cNvSpPr txBox="1">
            <a:spLocks noChangeArrowheads="1"/>
          </p:cNvSpPr>
          <p:nvPr/>
        </p:nvSpPr>
        <p:spPr bwMode="auto">
          <a:xfrm>
            <a:off x="381000" y="990600"/>
            <a:ext cx="8534400" cy="1373188"/>
          </a:xfrm>
          <a:prstGeom prst="rect">
            <a:avLst/>
          </a:prstGeom>
          <a:noFill/>
          <a:ln w="9525">
            <a:noFill/>
            <a:miter lim="800000"/>
            <a:headEnd/>
            <a:tailEnd/>
          </a:ln>
        </p:spPr>
        <p:txBody>
          <a:bodyPr>
            <a:spAutoFit/>
          </a:bodyPr>
          <a:lstStyle/>
          <a:p>
            <a:pPr marL="339725" indent="-339725">
              <a:spcBef>
                <a:spcPct val="20000"/>
              </a:spcBef>
            </a:pPr>
            <a:r>
              <a:rPr lang="en-US" sz="2800" dirty="0">
                <a:latin typeface="Calibri" pitchFamily="34" charset="0"/>
                <a:cs typeface="Arial" charset="0"/>
              </a:rPr>
              <a:t>One dose recommended for adults 60 years and older, including those who have experienced previous episodes of shingles</a:t>
            </a:r>
          </a:p>
        </p:txBody>
      </p:sp>
      <p:sp>
        <p:nvSpPr>
          <p:cNvPr id="232451" name="Text Box 5"/>
          <p:cNvSpPr txBox="1">
            <a:spLocks noChangeArrowheads="1"/>
          </p:cNvSpPr>
          <p:nvPr/>
        </p:nvSpPr>
        <p:spPr bwMode="auto">
          <a:xfrm>
            <a:off x="304800" y="2501900"/>
            <a:ext cx="8610600" cy="1495425"/>
          </a:xfrm>
          <a:prstGeom prst="rect">
            <a:avLst/>
          </a:prstGeom>
          <a:noFill/>
          <a:ln w="9525">
            <a:noFill/>
            <a:miter lim="800000"/>
            <a:headEnd/>
            <a:tailEnd/>
          </a:ln>
        </p:spPr>
        <p:txBody>
          <a:bodyPr>
            <a:spAutoFit/>
          </a:bodyPr>
          <a:lstStyle/>
          <a:p>
            <a:pPr marL="574675" indent="-574675" algn="ctr">
              <a:spcBef>
                <a:spcPct val="50000"/>
              </a:spcBef>
            </a:pPr>
            <a:r>
              <a:rPr lang="en-US" sz="3600" dirty="0">
                <a:latin typeface="Calibri" pitchFamily="34" charset="0"/>
                <a:cs typeface="Arial" charset="0"/>
              </a:rPr>
              <a:t>Overall Efficacy</a:t>
            </a:r>
            <a:r>
              <a:rPr lang="en-US" sz="2400" b="1" dirty="0">
                <a:latin typeface="Calibri" pitchFamily="34" charset="0"/>
                <a:cs typeface="Arial" charset="0"/>
              </a:rPr>
              <a:t>*</a:t>
            </a:r>
          </a:p>
          <a:p>
            <a:pPr marL="574675" indent="-574675">
              <a:buFont typeface="Arial" charset="0"/>
              <a:buChar char="•"/>
            </a:pPr>
            <a:r>
              <a:rPr lang="en-US" sz="2800" dirty="0">
                <a:latin typeface="Calibri" pitchFamily="34" charset="0"/>
                <a:cs typeface="Arial" charset="0"/>
              </a:rPr>
              <a:t>51% fewer episodes of zoster and less severe disease</a:t>
            </a:r>
          </a:p>
          <a:p>
            <a:pPr marL="574675" indent="-574675">
              <a:buFont typeface="Arial" charset="0"/>
              <a:buChar char="•"/>
            </a:pPr>
            <a:r>
              <a:rPr lang="en-US" sz="2800" dirty="0">
                <a:latin typeface="Calibri" pitchFamily="34" charset="0"/>
                <a:cs typeface="Arial" charset="0"/>
              </a:rPr>
              <a:t>66% less </a:t>
            </a:r>
            <a:r>
              <a:rPr lang="en-US" sz="2800" dirty="0" err="1">
                <a:latin typeface="Calibri" pitchFamily="34" charset="0"/>
                <a:cs typeface="Arial" charset="0"/>
              </a:rPr>
              <a:t>postherpetic</a:t>
            </a:r>
            <a:r>
              <a:rPr lang="en-US" sz="2800" dirty="0">
                <a:latin typeface="Calibri" pitchFamily="34" charset="0"/>
                <a:cs typeface="Arial" charset="0"/>
              </a:rPr>
              <a:t> neuralgia</a:t>
            </a:r>
          </a:p>
        </p:txBody>
      </p:sp>
      <p:sp>
        <p:nvSpPr>
          <p:cNvPr id="534533" name="Text Box 5"/>
          <p:cNvSpPr txBox="1">
            <a:spLocks noChangeArrowheads="1"/>
          </p:cNvSpPr>
          <p:nvPr/>
        </p:nvSpPr>
        <p:spPr bwMode="auto">
          <a:xfrm>
            <a:off x="304800" y="4114800"/>
            <a:ext cx="8534400" cy="1816100"/>
          </a:xfrm>
          <a:prstGeom prst="rect">
            <a:avLst/>
          </a:prstGeom>
          <a:noFill/>
          <a:ln w="9525">
            <a:noFill/>
            <a:miter lim="800000"/>
            <a:headEnd/>
            <a:tailEnd/>
          </a:ln>
        </p:spPr>
        <p:txBody>
          <a:bodyPr>
            <a:spAutoFit/>
          </a:bodyPr>
          <a:lstStyle/>
          <a:p>
            <a:pPr algn="ctr">
              <a:spcBef>
                <a:spcPct val="50000"/>
              </a:spcBef>
            </a:pPr>
            <a:r>
              <a:rPr lang="en-US" sz="2800" dirty="0">
                <a:latin typeface="Calibri" pitchFamily="34" charset="0"/>
                <a:cs typeface="Arial" charset="0"/>
              </a:rPr>
              <a:t>On March 24, 2011 FDA approved </a:t>
            </a:r>
            <a:r>
              <a:rPr lang="en-US" sz="2800" dirty="0" err="1">
                <a:latin typeface="Calibri" pitchFamily="34" charset="0"/>
                <a:cs typeface="Arial" charset="0"/>
              </a:rPr>
              <a:t>Zostavax</a:t>
            </a:r>
            <a:r>
              <a:rPr lang="en-US" sz="2800" dirty="0">
                <a:latin typeface="Calibri" pitchFamily="34" charset="0"/>
                <a:cs typeface="Arial" charset="0"/>
              </a:rPr>
              <a:t> </a:t>
            </a:r>
          </a:p>
          <a:p>
            <a:pPr algn="ctr">
              <a:spcBef>
                <a:spcPct val="50000"/>
              </a:spcBef>
            </a:pPr>
            <a:r>
              <a:rPr lang="en-US" sz="2800" dirty="0">
                <a:latin typeface="Calibri" pitchFamily="34" charset="0"/>
                <a:cs typeface="Arial" charset="0"/>
              </a:rPr>
              <a:t>for use in ages 50-59 years</a:t>
            </a:r>
          </a:p>
          <a:p>
            <a:pPr algn="ctr">
              <a:spcBef>
                <a:spcPct val="50000"/>
              </a:spcBef>
            </a:pPr>
            <a:r>
              <a:rPr lang="en-US" sz="2800" u="sng" dirty="0">
                <a:latin typeface="Calibri" pitchFamily="34" charset="0"/>
                <a:cs typeface="Arial" charset="0"/>
              </a:rPr>
              <a:t>ACIP has not made a recommendation for this age group</a:t>
            </a:r>
          </a:p>
        </p:txBody>
      </p:sp>
      <p:sp>
        <p:nvSpPr>
          <p:cNvPr id="232453" name="Rectangle 6"/>
          <p:cNvSpPr>
            <a:spLocks noChangeArrowheads="1"/>
          </p:cNvSpPr>
          <p:nvPr/>
        </p:nvSpPr>
        <p:spPr bwMode="auto">
          <a:xfrm>
            <a:off x="640080" y="5985033"/>
            <a:ext cx="7162800" cy="307975"/>
          </a:xfrm>
          <a:prstGeom prst="rect">
            <a:avLst/>
          </a:prstGeom>
          <a:noFill/>
          <a:ln w="9525">
            <a:noFill/>
            <a:miter lim="800000"/>
            <a:headEnd/>
            <a:tailEnd/>
          </a:ln>
        </p:spPr>
        <p:txBody>
          <a:bodyPr>
            <a:spAutoFit/>
          </a:bodyPr>
          <a:lstStyle/>
          <a:p>
            <a:r>
              <a:rPr lang="en-US" sz="1400" b="1" dirty="0">
                <a:solidFill>
                  <a:srgbClr val="FFFFFF"/>
                </a:solidFill>
                <a:latin typeface="Calibri" pitchFamily="34" charset="0"/>
                <a:cs typeface="Arial" charset="0"/>
              </a:rPr>
              <a:t>*</a:t>
            </a:r>
            <a:r>
              <a:rPr lang="en-US" sz="1400" b="1" dirty="0">
                <a:latin typeface="Calibri" pitchFamily="34" charset="0"/>
                <a:cs typeface="Arial" charset="0"/>
              </a:rPr>
              <a:t>Ref:  Epidemiology and Prevention of Vaccine-Preventable Diseases. 12th Edition, May 2012.</a:t>
            </a:r>
          </a:p>
        </p:txBody>
      </p:sp>
      <p:sp>
        <p:nvSpPr>
          <p:cNvPr id="232454" name="Text Box 7"/>
          <p:cNvSpPr txBox="1">
            <a:spLocks noChangeArrowheads="1"/>
          </p:cNvSpPr>
          <p:nvPr/>
        </p:nvSpPr>
        <p:spPr bwMode="auto">
          <a:xfrm>
            <a:off x="7848600" y="6096000"/>
            <a:ext cx="9144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cs typeface="Arial" charset="0"/>
            </a:endParaRPr>
          </a:p>
        </p:txBody>
      </p:sp>
    </p:spTree>
    <p:extLst>
      <p:ext uri="{BB962C8B-B14F-4D97-AF65-F5344CB8AC3E}">
        <p14:creationId xmlns:p14="http://schemas.microsoft.com/office/powerpoint/2010/main" val="219111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52400" y="0"/>
            <a:ext cx="8839200" cy="1295400"/>
          </a:xfrm>
        </p:spPr>
        <p:txBody>
          <a:bodyPr>
            <a:normAutofit/>
          </a:bodyPr>
          <a:lstStyle/>
          <a:p>
            <a:pPr eaLnBrk="1" hangingPunct="1"/>
            <a:r>
              <a:rPr lang="en-US" sz="4000" dirty="0" smtClean="0">
                <a:solidFill>
                  <a:srgbClr val="FF0000"/>
                </a:solidFill>
              </a:rPr>
              <a:t>Is Shingles Contagious?</a:t>
            </a:r>
          </a:p>
        </p:txBody>
      </p:sp>
      <p:sp>
        <p:nvSpPr>
          <p:cNvPr id="121859" name="Rectangle 3"/>
          <p:cNvSpPr>
            <a:spLocks noGrp="1" noChangeArrowheads="1"/>
          </p:cNvSpPr>
          <p:nvPr>
            <p:ph type="body" idx="1"/>
          </p:nvPr>
        </p:nvSpPr>
        <p:spPr>
          <a:xfrm>
            <a:off x="609600" y="1143000"/>
            <a:ext cx="7834313" cy="4552950"/>
          </a:xfrm>
        </p:spPr>
        <p:txBody>
          <a:bodyPr>
            <a:normAutofit fontScale="92500"/>
          </a:bodyPr>
          <a:lstStyle/>
          <a:p>
            <a:pPr eaLnBrk="1" hangingPunct="1">
              <a:lnSpc>
                <a:spcPct val="110000"/>
              </a:lnSpc>
            </a:pPr>
            <a:r>
              <a:rPr lang="en-US" sz="2800" dirty="0" smtClean="0">
                <a:cs typeface="Arial" pitchFamily="34" charset="0"/>
              </a:rPr>
              <a:t>Shingles cannot be passed from one person to another.</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However, a person with shingles can spread the virus to a person who has never had chickenpox.</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If the person who has never had chickenpox becomes infected with the virus, he or she will develop chickenpox, not shingles.  </a:t>
            </a:r>
          </a:p>
        </p:txBody>
      </p:sp>
      <p:sp>
        <p:nvSpPr>
          <p:cNvPr id="121860" name="Text Box 4"/>
          <p:cNvSpPr txBox="1">
            <a:spLocks noChangeArrowheads="1"/>
          </p:cNvSpPr>
          <p:nvPr/>
        </p:nvSpPr>
        <p:spPr bwMode="auto">
          <a:xfrm>
            <a:off x="712788" y="1716088"/>
            <a:ext cx="8134350" cy="4673600"/>
          </a:xfrm>
          <a:prstGeom prst="rect">
            <a:avLst/>
          </a:prstGeom>
          <a:noFill/>
          <a:ln w="9525">
            <a:noFill/>
            <a:miter lim="800000"/>
            <a:headEnd/>
            <a:tailEnd/>
          </a:ln>
        </p:spPr>
        <p:txBody>
          <a:bodyPr lIns="0" tIns="0" rIns="0" bIns="0"/>
          <a:lstStyle/>
          <a:p>
            <a:pPr marL="150813" indent="-150813" defTabSz="331788">
              <a:buClr>
                <a:srgbClr val="000000"/>
              </a:buClr>
              <a:buSzPct val="46000"/>
              <a:buFont typeface="Monotype Sorts" pitchFamily="2" charset="2"/>
              <a:buChar char="l"/>
            </a:pPr>
            <a:endParaRPr lang="en-US" sz="2200">
              <a:latin typeface="Times New Roman" pitchFamily="18" charset="0"/>
            </a:endParaRPr>
          </a:p>
        </p:txBody>
      </p:sp>
    </p:spTree>
    <p:extLst>
      <p:ext uri="{BB962C8B-B14F-4D97-AF65-F5344CB8AC3E}">
        <p14:creationId xmlns:p14="http://schemas.microsoft.com/office/powerpoint/2010/main" val="80043358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381000"/>
            <a:ext cx="9144000" cy="914400"/>
          </a:xfrm>
        </p:spPr>
        <p:txBody>
          <a:bodyPr/>
          <a:lstStyle/>
          <a:p>
            <a:pPr eaLnBrk="1" hangingPunct="1"/>
            <a:r>
              <a:rPr lang="en-US" sz="4400" b="0" dirty="0" smtClean="0">
                <a:solidFill>
                  <a:srgbClr val="C00000"/>
                </a:solidFill>
              </a:rPr>
              <a:t>Meningococcal Disease</a:t>
            </a:r>
          </a:p>
        </p:txBody>
      </p:sp>
      <p:pic>
        <p:nvPicPr>
          <p:cNvPr id="76803" name="Picture 3" descr="menicdc001"/>
          <p:cNvPicPr>
            <a:picLocks noChangeAspect="1" noChangeArrowheads="1"/>
          </p:cNvPicPr>
          <p:nvPr/>
        </p:nvPicPr>
        <p:blipFill>
          <a:blip r:embed="rId3" cstate="print"/>
          <a:srcRect/>
          <a:stretch>
            <a:fillRect/>
          </a:stretch>
        </p:blipFill>
        <p:spPr bwMode="auto">
          <a:xfrm>
            <a:off x="381000" y="1905000"/>
            <a:ext cx="4495800" cy="2935288"/>
          </a:xfrm>
          <a:prstGeom prst="rect">
            <a:avLst/>
          </a:prstGeom>
          <a:noFill/>
          <a:ln w="25400">
            <a:solidFill>
              <a:schemeClr val="tx2"/>
            </a:solidFill>
            <a:miter lim="800000"/>
            <a:headEnd/>
            <a:tailEnd/>
          </a:ln>
        </p:spPr>
      </p:pic>
      <p:pic>
        <p:nvPicPr>
          <p:cNvPr id="76804" name="Picture 4" descr="meni_mt002"/>
          <p:cNvPicPr>
            <a:picLocks noChangeAspect="1" noChangeArrowheads="1"/>
          </p:cNvPicPr>
          <p:nvPr/>
        </p:nvPicPr>
        <p:blipFill>
          <a:blip r:embed="rId4" cstate="print"/>
          <a:srcRect/>
          <a:stretch>
            <a:fillRect/>
          </a:stretch>
        </p:blipFill>
        <p:spPr bwMode="auto">
          <a:xfrm>
            <a:off x="5029200" y="4267200"/>
            <a:ext cx="3695700" cy="1920875"/>
          </a:xfrm>
          <a:prstGeom prst="rect">
            <a:avLst/>
          </a:prstGeom>
          <a:noFill/>
          <a:ln w="28575">
            <a:solidFill>
              <a:schemeClr val="tx2"/>
            </a:solid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0" y="0"/>
            <a:ext cx="8534400" cy="1219200"/>
          </a:xfrm>
        </p:spPr>
        <p:txBody>
          <a:bodyPr>
            <a:normAutofit/>
          </a:bodyPr>
          <a:lstStyle/>
          <a:p>
            <a:pPr eaLnBrk="1" hangingPunct="1"/>
            <a:r>
              <a:rPr lang="en-US" dirty="0" smtClean="0">
                <a:solidFill>
                  <a:srgbClr val="C00000"/>
                </a:solidFill>
              </a:rPr>
              <a:t>Meningococcal Disease</a:t>
            </a:r>
          </a:p>
        </p:txBody>
      </p:sp>
      <p:sp>
        <p:nvSpPr>
          <p:cNvPr id="257027" name="Rectangle 3"/>
          <p:cNvSpPr>
            <a:spLocks noChangeArrowheads="1"/>
          </p:cNvSpPr>
          <p:nvPr/>
        </p:nvSpPr>
        <p:spPr bwMode="auto">
          <a:xfrm>
            <a:off x="1371600" y="11430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dirty="0">
                <a:solidFill>
                  <a:srgbClr val="C00000"/>
                </a:solidFill>
                <a:latin typeface="+mn-lt"/>
                <a:cs typeface="Arial" charset="0"/>
              </a:rPr>
              <a:t>Meningitis</a:t>
            </a:r>
            <a:endParaRPr lang="en-US" sz="2400" dirty="0">
              <a:solidFill>
                <a:srgbClr val="C00000"/>
              </a:solidFill>
              <a:latin typeface="+mn-lt"/>
              <a:cs typeface="Arial" charset="0"/>
            </a:endParaRPr>
          </a:p>
          <a:p>
            <a:pPr marL="342900" indent="-342900" algn="ctr">
              <a:lnSpc>
                <a:spcPct val="90000"/>
              </a:lnSpc>
              <a:spcBef>
                <a:spcPct val="20000"/>
              </a:spcBef>
            </a:pPr>
            <a:r>
              <a:rPr lang="en-US" sz="2400" b="1" dirty="0">
                <a:solidFill>
                  <a:srgbClr val="FFFF99"/>
                </a:solidFill>
                <a:latin typeface="Calibri" pitchFamily="34" charset="0"/>
                <a:cs typeface="Arial" charset="0"/>
              </a:rPr>
              <a:t>	</a:t>
            </a:r>
            <a:r>
              <a:rPr lang="en-US" sz="2400" b="1" dirty="0">
                <a:solidFill>
                  <a:prstClr val="black"/>
                </a:solidFill>
                <a:latin typeface="+mn-lt"/>
                <a:cs typeface="Arial" charset="0"/>
              </a:rPr>
              <a:t>~50% of cases 	9-10% fatality rate       </a:t>
            </a:r>
          </a:p>
        </p:txBody>
      </p:sp>
      <p:sp>
        <p:nvSpPr>
          <p:cNvPr id="421892" name="Rectangle 4"/>
          <p:cNvSpPr>
            <a:spLocks noChangeArrowheads="1"/>
          </p:cNvSpPr>
          <p:nvPr/>
        </p:nvSpPr>
        <p:spPr bwMode="auto">
          <a:xfrm>
            <a:off x="13716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dirty="0">
                <a:solidFill>
                  <a:srgbClr val="C00000"/>
                </a:solidFill>
                <a:latin typeface="+mn-lt"/>
                <a:cs typeface="Arial" charset="0"/>
              </a:rPr>
              <a:t>Meningococcemia</a:t>
            </a:r>
          </a:p>
          <a:p>
            <a:pPr marL="411163" indent="-411163" algn="ctr">
              <a:lnSpc>
                <a:spcPct val="80000"/>
              </a:lnSpc>
              <a:spcBef>
                <a:spcPct val="20000"/>
              </a:spcBef>
              <a:defRPr/>
            </a:pPr>
            <a:r>
              <a:rPr lang="en-US" sz="2400" b="1" dirty="0">
                <a:solidFill>
                  <a:prstClr val="black"/>
                </a:solidFill>
                <a:latin typeface="+mn-lt"/>
                <a:cs typeface="Arial" charset="0"/>
              </a:rPr>
              <a:t>5%-20% of cases 	Up to 40% fatality rate</a:t>
            </a:r>
            <a:endParaRPr lang="en-US" sz="2400" b="1" u="sng" dirty="0">
              <a:solidFill>
                <a:prstClr val="black"/>
              </a:solidFill>
              <a:latin typeface="+mn-lt"/>
              <a:cs typeface="Arial" charset="0"/>
            </a:endParaRPr>
          </a:p>
          <a:p>
            <a:pPr marL="288925" indent="-288925">
              <a:lnSpc>
                <a:spcPct val="80000"/>
              </a:lnSpc>
              <a:spcBef>
                <a:spcPct val="20000"/>
              </a:spcBef>
              <a:buFontTx/>
              <a:buChar char="•"/>
              <a:defRPr/>
            </a:pPr>
            <a:r>
              <a:rPr lang="en-US" sz="2400" dirty="0">
                <a:solidFill>
                  <a:prstClr val="black"/>
                </a:solidFill>
                <a:latin typeface="+mn-lt"/>
                <a:cs typeface="Arial" charset="0"/>
              </a:rPr>
              <a:t>Rash</a:t>
            </a:r>
          </a:p>
          <a:p>
            <a:pPr marL="288925" indent="-288925">
              <a:lnSpc>
                <a:spcPct val="80000"/>
              </a:lnSpc>
              <a:spcBef>
                <a:spcPct val="20000"/>
              </a:spcBef>
              <a:buFontTx/>
              <a:buChar char="•"/>
              <a:defRPr/>
            </a:pPr>
            <a:r>
              <a:rPr lang="en-US" sz="2400" dirty="0">
                <a:solidFill>
                  <a:prstClr val="black"/>
                </a:solidFill>
                <a:latin typeface="+mn-lt"/>
                <a:cs typeface="Arial" charset="0"/>
              </a:rPr>
              <a:t>Vascular damage</a:t>
            </a:r>
          </a:p>
          <a:p>
            <a:pPr marL="288925" indent="-288925">
              <a:lnSpc>
                <a:spcPct val="80000"/>
              </a:lnSpc>
              <a:spcBef>
                <a:spcPct val="20000"/>
              </a:spcBef>
              <a:buFontTx/>
              <a:buChar char="•"/>
              <a:defRPr/>
            </a:pPr>
            <a:r>
              <a:rPr lang="en-US" sz="2400" dirty="0">
                <a:solidFill>
                  <a:prstClr val="black"/>
                </a:solidFill>
                <a:latin typeface="+mn-lt"/>
                <a:cs typeface="Arial" charset="0"/>
              </a:rPr>
              <a:t>Disseminated intravascular coagulation</a:t>
            </a:r>
          </a:p>
          <a:p>
            <a:pPr marL="288925" indent="-288925">
              <a:lnSpc>
                <a:spcPct val="80000"/>
              </a:lnSpc>
              <a:spcBef>
                <a:spcPct val="20000"/>
              </a:spcBef>
              <a:buFontTx/>
              <a:buChar char="•"/>
              <a:defRPr/>
            </a:pPr>
            <a:r>
              <a:rPr lang="en-US" sz="2400" dirty="0">
                <a:solidFill>
                  <a:prstClr val="black"/>
                </a:solidFill>
                <a:latin typeface="+mn-lt"/>
                <a:cs typeface="Arial" charset="0"/>
              </a:rPr>
              <a:t>Multi-organ failure</a:t>
            </a:r>
          </a:p>
          <a:p>
            <a:pPr marL="288925" indent="-288925">
              <a:lnSpc>
                <a:spcPct val="80000"/>
              </a:lnSpc>
              <a:spcBef>
                <a:spcPct val="20000"/>
              </a:spcBef>
              <a:buFontTx/>
              <a:buChar char="•"/>
              <a:defRPr/>
            </a:pPr>
            <a:r>
              <a:rPr lang="en-US" sz="2400" dirty="0">
                <a:solidFill>
                  <a:prstClr val="black"/>
                </a:solidFill>
                <a:latin typeface="+mn-lt"/>
                <a:cs typeface="Arial" charset="0"/>
              </a:rPr>
              <a:t>Shock</a:t>
            </a:r>
          </a:p>
          <a:p>
            <a:pPr marL="288925" indent="-288925">
              <a:lnSpc>
                <a:spcPct val="80000"/>
              </a:lnSpc>
              <a:spcBef>
                <a:spcPct val="20000"/>
              </a:spcBef>
              <a:buFontTx/>
              <a:buChar char="•"/>
              <a:defRPr/>
            </a:pPr>
            <a:r>
              <a:rPr lang="en-US" sz="2400" dirty="0">
                <a:solidFill>
                  <a:prstClr val="black"/>
                </a:solidFill>
                <a:latin typeface="+mn-lt"/>
                <a:cs typeface="Arial" charset="0"/>
              </a:rPr>
              <a:t>Death can occur in 24 hours</a:t>
            </a:r>
          </a:p>
        </p:txBody>
      </p:sp>
      <p:sp>
        <p:nvSpPr>
          <p:cNvPr id="257029" name="Text Box 6"/>
          <p:cNvSpPr txBox="1">
            <a:spLocks noChangeArrowheads="1"/>
          </p:cNvSpPr>
          <p:nvPr/>
        </p:nvSpPr>
        <p:spPr bwMode="auto">
          <a:xfrm>
            <a:off x="1143000" y="5943600"/>
            <a:ext cx="7239000" cy="523220"/>
          </a:xfrm>
          <a:prstGeom prst="rect">
            <a:avLst/>
          </a:prstGeom>
          <a:noFill/>
          <a:ln w="9525">
            <a:noFill/>
            <a:miter lim="800000"/>
            <a:headEnd/>
            <a:tailEnd/>
          </a:ln>
        </p:spPr>
        <p:txBody>
          <a:bodyPr wrap="square">
            <a:spAutoFit/>
          </a:bodyPr>
          <a:lstStyle/>
          <a:p>
            <a:r>
              <a:rPr lang="en-US" sz="1400" b="1" dirty="0">
                <a:solidFill>
                  <a:prstClr val="black"/>
                </a:solidFill>
                <a:latin typeface="Calibri" pitchFamily="34" charset="0"/>
                <a:cs typeface="Arial" charset="0"/>
              </a:rPr>
              <a:t>Ref: 1. Epidemiology and Prevention of Vaccine-Preventable Diseases. 12th Edition, May 2012. </a:t>
            </a:r>
            <a:endParaRPr lang="en-US" sz="1400" b="1" dirty="0" smtClean="0">
              <a:solidFill>
                <a:prstClr val="black"/>
              </a:solidFill>
              <a:latin typeface="Calibri" pitchFamily="34" charset="0"/>
              <a:cs typeface="Arial" charset="0"/>
            </a:endParaRPr>
          </a:p>
          <a:p>
            <a:r>
              <a:rPr lang="en-US" sz="1400" b="1" dirty="0" smtClean="0">
                <a:solidFill>
                  <a:prstClr val="black"/>
                </a:solidFill>
                <a:latin typeface="Calibri" pitchFamily="34" charset="0"/>
                <a:cs typeface="Arial" charset="0"/>
              </a:rPr>
              <a:t>        2</a:t>
            </a:r>
            <a:r>
              <a:rPr lang="en-US" sz="1400" b="1" dirty="0">
                <a:solidFill>
                  <a:prstClr val="black"/>
                </a:solidFill>
                <a:latin typeface="Calibri" pitchFamily="34" charset="0"/>
                <a:cs typeface="Arial" charset="0"/>
              </a:rPr>
              <a:t>. AAP Red Book 2012</a:t>
            </a:r>
            <a:endParaRPr lang="en-US" sz="1400" b="1" i="1" dirty="0">
              <a:solidFill>
                <a:prstClr val="black"/>
              </a:solidFill>
              <a:latin typeface="Calibri" pitchFamily="34" charset="0"/>
              <a:cs typeface="Arial" charset="0"/>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6858000" y="3200400"/>
            <a:ext cx="1828800" cy="1727200"/>
          </a:xfrm>
          <a:prstGeom prst="rect">
            <a:avLst/>
          </a:prstGeom>
          <a:noFill/>
          <a:ln w="9525">
            <a:noFill/>
            <a:miter lim="800000"/>
            <a:headEnd/>
            <a:tailEnd/>
          </a:ln>
        </p:spPr>
      </p:pic>
      <p:sp>
        <p:nvSpPr>
          <p:cNvPr id="421896" name="Text Box 8"/>
          <p:cNvSpPr txBox="1">
            <a:spLocks noChangeArrowheads="1"/>
          </p:cNvSpPr>
          <p:nvPr/>
        </p:nvSpPr>
        <p:spPr bwMode="auto">
          <a:xfrm>
            <a:off x="6400800" y="4857690"/>
            <a:ext cx="2743200" cy="246221"/>
          </a:xfrm>
          <a:prstGeom prst="rect">
            <a:avLst/>
          </a:prstGeom>
          <a:noFill/>
          <a:ln w="9525">
            <a:noFill/>
            <a:miter lim="800000"/>
            <a:headEnd/>
            <a:tailEnd/>
          </a:ln>
          <a:effectLst/>
        </p:spPr>
        <p:txBody>
          <a:bodyPr wrap="square">
            <a:spAutoFit/>
          </a:bodyPr>
          <a:lstStyle/>
          <a:p>
            <a:pPr>
              <a:spcBef>
                <a:spcPct val="50000"/>
              </a:spcBef>
              <a:defRPr/>
            </a:pPr>
            <a:r>
              <a:rPr lang="en-US" sz="1000" dirty="0">
                <a:solidFill>
                  <a:prstClr val="black"/>
                </a:solidFill>
                <a:effectLst>
                  <a:outerShdw blurRad="38100" dist="38100" dir="2700000" algn="tl">
                    <a:srgbClr val="000000"/>
                  </a:outerShdw>
                </a:effectLst>
                <a:latin typeface="Segoe UI"/>
                <a:cs typeface="Arial" charset="0"/>
              </a:rPr>
              <a:t>Photo courtesy CDC: Dr. Brodsky &amp; Mr. Gust </a:t>
            </a:r>
            <a:endParaRPr lang="en-US" sz="1000" dirty="0">
              <a:solidFill>
                <a:prstClr val="black"/>
              </a:solidFill>
              <a:latin typeface="Segoe UI"/>
              <a:cs typeface="Arial" charset="0"/>
            </a:endParaRPr>
          </a:p>
        </p:txBody>
      </p:sp>
      <p:sp>
        <p:nvSpPr>
          <p:cNvPr id="221193" name="Text Box 9"/>
          <p:cNvSpPr txBox="1">
            <a:spLocks noChangeArrowheads="1"/>
          </p:cNvSpPr>
          <p:nvPr/>
        </p:nvSpPr>
        <p:spPr bwMode="auto">
          <a:xfrm>
            <a:off x="1518138" y="5486400"/>
            <a:ext cx="6172200" cy="457200"/>
          </a:xfrm>
          <a:prstGeom prst="rect">
            <a:avLst/>
          </a:prstGeom>
          <a:noFill/>
          <a:ln w="9525">
            <a:noFill/>
            <a:miter lim="800000"/>
            <a:headEnd/>
            <a:tailEnd/>
          </a:ln>
        </p:spPr>
        <p:txBody>
          <a:bodyPr>
            <a:spAutoFit/>
          </a:bodyPr>
          <a:lstStyle/>
          <a:p>
            <a:pPr>
              <a:spcBef>
                <a:spcPct val="50000"/>
              </a:spcBef>
            </a:pPr>
            <a:r>
              <a:rPr lang="en-US" sz="2400" b="1" dirty="0">
                <a:solidFill>
                  <a:prstClr val="black"/>
                </a:solidFill>
                <a:latin typeface="Calibri" pitchFamily="34" charset="0"/>
                <a:cs typeface="Arial" charset="0"/>
              </a:rPr>
              <a:t>11-19% of survivors have permanent </a:t>
            </a:r>
            <a:r>
              <a:rPr lang="en-US" sz="2400" b="1" dirty="0" err="1">
                <a:solidFill>
                  <a:prstClr val="black"/>
                </a:solidFill>
                <a:latin typeface="Calibri" pitchFamily="34" charset="0"/>
                <a:cs typeface="Arial" charset="0"/>
              </a:rPr>
              <a:t>sequelae</a:t>
            </a:r>
            <a:endParaRPr lang="en-US" sz="2400" b="1" dirty="0">
              <a:solidFill>
                <a:prstClr val="black"/>
              </a:solidFill>
              <a:latin typeface="Calibri" pitchFamily="34" charset="0"/>
              <a:cs typeface="Arial" charset="0"/>
            </a:endParaRPr>
          </a:p>
        </p:txBody>
      </p:sp>
    </p:spTree>
    <p:extLst>
      <p:ext uri="{BB962C8B-B14F-4D97-AF65-F5344CB8AC3E}">
        <p14:creationId xmlns:p14="http://schemas.microsoft.com/office/powerpoint/2010/main" val="3209043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304800" y="76200"/>
            <a:ext cx="9448800" cy="1143000"/>
          </a:xfrm>
        </p:spPr>
        <p:txBody>
          <a:bodyPr>
            <a:normAutofit/>
          </a:bodyPr>
          <a:lstStyle/>
          <a:p>
            <a:r>
              <a:rPr lang="en-US" sz="3200" b="1" dirty="0" smtClean="0">
                <a:solidFill>
                  <a:srgbClr val="C00000"/>
                </a:solidFill>
              </a:rPr>
              <a:t>Meningococcal Conjugate Vaccine (MCV4)</a:t>
            </a:r>
            <a:br>
              <a:rPr lang="en-US" sz="3200" b="1" dirty="0" smtClean="0">
                <a:solidFill>
                  <a:srgbClr val="C00000"/>
                </a:solidFill>
              </a:rPr>
            </a:br>
            <a:r>
              <a:rPr lang="en-US" sz="2800" dirty="0" smtClean="0"/>
              <a:t>(Men A,C,Y, W-135)</a:t>
            </a:r>
            <a:endParaRPr lang="en-US" sz="2800" dirty="0" smtClean="0">
              <a:sym typeface="Symbol" pitchFamily="18" charset="2"/>
            </a:endParaRPr>
          </a:p>
        </p:txBody>
      </p:sp>
      <p:sp>
        <p:nvSpPr>
          <p:cNvPr id="259075" name="Rectangle 3"/>
          <p:cNvSpPr>
            <a:spLocks noGrp="1" noChangeArrowheads="1"/>
          </p:cNvSpPr>
          <p:nvPr>
            <p:ph type="body" idx="4294967295"/>
          </p:nvPr>
        </p:nvSpPr>
        <p:spPr>
          <a:xfrm>
            <a:off x="0" y="1219200"/>
            <a:ext cx="9144000" cy="1524000"/>
          </a:xfrm>
        </p:spPr>
        <p:txBody>
          <a:bodyPr>
            <a:normAutofit/>
          </a:bodyPr>
          <a:lstStyle/>
          <a:p>
            <a:pPr algn="ctr">
              <a:lnSpc>
                <a:spcPct val="80000"/>
              </a:lnSpc>
              <a:spcBef>
                <a:spcPct val="35000"/>
              </a:spcBef>
              <a:buClr>
                <a:srgbClr val="FFFFCC"/>
              </a:buClr>
              <a:buFontTx/>
              <a:buNone/>
            </a:pPr>
            <a:r>
              <a:rPr lang="en-US" sz="2800" dirty="0" err="1" smtClean="0"/>
              <a:t>Menactra</a:t>
            </a:r>
            <a:r>
              <a:rPr lang="en-US" sz="2800" b="1" baseline="30000" dirty="0" smtClean="0">
                <a:sym typeface="Symbol" pitchFamily="18" charset="2"/>
              </a:rPr>
              <a:t></a:t>
            </a:r>
            <a:r>
              <a:rPr lang="en-US" sz="2800" b="1" dirty="0" smtClean="0"/>
              <a:t> </a:t>
            </a:r>
            <a:r>
              <a:rPr lang="en-US" sz="2800" dirty="0" smtClean="0"/>
              <a:t>licensed for 9 mos. through 55 years</a:t>
            </a:r>
          </a:p>
          <a:p>
            <a:pPr algn="ctr">
              <a:lnSpc>
                <a:spcPct val="80000"/>
              </a:lnSpc>
              <a:spcBef>
                <a:spcPct val="35000"/>
              </a:spcBef>
              <a:buClr>
                <a:srgbClr val="FFFFCC"/>
              </a:buClr>
              <a:buFontTx/>
              <a:buNone/>
            </a:pPr>
            <a:r>
              <a:rPr lang="en-US" sz="2800" dirty="0" err="1" smtClean="0"/>
              <a:t>Menveo</a:t>
            </a:r>
            <a:r>
              <a:rPr lang="en-US" sz="2800" dirty="0" smtClean="0">
                <a:sym typeface="Symbol" pitchFamily="18" charset="2"/>
              </a:rPr>
              <a:t>®</a:t>
            </a:r>
            <a:r>
              <a:rPr lang="en-US" sz="2800" dirty="0" smtClean="0"/>
              <a:t> licensed for ages 2 mos. through 55 years</a:t>
            </a:r>
          </a:p>
        </p:txBody>
      </p:sp>
      <p:sp>
        <p:nvSpPr>
          <p:cNvPr id="332804" name="Text Box 4"/>
          <p:cNvSpPr txBox="1">
            <a:spLocks noChangeArrowheads="1"/>
          </p:cNvSpPr>
          <p:nvPr/>
        </p:nvSpPr>
        <p:spPr bwMode="auto">
          <a:xfrm>
            <a:off x="228600" y="2209800"/>
            <a:ext cx="8686800" cy="3108543"/>
          </a:xfrm>
          <a:prstGeom prst="rect">
            <a:avLst/>
          </a:prstGeom>
          <a:noFill/>
          <a:ln w="9525">
            <a:noFill/>
            <a:miter lim="800000"/>
            <a:headEnd/>
            <a:tailEnd/>
          </a:ln>
        </p:spPr>
        <p:txBody>
          <a:bodyPr>
            <a:spAutoFit/>
          </a:bodyPr>
          <a:lstStyle/>
          <a:p>
            <a:pPr fontAlgn="auto">
              <a:spcBef>
                <a:spcPts val="0"/>
              </a:spcBef>
              <a:spcAft>
                <a:spcPts val="0"/>
              </a:spcAft>
            </a:pPr>
            <a:r>
              <a:rPr lang="en-US" sz="2800" b="1" dirty="0">
                <a:solidFill>
                  <a:prstClr val="black"/>
                </a:solidFill>
                <a:latin typeface="Calibri" pitchFamily="34" charset="0"/>
              </a:rPr>
              <a:t>ACIP Recommendation</a:t>
            </a:r>
            <a:r>
              <a:rPr lang="en-US" sz="2800" b="1" dirty="0" smtClean="0">
                <a:solidFill>
                  <a:prstClr val="black"/>
                </a:solidFill>
                <a:latin typeface="Calibri" pitchFamily="34" charset="0"/>
              </a:rPr>
              <a:t>:</a:t>
            </a:r>
            <a:endParaRPr lang="en-US" sz="2800" dirty="0">
              <a:solidFill>
                <a:prstClr val="black"/>
              </a:solidFill>
              <a:latin typeface="Calibri" pitchFamily="34" charset="0"/>
            </a:endParaRPr>
          </a:p>
          <a:p>
            <a:pPr marL="463550" lvl="1" indent="-285750" fontAlgn="auto">
              <a:spcBef>
                <a:spcPts val="0"/>
              </a:spcBef>
              <a:spcAft>
                <a:spcPts val="0"/>
              </a:spcAft>
              <a:buFontTx/>
              <a:buChar char="•"/>
            </a:pPr>
            <a:r>
              <a:rPr lang="en-US" sz="2400" dirty="0">
                <a:solidFill>
                  <a:prstClr val="black"/>
                </a:solidFill>
                <a:latin typeface="Calibri" pitchFamily="34" charset="0"/>
              </a:rPr>
              <a:t>One dose at 11 or 12 years of age and a booster dose at 16 yrs. </a:t>
            </a:r>
          </a:p>
          <a:p>
            <a:pPr marL="463550" lvl="1" indent="-285750" fontAlgn="auto">
              <a:spcBef>
                <a:spcPts val="0"/>
              </a:spcBef>
              <a:spcAft>
                <a:spcPts val="0"/>
              </a:spcAft>
              <a:buFontTx/>
              <a:buChar char="•"/>
            </a:pPr>
            <a:r>
              <a:rPr lang="en-US" sz="2400" dirty="0">
                <a:solidFill>
                  <a:prstClr val="black"/>
                </a:solidFill>
                <a:latin typeface="Calibri" pitchFamily="34" charset="0"/>
              </a:rPr>
              <a:t>If first dose is at 13-15 years, give one booster dose 5 years after the first dose or sooner if entering college or technical school   </a:t>
            </a:r>
          </a:p>
          <a:p>
            <a:pPr marL="463550" lvl="1" indent="-285750" fontAlgn="auto">
              <a:spcBef>
                <a:spcPts val="0"/>
              </a:spcBef>
              <a:spcAft>
                <a:spcPts val="0"/>
              </a:spcAft>
              <a:buFontTx/>
              <a:buChar char="•"/>
            </a:pPr>
            <a:r>
              <a:rPr lang="en-US" sz="2400" dirty="0">
                <a:solidFill>
                  <a:prstClr val="black"/>
                </a:solidFill>
                <a:latin typeface="Calibri" pitchFamily="34" charset="0"/>
              </a:rPr>
              <a:t>If first dose given ≥ 16 years of age, a 2</a:t>
            </a:r>
            <a:r>
              <a:rPr lang="en-US" sz="2400" baseline="30000" dirty="0">
                <a:solidFill>
                  <a:prstClr val="black"/>
                </a:solidFill>
                <a:latin typeface="Calibri" pitchFamily="34" charset="0"/>
              </a:rPr>
              <a:t>nd</a:t>
            </a:r>
            <a:r>
              <a:rPr lang="en-US" sz="2400" dirty="0">
                <a:solidFill>
                  <a:prstClr val="black"/>
                </a:solidFill>
                <a:latin typeface="Calibri" pitchFamily="34" charset="0"/>
              </a:rPr>
              <a:t> dose is not needed</a:t>
            </a:r>
          </a:p>
          <a:p>
            <a:pPr marL="463550" lvl="1" indent="-285750" fontAlgn="auto">
              <a:spcBef>
                <a:spcPts val="0"/>
              </a:spcBef>
              <a:spcAft>
                <a:spcPts val="0"/>
              </a:spcAft>
              <a:buFontTx/>
              <a:buChar char="•"/>
            </a:pPr>
            <a:r>
              <a:rPr lang="en-US" sz="2400" dirty="0">
                <a:solidFill>
                  <a:prstClr val="black"/>
                </a:solidFill>
                <a:latin typeface="Calibri" pitchFamily="34" charset="0"/>
              </a:rPr>
              <a:t>Persons aged 21 years or younger attending school or college should have documentation of one dose of MVC4 not more than 5 years before enrollment. </a:t>
            </a:r>
          </a:p>
        </p:txBody>
      </p:sp>
      <p:sp>
        <p:nvSpPr>
          <p:cNvPr id="332805" name="Text Box 5"/>
          <p:cNvSpPr txBox="1">
            <a:spLocks noChangeArrowheads="1"/>
          </p:cNvSpPr>
          <p:nvPr/>
        </p:nvSpPr>
        <p:spPr bwMode="auto">
          <a:xfrm>
            <a:off x="606287" y="5634335"/>
            <a:ext cx="8534400" cy="461665"/>
          </a:xfrm>
          <a:prstGeom prst="rect">
            <a:avLst/>
          </a:prstGeom>
          <a:noFill/>
          <a:ln w="9525">
            <a:noFill/>
            <a:miter lim="800000"/>
            <a:headEnd/>
            <a:tailEnd/>
          </a:ln>
        </p:spPr>
        <p:txBody>
          <a:bodyPr>
            <a:spAutoFit/>
          </a:bodyPr>
          <a:lstStyle/>
          <a:p>
            <a:pPr fontAlgn="auto">
              <a:spcBef>
                <a:spcPts val="0"/>
              </a:spcBef>
              <a:spcAft>
                <a:spcPts val="0"/>
              </a:spcAft>
            </a:pPr>
            <a:r>
              <a:rPr lang="en-US" sz="1200" b="1" dirty="0">
                <a:solidFill>
                  <a:prstClr val="black"/>
                </a:solidFill>
                <a:latin typeface="Calibri"/>
              </a:rPr>
              <a:t>Prevention and Control of Meningococcal Disease: Recommendations of the Advisory Committee on Immunization Practices (ACIP)  </a:t>
            </a:r>
            <a:r>
              <a:rPr lang="en-US" sz="1200" b="1" i="1" dirty="0">
                <a:solidFill>
                  <a:prstClr val="black"/>
                </a:solidFill>
                <a:latin typeface="Calibri"/>
              </a:rPr>
              <a:t>Recommendations and Reports  </a:t>
            </a:r>
            <a:r>
              <a:rPr lang="en-US" sz="1200" b="1" dirty="0">
                <a:solidFill>
                  <a:prstClr val="black"/>
                </a:solidFill>
                <a:latin typeface="Calibri"/>
              </a:rPr>
              <a:t>March 22, 2013 / 62(RR02);</a:t>
            </a:r>
            <a:r>
              <a:rPr lang="en-US" sz="1200" b="1" dirty="0" smtClean="0">
                <a:solidFill>
                  <a:prstClr val="black"/>
                </a:solidFill>
                <a:latin typeface="Calibri"/>
              </a:rPr>
              <a:t>1-22</a:t>
            </a:r>
            <a:endParaRPr lang="en-US" sz="1200" b="1" dirty="0">
              <a:solidFill>
                <a:prstClr val="black"/>
              </a:solidFill>
              <a:latin typeface="Calibr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Tree>
    <p:extLst>
      <p:ext uri="{BB962C8B-B14F-4D97-AF65-F5344CB8AC3E}">
        <p14:creationId xmlns:p14="http://schemas.microsoft.com/office/powerpoint/2010/main" val="1071527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Box 2"/>
          <p:cNvSpPr txBox="1">
            <a:spLocks noChangeArrowheads="1"/>
          </p:cNvSpPr>
          <p:nvPr/>
        </p:nvSpPr>
        <p:spPr bwMode="auto">
          <a:xfrm>
            <a:off x="609600" y="220663"/>
            <a:ext cx="7924800" cy="708025"/>
          </a:xfrm>
          <a:prstGeom prst="rect">
            <a:avLst/>
          </a:prstGeom>
          <a:noFill/>
          <a:ln w="9525">
            <a:noFill/>
            <a:miter lim="800000"/>
            <a:headEnd/>
            <a:tailEnd/>
          </a:ln>
        </p:spPr>
        <p:txBody>
          <a:bodyPr>
            <a:spAutoFit/>
          </a:bodyPr>
          <a:lstStyle/>
          <a:p>
            <a:pPr algn="ctr"/>
            <a:r>
              <a:rPr lang="en-US" sz="4000" dirty="0">
                <a:solidFill>
                  <a:srgbClr val="FF0000"/>
                </a:solidFill>
                <a:latin typeface="Calibri" pitchFamily="34" charset="0"/>
              </a:rPr>
              <a:t>Why Do We Immunize?</a:t>
            </a:r>
          </a:p>
        </p:txBody>
      </p:sp>
      <p:sp>
        <p:nvSpPr>
          <p:cNvPr id="4" name="TextBox 3"/>
          <p:cNvSpPr txBox="1">
            <a:spLocks noChangeArrowheads="1"/>
          </p:cNvSpPr>
          <p:nvPr/>
        </p:nvSpPr>
        <p:spPr bwMode="auto">
          <a:xfrm>
            <a:off x="1828800" y="2819400"/>
            <a:ext cx="7086600" cy="584775"/>
          </a:xfrm>
          <a:prstGeom prst="rect">
            <a:avLst/>
          </a:prstGeom>
          <a:noFill/>
          <a:ln w="9525">
            <a:noFill/>
            <a:miter lim="800000"/>
            <a:headEnd/>
            <a:tailEnd/>
          </a:ln>
        </p:spPr>
        <p:txBody>
          <a:bodyPr wrap="square">
            <a:spAutoFit/>
          </a:bodyPr>
          <a:lstStyle/>
          <a:p>
            <a:r>
              <a:rPr lang="en-US" sz="3200" dirty="0">
                <a:solidFill>
                  <a:srgbClr val="FF0000"/>
                </a:solidFill>
                <a:latin typeface="Calibri" pitchFamily="34" charset="0"/>
              </a:rPr>
              <a:t>We Immunize To Prevent These Diseases</a:t>
            </a:r>
          </a:p>
        </p:txBody>
      </p:sp>
      <p:pic>
        <p:nvPicPr>
          <p:cNvPr id="261124" name="Picture 20"/>
          <p:cNvPicPr>
            <a:picLocks noChangeAspect="1" noChangeArrowheads="1"/>
          </p:cNvPicPr>
          <p:nvPr/>
        </p:nvPicPr>
        <p:blipFill>
          <a:blip r:embed="rId3" cstate="print"/>
          <a:srcRect/>
          <a:stretch>
            <a:fillRect/>
          </a:stretch>
        </p:blipFill>
        <p:spPr bwMode="auto">
          <a:xfrm>
            <a:off x="7391400" y="228600"/>
            <a:ext cx="1371600" cy="2057400"/>
          </a:xfrm>
          <a:prstGeom prst="rect">
            <a:avLst/>
          </a:prstGeom>
          <a:noFill/>
          <a:ln w="9525">
            <a:noFill/>
            <a:miter lim="800000"/>
            <a:headEnd/>
            <a:tailEnd/>
          </a:ln>
        </p:spPr>
      </p:pic>
      <p:pic>
        <p:nvPicPr>
          <p:cNvPr id="261125" name="Picture 41" descr="Chickenpox image"/>
          <p:cNvPicPr>
            <a:picLocks noChangeAspect="1" noChangeArrowheads="1"/>
          </p:cNvPicPr>
          <p:nvPr/>
        </p:nvPicPr>
        <p:blipFill>
          <a:blip r:embed="rId4" cstate="print"/>
          <a:srcRect/>
          <a:stretch>
            <a:fillRect/>
          </a:stretch>
        </p:blipFill>
        <p:spPr bwMode="auto">
          <a:xfrm>
            <a:off x="6858000" y="3581400"/>
            <a:ext cx="2152650" cy="1419225"/>
          </a:xfrm>
          <a:prstGeom prst="rect">
            <a:avLst/>
          </a:prstGeom>
          <a:noFill/>
          <a:ln w="9525">
            <a:noFill/>
            <a:miter lim="800000"/>
            <a:headEnd/>
            <a:tailEnd/>
          </a:ln>
        </p:spPr>
      </p:pic>
      <p:pic>
        <p:nvPicPr>
          <p:cNvPr id="261126" name="Picture 41"/>
          <p:cNvPicPr>
            <a:picLocks noChangeAspect="1" noChangeArrowheads="1"/>
          </p:cNvPicPr>
          <p:nvPr/>
        </p:nvPicPr>
        <p:blipFill>
          <a:blip r:embed="rId5" cstate="print"/>
          <a:srcRect/>
          <a:stretch>
            <a:fillRect/>
          </a:stretch>
        </p:blipFill>
        <p:spPr bwMode="auto">
          <a:xfrm>
            <a:off x="381000" y="228600"/>
            <a:ext cx="1219200" cy="1846263"/>
          </a:xfrm>
          <a:prstGeom prst="rect">
            <a:avLst/>
          </a:prstGeom>
          <a:noFill/>
          <a:ln w="9525">
            <a:noFill/>
            <a:miter lim="800000"/>
            <a:headEnd/>
            <a:tailEnd/>
          </a:ln>
        </p:spPr>
      </p:pic>
      <p:pic>
        <p:nvPicPr>
          <p:cNvPr id="261127" name="Picture 8"/>
          <p:cNvPicPr>
            <a:picLocks noChangeAspect="1" noChangeArrowheads="1"/>
          </p:cNvPicPr>
          <p:nvPr/>
        </p:nvPicPr>
        <p:blipFill>
          <a:blip r:embed="rId6" cstate="print"/>
          <a:srcRect/>
          <a:stretch>
            <a:fillRect/>
          </a:stretch>
        </p:blipFill>
        <p:spPr bwMode="auto">
          <a:xfrm>
            <a:off x="2209800" y="1066800"/>
            <a:ext cx="2293938" cy="1524000"/>
          </a:xfrm>
          <a:prstGeom prst="rect">
            <a:avLst/>
          </a:prstGeom>
          <a:noFill/>
          <a:ln w="9525">
            <a:noFill/>
            <a:miter lim="800000"/>
            <a:headEnd/>
            <a:tailEnd/>
          </a:ln>
        </p:spPr>
      </p:pic>
      <p:pic>
        <p:nvPicPr>
          <p:cNvPr id="261128" name="Picture 10" descr="img0007"/>
          <p:cNvPicPr>
            <a:picLocks noChangeAspect="1" noChangeArrowheads="1"/>
          </p:cNvPicPr>
          <p:nvPr/>
        </p:nvPicPr>
        <p:blipFill>
          <a:blip r:embed="rId7" cstate="print"/>
          <a:srcRect/>
          <a:stretch>
            <a:fillRect/>
          </a:stretch>
        </p:blipFill>
        <p:spPr bwMode="auto">
          <a:xfrm>
            <a:off x="5029200" y="914400"/>
            <a:ext cx="1771650" cy="1827213"/>
          </a:xfrm>
          <a:prstGeom prst="rect">
            <a:avLst/>
          </a:prstGeom>
          <a:noFill/>
          <a:ln w="9525">
            <a:solidFill>
              <a:schemeClr val="bg1"/>
            </a:solidFill>
            <a:miter lim="800000"/>
            <a:headEnd/>
            <a:tailEnd/>
          </a:ln>
        </p:spPr>
      </p:pic>
      <p:pic>
        <p:nvPicPr>
          <p:cNvPr id="261129" name="Picture 3" descr="img0020"/>
          <p:cNvPicPr>
            <a:picLocks noChangeAspect="1" noChangeArrowheads="1"/>
          </p:cNvPicPr>
          <p:nvPr/>
        </p:nvPicPr>
        <p:blipFill>
          <a:blip r:embed="rId8" cstate="print"/>
          <a:srcRect/>
          <a:stretch>
            <a:fillRect/>
          </a:stretch>
        </p:blipFill>
        <p:spPr bwMode="auto">
          <a:xfrm>
            <a:off x="762000" y="5181600"/>
            <a:ext cx="1866900" cy="1244600"/>
          </a:xfrm>
          <a:prstGeom prst="rect">
            <a:avLst/>
          </a:prstGeom>
          <a:noFill/>
          <a:ln w="9525">
            <a:solidFill>
              <a:schemeClr val="bg1"/>
            </a:solidFill>
            <a:miter lim="800000"/>
            <a:headEnd/>
            <a:tailEnd/>
          </a:ln>
        </p:spPr>
      </p:pic>
      <p:pic>
        <p:nvPicPr>
          <p:cNvPr id="261130" name="Picture 3" descr="measiac004"/>
          <p:cNvPicPr>
            <a:picLocks noChangeAspect="1" noChangeArrowheads="1"/>
          </p:cNvPicPr>
          <p:nvPr/>
        </p:nvPicPr>
        <p:blipFill>
          <a:blip r:embed="rId9" cstate="print"/>
          <a:srcRect/>
          <a:stretch>
            <a:fillRect/>
          </a:stretch>
        </p:blipFill>
        <p:spPr bwMode="auto">
          <a:xfrm>
            <a:off x="228600" y="2362200"/>
            <a:ext cx="1219200" cy="1830388"/>
          </a:xfrm>
          <a:prstGeom prst="rect">
            <a:avLst/>
          </a:prstGeom>
          <a:noFill/>
          <a:ln w="9525">
            <a:solidFill>
              <a:schemeClr val="bg1"/>
            </a:solidFill>
            <a:miter lim="800000"/>
            <a:headEnd/>
            <a:tailEnd/>
          </a:ln>
        </p:spPr>
      </p:pic>
      <p:pic>
        <p:nvPicPr>
          <p:cNvPr id="261131" name="Picture 6" descr="img0016"/>
          <p:cNvPicPr>
            <a:picLocks noChangeAspect="1" noChangeArrowheads="1"/>
          </p:cNvPicPr>
          <p:nvPr/>
        </p:nvPicPr>
        <p:blipFill>
          <a:blip r:embed="rId10" cstate="print"/>
          <a:srcRect/>
          <a:stretch>
            <a:fillRect/>
          </a:stretch>
        </p:blipFill>
        <p:spPr bwMode="auto">
          <a:xfrm>
            <a:off x="1676400" y="3429000"/>
            <a:ext cx="2206625" cy="1643063"/>
          </a:xfrm>
          <a:prstGeom prst="rect">
            <a:avLst/>
          </a:prstGeom>
          <a:noFill/>
          <a:ln w="9525">
            <a:solidFill>
              <a:schemeClr val="bg1"/>
            </a:solidFill>
            <a:miter lim="800000"/>
            <a:headEnd/>
            <a:tailEnd/>
          </a:ln>
        </p:spPr>
      </p:pic>
      <p:pic>
        <p:nvPicPr>
          <p:cNvPr id="261132" name="Picture 7"/>
          <p:cNvPicPr>
            <a:picLocks noChangeAspect="1" noChangeArrowheads="1"/>
          </p:cNvPicPr>
          <p:nvPr/>
        </p:nvPicPr>
        <p:blipFill>
          <a:blip r:embed="rId11" cstate="print"/>
          <a:srcRect/>
          <a:stretch>
            <a:fillRect/>
          </a:stretch>
        </p:blipFill>
        <p:spPr bwMode="auto">
          <a:xfrm>
            <a:off x="7086600" y="5105400"/>
            <a:ext cx="1524000" cy="1171575"/>
          </a:xfrm>
          <a:prstGeom prst="rect">
            <a:avLst/>
          </a:prstGeom>
          <a:noFill/>
          <a:ln w="9525">
            <a:noFill/>
            <a:miter lim="800000"/>
            <a:headEnd/>
            <a:tailEnd/>
          </a:ln>
        </p:spPr>
      </p:pic>
      <p:pic>
        <p:nvPicPr>
          <p:cNvPr id="261133" name="Picture 4" descr="hepacdc001"/>
          <p:cNvPicPr>
            <a:picLocks noChangeAspect="1" noChangeArrowheads="1"/>
          </p:cNvPicPr>
          <p:nvPr/>
        </p:nvPicPr>
        <p:blipFill>
          <a:blip r:embed="rId12" cstate="print"/>
          <a:srcRect/>
          <a:stretch>
            <a:fillRect/>
          </a:stretch>
        </p:blipFill>
        <p:spPr bwMode="auto">
          <a:xfrm>
            <a:off x="3200400" y="5257800"/>
            <a:ext cx="1524000" cy="1092200"/>
          </a:xfrm>
          <a:prstGeom prst="rect">
            <a:avLst/>
          </a:prstGeom>
          <a:noFill/>
          <a:ln w="9525">
            <a:noFill/>
            <a:miter lim="800000"/>
            <a:headEnd/>
            <a:tailEnd/>
          </a:ln>
        </p:spPr>
      </p:pic>
      <p:pic>
        <p:nvPicPr>
          <p:cNvPr id="261134" name="Picture 9" descr="img0018"/>
          <p:cNvPicPr>
            <a:picLocks noChangeAspect="1" noChangeArrowheads="1"/>
          </p:cNvPicPr>
          <p:nvPr/>
        </p:nvPicPr>
        <p:blipFill>
          <a:blip r:embed="rId13" cstate="print"/>
          <a:srcRect/>
          <a:stretch>
            <a:fillRect/>
          </a:stretch>
        </p:blipFill>
        <p:spPr bwMode="auto">
          <a:xfrm>
            <a:off x="4038600" y="3505200"/>
            <a:ext cx="2463800" cy="1295400"/>
          </a:xfrm>
          <a:prstGeom prst="rect">
            <a:avLst/>
          </a:prstGeom>
          <a:noFill/>
          <a:ln w="9525">
            <a:solidFill>
              <a:schemeClr val="bg1"/>
            </a:solidFill>
            <a:miter lim="800000"/>
            <a:headEnd/>
            <a:tailEnd/>
          </a:ln>
        </p:spPr>
      </p:pic>
      <p:pic>
        <p:nvPicPr>
          <p:cNvPr id="261135" name="Picture 7" descr="meniaap002"/>
          <p:cNvPicPr>
            <a:picLocks noChangeAspect="1" noChangeArrowheads="1"/>
          </p:cNvPicPr>
          <p:nvPr/>
        </p:nvPicPr>
        <p:blipFill>
          <a:blip r:embed="rId14" cstate="print"/>
          <a:srcRect/>
          <a:stretch>
            <a:fillRect/>
          </a:stretch>
        </p:blipFill>
        <p:spPr bwMode="auto">
          <a:xfrm>
            <a:off x="5105400" y="5105400"/>
            <a:ext cx="1447800" cy="1368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261124"/>
                                        </p:tgtEl>
                                        <p:attrNameLst>
                                          <p:attrName>style.visibility</p:attrName>
                                        </p:attrNameLst>
                                      </p:cBhvr>
                                      <p:to>
                                        <p:strVal val="visible"/>
                                      </p:to>
                                    </p:set>
                                    <p:animEffect transition="in" filter="checkerboard(across)">
                                      <p:cBhvr>
                                        <p:cTn id="9" dur="1000"/>
                                        <p:tgtEl>
                                          <p:spTgt spid="261124"/>
                                        </p:tgtEl>
                                      </p:cBhvr>
                                    </p:animEffect>
                                  </p:childTnLst>
                                </p:cTn>
                              </p:par>
                              <p:par>
                                <p:cTn id="10" presetID="5" presetClass="entr" presetSubtype="10" fill="hold" nodeType="with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checkerboard(across)">
                                      <p:cBhvr>
                                        <p:cTn id="12" dur="1000"/>
                                        <p:tgtEl>
                                          <p:spTgt spid="261125"/>
                                        </p:tgtEl>
                                      </p:cBhvr>
                                    </p:animEffect>
                                  </p:childTnLst>
                                </p:cTn>
                              </p:par>
                              <p:par>
                                <p:cTn id="13" presetID="5" presetClass="entr" presetSubtype="10" fill="hold" nodeType="withEffect">
                                  <p:stCondLst>
                                    <p:cond delay="0"/>
                                  </p:stCondLst>
                                  <p:childTnLst>
                                    <p:set>
                                      <p:cBhvr>
                                        <p:cTn id="14" dur="1" fill="hold">
                                          <p:stCondLst>
                                            <p:cond delay="0"/>
                                          </p:stCondLst>
                                        </p:cTn>
                                        <p:tgtEl>
                                          <p:spTgt spid="261126"/>
                                        </p:tgtEl>
                                        <p:attrNameLst>
                                          <p:attrName>style.visibility</p:attrName>
                                        </p:attrNameLst>
                                      </p:cBhvr>
                                      <p:to>
                                        <p:strVal val="visible"/>
                                      </p:to>
                                    </p:set>
                                    <p:animEffect transition="in" filter="checkerboard(across)">
                                      <p:cBhvr>
                                        <p:cTn id="15" dur="1000"/>
                                        <p:tgtEl>
                                          <p:spTgt spid="261126"/>
                                        </p:tgtEl>
                                      </p:cBhvr>
                                    </p:animEffect>
                                  </p:childTnLst>
                                </p:cTn>
                              </p:par>
                              <p:par>
                                <p:cTn id="16" presetID="5" presetClass="entr" presetSubtype="10" fill="hold" nodeType="withEffect">
                                  <p:stCondLst>
                                    <p:cond delay="0"/>
                                  </p:stCondLst>
                                  <p:childTnLst>
                                    <p:set>
                                      <p:cBhvr>
                                        <p:cTn id="17" dur="1" fill="hold">
                                          <p:stCondLst>
                                            <p:cond delay="0"/>
                                          </p:stCondLst>
                                        </p:cTn>
                                        <p:tgtEl>
                                          <p:spTgt spid="261127"/>
                                        </p:tgtEl>
                                        <p:attrNameLst>
                                          <p:attrName>style.visibility</p:attrName>
                                        </p:attrNameLst>
                                      </p:cBhvr>
                                      <p:to>
                                        <p:strVal val="visible"/>
                                      </p:to>
                                    </p:set>
                                    <p:animEffect transition="in" filter="checkerboard(across)">
                                      <p:cBhvr>
                                        <p:cTn id="18" dur="1000"/>
                                        <p:tgtEl>
                                          <p:spTgt spid="261127"/>
                                        </p:tgtEl>
                                      </p:cBhvr>
                                    </p:animEffect>
                                  </p:childTnLst>
                                </p:cTn>
                              </p:par>
                              <p:par>
                                <p:cTn id="19" presetID="5" presetClass="entr" presetSubtype="10" fill="hold" nodeType="withEffect">
                                  <p:stCondLst>
                                    <p:cond delay="0"/>
                                  </p:stCondLst>
                                  <p:childTnLst>
                                    <p:set>
                                      <p:cBhvr>
                                        <p:cTn id="20" dur="1" fill="hold">
                                          <p:stCondLst>
                                            <p:cond delay="0"/>
                                          </p:stCondLst>
                                        </p:cTn>
                                        <p:tgtEl>
                                          <p:spTgt spid="261128"/>
                                        </p:tgtEl>
                                        <p:attrNameLst>
                                          <p:attrName>style.visibility</p:attrName>
                                        </p:attrNameLst>
                                      </p:cBhvr>
                                      <p:to>
                                        <p:strVal val="visible"/>
                                      </p:to>
                                    </p:set>
                                    <p:animEffect transition="in" filter="checkerboard(across)">
                                      <p:cBhvr>
                                        <p:cTn id="21" dur="1000"/>
                                        <p:tgtEl>
                                          <p:spTgt spid="261128"/>
                                        </p:tgtEl>
                                      </p:cBhvr>
                                    </p:animEffect>
                                  </p:childTnLst>
                                </p:cTn>
                              </p:par>
                              <p:par>
                                <p:cTn id="22" presetID="5" presetClass="entr" presetSubtype="10" fill="hold" nodeType="withEffect">
                                  <p:stCondLst>
                                    <p:cond delay="0"/>
                                  </p:stCondLst>
                                  <p:childTnLst>
                                    <p:set>
                                      <p:cBhvr>
                                        <p:cTn id="23" dur="1" fill="hold">
                                          <p:stCondLst>
                                            <p:cond delay="0"/>
                                          </p:stCondLst>
                                        </p:cTn>
                                        <p:tgtEl>
                                          <p:spTgt spid="261129"/>
                                        </p:tgtEl>
                                        <p:attrNameLst>
                                          <p:attrName>style.visibility</p:attrName>
                                        </p:attrNameLst>
                                      </p:cBhvr>
                                      <p:to>
                                        <p:strVal val="visible"/>
                                      </p:to>
                                    </p:set>
                                    <p:animEffect transition="in" filter="checkerboard(across)">
                                      <p:cBhvr>
                                        <p:cTn id="24" dur="1000"/>
                                        <p:tgtEl>
                                          <p:spTgt spid="261129"/>
                                        </p:tgtEl>
                                      </p:cBhvr>
                                    </p:animEffect>
                                  </p:childTnLst>
                                </p:cTn>
                              </p:par>
                              <p:par>
                                <p:cTn id="25" presetID="5" presetClass="entr" presetSubtype="10" fill="hold" nodeType="withEffect">
                                  <p:stCondLst>
                                    <p:cond delay="0"/>
                                  </p:stCondLst>
                                  <p:childTnLst>
                                    <p:set>
                                      <p:cBhvr>
                                        <p:cTn id="26" dur="1" fill="hold">
                                          <p:stCondLst>
                                            <p:cond delay="0"/>
                                          </p:stCondLst>
                                        </p:cTn>
                                        <p:tgtEl>
                                          <p:spTgt spid="261130"/>
                                        </p:tgtEl>
                                        <p:attrNameLst>
                                          <p:attrName>style.visibility</p:attrName>
                                        </p:attrNameLst>
                                      </p:cBhvr>
                                      <p:to>
                                        <p:strVal val="visible"/>
                                      </p:to>
                                    </p:set>
                                    <p:animEffect transition="in" filter="checkerboard(across)">
                                      <p:cBhvr>
                                        <p:cTn id="27" dur="1000"/>
                                        <p:tgtEl>
                                          <p:spTgt spid="261130"/>
                                        </p:tgtEl>
                                      </p:cBhvr>
                                    </p:animEffect>
                                  </p:childTnLst>
                                </p:cTn>
                              </p:par>
                              <p:par>
                                <p:cTn id="28" presetID="5" presetClass="entr" presetSubtype="10" fill="hold" nodeType="withEffect">
                                  <p:stCondLst>
                                    <p:cond delay="0"/>
                                  </p:stCondLst>
                                  <p:childTnLst>
                                    <p:set>
                                      <p:cBhvr>
                                        <p:cTn id="29" dur="1" fill="hold">
                                          <p:stCondLst>
                                            <p:cond delay="0"/>
                                          </p:stCondLst>
                                        </p:cTn>
                                        <p:tgtEl>
                                          <p:spTgt spid="261131"/>
                                        </p:tgtEl>
                                        <p:attrNameLst>
                                          <p:attrName>style.visibility</p:attrName>
                                        </p:attrNameLst>
                                      </p:cBhvr>
                                      <p:to>
                                        <p:strVal val="visible"/>
                                      </p:to>
                                    </p:set>
                                    <p:animEffect transition="in" filter="checkerboard(across)">
                                      <p:cBhvr>
                                        <p:cTn id="30" dur="1000"/>
                                        <p:tgtEl>
                                          <p:spTgt spid="261131"/>
                                        </p:tgtEl>
                                      </p:cBhvr>
                                    </p:animEffect>
                                  </p:childTnLst>
                                </p:cTn>
                              </p:par>
                              <p:par>
                                <p:cTn id="31" presetID="5" presetClass="entr" presetSubtype="10" fill="hold" nodeType="withEffect">
                                  <p:stCondLst>
                                    <p:cond delay="0"/>
                                  </p:stCondLst>
                                  <p:childTnLst>
                                    <p:set>
                                      <p:cBhvr>
                                        <p:cTn id="32" dur="1" fill="hold">
                                          <p:stCondLst>
                                            <p:cond delay="0"/>
                                          </p:stCondLst>
                                        </p:cTn>
                                        <p:tgtEl>
                                          <p:spTgt spid="261132"/>
                                        </p:tgtEl>
                                        <p:attrNameLst>
                                          <p:attrName>style.visibility</p:attrName>
                                        </p:attrNameLst>
                                      </p:cBhvr>
                                      <p:to>
                                        <p:strVal val="visible"/>
                                      </p:to>
                                    </p:set>
                                    <p:animEffect transition="in" filter="checkerboard(across)">
                                      <p:cBhvr>
                                        <p:cTn id="33" dur="1000"/>
                                        <p:tgtEl>
                                          <p:spTgt spid="261132"/>
                                        </p:tgtEl>
                                      </p:cBhvr>
                                    </p:animEffect>
                                  </p:childTnLst>
                                </p:cTn>
                              </p:par>
                              <p:par>
                                <p:cTn id="34" presetID="5" presetClass="entr" presetSubtype="10" fill="hold" nodeType="withEffect">
                                  <p:stCondLst>
                                    <p:cond delay="0"/>
                                  </p:stCondLst>
                                  <p:childTnLst>
                                    <p:set>
                                      <p:cBhvr>
                                        <p:cTn id="35" dur="1" fill="hold">
                                          <p:stCondLst>
                                            <p:cond delay="0"/>
                                          </p:stCondLst>
                                        </p:cTn>
                                        <p:tgtEl>
                                          <p:spTgt spid="261133"/>
                                        </p:tgtEl>
                                        <p:attrNameLst>
                                          <p:attrName>style.visibility</p:attrName>
                                        </p:attrNameLst>
                                      </p:cBhvr>
                                      <p:to>
                                        <p:strVal val="visible"/>
                                      </p:to>
                                    </p:set>
                                    <p:animEffect transition="in" filter="checkerboard(across)">
                                      <p:cBhvr>
                                        <p:cTn id="36" dur="1000"/>
                                        <p:tgtEl>
                                          <p:spTgt spid="261133"/>
                                        </p:tgtEl>
                                      </p:cBhvr>
                                    </p:animEffect>
                                  </p:childTnLst>
                                </p:cTn>
                              </p:par>
                              <p:par>
                                <p:cTn id="37" presetID="5" presetClass="entr" presetSubtype="10" fill="hold" nodeType="withEffect">
                                  <p:stCondLst>
                                    <p:cond delay="0"/>
                                  </p:stCondLst>
                                  <p:childTnLst>
                                    <p:set>
                                      <p:cBhvr>
                                        <p:cTn id="38" dur="1" fill="hold">
                                          <p:stCondLst>
                                            <p:cond delay="0"/>
                                          </p:stCondLst>
                                        </p:cTn>
                                        <p:tgtEl>
                                          <p:spTgt spid="261134"/>
                                        </p:tgtEl>
                                        <p:attrNameLst>
                                          <p:attrName>style.visibility</p:attrName>
                                        </p:attrNameLst>
                                      </p:cBhvr>
                                      <p:to>
                                        <p:strVal val="visible"/>
                                      </p:to>
                                    </p:set>
                                    <p:animEffect transition="in" filter="checkerboard(across)">
                                      <p:cBhvr>
                                        <p:cTn id="39" dur="1000"/>
                                        <p:tgtEl>
                                          <p:spTgt spid="261134"/>
                                        </p:tgtEl>
                                      </p:cBhvr>
                                    </p:animEffect>
                                  </p:childTnLst>
                                </p:cTn>
                              </p:par>
                              <p:par>
                                <p:cTn id="40" presetID="5" presetClass="entr" presetSubtype="10" fill="hold" nodeType="withEffect">
                                  <p:stCondLst>
                                    <p:cond delay="0"/>
                                  </p:stCondLst>
                                  <p:childTnLst>
                                    <p:set>
                                      <p:cBhvr>
                                        <p:cTn id="41" dur="1" fill="hold">
                                          <p:stCondLst>
                                            <p:cond delay="0"/>
                                          </p:stCondLst>
                                        </p:cTn>
                                        <p:tgtEl>
                                          <p:spTgt spid="261135"/>
                                        </p:tgtEl>
                                        <p:attrNameLst>
                                          <p:attrName>style.visibility</p:attrName>
                                        </p:attrNameLst>
                                      </p:cBhvr>
                                      <p:to>
                                        <p:strVal val="visible"/>
                                      </p:to>
                                    </p:set>
                                    <p:animEffect transition="in" filter="checkerboard(across)">
                                      <p:cBhvr>
                                        <p:cTn id="42" dur="1000"/>
                                        <p:tgtEl>
                                          <p:spTgt spid="261135"/>
                                        </p:tgtEl>
                                      </p:cBhvr>
                                    </p:animEffect>
                                  </p:childTnLst>
                                </p:cTn>
                              </p:par>
                              <p:par>
                                <p:cTn id="43" presetID="1" presetClass="exit" presetSubtype="0" fill="hold" nodeType="withEffect">
                                  <p:stCondLst>
                                    <p:cond delay="0"/>
                                  </p:stCondLst>
                                  <p:childTnLst>
                                    <p:set>
                                      <p:cBhvr>
                                        <p:cTn id="44" dur="1" fill="hold">
                                          <p:stCondLst>
                                            <p:cond delay="0"/>
                                          </p:stCondLst>
                                        </p:cTn>
                                        <p:tgtEl>
                                          <p:spTgt spid="24166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304800"/>
            <a:ext cx="7924800" cy="584775"/>
          </a:xfrm>
          <a:prstGeom prst="rect">
            <a:avLst/>
          </a:prstGeom>
          <a:noFill/>
        </p:spPr>
        <p:txBody>
          <a:bodyPr wrap="square" rtlCol="0">
            <a:spAutoFit/>
          </a:bodyPr>
          <a:lstStyle/>
          <a:p>
            <a:pPr algn="ctr"/>
            <a:r>
              <a:rPr lang="en-US" sz="3200" b="1" dirty="0">
                <a:solidFill>
                  <a:srgbClr val="C00000"/>
                </a:solidFill>
                <a:cs typeface="Arial" charset="0"/>
              </a:rPr>
              <a:t>Types of Human </a:t>
            </a:r>
            <a:r>
              <a:rPr lang="en-US" sz="3200" b="1" dirty="0" err="1">
                <a:solidFill>
                  <a:srgbClr val="C00000"/>
                </a:solidFill>
                <a:cs typeface="Arial" charset="0"/>
              </a:rPr>
              <a:t>Papilloma</a:t>
            </a:r>
            <a:r>
              <a:rPr lang="en-US" sz="3200" b="1" dirty="0">
                <a:solidFill>
                  <a:srgbClr val="C00000"/>
                </a:solidFill>
                <a:cs typeface="Arial" charset="0"/>
              </a:rPr>
              <a:t> Virus (HPV)  </a:t>
            </a:r>
          </a:p>
        </p:txBody>
      </p:sp>
      <p:sp>
        <p:nvSpPr>
          <p:cNvPr id="6" name="Rounded Rectangle 5"/>
          <p:cNvSpPr/>
          <p:nvPr/>
        </p:nvSpPr>
        <p:spPr bwMode="auto">
          <a:xfrm>
            <a:off x="1562100" y="1295400"/>
            <a:ext cx="25527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prstClr val="black"/>
                </a:solidFill>
                <a:cs typeface="Arial" charset="0"/>
              </a:rPr>
              <a:t>Mucosal/Genital</a:t>
            </a:r>
          </a:p>
          <a:p>
            <a:pPr algn="ctr"/>
            <a:r>
              <a:rPr lang="en-US" sz="1600" dirty="0">
                <a:solidFill>
                  <a:prstClr val="black"/>
                </a:solidFill>
                <a:cs typeface="Arial" charset="0"/>
              </a:rPr>
              <a:t>~40 types</a:t>
            </a:r>
          </a:p>
        </p:txBody>
      </p:sp>
      <p:sp>
        <p:nvSpPr>
          <p:cNvPr id="8" name="Rounded Rectangle 7"/>
          <p:cNvSpPr/>
          <p:nvPr/>
        </p:nvSpPr>
        <p:spPr bwMode="auto">
          <a:xfrm>
            <a:off x="5181600" y="1295400"/>
            <a:ext cx="2362200" cy="990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err="1">
                <a:solidFill>
                  <a:prstClr val="black"/>
                </a:solidFill>
                <a:cs typeface="Arial" charset="0"/>
              </a:rPr>
              <a:t>Cutaneous</a:t>
            </a:r>
            <a:endParaRPr lang="en-US" sz="1600" dirty="0">
              <a:solidFill>
                <a:prstClr val="black"/>
              </a:solidFill>
              <a:cs typeface="Arial" charset="0"/>
            </a:endParaRPr>
          </a:p>
          <a:p>
            <a:pPr algn="ctr"/>
            <a:r>
              <a:rPr lang="en-US" sz="1600" dirty="0">
                <a:solidFill>
                  <a:prstClr val="black"/>
                </a:solidFill>
                <a:cs typeface="Arial" charset="0"/>
              </a:rPr>
              <a:t>~60 types</a:t>
            </a:r>
          </a:p>
        </p:txBody>
      </p:sp>
      <p:sp>
        <p:nvSpPr>
          <p:cNvPr id="12" name="Rounded Rectangle 11"/>
          <p:cNvSpPr/>
          <p:nvPr/>
        </p:nvSpPr>
        <p:spPr bwMode="auto">
          <a:xfrm>
            <a:off x="533400" y="3810000"/>
            <a:ext cx="2971800" cy="1524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prstClr val="black"/>
                </a:solidFill>
                <a:cs typeface="Arial" charset="0"/>
              </a:rPr>
              <a:t>Cervical cancer</a:t>
            </a:r>
          </a:p>
          <a:p>
            <a:pPr algn="ctr"/>
            <a:r>
              <a:rPr lang="en-US" sz="1600" dirty="0" err="1">
                <a:solidFill>
                  <a:prstClr val="black"/>
                </a:solidFill>
                <a:cs typeface="Arial" charset="0"/>
              </a:rPr>
              <a:t>Anogenital</a:t>
            </a:r>
            <a:r>
              <a:rPr lang="en-US" sz="1600" dirty="0">
                <a:solidFill>
                  <a:prstClr val="black"/>
                </a:solidFill>
                <a:cs typeface="Arial" charset="0"/>
              </a:rPr>
              <a:t> cancer</a:t>
            </a:r>
          </a:p>
          <a:p>
            <a:pPr algn="ctr"/>
            <a:r>
              <a:rPr lang="en-US" sz="1600" dirty="0" err="1">
                <a:solidFill>
                  <a:prstClr val="black"/>
                </a:solidFill>
                <a:cs typeface="Arial" charset="0"/>
              </a:rPr>
              <a:t>Oropharyngeal</a:t>
            </a:r>
            <a:r>
              <a:rPr lang="en-US" sz="1600" dirty="0">
                <a:solidFill>
                  <a:prstClr val="black"/>
                </a:solidFill>
                <a:cs typeface="Arial" charset="0"/>
              </a:rPr>
              <a:t> Cancer</a:t>
            </a:r>
          </a:p>
          <a:p>
            <a:pPr algn="ctr"/>
            <a:r>
              <a:rPr lang="en-US" sz="1600" dirty="0">
                <a:solidFill>
                  <a:prstClr val="black"/>
                </a:solidFill>
                <a:cs typeface="Arial" charset="0"/>
              </a:rPr>
              <a:t>Cancer precursors</a:t>
            </a:r>
          </a:p>
          <a:p>
            <a:pPr algn="ctr"/>
            <a:r>
              <a:rPr lang="en-US" sz="1600" dirty="0">
                <a:solidFill>
                  <a:prstClr val="black"/>
                </a:solidFill>
                <a:cs typeface="Arial" charset="0"/>
              </a:rPr>
              <a:t>Low grade cervical disease</a:t>
            </a:r>
          </a:p>
        </p:txBody>
      </p:sp>
      <p:sp>
        <p:nvSpPr>
          <p:cNvPr id="14" name="Rounded Rectangle 13"/>
          <p:cNvSpPr/>
          <p:nvPr/>
        </p:nvSpPr>
        <p:spPr bwMode="auto">
          <a:xfrm>
            <a:off x="3733800" y="3886200"/>
            <a:ext cx="2743200" cy="1066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00"/>
                </a:solidFill>
                <a:cs typeface="Arial" charset="0"/>
              </a:rPr>
              <a:t>Genital Warts</a:t>
            </a:r>
          </a:p>
          <a:p>
            <a:pPr algn="ctr"/>
            <a:r>
              <a:rPr lang="en-US" sz="1600" dirty="0">
                <a:solidFill>
                  <a:srgbClr val="000000"/>
                </a:solidFill>
                <a:cs typeface="Arial" charset="0"/>
              </a:rPr>
              <a:t>Laryngeal </a:t>
            </a:r>
            <a:r>
              <a:rPr lang="en-US" sz="1600" dirty="0" err="1">
                <a:solidFill>
                  <a:srgbClr val="000000"/>
                </a:solidFill>
                <a:cs typeface="Arial" charset="0"/>
              </a:rPr>
              <a:t>Papillomas</a:t>
            </a:r>
            <a:endParaRPr lang="en-US" sz="1600" dirty="0">
              <a:solidFill>
                <a:srgbClr val="000000"/>
              </a:solidFill>
              <a:cs typeface="Arial" charset="0"/>
            </a:endParaRPr>
          </a:p>
          <a:p>
            <a:pPr algn="ctr"/>
            <a:r>
              <a:rPr lang="en-US" sz="1600" dirty="0">
                <a:solidFill>
                  <a:srgbClr val="000000"/>
                </a:solidFill>
                <a:cs typeface="Arial" charset="0"/>
              </a:rPr>
              <a:t>Low grade cervical disease</a:t>
            </a:r>
          </a:p>
        </p:txBody>
      </p:sp>
      <p:sp>
        <p:nvSpPr>
          <p:cNvPr id="17" name="Rounded Rectangle 16"/>
          <p:cNvSpPr/>
          <p:nvPr/>
        </p:nvSpPr>
        <p:spPr bwMode="auto">
          <a:xfrm>
            <a:off x="6705600" y="3962400"/>
            <a:ext cx="1981200" cy="6858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prstClr val="black"/>
                </a:solidFill>
                <a:cs typeface="Arial" charset="0"/>
              </a:rPr>
              <a:t>Skin warts</a:t>
            </a:r>
          </a:p>
          <a:p>
            <a:pPr algn="ctr"/>
            <a:r>
              <a:rPr lang="en-US" sz="1600" dirty="0">
                <a:solidFill>
                  <a:prstClr val="black"/>
                </a:solidFill>
                <a:cs typeface="Arial" charset="0"/>
              </a:rPr>
              <a:t>Hands and Feet</a:t>
            </a:r>
          </a:p>
        </p:txBody>
      </p:sp>
      <p:cxnSp>
        <p:nvCxnSpPr>
          <p:cNvPr id="28" name="Straight Arrow Connector 27"/>
          <p:cNvCxnSpPr>
            <a:stCxn id="8" idx="2"/>
            <a:endCxn id="17" idx="0"/>
          </p:cNvCxnSpPr>
          <p:nvPr/>
        </p:nvCxnSpPr>
        <p:spPr bwMode="auto">
          <a:xfrm>
            <a:off x="6362700" y="2286000"/>
            <a:ext cx="1333500" cy="1676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609600" y="2547491"/>
            <a:ext cx="1447800" cy="1077218"/>
          </a:xfrm>
          <a:prstGeom prst="rect">
            <a:avLst/>
          </a:prstGeom>
        </p:spPr>
        <p:txBody>
          <a:bodyPr wrap="square">
            <a:spAutoFit/>
          </a:bodyPr>
          <a:lstStyle/>
          <a:p>
            <a:pPr algn="ctr"/>
            <a:r>
              <a:rPr lang="en-US" sz="1600" b="1" dirty="0">
                <a:solidFill>
                  <a:srgbClr val="C00000"/>
                </a:solidFill>
                <a:cs typeface="Arial" charset="0"/>
              </a:rPr>
              <a:t>High risk types </a:t>
            </a:r>
          </a:p>
          <a:p>
            <a:pPr algn="ctr"/>
            <a:r>
              <a:rPr lang="en-US" sz="1600" b="1" dirty="0">
                <a:solidFill>
                  <a:srgbClr val="C00000"/>
                </a:solidFill>
                <a:cs typeface="Arial" charset="0"/>
              </a:rPr>
              <a:t>16, 18, 31, 45</a:t>
            </a:r>
          </a:p>
          <a:p>
            <a:pPr algn="ctr"/>
            <a:r>
              <a:rPr lang="en-US" sz="1600" b="1" dirty="0">
                <a:solidFill>
                  <a:srgbClr val="C00000"/>
                </a:solidFill>
                <a:cs typeface="Arial" charset="0"/>
              </a:rPr>
              <a:t>(and others)</a:t>
            </a:r>
          </a:p>
        </p:txBody>
      </p:sp>
      <p:sp>
        <p:nvSpPr>
          <p:cNvPr id="24" name="TextBox 23"/>
          <p:cNvSpPr txBox="1"/>
          <p:nvPr/>
        </p:nvSpPr>
        <p:spPr>
          <a:xfrm>
            <a:off x="3581400" y="2600980"/>
            <a:ext cx="2133600" cy="584775"/>
          </a:xfrm>
          <a:prstGeom prst="rect">
            <a:avLst/>
          </a:prstGeom>
          <a:noFill/>
        </p:spPr>
        <p:txBody>
          <a:bodyPr wrap="square" rtlCol="0">
            <a:spAutoFit/>
          </a:bodyPr>
          <a:lstStyle/>
          <a:p>
            <a:pPr algn="ctr"/>
            <a:r>
              <a:rPr lang="en-US" sz="1600" b="1" dirty="0">
                <a:solidFill>
                  <a:srgbClr val="C00000"/>
                </a:solidFill>
                <a:cs typeface="Arial" charset="0"/>
              </a:rPr>
              <a:t>Low risk types</a:t>
            </a:r>
          </a:p>
          <a:p>
            <a:pPr algn="ctr"/>
            <a:r>
              <a:rPr lang="en-US" sz="1600" b="1" dirty="0">
                <a:solidFill>
                  <a:srgbClr val="C00000"/>
                </a:solidFill>
                <a:cs typeface="Arial" charset="0"/>
              </a:rPr>
              <a:t>6, 11 and others</a:t>
            </a:r>
          </a:p>
        </p:txBody>
      </p:sp>
      <p:sp>
        <p:nvSpPr>
          <p:cNvPr id="20" name="TextBox 19"/>
          <p:cNvSpPr txBox="1"/>
          <p:nvPr/>
        </p:nvSpPr>
        <p:spPr>
          <a:xfrm>
            <a:off x="533400" y="5943600"/>
            <a:ext cx="8077200" cy="523220"/>
          </a:xfrm>
          <a:prstGeom prst="rect">
            <a:avLst/>
          </a:prstGeom>
          <a:noFill/>
        </p:spPr>
        <p:txBody>
          <a:bodyPr wrap="square" rtlCol="0">
            <a:spAutoFit/>
          </a:bodyPr>
          <a:lstStyle/>
          <a:p>
            <a:r>
              <a:rPr lang="en-US" sz="1400" b="1" dirty="0">
                <a:solidFill>
                  <a:prstClr val="white"/>
                </a:solidFill>
                <a:cs typeface="Arial" charset="0"/>
              </a:rPr>
              <a:t>Ref</a:t>
            </a:r>
            <a:r>
              <a:rPr lang="en-US" sz="1400" b="1" dirty="0">
                <a:solidFill>
                  <a:srgbClr val="C00000"/>
                </a:solidFill>
                <a:cs typeface="Arial" charset="0"/>
              </a:rPr>
              <a:t>: 1.Epidemiology and Prevention of Vaccine Preventable Diseases 12</a:t>
            </a:r>
            <a:r>
              <a:rPr lang="en-US" sz="1400" b="1" baseline="30000" dirty="0">
                <a:solidFill>
                  <a:srgbClr val="C00000"/>
                </a:solidFill>
                <a:cs typeface="Arial" charset="0"/>
              </a:rPr>
              <a:t>th</a:t>
            </a:r>
            <a:r>
              <a:rPr lang="en-US" sz="1400" b="1" dirty="0">
                <a:solidFill>
                  <a:srgbClr val="C00000"/>
                </a:solidFill>
                <a:cs typeface="Arial" charset="0"/>
              </a:rPr>
              <a:t> Edition, May 2012</a:t>
            </a:r>
          </a:p>
          <a:p>
            <a:r>
              <a:rPr lang="en-US" sz="1400" b="1" dirty="0">
                <a:solidFill>
                  <a:srgbClr val="C00000"/>
                </a:solidFill>
                <a:cs typeface="Arial" charset="0"/>
              </a:rPr>
              <a:t>        2. Red Book – AAP 2012 Report of the Committee on Infectious Diseases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9444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idx="4294967295"/>
          </p:nvPr>
        </p:nvSpPr>
        <p:spPr>
          <a:xfrm>
            <a:off x="0" y="0"/>
            <a:ext cx="8458200" cy="1066800"/>
          </a:xfrm>
        </p:spPr>
        <p:txBody>
          <a:bodyPr lIns="91429" tIns="45714" rIns="91429" bIns="45714">
            <a:normAutofit/>
          </a:bodyPr>
          <a:lstStyle/>
          <a:p>
            <a:pPr eaLnBrk="1" hangingPunct="1"/>
            <a:r>
              <a:rPr lang="en-US" b="1" dirty="0" smtClean="0">
                <a:solidFill>
                  <a:srgbClr val="C00000"/>
                </a:solidFill>
              </a:rPr>
              <a:t>HPV Vaccines</a:t>
            </a:r>
          </a:p>
        </p:txBody>
      </p:sp>
      <p:sp>
        <p:nvSpPr>
          <p:cNvPr id="75779" name="Rectangle 3"/>
          <p:cNvSpPr>
            <a:spLocks noGrp="1" noChangeArrowheads="1"/>
          </p:cNvSpPr>
          <p:nvPr>
            <p:ph idx="4294967295"/>
          </p:nvPr>
        </p:nvSpPr>
        <p:spPr>
          <a:xfrm>
            <a:off x="304800" y="3505200"/>
            <a:ext cx="8534400" cy="1828800"/>
          </a:xfrm>
        </p:spPr>
        <p:txBody>
          <a:bodyPr lIns="91429" tIns="45714" rIns="91429" bIns="45714">
            <a:normAutofit/>
          </a:bodyPr>
          <a:lstStyle/>
          <a:p>
            <a:pPr algn="ctr" eaLnBrk="1" hangingPunct="1">
              <a:lnSpc>
                <a:spcPct val="90000"/>
              </a:lnSpc>
              <a:buFontTx/>
              <a:buNone/>
              <a:defRPr/>
            </a:pPr>
            <a:r>
              <a:rPr lang="en-US" sz="2800" dirty="0" err="1" smtClean="0"/>
              <a:t>Cervarix</a:t>
            </a:r>
            <a:r>
              <a:rPr lang="en-US" sz="2800" baseline="30000" dirty="0" smtClean="0"/>
              <a:t>® </a:t>
            </a:r>
            <a:r>
              <a:rPr lang="en-US" sz="2800" dirty="0" smtClean="0"/>
              <a:t> (HPV2)</a:t>
            </a:r>
          </a:p>
          <a:p>
            <a:pPr marL="0" indent="0" eaLnBrk="1" hangingPunct="1">
              <a:spcBef>
                <a:spcPts val="600"/>
              </a:spcBef>
              <a:buFontTx/>
              <a:buNone/>
              <a:defRPr/>
            </a:pPr>
            <a:r>
              <a:rPr lang="en-US" sz="2000" dirty="0" smtClean="0"/>
              <a:t>Licensed for prevention of infection with </a:t>
            </a:r>
            <a:r>
              <a:rPr lang="en-US" sz="2000" u="sng" dirty="0" smtClean="0"/>
              <a:t>HPV types 16 &amp; 18</a:t>
            </a:r>
            <a:r>
              <a:rPr lang="en-US" sz="2000" dirty="0" smtClean="0"/>
              <a:t>.</a:t>
            </a:r>
          </a:p>
          <a:p>
            <a:pPr marL="0" indent="0" eaLnBrk="1" hangingPunct="1">
              <a:spcBef>
                <a:spcPts val="600"/>
              </a:spcBef>
              <a:buFontTx/>
              <a:buNone/>
              <a:defRPr/>
            </a:pPr>
            <a:r>
              <a:rPr lang="en-US" sz="2000" dirty="0" smtClean="0"/>
              <a:t>Recommended for females 9 through 26 years. (3 dose schedule)</a:t>
            </a:r>
          </a:p>
          <a:p>
            <a:pPr algn="ctr" eaLnBrk="1" hangingPunct="1">
              <a:buFontTx/>
              <a:buNone/>
              <a:defRPr/>
            </a:pPr>
            <a:r>
              <a:rPr lang="en-US" sz="2000" dirty="0" smtClean="0"/>
              <a:t> </a:t>
            </a:r>
          </a:p>
        </p:txBody>
      </p:sp>
      <p:sp>
        <p:nvSpPr>
          <p:cNvPr id="246787" name="Text Box 4"/>
          <p:cNvSpPr txBox="1">
            <a:spLocks noChangeArrowheads="1"/>
          </p:cNvSpPr>
          <p:nvPr/>
        </p:nvSpPr>
        <p:spPr bwMode="auto">
          <a:xfrm>
            <a:off x="2627243" y="5015396"/>
            <a:ext cx="3810000" cy="298450"/>
          </a:xfrm>
          <a:prstGeom prst="rect">
            <a:avLst/>
          </a:prstGeom>
          <a:noFill/>
          <a:ln w="25400">
            <a:noFill/>
            <a:miter lim="800000"/>
            <a:headEnd/>
            <a:tailEnd/>
          </a:ln>
        </p:spPr>
        <p:txBody>
          <a:bodyPr lIns="82048" tIns="41025" rIns="82048" bIns="41025">
            <a:spAutoFit/>
          </a:bodyPr>
          <a:lstStyle/>
          <a:p>
            <a:r>
              <a:rPr lang="en-US" sz="1400" dirty="0">
                <a:solidFill>
                  <a:prstClr val="black"/>
                </a:solidFill>
                <a:latin typeface="Calibri" pitchFamily="34" charset="0"/>
                <a:cs typeface="Arial" charset="0"/>
              </a:rPr>
              <a:t>Ref: MMWR; December 23, 2011 / 60(50);1705-8</a:t>
            </a:r>
          </a:p>
        </p:txBody>
      </p:sp>
      <p:sp>
        <p:nvSpPr>
          <p:cNvPr id="75781" name="Text Box 5"/>
          <p:cNvSpPr txBox="1">
            <a:spLocks noChangeArrowheads="1"/>
          </p:cNvSpPr>
          <p:nvPr/>
        </p:nvSpPr>
        <p:spPr bwMode="auto">
          <a:xfrm>
            <a:off x="304800" y="990600"/>
            <a:ext cx="8686800" cy="1600438"/>
          </a:xfrm>
          <a:prstGeom prst="rect">
            <a:avLst/>
          </a:prstGeom>
          <a:noFill/>
          <a:ln w="9525">
            <a:noFill/>
            <a:miter lim="800000"/>
            <a:headEnd/>
            <a:tailEnd/>
          </a:ln>
        </p:spPr>
        <p:txBody>
          <a:bodyPr>
            <a:spAutoFit/>
          </a:bodyPr>
          <a:lstStyle/>
          <a:p>
            <a:pPr algn="ctr">
              <a:spcBef>
                <a:spcPct val="50000"/>
              </a:spcBef>
              <a:defRPr/>
            </a:pPr>
            <a:r>
              <a:rPr lang="en-US" sz="2800" dirty="0" err="1">
                <a:solidFill>
                  <a:prstClr val="black"/>
                </a:solidFill>
                <a:latin typeface="Segoe UI"/>
                <a:cs typeface="Arial" pitchFamily="34" charset="0"/>
              </a:rPr>
              <a:t>Gardasil</a:t>
            </a:r>
            <a:r>
              <a:rPr lang="en-US" sz="2800" baseline="30000" dirty="0">
                <a:solidFill>
                  <a:prstClr val="black"/>
                </a:solidFill>
                <a:latin typeface="Segoe UI"/>
                <a:cs typeface="Arial" pitchFamily="34" charset="0"/>
              </a:rPr>
              <a:t>® </a:t>
            </a:r>
            <a:r>
              <a:rPr lang="en-US" sz="2800" dirty="0">
                <a:solidFill>
                  <a:prstClr val="black"/>
                </a:solidFill>
                <a:latin typeface="Segoe UI"/>
                <a:cs typeface="Arial" pitchFamily="34" charset="0"/>
              </a:rPr>
              <a:t>(HPV4</a:t>
            </a:r>
            <a:r>
              <a:rPr lang="en-US" sz="2800" dirty="0" smtClean="0">
                <a:solidFill>
                  <a:prstClr val="black"/>
                </a:solidFill>
                <a:latin typeface="Segoe UI"/>
                <a:cs typeface="Arial" pitchFamily="34" charset="0"/>
              </a:rPr>
              <a:t>)</a:t>
            </a:r>
          </a:p>
          <a:p>
            <a:pPr>
              <a:spcBef>
                <a:spcPts val="600"/>
              </a:spcBef>
              <a:defRPr/>
            </a:pPr>
            <a:r>
              <a:rPr lang="en-US" sz="2000" dirty="0" smtClean="0">
                <a:solidFill>
                  <a:prstClr val="black"/>
                </a:solidFill>
                <a:latin typeface="Segoe UI"/>
                <a:cs typeface="Arial" pitchFamily="34" charset="0"/>
              </a:rPr>
              <a:t>Licensed </a:t>
            </a:r>
            <a:r>
              <a:rPr lang="en-US" sz="2000" dirty="0">
                <a:solidFill>
                  <a:prstClr val="black"/>
                </a:solidFill>
                <a:latin typeface="Segoe UI"/>
                <a:cs typeface="Arial" pitchFamily="34" charset="0"/>
              </a:rPr>
              <a:t>for prevention of  infection with </a:t>
            </a:r>
            <a:r>
              <a:rPr lang="en-US" sz="2000" u="sng" dirty="0">
                <a:solidFill>
                  <a:prstClr val="black"/>
                </a:solidFill>
                <a:latin typeface="Segoe UI"/>
                <a:cs typeface="Arial" pitchFamily="34" charset="0"/>
              </a:rPr>
              <a:t>HPV types 6, 11, 16, 18</a:t>
            </a:r>
            <a:r>
              <a:rPr lang="en-US" sz="2000" dirty="0" smtClean="0">
                <a:solidFill>
                  <a:prstClr val="black"/>
                </a:solidFill>
                <a:latin typeface="Segoe UI"/>
                <a:cs typeface="Arial" pitchFamily="34" charset="0"/>
              </a:rPr>
              <a:t>. </a:t>
            </a:r>
          </a:p>
          <a:p>
            <a:pPr>
              <a:spcBef>
                <a:spcPts val="600"/>
              </a:spcBef>
              <a:defRPr/>
            </a:pPr>
            <a:r>
              <a:rPr lang="en-US" sz="2000" dirty="0" smtClean="0">
                <a:solidFill>
                  <a:prstClr val="black"/>
                </a:solidFill>
                <a:latin typeface="Segoe UI"/>
                <a:cs typeface="Arial" pitchFamily="34" charset="0"/>
              </a:rPr>
              <a:t>Recommended </a:t>
            </a:r>
            <a:r>
              <a:rPr lang="en-US" sz="2000" dirty="0">
                <a:solidFill>
                  <a:prstClr val="black"/>
                </a:solidFill>
                <a:latin typeface="Segoe UI"/>
                <a:cs typeface="Arial" pitchFamily="34" charset="0"/>
              </a:rPr>
              <a:t>for females 9 through 26 years &amp; males 9 through 21 years. May be given to males 22 through 26 </a:t>
            </a:r>
            <a:r>
              <a:rPr lang="en-US" sz="2000" dirty="0" smtClean="0">
                <a:solidFill>
                  <a:prstClr val="black"/>
                </a:solidFill>
                <a:latin typeface="Segoe UI"/>
                <a:cs typeface="Arial" pitchFamily="34" charset="0"/>
              </a:rPr>
              <a:t>years. (3 </a:t>
            </a:r>
            <a:r>
              <a:rPr lang="en-US" sz="2000" dirty="0">
                <a:solidFill>
                  <a:prstClr val="black"/>
                </a:solidFill>
                <a:latin typeface="Segoe UI"/>
                <a:cs typeface="Arial" pitchFamily="34" charset="0"/>
              </a:rPr>
              <a:t>dose </a:t>
            </a:r>
            <a:r>
              <a:rPr lang="en-US" sz="2000" dirty="0" smtClean="0">
                <a:solidFill>
                  <a:prstClr val="black"/>
                </a:solidFill>
                <a:latin typeface="Segoe UI"/>
                <a:cs typeface="Arial" pitchFamily="34" charset="0"/>
              </a:rPr>
              <a:t>schedule)</a:t>
            </a:r>
            <a:endParaRPr lang="en-US" sz="2000" dirty="0">
              <a:solidFill>
                <a:prstClr val="black"/>
              </a:solidFill>
              <a:latin typeface="Segoe UI"/>
              <a:cs typeface="Arial" pitchFamily="34" charset="0"/>
            </a:endParaRPr>
          </a:p>
        </p:txBody>
      </p:sp>
      <p:pic>
        <p:nvPicPr>
          <p:cNvPr id="246789" name="Picture 9"/>
          <p:cNvPicPr>
            <a:picLocks noChangeAspect="1" noChangeArrowheads="1"/>
          </p:cNvPicPr>
          <p:nvPr/>
        </p:nvPicPr>
        <p:blipFill>
          <a:blip r:embed="rId3" cstate="print"/>
          <a:srcRect/>
          <a:stretch>
            <a:fillRect/>
          </a:stretch>
        </p:blipFill>
        <p:spPr bwMode="auto">
          <a:xfrm>
            <a:off x="1015927" y="5747508"/>
            <a:ext cx="3375025" cy="684213"/>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5334000" y="5656882"/>
            <a:ext cx="3411538" cy="693738"/>
          </a:xfrm>
          <a:prstGeom prst="rect">
            <a:avLst/>
          </a:prstGeom>
          <a:noFill/>
          <a:ln w="9525">
            <a:noFill/>
            <a:miter lim="800000"/>
            <a:headEnd/>
            <a:tailEnd/>
          </a:ln>
        </p:spPr>
      </p:pic>
    </p:spTree>
    <p:extLst>
      <p:ext uri="{BB962C8B-B14F-4D97-AF65-F5344CB8AC3E}">
        <p14:creationId xmlns:p14="http://schemas.microsoft.com/office/powerpoint/2010/main" val="346027410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sz="4000" dirty="0" smtClean="0">
                <a:solidFill>
                  <a:srgbClr val="C00000"/>
                </a:solidFill>
              </a:rPr>
              <a:t>HPV Vaccine Safety</a:t>
            </a:r>
          </a:p>
        </p:txBody>
      </p:sp>
      <p:sp>
        <p:nvSpPr>
          <p:cNvPr id="128003" name="Content Placeholder 4"/>
          <p:cNvSpPr>
            <a:spLocks noGrp="1"/>
          </p:cNvSpPr>
          <p:nvPr>
            <p:ph idx="1"/>
          </p:nvPr>
        </p:nvSpPr>
        <p:spPr>
          <a:xfrm>
            <a:off x="457200" y="1600200"/>
            <a:ext cx="8229600" cy="4191000"/>
          </a:xfrm>
        </p:spPr>
        <p:txBody>
          <a:bodyPr/>
          <a:lstStyle/>
          <a:p>
            <a:pPr eaLnBrk="1" hangingPunct="1"/>
            <a:r>
              <a:rPr sz="2800" dirty="0"/>
              <a:t>The most common adverse events reported are considered mild</a:t>
            </a:r>
          </a:p>
          <a:p>
            <a:pPr eaLnBrk="1" hangingPunct="1"/>
            <a:r>
              <a:rPr sz="2800" dirty="0"/>
              <a:t>For serious adverse events reported, no unusual pattern or clustering that suggest events were caused by the HPV vaccine</a:t>
            </a:r>
          </a:p>
          <a:p>
            <a:pPr eaLnBrk="1" hangingPunct="1"/>
            <a:r>
              <a:rPr sz="2800" dirty="0"/>
              <a:t>These findings are similar to the safety reviews of MCV4 and Tdap vaccines</a:t>
            </a:r>
          </a:p>
          <a:p>
            <a:pPr eaLnBrk="1" hangingPunct="1"/>
            <a:r>
              <a:rPr sz="2800" dirty="0"/>
              <a:t>57 million doses of HPV vaccine distributed in US since 2006</a:t>
            </a:r>
          </a:p>
        </p:txBody>
      </p:sp>
    </p:spTree>
    <p:extLst>
      <p:ext uri="{BB962C8B-B14F-4D97-AF65-F5344CB8AC3E}">
        <p14:creationId xmlns:p14="http://schemas.microsoft.com/office/powerpoint/2010/main" val="207844613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7772400" cy="1828800"/>
          </a:xfrm>
        </p:spPr>
        <p:txBody>
          <a:bodyPr>
            <a:normAutofit/>
          </a:bodyPr>
          <a:lstStyle/>
          <a:p>
            <a:r>
              <a:rPr lang="en-US" sz="3600" b="0" dirty="0" smtClean="0">
                <a:solidFill>
                  <a:srgbClr val="C00000"/>
                </a:solidFill>
              </a:rPr>
              <a:t>Encourage Parents To Immunize a </a:t>
            </a:r>
            <a:br>
              <a:rPr lang="en-US" sz="3600" b="0" dirty="0" smtClean="0">
                <a:solidFill>
                  <a:srgbClr val="C00000"/>
                </a:solidFill>
              </a:rPr>
            </a:br>
            <a:r>
              <a:rPr lang="en-US" sz="3600" dirty="0" smtClean="0">
                <a:solidFill>
                  <a:srgbClr val="C00000"/>
                </a:solidFill>
              </a:rPr>
              <a:t>Pre-teen</a:t>
            </a:r>
            <a:r>
              <a:rPr lang="en-US" sz="3600" b="0" dirty="0" smtClean="0">
                <a:solidFill>
                  <a:srgbClr val="C00000"/>
                </a:solidFill>
              </a:rPr>
              <a:t> or Adolescent</a:t>
            </a:r>
            <a:endParaRPr lang="en-US" sz="3600" b="0" dirty="0">
              <a:solidFill>
                <a:srgbClr val="C00000"/>
              </a:solidFill>
            </a:endParaRPr>
          </a:p>
        </p:txBody>
      </p:sp>
      <p:sp>
        <p:nvSpPr>
          <p:cNvPr id="3" name="Content Placeholder 2"/>
          <p:cNvSpPr>
            <a:spLocks noGrp="1"/>
          </p:cNvSpPr>
          <p:nvPr>
            <p:ph idx="1"/>
          </p:nvPr>
        </p:nvSpPr>
        <p:spPr>
          <a:xfrm>
            <a:off x="533400" y="1752600"/>
            <a:ext cx="7772400" cy="4114800"/>
          </a:xfrm>
        </p:spPr>
        <p:txBody>
          <a:bodyPr>
            <a:normAutofit/>
          </a:bodyPr>
          <a:lstStyle/>
          <a:p>
            <a:pPr marL="0" indent="0">
              <a:buNone/>
            </a:pPr>
            <a:r>
              <a:rPr lang="en-US" sz="2800" b="0" i="1" dirty="0" smtClean="0"/>
              <a:t>Try saying:</a:t>
            </a:r>
          </a:p>
          <a:p>
            <a:pPr marL="0" indent="0">
              <a:buNone/>
            </a:pPr>
            <a:r>
              <a:rPr lang="en-US" sz="2800" b="0" i="1" dirty="0" smtClean="0"/>
              <a:t>Your child needs three shots today that will </a:t>
            </a:r>
            <a:r>
              <a:rPr lang="en-US" sz="2800" i="1" dirty="0" smtClean="0"/>
              <a:t>prevent tetanus, diphtheria, whooping cough, and one type of meningitis and protect </a:t>
            </a:r>
            <a:r>
              <a:rPr lang="en-US" sz="2800" b="0" i="1" dirty="0" smtClean="0"/>
              <a:t>him/her from many cancers caused by HPV. </a:t>
            </a:r>
          </a:p>
          <a:p>
            <a:pPr marL="0" indent="0">
              <a:buNone/>
            </a:pPr>
            <a:r>
              <a:rPr lang="en-US" sz="2800" i="1" dirty="0" smtClean="0"/>
              <a:t>HPV vaccine produces a better immune response in preteens than it does in older teens and young women. I strongly believe in the importance of this cancer-preventing vaccine. </a:t>
            </a:r>
          </a:p>
          <a:p>
            <a:pPr marL="0" indent="0">
              <a:buNone/>
            </a:pPr>
            <a:endParaRPr lang="en-US" sz="2800" dirty="0" smtClean="0"/>
          </a:p>
          <a:p>
            <a:pPr marL="0" indent="0">
              <a:buNone/>
            </a:pPr>
            <a:endParaRPr lang="en-US" sz="2800" b="0" i="1" dirty="0"/>
          </a:p>
          <a:p>
            <a:pPr marL="0" indent="0">
              <a:buNone/>
            </a:pPr>
            <a:endParaRPr lang="en-US" dirty="0"/>
          </a:p>
        </p:txBody>
      </p:sp>
    </p:spTree>
    <p:extLst>
      <p:ext uri="{BB962C8B-B14F-4D97-AF65-F5344CB8AC3E}">
        <p14:creationId xmlns:p14="http://schemas.microsoft.com/office/powerpoint/2010/main" val="963174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381000"/>
            <a:ext cx="9144000" cy="838200"/>
          </a:xfrm>
        </p:spPr>
        <p:txBody>
          <a:bodyPr/>
          <a:lstStyle/>
          <a:p>
            <a:pPr eaLnBrk="1" hangingPunct="1"/>
            <a:r>
              <a:rPr lang="en-US" b="0" dirty="0" smtClean="0">
                <a:solidFill>
                  <a:srgbClr val="C00000"/>
                </a:solidFill>
              </a:rPr>
              <a:t>Rabies Vaccine Recommendations</a:t>
            </a:r>
          </a:p>
        </p:txBody>
      </p:sp>
      <p:sp>
        <p:nvSpPr>
          <p:cNvPr id="87043" name="Rectangle 3"/>
          <p:cNvSpPr>
            <a:spLocks noGrp="1" noChangeArrowheads="1"/>
          </p:cNvSpPr>
          <p:nvPr>
            <p:ph type="body" idx="1"/>
          </p:nvPr>
        </p:nvSpPr>
        <p:spPr>
          <a:xfrm>
            <a:off x="457200" y="1752600"/>
            <a:ext cx="8178800" cy="4305300"/>
          </a:xfrm>
        </p:spPr>
        <p:txBody>
          <a:bodyPr/>
          <a:lstStyle/>
          <a:p>
            <a:pPr eaLnBrk="1" hangingPunct="1">
              <a:buSzPct val="50000"/>
              <a:buFont typeface="Wingdings" pitchFamily="2" charset="2"/>
              <a:buNone/>
            </a:pPr>
            <a:r>
              <a:rPr lang="en-US" dirty="0" smtClean="0"/>
              <a:t>Post-exposure prophylaxis</a:t>
            </a:r>
          </a:p>
          <a:p>
            <a:pPr eaLnBrk="1" hangingPunct="1">
              <a:buSzPct val="50000"/>
              <a:buFont typeface="Wingdings" pitchFamily="2" charset="2"/>
              <a:buChar char="l"/>
            </a:pPr>
            <a:r>
              <a:rPr lang="en-US" sz="2400" dirty="0" smtClean="0"/>
              <a:t>…can be considered for persons who were in the same room as the bat and who might be unaware that a bite or direct contact had occurred (e.g., a sleeping person awakens to find a bat in the room or an adult witnesses a bat in the room with a previously unattended child, mentally disabled person, or intoxicated person) and rabies cannot be ruled out by testing the bat. Post-exposure prophylaxis would not be warranted for other household members</a:t>
            </a:r>
            <a:r>
              <a:rPr lang="en-US" sz="2400" dirty="0" smtClean="0">
                <a:solidFill>
                  <a:schemeClr val="tx2"/>
                </a:solidFill>
                <a:latin typeface="Arial" charset="0"/>
              </a:rPr>
              <a:t>.</a:t>
            </a:r>
            <a:r>
              <a:rPr lang="en-US" sz="2800" dirty="0" smtClean="0">
                <a:solidFill>
                  <a:schemeClr val="tx2"/>
                </a:solidFill>
                <a:latin typeface="Arial" charset="0"/>
              </a:rPr>
              <a:t> </a:t>
            </a:r>
          </a:p>
          <a:p>
            <a:pPr eaLnBrk="1" hangingPunct="1">
              <a:buSzPct val="50000"/>
              <a:buFont typeface="Wingdings" pitchFamily="2" charset="2"/>
              <a:buChar char="l"/>
            </a:pPr>
            <a:endParaRPr lang="en-US" sz="2800" dirty="0" smtClean="0">
              <a:solidFill>
                <a:schemeClr val="tx2"/>
              </a:solidFill>
              <a:latin typeface="Arial" charset="0"/>
            </a:endParaRPr>
          </a:p>
        </p:txBody>
      </p:sp>
      <p:sp>
        <p:nvSpPr>
          <p:cNvPr id="87044" name="Text Box 4"/>
          <p:cNvSpPr txBox="1">
            <a:spLocks noChangeArrowheads="1"/>
          </p:cNvSpPr>
          <p:nvPr/>
        </p:nvSpPr>
        <p:spPr bwMode="auto">
          <a:xfrm>
            <a:off x="3032125" y="5672138"/>
            <a:ext cx="184150" cy="274637"/>
          </a:xfrm>
          <a:prstGeom prst="rect">
            <a:avLst/>
          </a:prstGeom>
          <a:noFill/>
          <a:ln w="12700" cap="sq">
            <a:noFill/>
            <a:miter lim="800000"/>
            <a:headEnd type="none" w="sm" len="sm"/>
            <a:tailEnd type="none" w="sm" len="sm"/>
          </a:ln>
        </p:spPr>
        <p:txBody>
          <a:bodyPr wrap="none">
            <a:spAutoFit/>
          </a:bodyPr>
          <a:lstStyle/>
          <a:p>
            <a:pPr algn="ctr" eaLnBrk="0" hangingPunct="0"/>
            <a:endParaRPr lang="en-US" sz="1200">
              <a:solidFill>
                <a:srgbClr val="FFFFFF"/>
              </a:solidFill>
            </a:endParaRPr>
          </a:p>
        </p:txBody>
      </p:sp>
      <p:pic>
        <p:nvPicPr>
          <p:cNvPr id="87045" name="Picture 5" descr="AG00409_"/>
          <p:cNvPicPr>
            <a:picLocks noChangeAspect="1" noChangeArrowheads="1" noCrop="1"/>
          </p:cNvPicPr>
          <p:nvPr/>
        </p:nvPicPr>
        <p:blipFill>
          <a:blip r:embed="rId3" cstate="print"/>
          <a:srcRect/>
          <a:stretch>
            <a:fillRect/>
          </a:stretch>
        </p:blipFill>
        <p:spPr bwMode="auto">
          <a:xfrm>
            <a:off x="6858000" y="1371600"/>
            <a:ext cx="1600200" cy="990600"/>
          </a:xfrm>
          <a:prstGeom prst="rect">
            <a:avLst/>
          </a:prstGeom>
          <a:noFill/>
          <a:ln w="9525">
            <a:noFill/>
            <a:miter lim="800000"/>
            <a:headEnd/>
            <a:tailEnd/>
          </a:ln>
        </p:spPr>
      </p:pic>
      <p:pic>
        <p:nvPicPr>
          <p:cNvPr id="87046" name="Picture 6" descr="j0229885"/>
          <p:cNvPicPr>
            <a:picLocks noChangeAspect="1" noChangeArrowheads="1"/>
          </p:cNvPicPr>
          <p:nvPr/>
        </p:nvPicPr>
        <p:blipFill>
          <a:blip r:embed="rId4" cstate="print"/>
          <a:srcRect/>
          <a:stretch>
            <a:fillRect/>
          </a:stretch>
        </p:blipFill>
        <p:spPr bwMode="auto">
          <a:xfrm>
            <a:off x="5181600" y="5441950"/>
            <a:ext cx="1819275" cy="1416050"/>
          </a:xfrm>
          <a:prstGeom prst="rect">
            <a:avLst/>
          </a:prstGeom>
          <a:noFill/>
          <a:ln w="9525">
            <a:noFill/>
            <a:miter lim="800000"/>
            <a:headEnd/>
            <a:tailEnd/>
          </a:ln>
        </p:spPr>
      </p:pic>
    </p:spTree>
    <p:extLst>
      <p:ext uri="{BB962C8B-B14F-4D97-AF65-F5344CB8AC3E}">
        <p14:creationId xmlns:p14="http://schemas.microsoft.com/office/powerpoint/2010/main" val="28862333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990600"/>
          </a:xfrm>
        </p:spPr>
        <p:txBody>
          <a:bodyPr/>
          <a:lstStyle/>
          <a:p>
            <a:r>
              <a:rPr lang="en-US" b="0" dirty="0" smtClean="0">
                <a:solidFill>
                  <a:srgbClr val="FF0000"/>
                </a:solidFill>
              </a:rPr>
              <a:t>www.cdc.gov/travel</a:t>
            </a:r>
          </a:p>
        </p:txBody>
      </p:sp>
      <p:sp>
        <p:nvSpPr>
          <p:cNvPr id="97283" name="Rectangle 3"/>
          <p:cNvSpPr>
            <a:spLocks noGrp="1" noChangeArrowheads="1"/>
          </p:cNvSpPr>
          <p:nvPr>
            <p:ph type="body" idx="1"/>
          </p:nvPr>
        </p:nvSpPr>
        <p:spPr>
          <a:xfrm>
            <a:off x="4267200" y="1828800"/>
            <a:ext cx="4572000" cy="4419600"/>
          </a:xfrm>
        </p:spPr>
        <p:txBody>
          <a:bodyPr/>
          <a:lstStyle/>
          <a:p>
            <a:pPr>
              <a:buSzPct val="50000"/>
              <a:buFont typeface="Wingdings" pitchFamily="2" charset="2"/>
              <a:buChar char="l"/>
            </a:pPr>
            <a:r>
              <a:rPr lang="en-US" dirty="0" smtClean="0">
                <a:solidFill>
                  <a:schemeClr val="tx2"/>
                </a:solidFill>
                <a:latin typeface="Arial" charset="0"/>
              </a:rPr>
              <a:t>Yellow Fever</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Typhoid</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Polio</a:t>
            </a:r>
          </a:p>
          <a:p>
            <a:pPr>
              <a:buSzPct val="50000"/>
              <a:buFont typeface="Wingdings" pitchFamily="2" charset="2"/>
              <a:buChar char="l"/>
            </a:pPr>
            <a:endParaRPr lang="en-US" dirty="0" smtClean="0">
              <a:solidFill>
                <a:schemeClr val="tx2"/>
              </a:solidFill>
              <a:latin typeface="Arial" charset="0"/>
            </a:endParaRPr>
          </a:p>
          <a:p>
            <a:endParaRPr lang="en-US" dirty="0" smtClean="0">
              <a:solidFill>
                <a:schemeClr val="tx2"/>
              </a:solidFill>
              <a:latin typeface="Arial" charset="0"/>
            </a:endParaRPr>
          </a:p>
        </p:txBody>
      </p:sp>
      <p:pic>
        <p:nvPicPr>
          <p:cNvPr id="97284" name="Picture 4"/>
          <p:cNvPicPr>
            <a:picLocks noChangeAspect="1" noChangeArrowheads="1"/>
          </p:cNvPicPr>
          <p:nvPr/>
        </p:nvPicPr>
        <p:blipFill>
          <a:blip r:embed="rId3" cstate="print"/>
          <a:srcRect/>
          <a:stretch>
            <a:fillRect/>
          </a:stretch>
        </p:blipFill>
        <p:spPr bwMode="auto">
          <a:xfrm>
            <a:off x="457200" y="838200"/>
            <a:ext cx="80010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28600"/>
            <a:ext cx="9144000" cy="914400"/>
          </a:xfrm>
        </p:spPr>
        <p:txBody>
          <a:bodyPr/>
          <a:lstStyle/>
          <a:p>
            <a:pPr eaLnBrk="1" hangingPunct="1"/>
            <a:r>
              <a:rPr lang="en-US" b="0" dirty="0" smtClean="0">
                <a:solidFill>
                  <a:srgbClr val="C00000"/>
                </a:solidFill>
              </a:rPr>
              <a:t>Just as a reminder……</a:t>
            </a:r>
          </a:p>
        </p:txBody>
      </p:sp>
      <p:sp>
        <p:nvSpPr>
          <p:cNvPr id="96259" name="Rectangle 3"/>
          <p:cNvSpPr>
            <a:spLocks noGrp="1" noChangeArrowheads="1"/>
          </p:cNvSpPr>
          <p:nvPr>
            <p:ph type="body" idx="1"/>
          </p:nvPr>
        </p:nvSpPr>
        <p:spPr>
          <a:xfrm>
            <a:off x="457200" y="1295400"/>
            <a:ext cx="8178800" cy="3352800"/>
          </a:xfrm>
        </p:spPr>
        <p:txBody>
          <a:bodyPr/>
          <a:lstStyle/>
          <a:p>
            <a:pPr eaLnBrk="1" hangingPunct="1"/>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586756" name="Text Box 4"/>
          <p:cNvSpPr txBox="1">
            <a:spLocks noChangeArrowheads="1"/>
          </p:cNvSpPr>
          <p:nvPr/>
        </p:nvSpPr>
        <p:spPr bwMode="auto">
          <a:xfrm>
            <a:off x="381000" y="4648200"/>
            <a:ext cx="8534400" cy="1398588"/>
          </a:xfrm>
          <a:prstGeom prst="rect">
            <a:avLst/>
          </a:prstGeom>
          <a:noFill/>
          <a:ln w="9525">
            <a:noFill/>
            <a:miter lim="800000"/>
            <a:headEnd/>
            <a:tailEnd/>
          </a:ln>
        </p:spPr>
        <p:txBody>
          <a:bodyPr>
            <a:spAutoFit/>
          </a:bodyPr>
          <a:lstStyle/>
          <a:p>
            <a:pPr algn="ctr" eaLnBrk="0" hangingPunct="0">
              <a:lnSpc>
                <a:spcPct val="70000"/>
              </a:lnSpc>
              <a:spcBef>
                <a:spcPct val="50000"/>
              </a:spcBef>
            </a:pPr>
            <a:r>
              <a:rPr kumimoji="1" lang="en-US" sz="6000" b="1" dirty="0">
                <a:solidFill>
                  <a:srgbClr val="C00000"/>
                </a:solidFill>
                <a:latin typeface="+mn-lt"/>
              </a:rPr>
              <a:t>FOLLOW ACIP Recommendations!!!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152400"/>
            <a:ext cx="8839200" cy="1295400"/>
          </a:xfrm>
        </p:spPr>
        <p:txBody>
          <a:bodyPr>
            <a:normAutofit fontScale="90000"/>
          </a:bodyPr>
          <a:lstStyle/>
          <a:p>
            <a:r>
              <a:rPr lang="en-US" b="0" dirty="0" smtClean="0">
                <a:solidFill>
                  <a:srgbClr val="C00000"/>
                </a:solidFill>
              </a:rPr>
              <a:t>Georgia Registry of Immunization Transactions and Services (GRITS)</a:t>
            </a:r>
            <a:endParaRPr lang="en-US" dirty="0" smtClean="0">
              <a:solidFill>
                <a:srgbClr val="C00000"/>
              </a:solidFill>
            </a:endParaRPr>
          </a:p>
        </p:txBody>
      </p:sp>
      <p:pic>
        <p:nvPicPr>
          <p:cNvPr id="98307" name="Picture 2"/>
          <p:cNvPicPr>
            <a:picLocks noChangeAspect="1" noChangeArrowheads="1"/>
          </p:cNvPicPr>
          <p:nvPr/>
        </p:nvPicPr>
        <p:blipFill>
          <a:blip r:embed="rId3" cstate="print"/>
          <a:srcRect/>
          <a:stretch>
            <a:fillRect/>
          </a:stretch>
        </p:blipFill>
        <p:spPr bwMode="auto">
          <a:xfrm>
            <a:off x="380999" y="1676400"/>
            <a:ext cx="8534401" cy="4441433"/>
          </a:xfrm>
          <a:prstGeom prst="rect">
            <a:avLst/>
          </a:prstGeom>
          <a:noFill/>
          <a:ln w="19050">
            <a:solidFill>
              <a:srgbClr val="006699"/>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263769" y="1447800"/>
            <a:ext cx="8763000" cy="7294305"/>
          </a:xfrm>
          <a:prstGeom prst="rect">
            <a:avLst/>
          </a:prstGeom>
          <a:noFill/>
          <a:ln w="9525">
            <a:noFill/>
            <a:miter lim="800000"/>
            <a:headEnd/>
            <a:tailEnd/>
          </a:ln>
        </p:spPr>
        <p:txBody>
          <a:bodyPr wrap="square">
            <a:spAutoFit/>
          </a:bodyPr>
          <a:lstStyle/>
          <a:p>
            <a:pPr algn="ctr" eaLnBrk="0" hangingPunct="0">
              <a:spcBef>
                <a:spcPct val="50000"/>
              </a:spcBef>
              <a:defRPr/>
            </a:pPr>
            <a:r>
              <a:rPr lang="en-US" sz="2400" b="1" dirty="0">
                <a:latin typeface="+mn-lt"/>
              </a:rPr>
              <a:t>A </a:t>
            </a:r>
            <a:r>
              <a:rPr lang="en-US" sz="2400" b="1" dirty="0" smtClean="0">
                <a:latin typeface="+mn-lt"/>
              </a:rPr>
              <a:t>“Birth </a:t>
            </a:r>
            <a:r>
              <a:rPr lang="en-US" sz="2400" b="1" dirty="0">
                <a:latin typeface="+mn-lt"/>
              </a:rPr>
              <a:t>to </a:t>
            </a:r>
            <a:r>
              <a:rPr lang="en-US" sz="2400" b="1" dirty="0" smtClean="0">
                <a:latin typeface="+mn-lt"/>
              </a:rPr>
              <a:t>Death” </a:t>
            </a:r>
            <a:r>
              <a:rPr lang="en-US" sz="2400" b="1" dirty="0">
                <a:latin typeface="+mn-lt"/>
              </a:rPr>
              <a:t>Immunization </a:t>
            </a:r>
            <a:r>
              <a:rPr lang="en-US" sz="2400" b="1" dirty="0" smtClean="0">
                <a:latin typeface="+mn-lt"/>
              </a:rPr>
              <a:t>Registry</a:t>
            </a:r>
          </a:p>
          <a:p>
            <a:pPr marL="342900" indent="-342900" eaLnBrk="0" hangingPunct="0">
              <a:spcBef>
                <a:spcPct val="50000"/>
              </a:spcBef>
              <a:buFont typeface="Arial" panose="020B0604020202020204" pitchFamily="34" charset="0"/>
              <a:buChar char="•"/>
              <a:defRPr/>
            </a:pPr>
            <a:r>
              <a:rPr lang="en-US" sz="2400" dirty="0">
                <a:latin typeface="+mn-lt"/>
              </a:rPr>
              <a:t>Providers administering vaccines in Georgia must provide appropriate information to GRITS</a:t>
            </a:r>
            <a:r>
              <a:rPr lang="en-US" sz="2400" dirty="0" smtClean="0">
                <a:latin typeface="+mn-lt"/>
              </a:rPr>
              <a:t>.</a:t>
            </a:r>
          </a:p>
          <a:p>
            <a:pPr marL="342900" indent="-342900" eaLnBrk="0" hangingPunct="0">
              <a:spcBef>
                <a:spcPct val="50000"/>
              </a:spcBef>
              <a:buFont typeface="Arial" panose="020B0604020202020204" pitchFamily="34" charset="0"/>
              <a:buChar char="•"/>
              <a:defRPr/>
            </a:pPr>
            <a:r>
              <a:rPr lang="en-US" sz="2400" dirty="0" smtClean="0">
                <a:latin typeface="+mn-lt"/>
              </a:rPr>
              <a:t>Create </a:t>
            </a:r>
            <a:r>
              <a:rPr lang="en-US" sz="2400" dirty="0">
                <a:latin typeface="+mn-lt"/>
              </a:rPr>
              <a:t>an </a:t>
            </a:r>
            <a:r>
              <a:rPr lang="en-US" sz="2400" dirty="0" smtClean="0">
                <a:latin typeface="+mn-lt"/>
              </a:rPr>
              <a:t>interface between </a:t>
            </a:r>
            <a:r>
              <a:rPr lang="en-US" sz="2400" dirty="0">
                <a:latin typeface="+mn-lt"/>
              </a:rPr>
              <a:t>your system and GRITS that will drastically decrease data entry </a:t>
            </a:r>
            <a:endParaRPr lang="en-US" sz="2400" dirty="0" smtClean="0">
              <a:latin typeface="+mn-lt"/>
            </a:endParaRPr>
          </a:p>
          <a:p>
            <a:pPr marL="342900" indent="-342900" eaLnBrk="0" hangingPunct="0">
              <a:spcBef>
                <a:spcPct val="50000"/>
              </a:spcBef>
              <a:buFont typeface="Arial" panose="020B0604020202020204" pitchFamily="34" charset="0"/>
              <a:buChar char="•"/>
              <a:defRPr/>
            </a:pPr>
            <a:r>
              <a:rPr lang="en-US" sz="2400" dirty="0">
                <a:latin typeface="+mn-lt"/>
              </a:rPr>
              <a:t>Reduced missed opportunities to vaccinate at risk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Reduction of over immunization of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Accurate Vaccine Inventory Tracking by Lot # for privately and public funded </a:t>
            </a:r>
            <a:r>
              <a:rPr lang="en-US" sz="2400" dirty="0" smtClean="0">
                <a:latin typeface="+mn-lt"/>
              </a:rPr>
              <a:t>vaccine</a:t>
            </a:r>
          </a:p>
          <a:p>
            <a:pPr marL="342900" indent="-342900" eaLnBrk="0" hangingPunct="0">
              <a:spcBef>
                <a:spcPct val="50000"/>
              </a:spcBef>
              <a:buFont typeface="Arial" panose="020B0604020202020204" pitchFamily="34" charset="0"/>
              <a:buChar char="•"/>
              <a:defRPr/>
            </a:pPr>
            <a:r>
              <a:rPr lang="en-US" sz="2400" dirty="0" smtClean="0">
                <a:latin typeface="+mn-lt"/>
              </a:rPr>
              <a:t>Reminder/recall </a:t>
            </a:r>
            <a:r>
              <a:rPr lang="en-US" sz="2400" dirty="0">
                <a:latin typeface="+mn-lt"/>
              </a:rPr>
              <a:t>notices for parents</a:t>
            </a:r>
          </a:p>
          <a:p>
            <a:pPr eaLnBrk="0" hangingPunct="0">
              <a:spcBef>
                <a:spcPct val="50000"/>
              </a:spcBef>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smtClean="0">
              <a:latin typeface="+mn-lt"/>
            </a:endParaRPr>
          </a:p>
          <a:p>
            <a:pPr algn="ctr" eaLnBrk="0" hangingPunct="0">
              <a:spcBef>
                <a:spcPct val="50000"/>
              </a:spcBef>
              <a:defRPr/>
            </a:pPr>
            <a:endParaRPr lang="en-US" sz="1600" dirty="0">
              <a:solidFill>
                <a:srgbClr val="FFFFFF"/>
              </a:solidFill>
              <a:latin typeface="+mn-lt"/>
            </a:endParaRPr>
          </a:p>
          <a:p>
            <a:pPr algn="ctr" eaLnBrk="0" hangingPunct="0">
              <a:spcBef>
                <a:spcPct val="50000"/>
              </a:spcBef>
              <a:defRPr/>
            </a:pPr>
            <a:endParaRPr lang="en-US" sz="1600" dirty="0">
              <a:solidFill>
                <a:srgbClr val="FFFFFF"/>
              </a:solidFill>
              <a:latin typeface="+mn-lt"/>
            </a:endParaRPr>
          </a:p>
        </p:txBody>
      </p:sp>
      <p:pic>
        <p:nvPicPr>
          <p:cNvPr id="556034" name="Picture 3"/>
          <p:cNvPicPr>
            <a:picLocks noChangeAspect="1" noChangeArrowheads="1"/>
          </p:cNvPicPr>
          <p:nvPr/>
        </p:nvPicPr>
        <p:blipFill>
          <a:blip r:embed="rId3" cstate="print"/>
          <a:srcRect/>
          <a:stretch>
            <a:fillRect/>
          </a:stretch>
        </p:blipFill>
        <p:spPr bwMode="auto">
          <a:xfrm>
            <a:off x="1940169" y="-17585"/>
            <a:ext cx="5410200" cy="1465385"/>
          </a:xfrm>
          <a:prstGeom prst="rect">
            <a:avLst/>
          </a:prstGeom>
          <a:noFill/>
          <a:ln w="9525">
            <a:noFill/>
            <a:miter lim="800000"/>
            <a:headEnd/>
            <a:tailEnd/>
          </a:ln>
        </p:spPr>
      </p:pic>
      <p:sp>
        <p:nvSpPr>
          <p:cNvPr id="556035" name="Rectangle 5"/>
          <p:cNvSpPr>
            <a:spLocks noChangeArrowheads="1"/>
          </p:cNvSpPr>
          <p:nvPr/>
        </p:nvSpPr>
        <p:spPr bwMode="auto">
          <a:xfrm>
            <a:off x="1600200" y="6276975"/>
            <a:ext cx="9144000" cy="336550"/>
          </a:xfrm>
          <a:prstGeom prst="rect">
            <a:avLst/>
          </a:prstGeom>
          <a:noFill/>
          <a:ln w="9525">
            <a:noFill/>
            <a:miter lim="800000"/>
            <a:headEnd/>
            <a:tailEnd/>
          </a:ln>
        </p:spPr>
        <p:txBody>
          <a:bodyPr anchor="ctr">
            <a:spAutoFit/>
          </a:bodyPr>
          <a:lstStyle/>
          <a:p>
            <a:r>
              <a:rPr lang="en-US" sz="1600" dirty="0">
                <a:solidFill>
                  <a:srgbClr val="FFFFFF"/>
                </a:solidFill>
              </a:rPr>
              <a:t>	</a:t>
            </a:r>
          </a:p>
        </p:txBody>
      </p:sp>
      <p:sp>
        <p:nvSpPr>
          <p:cNvPr id="556036" name="TextBox 4"/>
          <p:cNvSpPr txBox="1">
            <a:spLocks noChangeArrowheads="1"/>
          </p:cNvSpPr>
          <p:nvPr/>
        </p:nvSpPr>
        <p:spPr bwMode="auto">
          <a:xfrm>
            <a:off x="8001000" y="6248400"/>
            <a:ext cx="609600" cy="366713"/>
          </a:xfrm>
          <a:prstGeom prst="rect">
            <a:avLst/>
          </a:prstGeom>
          <a:noFill/>
          <a:ln w="9525">
            <a:noFill/>
            <a:miter lim="800000"/>
            <a:headEnd/>
            <a:tailEnd/>
          </a:ln>
        </p:spPr>
        <p:txBody>
          <a:bodyPr>
            <a:spAutoFit/>
          </a:bodyPr>
          <a:lstStyle/>
          <a:p>
            <a:endParaRPr lang="en-US" b="1" dirty="0">
              <a:solidFill>
                <a:srgbClr val="FFC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8750" y="141288"/>
            <a:ext cx="9144000" cy="1143000"/>
          </a:xfrm>
        </p:spPr>
        <p:txBody>
          <a:bodyPr/>
          <a:lstStyle/>
          <a:p>
            <a:pPr eaLnBrk="1" hangingPunct="1"/>
            <a:r>
              <a:rPr lang="en-US" sz="4000" dirty="0" smtClean="0">
                <a:solidFill>
                  <a:srgbClr val="C00000"/>
                </a:solidFill>
              </a:rPr>
              <a:t>Challenges to Adult Vaccination</a:t>
            </a:r>
          </a:p>
        </p:txBody>
      </p:sp>
      <p:sp>
        <p:nvSpPr>
          <p:cNvPr id="138243" name="Text Box 3"/>
          <p:cNvSpPr txBox="1">
            <a:spLocks noChangeArrowheads="1"/>
          </p:cNvSpPr>
          <p:nvPr/>
        </p:nvSpPr>
        <p:spPr bwMode="auto">
          <a:xfrm>
            <a:off x="685800" y="5943600"/>
            <a:ext cx="513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Ref: Johnson DR, et al. Am J Med. 2008;121 (7 Suppl 2):S28-S35.</a:t>
            </a:r>
          </a:p>
        </p:txBody>
      </p:sp>
      <p:sp>
        <p:nvSpPr>
          <p:cNvPr id="138244" name="Text Box 4"/>
          <p:cNvSpPr txBox="1">
            <a:spLocks noChangeArrowheads="1"/>
          </p:cNvSpPr>
          <p:nvPr/>
        </p:nvSpPr>
        <p:spPr bwMode="auto">
          <a:xfrm>
            <a:off x="914400" y="1828800"/>
            <a:ext cx="7848600" cy="2743200"/>
          </a:xfrm>
          <a:prstGeom prst="rect">
            <a:avLst/>
          </a:prstGeom>
          <a:solidFill>
            <a:schemeClr val="accent1"/>
          </a:solid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n-US" sz="3600" dirty="0"/>
              <a:t>Most patients indicate that they are likely to receive</a:t>
            </a:r>
          </a:p>
          <a:p>
            <a:r>
              <a:rPr kumimoji="1" lang="en-US" sz="3600" dirty="0"/>
              <a:t> a vaccination if their healthcare provider (you)  recommends it</a:t>
            </a:r>
          </a:p>
        </p:txBody>
      </p:sp>
    </p:spTree>
    <p:extLst>
      <p:ext uri="{BB962C8B-B14F-4D97-AF65-F5344CB8AC3E}">
        <p14:creationId xmlns:p14="http://schemas.microsoft.com/office/powerpoint/2010/main" val="40881598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8" y="381000"/>
            <a:ext cx="8839200" cy="914400"/>
          </a:xfrm>
        </p:spPr>
        <p:txBody>
          <a:bodyPr>
            <a:normAutofit fontScale="90000"/>
          </a:bodyPr>
          <a:lstStyle/>
          <a:p>
            <a:r>
              <a:rPr lang="en-US" dirty="0" smtClean="0">
                <a:solidFill>
                  <a:srgbClr val="FF0000"/>
                </a:solidFill>
                <a:latin typeface="Calibri" pitchFamily="34" charset="0"/>
              </a:rPr>
              <a:t/>
            </a:r>
            <a:br>
              <a:rPr lang="en-US" dirty="0" smtClean="0">
                <a:solidFill>
                  <a:srgbClr val="FF0000"/>
                </a:solidFill>
                <a:latin typeface="Calibri" pitchFamily="34" charset="0"/>
              </a:rPr>
            </a:br>
            <a:r>
              <a:rPr lang="en-US" dirty="0" smtClean="0">
                <a:solidFill>
                  <a:srgbClr val="C00000"/>
                </a:solidFill>
                <a:latin typeface="Calibri" pitchFamily="34" charset="0"/>
              </a:rPr>
              <a:t/>
            </a:r>
            <a:br>
              <a:rPr lang="en-US" dirty="0" smtClean="0">
                <a:solidFill>
                  <a:srgbClr val="C00000"/>
                </a:solidFill>
                <a:latin typeface="Calibri" pitchFamily="34" charset="0"/>
              </a:rPr>
            </a:br>
            <a:r>
              <a:rPr lang="en-US" dirty="0" smtClean="0">
                <a:solidFill>
                  <a:srgbClr val="C00000"/>
                </a:solidFill>
                <a:latin typeface="Calibri" pitchFamily="34" charset="0"/>
              </a:rPr>
              <a:t>Herd Immunity</a:t>
            </a:r>
            <a:r>
              <a:rPr lang="en-US" dirty="0" smtClean="0">
                <a:solidFill>
                  <a:srgbClr val="FF0000"/>
                </a:solidFill>
                <a:latin typeface="Calibri" pitchFamily="34" charset="0"/>
              </a:rPr>
              <a:t/>
            </a:r>
            <a:br>
              <a:rPr lang="en-US" dirty="0" smtClean="0">
                <a:solidFill>
                  <a:srgbClr val="FF0000"/>
                </a:solidFill>
                <a:latin typeface="Calibri" pitchFamily="34" charset="0"/>
              </a:rPr>
            </a:br>
            <a:r>
              <a:rPr lang="en-US" sz="2200" b="1" dirty="0" smtClean="0">
                <a:solidFill>
                  <a:srgbClr val="C00000"/>
                </a:solidFill>
                <a:latin typeface="Calibri" pitchFamily="34" charset="0"/>
              </a:rPr>
              <a:t>Immunized individuals block infection from reaching  those who are unimmunized</a:t>
            </a:r>
            <a:r>
              <a:rPr lang="en-US" sz="2200" dirty="0" smtClean="0">
                <a:solidFill>
                  <a:srgbClr val="C00000"/>
                </a:solidFill>
                <a:latin typeface="Calibri" pitchFamily="34" charset="0"/>
              </a:rPr>
              <a:t/>
            </a:r>
            <a:br>
              <a:rPr lang="en-US" sz="2200" dirty="0" smtClean="0">
                <a:solidFill>
                  <a:srgbClr val="C00000"/>
                </a:solidFill>
                <a:latin typeface="Calibri" pitchFamily="34" charset="0"/>
              </a:rPr>
            </a:br>
            <a:r>
              <a:rPr lang="en-US" dirty="0" smtClean="0">
                <a:solidFill>
                  <a:srgbClr val="C00000"/>
                </a:solidFill>
                <a:latin typeface="Calibri" pitchFamily="34" charset="0"/>
              </a:rPr>
              <a:t/>
            </a:r>
            <a:br>
              <a:rPr lang="en-US" dirty="0" smtClean="0">
                <a:solidFill>
                  <a:srgbClr val="C00000"/>
                </a:solidFill>
                <a:latin typeface="Calibri" pitchFamily="34" charset="0"/>
              </a:rPr>
            </a:br>
            <a:r>
              <a:rPr lang="en-US" dirty="0" smtClean="0">
                <a:solidFill>
                  <a:srgbClr val="C00000"/>
                </a:solidFill>
                <a:latin typeface="Calibri" pitchFamily="34" charset="0"/>
              </a:rPr>
              <a:t/>
            </a:r>
            <a:br>
              <a:rPr lang="en-US" dirty="0" smtClean="0">
                <a:solidFill>
                  <a:srgbClr val="C00000"/>
                </a:solidFill>
                <a:latin typeface="Calibri" pitchFamily="34" charset="0"/>
              </a:rPr>
            </a:br>
            <a:endParaRPr lang="en-US" dirty="0">
              <a:solidFill>
                <a:srgbClr val="C00000"/>
              </a:solidFill>
            </a:endParaRPr>
          </a:p>
        </p:txBody>
      </p:sp>
      <p:pic>
        <p:nvPicPr>
          <p:cNvPr id="3" name="Picture 9" descr="MCAN04299_0000[1]"/>
          <p:cNvPicPr>
            <a:picLocks noChangeAspect="1" noChangeArrowheads="1"/>
          </p:cNvPicPr>
          <p:nvPr/>
        </p:nvPicPr>
        <p:blipFill>
          <a:blip r:embed="rId3" cstate="print"/>
          <a:srcRect/>
          <a:stretch>
            <a:fillRect/>
          </a:stretch>
        </p:blipFill>
        <p:spPr bwMode="auto">
          <a:xfrm>
            <a:off x="228600" y="2590800"/>
            <a:ext cx="1809750" cy="914400"/>
          </a:xfrm>
          <a:prstGeom prst="rect">
            <a:avLst/>
          </a:prstGeom>
          <a:noFill/>
          <a:ln w="9525">
            <a:noFill/>
            <a:miter lim="800000"/>
            <a:headEnd/>
            <a:tailEnd/>
          </a:ln>
        </p:spPr>
      </p:pic>
      <p:sp>
        <p:nvSpPr>
          <p:cNvPr id="4" name="Oval 25"/>
          <p:cNvSpPr>
            <a:spLocks noChangeArrowheads="1"/>
          </p:cNvSpPr>
          <p:nvPr/>
        </p:nvSpPr>
        <p:spPr bwMode="auto">
          <a:xfrm>
            <a:off x="838200" y="2743200"/>
            <a:ext cx="838200" cy="381000"/>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5" name="Picture 10" descr="MCAN04299_0000[1]"/>
          <p:cNvPicPr>
            <a:picLocks noChangeAspect="1" noChangeArrowheads="1"/>
          </p:cNvPicPr>
          <p:nvPr/>
        </p:nvPicPr>
        <p:blipFill>
          <a:blip r:embed="rId3" cstate="print"/>
          <a:srcRect/>
          <a:stretch>
            <a:fillRect/>
          </a:stretch>
        </p:blipFill>
        <p:spPr bwMode="auto">
          <a:xfrm>
            <a:off x="1752600" y="1676400"/>
            <a:ext cx="1809750" cy="1012825"/>
          </a:xfrm>
          <a:prstGeom prst="rect">
            <a:avLst/>
          </a:prstGeom>
          <a:noFill/>
          <a:ln w="9525">
            <a:noFill/>
            <a:miter lim="800000"/>
            <a:headEnd/>
            <a:tailEnd/>
          </a:ln>
        </p:spPr>
      </p:pic>
      <p:pic>
        <p:nvPicPr>
          <p:cNvPr id="6" name="Picture 28" descr="MCHM00173_0000[1]"/>
          <p:cNvPicPr>
            <a:picLocks noChangeAspect="1" noChangeArrowheads="1"/>
          </p:cNvPicPr>
          <p:nvPr/>
        </p:nvPicPr>
        <p:blipFill>
          <a:blip r:embed="rId4" cstate="print"/>
          <a:srcRect/>
          <a:stretch>
            <a:fillRect/>
          </a:stretch>
        </p:blipFill>
        <p:spPr bwMode="auto">
          <a:xfrm flipH="1">
            <a:off x="3429000" y="1066800"/>
            <a:ext cx="509588" cy="766763"/>
          </a:xfrm>
          <a:prstGeom prst="rect">
            <a:avLst/>
          </a:prstGeom>
          <a:noFill/>
          <a:ln w="9525">
            <a:noFill/>
            <a:miter lim="800000"/>
            <a:headEnd/>
            <a:tailEnd/>
          </a:ln>
        </p:spPr>
      </p:pic>
      <p:pic>
        <p:nvPicPr>
          <p:cNvPr id="7" name="Picture 4" descr="MCAN04299_0000[1]"/>
          <p:cNvPicPr>
            <a:picLocks noChangeAspect="1" noChangeArrowheads="1"/>
          </p:cNvPicPr>
          <p:nvPr/>
        </p:nvPicPr>
        <p:blipFill>
          <a:blip r:embed="rId3" cstate="print"/>
          <a:srcRect/>
          <a:stretch>
            <a:fillRect/>
          </a:stretch>
        </p:blipFill>
        <p:spPr bwMode="auto">
          <a:xfrm>
            <a:off x="4114800" y="1524000"/>
            <a:ext cx="1809750" cy="1012825"/>
          </a:xfrm>
          <a:prstGeom prst="rect">
            <a:avLst/>
          </a:prstGeom>
          <a:noFill/>
          <a:ln w="9525">
            <a:noFill/>
            <a:miter lim="800000"/>
            <a:headEnd/>
            <a:tailEnd/>
          </a:ln>
        </p:spPr>
      </p:pic>
      <p:sp>
        <p:nvSpPr>
          <p:cNvPr id="8" name="Text Box 33"/>
          <p:cNvSpPr txBox="1">
            <a:spLocks noChangeArrowheads="1"/>
          </p:cNvSpPr>
          <p:nvPr/>
        </p:nvSpPr>
        <p:spPr bwMode="auto">
          <a:xfrm>
            <a:off x="4724400" y="1828800"/>
            <a:ext cx="990600" cy="215444"/>
          </a:xfrm>
          <a:prstGeom prst="rect">
            <a:avLst/>
          </a:prstGeom>
          <a:solidFill>
            <a:srgbClr val="00B0F0"/>
          </a:solidFill>
          <a:ln w="9525">
            <a:noFill/>
            <a:miter lim="800000"/>
            <a:headEnd/>
            <a:tailEnd/>
          </a:ln>
        </p:spPr>
        <p:txBody>
          <a:bodyPr wrap="square">
            <a:spAutoFit/>
          </a:bodyPr>
          <a:lstStyle/>
          <a:p>
            <a:pPr algn="ctr">
              <a:spcBef>
                <a:spcPct val="50000"/>
              </a:spcBef>
            </a:pPr>
            <a:r>
              <a:rPr lang="en-US" sz="800" dirty="0">
                <a:solidFill>
                  <a:srgbClr val="FFFFFF"/>
                </a:solidFill>
              </a:rPr>
              <a:t>UNIMMUNIZED</a:t>
            </a:r>
          </a:p>
        </p:txBody>
      </p:sp>
      <p:pic>
        <p:nvPicPr>
          <p:cNvPr id="9" name="Picture 8" descr="MCAN04299_0000[1]"/>
          <p:cNvPicPr>
            <a:picLocks noChangeAspect="1" noChangeArrowheads="1"/>
          </p:cNvPicPr>
          <p:nvPr/>
        </p:nvPicPr>
        <p:blipFill>
          <a:blip r:embed="rId3" cstate="print"/>
          <a:srcRect/>
          <a:stretch>
            <a:fillRect/>
          </a:stretch>
        </p:blipFill>
        <p:spPr bwMode="auto">
          <a:xfrm>
            <a:off x="6400800" y="1600200"/>
            <a:ext cx="1809750" cy="1012825"/>
          </a:xfrm>
          <a:prstGeom prst="rect">
            <a:avLst/>
          </a:prstGeom>
          <a:noFill/>
          <a:ln w="9525">
            <a:noFill/>
            <a:miter lim="800000"/>
            <a:headEnd/>
            <a:tailEnd/>
          </a:ln>
        </p:spPr>
      </p:pic>
      <p:pic>
        <p:nvPicPr>
          <p:cNvPr id="10" name="Picture 28" descr="MCHM00173_0000[1]"/>
          <p:cNvPicPr>
            <a:picLocks noChangeAspect="1" noChangeArrowheads="1"/>
          </p:cNvPicPr>
          <p:nvPr/>
        </p:nvPicPr>
        <p:blipFill>
          <a:blip r:embed="rId4" cstate="print"/>
          <a:srcRect/>
          <a:stretch>
            <a:fillRect/>
          </a:stretch>
        </p:blipFill>
        <p:spPr bwMode="auto">
          <a:xfrm flipH="1">
            <a:off x="8001000" y="1066800"/>
            <a:ext cx="509587" cy="766762"/>
          </a:xfrm>
          <a:prstGeom prst="rect">
            <a:avLst/>
          </a:prstGeom>
          <a:noFill/>
          <a:ln w="9525">
            <a:noFill/>
            <a:miter lim="800000"/>
            <a:headEnd/>
            <a:tailEnd/>
          </a:ln>
        </p:spPr>
      </p:pic>
      <p:pic>
        <p:nvPicPr>
          <p:cNvPr id="11" name="Picture 7" descr="MCAN04299_0000[1]"/>
          <p:cNvPicPr>
            <a:picLocks noChangeAspect="1" noChangeArrowheads="1"/>
          </p:cNvPicPr>
          <p:nvPr/>
        </p:nvPicPr>
        <p:blipFill>
          <a:blip r:embed="rId3" cstate="print"/>
          <a:srcRect/>
          <a:stretch>
            <a:fillRect/>
          </a:stretch>
        </p:blipFill>
        <p:spPr bwMode="auto">
          <a:xfrm>
            <a:off x="2057400" y="2971800"/>
            <a:ext cx="1809750" cy="1012825"/>
          </a:xfrm>
          <a:prstGeom prst="rect">
            <a:avLst/>
          </a:prstGeom>
          <a:noFill/>
          <a:ln w="9525">
            <a:noFill/>
            <a:miter lim="800000"/>
            <a:headEnd/>
            <a:tailEnd/>
          </a:ln>
        </p:spPr>
      </p:pic>
      <p:pic>
        <p:nvPicPr>
          <p:cNvPr id="12" name="Picture 28" descr="MCHM00173_0000[1]"/>
          <p:cNvPicPr>
            <a:picLocks noChangeAspect="1" noChangeArrowheads="1"/>
          </p:cNvPicPr>
          <p:nvPr/>
        </p:nvPicPr>
        <p:blipFill>
          <a:blip r:embed="rId4" cstate="print"/>
          <a:srcRect/>
          <a:stretch>
            <a:fillRect/>
          </a:stretch>
        </p:blipFill>
        <p:spPr bwMode="auto">
          <a:xfrm flipH="1">
            <a:off x="3657600" y="2362200"/>
            <a:ext cx="509588" cy="766763"/>
          </a:xfrm>
          <a:prstGeom prst="rect">
            <a:avLst/>
          </a:prstGeom>
          <a:noFill/>
          <a:ln w="9525">
            <a:noFill/>
            <a:miter lim="800000"/>
            <a:headEnd/>
            <a:tailEnd/>
          </a:ln>
        </p:spPr>
      </p:pic>
      <p:pic>
        <p:nvPicPr>
          <p:cNvPr id="13" name="Picture 2" descr="MCAN04299_0000[1]"/>
          <p:cNvPicPr>
            <a:picLocks noChangeAspect="1" noChangeArrowheads="1"/>
          </p:cNvPicPr>
          <p:nvPr/>
        </p:nvPicPr>
        <p:blipFill>
          <a:blip r:embed="rId3" cstate="print"/>
          <a:srcRect/>
          <a:stretch>
            <a:fillRect/>
          </a:stretch>
        </p:blipFill>
        <p:spPr bwMode="auto">
          <a:xfrm>
            <a:off x="4419600" y="2819400"/>
            <a:ext cx="1809750" cy="1012825"/>
          </a:xfrm>
          <a:prstGeom prst="rect">
            <a:avLst/>
          </a:prstGeom>
          <a:noFill/>
          <a:ln w="9525">
            <a:noFill/>
            <a:miter lim="800000"/>
            <a:headEnd/>
            <a:tailEnd/>
          </a:ln>
        </p:spPr>
      </p:pic>
      <p:pic>
        <p:nvPicPr>
          <p:cNvPr id="14" name="Picture 28" descr="MCHM00173_0000[1]"/>
          <p:cNvPicPr>
            <a:picLocks noChangeAspect="1" noChangeArrowheads="1"/>
          </p:cNvPicPr>
          <p:nvPr/>
        </p:nvPicPr>
        <p:blipFill>
          <a:blip r:embed="rId4" cstate="print"/>
          <a:srcRect/>
          <a:stretch>
            <a:fillRect/>
          </a:stretch>
        </p:blipFill>
        <p:spPr bwMode="auto">
          <a:xfrm flipH="1">
            <a:off x="5943600" y="2133600"/>
            <a:ext cx="509588" cy="766763"/>
          </a:xfrm>
          <a:prstGeom prst="rect">
            <a:avLst/>
          </a:prstGeom>
          <a:noFill/>
          <a:ln w="9525">
            <a:noFill/>
            <a:miter lim="800000"/>
            <a:headEnd/>
            <a:tailEnd/>
          </a:ln>
        </p:spPr>
      </p:pic>
      <p:pic>
        <p:nvPicPr>
          <p:cNvPr id="15" name="Picture 9" descr="MCAN04299_0000[1]"/>
          <p:cNvPicPr>
            <a:picLocks noChangeAspect="1" noChangeArrowheads="1"/>
          </p:cNvPicPr>
          <p:nvPr/>
        </p:nvPicPr>
        <p:blipFill>
          <a:blip r:embed="rId3" cstate="print"/>
          <a:srcRect/>
          <a:stretch>
            <a:fillRect/>
          </a:stretch>
        </p:blipFill>
        <p:spPr bwMode="auto">
          <a:xfrm>
            <a:off x="6629400" y="2971800"/>
            <a:ext cx="1497013" cy="838200"/>
          </a:xfrm>
          <a:prstGeom prst="rect">
            <a:avLst/>
          </a:prstGeom>
          <a:noFill/>
          <a:ln w="9525">
            <a:noFill/>
            <a:miter lim="800000"/>
            <a:headEnd/>
            <a:tailEnd/>
          </a:ln>
        </p:spPr>
      </p:pic>
      <p:sp>
        <p:nvSpPr>
          <p:cNvPr id="16" name="Oval 25"/>
          <p:cNvSpPr>
            <a:spLocks noChangeArrowheads="1"/>
          </p:cNvSpPr>
          <p:nvPr/>
        </p:nvSpPr>
        <p:spPr bwMode="auto">
          <a:xfrm>
            <a:off x="7086600" y="3124200"/>
            <a:ext cx="814387" cy="327025"/>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17" name="Picture 12" descr="MCAN04299_0000[1]"/>
          <p:cNvPicPr>
            <a:picLocks noChangeAspect="1" noChangeArrowheads="1"/>
          </p:cNvPicPr>
          <p:nvPr/>
        </p:nvPicPr>
        <p:blipFill>
          <a:blip r:embed="rId3" cstate="print"/>
          <a:srcRect/>
          <a:stretch>
            <a:fillRect/>
          </a:stretch>
        </p:blipFill>
        <p:spPr bwMode="auto">
          <a:xfrm>
            <a:off x="228600" y="4419600"/>
            <a:ext cx="1809750" cy="1012825"/>
          </a:xfrm>
          <a:prstGeom prst="rect">
            <a:avLst/>
          </a:prstGeom>
          <a:noFill/>
          <a:ln w="9525">
            <a:noFill/>
            <a:miter lim="800000"/>
            <a:headEnd/>
            <a:tailEnd/>
          </a:ln>
        </p:spPr>
      </p:pic>
      <p:pic>
        <p:nvPicPr>
          <p:cNvPr id="18" name="Picture 12" descr="MCAN04299_0000[1]"/>
          <p:cNvPicPr>
            <a:picLocks noChangeAspect="1" noChangeArrowheads="1"/>
          </p:cNvPicPr>
          <p:nvPr/>
        </p:nvPicPr>
        <p:blipFill>
          <a:blip r:embed="rId3" cstate="print"/>
          <a:srcRect/>
          <a:stretch>
            <a:fillRect/>
          </a:stretch>
        </p:blipFill>
        <p:spPr bwMode="auto">
          <a:xfrm>
            <a:off x="2514600" y="4191000"/>
            <a:ext cx="1809750" cy="1012825"/>
          </a:xfrm>
          <a:prstGeom prst="rect">
            <a:avLst/>
          </a:prstGeom>
          <a:noFill/>
          <a:ln w="9525">
            <a:noFill/>
            <a:miter lim="800000"/>
            <a:headEnd/>
            <a:tailEnd/>
          </a:ln>
        </p:spPr>
      </p:pic>
      <p:pic>
        <p:nvPicPr>
          <p:cNvPr id="19" name="Picture 12" descr="MCAN04299_0000[1]"/>
          <p:cNvPicPr>
            <a:picLocks noChangeAspect="1" noChangeArrowheads="1"/>
          </p:cNvPicPr>
          <p:nvPr/>
        </p:nvPicPr>
        <p:blipFill>
          <a:blip r:embed="rId3" cstate="print"/>
          <a:srcRect/>
          <a:stretch>
            <a:fillRect/>
          </a:stretch>
        </p:blipFill>
        <p:spPr bwMode="auto">
          <a:xfrm>
            <a:off x="4724400" y="4038600"/>
            <a:ext cx="1809750" cy="1012825"/>
          </a:xfrm>
          <a:prstGeom prst="rect">
            <a:avLst/>
          </a:prstGeom>
          <a:noFill/>
          <a:ln w="9525">
            <a:noFill/>
            <a:miter lim="800000"/>
            <a:headEnd/>
            <a:tailEnd/>
          </a:ln>
        </p:spPr>
      </p:pic>
      <p:pic>
        <p:nvPicPr>
          <p:cNvPr id="20" name="Picture 12" descr="MCAN04299_0000[1]"/>
          <p:cNvPicPr>
            <a:picLocks noChangeAspect="1" noChangeArrowheads="1"/>
          </p:cNvPicPr>
          <p:nvPr/>
        </p:nvPicPr>
        <p:blipFill>
          <a:blip r:embed="rId3" cstate="print"/>
          <a:srcRect/>
          <a:stretch>
            <a:fillRect/>
          </a:stretch>
        </p:blipFill>
        <p:spPr bwMode="auto">
          <a:xfrm>
            <a:off x="6934200" y="4038600"/>
            <a:ext cx="1809750" cy="1012825"/>
          </a:xfrm>
          <a:prstGeom prst="rect">
            <a:avLst/>
          </a:prstGeom>
          <a:noFill/>
          <a:ln w="9525">
            <a:noFill/>
            <a:miter lim="800000"/>
            <a:headEnd/>
            <a:tailEnd/>
          </a:ln>
        </p:spPr>
      </p:pic>
      <p:pic>
        <p:nvPicPr>
          <p:cNvPr id="21" name="Picture 28" descr="MCHM00173_0000[1]"/>
          <p:cNvPicPr>
            <a:picLocks noChangeAspect="1" noChangeArrowheads="1"/>
          </p:cNvPicPr>
          <p:nvPr/>
        </p:nvPicPr>
        <p:blipFill>
          <a:blip r:embed="rId4" cstate="print"/>
          <a:srcRect/>
          <a:stretch>
            <a:fillRect/>
          </a:stretch>
        </p:blipFill>
        <p:spPr bwMode="auto">
          <a:xfrm flipH="1">
            <a:off x="1828800" y="3733800"/>
            <a:ext cx="509588" cy="766763"/>
          </a:xfrm>
          <a:prstGeom prst="rect">
            <a:avLst/>
          </a:prstGeom>
          <a:noFill/>
          <a:ln w="9525">
            <a:noFill/>
            <a:miter lim="800000"/>
            <a:headEnd/>
            <a:tailEnd/>
          </a:ln>
        </p:spPr>
      </p:pic>
      <p:pic>
        <p:nvPicPr>
          <p:cNvPr id="22" name="Picture 14" descr="MCAN04299_0000[1]"/>
          <p:cNvPicPr>
            <a:picLocks noChangeAspect="1" noChangeArrowheads="1"/>
          </p:cNvPicPr>
          <p:nvPr/>
        </p:nvPicPr>
        <p:blipFill>
          <a:blip r:embed="rId3" cstate="print"/>
          <a:srcRect/>
          <a:stretch>
            <a:fillRect/>
          </a:stretch>
        </p:blipFill>
        <p:spPr bwMode="auto">
          <a:xfrm>
            <a:off x="3810000" y="5410200"/>
            <a:ext cx="1809750" cy="1012825"/>
          </a:xfrm>
          <a:prstGeom prst="rect">
            <a:avLst/>
          </a:prstGeom>
          <a:noFill/>
          <a:ln w="9525">
            <a:noFill/>
            <a:miter lim="800000"/>
            <a:headEnd/>
            <a:tailEnd/>
          </a:ln>
        </p:spPr>
      </p:pic>
      <p:pic>
        <p:nvPicPr>
          <p:cNvPr id="23" name="Picture 28" descr="MCHM00173_0000[1]"/>
          <p:cNvPicPr>
            <a:picLocks noChangeAspect="1" noChangeArrowheads="1"/>
          </p:cNvPicPr>
          <p:nvPr/>
        </p:nvPicPr>
        <p:blipFill>
          <a:blip r:embed="rId4" cstate="print"/>
          <a:srcRect/>
          <a:stretch>
            <a:fillRect/>
          </a:stretch>
        </p:blipFill>
        <p:spPr bwMode="auto">
          <a:xfrm flipH="1">
            <a:off x="5486400" y="4800600"/>
            <a:ext cx="509588" cy="766763"/>
          </a:xfrm>
          <a:prstGeom prst="rect">
            <a:avLst/>
          </a:prstGeom>
          <a:noFill/>
          <a:ln w="9525">
            <a:noFill/>
            <a:miter lim="800000"/>
            <a:headEnd/>
            <a:tailEnd/>
          </a:ln>
        </p:spPr>
      </p:pic>
      <p:pic>
        <p:nvPicPr>
          <p:cNvPr id="24" name="Picture 28" descr="MCHM00173_0000[1]"/>
          <p:cNvPicPr>
            <a:picLocks noChangeAspect="1" noChangeArrowheads="1"/>
          </p:cNvPicPr>
          <p:nvPr/>
        </p:nvPicPr>
        <p:blipFill>
          <a:blip r:embed="rId4" cstate="print"/>
          <a:srcRect/>
          <a:stretch>
            <a:fillRect/>
          </a:stretch>
        </p:blipFill>
        <p:spPr bwMode="auto">
          <a:xfrm flipH="1">
            <a:off x="8382000" y="3352800"/>
            <a:ext cx="509588" cy="766763"/>
          </a:xfrm>
          <a:prstGeom prst="rect">
            <a:avLst/>
          </a:prstGeom>
          <a:noFill/>
          <a:ln w="9525">
            <a:noFill/>
            <a:miter lim="800000"/>
            <a:headEnd/>
            <a:tailEnd/>
          </a:ln>
        </p:spPr>
      </p:pic>
      <p:pic>
        <p:nvPicPr>
          <p:cNvPr id="25" name="Picture 28" descr="MCHM00173_0000[1]"/>
          <p:cNvPicPr>
            <a:picLocks noChangeAspect="1" noChangeArrowheads="1"/>
          </p:cNvPicPr>
          <p:nvPr/>
        </p:nvPicPr>
        <p:blipFill>
          <a:blip r:embed="rId4" cstate="print"/>
          <a:srcRect/>
          <a:stretch>
            <a:fillRect/>
          </a:stretch>
        </p:blipFill>
        <p:spPr bwMode="auto">
          <a:xfrm flipH="1">
            <a:off x="4114800" y="3429000"/>
            <a:ext cx="509588" cy="766763"/>
          </a:xfrm>
          <a:prstGeom prst="rect">
            <a:avLst/>
          </a:prstGeom>
          <a:noFill/>
          <a:ln w="9525">
            <a:noFill/>
            <a:miter lim="800000"/>
            <a:headEnd/>
            <a:tailEnd/>
          </a:ln>
        </p:spPr>
      </p:pic>
      <p:sp>
        <p:nvSpPr>
          <p:cNvPr id="26" name="Oval 25"/>
          <p:cNvSpPr>
            <a:spLocks noChangeArrowheads="1"/>
          </p:cNvSpPr>
          <p:nvPr/>
        </p:nvSpPr>
        <p:spPr bwMode="auto">
          <a:xfrm>
            <a:off x="5410200" y="4267200"/>
            <a:ext cx="738187" cy="327025"/>
          </a:xfrm>
          <a:prstGeom prst="ellipse">
            <a:avLst/>
          </a:prstGeom>
          <a:solidFill>
            <a:schemeClr val="accent1"/>
          </a:solidFill>
          <a:ln w="9525">
            <a:solidFill>
              <a:schemeClr val="tx1"/>
            </a:solidFill>
            <a:round/>
            <a:headEnd/>
            <a:tailEnd/>
          </a:ln>
        </p:spPr>
        <p:txBody>
          <a:bodyPr wrap="none" anchor="ctr"/>
          <a:lstStyle/>
          <a:p>
            <a:pPr algn="ctr"/>
            <a:r>
              <a:rPr lang="en-US" sz="900" dirty="0">
                <a:solidFill>
                  <a:srgbClr val="000000"/>
                </a:solidFill>
              </a:rPr>
              <a:t>INFECTED</a:t>
            </a:r>
          </a:p>
        </p:txBody>
      </p:sp>
      <p:pic>
        <p:nvPicPr>
          <p:cNvPr id="28" name="Picture 28" descr="MCHM00173_0000[1]"/>
          <p:cNvPicPr>
            <a:picLocks noChangeAspect="1" noChangeArrowheads="1"/>
          </p:cNvPicPr>
          <p:nvPr/>
        </p:nvPicPr>
        <p:blipFill>
          <a:blip r:embed="rId4" cstate="print"/>
          <a:srcRect/>
          <a:stretch>
            <a:fillRect/>
          </a:stretch>
        </p:blipFill>
        <p:spPr bwMode="auto">
          <a:xfrm flipH="1">
            <a:off x="1295400" y="5715000"/>
            <a:ext cx="509588" cy="766763"/>
          </a:xfrm>
          <a:prstGeom prst="rect">
            <a:avLst/>
          </a:prstGeom>
          <a:noFill/>
          <a:ln w="9525">
            <a:noFill/>
            <a:miter lim="800000"/>
            <a:headEnd/>
            <a:tailEnd/>
          </a:ln>
        </p:spPr>
      </p:pic>
      <p:sp>
        <p:nvSpPr>
          <p:cNvPr id="29" name="TextBox 28"/>
          <p:cNvSpPr txBox="1"/>
          <p:nvPr/>
        </p:nvSpPr>
        <p:spPr>
          <a:xfrm>
            <a:off x="1905000" y="5943600"/>
            <a:ext cx="1752600" cy="369332"/>
          </a:xfrm>
          <a:prstGeom prst="rect">
            <a:avLst/>
          </a:prstGeom>
          <a:noFill/>
        </p:spPr>
        <p:txBody>
          <a:bodyPr wrap="square" rtlCol="0">
            <a:spAutoFit/>
          </a:bodyPr>
          <a:lstStyle/>
          <a:p>
            <a:r>
              <a:rPr lang="en-US" dirty="0" smtClean="0"/>
              <a:t>= immunized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152400" y="0"/>
            <a:ext cx="8839200" cy="1219200"/>
          </a:xfrm>
        </p:spPr>
        <p:txBody>
          <a:bodyPr/>
          <a:lstStyle/>
          <a:p>
            <a:pPr>
              <a:defRPr/>
            </a:pPr>
            <a:r>
              <a:rPr lang="en-US" sz="4000" dirty="0" smtClean="0">
                <a:solidFill>
                  <a:srgbClr val="C00000"/>
                </a:solidFill>
                <a:cs typeface="Times New Roman" pitchFamily="18" charset="0"/>
              </a:rPr>
              <a:t>Talking with Patients about Vaccines</a:t>
            </a:r>
          </a:p>
        </p:txBody>
      </p:sp>
      <p:sp>
        <p:nvSpPr>
          <p:cNvPr id="140291" name="Content Placeholder 2"/>
          <p:cNvSpPr>
            <a:spLocks noGrp="1"/>
          </p:cNvSpPr>
          <p:nvPr>
            <p:ph sz="half" idx="4294967295"/>
          </p:nvPr>
        </p:nvSpPr>
        <p:spPr>
          <a:xfrm>
            <a:off x="381000" y="1295400"/>
            <a:ext cx="8534400" cy="5091113"/>
          </a:xfrm>
        </p:spPr>
        <p:txBody>
          <a:bodyPr/>
          <a:lstStyle/>
          <a:p>
            <a:pPr>
              <a:lnSpc>
                <a:spcPct val="110000"/>
              </a:lnSpc>
              <a:spcBef>
                <a:spcPct val="0"/>
              </a:spcBef>
            </a:pPr>
            <a:r>
              <a:rPr lang="en-US" sz="2800" dirty="0" smtClean="0">
                <a:cs typeface="Times New Roman" pitchFamily="18" charset="0"/>
              </a:rPr>
              <a:t>Inform that more vaccines are now available for adults</a:t>
            </a:r>
          </a:p>
          <a:p>
            <a:pPr>
              <a:lnSpc>
                <a:spcPct val="110000"/>
              </a:lnSpc>
              <a:spcBef>
                <a:spcPct val="0"/>
              </a:spcBef>
            </a:pPr>
            <a:r>
              <a:rPr lang="en-US" sz="2800" dirty="0" smtClean="0">
                <a:cs typeface="Times New Roman" pitchFamily="18" charset="0"/>
              </a:rPr>
              <a:t>Make your recommendation about vaccines</a:t>
            </a:r>
          </a:p>
          <a:p>
            <a:pPr>
              <a:lnSpc>
                <a:spcPct val="110000"/>
              </a:lnSpc>
              <a:spcBef>
                <a:spcPct val="0"/>
              </a:spcBef>
            </a:pPr>
            <a:r>
              <a:rPr lang="en-US" sz="2800" dirty="0" smtClean="0">
                <a:cs typeface="Times New Roman" pitchFamily="18" charset="0"/>
              </a:rPr>
              <a:t>Use language patients can understand </a:t>
            </a:r>
          </a:p>
          <a:p>
            <a:pPr>
              <a:lnSpc>
                <a:spcPct val="110000"/>
              </a:lnSpc>
              <a:spcBef>
                <a:spcPct val="0"/>
              </a:spcBef>
            </a:pPr>
            <a:r>
              <a:rPr lang="en-US" sz="2800" dirty="0" smtClean="0">
                <a:cs typeface="Times New Roman" pitchFamily="18" charset="0"/>
              </a:rPr>
              <a:t>Give Vaccine Information Statement (VIS) prior to administering a vaccine</a:t>
            </a:r>
          </a:p>
          <a:p>
            <a:pPr>
              <a:lnSpc>
                <a:spcPct val="110000"/>
              </a:lnSpc>
              <a:spcBef>
                <a:spcPct val="0"/>
              </a:spcBef>
            </a:pPr>
            <a:r>
              <a:rPr lang="en-US" sz="2800" dirty="0" smtClean="0">
                <a:cs typeface="Times New Roman" pitchFamily="18" charset="0"/>
              </a:rPr>
              <a:t>Solicit and welcome questions</a:t>
            </a:r>
          </a:p>
          <a:p>
            <a:pPr>
              <a:lnSpc>
                <a:spcPct val="110000"/>
              </a:lnSpc>
              <a:spcBef>
                <a:spcPct val="0"/>
              </a:spcBef>
            </a:pPr>
            <a:r>
              <a:rPr lang="en-US" sz="2800" dirty="0" smtClean="0">
                <a:cs typeface="Times New Roman" pitchFamily="18" charset="0"/>
              </a:rPr>
              <a:t>Draw upon your experience as a health care provider for those who are hesitant about receiving a vaccine</a:t>
            </a:r>
          </a:p>
        </p:txBody>
      </p:sp>
      <p:sp>
        <p:nvSpPr>
          <p:cNvPr id="140292" name="TextBox 3"/>
          <p:cNvSpPr txBox="1">
            <a:spLocks noChangeArrowheads="1"/>
          </p:cNvSpPr>
          <p:nvPr/>
        </p:nvSpPr>
        <p:spPr bwMode="auto">
          <a:xfrm>
            <a:off x="838200" y="6172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FFFFFF"/>
                </a:solidFill>
                <a:latin typeface="Calibri" pitchFamily="34" charset="0"/>
              </a:rPr>
              <a:t>Adapted  from Glen  Nowak, PhD.  CDC</a:t>
            </a:r>
          </a:p>
        </p:txBody>
      </p:sp>
      <p:sp>
        <p:nvSpPr>
          <p:cNvPr id="140293" name="TextBox 4"/>
          <p:cNvSpPr txBox="1">
            <a:spLocks noChangeArrowheads="1"/>
          </p:cNvSpPr>
          <p:nvPr/>
        </p:nvSpPr>
        <p:spPr bwMode="auto">
          <a:xfrm>
            <a:off x="7772400" y="6019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a:solidFill>
                <a:srgbClr val="FFC000"/>
              </a:solidFill>
              <a:latin typeface="Calibri" pitchFamily="34" charset="0"/>
            </a:endParaRPr>
          </a:p>
        </p:txBody>
      </p:sp>
    </p:spTree>
    <p:extLst>
      <p:ext uri="{BB962C8B-B14F-4D97-AF65-F5344CB8AC3E}">
        <p14:creationId xmlns:p14="http://schemas.microsoft.com/office/powerpoint/2010/main" val="27038940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2"/>
          <p:cNvSpPr>
            <a:spLocks noChangeArrowheads="1"/>
          </p:cNvSpPr>
          <p:nvPr/>
        </p:nvSpPr>
        <p:spPr bwMode="auto">
          <a:xfrm>
            <a:off x="838200" y="1447800"/>
            <a:ext cx="8001000" cy="1815882"/>
          </a:xfrm>
          <a:prstGeom prst="rect">
            <a:avLst/>
          </a:prstGeom>
          <a:noFill/>
          <a:ln w="9525">
            <a:noFill/>
            <a:miter lim="800000"/>
            <a:headEnd/>
            <a:tailEnd/>
          </a:ln>
        </p:spPr>
        <p:txBody>
          <a:bodyPr>
            <a:spAutoFit/>
          </a:bodyPr>
          <a:lstStyle/>
          <a:p>
            <a:pPr eaLnBrk="0" hangingPunct="0">
              <a:spcBef>
                <a:spcPct val="50000"/>
              </a:spcBef>
              <a:buClr>
                <a:srgbClr val="FF9900"/>
              </a:buClr>
              <a:defRPr/>
            </a:pPr>
            <a:r>
              <a:rPr lang="en-US" sz="2800" b="1" u="sng" dirty="0">
                <a:latin typeface="+mn-lt"/>
              </a:rPr>
              <a:t>Use Reminders</a:t>
            </a:r>
          </a:p>
          <a:p>
            <a:pPr eaLnBrk="0" hangingPunct="0">
              <a:spcBef>
                <a:spcPct val="50000"/>
              </a:spcBef>
              <a:buClr>
                <a:srgbClr val="FFFFFF"/>
              </a:buClr>
              <a:buSzPct val="105000"/>
              <a:defRPr/>
            </a:pPr>
            <a:r>
              <a:rPr lang="en-US" sz="2800" dirty="0" smtClean="0">
                <a:latin typeface="Calibri"/>
              </a:rPr>
              <a:t>    Electronic </a:t>
            </a:r>
            <a:r>
              <a:rPr lang="en-US" sz="2800" dirty="0">
                <a:latin typeface="Calibri"/>
              </a:rPr>
              <a:t>health record pop-ups or chart reminders</a:t>
            </a:r>
          </a:p>
          <a:p>
            <a:pPr eaLnBrk="0" hangingPunct="0">
              <a:spcBef>
                <a:spcPct val="50000"/>
              </a:spcBef>
              <a:buClr>
                <a:srgbClr val="FFFFFF"/>
              </a:buClr>
              <a:buSzPct val="105000"/>
              <a:buFont typeface="Arial" pitchFamily="34" charset="0"/>
              <a:buChar char="•"/>
              <a:defRPr/>
            </a:pPr>
            <a:r>
              <a:rPr lang="en-US" sz="2800" dirty="0">
                <a:latin typeface="Calibri" pitchFamily="34" charset="0"/>
              </a:rPr>
              <a:t>  Send patient reminders</a:t>
            </a:r>
          </a:p>
        </p:txBody>
      </p:sp>
      <p:sp>
        <p:nvSpPr>
          <p:cNvPr id="396291" name="Rectangle 3"/>
          <p:cNvSpPr>
            <a:spLocks noChangeArrowheads="1"/>
          </p:cNvSpPr>
          <p:nvPr/>
        </p:nvSpPr>
        <p:spPr bwMode="auto">
          <a:xfrm>
            <a:off x="838200" y="3581400"/>
            <a:ext cx="7543800" cy="2246313"/>
          </a:xfrm>
          <a:prstGeom prst="rect">
            <a:avLst/>
          </a:prstGeom>
          <a:noFill/>
          <a:ln>
            <a:noFill/>
          </a:ln>
          <a:extLst/>
        </p:spPr>
        <p:txBody>
          <a:bodyPr>
            <a:spAutoFit/>
          </a:bodyPr>
          <a:lstStyle/>
          <a:p>
            <a:pPr marL="287338" indent="-287338" eaLnBrk="0" hangingPunct="0">
              <a:spcBef>
                <a:spcPct val="50000"/>
              </a:spcBef>
              <a:buClr>
                <a:srgbClr val="FF3300"/>
              </a:buClr>
              <a:defRPr/>
            </a:pPr>
            <a:r>
              <a:rPr lang="en-US" sz="2800" b="1" u="sng" dirty="0">
                <a:latin typeface="+mn-lt"/>
              </a:rPr>
              <a:t>Recall</a:t>
            </a:r>
          </a:p>
          <a:p>
            <a:pPr marL="287338" indent="-287338" eaLnBrk="0" hangingPunct="0">
              <a:spcBef>
                <a:spcPct val="50000"/>
              </a:spcBef>
              <a:buClr>
                <a:srgbClr val="FFFFFF"/>
              </a:buClr>
              <a:buFont typeface="Arial" charset="0"/>
              <a:buChar char="•"/>
              <a:defRPr/>
            </a:pPr>
            <a:r>
              <a:rPr lang="en-US" sz="2800" dirty="0">
                <a:latin typeface="Calibri" pitchFamily="34" charset="0"/>
              </a:rPr>
              <a:t>Recall for routine immunizations </a:t>
            </a:r>
          </a:p>
          <a:p>
            <a:pPr marL="287338" indent="-287338" eaLnBrk="0" hangingPunct="0">
              <a:spcBef>
                <a:spcPct val="50000"/>
              </a:spcBef>
              <a:buClr>
                <a:srgbClr val="FFFFFF"/>
              </a:buClr>
              <a:buFont typeface="Arial" charset="0"/>
              <a:buChar char="•"/>
              <a:defRPr/>
            </a:pPr>
            <a:r>
              <a:rPr lang="en-US" sz="2800" dirty="0">
                <a:latin typeface="Calibri" pitchFamily="34" charset="0"/>
              </a:rPr>
              <a:t>Recall when vaccine is available after a vaccine shortage        </a:t>
            </a:r>
          </a:p>
        </p:txBody>
      </p:sp>
      <p:sp>
        <p:nvSpPr>
          <p:cNvPr id="576515" name="Rectangle 4"/>
          <p:cNvSpPr>
            <a:spLocks noChangeArrowheads="1"/>
          </p:cNvSpPr>
          <p:nvPr/>
        </p:nvSpPr>
        <p:spPr bwMode="auto">
          <a:xfrm>
            <a:off x="1495967" y="457200"/>
            <a:ext cx="6059993" cy="707886"/>
          </a:xfrm>
          <a:prstGeom prst="rect">
            <a:avLst/>
          </a:prstGeom>
          <a:noFill/>
          <a:ln w="9525">
            <a:noFill/>
            <a:miter lim="800000"/>
            <a:headEnd/>
            <a:tailEnd/>
          </a:ln>
        </p:spPr>
        <p:txBody>
          <a:bodyPr wrap="none">
            <a:spAutoFit/>
          </a:bodyPr>
          <a:lstStyle/>
          <a:p>
            <a:pPr algn="ctr"/>
            <a:r>
              <a:rPr lang="en-US" sz="4000" dirty="0">
                <a:solidFill>
                  <a:srgbClr val="C00000"/>
                </a:solidFill>
                <a:latin typeface="+mj-lt"/>
              </a:rPr>
              <a:t>Important Office Practices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686800" cy="1143000"/>
          </a:xfrm>
        </p:spPr>
        <p:txBody>
          <a:bodyPr>
            <a:noAutofit/>
          </a:bodyPr>
          <a:lstStyle/>
          <a:p>
            <a:pPr eaLnBrk="1" hangingPunct="1"/>
            <a:r>
              <a:rPr lang="en-US" sz="3600" dirty="0" smtClean="0">
                <a:solidFill>
                  <a:srgbClr val="C00000"/>
                </a:solidFill>
              </a:rPr>
              <a:t>Every Office and Clinic Needs </a:t>
            </a:r>
            <a:br>
              <a:rPr lang="en-US" sz="3600" dirty="0" smtClean="0">
                <a:solidFill>
                  <a:srgbClr val="C00000"/>
                </a:solidFill>
              </a:rPr>
            </a:br>
            <a:r>
              <a:rPr lang="en-US" sz="3600" dirty="0" smtClean="0">
                <a:solidFill>
                  <a:srgbClr val="C00000"/>
                </a:solidFill>
              </a:rPr>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2644591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rmAutofit fontScale="90000"/>
          </a:bodyPr>
          <a:lstStyle/>
          <a:p>
            <a:pPr eaLnBrk="1" hangingPunct="1"/>
            <a:r>
              <a:rPr lang="en-US" sz="3600" dirty="0" smtClean="0">
                <a:solidFill>
                  <a:srgbClr val="C00000"/>
                </a:solidFill>
              </a:rPr>
              <a:t>Healthcare Personnel (HCP)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95400" y="5845175"/>
            <a:ext cx="5181600" cy="708025"/>
          </a:xfrm>
          <a:prstGeom prst="rect">
            <a:avLst/>
          </a:prstGeom>
          <a:noFill/>
          <a:ln w="9525">
            <a:noFill/>
            <a:miter lim="800000"/>
            <a:headEnd/>
            <a:tailEnd/>
          </a:ln>
        </p:spPr>
        <p:txBody>
          <a:bodyPr>
            <a:spAutoFit/>
          </a:bodyPr>
          <a:lstStyle/>
          <a:p>
            <a:pPr>
              <a:spcBef>
                <a:spcPct val="50000"/>
              </a:spcBef>
            </a:pPr>
            <a:r>
              <a:rPr lang="en-US" sz="4000" b="1" i="1" dirty="0">
                <a:solidFill>
                  <a:prstClr val="black"/>
                </a:solidFill>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solidFill>
                  <a:prstClr val="black"/>
                </a:solidFill>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34372479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152401"/>
            <a:ext cx="8991600" cy="1028700"/>
          </a:xfrm>
        </p:spPr>
        <p:txBody>
          <a:bodyPr>
            <a:noAutofit/>
          </a:bodyPr>
          <a:lstStyle/>
          <a:p>
            <a:pPr algn="ctr" eaLnBrk="1" hangingPunct="1"/>
            <a:r>
              <a:rPr lang="en-US" sz="3600" b="1" dirty="0" smtClean="0">
                <a:solidFill>
                  <a:srgbClr val="C00000"/>
                </a:solidFill>
              </a:rPr>
              <a:t>Vaccine Adverse Event Reporting System</a:t>
            </a:r>
          </a:p>
        </p:txBody>
      </p:sp>
      <p:sp>
        <p:nvSpPr>
          <p:cNvPr id="108547" name="Content Placeholder 2"/>
          <p:cNvSpPr>
            <a:spLocks noGrp="1"/>
          </p:cNvSpPr>
          <p:nvPr>
            <p:ph idx="1"/>
          </p:nvPr>
        </p:nvSpPr>
        <p:spPr>
          <a:xfrm>
            <a:off x="304800" y="1219201"/>
            <a:ext cx="8677275" cy="5391150"/>
          </a:xfrm>
        </p:spPr>
        <p:txBody>
          <a:bodyPr>
            <a:normAutofit/>
          </a:bodyPr>
          <a:lstStyle/>
          <a:p>
            <a:pPr eaLnBrk="1" hangingPunct="1">
              <a:buFontTx/>
              <a:buNone/>
            </a:pPr>
            <a:r>
              <a:rPr lang="en-US" dirty="0" smtClean="0"/>
              <a:t>   </a:t>
            </a:r>
            <a:r>
              <a:rPr lang="en-US" sz="2400" dirty="0" smtClean="0"/>
              <a:t>The </a:t>
            </a:r>
            <a:r>
              <a:rPr lang="en-US" sz="2400" b="1" dirty="0" smtClean="0"/>
              <a:t>Vaccine Adverse Event Reporting System (VAERS)</a:t>
            </a:r>
            <a:r>
              <a:rPr lang="en-US" sz="2400" dirty="0" smtClean="0"/>
              <a:t> is a national vaccine safety surveillance program co-sponsored by the Centers for Disease Control and Prevention and the Food and Drug Administration.</a:t>
            </a:r>
          </a:p>
          <a:p>
            <a:pPr eaLnBrk="1" hangingPunct="1">
              <a:buFontTx/>
              <a:buNone/>
            </a:pPr>
            <a:endParaRPr lang="en-US" sz="2400" dirty="0" smtClean="0"/>
          </a:p>
          <a:p>
            <a:pPr eaLnBrk="1" hangingPunct="1"/>
            <a:r>
              <a:rPr lang="en-US" sz="2400" dirty="0" smtClean="0"/>
              <a:t>What Can Be Reported to VAERS? </a:t>
            </a:r>
          </a:p>
          <a:p>
            <a:pPr eaLnBrk="1" hangingPunct="1"/>
            <a:r>
              <a:rPr lang="en-US" sz="2400" dirty="0" smtClean="0"/>
              <a:t>Who Reports to VAERS? </a:t>
            </a:r>
          </a:p>
          <a:p>
            <a:pPr eaLnBrk="1" hangingPunct="1"/>
            <a:r>
              <a:rPr lang="en-US" sz="2400" dirty="0" smtClean="0"/>
              <a:t>Does VAERS Provide General Vaccine Information?</a:t>
            </a:r>
          </a:p>
          <a:p>
            <a:pPr eaLnBrk="1" hangingPunct="1">
              <a:buNone/>
            </a:pPr>
            <a:r>
              <a:rPr lang="en-US" sz="2400" dirty="0" smtClean="0">
                <a:solidFill>
                  <a:srgbClr val="006699"/>
                </a:solidFill>
                <a:ea typeface="+mj-ea"/>
                <a:cs typeface="+mj-cs"/>
                <a:hlinkClick r:id="rId3"/>
              </a:rPr>
              <a:t>http://vaers.hhs.gov/</a:t>
            </a:r>
            <a:r>
              <a:rPr lang="en-US" sz="2400" dirty="0" smtClean="0">
                <a:solidFill>
                  <a:srgbClr val="006699"/>
                </a:solidFill>
                <a:ea typeface="+mj-ea"/>
                <a:cs typeface="+mj-cs"/>
              </a:rPr>
              <a:t> </a:t>
            </a:r>
            <a:r>
              <a:rPr lang="en-US" sz="2400" dirty="0" smtClean="0"/>
              <a:t>or 1-800-822-7967</a:t>
            </a:r>
          </a:p>
          <a:p>
            <a:pPr eaLnBrk="1" hangingPunct="1"/>
            <a:endParaRPr lang="en-US" dirty="0" smtClean="0"/>
          </a:p>
        </p:txBody>
      </p:sp>
    </p:spTree>
    <p:extLst>
      <p:ext uri="{BB962C8B-B14F-4D97-AF65-F5344CB8AC3E}">
        <p14:creationId xmlns:p14="http://schemas.microsoft.com/office/powerpoint/2010/main" val="3522857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solidFill>
                  <a:srgbClr val="C00000"/>
                </a:solidFill>
              </a:rPr>
              <a:t>Vaccine Injury Compensation Program (VICP)</a:t>
            </a:r>
          </a:p>
        </p:txBody>
      </p:sp>
      <p:sp>
        <p:nvSpPr>
          <p:cNvPr id="109571" name="Content Placeholder 2"/>
          <p:cNvSpPr>
            <a:spLocks noGrp="1"/>
          </p:cNvSpPr>
          <p:nvPr>
            <p:ph idx="1"/>
          </p:nvPr>
        </p:nvSpPr>
        <p:spPr>
          <a:xfrm>
            <a:off x="304800" y="1066800"/>
            <a:ext cx="8610600" cy="5440363"/>
          </a:xfrm>
        </p:spPr>
        <p:txBody>
          <a:bodyPr>
            <a:normAutofit/>
          </a:bodyPr>
          <a:lstStyle/>
          <a:p>
            <a:pPr eaLnBrk="1" hangingPunct="1"/>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1545634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381000"/>
            <a:ext cx="8763000" cy="1143000"/>
          </a:xfrm>
        </p:spPr>
        <p:txBody>
          <a:bodyPr>
            <a:noAutofit/>
          </a:bodyPr>
          <a:lstStyle/>
          <a:p>
            <a:pPr eaLnBrk="1" hangingPunct="1"/>
            <a:r>
              <a:rPr lang="en-US" sz="4000" dirty="0" smtClean="0">
                <a:solidFill>
                  <a:srgbClr val="C00000"/>
                </a:solidFill>
              </a:rPr>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a:bodyPr>
          <a:lstStyle/>
          <a:p>
            <a:pPr eaLnBrk="1" hangingPunct="1"/>
            <a:r>
              <a:rPr lang="en-US" b="0" dirty="0" smtClean="0">
                <a:solidFill>
                  <a:srgbClr val="C00000"/>
                </a:solidFill>
                <a:cs typeface="Arial" charset="0"/>
              </a:rPr>
              <a:t>Internet Resources</a:t>
            </a:r>
          </a:p>
        </p:txBody>
      </p:sp>
      <p:sp>
        <p:nvSpPr>
          <p:cNvPr id="114691" name="Rectangle 3"/>
          <p:cNvSpPr>
            <a:spLocks noGrp="1" noChangeArrowheads="1"/>
          </p:cNvSpPr>
          <p:nvPr>
            <p:ph type="body" idx="1"/>
          </p:nvPr>
        </p:nvSpPr>
        <p:spPr>
          <a:xfrm>
            <a:off x="152400" y="1666875"/>
            <a:ext cx="8842375" cy="4525963"/>
          </a:xfrm>
        </p:spPr>
        <p:txBody>
          <a:bodyPr/>
          <a:lstStyle/>
          <a:p>
            <a:pPr eaLnBrk="1" hangingPunct="1">
              <a:buClr>
                <a:srgbClr val="FF0000"/>
              </a:buClr>
              <a:buSzPct val="65000"/>
              <a:buFont typeface="Wingdings" pitchFamily="2" charset="2"/>
              <a:buNone/>
            </a:pPr>
            <a:r>
              <a:rPr lang="en-US" sz="2400" dirty="0" smtClean="0">
                <a:solidFill>
                  <a:schemeClr val="tx2"/>
                </a:solidFill>
                <a:latin typeface="Arial" charset="0"/>
                <a:cs typeface="Arial" charset="0"/>
              </a:rPr>
              <a:t>Georgia Department of Public Health</a:t>
            </a:r>
          </a:p>
          <a:p>
            <a:pPr lvl="1">
              <a:lnSpc>
                <a:spcPct val="80000"/>
              </a:lnSpc>
              <a:buClr>
                <a:srgbClr val="FF0000"/>
              </a:buClr>
              <a:buSzPct val="65000"/>
              <a:buFont typeface="Wingdings" pitchFamily="2" charset="2"/>
              <a:buChar char="l"/>
            </a:pPr>
            <a:r>
              <a:rPr lang="en-US" sz="2400" dirty="0">
                <a:latin typeface="Arial" charset="0"/>
                <a:cs typeface="Arial" charset="0"/>
              </a:rPr>
              <a:t>http://dph.georgia.gov/immunization-section</a:t>
            </a:r>
            <a:endParaRPr lang="en-US" sz="2400" dirty="0" smtClean="0">
              <a:latin typeface="Arial" charset="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latin typeface="Arial" charset="0"/>
              <a:cs typeface="Arial" charset="0"/>
            </a:endParaRPr>
          </a:p>
          <a:p>
            <a:pPr eaLnBrk="1" hangingPunct="1">
              <a:buClr>
                <a:srgbClr val="FF0000"/>
              </a:buClr>
              <a:buSzPct val="65000"/>
              <a:buFont typeface="Wingdings" pitchFamily="2" charset="2"/>
              <a:buNone/>
            </a:pPr>
            <a:r>
              <a:rPr lang="en-US" sz="2400" dirty="0" smtClean="0">
                <a:solidFill>
                  <a:schemeClr val="tx2"/>
                </a:solidFill>
                <a:latin typeface="Arial" charset="0"/>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latin typeface="Arial" charset="0"/>
                <a:cs typeface="Arial" charset="0"/>
              </a:rPr>
              <a:t>	</a:t>
            </a:r>
            <a:r>
              <a:rPr lang="en-US" sz="2400" dirty="0" smtClean="0">
                <a:latin typeface="Arial" charset="0"/>
                <a:cs typeface="Arial" charset="0"/>
              </a:rPr>
              <a:t>http://www.cdc.gov/vaccines/</a:t>
            </a:r>
            <a:r>
              <a:rPr lang="en-US" sz="2000" dirty="0" smtClean="0">
                <a:solidFill>
                  <a:schemeClr val="tx2"/>
                </a:solidFill>
                <a:latin typeface="Arial" charset="0"/>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latin typeface="Arial" charset="0"/>
              <a:cs typeface="Arial" charset="0"/>
            </a:endParaRPr>
          </a:p>
          <a:p>
            <a:pPr eaLnBrk="1" hangingPunct="1">
              <a:buClr>
                <a:srgbClr val="FF0000"/>
              </a:buClr>
              <a:buSzPct val="65000"/>
              <a:buFont typeface="Wingdings" pitchFamily="2" charset="2"/>
              <a:buNone/>
            </a:pPr>
            <a:r>
              <a:rPr lang="en-US" sz="2400" dirty="0" smtClean="0">
                <a:solidFill>
                  <a:schemeClr val="tx2"/>
                </a:solidFill>
                <a:latin typeface="Arial" charset="0"/>
                <a:cs typeface="Arial" charset="0"/>
              </a:rPr>
              <a:t>CDC Flu information</a:t>
            </a:r>
          </a:p>
          <a:p>
            <a:pPr lvl="1" eaLnBrk="1" hangingPunct="1">
              <a:buClr>
                <a:srgbClr val="FF0000"/>
              </a:buClr>
              <a:buSzPct val="65000"/>
              <a:buFont typeface="Wingdings" pitchFamily="2" charset="2"/>
              <a:buChar char="l"/>
            </a:pPr>
            <a:r>
              <a:rPr lang="en-US" sz="2400" dirty="0" smtClean="0">
                <a:latin typeface="Arial" charset="0"/>
                <a:cs typeface="Arial" charset="0"/>
              </a:rPr>
              <a:t>http://www.cdc.gov/flu/</a:t>
            </a:r>
            <a:endParaRPr lang="en-US" sz="2400" dirty="0" smtClean="0">
              <a:solidFill>
                <a:schemeClr val="tx2"/>
              </a:solidFill>
              <a:latin typeface="Arial" charset="0"/>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latin typeface="Arial" charset="0"/>
              <a:cs typeface="Arial" charset="0"/>
            </a:endParaRPr>
          </a:p>
          <a:p>
            <a:pPr eaLnBrk="1" hangingPunct="1">
              <a:buClr>
                <a:srgbClr val="FF0000"/>
              </a:buClr>
              <a:buSzPct val="65000"/>
              <a:buFont typeface="Wingdings" pitchFamily="2" charset="2"/>
              <a:buNone/>
            </a:pPr>
            <a:r>
              <a:rPr lang="en-US" sz="2400" dirty="0" smtClean="0">
                <a:solidFill>
                  <a:schemeClr val="tx2"/>
                </a:solidFill>
                <a:latin typeface="Arial" charset="0"/>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latin typeface="Arial" charset="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b="1" dirty="0" smtClean="0">
                <a:solidFill>
                  <a:srgbClr val="C00000"/>
                </a:solidFill>
              </a:rPr>
              <a:t>Resources</a:t>
            </a:r>
          </a:p>
        </p:txBody>
      </p:sp>
      <p:sp>
        <p:nvSpPr>
          <p:cNvPr id="61443" name="Rectangle 3"/>
          <p:cNvSpPr>
            <a:spLocks noGrp="1" noChangeArrowheads="1"/>
          </p:cNvSpPr>
          <p:nvPr>
            <p:ph idx="1"/>
          </p:nvPr>
        </p:nvSpPr>
        <p:spPr>
          <a:xfrm>
            <a:off x="457200" y="1253125"/>
            <a:ext cx="8305800" cy="4724400"/>
          </a:xfrm>
        </p:spPr>
        <p:txBody>
          <a:bodyPr/>
          <a:lstStyle/>
          <a:p>
            <a:pPr eaLnBrk="1" hangingPunct="1">
              <a:lnSpc>
                <a:spcPct val="90000"/>
              </a:lnSpc>
            </a:pPr>
            <a:r>
              <a:rPr lang="en-US" sz="2000" dirty="0" smtClean="0"/>
              <a:t>Local health department</a:t>
            </a:r>
          </a:p>
          <a:p>
            <a:pPr eaLnBrk="1" hangingPunct="1">
              <a:lnSpc>
                <a:spcPct val="90000"/>
              </a:lnSpc>
            </a:pPr>
            <a:endParaRPr lang="en-US" sz="2000" dirty="0" smtClean="0"/>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eaLnBrk="1" hangingPunct="1">
              <a:lnSpc>
                <a:spcPct val="90000"/>
              </a:lnSpc>
            </a:pPr>
            <a:endParaRPr lang="en-US" sz="2000" dirty="0" smtClean="0"/>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Program Consultant (IPC) </a:t>
            </a:r>
          </a:p>
          <a:p>
            <a:pPr marL="457200" lvl="1" indent="0" eaLnBrk="1" hangingPunct="1">
              <a:lnSpc>
                <a:spcPct val="90000"/>
              </a:lnSpc>
              <a:buNone/>
            </a:pPr>
            <a:endParaRPr lang="en-US" sz="2000" dirty="0" smtClean="0"/>
          </a:p>
          <a:p>
            <a:pPr eaLnBrk="1" hangingPunct="1">
              <a:lnSpc>
                <a:spcPct val="90000"/>
              </a:lnSpc>
            </a:pPr>
            <a:r>
              <a:rPr lang="en-US" sz="2000" dirty="0" smtClean="0"/>
              <a:t>GA Chapter of the AAP</a:t>
            </a:r>
          </a:p>
          <a:p>
            <a:pPr eaLnBrk="1" hangingPunct="1">
              <a:lnSpc>
                <a:spcPct val="90000"/>
              </a:lnSpc>
            </a:pPr>
            <a:endParaRPr lang="en-US" sz="2000" dirty="0" smtClean="0"/>
          </a:p>
          <a:p>
            <a:pPr eaLnBrk="1" hangingPunct="1">
              <a:lnSpc>
                <a:spcPct val="90000"/>
              </a:lnSpc>
            </a:pPr>
            <a:r>
              <a:rPr lang="en-US" sz="2000" dirty="0" smtClean="0"/>
              <a:t>GA Academy of Family Physicians</a:t>
            </a:r>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600200"/>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39000" y="259080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931506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a:solidFill>
                  <a:srgbClr val="C00000"/>
                </a:solidFill>
              </a:rPr>
              <a:t>http://dph.georgia.gov/immunization-section</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8229600" cy="5486400"/>
          </a:xfrm>
          <a:prstGeom prst="rect">
            <a:avLst/>
          </a:prstGeom>
          <a:solidFill>
            <a:srgbClr val="FF0000"/>
          </a:solidFill>
          <a:ln w="28575">
            <a:solidFill>
              <a:srgbClr val="FF0000"/>
            </a:solidFill>
            <a:miter lim="800000"/>
            <a:headEnd/>
            <a:tailEnd/>
          </a:ln>
          <a:effectLst/>
        </p:spPr>
      </p:pic>
    </p:spTree>
    <p:extLst>
      <p:ext uri="{BB962C8B-B14F-4D97-AF65-F5344CB8AC3E}">
        <p14:creationId xmlns:p14="http://schemas.microsoft.com/office/powerpoint/2010/main" val="313920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7"/>
          <p:cNvGraphicFramePr>
            <a:graphicFrameLocks/>
          </p:cNvGraphicFramePr>
          <p:nvPr>
            <p:extLst>
              <p:ext uri="{D42A27DB-BD31-4B8C-83A1-F6EECF244321}">
                <p14:modId xmlns:p14="http://schemas.microsoft.com/office/powerpoint/2010/main" val="964682836"/>
              </p:ext>
            </p:extLst>
          </p:nvPr>
        </p:nvGraphicFramePr>
        <p:xfrm>
          <a:off x="457200" y="1447800"/>
          <a:ext cx="8229600" cy="4734879"/>
        </p:xfrm>
        <a:graphic>
          <a:graphicData uri="http://schemas.openxmlformats.org/drawingml/2006/table">
            <a:tbl>
              <a:tblPr/>
              <a:tblGrid>
                <a:gridCol w="2146300"/>
                <a:gridCol w="1968500"/>
                <a:gridCol w="2057400"/>
                <a:gridCol w="2057400"/>
              </a:tblGrid>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Disease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Prevaccine (in peak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 Reduction of Cases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Diphtheria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30, 508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60000"/>
                        <a:lumOff val="40000"/>
                      </a:schemeClr>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Measles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763,094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Mumps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212,932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Pertussis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265,269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48,277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81.8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Paralytic polio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63,302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schemeClr>
                    </a:solid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Rubella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488,796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40000"/>
                        <a:lumOff val="60000"/>
                      </a:schemeClr>
                    </a:solid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Tetanus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4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601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4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4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93.8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84FF"/>
                    </a:solidFill>
                  </a:tcPr>
                </a:tc>
              </a:tr>
              <a:tr h="520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Hib, type 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(age &lt; 5 yrs.)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20,000 </a:t>
                      </a:r>
                      <a:r>
                        <a:rPr kumimoji="0" lang="en-US" sz="1600" b="1" i="0" u="none" strike="noStrike" cap="none" normalizeH="0" baseline="0" dirty="0" smtClean="0">
                          <a:ln>
                            <a:noFill/>
                          </a:ln>
                          <a:solidFill>
                            <a:schemeClr val="tx1"/>
                          </a:solidFill>
                          <a:effectLst/>
                          <a:latin typeface="Arial" charset="0"/>
                        </a:rPr>
                        <a:t>(yearly average in 1980’s)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30, </a:t>
                      </a:r>
                      <a:r>
                        <a:rPr kumimoji="0" lang="en-US" sz="1800" b="1" i="0" u="none" strike="noStrike" cap="none" normalizeH="0" baseline="0" dirty="0" smtClean="0">
                          <a:ln>
                            <a:noFill/>
                          </a:ln>
                          <a:solidFill>
                            <a:schemeClr val="tx1"/>
                          </a:solidFill>
                          <a:effectLst/>
                          <a:latin typeface="Arial" charset="0"/>
                        </a:rPr>
                        <a:t>plus 210 of unknown type</a:t>
                      </a:r>
                      <a:endParaRPr kumimoji="0" lang="en-US" sz="2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&gt;99.8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
        <p:nvSpPr>
          <p:cNvPr id="3" name="Rectangle 56"/>
          <p:cNvSpPr txBox="1">
            <a:spLocks noChangeArrowheads="1"/>
          </p:cNvSpPr>
          <p:nvPr/>
        </p:nvSpPr>
        <p:spPr bwMode="auto">
          <a:xfrm>
            <a:off x="3048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600" b="1" dirty="0" smtClean="0">
                <a:solidFill>
                  <a:srgbClr val="4F81BD"/>
                </a:solidFill>
              </a:rPr>
              <a:t>20</a:t>
            </a:r>
            <a:r>
              <a:rPr lang="en-US" sz="3600" b="1" baseline="30000" dirty="0" smtClean="0">
                <a:solidFill>
                  <a:srgbClr val="4F81BD"/>
                </a:solidFill>
              </a:rPr>
              <a:t>th</a:t>
            </a:r>
            <a:r>
              <a:rPr lang="en-US" sz="3600" b="1" dirty="0" smtClean="0">
                <a:solidFill>
                  <a:srgbClr val="4F81BD"/>
                </a:solidFill>
              </a:rPr>
              <a:t> Century Peak &amp; Current Morbidity for VPDs</a:t>
            </a:r>
            <a:endParaRPr lang="en-US" sz="3600" b="1" dirty="0">
              <a:solidFill>
                <a:srgbClr val="4F81BD"/>
              </a:solidFill>
            </a:endParaRPr>
          </a:p>
        </p:txBody>
      </p:sp>
      <p:sp>
        <p:nvSpPr>
          <p:cNvPr id="4" name="Rectangle 59"/>
          <p:cNvSpPr>
            <a:spLocks noChangeArrowheads="1"/>
          </p:cNvSpPr>
          <p:nvPr/>
        </p:nvSpPr>
        <p:spPr bwMode="auto">
          <a:xfrm>
            <a:off x="228600" y="6324600"/>
            <a:ext cx="5622117" cy="369332"/>
          </a:xfrm>
          <a:prstGeom prst="rect">
            <a:avLst/>
          </a:prstGeom>
          <a:noFill/>
          <a:ln w="9525">
            <a:noFill/>
            <a:miter lim="800000"/>
            <a:headEnd/>
            <a:tailEnd/>
          </a:ln>
          <a:effectLst/>
        </p:spPr>
        <p:txBody>
          <a:bodyPr wrap="none">
            <a:spAutoFit/>
          </a:bodyPr>
          <a:lstStyle/>
          <a:p>
            <a:pPr eaLnBrk="0" hangingPunct="0">
              <a:spcBef>
                <a:spcPct val="50000"/>
              </a:spcBef>
            </a:pPr>
            <a:r>
              <a:rPr kumimoji="1" lang="en-US" b="1" dirty="0">
                <a:solidFill>
                  <a:prstClr val="black"/>
                </a:solidFill>
                <a:effectLst>
                  <a:outerShdw blurRad="38100" dist="38100" dir="2700000" algn="tl">
                    <a:srgbClr val="C0C0C0"/>
                  </a:outerShdw>
                </a:effectLst>
              </a:rPr>
              <a:t>MMWR (Weekly), August </a:t>
            </a:r>
            <a:r>
              <a:rPr kumimoji="1" lang="en-US" b="1" dirty="0" smtClean="0">
                <a:solidFill>
                  <a:prstClr val="black"/>
                </a:solidFill>
                <a:effectLst>
                  <a:outerShdw blurRad="38100" dist="38100" dir="2700000" algn="tl">
                    <a:srgbClr val="C0C0C0"/>
                  </a:outerShdw>
                </a:effectLst>
              </a:rPr>
              <a:t>23, 2013, 62(33); 669-682</a:t>
            </a:r>
            <a:endParaRPr kumimoji="1" lang="en-US" b="1" dirty="0">
              <a:solidFill>
                <a:prstClr val="black"/>
              </a:solidFill>
              <a:effectLst>
                <a:outerShdw blurRad="38100" dist="38100" dir="2700000" algn="tl">
                  <a:srgbClr val="C0C0C0"/>
                </a:outerShdw>
              </a:effectLst>
            </a:endParaRPr>
          </a:p>
        </p:txBody>
      </p:sp>
      <p:sp>
        <p:nvSpPr>
          <p:cNvPr id="5" name="Oval 4"/>
          <p:cNvSpPr/>
          <p:nvPr/>
        </p:nvSpPr>
        <p:spPr>
          <a:xfrm>
            <a:off x="7010400" y="3510280"/>
            <a:ext cx="1295400" cy="4572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1593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fontScale="90000"/>
          </a:bodyPr>
          <a:lstStyle/>
          <a:p>
            <a:pPr algn="l" eaLnBrk="1" hangingPunct="1"/>
            <a:r>
              <a:rPr lang="en-US" sz="4000" dirty="0" smtClean="0">
                <a:solidFill>
                  <a:srgbClr val="C00000"/>
                </a:solidFill>
              </a:rPr>
              <a:t>Indications</a:t>
            </a:r>
            <a:br>
              <a:rPr lang="en-US" sz="4000" dirty="0" smtClean="0">
                <a:solidFill>
                  <a:srgbClr val="C00000"/>
                </a:solidFill>
              </a:rPr>
            </a:br>
            <a:r>
              <a:rPr lang="en-US" sz="4000" dirty="0" smtClean="0">
                <a:solidFill>
                  <a:srgbClr val="C00000"/>
                </a:solidFill>
              </a:rPr>
              <a:t>       Recommendations </a:t>
            </a:r>
            <a:br>
              <a:rPr lang="en-US" sz="4000" dirty="0" smtClean="0">
                <a:solidFill>
                  <a:srgbClr val="C00000"/>
                </a:solidFill>
              </a:rPr>
            </a:br>
            <a:r>
              <a:rPr lang="en-US" sz="4000" dirty="0" smtClean="0">
                <a:solidFill>
                  <a:srgbClr val="C00000"/>
                </a:solidFill>
              </a:rPr>
              <a:t>                    Requirements</a:t>
            </a:r>
          </a:p>
        </p:txBody>
      </p:sp>
      <p:sp>
        <p:nvSpPr>
          <p:cNvPr id="346117" name="Text Box 5"/>
          <p:cNvSpPr txBox="1">
            <a:spLocks noChangeArrowheads="1"/>
          </p:cNvSpPr>
          <p:nvPr/>
        </p:nvSpPr>
        <p:spPr bwMode="auto">
          <a:xfrm>
            <a:off x="533400" y="2133600"/>
            <a:ext cx="8153400" cy="4228850"/>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a:latin typeface="+mn-lt"/>
              </a:rPr>
              <a:t>Indication</a:t>
            </a:r>
          </a:p>
          <a:p>
            <a:pPr marL="738188" lvl="1" indent="-280988">
              <a:spcBef>
                <a:spcPct val="20000"/>
              </a:spcBef>
              <a:buClr>
                <a:srgbClr val="FFFFFF"/>
              </a:buClr>
              <a:buSzPct val="70000"/>
              <a:buFontTx/>
              <a:buChar char="•"/>
              <a:defRPr/>
            </a:pPr>
            <a:r>
              <a:rPr lang="en-US" sz="2400" dirty="0">
                <a:latin typeface="+mn-lt"/>
              </a:rPr>
              <a:t>Information about the appropriate use of the vaccine</a:t>
            </a:r>
          </a:p>
          <a:p>
            <a:pPr>
              <a:spcBef>
                <a:spcPct val="20000"/>
              </a:spcBef>
              <a:buClr>
                <a:srgbClr val="FFFFFF"/>
              </a:buClr>
              <a:buSzPct val="70000"/>
              <a:defRPr/>
            </a:pPr>
            <a:r>
              <a:rPr lang="en-US" sz="2400" b="1" dirty="0">
                <a:latin typeface="+mn-lt"/>
              </a:rPr>
              <a:t>Recommendation</a:t>
            </a:r>
          </a:p>
          <a:p>
            <a:pPr marL="738188" lvl="1" indent="-280988">
              <a:spcBef>
                <a:spcPct val="20000"/>
              </a:spcBef>
              <a:buClr>
                <a:srgbClr val="FFFFFF"/>
              </a:buClr>
              <a:buSzPct val="70000"/>
              <a:buFontTx/>
              <a:buChar char="•"/>
              <a:defRPr/>
            </a:pPr>
            <a:r>
              <a:rPr lang="en-US" sz="2400" dirty="0">
                <a:latin typeface="+mn-lt"/>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400" dirty="0">
                <a:latin typeface="+mn-lt"/>
              </a:rPr>
              <a:t>Basis for standards for best practice</a:t>
            </a:r>
          </a:p>
          <a:p>
            <a:pPr>
              <a:spcBef>
                <a:spcPct val="20000"/>
              </a:spcBef>
              <a:buClr>
                <a:srgbClr val="FFFFFF"/>
              </a:buClr>
              <a:buSzPct val="70000"/>
              <a:defRPr/>
            </a:pPr>
            <a:r>
              <a:rPr lang="en-US" sz="2400" b="1" dirty="0">
                <a:latin typeface="+mn-lt"/>
              </a:rPr>
              <a:t>Requirement</a:t>
            </a:r>
          </a:p>
          <a:p>
            <a:pPr marL="738188" lvl="1" indent="-280988">
              <a:spcBef>
                <a:spcPct val="20000"/>
              </a:spcBef>
              <a:buClr>
                <a:srgbClr val="FFFFFF"/>
              </a:buClr>
              <a:buSzPct val="70000"/>
              <a:buFontTx/>
              <a:buChar char="•"/>
              <a:defRPr/>
            </a:pPr>
            <a:r>
              <a:rPr lang="en-US" sz="2400" dirty="0">
                <a:latin typeface="+mn-lt"/>
              </a:rPr>
              <a:t>Mandate by a state that a particular vaccine must be administered and documented before entrance to child care and/or school</a:t>
            </a:r>
          </a:p>
        </p:txBody>
      </p:sp>
      <p:pic>
        <p:nvPicPr>
          <p:cNvPr id="78852" name="Picture 6" descr="MC900434411[1]"/>
          <p:cNvPicPr>
            <a:picLocks noChangeAspect="1" noChangeArrowheads="1"/>
          </p:cNvPicPr>
          <p:nvPr/>
        </p:nvPicPr>
        <p:blipFill>
          <a:blip r:embed="rId3" cstate="print"/>
          <a:srcRect/>
          <a:stretch>
            <a:fillRect/>
          </a:stretch>
        </p:blipFill>
        <p:spPr bwMode="auto">
          <a:xfrm>
            <a:off x="6019800" y="0"/>
            <a:ext cx="2514600" cy="2133600"/>
          </a:xfrm>
          <a:prstGeom prst="rect">
            <a:avLst/>
          </a:prstGeom>
          <a:noFill/>
          <a:ln w="9525">
            <a:noFill/>
            <a:miter lim="800000"/>
            <a:headEnd/>
            <a:tailEnd/>
          </a:ln>
        </p:spPr>
      </p:pic>
    </p:spTree>
    <p:extLst>
      <p:ext uri="{BB962C8B-B14F-4D97-AF65-F5344CB8AC3E}">
        <p14:creationId xmlns:p14="http://schemas.microsoft.com/office/powerpoint/2010/main" val="2682569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0"/>
            <a:ext cx="8839200" cy="1219200"/>
          </a:xfrm>
        </p:spPr>
        <p:txBody>
          <a:bodyPr>
            <a:noAutofit/>
          </a:bodyPr>
          <a:lstStyle/>
          <a:p>
            <a:pPr eaLnBrk="1" hangingPunct="1"/>
            <a:r>
              <a:rPr lang="en-US" sz="3600" b="0" dirty="0" smtClean="0">
                <a:solidFill>
                  <a:srgbClr val="C00000"/>
                </a:solidFill>
              </a:rPr>
              <a:t>How Recommendations and Schedules Are Developed:  ACIP Committee</a:t>
            </a:r>
          </a:p>
        </p:txBody>
      </p:sp>
      <p:sp>
        <p:nvSpPr>
          <p:cNvPr id="41987" name="Rectangle 3"/>
          <p:cNvSpPr>
            <a:spLocks noGrp="1" noChangeArrowheads="1"/>
          </p:cNvSpPr>
          <p:nvPr>
            <p:ph type="body" idx="1"/>
          </p:nvPr>
        </p:nvSpPr>
        <p:spPr>
          <a:xfrm>
            <a:off x="457200" y="1219200"/>
            <a:ext cx="8229600" cy="4906963"/>
          </a:xfrm>
        </p:spPr>
        <p:txBody>
          <a:bodyPr>
            <a:normAutofit fontScale="92500"/>
          </a:bodyPr>
          <a:lstStyle/>
          <a:p>
            <a:pPr eaLnBrk="1" hangingPunct="1">
              <a:lnSpc>
                <a:spcPct val="90000"/>
              </a:lnSpc>
            </a:pPr>
            <a:r>
              <a:rPr lang="en-US" dirty="0" smtClean="0"/>
              <a:t>National committee</a:t>
            </a:r>
          </a:p>
          <a:p>
            <a:pPr eaLnBrk="1" hangingPunct="1">
              <a:lnSpc>
                <a:spcPct val="90000"/>
              </a:lnSpc>
              <a:buNone/>
            </a:pPr>
            <a:endParaRPr lang="en-US" dirty="0" smtClean="0"/>
          </a:p>
          <a:p>
            <a:pPr eaLnBrk="1" hangingPunct="1">
              <a:lnSpc>
                <a:spcPct val="90000"/>
              </a:lnSpc>
            </a:pPr>
            <a:r>
              <a:rPr lang="en-US" dirty="0" smtClean="0"/>
              <a:t>Membership: </a:t>
            </a:r>
          </a:p>
          <a:p>
            <a:pPr lvl="1" eaLnBrk="1" hangingPunct="1">
              <a:lnSpc>
                <a:spcPct val="90000"/>
              </a:lnSpc>
            </a:pPr>
            <a:r>
              <a:rPr lang="en-US" sz="2400" dirty="0" smtClean="0"/>
              <a:t>Experts in fields of  epidemiology and infectious diseases</a:t>
            </a:r>
          </a:p>
          <a:p>
            <a:pPr lvl="1" eaLnBrk="1" hangingPunct="1">
              <a:lnSpc>
                <a:spcPct val="90000"/>
              </a:lnSpc>
            </a:pPr>
            <a:r>
              <a:rPr lang="en-US" sz="2400" dirty="0" smtClean="0"/>
              <a:t>Represent areas of academia, research, and public and private providers</a:t>
            </a:r>
          </a:p>
          <a:p>
            <a:pPr lvl="1" eaLnBrk="1" hangingPunct="1">
              <a:lnSpc>
                <a:spcPct val="90000"/>
              </a:lnSpc>
              <a:buNone/>
            </a:pPr>
            <a:endParaRPr lang="en-US" sz="2400" dirty="0" smtClean="0"/>
          </a:p>
          <a:p>
            <a:pPr eaLnBrk="1" hangingPunct="1">
              <a:lnSpc>
                <a:spcPct val="90000"/>
              </a:lnSpc>
            </a:pPr>
            <a:r>
              <a:rPr lang="en-US" dirty="0" smtClean="0"/>
              <a:t>Meets 3 times a year </a:t>
            </a:r>
          </a:p>
          <a:p>
            <a:pPr eaLnBrk="1" hangingPunct="1">
              <a:lnSpc>
                <a:spcPct val="90000"/>
              </a:lnSpc>
              <a:buNone/>
            </a:pPr>
            <a:endParaRPr lang="en-US" dirty="0" smtClean="0"/>
          </a:p>
          <a:p>
            <a:pPr eaLnBrk="1" hangingPunct="1">
              <a:lnSpc>
                <a:spcPct val="90000"/>
              </a:lnSpc>
            </a:pPr>
            <a:r>
              <a:rPr lang="en-US" dirty="0" smtClean="0"/>
              <a:t>Has sole authority to add vaccines to the VFC Program</a:t>
            </a:r>
          </a:p>
          <a:p>
            <a:pPr eaLnBrk="1" hangingPunct="1">
              <a:lnSpc>
                <a:spcPct val="90000"/>
              </a:lnSpc>
            </a:pPr>
            <a:endParaRPr lang="en-US" dirty="0" smtClean="0"/>
          </a:p>
        </p:txBody>
      </p:sp>
    </p:spTree>
    <p:extLst>
      <p:ext uri="{BB962C8B-B14F-4D97-AF65-F5344CB8AC3E}">
        <p14:creationId xmlns:p14="http://schemas.microsoft.com/office/powerpoint/2010/main" val="2700013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H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3370</TotalTime>
  <Words>10408</Words>
  <Application>Microsoft Office PowerPoint</Application>
  <PresentationFormat>On-screen Show (4:3)</PresentationFormat>
  <Paragraphs>1084</Paragraphs>
  <Slides>69</Slides>
  <Notes>62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2" baseType="lpstr">
      <vt:lpstr>template USE ME 2</vt:lpstr>
      <vt:lpstr>DPH_PPT_TEMPLATE</vt:lpstr>
      <vt:lpstr>Photo Editor Photo</vt:lpstr>
      <vt:lpstr>PowerPoint Presentation</vt:lpstr>
      <vt:lpstr>Disclosure Statements</vt:lpstr>
      <vt:lpstr>Notice of Requirements</vt:lpstr>
      <vt:lpstr>Objectives</vt:lpstr>
      <vt:lpstr>PowerPoint Presentation</vt:lpstr>
      <vt:lpstr>  Herd Immunity Immunized individuals block infection from reaching  those who are unimmunized   </vt:lpstr>
      <vt:lpstr>PowerPoint Presentation</vt:lpstr>
      <vt:lpstr>Indications        Recommendations                      Requirements</vt:lpstr>
      <vt:lpstr>How Recommendations and Schedules Are Developed:  ACIP Committee</vt:lpstr>
      <vt:lpstr>2014 Immunization Schedules</vt:lpstr>
      <vt:lpstr>2014 Footnote Changes</vt:lpstr>
      <vt:lpstr>2014 Footnote Changes</vt:lpstr>
      <vt:lpstr>2014 Footnote Changes</vt:lpstr>
      <vt:lpstr>2014 Adult Contraindication  Table Changes</vt:lpstr>
      <vt:lpstr>Frequently Asked Question?</vt:lpstr>
      <vt:lpstr>Vaccines</vt:lpstr>
      <vt:lpstr>Composition of Influenza Vaccines for 2014-2015 Season in the U.S.</vt:lpstr>
      <vt:lpstr>Inactivated Influenza Vaccines (IIV)</vt:lpstr>
      <vt:lpstr>Live, Attenuated Influenza Vaccine (LAIV4)</vt:lpstr>
      <vt:lpstr>PowerPoint Presentation</vt:lpstr>
      <vt:lpstr>PowerPoint Presentation</vt:lpstr>
      <vt:lpstr>Influenza Vaccine and Egg Allergy</vt:lpstr>
      <vt:lpstr>Inactivated Influenza Vaccine Efficacy</vt:lpstr>
      <vt:lpstr>I got the flu shot and still got the flu…</vt:lpstr>
      <vt:lpstr>Frequently Asked Questions</vt:lpstr>
      <vt:lpstr>PowerPoint Presentation</vt:lpstr>
      <vt:lpstr>Pneumococcal Polysaccharide Vaccine  for Adults (PPSV23)</vt:lpstr>
      <vt:lpstr>Pneumococcal Conjugate Vaccine (PCV13)   for Adults  </vt:lpstr>
      <vt:lpstr>PowerPoint Presentation</vt:lpstr>
      <vt:lpstr>Cocooning Strategy</vt:lpstr>
      <vt:lpstr>Diphtheria, Tetanus and Pertussis Vaccines  for Adolescents</vt:lpstr>
      <vt:lpstr>Immunize Pregnant Adolescents with Tdap </vt:lpstr>
      <vt:lpstr>Immunize Adults with Tdap </vt:lpstr>
      <vt:lpstr>Hepatitis A Vaccination of Adults</vt:lpstr>
      <vt:lpstr>PowerPoint Presentation</vt:lpstr>
      <vt:lpstr>Hepatitis B</vt:lpstr>
      <vt:lpstr>PowerPoint Presentation</vt:lpstr>
      <vt:lpstr>Hepatitis B vaccination and testing guidelines for Healthcare workers</vt:lpstr>
      <vt:lpstr>PowerPoint Presentation</vt:lpstr>
      <vt:lpstr>PowerPoint Presentation</vt:lpstr>
      <vt:lpstr>MMR Vaccine</vt:lpstr>
      <vt:lpstr>PowerPoint Presentation</vt:lpstr>
      <vt:lpstr>Immunity</vt:lpstr>
      <vt:lpstr>PowerPoint Presentation</vt:lpstr>
      <vt:lpstr>Zostavax®</vt:lpstr>
      <vt:lpstr>Is Shingles Contagious?</vt:lpstr>
      <vt:lpstr>Meningococcal Disease</vt:lpstr>
      <vt:lpstr>Meningococcal Disease</vt:lpstr>
      <vt:lpstr>Meningococcal Conjugate Vaccine (MCV4) (Men A,C,Y, W-135)</vt:lpstr>
      <vt:lpstr>PowerPoint Presentation</vt:lpstr>
      <vt:lpstr>HPV Vaccines</vt:lpstr>
      <vt:lpstr>HPV Vaccine Safety</vt:lpstr>
      <vt:lpstr>Encourage Parents To Immunize a  Pre-teen or Adolescent</vt:lpstr>
      <vt:lpstr>Rabies Vaccine Recommendations</vt:lpstr>
      <vt:lpstr>www.cdc.gov/travel</vt:lpstr>
      <vt:lpstr>Just as a reminder……</vt:lpstr>
      <vt:lpstr>Georgia Registry of Immunization Transactions and Services (GRITS)</vt:lpstr>
      <vt:lpstr>PowerPoint Presentation</vt:lpstr>
      <vt:lpstr>Challenges to Adult Vaccination</vt:lpstr>
      <vt:lpstr>Talking with Patients about Vaccines</vt:lpstr>
      <vt:lpstr>PowerPoint Presentation</vt:lpstr>
      <vt:lpstr>Every Office and Clinic Needs  A Vaccine Champion!</vt:lpstr>
      <vt:lpstr>Healthcare Personnel (HCP) Need These Immunizations  </vt:lpstr>
      <vt:lpstr>Vaccine Adverse Event Reporting System</vt:lpstr>
      <vt:lpstr>Vaccine Injury Compensation Program (VICP)</vt:lpstr>
      <vt:lpstr>Resources for Factual &amp; Responsible Vaccine Information</vt:lpstr>
      <vt:lpstr>Internet Resources</vt:lpstr>
      <vt:lpstr>Resources</vt:lpstr>
      <vt:lpstr>http://dph.georgia.gov/immunization-section</vt:lpstr>
    </vt:vector>
  </TitlesOfParts>
  <Company>Georgia Dept of Community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239</cp:revision>
  <dcterms:created xsi:type="dcterms:W3CDTF">2012-06-14T17:04:19Z</dcterms:created>
  <dcterms:modified xsi:type="dcterms:W3CDTF">2014-06-04T15:37:27Z</dcterms:modified>
</cp:coreProperties>
</file>